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6"/>
  </p:notesMasterIdLst>
  <p:sldIdLst>
    <p:sldId id="257" r:id="rId2"/>
    <p:sldId id="258" r:id="rId3"/>
    <p:sldId id="261" r:id="rId4"/>
    <p:sldId id="262" r:id="rId5"/>
    <p:sldId id="263" r:id="rId6"/>
    <p:sldId id="264" r:id="rId7"/>
    <p:sldId id="265" r:id="rId8"/>
    <p:sldId id="266" r:id="rId9"/>
    <p:sldId id="268" r:id="rId10"/>
    <p:sldId id="267"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7" r:id="rId31"/>
    <p:sldId id="298" r:id="rId32"/>
    <p:sldId id="290" r:id="rId33"/>
    <p:sldId id="291" r:id="rId34"/>
    <p:sldId id="292" r:id="rId35"/>
    <p:sldId id="293" r:id="rId36"/>
    <p:sldId id="294" r:id="rId37"/>
    <p:sldId id="295" r:id="rId38"/>
    <p:sldId id="296" r:id="rId39"/>
    <p:sldId id="299" r:id="rId40"/>
    <p:sldId id="300" r:id="rId41"/>
    <p:sldId id="301" r:id="rId42"/>
    <p:sldId id="303" r:id="rId43"/>
    <p:sldId id="302" r:id="rId44"/>
    <p:sldId id="304" r:id="rId45"/>
    <p:sldId id="305" r:id="rId46"/>
    <p:sldId id="306" r:id="rId47"/>
    <p:sldId id="307" r:id="rId48"/>
    <p:sldId id="308" r:id="rId49"/>
    <p:sldId id="309" r:id="rId50"/>
    <p:sldId id="310"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491" r:id="rId113"/>
    <p:sldId id="373" r:id="rId114"/>
    <p:sldId id="374"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 id="413" r:id="rId153"/>
    <p:sldId id="414" r:id="rId154"/>
    <p:sldId id="415" r:id="rId155"/>
    <p:sldId id="416" r:id="rId156"/>
    <p:sldId id="417" r:id="rId157"/>
    <p:sldId id="418" r:id="rId158"/>
    <p:sldId id="419" r:id="rId159"/>
    <p:sldId id="420" r:id="rId160"/>
    <p:sldId id="421" r:id="rId161"/>
    <p:sldId id="422" r:id="rId162"/>
    <p:sldId id="423" r:id="rId163"/>
    <p:sldId id="424" r:id="rId164"/>
    <p:sldId id="425" r:id="rId165"/>
    <p:sldId id="426" r:id="rId166"/>
    <p:sldId id="427" r:id="rId167"/>
    <p:sldId id="428" r:id="rId168"/>
    <p:sldId id="433" r:id="rId169"/>
    <p:sldId id="429" r:id="rId170"/>
    <p:sldId id="430" r:id="rId171"/>
    <p:sldId id="431" r:id="rId172"/>
    <p:sldId id="432" r:id="rId173"/>
    <p:sldId id="434" r:id="rId174"/>
    <p:sldId id="435" r:id="rId175"/>
    <p:sldId id="441" r:id="rId176"/>
    <p:sldId id="443" r:id="rId177"/>
    <p:sldId id="444" r:id="rId178"/>
    <p:sldId id="445" r:id="rId179"/>
    <p:sldId id="446" r:id="rId180"/>
    <p:sldId id="447" r:id="rId181"/>
    <p:sldId id="448" r:id="rId182"/>
    <p:sldId id="449" r:id="rId183"/>
    <p:sldId id="450" r:id="rId184"/>
    <p:sldId id="451" r:id="rId185"/>
    <p:sldId id="452" r:id="rId186"/>
    <p:sldId id="453" r:id="rId187"/>
    <p:sldId id="454" r:id="rId188"/>
    <p:sldId id="455" r:id="rId189"/>
    <p:sldId id="456" r:id="rId190"/>
    <p:sldId id="457" r:id="rId191"/>
    <p:sldId id="458" r:id="rId192"/>
    <p:sldId id="459" r:id="rId193"/>
    <p:sldId id="460" r:id="rId194"/>
    <p:sldId id="461" r:id="rId195"/>
    <p:sldId id="462" r:id="rId196"/>
    <p:sldId id="463" r:id="rId197"/>
    <p:sldId id="464" r:id="rId198"/>
    <p:sldId id="465" r:id="rId199"/>
    <p:sldId id="467" r:id="rId200"/>
    <p:sldId id="468" r:id="rId201"/>
    <p:sldId id="469" r:id="rId202"/>
    <p:sldId id="470" r:id="rId203"/>
    <p:sldId id="471" r:id="rId204"/>
    <p:sldId id="472" r:id="rId205"/>
    <p:sldId id="473" r:id="rId206"/>
    <p:sldId id="474" r:id="rId207"/>
    <p:sldId id="475" r:id="rId208"/>
    <p:sldId id="476" r:id="rId209"/>
    <p:sldId id="477" r:id="rId210"/>
    <p:sldId id="478" r:id="rId211"/>
    <p:sldId id="479" r:id="rId212"/>
    <p:sldId id="480" r:id="rId213"/>
    <p:sldId id="481" r:id="rId214"/>
    <p:sldId id="482" r:id="rId215"/>
    <p:sldId id="483" r:id="rId216"/>
    <p:sldId id="484" r:id="rId217"/>
    <p:sldId id="485" r:id="rId218"/>
    <p:sldId id="486" r:id="rId219"/>
    <p:sldId id="487" r:id="rId220"/>
    <p:sldId id="488" r:id="rId221"/>
    <p:sldId id="489" r:id="rId222"/>
    <p:sldId id="490" r:id="rId223"/>
    <p:sldId id="492" r:id="rId224"/>
    <p:sldId id="493" r:id="rId2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yad, Amgad"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4525" autoAdjust="0"/>
    <p:restoredTop sz="94660"/>
  </p:normalViewPr>
  <p:slideViewPr>
    <p:cSldViewPr>
      <p:cViewPr varScale="1">
        <p:scale>
          <a:sx n="105" d="100"/>
          <a:sy n="105" d="100"/>
        </p:scale>
        <p:origin x="-216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notesMaster" Target="notesMasters/notesMaster1.xml"/><Relationship Id="rId227" Type="http://schemas.openxmlformats.org/officeDocument/2006/relationships/printerSettings" Target="printerSettings/printerSettings1.bin"/><Relationship Id="rId228" Type="http://schemas.openxmlformats.org/officeDocument/2006/relationships/commentAuthors" Target="commentAuthors.xml"/><Relationship Id="rId229" Type="http://schemas.openxmlformats.org/officeDocument/2006/relationships/presProps" Target="presProps.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30" Type="http://schemas.openxmlformats.org/officeDocument/2006/relationships/viewProps" Target="viewProps.xml"/><Relationship Id="rId231" Type="http://schemas.openxmlformats.org/officeDocument/2006/relationships/theme" Target="theme/theme1.xml"/><Relationship Id="rId232"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23T09:31:07.664" idx="1">
    <p:pos x="3387" y="159"/>
    <p:text>'y' looks like a 'v' due to font size within title box.  Suggest you make the font size smaller as I did hear...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7-23T12:37:15.238" idx="2">
    <p:pos x="3229" y="3719"/>
    <p:text>space missing</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7-23T12:45:04.323" idx="3">
    <p:pos x="2875" y="317"/>
    <p:text>Title?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E6117-A74B-44CD-8BBE-9A89C78E841F}" type="datetimeFigureOut">
              <a:rPr lang="en-US" smtClean="0"/>
              <a:t>8/25/12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9BD4F-5C78-4234-A619-70BB7BDFF24B}" type="slidenum">
              <a:rPr lang="en-US" smtClean="0"/>
              <a:t>‹#›</a:t>
            </a:fld>
            <a:endParaRPr lang="en-US"/>
          </a:p>
        </p:txBody>
      </p:sp>
    </p:spTree>
    <p:extLst>
      <p:ext uri="{BB962C8B-B14F-4D97-AF65-F5344CB8AC3E}">
        <p14:creationId xmlns:p14="http://schemas.microsoft.com/office/powerpoint/2010/main" val="402003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D74C69-82CB-4F4F-9757-0AC718318D30}" type="slidenum">
              <a:rPr lang="en-US" smtClean="0"/>
              <a:pPr/>
              <a:t>1</a:t>
            </a:fld>
            <a:endParaRPr lang="en-US" dirty="0"/>
          </a:p>
        </p:txBody>
      </p:sp>
    </p:spTree>
    <p:extLst>
      <p:ext uri="{BB962C8B-B14F-4D97-AF65-F5344CB8AC3E}">
        <p14:creationId xmlns:p14="http://schemas.microsoft.com/office/powerpoint/2010/main" val="355746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9BD4F-5C78-4234-A619-70BB7BDFF24B}" type="slidenum">
              <a:rPr lang="en-US" smtClean="0"/>
              <a:t>64</a:t>
            </a:fld>
            <a:endParaRPr lang="en-US"/>
          </a:p>
        </p:txBody>
      </p:sp>
    </p:spTree>
    <p:extLst>
      <p:ext uri="{BB962C8B-B14F-4D97-AF65-F5344CB8AC3E}">
        <p14:creationId xmlns:p14="http://schemas.microsoft.com/office/powerpoint/2010/main" val="314352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9BD4F-5C78-4234-A619-70BB7BDFF24B}" type="slidenum">
              <a:rPr lang="en-US" smtClean="0"/>
              <a:t>174</a:t>
            </a:fld>
            <a:endParaRPr lang="en-US"/>
          </a:p>
        </p:txBody>
      </p:sp>
    </p:spTree>
    <p:extLst>
      <p:ext uri="{BB962C8B-B14F-4D97-AF65-F5344CB8AC3E}">
        <p14:creationId xmlns:p14="http://schemas.microsoft.com/office/powerpoint/2010/main" val="227538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D23762-8ADF-4657-A44B-4A53CCBD4755}" type="datetime1">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426687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ECB58-67E4-4F07-8557-42BE136C38D3}" type="datetime1">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392452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07568-C320-4A68-8DB8-9DBB24FCE892}" type="datetime1">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340976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43DB6-47F5-41D5-B128-00A851904EB6}" type="datetime1">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291007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17A1B-2768-420F-B13A-52820C423915}" type="datetime1">
              <a:rPr lang="en-US" smtClean="0"/>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46319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55E38-F985-469E-ABED-A8EC0D4C66E3}" type="datetime1">
              <a:rPr lang="en-US" smtClean="0"/>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214741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C1E0E7-45F6-4CBC-B8BE-F28DB2AD0165}" type="datetime1">
              <a:rPr lang="en-US" smtClean="0"/>
              <a:t>8/25/12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360923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6390D-180C-4968-9CF5-A5F191278376}" type="datetime1">
              <a:rPr lang="en-US" smtClean="0"/>
              <a:t>8/25/12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364084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F8DD-AC82-4235-903A-EE9144146F15}" type="datetime1">
              <a:rPr lang="en-US" smtClean="0"/>
              <a:t>8/25/12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289885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E9B64-6280-4EEA-ADC0-EACFAE711FE1}" type="datetime1">
              <a:rPr lang="en-US" smtClean="0"/>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50322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EC0A2-E734-4622-9D65-AB6BD22024B7}" type="datetime1">
              <a:rPr lang="en-US" smtClean="0"/>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80BC6-9587-4C27-AD44-2A2C7EE75359}" type="slidenum">
              <a:rPr lang="en-US" smtClean="0"/>
              <a:t>‹#›</a:t>
            </a:fld>
            <a:endParaRPr lang="en-US"/>
          </a:p>
        </p:txBody>
      </p:sp>
    </p:spTree>
    <p:extLst>
      <p:ext uri="{BB962C8B-B14F-4D97-AF65-F5344CB8AC3E}">
        <p14:creationId xmlns:p14="http://schemas.microsoft.com/office/powerpoint/2010/main" val="13039140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F2B70-2513-4158-89DF-5BAD45F73BE6}" type="datetime1">
              <a:rPr lang="en-US" smtClean="0"/>
              <a:t>8/25/12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80BC6-9587-4C27-AD44-2A2C7EE75359}" type="slidenum">
              <a:rPr lang="en-US" smtClean="0"/>
              <a:t>‹#›</a:t>
            </a:fld>
            <a:endParaRPr lang="en-US"/>
          </a:p>
        </p:txBody>
      </p:sp>
    </p:spTree>
    <p:extLst>
      <p:ext uri="{BB962C8B-B14F-4D97-AF65-F5344CB8AC3E}">
        <p14:creationId xmlns:p14="http://schemas.microsoft.com/office/powerpoint/2010/main" val="167425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 Id="rId3" Type="http://schemas.openxmlformats.org/officeDocument/2006/relationships/comments" Target="../comments/commen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png"/><Relationship Id="rId3" Type="http://schemas.openxmlformats.org/officeDocument/2006/relationships/hyperlink" Target="http://code.google.com/p/narly/"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 Id="rId3" Type="http://schemas.openxmlformats.org/officeDocument/2006/relationships/image" Target="../media/image10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5.png"/><Relationship Id="rId3" Type="http://schemas.openxmlformats.org/officeDocument/2006/relationships/image" Target="../media/image106.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7.png"/><Relationship Id="rId3" Type="http://schemas.openxmlformats.org/officeDocument/2006/relationships/hyperlink" Target="http://www.blackhat.com/presentations/bh-usa-08/Sotirov_Dowd/bh08-sotirov-dowd.pdf"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Xnwodi2CBws" TargetMode="Externa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png"/><Relationship Id="rId3" Type="http://schemas.openxmlformats.org/officeDocument/2006/relationships/image" Target="../media/image111.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 Id="rId3" Type="http://schemas.openxmlformats.org/officeDocument/2006/relationships/image" Target="../media/image108.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8.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9.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9.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1.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5.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7.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8.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9.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 Id="rId3" Type="http://schemas.openxmlformats.org/officeDocument/2006/relationships/image" Target="../media/image141.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2.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5.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6.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hick.org/code/skape/papers/win32-shellcode.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US" dirty="0" smtClean="0"/>
              <a:t>Introduction to Software Exploitation in the Windows Environment</a:t>
            </a:r>
            <a:endParaRPr lang="en-US" dirty="0"/>
          </a:p>
        </p:txBody>
      </p:sp>
      <p:sp>
        <p:nvSpPr>
          <p:cNvPr id="3" name="Subtitle 2"/>
          <p:cNvSpPr>
            <a:spLocks noGrp="1"/>
          </p:cNvSpPr>
          <p:nvPr>
            <p:ph type="subTitle" idx="1"/>
          </p:nvPr>
        </p:nvSpPr>
        <p:spPr/>
        <p:txBody>
          <a:bodyPr/>
          <a:lstStyle/>
          <a:p>
            <a:r>
              <a:rPr lang="en-US" dirty="0" smtClean="0"/>
              <a:t>Corey K.</a:t>
            </a:r>
          </a:p>
          <a:p>
            <a:r>
              <a:rPr lang="en-US" dirty="0" err="1"/>
              <a:t>c</a:t>
            </a:r>
            <a:r>
              <a:rPr lang="en-US" dirty="0" err="1" smtClean="0"/>
              <a:t>oreyxk</a:t>
            </a:r>
            <a:r>
              <a:rPr lang="en-US" dirty="0" smtClean="0"/>
              <a:t> at </a:t>
            </a:r>
            <a:r>
              <a:rPr lang="en-US" dirty="0" err="1" smtClean="0"/>
              <a:t>gmail</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1</a:t>
            </a:fld>
            <a:endParaRPr lang="en-US" dirty="0"/>
          </a:p>
        </p:txBody>
      </p:sp>
    </p:spTree>
    <p:extLst>
      <p:ext uri="{BB962C8B-B14F-4D97-AF65-F5344CB8AC3E}">
        <p14:creationId xmlns:p14="http://schemas.microsoft.com/office/powerpoint/2010/main" val="80045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Starter example code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3910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8384" y="5791200"/>
            <a:ext cx="8697189" cy="923330"/>
          </a:xfrm>
          <a:prstGeom prst="rect">
            <a:avLst/>
          </a:prstGeom>
          <a:noFill/>
        </p:spPr>
        <p:txBody>
          <a:bodyPr wrap="none" rtlCol="0">
            <a:spAutoFit/>
          </a:bodyPr>
          <a:lstStyle/>
          <a:p>
            <a:r>
              <a:rPr lang="en-US" dirty="0" smtClean="0"/>
              <a:t>There is an obvious overflow in line 27 where the </a:t>
            </a:r>
            <a:r>
              <a:rPr lang="en-US" dirty="0" err="1" smtClean="0"/>
              <a:t>fread</a:t>
            </a:r>
            <a:r>
              <a:rPr lang="en-US" dirty="0" smtClean="0"/>
              <a:t> call reads 128 bytes into a 64 byte</a:t>
            </a:r>
          </a:p>
          <a:p>
            <a:r>
              <a:rPr lang="en-US" dirty="0" smtClean="0"/>
              <a:t>Buffer. This leads to a traditional stack overflow, among other possibilities that we will later</a:t>
            </a:r>
          </a:p>
          <a:p>
            <a:r>
              <a:rPr lang="en-US" dirty="0"/>
              <a:t>e</a:t>
            </a:r>
            <a:r>
              <a:rPr lang="en-US" dirty="0" smtClean="0"/>
              <a:t>xplore.</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10</a:t>
            </a:fld>
            <a:endParaRPr lang="en-US"/>
          </a:p>
        </p:txBody>
      </p:sp>
    </p:spTree>
    <p:extLst>
      <p:ext uri="{BB962C8B-B14F-4D97-AF65-F5344CB8AC3E}">
        <p14:creationId xmlns:p14="http://schemas.microsoft.com/office/powerpoint/2010/main" val="3959755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43400"/>
            <a:ext cx="8763000" cy="2362200"/>
          </a:xfrm>
        </p:spPr>
        <p:txBody>
          <a:bodyPr>
            <a:normAutofit fontScale="70000" lnSpcReduction="20000"/>
          </a:bodyPr>
          <a:lstStyle/>
          <a:p>
            <a:r>
              <a:rPr lang="en-US" dirty="0" smtClean="0"/>
              <a:t>Let’s try this relative jump trick to give us more than 4 bytes for </a:t>
            </a:r>
            <a:r>
              <a:rPr lang="en-US" dirty="0" err="1" smtClean="0"/>
              <a:t>shellcode</a:t>
            </a:r>
            <a:r>
              <a:rPr lang="en-US" dirty="0" smtClean="0"/>
              <a:t>.</a:t>
            </a:r>
          </a:p>
          <a:p>
            <a:r>
              <a:rPr lang="en-US" dirty="0" smtClean="0"/>
              <a:t>Your exception handler should look similar to what you see in my debugger above.</a:t>
            </a:r>
          </a:p>
          <a:p>
            <a:r>
              <a:rPr lang="en-US" dirty="0" smtClean="0"/>
              <a:t>Note the </a:t>
            </a:r>
            <a:r>
              <a:rPr lang="en-US" dirty="0" err="1" smtClean="0"/>
              <a:t>opcodes</a:t>
            </a:r>
            <a:r>
              <a:rPr lang="en-US" dirty="0" smtClean="0"/>
              <a:t> for relative jump forward 6 are 0xeb 0x06. I’ve used 2 NOP’s to pad out the additional 2 bytes we have in the next exception handler pointer.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9400"/>
            <a:ext cx="8329356"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100</a:t>
            </a:fld>
            <a:endParaRPr lang="en-US"/>
          </a:p>
        </p:txBody>
      </p:sp>
    </p:spTree>
    <p:extLst>
      <p:ext uri="{BB962C8B-B14F-4D97-AF65-F5344CB8AC3E}">
        <p14:creationId xmlns:p14="http://schemas.microsoft.com/office/powerpoint/2010/main" val="30110389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631473"/>
            <a:ext cx="8610600" cy="2074127"/>
          </a:xfrm>
        </p:spPr>
        <p:txBody>
          <a:bodyPr>
            <a:normAutofit fontScale="92500" lnSpcReduction="20000"/>
          </a:bodyPr>
          <a:lstStyle/>
          <a:p>
            <a:r>
              <a:rPr lang="en-US" dirty="0" smtClean="0"/>
              <a:t>Now we’ve moved out of our 4 byte boundary and have room for real </a:t>
            </a:r>
            <a:r>
              <a:rPr lang="en-US" dirty="0" err="1" smtClean="0"/>
              <a:t>shellcode</a:t>
            </a:r>
            <a:r>
              <a:rPr lang="en-US" dirty="0" smtClean="0"/>
              <a:t>.</a:t>
            </a:r>
          </a:p>
          <a:p>
            <a:r>
              <a:rPr lang="en-US" dirty="0" smtClean="0"/>
              <a:t>I’ll leave executing “real” </a:t>
            </a:r>
            <a:r>
              <a:rPr lang="en-US" dirty="0" err="1" smtClean="0"/>
              <a:t>shellcode</a:t>
            </a:r>
            <a:r>
              <a:rPr lang="en-US" dirty="0" smtClean="0"/>
              <a:t> as an exercise for the bold. Note there are more unexpected challenges you will run into.</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6553200" cy="455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101</a:t>
            </a:fld>
            <a:endParaRPr lang="en-US"/>
          </a:p>
        </p:txBody>
      </p:sp>
    </p:spTree>
    <p:extLst>
      <p:ext uri="{BB962C8B-B14F-4D97-AF65-F5344CB8AC3E}">
        <p14:creationId xmlns:p14="http://schemas.microsoft.com/office/powerpoint/2010/main" val="27154605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Super Happy Fun Land</a:t>
            </a:r>
            <a:endParaRPr lang="en-US" dirty="0"/>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dirty="0" smtClean="0"/>
              <a:t>C++ Provides lots of super happy fun features, like classes and polymorphism etc.</a:t>
            </a:r>
          </a:p>
          <a:p>
            <a:r>
              <a:rPr lang="en-US" dirty="0" smtClean="0"/>
              <a:t>These features are good for programmers, and good for exploit developers!</a:t>
            </a:r>
          </a:p>
          <a:p>
            <a:r>
              <a:rPr lang="en-US" dirty="0" smtClean="0"/>
              <a:t>Behind the scenes what is really implementing all these features is liberal use of function pointers.</a:t>
            </a:r>
          </a:p>
          <a:p>
            <a:r>
              <a:rPr lang="en-US" dirty="0" smtClean="0"/>
              <a:t>Thus, in a C++ application you usually have a lot of function pointers flying around that you can target for gaining control of EIP.</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102</a:t>
            </a:fld>
            <a:endParaRPr lang="en-US"/>
          </a:p>
        </p:txBody>
      </p:sp>
    </p:spTree>
    <p:extLst>
      <p:ext uri="{BB962C8B-B14F-4D97-AF65-F5344CB8AC3E}">
        <p14:creationId xmlns:p14="http://schemas.microsoft.com/office/powerpoint/2010/main" val="28773230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229600" cy="1371600"/>
          </a:xfrm>
        </p:spPr>
        <p:txBody>
          <a:bodyPr>
            <a:normAutofit fontScale="92500" lnSpcReduction="20000"/>
          </a:bodyPr>
          <a:lstStyle/>
          <a:p>
            <a:r>
              <a:rPr lang="en-US" dirty="0" smtClean="0"/>
              <a:t>Consider the following class hierarchy.</a:t>
            </a:r>
          </a:p>
          <a:p>
            <a:r>
              <a:rPr lang="en-US" dirty="0" smtClean="0"/>
              <a:t>Notice that it contains virtual functions, this is important.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49625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103</a:t>
            </a:fld>
            <a:endParaRPr lang="en-US"/>
          </a:p>
        </p:txBody>
      </p:sp>
    </p:spTree>
    <p:extLst>
      <p:ext uri="{BB962C8B-B14F-4D97-AF65-F5344CB8AC3E}">
        <p14:creationId xmlns:p14="http://schemas.microsoft.com/office/powerpoint/2010/main" val="19005465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2362200"/>
          </a:xfrm>
        </p:spPr>
        <p:txBody>
          <a:bodyPr>
            <a:normAutofit fontScale="85000" lnSpcReduction="20000"/>
          </a:bodyPr>
          <a:lstStyle/>
          <a:p>
            <a:r>
              <a:rPr lang="en-US" dirty="0" smtClean="0"/>
              <a:t>With Virtual Functions you can implement polymorphic type functionality.</a:t>
            </a:r>
          </a:p>
          <a:p>
            <a:r>
              <a:rPr lang="en-US" dirty="0" smtClean="0"/>
              <a:t>Even though “</a:t>
            </a:r>
            <a:r>
              <a:rPr lang="en-US" dirty="0" err="1" smtClean="0"/>
              <a:t>ptr</a:t>
            </a:r>
            <a:r>
              <a:rPr lang="en-US" dirty="0" smtClean="0"/>
              <a:t>” is of type person, it correctly calls the Student version of Action() thanks to polymorphism.</a:t>
            </a:r>
          </a:p>
          <a:p>
            <a:r>
              <a:rPr lang="en-US" dirty="0" smtClean="0"/>
              <a:t>How is all this implemented under the hood?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35528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76400"/>
            <a:ext cx="52006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104</a:t>
            </a:fld>
            <a:endParaRPr lang="en-US"/>
          </a:p>
        </p:txBody>
      </p:sp>
    </p:spTree>
    <p:extLst>
      <p:ext uri="{BB962C8B-B14F-4D97-AF65-F5344CB8AC3E}">
        <p14:creationId xmlns:p14="http://schemas.microsoft.com/office/powerpoint/2010/main" val="20419715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505200"/>
          </a:xfrm>
        </p:spPr>
        <p:txBody>
          <a:bodyPr>
            <a:normAutofit fontScale="92500" lnSpcReduction="20000"/>
          </a:bodyPr>
          <a:lstStyle/>
          <a:p>
            <a:r>
              <a:rPr lang="en-US" dirty="0" smtClean="0"/>
              <a:t>Whenever you declare a class with virtual functions, what you are really ending up with in memory is basically a C structure in memory.</a:t>
            </a:r>
          </a:p>
          <a:p>
            <a:r>
              <a:rPr lang="en-US" dirty="0" smtClean="0"/>
              <a:t>This structure contains all of your variables (like the name[64] buffer), as well as a pointer to a function pointer table.</a:t>
            </a:r>
          </a:p>
          <a:p>
            <a:r>
              <a:rPr lang="en-US" dirty="0" smtClean="0"/>
              <a:t>This function pointer table stores pointers to all of the methods your C++ class implements.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29570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105</a:t>
            </a:fld>
            <a:endParaRPr lang="en-US"/>
          </a:p>
        </p:txBody>
      </p:sp>
    </p:spTree>
    <p:extLst>
      <p:ext uri="{BB962C8B-B14F-4D97-AF65-F5344CB8AC3E}">
        <p14:creationId xmlns:p14="http://schemas.microsoft.com/office/powerpoint/2010/main" val="6355006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2849563"/>
          </a:xfrm>
        </p:spPr>
        <p:txBody>
          <a:bodyPr/>
          <a:lstStyle/>
          <a:p>
            <a:r>
              <a:rPr lang="en-US" dirty="0" smtClean="0"/>
              <a:t>Here I examine the function pointer table associated with p1 (which is of type Person).</a:t>
            </a:r>
          </a:p>
          <a:p>
            <a:r>
              <a:rPr lang="en-US" dirty="0" smtClean="0"/>
              <a:t>Notice the first entry in the function pointer table is for the Person::Action method.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51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106</a:t>
            </a:fld>
            <a:endParaRPr lang="en-US"/>
          </a:p>
        </p:txBody>
      </p:sp>
    </p:spTree>
    <p:extLst>
      <p:ext uri="{BB962C8B-B14F-4D97-AF65-F5344CB8AC3E}">
        <p14:creationId xmlns:p14="http://schemas.microsoft.com/office/powerpoint/2010/main" val="1329650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Acquired</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The main point to realize is that whenever we declare a C++ class with virtual methods, the pool of memory where it exists (the heap, the stack, etc…) now contains a pointer to a function pointer table which will eventually be used to call the function.</a:t>
            </a:r>
          </a:p>
          <a:p>
            <a:r>
              <a:rPr lang="en-US" dirty="0" smtClean="0"/>
              <a:t>In the event of an overflow, we can overwrite this pointer value so that our code will be called the next time a virtual method is called.</a:t>
            </a:r>
          </a:p>
          <a:p>
            <a:r>
              <a:rPr lang="en-US" dirty="0" smtClean="0"/>
              <a:t>Let’s see this in action.</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107</a:t>
            </a:fld>
            <a:endParaRPr lang="en-US"/>
          </a:p>
        </p:txBody>
      </p:sp>
    </p:spTree>
    <p:extLst>
      <p:ext uri="{BB962C8B-B14F-4D97-AF65-F5344CB8AC3E}">
        <p14:creationId xmlns:p14="http://schemas.microsoft.com/office/powerpoint/2010/main" val="20392253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2362200"/>
          </a:xfrm>
        </p:spPr>
        <p:txBody>
          <a:bodyPr>
            <a:normAutofit fontScale="85000" lnSpcReduction="20000"/>
          </a:bodyPr>
          <a:lstStyle/>
          <a:p>
            <a:r>
              <a:rPr lang="en-US" dirty="0" smtClean="0"/>
              <a:t>An overflow occurs during the </a:t>
            </a:r>
            <a:r>
              <a:rPr lang="en-US" dirty="0" err="1" smtClean="0"/>
              <a:t>SetName</a:t>
            </a:r>
            <a:r>
              <a:rPr lang="en-US" dirty="0" smtClean="0"/>
              <a:t> operation, corrupting the virtual table pointer for Person p1. </a:t>
            </a:r>
          </a:p>
          <a:p>
            <a:r>
              <a:rPr lang="en-US" dirty="0" smtClean="0"/>
              <a:t>When one of p1’s virtual methods is called (Action() in this case), that corrupted virtual table pointer will be used to try to locate the correct Action() function. Since the table is corrupt, we should see a nice crash.</a:t>
            </a:r>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59806"/>
            <a:ext cx="3886200" cy="337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108</a:t>
            </a:fld>
            <a:endParaRPr lang="en-US"/>
          </a:p>
        </p:txBody>
      </p:sp>
    </p:spTree>
    <p:extLst>
      <p:ext uri="{BB962C8B-B14F-4D97-AF65-F5344CB8AC3E}">
        <p14:creationId xmlns:p14="http://schemas.microsoft.com/office/powerpoint/2010/main" val="4039634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286000"/>
          </a:xfrm>
        </p:spPr>
        <p:txBody>
          <a:bodyPr/>
          <a:lstStyle/>
          <a:p>
            <a:r>
              <a:rPr lang="en-US" dirty="0" smtClean="0"/>
              <a:t>The exploitability of this is at first unclear because crashing on </a:t>
            </a:r>
            <a:r>
              <a:rPr lang="en-US" dirty="0" err="1" smtClean="0"/>
              <a:t>mov</a:t>
            </a:r>
            <a:r>
              <a:rPr lang="en-US" dirty="0" smtClean="0"/>
              <a:t> </a:t>
            </a:r>
            <a:r>
              <a:rPr lang="en-US" dirty="0" err="1" smtClean="0"/>
              <a:t>eax</a:t>
            </a:r>
            <a:r>
              <a:rPr lang="en-US" dirty="0" smtClean="0"/>
              <a:t>, [</a:t>
            </a:r>
            <a:r>
              <a:rPr lang="en-US" dirty="0" err="1" smtClean="0"/>
              <a:t>edx</a:t>
            </a:r>
            <a:r>
              <a:rPr lang="en-US" dirty="0" smtClean="0"/>
              <a:t>] doesn’t look very exciting. We should look closer.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1163"/>
            <a:ext cx="8382000" cy="333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109</a:t>
            </a:fld>
            <a:endParaRPr lang="en-US"/>
          </a:p>
        </p:txBody>
      </p:sp>
    </p:spTree>
    <p:extLst>
      <p:ext uri="{BB962C8B-B14F-4D97-AF65-F5344CB8AC3E}">
        <p14:creationId xmlns:p14="http://schemas.microsoft.com/office/powerpoint/2010/main" val="192092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rose_colored_glasses</a:t>
            </a:r>
            <a:r>
              <a:rPr lang="en-US" dirty="0" smtClean="0"/>
              <a:t> = 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5943600" cy="416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334000"/>
            <a:ext cx="8153400" cy="1200329"/>
          </a:xfrm>
          <a:prstGeom prst="rect">
            <a:avLst/>
          </a:prstGeom>
          <a:noFill/>
        </p:spPr>
        <p:txBody>
          <a:bodyPr wrap="square" rtlCol="0">
            <a:spAutoFit/>
          </a:bodyPr>
          <a:lstStyle/>
          <a:p>
            <a:r>
              <a:rPr lang="en-US" dirty="0" smtClean="0"/>
              <a:t>For starters we disable all visual studio compiler optimizations. These don’t have anything to do with exploit mitigation, but they will often cause unexpected assembly to be generated for the given source code. For now, we are turning this off so the underlying assembly is as vanilla as possible.</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11</a:t>
            </a:fld>
            <a:endParaRPr lang="en-US"/>
          </a:p>
        </p:txBody>
      </p:sp>
    </p:spTree>
    <p:extLst>
      <p:ext uri="{BB962C8B-B14F-4D97-AF65-F5344CB8AC3E}">
        <p14:creationId xmlns:p14="http://schemas.microsoft.com/office/powerpoint/2010/main" val="15496712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001963"/>
          </a:xfrm>
        </p:spPr>
        <p:txBody>
          <a:bodyPr>
            <a:normAutofit lnSpcReduction="10000"/>
          </a:bodyPr>
          <a:lstStyle/>
          <a:p>
            <a:r>
              <a:rPr lang="en-US" dirty="0" smtClean="0"/>
              <a:t>Notice we control what data is read in </a:t>
            </a:r>
            <a:r>
              <a:rPr lang="en-US" dirty="0" err="1" smtClean="0"/>
              <a:t>eax</a:t>
            </a:r>
            <a:r>
              <a:rPr lang="en-US" dirty="0" smtClean="0"/>
              <a:t>, because we control </a:t>
            </a:r>
            <a:r>
              <a:rPr lang="en-US" dirty="0" err="1" smtClean="0"/>
              <a:t>edx</a:t>
            </a:r>
            <a:r>
              <a:rPr lang="en-US" dirty="0" smtClean="0"/>
              <a:t>. </a:t>
            </a:r>
          </a:p>
          <a:p>
            <a:r>
              <a:rPr lang="en-US" dirty="0" smtClean="0"/>
              <a:t>Then, </a:t>
            </a:r>
            <a:r>
              <a:rPr lang="en-US" dirty="0" err="1" smtClean="0"/>
              <a:t>eax</a:t>
            </a:r>
            <a:r>
              <a:rPr lang="en-US" dirty="0" smtClean="0"/>
              <a:t> is used as the argument for call!</a:t>
            </a:r>
          </a:p>
          <a:p>
            <a:r>
              <a:rPr lang="en-US" dirty="0" smtClean="0"/>
              <a:t>Thus if we point corrupt </a:t>
            </a:r>
            <a:r>
              <a:rPr lang="en-US" dirty="0" err="1" smtClean="0"/>
              <a:t>edx</a:t>
            </a:r>
            <a:r>
              <a:rPr lang="en-US" dirty="0" smtClean="0"/>
              <a:t> in a way that it points to attacker controlled data, we gain control of </a:t>
            </a:r>
            <a:r>
              <a:rPr lang="en-US" dirty="0" err="1" smtClean="0"/>
              <a:t>eip</a:t>
            </a:r>
            <a:r>
              <a:rPr lang="en-US" dirty="0" smtClean="0"/>
              <a: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7" y="1275784"/>
            <a:ext cx="9008913" cy="101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110</a:t>
            </a:fld>
            <a:endParaRPr lang="en-US"/>
          </a:p>
        </p:txBody>
      </p:sp>
    </p:spTree>
    <p:extLst>
      <p:ext uri="{BB962C8B-B14F-4D97-AF65-F5344CB8AC3E}">
        <p14:creationId xmlns:p14="http://schemas.microsoft.com/office/powerpoint/2010/main" val="42444087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29600" cy="2895600"/>
          </a:xfrm>
        </p:spPr>
        <p:txBody>
          <a:bodyPr/>
          <a:lstStyle/>
          <a:p>
            <a:r>
              <a:rPr lang="en-US" dirty="0" smtClean="0"/>
              <a:t>Notice if we had overwritten p1’s </a:t>
            </a:r>
            <a:r>
              <a:rPr lang="en-US" dirty="0" err="1" smtClean="0"/>
              <a:t>vtable</a:t>
            </a:r>
            <a:r>
              <a:rPr lang="en-US" dirty="0" smtClean="0"/>
              <a:t> pointer with 12fee0 (which points to attack controlled data), we would then gain control of EIP as well.</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92714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111</a:t>
            </a:fld>
            <a:endParaRPr lang="en-US"/>
          </a:p>
        </p:txBody>
      </p:sp>
    </p:spTree>
    <p:extLst>
      <p:ext uri="{BB962C8B-B14F-4D97-AF65-F5344CB8AC3E}">
        <p14:creationId xmlns:p14="http://schemas.microsoft.com/office/powerpoint/2010/main" val="1671459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r>
              <a:rPr lang="en-US" dirty="0" smtClean="0"/>
              <a:t>Part 1: Exploits mitigations</a:t>
            </a:r>
          </a:p>
          <a:p>
            <a:r>
              <a:rPr lang="en-US" dirty="0" smtClean="0"/>
              <a:t>Part 2: Exploit mitigation weaknesses</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112</a:t>
            </a:fld>
            <a:endParaRPr lang="en-US"/>
          </a:p>
        </p:txBody>
      </p:sp>
    </p:spTree>
    <p:extLst>
      <p:ext uri="{BB962C8B-B14F-4D97-AF65-F5344CB8AC3E}">
        <p14:creationId xmlns:p14="http://schemas.microsoft.com/office/powerpoint/2010/main" val="7866602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idx="1"/>
          </p:nvPr>
        </p:nvSpPr>
        <p:spPr/>
        <p:txBody>
          <a:bodyPr/>
          <a:lstStyle/>
          <a:p>
            <a:r>
              <a:rPr lang="en-US" dirty="0" smtClean="0"/>
              <a:t>Why am I teaching you all of these exploitation techniques, many of whom overlap in their use cases?</a:t>
            </a:r>
          </a:p>
          <a:p>
            <a:r>
              <a:rPr lang="en-US" dirty="0" smtClean="0"/>
              <a:t>Because they are all important tools for us to leverage once we start breaking Windows exploit mitigation technologies.</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113</a:t>
            </a:fld>
            <a:endParaRPr lang="en-US"/>
          </a:p>
        </p:txBody>
      </p:sp>
    </p:spTree>
    <p:extLst>
      <p:ext uri="{BB962C8B-B14F-4D97-AF65-F5344CB8AC3E}">
        <p14:creationId xmlns:p14="http://schemas.microsoft.com/office/powerpoint/2010/main" val="24479804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Mitigations</a:t>
            </a:r>
            <a:endParaRPr lang="en-US" dirty="0"/>
          </a:p>
        </p:txBody>
      </p:sp>
      <p:sp>
        <p:nvSpPr>
          <p:cNvPr id="3" name="Content Placeholder 2"/>
          <p:cNvSpPr>
            <a:spLocks noGrp="1"/>
          </p:cNvSpPr>
          <p:nvPr>
            <p:ph idx="1"/>
          </p:nvPr>
        </p:nvSpPr>
        <p:spPr/>
        <p:txBody>
          <a:bodyPr/>
          <a:lstStyle/>
          <a:p>
            <a:r>
              <a:rPr lang="en-US" dirty="0" smtClean="0"/>
              <a:t>/GS stack protection</a:t>
            </a:r>
          </a:p>
          <a:p>
            <a:r>
              <a:rPr lang="en-US" dirty="0" smtClean="0"/>
              <a:t>DEP</a:t>
            </a:r>
          </a:p>
          <a:p>
            <a:r>
              <a:rPr lang="en-US" dirty="0" smtClean="0"/>
              <a:t>ASLR</a:t>
            </a:r>
          </a:p>
          <a:p>
            <a:r>
              <a:rPr lang="en-US" dirty="0" err="1" smtClean="0"/>
              <a:t>SafeSEH</a:t>
            </a:r>
            <a:endParaRPr lang="en-US" dirty="0" smtClean="0"/>
          </a:p>
          <a:p>
            <a:r>
              <a:rPr lang="en-US" dirty="0" smtClean="0"/>
              <a:t>Variable reordering</a:t>
            </a:r>
          </a:p>
          <a:p>
            <a:r>
              <a:rPr lang="en-US" dirty="0" smtClean="0"/>
              <a:t>Oh my!</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114</a:t>
            </a:fld>
            <a:endParaRPr lang="en-US"/>
          </a:p>
        </p:txBody>
      </p:sp>
    </p:spTree>
    <p:extLst>
      <p:ext uri="{BB962C8B-B14F-4D97-AF65-F5344CB8AC3E}">
        <p14:creationId xmlns:p14="http://schemas.microsoft.com/office/powerpoint/2010/main" val="34495731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a:t>
            </a:r>
            <a:endParaRPr lang="en-US" dirty="0"/>
          </a:p>
        </p:txBody>
      </p:sp>
      <p:sp>
        <p:nvSpPr>
          <p:cNvPr id="3" name="Content Placeholder 2"/>
          <p:cNvSpPr>
            <a:spLocks noGrp="1"/>
          </p:cNvSpPr>
          <p:nvPr>
            <p:ph idx="1"/>
          </p:nvPr>
        </p:nvSpPr>
        <p:spPr>
          <a:xfrm>
            <a:off x="457200" y="5715000"/>
            <a:ext cx="8229600" cy="762000"/>
          </a:xfrm>
        </p:spPr>
        <p:txBody>
          <a:bodyPr>
            <a:normAutofit fontScale="85000" lnSpcReduction="20000"/>
          </a:bodyPr>
          <a:lstStyle/>
          <a:p>
            <a:r>
              <a:rPr lang="en-US" dirty="0" smtClean="0"/>
              <a:t>Let’s enable GS for </a:t>
            </a:r>
            <a:r>
              <a:rPr lang="en-US" dirty="0" err="1" smtClean="0"/>
              <a:t>basic_vuln</a:t>
            </a:r>
            <a:r>
              <a:rPr lang="en-US" dirty="0" smtClean="0"/>
              <a:t> and see what happens when we try to exploit it again.</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172200" cy="428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115</a:t>
            </a:fld>
            <a:endParaRPr lang="en-US"/>
          </a:p>
        </p:txBody>
      </p:sp>
    </p:spTree>
    <p:extLst>
      <p:ext uri="{BB962C8B-B14F-4D97-AF65-F5344CB8AC3E}">
        <p14:creationId xmlns:p14="http://schemas.microsoft.com/office/powerpoint/2010/main" val="34167418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2209800"/>
          </a:xfrm>
        </p:spPr>
        <p:txBody>
          <a:bodyPr/>
          <a:lstStyle/>
          <a:p>
            <a:r>
              <a:rPr lang="en-US" dirty="0" smtClean="0"/>
              <a:t>At this point you can see I’ve overwritten the stack and the return address with 0xdeadbeef.</a:t>
            </a:r>
          </a:p>
          <a:p>
            <a:r>
              <a:rPr lang="en-US" dirty="0" smtClean="0"/>
              <a:t>Once the function returns, victory should be ours!</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8850"/>
            <a:ext cx="8290504"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116</a:t>
            </a:fld>
            <a:endParaRPr lang="en-US"/>
          </a:p>
        </p:txBody>
      </p:sp>
    </p:spTree>
    <p:extLst>
      <p:ext uri="{BB962C8B-B14F-4D97-AF65-F5344CB8AC3E}">
        <p14:creationId xmlns:p14="http://schemas.microsoft.com/office/powerpoint/2010/main" val="18619684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5914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867400"/>
            <a:ext cx="8153400" cy="369332"/>
          </a:xfrm>
          <a:prstGeom prst="rect">
            <a:avLst/>
          </a:prstGeom>
          <a:noFill/>
        </p:spPr>
        <p:txBody>
          <a:bodyPr wrap="square" rtlCol="0">
            <a:spAutoFit/>
          </a:bodyPr>
          <a:lstStyle/>
          <a:p>
            <a:r>
              <a:rPr lang="en-US" dirty="0" smtClean="0"/>
              <a:t>Let’s take a look under the hood to see what’s going on…</a:t>
            </a:r>
            <a:endParaRPr lang="en-US" dirty="0"/>
          </a:p>
        </p:txBody>
      </p:sp>
      <p:sp>
        <p:nvSpPr>
          <p:cNvPr id="2" name="Slide Number Placeholder 1"/>
          <p:cNvSpPr>
            <a:spLocks noGrp="1"/>
          </p:cNvSpPr>
          <p:nvPr>
            <p:ph type="sldNum" sz="quarter" idx="12"/>
          </p:nvPr>
        </p:nvSpPr>
        <p:spPr/>
        <p:txBody>
          <a:bodyPr/>
          <a:lstStyle/>
          <a:p>
            <a:fld id="{66180BC6-9587-4C27-AD44-2A2C7EE75359}" type="slidenum">
              <a:rPr lang="en-US" smtClean="0"/>
              <a:t>117</a:t>
            </a:fld>
            <a:endParaRPr lang="en-US"/>
          </a:p>
        </p:txBody>
      </p:sp>
    </p:spTree>
    <p:extLst>
      <p:ext uri="{BB962C8B-B14F-4D97-AF65-F5344CB8AC3E}">
        <p14:creationId xmlns:p14="http://schemas.microsoft.com/office/powerpoint/2010/main" val="12962237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29600" cy="2895600"/>
          </a:xfrm>
        </p:spPr>
        <p:txBody>
          <a:bodyPr>
            <a:normAutofit fontScale="92500" lnSpcReduction="20000"/>
          </a:bodyPr>
          <a:lstStyle/>
          <a:p>
            <a:r>
              <a:rPr lang="en-US" dirty="0" smtClean="0"/>
              <a:t>When the function begins executing it creates a stack cookie value and places it on the stack in front of the return address, saved </a:t>
            </a:r>
            <a:r>
              <a:rPr lang="en-US" dirty="0" err="1" smtClean="0"/>
              <a:t>ebp</a:t>
            </a:r>
            <a:r>
              <a:rPr lang="en-US" dirty="0" smtClean="0"/>
              <a:t> etc.</a:t>
            </a:r>
          </a:p>
          <a:p>
            <a:r>
              <a:rPr lang="en-US" dirty="0" smtClean="0"/>
              <a:t>At the end of the function it checks to make sure that value is still in tact. If not, it immediately kill’s your program without ever using the return address you corrupted.</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68" y="152400"/>
            <a:ext cx="84867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68" y="1981200"/>
            <a:ext cx="874122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118</a:t>
            </a:fld>
            <a:endParaRPr lang="en-US"/>
          </a:p>
        </p:txBody>
      </p:sp>
    </p:spTree>
    <p:extLst>
      <p:ext uri="{BB962C8B-B14F-4D97-AF65-F5344CB8AC3E}">
        <p14:creationId xmlns:p14="http://schemas.microsoft.com/office/powerpoint/2010/main" val="609917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t>
            </a:r>
            <a:endParaRPr lang="en-US" dirty="0"/>
          </a:p>
        </p:txBody>
      </p:sp>
      <p:sp>
        <p:nvSpPr>
          <p:cNvPr id="3" name="Content Placeholder 2"/>
          <p:cNvSpPr>
            <a:spLocks noGrp="1"/>
          </p:cNvSpPr>
          <p:nvPr>
            <p:ph idx="1"/>
          </p:nvPr>
        </p:nvSpPr>
        <p:spPr/>
        <p:txBody>
          <a:bodyPr/>
          <a:lstStyle/>
          <a:p>
            <a:r>
              <a:rPr lang="en-US" dirty="0" smtClean="0"/>
              <a:t>We should all be pretty familiar with this from exploits 1.</a:t>
            </a:r>
          </a:p>
          <a:p>
            <a:r>
              <a:rPr lang="en-US" dirty="0" smtClean="0"/>
              <a:t>With DEP, the we cannot execute code in regions of memory that are not marked as executable.</a:t>
            </a:r>
          </a:p>
          <a:p>
            <a:r>
              <a:rPr lang="en-US" dirty="0" smtClean="0"/>
              <a:t>Most data regions that we would overflow, like the stack and heap, are not marked as executable by default.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119</a:t>
            </a:fld>
            <a:endParaRPr lang="en-US"/>
          </a:p>
        </p:txBody>
      </p:sp>
    </p:spTree>
    <p:extLst>
      <p:ext uri="{BB962C8B-B14F-4D97-AF65-F5344CB8AC3E}">
        <p14:creationId xmlns:p14="http://schemas.microsoft.com/office/powerpoint/2010/main" val="424881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Rose_colored_glasses</a:t>
            </a:r>
            <a:r>
              <a:rPr lang="en-US"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199"/>
            <a:ext cx="6553200" cy="457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638800"/>
            <a:ext cx="8001000" cy="646331"/>
          </a:xfrm>
          <a:prstGeom prst="rect">
            <a:avLst/>
          </a:prstGeom>
          <a:noFill/>
        </p:spPr>
        <p:txBody>
          <a:bodyPr wrap="square" rtlCol="0">
            <a:spAutoFit/>
          </a:bodyPr>
          <a:lstStyle/>
          <a:p>
            <a:r>
              <a:rPr lang="en-US" dirty="0" smtClean="0"/>
              <a:t>Here we are really helping ourselves by turning off visual studio stack protection. More about how this is implemented, and how to defeat it later.</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12</a:t>
            </a:fld>
            <a:endParaRPr lang="en-US"/>
          </a:p>
        </p:txBody>
      </p:sp>
    </p:spTree>
    <p:extLst>
      <p:ext uri="{BB962C8B-B14F-4D97-AF65-F5344CB8AC3E}">
        <p14:creationId xmlns:p14="http://schemas.microsoft.com/office/powerpoint/2010/main" val="14631579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DEP</a:t>
            </a:r>
            <a:endParaRPr lang="en-US" dirty="0"/>
          </a:p>
        </p:txBody>
      </p:sp>
      <p:sp>
        <p:nvSpPr>
          <p:cNvPr id="3" name="Content Placeholder 2"/>
          <p:cNvSpPr>
            <a:spLocks noGrp="1"/>
          </p:cNvSpPr>
          <p:nvPr>
            <p:ph idx="1"/>
          </p:nvPr>
        </p:nvSpPr>
        <p:spPr>
          <a:xfrm>
            <a:off x="457200" y="5334000"/>
            <a:ext cx="8229600" cy="1371600"/>
          </a:xfrm>
        </p:spPr>
        <p:txBody>
          <a:bodyPr>
            <a:normAutofit fontScale="70000" lnSpcReduction="20000"/>
          </a:bodyPr>
          <a:lstStyle/>
          <a:p>
            <a:r>
              <a:rPr lang="en-US" dirty="0" smtClean="0"/>
              <a:t>Here I am just using a function pointer to transfer EIP to my </a:t>
            </a:r>
            <a:r>
              <a:rPr lang="en-US" dirty="0" err="1" smtClean="0"/>
              <a:t>shellcode</a:t>
            </a:r>
            <a:r>
              <a:rPr lang="en-US" dirty="0" smtClean="0"/>
              <a:t>. </a:t>
            </a:r>
          </a:p>
          <a:p>
            <a:r>
              <a:rPr lang="en-US" dirty="0" smtClean="0"/>
              <a:t>My </a:t>
            </a:r>
            <a:r>
              <a:rPr lang="en-US" dirty="0" err="1" smtClean="0"/>
              <a:t>shellcode</a:t>
            </a:r>
            <a:r>
              <a:rPr lang="en-US" dirty="0" smtClean="0"/>
              <a:t> is stored in a data region, but since DEP is currently off, the processor happily executes it.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162550" cy="40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120</a:t>
            </a:fld>
            <a:endParaRPr lang="en-US"/>
          </a:p>
        </p:txBody>
      </p:sp>
    </p:spTree>
    <p:extLst>
      <p:ext uri="{BB962C8B-B14F-4D97-AF65-F5344CB8AC3E}">
        <p14:creationId xmlns:p14="http://schemas.microsoft.com/office/powerpoint/2010/main" val="13407707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DEP options</a:t>
            </a:r>
            <a:endParaRPr lang="en-US" dirty="0"/>
          </a:p>
        </p:txBody>
      </p:sp>
      <p:sp>
        <p:nvSpPr>
          <p:cNvPr id="3" name="Content Placeholder 2"/>
          <p:cNvSpPr>
            <a:spLocks noGrp="1"/>
          </p:cNvSpPr>
          <p:nvPr>
            <p:ph idx="1"/>
          </p:nvPr>
        </p:nvSpPr>
        <p:spPr>
          <a:xfrm>
            <a:off x="457200" y="3962400"/>
            <a:ext cx="8229600" cy="2667000"/>
          </a:xfrm>
        </p:spPr>
        <p:txBody>
          <a:bodyPr>
            <a:normAutofit fontScale="85000" lnSpcReduction="10000"/>
          </a:bodyPr>
          <a:lstStyle/>
          <a:p>
            <a:r>
              <a:rPr lang="en-US" dirty="0" smtClean="0"/>
              <a:t>Edit boot.ini to change your DEP options</a:t>
            </a:r>
          </a:p>
          <a:p>
            <a:r>
              <a:rPr lang="en-US" dirty="0" err="1" smtClean="0"/>
              <a:t>OptOut</a:t>
            </a:r>
            <a:r>
              <a:rPr lang="en-US" dirty="0" smtClean="0"/>
              <a:t> means a process has to explicitly register to the OS that it does not want to have DEP turned on (usually for backwards compatibility issues).</a:t>
            </a:r>
          </a:p>
          <a:p>
            <a:r>
              <a:rPr lang="en-US" dirty="0" err="1" smtClean="0"/>
              <a:t>OptIn</a:t>
            </a:r>
            <a:r>
              <a:rPr lang="en-US" dirty="0" smtClean="0"/>
              <a:t> means a process has to explicitly register to the OS that it DOES want DEP turned on.</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076450"/>
            <a:ext cx="8552377"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121</a:t>
            </a:fld>
            <a:endParaRPr lang="en-US"/>
          </a:p>
        </p:txBody>
      </p:sp>
    </p:spTree>
    <p:extLst>
      <p:ext uri="{BB962C8B-B14F-4D97-AF65-F5344CB8AC3E}">
        <p14:creationId xmlns:p14="http://schemas.microsoft.com/office/powerpoint/2010/main" val="30865586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876800"/>
            <a:ext cx="8229600" cy="1524000"/>
          </a:xfrm>
        </p:spPr>
        <p:txBody>
          <a:bodyPr>
            <a:normAutofit lnSpcReduction="10000"/>
          </a:bodyPr>
          <a:lstStyle/>
          <a:p>
            <a:r>
              <a:rPr lang="en-US" dirty="0" smtClean="0"/>
              <a:t>Changing system wide DEP policy requires a reboot, this time I enable it to see how my </a:t>
            </a:r>
            <a:r>
              <a:rPr lang="en-US" dirty="0" err="1" smtClean="0"/>
              <a:t>shellcodes</a:t>
            </a:r>
            <a:r>
              <a:rPr lang="en-US" dirty="0" smtClean="0"/>
              <a:t> fair in the brave new world.</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1" y="1600200"/>
            <a:ext cx="61912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122</a:t>
            </a:fld>
            <a:endParaRPr lang="en-US"/>
          </a:p>
        </p:txBody>
      </p:sp>
    </p:spTree>
    <p:extLst>
      <p:ext uri="{BB962C8B-B14F-4D97-AF65-F5344CB8AC3E}">
        <p14:creationId xmlns:p14="http://schemas.microsoft.com/office/powerpoint/2010/main" val="35578016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#2</a:t>
            </a:r>
            <a:endParaRPr lang="en-US" dirty="0"/>
          </a:p>
        </p:txBody>
      </p:sp>
      <p:sp>
        <p:nvSpPr>
          <p:cNvPr id="3" name="Content Placeholder 2"/>
          <p:cNvSpPr>
            <a:spLocks noGrp="1"/>
          </p:cNvSpPr>
          <p:nvPr>
            <p:ph idx="1"/>
          </p:nvPr>
        </p:nvSpPr>
        <p:spPr>
          <a:xfrm>
            <a:off x="457200" y="5486400"/>
            <a:ext cx="8229600" cy="914400"/>
          </a:xfrm>
        </p:spPr>
        <p:txBody>
          <a:bodyPr/>
          <a:lstStyle/>
          <a:p>
            <a:r>
              <a:rPr lang="en-US" dirty="0" smtClean="0"/>
              <a:t>These aren’t the </a:t>
            </a:r>
            <a:r>
              <a:rPr lang="en-US" dirty="0" err="1" smtClean="0"/>
              <a:t>calc.exe’s</a:t>
            </a:r>
            <a:r>
              <a:rPr lang="en-US" dirty="0" smtClean="0"/>
              <a:t> I’m looking for…</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91" y="1295400"/>
            <a:ext cx="4833938" cy="409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123</a:t>
            </a:fld>
            <a:endParaRPr lang="en-US"/>
          </a:p>
        </p:txBody>
      </p:sp>
    </p:spTree>
    <p:extLst>
      <p:ext uri="{BB962C8B-B14F-4D97-AF65-F5344CB8AC3E}">
        <p14:creationId xmlns:p14="http://schemas.microsoft.com/office/powerpoint/2010/main" val="24136176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ASLR</a:t>
            </a:r>
            <a:endParaRPr lang="en-US" dirty="0"/>
          </a:p>
        </p:txBody>
      </p:sp>
      <p:sp>
        <p:nvSpPr>
          <p:cNvPr id="3" name="Content Placeholder 2"/>
          <p:cNvSpPr>
            <a:spLocks noGrp="1"/>
          </p:cNvSpPr>
          <p:nvPr>
            <p:ph idx="1"/>
          </p:nvPr>
        </p:nvSpPr>
        <p:spPr/>
        <p:txBody>
          <a:bodyPr/>
          <a:lstStyle/>
          <a:p>
            <a:r>
              <a:rPr lang="en-US" dirty="0" smtClean="0"/>
              <a:t>We talked about this in Exploits 1 as well.</a:t>
            </a:r>
          </a:p>
          <a:p>
            <a:r>
              <a:rPr lang="en-US" dirty="0" err="1" smtClean="0"/>
              <a:t>Executables</a:t>
            </a:r>
            <a:r>
              <a:rPr lang="en-US" dirty="0" smtClean="0"/>
              <a:t> and their associated DLL’s are loaded at random locations in the address space. This makes it harder for an attacker to guess where things will be located, ultimately making exploitation more difficult.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124</a:t>
            </a:fld>
            <a:endParaRPr lang="en-US"/>
          </a:p>
        </p:txBody>
      </p:sp>
    </p:spTree>
    <p:extLst>
      <p:ext uri="{BB962C8B-B14F-4D97-AF65-F5344CB8AC3E}">
        <p14:creationId xmlns:p14="http://schemas.microsoft.com/office/powerpoint/2010/main" val="15516547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ASLR in Windows 7</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0772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6180BC6-9587-4C27-AD44-2A2C7EE75359}" type="slidenum">
              <a:rPr lang="en-US" smtClean="0"/>
              <a:t>125</a:t>
            </a:fld>
            <a:endParaRPr lang="en-US"/>
          </a:p>
        </p:txBody>
      </p:sp>
    </p:spTree>
    <p:extLst>
      <p:ext uri="{BB962C8B-B14F-4D97-AF65-F5344CB8AC3E}">
        <p14:creationId xmlns:p14="http://schemas.microsoft.com/office/powerpoint/2010/main" val="26299660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ASLR in Windows XP</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95337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6400800"/>
            <a:ext cx="7800975" cy="369332"/>
          </a:xfrm>
          <a:prstGeom prst="rect">
            <a:avLst/>
          </a:prstGeom>
          <a:noFill/>
        </p:spPr>
        <p:txBody>
          <a:bodyPr wrap="square" rtlCol="0">
            <a:spAutoFit/>
          </a:bodyPr>
          <a:lstStyle/>
          <a:p>
            <a:r>
              <a:rPr lang="en-US" dirty="0" smtClean="0"/>
              <a:t>ASLR isn’t supported in Windows XP! </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126</a:t>
            </a:fld>
            <a:endParaRPr lang="en-US"/>
          </a:p>
        </p:txBody>
      </p:sp>
    </p:spTree>
    <p:extLst>
      <p:ext uri="{BB962C8B-B14F-4D97-AF65-F5344CB8AC3E}">
        <p14:creationId xmlns:p14="http://schemas.microsoft.com/office/powerpoint/2010/main" val="4220617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SafeSEH</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Previously we abused the structured exception handler by pointing it to a piece of a code that was useful to us (a pop-pop-ret sequence).</a:t>
            </a:r>
          </a:p>
          <a:p>
            <a:r>
              <a:rPr lang="en-US" dirty="0" smtClean="0"/>
              <a:t>We already had the constraint that the exception handler couldn’t point to the stack.</a:t>
            </a:r>
          </a:p>
          <a:p>
            <a:r>
              <a:rPr lang="en-US" dirty="0" err="1" smtClean="0"/>
              <a:t>SafeSEH</a:t>
            </a:r>
            <a:r>
              <a:rPr lang="en-US" dirty="0" smtClean="0"/>
              <a:t> </a:t>
            </a:r>
            <a:r>
              <a:rPr lang="en-US" dirty="0" err="1" smtClean="0"/>
              <a:t>add’s</a:t>
            </a:r>
            <a:r>
              <a:rPr lang="en-US" dirty="0" smtClean="0"/>
              <a:t> further constraints: A </a:t>
            </a:r>
            <a:r>
              <a:rPr lang="en-US" dirty="0" err="1" smtClean="0"/>
              <a:t>SafeSEH</a:t>
            </a:r>
            <a:r>
              <a:rPr lang="en-US" dirty="0" smtClean="0"/>
              <a:t> enabled module registers a table of valid exception handlers. Before executing an exception handler routine, the operating system first verifies that the exception handler pointer points to an entry in this table.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127</a:t>
            </a:fld>
            <a:endParaRPr lang="en-US"/>
          </a:p>
        </p:txBody>
      </p:sp>
    </p:spTree>
    <p:extLst>
      <p:ext uri="{BB962C8B-B14F-4D97-AF65-F5344CB8AC3E}">
        <p14:creationId xmlns:p14="http://schemas.microsoft.com/office/powerpoint/2010/main" val="2928465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a:t>
            </a:r>
            <a:r>
              <a:rPr lang="en-US" dirty="0" err="1" smtClean="0"/>
              <a:t>SafeSEH</a:t>
            </a:r>
            <a:endParaRPr lang="en-US" dirty="0"/>
          </a:p>
        </p:txBody>
      </p:sp>
      <p:sp>
        <p:nvSpPr>
          <p:cNvPr id="3" name="Content Placeholder 2"/>
          <p:cNvSpPr>
            <a:spLocks noGrp="1"/>
          </p:cNvSpPr>
          <p:nvPr>
            <p:ph idx="1"/>
          </p:nvPr>
        </p:nvSpPr>
        <p:spPr>
          <a:xfrm>
            <a:off x="152400" y="5181600"/>
            <a:ext cx="8763000" cy="1600200"/>
          </a:xfrm>
        </p:spPr>
        <p:txBody>
          <a:bodyPr>
            <a:normAutofit fontScale="77500" lnSpcReduction="20000"/>
          </a:bodyPr>
          <a:lstStyle/>
          <a:p>
            <a:r>
              <a:rPr lang="en-US" dirty="0" smtClean="0"/>
              <a:t>Here I’ve manually edited the Structured Exception Handler to point to the prize() function right before an exception is about to happen in the code. The exception handler isn’t pointing at the stack, so the exception handler parser should like it.</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371600"/>
            <a:ext cx="777638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128</a:t>
            </a:fld>
            <a:endParaRPr lang="en-US"/>
          </a:p>
        </p:txBody>
      </p:sp>
    </p:spTree>
    <p:extLst>
      <p:ext uri="{BB962C8B-B14F-4D97-AF65-F5344CB8AC3E}">
        <p14:creationId xmlns:p14="http://schemas.microsoft.com/office/powerpoint/2010/main" val="35560551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a:t>
            </a:r>
            <a:r>
              <a:rPr lang="en-US" dirty="0" err="1" smtClean="0"/>
              <a:t>SafeSEH</a:t>
            </a:r>
            <a:r>
              <a:rPr lang="en-US" dirty="0" smtClean="0"/>
              <a:t> #2</a:t>
            </a:r>
            <a:endParaRPr lang="en-US" dirty="0"/>
          </a:p>
        </p:txBody>
      </p:sp>
      <p:sp>
        <p:nvSpPr>
          <p:cNvPr id="3" name="Content Placeholder 2"/>
          <p:cNvSpPr>
            <a:spLocks noGrp="1"/>
          </p:cNvSpPr>
          <p:nvPr>
            <p:ph idx="1"/>
          </p:nvPr>
        </p:nvSpPr>
        <p:spPr>
          <a:xfrm>
            <a:off x="457200" y="5715000"/>
            <a:ext cx="8229600" cy="411163"/>
          </a:xfrm>
        </p:spPr>
        <p:txBody>
          <a:bodyPr>
            <a:normAutofit fontScale="77500" lnSpcReduction="20000"/>
          </a:bodyPr>
          <a:lstStyle/>
          <a:p>
            <a:r>
              <a:rPr lang="en-US" dirty="0" smtClean="0"/>
              <a:t>Great Success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292225"/>
            <a:ext cx="71374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129</a:t>
            </a:fld>
            <a:endParaRPr lang="en-US"/>
          </a:p>
        </p:txBody>
      </p:sp>
    </p:spTree>
    <p:extLst>
      <p:ext uri="{BB962C8B-B14F-4D97-AF65-F5344CB8AC3E}">
        <p14:creationId xmlns:p14="http://schemas.microsoft.com/office/powerpoint/2010/main" val="282735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goal</a:t>
            </a:r>
            <a:endParaRPr lang="en-US" dirty="0"/>
          </a:p>
        </p:txBody>
      </p:sp>
      <p:sp>
        <p:nvSpPr>
          <p:cNvPr id="3" name="Content Placeholder 2"/>
          <p:cNvSpPr>
            <a:spLocks noGrp="1"/>
          </p:cNvSpPr>
          <p:nvPr>
            <p:ph idx="1"/>
          </p:nvPr>
        </p:nvSpPr>
        <p:spPr/>
        <p:txBody>
          <a:bodyPr/>
          <a:lstStyle/>
          <a:p>
            <a:r>
              <a:rPr lang="en-US" dirty="0" smtClean="0"/>
              <a:t>An important concept in exploit development is, if you can exploit it, you can crash it</a:t>
            </a:r>
          </a:p>
          <a:p>
            <a:r>
              <a:rPr lang="en-US" dirty="0" smtClean="0"/>
              <a:t>Let’s try to generate a crash in </a:t>
            </a:r>
            <a:r>
              <a:rPr lang="en-US" dirty="0" err="1" smtClean="0"/>
              <a:t>basic_vuln</a:t>
            </a:r>
            <a:r>
              <a:rPr lang="en-US" dirty="0" smtClean="0"/>
              <a:t> by creating a large test file, then analyzing the crashing process in </a:t>
            </a:r>
            <a:r>
              <a:rPr lang="en-US" dirty="0" err="1" smtClean="0"/>
              <a:t>windbg</a:t>
            </a:r>
            <a:r>
              <a:rPr lang="en-US" dirty="0" smtClean="0"/>
              <a:t>. </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13</a:t>
            </a:fld>
            <a:endParaRPr lang="en-US"/>
          </a:p>
        </p:txBody>
      </p:sp>
    </p:spTree>
    <p:extLst>
      <p:ext uri="{BB962C8B-B14F-4D97-AF65-F5344CB8AC3E}">
        <p14:creationId xmlns:p14="http://schemas.microsoft.com/office/powerpoint/2010/main" val="37810706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a:t>
            </a:r>
            <a:r>
              <a:rPr lang="en-US" dirty="0" err="1" smtClean="0"/>
              <a:t>SafeSEH</a:t>
            </a:r>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1151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6180BC6-9587-4C27-AD44-2A2C7EE75359}" type="slidenum">
              <a:rPr lang="en-US" smtClean="0"/>
              <a:t>130</a:t>
            </a:fld>
            <a:endParaRPr lang="en-US"/>
          </a:p>
        </p:txBody>
      </p:sp>
    </p:spTree>
    <p:extLst>
      <p:ext uri="{BB962C8B-B14F-4D97-AF65-F5344CB8AC3E}">
        <p14:creationId xmlns:p14="http://schemas.microsoft.com/office/powerpoint/2010/main" val="17742981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SafeSEH</a:t>
            </a:r>
            <a:r>
              <a:rPr lang="en-US" dirty="0" smtClean="0"/>
              <a:t> Enabled</a:t>
            </a:r>
            <a:endParaRPr lang="en-US" dirty="0"/>
          </a:p>
        </p:txBody>
      </p:sp>
      <p:sp>
        <p:nvSpPr>
          <p:cNvPr id="3" name="Content Placeholder 2"/>
          <p:cNvSpPr>
            <a:spLocks noGrp="1"/>
          </p:cNvSpPr>
          <p:nvPr>
            <p:ph idx="1"/>
          </p:nvPr>
        </p:nvSpPr>
        <p:spPr>
          <a:xfrm>
            <a:off x="457200" y="6019800"/>
            <a:ext cx="8229600" cy="685800"/>
          </a:xfrm>
        </p:spPr>
        <p:txBody>
          <a:bodyPr>
            <a:normAutofit fontScale="85000" lnSpcReduction="10000"/>
          </a:bodyPr>
          <a:lstStyle/>
          <a:p>
            <a:r>
              <a:rPr lang="en-US" dirty="0" smtClean="0"/>
              <a:t>With </a:t>
            </a:r>
            <a:r>
              <a:rPr lang="en-US" dirty="0" err="1" smtClean="0"/>
              <a:t>SafeSEH</a:t>
            </a:r>
            <a:r>
              <a:rPr lang="en-US" dirty="0" smtClean="0"/>
              <a:t> enabled, I try the same trick as before…</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250950"/>
            <a:ext cx="8801100"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131</a:t>
            </a:fld>
            <a:endParaRPr lang="en-US"/>
          </a:p>
        </p:txBody>
      </p:sp>
    </p:spTree>
    <p:extLst>
      <p:ext uri="{BB962C8B-B14F-4D97-AF65-F5344CB8AC3E}">
        <p14:creationId xmlns:p14="http://schemas.microsoft.com/office/powerpoint/2010/main" val="18143769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762625"/>
            <a:ext cx="8839200" cy="1095375"/>
          </a:xfrm>
        </p:spPr>
        <p:txBody>
          <a:bodyPr>
            <a:normAutofit fontScale="70000" lnSpcReduction="20000"/>
          </a:bodyPr>
          <a:lstStyle/>
          <a:p>
            <a:r>
              <a:rPr lang="en-US" dirty="0" smtClean="0"/>
              <a:t>Now no matter how hard I try, the exception handler parsing routine won’t execute the exception handler I hacked in because it doesn’t point to a registered exception handler routine.</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196" y="228600"/>
            <a:ext cx="627697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132</a:t>
            </a:fld>
            <a:endParaRPr lang="en-US"/>
          </a:p>
        </p:txBody>
      </p:sp>
    </p:spTree>
    <p:extLst>
      <p:ext uri="{BB962C8B-B14F-4D97-AF65-F5344CB8AC3E}">
        <p14:creationId xmlns:p14="http://schemas.microsoft.com/office/powerpoint/2010/main" val="38777365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Defeating mitigations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All the mitigations we’ve talked about can be defeated</a:t>
            </a:r>
          </a:p>
          <a:p>
            <a:r>
              <a:rPr lang="en-US" dirty="0" smtClean="0"/>
              <a:t>Sometimes a mitigation will render a vulnerability impossible to exploit, but more often than not, the mitigation is just a nuisance that requires the attacker to work a little harder.</a:t>
            </a:r>
          </a:p>
          <a:p>
            <a:r>
              <a:rPr lang="en-US" dirty="0" smtClean="0"/>
              <a:t>Let’s examine the weaknesses of each mitigation in detail.</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133</a:t>
            </a:fld>
            <a:endParaRPr lang="en-US"/>
          </a:p>
        </p:txBody>
      </p:sp>
    </p:spTree>
    <p:extLst>
      <p:ext uri="{BB962C8B-B14F-4D97-AF65-F5344CB8AC3E}">
        <p14:creationId xmlns:p14="http://schemas.microsoft.com/office/powerpoint/2010/main" val="1332956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 Weaknesses</a:t>
            </a:r>
            <a:endParaRPr lang="en-US" dirty="0"/>
          </a:p>
        </p:txBody>
      </p:sp>
      <p:sp>
        <p:nvSpPr>
          <p:cNvPr id="3" name="Content Placeholder 2"/>
          <p:cNvSpPr>
            <a:spLocks noGrp="1"/>
          </p:cNvSpPr>
          <p:nvPr>
            <p:ph idx="1"/>
          </p:nvPr>
        </p:nvSpPr>
        <p:spPr/>
        <p:txBody>
          <a:bodyPr/>
          <a:lstStyle/>
          <a:p>
            <a:r>
              <a:rPr lang="en-US" dirty="0" smtClean="0"/>
              <a:t>The main weakness of GS is that it only detects corruption at the point the function is preparing to return.</a:t>
            </a:r>
          </a:p>
          <a:p>
            <a:r>
              <a:rPr lang="en-US" dirty="0" smtClean="0"/>
              <a:t>If the attacker can gain control of EIP before the vulnerable function returns, GS will never get the opportunity to detect the attack.</a:t>
            </a:r>
          </a:p>
          <a:p>
            <a:r>
              <a:rPr lang="en-US" dirty="0" smtClean="0"/>
              <a:t>Let’s investigate</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134</a:t>
            </a:fld>
            <a:endParaRPr lang="en-US"/>
          </a:p>
        </p:txBody>
      </p:sp>
    </p:spTree>
    <p:extLst>
      <p:ext uri="{BB962C8B-B14F-4D97-AF65-F5344CB8AC3E}">
        <p14:creationId xmlns:p14="http://schemas.microsoft.com/office/powerpoint/2010/main" val="10682980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0"/>
            <a:ext cx="8229600" cy="1676400"/>
          </a:xfrm>
        </p:spPr>
        <p:txBody>
          <a:bodyPr/>
          <a:lstStyle/>
          <a:p>
            <a:r>
              <a:rPr lang="en-US" dirty="0" smtClean="0"/>
              <a:t>Let’s enable GS protection on the seh_overflow project we exploited previously.</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3489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135</a:t>
            </a:fld>
            <a:endParaRPr lang="en-US"/>
          </a:p>
        </p:txBody>
      </p:sp>
    </p:spTree>
    <p:extLst>
      <p:ext uri="{BB962C8B-B14F-4D97-AF65-F5344CB8AC3E}">
        <p14:creationId xmlns:p14="http://schemas.microsoft.com/office/powerpoint/2010/main" val="37092868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229600" cy="1295400"/>
          </a:xfrm>
        </p:spPr>
        <p:txBody>
          <a:bodyPr>
            <a:normAutofit fontScale="92500" lnSpcReduction="20000"/>
          </a:bodyPr>
          <a:lstStyle/>
          <a:p>
            <a:r>
              <a:rPr lang="en-US" dirty="0" smtClean="0"/>
              <a:t>I’ve pointed seh_overflow at a file containing a bunch of 0xdeadbeef. Let’s run it and see what happens…</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381000"/>
            <a:ext cx="9055100"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136</a:t>
            </a:fld>
            <a:endParaRPr lang="en-US"/>
          </a:p>
        </p:txBody>
      </p:sp>
    </p:spTree>
    <p:extLst>
      <p:ext uri="{BB962C8B-B14F-4D97-AF65-F5344CB8AC3E}">
        <p14:creationId xmlns:p14="http://schemas.microsoft.com/office/powerpoint/2010/main" val="9621852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1935163"/>
          </a:xfrm>
        </p:spPr>
        <p:txBody>
          <a:bodyPr/>
          <a:lstStyle/>
          <a:p>
            <a:r>
              <a:rPr lang="en-US" dirty="0" smtClean="0"/>
              <a:t>Great job GS</a:t>
            </a:r>
          </a:p>
          <a:p>
            <a:r>
              <a:rPr lang="en-US" dirty="0" smtClean="0"/>
              <a:t>What happened?</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9014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1143000"/>
          </a:xfrm>
        </p:spPr>
        <p:txBody>
          <a:bodyPr/>
          <a:lstStyle/>
          <a:p>
            <a:r>
              <a:rPr lang="en-US" dirty="0" smtClean="0"/>
              <a:t>Where my G’s at?</a:t>
            </a:r>
            <a:endParaRPr lang="en-US" dirty="0"/>
          </a:p>
        </p:txBody>
      </p:sp>
      <p:sp>
        <p:nvSpPr>
          <p:cNvPr id="2" name="Slide Number Placeholder 1"/>
          <p:cNvSpPr>
            <a:spLocks noGrp="1"/>
          </p:cNvSpPr>
          <p:nvPr>
            <p:ph type="sldNum" sz="quarter" idx="12"/>
          </p:nvPr>
        </p:nvSpPr>
        <p:spPr/>
        <p:txBody>
          <a:bodyPr/>
          <a:lstStyle/>
          <a:p>
            <a:fld id="{66180BC6-9587-4C27-AD44-2A2C7EE75359}" type="slidenum">
              <a:rPr lang="en-US" smtClean="0"/>
              <a:t>137</a:t>
            </a:fld>
            <a:endParaRPr lang="en-US"/>
          </a:p>
        </p:txBody>
      </p:sp>
    </p:spTree>
    <p:extLst>
      <p:ext uri="{BB962C8B-B14F-4D97-AF65-F5344CB8AC3E}">
        <p14:creationId xmlns:p14="http://schemas.microsoft.com/office/powerpoint/2010/main" val="2966427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GS failure analysis</a:t>
            </a:r>
            <a:endParaRPr lang="en-US" dirty="0"/>
          </a:p>
        </p:txBody>
      </p:sp>
      <p:sp>
        <p:nvSpPr>
          <p:cNvPr id="3" name="Content Placeholder 2"/>
          <p:cNvSpPr>
            <a:spLocks noGrp="1"/>
          </p:cNvSpPr>
          <p:nvPr>
            <p:ph idx="1"/>
          </p:nvPr>
        </p:nvSpPr>
        <p:spPr>
          <a:xfrm>
            <a:off x="457200" y="1143000"/>
            <a:ext cx="8229600" cy="5486400"/>
          </a:xfrm>
        </p:spPr>
        <p:txBody>
          <a:bodyPr>
            <a:normAutofit fontScale="85000" lnSpcReduction="10000"/>
          </a:bodyPr>
          <a:lstStyle/>
          <a:p>
            <a:r>
              <a:rPr lang="en-US" dirty="0" smtClean="0"/>
              <a:t>What happened is we clobbered the whole stack with 0xdeadbeef, including the saved </a:t>
            </a:r>
            <a:r>
              <a:rPr lang="en-US" dirty="0" err="1" smtClean="0"/>
              <a:t>ebp</a:t>
            </a:r>
            <a:r>
              <a:rPr lang="en-US" dirty="0" smtClean="0"/>
              <a:t>, return address AND the exception handler list. </a:t>
            </a:r>
          </a:p>
          <a:p>
            <a:r>
              <a:rPr lang="en-US" dirty="0" smtClean="0"/>
              <a:t>In fact, we wrote so much data we wrote off the end of the stack and caused an exception.</a:t>
            </a:r>
          </a:p>
          <a:p>
            <a:r>
              <a:rPr lang="en-US" dirty="0" smtClean="0"/>
              <a:t>This caused the exception handler routine to kick in, and pick 0xdeadbeef as the exception handler to use.</a:t>
            </a:r>
          </a:p>
          <a:p>
            <a:r>
              <a:rPr lang="en-US" dirty="0" smtClean="0"/>
              <a:t>Overwriting the exception handler list is always a good way to bypass GS.</a:t>
            </a:r>
          </a:p>
          <a:p>
            <a:r>
              <a:rPr lang="en-US" dirty="0" smtClean="0"/>
              <a:t>GS will also fail you if you can overwrite </a:t>
            </a:r>
            <a:r>
              <a:rPr lang="en-US" dirty="0" err="1" smtClean="0"/>
              <a:t>c++</a:t>
            </a:r>
            <a:r>
              <a:rPr lang="en-US" dirty="0" smtClean="0"/>
              <a:t> </a:t>
            </a:r>
            <a:r>
              <a:rPr lang="en-US" dirty="0" err="1" smtClean="0"/>
              <a:t>vtables</a:t>
            </a:r>
            <a:r>
              <a:rPr lang="en-US" dirty="0" smtClean="0"/>
              <a:t> on the stack or any other function pointer type data that get’s used before the function returns.</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138</a:t>
            </a:fld>
            <a:endParaRPr lang="en-US"/>
          </a:p>
        </p:txBody>
      </p:sp>
    </p:spTree>
    <p:extLst>
      <p:ext uri="{BB962C8B-B14F-4D97-AF65-F5344CB8AC3E}">
        <p14:creationId xmlns:p14="http://schemas.microsoft.com/office/powerpoint/2010/main" val="7771957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r>
              <a:rPr lang="en-US" dirty="0" smtClean="0"/>
              <a:t>In exploits 1 we already saw some techniques to defeat DEP.</a:t>
            </a:r>
          </a:p>
          <a:p>
            <a:r>
              <a:rPr lang="en-US" dirty="0" smtClean="0"/>
              <a:t>Instead of returning to </a:t>
            </a:r>
            <a:r>
              <a:rPr lang="en-US" dirty="0" err="1" smtClean="0"/>
              <a:t>shellcode</a:t>
            </a:r>
            <a:r>
              <a:rPr lang="en-US" dirty="0" smtClean="0"/>
              <a:t>, we returned to standard library functions that were useful to us. For instance, we returned to code to execute system(“/bin/</a:t>
            </a:r>
            <a:r>
              <a:rPr lang="en-US" dirty="0" err="1" smtClean="0"/>
              <a:t>sh</a:t>
            </a:r>
            <a:r>
              <a:rPr lang="en-US" dirty="0" smtClean="0"/>
              <a:t>”) instead of returning to </a:t>
            </a:r>
            <a:r>
              <a:rPr lang="en-US" dirty="0" err="1" smtClean="0"/>
              <a:t>shellcode</a:t>
            </a:r>
            <a:r>
              <a:rPr lang="en-US" dirty="0" smtClean="0"/>
              <a:t> on the stack.</a:t>
            </a:r>
          </a:p>
          <a:p>
            <a:r>
              <a:rPr lang="en-US" dirty="0" smtClean="0"/>
              <a:t>We have also seen returning to pop-pop-ret as a means to accomplish our goals.</a:t>
            </a:r>
          </a:p>
          <a:p>
            <a:r>
              <a:rPr lang="en-US" dirty="0" smtClean="0"/>
              <a:t>This general approach of calling other legitimate code, instead of </a:t>
            </a:r>
            <a:r>
              <a:rPr lang="en-US" dirty="0" err="1" smtClean="0"/>
              <a:t>shellcode</a:t>
            </a:r>
            <a:r>
              <a:rPr lang="en-US" dirty="0" smtClean="0"/>
              <a:t>, is often referred to as return oriented programming (ROP for short).</a:t>
            </a:r>
          </a:p>
          <a:p>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139</a:t>
            </a:fld>
            <a:endParaRPr lang="en-US"/>
          </a:p>
        </p:txBody>
      </p:sp>
    </p:spTree>
    <p:extLst>
      <p:ext uri="{BB962C8B-B14F-4D97-AF65-F5344CB8AC3E}">
        <p14:creationId xmlns:p14="http://schemas.microsoft.com/office/powerpoint/2010/main" val="162082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2800" dirty="0" smtClean="0"/>
              <a:t>Byte writer</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685800"/>
            <a:ext cx="4267200" cy="388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922" y="1066800"/>
            <a:ext cx="4638675" cy="19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4724400"/>
            <a:ext cx="8534400" cy="2031325"/>
          </a:xfrm>
          <a:prstGeom prst="rect">
            <a:avLst/>
          </a:prstGeom>
          <a:noFill/>
        </p:spPr>
        <p:txBody>
          <a:bodyPr wrap="square" rtlCol="0">
            <a:spAutoFit/>
          </a:bodyPr>
          <a:lstStyle/>
          <a:p>
            <a:r>
              <a:rPr lang="en-US" dirty="0" smtClean="0"/>
              <a:t>Byte writer is a generic visual studio project I’ve included for creating files of arbitrary binary bytes. You can modify this to generate your payloads. You are welcome to use </a:t>
            </a:r>
            <a:r>
              <a:rPr lang="en-US" dirty="0" err="1" smtClean="0"/>
              <a:t>cygwin</a:t>
            </a:r>
            <a:r>
              <a:rPr lang="en-US" dirty="0" smtClean="0"/>
              <a:t> and a scripting language of your choice instead.</a:t>
            </a:r>
          </a:p>
          <a:p>
            <a:endParaRPr lang="en-US" dirty="0"/>
          </a:p>
          <a:p>
            <a:r>
              <a:rPr lang="en-US" dirty="0" smtClean="0"/>
              <a:t>In this case we create a file of 128 bytes of 0xdeadbeef. This will overflow the 64 byte buffer in the </a:t>
            </a:r>
            <a:r>
              <a:rPr lang="en-US" dirty="0" err="1" smtClean="0"/>
              <a:t>hexdump_file</a:t>
            </a:r>
            <a:r>
              <a:rPr lang="en-US" dirty="0" smtClean="0"/>
              <a:t> function, smashing the stack, and generating a crash. Let’s check it out.</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14</a:t>
            </a:fld>
            <a:endParaRPr lang="en-US"/>
          </a:p>
        </p:txBody>
      </p:sp>
    </p:spTree>
    <p:extLst>
      <p:ext uri="{BB962C8B-B14F-4D97-AF65-F5344CB8AC3E}">
        <p14:creationId xmlns:p14="http://schemas.microsoft.com/office/powerpoint/2010/main" val="32845024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The key observation in using ROP is that if we control the stack (which we often do as the attacker) we can cause an arbitrary number of calls to existing code of our choosing.</a:t>
            </a:r>
          </a:p>
          <a:p>
            <a:r>
              <a:rPr lang="en-US" dirty="0" smtClean="0"/>
              <a:t>This is because any code that ends with a return instruction (like all normal functions) will look to the stack for where they should go to continue execution after the function is complete.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140</a:t>
            </a:fld>
            <a:endParaRPr lang="en-US"/>
          </a:p>
        </p:txBody>
      </p:sp>
    </p:spTree>
    <p:extLst>
      <p:ext uri="{BB962C8B-B14F-4D97-AF65-F5344CB8AC3E}">
        <p14:creationId xmlns:p14="http://schemas.microsoft.com/office/powerpoint/2010/main" val="22148746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ROP to Defeat DEP</a:t>
            </a:r>
            <a:endParaRPr lang="en-US" dirty="0"/>
          </a:p>
        </p:txBody>
      </p:sp>
      <p:sp>
        <p:nvSpPr>
          <p:cNvPr id="3" name="Content Placeholder 2"/>
          <p:cNvSpPr>
            <a:spLocks noGrp="1"/>
          </p:cNvSpPr>
          <p:nvPr>
            <p:ph idx="1"/>
          </p:nvPr>
        </p:nvSpPr>
        <p:spPr/>
        <p:txBody>
          <a:bodyPr/>
          <a:lstStyle/>
          <a:p>
            <a:r>
              <a:rPr lang="en-US" dirty="0" smtClean="0"/>
              <a:t>There are two obvious paths we can take here</a:t>
            </a:r>
          </a:p>
          <a:p>
            <a:r>
              <a:rPr lang="en-US" dirty="0" smtClean="0"/>
              <a:t>Option 1, we can use ROP to return to an existing function that does something useful from an attacker standpoint, like system(“/bin/</a:t>
            </a:r>
            <a:r>
              <a:rPr lang="en-US" dirty="0" err="1" smtClean="0"/>
              <a:t>sh</a:t>
            </a:r>
            <a:r>
              <a:rPr lang="en-US" dirty="0" smtClean="0"/>
              <a:t>”). </a:t>
            </a:r>
          </a:p>
          <a:p>
            <a:r>
              <a:rPr lang="en-US" dirty="0" smtClean="0"/>
              <a:t>Option 2, we can use ROP to effectively disable DEP. Then we will be free to execute </a:t>
            </a:r>
            <a:r>
              <a:rPr lang="en-US" dirty="0" err="1" smtClean="0"/>
              <a:t>shellcode</a:t>
            </a:r>
            <a:r>
              <a:rPr lang="en-US" dirty="0" smtClean="0"/>
              <a:t> in the usual manner.</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141</a:t>
            </a:fld>
            <a:endParaRPr lang="en-US"/>
          </a:p>
        </p:txBody>
      </p:sp>
    </p:spTree>
    <p:extLst>
      <p:ext uri="{BB962C8B-B14F-4D97-AF65-F5344CB8AC3E}">
        <p14:creationId xmlns:p14="http://schemas.microsoft.com/office/powerpoint/2010/main" val="6182159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 implementation weaknesses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There exist several standard operating system functions that allow you to change the memory permissions on arbitrary ranges of memory.</a:t>
            </a:r>
          </a:p>
          <a:p>
            <a:r>
              <a:rPr lang="en-US" dirty="0" smtClean="0"/>
              <a:t>Even with DEP enabled system wide, these functions can be freely called during a processes execution to change the memory permissions of pages of memory.</a:t>
            </a:r>
          </a:p>
          <a:p>
            <a:r>
              <a:rPr lang="en-US" dirty="0" smtClean="0"/>
              <a:t>As an attacker, we can return to these functions and make the stack executable. Then we are free to return/call our </a:t>
            </a:r>
            <a:r>
              <a:rPr lang="en-US" dirty="0" err="1" smtClean="0"/>
              <a:t>shellcode</a:t>
            </a:r>
            <a:r>
              <a:rPr lang="en-US" dirty="0" smtClean="0"/>
              <a:t> and it will execute freely.</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142</a:t>
            </a:fld>
            <a:endParaRPr lang="en-US"/>
          </a:p>
        </p:txBody>
      </p:sp>
    </p:spTree>
    <p:extLst>
      <p:ext uri="{BB962C8B-B14F-4D97-AF65-F5344CB8AC3E}">
        <p14:creationId xmlns:p14="http://schemas.microsoft.com/office/powerpoint/2010/main" val="88524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0"/>
            <a:ext cx="8229600" cy="487363"/>
          </a:xfrm>
        </p:spPr>
        <p:txBody>
          <a:bodyPr>
            <a:normAutofit fontScale="92500" lnSpcReduction="20000"/>
          </a:bodyPr>
          <a:lstStyle/>
          <a:p>
            <a:r>
              <a:rPr lang="en-US" dirty="0" smtClean="0"/>
              <a:t>We saw this before, this is DEP keeping us safe.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5562600" cy="471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143</a:t>
            </a:fld>
            <a:endParaRPr lang="en-US"/>
          </a:p>
        </p:txBody>
      </p:sp>
    </p:spTree>
    <p:extLst>
      <p:ext uri="{BB962C8B-B14F-4D97-AF65-F5344CB8AC3E}">
        <p14:creationId xmlns:p14="http://schemas.microsoft.com/office/powerpoint/2010/main" val="32699812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229600" cy="2133600"/>
          </a:xfrm>
        </p:spPr>
        <p:txBody>
          <a:bodyPr>
            <a:normAutofit fontScale="92500" lnSpcReduction="20000"/>
          </a:bodyPr>
          <a:lstStyle/>
          <a:p>
            <a:r>
              <a:rPr lang="en-US" dirty="0" smtClean="0"/>
              <a:t>This is DEP letting us down.</a:t>
            </a:r>
          </a:p>
          <a:p>
            <a:r>
              <a:rPr lang="en-US" dirty="0" smtClean="0"/>
              <a:t>Notice the call to </a:t>
            </a:r>
            <a:r>
              <a:rPr lang="en-US" dirty="0" err="1" smtClean="0"/>
              <a:t>VirtualProtectEx</a:t>
            </a:r>
            <a:r>
              <a:rPr lang="en-US" dirty="0" smtClean="0"/>
              <a:t>. Even with DEP enabled, I am free to call this function to make the stack executable so that DEP won’t bother us when we execute </a:t>
            </a:r>
            <a:r>
              <a:rPr lang="en-US" dirty="0" err="1" smtClean="0"/>
              <a:t>shellcode</a:t>
            </a:r>
            <a:r>
              <a:rPr lang="en-US" dirty="0" smtClean="0"/>
              <a:t> on the stack.</a:t>
            </a:r>
            <a:endParaRPr lang="en-US"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533400"/>
            <a:ext cx="767827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144</a:t>
            </a:fld>
            <a:endParaRPr lang="en-US"/>
          </a:p>
        </p:txBody>
      </p:sp>
    </p:spTree>
    <p:extLst>
      <p:ext uri="{BB962C8B-B14F-4D97-AF65-F5344CB8AC3E}">
        <p14:creationId xmlns:p14="http://schemas.microsoft.com/office/powerpoint/2010/main" val="30058133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SafeSEH</a:t>
            </a:r>
            <a:r>
              <a:rPr lang="en-US" dirty="0" smtClean="0"/>
              <a:t> and ASLR</a:t>
            </a:r>
            <a:endParaRPr lang="en-US" dirty="0"/>
          </a:p>
        </p:txBody>
      </p:sp>
      <p:sp>
        <p:nvSpPr>
          <p:cNvPr id="3" name="Content Placeholder 2"/>
          <p:cNvSpPr>
            <a:spLocks noGrp="1"/>
          </p:cNvSpPr>
          <p:nvPr>
            <p:ph idx="1"/>
          </p:nvPr>
        </p:nvSpPr>
        <p:spPr/>
        <p:txBody>
          <a:bodyPr/>
          <a:lstStyle/>
          <a:p>
            <a:r>
              <a:rPr lang="en-US" dirty="0" err="1" smtClean="0"/>
              <a:t>SafeSEH</a:t>
            </a:r>
            <a:r>
              <a:rPr lang="en-US" dirty="0" smtClean="0"/>
              <a:t> and ASLR are really only useful to us if the target process and all of its DLL’s opt into them.</a:t>
            </a:r>
          </a:p>
          <a:p>
            <a:r>
              <a:rPr lang="en-US" dirty="0" smtClean="0"/>
              <a:t>Let’s look at a typical 3</a:t>
            </a:r>
            <a:r>
              <a:rPr lang="en-US" baseline="30000" dirty="0" smtClean="0"/>
              <a:t>rd</a:t>
            </a:r>
            <a:r>
              <a:rPr lang="en-US" dirty="0" smtClean="0"/>
              <a:t> party application’s </a:t>
            </a:r>
            <a:r>
              <a:rPr lang="en-US" dirty="0" err="1" smtClean="0"/>
              <a:t>SafeSEH</a:t>
            </a:r>
            <a:r>
              <a:rPr lang="en-US" dirty="0" smtClean="0"/>
              <a:t>/ASLR compliance on a Windows 7 64 bit machine…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145</a:t>
            </a:fld>
            <a:endParaRPr lang="en-US"/>
          </a:p>
        </p:txBody>
      </p:sp>
    </p:spTree>
    <p:extLst>
      <p:ext uri="{BB962C8B-B14F-4D97-AF65-F5344CB8AC3E}">
        <p14:creationId xmlns:p14="http://schemas.microsoft.com/office/powerpoint/2010/main" val="4132620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230563"/>
          </a:xfrm>
        </p:spPr>
        <p:txBody>
          <a:bodyPr/>
          <a:lstStyle/>
          <a:p>
            <a:r>
              <a:rPr lang="en-US" dirty="0" smtClean="0"/>
              <a:t>Here I use a useful </a:t>
            </a:r>
            <a:r>
              <a:rPr lang="en-US" dirty="0" err="1" smtClean="0"/>
              <a:t>WinDBG</a:t>
            </a:r>
            <a:r>
              <a:rPr lang="en-US" dirty="0" smtClean="0"/>
              <a:t> extension called “</a:t>
            </a:r>
            <a:r>
              <a:rPr lang="en-US" dirty="0" err="1" smtClean="0"/>
              <a:t>narly</a:t>
            </a:r>
            <a:r>
              <a:rPr lang="en-US" dirty="0" smtClean="0"/>
              <a:t>” to automatically tell me the mitigation compatibility of each module loaded into a process address space.</a:t>
            </a:r>
          </a:p>
          <a:p>
            <a:r>
              <a:rPr lang="en-US" dirty="0" smtClean="0"/>
              <a:t>These are </a:t>
            </a:r>
            <a:r>
              <a:rPr lang="en-US" dirty="0" err="1" smtClean="0"/>
              <a:t>narly’s</a:t>
            </a:r>
            <a:r>
              <a:rPr lang="en-US" dirty="0" smtClean="0"/>
              <a:t> results on a target process I randomly selected.</a:t>
            </a: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2759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6248400"/>
            <a:ext cx="7772400" cy="369332"/>
          </a:xfrm>
          <a:prstGeom prst="rect">
            <a:avLst/>
          </a:prstGeom>
          <a:noFill/>
        </p:spPr>
        <p:txBody>
          <a:bodyPr wrap="square" rtlCol="0">
            <a:spAutoFit/>
          </a:bodyPr>
          <a:lstStyle/>
          <a:p>
            <a:r>
              <a:rPr lang="en-US" dirty="0">
                <a:hlinkClick r:id="rId3"/>
              </a:rPr>
              <a:t>http://code.google.com/p/narly/</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146</a:t>
            </a:fld>
            <a:endParaRPr lang="en-US"/>
          </a:p>
        </p:txBody>
      </p:sp>
    </p:spTree>
    <p:extLst>
      <p:ext uri="{BB962C8B-B14F-4D97-AF65-F5344CB8AC3E}">
        <p14:creationId xmlns:p14="http://schemas.microsoft.com/office/powerpoint/2010/main" val="25657619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a:t>
            </a:r>
            <a:r>
              <a:rPr lang="en-US" dirty="0" err="1" smtClean="0"/>
              <a:t>compatability</a:t>
            </a:r>
            <a:endParaRPr lang="en-US" dirty="0"/>
          </a:p>
        </p:txBody>
      </p:sp>
      <p:sp>
        <p:nvSpPr>
          <p:cNvPr id="3" name="Content Placeholder 2"/>
          <p:cNvSpPr>
            <a:spLocks noGrp="1"/>
          </p:cNvSpPr>
          <p:nvPr>
            <p:ph idx="1"/>
          </p:nvPr>
        </p:nvSpPr>
        <p:spPr/>
        <p:txBody>
          <a:bodyPr/>
          <a:lstStyle/>
          <a:p>
            <a:r>
              <a:rPr lang="en-US" dirty="0" smtClean="0"/>
              <a:t>Many 3</a:t>
            </a:r>
            <a:r>
              <a:rPr lang="en-US" baseline="30000" dirty="0" smtClean="0"/>
              <a:t>rd</a:t>
            </a:r>
            <a:r>
              <a:rPr lang="en-US" dirty="0" smtClean="0"/>
              <a:t> party DLLs that are loaded in a process address space fail to opt into </a:t>
            </a:r>
            <a:r>
              <a:rPr lang="en-US" dirty="0" err="1" smtClean="0"/>
              <a:t>SafeSEH</a:t>
            </a:r>
            <a:r>
              <a:rPr lang="en-US" dirty="0" smtClean="0"/>
              <a:t> and ASLR. </a:t>
            </a:r>
          </a:p>
          <a:p>
            <a:r>
              <a:rPr lang="en-US" dirty="0" smtClean="0"/>
              <a:t>If any one of these DLLs fail to opt into these mitigations, they can be leveraged to make our exploit successful.</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147</a:t>
            </a:fld>
            <a:endParaRPr lang="en-US"/>
          </a:p>
        </p:txBody>
      </p:sp>
    </p:spTree>
    <p:extLst>
      <p:ext uri="{BB962C8B-B14F-4D97-AF65-F5344CB8AC3E}">
        <p14:creationId xmlns:p14="http://schemas.microsoft.com/office/powerpoint/2010/main" val="34959903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ASLR Non-</a:t>
            </a:r>
            <a:r>
              <a:rPr lang="en-US" dirty="0" err="1" smtClean="0"/>
              <a:t>compatability</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r>
              <a:rPr lang="en-US" dirty="0" smtClean="0"/>
              <a:t>Having just one DLL in the process address space not be ASLR compatible severely weakens the security of the whole process.</a:t>
            </a:r>
          </a:p>
          <a:p>
            <a:r>
              <a:rPr lang="en-US" dirty="0" smtClean="0"/>
              <a:t>This weak DLL gives the attacker a large body of code to work with that exists at a reliable location.</a:t>
            </a:r>
          </a:p>
          <a:p>
            <a:pPr marL="0" indent="0">
              <a:buNone/>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148</a:t>
            </a:fld>
            <a:endParaRPr lang="en-US"/>
          </a:p>
        </p:txBody>
      </p:sp>
    </p:spTree>
    <p:extLst>
      <p:ext uri="{BB962C8B-B14F-4D97-AF65-F5344CB8AC3E}">
        <p14:creationId xmlns:p14="http://schemas.microsoft.com/office/powerpoint/2010/main" val="22945335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SafeSEH</a:t>
            </a:r>
            <a:r>
              <a:rPr lang="en-US" dirty="0" smtClean="0"/>
              <a:t> non-</a:t>
            </a:r>
            <a:r>
              <a:rPr lang="en-US" dirty="0" err="1" smtClean="0"/>
              <a:t>compatability</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When a DLL fails to opt into </a:t>
            </a:r>
            <a:r>
              <a:rPr lang="en-US" dirty="0" err="1" smtClean="0"/>
              <a:t>SafeSEH</a:t>
            </a:r>
            <a:r>
              <a:rPr lang="en-US" dirty="0" smtClean="0"/>
              <a:t>, we can use any of its code in a exception handler overwrite scenario.</a:t>
            </a:r>
          </a:p>
          <a:p>
            <a:r>
              <a:rPr lang="en-US" dirty="0" smtClean="0"/>
              <a:t>This means if we can find a pop-pop-ret sequence in the weak </a:t>
            </a:r>
            <a:r>
              <a:rPr lang="en-US" dirty="0" err="1" smtClean="0"/>
              <a:t>dll</a:t>
            </a:r>
            <a:r>
              <a:rPr lang="en-US" dirty="0" smtClean="0"/>
              <a:t> (which we usually can), we can exploit an exception handler overwrite in the victim process.</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149</a:t>
            </a:fld>
            <a:endParaRPr lang="en-US"/>
          </a:p>
        </p:txBody>
      </p:sp>
    </p:spTree>
    <p:extLst>
      <p:ext uri="{BB962C8B-B14F-4D97-AF65-F5344CB8AC3E}">
        <p14:creationId xmlns:p14="http://schemas.microsoft.com/office/powerpoint/2010/main" val="121077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blood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0770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4495800"/>
            <a:ext cx="6172200" cy="2308324"/>
          </a:xfrm>
          <a:prstGeom prst="rect">
            <a:avLst/>
          </a:prstGeom>
          <a:noFill/>
        </p:spPr>
        <p:txBody>
          <a:bodyPr wrap="square" rtlCol="0">
            <a:spAutoFit/>
          </a:bodyPr>
          <a:lstStyle/>
          <a:p>
            <a:r>
              <a:rPr lang="en-US" dirty="0" smtClean="0"/>
              <a:t>Here we see a good </a:t>
            </a:r>
            <a:r>
              <a:rPr lang="en-US" dirty="0" err="1" smtClean="0"/>
              <a:t>ol</a:t>
            </a:r>
            <a:r>
              <a:rPr lang="en-US" dirty="0" smtClean="0"/>
              <a:t>’ fashion windows application crash. I’m sure you have seen this before. If you have seen it when you opened up a strange </a:t>
            </a:r>
            <a:r>
              <a:rPr lang="en-US" dirty="0" err="1" smtClean="0"/>
              <a:t>pdf</a:t>
            </a:r>
            <a:r>
              <a:rPr lang="en-US" dirty="0" smtClean="0"/>
              <a:t> from an unrecognized email address, you should be nervous….</a:t>
            </a:r>
          </a:p>
          <a:p>
            <a:endParaRPr lang="en-US" dirty="0"/>
          </a:p>
          <a:p>
            <a:r>
              <a:rPr lang="en-US" dirty="0" smtClean="0"/>
              <a:t>However, this isn’t too informative. Let’s get comfortable with our windows debugger (</a:t>
            </a:r>
            <a:r>
              <a:rPr lang="en-US" dirty="0" err="1" smtClean="0"/>
              <a:t>windbg</a:t>
            </a:r>
            <a:r>
              <a:rPr lang="en-US" dirty="0" smtClean="0"/>
              <a:t>) so we can see what’s going on behind the scenes</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15</a:t>
            </a:fld>
            <a:endParaRPr lang="en-US"/>
          </a:p>
        </p:txBody>
      </p:sp>
    </p:spTree>
    <p:extLst>
      <p:ext uri="{BB962C8B-B14F-4D97-AF65-F5344CB8AC3E}">
        <p14:creationId xmlns:p14="http://schemas.microsoft.com/office/powerpoint/2010/main" val="31759925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Mitigations bypass lab</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r>
              <a:rPr lang="en-US" dirty="0" smtClean="0"/>
              <a:t>To demonstrate the fragility of Windows exploit mitigation techniques, our next lab will exploit one of our previous targets with all exploit mitigations enabled.</a:t>
            </a:r>
          </a:p>
          <a:p>
            <a:r>
              <a:rPr lang="en-US" dirty="0" smtClean="0"/>
              <a:t>The mitigations that we will enable and bypass are GS, DEP and </a:t>
            </a:r>
            <a:r>
              <a:rPr lang="en-US" dirty="0" err="1" smtClean="0"/>
              <a:t>SafeSEH</a:t>
            </a:r>
            <a:r>
              <a:rPr lang="en-US" dirty="0" smtClean="0"/>
              <a:t>. This is pretty much the worst case (from an attacker perspective) that you can expect to find in a vanilla Windows XP target.</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150</a:t>
            </a:fld>
            <a:endParaRPr lang="en-US"/>
          </a:p>
        </p:txBody>
      </p:sp>
    </p:spTree>
    <p:extLst>
      <p:ext uri="{BB962C8B-B14F-4D97-AF65-F5344CB8AC3E}">
        <p14:creationId xmlns:p14="http://schemas.microsoft.com/office/powerpoint/2010/main" val="1973116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a:t>
            </a:r>
            <a:endParaRPr lang="en-US" dirty="0"/>
          </a:p>
        </p:txBody>
      </p:sp>
      <p:sp>
        <p:nvSpPr>
          <p:cNvPr id="3" name="Content Placeholder 2"/>
          <p:cNvSpPr>
            <a:spLocks noGrp="1"/>
          </p:cNvSpPr>
          <p:nvPr>
            <p:ph idx="1"/>
          </p:nvPr>
        </p:nvSpPr>
        <p:spPr/>
        <p:txBody>
          <a:bodyPr>
            <a:normAutofit lnSpcReduction="10000"/>
          </a:bodyPr>
          <a:lstStyle/>
          <a:p>
            <a:r>
              <a:rPr lang="en-US" dirty="0" smtClean="0"/>
              <a:t>Our target will be the seh_overflow project we have previously exploited, with the aforementioned mitigations turned on.</a:t>
            </a:r>
          </a:p>
          <a:p>
            <a:r>
              <a:rPr lang="en-US" dirty="0" smtClean="0"/>
              <a:t>Since seh_overflow is a simple project that doesn’t load many DLLs, I’ll force it to load some application DLLs that I’ve found on the system.</a:t>
            </a:r>
            <a:endParaRPr lang="en-US" dirty="0"/>
          </a:p>
          <a:p>
            <a:r>
              <a:rPr lang="en-US" dirty="0" smtClean="0"/>
              <a:t>These application DLLs will be abused to help facilitate our attack.</a:t>
            </a:r>
          </a:p>
        </p:txBody>
      </p:sp>
      <p:sp>
        <p:nvSpPr>
          <p:cNvPr id="4" name="Slide Number Placeholder 3"/>
          <p:cNvSpPr>
            <a:spLocks noGrp="1"/>
          </p:cNvSpPr>
          <p:nvPr>
            <p:ph type="sldNum" sz="quarter" idx="12"/>
          </p:nvPr>
        </p:nvSpPr>
        <p:spPr/>
        <p:txBody>
          <a:bodyPr/>
          <a:lstStyle/>
          <a:p>
            <a:fld id="{66180BC6-9587-4C27-AD44-2A2C7EE75359}" type="slidenum">
              <a:rPr lang="en-US" smtClean="0"/>
              <a:t>151</a:t>
            </a:fld>
            <a:endParaRPr lang="en-US"/>
          </a:p>
        </p:txBody>
      </p:sp>
    </p:spTree>
    <p:extLst>
      <p:ext uri="{BB962C8B-B14F-4D97-AF65-F5344CB8AC3E}">
        <p14:creationId xmlns:p14="http://schemas.microsoft.com/office/powerpoint/2010/main" val="247945104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help courtesy of Flash</a:t>
            </a:r>
            <a:endParaRPr lang="en-US" dirty="0"/>
          </a:p>
        </p:txBody>
      </p:sp>
      <p:sp>
        <p:nvSpPr>
          <p:cNvPr id="3" name="Content Placeholder 2"/>
          <p:cNvSpPr>
            <a:spLocks noGrp="1"/>
          </p:cNvSpPr>
          <p:nvPr>
            <p:ph idx="1"/>
          </p:nvPr>
        </p:nvSpPr>
        <p:spPr>
          <a:xfrm>
            <a:off x="457200" y="4572000"/>
            <a:ext cx="8229600" cy="1752600"/>
          </a:xfrm>
        </p:spPr>
        <p:txBody>
          <a:bodyPr>
            <a:normAutofit fontScale="92500" lnSpcReduction="10000"/>
          </a:bodyPr>
          <a:lstStyle/>
          <a:p>
            <a:r>
              <a:rPr lang="en-US" dirty="0" smtClean="0"/>
              <a:t>Flash6 does not have </a:t>
            </a:r>
            <a:r>
              <a:rPr lang="en-US" dirty="0" err="1" smtClean="0"/>
              <a:t>SafeSEH</a:t>
            </a:r>
            <a:r>
              <a:rPr lang="en-US" dirty="0" smtClean="0"/>
              <a:t> enabled, which allows us to call any of its code during a SEH overflow. We will abuse this weak DLL to help us bypass other mitigations.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48673"/>
            <a:ext cx="53721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9000"/>
            <a:ext cx="801485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152</a:t>
            </a:fld>
            <a:endParaRPr lang="en-US"/>
          </a:p>
        </p:txBody>
      </p:sp>
    </p:spTree>
    <p:extLst>
      <p:ext uri="{BB962C8B-B14F-4D97-AF65-F5344CB8AC3E}">
        <p14:creationId xmlns:p14="http://schemas.microsoft.com/office/powerpoint/2010/main" val="8956423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Plan</a:t>
            </a:r>
            <a:endParaRPr lang="en-US" dirty="0"/>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r>
              <a:rPr lang="en-US" dirty="0" smtClean="0"/>
              <a:t>We will overwrite the Exception Handler and trigger an exception. This will bypass /GS protection because the Exception Handler will be called before the stack cookie is checked at the end of the function epilogue.</a:t>
            </a:r>
          </a:p>
          <a:p>
            <a:r>
              <a:rPr lang="en-US" dirty="0" smtClean="0"/>
              <a:t>We will initially call code in a non-</a:t>
            </a:r>
            <a:r>
              <a:rPr lang="en-US" dirty="0" err="1" smtClean="0"/>
              <a:t>SafeSEH</a:t>
            </a:r>
            <a:r>
              <a:rPr lang="en-US" dirty="0" smtClean="0"/>
              <a:t> module (Flash6.ocx) which bypasses </a:t>
            </a:r>
            <a:r>
              <a:rPr lang="en-US" dirty="0" err="1" smtClean="0"/>
              <a:t>SafeSEH</a:t>
            </a:r>
            <a:r>
              <a:rPr lang="en-US" dirty="0" smtClean="0"/>
              <a:t>.</a:t>
            </a:r>
          </a:p>
          <a:p>
            <a:r>
              <a:rPr lang="en-US" dirty="0" smtClean="0"/>
              <a:t>We will then call </a:t>
            </a:r>
            <a:r>
              <a:rPr lang="en-US" dirty="0" err="1" smtClean="0"/>
              <a:t>VirtualProtect</a:t>
            </a:r>
            <a:r>
              <a:rPr lang="en-US" dirty="0" smtClean="0"/>
              <a:t> to change the memory protections on the stack to include the executable bit. This bypasses DEP.</a:t>
            </a:r>
          </a:p>
          <a:p>
            <a:r>
              <a:rPr lang="en-US" dirty="0" smtClean="0"/>
              <a:t>Finally, we will jump to our </a:t>
            </a:r>
            <a:r>
              <a:rPr lang="en-US" dirty="0" err="1" smtClean="0"/>
              <a:t>shellcode</a:t>
            </a:r>
            <a:r>
              <a:rPr lang="en-US" dirty="0"/>
              <a: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153</a:t>
            </a:fld>
            <a:endParaRPr lang="en-US"/>
          </a:p>
        </p:txBody>
      </p:sp>
    </p:spTree>
    <p:extLst>
      <p:ext uri="{BB962C8B-B14F-4D97-AF65-F5344CB8AC3E}">
        <p14:creationId xmlns:p14="http://schemas.microsoft.com/office/powerpoint/2010/main" val="4404455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Control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Because we will need to chain several blocks of code together to pull off our attack, we will need to control the stack pointer. More specifically we need </a:t>
            </a:r>
            <a:r>
              <a:rPr lang="en-US" dirty="0" err="1" smtClean="0"/>
              <a:t>esp</a:t>
            </a:r>
            <a:r>
              <a:rPr lang="en-US" dirty="0" smtClean="0"/>
              <a:t> to point to attack controlled data. This is because we need to:</a:t>
            </a:r>
          </a:p>
          <a:p>
            <a:r>
              <a:rPr lang="en-US" dirty="0" smtClean="0"/>
              <a:t>Call the </a:t>
            </a:r>
            <a:r>
              <a:rPr lang="en-US" dirty="0" err="1" smtClean="0"/>
              <a:t>VirtualProtect</a:t>
            </a:r>
            <a:r>
              <a:rPr lang="en-US" dirty="0" smtClean="0"/>
              <a:t> function with the right arguments and the stack controls the arguments.</a:t>
            </a:r>
          </a:p>
          <a:p>
            <a:r>
              <a:rPr lang="en-US" dirty="0" smtClean="0"/>
              <a:t>Control where executing flows during a return call and the stack controls the result of a return instruction.</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154</a:t>
            </a:fld>
            <a:endParaRPr lang="en-US"/>
          </a:p>
        </p:txBody>
      </p:sp>
    </p:spTree>
    <p:extLst>
      <p:ext uri="{BB962C8B-B14F-4D97-AF65-F5344CB8AC3E}">
        <p14:creationId xmlns:p14="http://schemas.microsoft.com/office/powerpoint/2010/main" val="36729392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don’t have it</a:t>
            </a:r>
            <a:endParaRPr lang="en-US" dirty="0"/>
          </a:p>
        </p:txBody>
      </p:sp>
      <p:sp>
        <p:nvSpPr>
          <p:cNvPr id="3" name="Content Placeholder 2"/>
          <p:cNvSpPr>
            <a:spLocks noGrp="1"/>
          </p:cNvSpPr>
          <p:nvPr>
            <p:ph idx="1"/>
          </p:nvPr>
        </p:nvSpPr>
        <p:spPr/>
        <p:txBody>
          <a:bodyPr>
            <a:normAutofit fontScale="92500"/>
          </a:bodyPr>
          <a:lstStyle/>
          <a:p>
            <a:r>
              <a:rPr lang="en-US" dirty="0" smtClean="0"/>
              <a:t>Whenever we gain control of EIP by corrupting something like a function pointer (like we do with a SEH overflow), we control EIP but not ESP. </a:t>
            </a:r>
          </a:p>
          <a:p>
            <a:r>
              <a:rPr lang="en-US" dirty="0" smtClean="0"/>
              <a:t>We need to somehow force ESP to point to attacker controlled data so we can control return instructions, arguments to functions, and ultimately call multiple blocks of code to be executed in the order and with the parameters we desire.</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155</a:t>
            </a:fld>
            <a:endParaRPr lang="en-US"/>
          </a:p>
        </p:txBody>
      </p:sp>
    </p:spTree>
    <p:extLst>
      <p:ext uri="{BB962C8B-B14F-4D97-AF65-F5344CB8AC3E}">
        <p14:creationId xmlns:p14="http://schemas.microsoft.com/office/powerpoint/2010/main" val="338328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Lab 1</a:t>
            </a:r>
            <a:endParaRPr lang="en-US" dirty="0"/>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r>
              <a:rPr lang="en-US" dirty="0" smtClean="0"/>
              <a:t>Force seh_overflow to crash by feeding it a file with a lot of 0xDEADBEEF.</a:t>
            </a:r>
          </a:p>
          <a:p>
            <a:r>
              <a:rPr lang="en-US" dirty="0" smtClean="0"/>
              <a:t>Let the program continue a couple break points/exceptions until EIP=DEADBEEF.</a:t>
            </a:r>
          </a:p>
          <a:p>
            <a:r>
              <a:rPr lang="en-US" dirty="0" smtClean="0"/>
              <a:t>What is the value of ESP?</a:t>
            </a:r>
          </a:p>
          <a:p>
            <a:r>
              <a:rPr lang="en-US" dirty="0" smtClean="0"/>
              <a:t>What range of stack addresses point to attacker controlled data?</a:t>
            </a:r>
          </a:p>
          <a:p>
            <a:r>
              <a:rPr lang="en-US" dirty="0" smtClean="0"/>
              <a:t>What is the difference between the current value of ESP and the range of stack addresses associated with attacker controlled data?</a:t>
            </a:r>
          </a:p>
          <a:p>
            <a:r>
              <a:rPr lang="en-US" dirty="0" smtClean="0"/>
              <a:t>What registers point to attacker controlled data?</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156</a:t>
            </a:fld>
            <a:endParaRPr lang="en-US"/>
          </a:p>
        </p:txBody>
      </p:sp>
    </p:spTree>
    <p:extLst>
      <p:ext uri="{BB962C8B-B14F-4D97-AF65-F5344CB8AC3E}">
        <p14:creationId xmlns:p14="http://schemas.microsoft.com/office/powerpoint/2010/main" val="42085304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752600"/>
          </a:xfrm>
        </p:spPr>
        <p:txBody>
          <a:bodyPr/>
          <a:lstStyle/>
          <a:p>
            <a:r>
              <a:rPr lang="en-US" dirty="0" smtClean="0"/>
              <a:t>It looks like anywhere from esp+0x4ac to esp+0x8f0 points to attacker controlled data at the time we can control of EIP.</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666190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157</a:t>
            </a:fld>
            <a:endParaRPr lang="en-US"/>
          </a:p>
        </p:txBody>
      </p:sp>
    </p:spTree>
    <p:extLst>
      <p:ext uri="{BB962C8B-B14F-4D97-AF65-F5344CB8AC3E}">
        <p14:creationId xmlns:p14="http://schemas.microsoft.com/office/powerpoint/2010/main" val="3279468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pivot</a:t>
            </a:r>
            <a:endParaRPr lang="en-US" dirty="0"/>
          </a:p>
        </p:txBody>
      </p:sp>
      <p:sp>
        <p:nvSpPr>
          <p:cNvPr id="3" name="Content Placeholder 2"/>
          <p:cNvSpPr>
            <a:spLocks noGrp="1"/>
          </p:cNvSpPr>
          <p:nvPr>
            <p:ph idx="1"/>
          </p:nvPr>
        </p:nvSpPr>
        <p:spPr/>
        <p:txBody>
          <a:bodyPr>
            <a:normAutofit lnSpcReduction="10000"/>
          </a:bodyPr>
          <a:lstStyle/>
          <a:p>
            <a:r>
              <a:rPr lang="en-US" dirty="0" smtClean="0"/>
              <a:t>If we can find a sequence of instructions of the form add </a:t>
            </a:r>
            <a:r>
              <a:rPr lang="en-US" dirty="0" err="1" smtClean="0"/>
              <a:t>esp</a:t>
            </a:r>
            <a:r>
              <a:rPr lang="en-US" dirty="0" smtClean="0"/>
              <a:t>, X; ret; for any 0x4ac &lt; X &lt; 0x8f0 we can use it to gain control of ESP while maintaining control of EIP.</a:t>
            </a:r>
          </a:p>
          <a:p>
            <a:r>
              <a:rPr lang="en-US" dirty="0" smtClean="0"/>
              <a:t>If we can find this instruction sequence in Flash6.ocx we can point the exception handler to it and use it to gain control of the stack because Flash6.ocx does not have </a:t>
            </a:r>
            <a:r>
              <a:rPr lang="en-US" dirty="0" err="1" smtClean="0"/>
              <a:t>SafeSEH</a:t>
            </a:r>
            <a:r>
              <a:rPr lang="en-US" dirty="0" smtClean="0"/>
              <a:t> enabled. </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158</a:t>
            </a:fld>
            <a:endParaRPr lang="en-US"/>
          </a:p>
        </p:txBody>
      </p:sp>
    </p:spTree>
    <p:extLst>
      <p:ext uri="{BB962C8B-B14F-4D97-AF65-F5344CB8AC3E}">
        <p14:creationId xmlns:p14="http://schemas.microsoft.com/office/powerpoint/2010/main" val="37777134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lab 2</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Run the seh_overflow program again, setting a breakpoint after the point where Flash6.ocx gets loaded.</a:t>
            </a:r>
          </a:p>
          <a:p>
            <a:r>
              <a:rPr lang="en-US" dirty="0" smtClean="0"/>
              <a:t>Search for a stack pivot that meets the criteria described previously. </a:t>
            </a:r>
          </a:p>
          <a:p>
            <a:r>
              <a:rPr lang="en-US" dirty="0" smtClean="0"/>
              <a:t>The first bytes for add </a:t>
            </a:r>
            <a:r>
              <a:rPr lang="en-US" dirty="0" err="1" smtClean="0"/>
              <a:t>esp</a:t>
            </a:r>
            <a:r>
              <a:rPr lang="en-US" dirty="0" smtClean="0"/>
              <a:t>, imm32 ret are:</a:t>
            </a:r>
          </a:p>
          <a:p>
            <a:pPr marL="0" indent="0">
              <a:buNone/>
            </a:pPr>
            <a:r>
              <a:rPr lang="en-US" dirty="0"/>
              <a:t>	</a:t>
            </a:r>
            <a:r>
              <a:rPr lang="en-US" dirty="0" smtClean="0"/>
              <a:t>0x81 0xc4 </a:t>
            </a:r>
          </a:p>
          <a:p>
            <a:pPr marL="0" indent="0">
              <a:buNone/>
            </a:pPr>
            <a:r>
              <a:rPr lang="en-US" dirty="0" smtClean="0"/>
              <a:t>    So to perform the search you should execute:</a:t>
            </a:r>
          </a:p>
          <a:p>
            <a:pPr marL="0" indent="0">
              <a:buNone/>
            </a:pPr>
            <a:r>
              <a:rPr lang="en-US" dirty="0" smtClean="0"/>
              <a:t>“s flash6 L194000 81 c4”</a:t>
            </a:r>
          </a:p>
          <a:p>
            <a:pPr marL="0" indent="0">
              <a:buNone/>
            </a:pPr>
            <a:r>
              <a:rPr lang="en-US" dirty="0" smtClean="0"/>
              <a:t>From this list, try to pick out a suitable stack pivot.</a:t>
            </a:r>
          </a:p>
          <a:p>
            <a:pPr marL="0" indent="0">
              <a:buNone/>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159</a:t>
            </a:fld>
            <a:endParaRPr lang="en-US"/>
          </a:p>
        </p:txBody>
      </p:sp>
    </p:spTree>
    <p:extLst>
      <p:ext uri="{BB962C8B-B14F-4D97-AF65-F5344CB8AC3E}">
        <p14:creationId xmlns:p14="http://schemas.microsoft.com/office/powerpoint/2010/main" val="258600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err="1" smtClean="0"/>
              <a:t>windbg</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800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20" y="1143000"/>
            <a:ext cx="892343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5334000"/>
            <a:ext cx="8999632" cy="1477328"/>
          </a:xfrm>
          <a:prstGeom prst="rect">
            <a:avLst/>
          </a:prstGeom>
          <a:noFill/>
        </p:spPr>
        <p:txBody>
          <a:bodyPr wrap="square" rtlCol="0">
            <a:spAutoFit/>
          </a:bodyPr>
          <a:lstStyle/>
          <a:p>
            <a:r>
              <a:rPr lang="en-US" dirty="0" err="1" smtClean="0"/>
              <a:t>Windbg</a:t>
            </a:r>
            <a:r>
              <a:rPr lang="en-US" dirty="0" smtClean="0"/>
              <a:t> is our debugger of choice for this class. It takes some getting use to, but is quite powerful once you get the hang of it. In this case I initiate the debugger with the QY argument which basically tells it to save our settings. You can </a:t>
            </a:r>
            <a:r>
              <a:rPr lang="en-US" dirty="0" err="1" smtClean="0"/>
              <a:t>windbg</a:t>
            </a:r>
            <a:r>
              <a:rPr lang="en-US" dirty="0" smtClean="0"/>
              <a:t> to display whatever information is useful to you. Right now I have the command engine on the right, and the disassembly and corresponding source code displaying in the left window.</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16</a:t>
            </a:fld>
            <a:endParaRPr lang="en-US"/>
          </a:p>
        </p:txBody>
      </p:sp>
    </p:spTree>
    <p:extLst>
      <p:ext uri="{BB962C8B-B14F-4D97-AF65-F5344CB8AC3E}">
        <p14:creationId xmlns:p14="http://schemas.microsoft.com/office/powerpoint/2010/main" val="30833119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1858963"/>
          </a:xfrm>
        </p:spPr>
        <p:txBody>
          <a:bodyPr/>
          <a:lstStyle/>
          <a:p>
            <a:r>
              <a:rPr lang="en-US" dirty="0" smtClean="0"/>
              <a:t>What offset into the overflowed buffer will ESP point to after we execute the above stack pivot?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588181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058" y="1371600"/>
            <a:ext cx="35433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160</a:t>
            </a:fld>
            <a:endParaRPr lang="en-US"/>
          </a:p>
        </p:txBody>
      </p:sp>
    </p:spTree>
    <p:extLst>
      <p:ext uri="{BB962C8B-B14F-4D97-AF65-F5344CB8AC3E}">
        <p14:creationId xmlns:p14="http://schemas.microsoft.com/office/powerpoint/2010/main" val="26818697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Stack Configuration</a:t>
            </a:r>
            <a:endParaRPr lang="en-US" dirty="0"/>
          </a:p>
        </p:txBody>
      </p:sp>
      <p:sp>
        <p:nvSpPr>
          <p:cNvPr id="3" name="Content Placeholder 2"/>
          <p:cNvSpPr>
            <a:spLocks noGrp="1"/>
          </p:cNvSpPr>
          <p:nvPr>
            <p:ph idx="1"/>
          </p:nvPr>
        </p:nvSpPr>
        <p:spPr>
          <a:xfrm>
            <a:off x="457200" y="4800600"/>
            <a:ext cx="8229600" cy="1828800"/>
          </a:xfrm>
        </p:spPr>
        <p:txBody>
          <a:bodyPr>
            <a:normAutofit fontScale="70000" lnSpcReduction="20000"/>
          </a:bodyPr>
          <a:lstStyle/>
          <a:p>
            <a:r>
              <a:rPr lang="en-US" dirty="0" smtClean="0"/>
              <a:t>If we setup our buffer with the above layout, precisely at the point where </a:t>
            </a:r>
            <a:r>
              <a:rPr lang="en-US" dirty="0" err="1" smtClean="0"/>
              <a:t>esp</a:t>
            </a:r>
            <a:r>
              <a:rPr lang="en-US" dirty="0" smtClean="0"/>
              <a:t> will point after our stack pivot is used, we can call </a:t>
            </a:r>
            <a:r>
              <a:rPr lang="en-US" dirty="0" err="1" smtClean="0"/>
              <a:t>VirtualProtect</a:t>
            </a:r>
            <a:r>
              <a:rPr lang="en-US" dirty="0" smtClean="0"/>
              <a:t> with whatever arguments we choose.</a:t>
            </a:r>
          </a:p>
          <a:p>
            <a:r>
              <a:rPr lang="en-US" dirty="0" smtClean="0"/>
              <a:t>Fill out the table for what these arguments should be to allow us to execute our </a:t>
            </a:r>
            <a:r>
              <a:rPr lang="en-US" dirty="0" err="1" smtClean="0"/>
              <a:t>shellcode</a:t>
            </a:r>
            <a:r>
              <a:rPr lang="en-US" dirty="0" smtClean="0"/>
              <a:t> on the stack.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17690666"/>
              </p:ext>
            </p:extLst>
          </p:nvPr>
        </p:nvGraphicFramePr>
        <p:xfrm>
          <a:off x="2438400" y="1524000"/>
          <a:ext cx="3200400" cy="3200400"/>
        </p:xfrm>
        <a:graphic>
          <a:graphicData uri="http://schemas.openxmlformats.org/drawingml/2006/table">
            <a:tbl>
              <a:tblPr firstRow="1" bandRow="1">
                <a:tableStyleId>{5C22544A-7EE6-4342-B048-85BDC9FD1C3A}</a:tableStyleId>
              </a:tblPr>
              <a:tblGrid>
                <a:gridCol w="3200400"/>
              </a:tblGrid>
              <a:tr h="400050">
                <a:tc>
                  <a:txBody>
                    <a:bodyPr/>
                    <a:lstStyle/>
                    <a:p>
                      <a:r>
                        <a:rPr lang="en-US" dirty="0" smtClean="0"/>
                        <a:t>Overflowed Buffer Symbolic</a:t>
                      </a:r>
                      <a:endParaRPr lang="en-US" dirty="0"/>
                    </a:p>
                  </a:txBody>
                  <a:tcPr/>
                </a:tc>
              </a:tr>
              <a:tr h="400050">
                <a:tc>
                  <a:txBody>
                    <a:bodyPr/>
                    <a:lstStyle/>
                    <a:p>
                      <a:r>
                        <a:rPr lang="en-US" dirty="0" err="1" smtClean="0"/>
                        <a:t>VirtualProtectEx</a:t>
                      </a:r>
                      <a:r>
                        <a:rPr lang="en-US" baseline="0" dirty="0" smtClean="0"/>
                        <a:t> Address</a:t>
                      </a:r>
                      <a:endParaRPr lang="en-US" dirty="0"/>
                    </a:p>
                  </a:txBody>
                  <a:tcPr/>
                </a:tc>
              </a:tr>
              <a:tr h="400050">
                <a:tc>
                  <a:txBody>
                    <a:bodyPr/>
                    <a:lstStyle/>
                    <a:p>
                      <a:r>
                        <a:rPr lang="en-US" dirty="0" smtClean="0"/>
                        <a:t>Return</a:t>
                      </a:r>
                      <a:r>
                        <a:rPr lang="en-US" baseline="0" dirty="0" smtClean="0"/>
                        <a:t> address for Virtual </a:t>
                      </a:r>
                      <a:r>
                        <a:rPr lang="en-US" baseline="0" dirty="0" err="1" smtClean="0"/>
                        <a:t>Alloc</a:t>
                      </a:r>
                      <a:endParaRPr lang="en-US" dirty="0"/>
                    </a:p>
                  </a:txBody>
                  <a:tcPr/>
                </a:tc>
              </a:tr>
              <a:tr h="400050">
                <a:tc>
                  <a:txBody>
                    <a:bodyPr/>
                    <a:lstStyle/>
                    <a:p>
                      <a:r>
                        <a:rPr lang="en-US" dirty="0" err="1" smtClean="0"/>
                        <a:t>hProcess</a:t>
                      </a:r>
                      <a:r>
                        <a:rPr lang="en-US" baseline="0" dirty="0" smtClean="0"/>
                        <a:t> Argument</a:t>
                      </a:r>
                      <a:endParaRPr lang="en-US" dirty="0"/>
                    </a:p>
                  </a:txBody>
                  <a:tcPr/>
                </a:tc>
              </a:tr>
              <a:tr h="400050">
                <a:tc>
                  <a:txBody>
                    <a:bodyPr/>
                    <a:lstStyle/>
                    <a:p>
                      <a:r>
                        <a:rPr lang="en-US" dirty="0" err="1" smtClean="0"/>
                        <a:t>lpAddress</a:t>
                      </a:r>
                      <a:r>
                        <a:rPr lang="en-US" dirty="0" smtClean="0"/>
                        <a:t> Argument</a:t>
                      </a:r>
                      <a:endParaRPr lang="en-US" dirty="0"/>
                    </a:p>
                  </a:txBody>
                  <a:tcPr/>
                </a:tc>
              </a:tr>
              <a:tr h="400050">
                <a:tc>
                  <a:txBody>
                    <a:bodyPr/>
                    <a:lstStyle/>
                    <a:p>
                      <a:r>
                        <a:rPr lang="en-US" dirty="0" err="1" smtClean="0"/>
                        <a:t>dwSize</a:t>
                      </a:r>
                      <a:r>
                        <a:rPr lang="en-US" dirty="0" smtClean="0"/>
                        <a:t> Argument</a:t>
                      </a:r>
                      <a:endParaRPr lang="en-US" dirty="0"/>
                    </a:p>
                  </a:txBody>
                  <a:tcPr/>
                </a:tc>
              </a:tr>
              <a:tr h="400050">
                <a:tc>
                  <a:txBody>
                    <a:bodyPr/>
                    <a:lstStyle/>
                    <a:p>
                      <a:r>
                        <a:rPr lang="en-US" dirty="0" err="1" smtClean="0"/>
                        <a:t>flNewProtect</a:t>
                      </a:r>
                      <a:r>
                        <a:rPr lang="en-US" baseline="0" dirty="0" smtClean="0"/>
                        <a:t> Argument</a:t>
                      </a:r>
                      <a:endParaRPr lang="en-US" dirty="0"/>
                    </a:p>
                  </a:txBody>
                  <a:tcPr/>
                </a:tc>
              </a:tr>
              <a:tr h="400050">
                <a:tc>
                  <a:txBody>
                    <a:bodyPr/>
                    <a:lstStyle/>
                    <a:p>
                      <a:r>
                        <a:rPr lang="en-US" dirty="0" err="1" smtClean="0"/>
                        <a:t>lplOldProtect</a:t>
                      </a:r>
                      <a:r>
                        <a:rPr lang="en-US" baseline="0" dirty="0" smtClean="0"/>
                        <a:t> Argument</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67643560"/>
              </p:ext>
            </p:extLst>
          </p:nvPr>
        </p:nvGraphicFramePr>
        <p:xfrm>
          <a:off x="5715000" y="1524000"/>
          <a:ext cx="3200400" cy="3200400"/>
        </p:xfrm>
        <a:graphic>
          <a:graphicData uri="http://schemas.openxmlformats.org/drawingml/2006/table">
            <a:tbl>
              <a:tblPr firstRow="1" bandRow="1">
                <a:tableStyleId>{5C22544A-7EE6-4342-B048-85BDC9FD1C3A}</a:tableStyleId>
              </a:tblPr>
              <a:tblGrid>
                <a:gridCol w="3200400"/>
              </a:tblGrid>
              <a:tr h="400050">
                <a:tc>
                  <a:txBody>
                    <a:bodyPr/>
                    <a:lstStyle/>
                    <a:p>
                      <a:r>
                        <a:rPr lang="en-US" dirty="0" smtClean="0"/>
                        <a:t>Fill</a:t>
                      </a:r>
                      <a:r>
                        <a:rPr lang="en-US" baseline="0" dirty="0" smtClean="0"/>
                        <a:t> Me Out</a:t>
                      </a:r>
                      <a:endParaRPr lang="en-US" dirty="0"/>
                    </a:p>
                  </a:txBody>
                  <a:tcPr/>
                </a:tc>
              </a:tr>
              <a:tr h="400050">
                <a:tc>
                  <a:txBody>
                    <a:bodyPr/>
                    <a:lstStyle/>
                    <a:p>
                      <a:r>
                        <a:rPr lang="en-US" dirty="0" smtClean="0"/>
                        <a:t>=?</a:t>
                      </a:r>
                      <a:endParaRPr lang="en-US" dirty="0"/>
                    </a:p>
                  </a:txBody>
                  <a:tcPr/>
                </a:tc>
              </a:tr>
              <a:tr h="400050">
                <a:tc>
                  <a:txBody>
                    <a:bodyPr/>
                    <a:lstStyle/>
                    <a:p>
                      <a:r>
                        <a:rPr lang="en-US" dirty="0" smtClean="0"/>
                        <a:t>=?</a:t>
                      </a:r>
                      <a:endParaRPr lang="en-US" dirty="0"/>
                    </a:p>
                  </a:txBody>
                  <a:tcPr/>
                </a:tc>
              </a:tr>
              <a:tr h="400050">
                <a:tc>
                  <a:txBody>
                    <a:bodyPr/>
                    <a:lstStyle/>
                    <a:p>
                      <a:r>
                        <a:rPr lang="en-US" dirty="0" smtClean="0"/>
                        <a:t>=-1</a:t>
                      </a:r>
                      <a:endParaRPr lang="en-US" dirty="0"/>
                    </a:p>
                  </a:txBody>
                  <a:tcPr/>
                </a:tc>
              </a:tr>
              <a:tr h="400050">
                <a:tc>
                  <a:txBody>
                    <a:bodyPr/>
                    <a:lstStyle/>
                    <a:p>
                      <a:r>
                        <a:rPr lang="en-US" dirty="0" smtClean="0"/>
                        <a:t>=?</a:t>
                      </a:r>
                      <a:endParaRPr lang="en-US" dirty="0"/>
                    </a:p>
                  </a:txBody>
                  <a:tcPr/>
                </a:tc>
              </a:tr>
              <a:tr h="400050">
                <a:tc>
                  <a:txBody>
                    <a:bodyPr/>
                    <a:lstStyle/>
                    <a:p>
                      <a:r>
                        <a:rPr lang="en-US" dirty="0" smtClean="0"/>
                        <a:t>=?</a:t>
                      </a:r>
                      <a:endParaRPr lang="en-US" dirty="0"/>
                    </a:p>
                  </a:txBody>
                  <a:tcPr/>
                </a:tc>
              </a:tr>
              <a:tr h="400050">
                <a:tc>
                  <a:txBody>
                    <a:bodyPr/>
                    <a:lstStyle/>
                    <a:p>
                      <a:r>
                        <a:rPr lang="en-US" dirty="0" smtClean="0"/>
                        <a:t>=?</a:t>
                      </a:r>
                      <a:endParaRPr lang="en-US" dirty="0"/>
                    </a:p>
                  </a:txBody>
                  <a:tcPr/>
                </a:tc>
              </a:tr>
              <a:tr h="400050">
                <a:tc>
                  <a:txBody>
                    <a:bodyPr/>
                    <a:lstStyle/>
                    <a:p>
                      <a:r>
                        <a:rPr lang="en-US" dirty="0" smtClean="0"/>
                        <a:t>=?</a:t>
                      </a:r>
                      <a:endParaRPr lang="en-US" dirty="0"/>
                    </a:p>
                  </a:txBody>
                  <a:tcPr/>
                </a:tc>
              </a:tr>
            </a:tbl>
          </a:graphicData>
        </a:graphic>
      </p:graphicFrame>
      <p:sp>
        <p:nvSpPr>
          <p:cNvPr id="6" name="Oval 5"/>
          <p:cNvSpPr/>
          <p:nvPr/>
        </p:nvSpPr>
        <p:spPr>
          <a:xfrm>
            <a:off x="10115" y="1600200"/>
            <a:ext cx="1590085"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Esp</a:t>
            </a:r>
            <a:r>
              <a:rPr lang="en-US" dirty="0" smtClean="0"/>
              <a:t> points here after pivot</a:t>
            </a:r>
            <a:endParaRPr lang="en-US" dirty="0"/>
          </a:p>
        </p:txBody>
      </p:sp>
      <p:cxnSp>
        <p:nvCxnSpPr>
          <p:cNvPr id="8" name="Straight Arrow Connector 7"/>
          <p:cNvCxnSpPr>
            <a:stCxn id="6" idx="6"/>
          </p:cNvCxnSpPr>
          <p:nvPr/>
        </p:nvCxnSpPr>
        <p:spPr>
          <a:xfrm flipV="1">
            <a:off x="1600200" y="2133600"/>
            <a:ext cx="838200" cy="1905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66180BC6-9587-4C27-AD44-2A2C7EE75359}" type="slidenum">
              <a:rPr lang="en-US" smtClean="0"/>
              <a:t>161</a:t>
            </a:fld>
            <a:endParaRPr lang="en-US"/>
          </a:p>
        </p:txBody>
      </p:sp>
    </p:spTree>
    <p:extLst>
      <p:ext uri="{BB962C8B-B14F-4D97-AF65-F5344CB8AC3E}">
        <p14:creationId xmlns:p14="http://schemas.microsoft.com/office/powerpoint/2010/main" val="344755763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normAutofit lnSpcReduction="10000"/>
          </a:bodyPr>
          <a:lstStyle/>
          <a:p>
            <a:r>
              <a:rPr lang="en-US" dirty="0" smtClean="0"/>
              <a:t>Modify your previous seh_overflow attack to overwrite the exception handler with the address of the stack pivot we discovered.</a:t>
            </a:r>
          </a:p>
          <a:p>
            <a:r>
              <a:rPr lang="en-US" dirty="0" smtClean="0"/>
              <a:t>Setup your payload so that after the above stack pivot executes, </a:t>
            </a:r>
            <a:r>
              <a:rPr lang="en-US" dirty="0" err="1" smtClean="0"/>
              <a:t>esp</a:t>
            </a:r>
            <a:r>
              <a:rPr lang="en-US" dirty="0" smtClean="0"/>
              <a:t> is pointing precisely at the values you filled out on the previous page.</a:t>
            </a:r>
          </a:p>
          <a:p>
            <a:r>
              <a:rPr lang="en-US" dirty="0" smtClean="0"/>
              <a:t>Set the return address for </a:t>
            </a:r>
            <a:r>
              <a:rPr lang="en-US" dirty="0" err="1" smtClean="0"/>
              <a:t>VirtualProtectEx</a:t>
            </a:r>
            <a:r>
              <a:rPr lang="en-US" dirty="0" smtClean="0"/>
              <a:t> to be the address of your </a:t>
            </a:r>
            <a:r>
              <a:rPr lang="en-US" dirty="0" err="1" smtClean="0"/>
              <a:t>nops</a:t>
            </a:r>
            <a:r>
              <a:rPr lang="en-US" dirty="0" smtClean="0"/>
              <a:t>/</a:t>
            </a:r>
            <a:r>
              <a:rPr lang="en-US" dirty="0" err="1" smtClean="0"/>
              <a:t>shellcode</a:t>
            </a:r>
            <a:r>
              <a:rPr lang="en-US" dirty="0" smtClean="0"/>
              <a: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162</a:t>
            </a:fld>
            <a:endParaRPr lang="en-US"/>
          </a:p>
        </p:txBody>
      </p:sp>
    </p:spTree>
    <p:extLst>
      <p:ext uri="{BB962C8B-B14F-4D97-AF65-F5344CB8AC3E}">
        <p14:creationId xmlns:p14="http://schemas.microsoft.com/office/powerpoint/2010/main" val="3565923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a:t>
            </a:r>
            <a:endParaRPr lang="en-US" dirty="0"/>
          </a:p>
        </p:txBody>
      </p:sp>
      <p:sp>
        <p:nvSpPr>
          <p:cNvPr id="3" name="Content Placeholder 2"/>
          <p:cNvSpPr>
            <a:spLocks noGrp="1"/>
          </p:cNvSpPr>
          <p:nvPr>
            <p:ph idx="1"/>
          </p:nvPr>
        </p:nvSpPr>
        <p:spPr>
          <a:xfrm>
            <a:off x="457200" y="5029200"/>
            <a:ext cx="8229600" cy="1219200"/>
          </a:xfrm>
        </p:spPr>
        <p:txBody>
          <a:bodyPr/>
          <a:lstStyle/>
          <a:p>
            <a:r>
              <a:rPr lang="en-US" dirty="0" smtClean="0"/>
              <a:t>Congratulations, you survived the </a:t>
            </a:r>
            <a:r>
              <a:rPr lang="en-US" dirty="0" err="1" smtClean="0"/>
              <a:t>thunderdome</a:t>
            </a:r>
            <a:r>
              <a:rPr lang="en-US" dirty="0" smtClean="0"/>
              <a:t>… This day…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133975" cy="372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0987" y="6096000"/>
            <a:ext cx="8229600" cy="646331"/>
          </a:xfrm>
          <a:prstGeom prst="rect">
            <a:avLst/>
          </a:prstGeom>
          <a:noFill/>
        </p:spPr>
        <p:txBody>
          <a:bodyPr wrap="square" rtlCol="0">
            <a:spAutoFit/>
          </a:bodyPr>
          <a:lstStyle/>
          <a:p>
            <a:r>
              <a:rPr lang="en-US" dirty="0" smtClean="0">
                <a:hlinkClick r:id="rId3"/>
              </a:rPr>
              <a:t>http</a:t>
            </a:r>
            <a:r>
              <a:rPr lang="en-US" dirty="0">
                <a:hlinkClick r:id="rId3"/>
              </a:rPr>
              <a:t>://</a:t>
            </a:r>
            <a:r>
              <a:rPr lang="en-US" dirty="0" smtClean="0">
                <a:hlinkClick r:id="rId3"/>
              </a:rPr>
              <a:t>www.blackhat.com/presentations/bh-usa-08/Sotirov_Dowd/bh08-sotirov-dowd.pdf</a:t>
            </a:r>
            <a:r>
              <a:rPr lang="en-US" dirty="0" smtClean="0"/>
              <a:t> offers a good summary of Windows mitigations and their weaknesses. </a:t>
            </a:r>
            <a:endParaRPr lang="en-US" dirty="0"/>
          </a:p>
        </p:txBody>
      </p:sp>
      <p:sp>
        <p:nvSpPr>
          <p:cNvPr id="5" name="Slide Number Placeholder 4"/>
          <p:cNvSpPr>
            <a:spLocks noGrp="1"/>
          </p:cNvSpPr>
          <p:nvPr>
            <p:ph type="sldNum" sz="quarter" idx="12"/>
          </p:nvPr>
        </p:nvSpPr>
        <p:spPr/>
        <p:txBody>
          <a:bodyPr/>
          <a:lstStyle/>
          <a:p>
            <a:fld id="{66180BC6-9587-4C27-AD44-2A2C7EE75359}" type="slidenum">
              <a:rPr lang="en-US" smtClean="0"/>
              <a:t>163</a:t>
            </a:fld>
            <a:endParaRPr lang="en-US"/>
          </a:p>
        </p:txBody>
      </p:sp>
    </p:spTree>
    <p:extLst>
      <p:ext uri="{BB962C8B-B14F-4D97-AF65-F5344CB8AC3E}">
        <p14:creationId xmlns:p14="http://schemas.microsoft.com/office/powerpoint/2010/main" val="136802773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Vulnerability Discovery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9625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6180BC6-9587-4C27-AD44-2A2C7EE75359}" type="slidenum">
              <a:rPr lang="en-US" smtClean="0"/>
              <a:t>164</a:t>
            </a:fld>
            <a:endParaRPr lang="en-US"/>
          </a:p>
        </p:txBody>
      </p:sp>
    </p:spTree>
    <p:extLst>
      <p:ext uri="{BB962C8B-B14F-4D97-AF65-F5344CB8AC3E}">
        <p14:creationId xmlns:p14="http://schemas.microsoft.com/office/powerpoint/2010/main" val="5821190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Plan</a:t>
            </a:r>
            <a:endParaRPr lang="en-US" dirty="0"/>
          </a:p>
        </p:txBody>
      </p:sp>
      <p:sp>
        <p:nvSpPr>
          <p:cNvPr id="3" name="Content Placeholder 2"/>
          <p:cNvSpPr>
            <a:spLocks noGrp="1"/>
          </p:cNvSpPr>
          <p:nvPr>
            <p:ph idx="1"/>
          </p:nvPr>
        </p:nvSpPr>
        <p:spPr/>
        <p:txBody>
          <a:bodyPr/>
          <a:lstStyle/>
          <a:p>
            <a:r>
              <a:rPr lang="en-US" dirty="0" smtClean="0"/>
              <a:t>We are about to embark on a day long lab where we will fuzz an application to discover vulnerabilities, then develop exploits for those vulnerabilities.</a:t>
            </a:r>
          </a:p>
          <a:p>
            <a:r>
              <a:rPr lang="en-US" dirty="0" smtClean="0"/>
              <a:t>Phase 1: Fuzz application to generate crashes</a:t>
            </a:r>
          </a:p>
          <a:p>
            <a:r>
              <a:rPr lang="en-US" dirty="0" smtClean="0"/>
              <a:t>Phase 2: Analyze crashes for exploitability</a:t>
            </a:r>
          </a:p>
          <a:p>
            <a:r>
              <a:rPr lang="en-US" dirty="0" smtClean="0"/>
              <a:t>Phase 3: Develop exploits for the crashes we deem vulnerable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165</a:t>
            </a:fld>
            <a:endParaRPr lang="en-US"/>
          </a:p>
        </p:txBody>
      </p:sp>
    </p:spTree>
    <p:extLst>
      <p:ext uri="{BB962C8B-B14F-4D97-AF65-F5344CB8AC3E}">
        <p14:creationId xmlns:p14="http://schemas.microsoft.com/office/powerpoint/2010/main" val="346191576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mitigations</a:t>
            </a:r>
            <a:endParaRPr lang="en-US" dirty="0"/>
          </a:p>
        </p:txBody>
      </p:sp>
      <p:sp>
        <p:nvSpPr>
          <p:cNvPr id="3" name="Content Placeholder 2"/>
          <p:cNvSpPr>
            <a:spLocks noGrp="1"/>
          </p:cNvSpPr>
          <p:nvPr>
            <p:ph idx="1"/>
          </p:nvPr>
        </p:nvSpPr>
        <p:spPr>
          <a:xfrm>
            <a:off x="457200" y="4800600"/>
            <a:ext cx="8229600" cy="1905000"/>
          </a:xfrm>
        </p:spPr>
        <p:txBody>
          <a:bodyPr>
            <a:normAutofit fontScale="92500" lnSpcReduction="10000"/>
          </a:bodyPr>
          <a:lstStyle/>
          <a:p>
            <a:r>
              <a:rPr lang="en-US" dirty="0" smtClean="0"/>
              <a:t>For now we will turn off DEP and other mitigations. After we have working exploits in mitigation-less world, we can step it up to the big leagues.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3863"/>
            <a:ext cx="61531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166</a:t>
            </a:fld>
            <a:endParaRPr lang="en-US"/>
          </a:p>
        </p:txBody>
      </p:sp>
    </p:spTree>
    <p:extLst>
      <p:ext uri="{BB962C8B-B14F-4D97-AF65-F5344CB8AC3E}">
        <p14:creationId xmlns:p14="http://schemas.microsoft.com/office/powerpoint/2010/main" val="41328782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Fuzzing</a:t>
            </a:r>
            <a:endParaRPr lang="en-US" dirty="0"/>
          </a:p>
        </p:txBody>
      </p:sp>
      <p:sp>
        <p:nvSpPr>
          <p:cNvPr id="3" name="Content Placeholder 2"/>
          <p:cNvSpPr>
            <a:spLocks noGrp="1"/>
          </p:cNvSpPr>
          <p:nvPr>
            <p:ph idx="1"/>
          </p:nvPr>
        </p:nvSpPr>
        <p:spPr/>
        <p:txBody>
          <a:bodyPr>
            <a:normAutofit/>
          </a:bodyPr>
          <a:lstStyle/>
          <a:p>
            <a:r>
              <a:rPr lang="en-US" dirty="0" smtClean="0"/>
              <a:t>Fuzzing is the process of feeding an application malformed data in the hope of making it crash</a:t>
            </a:r>
          </a:p>
          <a:p>
            <a:r>
              <a:rPr lang="en-US" dirty="0" smtClean="0"/>
              <a:t>The crashes that are generated may yield underlying vulnerabilities in the application.</a:t>
            </a:r>
          </a:p>
          <a:p>
            <a:r>
              <a:rPr lang="en-US" dirty="0" smtClean="0"/>
              <a:t>Fuzzing is nice because it can be automated so you can use your brain cycles on other things.</a:t>
            </a:r>
          </a:p>
        </p:txBody>
      </p:sp>
      <p:sp>
        <p:nvSpPr>
          <p:cNvPr id="4" name="Slide Number Placeholder 3"/>
          <p:cNvSpPr>
            <a:spLocks noGrp="1"/>
          </p:cNvSpPr>
          <p:nvPr>
            <p:ph type="sldNum" sz="quarter" idx="12"/>
          </p:nvPr>
        </p:nvSpPr>
        <p:spPr/>
        <p:txBody>
          <a:bodyPr/>
          <a:lstStyle/>
          <a:p>
            <a:fld id="{66180BC6-9587-4C27-AD44-2A2C7EE75359}" type="slidenum">
              <a:rPr lang="en-US" smtClean="0"/>
              <a:t>167</a:t>
            </a:fld>
            <a:endParaRPr lang="en-US"/>
          </a:p>
        </p:txBody>
      </p:sp>
    </p:spTree>
    <p:extLst>
      <p:ext uri="{BB962C8B-B14F-4D97-AF65-F5344CB8AC3E}">
        <p14:creationId xmlns:p14="http://schemas.microsoft.com/office/powerpoint/2010/main" val="4143182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Fuzzing pros/cons</a:t>
            </a:r>
            <a:endParaRPr lang="en-US" dirty="0"/>
          </a:p>
        </p:txBody>
      </p:sp>
      <p:sp>
        <p:nvSpPr>
          <p:cNvPr id="3" name="Content Placeholder 2"/>
          <p:cNvSpPr>
            <a:spLocks noGrp="1"/>
          </p:cNvSpPr>
          <p:nvPr>
            <p:ph idx="1"/>
          </p:nvPr>
        </p:nvSpPr>
        <p:spPr/>
        <p:txBody>
          <a:bodyPr/>
          <a:lstStyle/>
          <a:p>
            <a:r>
              <a:rPr lang="en-US" dirty="0" smtClean="0"/>
              <a:t>Pro: you can program a computer to do it</a:t>
            </a:r>
          </a:p>
          <a:p>
            <a:r>
              <a:rPr lang="en-US" dirty="0" smtClean="0"/>
              <a:t>Pro: easy and effective</a:t>
            </a:r>
          </a:p>
          <a:p>
            <a:r>
              <a:rPr lang="en-US" dirty="0" smtClean="0"/>
              <a:t>Con: you can program a computer to do it</a:t>
            </a:r>
          </a:p>
          <a:p>
            <a:r>
              <a:rPr lang="en-US" dirty="0" smtClean="0"/>
              <a:t>Con: lower quality bugs</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168</a:t>
            </a:fld>
            <a:endParaRPr lang="en-US"/>
          </a:p>
        </p:txBody>
      </p:sp>
    </p:spTree>
    <p:extLst>
      <p:ext uri="{BB962C8B-B14F-4D97-AF65-F5344CB8AC3E}">
        <p14:creationId xmlns:p14="http://schemas.microsoft.com/office/powerpoint/2010/main" val="17225681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Malformed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Deciding how to generate the ‘malformed’ program data is a crucial step in the fuzzing process.</a:t>
            </a:r>
          </a:p>
          <a:p>
            <a:r>
              <a:rPr lang="en-US" dirty="0" smtClean="0"/>
              <a:t>Two differing approaches are mutational </a:t>
            </a:r>
            <a:r>
              <a:rPr lang="en-US" dirty="0" err="1" smtClean="0"/>
              <a:t>vs</a:t>
            </a:r>
            <a:r>
              <a:rPr lang="en-US" dirty="0" smtClean="0"/>
              <a:t> generational.</a:t>
            </a:r>
          </a:p>
          <a:p>
            <a:r>
              <a:rPr lang="en-US" dirty="0" smtClean="0"/>
              <a:t>The former involves taking known good existing data and warping them to some degree.</a:t>
            </a:r>
          </a:p>
          <a:p>
            <a:r>
              <a:rPr lang="en-US" dirty="0" smtClean="0"/>
              <a:t>The latter involves generating data from scratch based on the constraints the program data is supposed to conform to.</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169</a:t>
            </a:fld>
            <a:endParaRPr lang="en-US"/>
          </a:p>
        </p:txBody>
      </p:sp>
    </p:spTree>
    <p:extLst>
      <p:ext uri="{BB962C8B-B14F-4D97-AF65-F5344CB8AC3E}">
        <p14:creationId xmlns:p14="http://schemas.microsoft.com/office/powerpoint/2010/main" val="315988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96"/>
            <a:ext cx="8229600" cy="1143000"/>
          </a:xfrm>
        </p:spPr>
        <p:txBody>
          <a:bodyPr/>
          <a:lstStyle/>
          <a:p>
            <a:r>
              <a:rPr lang="en-US" dirty="0" smtClean="0"/>
              <a:t>Useful </a:t>
            </a:r>
            <a:r>
              <a:rPr lang="en-US" dirty="0" err="1" smtClean="0"/>
              <a:t>windbg</a:t>
            </a:r>
            <a:r>
              <a:rPr lang="en-US" dirty="0" smtClean="0"/>
              <a:t> commands</a:t>
            </a:r>
            <a:endParaRPr lang="en-US" dirty="0"/>
          </a:p>
        </p:txBody>
      </p:sp>
      <p:sp>
        <p:nvSpPr>
          <p:cNvPr id="5" name="TextBox 4"/>
          <p:cNvSpPr txBox="1"/>
          <p:nvPr/>
        </p:nvSpPr>
        <p:spPr>
          <a:xfrm>
            <a:off x="304800" y="1219200"/>
            <a:ext cx="8686800" cy="4801314"/>
          </a:xfrm>
          <a:prstGeom prst="rect">
            <a:avLst/>
          </a:prstGeom>
          <a:noFill/>
        </p:spPr>
        <p:txBody>
          <a:bodyPr wrap="square" rtlCol="0">
            <a:spAutoFit/>
          </a:bodyPr>
          <a:lstStyle/>
          <a:p>
            <a:pPr marL="285750" indent="-285750">
              <a:buFontTx/>
              <a:buChar char="-"/>
            </a:pPr>
            <a:r>
              <a:rPr lang="en-US" dirty="0" err="1" smtClean="0"/>
              <a:t>Bp</a:t>
            </a:r>
            <a:r>
              <a:rPr lang="en-US" dirty="0" smtClean="0"/>
              <a:t> </a:t>
            </a:r>
            <a:r>
              <a:rPr lang="en-US" dirty="0" err="1" smtClean="0"/>
              <a:t>basic_vuln!main</a:t>
            </a:r>
            <a:r>
              <a:rPr lang="en-US" dirty="0" smtClean="0"/>
              <a:t> , set a break point for the main function in the </a:t>
            </a:r>
            <a:r>
              <a:rPr lang="en-US" dirty="0" err="1" smtClean="0"/>
              <a:t>basic_vuln</a:t>
            </a:r>
            <a:r>
              <a:rPr lang="en-US" dirty="0"/>
              <a:t> </a:t>
            </a:r>
            <a:r>
              <a:rPr lang="en-US" dirty="0" smtClean="0"/>
              <a:t>process.</a:t>
            </a:r>
          </a:p>
          <a:p>
            <a:pPr marL="285750" indent="-285750">
              <a:buFontTx/>
              <a:buChar char="-"/>
            </a:pPr>
            <a:r>
              <a:rPr lang="en-US" dirty="0" err="1" smtClean="0"/>
              <a:t>Dd</a:t>
            </a:r>
            <a:r>
              <a:rPr lang="en-US" dirty="0" smtClean="0"/>
              <a:t> </a:t>
            </a:r>
            <a:r>
              <a:rPr lang="en-US" dirty="0" err="1" smtClean="0"/>
              <a:t>ebp</a:t>
            </a:r>
            <a:r>
              <a:rPr lang="en-US" dirty="0" smtClean="0"/>
              <a:t> L2 , display 2 32bit values starting at the address pointing to by the </a:t>
            </a:r>
            <a:r>
              <a:rPr lang="en-US" dirty="0" err="1" smtClean="0"/>
              <a:t>ebp</a:t>
            </a:r>
            <a:r>
              <a:rPr lang="en-US" dirty="0" smtClean="0"/>
              <a:t> register.</a:t>
            </a:r>
          </a:p>
          <a:p>
            <a:pPr marL="285750" indent="-285750">
              <a:buFontTx/>
              <a:buChar char="-"/>
            </a:pPr>
            <a:r>
              <a:rPr lang="en-US" dirty="0" smtClean="0"/>
              <a:t>K, display stack </a:t>
            </a:r>
            <a:r>
              <a:rPr lang="en-US" dirty="0" err="1" smtClean="0"/>
              <a:t>backtrace</a:t>
            </a:r>
            <a:r>
              <a:rPr lang="en-US" dirty="0" smtClean="0"/>
              <a:t> information</a:t>
            </a:r>
          </a:p>
          <a:p>
            <a:pPr marL="285750" indent="-285750">
              <a:buFontTx/>
              <a:buChar char="-"/>
            </a:pPr>
            <a:r>
              <a:rPr lang="en-US" dirty="0" smtClean="0"/>
              <a:t>Using “run to cursor” icons in conjunction with source/binary mode.</a:t>
            </a:r>
          </a:p>
          <a:p>
            <a:endParaRPr lang="en-US" dirty="0" smtClean="0"/>
          </a:p>
          <a:p>
            <a:pPr marL="285750" indent="-285750">
              <a:buFontTx/>
              <a:buChar char="-"/>
            </a:pPr>
            <a:r>
              <a:rPr lang="en-US" dirty="0" smtClean="0"/>
              <a:t>p, step over</a:t>
            </a:r>
          </a:p>
          <a:p>
            <a:pPr marL="285750" indent="-285750">
              <a:buFontTx/>
              <a:buChar char="-"/>
            </a:pPr>
            <a:r>
              <a:rPr lang="en-US" dirty="0" smtClean="0"/>
              <a:t>T, step</a:t>
            </a:r>
          </a:p>
          <a:p>
            <a:pPr marL="285750" indent="-285750">
              <a:buFontTx/>
              <a:buChar char="-"/>
            </a:pPr>
            <a:r>
              <a:rPr lang="en-US" dirty="0" smtClean="0"/>
              <a:t>X </a:t>
            </a:r>
            <a:r>
              <a:rPr lang="en-US" dirty="0" err="1" smtClean="0"/>
              <a:t>basic_vuln!prize</a:t>
            </a:r>
            <a:r>
              <a:rPr lang="en-US" dirty="0" smtClean="0"/>
              <a:t>, tell me the location of the prize function in </a:t>
            </a:r>
            <a:r>
              <a:rPr lang="en-US" dirty="0" err="1" smtClean="0"/>
              <a:t>basic_vuln</a:t>
            </a:r>
            <a:r>
              <a:rPr lang="en-US" dirty="0" smtClean="0"/>
              <a:t>.</a:t>
            </a:r>
          </a:p>
          <a:p>
            <a:pPr marL="285750" indent="-285750">
              <a:buFontTx/>
              <a:buChar char="-"/>
            </a:pPr>
            <a:r>
              <a:rPr lang="en-US" dirty="0" smtClean="0"/>
              <a:t>Poi(0xdeadbeef), returns *0xdeadbeef</a:t>
            </a:r>
          </a:p>
          <a:p>
            <a:pPr marL="285750" indent="-285750">
              <a:buFontTx/>
              <a:buChar char="-"/>
            </a:pPr>
            <a:r>
              <a:rPr lang="en-US" dirty="0" smtClean="0"/>
              <a:t>? &lt;expression&gt;, </a:t>
            </a:r>
            <a:r>
              <a:rPr lang="en-US" dirty="0" err="1" smtClean="0"/>
              <a:t>masm</a:t>
            </a:r>
            <a:r>
              <a:rPr lang="en-US" dirty="0" smtClean="0"/>
              <a:t> evaluation mode</a:t>
            </a:r>
          </a:p>
          <a:p>
            <a:pPr marL="285750" indent="-285750">
              <a:buFontTx/>
              <a:buChar char="-"/>
            </a:pPr>
            <a:r>
              <a:rPr lang="en-US" dirty="0" smtClean="0"/>
              <a:t>?? &lt;expression&gt;, </a:t>
            </a:r>
            <a:r>
              <a:rPr lang="en-US" dirty="0" err="1" smtClean="0"/>
              <a:t>c++</a:t>
            </a:r>
            <a:r>
              <a:rPr lang="en-US" dirty="0" smtClean="0"/>
              <a:t> evaluation mode</a:t>
            </a:r>
          </a:p>
          <a:p>
            <a:pPr marL="285750" indent="-285750">
              <a:buFontTx/>
              <a:buChar char="-"/>
            </a:pPr>
            <a:r>
              <a:rPr lang="en-US" dirty="0" smtClean="0"/>
              <a:t>U address, disassemble code at address</a:t>
            </a:r>
          </a:p>
          <a:p>
            <a:pPr marL="285750" indent="-285750">
              <a:buFontTx/>
              <a:buChar char="-"/>
            </a:pPr>
            <a:r>
              <a:rPr lang="en-US" dirty="0" smtClean="0"/>
              <a:t>U poi(ebp+4), disassemble the code that the return address is pointing to</a:t>
            </a:r>
          </a:p>
          <a:p>
            <a:pPr marL="285750" indent="-285750">
              <a:buFontTx/>
              <a:buChar char="-"/>
            </a:pPr>
            <a:r>
              <a:rPr lang="en-US" dirty="0" smtClean="0"/>
              <a:t>Dg </a:t>
            </a:r>
            <a:r>
              <a:rPr lang="en-US" dirty="0" err="1" smtClean="0"/>
              <a:t>fs</a:t>
            </a:r>
            <a:r>
              <a:rPr lang="en-US" dirty="0" smtClean="0"/>
              <a:t>, display segment information selected by the </a:t>
            </a:r>
            <a:r>
              <a:rPr lang="en-US" dirty="0" err="1" smtClean="0"/>
              <a:t>fs</a:t>
            </a:r>
            <a:r>
              <a:rPr lang="en-US" dirty="0" smtClean="0"/>
              <a:t> register</a:t>
            </a:r>
          </a:p>
          <a:p>
            <a:pPr marL="285750" indent="-285750">
              <a:buFontTx/>
              <a:buChar char="-"/>
            </a:pPr>
            <a:r>
              <a:rPr lang="en-US" dirty="0" err="1" smtClean="0"/>
              <a:t>Dt</a:t>
            </a:r>
            <a:r>
              <a:rPr lang="en-US" dirty="0" smtClean="0"/>
              <a:t> </a:t>
            </a:r>
            <a:r>
              <a:rPr lang="en-US" dirty="0" err="1" smtClean="0"/>
              <a:t>nt</a:t>
            </a:r>
            <a:r>
              <a:rPr lang="en-US" dirty="0" smtClean="0"/>
              <a:t>!_</a:t>
            </a:r>
            <a:r>
              <a:rPr lang="en-US" dirty="0" err="1" smtClean="0"/>
              <a:t>peb</a:t>
            </a:r>
            <a:r>
              <a:rPr lang="en-US" dirty="0" smtClean="0"/>
              <a:t>, display structure information on the </a:t>
            </a:r>
            <a:r>
              <a:rPr lang="en-US" dirty="0" err="1" smtClean="0"/>
              <a:t>peb</a:t>
            </a:r>
            <a:r>
              <a:rPr lang="en-US" dirty="0" smtClean="0"/>
              <a:t> structure that is defined in the </a:t>
            </a:r>
            <a:r>
              <a:rPr lang="en-US" dirty="0" err="1" smtClean="0"/>
              <a:t>nt</a:t>
            </a:r>
            <a:r>
              <a:rPr lang="en-US" dirty="0" smtClean="0"/>
              <a:t> module</a:t>
            </a:r>
          </a:p>
          <a:p>
            <a:pPr marL="285750" indent="-285750">
              <a:buFontTx/>
              <a:buChar char="-"/>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057400"/>
            <a:ext cx="16859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90785"/>
            <a:ext cx="9810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6180BC6-9587-4C27-AD44-2A2C7EE75359}" type="slidenum">
              <a:rPr lang="en-US" smtClean="0"/>
              <a:t>17</a:t>
            </a:fld>
            <a:endParaRPr lang="en-US"/>
          </a:p>
        </p:txBody>
      </p:sp>
    </p:spTree>
    <p:extLst>
      <p:ext uri="{BB962C8B-B14F-4D97-AF65-F5344CB8AC3E}">
        <p14:creationId xmlns:p14="http://schemas.microsoft.com/office/powerpoint/2010/main" val="23681360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a:t>
            </a:r>
            <a:endParaRPr lang="en-US" dirty="0"/>
          </a:p>
        </p:txBody>
      </p:sp>
      <p:sp>
        <p:nvSpPr>
          <p:cNvPr id="3" name="Content Placeholder 2"/>
          <p:cNvSpPr>
            <a:spLocks noGrp="1"/>
          </p:cNvSpPr>
          <p:nvPr>
            <p:ph idx="1"/>
          </p:nvPr>
        </p:nvSpPr>
        <p:spPr/>
        <p:txBody>
          <a:bodyPr/>
          <a:lstStyle/>
          <a:p>
            <a:r>
              <a:rPr lang="en-US" dirty="0" smtClean="0"/>
              <a:t>Pro: generally produces better and more unique bugs</a:t>
            </a:r>
          </a:p>
          <a:p>
            <a:r>
              <a:rPr lang="en-US" dirty="0" smtClean="0"/>
              <a:t>Con: requires that you understand the constraints on the program data. This is often difficult when dealing with proprietary data formats and applications, and requires time consuming reverse engineering.</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170</a:t>
            </a:fld>
            <a:endParaRPr lang="en-US"/>
          </a:p>
        </p:txBody>
      </p:sp>
    </p:spTree>
    <p:extLst>
      <p:ext uri="{BB962C8B-B14F-4D97-AF65-F5344CB8AC3E}">
        <p14:creationId xmlns:p14="http://schemas.microsoft.com/office/powerpoint/2010/main" val="27431578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Mutational</a:t>
            </a:r>
            <a:endParaRPr lang="en-US" dirty="0"/>
          </a:p>
        </p:txBody>
      </p:sp>
      <p:sp>
        <p:nvSpPr>
          <p:cNvPr id="3" name="Content Placeholder 2"/>
          <p:cNvSpPr>
            <a:spLocks noGrp="1"/>
          </p:cNvSpPr>
          <p:nvPr>
            <p:ph idx="1"/>
          </p:nvPr>
        </p:nvSpPr>
        <p:spPr/>
        <p:txBody>
          <a:bodyPr/>
          <a:lstStyle/>
          <a:p>
            <a:r>
              <a:rPr lang="en-US" dirty="0" smtClean="0"/>
              <a:t>Pro: very easy to do</a:t>
            </a:r>
          </a:p>
          <a:p>
            <a:r>
              <a:rPr lang="en-US" dirty="0" smtClean="0"/>
              <a:t>Pro: requires no knowledge of the data constraints</a:t>
            </a:r>
          </a:p>
          <a:p>
            <a:r>
              <a:rPr lang="en-US" dirty="0" smtClean="0"/>
              <a:t>Con: not quite as good as generation fuzzing, but still works.</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171</a:t>
            </a:fld>
            <a:endParaRPr lang="en-US"/>
          </a:p>
        </p:txBody>
      </p:sp>
    </p:spTree>
    <p:extLst>
      <p:ext uri="{BB962C8B-B14F-4D97-AF65-F5344CB8AC3E}">
        <p14:creationId xmlns:p14="http://schemas.microsoft.com/office/powerpoint/2010/main" val="37778998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err="1" smtClean="0"/>
              <a:t>Fuzzer</a:t>
            </a:r>
            <a:endParaRPr lang="en-US" dirty="0"/>
          </a:p>
        </p:txBody>
      </p:sp>
      <p:sp>
        <p:nvSpPr>
          <p:cNvPr id="3" name="Content Placeholder 2"/>
          <p:cNvSpPr>
            <a:spLocks noGrp="1"/>
          </p:cNvSpPr>
          <p:nvPr>
            <p:ph idx="1"/>
          </p:nvPr>
        </p:nvSpPr>
        <p:spPr/>
        <p:txBody>
          <a:bodyPr/>
          <a:lstStyle/>
          <a:p>
            <a:pPr marL="0" indent="0">
              <a:buNone/>
            </a:pPr>
            <a:r>
              <a:rPr lang="en-US" dirty="0" smtClean="0"/>
              <a:t>We are going to take a mutation approach, because this class isn’t about reverse engineering.</a:t>
            </a:r>
          </a:p>
          <a:p>
            <a:pPr marL="0" indent="0">
              <a:buNone/>
            </a:pPr>
            <a:endParaRPr lang="en-US" dirty="0"/>
          </a:p>
          <a:p>
            <a:pPr marL="0" indent="0">
              <a:buNone/>
            </a:pPr>
            <a:r>
              <a:rPr lang="en-US" dirty="0" smtClean="0"/>
              <a:t>Our first generation </a:t>
            </a:r>
            <a:r>
              <a:rPr lang="en-US" dirty="0" err="1" smtClean="0"/>
              <a:t>fuzzer</a:t>
            </a:r>
            <a:r>
              <a:rPr lang="en-US" dirty="0" smtClean="0"/>
              <a:t> will make the simplest mutation possible, it will change a random byte in a known good document to a random value.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172</a:t>
            </a:fld>
            <a:endParaRPr lang="en-US"/>
          </a:p>
        </p:txBody>
      </p:sp>
    </p:spTree>
    <p:extLst>
      <p:ext uri="{BB962C8B-B14F-4D97-AF65-F5344CB8AC3E}">
        <p14:creationId xmlns:p14="http://schemas.microsoft.com/office/powerpoint/2010/main" val="393082862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know what you’re thinking…</a:t>
            </a:r>
            <a:endParaRPr lang="en-US" dirty="0"/>
          </a:p>
        </p:txBody>
      </p:sp>
      <p:sp>
        <p:nvSpPr>
          <p:cNvPr id="3" name="Content Placeholder 2"/>
          <p:cNvSpPr>
            <a:spLocks noGrp="1"/>
          </p:cNvSpPr>
          <p:nvPr>
            <p:ph idx="1"/>
          </p:nvPr>
        </p:nvSpPr>
        <p:spPr>
          <a:xfrm>
            <a:off x="457200" y="5029200"/>
            <a:ext cx="8229600" cy="1096963"/>
          </a:xfrm>
        </p:spPr>
        <p:txBody>
          <a:bodyPr/>
          <a:lstStyle/>
          <a:p>
            <a:r>
              <a:rPr lang="en-US" dirty="0" smtClean="0"/>
              <a:t>This is bogus bro…</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173</a:t>
            </a:fld>
            <a:endParaRPr lang="en-US"/>
          </a:p>
        </p:txBody>
      </p:sp>
    </p:spTree>
    <p:extLst>
      <p:ext uri="{BB962C8B-B14F-4D97-AF65-F5344CB8AC3E}">
        <p14:creationId xmlns:p14="http://schemas.microsoft.com/office/powerpoint/2010/main" val="22047775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exactly</a:t>
            </a:r>
            <a:endParaRPr lang="en-US" dirty="0"/>
          </a:p>
        </p:txBody>
      </p:sp>
      <p:sp>
        <p:nvSpPr>
          <p:cNvPr id="3" name="Content Placeholder 2"/>
          <p:cNvSpPr>
            <a:spLocks noGrp="1"/>
          </p:cNvSpPr>
          <p:nvPr>
            <p:ph idx="1"/>
          </p:nvPr>
        </p:nvSpPr>
        <p:spPr/>
        <p:txBody>
          <a:bodyPr/>
          <a:lstStyle/>
          <a:p>
            <a:r>
              <a:rPr lang="en-US" dirty="0" smtClean="0"/>
              <a:t>This same method has been used to find vulnerabilities in many popular software packages (Microsoft Office, Adobe, etc…)</a:t>
            </a:r>
          </a:p>
          <a:p>
            <a:r>
              <a:rPr lang="en-US" dirty="0" smtClean="0"/>
              <a:t>See Charlie Miller’s An analysis of Fuzzing 4 products with five lines of python. (</a:t>
            </a:r>
            <a:r>
              <a:rPr lang="en-US" dirty="0">
                <a:hlinkClick r:id="rId3"/>
              </a:rPr>
              <a:t>http://</a:t>
            </a:r>
            <a:r>
              <a:rPr lang="en-US" dirty="0" smtClean="0">
                <a:hlinkClick r:id="rId3"/>
              </a:rPr>
              <a:t>www.youtube.com/watch?v=Xnwodi2CBws</a:t>
            </a:r>
            <a:r>
              <a:rPr lang="en-US" dirty="0" smtClean="0"/>
              <a: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174</a:t>
            </a:fld>
            <a:endParaRPr lang="en-US"/>
          </a:p>
        </p:txBody>
      </p:sp>
    </p:spTree>
    <p:extLst>
      <p:ext uri="{BB962C8B-B14F-4D97-AF65-F5344CB8AC3E}">
        <p14:creationId xmlns:p14="http://schemas.microsoft.com/office/powerpoint/2010/main" val="126236348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Crappy Document Reader</a:t>
            </a:r>
            <a:endParaRPr lang="en-US" dirty="0"/>
          </a:p>
        </p:txBody>
      </p:sp>
      <p:sp>
        <p:nvSpPr>
          <p:cNvPr id="3" name="Content Placeholder 2"/>
          <p:cNvSpPr>
            <a:spLocks noGrp="1"/>
          </p:cNvSpPr>
          <p:nvPr>
            <p:ph idx="1"/>
          </p:nvPr>
        </p:nvSpPr>
        <p:spPr>
          <a:xfrm>
            <a:off x="457200" y="4267200"/>
            <a:ext cx="8229600" cy="2209800"/>
          </a:xfrm>
        </p:spPr>
        <p:txBody>
          <a:bodyPr>
            <a:normAutofit fontScale="92500" lnSpcReduction="20000"/>
          </a:bodyPr>
          <a:lstStyle/>
          <a:p>
            <a:r>
              <a:rPr lang="en-US" dirty="0" smtClean="0"/>
              <a:t>Crappy Document reader uses .</a:t>
            </a:r>
            <a:r>
              <a:rPr lang="en-US" dirty="0" err="1" smtClean="0"/>
              <a:t>cdf</a:t>
            </a:r>
            <a:r>
              <a:rPr lang="en-US" dirty="0" smtClean="0"/>
              <a:t> files (crappy document format) to render documents.</a:t>
            </a:r>
          </a:p>
          <a:p>
            <a:r>
              <a:rPr lang="en-US" dirty="0" smtClean="0"/>
              <a:t>CDF reader supports drawing a background image, and displaying text on top of that background.</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443288" cy="237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15016"/>
            <a:ext cx="3529897"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175</a:t>
            </a:fld>
            <a:endParaRPr lang="en-US"/>
          </a:p>
        </p:txBody>
      </p:sp>
    </p:spTree>
    <p:extLst>
      <p:ext uri="{BB962C8B-B14F-4D97-AF65-F5344CB8AC3E}">
        <p14:creationId xmlns:p14="http://schemas.microsoft.com/office/powerpoint/2010/main" val="35787070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formed data sample</a:t>
            </a:r>
            <a:endParaRPr lang="en-US" dirty="0"/>
          </a:p>
        </p:txBody>
      </p:sp>
      <p:sp>
        <p:nvSpPr>
          <p:cNvPr id="3" name="Content Placeholder 2"/>
          <p:cNvSpPr>
            <a:spLocks noGrp="1"/>
          </p:cNvSpPr>
          <p:nvPr>
            <p:ph idx="1"/>
          </p:nvPr>
        </p:nvSpPr>
        <p:spPr/>
        <p:txBody>
          <a:bodyPr/>
          <a:lstStyle/>
          <a:p>
            <a:r>
              <a:rPr lang="en-US" dirty="0" smtClean="0"/>
              <a:t>Our first step in the fuzzing process is to choose a set of well formed data to mutate.</a:t>
            </a:r>
          </a:p>
          <a:p>
            <a:r>
              <a:rPr lang="en-US" dirty="0" smtClean="0"/>
              <a:t>The key is to choose a set of data that exercises all of the features offered by the target program. </a:t>
            </a:r>
          </a:p>
          <a:p>
            <a:r>
              <a:rPr lang="en-US" dirty="0" smtClean="0"/>
              <a:t>In the case of CDF reader, any document that has text and a background is already utilizing all of the features available. </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176</a:t>
            </a:fld>
            <a:endParaRPr lang="en-US"/>
          </a:p>
        </p:txBody>
      </p:sp>
    </p:spTree>
    <p:extLst>
      <p:ext uri="{BB962C8B-B14F-4D97-AF65-F5344CB8AC3E}">
        <p14:creationId xmlns:p14="http://schemas.microsoft.com/office/powerpoint/2010/main" val="141039675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Data</a:t>
            </a:r>
            <a:endParaRPr lang="en-US" dirty="0"/>
          </a:p>
        </p:txBody>
      </p:sp>
      <p:sp>
        <p:nvSpPr>
          <p:cNvPr id="3" name="Content Placeholder 2"/>
          <p:cNvSpPr>
            <a:spLocks noGrp="1"/>
          </p:cNvSpPr>
          <p:nvPr>
            <p:ph idx="1"/>
          </p:nvPr>
        </p:nvSpPr>
        <p:spPr>
          <a:xfrm>
            <a:off x="457200" y="5715000"/>
            <a:ext cx="8229600" cy="914400"/>
          </a:xfrm>
        </p:spPr>
        <p:txBody>
          <a:bodyPr>
            <a:normAutofit fontScale="92500" lnSpcReduction="20000"/>
          </a:bodyPr>
          <a:lstStyle/>
          <a:p>
            <a:r>
              <a:rPr lang="en-US" dirty="0" smtClean="0"/>
              <a:t>This </a:t>
            </a:r>
            <a:r>
              <a:rPr lang="en-US" dirty="0" err="1" smtClean="0"/>
              <a:t>cdf</a:t>
            </a:r>
            <a:r>
              <a:rPr lang="en-US" dirty="0" smtClean="0"/>
              <a:t> file will serve us well since it is exercising all of </a:t>
            </a:r>
            <a:r>
              <a:rPr lang="en-US" dirty="0" err="1" smtClean="0"/>
              <a:t>cdf</a:t>
            </a:r>
            <a:r>
              <a:rPr lang="en-US" dirty="0" smtClean="0"/>
              <a:t> reader’s available features.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4395788" cy="435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177</a:t>
            </a:fld>
            <a:endParaRPr lang="en-US"/>
          </a:p>
        </p:txBody>
      </p:sp>
    </p:spTree>
    <p:extLst>
      <p:ext uri="{BB962C8B-B14F-4D97-AF65-F5344CB8AC3E}">
        <p14:creationId xmlns:p14="http://schemas.microsoft.com/office/powerpoint/2010/main" val="22352982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r>
              <a:rPr lang="en-US" dirty="0" smtClean="0"/>
              <a:t>Remember, our </a:t>
            </a:r>
            <a:r>
              <a:rPr lang="en-US" dirty="0" err="1" smtClean="0"/>
              <a:t>gameplan</a:t>
            </a:r>
            <a:r>
              <a:rPr lang="en-US" dirty="0" smtClean="0"/>
              <a:t> is to take this known good </a:t>
            </a:r>
            <a:r>
              <a:rPr lang="en-US" dirty="0" err="1" smtClean="0"/>
              <a:t>cdf</a:t>
            </a:r>
            <a:r>
              <a:rPr lang="en-US" dirty="0" smtClean="0"/>
              <a:t> file, mutate it a little bit by randomly changing data in it, throwing it at the </a:t>
            </a:r>
            <a:r>
              <a:rPr lang="en-US" dirty="0" err="1" smtClean="0"/>
              <a:t>cdf</a:t>
            </a:r>
            <a:r>
              <a:rPr lang="en-US" dirty="0" smtClean="0"/>
              <a:t> reader and seeing what happens.</a:t>
            </a:r>
          </a:p>
          <a:p>
            <a:r>
              <a:rPr lang="en-US" dirty="0" smtClean="0"/>
              <a:t>Eventually we will have a set of crashes we can analyze to try to discover vulnerabilities. </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178</a:t>
            </a:fld>
            <a:endParaRPr lang="en-US"/>
          </a:p>
        </p:txBody>
      </p:sp>
    </p:spTree>
    <p:extLst>
      <p:ext uri="{BB962C8B-B14F-4D97-AF65-F5344CB8AC3E}">
        <p14:creationId xmlns:p14="http://schemas.microsoft.com/office/powerpoint/2010/main" val="1675269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code</a:t>
            </a:r>
            <a:endParaRPr lang="en-US" dirty="0"/>
          </a:p>
        </p:txBody>
      </p:sp>
      <p:sp>
        <p:nvSpPr>
          <p:cNvPr id="3" name="Content Placeholder 2"/>
          <p:cNvSpPr>
            <a:spLocks noGrp="1"/>
          </p:cNvSpPr>
          <p:nvPr>
            <p:ph idx="1"/>
          </p:nvPr>
        </p:nvSpPr>
        <p:spPr>
          <a:xfrm>
            <a:off x="457200" y="3429000"/>
            <a:ext cx="8229600" cy="3124200"/>
          </a:xfrm>
        </p:spPr>
        <p:txBody>
          <a:bodyPr>
            <a:normAutofit fontScale="92500" lnSpcReduction="20000"/>
          </a:bodyPr>
          <a:lstStyle/>
          <a:p>
            <a:r>
              <a:rPr lang="en-US" dirty="0" smtClean="0"/>
              <a:t>In the </a:t>
            </a:r>
            <a:r>
              <a:rPr lang="en-US" dirty="0" err="1" smtClean="0"/>
              <a:t>cdf_fuzzer</a:t>
            </a:r>
            <a:r>
              <a:rPr lang="en-US" dirty="0" smtClean="0"/>
              <a:t> python script, </a:t>
            </a:r>
            <a:r>
              <a:rPr lang="en-US" dirty="0" err="1" smtClean="0"/>
              <a:t>createFuzzyDocument</a:t>
            </a:r>
            <a:r>
              <a:rPr lang="en-US" dirty="0"/>
              <a:t> </a:t>
            </a:r>
            <a:r>
              <a:rPr lang="en-US" dirty="0" smtClean="0"/>
              <a:t>is the function responsible for mutating known good </a:t>
            </a:r>
            <a:r>
              <a:rPr lang="en-US" dirty="0" err="1" smtClean="0"/>
              <a:t>cdf</a:t>
            </a:r>
            <a:r>
              <a:rPr lang="en-US" dirty="0" smtClean="0"/>
              <a:t> data.</a:t>
            </a:r>
          </a:p>
          <a:p>
            <a:r>
              <a:rPr lang="en-US" dirty="0" smtClean="0"/>
              <a:t>I encourage you to adjust the functionality of this function. </a:t>
            </a:r>
          </a:p>
          <a:p>
            <a:r>
              <a:rPr lang="en-US" dirty="0" smtClean="0"/>
              <a:t>Consider changing how many bytes are randomly changed, changing sequential bytes, etc…</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8" y="1371600"/>
            <a:ext cx="770667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179</a:t>
            </a:fld>
            <a:endParaRPr lang="en-US"/>
          </a:p>
        </p:txBody>
      </p:sp>
    </p:spTree>
    <p:extLst>
      <p:ext uri="{BB962C8B-B14F-4D97-AF65-F5344CB8AC3E}">
        <p14:creationId xmlns:p14="http://schemas.microsoft.com/office/powerpoint/2010/main" val="331686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05" y="76200"/>
            <a:ext cx="8229600" cy="563562"/>
          </a:xfrm>
        </p:spPr>
        <p:txBody>
          <a:bodyPr>
            <a:normAutofit fontScale="90000"/>
          </a:bodyPr>
          <a:lstStyle/>
          <a:p>
            <a:r>
              <a:rPr lang="en-US" dirty="0" err="1" smtClean="0"/>
              <a:t>Basic_vuln</a:t>
            </a:r>
            <a:r>
              <a:rPr lang="en-US" dirty="0" smtClean="0"/>
              <a:t> crash 1</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 y="685800"/>
            <a:ext cx="897381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4953000"/>
            <a:ext cx="8763000" cy="1754326"/>
          </a:xfrm>
          <a:prstGeom prst="rect">
            <a:avLst/>
          </a:prstGeom>
          <a:noFill/>
        </p:spPr>
        <p:txBody>
          <a:bodyPr wrap="square" rtlCol="0">
            <a:spAutoFit/>
          </a:bodyPr>
          <a:lstStyle/>
          <a:p>
            <a:r>
              <a:rPr lang="en-US" dirty="0" smtClean="0"/>
              <a:t>First we set a break point before the </a:t>
            </a:r>
            <a:r>
              <a:rPr lang="en-US" dirty="0" err="1" smtClean="0"/>
              <a:t>fread</a:t>
            </a:r>
            <a:r>
              <a:rPr lang="en-US" dirty="0" smtClean="0"/>
              <a:t> call in </a:t>
            </a:r>
            <a:r>
              <a:rPr lang="en-US" dirty="0" err="1" smtClean="0"/>
              <a:t>hexdump_file</a:t>
            </a:r>
            <a:r>
              <a:rPr lang="en-US" dirty="0" smtClean="0"/>
              <a:t> that will ultimately corrupt the stack, so we can check out the stack before its destroyed. In this case I switch to source mode, open up the disassembly window, put my cursor on the push </a:t>
            </a:r>
            <a:r>
              <a:rPr lang="en-US" dirty="0" err="1" smtClean="0"/>
              <a:t>ecx</a:t>
            </a:r>
            <a:r>
              <a:rPr lang="en-US" dirty="0" smtClean="0"/>
              <a:t> before the call to </a:t>
            </a:r>
            <a:r>
              <a:rPr lang="en-US" dirty="0" err="1" smtClean="0"/>
              <a:t>fread</a:t>
            </a:r>
            <a:r>
              <a:rPr lang="en-US" dirty="0" smtClean="0"/>
              <a:t>, then tell </a:t>
            </a:r>
            <a:r>
              <a:rPr lang="en-US" dirty="0" err="1" smtClean="0"/>
              <a:t>windbg</a:t>
            </a:r>
            <a:r>
              <a:rPr lang="en-US" dirty="0" smtClean="0"/>
              <a:t> to run to cursor. Once the break point before </a:t>
            </a:r>
            <a:r>
              <a:rPr lang="en-US" dirty="0" err="1" smtClean="0"/>
              <a:t>fread</a:t>
            </a:r>
            <a:r>
              <a:rPr lang="en-US" dirty="0" smtClean="0"/>
              <a:t> is hit, I can inspect the saved frame pointer and saved return address on the stack with </a:t>
            </a:r>
            <a:r>
              <a:rPr lang="en-US" dirty="0" err="1" smtClean="0"/>
              <a:t>dd</a:t>
            </a:r>
            <a:r>
              <a:rPr lang="en-US" dirty="0" smtClean="0"/>
              <a:t> </a:t>
            </a:r>
            <a:r>
              <a:rPr lang="en-US" dirty="0" err="1" smtClean="0"/>
              <a:t>ebp</a:t>
            </a:r>
            <a:r>
              <a:rPr lang="en-US" dirty="0" smtClean="0"/>
              <a:t> L2. Everything looks sane at this point since the stack hasn’t been smashed.</a:t>
            </a:r>
          </a:p>
        </p:txBody>
      </p:sp>
      <p:sp>
        <p:nvSpPr>
          <p:cNvPr id="3" name="Slide Number Placeholder 2"/>
          <p:cNvSpPr>
            <a:spLocks noGrp="1"/>
          </p:cNvSpPr>
          <p:nvPr>
            <p:ph type="sldNum" sz="quarter" idx="12"/>
          </p:nvPr>
        </p:nvSpPr>
        <p:spPr/>
        <p:txBody>
          <a:bodyPr/>
          <a:lstStyle/>
          <a:p>
            <a:fld id="{66180BC6-9587-4C27-AD44-2A2C7EE75359}" type="slidenum">
              <a:rPr lang="en-US" smtClean="0"/>
              <a:t>18</a:t>
            </a:fld>
            <a:endParaRPr lang="en-US"/>
          </a:p>
        </p:txBody>
      </p:sp>
    </p:spTree>
    <p:extLst>
      <p:ext uri="{BB962C8B-B14F-4D97-AF65-F5344CB8AC3E}">
        <p14:creationId xmlns:p14="http://schemas.microsoft.com/office/powerpoint/2010/main" val="107543554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code components</a:t>
            </a:r>
            <a:endParaRPr lang="en-US" dirty="0"/>
          </a:p>
        </p:txBody>
      </p:sp>
      <p:sp>
        <p:nvSpPr>
          <p:cNvPr id="3" name="Content Placeholder 2"/>
          <p:cNvSpPr>
            <a:spLocks noGrp="1"/>
          </p:cNvSpPr>
          <p:nvPr>
            <p:ph idx="1"/>
          </p:nvPr>
        </p:nvSpPr>
        <p:spPr>
          <a:xfrm>
            <a:off x="457200" y="4572000"/>
            <a:ext cx="8229600" cy="1981200"/>
          </a:xfrm>
        </p:spPr>
        <p:txBody>
          <a:bodyPr>
            <a:normAutofit fontScale="85000" lnSpcReduction="20000"/>
          </a:bodyPr>
          <a:lstStyle/>
          <a:p>
            <a:r>
              <a:rPr lang="en-US" dirty="0" smtClean="0"/>
              <a:t>Some </a:t>
            </a:r>
            <a:r>
              <a:rPr lang="en-US" dirty="0" err="1" smtClean="0"/>
              <a:t>pydbg</a:t>
            </a:r>
            <a:r>
              <a:rPr lang="en-US" dirty="0" smtClean="0"/>
              <a:t> code that listens for </a:t>
            </a:r>
            <a:r>
              <a:rPr lang="en-US" dirty="0" err="1" smtClean="0"/>
              <a:t>cdf</a:t>
            </a:r>
            <a:r>
              <a:rPr lang="en-US" dirty="0" smtClean="0"/>
              <a:t> reader crashes and logs the context of the crash to file.</a:t>
            </a:r>
          </a:p>
          <a:p>
            <a:r>
              <a:rPr lang="en-US" dirty="0" smtClean="0"/>
              <a:t>Code to start the </a:t>
            </a:r>
            <a:r>
              <a:rPr lang="en-US" dirty="0" err="1" smtClean="0"/>
              <a:t>cdf</a:t>
            </a:r>
            <a:r>
              <a:rPr lang="en-US" dirty="0" smtClean="0"/>
              <a:t> reader process with our mutated data, and then kill the reader process soon afterwards if a crash is not detected.</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134" y="1295400"/>
            <a:ext cx="67627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180</a:t>
            </a:fld>
            <a:endParaRPr lang="en-US"/>
          </a:p>
        </p:txBody>
      </p:sp>
    </p:spTree>
    <p:extLst>
      <p:ext uri="{BB962C8B-B14F-4D97-AF65-F5344CB8AC3E}">
        <p14:creationId xmlns:p14="http://schemas.microsoft.com/office/powerpoint/2010/main" val="19767958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your engines</a:t>
            </a:r>
            <a:endParaRPr lang="en-US" dirty="0"/>
          </a:p>
        </p:txBody>
      </p:sp>
      <p:sp>
        <p:nvSpPr>
          <p:cNvPr id="3" name="Content Placeholder 2"/>
          <p:cNvSpPr>
            <a:spLocks noGrp="1"/>
          </p:cNvSpPr>
          <p:nvPr>
            <p:ph idx="1"/>
          </p:nvPr>
        </p:nvSpPr>
        <p:spPr>
          <a:xfrm>
            <a:off x="457200" y="5257800"/>
            <a:ext cx="8229600" cy="868363"/>
          </a:xfrm>
        </p:spPr>
        <p:txBody>
          <a:bodyPr/>
          <a:lstStyle/>
          <a:p>
            <a:r>
              <a:rPr lang="en-US" dirty="0" smtClean="0"/>
              <a:t>Now let’s raise the power bill up in here…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75124"/>
            <a:ext cx="5105400" cy="371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68366"/>
            <a:ext cx="3562207" cy="352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181</a:t>
            </a:fld>
            <a:endParaRPr lang="en-US"/>
          </a:p>
        </p:txBody>
      </p:sp>
    </p:spTree>
    <p:extLst>
      <p:ext uri="{BB962C8B-B14F-4D97-AF65-F5344CB8AC3E}">
        <p14:creationId xmlns:p14="http://schemas.microsoft.com/office/powerpoint/2010/main" val="6024645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analysis</a:t>
            </a:r>
            <a:endParaRPr lang="en-US" dirty="0"/>
          </a:p>
        </p:txBody>
      </p:sp>
      <p:sp>
        <p:nvSpPr>
          <p:cNvPr id="3" name="Content Placeholder 2"/>
          <p:cNvSpPr>
            <a:spLocks noGrp="1"/>
          </p:cNvSpPr>
          <p:nvPr>
            <p:ph idx="1"/>
          </p:nvPr>
        </p:nvSpPr>
        <p:spPr/>
        <p:txBody>
          <a:bodyPr/>
          <a:lstStyle/>
          <a:p>
            <a:r>
              <a:rPr lang="en-US" dirty="0" smtClean="0"/>
              <a:t>Eventually you will end up with a large sample of crashes. Some will be exploitable, and some will not. </a:t>
            </a:r>
          </a:p>
          <a:p>
            <a:r>
              <a:rPr lang="en-US" dirty="0" smtClean="0"/>
              <a:t>The trick is to examine program state at time of crash and get a general feel for how exploitable you think the crash is.</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182</a:t>
            </a:fld>
            <a:endParaRPr lang="en-US"/>
          </a:p>
        </p:txBody>
      </p:sp>
    </p:spTree>
    <p:extLst>
      <p:ext uri="{BB962C8B-B14F-4D97-AF65-F5344CB8AC3E}">
        <p14:creationId xmlns:p14="http://schemas.microsoft.com/office/powerpoint/2010/main" val="207484033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Example</a:t>
            </a:r>
            <a:endParaRPr lang="en-US" dirty="0"/>
          </a:p>
        </p:txBody>
      </p:sp>
      <p:sp>
        <p:nvSpPr>
          <p:cNvPr id="3" name="Content Placeholder 2"/>
          <p:cNvSpPr>
            <a:spLocks noGrp="1"/>
          </p:cNvSpPr>
          <p:nvPr>
            <p:ph idx="1"/>
          </p:nvPr>
        </p:nvSpPr>
        <p:spPr>
          <a:xfrm>
            <a:off x="457200" y="5962650"/>
            <a:ext cx="8229600" cy="590550"/>
          </a:xfrm>
        </p:spPr>
        <p:txBody>
          <a:bodyPr>
            <a:normAutofit/>
          </a:bodyPr>
          <a:lstStyle/>
          <a:p>
            <a:r>
              <a:rPr lang="en-US" dirty="0" smtClean="0"/>
              <a:t>Exploitable/not exploitable?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1219200"/>
            <a:ext cx="69246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183</a:t>
            </a:fld>
            <a:endParaRPr lang="en-US"/>
          </a:p>
        </p:txBody>
      </p:sp>
    </p:spTree>
    <p:extLst>
      <p:ext uri="{BB962C8B-B14F-4D97-AF65-F5344CB8AC3E}">
        <p14:creationId xmlns:p14="http://schemas.microsoft.com/office/powerpoint/2010/main" val="42458458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074"/>
          </a:xfrm>
        </p:spPr>
        <p:txBody>
          <a:bodyPr/>
          <a:lstStyle/>
          <a:p>
            <a:r>
              <a:rPr lang="en-US" dirty="0" smtClean="0"/>
              <a:t>Crash example</a:t>
            </a:r>
            <a:endParaRPr lang="en-US" dirty="0"/>
          </a:p>
        </p:txBody>
      </p:sp>
      <p:sp>
        <p:nvSpPr>
          <p:cNvPr id="3" name="Content Placeholder 2"/>
          <p:cNvSpPr>
            <a:spLocks noGrp="1"/>
          </p:cNvSpPr>
          <p:nvPr>
            <p:ph idx="1"/>
          </p:nvPr>
        </p:nvSpPr>
        <p:spPr>
          <a:xfrm>
            <a:off x="457200" y="5231116"/>
            <a:ext cx="8229600" cy="1169684"/>
          </a:xfrm>
        </p:spPr>
        <p:txBody>
          <a:bodyPr/>
          <a:lstStyle/>
          <a:p>
            <a:r>
              <a:rPr lang="en-US" dirty="0" smtClean="0"/>
              <a:t>Exploitable/non exploitable?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0"/>
            <a:ext cx="5053013" cy="408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184</a:t>
            </a:fld>
            <a:endParaRPr lang="en-US"/>
          </a:p>
        </p:txBody>
      </p:sp>
    </p:spTree>
    <p:extLst>
      <p:ext uri="{BB962C8B-B14F-4D97-AF65-F5344CB8AC3E}">
        <p14:creationId xmlns:p14="http://schemas.microsoft.com/office/powerpoint/2010/main" val="12383529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example</a:t>
            </a:r>
            <a:endParaRPr lang="en-US" dirty="0"/>
          </a:p>
        </p:txBody>
      </p:sp>
      <p:sp>
        <p:nvSpPr>
          <p:cNvPr id="3" name="Content Placeholder 2"/>
          <p:cNvSpPr>
            <a:spLocks noGrp="1"/>
          </p:cNvSpPr>
          <p:nvPr>
            <p:ph idx="1"/>
          </p:nvPr>
        </p:nvSpPr>
        <p:spPr>
          <a:xfrm>
            <a:off x="457200" y="5334000"/>
            <a:ext cx="8229600" cy="792163"/>
          </a:xfrm>
        </p:spPr>
        <p:txBody>
          <a:bodyPr/>
          <a:lstStyle/>
          <a:p>
            <a:r>
              <a:rPr lang="en-US" dirty="0" smtClean="0"/>
              <a:t>Exploitable/non exploitable?</a:t>
            </a: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62150"/>
            <a:ext cx="69437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185</a:t>
            </a:fld>
            <a:endParaRPr lang="en-US"/>
          </a:p>
        </p:txBody>
      </p:sp>
    </p:spTree>
    <p:extLst>
      <p:ext uri="{BB962C8B-B14F-4D97-AF65-F5344CB8AC3E}">
        <p14:creationId xmlns:p14="http://schemas.microsoft.com/office/powerpoint/2010/main" val="245087005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a:t>
            </a:r>
            <a:endParaRPr lang="en-US" dirty="0"/>
          </a:p>
        </p:txBody>
      </p:sp>
      <p:sp>
        <p:nvSpPr>
          <p:cNvPr id="3" name="Content Placeholder 2"/>
          <p:cNvSpPr>
            <a:spLocks noGrp="1"/>
          </p:cNvSpPr>
          <p:nvPr>
            <p:ph idx="1"/>
          </p:nvPr>
        </p:nvSpPr>
        <p:spPr>
          <a:xfrm>
            <a:off x="457200" y="4876800"/>
            <a:ext cx="8229600" cy="1249363"/>
          </a:xfrm>
        </p:spPr>
        <p:txBody>
          <a:bodyPr/>
          <a:lstStyle/>
          <a:p>
            <a:r>
              <a:rPr lang="en-US" dirty="0" smtClean="0"/>
              <a:t>How about now?</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905000"/>
            <a:ext cx="6934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186</a:t>
            </a:fld>
            <a:endParaRPr lang="en-US"/>
          </a:p>
        </p:txBody>
      </p:sp>
    </p:spTree>
    <p:extLst>
      <p:ext uri="{BB962C8B-B14F-4D97-AF65-F5344CB8AC3E}">
        <p14:creationId xmlns:p14="http://schemas.microsoft.com/office/powerpoint/2010/main" val="26510391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 crash dump</a:t>
            </a:r>
            <a:endParaRPr lang="en-US" dirty="0"/>
          </a:p>
        </p:txBody>
      </p:sp>
      <p:sp>
        <p:nvSpPr>
          <p:cNvPr id="3" name="Content Placeholder 2"/>
          <p:cNvSpPr>
            <a:spLocks noGrp="1"/>
          </p:cNvSpPr>
          <p:nvPr>
            <p:ph idx="1"/>
          </p:nvPr>
        </p:nvSpPr>
        <p:spPr>
          <a:xfrm>
            <a:off x="457200" y="4800600"/>
            <a:ext cx="8229600" cy="1325563"/>
          </a:xfrm>
        </p:spPr>
        <p:txBody>
          <a:bodyPr>
            <a:normAutofit fontScale="92500" lnSpcReduction="20000"/>
          </a:bodyPr>
          <a:lstStyle/>
          <a:p>
            <a:r>
              <a:rPr lang="en-US" dirty="0" smtClean="0"/>
              <a:t>Sometimes the crashes you get provide no context because the process has been too far corrupted. </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752600"/>
            <a:ext cx="75819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187</a:t>
            </a:fld>
            <a:endParaRPr lang="en-US"/>
          </a:p>
        </p:txBody>
      </p:sp>
    </p:spTree>
    <p:extLst>
      <p:ext uri="{BB962C8B-B14F-4D97-AF65-F5344CB8AC3E}">
        <p14:creationId xmlns:p14="http://schemas.microsoft.com/office/powerpoint/2010/main" val="219644756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thumb</a:t>
            </a:r>
            <a:endParaRPr lang="en-US" dirty="0"/>
          </a:p>
        </p:txBody>
      </p:sp>
      <p:sp>
        <p:nvSpPr>
          <p:cNvPr id="3" name="Content Placeholder 2"/>
          <p:cNvSpPr>
            <a:spLocks noGrp="1"/>
          </p:cNvSpPr>
          <p:nvPr>
            <p:ph idx="1"/>
          </p:nvPr>
        </p:nvSpPr>
        <p:spPr/>
        <p:txBody>
          <a:bodyPr>
            <a:normAutofit lnSpcReduction="10000"/>
          </a:bodyPr>
          <a:lstStyle/>
          <a:p>
            <a:r>
              <a:rPr lang="en-US" dirty="0" smtClean="0"/>
              <a:t>It is difficult to tell right away the implications of a bug just by looking at state during crash.</a:t>
            </a:r>
          </a:p>
          <a:p>
            <a:r>
              <a:rPr lang="en-US" dirty="0" smtClean="0"/>
              <a:t>Often it is easy to determine exploitability, for instance, if EIP=41414141</a:t>
            </a:r>
          </a:p>
          <a:p>
            <a:r>
              <a:rPr lang="en-US" dirty="0" smtClean="0"/>
              <a:t>Non-exploitability is harder. </a:t>
            </a:r>
          </a:p>
          <a:p>
            <a:r>
              <a:rPr lang="en-US" dirty="0" smtClean="0"/>
              <a:t>In order to make stronger statement about the security implications of a crash, you really need to reproduce the crash and step through the crash in a debugger.</a:t>
            </a:r>
          </a:p>
          <a:p>
            <a:pPr marL="0" indent="0">
              <a:buNone/>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188</a:t>
            </a:fld>
            <a:endParaRPr lang="en-US"/>
          </a:p>
        </p:txBody>
      </p:sp>
    </p:spTree>
    <p:extLst>
      <p:ext uri="{BB962C8B-B14F-4D97-AF65-F5344CB8AC3E}">
        <p14:creationId xmlns:p14="http://schemas.microsoft.com/office/powerpoint/2010/main" val="17355333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crash analysis</a:t>
            </a:r>
            <a:endParaRPr lang="en-US" dirty="0"/>
          </a:p>
        </p:txBody>
      </p:sp>
      <p:sp>
        <p:nvSpPr>
          <p:cNvPr id="3" name="Content Placeholder 2"/>
          <p:cNvSpPr>
            <a:spLocks noGrp="1"/>
          </p:cNvSpPr>
          <p:nvPr>
            <p:ph idx="1"/>
          </p:nvPr>
        </p:nvSpPr>
        <p:spPr>
          <a:xfrm>
            <a:off x="457200" y="5410200"/>
            <a:ext cx="8229600" cy="1295400"/>
          </a:xfrm>
        </p:spPr>
        <p:txBody>
          <a:bodyPr>
            <a:normAutofit fontScale="70000" lnSpcReduction="20000"/>
          </a:bodyPr>
          <a:lstStyle/>
          <a:p>
            <a:r>
              <a:rPr lang="en-US" dirty="0" smtClean="0"/>
              <a:t>This crash looks interesting to me. </a:t>
            </a:r>
          </a:p>
          <a:p>
            <a:r>
              <a:rPr lang="en-US" dirty="0" smtClean="0"/>
              <a:t>I’m crashing on a bad dereference, but </a:t>
            </a:r>
            <a:r>
              <a:rPr lang="en-US" dirty="0" err="1" smtClean="0"/>
              <a:t>esi</a:t>
            </a:r>
            <a:r>
              <a:rPr lang="en-US" dirty="0" smtClean="0"/>
              <a:t> is not null, ruling out the obvious null pointer deference case. Let’s be generous and assume ESI is completely attacker controlled.</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95400"/>
            <a:ext cx="84010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189</a:t>
            </a:fld>
            <a:endParaRPr lang="en-US"/>
          </a:p>
        </p:txBody>
      </p:sp>
    </p:spTree>
    <p:extLst>
      <p:ext uri="{BB962C8B-B14F-4D97-AF65-F5344CB8AC3E}">
        <p14:creationId xmlns:p14="http://schemas.microsoft.com/office/powerpoint/2010/main" val="37571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05" y="76200"/>
            <a:ext cx="8229600" cy="563562"/>
          </a:xfrm>
        </p:spPr>
        <p:txBody>
          <a:bodyPr>
            <a:normAutofit fontScale="90000"/>
          </a:bodyPr>
          <a:lstStyle/>
          <a:p>
            <a:r>
              <a:rPr lang="en-US" dirty="0" err="1" smtClean="0"/>
              <a:t>Basic_vuln</a:t>
            </a:r>
            <a:r>
              <a:rPr lang="en-US" dirty="0" smtClean="0"/>
              <a:t> crash 2</a:t>
            </a:r>
            <a:endParaRPr lang="en-US" dirty="0"/>
          </a:p>
        </p:txBody>
      </p:sp>
      <p:sp>
        <p:nvSpPr>
          <p:cNvPr id="4" name="TextBox 3"/>
          <p:cNvSpPr txBox="1"/>
          <p:nvPr/>
        </p:nvSpPr>
        <p:spPr>
          <a:xfrm>
            <a:off x="76200" y="5657671"/>
            <a:ext cx="8763000" cy="646331"/>
          </a:xfrm>
          <a:prstGeom prst="rect">
            <a:avLst/>
          </a:prstGeom>
          <a:noFill/>
        </p:spPr>
        <p:txBody>
          <a:bodyPr wrap="square" rtlCol="0">
            <a:spAutoFit/>
          </a:bodyPr>
          <a:lstStyle/>
          <a:p>
            <a:r>
              <a:rPr lang="en-US" dirty="0" smtClean="0"/>
              <a:t>We do a couple “p” commands to step over the call to </a:t>
            </a:r>
            <a:r>
              <a:rPr lang="en-US" dirty="0" err="1" smtClean="0"/>
              <a:t>fread</a:t>
            </a:r>
            <a:r>
              <a:rPr lang="en-US" dirty="0" smtClean="0"/>
              <a:t>, then examine the stack again. Notice the return address, as well as all the over local variables have been obliterated.</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85800"/>
            <a:ext cx="79248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6180BC6-9587-4C27-AD44-2A2C7EE75359}" type="slidenum">
              <a:rPr lang="en-US" smtClean="0"/>
              <a:t>19</a:t>
            </a:fld>
            <a:endParaRPr lang="en-US"/>
          </a:p>
        </p:txBody>
      </p:sp>
    </p:spTree>
    <p:extLst>
      <p:ext uri="{BB962C8B-B14F-4D97-AF65-F5344CB8AC3E}">
        <p14:creationId xmlns:p14="http://schemas.microsoft.com/office/powerpoint/2010/main" val="42382403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analysis continued</a:t>
            </a:r>
            <a:endParaRPr lang="en-US" dirty="0"/>
          </a:p>
        </p:txBody>
      </p:sp>
      <p:sp>
        <p:nvSpPr>
          <p:cNvPr id="3" name="Content Placeholder 2"/>
          <p:cNvSpPr>
            <a:spLocks noGrp="1"/>
          </p:cNvSpPr>
          <p:nvPr>
            <p:ph idx="1"/>
          </p:nvPr>
        </p:nvSpPr>
        <p:spPr>
          <a:xfrm>
            <a:off x="457200" y="4419600"/>
            <a:ext cx="8229600" cy="1706563"/>
          </a:xfrm>
        </p:spPr>
        <p:txBody>
          <a:bodyPr>
            <a:normAutofit fontScale="92500" lnSpcReduction="20000"/>
          </a:bodyPr>
          <a:lstStyle/>
          <a:p>
            <a:r>
              <a:rPr lang="en-US" dirty="0" smtClean="0"/>
              <a:t>I note that this is crash 20, which means the offending file should be stored in crash_20.cdf</a:t>
            </a:r>
          </a:p>
          <a:p>
            <a:r>
              <a:rPr lang="en-US" dirty="0" smtClean="0"/>
              <a:t>Let’s run that in the debugger to get a closer look.</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4495800" cy="283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190</a:t>
            </a:fld>
            <a:endParaRPr lang="en-US"/>
          </a:p>
        </p:txBody>
      </p:sp>
    </p:spTree>
    <p:extLst>
      <p:ext uri="{BB962C8B-B14F-4D97-AF65-F5344CB8AC3E}">
        <p14:creationId xmlns:p14="http://schemas.microsoft.com/office/powerpoint/2010/main" val="396454335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analysis continued</a:t>
            </a:r>
            <a:endParaRPr lang="en-US" dirty="0"/>
          </a:p>
        </p:txBody>
      </p:sp>
      <p:sp>
        <p:nvSpPr>
          <p:cNvPr id="3" name="Content Placeholder 2"/>
          <p:cNvSpPr>
            <a:spLocks noGrp="1"/>
          </p:cNvSpPr>
          <p:nvPr>
            <p:ph idx="1"/>
          </p:nvPr>
        </p:nvSpPr>
        <p:spPr>
          <a:xfrm>
            <a:off x="457200" y="5562600"/>
            <a:ext cx="8229600" cy="1143000"/>
          </a:xfrm>
        </p:spPr>
        <p:txBody>
          <a:bodyPr>
            <a:normAutofit fontScale="85000" lnSpcReduction="20000"/>
          </a:bodyPr>
          <a:lstStyle/>
          <a:p>
            <a:r>
              <a:rPr lang="en-US" dirty="0" smtClean="0"/>
              <a:t>Even assuming we control ESI, which we aren’t really sure about, ESI isn’t being used in many interesting ways, so I’m not too excited about this crash.</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330636" cy="394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191</a:t>
            </a:fld>
            <a:endParaRPr lang="en-US"/>
          </a:p>
        </p:txBody>
      </p:sp>
    </p:spTree>
    <p:extLst>
      <p:ext uri="{BB962C8B-B14F-4D97-AF65-F5344CB8AC3E}">
        <p14:creationId xmlns:p14="http://schemas.microsoft.com/office/powerpoint/2010/main" val="23069170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lnSpcReduction="10000"/>
          </a:bodyPr>
          <a:lstStyle/>
          <a:p>
            <a:r>
              <a:rPr lang="en-US" dirty="0" smtClean="0"/>
              <a:t>Look at your crash log file, pick out a crash you think looks interesting.</a:t>
            </a:r>
          </a:p>
          <a:p>
            <a:r>
              <a:rPr lang="en-US" dirty="0" smtClean="0"/>
              <a:t>Reproduce the crash in </a:t>
            </a:r>
            <a:r>
              <a:rPr lang="en-US" dirty="0" err="1" smtClean="0"/>
              <a:t>WinDBG</a:t>
            </a:r>
            <a:r>
              <a:rPr lang="en-US" dirty="0" smtClean="0"/>
              <a:t> so you can get a better feel for the state of the program at crash time.</a:t>
            </a:r>
          </a:p>
          <a:p>
            <a:r>
              <a:rPr lang="en-US" dirty="0" smtClean="0"/>
              <a:t>Try to find one you feel confident is exploitable.</a:t>
            </a:r>
          </a:p>
          <a:p>
            <a:r>
              <a:rPr lang="en-US" dirty="0" smtClean="0"/>
              <a:t>Also try to find a crash you feel is not exploitable.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192</a:t>
            </a:fld>
            <a:endParaRPr lang="en-US"/>
          </a:p>
        </p:txBody>
      </p:sp>
    </p:spTree>
    <p:extLst>
      <p:ext uri="{BB962C8B-B14F-4D97-AF65-F5344CB8AC3E}">
        <p14:creationId xmlns:p14="http://schemas.microsoft.com/office/powerpoint/2010/main" val="31257148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you should be asking yourself</a:t>
            </a:r>
            <a:endParaRPr lang="en-US" dirty="0"/>
          </a:p>
        </p:txBody>
      </p:sp>
      <p:sp>
        <p:nvSpPr>
          <p:cNvPr id="3" name="Content Placeholder 2"/>
          <p:cNvSpPr>
            <a:spLocks noGrp="1"/>
          </p:cNvSpPr>
          <p:nvPr>
            <p:ph idx="1"/>
          </p:nvPr>
        </p:nvSpPr>
        <p:spPr/>
        <p:txBody>
          <a:bodyPr/>
          <a:lstStyle/>
          <a:p>
            <a:r>
              <a:rPr lang="en-US" dirty="0" smtClean="0"/>
              <a:t>What instruction did I crash on?</a:t>
            </a:r>
          </a:p>
          <a:p>
            <a:r>
              <a:rPr lang="en-US" dirty="0" smtClean="0"/>
              <a:t>Is the EIP/exception chain corrupted?</a:t>
            </a:r>
          </a:p>
          <a:p>
            <a:r>
              <a:rPr lang="en-US" dirty="0" smtClean="0"/>
              <a:t>What registers do I think I control at the time of the crash?</a:t>
            </a:r>
          </a:p>
          <a:p>
            <a:r>
              <a:rPr lang="en-US" dirty="0" smtClean="0"/>
              <a:t>What function did I crash in?</a:t>
            </a:r>
          </a:p>
          <a:p>
            <a:r>
              <a:rPr lang="en-US" dirty="0" smtClean="0"/>
              <a:t>Do I control the arguments to that function?</a:t>
            </a:r>
          </a:p>
          <a:p>
            <a:r>
              <a:rPr lang="en-US" dirty="0" smtClean="0"/>
              <a:t>What is the state of the stack during the crash?</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193</a:t>
            </a:fld>
            <a:endParaRPr lang="en-US"/>
          </a:p>
        </p:txBody>
      </p:sp>
    </p:spTree>
    <p:extLst>
      <p:ext uri="{BB962C8B-B14F-4D97-AF65-F5344CB8AC3E}">
        <p14:creationId xmlns:p14="http://schemas.microsoft.com/office/powerpoint/2010/main" val="24722364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crash analysis</a:t>
            </a:r>
            <a:endParaRPr lang="en-US" dirty="0"/>
          </a:p>
        </p:txBody>
      </p:sp>
      <p:sp>
        <p:nvSpPr>
          <p:cNvPr id="3" name="Content Placeholder 2"/>
          <p:cNvSpPr>
            <a:spLocks noGrp="1"/>
          </p:cNvSpPr>
          <p:nvPr>
            <p:ph idx="1"/>
          </p:nvPr>
        </p:nvSpPr>
        <p:spPr>
          <a:xfrm>
            <a:off x="457200" y="3962400"/>
            <a:ext cx="8229600" cy="2667000"/>
          </a:xfrm>
        </p:spPr>
        <p:txBody>
          <a:bodyPr>
            <a:normAutofit fontScale="92500" lnSpcReduction="10000"/>
          </a:bodyPr>
          <a:lstStyle/>
          <a:p>
            <a:r>
              <a:rPr lang="en-US" dirty="0" smtClean="0"/>
              <a:t>Microsoft has developed a </a:t>
            </a:r>
            <a:r>
              <a:rPr lang="en-US" dirty="0" err="1" smtClean="0"/>
              <a:t>windbg</a:t>
            </a:r>
            <a:r>
              <a:rPr lang="en-US" dirty="0" smtClean="0"/>
              <a:t> module that will automatically attempt to classify a bug as exploitable/non-exploitable/unknown.</a:t>
            </a:r>
          </a:p>
          <a:p>
            <a:r>
              <a:rPr lang="en-US" dirty="0" smtClean="0"/>
              <a:t>To use it, run “.load </a:t>
            </a:r>
            <a:r>
              <a:rPr lang="en-US" dirty="0" err="1" smtClean="0"/>
              <a:t>msec</a:t>
            </a:r>
            <a:r>
              <a:rPr lang="en-US" dirty="0" smtClean="0"/>
              <a:t>” to load the module, then “!exploitable” after the crash as occurred to attempt to automatically classify the crash.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9916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194</a:t>
            </a:fld>
            <a:endParaRPr lang="en-US"/>
          </a:p>
        </p:txBody>
      </p:sp>
    </p:spTree>
    <p:extLst>
      <p:ext uri="{BB962C8B-B14F-4D97-AF65-F5344CB8AC3E}">
        <p14:creationId xmlns:p14="http://schemas.microsoft.com/office/powerpoint/2010/main" val="69966976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!exploitable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!exploitable is using some pretty simple heuristics to attempt to classify a crash. For instance, if the crash occurs at a call instruction, it automatically classifies a bug as exploitable.</a:t>
            </a:r>
          </a:p>
          <a:p>
            <a:r>
              <a:rPr lang="en-US" dirty="0" smtClean="0"/>
              <a:t>!exploitable is far from perfect, it will classify some bugs as not-exploitable that are exploitable and vice-versa.</a:t>
            </a:r>
          </a:p>
          <a:p>
            <a:r>
              <a:rPr lang="en-US" dirty="0" smtClean="0"/>
              <a:t>However, it can be useful as a triaging tool to help you prioritize which bugs to investigate first, especially if you are a software engineer with limited security experience.</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195</a:t>
            </a:fld>
            <a:endParaRPr lang="en-US"/>
          </a:p>
        </p:txBody>
      </p:sp>
    </p:spTree>
    <p:extLst>
      <p:ext uri="{BB962C8B-B14F-4D97-AF65-F5344CB8AC3E}">
        <p14:creationId xmlns:p14="http://schemas.microsoft.com/office/powerpoint/2010/main" val="4747735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!exploitable experimentation</a:t>
            </a:r>
            <a:endParaRPr lang="en-US" dirty="0"/>
          </a:p>
        </p:txBody>
      </p:sp>
      <p:sp>
        <p:nvSpPr>
          <p:cNvPr id="3" name="Content Placeholder 2"/>
          <p:cNvSpPr>
            <a:spLocks noGrp="1"/>
          </p:cNvSpPr>
          <p:nvPr>
            <p:ph idx="1"/>
          </p:nvPr>
        </p:nvSpPr>
        <p:spPr/>
        <p:txBody>
          <a:bodyPr/>
          <a:lstStyle/>
          <a:p>
            <a:r>
              <a:rPr lang="en-US" dirty="0" smtClean="0"/>
              <a:t>Revisit some of the </a:t>
            </a:r>
            <a:r>
              <a:rPr lang="en-US" dirty="0" err="1" smtClean="0"/>
              <a:t>cdf</a:t>
            </a:r>
            <a:r>
              <a:rPr lang="en-US" dirty="0" smtClean="0"/>
              <a:t> reader crashes you generated while fuzzing. Use !exploitable to automatically generate a crash classification. Do you agree/disagree with the classification?</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196</a:t>
            </a:fld>
            <a:endParaRPr lang="en-US"/>
          </a:p>
        </p:txBody>
      </p:sp>
    </p:spTree>
    <p:extLst>
      <p:ext uri="{BB962C8B-B14F-4D97-AF65-F5344CB8AC3E}">
        <p14:creationId xmlns:p14="http://schemas.microsoft.com/office/powerpoint/2010/main" val="27780417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analysis lessons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 </a:t>
            </a:r>
            <a:r>
              <a:rPr lang="en-US" dirty="0" smtClean="0"/>
              <a:t>As you probably noticed, not all of your crashes were unique. Many of the crashes were the same type (null pointer dereference), or crashed at the same EIP.</a:t>
            </a:r>
          </a:p>
          <a:p>
            <a:r>
              <a:rPr lang="en-US" dirty="0" smtClean="0"/>
              <a:t>The more unique crashes you can cause your </a:t>
            </a:r>
            <a:r>
              <a:rPr lang="en-US" dirty="0" err="1" smtClean="0"/>
              <a:t>fuzzer</a:t>
            </a:r>
            <a:r>
              <a:rPr lang="en-US" dirty="0" smtClean="0"/>
              <a:t> to generate, the better.</a:t>
            </a:r>
          </a:p>
          <a:p>
            <a:r>
              <a:rPr lang="en-US" dirty="0" smtClean="0"/>
              <a:t>To generate more unique crashes, you should make sure your </a:t>
            </a:r>
            <a:r>
              <a:rPr lang="en-US" dirty="0" err="1" smtClean="0"/>
              <a:t>fuzzer</a:t>
            </a:r>
            <a:r>
              <a:rPr lang="en-US" dirty="0" smtClean="0"/>
              <a:t> is exercising all features of the target application. In our case we were exercising all of </a:t>
            </a:r>
            <a:r>
              <a:rPr lang="en-US" dirty="0" err="1" smtClean="0"/>
              <a:t>cdf</a:t>
            </a:r>
            <a:r>
              <a:rPr lang="en-US" dirty="0" smtClean="0"/>
              <a:t> reader’s features: displaying a background, displaying a window title, drawing some text.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197</a:t>
            </a:fld>
            <a:endParaRPr lang="en-US"/>
          </a:p>
        </p:txBody>
      </p:sp>
    </p:spTree>
    <p:extLst>
      <p:ext uri="{BB962C8B-B14F-4D97-AF65-F5344CB8AC3E}">
        <p14:creationId xmlns:p14="http://schemas.microsoft.com/office/powerpoint/2010/main" val="16071638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analysis lessons 2</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Determining crash exploitability is harder than you might think.</a:t>
            </a:r>
          </a:p>
          <a:p>
            <a:r>
              <a:rPr lang="en-US" dirty="0" smtClean="0"/>
              <a:t>It’s easy to spot something very obviously exploitable (</a:t>
            </a:r>
            <a:r>
              <a:rPr lang="en-US" dirty="0" err="1" smtClean="0"/>
              <a:t>eip</a:t>
            </a:r>
            <a:r>
              <a:rPr lang="en-US" dirty="0" smtClean="0"/>
              <a:t>=41414141), but its hard to rule out a crash as not-exploitable.</a:t>
            </a:r>
          </a:p>
          <a:p>
            <a:r>
              <a:rPr lang="en-US" dirty="0" smtClean="0"/>
              <a:t>There could be some technique you are unaware of that allows you to exploit what you deemed an </a:t>
            </a:r>
            <a:r>
              <a:rPr lang="en-US" dirty="0" err="1" smtClean="0"/>
              <a:t>unexploitable</a:t>
            </a:r>
            <a:r>
              <a:rPr lang="en-US" dirty="0" smtClean="0"/>
              <a:t> scenario.</a:t>
            </a:r>
          </a:p>
          <a:p>
            <a:r>
              <a:rPr lang="en-US" dirty="0" smtClean="0"/>
              <a:t>Extensive research is being done to help automate the process of determining crash exploitability.</a:t>
            </a:r>
          </a:p>
          <a:p>
            <a:r>
              <a:rPr lang="en-US" dirty="0" smtClean="0"/>
              <a:t>What you can do is rank the crashes in terms of how exploitable they seem, and start from the top of the list.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198</a:t>
            </a:fld>
            <a:endParaRPr lang="en-US"/>
          </a:p>
        </p:txBody>
      </p:sp>
    </p:spTree>
    <p:extLst>
      <p:ext uri="{BB962C8B-B14F-4D97-AF65-F5344CB8AC3E}">
        <p14:creationId xmlns:p14="http://schemas.microsoft.com/office/powerpoint/2010/main" val="25316195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lstStyle/>
          <a:p>
            <a:r>
              <a:rPr lang="en-US" dirty="0" smtClean="0"/>
              <a:t>From Crash to Cash</a:t>
            </a:r>
            <a:endParaRPr lang="en-US" dirty="0"/>
          </a:p>
        </p:txBody>
      </p:sp>
      <p:sp>
        <p:nvSpPr>
          <p:cNvPr id="3" name="Content Placeholder 2"/>
          <p:cNvSpPr>
            <a:spLocks noGrp="1"/>
          </p:cNvSpPr>
          <p:nvPr>
            <p:ph idx="1"/>
          </p:nvPr>
        </p:nvSpPr>
        <p:spPr>
          <a:xfrm>
            <a:off x="457200" y="5715000"/>
            <a:ext cx="8229600" cy="1143000"/>
          </a:xfrm>
        </p:spPr>
        <p:txBody>
          <a:bodyPr>
            <a:normAutofit fontScale="55000" lnSpcReduction="20000"/>
          </a:bodyPr>
          <a:lstStyle/>
          <a:p>
            <a:r>
              <a:rPr lang="en-US" dirty="0" smtClean="0"/>
              <a:t>In my fuzzing, crash 1 looks promising.</a:t>
            </a:r>
          </a:p>
          <a:p>
            <a:r>
              <a:rPr lang="en-US" dirty="0" smtClean="0"/>
              <a:t>It </a:t>
            </a:r>
            <a:r>
              <a:rPr lang="en-US" dirty="0" err="1" smtClean="0"/>
              <a:t>it</a:t>
            </a:r>
            <a:r>
              <a:rPr lang="en-US" dirty="0" smtClean="0"/>
              <a:t> crashing in a </a:t>
            </a:r>
            <a:r>
              <a:rPr lang="en-US" dirty="0" err="1" smtClean="0"/>
              <a:t>memcpy</a:t>
            </a:r>
            <a:r>
              <a:rPr lang="en-US" dirty="0" smtClean="0"/>
              <a:t> (rep </a:t>
            </a:r>
            <a:r>
              <a:rPr lang="en-US" dirty="0" err="1" smtClean="0"/>
              <a:t>movsd</a:t>
            </a:r>
            <a:r>
              <a:rPr lang="en-US" dirty="0" smtClean="0"/>
              <a:t>) which is good</a:t>
            </a:r>
          </a:p>
          <a:p>
            <a:r>
              <a:rPr lang="en-US" dirty="0" smtClean="0"/>
              <a:t>The source parameter of the </a:t>
            </a:r>
            <a:r>
              <a:rPr lang="en-US" dirty="0" err="1" smtClean="0"/>
              <a:t>memcpy</a:t>
            </a:r>
            <a:r>
              <a:rPr lang="en-US" dirty="0" smtClean="0"/>
              <a:t> (</a:t>
            </a:r>
            <a:r>
              <a:rPr lang="en-US" dirty="0" err="1" smtClean="0"/>
              <a:t>esi</a:t>
            </a:r>
            <a:r>
              <a:rPr lang="en-US" dirty="0" smtClean="0"/>
              <a:t>) also looks like its pointing at valid memory.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199</a:t>
            </a:fld>
            <a:endParaRPr lang="en-US"/>
          </a:p>
        </p:txBody>
      </p:sp>
    </p:spTree>
    <p:extLst>
      <p:ext uri="{BB962C8B-B14F-4D97-AF65-F5344CB8AC3E}">
        <p14:creationId xmlns:p14="http://schemas.microsoft.com/office/powerpoint/2010/main" val="379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1143000"/>
          </a:xfrm>
        </p:spPr>
        <p:txBody>
          <a:bodyPr>
            <a:normAutofit fontScale="90000"/>
          </a:bodyPr>
          <a:lstStyle/>
          <a:p>
            <a:r>
              <a:rPr lang="en-US" sz="3600" dirty="0" smtClean="0"/>
              <a:t>All materials is licensed under a Creative Commons “Share Alike” license.</a:t>
            </a:r>
          </a:p>
        </p:txBody>
      </p:sp>
      <p:sp>
        <p:nvSpPr>
          <p:cNvPr id="3075" name="Content Placeholder 2"/>
          <p:cNvSpPr>
            <a:spLocks noGrp="1"/>
          </p:cNvSpPr>
          <p:nvPr>
            <p:ph idx="1"/>
          </p:nvPr>
        </p:nvSpPr>
        <p:spPr>
          <a:xfrm>
            <a:off x="685800" y="1371600"/>
            <a:ext cx="7772400" cy="4114800"/>
          </a:xfrm>
        </p:spPr>
        <p:txBody>
          <a:bodyPr/>
          <a:lstStyle/>
          <a:p>
            <a:r>
              <a:rPr lang="en-US" sz="2400" dirty="0" smtClean="0"/>
              <a:t>http://creativecommons.org/licenses/by-sa/3.0/</a:t>
            </a:r>
          </a:p>
        </p:txBody>
      </p:sp>
      <p:sp>
        <p:nvSpPr>
          <p:cNvPr id="3076" name="Slide Number Placeholder 3"/>
          <p:cNvSpPr>
            <a:spLocks noGrp="1"/>
          </p:cNvSpPr>
          <p:nvPr>
            <p:ph type="sldNum" sz="quarter" idx="12"/>
          </p:nvPr>
        </p:nvSpPr>
        <p:spPr>
          <a:noFill/>
        </p:spPr>
        <p:txBody>
          <a:bodyPr/>
          <a:lstStyle/>
          <a:p>
            <a:fld id="{A9A76F10-4034-4D32-BD8E-C201D882A4B8}" type="slidenum">
              <a:rPr lang="en-US" smtClean="0">
                <a:ea typeface="ＭＳ Ｐゴシック" pitchFamily="1" charset="-128"/>
              </a:rPr>
              <a:pPr/>
              <a:t>2</a:t>
            </a:fld>
            <a:endParaRPr lang="en-US" dirty="0" smtClean="0">
              <a:ea typeface="ＭＳ Ｐゴシック" pitchFamily="1" charset="-128"/>
            </a:endParaRPr>
          </a:p>
        </p:txBody>
      </p:sp>
      <p:pic>
        <p:nvPicPr>
          <p:cNvPr id="3077" name="Picture 2"/>
          <p:cNvPicPr>
            <a:picLocks noChangeAspect="1" noChangeArrowheads="1"/>
          </p:cNvPicPr>
          <p:nvPr/>
        </p:nvPicPr>
        <p:blipFill>
          <a:blip r:embed="rId2" cstate="print"/>
          <a:srcRect/>
          <a:stretch>
            <a:fillRect/>
          </a:stretch>
        </p:blipFill>
        <p:spPr bwMode="auto">
          <a:xfrm>
            <a:off x="1524000" y="2049463"/>
            <a:ext cx="6324600" cy="4732337"/>
          </a:xfrm>
          <a:prstGeom prst="rect">
            <a:avLst/>
          </a:prstGeom>
          <a:noFill/>
          <a:ln w="9525">
            <a:noFill/>
            <a:miter lim="800000"/>
            <a:headEnd/>
            <a:tailEnd/>
          </a:ln>
        </p:spPr>
      </p:pic>
    </p:spTree>
    <p:extLst>
      <p:ext uri="{BB962C8B-B14F-4D97-AF65-F5344CB8AC3E}">
        <p14:creationId xmlns:p14="http://schemas.microsoft.com/office/powerpoint/2010/main" val="82036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05" y="76200"/>
            <a:ext cx="8229600" cy="563562"/>
          </a:xfrm>
        </p:spPr>
        <p:txBody>
          <a:bodyPr>
            <a:normAutofit fontScale="90000"/>
          </a:bodyPr>
          <a:lstStyle/>
          <a:p>
            <a:r>
              <a:rPr lang="en-US" dirty="0" err="1" smtClean="0"/>
              <a:t>Basic_vuln</a:t>
            </a:r>
            <a:r>
              <a:rPr lang="en-US" dirty="0" smtClean="0"/>
              <a:t> crash 3</a:t>
            </a:r>
            <a:endParaRPr lang="en-US" dirty="0"/>
          </a:p>
        </p:txBody>
      </p:sp>
      <p:sp>
        <p:nvSpPr>
          <p:cNvPr id="4" name="TextBox 3"/>
          <p:cNvSpPr txBox="1"/>
          <p:nvPr/>
        </p:nvSpPr>
        <p:spPr>
          <a:xfrm>
            <a:off x="76200" y="5657671"/>
            <a:ext cx="8763000" cy="646331"/>
          </a:xfrm>
          <a:prstGeom prst="rect">
            <a:avLst/>
          </a:prstGeom>
          <a:noFill/>
        </p:spPr>
        <p:txBody>
          <a:bodyPr wrap="square" rtlCol="0">
            <a:spAutoFit/>
          </a:bodyPr>
          <a:lstStyle/>
          <a:p>
            <a:r>
              <a:rPr lang="en-US" dirty="0" smtClean="0"/>
              <a:t>One last ‘g’ to continue execution will send us into oblivion. You can see that our attacker controlled value, 0xdeadbeef, ends up controlling the execution flow.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839200" cy="268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6180BC6-9587-4C27-AD44-2A2C7EE75359}" type="slidenum">
              <a:rPr lang="en-US" smtClean="0"/>
              <a:t>20</a:t>
            </a:fld>
            <a:endParaRPr lang="en-US"/>
          </a:p>
        </p:txBody>
      </p:sp>
    </p:spTree>
    <p:extLst>
      <p:ext uri="{BB962C8B-B14F-4D97-AF65-F5344CB8AC3E}">
        <p14:creationId xmlns:p14="http://schemas.microsoft.com/office/powerpoint/2010/main" val="231867554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8229600" cy="2773363"/>
          </a:xfrm>
        </p:spPr>
        <p:txBody>
          <a:bodyPr/>
          <a:lstStyle/>
          <a:p>
            <a:r>
              <a:rPr lang="en-US" dirty="0" smtClean="0"/>
              <a:t>Let’s make a copy of the crash file and get to work building our exploit.</a:t>
            </a:r>
          </a:p>
          <a:p>
            <a:r>
              <a:rPr lang="en-US" dirty="0" smtClean="0"/>
              <a:t>First step, recreate the crash in </a:t>
            </a:r>
            <a:r>
              <a:rPr lang="en-US" dirty="0" err="1" smtClean="0"/>
              <a:t>windbg</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38200"/>
            <a:ext cx="8991600" cy="129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200</a:t>
            </a:fld>
            <a:endParaRPr lang="en-US"/>
          </a:p>
        </p:txBody>
      </p:sp>
    </p:spTree>
    <p:extLst>
      <p:ext uri="{BB962C8B-B14F-4D97-AF65-F5344CB8AC3E}">
        <p14:creationId xmlns:p14="http://schemas.microsoft.com/office/powerpoint/2010/main" val="137573383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1858963"/>
          </a:xfrm>
        </p:spPr>
        <p:txBody>
          <a:bodyPr/>
          <a:lstStyle/>
          <a:p>
            <a:r>
              <a:rPr lang="en-US" dirty="0" smtClean="0"/>
              <a:t>First question: Do we control the data causing the overflow?</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83448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201</a:t>
            </a:fld>
            <a:endParaRPr lang="en-US"/>
          </a:p>
        </p:txBody>
      </p:sp>
    </p:spTree>
    <p:extLst>
      <p:ext uri="{BB962C8B-B14F-4D97-AF65-F5344CB8AC3E}">
        <p14:creationId xmlns:p14="http://schemas.microsoft.com/office/powerpoint/2010/main" val="407649743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524000"/>
          </a:xfrm>
        </p:spPr>
        <p:txBody>
          <a:bodyPr/>
          <a:lstStyle/>
          <a:p>
            <a:r>
              <a:rPr lang="en-US" dirty="0" smtClean="0"/>
              <a:t>That looks promising, but how do we really know we control it and can manipulate it?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57955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202</a:t>
            </a:fld>
            <a:endParaRPr lang="en-US"/>
          </a:p>
        </p:txBody>
      </p:sp>
    </p:spTree>
    <p:extLst>
      <p:ext uri="{BB962C8B-B14F-4D97-AF65-F5344CB8AC3E}">
        <p14:creationId xmlns:p14="http://schemas.microsoft.com/office/powerpoint/2010/main" val="62203756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r>
              <a:rPr lang="en-US" dirty="0" smtClean="0"/>
              <a:t>The origin of the data causing the overflow is our </a:t>
            </a:r>
            <a:r>
              <a:rPr lang="en-US" dirty="0" err="1" smtClean="0"/>
              <a:t>cdf</a:t>
            </a:r>
            <a:r>
              <a:rPr lang="en-US" dirty="0" smtClean="0"/>
              <a:t> file, so we can control the data used in the overflow. Good news so far…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0999"/>
            <a:ext cx="7010400" cy="330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203</a:t>
            </a:fld>
            <a:endParaRPr lang="en-US"/>
          </a:p>
        </p:txBody>
      </p:sp>
    </p:spTree>
    <p:extLst>
      <p:ext uri="{BB962C8B-B14F-4D97-AF65-F5344CB8AC3E}">
        <p14:creationId xmlns:p14="http://schemas.microsoft.com/office/powerpoint/2010/main" val="26660024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229600" cy="1828800"/>
          </a:xfrm>
        </p:spPr>
        <p:txBody>
          <a:bodyPr>
            <a:normAutofit fontScale="92500"/>
          </a:bodyPr>
          <a:lstStyle/>
          <a:p>
            <a:r>
              <a:rPr lang="en-US" dirty="0" smtClean="0"/>
              <a:t>The exception handler is being overwritten before its called. Also good.</a:t>
            </a:r>
          </a:p>
          <a:p>
            <a:r>
              <a:rPr lang="en-US" dirty="0" smtClean="0"/>
              <a:t>But do we control the exception handler as well?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6934200" cy="451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204</a:t>
            </a:fld>
            <a:endParaRPr lang="en-US"/>
          </a:p>
        </p:txBody>
      </p:sp>
    </p:spTree>
    <p:extLst>
      <p:ext uri="{BB962C8B-B14F-4D97-AF65-F5344CB8AC3E}">
        <p14:creationId xmlns:p14="http://schemas.microsoft.com/office/powerpoint/2010/main" val="28616021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828800"/>
          </a:xfrm>
        </p:spPr>
        <p:txBody>
          <a:bodyPr>
            <a:normAutofit fontScale="92500" lnSpcReduction="10000"/>
          </a:bodyPr>
          <a:lstStyle/>
          <a:p>
            <a:r>
              <a:rPr lang="en-US" dirty="0" smtClean="0"/>
              <a:t>Looks promising. Let’s try changing the exception handler record and rerunning the program to see if we do in fact control the </a:t>
            </a:r>
            <a:r>
              <a:rPr lang="en-US" dirty="0" err="1" smtClean="0"/>
              <a:t>exchain</a:t>
            </a:r>
            <a:r>
              <a:rPr lang="en-US" dirty="0" smtClean="0"/>
              <a:t> by manipulating these bytes.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1055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205</a:t>
            </a:fld>
            <a:endParaRPr lang="en-US"/>
          </a:p>
        </p:txBody>
      </p:sp>
    </p:spTree>
    <p:extLst>
      <p:ext uri="{BB962C8B-B14F-4D97-AF65-F5344CB8AC3E}">
        <p14:creationId xmlns:p14="http://schemas.microsoft.com/office/powerpoint/2010/main" val="311349634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325563"/>
          </a:xfrm>
        </p:spPr>
        <p:txBody>
          <a:bodyPr/>
          <a:lstStyle/>
          <a:p>
            <a:r>
              <a:rPr lang="en-US" dirty="0" smtClean="0"/>
              <a:t>Bytes changed to place holder values for testing purposes…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2990"/>
            <a:ext cx="712857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206</a:t>
            </a:fld>
            <a:endParaRPr lang="en-US"/>
          </a:p>
        </p:txBody>
      </p:sp>
    </p:spTree>
    <p:extLst>
      <p:ext uri="{BB962C8B-B14F-4D97-AF65-F5344CB8AC3E}">
        <p14:creationId xmlns:p14="http://schemas.microsoft.com/office/powerpoint/2010/main" val="415539807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229600" cy="1600200"/>
          </a:xfrm>
        </p:spPr>
        <p:txBody>
          <a:bodyPr>
            <a:normAutofit fontScale="77500" lnSpcReduction="20000"/>
          </a:bodyPr>
          <a:lstStyle/>
          <a:p>
            <a:r>
              <a:rPr lang="en-US" dirty="0" smtClean="0"/>
              <a:t>Create, we have demonstrated control over the exception handler by modifying those bytes in the </a:t>
            </a:r>
            <a:r>
              <a:rPr lang="en-US" dirty="0" err="1" smtClean="0"/>
              <a:t>cdf</a:t>
            </a:r>
            <a:r>
              <a:rPr lang="en-US" dirty="0" smtClean="0"/>
              <a:t> file.</a:t>
            </a:r>
          </a:p>
          <a:p>
            <a:r>
              <a:rPr lang="en-US" dirty="0" smtClean="0"/>
              <a:t>We also know parts of those bytes will be used as a function pointer.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8969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207</a:t>
            </a:fld>
            <a:endParaRPr lang="en-US"/>
          </a:p>
        </p:txBody>
      </p:sp>
    </p:spTree>
    <p:extLst>
      <p:ext uri="{BB962C8B-B14F-4D97-AF65-F5344CB8AC3E}">
        <p14:creationId xmlns:p14="http://schemas.microsoft.com/office/powerpoint/2010/main" val="178600862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Pop-pop-ret</a:t>
            </a:r>
            <a:endParaRPr lang="en-US" dirty="0"/>
          </a:p>
        </p:txBody>
      </p:sp>
      <p:sp>
        <p:nvSpPr>
          <p:cNvPr id="3" name="Content Placeholder 2"/>
          <p:cNvSpPr>
            <a:spLocks noGrp="1"/>
          </p:cNvSpPr>
          <p:nvPr>
            <p:ph idx="1"/>
          </p:nvPr>
        </p:nvSpPr>
        <p:spPr/>
        <p:txBody>
          <a:bodyPr/>
          <a:lstStyle/>
          <a:p>
            <a:r>
              <a:rPr lang="en-US" dirty="0" smtClean="0"/>
              <a:t>We need the exception chain function pointer to point to a pop-pop-ret instruction as we encountered yesterday. </a:t>
            </a:r>
          </a:p>
          <a:p>
            <a:r>
              <a:rPr lang="en-US" dirty="0" smtClean="0"/>
              <a:t>Furthermore, this pop-pop-ret construction must come from a non-</a:t>
            </a:r>
            <a:r>
              <a:rPr lang="en-US" dirty="0" err="1" smtClean="0"/>
              <a:t>safeseh</a:t>
            </a:r>
            <a:r>
              <a:rPr lang="en-US" dirty="0" smtClean="0"/>
              <a:t> module.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208</a:t>
            </a:fld>
            <a:endParaRPr lang="en-US"/>
          </a:p>
        </p:txBody>
      </p:sp>
    </p:spTree>
    <p:extLst>
      <p:ext uri="{BB962C8B-B14F-4D97-AF65-F5344CB8AC3E}">
        <p14:creationId xmlns:p14="http://schemas.microsoft.com/office/powerpoint/2010/main" val="10947512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657600"/>
          </a:xfrm>
        </p:spPr>
        <p:txBody>
          <a:bodyPr>
            <a:normAutofit fontScale="92500" lnSpcReduction="20000"/>
          </a:bodyPr>
          <a:lstStyle/>
          <a:p>
            <a:r>
              <a:rPr lang="en-US" dirty="0" smtClean="0"/>
              <a:t>Unsurprisingly, the 3</a:t>
            </a:r>
            <a:r>
              <a:rPr lang="en-US" baseline="30000" dirty="0" smtClean="0"/>
              <a:t>rd</a:t>
            </a:r>
            <a:r>
              <a:rPr lang="en-US" dirty="0" smtClean="0"/>
              <a:t> party graphics engine I’m using for CDF graphics rendering is not compatible with </a:t>
            </a:r>
            <a:r>
              <a:rPr lang="en-US" dirty="0" err="1" smtClean="0"/>
              <a:t>SafeSEH</a:t>
            </a:r>
            <a:r>
              <a:rPr lang="en-US" dirty="0" smtClean="0"/>
              <a:t>. </a:t>
            </a:r>
          </a:p>
          <a:p>
            <a:r>
              <a:rPr lang="en-US" dirty="0" smtClean="0"/>
              <a:t>Thus if we can find a pop-pop-ret sequence in any of those modules, we can point our exception handler function pointer at it, and we’ll be in business.</a:t>
            </a:r>
          </a:p>
          <a:p>
            <a:r>
              <a:rPr lang="en-US" dirty="0" smtClean="0"/>
              <a:t>Challenge: who can find a valid pop-pop-ret first? Don’t cheat and look at the next slide!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1" y="609600"/>
            <a:ext cx="89249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209</a:t>
            </a:fld>
            <a:endParaRPr lang="en-US"/>
          </a:p>
        </p:txBody>
      </p:sp>
    </p:spTree>
    <p:extLst>
      <p:ext uri="{BB962C8B-B14F-4D97-AF65-F5344CB8AC3E}">
        <p14:creationId xmlns:p14="http://schemas.microsoft.com/office/powerpoint/2010/main" val="316168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Basic_vuln</a:t>
            </a:r>
            <a:r>
              <a:rPr lang="en-US" dirty="0" smtClean="0"/>
              <a:t> lab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295400"/>
            <a:ext cx="598998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3505200"/>
            <a:ext cx="8259024" cy="3139321"/>
          </a:xfrm>
          <a:prstGeom prst="rect">
            <a:avLst/>
          </a:prstGeom>
          <a:noFill/>
        </p:spPr>
        <p:txBody>
          <a:bodyPr wrap="square" rtlCol="0">
            <a:spAutoFit/>
          </a:bodyPr>
          <a:lstStyle/>
          <a:p>
            <a:pPr marL="285750" indent="-285750">
              <a:buFontTx/>
              <a:buChar char="-"/>
            </a:pPr>
            <a:r>
              <a:rPr lang="en-US" dirty="0" smtClean="0"/>
              <a:t>Your first lab will be to get </a:t>
            </a:r>
            <a:r>
              <a:rPr lang="en-US" dirty="0" err="1" smtClean="0"/>
              <a:t>basic_vuln</a:t>
            </a:r>
            <a:r>
              <a:rPr lang="en-US" dirty="0" smtClean="0"/>
              <a:t> to execute the prize function. Additionally make prize run once and only once. If you spam the entire stack the address of the prize function, it will execute multiple times. Use </a:t>
            </a:r>
            <a:r>
              <a:rPr lang="en-US" dirty="0" err="1" smtClean="0"/>
              <a:t>windbg</a:t>
            </a:r>
            <a:r>
              <a:rPr lang="en-US" dirty="0" smtClean="0"/>
              <a:t> to examine the stack and discover  the precise number of bytes you will need to write to get to the return address. </a:t>
            </a:r>
          </a:p>
          <a:p>
            <a:pPr marL="285750" indent="-285750">
              <a:buFontTx/>
              <a:buChar char="-"/>
            </a:pPr>
            <a:r>
              <a:rPr lang="en-US" dirty="0" smtClean="0"/>
              <a:t>After you have successfully executed the prize function, try to redirect execution to the </a:t>
            </a:r>
            <a:r>
              <a:rPr lang="en-US" dirty="0" err="1" smtClean="0"/>
              <a:t>nops</a:t>
            </a:r>
            <a:r>
              <a:rPr lang="en-US" dirty="0" smtClean="0"/>
              <a:t> buffer, which is just full of the </a:t>
            </a:r>
            <a:r>
              <a:rPr lang="en-US" dirty="0" err="1" smtClean="0"/>
              <a:t>nop</a:t>
            </a:r>
            <a:r>
              <a:rPr lang="en-US" dirty="0" smtClean="0"/>
              <a:t> instruction. </a:t>
            </a:r>
          </a:p>
          <a:p>
            <a:pPr marL="285750" indent="-285750">
              <a:buFontTx/>
              <a:buChar char="-"/>
            </a:pPr>
            <a:r>
              <a:rPr lang="en-US" dirty="0" smtClean="0"/>
              <a:t>You can use the byte writer program to generate your payloads, or a scripting language of your choice. However, I’d suggest saving your payloads as we will use them later to explore exploit mitigation technologies.</a:t>
            </a:r>
          </a:p>
          <a:p>
            <a:pPr marL="285750" indent="-285750">
              <a:buFontTx/>
              <a:buChar char="-"/>
            </a:pP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21</a:t>
            </a:fld>
            <a:endParaRPr lang="en-US"/>
          </a:p>
        </p:txBody>
      </p:sp>
    </p:spTree>
    <p:extLst>
      <p:ext uri="{BB962C8B-B14F-4D97-AF65-F5344CB8AC3E}">
        <p14:creationId xmlns:p14="http://schemas.microsoft.com/office/powerpoint/2010/main" val="282386566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lstStyle/>
          <a:p>
            <a:r>
              <a:rPr lang="en-US" dirty="0" smtClean="0"/>
              <a:t>There are actually a bunch in those SDL modules, take your pick.</a:t>
            </a:r>
          </a:p>
          <a:p>
            <a:r>
              <a:rPr lang="en-US" dirty="0" smtClean="0"/>
              <a:t>0x62e414fc will do.</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062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210</a:t>
            </a:fld>
            <a:endParaRPr lang="en-US"/>
          </a:p>
        </p:txBody>
      </p:sp>
    </p:spTree>
    <p:extLst>
      <p:ext uri="{BB962C8B-B14F-4D97-AF65-F5344CB8AC3E}">
        <p14:creationId xmlns:p14="http://schemas.microsoft.com/office/powerpoint/2010/main" val="388021361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038600"/>
            <a:ext cx="8915400" cy="2819400"/>
          </a:xfrm>
        </p:spPr>
        <p:txBody>
          <a:bodyPr>
            <a:normAutofit fontScale="70000" lnSpcReduction="20000"/>
          </a:bodyPr>
          <a:lstStyle/>
          <a:p>
            <a:r>
              <a:rPr lang="en-US" dirty="0" smtClean="0"/>
              <a:t>I change the exception handler to the pop-pop-ret we discovered.</a:t>
            </a:r>
          </a:p>
          <a:p>
            <a:r>
              <a:rPr lang="en-US" dirty="0" smtClean="0"/>
              <a:t>This will point EIP to the bytes just before the function pointer. Originally 11 22 33 44, I have changed them to </a:t>
            </a:r>
            <a:r>
              <a:rPr lang="en-US" dirty="0" err="1" smtClean="0"/>
              <a:t>eb</a:t>
            </a:r>
            <a:r>
              <a:rPr lang="en-US" dirty="0" smtClean="0"/>
              <a:t> 06 00 00, which are the </a:t>
            </a:r>
            <a:r>
              <a:rPr lang="en-US" dirty="0" err="1" smtClean="0"/>
              <a:t>opcodes</a:t>
            </a:r>
            <a:r>
              <a:rPr lang="en-US" dirty="0" smtClean="0"/>
              <a:t> for relative jump forward 6 bytes.</a:t>
            </a:r>
          </a:p>
          <a:p>
            <a:r>
              <a:rPr lang="en-US" dirty="0" smtClean="0"/>
              <a:t>That </a:t>
            </a:r>
            <a:r>
              <a:rPr lang="en-US" dirty="0" err="1" smtClean="0"/>
              <a:t>jmp</a:t>
            </a:r>
            <a:r>
              <a:rPr lang="en-US" dirty="0" smtClean="0"/>
              <a:t> forward 6 bytes should put us at the 0xCC bytes I hacked in after the pop-pop-ret function pointer. These are software breakpoint bytes, and the debugger should cause a break to occur if our EIP gets there. Let’s see…</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77" y="0"/>
            <a:ext cx="61912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211</a:t>
            </a:fld>
            <a:endParaRPr lang="en-US"/>
          </a:p>
        </p:txBody>
      </p:sp>
    </p:spTree>
    <p:extLst>
      <p:ext uri="{BB962C8B-B14F-4D97-AF65-F5344CB8AC3E}">
        <p14:creationId xmlns:p14="http://schemas.microsoft.com/office/powerpoint/2010/main" val="168354050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a:xfrm>
            <a:off x="152400" y="4267200"/>
            <a:ext cx="8686800" cy="2286000"/>
          </a:xfrm>
        </p:spPr>
        <p:txBody>
          <a:bodyPr>
            <a:normAutofit fontScale="85000" lnSpcReduction="20000"/>
          </a:bodyPr>
          <a:lstStyle/>
          <a:p>
            <a:r>
              <a:rPr lang="en-US" dirty="0" smtClean="0"/>
              <a:t>We caused the </a:t>
            </a:r>
            <a:r>
              <a:rPr lang="en-US" dirty="0" err="1" smtClean="0"/>
              <a:t>opcodes</a:t>
            </a:r>
            <a:r>
              <a:rPr lang="en-US" dirty="0" smtClean="0"/>
              <a:t> we inserted into the </a:t>
            </a:r>
            <a:r>
              <a:rPr lang="en-US" dirty="0" err="1" smtClean="0"/>
              <a:t>cdf</a:t>
            </a:r>
            <a:r>
              <a:rPr lang="en-US" dirty="0" smtClean="0"/>
              <a:t> file to be executed. We are very close to owning this thing… we just need to get some real </a:t>
            </a:r>
            <a:r>
              <a:rPr lang="en-US" dirty="0" err="1" smtClean="0"/>
              <a:t>shellcode</a:t>
            </a:r>
            <a:r>
              <a:rPr lang="en-US" dirty="0" smtClean="0"/>
              <a:t> to execute. Let’s replace those 0xCC’s with calc.exe spawning </a:t>
            </a:r>
            <a:r>
              <a:rPr lang="en-US" dirty="0" err="1" smtClean="0"/>
              <a:t>shellcode</a:t>
            </a:r>
            <a:r>
              <a:rPr lang="en-US" dirty="0" smtClean="0"/>
              <a:t>.</a:t>
            </a:r>
          </a:p>
          <a:p>
            <a:r>
              <a:rPr lang="en-US" dirty="0" smtClean="0"/>
              <a:t>Hint: make a copy of the exploit file each time you make a change, this </a:t>
            </a:r>
            <a:r>
              <a:rPr lang="en-US" dirty="0" err="1" smtClean="0"/>
              <a:t>isnt</a:t>
            </a:r>
            <a:r>
              <a:rPr lang="en-US" dirty="0" smtClean="0"/>
              <a:t> going to be as easy as you might hope…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077200" cy="292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212</a:t>
            </a:fld>
            <a:endParaRPr lang="en-US"/>
          </a:p>
        </p:txBody>
      </p:sp>
    </p:spTree>
    <p:extLst>
      <p:ext uri="{BB962C8B-B14F-4D97-AF65-F5344CB8AC3E}">
        <p14:creationId xmlns:p14="http://schemas.microsoft.com/office/powerpoint/2010/main" val="5620517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962400"/>
            <a:ext cx="8534400" cy="2514600"/>
          </a:xfrm>
        </p:spPr>
        <p:txBody>
          <a:bodyPr>
            <a:normAutofit fontScale="92500"/>
          </a:bodyPr>
          <a:lstStyle/>
          <a:p>
            <a:r>
              <a:rPr lang="en-US" dirty="0" smtClean="0"/>
              <a:t>Here I’ve used the hex editor to hack in the calc.exe spawning </a:t>
            </a:r>
            <a:r>
              <a:rPr lang="en-US" dirty="0" err="1" smtClean="0"/>
              <a:t>shellcode</a:t>
            </a:r>
            <a:r>
              <a:rPr lang="en-US" dirty="0" smtClean="0"/>
              <a:t> where I had originally put 0xCC’s. I clobbered some other stuff too with all this </a:t>
            </a:r>
            <a:r>
              <a:rPr lang="en-US" dirty="0" err="1" smtClean="0"/>
              <a:t>shellcode</a:t>
            </a:r>
            <a:r>
              <a:rPr lang="en-US" dirty="0" smtClean="0"/>
              <a:t>, hopefully that doesn’t matter..</a:t>
            </a:r>
          </a:p>
          <a:p>
            <a:r>
              <a:rPr lang="en-US" dirty="0" smtClean="0"/>
              <a:t>Let’s give this one a go and see what happens.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61449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213</a:t>
            </a:fld>
            <a:endParaRPr lang="en-US"/>
          </a:p>
        </p:txBody>
      </p:sp>
    </p:spTree>
    <p:extLst>
      <p:ext uri="{BB962C8B-B14F-4D97-AF65-F5344CB8AC3E}">
        <p14:creationId xmlns:p14="http://schemas.microsoft.com/office/powerpoint/2010/main" val="210523219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sp>
        <p:nvSpPr>
          <p:cNvPr id="3" name="Content Placeholder 2"/>
          <p:cNvSpPr>
            <a:spLocks noGrp="1"/>
          </p:cNvSpPr>
          <p:nvPr>
            <p:ph idx="1"/>
          </p:nvPr>
        </p:nvSpPr>
        <p:spPr>
          <a:xfrm>
            <a:off x="457200" y="5105400"/>
            <a:ext cx="8229600" cy="1371600"/>
          </a:xfrm>
        </p:spPr>
        <p:txBody>
          <a:bodyPr/>
          <a:lstStyle/>
          <a:p>
            <a:r>
              <a:rPr lang="en-US" dirty="0" smtClean="0"/>
              <a:t>No calc.exe… Who can tell me (or at least speculate as to what happened?)</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61" y="1295400"/>
            <a:ext cx="79499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214</a:t>
            </a:fld>
            <a:endParaRPr lang="en-US"/>
          </a:p>
        </p:txBody>
      </p:sp>
    </p:spTree>
    <p:extLst>
      <p:ext uri="{BB962C8B-B14F-4D97-AF65-F5344CB8AC3E}">
        <p14:creationId xmlns:p14="http://schemas.microsoft.com/office/powerpoint/2010/main" val="11596937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1630363"/>
          </a:xfrm>
        </p:spPr>
        <p:txBody>
          <a:bodyPr/>
          <a:lstStyle/>
          <a:p>
            <a:r>
              <a:rPr lang="en-US" dirty="0" smtClean="0"/>
              <a:t>Not all of our </a:t>
            </a:r>
            <a:r>
              <a:rPr lang="en-US" dirty="0" err="1" smtClean="0"/>
              <a:t>shellcode</a:t>
            </a:r>
            <a:r>
              <a:rPr lang="en-US" dirty="0" smtClean="0"/>
              <a:t> got copied.</a:t>
            </a:r>
          </a:p>
          <a:p>
            <a:r>
              <a:rPr lang="en-US" dirty="0" smtClean="0"/>
              <a:t>Why?</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60102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981" y="1524000"/>
            <a:ext cx="59340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215</a:t>
            </a:fld>
            <a:endParaRPr lang="en-US"/>
          </a:p>
        </p:txBody>
      </p:sp>
    </p:spTree>
    <p:extLst>
      <p:ext uri="{BB962C8B-B14F-4D97-AF65-F5344CB8AC3E}">
        <p14:creationId xmlns:p14="http://schemas.microsoft.com/office/powerpoint/2010/main" val="303730910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B</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Since we don’t have enough room on the stack to put our 200 byte </a:t>
            </a:r>
            <a:r>
              <a:rPr lang="en-US" dirty="0" err="1" smtClean="0"/>
              <a:t>calc</a:t>
            </a:r>
            <a:r>
              <a:rPr lang="en-US" dirty="0" smtClean="0"/>
              <a:t> </a:t>
            </a:r>
            <a:r>
              <a:rPr lang="en-US" dirty="0" err="1" smtClean="0"/>
              <a:t>shellcode</a:t>
            </a:r>
            <a:r>
              <a:rPr lang="en-US" dirty="0" smtClean="0"/>
              <a:t> AFTER the exception handler record. You need to relocate it.</a:t>
            </a:r>
          </a:p>
          <a:p>
            <a:r>
              <a:rPr lang="en-US" dirty="0" smtClean="0"/>
              <a:t>Restore your exploit file with the 0xCC </a:t>
            </a:r>
            <a:r>
              <a:rPr lang="en-US" dirty="0" err="1" smtClean="0"/>
              <a:t>opcode</a:t>
            </a:r>
            <a:r>
              <a:rPr lang="en-US" dirty="0" smtClean="0"/>
              <a:t> bytes after the exception record.</a:t>
            </a:r>
          </a:p>
          <a:p>
            <a:r>
              <a:rPr lang="en-US" dirty="0" smtClean="0"/>
              <a:t>Try to transplant your </a:t>
            </a:r>
            <a:r>
              <a:rPr lang="en-US" dirty="0" err="1" smtClean="0"/>
              <a:t>shellcode</a:t>
            </a:r>
            <a:r>
              <a:rPr lang="en-US" dirty="0" smtClean="0"/>
              <a:t> elsewhere in the file so that it ends up in one piece on the stack. </a:t>
            </a:r>
          </a:p>
          <a:p>
            <a:r>
              <a:rPr lang="en-US" dirty="0" smtClean="0"/>
              <a:t>Then, change the 0xCC bytes after the exception handler record (the bytes that get executed) to get a relative call/</a:t>
            </a:r>
            <a:r>
              <a:rPr lang="en-US" dirty="0" err="1" smtClean="0"/>
              <a:t>jmp</a:t>
            </a:r>
            <a:r>
              <a:rPr lang="en-US" dirty="0" smtClean="0"/>
              <a:t> to your transplanted </a:t>
            </a:r>
            <a:r>
              <a:rPr lang="en-US" dirty="0" err="1" smtClean="0"/>
              <a:t>shellcode</a:t>
            </a:r>
            <a:r>
              <a:rPr lang="en-US" dirty="0" smtClean="0"/>
              <a: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216</a:t>
            </a:fld>
            <a:endParaRPr lang="en-US"/>
          </a:p>
        </p:txBody>
      </p:sp>
    </p:spTree>
    <p:extLst>
      <p:ext uri="{BB962C8B-B14F-4D97-AF65-F5344CB8AC3E}">
        <p14:creationId xmlns:p14="http://schemas.microsoft.com/office/powerpoint/2010/main" val="30507172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819400"/>
          </a:xfrm>
        </p:spPr>
        <p:txBody>
          <a:bodyPr>
            <a:normAutofit fontScale="77500" lnSpcReduction="20000"/>
          </a:bodyPr>
          <a:lstStyle/>
          <a:p>
            <a:r>
              <a:rPr lang="en-US" dirty="0" smtClean="0"/>
              <a:t>Some </a:t>
            </a:r>
            <a:r>
              <a:rPr lang="en-US" dirty="0" err="1" smtClean="0"/>
              <a:t>windbg</a:t>
            </a:r>
            <a:r>
              <a:rPr lang="en-US" dirty="0" smtClean="0"/>
              <a:t> investigation told me the location of the file being </a:t>
            </a:r>
            <a:r>
              <a:rPr lang="en-US" dirty="0" err="1" smtClean="0"/>
              <a:t>memcpy’d</a:t>
            </a:r>
            <a:r>
              <a:rPr lang="en-US" dirty="0" smtClean="0"/>
              <a:t> was where the “zero day haiku” </a:t>
            </a:r>
            <a:r>
              <a:rPr lang="en-US" dirty="0" err="1" smtClean="0"/>
              <a:t>ascii</a:t>
            </a:r>
            <a:r>
              <a:rPr lang="en-US" dirty="0" smtClean="0"/>
              <a:t> bytes were. Since I figure this will get copied on the stack, I’ll overwrite that message with my </a:t>
            </a:r>
            <a:r>
              <a:rPr lang="en-US" dirty="0" err="1" smtClean="0"/>
              <a:t>shellcode</a:t>
            </a:r>
            <a:r>
              <a:rPr lang="en-US" dirty="0" smtClean="0"/>
              <a:t>.</a:t>
            </a:r>
          </a:p>
          <a:p>
            <a:r>
              <a:rPr lang="en-US" dirty="0" smtClean="0"/>
              <a:t>Next I’ll need to reload the file with </a:t>
            </a:r>
            <a:r>
              <a:rPr lang="en-US" dirty="0" err="1" smtClean="0"/>
              <a:t>cdf</a:t>
            </a:r>
            <a:r>
              <a:rPr lang="en-US" dirty="0" smtClean="0"/>
              <a:t> reader, and try to locate the address of where my new </a:t>
            </a:r>
            <a:r>
              <a:rPr lang="en-US" dirty="0" err="1" smtClean="0"/>
              <a:t>shellcode</a:t>
            </a:r>
            <a:r>
              <a:rPr lang="en-US" dirty="0" smtClean="0"/>
              <a:t> ends up.</a:t>
            </a:r>
          </a:p>
          <a:p>
            <a:r>
              <a:rPr lang="en-US" dirty="0" smtClean="0"/>
              <a:t>Notice I gave myself some NOPs as well so I have some wiggle room.</a:t>
            </a:r>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06657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217</a:t>
            </a:fld>
            <a:endParaRPr lang="en-US"/>
          </a:p>
        </p:txBody>
      </p:sp>
    </p:spTree>
    <p:extLst>
      <p:ext uri="{BB962C8B-B14F-4D97-AF65-F5344CB8AC3E}">
        <p14:creationId xmlns:p14="http://schemas.microsoft.com/office/powerpoint/2010/main" val="323160780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for </a:t>
            </a:r>
            <a:r>
              <a:rPr lang="en-US" dirty="0" err="1" smtClean="0"/>
              <a:t>shellcode</a:t>
            </a:r>
            <a:endParaRPr lang="en-US" dirty="0"/>
          </a:p>
        </p:txBody>
      </p:sp>
      <p:sp>
        <p:nvSpPr>
          <p:cNvPr id="3" name="Content Placeholder 2"/>
          <p:cNvSpPr>
            <a:spLocks noGrp="1"/>
          </p:cNvSpPr>
          <p:nvPr>
            <p:ph idx="1"/>
          </p:nvPr>
        </p:nvSpPr>
        <p:spPr>
          <a:xfrm>
            <a:off x="457200" y="2971800"/>
            <a:ext cx="8229600" cy="3154363"/>
          </a:xfrm>
        </p:spPr>
        <p:txBody>
          <a:bodyPr/>
          <a:lstStyle/>
          <a:p>
            <a:r>
              <a:rPr lang="en-US" dirty="0" smtClean="0"/>
              <a:t>Here I’ve recreated the crash with my work in progress exploit file, and scanned the stack space for my </a:t>
            </a:r>
            <a:r>
              <a:rPr lang="en-US" dirty="0" err="1" smtClean="0"/>
              <a:t>shellcode</a:t>
            </a:r>
            <a:r>
              <a:rPr lang="en-US" dirty="0" smtClean="0"/>
              <a:t>/</a:t>
            </a:r>
            <a:r>
              <a:rPr lang="en-US" dirty="0" err="1" smtClean="0"/>
              <a:t>nops</a:t>
            </a:r>
            <a:r>
              <a:rPr lang="en-US" dirty="0" smtClean="0"/>
              <a:t>.</a:t>
            </a:r>
          </a:p>
          <a:p>
            <a:r>
              <a:rPr lang="en-US" dirty="0" smtClean="0"/>
              <a:t>They seem to be located at 12fd70.</a:t>
            </a:r>
          </a:p>
          <a:p>
            <a:endParaRPr 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5316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218</a:t>
            </a:fld>
            <a:endParaRPr lang="en-US"/>
          </a:p>
        </p:txBody>
      </p:sp>
    </p:spTree>
    <p:extLst>
      <p:ext uri="{BB962C8B-B14F-4D97-AF65-F5344CB8AC3E}">
        <p14:creationId xmlns:p14="http://schemas.microsoft.com/office/powerpoint/2010/main" val="193685954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a:t>
            </a:r>
            <a:r>
              <a:rPr lang="en-US" dirty="0" err="1" smtClean="0"/>
              <a:t>jmp</a:t>
            </a:r>
            <a:endParaRPr lang="en-US" dirty="0"/>
          </a:p>
        </p:txBody>
      </p:sp>
      <p:sp>
        <p:nvSpPr>
          <p:cNvPr id="3" name="Content Placeholder 2"/>
          <p:cNvSpPr>
            <a:spLocks noGrp="1"/>
          </p:cNvSpPr>
          <p:nvPr>
            <p:ph idx="1"/>
          </p:nvPr>
        </p:nvSpPr>
        <p:spPr>
          <a:xfrm>
            <a:off x="457200" y="4343400"/>
            <a:ext cx="8229600" cy="1782763"/>
          </a:xfrm>
        </p:spPr>
        <p:txBody>
          <a:bodyPr>
            <a:normAutofit fontScale="85000" lnSpcReduction="20000"/>
          </a:bodyPr>
          <a:lstStyle/>
          <a:p>
            <a:r>
              <a:rPr lang="en-US" dirty="0" smtClean="0"/>
              <a:t>At the time I get to my 0xCC </a:t>
            </a:r>
            <a:r>
              <a:rPr lang="en-US" dirty="0" err="1" smtClean="0"/>
              <a:t>opcodes</a:t>
            </a:r>
            <a:r>
              <a:rPr lang="en-US" dirty="0" smtClean="0"/>
              <a:t>, I am 0x248 bytes away from my transplanted </a:t>
            </a:r>
            <a:r>
              <a:rPr lang="en-US" dirty="0" err="1" smtClean="0"/>
              <a:t>shellcode</a:t>
            </a:r>
            <a:r>
              <a:rPr lang="en-US" dirty="0" smtClean="0"/>
              <a:t>. Therefore if I change my 0xCC </a:t>
            </a:r>
            <a:r>
              <a:rPr lang="en-US" dirty="0" err="1" smtClean="0"/>
              <a:t>opcodes</a:t>
            </a:r>
            <a:r>
              <a:rPr lang="en-US" dirty="0" smtClean="0"/>
              <a:t> to a relative </a:t>
            </a:r>
            <a:r>
              <a:rPr lang="en-US" dirty="0" err="1" smtClean="0"/>
              <a:t>jmp</a:t>
            </a:r>
            <a:r>
              <a:rPr lang="en-US" dirty="0" smtClean="0"/>
              <a:t>/call backwards ~0x248 bytes, I should start executing my </a:t>
            </a:r>
            <a:r>
              <a:rPr lang="en-US" dirty="0" err="1" smtClean="0"/>
              <a:t>shellcode</a:t>
            </a:r>
            <a:r>
              <a:rPr lang="en-US" dirty="0" smtClean="0"/>
              <a:t>.</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2278"/>
            <a:ext cx="7710387" cy="237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219</a:t>
            </a:fld>
            <a:endParaRPr lang="en-US"/>
          </a:p>
        </p:txBody>
      </p:sp>
    </p:spTree>
    <p:extLst>
      <p:ext uri="{BB962C8B-B14F-4D97-AF65-F5344CB8AC3E}">
        <p14:creationId xmlns:p14="http://schemas.microsoft.com/office/powerpoint/2010/main" val="2089620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089"/>
            <a:ext cx="8229600" cy="715962"/>
          </a:xfrm>
        </p:spPr>
        <p:txBody>
          <a:bodyPr>
            <a:normAutofit fontScale="90000"/>
          </a:bodyPr>
          <a:lstStyle/>
          <a:p>
            <a:r>
              <a:rPr lang="en-US" dirty="0" smtClean="0"/>
              <a:t>Basic </a:t>
            </a:r>
            <a:r>
              <a:rPr lang="en-US" dirty="0" err="1" smtClean="0"/>
              <a:t>vuln</a:t>
            </a:r>
            <a:r>
              <a:rPr lang="en-US" dirty="0" smtClean="0"/>
              <a:t> lab </a:t>
            </a:r>
            <a:r>
              <a:rPr lang="en-US" dirty="0" err="1" smtClean="0"/>
              <a:t>wrapup</a:t>
            </a:r>
            <a:endParaRPr lang="en-US" dirty="0"/>
          </a:p>
        </p:txBody>
      </p:sp>
      <p:sp>
        <p:nvSpPr>
          <p:cNvPr id="3" name="Content Placeholder 2"/>
          <p:cNvSpPr>
            <a:spLocks noGrp="1"/>
          </p:cNvSpPr>
          <p:nvPr>
            <p:ph idx="1"/>
          </p:nvPr>
        </p:nvSpPr>
        <p:spPr>
          <a:xfrm>
            <a:off x="457200" y="4572000"/>
            <a:ext cx="8229600" cy="2133600"/>
          </a:xfrm>
        </p:spPr>
        <p:txBody>
          <a:bodyPr>
            <a:normAutofit lnSpcReduction="10000"/>
          </a:bodyPr>
          <a:lstStyle/>
          <a:p>
            <a:r>
              <a:rPr lang="en-US" dirty="0" smtClean="0"/>
              <a:t>How did you calculate the number of bytes to write?</a:t>
            </a:r>
          </a:p>
          <a:p>
            <a:r>
              <a:rPr lang="en-US" dirty="0" smtClean="0"/>
              <a:t>What possible problems can you spot with this payload?</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91" y="685800"/>
            <a:ext cx="35052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30855"/>
            <a:ext cx="7010400" cy="191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22</a:t>
            </a:fld>
            <a:endParaRPr lang="en-US"/>
          </a:p>
        </p:txBody>
      </p:sp>
    </p:spTree>
    <p:extLst>
      <p:ext uri="{BB962C8B-B14F-4D97-AF65-F5344CB8AC3E}">
        <p14:creationId xmlns:p14="http://schemas.microsoft.com/office/powerpoint/2010/main" val="68825062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1630363"/>
          </a:xfrm>
        </p:spPr>
        <p:txBody>
          <a:bodyPr>
            <a:normAutofit fontScale="92500"/>
          </a:bodyPr>
          <a:lstStyle/>
          <a:p>
            <a:r>
              <a:rPr lang="en-US" dirty="0" smtClean="0"/>
              <a:t>-584 is 0xfffffdb8 in hexadecimal.</a:t>
            </a:r>
          </a:p>
          <a:p>
            <a:r>
              <a:rPr lang="en-US" dirty="0" smtClean="0"/>
              <a:t>So if I change my 0xCC’s to e9 b8 </a:t>
            </a:r>
            <a:r>
              <a:rPr lang="en-US" dirty="0" err="1" smtClean="0"/>
              <a:t>fb</a:t>
            </a:r>
            <a:r>
              <a:rPr lang="en-US" dirty="0" smtClean="0"/>
              <a:t> </a:t>
            </a:r>
            <a:r>
              <a:rPr lang="en-US" dirty="0" err="1" smtClean="0"/>
              <a:t>ff</a:t>
            </a:r>
            <a:r>
              <a:rPr lang="en-US" dirty="0" smtClean="0"/>
              <a:t> </a:t>
            </a:r>
            <a:r>
              <a:rPr lang="en-US" dirty="0" err="1" smtClean="0"/>
              <a:t>ff</a:t>
            </a:r>
            <a:r>
              <a:rPr lang="en-US" dirty="0" smtClean="0"/>
              <a:t>, which tells the </a:t>
            </a:r>
            <a:r>
              <a:rPr lang="en-US" dirty="0" err="1" smtClean="0"/>
              <a:t>cpu</a:t>
            </a:r>
            <a:r>
              <a:rPr lang="en-US" dirty="0" smtClean="0"/>
              <a:t> </a:t>
            </a:r>
            <a:r>
              <a:rPr lang="en-US" dirty="0" err="1" smtClean="0"/>
              <a:t>jmp</a:t>
            </a:r>
            <a:r>
              <a:rPr lang="en-US" dirty="0" smtClean="0"/>
              <a:t> -584, I should hit my </a:t>
            </a:r>
            <a:r>
              <a:rPr lang="en-US" dirty="0" err="1" smtClean="0"/>
              <a:t>shellcode</a:t>
            </a:r>
            <a:r>
              <a:rPr lang="en-US" dirty="0" smtClean="0"/>
              <a:t>.</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820" y="609600"/>
            <a:ext cx="61245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220</a:t>
            </a:fld>
            <a:endParaRPr lang="en-US"/>
          </a:p>
        </p:txBody>
      </p:sp>
    </p:spTree>
    <p:extLst>
      <p:ext uri="{BB962C8B-B14F-4D97-AF65-F5344CB8AC3E}">
        <p14:creationId xmlns:p14="http://schemas.microsoft.com/office/powerpoint/2010/main" val="19496623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1630363"/>
          </a:xfrm>
        </p:spPr>
        <p:txBody>
          <a:bodyPr/>
          <a:lstStyle/>
          <a:p>
            <a:r>
              <a:rPr lang="en-US" dirty="0" smtClean="0"/>
              <a:t>Victory!!!</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5867400" cy="374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221</a:t>
            </a:fld>
            <a:endParaRPr lang="en-US"/>
          </a:p>
        </p:txBody>
      </p:sp>
    </p:spTree>
    <p:extLst>
      <p:ext uri="{BB962C8B-B14F-4D97-AF65-F5344CB8AC3E}">
        <p14:creationId xmlns:p14="http://schemas.microsoft.com/office/powerpoint/2010/main" val="119507467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your path</a:t>
            </a:r>
            <a:endParaRPr lang="en-US" dirty="0"/>
          </a:p>
        </p:txBody>
      </p:sp>
      <p:sp>
        <p:nvSpPr>
          <p:cNvPr id="3" name="Content Placeholder 2"/>
          <p:cNvSpPr>
            <a:spLocks noGrp="1"/>
          </p:cNvSpPr>
          <p:nvPr>
            <p:ph idx="1"/>
          </p:nvPr>
        </p:nvSpPr>
        <p:spPr/>
        <p:txBody>
          <a:bodyPr/>
          <a:lstStyle/>
          <a:p>
            <a:r>
              <a:rPr lang="en-US" dirty="0" smtClean="0"/>
              <a:t>At this point you should start trying to exploit other unique crashes you found in </a:t>
            </a:r>
            <a:r>
              <a:rPr lang="en-US" dirty="0" err="1" smtClean="0"/>
              <a:t>cdf</a:t>
            </a:r>
            <a:r>
              <a:rPr lang="en-US" dirty="0" smtClean="0"/>
              <a:t> reader. </a:t>
            </a:r>
          </a:p>
          <a:p>
            <a:r>
              <a:rPr lang="en-US" dirty="0" smtClean="0"/>
              <a:t>If you want a much more difficult challenge, reboot with DEP turned on, and try to modify one of your </a:t>
            </a:r>
            <a:r>
              <a:rPr lang="en-US" dirty="0" err="1" smtClean="0"/>
              <a:t>cdf</a:t>
            </a:r>
            <a:r>
              <a:rPr lang="en-US" dirty="0" smtClean="0"/>
              <a:t> exploits to bypass DEP and launch a calc.exe</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222</a:t>
            </a:fld>
            <a:endParaRPr lang="en-US"/>
          </a:p>
        </p:txBody>
      </p:sp>
    </p:spTree>
    <p:extLst>
      <p:ext uri="{BB962C8B-B14F-4D97-AF65-F5344CB8AC3E}">
        <p14:creationId xmlns:p14="http://schemas.microsoft.com/office/powerpoint/2010/main" val="110883829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What you learned</a:t>
            </a:r>
            <a:endParaRPr lang="en-US" dirty="0"/>
          </a:p>
        </p:txBody>
      </p:sp>
      <p:sp>
        <p:nvSpPr>
          <p:cNvPr id="3" name="Content Placeholder 2"/>
          <p:cNvSpPr>
            <a:spLocks noGrp="1"/>
          </p:cNvSpPr>
          <p:nvPr>
            <p:ph idx="1"/>
          </p:nvPr>
        </p:nvSpPr>
        <p:spPr/>
        <p:txBody>
          <a:bodyPr/>
          <a:lstStyle/>
          <a:p>
            <a:r>
              <a:rPr lang="en-US" dirty="0" smtClean="0"/>
              <a:t>Vanilla stack overflows in win32</a:t>
            </a:r>
          </a:p>
          <a:p>
            <a:r>
              <a:rPr lang="en-US" dirty="0" smtClean="0"/>
              <a:t>Windows </a:t>
            </a:r>
            <a:r>
              <a:rPr lang="en-US" dirty="0" err="1" smtClean="0"/>
              <a:t>Shellcode</a:t>
            </a:r>
            <a:r>
              <a:rPr lang="en-US" dirty="0" smtClean="0"/>
              <a:t> Fundamentals</a:t>
            </a:r>
          </a:p>
          <a:p>
            <a:r>
              <a:rPr lang="en-US" dirty="0" smtClean="0"/>
              <a:t>Exception </a:t>
            </a:r>
            <a:r>
              <a:rPr lang="en-US" dirty="0"/>
              <a:t>H</a:t>
            </a:r>
            <a:r>
              <a:rPr lang="en-US" dirty="0" smtClean="0"/>
              <a:t>andler overwrites in Windows</a:t>
            </a:r>
          </a:p>
          <a:p>
            <a:r>
              <a:rPr lang="en-US" dirty="0" smtClean="0"/>
              <a:t>Windows exploit mitigations including:</a:t>
            </a:r>
          </a:p>
          <a:p>
            <a:pPr lvl="1"/>
            <a:r>
              <a:rPr lang="en-US" dirty="0" smtClean="0"/>
              <a:t>DEP</a:t>
            </a:r>
          </a:p>
          <a:p>
            <a:pPr lvl="1"/>
            <a:r>
              <a:rPr lang="en-US" dirty="0" err="1" smtClean="0"/>
              <a:t>SafeSEH</a:t>
            </a:r>
            <a:endParaRPr lang="en-US" dirty="0" smtClean="0"/>
          </a:p>
          <a:p>
            <a:pPr lvl="1"/>
            <a:r>
              <a:rPr lang="en-US" dirty="0" smtClean="0"/>
              <a:t>GS Protection</a:t>
            </a:r>
          </a:p>
          <a:p>
            <a:pPr lvl="1"/>
            <a:r>
              <a:rPr lang="en-US" dirty="0" smtClean="0"/>
              <a:t>ASLR</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223</a:t>
            </a:fld>
            <a:endParaRPr lang="en-US"/>
          </a:p>
        </p:txBody>
      </p:sp>
    </p:spTree>
    <p:extLst>
      <p:ext uri="{BB962C8B-B14F-4D97-AF65-F5344CB8AC3E}">
        <p14:creationId xmlns:p14="http://schemas.microsoft.com/office/powerpoint/2010/main" val="12759100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learned 2</a:t>
            </a:r>
            <a:endParaRPr lang="en-US" dirty="0"/>
          </a:p>
        </p:txBody>
      </p:sp>
      <p:sp>
        <p:nvSpPr>
          <p:cNvPr id="3" name="Content Placeholder 2"/>
          <p:cNvSpPr>
            <a:spLocks noGrp="1"/>
          </p:cNvSpPr>
          <p:nvPr>
            <p:ph idx="1"/>
          </p:nvPr>
        </p:nvSpPr>
        <p:spPr/>
        <p:txBody>
          <a:bodyPr/>
          <a:lstStyle/>
          <a:p>
            <a:r>
              <a:rPr lang="en-US" dirty="0" smtClean="0"/>
              <a:t>Stack pivots and using </a:t>
            </a:r>
            <a:r>
              <a:rPr lang="en-US" dirty="0" err="1" smtClean="0"/>
              <a:t>VirtualProtect</a:t>
            </a:r>
            <a:r>
              <a:rPr lang="en-US" dirty="0" smtClean="0"/>
              <a:t> to bypass DEP.</a:t>
            </a:r>
            <a:endParaRPr lang="en-US" dirty="0"/>
          </a:p>
          <a:p>
            <a:r>
              <a:rPr lang="en-US" dirty="0" smtClean="0"/>
              <a:t>Mutation based fuzzing</a:t>
            </a:r>
            <a:endParaRPr lang="en-US" dirty="0"/>
          </a:p>
          <a:p>
            <a:r>
              <a:rPr lang="en-US" dirty="0" smtClean="0"/>
              <a:t>Crash analysis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224</a:t>
            </a:fld>
            <a:endParaRPr lang="en-US"/>
          </a:p>
        </p:txBody>
      </p:sp>
    </p:spTree>
    <p:extLst>
      <p:ext uri="{BB962C8B-B14F-4D97-AF65-F5344CB8AC3E}">
        <p14:creationId xmlns:p14="http://schemas.microsoft.com/office/powerpoint/2010/main" val="158104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vuln</a:t>
            </a:r>
            <a:r>
              <a:rPr lang="en-US" dirty="0" smtClean="0"/>
              <a:t> lab </a:t>
            </a:r>
            <a:r>
              <a:rPr lang="en-US" dirty="0" err="1" smtClean="0"/>
              <a:t>wrapup</a:t>
            </a:r>
            <a:r>
              <a:rPr lang="en-US" dirty="0" smtClean="0"/>
              <a:t> 2</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0862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1524000"/>
            <a:ext cx="4419600" cy="2031325"/>
          </a:xfrm>
          <a:prstGeom prst="rect">
            <a:avLst/>
          </a:prstGeom>
          <a:noFill/>
        </p:spPr>
        <p:txBody>
          <a:bodyPr wrap="square" rtlCol="0">
            <a:spAutoFit/>
          </a:bodyPr>
          <a:lstStyle/>
          <a:p>
            <a:r>
              <a:rPr lang="en-US" dirty="0" smtClean="0"/>
              <a:t>I calculated the number of bytes to write by using </a:t>
            </a:r>
            <a:r>
              <a:rPr lang="en-US" dirty="0" err="1" smtClean="0"/>
              <a:t>windbg’s</a:t>
            </a:r>
            <a:r>
              <a:rPr lang="en-US" dirty="0" smtClean="0"/>
              <a:t> </a:t>
            </a:r>
            <a:r>
              <a:rPr lang="en-US" dirty="0" err="1" smtClean="0"/>
              <a:t>masm</a:t>
            </a:r>
            <a:r>
              <a:rPr lang="en-US" dirty="0" smtClean="0"/>
              <a:t> evaluation mode. Ebp+4 is the location of the return address. </a:t>
            </a:r>
            <a:r>
              <a:rPr lang="en-US" dirty="0" err="1" smtClean="0"/>
              <a:t>Buf</a:t>
            </a:r>
            <a:r>
              <a:rPr lang="en-US" dirty="0" smtClean="0"/>
              <a:t> is evaluated as the location of </a:t>
            </a:r>
            <a:r>
              <a:rPr lang="en-US" dirty="0" err="1" smtClean="0"/>
              <a:t>buf</a:t>
            </a:r>
            <a:r>
              <a:rPr lang="en-US" dirty="0"/>
              <a:t> </a:t>
            </a:r>
            <a:r>
              <a:rPr lang="en-US" dirty="0" smtClean="0"/>
              <a:t>on the stack. The difference between them is the number of bytes you have to write to get to the return address.</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62870"/>
            <a:ext cx="48291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181600"/>
            <a:ext cx="8686800" cy="1477328"/>
          </a:xfrm>
          <a:prstGeom prst="rect">
            <a:avLst/>
          </a:prstGeom>
          <a:noFill/>
        </p:spPr>
        <p:txBody>
          <a:bodyPr wrap="square" rtlCol="0">
            <a:spAutoFit/>
          </a:bodyPr>
          <a:lstStyle/>
          <a:p>
            <a:r>
              <a:rPr lang="en-US" dirty="0" smtClean="0"/>
              <a:t>A possible problem with our payload is all the null bytes. Many user input parsing functions will stop reading in input when they see the null byte. In our case, we are reading in the data like its binary data, so we don’t terminate upon seeing null bytes. This highlights a larger problem with windows exploitation, the addresses are often less friendly than in Linux because they often contain forbidden characters (0x00,0x0a, etc..)</a:t>
            </a:r>
          </a:p>
        </p:txBody>
      </p:sp>
      <p:sp>
        <p:nvSpPr>
          <p:cNvPr id="3" name="Slide Number Placeholder 2"/>
          <p:cNvSpPr>
            <a:spLocks noGrp="1"/>
          </p:cNvSpPr>
          <p:nvPr>
            <p:ph type="sldNum" sz="quarter" idx="12"/>
          </p:nvPr>
        </p:nvSpPr>
        <p:spPr/>
        <p:txBody>
          <a:bodyPr/>
          <a:lstStyle/>
          <a:p>
            <a:fld id="{66180BC6-9587-4C27-AD44-2A2C7EE75359}" type="slidenum">
              <a:rPr lang="en-US" smtClean="0"/>
              <a:t>23</a:t>
            </a:fld>
            <a:endParaRPr lang="en-US"/>
          </a:p>
        </p:txBody>
      </p:sp>
    </p:spTree>
    <p:extLst>
      <p:ext uri="{BB962C8B-B14F-4D97-AF65-F5344CB8AC3E}">
        <p14:creationId xmlns:p14="http://schemas.microsoft.com/office/powerpoint/2010/main" val="190269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Basic </a:t>
            </a:r>
            <a:r>
              <a:rPr lang="en-US" dirty="0" err="1" smtClean="0"/>
              <a:t>vuln</a:t>
            </a:r>
            <a:r>
              <a:rPr lang="en-US" dirty="0" smtClean="0"/>
              <a:t> lab </a:t>
            </a:r>
            <a:r>
              <a:rPr lang="en-US" dirty="0" err="1" smtClean="0"/>
              <a:t>wrapup</a:t>
            </a:r>
            <a:r>
              <a:rPr lang="en-US" dirty="0" smtClean="0"/>
              <a:t> 3</a:t>
            </a:r>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3581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4267200"/>
            <a:ext cx="8607741" cy="646331"/>
          </a:xfrm>
          <a:prstGeom prst="rect">
            <a:avLst/>
          </a:prstGeom>
          <a:noFill/>
        </p:spPr>
        <p:txBody>
          <a:bodyPr wrap="none" rtlCol="0">
            <a:spAutoFit/>
          </a:bodyPr>
          <a:lstStyle/>
          <a:p>
            <a:r>
              <a:rPr lang="en-US" dirty="0" smtClean="0"/>
              <a:t>Your payload to execute </a:t>
            </a:r>
            <a:r>
              <a:rPr lang="en-US" dirty="0" err="1" smtClean="0"/>
              <a:t>nops</a:t>
            </a:r>
            <a:r>
              <a:rPr lang="en-US" dirty="0" smtClean="0"/>
              <a:t> should look similar to the prize one. You can check whether </a:t>
            </a:r>
          </a:p>
          <a:p>
            <a:r>
              <a:rPr lang="en-US" dirty="0" smtClean="0"/>
              <a:t>Or not </a:t>
            </a:r>
            <a:r>
              <a:rPr lang="en-US" dirty="0" err="1" smtClean="0"/>
              <a:t>nops</a:t>
            </a:r>
            <a:r>
              <a:rPr lang="en-US" dirty="0" smtClean="0"/>
              <a:t> actually ends up being executed by setting a breakpoint on it. </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24</a:t>
            </a:fld>
            <a:endParaRPr lang="en-US"/>
          </a:p>
        </p:txBody>
      </p:sp>
    </p:spTree>
    <p:extLst>
      <p:ext uri="{BB962C8B-B14F-4D97-AF65-F5344CB8AC3E}">
        <p14:creationId xmlns:p14="http://schemas.microsoft.com/office/powerpoint/2010/main" val="40882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vuln</a:t>
            </a:r>
            <a:r>
              <a:rPr lang="en-US" dirty="0" smtClean="0"/>
              <a:t> lab </a:t>
            </a:r>
            <a:r>
              <a:rPr lang="en-US" dirty="0" err="1" smtClean="0"/>
              <a:t>wrapup</a:t>
            </a:r>
            <a:r>
              <a:rPr lang="en-US" dirty="0" smtClean="0"/>
              <a:t> 4</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599"/>
            <a:ext cx="7467600" cy="38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5334000"/>
            <a:ext cx="8440067" cy="1200329"/>
          </a:xfrm>
          <a:prstGeom prst="rect">
            <a:avLst/>
          </a:prstGeom>
          <a:noFill/>
        </p:spPr>
        <p:txBody>
          <a:bodyPr wrap="none" rtlCol="0">
            <a:spAutoFit/>
          </a:bodyPr>
          <a:lstStyle/>
          <a:p>
            <a:r>
              <a:rPr lang="en-US" dirty="0" smtClean="0"/>
              <a:t>If DEP was enabled on this computer, </a:t>
            </a:r>
            <a:r>
              <a:rPr lang="en-US" dirty="0" err="1" smtClean="0"/>
              <a:t>basic_vuln_nops_payload</a:t>
            </a:r>
            <a:r>
              <a:rPr lang="en-US" dirty="0" smtClean="0"/>
              <a:t> would not have worked</a:t>
            </a:r>
          </a:p>
          <a:p>
            <a:r>
              <a:rPr lang="en-US" dirty="0" smtClean="0"/>
              <a:t>But </a:t>
            </a:r>
            <a:r>
              <a:rPr lang="en-US" dirty="0" err="1" smtClean="0"/>
              <a:t>basic_vuln_prize_payload</a:t>
            </a:r>
            <a:r>
              <a:rPr lang="en-US" dirty="0" smtClean="0"/>
              <a:t> would have. That’s because the </a:t>
            </a:r>
            <a:r>
              <a:rPr lang="en-US" dirty="0" err="1" smtClean="0"/>
              <a:t>nops</a:t>
            </a:r>
            <a:r>
              <a:rPr lang="en-US" dirty="0" smtClean="0"/>
              <a:t> is stored in a </a:t>
            </a:r>
          </a:p>
          <a:p>
            <a:r>
              <a:rPr lang="en-US" dirty="0" smtClean="0"/>
              <a:t>Non-executable region of the processes memory. Obviously the prize function has to be </a:t>
            </a:r>
          </a:p>
          <a:p>
            <a:r>
              <a:rPr lang="en-US" dirty="0" smtClean="0"/>
              <a:t>Stored in an executable region of the process since it is a function. More on this later…</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25</a:t>
            </a:fld>
            <a:endParaRPr lang="en-US"/>
          </a:p>
        </p:txBody>
      </p:sp>
    </p:spTree>
    <p:extLst>
      <p:ext uri="{BB962C8B-B14F-4D97-AF65-F5344CB8AC3E}">
        <p14:creationId xmlns:p14="http://schemas.microsoft.com/office/powerpoint/2010/main" val="30105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6172200" cy="1143000"/>
          </a:xfrm>
        </p:spPr>
        <p:txBody>
          <a:bodyPr/>
          <a:lstStyle/>
          <a:p>
            <a:r>
              <a:rPr lang="en-US" dirty="0" smtClean="0"/>
              <a:t>The rabbit hole</a:t>
            </a:r>
            <a:endParaRPr lang="en-US" dirty="0"/>
          </a:p>
        </p:txBody>
      </p:sp>
      <p:sp>
        <p:nvSpPr>
          <p:cNvPr id="3" name="Content Placeholder 2"/>
          <p:cNvSpPr>
            <a:spLocks noGrp="1"/>
          </p:cNvSpPr>
          <p:nvPr>
            <p:ph idx="1"/>
          </p:nvPr>
        </p:nvSpPr>
        <p:spPr>
          <a:xfrm>
            <a:off x="457200" y="2209800"/>
            <a:ext cx="8305800" cy="4419600"/>
          </a:xfrm>
        </p:spPr>
        <p:txBody>
          <a:bodyPr>
            <a:normAutofit fontScale="92500" lnSpcReduction="10000"/>
          </a:bodyPr>
          <a:lstStyle/>
          <a:p>
            <a:r>
              <a:rPr lang="en-US" dirty="0" smtClean="0"/>
              <a:t>This lab should have served as a gentle review of very basic exploit concepts and given you the opportunity to become familiar with our tools and environment.</a:t>
            </a:r>
          </a:p>
          <a:p>
            <a:r>
              <a:rPr lang="en-US" dirty="0" smtClean="0"/>
              <a:t>Our goal in exploit development is always arbitrary code execution, so its time to talk about Windows </a:t>
            </a:r>
            <a:r>
              <a:rPr lang="en-US" dirty="0" err="1" smtClean="0"/>
              <a:t>shellcode</a:t>
            </a:r>
            <a:r>
              <a:rPr lang="en-US" dirty="0" smtClean="0"/>
              <a:t> development.</a:t>
            </a:r>
          </a:p>
          <a:p>
            <a:r>
              <a:rPr lang="en-US" dirty="0" smtClean="0"/>
              <a:t>Windows </a:t>
            </a:r>
            <a:r>
              <a:rPr lang="en-US" dirty="0" err="1" smtClean="0"/>
              <a:t>shellcode</a:t>
            </a:r>
            <a:r>
              <a:rPr lang="en-US" dirty="0" smtClean="0"/>
              <a:t> is brutally complicated compared to Linux </a:t>
            </a:r>
            <a:r>
              <a:rPr lang="en-US" dirty="0" err="1" smtClean="0"/>
              <a:t>shellcode</a:t>
            </a:r>
            <a:r>
              <a:rPr lang="en-US" dirty="0" smtClean="0"/>
              <a:t>, so prepare for battle.</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26</a:t>
            </a:fld>
            <a:endParaRPr lang="en-US"/>
          </a:p>
        </p:txBody>
      </p:sp>
    </p:spTree>
    <p:extLst>
      <p:ext uri="{BB962C8B-B14F-4D97-AF65-F5344CB8AC3E}">
        <p14:creationId xmlns:p14="http://schemas.microsoft.com/office/powerpoint/2010/main" val="2362285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a:t>
            </a:r>
            <a:r>
              <a:rPr lang="en-US" dirty="0" err="1" smtClean="0"/>
              <a:t>vs</a:t>
            </a:r>
            <a:r>
              <a:rPr lang="en-US" dirty="0" smtClean="0"/>
              <a:t> Windows </a:t>
            </a:r>
            <a:r>
              <a:rPr lang="en-US" dirty="0" err="1" smtClean="0"/>
              <a:t>Shellcode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04950"/>
            <a:ext cx="6868646"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438400"/>
            <a:ext cx="4191000" cy="320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791200"/>
            <a:ext cx="8077200" cy="646331"/>
          </a:xfrm>
          <a:prstGeom prst="rect">
            <a:avLst/>
          </a:prstGeom>
          <a:noFill/>
        </p:spPr>
        <p:txBody>
          <a:bodyPr wrap="square" rtlCol="0">
            <a:spAutoFit/>
          </a:bodyPr>
          <a:lstStyle/>
          <a:p>
            <a:r>
              <a:rPr lang="en-US" dirty="0" smtClean="0"/>
              <a:t>The top image is an example of Linux hello world style </a:t>
            </a:r>
            <a:r>
              <a:rPr lang="en-US" dirty="0" err="1" smtClean="0"/>
              <a:t>shellcode</a:t>
            </a:r>
            <a:r>
              <a:rPr lang="en-US" dirty="0" smtClean="0"/>
              <a:t>, the lower image is an equivalent example in Win32. Ouch.</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27</a:t>
            </a:fld>
            <a:endParaRPr lang="en-US"/>
          </a:p>
        </p:txBody>
      </p:sp>
    </p:spTree>
    <p:extLst>
      <p:ext uri="{BB962C8B-B14F-4D97-AF65-F5344CB8AC3E}">
        <p14:creationId xmlns:p14="http://schemas.microsoft.com/office/powerpoint/2010/main" val="1166348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dirty="0" smtClean="0"/>
              <a:t>Why?</a:t>
            </a:r>
            <a:endParaRPr lang="en-US" dirty="0"/>
          </a:p>
        </p:txBody>
      </p:sp>
      <p:sp>
        <p:nvSpPr>
          <p:cNvPr id="3" name="Content Placeholder 2"/>
          <p:cNvSpPr>
            <a:spLocks noGrp="1"/>
          </p:cNvSpPr>
          <p:nvPr>
            <p:ph idx="1"/>
          </p:nvPr>
        </p:nvSpPr>
        <p:spPr>
          <a:xfrm>
            <a:off x="457200" y="914400"/>
            <a:ext cx="8229600" cy="5638800"/>
          </a:xfrm>
        </p:spPr>
        <p:txBody>
          <a:bodyPr>
            <a:normAutofit lnSpcReduction="10000"/>
          </a:bodyPr>
          <a:lstStyle/>
          <a:p>
            <a:r>
              <a:rPr lang="en-US" dirty="0" smtClean="0"/>
              <a:t>In </a:t>
            </a:r>
            <a:r>
              <a:rPr lang="en-US" dirty="0"/>
              <a:t>L</a:t>
            </a:r>
            <a:r>
              <a:rPr lang="en-US" dirty="0" smtClean="0"/>
              <a:t>inux we use the handy </a:t>
            </a:r>
            <a:r>
              <a:rPr lang="en-US" dirty="0" err="1" smtClean="0"/>
              <a:t>int</a:t>
            </a:r>
            <a:r>
              <a:rPr lang="en-US" dirty="0" smtClean="0"/>
              <a:t> 0x80 interface which allows us to directly access system calls.</a:t>
            </a:r>
          </a:p>
          <a:p>
            <a:r>
              <a:rPr lang="en-US" dirty="0" smtClean="0"/>
              <a:t>Windows has something similar with </a:t>
            </a:r>
            <a:r>
              <a:rPr lang="en-US" dirty="0" err="1" smtClean="0"/>
              <a:t>int</a:t>
            </a:r>
            <a:r>
              <a:rPr lang="en-US" dirty="0" smtClean="0"/>
              <a:t> 0x2e, but it is not used by reliable </a:t>
            </a:r>
            <a:r>
              <a:rPr lang="en-US" dirty="0" err="1" smtClean="0"/>
              <a:t>shellcode</a:t>
            </a:r>
            <a:r>
              <a:rPr lang="en-US" dirty="0" smtClean="0"/>
              <a:t>.</a:t>
            </a:r>
          </a:p>
          <a:p>
            <a:r>
              <a:rPr lang="en-US" dirty="0" smtClean="0"/>
              <a:t>The Linux </a:t>
            </a:r>
            <a:r>
              <a:rPr lang="en-US" dirty="0" err="1" smtClean="0"/>
              <a:t>int</a:t>
            </a:r>
            <a:r>
              <a:rPr lang="en-US" dirty="0" smtClean="0"/>
              <a:t> 0x80 interface is set in stone and will not change. The Windows </a:t>
            </a:r>
            <a:r>
              <a:rPr lang="en-US" dirty="0" err="1" smtClean="0"/>
              <a:t>int</a:t>
            </a:r>
            <a:r>
              <a:rPr lang="en-US" dirty="0" smtClean="0"/>
              <a:t> 0x2e interface changes from version to version, so can’t be used reliably in </a:t>
            </a:r>
            <a:r>
              <a:rPr lang="en-US" dirty="0" err="1" smtClean="0"/>
              <a:t>shellcode</a:t>
            </a:r>
            <a:r>
              <a:rPr lang="en-US" dirty="0" smtClean="0"/>
              <a:t>.</a:t>
            </a:r>
          </a:p>
          <a:p>
            <a:r>
              <a:rPr lang="en-US" dirty="0" smtClean="0"/>
              <a:t>Also, the 0x2e interface lacks useful </a:t>
            </a:r>
            <a:r>
              <a:rPr lang="en-US" dirty="0" err="1" smtClean="0"/>
              <a:t>shellcode</a:t>
            </a:r>
            <a:r>
              <a:rPr lang="en-US" dirty="0" smtClean="0"/>
              <a:t> functionality like network socket creation code that is present in the Linux 0x2e. </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28</a:t>
            </a:fld>
            <a:endParaRPr lang="en-US"/>
          </a:p>
        </p:txBody>
      </p:sp>
    </p:spTree>
    <p:extLst>
      <p:ext uri="{BB962C8B-B14F-4D97-AF65-F5344CB8AC3E}">
        <p14:creationId xmlns:p14="http://schemas.microsoft.com/office/powerpoint/2010/main" val="308547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dirty="0" smtClean="0"/>
              <a:t>The Way</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smtClean="0"/>
              <a:t>Instead of using a system call interface, in Windows we will traverse a complicated and multilayered system of data structures to find important system DLLs loaded into the victim process address space.</a:t>
            </a:r>
          </a:p>
          <a:p>
            <a:r>
              <a:rPr lang="en-US" dirty="0" smtClean="0"/>
              <a:t>Once we have located the system DLLs, we will parse their complicated</a:t>
            </a:r>
            <a:r>
              <a:rPr lang="en-US" dirty="0"/>
              <a:t> </a:t>
            </a:r>
            <a:r>
              <a:rPr lang="en-US" dirty="0" smtClean="0"/>
              <a:t>and layered data structures to locate two important functions that allow us to load arbitrary DLLs into the victim process address space, then locate and call the functions those loaded DLLs provide.</a:t>
            </a:r>
          </a:p>
          <a:p>
            <a:r>
              <a:rPr lang="en-US" dirty="0" smtClean="0"/>
              <a:t>We will use the functions contained in the DLLs we choose to load to accomplish arbitrary functionality.</a:t>
            </a:r>
            <a:endParaRPr lang="en-US" dirty="0"/>
          </a:p>
        </p:txBody>
      </p:sp>
      <p:pic>
        <p:nvPicPr>
          <p:cNvPr id="2050" name="Picture 2" descr="http://personaltao.com/wp-content/uploads/2010/10/yinya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
            <a:ext cx="1420639" cy="14206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6180BC6-9587-4C27-AD44-2A2C7EE75359}" type="slidenum">
              <a:rPr lang="en-US" smtClean="0"/>
              <a:t>29</a:t>
            </a:fld>
            <a:endParaRPr lang="en-US"/>
          </a:p>
        </p:txBody>
      </p:sp>
    </p:spTree>
    <p:extLst>
      <p:ext uri="{BB962C8B-B14F-4D97-AF65-F5344CB8AC3E}">
        <p14:creationId xmlns:p14="http://schemas.microsoft.com/office/powerpoint/2010/main" val="249233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course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Introduce you to the idiosyncrasies and complications associated with exploit development in an enterprise operating system environment.</a:t>
            </a:r>
          </a:p>
          <a:p>
            <a:r>
              <a:rPr lang="en-US" dirty="0" smtClean="0"/>
              <a:t>Teach you the basics of finding and exploiting vulnerabilities in closed source applications.</a:t>
            </a:r>
          </a:p>
          <a:p>
            <a:r>
              <a:rPr lang="en-US" dirty="0" smtClean="0"/>
              <a:t>Make you aware of the capabilities and limitations of exploit mitigation technologies deployed on the Windows environment.</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3</a:t>
            </a:fld>
            <a:endParaRPr lang="en-US" dirty="0"/>
          </a:p>
        </p:txBody>
      </p:sp>
    </p:spTree>
    <p:extLst>
      <p:ext uri="{BB962C8B-B14F-4D97-AF65-F5344CB8AC3E}">
        <p14:creationId xmlns:p14="http://schemas.microsoft.com/office/powerpoint/2010/main" val="3925050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Eyes on the prize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It’s easy to lose sight of our objective as we dive deep into the Quagmire that is the win32 API.</a:t>
            </a:r>
          </a:p>
          <a:p>
            <a:r>
              <a:rPr lang="en-US" dirty="0" smtClean="0"/>
              <a:t>Remember, our first goal here is to find where important system DLLs are located in the processes address space. </a:t>
            </a:r>
          </a:p>
          <a:p>
            <a:r>
              <a:rPr lang="en-US" dirty="0" smtClean="0"/>
              <a:t>Once we have located them, we can use their functions for </a:t>
            </a:r>
            <a:r>
              <a:rPr lang="en-US" dirty="0" err="1" smtClean="0"/>
              <a:t>shellcode</a:t>
            </a:r>
            <a:r>
              <a:rPr lang="en-US" dirty="0" smtClean="0"/>
              <a:t> functionality.</a:t>
            </a:r>
          </a:p>
          <a:p>
            <a:r>
              <a:rPr lang="en-US" dirty="0" smtClean="0"/>
              <a:t>In particular, the DLL we are looking for is kernel32.dll, which hosts some important functions that we will make use of.</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30</a:t>
            </a:fld>
            <a:endParaRPr lang="en-US"/>
          </a:p>
        </p:txBody>
      </p:sp>
    </p:spTree>
    <p:extLst>
      <p:ext uri="{BB962C8B-B14F-4D97-AF65-F5344CB8AC3E}">
        <p14:creationId xmlns:p14="http://schemas.microsoft.com/office/powerpoint/2010/main" val="311481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We are looking for kernel32.dll’s location in the victim process address space.</a:t>
            </a:r>
          </a:p>
          <a:p>
            <a:r>
              <a:rPr lang="en-US" dirty="0"/>
              <a:t>We are looking for kernel32.dll’s location in the victim </a:t>
            </a:r>
            <a:r>
              <a:rPr lang="en-US" dirty="0" smtClean="0"/>
              <a:t>process </a:t>
            </a:r>
            <a:r>
              <a:rPr lang="en-US" dirty="0"/>
              <a:t>address space.</a:t>
            </a:r>
          </a:p>
          <a:p>
            <a:r>
              <a:rPr lang="en-US" dirty="0"/>
              <a:t>We are looking for kernel32.dll’s location in the victim </a:t>
            </a:r>
            <a:r>
              <a:rPr lang="en-US" dirty="0" smtClean="0"/>
              <a:t>process </a:t>
            </a:r>
            <a:r>
              <a:rPr lang="en-US" dirty="0"/>
              <a:t>address space.</a:t>
            </a:r>
          </a:p>
          <a:p>
            <a:r>
              <a:rPr lang="en-US" dirty="0"/>
              <a:t>We are looking for kernel32.dll’s location in the victim </a:t>
            </a:r>
            <a:r>
              <a:rPr lang="en-US" dirty="0" smtClean="0"/>
              <a:t>process </a:t>
            </a:r>
            <a:r>
              <a:rPr lang="en-US" dirty="0"/>
              <a:t>address space.</a:t>
            </a:r>
          </a:p>
          <a:p>
            <a:endParaRPr lang="en-US" dirty="0" smtClean="0"/>
          </a:p>
        </p:txBody>
      </p:sp>
      <p:sp>
        <p:nvSpPr>
          <p:cNvPr id="4" name="Slide Number Placeholder 3"/>
          <p:cNvSpPr>
            <a:spLocks noGrp="1"/>
          </p:cNvSpPr>
          <p:nvPr>
            <p:ph type="sldNum" sz="quarter" idx="12"/>
          </p:nvPr>
        </p:nvSpPr>
        <p:spPr/>
        <p:txBody>
          <a:bodyPr/>
          <a:lstStyle/>
          <a:p>
            <a:fld id="{66180BC6-9587-4C27-AD44-2A2C7EE75359}" type="slidenum">
              <a:rPr lang="en-US" smtClean="0"/>
              <a:t>31</a:t>
            </a:fld>
            <a:endParaRPr lang="en-US"/>
          </a:p>
        </p:txBody>
      </p:sp>
    </p:spTree>
    <p:extLst>
      <p:ext uri="{BB962C8B-B14F-4D97-AF65-F5344CB8AC3E}">
        <p14:creationId xmlns:p14="http://schemas.microsoft.com/office/powerpoint/2010/main" val="2623880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Execution Block (TEB)</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dirty="0" smtClean="0"/>
              <a:t>In Windows, a process is composed of threads.</a:t>
            </a:r>
          </a:p>
          <a:p>
            <a:r>
              <a:rPr lang="en-US" dirty="0" smtClean="0"/>
              <a:t>It’s the threads that are “executing,”  not the process.</a:t>
            </a:r>
          </a:p>
          <a:p>
            <a:r>
              <a:rPr lang="en-US" dirty="0" smtClean="0"/>
              <a:t>At logical address fs:0 Windows stores the Thread Execution Block (TEB) for the currently executing thread. (We all remember how segmentation works right…?)</a:t>
            </a:r>
          </a:p>
          <a:p>
            <a:r>
              <a:rPr lang="en-US" dirty="0" smtClean="0"/>
              <a:t>The TEB stores all sorts of interesting data about the currently executing thread. </a:t>
            </a:r>
          </a:p>
          <a:p>
            <a:r>
              <a:rPr lang="en-US" dirty="0" smtClean="0"/>
              <a:t>The TEB is the entrance to the complicated maze of data structures we will navigate.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32</a:t>
            </a:fld>
            <a:endParaRPr lang="en-US"/>
          </a:p>
        </p:txBody>
      </p:sp>
    </p:spTree>
    <p:extLst>
      <p:ext uri="{BB962C8B-B14F-4D97-AF65-F5344CB8AC3E}">
        <p14:creationId xmlns:p14="http://schemas.microsoft.com/office/powerpoint/2010/main" val="2498684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792162"/>
          </a:xfrm>
        </p:spPr>
        <p:txBody>
          <a:bodyPr/>
          <a:lstStyle/>
          <a:p>
            <a:r>
              <a:rPr lang="en-US" dirty="0" smtClean="0"/>
              <a:t>TEB 2</a:t>
            </a:r>
            <a:endParaRPr lang="en-US" dirty="0"/>
          </a:p>
        </p:txBody>
      </p:sp>
      <p:sp>
        <p:nvSpPr>
          <p:cNvPr id="3" name="Content Placeholder 2"/>
          <p:cNvSpPr>
            <a:spLocks noGrp="1"/>
          </p:cNvSpPr>
          <p:nvPr>
            <p:ph idx="1"/>
          </p:nvPr>
        </p:nvSpPr>
        <p:spPr>
          <a:xfrm>
            <a:off x="457200" y="5486400"/>
            <a:ext cx="8229600" cy="1143000"/>
          </a:xfrm>
        </p:spPr>
        <p:txBody>
          <a:bodyPr>
            <a:normAutofit fontScale="77500" lnSpcReduction="20000"/>
          </a:bodyPr>
          <a:lstStyle/>
          <a:p>
            <a:r>
              <a:rPr lang="en-US" dirty="0" smtClean="0"/>
              <a:t>The TEB contains all sorts of interesting data in it. </a:t>
            </a:r>
          </a:p>
          <a:p>
            <a:r>
              <a:rPr lang="en-US" dirty="0" smtClean="0"/>
              <a:t>However, we are really only interested in the pointer it contains to the Process Execution Block (PEB).</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82729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33</a:t>
            </a:fld>
            <a:endParaRPr lang="en-US"/>
          </a:p>
        </p:txBody>
      </p:sp>
    </p:spTree>
    <p:extLst>
      <p:ext uri="{BB962C8B-B14F-4D97-AF65-F5344CB8AC3E}">
        <p14:creationId xmlns:p14="http://schemas.microsoft.com/office/powerpoint/2010/main" val="3416379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a:t>
            </a:r>
            <a:endParaRPr lang="en-US" dirty="0"/>
          </a:p>
        </p:txBody>
      </p:sp>
      <p:sp>
        <p:nvSpPr>
          <p:cNvPr id="3" name="Content Placeholder 2"/>
          <p:cNvSpPr>
            <a:spLocks noGrp="1"/>
          </p:cNvSpPr>
          <p:nvPr>
            <p:ph idx="1"/>
          </p:nvPr>
        </p:nvSpPr>
        <p:spPr>
          <a:xfrm>
            <a:off x="152400" y="4876800"/>
            <a:ext cx="8839200" cy="1828800"/>
          </a:xfrm>
        </p:spPr>
        <p:txBody>
          <a:bodyPr>
            <a:normAutofit fontScale="70000" lnSpcReduction="20000"/>
          </a:bodyPr>
          <a:lstStyle/>
          <a:p>
            <a:r>
              <a:rPr lang="en-US" dirty="0" smtClean="0"/>
              <a:t>The Process Execution Block contains meta information about a process.</a:t>
            </a:r>
          </a:p>
          <a:p>
            <a:r>
              <a:rPr lang="en-US" dirty="0" smtClean="0"/>
              <a:t>It contains a variety of useful data from an attacker’s perspective.</a:t>
            </a:r>
          </a:p>
          <a:p>
            <a:r>
              <a:rPr lang="en-US" dirty="0" smtClean="0"/>
              <a:t>Right now we are interested in the “</a:t>
            </a:r>
            <a:r>
              <a:rPr lang="en-US" dirty="0" err="1" smtClean="0"/>
              <a:t>Ldr</a:t>
            </a:r>
            <a:r>
              <a:rPr lang="en-US" dirty="0" smtClean="0"/>
              <a:t>” member of the </a:t>
            </a:r>
            <a:r>
              <a:rPr lang="en-US" dirty="0" err="1" smtClean="0"/>
              <a:t>peb</a:t>
            </a:r>
            <a:r>
              <a:rPr lang="en-US" dirty="0" smtClean="0"/>
              <a:t>, which contains information about the DLLs loaded into the processes address space.</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143000"/>
            <a:ext cx="835563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34</a:t>
            </a:fld>
            <a:endParaRPr lang="en-US"/>
          </a:p>
        </p:txBody>
      </p:sp>
    </p:spTree>
    <p:extLst>
      <p:ext uri="{BB962C8B-B14F-4D97-AF65-F5344CB8AC3E}">
        <p14:creationId xmlns:p14="http://schemas.microsoft.com/office/powerpoint/2010/main" val="1169874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PEB_LDR_DATA</a:t>
            </a:r>
            <a:endParaRPr lang="en-US" dirty="0"/>
          </a:p>
        </p:txBody>
      </p:sp>
      <p:sp>
        <p:nvSpPr>
          <p:cNvPr id="3" name="Content Placeholder 2"/>
          <p:cNvSpPr>
            <a:spLocks noGrp="1"/>
          </p:cNvSpPr>
          <p:nvPr>
            <p:ph idx="1"/>
          </p:nvPr>
        </p:nvSpPr>
        <p:spPr>
          <a:xfrm>
            <a:off x="381000" y="3238500"/>
            <a:ext cx="8305800" cy="3314700"/>
          </a:xfrm>
        </p:spPr>
        <p:txBody>
          <a:bodyPr>
            <a:normAutofit fontScale="77500" lnSpcReduction="20000"/>
          </a:bodyPr>
          <a:lstStyle/>
          <a:p>
            <a:r>
              <a:rPr lang="en-US" dirty="0" smtClean="0"/>
              <a:t>PEB_LDR_DATA stores the heads of a few linked lists that enumerate the DLLs currently loaded into the process.</a:t>
            </a:r>
          </a:p>
          <a:p>
            <a:r>
              <a:rPr lang="en-US" dirty="0" smtClean="0"/>
              <a:t>As expected, </a:t>
            </a:r>
            <a:r>
              <a:rPr lang="en-US" dirty="0" err="1" smtClean="0"/>
              <a:t>InLoadOrderModule</a:t>
            </a:r>
            <a:r>
              <a:rPr lang="en-US" dirty="0" smtClean="0"/>
              <a:t> list gives a linked list of the DLLs used by the process, ordered by the order in which they were loaded by the process.</a:t>
            </a:r>
          </a:p>
          <a:p>
            <a:r>
              <a:rPr lang="en-US" dirty="0" smtClean="0"/>
              <a:t>We are interested in the </a:t>
            </a:r>
            <a:r>
              <a:rPr lang="en-US" dirty="0" err="1" smtClean="0"/>
              <a:t>InInitializationOrderModuleList</a:t>
            </a:r>
            <a:r>
              <a:rPr lang="en-US" dirty="0" smtClean="0"/>
              <a:t> because it lists the process DLLs in an order where the system DLL we are looking for, “kernel32.dll” is always the second DLL in the list.</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820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35</a:t>
            </a:fld>
            <a:endParaRPr lang="en-US"/>
          </a:p>
        </p:txBody>
      </p:sp>
    </p:spTree>
    <p:extLst>
      <p:ext uri="{BB962C8B-B14F-4D97-AF65-F5344CB8AC3E}">
        <p14:creationId xmlns:p14="http://schemas.microsoft.com/office/powerpoint/2010/main" val="268266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The unknown</a:t>
            </a:r>
            <a:endParaRPr lang="en-US" dirty="0"/>
          </a:p>
        </p:txBody>
      </p:sp>
      <p:sp>
        <p:nvSpPr>
          <p:cNvPr id="3" name="Content Placeholder 2"/>
          <p:cNvSpPr>
            <a:spLocks noGrp="1"/>
          </p:cNvSpPr>
          <p:nvPr>
            <p:ph idx="1"/>
          </p:nvPr>
        </p:nvSpPr>
        <p:spPr>
          <a:xfrm>
            <a:off x="304800" y="1219200"/>
            <a:ext cx="8382000" cy="4906963"/>
          </a:xfrm>
        </p:spPr>
        <p:txBody>
          <a:bodyPr/>
          <a:lstStyle/>
          <a:p>
            <a:r>
              <a:rPr lang="en-US" dirty="0" smtClean="0"/>
              <a:t>Unfortunately once we hit the </a:t>
            </a:r>
            <a:r>
              <a:rPr lang="en-US" dirty="0" err="1" smtClean="0"/>
              <a:t>InInitializationOrderModuleList</a:t>
            </a:r>
            <a:r>
              <a:rPr lang="en-US" dirty="0" smtClean="0"/>
              <a:t> we have fallen off of the edge of the map as far as Windows is concerned.</a:t>
            </a:r>
          </a:p>
          <a:p>
            <a:r>
              <a:rPr lang="en-US" dirty="0" smtClean="0"/>
              <a:t>The structure it is pointing too is mostly undocumented (or not documented accurately) and </a:t>
            </a:r>
            <a:r>
              <a:rPr lang="en-US" dirty="0" err="1" smtClean="0"/>
              <a:t>WinDBG</a:t>
            </a:r>
            <a:r>
              <a:rPr lang="en-US" dirty="0" smtClean="0"/>
              <a:t> won’t help us parse it because there are no publicly available debugging symbols for it.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36</a:t>
            </a:fld>
            <a:endParaRPr lang="en-US"/>
          </a:p>
        </p:txBody>
      </p:sp>
    </p:spTree>
    <p:extLst>
      <p:ext uri="{BB962C8B-B14F-4D97-AF65-F5344CB8AC3E}">
        <p14:creationId xmlns:p14="http://schemas.microsoft.com/office/powerpoint/2010/main" val="2437173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Manual Inspection</a:t>
            </a:r>
            <a:endParaRPr lang="en-US" dirty="0"/>
          </a:p>
        </p:txBody>
      </p:sp>
      <p:sp>
        <p:nvSpPr>
          <p:cNvPr id="3" name="Content Placeholder 2"/>
          <p:cNvSpPr>
            <a:spLocks noGrp="1"/>
          </p:cNvSpPr>
          <p:nvPr>
            <p:ph idx="1"/>
          </p:nvPr>
        </p:nvSpPr>
        <p:spPr>
          <a:xfrm>
            <a:off x="152400" y="4267200"/>
            <a:ext cx="8534400" cy="2209800"/>
          </a:xfrm>
        </p:spPr>
        <p:txBody>
          <a:bodyPr>
            <a:normAutofit fontScale="85000" lnSpcReduction="20000"/>
          </a:bodyPr>
          <a:lstStyle/>
          <a:p>
            <a:r>
              <a:rPr lang="en-US" dirty="0" smtClean="0"/>
              <a:t>First we manually dump the bytes associated with the unknown structure.</a:t>
            </a:r>
          </a:p>
          <a:p>
            <a:r>
              <a:rPr lang="en-US" dirty="0" smtClean="0"/>
              <a:t>When reverse engineering Windows structures, you can often make inferences about the data based on the values. For instance 0x7c900000 looks like a base address of something because of its alignment.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5287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37</a:t>
            </a:fld>
            <a:endParaRPr lang="en-US"/>
          </a:p>
        </p:txBody>
      </p:sp>
    </p:spTree>
    <p:extLst>
      <p:ext uri="{BB962C8B-B14F-4D97-AF65-F5344CB8AC3E}">
        <p14:creationId xmlns:p14="http://schemas.microsoft.com/office/powerpoint/2010/main" val="3986966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Spotty Documentation</a:t>
            </a:r>
            <a:endParaRPr lang="en-US" dirty="0"/>
          </a:p>
        </p:txBody>
      </p:sp>
      <p:sp>
        <p:nvSpPr>
          <p:cNvPr id="3" name="Content Placeholder 2"/>
          <p:cNvSpPr>
            <a:spLocks noGrp="1"/>
          </p:cNvSpPr>
          <p:nvPr>
            <p:ph idx="1"/>
          </p:nvPr>
        </p:nvSpPr>
        <p:spPr>
          <a:xfrm>
            <a:off x="381000" y="4619625"/>
            <a:ext cx="8305800" cy="2009775"/>
          </a:xfrm>
        </p:spPr>
        <p:txBody>
          <a:bodyPr>
            <a:normAutofit fontScale="77500" lnSpcReduction="20000"/>
          </a:bodyPr>
          <a:lstStyle/>
          <a:p>
            <a:r>
              <a:rPr lang="en-US" dirty="0" smtClean="0"/>
              <a:t>Some developers/reverse engineering websites contain documentation of the reverse engineered structures.</a:t>
            </a:r>
          </a:p>
          <a:p>
            <a:r>
              <a:rPr lang="en-US" dirty="0" smtClean="0"/>
              <a:t>However, they are not always 100% reliable. The above documentation gives us an idea of what we are looking at, but doesn’t completely match up with what we are seeing in the debugger.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6578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38</a:t>
            </a:fld>
            <a:endParaRPr lang="en-US"/>
          </a:p>
        </p:txBody>
      </p:sp>
    </p:spTree>
    <p:extLst>
      <p:ext uri="{BB962C8B-B14F-4D97-AF65-F5344CB8AC3E}">
        <p14:creationId xmlns:p14="http://schemas.microsoft.com/office/powerpoint/2010/main" val="1076021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Lab</a:t>
            </a:r>
            <a:endParaRPr lang="en-US" dirty="0"/>
          </a:p>
        </p:txBody>
      </p:sp>
      <p:sp>
        <p:nvSpPr>
          <p:cNvPr id="3" name="Content Placeholder 2"/>
          <p:cNvSpPr>
            <a:spLocks noGrp="1"/>
          </p:cNvSpPr>
          <p:nvPr>
            <p:ph idx="1"/>
          </p:nvPr>
        </p:nvSpPr>
        <p:spPr>
          <a:xfrm>
            <a:off x="457200" y="2819400"/>
            <a:ext cx="8229600" cy="3733800"/>
          </a:xfrm>
        </p:spPr>
        <p:txBody>
          <a:bodyPr>
            <a:normAutofit fontScale="77500" lnSpcReduction="20000"/>
          </a:bodyPr>
          <a:lstStyle/>
          <a:p>
            <a:r>
              <a:rPr lang="en-US" dirty="0" smtClean="0"/>
              <a:t>Spend some time using </a:t>
            </a:r>
            <a:r>
              <a:rPr lang="en-US" dirty="0" err="1" smtClean="0"/>
              <a:t>WinDbg</a:t>
            </a:r>
            <a:r>
              <a:rPr lang="en-US" dirty="0" smtClean="0"/>
              <a:t> to try to reverse engineer the contents of this structure.</a:t>
            </a:r>
          </a:p>
          <a:p>
            <a:r>
              <a:rPr lang="en-US" dirty="0" smtClean="0"/>
              <a:t>Determine which look like pointers, and which look like data values. Inspect further anything that looks like a pointer.</a:t>
            </a:r>
          </a:p>
          <a:p>
            <a:r>
              <a:rPr lang="en-US" dirty="0" smtClean="0"/>
              <a:t>Use the previous page as a guide for what you should “expect” to be seeing.</a:t>
            </a:r>
          </a:p>
          <a:p>
            <a:r>
              <a:rPr lang="en-US" dirty="0" smtClean="0"/>
              <a:t>Reversing obscure data structures is a fundamental part of the Windows exploitation experience, so use this as an opportunity to familiarize yourself with the process.</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77807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39</a:t>
            </a:fld>
            <a:endParaRPr lang="en-US"/>
          </a:p>
        </p:txBody>
      </p:sp>
    </p:spTree>
    <p:extLst>
      <p:ext uri="{BB962C8B-B14F-4D97-AF65-F5344CB8AC3E}">
        <p14:creationId xmlns:p14="http://schemas.microsoft.com/office/powerpoint/2010/main" val="312357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Prerequisites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Strong understanding of x86 assembly</a:t>
            </a:r>
          </a:p>
          <a:p>
            <a:r>
              <a:rPr lang="en-US" dirty="0" smtClean="0"/>
              <a:t>Solid understanding of buffer overflow basics</a:t>
            </a:r>
          </a:p>
          <a:p>
            <a:r>
              <a:rPr lang="en-US" dirty="0" smtClean="0"/>
              <a:t>Familiarity with the inner workings of the Windows Operating System. </a:t>
            </a:r>
          </a:p>
          <a:p>
            <a:r>
              <a:rPr lang="en-US" dirty="0" smtClean="0"/>
              <a:t>Have used a debugger before</a:t>
            </a:r>
          </a:p>
        </p:txBody>
      </p:sp>
      <p:sp>
        <p:nvSpPr>
          <p:cNvPr id="4" name="Slide Number Placeholder 3"/>
          <p:cNvSpPr>
            <a:spLocks noGrp="1"/>
          </p:cNvSpPr>
          <p:nvPr>
            <p:ph type="sldNum" sz="quarter" idx="12"/>
          </p:nvPr>
        </p:nvSpPr>
        <p:spPr/>
        <p:txBody>
          <a:bodyPr/>
          <a:lstStyle/>
          <a:p>
            <a:fld id="{295008BC-DA31-4D19-837B-EFA4386B05F5}" type="slidenum">
              <a:rPr lang="en-US" smtClean="0"/>
              <a:pPr/>
              <a:t>4</a:t>
            </a:fld>
            <a:endParaRPr lang="en-US" dirty="0"/>
          </a:p>
        </p:txBody>
      </p:sp>
    </p:spTree>
    <p:extLst>
      <p:ext uri="{BB962C8B-B14F-4D97-AF65-F5344CB8AC3E}">
        <p14:creationId xmlns:p14="http://schemas.microsoft.com/office/powerpoint/2010/main" val="1997891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Lab Wrap Up</a:t>
            </a:r>
            <a:endParaRPr lang="en-US" dirty="0"/>
          </a:p>
        </p:txBody>
      </p:sp>
      <p:sp>
        <p:nvSpPr>
          <p:cNvPr id="3" name="Content Placeholder 2"/>
          <p:cNvSpPr>
            <a:spLocks noGrp="1"/>
          </p:cNvSpPr>
          <p:nvPr>
            <p:ph idx="1"/>
          </p:nvPr>
        </p:nvSpPr>
        <p:spPr>
          <a:xfrm>
            <a:off x="457200" y="3200400"/>
            <a:ext cx="8229600" cy="2925763"/>
          </a:xfrm>
        </p:spPr>
        <p:txBody>
          <a:bodyPr/>
          <a:lstStyle/>
          <a:p>
            <a:r>
              <a:rPr lang="en-US" dirty="0" smtClean="0"/>
              <a:t>What inferences did you make about the data structure? What does each value represent?</a:t>
            </a:r>
          </a:p>
          <a:p>
            <a:r>
              <a:rPr lang="en-US" dirty="0" smtClean="0"/>
              <a:t>What methodology and </a:t>
            </a:r>
            <a:r>
              <a:rPr lang="en-US" dirty="0" err="1" smtClean="0"/>
              <a:t>WinDbg</a:t>
            </a:r>
            <a:r>
              <a:rPr lang="en-US" dirty="0" smtClean="0"/>
              <a:t> commands did you use to help you figure out the structure?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30448"/>
            <a:ext cx="695933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40</a:t>
            </a:fld>
            <a:endParaRPr lang="en-US"/>
          </a:p>
        </p:txBody>
      </p:sp>
    </p:spTree>
    <p:extLst>
      <p:ext uri="{BB962C8B-B14F-4D97-AF65-F5344CB8AC3E}">
        <p14:creationId xmlns:p14="http://schemas.microsoft.com/office/powerpoint/2010/main" val="229518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781800" cy="487362"/>
          </a:xfrm>
        </p:spPr>
        <p:txBody>
          <a:bodyPr>
            <a:normAutofit fontScale="90000"/>
          </a:bodyPr>
          <a:lstStyle/>
          <a:p>
            <a:r>
              <a:rPr lang="en-US" dirty="0" smtClean="0"/>
              <a:t>My solution</a:t>
            </a:r>
            <a:endParaRPr lang="en-US" dirty="0"/>
          </a:p>
        </p:txBody>
      </p:sp>
      <p:sp>
        <p:nvSpPr>
          <p:cNvPr id="3" name="Content Placeholder 2"/>
          <p:cNvSpPr>
            <a:spLocks noGrp="1"/>
          </p:cNvSpPr>
          <p:nvPr>
            <p:ph idx="1"/>
          </p:nvPr>
        </p:nvSpPr>
        <p:spPr>
          <a:xfrm>
            <a:off x="457200" y="2590800"/>
            <a:ext cx="8229600" cy="4038600"/>
          </a:xfrm>
        </p:spPr>
        <p:txBody>
          <a:bodyPr>
            <a:normAutofit fontScale="77500" lnSpcReduction="20000"/>
          </a:bodyPr>
          <a:lstStyle/>
          <a:p>
            <a:r>
              <a:rPr lang="en-US" dirty="0" smtClean="0"/>
              <a:t>First I notice that 242020 is similar to the address of the structure I am currently looking at (241f58), so they are close in locality and 242020 is probably also a pointer.</a:t>
            </a:r>
          </a:p>
          <a:p>
            <a:r>
              <a:rPr lang="en-US" dirty="0" smtClean="0"/>
              <a:t>After inspecting that address, I see it contains similar looking data to the original data structure at 241f58. From this I deduce 242020 is a pointer to another data structure of the type we are inspecting.</a:t>
            </a:r>
          </a:p>
          <a:p>
            <a:r>
              <a:rPr lang="en-US" dirty="0" smtClean="0"/>
              <a:t>Because I know I am dealing with a linked list structure, I know this is probably either the forwards or backwards pointer.</a:t>
            </a:r>
          </a:p>
          <a:p>
            <a:r>
              <a:rPr lang="en-US" dirty="0" smtClean="0"/>
              <a:t>Further inference leads me to believe that 241ebc is also a similar linked list pointer.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2" y="685800"/>
            <a:ext cx="48101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1" y="1752600"/>
            <a:ext cx="48101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41</a:t>
            </a:fld>
            <a:endParaRPr lang="en-US"/>
          </a:p>
        </p:txBody>
      </p:sp>
    </p:spTree>
    <p:extLst>
      <p:ext uri="{BB962C8B-B14F-4D97-AF65-F5344CB8AC3E}">
        <p14:creationId xmlns:p14="http://schemas.microsoft.com/office/powerpoint/2010/main" val="4156887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781800" cy="487362"/>
          </a:xfrm>
        </p:spPr>
        <p:txBody>
          <a:bodyPr>
            <a:normAutofit fontScale="90000"/>
          </a:bodyPr>
          <a:lstStyle/>
          <a:p>
            <a:r>
              <a:rPr lang="en-US" dirty="0" smtClean="0"/>
              <a:t>My solution 2</a:t>
            </a:r>
            <a:endParaRPr lang="en-US" dirty="0"/>
          </a:p>
        </p:txBody>
      </p:sp>
      <p:sp>
        <p:nvSpPr>
          <p:cNvPr id="3" name="Content Placeholder 2"/>
          <p:cNvSpPr>
            <a:spLocks noGrp="1"/>
          </p:cNvSpPr>
          <p:nvPr>
            <p:ph idx="1"/>
          </p:nvPr>
        </p:nvSpPr>
        <p:spPr>
          <a:xfrm>
            <a:off x="457200" y="3581400"/>
            <a:ext cx="8229600" cy="3048000"/>
          </a:xfrm>
        </p:spPr>
        <p:txBody>
          <a:bodyPr>
            <a:normAutofit fontScale="92500" lnSpcReduction="20000"/>
          </a:bodyPr>
          <a:lstStyle/>
          <a:p>
            <a:r>
              <a:rPr lang="en-US" dirty="0" smtClean="0"/>
              <a:t>I originally guessed that 7c900000 was a base address because of its alignment. Inspecting it reveals it to point to the start of a win32 PE executable, so our assumption is confirmed.</a:t>
            </a:r>
          </a:p>
          <a:p>
            <a:r>
              <a:rPr lang="en-US" dirty="0" smtClean="0"/>
              <a:t>All Win32 PE executable start with the bytes ‘MZ’. To help you remember, MZ are the initials of the inventor of the format: Mark </a:t>
            </a:r>
            <a:r>
              <a:rPr lang="en-US" dirty="0" err="1" smtClean="0"/>
              <a:t>Zbikowski</a:t>
            </a:r>
            <a:r>
              <a:rPr lang="en-US" dirty="0" smtClean="0"/>
              <a:t>.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77" y="697588"/>
            <a:ext cx="79914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42</a:t>
            </a:fld>
            <a:endParaRPr lang="en-US"/>
          </a:p>
        </p:txBody>
      </p:sp>
    </p:spTree>
    <p:extLst>
      <p:ext uri="{BB962C8B-B14F-4D97-AF65-F5344CB8AC3E}">
        <p14:creationId xmlns:p14="http://schemas.microsoft.com/office/powerpoint/2010/main" val="1361621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solution 3</a:t>
            </a:r>
            <a:endParaRPr lang="en-US" dirty="0"/>
          </a:p>
        </p:txBody>
      </p:sp>
      <p:sp>
        <p:nvSpPr>
          <p:cNvPr id="3" name="Content Placeholder 2"/>
          <p:cNvSpPr>
            <a:spLocks noGrp="1"/>
          </p:cNvSpPr>
          <p:nvPr>
            <p:ph idx="1"/>
          </p:nvPr>
        </p:nvSpPr>
        <p:spPr>
          <a:xfrm>
            <a:off x="457200" y="4572000"/>
            <a:ext cx="8229600" cy="1981200"/>
          </a:xfrm>
        </p:spPr>
        <p:txBody>
          <a:bodyPr>
            <a:normAutofit fontScale="70000" lnSpcReduction="20000"/>
          </a:bodyPr>
          <a:lstStyle/>
          <a:p>
            <a:r>
              <a:rPr lang="en-US" dirty="0" smtClean="0"/>
              <a:t>Since I know 7c900000 is the base address for the module that is currently being described, I see that 7c9120f8 is pointing into that module and take a wild stab in the dark that it might be the ‘entry point’ into that module.</a:t>
            </a:r>
          </a:p>
          <a:p>
            <a:r>
              <a:rPr lang="en-US" dirty="0" smtClean="0"/>
              <a:t>Inspection with </a:t>
            </a:r>
            <a:r>
              <a:rPr lang="en-US" dirty="0" err="1" smtClean="0"/>
              <a:t>WinDbg</a:t>
            </a:r>
            <a:r>
              <a:rPr lang="en-US" dirty="0" smtClean="0"/>
              <a:t> shows the tell tale signs of a function prologue. Right again!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71600"/>
            <a:ext cx="739360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43</a:t>
            </a:fld>
            <a:endParaRPr lang="en-US"/>
          </a:p>
        </p:txBody>
      </p:sp>
    </p:spTree>
    <p:extLst>
      <p:ext uri="{BB962C8B-B14F-4D97-AF65-F5344CB8AC3E}">
        <p14:creationId xmlns:p14="http://schemas.microsoft.com/office/powerpoint/2010/main" val="2781336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solution 4</a:t>
            </a:r>
            <a:endParaRPr lang="en-US" dirty="0"/>
          </a:p>
        </p:txBody>
      </p:sp>
      <p:sp>
        <p:nvSpPr>
          <p:cNvPr id="3" name="Content Placeholder 2"/>
          <p:cNvSpPr>
            <a:spLocks noGrp="1"/>
          </p:cNvSpPr>
          <p:nvPr>
            <p:ph idx="1"/>
          </p:nvPr>
        </p:nvSpPr>
        <p:spPr>
          <a:xfrm>
            <a:off x="457200" y="3505200"/>
            <a:ext cx="8229600" cy="3124200"/>
          </a:xfrm>
        </p:spPr>
        <p:txBody>
          <a:bodyPr>
            <a:normAutofit fontScale="92500" lnSpcReduction="10000"/>
          </a:bodyPr>
          <a:lstStyle/>
          <a:p>
            <a:r>
              <a:rPr lang="en-US" dirty="0" smtClean="0"/>
              <a:t>I continue this process until I discover where the module’s </a:t>
            </a:r>
            <a:r>
              <a:rPr lang="en-US" dirty="0" err="1" smtClean="0"/>
              <a:t>unicode</a:t>
            </a:r>
            <a:r>
              <a:rPr lang="en-US" dirty="0" smtClean="0"/>
              <a:t> name is located. </a:t>
            </a:r>
          </a:p>
          <a:p>
            <a:r>
              <a:rPr lang="en-US" dirty="0" smtClean="0"/>
              <a:t>At this point we’ve located in the data structure where the module name is, it’s base address, entry point, and pointers to the next data structures in the linked list. For now, this is really all we care about.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50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44</a:t>
            </a:fld>
            <a:endParaRPr lang="en-US"/>
          </a:p>
        </p:txBody>
      </p:sp>
    </p:spTree>
    <p:extLst>
      <p:ext uri="{BB962C8B-B14F-4D97-AF65-F5344CB8AC3E}">
        <p14:creationId xmlns:p14="http://schemas.microsoft.com/office/powerpoint/2010/main" val="1228106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the rabbit hole</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Let’s use our new found understanding of this data structure to traverse its encapsulated linked list.</a:t>
            </a:r>
          </a:p>
          <a:p>
            <a:r>
              <a:rPr lang="en-US" dirty="0" smtClean="0"/>
              <a:t>We are looking for “kernel32.dll” which contains the functions we need to call in our </a:t>
            </a:r>
            <a:r>
              <a:rPr lang="en-US" dirty="0" err="1" smtClean="0"/>
              <a:t>shellcode</a:t>
            </a:r>
            <a:r>
              <a:rPr lang="en-US" dirty="0" smtClean="0"/>
              <a: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45</a:t>
            </a:fld>
            <a:endParaRPr lang="en-US"/>
          </a:p>
        </p:txBody>
      </p:sp>
    </p:spTree>
    <p:extLst>
      <p:ext uri="{BB962C8B-B14F-4D97-AF65-F5344CB8AC3E}">
        <p14:creationId xmlns:p14="http://schemas.microsoft.com/office/powerpoint/2010/main" val="2756454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0"/>
            <a:ext cx="8305800" cy="3352800"/>
          </a:xfrm>
        </p:spPr>
        <p:txBody>
          <a:bodyPr>
            <a:normAutofit fontScale="92500" lnSpcReduction="20000"/>
          </a:bodyPr>
          <a:lstStyle/>
          <a:p>
            <a:r>
              <a:rPr lang="en-US" dirty="0" smtClean="0"/>
              <a:t>It turns out the very next entry in the linked list describes the kernel32.dll module we are looking for.</a:t>
            </a:r>
          </a:p>
          <a:p>
            <a:r>
              <a:rPr lang="en-US" dirty="0" smtClean="0"/>
              <a:t>This isn’t a coincidence, kernel32.dll will always be the 2</a:t>
            </a:r>
            <a:r>
              <a:rPr lang="en-US" baseline="30000" dirty="0" smtClean="0"/>
              <a:t>nd</a:t>
            </a:r>
            <a:r>
              <a:rPr lang="en-US" dirty="0" smtClean="0"/>
              <a:t> entry in the </a:t>
            </a:r>
            <a:r>
              <a:rPr lang="en-US" dirty="0" err="1" smtClean="0"/>
              <a:t>InInitializationOrderModuleList</a:t>
            </a:r>
            <a:r>
              <a:rPr lang="en-US" dirty="0" smtClean="0"/>
              <a:t> linked list.</a:t>
            </a:r>
          </a:p>
          <a:p>
            <a:r>
              <a:rPr lang="en-US" dirty="0" smtClean="0"/>
              <a:t>Thus we have a reliable method to locate kernel32.dll and its base address.</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50659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46</a:t>
            </a:fld>
            <a:endParaRPr lang="en-US"/>
          </a:p>
        </p:txBody>
      </p:sp>
    </p:spTree>
    <p:extLst>
      <p:ext uri="{BB962C8B-B14F-4D97-AF65-F5344CB8AC3E}">
        <p14:creationId xmlns:p14="http://schemas.microsoft.com/office/powerpoint/2010/main" val="3412737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3" name="Content Placeholder 2"/>
          <p:cNvSpPr>
            <a:spLocks noGrp="1"/>
          </p:cNvSpPr>
          <p:nvPr>
            <p:ph idx="1"/>
          </p:nvPr>
        </p:nvSpPr>
        <p:spPr/>
        <p:txBody>
          <a:bodyPr/>
          <a:lstStyle/>
          <a:p>
            <a:r>
              <a:rPr lang="en-US" dirty="0" smtClean="0"/>
              <a:t>We have spent a lot of effort trying to find kernel32.dll, the reason is because kernel32.dll contains two very useful functions that will empower us to do whatever we want in </a:t>
            </a:r>
            <a:r>
              <a:rPr lang="en-US" dirty="0" err="1" smtClean="0"/>
              <a:t>shellcode</a:t>
            </a:r>
            <a:r>
              <a:rPr lang="en-US" dirty="0" smtClean="0"/>
              <a:t>.</a:t>
            </a:r>
          </a:p>
          <a:p>
            <a:r>
              <a:rPr lang="en-US" dirty="0" smtClean="0"/>
              <a:t>These functions are </a:t>
            </a:r>
            <a:r>
              <a:rPr lang="en-US" dirty="0" err="1" smtClean="0"/>
              <a:t>LoadLibrary</a:t>
            </a:r>
            <a:r>
              <a:rPr lang="en-US" dirty="0" smtClean="0"/>
              <a:t> and </a:t>
            </a:r>
            <a:r>
              <a:rPr lang="en-US" dirty="0" err="1" smtClean="0"/>
              <a:t>GetProcAddress</a:t>
            </a:r>
            <a:r>
              <a:rPr lang="en-US" dirty="0" smtClean="0"/>
              <a:t>.</a:t>
            </a:r>
          </a:p>
        </p:txBody>
      </p:sp>
      <p:sp>
        <p:nvSpPr>
          <p:cNvPr id="4" name="Slide Number Placeholder 3"/>
          <p:cNvSpPr>
            <a:spLocks noGrp="1"/>
          </p:cNvSpPr>
          <p:nvPr>
            <p:ph type="sldNum" sz="quarter" idx="12"/>
          </p:nvPr>
        </p:nvSpPr>
        <p:spPr/>
        <p:txBody>
          <a:bodyPr/>
          <a:lstStyle/>
          <a:p>
            <a:fld id="{66180BC6-9587-4C27-AD44-2A2C7EE75359}" type="slidenum">
              <a:rPr lang="en-US" smtClean="0"/>
              <a:t>47</a:t>
            </a:fld>
            <a:endParaRPr lang="en-US"/>
          </a:p>
        </p:txBody>
      </p:sp>
    </p:spTree>
    <p:extLst>
      <p:ext uri="{BB962C8B-B14F-4D97-AF65-F5344CB8AC3E}">
        <p14:creationId xmlns:p14="http://schemas.microsoft.com/office/powerpoint/2010/main" val="2913326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0"/>
            <a:ext cx="8229600" cy="1143000"/>
          </a:xfrm>
        </p:spPr>
        <p:txBody>
          <a:bodyPr/>
          <a:lstStyle/>
          <a:p>
            <a:r>
              <a:rPr lang="en-US" dirty="0" err="1" smtClean="0"/>
              <a:t>LoadLibrary</a:t>
            </a:r>
            <a:endParaRPr lang="en-US" dirty="0"/>
          </a:p>
        </p:txBody>
      </p:sp>
      <p:sp>
        <p:nvSpPr>
          <p:cNvPr id="3" name="Content Placeholder 2"/>
          <p:cNvSpPr>
            <a:spLocks noGrp="1"/>
          </p:cNvSpPr>
          <p:nvPr>
            <p:ph idx="1"/>
          </p:nvPr>
        </p:nvSpPr>
        <p:spPr>
          <a:xfrm>
            <a:off x="381000" y="4648200"/>
            <a:ext cx="8382000" cy="1905000"/>
          </a:xfrm>
        </p:spPr>
        <p:txBody>
          <a:bodyPr>
            <a:normAutofit fontScale="77500" lnSpcReduction="20000"/>
          </a:bodyPr>
          <a:lstStyle/>
          <a:p>
            <a:r>
              <a:rPr lang="en-US" dirty="0" err="1" smtClean="0"/>
              <a:t>LoadLibrary</a:t>
            </a:r>
            <a:r>
              <a:rPr lang="en-US" dirty="0" smtClean="0"/>
              <a:t> allows us to load arbitrary DLLs into the victim address space. </a:t>
            </a:r>
          </a:p>
          <a:p>
            <a:r>
              <a:rPr lang="en-US" dirty="0" smtClean="0"/>
              <a:t>It also automatically tells us the base address of the loaded module, thus once we have access to it we no longer have to jump through all the hoops previously described.</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31740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48</a:t>
            </a:fld>
            <a:endParaRPr lang="en-US"/>
          </a:p>
        </p:txBody>
      </p:sp>
    </p:spTree>
    <p:extLst>
      <p:ext uri="{BB962C8B-B14F-4D97-AF65-F5344CB8AC3E}">
        <p14:creationId xmlns:p14="http://schemas.microsoft.com/office/powerpoint/2010/main" val="3574279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err="1" smtClean="0"/>
              <a:t>GetProcAddress</a:t>
            </a:r>
            <a:endParaRPr lang="en-US" dirty="0"/>
          </a:p>
        </p:txBody>
      </p:sp>
      <p:sp>
        <p:nvSpPr>
          <p:cNvPr id="3" name="Content Placeholder 2"/>
          <p:cNvSpPr>
            <a:spLocks noGrp="1"/>
          </p:cNvSpPr>
          <p:nvPr>
            <p:ph idx="1"/>
          </p:nvPr>
        </p:nvSpPr>
        <p:spPr>
          <a:xfrm>
            <a:off x="381000" y="4800600"/>
            <a:ext cx="8305800" cy="1752600"/>
          </a:xfrm>
        </p:spPr>
        <p:txBody>
          <a:bodyPr>
            <a:normAutofit fontScale="85000" lnSpcReduction="10000"/>
          </a:bodyPr>
          <a:lstStyle/>
          <a:p>
            <a:r>
              <a:rPr lang="en-US" dirty="0" err="1" smtClean="0"/>
              <a:t>GetProcAddress</a:t>
            </a:r>
            <a:r>
              <a:rPr lang="en-US" dirty="0" smtClean="0"/>
              <a:t> tells us the address of any function in a DLL we previously loaded with </a:t>
            </a:r>
            <a:r>
              <a:rPr lang="en-US" dirty="0" err="1" smtClean="0"/>
              <a:t>LoadLibrary</a:t>
            </a:r>
            <a:r>
              <a:rPr lang="en-US" dirty="0" smtClean="0"/>
              <a:t>.</a:t>
            </a:r>
          </a:p>
          <a:p>
            <a:r>
              <a:rPr lang="en-US" dirty="0" smtClean="0"/>
              <a:t>Unfortunately, we can’t use </a:t>
            </a:r>
            <a:r>
              <a:rPr lang="en-US" dirty="0" err="1" smtClean="0"/>
              <a:t>GetProcAddress</a:t>
            </a:r>
            <a:r>
              <a:rPr lang="en-US" dirty="0" smtClean="0"/>
              <a:t> to find </a:t>
            </a:r>
            <a:r>
              <a:rPr lang="en-US" dirty="0" err="1" smtClean="0"/>
              <a:t>GetProcAddress</a:t>
            </a:r>
            <a:r>
              <a:rPr lang="en-US" dirty="0" smtClean="0"/>
              <a:t> in kernel32.dll…</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4104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49</a:t>
            </a:fld>
            <a:endParaRPr lang="en-US"/>
          </a:p>
        </p:txBody>
      </p:sp>
    </p:spTree>
    <p:extLst>
      <p:ext uri="{BB962C8B-B14F-4D97-AF65-F5344CB8AC3E}">
        <p14:creationId xmlns:p14="http://schemas.microsoft.com/office/powerpoint/2010/main" val="395636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 1</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Windows stack overflow basics </a:t>
            </a:r>
          </a:p>
          <a:p>
            <a:r>
              <a:rPr lang="en-US" dirty="0" smtClean="0"/>
              <a:t>Windows </a:t>
            </a:r>
            <a:r>
              <a:rPr lang="en-US" dirty="0" err="1" smtClean="0"/>
              <a:t>shellcode</a:t>
            </a:r>
            <a:endParaRPr lang="en-US" dirty="0" smtClean="0"/>
          </a:p>
        </p:txBody>
      </p:sp>
      <p:sp>
        <p:nvSpPr>
          <p:cNvPr id="4" name="Slide Number Placeholder 3"/>
          <p:cNvSpPr>
            <a:spLocks noGrp="1"/>
          </p:cNvSpPr>
          <p:nvPr>
            <p:ph type="sldNum" sz="quarter" idx="12"/>
          </p:nvPr>
        </p:nvSpPr>
        <p:spPr/>
        <p:txBody>
          <a:bodyPr/>
          <a:lstStyle/>
          <a:p>
            <a:fld id="{295008BC-DA31-4D19-837B-EFA4386B05F5}" type="slidenum">
              <a:rPr lang="en-US" smtClean="0"/>
              <a:pPr/>
              <a:t>5</a:t>
            </a:fld>
            <a:endParaRPr lang="en-US" dirty="0"/>
          </a:p>
        </p:txBody>
      </p:sp>
    </p:spTree>
    <p:extLst>
      <p:ext uri="{BB962C8B-B14F-4D97-AF65-F5344CB8AC3E}">
        <p14:creationId xmlns:p14="http://schemas.microsoft.com/office/powerpoint/2010/main" val="411721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6690"/>
            <a:ext cx="8229600" cy="4668910"/>
          </a:xfrm>
        </p:spPr>
        <p:txBody>
          <a:bodyPr>
            <a:normAutofit fontScale="92500" lnSpcReduction="20000"/>
          </a:bodyPr>
          <a:lstStyle/>
          <a:p>
            <a:r>
              <a:rPr lang="en-US" dirty="0" smtClean="0"/>
              <a:t>So </a:t>
            </a:r>
            <a:r>
              <a:rPr lang="en-US" dirty="0" err="1" smtClean="0"/>
              <a:t>LoadLibrary</a:t>
            </a:r>
            <a:r>
              <a:rPr lang="en-US" dirty="0" smtClean="0"/>
              <a:t> and </a:t>
            </a:r>
            <a:r>
              <a:rPr lang="en-US" dirty="0" err="1" smtClean="0"/>
              <a:t>GetProcAddress</a:t>
            </a:r>
            <a:r>
              <a:rPr lang="en-US" dirty="0" smtClean="0"/>
              <a:t> will allow us to load any DLL we want into the process we are exploiting, and then find out the location of the DLLs functions so we can use their exported functionality. But we can’t call </a:t>
            </a:r>
            <a:r>
              <a:rPr lang="en-US" dirty="0" err="1" smtClean="0"/>
              <a:t>GetProcAddress</a:t>
            </a:r>
            <a:r>
              <a:rPr lang="en-US" dirty="0" smtClean="0"/>
              <a:t>(“</a:t>
            </a:r>
            <a:r>
              <a:rPr lang="en-US" dirty="0" err="1" smtClean="0"/>
              <a:t>LoadLibrary</a:t>
            </a:r>
            <a:r>
              <a:rPr lang="en-US" dirty="0" smtClean="0"/>
              <a:t>”) or </a:t>
            </a:r>
            <a:r>
              <a:rPr lang="en-US" dirty="0" err="1" smtClean="0"/>
              <a:t>GetProcAddress</a:t>
            </a:r>
            <a:r>
              <a:rPr lang="en-US" dirty="0" smtClean="0"/>
              <a:t>(“</a:t>
            </a:r>
            <a:r>
              <a:rPr lang="en-US" dirty="0" err="1" smtClean="0"/>
              <a:t>GetProcAddress</a:t>
            </a:r>
            <a:r>
              <a:rPr lang="en-US" dirty="0" smtClean="0"/>
              <a:t>”) because we don’t yet know the address of either function in kernel32.dll!</a:t>
            </a:r>
          </a:p>
          <a:p>
            <a:r>
              <a:rPr lang="en-US" dirty="0" smtClean="0"/>
              <a:t>Once again we will traverse a complicated and nested sequence of data structures embedded in kernel32.dll so we can find the location of the two functions we need.</a:t>
            </a:r>
            <a:endParaRPr lang="en-US" dirty="0"/>
          </a:p>
        </p:txBody>
      </p:sp>
      <p:pic>
        <p:nvPicPr>
          <p:cNvPr id="18434" name="Picture 2" descr="http://mathworld.wolfram.com/images/eps-gif/MobiusStripArcLength_1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3747"/>
            <a:ext cx="2743200" cy="19829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6180BC6-9587-4C27-AD44-2A2C7EE75359}" type="slidenum">
              <a:rPr lang="en-US" smtClean="0"/>
              <a:t>50</a:t>
            </a:fld>
            <a:endParaRPr lang="en-US"/>
          </a:p>
        </p:txBody>
      </p:sp>
    </p:spTree>
    <p:extLst>
      <p:ext uri="{BB962C8B-B14F-4D97-AF65-F5344CB8AC3E}">
        <p14:creationId xmlns:p14="http://schemas.microsoft.com/office/powerpoint/2010/main" val="2040052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458200" cy="4114800"/>
          </a:xfrm>
        </p:spPr>
        <p:txBody>
          <a:bodyPr>
            <a:normAutofit fontScale="85000" lnSpcReduction="20000"/>
          </a:bodyPr>
          <a:lstStyle/>
          <a:p>
            <a:r>
              <a:rPr lang="en-US" dirty="0" smtClean="0"/>
              <a:t>By now we know the address of kernel32.dll in the victim processes address space.</a:t>
            </a:r>
          </a:p>
          <a:p>
            <a:r>
              <a:rPr lang="en-US" dirty="0" smtClean="0"/>
              <a:t>The kernel32.dll that appears in memory at the base address we discovered will closely resemble what is on disk. </a:t>
            </a:r>
          </a:p>
          <a:p>
            <a:r>
              <a:rPr lang="en-US" dirty="0" smtClean="0"/>
              <a:t>Mostly important, the binary headers that contain meta information about the executable and allow the loader to run the executable, end up in the memory as well.</a:t>
            </a:r>
          </a:p>
          <a:p>
            <a:r>
              <a:rPr lang="en-US" dirty="0" smtClean="0"/>
              <a:t>We will use the information in these headers to locate the address of </a:t>
            </a:r>
            <a:r>
              <a:rPr lang="en-US" dirty="0" err="1" smtClean="0"/>
              <a:t>GetProcAddress</a:t>
            </a:r>
            <a:r>
              <a:rPr lang="en-US" dirty="0" smtClean="0"/>
              <a:t> and </a:t>
            </a:r>
            <a:r>
              <a:rPr lang="en-US" dirty="0" err="1" smtClean="0"/>
              <a:t>LoadLibrary</a:t>
            </a:r>
            <a:r>
              <a:rPr lang="en-US" dirty="0" smtClean="0"/>
              <a:t> in kernel32.dll.</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26311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116" y="609600"/>
            <a:ext cx="381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51</a:t>
            </a:fld>
            <a:endParaRPr lang="en-US"/>
          </a:p>
        </p:txBody>
      </p:sp>
    </p:spTree>
    <p:extLst>
      <p:ext uri="{BB962C8B-B14F-4D97-AF65-F5344CB8AC3E}">
        <p14:creationId xmlns:p14="http://schemas.microsoft.com/office/powerpoint/2010/main" val="1760592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normAutofit/>
          </a:bodyPr>
          <a:lstStyle/>
          <a:p>
            <a:r>
              <a:rPr lang="en-US" dirty="0" smtClean="0"/>
              <a:t>We are trying to locate </a:t>
            </a:r>
            <a:r>
              <a:rPr lang="en-US" dirty="0" err="1" smtClean="0"/>
              <a:t>GetProcAddress</a:t>
            </a:r>
            <a:r>
              <a:rPr lang="en-US" dirty="0" smtClean="0"/>
              <a:t> and </a:t>
            </a:r>
            <a:r>
              <a:rPr lang="en-US" dirty="0" err="1" smtClean="0"/>
              <a:t>LoadLibrary</a:t>
            </a:r>
            <a:r>
              <a:rPr lang="en-US" dirty="0" smtClean="0"/>
              <a:t> in kernel32.dll.</a:t>
            </a:r>
          </a:p>
          <a:p>
            <a:r>
              <a:rPr lang="en-US" dirty="0"/>
              <a:t>We are trying to locate </a:t>
            </a:r>
            <a:r>
              <a:rPr lang="en-US" dirty="0" err="1"/>
              <a:t>GetProcAddress</a:t>
            </a:r>
            <a:r>
              <a:rPr lang="en-US" dirty="0"/>
              <a:t> and </a:t>
            </a:r>
            <a:r>
              <a:rPr lang="en-US" dirty="0" err="1"/>
              <a:t>LoadLibrary</a:t>
            </a:r>
            <a:r>
              <a:rPr lang="en-US" dirty="0"/>
              <a:t> in kernel32.dll</a:t>
            </a:r>
            <a:r>
              <a:rPr lang="en-US" dirty="0" smtClean="0"/>
              <a:t>.</a:t>
            </a:r>
          </a:p>
          <a:p>
            <a:r>
              <a:rPr lang="en-US" dirty="0"/>
              <a:t>We are trying to locate </a:t>
            </a:r>
            <a:r>
              <a:rPr lang="en-US" dirty="0" err="1"/>
              <a:t>GetProcAddress</a:t>
            </a:r>
            <a:r>
              <a:rPr lang="en-US" dirty="0"/>
              <a:t> and </a:t>
            </a:r>
            <a:r>
              <a:rPr lang="en-US" dirty="0" err="1"/>
              <a:t>LoadLibrary</a:t>
            </a:r>
            <a:r>
              <a:rPr lang="en-US" dirty="0"/>
              <a:t> in kernel32.dll.</a:t>
            </a:r>
          </a:p>
          <a:p>
            <a:r>
              <a:rPr lang="en-US" dirty="0"/>
              <a:t>We are trying to locate </a:t>
            </a:r>
            <a:r>
              <a:rPr lang="en-US" dirty="0" err="1"/>
              <a:t>GetProcAddress</a:t>
            </a:r>
            <a:r>
              <a:rPr lang="en-US" dirty="0"/>
              <a:t> and </a:t>
            </a:r>
            <a:r>
              <a:rPr lang="en-US" dirty="0" err="1"/>
              <a:t>LoadLibrary</a:t>
            </a:r>
            <a:r>
              <a:rPr lang="en-US" dirty="0"/>
              <a:t> in kernel32.dll.</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52</a:t>
            </a:fld>
            <a:endParaRPr lang="en-US"/>
          </a:p>
        </p:txBody>
      </p:sp>
    </p:spTree>
    <p:extLst>
      <p:ext uri="{BB962C8B-B14F-4D97-AF65-F5344CB8AC3E}">
        <p14:creationId xmlns:p14="http://schemas.microsoft.com/office/powerpoint/2010/main" val="3122486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715962"/>
          </a:xfrm>
        </p:spPr>
        <p:txBody>
          <a:bodyPr>
            <a:normAutofit fontScale="90000"/>
          </a:bodyPr>
          <a:lstStyle/>
          <a:p>
            <a:r>
              <a:rPr lang="en-US" dirty="0" smtClean="0"/>
              <a:t>Export Address Table</a:t>
            </a:r>
            <a:endParaRPr lang="en-US" dirty="0"/>
          </a:p>
        </p:txBody>
      </p:sp>
      <p:sp>
        <p:nvSpPr>
          <p:cNvPr id="3" name="Content Placeholder 2"/>
          <p:cNvSpPr>
            <a:spLocks noGrp="1"/>
          </p:cNvSpPr>
          <p:nvPr>
            <p:ph idx="1"/>
          </p:nvPr>
        </p:nvSpPr>
        <p:spPr>
          <a:xfrm>
            <a:off x="152400" y="4038600"/>
            <a:ext cx="8534400" cy="2743200"/>
          </a:xfrm>
        </p:spPr>
        <p:txBody>
          <a:bodyPr>
            <a:normAutofit fontScale="85000" lnSpcReduction="20000"/>
          </a:bodyPr>
          <a:lstStyle/>
          <a:p>
            <a:r>
              <a:rPr lang="en-US" dirty="0" smtClean="0"/>
              <a:t>DLL’s like kernel32.dll main purpose is to provide functions for other processes to use.</a:t>
            </a:r>
          </a:p>
          <a:p>
            <a:r>
              <a:rPr lang="en-US" dirty="0" smtClean="0"/>
              <a:t>To meet this purpose, DLLs have a data structure known as the Export Address Table that advertises the locations of the functions the DLL provides.</a:t>
            </a:r>
          </a:p>
          <a:p>
            <a:r>
              <a:rPr lang="en-US" dirty="0" smtClean="0"/>
              <a:t> Once we find the EAT we can use it to look up </a:t>
            </a:r>
            <a:r>
              <a:rPr lang="en-US" dirty="0" err="1" smtClean="0"/>
              <a:t>GetProcAddress</a:t>
            </a:r>
            <a:r>
              <a:rPr lang="en-US" dirty="0" smtClean="0"/>
              <a:t> and </a:t>
            </a:r>
            <a:r>
              <a:rPr lang="en-US" dirty="0" err="1" smtClean="0"/>
              <a:t>LoadLibrary</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315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53</a:t>
            </a:fld>
            <a:endParaRPr lang="en-US"/>
          </a:p>
        </p:txBody>
      </p:sp>
    </p:spTree>
    <p:extLst>
      <p:ext uri="{BB962C8B-B14F-4D97-AF65-F5344CB8AC3E}">
        <p14:creationId xmlns:p14="http://schemas.microsoft.com/office/powerpoint/2010/main" val="3724134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smtClean="0"/>
              <a:t>It’s not quite that easy. </a:t>
            </a:r>
          </a:p>
          <a:p>
            <a:r>
              <a:rPr lang="en-US" dirty="0" smtClean="0"/>
              <a:t>There are actually several data structures associated with the Export Address Table. A table of the function names, a table of the function ordinals, and a table of the functions relative virtual addresses (RVAs) inside the DLL. </a:t>
            </a:r>
          </a:p>
          <a:p>
            <a:r>
              <a:rPr lang="en-US" dirty="0" smtClean="0"/>
              <a:t>And…. The EAT isn’t immediately accessible, we first have to drill down on some of those headers located at the start of the executable in order to discover the EAT’s location.</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54</a:t>
            </a:fld>
            <a:endParaRPr lang="en-US"/>
          </a:p>
        </p:txBody>
      </p:sp>
    </p:spTree>
    <p:extLst>
      <p:ext uri="{BB962C8B-B14F-4D97-AF65-F5344CB8AC3E}">
        <p14:creationId xmlns:p14="http://schemas.microsoft.com/office/powerpoint/2010/main" val="3320958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693348"/>
            <a:ext cx="8353425" cy="1890016"/>
          </a:xfrm>
        </p:spPr>
        <p:txBody>
          <a:bodyPr>
            <a:normAutofit fontScale="77500" lnSpcReduction="20000"/>
          </a:bodyPr>
          <a:lstStyle/>
          <a:p>
            <a:r>
              <a:rPr lang="en-US" dirty="0" smtClean="0"/>
              <a:t>Located at the top of the executable file (and the base address of the DLL in memory) is the IMAGE_DOS_HEADER.</a:t>
            </a:r>
          </a:p>
          <a:p>
            <a:r>
              <a:rPr lang="en-US" dirty="0" smtClean="0"/>
              <a:t>This contains a bunch of uninteresting stuff, the only thing useful to us is the offset to the NT_HEADER which contains all the useful data.</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6953250" cy="461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55</a:t>
            </a:fld>
            <a:endParaRPr lang="en-US"/>
          </a:p>
        </p:txBody>
      </p:sp>
    </p:spTree>
    <p:extLst>
      <p:ext uri="{BB962C8B-B14F-4D97-AF65-F5344CB8AC3E}">
        <p14:creationId xmlns:p14="http://schemas.microsoft.com/office/powerpoint/2010/main" val="2717178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3733800"/>
            <a:ext cx="8763001" cy="2971800"/>
          </a:xfrm>
        </p:spPr>
        <p:txBody>
          <a:bodyPr>
            <a:normAutofit fontScale="77500" lnSpcReduction="20000"/>
          </a:bodyPr>
          <a:lstStyle/>
          <a:p>
            <a:r>
              <a:rPr lang="en-US" dirty="0" smtClean="0"/>
              <a:t>The NT Headers area contains 3 individual headers/sets of data.</a:t>
            </a:r>
          </a:p>
          <a:p>
            <a:r>
              <a:rPr lang="en-US" dirty="0" smtClean="0"/>
              <a:t>The Signature which is just the bytes ‘PE’ for Portable Executable.</a:t>
            </a:r>
          </a:p>
          <a:p>
            <a:r>
              <a:rPr lang="en-US" dirty="0" smtClean="0"/>
              <a:t>The IMAGE_FILE_HEADER which contains some moderately interesting data like the timestamp on the file, the type of executable it is (DLL, EXE, SYS, etc…) and so on</a:t>
            </a:r>
          </a:p>
          <a:p>
            <a:r>
              <a:rPr lang="en-US" dirty="0" smtClean="0"/>
              <a:t>The IMAGE_OPTIONAL_HEADER which contains information about all of the stuff the attacker really cares about.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8" y="228600"/>
            <a:ext cx="859954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56</a:t>
            </a:fld>
            <a:endParaRPr lang="en-US"/>
          </a:p>
        </p:txBody>
      </p:sp>
    </p:spTree>
    <p:extLst>
      <p:ext uri="{BB962C8B-B14F-4D97-AF65-F5344CB8AC3E}">
        <p14:creationId xmlns:p14="http://schemas.microsoft.com/office/powerpoint/2010/main" val="55644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181600"/>
            <a:ext cx="8534400" cy="1371600"/>
          </a:xfrm>
        </p:spPr>
        <p:txBody>
          <a:bodyPr>
            <a:normAutofit/>
          </a:bodyPr>
          <a:lstStyle/>
          <a:p>
            <a:r>
              <a:rPr lang="en-US" dirty="0" smtClean="0"/>
              <a:t>Inside the IMAGE_OPTIONAL_HEADER we find the RVA to the EAT.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2001"/>
            <a:ext cx="7620000" cy="482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57</a:t>
            </a:fld>
            <a:endParaRPr lang="en-US"/>
          </a:p>
        </p:txBody>
      </p:sp>
    </p:spTree>
    <p:extLst>
      <p:ext uri="{BB962C8B-B14F-4D97-AF65-F5344CB8AC3E}">
        <p14:creationId xmlns:p14="http://schemas.microsoft.com/office/powerpoint/2010/main" val="515407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00400"/>
            <a:ext cx="8839200" cy="3505200"/>
          </a:xfrm>
        </p:spPr>
        <p:txBody>
          <a:bodyPr>
            <a:normAutofit fontScale="92500" lnSpcReduction="20000"/>
          </a:bodyPr>
          <a:lstStyle/>
          <a:p>
            <a:r>
              <a:rPr lang="en-US" dirty="0" smtClean="0"/>
              <a:t>The RVA for the EAT we just received leads us to this data structure.</a:t>
            </a:r>
          </a:p>
          <a:p>
            <a:r>
              <a:rPr lang="en-US" dirty="0" smtClean="0"/>
              <a:t>The names table contains an array of pointers to ASCII strings of the exported function names.</a:t>
            </a:r>
          </a:p>
          <a:p>
            <a:r>
              <a:rPr lang="en-US" dirty="0" smtClean="0"/>
              <a:t>The address table contains an array of pointers to the actual functions that the DLL exports.</a:t>
            </a:r>
          </a:p>
          <a:p>
            <a:r>
              <a:rPr lang="en-US" dirty="0" smtClean="0"/>
              <a:t>The ordinal table kind of links the names table and the address table.</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32442"/>
            <a:ext cx="85915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58</a:t>
            </a:fld>
            <a:endParaRPr lang="en-US"/>
          </a:p>
        </p:txBody>
      </p:sp>
    </p:spTree>
    <p:extLst>
      <p:ext uri="{BB962C8B-B14F-4D97-AF65-F5344CB8AC3E}">
        <p14:creationId xmlns:p14="http://schemas.microsoft.com/office/powerpoint/2010/main" val="525813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Using the EAT</a:t>
            </a:r>
            <a:endParaRPr lang="en-US" dirty="0"/>
          </a:p>
        </p:txBody>
      </p:sp>
      <p:sp>
        <p:nvSpPr>
          <p:cNvPr id="3" name="Content Placeholder 2"/>
          <p:cNvSpPr>
            <a:spLocks noGrp="1"/>
          </p:cNvSpPr>
          <p:nvPr>
            <p:ph idx="1"/>
          </p:nvPr>
        </p:nvSpPr>
        <p:spPr>
          <a:xfrm>
            <a:off x="304800" y="1066800"/>
            <a:ext cx="8382000" cy="5486400"/>
          </a:xfrm>
        </p:spPr>
        <p:txBody>
          <a:bodyPr>
            <a:normAutofit fontScale="77500" lnSpcReduction="20000"/>
          </a:bodyPr>
          <a:lstStyle/>
          <a:p>
            <a:r>
              <a:rPr lang="en-US" dirty="0" smtClean="0"/>
              <a:t>The locate a function named “function” using the EAT we do the following.</a:t>
            </a:r>
          </a:p>
          <a:p>
            <a:r>
              <a:rPr lang="en-US" dirty="0" smtClean="0"/>
              <a:t>First, iterate through the names table comparing each one of the strings referenced in the table to “function.” Let’s say that the </a:t>
            </a:r>
            <a:r>
              <a:rPr lang="en-US" dirty="0" err="1" smtClean="0"/>
              <a:t>x’th</a:t>
            </a:r>
            <a:r>
              <a:rPr lang="en-US" dirty="0" smtClean="0"/>
              <a:t> entry in the names table is “function”, in other words </a:t>
            </a:r>
            <a:r>
              <a:rPr lang="en-US" dirty="0" err="1" smtClean="0"/>
              <a:t>namesTable</a:t>
            </a:r>
            <a:r>
              <a:rPr lang="en-US" dirty="0" smtClean="0"/>
              <a:t>[x] == “function.”</a:t>
            </a:r>
          </a:p>
          <a:p>
            <a:r>
              <a:rPr lang="en-US" dirty="0" smtClean="0"/>
              <a:t>Then we get function’s ordinal in the </a:t>
            </a:r>
            <a:r>
              <a:rPr lang="en-US" dirty="0" err="1" smtClean="0"/>
              <a:t>x’th</a:t>
            </a:r>
            <a:r>
              <a:rPr lang="en-US" dirty="0" smtClean="0"/>
              <a:t> entry of the ordinal table. So </a:t>
            </a:r>
            <a:r>
              <a:rPr lang="en-US" dirty="0" err="1" smtClean="0"/>
              <a:t>functionOrdinal</a:t>
            </a:r>
            <a:r>
              <a:rPr lang="en-US" dirty="0" smtClean="0"/>
              <a:t> = </a:t>
            </a:r>
            <a:r>
              <a:rPr lang="en-US" dirty="0" err="1" smtClean="0"/>
              <a:t>ordinalTable</a:t>
            </a:r>
            <a:r>
              <a:rPr lang="en-US" dirty="0" smtClean="0"/>
              <a:t>[x].</a:t>
            </a:r>
          </a:p>
          <a:p>
            <a:r>
              <a:rPr lang="en-US" dirty="0" smtClean="0"/>
              <a:t>Now we can retrieve function’s RVA inside the DLL by looking at the </a:t>
            </a:r>
            <a:r>
              <a:rPr lang="en-US" dirty="0" err="1" smtClean="0"/>
              <a:t>x’th</a:t>
            </a:r>
            <a:r>
              <a:rPr lang="en-US" dirty="0" smtClean="0"/>
              <a:t> entry of the </a:t>
            </a:r>
            <a:r>
              <a:rPr lang="en-US" dirty="0" err="1" smtClean="0"/>
              <a:t>addressTable</a:t>
            </a:r>
            <a:r>
              <a:rPr lang="en-US" dirty="0" smtClean="0"/>
              <a:t>. </a:t>
            </a:r>
            <a:r>
              <a:rPr lang="en-US" dirty="0" err="1" smtClean="0"/>
              <a:t>functionRVA</a:t>
            </a:r>
            <a:r>
              <a:rPr lang="en-US" dirty="0" smtClean="0"/>
              <a:t> = </a:t>
            </a:r>
            <a:r>
              <a:rPr lang="en-US" dirty="0" err="1" smtClean="0"/>
              <a:t>addressTable</a:t>
            </a:r>
            <a:r>
              <a:rPr lang="en-US" dirty="0" smtClean="0"/>
              <a:t>[</a:t>
            </a:r>
            <a:r>
              <a:rPr lang="en-US" dirty="0" err="1" smtClean="0"/>
              <a:t>functionOrdinal</a:t>
            </a:r>
            <a:r>
              <a:rPr lang="en-US" dirty="0" smtClean="0"/>
              <a:t>].</a:t>
            </a:r>
          </a:p>
          <a:p>
            <a:r>
              <a:rPr lang="en-US" dirty="0" smtClean="0"/>
              <a:t> Finally, we can calculate where “function” actually exists in a processes address space by adding </a:t>
            </a:r>
            <a:r>
              <a:rPr lang="en-US" dirty="0" err="1" smtClean="0"/>
              <a:t>functionRVA</a:t>
            </a:r>
            <a:r>
              <a:rPr lang="en-US" dirty="0" smtClean="0"/>
              <a:t> to the base address of kernel32.dll in the victim process.</a:t>
            </a:r>
          </a:p>
          <a:p>
            <a:pPr marL="0" indent="0">
              <a:buNone/>
            </a:pPr>
            <a:r>
              <a:rPr lang="en-US" dirty="0" smtClean="0"/>
              <a:t>     </a:t>
            </a:r>
            <a:r>
              <a:rPr lang="en-US" dirty="0" err="1" smtClean="0"/>
              <a:t>functionAddress</a:t>
            </a:r>
            <a:r>
              <a:rPr lang="en-US" dirty="0" smtClean="0"/>
              <a:t> = </a:t>
            </a:r>
            <a:r>
              <a:rPr lang="en-US" dirty="0" err="1" smtClean="0"/>
              <a:t>functionRVA</a:t>
            </a:r>
            <a:r>
              <a:rPr lang="en-US" dirty="0" smtClean="0"/>
              <a:t> + DLL base address</a:t>
            </a:r>
          </a:p>
          <a:p>
            <a:pPr marL="0" indent="0">
              <a:buNone/>
            </a:pPr>
            <a:r>
              <a:rPr lang="en-US" dirty="0" smtClean="0"/>
              <a:t>This allows us to call </a:t>
            </a:r>
            <a:r>
              <a:rPr lang="en-US" dirty="0" err="1" smtClean="0"/>
              <a:t>functionAddress</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59</a:t>
            </a:fld>
            <a:endParaRPr lang="en-US"/>
          </a:p>
        </p:txBody>
      </p:sp>
    </p:spTree>
    <p:extLst>
      <p:ext uri="{BB962C8B-B14F-4D97-AF65-F5344CB8AC3E}">
        <p14:creationId xmlns:p14="http://schemas.microsoft.com/office/powerpoint/2010/main" val="92021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 2</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Windows exploit mitigation technologies</a:t>
            </a:r>
          </a:p>
          <a:p>
            <a:r>
              <a:rPr lang="en-US" dirty="0" smtClean="0"/>
              <a:t>Defeating windows exploit </a:t>
            </a:r>
            <a:r>
              <a:rPr lang="en-US" dirty="0" err="1" smtClean="0"/>
              <a:t>migitation</a:t>
            </a:r>
            <a:r>
              <a:rPr lang="en-US" dirty="0" smtClean="0"/>
              <a:t> technologies</a:t>
            </a:r>
          </a:p>
        </p:txBody>
      </p:sp>
      <p:sp>
        <p:nvSpPr>
          <p:cNvPr id="4" name="Slide Number Placeholder 3"/>
          <p:cNvSpPr>
            <a:spLocks noGrp="1"/>
          </p:cNvSpPr>
          <p:nvPr>
            <p:ph type="sldNum" sz="quarter" idx="12"/>
          </p:nvPr>
        </p:nvSpPr>
        <p:spPr/>
        <p:txBody>
          <a:bodyPr/>
          <a:lstStyle/>
          <a:p>
            <a:fld id="{295008BC-DA31-4D19-837B-EFA4386B05F5}" type="slidenum">
              <a:rPr lang="en-US" smtClean="0"/>
              <a:pPr/>
              <a:t>6</a:t>
            </a:fld>
            <a:endParaRPr lang="en-US" dirty="0"/>
          </a:p>
        </p:txBody>
      </p:sp>
    </p:spTree>
    <p:extLst>
      <p:ext uri="{BB962C8B-B14F-4D97-AF65-F5344CB8AC3E}">
        <p14:creationId xmlns:p14="http://schemas.microsoft.com/office/powerpoint/2010/main" val="2474219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your understanding</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If you really understand the process I just described, you should be able to use </a:t>
            </a:r>
            <a:r>
              <a:rPr lang="en-US" dirty="0" err="1" smtClean="0"/>
              <a:t>WinDbg</a:t>
            </a:r>
            <a:r>
              <a:rPr lang="en-US" dirty="0" smtClean="0"/>
              <a:t> to find the address of “</a:t>
            </a:r>
            <a:r>
              <a:rPr lang="en-US" dirty="0" err="1" smtClean="0"/>
              <a:t>AddAtomA</a:t>
            </a:r>
            <a:r>
              <a:rPr lang="en-US" dirty="0" smtClean="0"/>
              <a:t>” in </a:t>
            </a:r>
            <a:r>
              <a:rPr lang="en-US" dirty="0" err="1" smtClean="0"/>
              <a:t>basic_vuln’s</a:t>
            </a:r>
            <a:r>
              <a:rPr lang="en-US" dirty="0" smtClean="0"/>
              <a:t> address space.</a:t>
            </a:r>
          </a:p>
          <a:p>
            <a:r>
              <a:rPr lang="en-US" dirty="0" err="1" smtClean="0"/>
              <a:t>AddAtomA</a:t>
            </a:r>
            <a:r>
              <a:rPr lang="en-US" dirty="0" smtClean="0"/>
              <a:t> is a function exported by kernel32.dll.</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60</a:t>
            </a:fld>
            <a:endParaRPr lang="en-US"/>
          </a:p>
        </p:txBody>
      </p:sp>
    </p:spTree>
    <p:extLst>
      <p:ext uri="{BB962C8B-B14F-4D97-AF65-F5344CB8AC3E}">
        <p14:creationId xmlns:p14="http://schemas.microsoft.com/office/powerpoint/2010/main" val="2745757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0"/>
            <a:ext cx="8382000" cy="2819400"/>
          </a:xfrm>
        </p:spPr>
        <p:txBody>
          <a:bodyPr>
            <a:normAutofit/>
          </a:bodyPr>
          <a:lstStyle/>
          <a:p>
            <a:r>
              <a:rPr lang="en-US" dirty="0" smtClean="0"/>
              <a:t>First start by using </a:t>
            </a:r>
            <a:r>
              <a:rPr lang="en-US" dirty="0" err="1" smtClean="0"/>
              <a:t>WinDbg</a:t>
            </a:r>
            <a:r>
              <a:rPr lang="en-US" dirty="0" smtClean="0"/>
              <a:t> to look at the bytes at the kernel32.dll base address.</a:t>
            </a:r>
          </a:p>
          <a:p>
            <a:r>
              <a:rPr lang="en-US" dirty="0" smtClean="0"/>
              <a:t>Then open up kernel32.dll in </a:t>
            </a:r>
            <a:r>
              <a:rPr lang="en-US" dirty="0" err="1" smtClean="0"/>
              <a:t>PEView</a:t>
            </a:r>
            <a:r>
              <a:rPr lang="en-US" dirty="0" smtClean="0"/>
              <a:t> and use it to help you interpret the bytes you are looking at, and the </a:t>
            </a:r>
            <a:r>
              <a:rPr lang="en-US" dirty="0" err="1" smtClean="0"/>
              <a:t>datastructures</a:t>
            </a:r>
            <a:r>
              <a:rPr lang="en-US" dirty="0" smtClean="0"/>
              <a:t> they represent.</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41325"/>
            <a:ext cx="381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352861" cy="232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152400"/>
            <a:ext cx="8229600" cy="914400"/>
          </a:xfrm>
        </p:spPr>
        <p:txBody>
          <a:bodyPr/>
          <a:lstStyle/>
          <a:p>
            <a:r>
              <a:rPr lang="en-US" dirty="0" smtClean="0"/>
              <a:t>A little help</a:t>
            </a:r>
            <a:endParaRPr lang="en-US" dirty="0"/>
          </a:p>
        </p:txBody>
      </p:sp>
      <p:sp>
        <p:nvSpPr>
          <p:cNvPr id="2" name="Slide Number Placeholder 1"/>
          <p:cNvSpPr>
            <a:spLocks noGrp="1"/>
          </p:cNvSpPr>
          <p:nvPr>
            <p:ph type="sldNum" sz="quarter" idx="12"/>
          </p:nvPr>
        </p:nvSpPr>
        <p:spPr/>
        <p:txBody>
          <a:bodyPr/>
          <a:lstStyle/>
          <a:p>
            <a:fld id="{66180BC6-9587-4C27-AD44-2A2C7EE75359}" type="slidenum">
              <a:rPr lang="en-US" smtClean="0"/>
              <a:t>61</a:t>
            </a:fld>
            <a:endParaRPr lang="en-US"/>
          </a:p>
        </p:txBody>
      </p:sp>
    </p:spTree>
    <p:extLst>
      <p:ext uri="{BB962C8B-B14F-4D97-AF65-F5344CB8AC3E}">
        <p14:creationId xmlns:p14="http://schemas.microsoft.com/office/powerpoint/2010/main" val="3985275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for improvement</a:t>
            </a:r>
            <a:endParaRPr lang="en-US" dirty="0"/>
          </a:p>
        </p:txBody>
      </p:sp>
      <p:sp>
        <p:nvSpPr>
          <p:cNvPr id="3" name="Content Placeholder 2"/>
          <p:cNvSpPr>
            <a:spLocks noGrp="1"/>
          </p:cNvSpPr>
          <p:nvPr>
            <p:ph idx="1"/>
          </p:nvPr>
        </p:nvSpPr>
        <p:spPr/>
        <p:txBody>
          <a:bodyPr/>
          <a:lstStyle/>
          <a:p>
            <a:r>
              <a:rPr lang="en-US" dirty="0" smtClean="0"/>
              <a:t>When searching through the EAT name’s table, comparing each string to “</a:t>
            </a:r>
            <a:r>
              <a:rPr lang="en-US" dirty="0" err="1" smtClean="0"/>
              <a:t>GetProcAddress</a:t>
            </a:r>
            <a:r>
              <a:rPr lang="en-US" dirty="0" smtClean="0"/>
              <a:t>” or “</a:t>
            </a:r>
            <a:r>
              <a:rPr lang="en-US" dirty="0" err="1" smtClean="0"/>
              <a:t>LoadLibrary</a:t>
            </a:r>
            <a:r>
              <a:rPr lang="en-US" dirty="0" smtClean="0"/>
              <a:t>” is costly from an instruction count stand point, and from a </a:t>
            </a:r>
            <a:r>
              <a:rPr lang="en-US" dirty="0" err="1" smtClean="0"/>
              <a:t>shellcode</a:t>
            </a:r>
            <a:r>
              <a:rPr lang="en-US" dirty="0" smtClean="0"/>
              <a:t> size stand point because it requires that we hardcode the “</a:t>
            </a:r>
            <a:r>
              <a:rPr lang="en-US" dirty="0" err="1" smtClean="0"/>
              <a:t>GetProcAddrss</a:t>
            </a:r>
            <a:r>
              <a:rPr lang="en-US" dirty="0" smtClean="0"/>
              <a:t>” and “</a:t>
            </a:r>
            <a:r>
              <a:rPr lang="en-US" dirty="0" err="1" smtClean="0"/>
              <a:t>LoadLibrary</a:t>
            </a:r>
            <a:r>
              <a:rPr lang="en-US" dirty="0" smtClean="0"/>
              <a:t>” strings somewhere in our </a:t>
            </a:r>
            <a:r>
              <a:rPr lang="en-US" dirty="0" err="1" smtClean="0"/>
              <a:t>shellcode</a:t>
            </a:r>
            <a:r>
              <a:rPr lang="en-US" dirty="0" smtClean="0"/>
              <a: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62</a:t>
            </a:fld>
            <a:endParaRPr lang="en-US"/>
          </a:p>
        </p:txBody>
      </p:sp>
    </p:spTree>
    <p:extLst>
      <p:ext uri="{BB962C8B-B14F-4D97-AF65-F5344CB8AC3E}">
        <p14:creationId xmlns:p14="http://schemas.microsoft.com/office/powerpoint/2010/main" val="2256493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not, want not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Instead of comparing string values, common practice is to hash each string in the EAT names table with a simple 32bit hash producing function and compare it to </a:t>
            </a:r>
            <a:r>
              <a:rPr lang="en-US" dirty="0" err="1" smtClean="0"/>
              <a:t>precalculated</a:t>
            </a:r>
            <a:r>
              <a:rPr lang="en-US" dirty="0" smtClean="0"/>
              <a:t> hashes for “</a:t>
            </a:r>
            <a:r>
              <a:rPr lang="en-US" dirty="0" err="1" smtClean="0"/>
              <a:t>LoadLibrary</a:t>
            </a:r>
            <a:r>
              <a:rPr lang="en-US" dirty="0" smtClean="0"/>
              <a:t>” and “</a:t>
            </a:r>
            <a:r>
              <a:rPr lang="en-US" dirty="0" err="1" smtClean="0"/>
              <a:t>GetProcAddress</a:t>
            </a:r>
            <a:r>
              <a:rPr lang="en-US" dirty="0" smtClean="0"/>
              <a:t>.”</a:t>
            </a:r>
          </a:p>
          <a:p>
            <a:r>
              <a:rPr lang="en-US" dirty="0" smtClean="0"/>
              <a:t>This is simple to implement, and allows us to store hardcoded 32bit hashes instead of wastefully storing the entire </a:t>
            </a:r>
            <a:r>
              <a:rPr lang="en-US" dirty="0" err="1" smtClean="0"/>
              <a:t>ascii</a:t>
            </a:r>
            <a:r>
              <a:rPr lang="en-US" dirty="0" smtClean="0"/>
              <a:t> strings for “</a:t>
            </a:r>
            <a:r>
              <a:rPr lang="en-US" dirty="0" err="1" smtClean="0"/>
              <a:t>LoadLibrary</a:t>
            </a:r>
            <a:r>
              <a:rPr lang="en-US" dirty="0" smtClean="0"/>
              <a:t>” and “</a:t>
            </a:r>
            <a:r>
              <a:rPr lang="en-US" dirty="0" err="1" smtClean="0"/>
              <a:t>GetProcAddress</a:t>
            </a:r>
            <a:r>
              <a:rPr lang="en-US" dirty="0" smtClean="0"/>
              <a:t>.” </a:t>
            </a:r>
          </a:p>
          <a:p>
            <a:r>
              <a:rPr lang="en-US" dirty="0" smtClean="0"/>
              <a:t>Comparing 32bit values on the x86 architecture is very simple and fast.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63</a:t>
            </a:fld>
            <a:endParaRPr lang="en-US"/>
          </a:p>
        </p:txBody>
      </p:sp>
    </p:spTree>
    <p:extLst>
      <p:ext uri="{BB962C8B-B14F-4D97-AF65-F5344CB8AC3E}">
        <p14:creationId xmlns:p14="http://schemas.microsoft.com/office/powerpoint/2010/main" val="696372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a:t>
            </a:r>
            <a:endParaRPr lang="en-US" dirty="0"/>
          </a:p>
        </p:txBody>
      </p:sp>
      <p:sp>
        <p:nvSpPr>
          <p:cNvPr id="3" name="Content Placeholder 2"/>
          <p:cNvSpPr>
            <a:spLocks noGrp="1"/>
          </p:cNvSpPr>
          <p:nvPr>
            <p:ph idx="1"/>
          </p:nvPr>
        </p:nvSpPr>
        <p:spPr>
          <a:xfrm>
            <a:off x="495300" y="1524000"/>
            <a:ext cx="8229600" cy="4525963"/>
          </a:xfrm>
        </p:spPr>
        <p:txBody>
          <a:bodyPr>
            <a:normAutofit/>
          </a:bodyPr>
          <a:lstStyle/>
          <a:p>
            <a:r>
              <a:rPr lang="pt-BR" dirty="0" smtClean="0"/>
              <a:t>For each character c in string: h</a:t>
            </a:r>
            <a:r>
              <a:rPr lang="pt-BR" dirty="0"/>
              <a:t>=((h&lt;&lt;5)|(h&gt;&gt;27))+</a:t>
            </a:r>
            <a:r>
              <a:rPr lang="pt-BR" dirty="0" smtClean="0"/>
              <a:t>c </a:t>
            </a:r>
          </a:p>
          <a:p>
            <a:r>
              <a:rPr lang="pt-BR" dirty="0" smtClean="0"/>
              <a:t>This simple hash function is fairly ubiquitous among win32 shellcode.</a:t>
            </a:r>
          </a:p>
          <a:p>
            <a:r>
              <a:rPr lang="pt-BR" dirty="0" smtClean="0"/>
              <a:t>It produces hash values for GetProcAddress and LoadLibraryA that equal 0x7c0dfcaa and 0xec0e4e8e respectively. </a:t>
            </a:r>
          </a:p>
        </p:txBody>
      </p:sp>
      <p:sp>
        <p:nvSpPr>
          <p:cNvPr id="4" name="TextBox 3"/>
          <p:cNvSpPr txBox="1"/>
          <p:nvPr/>
        </p:nvSpPr>
        <p:spPr>
          <a:xfrm>
            <a:off x="762000" y="6211669"/>
            <a:ext cx="7696200" cy="646331"/>
          </a:xfrm>
          <a:prstGeom prst="rect">
            <a:avLst/>
          </a:prstGeom>
          <a:noFill/>
        </p:spPr>
        <p:txBody>
          <a:bodyPr wrap="square" rtlCol="0">
            <a:spAutoFit/>
          </a:bodyPr>
          <a:lstStyle/>
          <a:p>
            <a:r>
              <a:rPr lang="en-US" dirty="0" smtClean="0"/>
              <a:t>*Hash function taken from: </a:t>
            </a:r>
            <a:r>
              <a:rPr lang="en-US" dirty="0">
                <a:hlinkClick r:id="rId3"/>
              </a:rPr>
              <a:t>http://www.hick.org/code/skape/papers/win32-shellcode.pdf</a:t>
            </a:r>
            <a:endParaRPr lang="en-US" dirty="0"/>
          </a:p>
        </p:txBody>
      </p:sp>
      <p:sp>
        <p:nvSpPr>
          <p:cNvPr id="5" name="Slide Number Placeholder 4"/>
          <p:cNvSpPr>
            <a:spLocks noGrp="1"/>
          </p:cNvSpPr>
          <p:nvPr>
            <p:ph type="sldNum" sz="quarter" idx="12"/>
          </p:nvPr>
        </p:nvSpPr>
        <p:spPr/>
        <p:txBody>
          <a:bodyPr/>
          <a:lstStyle/>
          <a:p>
            <a:fld id="{66180BC6-9587-4C27-AD44-2A2C7EE75359}" type="slidenum">
              <a:rPr lang="en-US" smtClean="0"/>
              <a:t>64</a:t>
            </a:fld>
            <a:endParaRPr lang="en-US"/>
          </a:p>
        </p:txBody>
      </p:sp>
    </p:spTree>
    <p:extLst>
      <p:ext uri="{BB962C8B-B14F-4D97-AF65-F5344CB8AC3E}">
        <p14:creationId xmlns:p14="http://schemas.microsoft.com/office/powerpoint/2010/main" val="2539367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Round up</a:t>
            </a:r>
            <a:endParaRPr lang="en-US" dirty="0"/>
          </a:p>
        </p:txBody>
      </p:sp>
      <p:sp>
        <p:nvSpPr>
          <p:cNvPr id="3" name="Content Placeholder 2"/>
          <p:cNvSpPr>
            <a:spLocks noGrp="1"/>
          </p:cNvSpPr>
          <p:nvPr>
            <p:ph idx="1"/>
          </p:nvPr>
        </p:nvSpPr>
        <p:spPr>
          <a:xfrm>
            <a:off x="457200" y="914400"/>
            <a:ext cx="8534400" cy="5791200"/>
          </a:xfrm>
        </p:spPr>
        <p:txBody>
          <a:bodyPr>
            <a:normAutofit fontScale="77500" lnSpcReduction="20000"/>
          </a:bodyPr>
          <a:lstStyle/>
          <a:p>
            <a:r>
              <a:rPr lang="en-US" dirty="0" smtClean="0"/>
              <a:t>The win32 </a:t>
            </a:r>
            <a:r>
              <a:rPr lang="en-US" dirty="0" err="1" smtClean="0"/>
              <a:t>shellcode</a:t>
            </a:r>
            <a:r>
              <a:rPr lang="en-US" dirty="0" smtClean="0"/>
              <a:t> process we have covered can be summarized as follows:</a:t>
            </a:r>
          </a:p>
          <a:p>
            <a:pPr marL="514350" indent="-514350">
              <a:buAutoNum type="arabicParenR"/>
            </a:pPr>
            <a:r>
              <a:rPr lang="en-US" dirty="0" smtClean="0"/>
              <a:t>First locate kernel32.dll’s base address by walking from the TEB to the PEB to the loaded modules linked list. Kernel32.dll is always the second member of this linked list.</a:t>
            </a:r>
          </a:p>
          <a:p>
            <a:pPr marL="514350" indent="-514350">
              <a:buAutoNum type="arabicParenR"/>
            </a:pPr>
            <a:r>
              <a:rPr lang="en-US" dirty="0" smtClean="0"/>
              <a:t>Locate kernel32.dll’s EAT by walking through the executable headers located at kernel32.dll’s base address. Then use the EAT’s names table, ordinal table, and address table to locate the addresses of </a:t>
            </a:r>
            <a:r>
              <a:rPr lang="en-US" dirty="0" err="1" smtClean="0"/>
              <a:t>GetProcAddress</a:t>
            </a:r>
            <a:r>
              <a:rPr lang="en-US" dirty="0" smtClean="0"/>
              <a:t> and </a:t>
            </a:r>
            <a:r>
              <a:rPr lang="en-US" dirty="0" err="1" smtClean="0"/>
              <a:t>LoadLibrary</a:t>
            </a:r>
            <a:r>
              <a:rPr lang="en-US" dirty="0" smtClean="0"/>
              <a:t>.</a:t>
            </a:r>
          </a:p>
          <a:p>
            <a:pPr marL="514350" indent="-514350">
              <a:buAutoNum type="arabicParenR"/>
            </a:pPr>
            <a:r>
              <a:rPr lang="en-US" dirty="0" smtClean="0"/>
              <a:t>Use </a:t>
            </a:r>
            <a:r>
              <a:rPr lang="en-US" dirty="0" err="1" smtClean="0"/>
              <a:t>LoadLibrary</a:t>
            </a:r>
            <a:r>
              <a:rPr lang="en-US" dirty="0" smtClean="0"/>
              <a:t> to load arbitrary DLL’s into the victim processes address space.</a:t>
            </a:r>
          </a:p>
          <a:p>
            <a:pPr marL="514350" indent="-514350">
              <a:buAutoNum type="arabicParenR"/>
            </a:pPr>
            <a:r>
              <a:rPr lang="en-US" dirty="0" smtClean="0"/>
              <a:t>Use </a:t>
            </a:r>
            <a:r>
              <a:rPr lang="en-US" dirty="0" err="1" smtClean="0"/>
              <a:t>GetProcAddress</a:t>
            </a:r>
            <a:r>
              <a:rPr lang="en-US" dirty="0" smtClean="0"/>
              <a:t> to locate the address of functions that those DLLs provide us.</a:t>
            </a:r>
          </a:p>
          <a:p>
            <a:pPr marL="514350" indent="-514350">
              <a:buAutoNum type="arabicParenR"/>
            </a:pPr>
            <a:r>
              <a:rPr lang="en-US" dirty="0" smtClean="0"/>
              <a:t>Use </a:t>
            </a:r>
            <a:r>
              <a:rPr lang="en-US" dirty="0" err="1" smtClean="0"/>
              <a:t>LoadLibrary</a:t>
            </a:r>
            <a:r>
              <a:rPr lang="en-US" dirty="0" smtClean="0"/>
              <a:t> in conjunction with </a:t>
            </a:r>
            <a:r>
              <a:rPr lang="en-US" dirty="0" err="1" smtClean="0"/>
              <a:t>GetProcAddress</a:t>
            </a:r>
            <a:r>
              <a:rPr lang="en-US" dirty="0" smtClean="0"/>
              <a:t> to load and resolve functions to perform arbitrary functionality. </a:t>
            </a:r>
          </a:p>
          <a:p>
            <a:pPr marL="514350" indent="-514350">
              <a:buAutoNum type="arabicParenR"/>
            </a:pP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65</a:t>
            </a:fld>
            <a:endParaRPr lang="en-US"/>
          </a:p>
        </p:txBody>
      </p:sp>
    </p:spTree>
    <p:extLst>
      <p:ext uri="{BB962C8B-B14F-4D97-AF65-F5344CB8AC3E}">
        <p14:creationId xmlns:p14="http://schemas.microsoft.com/office/powerpoint/2010/main" val="1581977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43"/>
            <a:ext cx="8229600" cy="585457"/>
          </a:xfrm>
        </p:spPr>
        <p:txBody>
          <a:bodyPr>
            <a:normAutofit fontScale="90000"/>
          </a:bodyPr>
          <a:lstStyle/>
          <a:p>
            <a:r>
              <a:rPr lang="en-US" dirty="0" smtClean="0"/>
              <a:t>Hello World </a:t>
            </a:r>
            <a:r>
              <a:rPr lang="en-US" dirty="0" err="1" smtClean="0"/>
              <a:t>shellcode</a:t>
            </a:r>
            <a:r>
              <a:rPr lang="en-US" dirty="0" smtClean="0"/>
              <a:t> example</a:t>
            </a:r>
            <a:endParaRPr lang="en-US" dirty="0"/>
          </a:p>
        </p:txBody>
      </p:sp>
      <p:sp>
        <p:nvSpPr>
          <p:cNvPr id="3" name="Content Placeholder 2"/>
          <p:cNvSpPr>
            <a:spLocks noGrp="1"/>
          </p:cNvSpPr>
          <p:nvPr>
            <p:ph idx="1"/>
          </p:nvPr>
        </p:nvSpPr>
        <p:spPr>
          <a:xfrm>
            <a:off x="0" y="4862158"/>
            <a:ext cx="9144000" cy="1995842"/>
          </a:xfrm>
        </p:spPr>
        <p:txBody>
          <a:bodyPr>
            <a:normAutofit fontScale="55000" lnSpcReduction="20000"/>
          </a:bodyPr>
          <a:lstStyle/>
          <a:p>
            <a:r>
              <a:rPr lang="en-US" dirty="0" smtClean="0"/>
              <a:t>Tip: you can embed your </a:t>
            </a:r>
            <a:r>
              <a:rPr lang="en-US" dirty="0" err="1" smtClean="0"/>
              <a:t>shellcode</a:t>
            </a:r>
            <a:r>
              <a:rPr lang="en-US" dirty="0" smtClean="0"/>
              <a:t> into a standard C file using inline assembly as shown here. This can often make dumping/using your </a:t>
            </a:r>
            <a:r>
              <a:rPr lang="en-US" dirty="0" err="1" smtClean="0"/>
              <a:t>shellcode</a:t>
            </a:r>
            <a:r>
              <a:rPr lang="en-US" dirty="0" smtClean="0"/>
              <a:t> bytes to create a payload easier.</a:t>
            </a:r>
          </a:p>
          <a:p>
            <a:r>
              <a:rPr lang="en-US" dirty="0" smtClean="0"/>
              <a:t>Also notice the call to </a:t>
            </a:r>
            <a:r>
              <a:rPr lang="en-US" dirty="0" err="1" smtClean="0"/>
              <a:t>VirtualProtectEx</a:t>
            </a:r>
            <a:r>
              <a:rPr lang="en-US" dirty="0" smtClean="0"/>
              <a:t>. I am setting the program’s code section to writeable (which it normally isn’t), that way the </a:t>
            </a:r>
            <a:r>
              <a:rPr lang="en-US" dirty="0" err="1" smtClean="0"/>
              <a:t>shellcode</a:t>
            </a:r>
            <a:r>
              <a:rPr lang="en-US" dirty="0" smtClean="0"/>
              <a:t> won’t crash when it modifies itself in this </a:t>
            </a:r>
            <a:r>
              <a:rPr lang="en-US" dirty="0" err="1" smtClean="0"/>
              <a:t>testbed</a:t>
            </a:r>
            <a:r>
              <a:rPr lang="en-US" dirty="0" smtClean="0"/>
              <a:t>.</a:t>
            </a:r>
          </a:p>
          <a:p>
            <a:r>
              <a:rPr lang="en-US" dirty="0" smtClean="0"/>
              <a:t>When your exploit/</a:t>
            </a:r>
            <a:r>
              <a:rPr lang="en-US" dirty="0" err="1" smtClean="0"/>
              <a:t>shellcode</a:t>
            </a:r>
            <a:r>
              <a:rPr lang="en-US" dirty="0" smtClean="0"/>
              <a:t> is actually running after a successful exploit has taken place, this won’t be necessary because your </a:t>
            </a:r>
            <a:r>
              <a:rPr lang="en-US" dirty="0" err="1" smtClean="0"/>
              <a:t>shellcode</a:t>
            </a:r>
            <a:r>
              <a:rPr lang="en-US" dirty="0" smtClean="0"/>
              <a:t> will probably be running in a data region such as the stack which is already marked as writeable.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
            <a:ext cx="5943600" cy="432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66</a:t>
            </a:fld>
            <a:endParaRPr lang="en-US"/>
          </a:p>
        </p:txBody>
      </p:sp>
    </p:spTree>
    <p:extLst>
      <p:ext uri="{BB962C8B-B14F-4D97-AF65-F5344CB8AC3E}">
        <p14:creationId xmlns:p14="http://schemas.microsoft.com/office/powerpoint/2010/main" val="13423329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Shellcode</a:t>
            </a:r>
            <a:r>
              <a:rPr lang="en-US" dirty="0" smtClean="0"/>
              <a:t> example continued</a:t>
            </a:r>
            <a:endParaRPr lang="en-US" dirty="0"/>
          </a:p>
        </p:txBody>
      </p:sp>
      <p:sp>
        <p:nvSpPr>
          <p:cNvPr id="3" name="Content Placeholder 2"/>
          <p:cNvSpPr>
            <a:spLocks noGrp="1"/>
          </p:cNvSpPr>
          <p:nvPr>
            <p:ph idx="1"/>
          </p:nvPr>
        </p:nvSpPr>
        <p:spPr>
          <a:xfrm>
            <a:off x="152400" y="5410200"/>
            <a:ext cx="8915400" cy="1295400"/>
          </a:xfrm>
        </p:spPr>
        <p:txBody>
          <a:bodyPr>
            <a:normAutofit fontScale="92500" lnSpcReduction="20000"/>
          </a:bodyPr>
          <a:lstStyle/>
          <a:p>
            <a:r>
              <a:rPr lang="en-US" dirty="0" smtClean="0"/>
              <a:t>Notice how embedding the </a:t>
            </a:r>
            <a:r>
              <a:rPr lang="en-US" dirty="0" err="1" smtClean="0"/>
              <a:t>shellcode</a:t>
            </a:r>
            <a:r>
              <a:rPr lang="en-US" dirty="0" smtClean="0"/>
              <a:t> in the C file allows us to easily parse out the relevant bytes, and how big the </a:t>
            </a:r>
            <a:r>
              <a:rPr lang="en-US" dirty="0" err="1" smtClean="0"/>
              <a:t>shellcode</a:t>
            </a:r>
            <a:r>
              <a:rPr lang="en-US" dirty="0" smtClean="0"/>
              <a:t> is.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199"/>
            <a:ext cx="5410200" cy="44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67</a:t>
            </a:fld>
            <a:endParaRPr lang="en-US"/>
          </a:p>
        </p:txBody>
      </p:sp>
    </p:spTree>
    <p:extLst>
      <p:ext uri="{BB962C8B-B14F-4D97-AF65-F5344CB8AC3E}">
        <p14:creationId xmlns:p14="http://schemas.microsoft.com/office/powerpoint/2010/main" val="1559427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More tips</a:t>
            </a:r>
            <a:endParaRPr lang="en-US" dirty="0"/>
          </a:p>
        </p:txBody>
      </p:sp>
      <p:sp>
        <p:nvSpPr>
          <p:cNvPr id="3" name="Content Placeholder 2"/>
          <p:cNvSpPr>
            <a:spLocks noGrp="1"/>
          </p:cNvSpPr>
          <p:nvPr>
            <p:ph idx="1"/>
          </p:nvPr>
        </p:nvSpPr>
        <p:spPr>
          <a:xfrm>
            <a:off x="152400" y="3276600"/>
            <a:ext cx="8534400" cy="3352800"/>
          </a:xfrm>
        </p:spPr>
        <p:txBody>
          <a:bodyPr>
            <a:normAutofit fontScale="85000" lnSpcReduction="20000"/>
          </a:bodyPr>
          <a:lstStyle/>
          <a:p>
            <a:r>
              <a:rPr lang="en-US" dirty="0" smtClean="0"/>
              <a:t>You can compile your C programs, like the example </a:t>
            </a:r>
            <a:r>
              <a:rPr lang="en-US" dirty="0" err="1" smtClean="0"/>
              <a:t>shellcode</a:t>
            </a:r>
            <a:r>
              <a:rPr lang="en-US" dirty="0" smtClean="0"/>
              <a:t> with the cl compiler. </a:t>
            </a:r>
            <a:r>
              <a:rPr lang="en-US" dirty="0" err="1" smtClean="0"/>
              <a:t>Cl</a:t>
            </a:r>
            <a:r>
              <a:rPr lang="en-US" dirty="0" smtClean="0"/>
              <a:t> is actually what visual studio is using on the back end. This option is often convenient for smaller programs (like exploits) so you don’t have to deal with all the bloat associated with visual studio.</a:t>
            </a:r>
          </a:p>
          <a:p>
            <a:r>
              <a:rPr lang="en-US" dirty="0" smtClean="0"/>
              <a:t>The /</a:t>
            </a:r>
            <a:r>
              <a:rPr lang="en-US" dirty="0" err="1" smtClean="0"/>
              <a:t>Zi</a:t>
            </a:r>
            <a:r>
              <a:rPr lang="en-US" dirty="0" smtClean="0"/>
              <a:t> flag </a:t>
            </a:r>
            <a:r>
              <a:rPr lang="en-US" dirty="0" err="1" smtClean="0"/>
              <a:t>tell’s</a:t>
            </a:r>
            <a:r>
              <a:rPr lang="en-US" dirty="0" smtClean="0"/>
              <a:t> cl to generate debugging symbols, this will make </a:t>
            </a:r>
            <a:r>
              <a:rPr lang="en-US" dirty="0" err="1" smtClean="0"/>
              <a:t>WinDbg</a:t>
            </a:r>
            <a:r>
              <a:rPr lang="en-US" dirty="0" smtClean="0"/>
              <a:t> much more informative when debugging.</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0811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68</a:t>
            </a:fld>
            <a:endParaRPr lang="en-US"/>
          </a:p>
        </p:txBody>
      </p:sp>
    </p:spTree>
    <p:extLst>
      <p:ext uri="{BB962C8B-B14F-4D97-AF65-F5344CB8AC3E}">
        <p14:creationId xmlns:p14="http://schemas.microsoft.com/office/powerpoint/2010/main" val="736714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t>
            </a:r>
            <a:r>
              <a:rPr lang="en-US" dirty="0" err="1" smtClean="0"/>
              <a:t>shellcode</a:t>
            </a:r>
            <a:r>
              <a:rPr lang="en-US" dirty="0" smtClean="0"/>
              <a:t> example</a:t>
            </a:r>
            <a:endParaRPr lang="en-US" dirty="0"/>
          </a:p>
        </p:txBody>
      </p:sp>
      <p:sp>
        <p:nvSpPr>
          <p:cNvPr id="3" name="Content Placeholder 2"/>
          <p:cNvSpPr>
            <a:spLocks noGrp="1"/>
          </p:cNvSpPr>
          <p:nvPr>
            <p:ph idx="1"/>
          </p:nvPr>
        </p:nvSpPr>
        <p:spPr>
          <a:xfrm>
            <a:off x="152400" y="4191000"/>
            <a:ext cx="8839200" cy="2514600"/>
          </a:xfrm>
        </p:spPr>
        <p:txBody>
          <a:bodyPr>
            <a:normAutofit fontScale="92500" lnSpcReduction="20000"/>
          </a:bodyPr>
          <a:lstStyle/>
          <a:p>
            <a:r>
              <a:rPr lang="en-US" dirty="0" smtClean="0"/>
              <a:t>For a </a:t>
            </a:r>
            <a:r>
              <a:rPr lang="en-US" dirty="0" err="1" smtClean="0"/>
              <a:t>protypical</a:t>
            </a:r>
            <a:r>
              <a:rPr lang="en-US" dirty="0" smtClean="0"/>
              <a:t> “hello world” style </a:t>
            </a:r>
            <a:r>
              <a:rPr lang="en-US" dirty="0" err="1" smtClean="0"/>
              <a:t>shellcode</a:t>
            </a:r>
            <a:r>
              <a:rPr lang="en-US" dirty="0" smtClean="0"/>
              <a:t> example, I’ve used </a:t>
            </a:r>
            <a:r>
              <a:rPr lang="en-US" dirty="0" err="1" smtClean="0"/>
              <a:t>LoadLibrary</a:t>
            </a:r>
            <a:r>
              <a:rPr lang="en-US" dirty="0" smtClean="0"/>
              <a:t> to load user32.dll into the process address space, then </a:t>
            </a:r>
            <a:r>
              <a:rPr lang="en-US" dirty="0" err="1" smtClean="0"/>
              <a:t>GetProcAddress</a:t>
            </a:r>
            <a:r>
              <a:rPr lang="en-US" dirty="0" smtClean="0"/>
              <a:t> to find the address of the </a:t>
            </a:r>
            <a:r>
              <a:rPr lang="en-US" dirty="0" err="1" smtClean="0"/>
              <a:t>MessageBox</a:t>
            </a:r>
            <a:r>
              <a:rPr lang="en-US" dirty="0" smtClean="0"/>
              <a:t> function. </a:t>
            </a:r>
          </a:p>
          <a:p>
            <a:r>
              <a:rPr lang="en-US" dirty="0" smtClean="0"/>
              <a:t>The </a:t>
            </a:r>
            <a:r>
              <a:rPr lang="en-US" dirty="0" err="1" smtClean="0"/>
              <a:t>MessageBox</a:t>
            </a:r>
            <a:r>
              <a:rPr lang="en-US" dirty="0" smtClean="0"/>
              <a:t> function is what’s responsible for the lovely message you are now viewing.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77200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69</a:t>
            </a:fld>
            <a:endParaRPr lang="en-US"/>
          </a:p>
        </p:txBody>
      </p:sp>
    </p:spTree>
    <p:extLst>
      <p:ext uri="{BB962C8B-B14F-4D97-AF65-F5344CB8AC3E}">
        <p14:creationId xmlns:p14="http://schemas.microsoft.com/office/powerpoint/2010/main" val="343400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 3</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Fuzzing and crash dump analysis</a:t>
            </a:r>
          </a:p>
          <a:p>
            <a:r>
              <a:rPr lang="en-US" dirty="0" smtClean="0"/>
              <a:t>From crash dump to working exploit lab</a:t>
            </a:r>
          </a:p>
        </p:txBody>
      </p:sp>
      <p:sp>
        <p:nvSpPr>
          <p:cNvPr id="4" name="Slide Number Placeholder 3"/>
          <p:cNvSpPr>
            <a:spLocks noGrp="1"/>
          </p:cNvSpPr>
          <p:nvPr>
            <p:ph type="sldNum" sz="quarter" idx="12"/>
          </p:nvPr>
        </p:nvSpPr>
        <p:spPr/>
        <p:txBody>
          <a:bodyPr/>
          <a:lstStyle/>
          <a:p>
            <a:fld id="{295008BC-DA31-4D19-837B-EFA4386B05F5}" type="slidenum">
              <a:rPr lang="en-US" smtClean="0"/>
              <a:pPr/>
              <a:t>7</a:t>
            </a:fld>
            <a:endParaRPr lang="en-US" dirty="0"/>
          </a:p>
        </p:txBody>
      </p:sp>
    </p:spTree>
    <p:extLst>
      <p:ext uri="{BB962C8B-B14F-4D97-AF65-F5344CB8AC3E}">
        <p14:creationId xmlns:p14="http://schemas.microsoft.com/office/powerpoint/2010/main" val="502188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Running </a:t>
            </a:r>
            <a:r>
              <a:rPr lang="en-US" dirty="0" err="1" smtClean="0"/>
              <a:t>shellcode</a:t>
            </a:r>
            <a:r>
              <a:rPr lang="en-US" dirty="0" smtClean="0"/>
              <a:t> continued</a:t>
            </a:r>
            <a:endParaRPr lang="en-US" dirty="0"/>
          </a:p>
        </p:txBody>
      </p:sp>
      <p:sp>
        <p:nvSpPr>
          <p:cNvPr id="3" name="Content Placeholder 2"/>
          <p:cNvSpPr>
            <a:spLocks noGrp="1"/>
          </p:cNvSpPr>
          <p:nvPr>
            <p:ph idx="1"/>
          </p:nvPr>
        </p:nvSpPr>
        <p:spPr>
          <a:xfrm>
            <a:off x="457200" y="3962400"/>
            <a:ext cx="8229600" cy="2590800"/>
          </a:xfrm>
        </p:spPr>
        <p:txBody>
          <a:bodyPr>
            <a:normAutofit fontScale="92500" lnSpcReduction="20000"/>
          </a:bodyPr>
          <a:lstStyle/>
          <a:p>
            <a:r>
              <a:rPr lang="en-US" dirty="0" smtClean="0"/>
              <a:t>The C program that contains the </a:t>
            </a:r>
            <a:r>
              <a:rPr lang="en-US" dirty="0" err="1" smtClean="0"/>
              <a:t>shellcode</a:t>
            </a:r>
            <a:r>
              <a:rPr lang="en-US" dirty="0" smtClean="0"/>
              <a:t> also prints out the </a:t>
            </a:r>
            <a:r>
              <a:rPr lang="en-US" dirty="0" err="1" smtClean="0"/>
              <a:t>shellcode</a:t>
            </a:r>
            <a:r>
              <a:rPr lang="en-US" dirty="0" smtClean="0"/>
              <a:t> bytes once the </a:t>
            </a:r>
            <a:r>
              <a:rPr lang="en-US" dirty="0" err="1" smtClean="0"/>
              <a:t>shellcode</a:t>
            </a:r>
            <a:r>
              <a:rPr lang="en-US" dirty="0" smtClean="0"/>
              <a:t> has run its course.</a:t>
            </a:r>
          </a:p>
          <a:p>
            <a:r>
              <a:rPr lang="en-US" dirty="0" smtClean="0"/>
              <a:t>Notice all the bad bytes, like null and newline, in the </a:t>
            </a:r>
            <a:r>
              <a:rPr lang="en-US" dirty="0" err="1" smtClean="0"/>
              <a:t>shellcode</a:t>
            </a:r>
            <a:r>
              <a:rPr lang="en-US" dirty="0" smtClean="0"/>
              <a:t> payload. We aren’t going to worry about them.</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337" y="762000"/>
            <a:ext cx="50292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70</a:t>
            </a:fld>
            <a:endParaRPr lang="en-US"/>
          </a:p>
        </p:txBody>
      </p:sp>
    </p:spTree>
    <p:extLst>
      <p:ext uri="{BB962C8B-B14F-4D97-AF65-F5344CB8AC3E}">
        <p14:creationId xmlns:p14="http://schemas.microsoft.com/office/powerpoint/2010/main" val="4149887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85000" lnSpcReduction="20000"/>
          </a:bodyPr>
          <a:lstStyle/>
          <a:p>
            <a:r>
              <a:rPr lang="en-US" dirty="0" smtClean="0"/>
              <a:t>Getting rid of the bad bytes is just an exercise in assembly manipulations, you should all know how to this this already.</a:t>
            </a:r>
          </a:p>
          <a:p>
            <a:r>
              <a:rPr lang="en-US" dirty="0" smtClean="0"/>
              <a:t>Overflows that occur in binary data structures (as opposed to </a:t>
            </a:r>
            <a:r>
              <a:rPr lang="en-US" dirty="0" err="1" smtClean="0"/>
              <a:t>ascii</a:t>
            </a:r>
            <a:r>
              <a:rPr lang="en-US" dirty="0" smtClean="0"/>
              <a:t> strings) can have bad bytes in them. For instance, an overflow in a client side application will often be overflowing a binary data structure like the structure associated with an icon bitmap, embedded executable, or something of that sort.</a:t>
            </a:r>
          </a:p>
          <a:p>
            <a:r>
              <a:rPr lang="en-US" dirty="0" smtClean="0"/>
              <a:t>Basically I am making things easier on you because I am a nice guy, but the scenario is still realistic.</a:t>
            </a:r>
          </a:p>
          <a:p>
            <a:endParaRPr lang="en-US" dirty="0"/>
          </a:p>
        </p:txBody>
      </p:sp>
      <p:sp>
        <p:nvSpPr>
          <p:cNvPr id="2" name="Slide Number Placeholder 1"/>
          <p:cNvSpPr>
            <a:spLocks noGrp="1"/>
          </p:cNvSpPr>
          <p:nvPr>
            <p:ph type="sldNum" sz="quarter" idx="12"/>
          </p:nvPr>
        </p:nvSpPr>
        <p:spPr/>
        <p:txBody>
          <a:bodyPr/>
          <a:lstStyle/>
          <a:p>
            <a:fld id="{66180BC6-9587-4C27-AD44-2A2C7EE75359}" type="slidenum">
              <a:rPr lang="en-US" smtClean="0"/>
              <a:t>71</a:t>
            </a:fld>
            <a:endParaRPr lang="en-US"/>
          </a:p>
        </p:txBody>
      </p:sp>
    </p:spTree>
    <p:extLst>
      <p:ext uri="{BB962C8B-B14F-4D97-AF65-F5344CB8AC3E}">
        <p14:creationId xmlns:p14="http://schemas.microsoft.com/office/powerpoint/2010/main" val="2835074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Other </a:t>
            </a:r>
            <a:r>
              <a:rPr lang="en-US" dirty="0" err="1" smtClean="0"/>
              <a:t>shellcode</a:t>
            </a:r>
            <a:r>
              <a:rPr lang="en-US" dirty="0" smtClean="0"/>
              <a:t> options</a:t>
            </a:r>
            <a:endParaRPr lang="en-US" dirty="0"/>
          </a:p>
        </p:txBody>
      </p:sp>
      <p:sp>
        <p:nvSpPr>
          <p:cNvPr id="3" name="Content Placeholder 2"/>
          <p:cNvSpPr>
            <a:spLocks noGrp="1"/>
          </p:cNvSpPr>
          <p:nvPr>
            <p:ph idx="1"/>
          </p:nvPr>
        </p:nvSpPr>
        <p:spPr>
          <a:xfrm>
            <a:off x="457200" y="4876800"/>
            <a:ext cx="8229600" cy="1600200"/>
          </a:xfrm>
        </p:spPr>
        <p:txBody>
          <a:bodyPr>
            <a:normAutofit fontScale="92500" lnSpcReduction="20000"/>
          </a:bodyPr>
          <a:lstStyle/>
          <a:p>
            <a:r>
              <a:rPr lang="en-US" dirty="0" smtClean="0"/>
              <a:t>A more useful </a:t>
            </a:r>
            <a:r>
              <a:rPr lang="en-US" dirty="0" err="1" smtClean="0"/>
              <a:t>shellcode</a:t>
            </a:r>
            <a:r>
              <a:rPr lang="en-US" dirty="0" smtClean="0"/>
              <a:t> I’ve included is one that binds a cmd.exe shell to port 8721. This allows an attacker to connect to the exploited machine and accomplish whatever he pleases.</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3562723"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90600"/>
            <a:ext cx="4572000" cy="344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72</a:t>
            </a:fld>
            <a:endParaRPr lang="en-US"/>
          </a:p>
        </p:txBody>
      </p:sp>
    </p:spTree>
    <p:extLst>
      <p:ext uri="{BB962C8B-B14F-4D97-AF65-F5344CB8AC3E}">
        <p14:creationId xmlns:p14="http://schemas.microsoft.com/office/powerpoint/2010/main" val="740235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Real world </a:t>
            </a:r>
            <a:r>
              <a:rPr lang="en-US" dirty="0" err="1" smtClean="0"/>
              <a:t>shellcode</a:t>
            </a:r>
            <a:endParaRPr lang="en-US" dirty="0"/>
          </a:p>
        </p:txBody>
      </p:sp>
      <p:sp>
        <p:nvSpPr>
          <p:cNvPr id="3" name="Content Placeholder 2"/>
          <p:cNvSpPr>
            <a:spLocks noGrp="1"/>
          </p:cNvSpPr>
          <p:nvPr>
            <p:ph idx="1"/>
          </p:nvPr>
        </p:nvSpPr>
        <p:spPr>
          <a:xfrm>
            <a:off x="457200" y="838200"/>
            <a:ext cx="8229600" cy="5638800"/>
          </a:xfrm>
        </p:spPr>
        <p:txBody>
          <a:bodyPr>
            <a:normAutofit fontScale="92500" lnSpcReduction="10000"/>
          </a:bodyPr>
          <a:lstStyle/>
          <a:p>
            <a:r>
              <a:rPr lang="en-US" dirty="0" smtClean="0"/>
              <a:t>Cmd.exe port binding </a:t>
            </a:r>
            <a:r>
              <a:rPr lang="en-US" dirty="0" err="1" smtClean="0"/>
              <a:t>shellcode</a:t>
            </a:r>
            <a:r>
              <a:rPr lang="en-US" dirty="0" smtClean="0"/>
              <a:t> is still often not very useful since the victim machine is often behind a firewall, so you wouldn’t be able to connect to the port with the cmd.exe shell on it.</a:t>
            </a:r>
          </a:p>
          <a:p>
            <a:r>
              <a:rPr lang="en-US" dirty="0" smtClean="0"/>
              <a:t>Instead, the attacker can develop </a:t>
            </a:r>
            <a:r>
              <a:rPr lang="en-US" dirty="0" err="1" smtClean="0"/>
              <a:t>shellcode</a:t>
            </a:r>
            <a:r>
              <a:rPr lang="en-US" dirty="0" smtClean="0"/>
              <a:t> that causes the victim machine to connect to a hardcoded server address/port and receive commands to execute from the server.</a:t>
            </a:r>
          </a:p>
          <a:p>
            <a:r>
              <a:rPr lang="en-US" dirty="0" smtClean="0"/>
              <a:t>Another commonly used option is to have the </a:t>
            </a:r>
            <a:r>
              <a:rPr lang="en-US" dirty="0" err="1" smtClean="0"/>
              <a:t>shellcode</a:t>
            </a:r>
            <a:r>
              <a:rPr lang="en-US" dirty="0" smtClean="0"/>
              <a:t> download and execute a binary stored at a hardcoded http location. The binary that is downloaded/executed is typically a rootkit or something of that nature.</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73</a:t>
            </a:fld>
            <a:endParaRPr lang="en-US"/>
          </a:p>
        </p:txBody>
      </p:sp>
    </p:spTree>
    <p:extLst>
      <p:ext uri="{BB962C8B-B14F-4D97-AF65-F5344CB8AC3E}">
        <p14:creationId xmlns:p14="http://schemas.microsoft.com/office/powerpoint/2010/main" val="264984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Easy </a:t>
            </a:r>
            <a:r>
              <a:rPr lang="en-US" dirty="0" err="1" smtClean="0"/>
              <a:t>shellcode</a:t>
            </a:r>
            <a:r>
              <a:rPr lang="en-US" dirty="0" smtClean="0"/>
              <a:t> generation</a:t>
            </a:r>
            <a:endParaRPr lang="en-US" dirty="0"/>
          </a:p>
        </p:txBody>
      </p:sp>
      <p:sp>
        <p:nvSpPr>
          <p:cNvPr id="3" name="Content Placeholder 2"/>
          <p:cNvSpPr>
            <a:spLocks noGrp="1"/>
          </p:cNvSpPr>
          <p:nvPr>
            <p:ph idx="1"/>
          </p:nvPr>
        </p:nvSpPr>
        <p:spPr>
          <a:xfrm>
            <a:off x="457200" y="5715000"/>
            <a:ext cx="8229600" cy="990600"/>
          </a:xfrm>
        </p:spPr>
        <p:txBody>
          <a:bodyPr>
            <a:normAutofit fontScale="92500" lnSpcReduction="10000"/>
          </a:bodyPr>
          <a:lstStyle/>
          <a:p>
            <a:r>
              <a:rPr lang="en-US" dirty="0" err="1" smtClean="0"/>
              <a:t>metasploit</a:t>
            </a:r>
            <a:r>
              <a:rPr lang="en-US" dirty="0" smtClean="0"/>
              <a:t> is very handy for is generating </a:t>
            </a:r>
            <a:r>
              <a:rPr lang="en-US" dirty="0" err="1" smtClean="0"/>
              <a:t>shellcode</a:t>
            </a:r>
            <a:r>
              <a:rPr lang="en-US" dirty="0" smtClean="0"/>
              <a:t> that fits your criteria.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79541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74</a:t>
            </a:fld>
            <a:endParaRPr lang="en-US"/>
          </a:p>
        </p:txBody>
      </p:sp>
    </p:spTree>
    <p:extLst>
      <p:ext uri="{BB962C8B-B14F-4D97-AF65-F5344CB8AC3E}">
        <p14:creationId xmlns:p14="http://schemas.microsoft.com/office/powerpoint/2010/main" val="1240997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smtClean="0"/>
              <a:t>Mystery </a:t>
            </a:r>
            <a:r>
              <a:rPr lang="en-US" dirty="0" err="1" smtClean="0"/>
              <a:t>Vuln</a:t>
            </a:r>
            <a:r>
              <a:rPr lang="en-US" dirty="0" smtClean="0"/>
              <a:t> Lab</a:t>
            </a:r>
            <a:endParaRPr lang="en-US" dirty="0"/>
          </a:p>
        </p:txBody>
      </p:sp>
      <p:sp>
        <p:nvSpPr>
          <p:cNvPr id="3" name="Content Placeholder 2"/>
          <p:cNvSpPr>
            <a:spLocks noGrp="1"/>
          </p:cNvSpPr>
          <p:nvPr>
            <p:ph idx="1"/>
          </p:nvPr>
        </p:nvSpPr>
        <p:spPr>
          <a:xfrm>
            <a:off x="533400" y="2286000"/>
            <a:ext cx="8229600" cy="4144963"/>
          </a:xfrm>
        </p:spPr>
        <p:txBody>
          <a:bodyPr>
            <a:normAutofit fontScale="85000" lnSpcReduction="10000"/>
          </a:bodyPr>
          <a:lstStyle/>
          <a:p>
            <a:r>
              <a:rPr lang="en-US" dirty="0" smtClean="0"/>
              <a:t>Mystery.exe contains a vulnerability similar to the basic_vuln.exe we first looked at.</a:t>
            </a:r>
          </a:p>
          <a:p>
            <a:r>
              <a:rPr lang="en-US" dirty="0" smtClean="0"/>
              <a:t>However, the functionality is slightly different and this time you don’t have source code.</a:t>
            </a:r>
          </a:p>
          <a:p>
            <a:r>
              <a:rPr lang="en-US" dirty="0" smtClean="0"/>
              <a:t>You’ll have to use your trusty debugger to identify the vulnerability, trigger it, and use the </a:t>
            </a:r>
            <a:r>
              <a:rPr lang="en-US" dirty="0" err="1" smtClean="0"/>
              <a:t>shellcode</a:t>
            </a:r>
            <a:r>
              <a:rPr lang="en-US" dirty="0" smtClean="0"/>
              <a:t> from the previous slide to spawn calc.exe.</a:t>
            </a:r>
          </a:p>
          <a:p>
            <a:r>
              <a:rPr lang="en-US" dirty="0" smtClean="0"/>
              <a:t>Hint: start set a breakpoint on the main function, so you can look at its disassembly to try to figure out what’s going on.</a:t>
            </a:r>
          </a:p>
          <a:p>
            <a:endParaRPr lang="en-US" dirty="0" smtClean="0"/>
          </a:p>
          <a:p>
            <a:endParaRPr lang="en-US" dirty="0"/>
          </a:p>
        </p:txBody>
      </p:sp>
      <p:pic>
        <p:nvPicPr>
          <p:cNvPr id="2050" name="Picture 2" descr="http://www.yalsa.ala.org/thehub/wp-content/uploads/2012/02/holmes-silhouet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273" y="228600"/>
            <a:ext cx="1832946"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6180BC6-9587-4C27-AD44-2A2C7EE75359}" type="slidenum">
              <a:rPr lang="en-US" smtClean="0"/>
              <a:t>75</a:t>
            </a:fld>
            <a:endParaRPr lang="en-US"/>
          </a:p>
        </p:txBody>
      </p:sp>
    </p:spTree>
    <p:extLst>
      <p:ext uri="{BB962C8B-B14F-4D97-AF65-F5344CB8AC3E}">
        <p14:creationId xmlns:p14="http://schemas.microsoft.com/office/powerpoint/2010/main" val="10215137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Abusing Windows Features</a:t>
            </a:r>
            <a:endParaRPr lang="en-US" dirty="0"/>
          </a:p>
        </p:txBody>
      </p:sp>
      <p:sp>
        <p:nvSpPr>
          <p:cNvPr id="3" name="Content Placeholder 2"/>
          <p:cNvSpPr>
            <a:spLocks noGrp="1"/>
          </p:cNvSpPr>
          <p:nvPr>
            <p:ph idx="1"/>
          </p:nvPr>
        </p:nvSpPr>
        <p:spPr/>
        <p:txBody>
          <a:bodyPr/>
          <a:lstStyle/>
          <a:p>
            <a:r>
              <a:rPr lang="en-US" dirty="0" smtClean="0"/>
              <a:t>The Windows operating system provides us lots of useful “features” that are useful from an attacker stand point.</a:t>
            </a:r>
          </a:p>
          <a:p>
            <a:r>
              <a:rPr lang="en-US" dirty="0" smtClean="0"/>
              <a:t>Often these features can be leveraged when performing an exploit to help gain control of EIP, defeat an exploit mitigation, etc…</a:t>
            </a:r>
          </a:p>
          <a:p>
            <a:r>
              <a:rPr lang="en-US" dirty="0" smtClean="0"/>
              <a:t>One such important feature is Windows Structured Exception Handlers.</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76</a:t>
            </a:fld>
            <a:endParaRPr lang="en-US"/>
          </a:p>
        </p:txBody>
      </p:sp>
    </p:spTree>
    <p:extLst>
      <p:ext uri="{BB962C8B-B14F-4D97-AF65-F5344CB8AC3E}">
        <p14:creationId xmlns:p14="http://schemas.microsoft.com/office/powerpoint/2010/main" val="3064540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SEH</a:t>
            </a:r>
            <a:endParaRPr lang="en-US" dirty="0"/>
          </a:p>
        </p:txBody>
      </p:sp>
      <p:sp>
        <p:nvSpPr>
          <p:cNvPr id="3" name="Content Placeholder 2"/>
          <p:cNvSpPr>
            <a:spLocks noGrp="1"/>
          </p:cNvSpPr>
          <p:nvPr>
            <p:ph idx="1"/>
          </p:nvPr>
        </p:nvSpPr>
        <p:spPr>
          <a:xfrm>
            <a:off x="457200" y="5329706"/>
            <a:ext cx="8229600" cy="1452094"/>
          </a:xfrm>
        </p:spPr>
        <p:txBody>
          <a:bodyPr>
            <a:normAutofit fontScale="77500" lnSpcReduction="20000"/>
          </a:bodyPr>
          <a:lstStyle/>
          <a:p>
            <a:r>
              <a:rPr lang="en-US" dirty="0" smtClean="0"/>
              <a:t>Exception Handlers provide us a means to detect an error condition in our program, and try to correct it.</a:t>
            </a:r>
          </a:p>
          <a:p>
            <a:r>
              <a:rPr lang="en-US" dirty="0" smtClean="0"/>
              <a:t>In the above example, the </a:t>
            </a:r>
            <a:r>
              <a:rPr lang="en-US" dirty="0" err="1" smtClean="0"/>
              <a:t>dereferrence</a:t>
            </a:r>
            <a:r>
              <a:rPr lang="en-US" dirty="0" smtClean="0"/>
              <a:t> on line 7 will cause an exception and our exception handler will be called.</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0"/>
            <a:ext cx="5086350" cy="449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77</a:t>
            </a:fld>
            <a:endParaRPr lang="en-US"/>
          </a:p>
        </p:txBody>
      </p:sp>
    </p:spTree>
    <p:extLst>
      <p:ext uri="{BB962C8B-B14F-4D97-AF65-F5344CB8AC3E}">
        <p14:creationId xmlns:p14="http://schemas.microsoft.com/office/powerpoint/2010/main" val="20970700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191000"/>
            <a:ext cx="8763000" cy="2514600"/>
          </a:xfrm>
        </p:spPr>
        <p:txBody>
          <a:bodyPr>
            <a:normAutofit fontScale="85000" lnSpcReduction="10000"/>
          </a:bodyPr>
          <a:lstStyle/>
          <a:p>
            <a:r>
              <a:rPr lang="en-US" dirty="0" smtClean="0"/>
              <a:t>Even without the try/except clause, exception handlers are still in place and exception handling is still happening.</a:t>
            </a:r>
          </a:p>
          <a:p>
            <a:r>
              <a:rPr lang="en-US" dirty="0" smtClean="0"/>
              <a:t>There is always at least one exception handler installed (there can be many) courtesy of Windows.</a:t>
            </a:r>
          </a:p>
          <a:p>
            <a:r>
              <a:rPr lang="en-US" dirty="0" smtClean="0"/>
              <a:t>You can view the list of currently registered exception handlers with the </a:t>
            </a:r>
            <a:r>
              <a:rPr lang="en-US" dirty="0" err="1" smtClean="0"/>
              <a:t>WinDBG</a:t>
            </a:r>
            <a:r>
              <a:rPr lang="en-US" dirty="0" smtClean="0"/>
              <a:t> “!</a:t>
            </a:r>
            <a:r>
              <a:rPr lang="en-US" dirty="0" err="1" smtClean="0"/>
              <a:t>exchain</a:t>
            </a:r>
            <a:r>
              <a:rPr lang="en-US" dirty="0" smtClean="0"/>
              <a:t>” command.</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0" y="152400"/>
            <a:ext cx="8985250"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78</a:t>
            </a:fld>
            <a:endParaRPr lang="en-US"/>
          </a:p>
        </p:txBody>
      </p:sp>
    </p:spTree>
    <p:extLst>
      <p:ext uri="{BB962C8B-B14F-4D97-AF65-F5344CB8AC3E}">
        <p14:creationId xmlns:p14="http://schemas.microsoft.com/office/powerpoint/2010/main" val="15742219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SEH STRUCTURE</a:t>
            </a:r>
            <a:endParaRPr lang="en-US" dirty="0"/>
          </a:p>
        </p:txBody>
      </p:sp>
      <p:sp>
        <p:nvSpPr>
          <p:cNvPr id="3" name="Content Placeholder 2"/>
          <p:cNvSpPr>
            <a:spLocks noGrp="1"/>
          </p:cNvSpPr>
          <p:nvPr>
            <p:ph idx="1"/>
          </p:nvPr>
        </p:nvSpPr>
        <p:spPr>
          <a:xfrm>
            <a:off x="457200" y="2286000"/>
            <a:ext cx="8229600" cy="4114800"/>
          </a:xfrm>
        </p:spPr>
        <p:txBody>
          <a:bodyPr>
            <a:normAutofit fontScale="92500" lnSpcReduction="20000"/>
          </a:bodyPr>
          <a:lstStyle/>
          <a:p>
            <a:r>
              <a:rPr lang="en-US" dirty="0" smtClean="0"/>
              <a:t>The Exception Handlers are stored in a linked list. The head of this list is stored in the TEB.</a:t>
            </a:r>
          </a:p>
          <a:p>
            <a:r>
              <a:rPr lang="en-US" dirty="0" smtClean="0"/>
              <a:t>Each entry in the Exception Handler linked list contains 2 32 bit pointers. The first pointer is to the next entry in the Exception Handler linked list. The second pointer is to the actual exception handler code to be called in the event of an exception.</a:t>
            </a:r>
          </a:p>
          <a:p>
            <a:r>
              <a:rPr lang="en-US" dirty="0" smtClean="0"/>
              <a:t>0xFFFFFFFF in the next entry position indicates the end of the linked list.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78" y="1208757"/>
            <a:ext cx="39814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974"/>
            <a:ext cx="31432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79</a:t>
            </a:fld>
            <a:endParaRPr lang="en-US"/>
          </a:p>
        </p:txBody>
      </p:sp>
    </p:spTree>
    <p:extLst>
      <p:ext uri="{BB962C8B-B14F-4D97-AF65-F5344CB8AC3E}">
        <p14:creationId xmlns:p14="http://schemas.microsoft.com/office/powerpoint/2010/main" val="156720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Course Comments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Lab driven course</a:t>
            </a:r>
          </a:p>
          <a:p>
            <a:r>
              <a:rPr lang="en-US" dirty="0" smtClean="0"/>
              <a:t>Learn by doing, not by reading/seeing. Please put effort into the labs/challenges. Ask questions, work together. This is how you will really understand the material.</a:t>
            </a:r>
          </a:p>
          <a:p>
            <a:r>
              <a:rPr lang="en-US" dirty="0" smtClean="0"/>
              <a:t>I’ll stop covering new material and end class early each day. Students who need extra help can stay and I will help review the material. </a:t>
            </a:r>
            <a:r>
              <a:rPr lang="en-US" dirty="0"/>
              <a:t> </a:t>
            </a:r>
            <a:r>
              <a:rPr lang="en-US" dirty="0" smtClean="0"/>
              <a:t>Students who understand the material well can leave, or stay and work on more challenging examples of the covered material. </a:t>
            </a:r>
          </a:p>
        </p:txBody>
      </p:sp>
      <p:sp>
        <p:nvSpPr>
          <p:cNvPr id="4" name="Slide Number Placeholder 3"/>
          <p:cNvSpPr>
            <a:spLocks noGrp="1"/>
          </p:cNvSpPr>
          <p:nvPr>
            <p:ph type="sldNum" sz="quarter" idx="12"/>
          </p:nvPr>
        </p:nvSpPr>
        <p:spPr/>
        <p:txBody>
          <a:bodyPr/>
          <a:lstStyle/>
          <a:p>
            <a:fld id="{295008BC-DA31-4D19-837B-EFA4386B05F5}" type="slidenum">
              <a:rPr lang="en-US" smtClean="0"/>
              <a:pPr/>
              <a:t>8</a:t>
            </a:fld>
            <a:endParaRPr lang="en-US" dirty="0"/>
          </a:p>
        </p:txBody>
      </p:sp>
    </p:spTree>
    <p:extLst>
      <p:ext uri="{BB962C8B-B14F-4D97-AF65-F5344CB8AC3E}">
        <p14:creationId xmlns:p14="http://schemas.microsoft.com/office/powerpoint/2010/main" val="1993047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a:t>
            </a:r>
            <a:endParaRPr lang="en-US" dirty="0"/>
          </a:p>
        </p:txBody>
      </p:sp>
      <p:sp>
        <p:nvSpPr>
          <p:cNvPr id="3" name="Content Placeholder 2"/>
          <p:cNvSpPr>
            <a:spLocks noGrp="1"/>
          </p:cNvSpPr>
          <p:nvPr>
            <p:ph idx="1"/>
          </p:nvPr>
        </p:nvSpPr>
        <p:spPr/>
        <p:txBody>
          <a:bodyPr/>
          <a:lstStyle/>
          <a:p>
            <a:r>
              <a:rPr lang="en-US" dirty="0" smtClean="0"/>
              <a:t>The Exception Handler list is stored on the stack in a position that can be clobbered during a stack overflow. (In other words, the Exception Handler list is “above” local variables in memory).</a:t>
            </a:r>
          </a:p>
          <a:p>
            <a:r>
              <a:rPr lang="en-US" dirty="0" smtClean="0"/>
              <a:t>The Exception Handler list contains function pointers that are called when an exception occurs.</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80</a:t>
            </a:fld>
            <a:endParaRPr lang="en-US"/>
          </a:p>
        </p:txBody>
      </p:sp>
    </p:spTree>
    <p:extLst>
      <p:ext uri="{BB962C8B-B14F-4D97-AF65-F5344CB8AC3E}">
        <p14:creationId xmlns:p14="http://schemas.microsoft.com/office/powerpoint/2010/main" val="17234218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lnSpcReduction="10000"/>
          </a:bodyPr>
          <a:lstStyle/>
          <a:p>
            <a:r>
              <a:rPr lang="en-US" dirty="0" smtClean="0"/>
              <a:t>If we overwrite the exception handler list then cause an exception, we gain control of EIP.</a:t>
            </a:r>
          </a:p>
          <a:p>
            <a:r>
              <a:rPr lang="en-US" dirty="0" smtClean="0"/>
              <a:t>Causing an exception during a buffer overflow is straight forward since we are corrupting all kinds of stuff. In fact, our stack overflow will cause an exception on its when we eventually write data off the end of the stack (if we can write a large enough amount of data).</a:t>
            </a:r>
            <a:endParaRPr lang="en-US" dirty="0"/>
          </a:p>
        </p:txBody>
      </p:sp>
      <p:pic>
        <p:nvPicPr>
          <p:cNvPr id="6146" name="Picture 2" descr="http://3.bp.blogspot.com/-5w0DYMYEVno/Tqy19Akg-oI/AAAAAAAAAK0/Db_hLhGIdAE/s200/modus_pone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
            <a:ext cx="1200150" cy="14192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6180BC6-9587-4C27-AD44-2A2C7EE75359}" type="slidenum">
              <a:rPr lang="en-US" smtClean="0"/>
              <a:t>81</a:t>
            </a:fld>
            <a:endParaRPr lang="en-US"/>
          </a:p>
        </p:txBody>
      </p:sp>
    </p:spTree>
    <p:extLst>
      <p:ext uri="{BB962C8B-B14F-4D97-AF65-F5344CB8AC3E}">
        <p14:creationId xmlns:p14="http://schemas.microsoft.com/office/powerpoint/2010/main" val="23678467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Why Bother?</a:t>
            </a:r>
            <a:endParaRPr lang="en-US" dirty="0"/>
          </a:p>
        </p:txBody>
      </p:sp>
      <p:sp>
        <p:nvSpPr>
          <p:cNvPr id="3" name="Content Placeholder 2"/>
          <p:cNvSpPr>
            <a:spLocks noGrp="1"/>
          </p:cNvSpPr>
          <p:nvPr>
            <p:ph idx="1"/>
          </p:nvPr>
        </p:nvSpPr>
        <p:spPr>
          <a:xfrm>
            <a:off x="457200" y="990600"/>
            <a:ext cx="8229600" cy="5562600"/>
          </a:xfrm>
        </p:spPr>
        <p:txBody>
          <a:bodyPr>
            <a:normAutofit fontScale="92500" lnSpcReduction="10000"/>
          </a:bodyPr>
          <a:lstStyle/>
          <a:p>
            <a:r>
              <a:rPr lang="en-US" dirty="0" smtClean="0"/>
              <a:t>The return address resides in between the buffer we overflow and the exception handler list, so it is usually corrupted before we even get to the exception handler list. So why bother going all the way to the exception handler list?</a:t>
            </a:r>
          </a:p>
          <a:p>
            <a:r>
              <a:rPr lang="en-US" dirty="0" smtClean="0"/>
              <a:t>That’s because the return address only allows us to gain control of EIP when the function returns. Thus execution has to continue gracefully until the function returns, so we actually get EIP. If our overflow causes an exception before the return instruction is reached, we lose.</a:t>
            </a:r>
          </a:p>
          <a:p>
            <a:r>
              <a:rPr lang="en-US" dirty="0" smtClean="0"/>
              <a:t>Unless we overwrite the exception handler list!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82</a:t>
            </a:fld>
            <a:endParaRPr lang="en-US"/>
          </a:p>
        </p:txBody>
      </p:sp>
    </p:spTree>
    <p:extLst>
      <p:ext uri="{BB962C8B-B14F-4D97-AF65-F5344CB8AC3E}">
        <p14:creationId xmlns:p14="http://schemas.microsoft.com/office/powerpoint/2010/main" val="20682812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229600" cy="1554163"/>
          </a:xfrm>
        </p:spPr>
        <p:txBody>
          <a:bodyPr/>
          <a:lstStyle/>
          <a:p>
            <a:r>
              <a:rPr lang="en-US" dirty="0" smtClean="0"/>
              <a:t>Consider the above example…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5705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83</a:t>
            </a:fld>
            <a:endParaRPr lang="en-US"/>
          </a:p>
        </p:txBody>
      </p:sp>
    </p:spTree>
    <p:extLst>
      <p:ext uri="{BB962C8B-B14F-4D97-AF65-F5344CB8AC3E}">
        <p14:creationId xmlns:p14="http://schemas.microsoft.com/office/powerpoint/2010/main" val="3129444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96" y="4419600"/>
            <a:ext cx="8885104" cy="2438400"/>
          </a:xfrm>
        </p:spPr>
        <p:txBody>
          <a:bodyPr>
            <a:normAutofit lnSpcReduction="10000"/>
          </a:bodyPr>
          <a:lstStyle/>
          <a:p>
            <a:r>
              <a:rPr lang="en-US" dirty="0" smtClean="0"/>
              <a:t>I have set and hit a break point directly after the vulnerable </a:t>
            </a:r>
            <a:r>
              <a:rPr lang="en-US" dirty="0" err="1" smtClean="0"/>
              <a:t>fread</a:t>
            </a:r>
            <a:r>
              <a:rPr lang="en-US" dirty="0" smtClean="0"/>
              <a:t> call.</a:t>
            </a:r>
          </a:p>
          <a:p>
            <a:r>
              <a:rPr lang="en-US" dirty="0" smtClean="0"/>
              <a:t>At this point I have smashed the stack, overwritten the return address, and will soon achieve great glory.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6" y="533400"/>
            <a:ext cx="9113704" cy="378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84</a:t>
            </a:fld>
            <a:endParaRPr lang="en-US"/>
          </a:p>
        </p:txBody>
      </p:sp>
    </p:spTree>
    <p:extLst>
      <p:ext uri="{BB962C8B-B14F-4D97-AF65-F5344CB8AC3E}">
        <p14:creationId xmlns:p14="http://schemas.microsoft.com/office/powerpoint/2010/main" val="1050340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29600" cy="2438400"/>
          </a:xfrm>
        </p:spPr>
        <p:txBody>
          <a:bodyPr>
            <a:normAutofit fontScale="85000" lnSpcReduction="10000"/>
          </a:bodyPr>
          <a:lstStyle/>
          <a:p>
            <a:r>
              <a:rPr lang="en-US" dirty="0" smtClean="0"/>
              <a:t>No 0xdeadbeef for me.</a:t>
            </a:r>
          </a:p>
          <a:p>
            <a:r>
              <a:rPr lang="en-US" dirty="0" smtClean="0"/>
              <a:t>On my way to glory, I also destroyed some local variables, including the file pointer used by </a:t>
            </a:r>
            <a:r>
              <a:rPr lang="en-US" dirty="0" err="1" smtClean="0"/>
              <a:t>fread</a:t>
            </a:r>
            <a:r>
              <a:rPr lang="en-US" dirty="0" smtClean="0"/>
              <a:t>.</a:t>
            </a:r>
          </a:p>
          <a:p>
            <a:r>
              <a:rPr lang="en-US" dirty="0" smtClean="0"/>
              <a:t>The call to </a:t>
            </a:r>
            <a:r>
              <a:rPr lang="en-US" dirty="0" err="1" smtClean="0"/>
              <a:t>fclose</a:t>
            </a:r>
            <a:r>
              <a:rPr lang="en-US" dirty="0" smtClean="0"/>
              <a:t> then crashed the application, and my corrupted return address was never used.</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495300"/>
            <a:ext cx="900545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85</a:t>
            </a:fld>
            <a:endParaRPr lang="en-US"/>
          </a:p>
        </p:txBody>
      </p:sp>
    </p:spTree>
    <p:extLst>
      <p:ext uri="{BB962C8B-B14F-4D97-AF65-F5344CB8AC3E}">
        <p14:creationId xmlns:p14="http://schemas.microsoft.com/office/powerpoint/2010/main" val="3919226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more…</a:t>
            </a:r>
            <a:endParaRPr lang="en-US" dirty="0"/>
          </a:p>
        </p:txBody>
      </p:sp>
      <p:sp>
        <p:nvSpPr>
          <p:cNvPr id="3" name="Content Placeholder 2"/>
          <p:cNvSpPr>
            <a:spLocks noGrp="1"/>
          </p:cNvSpPr>
          <p:nvPr>
            <p:ph idx="1"/>
          </p:nvPr>
        </p:nvSpPr>
        <p:spPr/>
        <p:txBody>
          <a:bodyPr/>
          <a:lstStyle/>
          <a:p>
            <a:r>
              <a:rPr lang="en-US" dirty="0" smtClean="0"/>
              <a:t>Last time I only wrote enough data to smash the stack and overwrite the return address (plus a little bit extra because I was too lazy to calculate exact offsets).</a:t>
            </a:r>
          </a:p>
          <a:p>
            <a:r>
              <a:rPr lang="en-US" dirty="0" smtClean="0"/>
              <a:t>This time I will write a lot more in an attempt to overwrite the exception handler list as well.</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86</a:t>
            </a:fld>
            <a:endParaRPr lang="en-US"/>
          </a:p>
        </p:txBody>
      </p:sp>
    </p:spTree>
    <p:extLst>
      <p:ext uri="{BB962C8B-B14F-4D97-AF65-F5344CB8AC3E}">
        <p14:creationId xmlns:p14="http://schemas.microsoft.com/office/powerpoint/2010/main" val="1460465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38800"/>
            <a:ext cx="8534400" cy="1066800"/>
          </a:xfrm>
        </p:spPr>
        <p:txBody>
          <a:bodyPr>
            <a:normAutofit fontScale="70000" lnSpcReduction="20000"/>
          </a:bodyPr>
          <a:lstStyle/>
          <a:p>
            <a:r>
              <a:rPr lang="en-US" dirty="0" smtClean="0"/>
              <a:t>Same break point location, lot’s more </a:t>
            </a:r>
            <a:r>
              <a:rPr lang="en-US" dirty="0" err="1" smtClean="0"/>
              <a:t>deadbeefs</a:t>
            </a:r>
            <a:r>
              <a:rPr lang="en-US" dirty="0" smtClean="0"/>
              <a:t>.</a:t>
            </a:r>
          </a:p>
          <a:p>
            <a:r>
              <a:rPr lang="en-US" dirty="0" smtClean="0"/>
              <a:t>Notice the exception handler linked list has also been corrupted.</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16" y="8263"/>
            <a:ext cx="8229600" cy="553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87</a:t>
            </a:fld>
            <a:endParaRPr lang="en-US"/>
          </a:p>
        </p:txBody>
      </p:sp>
    </p:spTree>
    <p:extLst>
      <p:ext uri="{BB962C8B-B14F-4D97-AF65-F5344CB8AC3E}">
        <p14:creationId xmlns:p14="http://schemas.microsoft.com/office/powerpoint/2010/main" val="1823275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a:t>
            </a:r>
            <a:endParaRPr lang="en-US" dirty="0"/>
          </a:p>
        </p:txBody>
      </p:sp>
      <p:sp>
        <p:nvSpPr>
          <p:cNvPr id="3" name="Content Placeholder 2"/>
          <p:cNvSpPr>
            <a:spLocks noGrp="1"/>
          </p:cNvSpPr>
          <p:nvPr>
            <p:ph idx="1"/>
          </p:nvPr>
        </p:nvSpPr>
        <p:spPr>
          <a:xfrm>
            <a:off x="457200" y="4495800"/>
            <a:ext cx="8229600" cy="2057400"/>
          </a:xfrm>
        </p:spPr>
        <p:txBody>
          <a:bodyPr>
            <a:normAutofit fontScale="92500" lnSpcReduction="20000"/>
          </a:bodyPr>
          <a:lstStyle/>
          <a:p>
            <a:r>
              <a:rPr lang="en-US" dirty="0" smtClean="0"/>
              <a:t>I continue from the break point, the same exception is generated during the </a:t>
            </a:r>
            <a:r>
              <a:rPr lang="en-US" dirty="0" err="1" smtClean="0"/>
              <a:t>fclose</a:t>
            </a:r>
            <a:r>
              <a:rPr lang="en-US" dirty="0" smtClean="0"/>
              <a:t> on the corrupted pointer.</a:t>
            </a:r>
          </a:p>
          <a:p>
            <a:r>
              <a:rPr lang="en-US" dirty="0" smtClean="0"/>
              <a:t>But this time the exception handler points to 0xdeadbeef, so I gain control of EIP!</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676400"/>
            <a:ext cx="888032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6180BC6-9587-4C27-AD44-2A2C7EE75359}" type="slidenum">
              <a:rPr lang="en-US" smtClean="0"/>
              <a:t>88</a:t>
            </a:fld>
            <a:endParaRPr lang="en-US"/>
          </a:p>
        </p:txBody>
      </p:sp>
    </p:spTree>
    <p:extLst>
      <p:ext uri="{BB962C8B-B14F-4D97-AF65-F5344CB8AC3E}">
        <p14:creationId xmlns:p14="http://schemas.microsoft.com/office/powerpoint/2010/main" val="26379581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SEH Overflow Lab</a:t>
            </a:r>
            <a:endParaRPr lang="en-US" dirty="0"/>
          </a:p>
        </p:txBody>
      </p:sp>
      <p:sp>
        <p:nvSpPr>
          <p:cNvPr id="3" name="Content Placeholder 2"/>
          <p:cNvSpPr>
            <a:spLocks noGrp="1"/>
          </p:cNvSpPr>
          <p:nvPr>
            <p:ph idx="1"/>
          </p:nvPr>
        </p:nvSpPr>
        <p:spPr>
          <a:xfrm>
            <a:off x="457200" y="1219200"/>
            <a:ext cx="8229600" cy="5486400"/>
          </a:xfrm>
        </p:spPr>
        <p:txBody>
          <a:bodyPr>
            <a:normAutofit fontScale="92500" lnSpcReduction="20000"/>
          </a:bodyPr>
          <a:lstStyle/>
          <a:p>
            <a:r>
              <a:rPr lang="en-US" dirty="0" smtClean="0"/>
              <a:t>Part 1: Exploit the SEH overflow application, overwrite the exception handler list, cause an exception, and cause the prize() function to be executed.</a:t>
            </a:r>
          </a:p>
          <a:p>
            <a:r>
              <a:rPr lang="en-US" dirty="0" smtClean="0"/>
              <a:t>Part 2: Next, modify your payload to try to have the triggered exception execute some </a:t>
            </a:r>
            <a:r>
              <a:rPr lang="en-US" dirty="0" err="1" smtClean="0"/>
              <a:t>shellcode</a:t>
            </a:r>
            <a:r>
              <a:rPr lang="en-US" dirty="0" smtClean="0"/>
              <a:t> on the stack.</a:t>
            </a:r>
          </a:p>
          <a:p>
            <a:r>
              <a:rPr lang="en-US" dirty="0" smtClean="0"/>
              <a:t>Note: you will have to press ‘g’ a couple times once </a:t>
            </a:r>
            <a:r>
              <a:rPr lang="en-US" dirty="0" err="1" smtClean="0"/>
              <a:t>windbg</a:t>
            </a:r>
            <a:r>
              <a:rPr lang="en-US" dirty="0" smtClean="0"/>
              <a:t> has encountered the exception so that </a:t>
            </a:r>
            <a:r>
              <a:rPr lang="en-US" dirty="0" err="1" smtClean="0"/>
              <a:t>Windbg</a:t>
            </a:r>
            <a:r>
              <a:rPr lang="en-US" dirty="0" smtClean="0"/>
              <a:t> will transfer handling of the exception to the actual application.</a:t>
            </a:r>
          </a:p>
          <a:p>
            <a:r>
              <a:rPr lang="en-US" dirty="0" smtClean="0"/>
              <a:t>Note 2: Part 2 will be frustrating for you (and for good reason), try anyways.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89</a:t>
            </a:fld>
            <a:endParaRPr lang="en-US"/>
          </a:p>
        </p:txBody>
      </p:sp>
    </p:spTree>
    <p:extLst>
      <p:ext uri="{BB962C8B-B14F-4D97-AF65-F5344CB8AC3E}">
        <p14:creationId xmlns:p14="http://schemas.microsoft.com/office/powerpoint/2010/main" val="114651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example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71356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4724400"/>
            <a:ext cx="7924800" cy="1477328"/>
          </a:xfrm>
          <a:prstGeom prst="rect">
            <a:avLst/>
          </a:prstGeom>
          <a:noFill/>
        </p:spPr>
        <p:txBody>
          <a:bodyPr wrap="square" rtlCol="0">
            <a:spAutoFit/>
          </a:bodyPr>
          <a:lstStyle/>
          <a:p>
            <a:r>
              <a:rPr lang="en-US" dirty="0" smtClean="0"/>
              <a:t>Here is a very basic program to help us explore our exploit environment. The </a:t>
            </a:r>
            <a:r>
              <a:rPr lang="en-US" dirty="0" err="1" smtClean="0"/>
              <a:t>basic_vuln</a:t>
            </a:r>
            <a:r>
              <a:rPr lang="en-US" dirty="0" smtClean="0"/>
              <a:t> program reads in a binary file and displays the first 64 hexadecimal bytes from that file. The program prints various meta data such as the location of variables and functions in the process address space. This meta information will help simplify the exploitation process as we are learning.</a:t>
            </a:r>
            <a:endParaRPr lang="en-US" dirty="0"/>
          </a:p>
        </p:txBody>
      </p:sp>
      <p:sp>
        <p:nvSpPr>
          <p:cNvPr id="3" name="Slide Number Placeholder 2"/>
          <p:cNvSpPr>
            <a:spLocks noGrp="1"/>
          </p:cNvSpPr>
          <p:nvPr>
            <p:ph type="sldNum" sz="quarter" idx="12"/>
          </p:nvPr>
        </p:nvSpPr>
        <p:spPr/>
        <p:txBody>
          <a:bodyPr/>
          <a:lstStyle/>
          <a:p>
            <a:fld id="{66180BC6-9587-4C27-AD44-2A2C7EE75359}" type="slidenum">
              <a:rPr lang="en-US" smtClean="0"/>
              <a:t>9</a:t>
            </a:fld>
            <a:endParaRPr lang="en-US"/>
          </a:p>
        </p:txBody>
      </p:sp>
    </p:spTree>
    <p:extLst>
      <p:ext uri="{BB962C8B-B14F-4D97-AF65-F5344CB8AC3E}">
        <p14:creationId xmlns:p14="http://schemas.microsoft.com/office/powerpoint/2010/main" val="740474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Part 2 Futility</a:t>
            </a:r>
            <a:endParaRPr lang="en-US" dirty="0"/>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r>
              <a:rPr lang="en-US" dirty="0" smtClean="0"/>
              <a:t>There is a reason you are having a hard time getting part 2 of the lab to work.</a:t>
            </a:r>
          </a:p>
          <a:p>
            <a:r>
              <a:rPr lang="en-US" dirty="0" smtClean="0"/>
              <a:t>Due to prolific abuse of exception handler overwrites in “in-the-wild” windows exploits, Microsoft made the Windows Exception Handler “smarter.” </a:t>
            </a:r>
          </a:p>
          <a:p>
            <a:r>
              <a:rPr lang="en-US" dirty="0" smtClean="0"/>
              <a:t>The code responsible for parsing the exception handler list now runs some heuristics on each exception record structure to decide if its acceptable or not. </a:t>
            </a:r>
          </a:p>
          <a:p>
            <a:r>
              <a:rPr lang="en-US" dirty="0" smtClean="0"/>
              <a:t>If the address of the exception handler function pointer points to the stack, it’s not acceptable.</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90</a:t>
            </a:fld>
            <a:endParaRPr lang="en-US"/>
          </a:p>
        </p:txBody>
      </p:sp>
    </p:spTree>
    <p:extLst>
      <p:ext uri="{BB962C8B-B14F-4D97-AF65-F5344CB8AC3E}">
        <p14:creationId xmlns:p14="http://schemas.microsoft.com/office/powerpoint/2010/main" val="5936227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2 </a:t>
            </a:r>
            <a:r>
              <a:rPr lang="en-US" dirty="0" err="1" smtClean="0"/>
              <a:t>libc</a:t>
            </a:r>
            <a:r>
              <a:rPr lang="en-US" dirty="0" smtClean="0"/>
              <a:t> continued</a:t>
            </a:r>
            <a:endParaRPr lang="en-US" dirty="0"/>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dirty="0" smtClean="0"/>
              <a:t>In Exploits 1 we discussed returning to a library function instead of returning directly to our </a:t>
            </a:r>
            <a:r>
              <a:rPr lang="en-US" dirty="0" err="1" smtClean="0"/>
              <a:t>shellcode</a:t>
            </a:r>
            <a:r>
              <a:rPr lang="en-US" dirty="0" smtClean="0"/>
              <a:t>, in that case it was because we couldn’t execute code on the stack.</a:t>
            </a:r>
          </a:p>
          <a:p>
            <a:r>
              <a:rPr lang="en-US" dirty="0" smtClean="0"/>
              <a:t>In this case we can execute code on the stack (DEP is off), we just can’t use the exception handler to jump to the stack directly.</a:t>
            </a:r>
          </a:p>
          <a:p>
            <a:r>
              <a:rPr lang="en-US" dirty="0" smtClean="0"/>
              <a:t>Instead, we will point the exception handler to something not on the stack, but that eventually transfers control to the stack.</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91</a:t>
            </a:fld>
            <a:endParaRPr lang="en-US"/>
          </a:p>
        </p:txBody>
      </p:sp>
    </p:spTree>
    <p:extLst>
      <p:ext uri="{BB962C8B-B14F-4D97-AF65-F5344CB8AC3E}">
        <p14:creationId xmlns:p14="http://schemas.microsoft.com/office/powerpoint/2010/main" val="8693492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200"/>
            <a:ext cx="8229600" cy="1981200"/>
          </a:xfrm>
        </p:spPr>
        <p:txBody>
          <a:bodyPr/>
          <a:lstStyle/>
          <a:p>
            <a:r>
              <a:rPr lang="en-US" dirty="0" smtClean="0"/>
              <a:t>At the point when the exception handler we specify begins executing, ESP is 8 bytes away from the next exception handler pointer.</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4572000" cy="450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92</a:t>
            </a:fld>
            <a:endParaRPr lang="en-US"/>
          </a:p>
        </p:txBody>
      </p:sp>
    </p:spTree>
    <p:extLst>
      <p:ext uri="{BB962C8B-B14F-4D97-AF65-F5344CB8AC3E}">
        <p14:creationId xmlns:p14="http://schemas.microsoft.com/office/powerpoint/2010/main" val="2963424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This means if we point the exception handler function pointer at a piece of code (not on the stack) that shifts the ESP register by 8 bytes and then does a return, we will be returning into the 4 bytes corresponding to the next exception handler pointer.</a:t>
            </a:r>
          </a:p>
          <a:p>
            <a:r>
              <a:rPr lang="en-US" dirty="0" smtClean="0"/>
              <a:t>I’ll draw a diagram on the board to make things more clear…</a:t>
            </a:r>
            <a:endParaRPr lang="en-US" dirty="0"/>
          </a:p>
        </p:txBody>
      </p:sp>
      <p:sp>
        <p:nvSpPr>
          <p:cNvPr id="2" name="Slide Number Placeholder 1"/>
          <p:cNvSpPr>
            <a:spLocks noGrp="1"/>
          </p:cNvSpPr>
          <p:nvPr>
            <p:ph type="sldNum" sz="quarter" idx="12"/>
          </p:nvPr>
        </p:nvSpPr>
        <p:spPr/>
        <p:txBody>
          <a:bodyPr/>
          <a:lstStyle/>
          <a:p>
            <a:fld id="{66180BC6-9587-4C27-AD44-2A2C7EE75359}" type="slidenum">
              <a:rPr lang="en-US" smtClean="0"/>
              <a:t>93</a:t>
            </a:fld>
            <a:endParaRPr lang="en-US"/>
          </a:p>
        </p:txBody>
      </p:sp>
    </p:spTree>
    <p:extLst>
      <p:ext uri="{BB962C8B-B14F-4D97-AF65-F5344CB8AC3E}">
        <p14:creationId xmlns:p14="http://schemas.microsoft.com/office/powerpoint/2010/main" val="9234600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the stack by 8 and return</a:t>
            </a:r>
            <a:endParaRPr lang="en-US" dirty="0"/>
          </a:p>
        </p:txBody>
      </p:sp>
      <p:sp>
        <p:nvSpPr>
          <p:cNvPr id="3" name="Content Placeholder 2"/>
          <p:cNvSpPr>
            <a:spLocks noGrp="1"/>
          </p:cNvSpPr>
          <p:nvPr>
            <p:ph idx="1"/>
          </p:nvPr>
        </p:nvSpPr>
        <p:spPr/>
        <p:txBody>
          <a:bodyPr/>
          <a:lstStyle/>
          <a:p>
            <a:r>
              <a:rPr lang="en-US" dirty="0" smtClean="0"/>
              <a:t>In order to point ESP at data we control (the next exception handler pointer), and then use that data, we need to shift the stack pointer by 8 bytes and then perform a return.</a:t>
            </a:r>
          </a:p>
          <a:p>
            <a:r>
              <a:rPr lang="en-US" dirty="0" smtClean="0"/>
              <a:t>So we need to look for </a:t>
            </a:r>
            <a:r>
              <a:rPr lang="en-US" dirty="0" err="1" smtClean="0"/>
              <a:t>opcodes</a:t>
            </a:r>
            <a:r>
              <a:rPr lang="en-US" dirty="0" smtClean="0"/>
              <a:t> of the form:</a:t>
            </a:r>
          </a:p>
          <a:p>
            <a:pPr marL="514350" indent="-514350">
              <a:buAutoNum type="arabicParenR"/>
            </a:pPr>
            <a:r>
              <a:rPr lang="en-US" dirty="0" smtClean="0"/>
              <a:t>Pop </a:t>
            </a:r>
            <a:r>
              <a:rPr lang="en-US" dirty="0" err="1" smtClean="0"/>
              <a:t>reg</a:t>
            </a:r>
            <a:r>
              <a:rPr lang="en-US" dirty="0" smtClean="0"/>
              <a:t>; pop </a:t>
            </a:r>
            <a:r>
              <a:rPr lang="en-US" dirty="0" err="1" smtClean="0"/>
              <a:t>reg</a:t>
            </a:r>
            <a:r>
              <a:rPr lang="en-US" dirty="0" smtClean="0"/>
              <a:t>; ret</a:t>
            </a:r>
          </a:p>
          <a:p>
            <a:pPr marL="0" indent="0">
              <a:buNone/>
            </a:pPr>
            <a:r>
              <a:rPr lang="en-US" dirty="0" smtClean="0"/>
              <a:t>OR</a:t>
            </a:r>
          </a:p>
          <a:p>
            <a:pPr marL="0" indent="0">
              <a:buNone/>
            </a:pPr>
            <a:r>
              <a:rPr lang="en-US" dirty="0" smtClean="0"/>
              <a:t>2) Add </a:t>
            </a:r>
            <a:r>
              <a:rPr lang="en-US" dirty="0" err="1" smtClean="0"/>
              <a:t>esp</a:t>
            </a:r>
            <a:r>
              <a:rPr lang="en-US" dirty="0" smtClean="0"/>
              <a:t>, 8; ret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94</a:t>
            </a:fld>
            <a:endParaRPr lang="en-US"/>
          </a:p>
        </p:txBody>
      </p:sp>
    </p:spTree>
    <p:extLst>
      <p:ext uri="{BB962C8B-B14F-4D97-AF65-F5344CB8AC3E}">
        <p14:creationId xmlns:p14="http://schemas.microsoft.com/office/powerpoint/2010/main" val="26330548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76262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457200" y="4581525"/>
            <a:ext cx="8229600" cy="2276475"/>
          </a:xfrm>
        </p:spPr>
        <p:txBody>
          <a:bodyPr>
            <a:normAutofit fontScale="92500" lnSpcReduction="10000"/>
          </a:bodyPr>
          <a:lstStyle/>
          <a:p>
            <a:r>
              <a:rPr lang="en-US" dirty="0" smtClean="0"/>
              <a:t>Lucky for us, pop </a:t>
            </a:r>
            <a:r>
              <a:rPr lang="en-US" dirty="0" err="1" smtClean="0"/>
              <a:t>reg</a:t>
            </a:r>
            <a:r>
              <a:rPr lang="en-US" dirty="0" smtClean="0"/>
              <a:t>; pop </a:t>
            </a:r>
            <a:r>
              <a:rPr lang="en-US" dirty="0" err="1" smtClean="0"/>
              <a:t>reg</a:t>
            </a:r>
            <a:r>
              <a:rPr lang="en-US" dirty="0" smtClean="0"/>
              <a:t>; ret is a common instruction sequence in Windows.</a:t>
            </a:r>
          </a:p>
          <a:p>
            <a:r>
              <a:rPr lang="en-US" dirty="0" smtClean="0"/>
              <a:t>Since this code is not on the stack, the exception handler list parsing code will accept it as a valid function pointer to an exception handler.</a:t>
            </a:r>
          </a:p>
        </p:txBody>
      </p:sp>
      <p:sp>
        <p:nvSpPr>
          <p:cNvPr id="2" name="Slide Number Placeholder 1"/>
          <p:cNvSpPr>
            <a:spLocks noGrp="1"/>
          </p:cNvSpPr>
          <p:nvPr>
            <p:ph type="sldNum" sz="quarter" idx="12"/>
          </p:nvPr>
        </p:nvSpPr>
        <p:spPr/>
        <p:txBody>
          <a:bodyPr/>
          <a:lstStyle/>
          <a:p>
            <a:fld id="{66180BC6-9587-4C27-AD44-2A2C7EE75359}" type="slidenum">
              <a:rPr lang="en-US" smtClean="0"/>
              <a:t>95</a:t>
            </a:fld>
            <a:endParaRPr lang="en-US"/>
          </a:p>
        </p:txBody>
      </p:sp>
    </p:spTree>
    <p:extLst>
      <p:ext uri="{BB962C8B-B14F-4D97-AF65-F5344CB8AC3E}">
        <p14:creationId xmlns:p14="http://schemas.microsoft.com/office/powerpoint/2010/main" val="42662040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 </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r>
              <a:rPr lang="en-US" dirty="0" smtClean="0"/>
              <a:t>The pop-pop-ret instruction executed when an exception occurs will load the address of the pointer to the next exception handler as the EIP. We control the bytes at this address, but we only have 4 bytes to work with before we overwrite the exception handler function pointer to pop-pop-ret (and we need that in tact).</a:t>
            </a:r>
          </a:p>
          <a:p>
            <a:r>
              <a:rPr lang="en-US" dirty="0" smtClean="0"/>
              <a:t>What’s the best 4 byte </a:t>
            </a:r>
            <a:r>
              <a:rPr lang="en-US" dirty="0" err="1" smtClean="0"/>
              <a:t>shellcode</a:t>
            </a:r>
            <a:r>
              <a:rPr lang="en-US" dirty="0" smtClean="0"/>
              <a:t> in the world?</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96</a:t>
            </a:fld>
            <a:endParaRPr lang="en-US"/>
          </a:p>
        </p:txBody>
      </p:sp>
    </p:spTree>
    <p:extLst>
      <p:ext uri="{BB962C8B-B14F-4D97-AF65-F5344CB8AC3E}">
        <p14:creationId xmlns:p14="http://schemas.microsoft.com/office/powerpoint/2010/main" val="2667483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0xCC </a:t>
            </a:r>
            <a:r>
              <a:rPr lang="en-US" dirty="0" err="1" smtClean="0"/>
              <a:t>0xCC</a:t>
            </a:r>
            <a:r>
              <a:rPr lang="en-US" dirty="0" smtClean="0"/>
              <a:t> </a:t>
            </a:r>
            <a:r>
              <a:rPr lang="en-US" dirty="0" err="1" smtClean="0"/>
              <a:t>0xCC</a:t>
            </a:r>
            <a:r>
              <a:rPr lang="en-US" dirty="0" smtClean="0"/>
              <a:t> </a:t>
            </a:r>
            <a:r>
              <a:rPr lang="en-US" dirty="0" err="1" smtClean="0"/>
              <a:t>0xCC</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For now, use 4 bytes of 0xCC as your </a:t>
            </a:r>
            <a:r>
              <a:rPr lang="en-US" dirty="0" err="1" smtClean="0"/>
              <a:t>shellcode</a:t>
            </a:r>
            <a:r>
              <a:rPr lang="en-US" dirty="0" smtClean="0"/>
              <a:t>, which is just 4 software break points. </a:t>
            </a:r>
          </a:p>
          <a:p>
            <a:r>
              <a:rPr lang="en-US" dirty="0" smtClean="0"/>
              <a:t>So modify your SEH exploiting payload to overwrite the exception handler function pointer with the pop-pop-ret sequence we found previously.</a:t>
            </a:r>
          </a:p>
          <a:p>
            <a:r>
              <a:rPr lang="en-US" dirty="0" smtClean="0"/>
              <a:t>Also, overwrite the </a:t>
            </a:r>
            <a:r>
              <a:rPr lang="en-US" dirty="0" err="1" smtClean="0"/>
              <a:t>next_exception_handler</a:t>
            </a:r>
            <a:r>
              <a:rPr lang="en-US" dirty="0" smtClean="0"/>
              <a:t> pointer with 0xCCCCCCCC. </a:t>
            </a:r>
          </a:p>
          <a:p>
            <a:r>
              <a:rPr lang="en-US" dirty="0" smtClean="0"/>
              <a:t>If you did it right, </a:t>
            </a:r>
            <a:r>
              <a:rPr lang="en-US" dirty="0" err="1" smtClean="0"/>
              <a:t>WinDBG</a:t>
            </a:r>
            <a:r>
              <a:rPr lang="en-US" dirty="0" smtClean="0"/>
              <a:t> should break like its hit a breakpoint when it starts executing your 4 byte </a:t>
            </a:r>
            <a:r>
              <a:rPr lang="en-US" dirty="0" err="1" smtClean="0"/>
              <a:t>shellcode</a:t>
            </a:r>
            <a:r>
              <a:rPr lang="en-US" dirty="0" smtClean="0"/>
              <a:t>.</a:t>
            </a:r>
          </a:p>
          <a:p>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97</a:t>
            </a:fld>
            <a:endParaRPr lang="en-US"/>
          </a:p>
        </p:txBody>
      </p:sp>
    </p:spTree>
    <p:extLst>
      <p:ext uri="{BB962C8B-B14F-4D97-AF65-F5344CB8AC3E}">
        <p14:creationId xmlns:p14="http://schemas.microsoft.com/office/powerpoint/2010/main" val="35987817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0"/>
            <a:ext cx="8229600" cy="1524000"/>
          </a:xfrm>
        </p:spPr>
        <p:txBody>
          <a:bodyPr/>
          <a:lstStyle/>
          <a:p>
            <a:r>
              <a:rPr lang="en-US" dirty="0" smtClean="0"/>
              <a:t>This is what you should see when you are successfully executing your 4 byte </a:t>
            </a:r>
            <a:r>
              <a:rPr lang="en-US" dirty="0" err="1" smtClean="0"/>
              <a:t>shellcode</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8233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6180BC6-9587-4C27-AD44-2A2C7EE75359}" type="slidenum">
              <a:rPr lang="en-US" smtClean="0"/>
              <a:t>98</a:t>
            </a:fld>
            <a:endParaRPr lang="en-US"/>
          </a:p>
        </p:txBody>
      </p:sp>
    </p:spTree>
    <p:extLst>
      <p:ext uri="{BB962C8B-B14F-4D97-AF65-F5344CB8AC3E}">
        <p14:creationId xmlns:p14="http://schemas.microsoft.com/office/powerpoint/2010/main" val="4379958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Weaponized</a:t>
            </a:r>
            <a:r>
              <a:rPr lang="en-US" dirty="0" smtClean="0"/>
              <a:t> 4 byte </a:t>
            </a:r>
            <a:r>
              <a:rPr lang="en-US" dirty="0" err="1" smtClean="0"/>
              <a:t>shellcode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In the real world you want your </a:t>
            </a:r>
            <a:r>
              <a:rPr lang="en-US" dirty="0" err="1" smtClean="0"/>
              <a:t>shellcode</a:t>
            </a:r>
            <a:r>
              <a:rPr lang="en-US" dirty="0" smtClean="0"/>
              <a:t>/exploit to do something beyond triggering a breakpoint. </a:t>
            </a:r>
          </a:p>
          <a:p>
            <a:r>
              <a:rPr lang="en-US" dirty="0" smtClean="0"/>
              <a:t>The 4 byte </a:t>
            </a:r>
            <a:r>
              <a:rPr lang="en-US" dirty="0" err="1" smtClean="0"/>
              <a:t>shellcode</a:t>
            </a:r>
            <a:r>
              <a:rPr lang="en-US" dirty="0" smtClean="0"/>
              <a:t> you should actually be using is an x86 relative jump instruction to somewhere that contains your real </a:t>
            </a:r>
            <a:r>
              <a:rPr lang="en-US" dirty="0" err="1" smtClean="0"/>
              <a:t>shellcode</a:t>
            </a:r>
            <a:r>
              <a:rPr lang="en-US" dirty="0" smtClean="0"/>
              <a:t>.</a:t>
            </a:r>
          </a:p>
          <a:p>
            <a:r>
              <a:rPr lang="en-US" dirty="0" smtClean="0"/>
              <a:t>The canonical example is to overwrite the </a:t>
            </a:r>
            <a:r>
              <a:rPr lang="en-US" dirty="0" err="1" smtClean="0"/>
              <a:t>next_exception_handler</a:t>
            </a:r>
            <a:r>
              <a:rPr lang="en-US" dirty="0" smtClean="0"/>
              <a:t> pointer with a </a:t>
            </a:r>
            <a:r>
              <a:rPr lang="en-US" dirty="0" err="1" smtClean="0"/>
              <a:t>jmp</a:t>
            </a:r>
            <a:r>
              <a:rPr lang="en-US" dirty="0" smtClean="0"/>
              <a:t> 6 instruction, and then place your </a:t>
            </a:r>
            <a:r>
              <a:rPr lang="en-US" dirty="0" err="1" smtClean="0"/>
              <a:t>shellcode</a:t>
            </a:r>
            <a:r>
              <a:rPr lang="en-US" dirty="0" smtClean="0"/>
              <a:t> directly after the overwritten exception handler function pointer. Then when the </a:t>
            </a:r>
            <a:r>
              <a:rPr lang="en-US" dirty="0" err="1" smtClean="0"/>
              <a:t>jmp</a:t>
            </a:r>
            <a:r>
              <a:rPr lang="en-US" dirty="0" smtClean="0"/>
              <a:t> 6 is executed, it will </a:t>
            </a:r>
            <a:r>
              <a:rPr lang="en-US" dirty="0" err="1" smtClean="0"/>
              <a:t>jmp</a:t>
            </a:r>
            <a:r>
              <a:rPr lang="en-US" dirty="0" smtClean="0"/>
              <a:t> directly to your </a:t>
            </a:r>
            <a:r>
              <a:rPr lang="en-US" dirty="0" err="1" smtClean="0"/>
              <a:t>shellcode</a:t>
            </a:r>
            <a:r>
              <a:rPr lang="en-US" dirty="0" smtClean="0"/>
              <a:t>.</a:t>
            </a:r>
            <a:endParaRPr lang="en-US" dirty="0"/>
          </a:p>
        </p:txBody>
      </p:sp>
      <p:sp>
        <p:nvSpPr>
          <p:cNvPr id="4" name="Slide Number Placeholder 3"/>
          <p:cNvSpPr>
            <a:spLocks noGrp="1"/>
          </p:cNvSpPr>
          <p:nvPr>
            <p:ph type="sldNum" sz="quarter" idx="12"/>
          </p:nvPr>
        </p:nvSpPr>
        <p:spPr/>
        <p:txBody>
          <a:bodyPr/>
          <a:lstStyle/>
          <a:p>
            <a:fld id="{66180BC6-9587-4C27-AD44-2A2C7EE75359}" type="slidenum">
              <a:rPr lang="en-US" smtClean="0"/>
              <a:t>99</a:t>
            </a:fld>
            <a:endParaRPr lang="en-US"/>
          </a:p>
        </p:txBody>
      </p:sp>
    </p:spTree>
    <p:extLst>
      <p:ext uri="{BB962C8B-B14F-4D97-AF65-F5344CB8AC3E}">
        <p14:creationId xmlns:p14="http://schemas.microsoft.com/office/powerpoint/2010/main" val="4246818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35376</TotalTime>
  <Words>12143</Words>
  <Application>Microsoft Macintosh PowerPoint</Application>
  <PresentationFormat>On-screen Show (4:3)</PresentationFormat>
  <Paragraphs>963</Paragraphs>
  <Slides>224</Slides>
  <Notes>3</Notes>
  <HiddenSlides>0</HiddenSlides>
  <MMClips>0</MMClips>
  <ScaleCrop>false</ScaleCrop>
  <HeadingPairs>
    <vt:vector size="4" baseType="variant">
      <vt:variant>
        <vt:lpstr>Theme</vt:lpstr>
      </vt:variant>
      <vt:variant>
        <vt:i4>1</vt:i4>
      </vt:variant>
      <vt:variant>
        <vt:lpstr>Slide Titles</vt:lpstr>
      </vt:variant>
      <vt:variant>
        <vt:i4>224</vt:i4>
      </vt:variant>
    </vt:vector>
  </HeadingPairs>
  <TitlesOfParts>
    <vt:vector size="225" baseType="lpstr">
      <vt:lpstr>Office Theme</vt:lpstr>
      <vt:lpstr>Introduction to Software Exploitation in the Windows Environment</vt:lpstr>
      <vt:lpstr>All materials is licensed under a Creative Commons “Share Alike” license.</vt:lpstr>
      <vt:lpstr>Purpose of the course</vt:lpstr>
      <vt:lpstr>Course Prerequisites</vt:lpstr>
      <vt:lpstr>Course Outline 1</vt:lpstr>
      <vt:lpstr>Course Outline 2</vt:lpstr>
      <vt:lpstr>Course Outline 3</vt:lpstr>
      <vt:lpstr>General Course Comments</vt:lpstr>
      <vt:lpstr>Starter example</vt:lpstr>
      <vt:lpstr>Starter example code</vt:lpstr>
      <vt:lpstr>rose_colored_glasses = 1</vt:lpstr>
      <vt:lpstr>Rose_colored_glasses++</vt:lpstr>
      <vt:lpstr>First goal</vt:lpstr>
      <vt:lpstr>Byte writer</vt:lpstr>
      <vt:lpstr>First blood</vt:lpstr>
      <vt:lpstr>windbg</vt:lpstr>
      <vt:lpstr>Useful windbg commands</vt:lpstr>
      <vt:lpstr>Basic_vuln crash 1</vt:lpstr>
      <vt:lpstr>Basic_vuln crash 2</vt:lpstr>
      <vt:lpstr>Basic_vuln crash 3</vt:lpstr>
      <vt:lpstr>Basic_vuln lab </vt:lpstr>
      <vt:lpstr>Basic vuln lab wrapup</vt:lpstr>
      <vt:lpstr>Basic vuln lab wrapup 2</vt:lpstr>
      <vt:lpstr>Basic vuln lab wrapup 3</vt:lpstr>
      <vt:lpstr>Basic vuln lab wrapup 4</vt:lpstr>
      <vt:lpstr>The rabbit hole</vt:lpstr>
      <vt:lpstr>Linux vs Windows Shellcode</vt:lpstr>
      <vt:lpstr>Why?</vt:lpstr>
      <vt:lpstr>The Way</vt:lpstr>
      <vt:lpstr>Eyes on the prize</vt:lpstr>
      <vt:lpstr>Repetition</vt:lpstr>
      <vt:lpstr>Thread Execution Block (TEB)</vt:lpstr>
      <vt:lpstr>TEB 2</vt:lpstr>
      <vt:lpstr>PEB</vt:lpstr>
      <vt:lpstr>PEB_LDR_DATA</vt:lpstr>
      <vt:lpstr>The unknown</vt:lpstr>
      <vt:lpstr>Manual Inspection</vt:lpstr>
      <vt:lpstr>Spotty Documentation</vt:lpstr>
      <vt:lpstr>Mini Lab</vt:lpstr>
      <vt:lpstr>Mini Lab Wrap Up</vt:lpstr>
      <vt:lpstr>My solution</vt:lpstr>
      <vt:lpstr>My solution 2</vt:lpstr>
      <vt:lpstr>My solution 3</vt:lpstr>
      <vt:lpstr>My solution 4</vt:lpstr>
      <vt:lpstr>Down the rabbit hole</vt:lpstr>
      <vt:lpstr>PowerPoint Presentation</vt:lpstr>
      <vt:lpstr>Next Step</vt:lpstr>
      <vt:lpstr>LoadLibrary</vt:lpstr>
      <vt:lpstr>GetProcAddress</vt:lpstr>
      <vt:lpstr>PowerPoint Presentation</vt:lpstr>
      <vt:lpstr>PowerPoint Presentation</vt:lpstr>
      <vt:lpstr>Repetition++</vt:lpstr>
      <vt:lpstr>Export Address Table</vt:lpstr>
      <vt:lpstr>But…</vt:lpstr>
      <vt:lpstr>PowerPoint Presentation</vt:lpstr>
      <vt:lpstr>PowerPoint Presentation</vt:lpstr>
      <vt:lpstr>PowerPoint Presentation</vt:lpstr>
      <vt:lpstr>PowerPoint Presentation</vt:lpstr>
      <vt:lpstr>Using the EAT</vt:lpstr>
      <vt:lpstr>Testing your understanding</vt:lpstr>
      <vt:lpstr>A little help</vt:lpstr>
      <vt:lpstr>Room for improvement</vt:lpstr>
      <vt:lpstr>Waste not, want not</vt:lpstr>
      <vt:lpstr>Hash function</vt:lpstr>
      <vt:lpstr>Round up</vt:lpstr>
      <vt:lpstr>Hello World shellcode example</vt:lpstr>
      <vt:lpstr>Shellcode example continued</vt:lpstr>
      <vt:lpstr>More tips</vt:lpstr>
      <vt:lpstr>Running shellcode example</vt:lpstr>
      <vt:lpstr>Running shellcode continued</vt:lpstr>
      <vt:lpstr>PowerPoint Presentation</vt:lpstr>
      <vt:lpstr>Other shellcode options</vt:lpstr>
      <vt:lpstr>Real world shellcode</vt:lpstr>
      <vt:lpstr>Easy shellcode generation</vt:lpstr>
      <vt:lpstr>Mystery Vuln Lab</vt:lpstr>
      <vt:lpstr>Abusing Windows Features</vt:lpstr>
      <vt:lpstr>SEH</vt:lpstr>
      <vt:lpstr>PowerPoint Presentation</vt:lpstr>
      <vt:lpstr>SEH STRUCTURE</vt:lpstr>
      <vt:lpstr>Important Points</vt:lpstr>
      <vt:lpstr>PowerPoint Presentation</vt:lpstr>
      <vt:lpstr>Why Bother?</vt:lpstr>
      <vt:lpstr>PowerPoint Presentation</vt:lpstr>
      <vt:lpstr>PowerPoint Presentation</vt:lpstr>
      <vt:lpstr>PowerPoint Presentation</vt:lpstr>
      <vt:lpstr>Once more…</vt:lpstr>
      <vt:lpstr>PowerPoint Presentation</vt:lpstr>
      <vt:lpstr>Winner!</vt:lpstr>
      <vt:lpstr>SEH Overflow Lab</vt:lpstr>
      <vt:lpstr>Part 2 Futility</vt:lpstr>
      <vt:lpstr>Return 2 libc continued</vt:lpstr>
      <vt:lpstr>PowerPoint Presentation</vt:lpstr>
      <vt:lpstr>PowerPoint Presentation</vt:lpstr>
      <vt:lpstr>Shift the stack by 8 and return</vt:lpstr>
      <vt:lpstr>PowerPoint Presentation</vt:lpstr>
      <vt:lpstr>What next? </vt:lpstr>
      <vt:lpstr>0xCC 0xCC 0xCC 0xCC</vt:lpstr>
      <vt:lpstr>PowerPoint Presentation</vt:lpstr>
      <vt:lpstr>Weaponized 4 byte shellcode</vt:lpstr>
      <vt:lpstr>PowerPoint Presentation</vt:lpstr>
      <vt:lpstr>PowerPoint Presentation</vt:lpstr>
      <vt:lpstr>C++ Super Happy Fun Land</vt:lpstr>
      <vt:lpstr>PowerPoint Presentation</vt:lpstr>
      <vt:lpstr>PowerPoint Presentation</vt:lpstr>
      <vt:lpstr>PowerPoint Presentation</vt:lpstr>
      <vt:lpstr>PowerPoint Presentation</vt:lpstr>
      <vt:lpstr>Target Acquired</vt:lpstr>
      <vt:lpstr>PowerPoint Presentation</vt:lpstr>
      <vt:lpstr>PowerPoint Presentation</vt:lpstr>
      <vt:lpstr>PowerPoint Presentation</vt:lpstr>
      <vt:lpstr>PowerPoint Presentation</vt:lpstr>
      <vt:lpstr>Day 2</vt:lpstr>
      <vt:lpstr>Justification</vt:lpstr>
      <vt:lpstr>Exploit Mitigations</vt:lpstr>
      <vt:lpstr>/GS</vt:lpstr>
      <vt:lpstr>PowerPoint Presentation</vt:lpstr>
      <vt:lpstr>PowerPoint Presentation</vt:lpstr>
      <vt:lpstr>PowerPoint Presentation</vt:lpstr>
      <vt:lpstr>DEP</vt:lpstr>
      <vt:lpstr>Without DEP</vt:lpstr>
      <vt:lpstr>Changing DEP options</vt:lpstr>
      <vt:lpstr>PowerPoint Presentation</vt:lpstr>
      <vt:lpstr>Try #2</vt:lpstr>
      <vt:lpstr>ASLR</vt:lpstr>
      <vt:lpstr>ASLR in Windows 7</vt:lpstr>
      <vt:lpstr>ASLR in Windows XP</vt:lpstr>
      <vt:lpstr>SafeSEH</vt:lpstr>
      <vt:lpstr>Without SafeSEH</vt:lpstr>
      <vt:lpstr>Without SafeSEH #2</vt:lpstr>
      <vt:lpstr>Enabling SafeSEH</vt:lpstr>
      <vt:lpstr>SafeSEH Enabled</vt:lpstr>
      <vt:lpstr>PowerPoint Presentation</vt:lpstr>
      <vt:lpstr>Defeating mitigations</vt:lpstr>
      <vt:lpstr>GS Weaknesses</vt:lpstr>
      <vt:lpstr>PowerPoint Presentation</vt:lpstr>
      <vt:lpstr>PowerPoint Presentation</vt:lpstr>
      <vt:lpstr>Where my G’s at?</vt:lpstr>
      <vt:lpstr>GS failure analysis</vt:lpstr>
      <vt:lpstr>DEP</vt:lpstr>
      <vt:lpstr>ROP principles</vt:lpstr>
      <vt:lpstr>Using ROP to Defeat DEP</vt:lpstr>
      <vt:lpstr>DEP implementation weaknesses</vt:lpstr>
      <vt:lpstr>PowerPoint Presentation</vt:lpstr>
      <vt:lpstr>PowerPoint Presentation</vt:lpstr>
      <vt:lpstr>SafeSEH and ASLR</vt:lpstr>
      <vt:lpstr>PowerPoint Presentation</vt:lpstr>
      <vt:lpstr>Non-compatability</vt:lpstr>
      <vt:lpstr>ASLR Non-compatability</vt:lpstr>
      <vt:lpstr>SafeSEH non-compatability</vt:lpstr>
      <vt:lpstr>Mitigations bypass lab</vt:lpstr>
      <vt:lpstr>Target</vt:lpstr>
      <vt:lpstr>A little help courtesy of Flash</vt:lpstr>
      <vt:lpstr>Game Plan</vt:lpstr>
      <vt:lpstr>Stack Control</vt:lpstr>
      <vt:lpstr>We don’t have it</vt:lpstr>
      <vt:lpstr>Mini Lab 1</vt:lpstr>
      <vt:lpstr>PowerPoint Presentation</vt:lpstr>
      <vt:lpstr>Stack pivot</vt:lpstr>
      <vt:lpstr>Mini lab 2</vt:lpstr>
      <vt:lpstr>PowerPoint Presentation</vt:lpstr>
      <vt:lpstr>Target Stack Configuration</vt:lpstr>
      <vt:lpstr>Putting it all together</vt:lpstr>
      <vt:lpstr>Victory!!!</vt:lpstr>
      <vt:lpstr>Day 3: Vulnerability Discovery</vt:lpstr>
      <vt:lpstr>Game Plan</vt:lpstr>
      <vt:lpstr>No mitigations</vt:lpstr>
      <vt:lpstr>Fuzzing</vt:lpstr>
      <vt:lpstr>Fuzzing pros/cons</vt:lpstr>
      <vt:lpstr>Malformed data</vt:lpstr>
      <vt:lpstr>Generational</vt:lpstr>
      <vt:lpstr>Mutational</vt:lpstr>
      <vt:lpstr>Our Fuzzer</vt:lpstr>
      <vt:lpstr>I know what you’re thinking…</vt:lpstr>
      <vt:lpstr>Not exactly</vt:lpstr>
      <vt:lpstr>Crappy Document Reader</vt:lpstr>
      <vt:lpstr>Well formed data sample</vt:lpstr>
      <vt:lpstr>Target Data</vt:lpstr>
      <vt:lpstr>Reminder</vt:lpstr>
      <vt:lpstr>The code</vt:lpstr>
      <vt:lpstr>Other code components</vt:lpstr>
      <vt:lpstr>Start your engines</vt:lpstr>
      <vt:lpstr>Crash analysis</vt:lpstr>
      <vt:lpstr>Crash Example</vt:lpstr>
      <vt:lpstr>Crash example</vt:lpstr>
      <vt:lpstr>Crash example</vt:lpstr>
      <vt:lpstr>Example continued</vt:lpstr>
      <vt:lpstr>Difficult crash dump</vt:lpstr>
      <vt:lpstr>Rules of thumb</vt:lpstr>
      <vt:lpstr>Example crash analysis</vt:lpstr>
      <vt:lpstr>Crash analysis continued</vt:lpstr>
      <vt:lpstr>Crash analysis continued</vt:lpstr>
      <vt:lpstr>Your Turn</vt:lpstr>
      <vt:lpstr>Questions you should be asking yourself</vt:lpstr>
      <vt:lpstr>Automated crash analysis</vt:lpstr>
      <vt:lpstr>!exploitable</vt:lpstr>
      <vt:lpstr>!exploitable experimentation</vt:lpstr>
      <vt:lpstr>Crash analysis lessons</vt:lpstr>
      <vt:lpstr>Crash analysis lessons 2</vt:lpstr>
      <vt:lpstr>From Crash to Cash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Pop-pop-ret</vt:lpstr>
      <vt:lpstr>PowerPoint Presentation</vt:lpstr>
      <vt:lpstr>PowerPoint Presentation</vt:lpstr>
      <vt:lpstr>PowerPoint Presentation</vt:lpstr>
      <vt:lpstr>success</vt:lpstr>
      <vt:lpstr>PowerPoint Presentation</vt:lpstr>
      <vt:lpstr>Hmm…</vt:lpstr>
      <vt:lpstr>PowerPoint Presentation</vt:lpstr>
      <vt:lpstr>Plan B</vt:lpstr>
      <vt:lpstr>PowerPoint Presentation</vt:lpstr>
      <vt:lpstr>Scanning for shellcode</vt:lpstr>
      <vt:lpstr>Calculating jmp</vt:lpstr>
      <vt:lpstr>PowerPoint Presentation</vt:lpstr>
      <vt:lpstr>PowerPoint Presentation</vt:lpstr>
      <vt:lpstr>Choose your path</vt:lpstr>
      <vt:lpstr>Recap: What you learned</vt:lpstr>
      <vt:lpstr>What you learned 2</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Software Exploitation in the Windows Environment</dc:title>
  <dc:creator>Kallenberg, Corey T.</dc:creator>
  <cp:lastModifiedBy>bla</cp:lastModifiedBy>
  <cp:revision>252</cp:revision>
  <cp:lastPrinted>2012-08-25T20:16:07Z</cp:lastPrinted>
  <dcterms:created xsi:type="dcterms:W3CDTF">2011-11-11T21:27:20Z</dcterms:created>
  <dcterms:modified xsi:type="dcterms:W3CDTF">2012-08-25T22:20:10Z</dcterms:modified>
</cp:coreProperties>
</file>