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2.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5.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notesSlides/notesSlide31.xml" ContentType="application/vnd.openxmlformats-officedocument.presentationml.notesSlide+xml"/>
  <Override PartName="/ppt/embeddings/oleObject8.bin" ContentType="application/vnd.openxmlformats-officedocument.oleObject"/>
  <Override PartName="/ppt/notesSlides/notesSlide32.xml" ContentType="application/vnd.openxmlformats-officedocument.presentationml.notesSlide+xml"/>
  <Override PartName="/ppt/notesSlides/notesSlide33.xml" ContentType="application/vnd.openxmlformats-officedocument.presentationml.notesSlide+xml"/>
  <Override PartName="/ppt/embeddings/oleObject9.bin" ContentType="application/vnd.openxmlformats-officedocument.oleObject"/>
  <Override PartName="/ppt/notesSlides/notesSlide34.xml" ContentType="application/vnd.openxmlformats-officedocument.presentationml.notesSlide+xml"/>
  <Override PartName="/ppt/embeddings/oleObject10.bin" ContentType="application/vnd.openxmlformats-officedocument.oleObject"/>
  <Override PartName="/ppt/notesSlides/notesSlide35.xml" ContentType="application/vnd.openxmlformats-officedocument.presentationml.notesSlide+xml"/>
  <Override PartName="/ppt/notesSlides/notesSlide36.xml" ContentType="application/vnd.openxmlformats-officedocument.presentationml.notesSlide+xml"/>
  <Override PartName="/ppt/embeddings/oleObject11.bin" ContentType="application/vnd.openxmlformats-officedocument.oleObject"/>
  <Override PartName="/ppt/notesSlides/notesSlide37.xml" ContentType="application/vnd.openxmlformats-officedocument.presentationml.notesSlide+xml"/>
  <Override PartName="/ppt/embeddings/oleObject12.bin" ContentType="application/vnd.openxmlformats-officedocument.oleObject"/>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embeddings/oleObject15.bin" ContentType="application/vnd.openxmlformats-officedocument.oleObject"/>
  <Override PartName="/ppt/embeddings/oleObject16.bin" ContentType="application/vnd.openxmlformats-officedocument.oleObject"/>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embeddings/oleObject17.bin" ContentType="application/vnd.openxmlformats-officedocument.oleObject"/>
  <Override PartName="/ppt/notesSlides/notesSlide54.xml" ContentType="application/vnd.openxmlformats-officedocument.presentationml.notesSlide+xml"/>
  <Override PartName="/ppt/notesSlides/notesSlide55.xml" ContentType="application/vnd.openxmlformats-officedocument.presentationml.notesSlide+xml"/>
  <Override PartName="/ppt/embeddings/oleObject18.bin" ContentType="application/vnd.openxmlformats-officedocument.oleObject"/>
  <Override PartName="/ppt/notesSlides/notesSlide56.xml" ContentType="application/vnd.openxmlformats-officedocument.presentationml.notesSlide+xml"/>
  <Override PartName="/ppt/embeddings/oleObject19.bin" ContentType="application/vnd.openxmlformats-officedocument.oleObject"/>
  <Override PartName="/ppt/notesSlides/notesSlide57.xml" ContentType="application/vnd.openxmlformats-officedocument.presentationml.notesSlide+xml"/>
  <Override PartName="/ppt/embeddings/oleObject20.bin" ContentType="application/vnd.openxmlformats-officedocument.oleObject"/>
  <Override PartName="/ppt/notesSlides/notesSlide58.xml" ContentType="application/vnd.openxmlformats-officedocument.presentationml.notesSlide+xml"/>
  <Override PartName="/ppt/embeddings/oleObject21.bin" ContentType="application/vnd.openxmlformats-officedocument.oleObject"/>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embeddings/oleObject22.bin" ContentType="application/vnd.openxmlformats-officedocument.oleObject"/>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embeddings/oleObject23.bin" ContentType="application/vnd.openxmlformats-officedocument.oleObject"/>
  <Override PartName="/ppt/notesSlides/notesSlide70.xml" ContentType="application/vnd.openxmlformats-officedocument.presentationml.notesSlide+xml"/>
  <Override PartName="/ppt/embeddings/oleObject24.bin" ContentType="application/vnd.openxmlformats-officedocument.oleObject"/>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embeddings/oleObject25.bin" ContentType="application/vnd.openxmlformats-officedocument.oleObject"/>
  <Override PartName="/ppt/notesSlides/notesSlide74.xml" ContentType="application/vnd.openxmlformats-officedocument.presentationml.notesSlide+xml"/>
  <Override PartName="/ppt/embeddings/oleObject26.bin" ContentType="application/vnd.openxmlformats-officedocument.oleObject"/>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embeddings/oleObject27.bin" ContentType="application/vnd.openxmlformats-officedocument.oleObject"/>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embeddings/oleObject28.bin" ContentType="application/vnd.openxmlformats-officedocument.oleObject"/>
  <Override PartName="/ppt/notesSlides/notesSlide86.xml" ContentType="application/vnd.openxmlformats-officedocument.presentationml.notesSlide+xml"/>
  <Override PartName="/ppt/embeddings/oleObject29.bin" ContentType="application/vnd.openxmlformats-officedocument.oleObject"/>
  <Override PartName="/ppt/notesSlides/notesSlide87.xml" ContentType="application/vnd.openxmlformats-officedocument.presentationml.notesSlide+xml"/>
  <Override PartName="/ppt/embeddings/oleObject30.bin" ContentType="application/vnd.openxmlformats-officedocument.oleObject"/>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embeddings/oleObject31.bin" ContentType="application/vnd.openxmlformats-officedocument.oleObject"/>
  <Override PartName="/ppt/notesSlides/notesSlide99.xml" ContentType="application/vnd.openxmlformats-officedocument.presentationml.notesSlide+xml"/>
  <Override PartName="/ppt/embeddings/oleObject32.bin" ContentType="application/vnd.openxmlformats-officedocument.oleObject"/>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embeddings/oleObject33.bin" ContentType="application/vnd.openxmlformats-officedocument.oleObject"/>
  <Override PartName="/ppt/embeddings/oleObject34.bin" ContentType="application/vnd.openxmlformats-officedocument.oleObject"/>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embeddings/oleObject35.bin" ContentType="application/vnd.openxmlformats-officedocument.oleObject"/>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embeddings/oleObject36.bin" ContentType="application/vnd.openxmlformats-officedocument.oleObject"/>
  <Override PartName="/ppt/notesSlides/notesSlide128.xml" ContentType="application/vnd.openxmlformats-officedocument.presentationml.notesSlide+xml"/>
  <Override PartName="/ppt/embeddings/oleObject37.bin" ContentType="application/vnd.openxmlformats-officedocument.oleObject"/>
  <Override PartName="/ppt/notesSlides/notesSlide129.xml" ContentType="application/vnd.openxmlformats-officedocument.presentationml.notesSlide+xml"/>
  <Override PartName="/ppt/embeddings/oleObject38.bin" ContentType="application/vnd.openxmlformats-officedocument.oleObject"/>
  <Override PartName="/ppt/notesSlides/notesSlide130.xml" ContentType="application/vnd.openxmlformats-officedocument.presentationml.notesSlide+xml"/>
  <Override PartName="/ppt/embeddings/oleObject39.bin" ContentType="application/vnd.openxmlformats-officedocument.oleObject"/>
  <Override PartName="/ppt/notesSlides/notesSlide131.xml" ContentType="application/vnd.openxmlformats-officedocument.presentationml.notesSlide+xml"/>
  <Override PartName="/ppt/embeddings/oleObject40.bin" ContentType="application/vnd.openxmlformats-officedocument.oleObject"/>
  <Override PartName="/ppt/notesSlides/notesSlide132.xml" ContentType="application/vnd.openxmlformats-officedocument.presentationml.notesSlide+xml"/>
  <Override PartName="/ppt/embeddings/oleObject41.bin" ContentType="application/vnd.openxmlformats-officedocument.oleObject"/>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147"/>
  </p:notesMasterIdLst>
  <p:handoutMasterIdLst>
    <p:handoutMasterId r:id="rId148"/>
  </p:handoutMasterIdLst>
  <p:sldIdLst>
    <p:sldId id="256" r:id="rId2"/>
    <p:sldId id="318" r:id="rId3"/>
    <p:sldId id="381" r:id="rId4"/>
    <p:sldId id="382" r:id="rId5"/>
    <p:sldId id="257" r:id="rId6"/>
    <p:sldId id="428" r:id="rId7"/>
    <p:sldId id="258" r:id="rId8"/>
    <p:sldId id="259" r:id="rId9"/>
    <p:sldId id="319" r:id="rId10"/>
    <p:sldId id="346" r:id="rId11"/>
    <p:sldId id="317" r:id="rId12"/>
    <p:sldId id="260" r:id="rId13"/>
    <p:sldId id="261" r:id="rId14"/>
    <p:sldId id="363" r:id="rId15"/>
    <p:sldId id="333" r:id="rId16"/>
    <p:sldId id="285" r:id="rId17"/>
    <p:sldId id="420" r:id="rId18"/>
    <p:sldId id="263" r:id="rId19"/>
    <p:sldId id="265" r:id="rId20"/>
    <p:sldId id="411" r:id="rId21"/>
    <p:sldId id="264" r:id="rId22"/>
    <p:sldId id="410" r:id="rId23"/>
    <p:sldId id="321" r:id="rId24"/>
    <p:sldId id="322" r:id="rId25"/>
    <p:sldId id="323" r:id="rId26"/>
    <p:sldId id="324" r:id="rId27"/>
    <p:sldId id="266" r:id="rId28"/>
    <p:sldId id="267" r:id="rId29"/>
    <p:sldId id="268" r:id="rId30"/>
    <p:sldId id="269" r:id="rId31"/>
    <p:sldId id="270" r:id="rId32"/>
    <p:sldId id="271" r:id="rId33"/>
    <p:sldId id="278" r:id="rId34"/>
    <p:sldId id="272" r:id="rId35"/>
    <p:sldId id="273" r:id="rId36"/>
    <p:sldId id="334" r:id="rId37"/>
    <p:sldId id="275" r:id="rId38"/>
    <p:sldId id="276" r:id="rId39"/>
    <p:sldId id="325" r:id="rId40"/>
    <p:sldId id="326" r:id="rId41"/>
    <p:sldId id="279" r:id="rId42"/>
    <p:sldId id="280" r:id="rId43"/>
    <p:sldId id="359" r:id="rId44"/>
    <p:sldId id="421" r:id="rId45"/>
    <p:sldId id="423" r:id="rId46"/>
    <p:sldId id="424" r:id="rId47"/>
    <p:sldId id="422" r:id="rId48"/>
    <p:sldId id="281" r:id="rId49"/>
    <p:sldId id="313" r:id="rId50"/>
    <p:sldId id="314" r:id="rId51"/>
    <p:sldId id="316" r:id="rId52"/>
    <p:sldId id="364" r:id="rId53"/>
    <p:sldId id="362" r:id="rId54"/>
    <p:sldId id="418" r:id="rId55"/>
    <p:sldId id="419" r:id="rId56"/>
    <p:sldId id="407" r:id="rId57"/>
    <p:sldId id="408" r:id="rId58"/>
    <p:sldId id="349" r:id="rId59"/>
    <p:sldId id="366" r:id="rId60"/>
    <p:sldId id="315" r:id="rId61"/>
    <p:sldId id="348" r:id="rId62"/>
    <p:sldId id="365" r:id="rId63"/>
    <p:sldId id="335" r:id="rId64"/>
    <p:sldId id="282" r:id="rId65"/>
    <p:sldId id="283" r:id="rId66"/>
    <p:sldId id="284" r:id="rId67"/>
    <p:sldId id="351" r:id="rId68"/>
    <p:sldId id="352" r:id="rId69"/>
    <p:sldId id="353" r:id="rId70"/>
    <p:sldId id="354" r:id="rId71"/>
    <p:sldId id="425" r:id="rId72"/>
    <p:sldId id="426" r:id="rId73"/>
    <p:sldId id="336" r:id="rId74"/>
    <p:sldId id="337" r:id="rId75"/>
    <p:sldId id="286" r:id="rId76"/>
    <p:sldId id="413" r:id="rId77"/>
    <p:sldId id="355" r:id="rId78"/>
    <p:sldId id="414" r:id="rId79"/>
    <p:sldId id="412" r:id="rId80"/>
    <p:sldId id="371" r:id="rId81"/>
    <p:sldId id="347" r:id="rId82"/>
    <p:sldId id="360" r:id="rId83"/>
    <p:sldId id="415" r:id="rId84"/>
    <p:sldId id="289" r:id="rId85"/>
    <p:sldId id="290" r:id="rId86"/>
    <p:sldId id="291" r:id="rId87"/>
    <p:sldId id="310" r:id="rId88"/>
    <p:sldId id="293" r:id="rId89"/>
    <p:sldId id="341" r:id="rId90"/>
    <p:sldId id="342" r:id="rId91"/>
    <p:sldId id="295" r:id="rId92"/>
    <p:sldId id="296" r:id="rId93"/>
    <p:sldId id="374" r:id="rId94"/>
    <p:sldId id="297" r:id="rId95"/>
    <p:sldId id="370" r:id="rId96"/>
    <p:sldId id="298" r:id="rId97"/>
    <p:sldId id="375" r:id="rId98"/>
    <p:sldId id="343" r:id="rId99"/>
    <p:sldId id="300" r:id="rId100"/>
    <p:sldId id="301" r:id="rId101"/>
    <p:sldId id="416" r:id="rId102"/>
    <p:sldId id="417" r:id="rId103"/>
    <p:sldId id="329" r:id="rId104"/>
    <p:sldId id="331" r:id="rId105"/>
    <p:sldId id="330" r:id="rId106"/>
    <p:sldId id="332" r:id="rId107"/>
    <p:sldId id="302" r:id="rId108"/>
    <p:sldId id="303" r:id="rId109"/>
    <p:sldId id="377" r:id="rId110"/>
    <p:sldId id="376" r:id="rId111"/>
    <p:sldId id="378" r:id="rId112"/>
    <p:sldId id="304" r:id="rId113"/>
    <p:sldId id="305" r:id="rId114"/>
    <p:sldId id="356" r:id="rId115"/>
    <p:sldId id="357" r:id="rId116"/>
    <p:sldId id="306" r:id="rId117"/>
    <p:sldId id="307" r:id="rId118"/>
    <p:sldId id="379" r:id="rId119"/>
    <p:sldId id="380" r:id="rId120"/>
    <p:sldId id="384" r:id="rId121"/>
    <p:sldId id="385" r:id="rId122"/>
    <p:sldId id="386" r:id="rId123"/>
    <p:sldId id="387" r:id="rId124"/>
    <p:sldId id="388" r:id="rId125"/>
    <p:sldId id="389" r:id="rId126"/>
    <p:sldId id="390" r:id="rId127"/>
    <p:sldId id="391" r:id="rId128"/>
    <p:sldId id="392" r:id="rId129"/>
    <p:sldId id="393" r:id="rId130"/>
    <p:sldId id="394" r:id="rId131"/>
    <p:sldId id="395" r:id="rId132"/>
    <p:sldId id="396" r:id="rId133"/>
    <p:sldId id="397" r:id="rId134"/>
    <p:sldId id="398" r:id="rId135"/>
    <p:sldId id="399" r:id="rId136"/>
    <p:sldId id="400" r:id="rId137"/>
    <p:sldId id="401" r:id="rId138"/>
    <p:sldId id="402" r:id="rId139"/>
    <p:sldId id="403" r:id="rId140"/>
    <p:sldId id="404" r:id="rId141"/>
    <p:sldId id="405" r:id="rId142"/>
    <p:sldId id="406" r:id="rId143"/>
    <p:sldId id="308" r:id="rId144"/>
    <p:sldId id="368" r:id="rId145"/>
    <p:sldId id="369" r:id="rId146"/>
  </p:sldIdLst>
  <p:sldSz cx="9144000" cy="6858000" type="screen4x3"/>
  <p:notesSz cx="7010400" cy="9296400"/>
  <p:defaultTextStyle>
    <a:defPPr>
      <a:defRPr lang="en-US"/>
    </a:defPPr>
    <a:lvl1pPr algn="l"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sz="1200" kern="1200">
        <a:solidFill>
          <a:schemeClr val="tx1"/>
        </a:solidFill>
        <a:latin typeface="Arial" charset="0"/>
        <a:ea typeface="+mn-ea"/>
        <a:cs typeface="+mn-cs"/>
      </a:defRPr>
    </a:lvl2pPr>
    <a:lvl3pPr marL="914400" algn="l" rtl="0" eaLnBrk="0" fontAlgn="base" hangingPunct="0">
      <a:spcBef>
        <a:spcPct val="0"/>
      </a:spcBef>
      <a:spcAft>
        <a:spcPct val="0"/>
      </a:spcAft>
      <a:defRPr sz="1200" kern="1200">
        <a:solidFill>
          <a:schemeClr val="tx1"/>
        </a:solidFill>
        <a:latin typeface="Arial" charset="0"/>
        <a:ea typeface="+mn-ea"/>
        <a:cs typeface="+mn-cs"/>
      </a:defRPr>
    </a:lvl3pPr>
    <a:lvl4pPr marL="1371600" algn="l" rtl="0" eaLnBrk="0" fontAlgn="base" hangingPunct="0">
      <a:spcBef>
        <a:spcPct val="0"/>
      </a:spcBef>
      <a:spcAft>
        <a:spcPct val="0"/>
      </a:spcAft>
      <a:defRPr sz="1200" kern="1200">
        <a:solidFill>
          <a:schemeClr val="tx1"/>
        </a:solidFill>
        <a:latin typeface="Arial" charset="0"/>
        <a:ea typeface="+mn-ea"/>
        <a:cs typeface="+mn-cs"/>
      </a:defRPr>
    </a:lvl4pPr>
    <a:lvl5pPr marL="1828800" algn="l" rtl="0" eaLnBrk="0" fontAlgn="base" hangingPunct="0">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3399"/>
    <a:srgbClr val="FF9933"/>
    <a:srgbClr val="A2A2E8"/>
    <a:srgbClr val="7575DD"/>
    <a:srgbClr val="5050D4"/>
    <a:srgbClr val="99CCFF"/>
    <a:srgbClr val="FFFF00"/>
    <a:srgbClr val="EAEAEA"/>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95" autoAdjust="0"/>
    <p:restoredTop sz="93333" autoAdjust="0"/>
  </p:normalViewPr>
  <p:slideViewPr>
    <p:cSldViewPr snapToGrid="0">
      <p:cViewPr varScale="1">
        <p:scale>
          <a:sx n="109" d="100"/>
          <a:sy n="109" d="100"/>
        </p:scale>
        <p:origin x="-672" y="-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665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150" Type="http://schemas.openxmlformats.org/officeDocument/2006/relationships/presProps" Target="presProps.xml"/><Relationship Id="rId151" Type="http://schemas.openxmlformats.org/officeDocument/2006/relationships/viewProps" Target="viewProps.xml"/><Relationship Id="rId152" Type="http://schemas.openxmlformats.org/officeDocument/2006/relationships/theme" Target="theme/theme1.xml"/><Relationship Id="rId15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notesMaster" Target="notesMasters/notesMaster1.xml"/><Relationship Id="rId148" Type="http://schemas.openxmlformats.org/officeDocument/2006/relationships/handoutMaster" Target="handoutMasters/handoutMaster1.xml"/><Relationship Id="rId149" Type="http://schemas.openxmlformats.org/officeDocument/2006/relationships/printerSettings" Target="printerSettings/printerSettings1.bin"/></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emf"/><Relationship Id="rId2" Type="http://schemas.openxmlformats.org/officeDocument/2006/relationships/image" Target="../media/image2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66.emf"/><Relationship Id="rId2" Type="http://schemas.openxmlformats.org/officeDocument/2006/relationships/image" Target="../media/image67.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73.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2.emf"/><Relationship Id="rId2" Type="http://schemas.openxmlformats.org/officeDocument/2006/relationships/image" Target="../media/image1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039219" cy="465775"/>
          </a:xfrm>
          <a:prstGeom prst="rect">
            <a:avLst/>
          </a:prstGeom>
          <a:noFill/>
          <a:ln w="9525">
            <a:noFill/>
            <a:miter lim="800000"/>
            <a:headEnd/>
            <a:tailEnd/>
          </a:ln>
          <a:effectLst/>
        </p:spPr>
        <p:txBody>
          <a:bodyPr vert="horz" wrap="square" lIns="92971" tIns="46486" rIns="92971" bIns="46486" numCol="1" anchor="t" anchorCtr="0" compatLnSpc="1">
            <a:prstTxWarp prst="textNoShape">
              <a:avLst/>
            </a:prstTxWarp>
          </a:bodyPr>
          <a:lstStyle>
            <a:lvl1pPr defTabSz="929976">
              <a:defRPr/>
            </a:lvl1pPr>
          </a:lstStyle>
          <a:p>
            <a:pPr>
              <a:defRPr/>
            </a:pPr>
            <a:endParaRPr lang="en-US" dirty="0"/>
          </a:p>
        </p:txBody>
      </p:sp>
      <p:sp>
        <p:nvSpPr>
          <p:cNvPr id="13315" name="Rectangle 3"/>
          <p:cNvSpPr>
            <a:spLocks noGrp="1" noChangeArrowheads="1"/>
          </p:cNvSpPr>
          <p:nvPr>
            <p:ph type="dt" sz="quarter" idx="1"/>
          </p:nvPr>
        </p:nvSpPr>
        <p:spPr bwMode="auto">
          <a:xfrm>
            <a:off x="3971182" y="0"/>
            <a:ext cx="3039218" cy="465775"/>
          </a:xfrm>
          <a:prstGeom prst="rect">
            <a:avLst/>
          </a:prstGeom>
          <a:noFill/>
          <a:ln w="9525">
            <a:noFill/>
            <a:miter lim="800000"/>
            <a:headEnd/>
            <a:tailEnd/>
          </a:ln>
          <a:effectLst/>
        </p:spPr>
        <p:txBody>
          <a:bodyPr vert="horz" wrap="square" lIns="92971" tIns="46486" rIns="92971" bIns="46486" numCol="1" anchor="t" anchorCtr="0" compatLnSpc="1">
            <a:prstTxWarp prst="textNoShape">
              <a:avLst/>
            </a:prstTxWarp>
          </a:bodyPr>
          <a:lstStyle>
            <a:lvl1pPr algn="r" defTabSz="929976">
              <a:defRPr/>
            </a:lvl1pPr>
          </a:lstStyle>
          <a:p>
            <a:pPr>
              <a:defRPr/>
            </a:pPr>
            <a:endParaRPr lang="en-US" dirty="0"/>
          </a:p>
        </p:txBody>
      </p:sp>
      <p:sp>
        <p:nvSpPr>
          <p:cNvPr id="13316" name="Rectangle 4"/>
          <p:cNvSpPr>
            <a:spLocks noGrp="1" noChangeArrowheads="1"/>
          </p:cNvSpPr>
          <p:nvPr>
            <p:ph type="ftr" sz="quarter" idx="2"/>
          </p:nvPr>
        </p:nvSpPr>
        <p:spPr bwMode="auto">
          <a:xfrm>
            <a:off x="0" y="8830627"/>
            <a:ext cx="3039219" cy="465773"/>
          </a:xfrm>
          <a:prstGeom prst="rect">
            <a:avLst/>
          </a:prstGeom>
          <a:noFill/>
          <a:ln w="9525">
            <a:noFill/>
            <a:miter lim="800000"/>
            <a:headEnd/>
            <a:tailEnd/>
          </a:ln>
          <a:effectLst/>
        </p:spPr>
        <p:txBody>
          <a:bodyPr vert="horz" wrap="square" lIns="92971" tIns="46486" rIns="92971" bIns="46486" numCol="1" anchor="b" anchorCtr="0" compatLnSpc="1">
            <a:prstTxWarp prst="textNoShape">
              <a:avLst/>
            </a:prstTxWarp>
          </a:bodyPr>
          <a:lstStyle>
            <a:lvl1pPr defTabSz="929976">
              <a:defRPr/>
            </a:lvl1pPr>
          </a:lstStyle>
          <a:p>
            <a:pPr>
              <a:defRPr/>
            </a:pPr>
            <a:endParaRPr lang="en-US" dirty="0"/>
          </a:p>
        </p:txBody>
      </p:sp>
      <p:sp>
        <p:nvSpPr>
          <p:cNvPr id="13317" name="Rectangle 5"/>
          <p:cNvSpPr>
            <a:spLocks noGrp="1" noChangeArrowheads="1"/>
          </p:cNvSpPr>
          <p:nvPr>
            <p:ph type="sldNum" sz="quarter" idx="3"/>
          </p:nvPr>
        </p:nvSpPr>
        <p:spPr bwMode="auto">
          <a:xfrm>
            <a:off x="3971182" y="8830627"/>
            <a:ext cx="3039218" cy="465773"/>
          </a:xfrm>
          <a:prstGeom prst="rect">
            <a:avLst/>
          </a:prstGeom>
          <a:noFill/>
          <a:ln w="9525">
            <a:noFill/>
            <a:miter lim="800000"/>
            <a:headEnd/>
            <a:tailEnd/>
          </a:ln>
          <a:effectLst/>
        </p:spPr>
        <p:txBody>
          <a:bodyPr vert="horz" wrap="square" lIns="92971" tIns="46486" rIns="92971" bIns="46486" numCol="1" anchor="b" anchorCtr="0" compatLnSpc="1">
            <a:prstTxWarp prst="textNoShape">
              <a:avLst/>
            </a:prstTxWarp>
          </a:bodyPr>
          <a:lstStyle>
            <a:lvl1pPr algn="r" defTabSz="929976">
              <a:defRPr/>
            </a:lvl1pPr>
          </a:lstStyle>
          <a:p>
            <a:pPr>
              <a:defRPr/>
            </a:pPr>
            <a:fld id="{BBF472FB-A6C9-4DB1-8B28-55570ED8EF32}" type="slidenum">
              <a:rPr lang="en-US"/>
              <a:pPr>
                <a:defRPr/>
              </a:pPr>
              <a:t>‹#›</a:t>
            </a:fld>
            <a:endParaRPr lang="en-US" dirty="0"/>
          </a:p>
        </p:txBody>
      </p:sp>
    </p:spTree>
    <p:extLst>
      <p:ext uri="{BB962C8B-B14F-4D97-AF65-F5344CB8AC3E}">
        <p14:creationId xmlns:p14="http://schemas.microsoft.com/office/powerpoint/2010/main" val="5685416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39219" cy="465775"/>
          </a:xfrm>
          <a:prstGeom prst="rect">
            <a:avLst/>
          </a:prstGeom>
          <a:noFill/>
          <a:ln w="9525">
            <a:noFill/>
            <a:miter lim="800000"/>
            <a:headEnd/>
            <a:tailEnd/>
          </a:ln>
          <a:effectLst/>
        </p:spPr>
        <p:txBody>
          <a:bodyPr vert="horz" wrap="square" lIns="92971" tIns="46486" rIns="92971" bIns="46486" numCol="1" anchor="t" anchorCtr="0" compatLnSpc="1">
            <a:prstTxWarp prst="textNoShape">
              <a:avLst/>
            </a:prstTxWarp>
          </a:bodyPr>
          <a:lstStyle>
            <a:lvl1pPr defTabSz="929976">
              <a:defRPr>
                <a:latin typeface="Times New Roman" pitchFamily="18" charset="0"/>
              </a:defRPr>
            </a:lvl1pPr>
          </a:lstStyle>
          <a:p>
            <a:pPr>
              <a:defRPr/>
            </a:pPr>
            <a:endParaRPr lang="en-US" dirty="0"/>
          </a:p>
        </p:txBody>
      </p:sp>
      <p:sp>
        <p:nvSpPr>
          <p:cNvPr id="5123" name="Rectangle 3"/>
          <p:cNvSpPr>
            <a:spLocks noGrp="1" noChangeArrowheads="1"/>
          </p:cNvSpPr>
          <p:nvPr>
            <p:ph type="dt" idx="1"/>
          </p:nvPr>
        </p:nvSpPr>
        <p:spPr bwMode="auto">
          <a:xfrm>
            <a:off x="3971182" y="0"/>
            <a:ext cx="3039218" cy="465775"/>
          </a:xfrm>
          <a:prstGeom prst="rect">
            <a:avLst/>
          </a:prstGeom>
          <a:noFill/>
          <a:ln w="9525">
            <a:noFill/>
            <a:miter lim="800000"/>
            <a:headEnd/>
            <a:tailEnd/>
          </a:ln>
          <a:effectLst/>
        </p:spPr>
        <p:txBody>
          <a:bodyPr vert="horz" wrap="square" lIns="92971" tIns="46486" rIns="92971" bIns="46486" numCol="1" anchor="t" anchorCtr="0" compatLnSpc="1">
            <a:prstTxWarp prst="textNoShape">
              <a:avLst/>
            </a:prstTxWarp>
          </a:bodyPr>
          <a:lstStyle>
            <a:lvl1pPr algn="r" defTabSz="929976">
              <a:defRPr>
                <a:latin typeface="Times New Roman" pitchFamily="18" charset="0"/>
              </a:defRPr>
            </a:lvl1pPr>
          </a:lstStyle>
          <a:p>
            <a:pPr>
              <a:defRPr/>
            </a:pPr>
            <a:endParaRPr lang="en-US" dirty="0"/>
          </a:p>
        </p:txBody>
      </p:sp>
      <p:sp>
        <p:nvSpPr>
          <p:cNvPr id="84996" name="Rectangle 4"/>
          <p:cNvSpPr>
            <a:spLocks noGrp="1" noRot="1" noChangeAspect="1" noChangeArrowheads="1" noTextEdit="1"/>
          </p:cNvSpPr>
          <p:nvPr>
            <p:ph type="sldImg" idx="2"/>
          </p:nvPr>
        </p:nvSpPr>
        <p:spPr bwMode="auto">
          <a:xfrm>
            <a:off x="1185863" y="698500"/>
            <a:ext cx="4643437" cy="3484563"/>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35145" y="4416110"/>
            <a:ext cx="5140112" cy="4182426"/>
          </a:xfrm>
          <a:prstGeom prst="rect">
            <a:avLst/>
          </a:prstGeom>
          <a:noFill/>
          <a:ln w="9525">
            <a:noFill/>
            <a:miter lim="800000"/>
            <a:headEnd/>
            <a:tailEnd/>
          </a:ln>
          <a:effectLst/>
        </p:spPr>
        <p:txBody>
          <a:bodyPr vert="horz" wrap="square" lIns="92971" tIns="46486" rIns="92971" bIns="4648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830627"/>
            <a:ext cx="3039219" cy="465773"/>
          </a:xfrm>
          <a:prstGeom prst="rect">
            <a:avLst/>
          </a:prstGeom>
          <a:noFill/>
          <a:ln w="9525">
            <a:noFill/>
            <a:miter lim="800000"/>
            <a:headEnd/>
            <a:tailEnd/>
          </a:ln>
          <a:effectLst/>
        </p:spPr>
        <p:txBody>
          <a:bodyPr vert="horz" wrap="square" lIns="92971" tIns="46486" rIns="92971" bIns="46486" numCol="1" anchor="b" anchorCtr="0" compatLnSpc="1">
            <a:prstTxWarp prst="textNoShape">
              <a:avLst/>
            </a:prstTxWarp>
          </a:bodyPr>
          <a:lstStyle>
            <a:lvl1pPr defTabSz="929976">
              <a:defRPr>
                <a:latin typeface="Times New Roman" pitchFamily="18" charset="0"/>
              </a:defRPr>
            </a:lvl1pPr>
          </a:lstStyle>
          <a:p>
            <a:pPr>
              <a:defRPr/>
            </a:pPr>
            <a:endParaRPr lang="en-US" dirty="0"/>
          </a:p>
        </p:txBody>
      </p:sp>
      <p:sp>
        <p:nvSpPr>
          <p:cNvPr id="5127" name="Rectangle 7"/>
          <p:cNvSpPr>
            <a:spLocks noGrp="1" noChangeArrowheads="1"/>
          </p:cNvSpPr>
          <p:nvPr>
            <p:ph type="sldNum" sz="quarter" idx="5"/>
          </p:nvPr>
        </p:nvSpPr>
        <p:spPr bwMode="auto">
          <a:xfrm>
            <a:off x="3971182" y="8830627"/>
            <a:ext cx="3039218" cy="465773"/>
          </a:xfrm>
          <a:prstGeom prst="rect">
            <a:avLst/>
          </a:prstGeom>
          <a:noFill/>
          <a:ln w="9525">
            <a:noFill/>
            <a:miter lim="800000"/>
            <a:headEnd/>
            <a:tailEnd/>
          </a:ln>
          <a:effectLst/>
        </p:spPr>
        <p:txBody>
          <a:bodyPr vert="horz" wrap="square" lIns="92971" tIns="46486" rIns="92971" bIns="46486" numCol="1" anchor="b" anchorCtr="0" compatLnSpc="1">
            <a:prstTxWarp prst="textNoShape">
              <a:avLst/>
            </a:prstTxWarp>
          </a:bodyPr>
          <a:lstStyle>
            <a:lvl1pPr algn="r" defTabSz="929976">
              <a:defRPr>
                <a:latin typeface="Times New Roman" pitchFamily="18" charset="0"/>
              </a:defRPr>
            </a:lvl1pPr>
          </a:lstStyle>
          <a:p>
            <a:pPr>
              <a:defRPr/>
            </a:pPr>
            <a:fld id="{401BA044-FA45-4218-B81D-08A59409A40E}" type="slidenum">
              <a:rPr lang="en-US"/>
              <a:pPr>
                <a:defRPr/>
              </a:pPr>
              <a:t>‹#›</a:t>
            </a:fld>
            <a:endParaRPr lang="en-US" dirty="0"/>
          </a:p>
        </p:txBody>
      </p:sp>
    </p:spTree>
    <p:extLst>
      <p:ext uri="{BB962C8B-B14F-4D97-AF65-F5344CB8AC3E}">
        <p14:creationId xmlns:p14="http://schemas.microsoft.com/office/powerpoint/2010/main" val="26931752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69CD9860-4FA0-488C-BD36-0BD95D0F320F}" type="slidenum">
              <a:rPr lang="en-US" smtClean="0"/>
              <a:pPr/>
              <a:t>1</a:t>
            </a:fld>
            <a:endParaRPr lang="en-US" dirty="0"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840F11BF-A4C7-4C98-B3C9-806807E72029}" type="slidenum">
              <a:rPr lang="en-US" smtClean="0"/>
              <a:pPr/>
              <a:t>10</a:t>
            </a:fld>
            <a:endParaRPr lang="en-US" dirty="0"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B4B371-47EF-4F94-805C-A1A2AA5EDDC3}" type="slidenum">
              <a:rPr lang="en-US" smtClean="0"/>
              <a:pPr/>
              <a:t>110</a:t>
            </a:fld>
            <a:endParaRPr lang="en-US"/>
          </a:p>
        </p:txBody>
      </p:sp>
    </p:spTree>
    <p:extLst>
      <p:ext uri="{BB962C8B-B14F-4D97-AF65-F5344CB8AC3E}">
        <p14:creationId xmlns:p14="http://schemas.microsoft.com/office/powerpoint/2010/main" val="33137208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B4B371-47EF-4F94-805C-A1A2AA5EDDC3}" type="slidenum">
              <a:rPr lang="en-US" smtClean="0"/>
              <a:pPr/>
              <a:t>111</a:t>
            </a:fld>
            <a:endParaRPr lang="en-US"/>
          </a:p>
        </p:txBody>
      </p:sp>
    </p:spTree>
    <p:extLst>
      <p:ext uri="{BB962C8B-B14F-4D97-AF65-F5344CB8AC3E}">
        <p14:creationId xmlns:p14="http://schemas.microsoft.com/office/powerpoint/2010/main" val="92423277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E414C873-B113-424A-9EB5-8880743F3CAD}" type="slidenum">
              <a:rPr lang="en-US" smtClean="0"/>
              <a:pPr/>
              <a:t>112</a:t>
            </a:fld>
            <a:endParaRPr lang="en-US" dirty="0"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763B78E6-0CA7-4D90-BE52-E3EF9EA25020}" type="slidenum">
              <a:rPr lang="en-US" smtClean="0"/>
              <a:pPr/>
              <a:t>113</a:t>
            </a:fld>
            <a:endParaRPr lang="en-US" dirty="0"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114</a:t>
            </a:fld>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115</a:t>
            </a:fld>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8D207598-07DD-44D3-A0FB-03AFF1BD9718}" type="slidenum">
              <a:rPr lang="en-US" smtClean="0"/>
              <a:pPr/>
              <a:t>116</a:t>
            </a:fld>
            <a:endParaRPr lang="en-US" dirty="0"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21C536BC-B69D-406A-8138-CA1AD9120831}" type="slidenum">
              <a:rPr lang="en-US" smtClean="0"/>
              <a:pPr/>
              <a:t>117</a:t>
            </a:fld>
            <a:endParaRPr lang="en-US" dirty="0"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118</a:t>
            </a:fld>
            <a:endParaRPr lang="en-US" dirty="0"/>
          </a:p>
        </p:txBody>
      </p:sp>
    </p:spTree>
    <p:extLst>
      <p:ext uri="{BB962C8B-B14F-4D97-AF65-F5344CB8AC3E}">
        <p14:creationId xmlns:p14="http://schemas.microsoft.com/office/powerpoint/2010/main" val="71778828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119</a:t>
            </a:fld>
            <a:endParaRPr lang="en-US" dirty="0"/>
          </a:p>
        </p:txBody>
      </p:sp>
    </p:spTree>
    <p:extLst>
      <p:ext uri="{BB962C8B-B14F-4D97-AF65-F5344CB8AC3E}">
        <p14:creationId xmlns:p14="http://schemas.microsoft.com/office/powerpoint/2010/main" val="226635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BAE16626-EAC6-454E-BB96-DA0E5F30404D}" type="slidenum">
              <a:rPr lang="en-US" smtClean="0"/>
              <a:pPr/>
              <a:t>11</a:t>
            </a:fld>
            <a:endParaRPr lang="en-US" dirty="0"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8D207598-07DD-44D3-A0FB-03AFF1BD9718}" type="slidenum">
              <a:rPr lang="en-US" smtClean="0"/>
              <a:pPr/>
              <a:t>120</a:t>
            </a:fld>
            <a:endParaRPr lang="en-US" dirty="0"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12585">
              <a:defRPr sz="2400">
                <a:solidFill>
                  <a:schemeClr val="tx1"/>
                </a:solidFill>
                <a:latin typeface="Times New Roman" pitchFamily="18" charset="0"/>
              </a:defRPr>
            </a:lvl1pPr>
            <a:lvl2pPr marL="744059" indent="-286176" defTabSz="912585">
              <a:defRPr sz="2400">
                <a:solidFill>
                  <a:schemeClr val="tx1"/>
                </a:solidFill>
                <a:latin typeface="Times New Roman" pitchFamily="18" charset="0"/>
              </a:defRPr>
            </a:lvl2pPr>
            <a:lvl3pPr marL="1144705" indent="-228941" defTabSz="912585">
              <a:defRPr sz="2400">
                <a:solidFill>
                  <a:schemeClr val="tx1"/>
                </a:solidFill>
                <a:latin typeface="Times New Roman" pitchFamily="18" charset="0"/>
              </a:defRPr>
            </a:lvl3pPr>
            <a:lvl4pPr marL="1602588" indent="-228941" defTabSz="912585">
              <a:defRPr sz="2400">
                <a:solidFill>
                  <a:schemeClr val="tx1"/>
                </a:solidFill>
                <a:latin typeface="Times New Roman" pitchFamily="18" charset="0"/>
              </a:defRPr>
            </a:lvl4pPr>
            <a:lvl5pPr marL="2060470" indent="-228941" defTabSz="912585">
              <a:defRPr sz="2400">
                <a:solidFill>
                  <a:schemeClr val="tx1"/>
                </a:solidFill>
                <a:latin typeface="Times New Roman" pitchFamily="18" charset="0"/>
              </a:defRPr>
            </a:lvl5pPr>
            <a:lvl6pPr marL="2518352" indent="-228941" defTabSz="912585" eaLnBrk="0" fontAlgn="base" hangingPunct="0">
              <a:spcBef>
                <a:spcPct val="0"/>
              </a:spcBef>
              <a:spcAft>
                <a:spcPct val="0"/>
              </a:spcAft>
              <a:defRPr sz="2400">
                <a:solidFill>
                  <a:schemeClr val="tx1"/>
                </a:solidFill>
                <a:latin typeface="Times New Roman" pitchFamily="18" charset="0"/>
              </a:defRPr>
            </a:lvl6pPr>
            <a:lvl7pPr marL="2976234" indent="-228941" defTabSz="912585" eaLnBrk="0" fontAlgn="base" hangingPunct="0">
              <a:spcBef>
                <a:spcPct val="0"/>
              </a:spcBef>
              <a:spcAft>
                <a:spcPct val="0"/>
              </a:spcAft>
              <a:defRPr sz="2400">
                <a:solidFill>
                  <a:schemeClr val="tx1"/>
                </a:solidFill>
                <a:latin typeface="Times New Roman" pitchFamily="18" charset="0"/>
              </a:defRPr>
            </a:lvl7pPr>
            <a:lvl8pPr marL="3434116" indent="-228941" defTabSz="912585" eaLnBrk="0" fontAlgn="base" hangingPunct="0">
              <a:spcBef>
                <a:spcPct val="0"/>
              </a:spcBef>
              <a:spcAft>
                <a:spcPct val="0"/>
              </a:spcAft>
              <a:defRPr sz="2400">
                <a:solidFill>
                  <a:schemeClr val="tx1"/>
                </a:solidFill>
                <a:latin typeface="Times New Roman" pitchFamily="18" charset="0"/>
              </a:defRPr>
            </a:lvl8pPr>
            <a:lvl9pPr marL="3891999" indent="-228941" defTabSz="912585" eaLnBrk="0" fontAlgn="base" hangingPunct="0">
              <a:spcBef>
                <a:spcPct val="0"/>
              </a:spcBef>
              <a:spcAft>
                <a:spcPct val="0"/>
              </a:spcAft>
              <a:defRPr sz="2400">
                <a:solidFill>
                  <a:schemeClr val="tx1"/>
                </a:solidFill>
                <a:latin typeface="Times New Roman" pitchFamily="18" charset="0"/>
              </a:defRPr>
            </a:lvl9pPr>
          </a:lstStyle>
          <a:p>
            <a:r>
              <a:rPr lang="en-US" sz="1000">
                <a:latin typeface="Arial Narrow" pitchFamily="34" charset="0"/>
              </a:rPr>
              <a:t>-</a:t>
            </a:r>
            <a:fld id="{0B8B7653-15CD-45F3-97A2-76FD99EC37EF}" type="slidenum">
              <a:rPr lang="en-US" sz="1000">
                <a:latin typeface="Arial Narrow" pitchFamily="34" charset="0"/>
              </a:rPr>
              <a:pPr/>
              <a:t>121</a:t>
            </a:fld>
            <a:r>
              <a:rPr lang="en-US" sz="1000">
                <a:latin typeface="Arial Narrow" pitchFamily="34" charset="0"/>
              </a:rPr>
              <a:t>-</a:t>
            </a:r>
          </a:p>
        </p:txBody>
      </p:sp>
      <p:sp>
        <p:nvSpPr>
          <p:cNvPr id="80899" name="Rectangle 2"/>
          <p:cNvSpPr>
            <a:spLocks noGrp="1" noRot="1" noChangeAspect="1" noChangeArrowheads="1" noTextEdit="1"/>
          </p:cNvSpPr>
          <p:nvPr>
            <p:ph type="sldImg"/>
          </p:nvPr>
        </p:nvSpPr>
        <p:spPr>
          <a:xfrm>
            <a:off x="854075" y="696913"/>
            <a:ext cx="5265738" cy="3951287"/>
          </a:xfrm>
          <a:ln/>
        </p:spPr>
      </p:sp>
      <p:sp>
        <p:nvSpPr>
          <p:cNvPr id="8090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smtClean="0"/>
              <a:t>Program Management Terminologies:</a:t>
            </a:r>
          </a:p>
          <a:p>
            <a:pPr>
              <a:buFontTx/>
              <a:buChar char="•"/>
            </a:pPr>
            <a:r>
              <a:rPr lang="en-US" b="1" smtClean="0"/>
              <a:t>Project</a:t>
            </a:r>
            <a:r>
              <a:rPr lang="en-US" smtClean="0"/>
              <a:t> is a planned undertaking to accomplish a specific business goal or objectives.</a:t>
            </a:r>
          </a:p>
          <a:p>
            <a:pPr>
              <a:buFontTx/>
              <a:buChar char="•"/>
            </a:pPr>
            <a:r>
              <a:rPr lang="en-US" b="1" smtClean="0"/>
              <a:t>Program</a:t>
            </a:r>
            <a:r>
              <a:rPr lang="en-US" smtClean="0"/>
              <a:t> is a collection of projects.</a:t>
            </a:r>
          </a:p>
          <a:p>
            <a:pPr>
              <a:buFontTx/>
              <a:buChar char="•"/>
            </a:pPr>
            <a:r>
              <a:rPr lang="en-US" smtClean="0"/>
              <a:t>All programs should have an </a:t>
            </a:r>
            <a:r>
              <a:rPr lang="en-US" b="1" smtClean="0"/>
              <a:t>Integrated Master (/ Management) Plan</a:t>
            </a:r>
            <a:r>
              <a:rPr lang="en-US" smtClean="0"/>
              <a:t> (IMP).  This is to explain the series of tasks and resources that are required to accomplish projects.</a:t>
            </a:r>
          </a:p>
          <a:p>
            <a:pPr>
              <a:buFontTx/>
              <a:buChar char="•"/>
            </a:pPr>
            <a:r>
              <a:rPr lang="en-US" smtClean="0"/>
              <a:t>Of course, all programs should also have an </a:t>
            </a:r>
            <a:r>
              <a:rPr lang="en-US" b="1" smtClean="0"/>
              <a:t>Integrated Master Schedule</a:t>
            </a:r>
            <a:r>
              <a:rPr lang="en-US" smtClean="0"/>
              <a:t> (IMS).  This specifies the period of performance for each tasks within each projects and thus the program.</a:t>
            </a:r>
          </a:p>
          <a:p>
            <a:endParaRPr lang="en-US"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12585">
              <a:defRPr sz="2400">
                <a:solidFill>
                  <a:schemeClr val="tx1"/>
                </a:solidFill>
                <a:latin typeface="Times New Roman" pitchFamily="18" charset="0"/>
              </a:defRPr>
            </a:lvl1pPr>
            <a:lvl2pPr marL="744059" indent="-286176" defTabSz="912585">
              <a:defRPr sz="2400">
                <a:solidFill>
                  <a:schemeClr val="tx1"/>
                </a:solidFill>
                <a:latin typeface="Times New Roman" pitchFamily="18" charset="0"/>
              </a:defRPr>
            </a:lvl2pPr>
            <a:lvl3pPr marL="1144705" indent="-228941" defTabSz="912585">
              <a:defRPr sz="2400">
                <a:solidFill>
                  <a:schemeClr val="tx1"/>
                </a:solidFill>
                <a:latin typeface="Times New Roman" pitchFamily="18" charset="0"/>
              </a:defRPr>
            </a:lvl3pPr>
            <a:lvl4pPr marL="1602588" indent="-228941" defTabSz="912585">
              <a:defRPr sz="2400">
                <a:solidFill>
                  <a:schemeClr val="tx1"/>
                </a:solidFill>
                <a:latin typeface="Times New Roman" pitchFamily="18" charset="0"/>
              </a:defRPr>
            </a:lvl4pPr>
            <a:lvl5pPr marL="2060470" indent="-228941" defTabSz="912585">
              <a:defRPr sz="2400">
                <a:solidFill>
                  <a:schemeClr val="tx1"/>
                </a:solidFill>
                <a:latin typeface="Times New Roman" pitchFamily="18" charset="0"/>
              </a:defRPr>
            </a:lvl5pPr>
            <a:lvl6pPr marL="2518352" indent="-228941" defTabSz="912585" eaLnBrk="0" fontAlgn="base" hangingPunct="0">
              <a:spcBef>
                <a:spcPct val="0"/>
              </a:spcBef>
              <a:spcAft>
                <a:spcPct val="0"/>
              </a:spcAft>
              <a:defRPr sz="2400">
                <a:solidFill>
                  <a:schemeClr val="tx1"/>
                </a:solidFill>
                <a:latin typeface="Times New Roman" pitchFamily="18" charset="0"/>
              </a:defRPr>
            </a:lvl6pPr>
            <a:lvl7pPr marL="2976234" indent="-228941" defTabSz="912585" eaLnBrk="0" fontAlgn="base" hangingPunct="0">
              <a:spcBef>
                <a:spcPct val="0"/>
              </a:spcBef>
              <a:spcAft>
                <a:spcPct val="0"/>
              </a:spcAft>
              <a:defRPr sz="2400">
                <a:solidFill>
                  <a:schemeClr val="tx1"/>
                </a:solidFill>
                <a:latin typeface="Times New Roman" pitchFamily="18" charset="0"/>
              </a:defRPr>
            </a:lvl7pPr>
            <a:lvl8pPr marL="3434116" indent="-228941" defTabSz="912585" eaLnBrk="0" fontAlgn="base" hangingPunct="0">
              <a:spcBef>
                <a:spcPct val="0"/>
              </a:spcBef>
              <a:spcAft>
                <a:spcPct val="0"/>
              </a:spcAft>
              <a:defRPr sz="2400">
                <a:solidFill>
                  <a:schemeClr val="tx1"/>
                </a:solidFill>
                <a:latin typeface="Times New Roman" pitchFamily="18" charset="0"/>
              </a:defRPr>
            </a:lvl8pPr>
            <a:lvl9pPr marL="3891999" indent="-228941" defTabSz="912585" eaLnBrk="0" fontAlgn="base" hangingPunct="0">
              <a:spcBef>
                <a:spcPct val="0"/>
              </a:spcBef>
              <a:spcAft>
                <a:spcPct val="0"/>
              </a:spcAft>
              <a:defRPr sz="2400">
                <a:solidFill>
                  <a:schemeClr val="tx1"/>
                </a:solidFill>
                <a:latin typeface="Times New Roman" pitchFamily="18" charset="0"/>
              </a:defRPr>
            </a:lvl9pPr>
          </a:lstStyle>
          <a:p>
            <a:r>
              <a:rPr lang="en-US" sz="1000">
                <a:latin typeface="Arial Narrow" pitchFamily="34" charset="0"/>
              </a:rPr>
              <a:t>-</a:t>
            </a:r>
            <a:fld id="{4A2E455C-A96E-4B18-8727-6A3CCE02416F}" type="slidenum">
              <a:rPr lang="en-US" sz="1000">
                <a:latin typeface="Arial Narrow" pitchFamily="34" charset="0"/>
              </a:rPr>
              <a:pPr/>
              <a:t>122</a:t>
            </a:fld>
            <a:r>
              <a:rPr lang="en-US" sz="1000">
                <a:latin typeface="Arial Narrow" pitchFamily="34" charset="0"/>
              </a:rPr>
              <a:t>-</a:t>
            </a:r>
          </a:p>
        </p:txBody>
      </p:sp>
      <p:sp>
        <p:nvSpPr>
          <p:cNvPr id="81923" name="Rectangle 2"/>
          <p:cNvSpPr>
            <a:spLocks noGrp="1" noRot="1" noChangeAspect="1" noChangeArrowheads="1" noTextEdit="1"/>
          </p:cNvSpPr>
          <p:nvPr>
            <p:ph type="sldImg"/>
          </p:nvPr>
        </p:nvSpPr>
        <p:spPr>
          <a:xfrm>
            <a:off x="854075" y="696913"/>
            <a:ext cx="5265738" cy="3951287"/>
          </a:xfrm>
          <a:ln/>
        </p:spPr>
      </p:sp>
      <p:sp>
        <p:nvSpPr>
          <p:cNvPr id="81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a:buFontTx/>
              <a:buChar char="•"/>
            </a:pPr>
            <a:r>
              <a:rPr lang="en-US" b="1" smtClean="0"/>
              <a:t>Task</a:t>
            </a:r>
            <a:r>
              <a:rPr lang="en-US" smtClean="0"/>
              <a:t> or activities defines the work performed during the course of a project.</a:t>
            </a:r>
          </a:p>
          <a:p>
            <a:pPr>
              <a:buFontTx/>
              <a:buChar char="•"/>
            </a:pPr>
            <a:r>
              <a:rPr lang="en-US" smtClean="0"/>
              <a:t>For a large group of tasks, the sequence of tasks can be grouped into a </a:t>
            </a:r>
            <a:r>
              <a:rPr lang="en-US" b="1" smtClean="0"/>
              <a:t>work package</a:t>
            </a:r>
            <a:r>
              <a:rPr lang="en-US" smtClean="0"/>
              <a:t>.</a:t>
            </a:r>
          </a:p>
          <a:p>
            <a:pPr>
              <a:buFontTx/>
              <a:buChar char="•"/>
            </a:pPr>
            <a:r>
              <a:rPr lang="en-US" smtClean="0"/>
              <a:t>There are two types of projects: Level-of-Effort (LOE), and Discrete Effort.</a:t>
            </a:r>
          </a:p>
          <a:p>
            <a:pPr lvl="1">
              <a:buFontTx/>
              <a:buChar char="•"/>
            </a:pPr>
            <a:r>
              <a:rPr lang="en-US" b="1" smtClean="0"/>
              <a:t>Level-of-Effort </a:t>
            </a:r>
            <a:r>
              <a:rPr lang="en-US" smtClean="0"/>
              <a:t>(LOE) projects, the activities are flat, the work effort is generally flat and the cost is measured through time. (as shown in the picture on the right.  4 x Full Time Effort (FTE)).  For example: Project Management Support, this is a general support function. </a:t>
            </a:r>
          </a:p>
          <a:p>
            <a:pPr lvl="1">
              <a:buFontTx/>
              <a:buChar char="•"/>
            </a:pPr>
            <a:r>
              <a:rPr lang="en-US" b="1" smtClean="0"/>
              <a:t>Discrete Effort</a:t>
            </a:r>
            <a:r>
              <a:rPr lang="en-US" smtClean="0"/>
              <a:t> is also known as “Activities-based Costing (ABC)”.  In this type of projects, the efforts or the tasks are based on project needs.  For example, to perform the development of a system interface may starts with one system engineer, but in the software coding phase may require 4 software programmers, and in the testing phase may need 2 testers.  Thus, the effort is based on the activities.</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12585">
              <a:defRPr sz="2400">
                <a:solidFill>
                  <a:schemeClr val="tx1"/>
                </a:solidFill>
                <a:latin typeface="Times New Roman" pitchFamily="18" charset="0"/>
              </a:defRPr>
            </a:lvl1pPr>
            <a:lvl2pPr marL="744059" indent="-286176" defTabSz="912585">
              <a:defRPr sz="2400">
                <a:solidFill>
                  <a:schemeClr val="tx1"/>
                </a:solidFill>
                <a:latin typeface="Times New Roman" pitchFamily="18" charset="0"/>
              </a:defRPr>
            </a:lvl2pPr>
            <a:lvl3pPr marL="1144705" indent="-228941" defTabSz="912585">
              <a:defRPr sz="2400">
                <a:solidFill>
                  <a:schemeClr val="tx1"/>
                </a:solidFill>
                <a:latin typeface="Times New Roman" pitchFamily="18" charset="0"/>
              </a:defRPr>
            </a:lvl3pPr>
            <a:lvl4pPr marL="1602588" indent="-228941" defTabSz="912585">
              <a:defRPr sz="2400">
                <a:solidFill>
                  <a:schemeClr val="tx1"/>
                </a:solidFill>
                <a:latin typeface="Times New Roman" pitchFamily="18" charset="0"/>
              </a:defRPr>
            </a:lvl4pPr>
            <a:lvl5pPr marL="2060470" indent="-228941" defTabSz="912585">
              <a:defRPr sz="2400">
                <a:solidFill>
                  <a:schemeClr val="tx1"/>
                </a:solidFill>
                <a:latin typeface="Times New Roman" pitchFamily="18" charset="0"/>
              </a:defRPr>
            </a:lvl5pPr>
            <a:lvl6pPr marL="2518352" indent="-228941" defTabSz="912585" eaLnBrk="0" fontAlgn="base" hangingPunct="0">
              <a:spcBef>
                <a:spcPct val="0"/>
              </a:spcBef>
              <a:spcAft>
                <a:spcPct val="0"/>
              </a:spcAft>
              <a:defRPr sz="2400">
                <a:solidFill>
                  <a:schemeClr val="tx1"/>
                </a:solidFill>
                <a:latin typeface="Times New Roman" pitchFamily="18" charset="0"/>
              </a:defRPr>
            </a:lvl6pPr>
            <a:lvl7pPr marL="2976234" indent="-228941" defTabSz="912585" eaLnBrk="0" fontAlgn="base" hangingPunct="0">
              <a:spcBef>
                <a:spcPct val="0"/>
              </a:spcBef>
              <a:spcAft>
                <a:spcPct val="0"/>
              </a:spcAft>
              <a:defRPr sz="2400">
                <a:solidFill>
                  <a:schemeClr val="tx1"/>
                </a:solidFill>
                <a:latin typeface="Times New Roman" pitchFamily="18" charset="0"/>
              </a:defRPr>
            </a:lvl7pPr>
            <a:lvl8pPr marL="3434116" indent="-228941" defTabSz="912585" eaLnBrk="0" fontAlgn="base" hangingPunct="0">
              <a:spcBef>
                <a:spcPct val="0"/>
              </a:spcBef>
              <a:spcAft>
                <a:spcPct val="0"/>
              </a:spcAft>
              <a:defRPr sz="2400">
                <a:solidFill>
                  <a:schemeClr val="tx1"/>
                </a:solidFill>
                <a:latin typeface="Times New Roman" pitchFamily="18" charset="0"/>
              </a:defRPr>
            </a:lvl8pPr>
            <a:lvl9pPr marL="3891999" indent="-228941" defTabSz="912585" eaLnBrk="0" fontAlgn="base" hangingPunct="0">
              <a:spcBef>
                <a:spcPct val="0"/>
              </a:spcBef>
              <a:spcAft>
                <a:spcPct val="0"/>
              </a:spcAft>
              <a:defRPr sz="2400">
                <a:solidFill>
                  <a:schemeClr val="tx1"/>
                </a:solidFill>
                <a:latin typeface="Times New Roman" pitchFamily="18" charset="0"/>
              </a:defRPr>
            </a:lvl9pPr>
          </a:lstStyle>
          <a:p>
            <a:r>
              <a:rPr lang="en-US" sz="1000">
                <a:latin typeface="Arial Narrow" pitchFamily="34" charset="0"/>
              </a:rPr>
              <a:t>-</a:t>
            </a:r>
            <a:fld id="{398904BB-F0FF-4AB9-AF90-813A9AAAA98A}" type="slidenum">
              <a:rPr lang="en-US" sz="1000">
                <a:latin typeface="Arial Narrow" pitchFamily="34" charset="0"/>
              </a:rPr>
              <a:pPr/>
              <a:t>123</a:t>
            </a:fld>
            <a:r>
              <a:rPr lang="en-US" sz="1000">
                <a:latin typeface="Arial Narrow" pitchFamily="34" charset="0"/>
              </a:rPr>
              <a:t>-</a:t>
            </a: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12585">
              <a:defRPr sz="2400">
                <a:solidFill>
                  <a:schemeClr val="tx1"/>
                </a:solidFill>
                <a:latin typeface="Times New Roman" pitchFamily="18" charset="0"/>
              </a:defRPr>
            </a:lvl1pPr>
            <a:lvl2pPr marL="744059" indent="-286176" defTabSz="912585">
              <a:defRPr sz="2400">
                <a:solidFill>
                  <a:schemeClr val="tx1"/>
                </a:solidFill>
                <a:latin typeface="Times New Roman" pitchFamily="18" charset="0"/>
              </a:defRPr>
            </a:lvl2pPr>
            <a:lvl3pPr marL="1144705" indent="-228941" defTabSz="912585">
              <a:defRPr sz="2400">
                <a:solidFill>
                  <a:schemeClr val="tx1"/>
                </a:solidFill>
                <a:latin typeface="Times New Roman" pitchFamily="18" charset="0"/>
              </a:defRPr>
            </a:lvl3pPr>
            <a:lvl4pPr marL="1602588" indent="-228941" defTabSz="912585">
              <a:defRPr sz="2400">
                <a:solidFill>
                  <a:schemeClr val="tx1"/>
                </a:solidFill>
                <a:latin typeface="Times New Roman" pitchFamily="18" charset="0"/>
              </a:defRPr>
            </a:lvl4pPr>
            <a:lvl5pPr marL="2060470" indent="-228941" defTabSz="912585">
              <a:defRPr sz="2400">
                <a:solidFill>
                  <a:schemeClr val="tx1"/>
                </a:solidFill>
                <a:latin typeface="Times New Roman" pitchFamily="18" charset="0"/>
              </a:defRPr>
            </a:lvl5pPr>
            <a:lvl6pPr marL="2518352" indent="-228941" defTabSz="912585" eaLnBrk="0" fontAlgn="base" hangingPunct="0">
              <a:spcBef>
                <a:spcPct val="0"/>
              </a:spcBef>
              <a:spcAft>
                <a:spcPct val="0"/>
              </a:spcAft>
              <a:defRPr sz="2400">
                <a:solidFill>
                  <a:schemeClr val="tx1"/>
                </a:solidFill>
                <a:latin typeface="Times New Roman" pitchFamily="18" charset="0"/>
              </a:defRPr>
            </a:lvl6pPr>
            <a:lvl7pPr marL="2976234" indent="-228941" defTabSz="912585" eaLnBrk="0" fontAlgn="base" hangingPunct="0">
              <a:spcBef>
                <a:spcPct val="0"/>
              </a:spcBef>
              <a:spcAft>
                <a:spcPct val="0"/>
              </a:spcAft>
              <a:defRPr sz="2400">
                <a:solidFill>
                  <a:schemeClr val="tx1"/>
                </a:solidFill>
                <a:latin typeface="Times New Roman" pitchFamily="18" charset="0"/>
              </a:defRPr>
            </a:lvl7pPr>
            <a:lvl8pPr marL="3434116" indent="-228941" defTabSz="912585" eaLnBrk="0" fontAlgn="base" hangingPunct="0">
              <a:spcBef>
                <a:spcPct val="0"/>
              </a:spcBef>
              <a:spcAft>
                <a:spcPct val="0"/>
              </a:spcAft>
              <a:defRPr sz="2400">
                <a:solidFill>
                  <a:schemeClr val="tx1"/>
                </a:solidFill>
                <a:latin typeface="Times New Roman" pitchFamily="18" charset="0"/>
              </a:defRPr>
            </a:lvl8pPr>
            <a:lvl9pPr marL="3891999" indent="-228941" defTabSz="912585" eaLnBrk="0" fontAlgn="base" hangingPunct="0">
              <a:spcBef>
                <a:spcPct val="0"/>
              </a:spcBef>
              <a:spcAft>
                <a:spcPct val="0"/>
              </a:spcAft>
              <a:defRPr sz="2400">
                <a:solidFill>
                  <a:schemeClr val="tx1"/>
                </a:solidFill>
                <a:latin typeface="Times New Roman" pitchFamily="18" charset="0"/>
              </a:defRPr>
            </a:lvl9pPr>
          </a:lstStyle>
          <a:p>
            <a:r>
              <a:rPr lang="en-US" sz="1000">
                <a:latin typeface="Arial Narrow" pitchFamily="34" charset="0"/>
              </a:rPr>
              <a:t>-</a:t>
            </a:r>
            <a:fld id="{306F85E2-EF28-4A9C-BFD6-35899460CC6C}" type="slidenum">
              <a:rPr lang="en-US" sz="1000">
                <a:latin typeface="Arial Narrow" pitchFamily="34" charset="0"/>
              </a:rPr>
              <a:pPr/>
              <a:t>124</a:t>
            </a:fld>
            <a:r>
              <a:rPr lang="en-US" sz="1000">
                <a:latin typeface="Arial Narrow" pitchFamily="34" charset="0"/>
              </a:rPr>
              <a:t>-</a:t>
            </a:r>
          </a:p>
        </p:txBody>
      </p:sp>
      <p:sp>
        <p:nvSpPr>
          <p:cNvPr id="84995" name="Rectangle 2"/>
          <p:cNvSpPr>
            <a:spLocks noGrp="1" noRot="1" noChangeAspect="1" noChangeArrowheads="1" noTextEdit="1"/>
          </p:cNvSpPr>
          <p:nvPr>
            <p:ph type="sldImg"/>
          </p:nvPr>
        </p:nvSpPr>
        <p:spPr>
          <a:xfrm>
            <a:off x="854075" y="696913"/>
            <a:ext cx="5265738" cy="3951287"/>
          </a:xfrm>
          <a:ln/>
        </p:spPr>
      </p:sp>
      <p:sp>
        <p:nvSpPr>
          <p:cNvPr id="8499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dirty="0" smtClean="0"/>
              <a:t>This is a list of project management concepts we will be delve in depth during this domain…</a:t>
            </a:r>
          </a:p>
          <a:p>
            <a:pPr marL="881390" indent="-881390">
              <a:lnSpc>
                <a:spcPct val="90000"/>
              </a:lnSpc>
            </a:pPr>
            <a:r>
              <a:rPr lang="en-US" dirty="0"/>
              <a:t>1959: 	PERT (for Polaris Project).</a:t>
            </a:r>
          </a:p>
          <a:p>
            <a:pPr marL="881390" indent="-881390">
              <a:lnSpc>
                <a:spcPct val="90000"/>
              </a:lnSpc>
            </a:pPr>
            <a:r>
              <a:rPr lang="en-US" dirty="0"/>
              <a:t>1963: 	Earned-Value Concept (for Minuteman Project).</a:t>
            </a:r>
          </a:p>
          <a:p>
            <a:pPr marL="881390" indent="-881390">
              <a:lnSpc>
                <a:spcPct val="90000"/>
              </a:lnSpc>
            </a:pPr>
            <a:r>
              <a:rPr lang="en-US" dirty="0"/>
              <a:t>1964: 	Cost Accomplishment Concept (Titan III Project).</a:t>
            </a:r>
          </a:p>
          <a:p>
            <a:pPr marL="881390" indent="-881390">
              <a:lnSpc>
                <a:spcPct val="90000"/>
              </a:lnSpc>
            </a:pPr>
            <a:r>
              <a:rPr lang="en-US" dirty="0"/>
              <a:t>1967: 	Cost/Schedule Control System Criteria (C/SCSC) (</a:t>
            </a:r>
            <a:r>
              <a:rPr lang="en-US" dirty="0" err="1"/>
              <a:t>DoDI</a:t>
            </a:r>
            <a:r>
              <a:rPr lang="en-US" dirty="0"/>
              <a:t> 7000.2).</a:t>
            </a:r>
          </a:p>
          <a:p>
            <a:pPr marL="881390" indent="-881390">
              <a:lnSpc>
                <a:spcPct val="90000"/>
              </a:lnSpc>
            </a:pPr>
            <a:r>
              <a:rPr lang="en-US" dirty="0"/>
              <a:t>1972: 	Cost/Schedule Performance Criteria (C/SPC) (NASA-MSFC).</a:t>
            </a:r>
          </a:p>
          <a:p>
            <a:pPr marL="881390" indent="-881390">
              <a:lnSpc>
                <a:spcPct val="90000"/>
              </a:lnSpc>
            </a:pPr>
            <a:r>
              <a:rPr lang="en-US" dirty="0"/>
              <a:t>1975: 	Performance Management System (PMS) (DOE).</a:t>
            </a:r>
          </a:p>
          <a:p>
            <a:pPr marL="881390" indent="-881390">
              <a:lnSpc>
                <a:spcPct val="90000"/>
              </a:lnSpc>
            </a:pPr>
            <a:r>
              <a:rPr lang="en-US" dirty="0"/>
              <a:t>1983-1985: 	PMS (NASA-GSFC, LRC, JSFC).</a:t>
            </a:r>
          </a:p>
          <a:p>
            <a:pPr marL="881390" indent="-881390">
              <a:lnSpc>
                <a:spcPct val="90000"/>
              </a:lnSpc>
            </a:pPr>
            <a:r>
              <a:rPr lang="en-US" dirty="0"/>
              <a:t>1996: 	</a:t>
            </a:r>
            <a:r>
              <a:rPr lang="en-US" dirty="0" err="1"/>
              <a:t>DoD</a:t>
            </a:r>
            <a:r>
              <a:rPr lang="en-US" dirty="0"/>
              <a:t> adopted Earned-Value Management (EVMS) industry standard – ANSI/EIA-748… issued </a:t>
            </a:r>
            <a:r>
              <a:rPr lang="en-US" dirty="0" err="1"/>
              <a:t>DoD</a:t>
            </a:r>
            <a:r>
              <a:rPr lang="en-US" dirty="0"/>
              <a:t> 5000.2-R and DFARS.</a:t>
            </a:r>
          </a:p>
          <a:p>
            <a:pPr marL="881390" indent="-881390">
              <a:lnSpc>
                <a:spcPct val="90000"/>
              </a:lnSpc>
            </a:pPr>
            <a:r>
              <a:rPr lang="en-US" dirty="0"/>
              <a:t>1998: 	</a:t>
            </a:r>
            <a:r>
              <a:rPr lang="en-US" dirty="0" err="1"/>
              <a:t>DoD</a:t>
            </a:r>
            <a:r>
              <a:rPr lang="en-US" dirty="0"/>
              <a:t> issued MIL-HDBK-881.</a:t>
            </a:r>
          </a:p>
          <a:p>
            <a:pPr marL="881390" indent="-881390">
              <a:lnSpc>
                <a:spcPct val="90000"/>
              </a:lnSpc>
            </a:pPr>
            <a:r>
              <a:rPr lang="en-US" dirty="0"/>
              <a:t>2002: 	</a:t>
            </a:r>
            <a:r>
              <a:rPr lang="en-US" i="1" dirty="0"/>
              <a:t>Defense Acquisition Guide</a:t>
            </a:r>
            <a:r>
              <a:rPr lang="en-US" dirty="0"/>
              <a:t> officially replaced </a:t>
            </a:r>
            <a:r>
              <a:rPr lang="en-US" dirty="0" err="1"/>
              <a:t>DoD</a:t>
            </a:r>
            <a:r>
              <a:rPr lang="en-US" dirty="0"/>
              <a:t> 5000.2-R.</a:t>
            </a:r>
          </a:p>
          <a:p>
            <a:pPr marL="881390" indent="-881390">
              <a:lnSpc>
                <a:spcPct val="90000"/>
              </a:lnSpc>
            </a:pPr>
            <a:r>
              <a:rPr lang="en-US" dirty="0"/>
              <a:t>2005: 	</a:t>
            </a:r>
            <a:r>
              <a:rPr lang="en-US" dirty="0" err="1"/>
              <a:t>DoD</a:t>
            </a:r>
            <a:r>
              <a:rPr lang="en-US" dirty="0"/>
              <a:t> issued revised MIL-HDBK-881A.</a:t>
            </a:r>
          </a:p>
          <a:p>
            <a:endParaRPr lang="en-US" dirty="0"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12585">
              <a:defRPr sz="2400">
                <a:solidFill>
                  <a:schemeClr val="tx1"/>
                </a:solidFill>
                <a:latin typeface="Times New Roman" pitchFamily="18" charset="0"/>
              </a:defRPr>
            </a:lvl1pPr>
            <a:lvl2pPr marL="744059" indent="-286176" defTabSz="912585">
              <a:defRPr sz="2400">
                <a:solidFill>
                  <a:schemeClr val="tx1"/>
                </a:solidFill>
                <a:latin typeface="Times New Roman" pitchFamily="18" charset="0"/>
              </a:defRPr>
            </a:lvl2pPr>
            <a:lvl3pPr marL="1144705" indent="-228941" defTabSz="912585">
              <a:defRPr sz="2400">
                <a:solidFill>
                  <a:schemeClr val="tx1"/>
                </a:solidFill>
                <a:latin typeface="Times New Roman" pitchFamily="18" charset="0"/>
              </a:defRPr>
            </a:lvl3pPr>
            <a:lvl4pPr marL="1602588" indent="-228941" defTabSz="912585">
              <a:defRPr sz="2400">
                <a:solidFill>
                  <a:schemeClr val="tx1"/>
                </a:solidFill>
                <a:latin typeface="Times New Roman" pitchFamily="18" charset="0"/>
              </a:defRPr>
            </a:lvl4pPr>
            <a:lvl5pPr marL="2060470" indent="-228941" defTabSz="912585">
              <a:defRPr sz="2400">
                <a:solidFill>
                  <a:schemeClr val="tx1"/>
                </a:solidFill>
                <a:latin typeface="Times New Roman" pitchFamily="18" charset="0"/>
              </a:defRPr>
            </a:lvl5pPr>
            <a:lvl6pPr marL="2518352" indent="-228941" defTabSz="912585" eaLnBrk="0" fontAlgn="base" hangingPunct="0">
              <a:spcBef>
                <a:spcPct val="0"/>
              </a:spcBef>
              <a:spcAft>
                <a:spcPct val="0"/>
              </a:spcAft>
              <a:defRPr sz="2400">
                <a:solidFill>
                  <a:schemeClr val="tx1"/>
                </a:solidFill>
                <a:latin typeface="Times New Roman" pitchFamily="18" charset="0"/>
              </a:defRPr>
            </a:lvl6pPr>
            <a:lvl7pPr marL="2976234" indent="-228941" defTabSz="912585" eaLnBrk="0" fontAlgn="base" hangingPunct="0">
              <a:spcBef>
                <a:spcPct val="0"/>
              </a:spcBef>
              <a:spcAft>
                <a:spcPct val="0"/>
              </a:spcAft>
              <a:defRPr sz="2400">
                <a:solidFill>
                  <a:schemeClr val="tx1"/>
                </a:solidFill>
                <a:latin typeface="Times New Roman" pitchFamily="18" charset="0"/>
              </a:defRPr>
            </a:lvl7pPr>
            <a:lvl8pPr marL="3434116" indent="-228941" defTabSz="912585" eaLnBrk="0" fontAlgn="base" hangingPunct="0">
              <a:spcBef>
                <a:spcPct val="0"/>
              </a:spcBef>
              <a:spcAft>
                <a:spcPct val="0"/>
              </a:spcAft>
              <a:defRPr sz="2400">
                <a:solidFill>
                  <a:schemeClr val="tx1"/>
                </a:solidFill>
                <a:latin typeface="Times New Roman" pitchFamily="18" charset="0"/>
              </a:defRPr>
            </a:lvl8pPr>
            <a:lvl9pPr marL="3891999" indent="-228941" defTabSz="912585" eaLnBrk="0" fontAlgn="base" hangingPunct="0">
              <a:spcBef>
                <a:spcPct val="0"/>
              </a:spcBef>
              <a:spcAft>
                <a:spcPct val="0"/>
              </a:spcAft>
              <a:defRPr sz="2400">
                <a:solidFill>
                  <a:schemeClr val="tx1"/>
                </a:solidFill>
                <a:latin typeface="Times New Roman" pitchFamily="18" charset="0"/>
              </a:defRPr>
            </a:lvl9pPr>
          </a:lstStyle>
          <a:p>
            <a:r>
              <a:rPr lang="en-US" sz="1000">
                <a:latin typeface="Arial Narrow" pitchFamily="34" charset="0"/>
              </a:rPr>
              <a:t>-</a:t>
            </a:r>
            <a:fld id="{16E2218A-7AC7-4EC1-A336-5423B19E2D6B}" type="slidenum">
              <a:rPr lang="en-US" sz="1000">
                <a:latin typeface="Arial Narrow" pitchFamily="34" charset="0"/>
              </a:rPr>
              <a:pPr/>
              <a:t>125</a:t>
            </a:fld>
            <a:r>
              <a:rPr lang="en-US" sz="1000">
                <a:latin typeface="Arial Narrow" pitchFamily="34" charset="0"/>
              </a:rPr>
              <a:t>-</a:t>
            </a:r>
          </a:p>
        </p:txBody>
      </p:sp>
      <p:sp>
        <p:nvSpPr>
          <p:cNvPr id="87043" name="Rectangle 2"/>
          <p:cNvSpPr>
            <a:spLocks noGrp="1" noRot="1" noChangeAspect="1" noChangeArrowheads="1" noTextEdit="1"/>
          </p:cNvSpPr>
          <p:nvPr>
            <p:ph type="sldImg"/>
          </p:nvPr>
        </p:nvSpPr>
        <p:spPr>
          <a:xfrm>
            <a:off x="854075" y="696913"/>
            <a:ext cx="5265738" cy="3951287"/>
          </a:xfrm>
          <a:ln/>
        </p:spPr>
      </p:sp>
      <p:sp>
        <p:nvSpPr>
          <p:cNvPr id="8704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a:buFontTx/>
              <a:buChar char="•"/>
            </a:pPr>
            <a:r>
              <a:rPr lang="en-US" dirty="0" smtClean="0"/>
              <a:t>The concept of “Scientific Management” started around 1911.  The book – </a:t>
            </a:r>
            <a:r>
              <a:rPr lang="en-US" i="1" dirty="0" smtClean="0"/>
              <a:t>The Principle of Scientific Management</a:t>
            </a:r>
            <a:r>
              <a:rPr lang="en-US" dirty="0" smtClean="0"/>
              <a:t> by Frederick Winslow Taylor is a good historic read, this book provide you a historical perspective on the importance of project management.</a:t>
            </a:r>
          </a:p>
          <a:p>
            <a:pPr>
              <a:buFontTx/>
              <a:buChar char="•"/>
            </a:pPr>
            <a:r>
              <a:rPr lang="en-US" dirty="0" smtClean="0"/>
              <a:t>Critical Path Method (CPM), it originated by the DuPont Corporation in 1950s.  CPM is used for managing industrial/chemical plant.</a:t>
            </a:r>
          </a:p>
          <a:p>
            <a:pPr>
              <a:buFontTx/>
              <a:buChar char="•"/>
            </a:pPr>
            <a:r>
              <a:rPr lang="en-US" dirty="0" smtClean="0"/>
              <a:t>Program Evaluation &amp; Review Technique (PERT).  Is the scientific management method for U.S. Navy on their Polaris Missile Program and U.S. Army for their Minuteman Missile Program.</a:t>
            </a:r>
          </a:p>
          <a:p>
            <a:r>
              <a:rPr lang="en-US" b="1" dirty="0" smtClean="0"/>
              <a:t>Question</a:t>
            </a:r>
            <a:r>
              <a:rPr lang="en-US" dirty="0" smtClean="0"/>
              <a:t>: Does anybody remember the Polaris missile?</a:t>
            </a:r>
          </a:p>
          <a:p>
            <a:r>
              <a:rPr lang="en-US" b="1" dirty="0" smtClean="0"/>
              <a:t>Answer</a:t>
            </a:r>
            <a:r>
              <a:rPr lang="en-US" dirty="0" smtClean="0"/>
              <a:t>: It was a submarine-launched ballistic missile (SLBM), and Minuteman missile is a land-based intercontinental ballistic missile (ICBM).</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12585">
              <a:defRPr sz="2400">
                <a:solidFill>
                  <a:schemeClr val="tx1"/>
                </a:solidFill>
                <a:latin typeface="Times New Roman" pitchFamily="18" charset="0"/>
              </a:defRPr>
            </a:lvl1pPr>
            <a:lvl2pPr marL="744059" indent="-286176" defTabSz="912585">
              <a:defRPr sz="2400">
                <a:solidFill>
                  <a:schemeClr val="tx1"/>
                </a:solidFill>
                <a:latin typeface="Times New Roman" pitchFamily="18" charset="0"/>
              </a:defRPr>
            </a:lvl2pPr>
            <a:lvl3pPr marL="1144705" indent="-228941" defTabSz="912585">
              <a:defRPr sz="2400">
                <a:solidFill>
                  <a:schemeClr val="tx1"/>
                </a:solidFill>
                <a:latin typeface="Times New Roman" pitchFamily="18" charset="0"/>
              </a:defRPr>
            </a:lvl3pPr>
            <a:lvl4pPr marL="1602588" indent="-228941" defTabSz="912585">
              <a:defRPr sz="2400">
                <a:solidFill>
                  <a:schemeClr val="tx1"/>
                </a:solidFill>
                <a:latin typeface="Times New Roman" pitchFamily="18" charset="0"/>
              </a:defRPr>
            </a:lvl4pPr>
            <a:lvl5pPr marL="2060470" indent="-228941" defTabSz="912585">
              <a:defRPr sz="2400">
                <a:solidFill>
                  <a:schemeClr val="tx1"/>
                </a:solidFill>
                <a:latin typeface="Times New Roman" pitchFamily="18" charset="0"/>
              </a:defRPr>
            </a:lvl5pPr>
            <a:lvl6pPr marL="2518352" indent="-228941" defTabSz="912585" eaLnBrk="0" fontAlgn="base" hangingPunct="0">
              <a:spcBef>
                <a:spcPct val="0"/>
              </a:spcBef>
              <a:spcAft>
                <a:spcPct val="0"/>
              </a:spcAft>
              <a:defRPr sz="2400">
                <a:solidFill>
                  <a:schemeClr val="tx1"/>
                </a:solidFill>
                <a:latin typeface="Times New Roman" pitchFamily="18" charset="0"/>
              </a:defRPr>
            </a:lvl6pPr>
            <a:lvl7pPr marL="2976234" indent="-228941" defTabSz="912585" eaLnBrk="0" fontAlgn="base" hangingPunct="0">
              <a:spcBef>
                <a:spcPct val="0"/>
              </a:spcBef>
              <a:spcAft>
                <a:spcPct val="0"/>
              </a:spcAft>
              <a:defRPr sz="2400">
                <a:solidFill>
                  <a:schemeClr val="tx1"/>
                </a:solidFill>
                <a:latin typeface="Times New Roman" pitchFamily="18" charset="0"/>
              </a:defRPr>
            </a:lvl7pPr>
            <a:lvl8pPr marL="3434116" indent="-228941" defTabSz="912585" eaLnBrk="0" fontAlgn="base" hangingPunct="0">
              <a:spcBef>
                <a:spcPct val="0"/>
              </a:spcBef>
              <a:spcAft>
                <a:spcPct val="0"/>
              </a:spcAft>
              <a:defRPr sz="2400">
                <a:solidFill>
                  <a:schemeClr val="tx1"/>
                </a:solidFill>
                <a:latin typeface="Times New Roman" pitchFamily="18" charset="0"/>
              </a:defRPr>
            </a:lvl8pPr>
            <a:lvl9pPr marL="3891999" indent="-228941" defTabSz="912585" eaLnBrk="0" fontAlgn="base" hangingPunct="0">
              <a:spcBef>
                <a:spcPct val="0"/>
              </a:spcBef>
              <a:spcAft>
                <a:spcPct val="0"/>
              </a:spcAft>
              <a:defRPr sz="2400">
                <a:solidFill>
                  <a:schemeClr val="tx1"/>
                </a:solidFill>
                <a:latin typeface="Times New Roman" pitchFamily="18" charset="0"/>
              </a:defRPr>
            </a:lvl9pPr>
          </a:lstStyle>
          <a:p>
            <a:r>
              <a:rPr lang="en-US" sz="1000">
                <a:latin typeface="Arial Narrow" pitchFamily="34" charset="0"/>
              </a:rPr>
              <a:t>-</a:t>
            </a:r>
            <a:fld id="{3A25C9E7-4C0B-4326-A7C8-21E2BB6ACEAB}" type="slidenum">
              <a:rPr lang="en-US" sz="1000">
                <a:latin typeface="Arial Narrow" pitchFamily="34" charset="0"/>
              </a:rPr>
              <a:pPr/>
              <a:t>126</a:t>
            </a:fld>
            <a:r>
              <a:rPr lang="en-US" sz="1000">
                <a:latin typeface="Arial Narrow" pitchFamily="34" charset="0"/>
              </a:rPr>
              <a:t>-</a:t>
            </a:r>
          </a:p>
        </p:txBody>
      </p:sp>
      <p:sp>
        <p:nvSpPr>
          <p:cNvPr id="88067" name="Rectangle 2"/>
          <p:cNvSpPr>
            <a:spLocks noGrp="1" noRot="1" noChangeAspect="1" noChangeArrowheads="1" noTextEdit="1"/>
          </p:cNvSpPr>
          <p:nvPr>
            <p:ph type="sldImg"/>
          </p:nvPr>
        </p:nvSpPr>
        <p:spPr>
          <a:xfrm>
            <a:off x="854075" y="696913"/>
            <a:ext cx="5265738" cy="3951287"/>
          </a:xfrm>
          <a:ln/>
        </p:spPr>
      </p:sp>
      <p:sp>
        <p:nvSpPr>
          <p:cNvPr id="8806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pPr>
              <a:buFontTx/>
              <a:buChar char="•"/>
            </a:pPr>
            <a:r>
              <a:rPr lang="en-US" smtClean="0"/>
              <a:t>Earned-Value Management System (EVMS) is a systematic integration of cost, schedule, and accomplishments project management methodology.  EVMS is now the official project management methodology for USG – U.S. Government.  </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12585">
              <a:defRPr sz="2400">
                <a:solidFill>
                  <a:schemeClr val="tx1"/>
                </a:solidFill>
                <a:latin typeface="Times New Roman" pitchFamily="18" charset="0"/>
              </a:defRPr>
            </a:lvl1pPr>
            <a:lvl2pPr marL="744059" indent="-286176" defTabSz="912585">
              <a:defRPr sz="2400">
                <a:solidFill>
                  <a:schemeClr val="tx1"/>
                </a:solidFill>
                <a:latin typeface="Times New Roman" pitchFamily="18" charset="0"/>
              </a:defRPr>
            </a:lvl2pPr>
            <a:lvl3pPr marL="1144705" indent="-228941" defTabSz="912585">
              <a:defRPr sz="2400">
                <a:solidFill>
                  <a:schemeClr val="tx1"/>
                </a:solidFill>
                <a:latin typeface="Times New Roman" pitchFamily="18" charset="0"/>
              </a:defRPr>
            </a:lvl3pPr>
            <a:lvl4pPr marL="1602588" indent="-228941" defTabSz="912585">
              <a:defRPr sz="2400">
                <a:solidFill>
                  <a:schemeClr val="tx1"/>
                </a:solidFill>
                <a:latin typeface="Times New Roman" pitchFamily="18" charset="0"/>
              </a:defRPr>
            </a:lvl4pPr>
            <a:lvl5pPr marL="2060470" indent="-228941" defTabSz="912585">
              <a:defRPr sz="2400">
                <a:solidFill>
                  <a:schemeClr val="tx1"/>
                </a:solidFill>
                <a:latin typeface="Times New Roman" pitchFamily="18" charset="0"/>
              </a:defRPr>
            </a:lvl5pPr>
            <a:lvl6pPr marL="2518352" indent="-228941" defTabSz="912585" eaLnBrk="0" fontAlgn="base" hangingPunct="0">
              <a:spcBef>
                <a:spcPct val="0"/>
              </a:spcBef>
              <a:spcAft>
                <a:spcPct val="0"/>
              </a:spcAft>
              <a:defRPr sz="2400">
                <a:solidFill>
                  <a:schemeClr val="tx1"/>
                </a:solidFill>
                <a:latin typeface="Times New Roman" pitchFamily="18" charset="0"/>
              </a:defRPr>
            </a:lvl6pPr>
            <a:lvl7pPr marL="2976234" indent="-228941" defTabSz="912585" eaLnBrk="0" fontAlgn="base" hangingPunct="0">
              <a:spcBef>
                <a:spcPct val="0"/>
              </a:spcBef>
              <a:spcAft>
                <a:spcPct val="0"/>
              </a:spcAft>
              <a:defRPr sz="2400">
                <a:solidFill>
                  <a:schemeClr val="tx1"/>
                </a:solidFill>
                <a:latin typeface="Times New Roman" pitchFamily="18" charset="0"/>
              </a:defRPr>
            </a:lvl7pPr>
            <a:lvl8pPr marL="3434116" indent="-228941" defTabSz="912585" eaLnBrk="0" fontAlgn="base" hangingPunct="0">
              <a:spcBef>
                <a:spcPct val="0"/>
              </a:spcBef>
              <a:spcAft>
                <a:spcPct val="0"/>
              </a:spcAft>
              <a:defRPr sz="2400">
                <a:solidFill>
                  <a:schemeClr val="tx1"/>
                </a:solidFill>
                <a:latin typeface="Times New Roman" pitchFamily="18" charset="0"/>
              </a:defRPr>
            </a:lvl8pPr>
            <a:lvl9pPr marL="3891999" indent="-228941" defTabSz="912585" eaLnBrk="0" fontAlgn="base" hangingPunct="0">
              <a:spcBef>
                <a:spcPct val="0"/>
              </a:spcBef>
              <a:spcAft>
                <a:spcPct val="0"/>
              </a:spcAft>
              <a:defRPr sz="2400">
                <a:solidFill>
                  <a:schemeClr val="tx1"/>
                </a:solidFill>
                <a:latin typeface="Times New Roman" pitchFamily="18" charset="0"/>
              </a:defRPr>
            </a:lvl9pPr>
          </a:lstStyle>
          <a:p>
            <a:r>
              <a:rPr lang="en-US" sz="1000">
                <a:latin typeface="Arial Narrow" pitchFamily="34" charset="0"/>
              </a:rPr>
              <a:t>-</a:t>
            </a:r>
            <a:fld id="{AB2B2093-8A70-43D3-8B22-4786BFC98951}" type="slidenum">
              <a:rPr lang="en-US" sz="1000">
                <a:latin typeface="Arial Narrow" pitchFamily="34" charset="0"/>
              </a:rPr>
              <a:pPr/>
              <a:t>127</a:t>
            </a:fld>
            <a:r>
              <a:rPr lang="en-US" sz="1000">
                <a:latin typeface="Arial Narrow" pitchFamily="34" charset="0"/>
              </a:rPr>
              <a:t>-</a:t>
            </a:r>
          </a:p>
        </p:txBody>
      </p:sp>
      <p:sp>
        <p:nvSpPr>
          <p:cNvPr id="118787" name="Rectangle 2"/>
          <p:cNvSpPr>
            <a:spLocks noGrp="1" noRot="1" noChangeAspect="1" noChangeArrowheads="1" noTextEdit="1"/>
          </p:cNvSpPr>
          <p:nvPr>
            <p:ph type="sldImg"/>
          </p:nvPr>
        </p:nvSpPr>
        <p:spPr>
          <a:xfrm>
            <a:off x="854075" y="696913"/>
            <a:ext cx="5265738" cy="3951287"/>
          </a:xfrm>
          <a:ln/>
        </p:spPr>
      </p:sp>
      <p:sp>
        <p:nvSpPr>
          <p:cNvPr id="11878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smtClean="0"/>
              <a:t>So, I have just show the secret to the universe </a:t>
            </a:r>
            <a:r>
              <a:rPr lang="en-US" smtClean="0">
                <a:sym typeface="Wingdings" pitchFamily="2" charset="2"/>
              </a:rPr>
              <a:t></a:t>
            </a:r>
          </a:p>
          <a:p>
            <a:r>
              <a:rPr lang="en-US" smtClean="0">
                <a:sym typeface="Wingdings" pitchFamily="2" charset="2"/>
              </a:rPr>
              <a:t>The Critical Path Method (CPM) provides you insights to the sequence and interdependencies of project activities.</a:t>
            </a:r>
          </a:p>
          <a:p>
            <a:r>
              <a:rPr lang="en-US" smtClean="0">
                <a:sym typeface="Wingdings" pitchFamily="2" charset="2"/>
              </a:rPr>
              <a:t>So, with Statement of Work, WBS, and Critical Paths you have the basic components of a Integrated Master Plan.</a:t>
            </a:r>
          </a:p>
          <a:p>
            <a:endParaRPr lang="en-US" smtClean="0">
              <a:sym typeface="Wingdings" pitchFamily="2" charset="2"/>
            </a:endParaRPr>
          </a:p>
          <a:p>
            <a:r>
              <a:rPr lang="en-US" smtClean="0">
                <a:sym typeface="Wingdings" pitchFamily="2" charset="2"/>
              </a:rPr>
              <a:t>However… &lt;</a:t>
            </a:r>
            <a:r>
              <a:rPr lang="en-US" b="1" smtClean="0">
                <a:sym typeface="Wingdings" pitchFamily="2" charset="2"/>
              </a:rPr>
              <a:t>Click</a:t>
            </a:r>
            <a:r>
              <a:rPr lang="en-US" smtClean="0">
                <a:sym typeface="Wingdings" pitchFamily="2" charset="2"/>
              </a:rPr>
              <a:t>&gt;  For a plan to be a PLAN, you need to define: Performance period, Entry Criteria, Success Criteria, and Resources!</a:t>
            </a:r>
          </a:p>
          <a:p>
            <a:endParaRPr lang="en-US"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12585">
              <a:defRPr sz="2400">
                <a:solidFill>
                  <a:schemeClr val="tx1"/>
                </a:solidFill>
                <a:latin typeface="Times New Roman" pitchFamily="18" charset="0"/>
              </a:defRPr>
            </a:lvl1pPr>
            <a:lvl2pPr marL="744059" indent="-286176" defTabSz="912585">
              <a:defRPr sz="2400">
                <a:solidFill>
                  <a:schemeClr val="tx1"/>
                </a:solidFill>
                <a:latin typeface="Times New Roman" pitchFamily="18" charset="0"/>
              </a:defRPr>
            </a:lvl2pPr>
            <a:lvl3pPr marL="1144705" indent="-228941" defTabSz="912585">
              <a:defRPr sz="2400">
                <a:solidFill>
                  <a:schemeClr val="tx1"/>
                </a:solidFill>
                <a:latin typeface="Times New Roman" pitchFamily="18" charset="0"/>
              </a:defRPr>
            </a:lvl3pPr>
            <a:lvl4pPr marL="1602588" indent="-228941" defTabSz="912585">
              <a:defRPr sz="2400">
                <a:solidFill>
                  <a:schemeClr val="tx1"/>
                </a:solidFill>
                <a:latin typeface="Times New Roman" pitchFamily="18" charset="0"/>
              </a:defRPr>
            </a:lvl4pPr>
            <a:lvl5pPr marL="2060470" indent="-228941" defTabSz="912585">
              <a:defRPr sz="2400">
                <a:solidFill>
                  <a:schemeClr val="tx1"/>
                </a:solidFill>
                <a:latin typeface="Times New Roman" pitchFamily="18" charset="0"/>
              </a:defRPr>
            </a:lvl5pPr>
            <a:lvl6pPr marL="2518352" indent="-228941" defTabSz="912585" eaLnBrk="0" fontAlgn="base" hangingPunct="0">
              <a:spcBef>
                <a:spcPct val="0"/>
              </a:spcBef>
              <a:spcAft>
                <a:spcPct val="0"/>
              </a:spcAft>
              <a:defRPr sz="2400">
                <a:solidFill>
                  <a:schemeClr val="tx1"/>
                </a:solidFill>
                <a:latin typeface="Times New Roman" pitchFamily="18" charset="0"/>
              </a:defRPr>
            </a:lvl6pPr>
            <a:lvl7pPr marL="2976234" indent="-228941" defTabSz="912585" eaLnBrk="0" fontAlgn="base" hangingPunct="0">
              <a:spcBef>
                <a:spcPct val="0"/>
              </a:spcBef>
              <a:spcAft>
                <a:spcPct val="0"/>
              </a:spcAft>
              <a:defRPr sz="2400">
                <a:solidFill>
                  <a:schemeClr val="tx1"/>
                </a:solidFill>
                <a:latin typeface="Times New Roman" pitchFamily="18" charset="0"/>
              </a:defRPr>
            </a:lvl7pPr>
            <a:lvl8pPr marL="3434116" indent="-228941" defTabSz="912585" eaLnBrk="0" fontAlgn="base" hangingPunct="0">
              <a:spcBef>
                <a:spcPct val="0"/>
              </a:spcBef>
              <a:spcAft>
                <a:spcPct val="0"/>
              </a:spcAft>
              <a:defRPr sz="2400">
                <a:solidFill>
                  <a:schemeClr val="tx1"/>
                </a:solidFill>
                <a:latin typeface="Times New Roman" pitchFamily="18" charset="0"/>
              </a:defRPr>
            </a:lvl8pPr>
            <a:lvl9pPr marL="3891999" indent="-228941" defTabSz="912585" eaLnBrk="0" fontAlgn="base" hangingPunct="0">
              <a:spcBef>
                <a:spcPct val="0"/>
              </a:spcBef>
              <a:spcAft>
                <a:spcPct val="0"/>
              </a:spcAft>
              <a:defRPr sz="2400">
                <a:solidFill>
                  <a:schemeClr val="tx1"/>
                </a:solidFill>
                <a:latin typeface="Times New Roman" pitchFamily="18" charset="0"/>
              </a:defRPr>
            </a:lvl9pPr>
          </a:lstStyle>
          <a:p>
            <a:r>
              <a:rPr lang="en-US" sz="1000">
                <a:latin typeface="Arial Narrow" pitchFamily="34" charset="0"/>
              </a:rPr>
              <a:t>-</a:t>
            </a:r>
            <a:fld id="{8E03991F-C452-4239-82AC-440D2ED70172}" type="slidenum">
              <a:rPr lang="en-US" sz="1000">
                <a:latin typeface="Arial Narrow" pitchFamily="34" charset="0"/>
              </a:rPr>
              <a:pPr/>
              <a:t>128</a:t>
            </a:fld>
            <a:r>
              <a:rPr lang="en-US" sz="1000">
                <a:latin typeface="Arial Narrow" pitchFamily="34" charset="0"/>
              </a:rPr>
              <a:t>-</a:t>
            </a:r>
          </a:p>
        </p:txBody>
      </p:sp>
      <p:sp>
        <p:nvSpPr>
          <p:cNvPr id="120835" name="Rectangle 2"/>
          <p:cNvSpPr>
            <a:spLocks noGrp="1" noRot="1" noChangeAspect="1" noChangeArrowheads="1" noTextEdit="1"/>
          </p:cNvSpPr>
          <p:nvPr>
            <p:ph type="sldImg"/>
          </p:nvPr>
        </p:nvSpPr>
        <p:spPr>
          <a:xfrm>
            <a:off x="854075" y="696913"/>
            <a:ext cx="5265738" cy="3951287"/>
          </a:xfrm>
          <a:ln/>
        </p:spPr>
      </p:sp>
      <p:sp>
        <p:nvSpPr>
          <p:cNvPr id="12083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smtClean="0"/>
              <a:t>PERT – Program Evaluation &amp; Review Technique provides the schedule element to the </a:t>
            </a:r>
            <a:r>
              <a:rPr lang="en-US" b="1" smtClean="0"/>
              <a:t>critical paths</a:t>
            </a:r>
            <a:r>
              <a:rPr lang="en-US" smtClean="0"/>
              <a:t>.</a:t>
            </a:r>
          </a:p>
          <a:p>
            <a:r>
              <a:rPr lang="en-US" smtClean="0"/>
              <a:t>The “time vector”: A, B, C, D, … show the start and finish time.</a:t>
            </a:r>
          </a:p>
          <a:p>
            <a:r>
              <a:rPr lang="en-US" b="1" smtClean="0"/>
              <a:t>Question</a:t>
            </a:r>
            <a:r>
              <a:rPr lang="en-US" smtClean="0"/>
              <a:t>: How does one estimate those time vectors?</a:t>
            </a:r>
          </a:p>
          <a:p>
            <a:r>
              <a:rPr lang="en-US" b="1" smtClean="0"/>
              <a:t>Answer</a:t>
            </a:r>
            <a:r>
              <a:rPr lang="en-US" smtClean="0"/>
              <a:t>: By knowing how much effort and resources needed to complete a task.  You either learn it by doing it, or watching somebody doing the work.  This is where experience becomes valuable, so speak up when you have question.  Nobody knows everything.</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12585">
              <a:defRPr sz="2400">
                <a:solidFill>
                  <a:schemeClr val="tx1"/>
                </a:solidFill>
                <a:latin typeface="Times New Roman" pitchFamily="18" charset="0"/>
              </a:defRPr>
            </a:lvl1pPr>
            <a:lvl2pPr marL="744059" indent="-286176" defTabSz="912585">
              <a:defRPr sz="2400">
                <a:solidFill>
                  <a:schemeClr val="tx1"/>
                </a:solidFill>
                <a:latin typeface="Times New Roman" pitchFamily="18" charset="0"/>
              </a:defRPr>
            </a:lvl2pPr>
            <a:lvl3pPr marL="1144705" indent="-228941" defTabSz="912585">
              <a:defRPr sz="2400">
                <a:solidFill>
                  <a:schemeClr val="tx1"/>
                </a:solidFill>
                <a:latin typeface="Times New Roman" pitchFamily="18" charset="0"/>
              </a:defRPr>
            </a:lvl3pPr>
            <a:lvl4pPr marL="1602588" indent="-228941" defTabSz="912585">
              <a:defRPr sz="2400">
                <a:solidFill>
                  <a:schemeClr val="tx1"/>
                </a:solidFill>
                <a:latin typeface="Times New Roman" pitchFamily="18" charset="0"/>
              </a:defRPr>
            </a:lvl4pPr>
            <a:lvl5pPr marL="2060470" indent="-228941" defTabSz="912585">
              <a:defRPr sz="2400">
                <a:solidFill>
                  <a:schemeClr val="tx1"/>
                </a:solidFill>
                <a:latin typeface="Times New Roman" pitchFamily="18" charset="0"/>
              </a:defRPr>
            </a:lvl5pPr>
            <a:lvl6pPr marL="2518352" indent="-228941" defTabSz="912585" eaLnBrk="0" fontAlgn="base" hangingPunct="0">
              <a:spcBef>
                <a:spcPct val="0"/>
              </a:spcBef>
              <a:spcAft>
                <a:spcPct val="0"/>
              </a:spcAft>
              <a:defRPr sz="2400">
                <a:solidFill>
                  <a:schemeClr val="tx1"/>
                </a:solidFill>
                <a:latin typeface="Times New Roman" pitchFamily="18" charset="0"/>
              </a:defRPr>
            </a:lvl6pPr>
            <a:lvl7pPr marL="2976234" indent="-228941" defTabSz="912585" eaLnBrk="0" fontAlgn="base" hangingPunct="0">
              <a:spcBef>
                <a:spcPct val="0"/>
              </a:spcBef>
              <a:spcAft>
                <a:spcPct val="0"/>
              </a:spcAft>
              <a:defRPr sz="2400">
                <a:solidFill>
                  <a:schemeClr val="tx1"/>
                </a:solidFill>
                <a:latin typeface="Times New Roman" pitchFamily="18" charset="0"/>
              </a:defRPr>
            </a:lvl7pPr>
            <a:lvl8pPr marL="3434116" indent="-228941" defTabSz="912585" eaLnBrk="0" fontAlgn="base" hangingPunct="0">
              <a:spcBef>
                <a:spcPct val="0"/>
              </a:spcBef>
              <a:spcAft>
                <a:spcPct val="0"/>
              </a:spcAft>
              <a:defRPr sz="2400">
                <a:solidFill>
                  <a:schemeClr val="tx1"/>
                </a:solidFill>
                <a:latin typeface="Times New Roman" pitchFamily="18" charset="0"/>
              </a:defRPr>
            </a:lvl8pPr>
            <a:lvl9pPr marL="3891999" indent="-228941" defTabSz="912585" eaLnBrk="0" fontAlgn="base" hangingPunct="0">
              <a:spcBef>
                <a:spcPct val="0"/>
              </a:spcBef>
              <a:spcAft>
                <a:spcPct val="0"/>
              </a:spcAft>
              <a:defRPr sz="2400">
                <a:solidFill>
                  <a:schemeClr val="tx1"/>
                </a:solidFill>
                <a:latin typeface="Times New Roman" pitchFamily="18" charset="0"/>
              </a:defRPr>
            </a:lvl9pPr>
          </a:lstStyle>
          <a:p>
            <a:r>
              <a:rPr lang="en-US" sz="1000">
                <a:latin typeface="Arial Narrow" pitchFamily="34" charset="0"/>
              </a:rPr>
              <a:t>-</a:t>
            </a:r>
            <a:fld id="{F9F1BEAA-F51D-446E-B48B-A19E4C3FE69B}" type="slidenum">
              <a:rPr lang="en-US" sz="1000">
                <a:latin typeface="Arial Narrow" pitchFamily="34" charset="0"/>
              </a:rPr>
              <a:pPr/>
              <a:t>129</a:t>
            </a:fld>
            <a:r>
              <a:rPr lang="en-US" sz="1000">
                <a:latin typeface="Arial Narrow" pitchFamily="34" charset="0"/>
              </a:rPr>
              <a:t>-</a:t>
            </a:r>
          </a:p>
        </p:txBody>
      </p:sp>
      <p:sp>
        <p:nvSpPr>
          <p:cNvPr id="122883" name="Rectangle 2"/>
          <p:cNvSpPr>
            <a:spLocks noGrp="1" noRot="1" noChangeAspect="1" noChangeArrowheads="1" noTextEdit="1"/>
          </p:cNvSpPr>
          <p:nvPr>
            <p:ph type="sldImg"/>
          </p:nvPr>
        </p:nvSpPr>
        <p:spPr>
          <a:xfrm>
            <a:off x="854075" y="696913"/>
            <a:ext cx="5265738" cy="3951287"/>
          </a:xfrm>
          <a:ln/>
        </p:spPr>
      </p:sp>
      <p:sp>
        <p:nvSpPr>
          <p:cNvPr id="12288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smtClean="0"/>
              <a:t>So PERT provides you insights to sequence of tasks in a project schedule.</a:t>
            </a:r>
          </a:p>
          <a:p>
            <a:r>
              <a:rPr lang="en-US" smtClean="0"/>
              <a:t>Therefore, with WBS and PERT, you have an Integrated Master Schedule (IMS). &lt;</a:t>
            </a:r>
            <a:r>
              <a:rPr lang="en-US" b="1" smtClean="0"/>
              <a:t>Click</a:t>
            </a:r>
            <a:r>
              <a:rPr lang="en-US" smtClean="0"/>
              <a:t>&gt;</a:t>
            </a:r>
          </a:p>
          <a:p>
            <a:r>
              <a:rPr lang="en-US" smtClean="0"/>
              <a:t>However, the problem with PERT is that it does not show you the entry/exit criteria and it does not explain anything about the resource usage or cost.</a:t>
            </a:r>
          </a:p>
          <a:p>
            <a:r>
              <a:rPr lang="en-US" smtClean="0"/>
              <a:t>Hence for large program with complex matrix organization structure you need to use EVMS.</a:t>
            </a:r>
          </a:p>
          <a:p>
            <a:r>
              <a:rPr lang="en-US" smtClean="0"/>
              <a:t>&lt;</a:t>
            </a:r>
            <a:r>
              <a:rPr lang="en-US" b="1" smtClean="0"/>
              <a:t>Continue, next slide</a:t>
            </a:r>
            <a:r>
              <a:rPr lang="en-US" smtClean="0"/>
              <a:t>&gt;</a:t>
            </a:r>
          </a:p>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8EAE87CF-1159-40DE-B33F-9E2AC315A513}" type="slidenum">
              <a:rPr lang="en-US" smtClean="0"/>
              <a:pPr/>
              <a:t>12</a:t>
            </a:fld>
            <a:endParaRPr lang="en-US" dirty="0"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12585">
              <a:defRPr sz="2400">
                <a:solidFill>
                  <a:schemeClr val="tx1"/>
                </a:solidFill>
                <a:latin typeface="Times New Roman" pitchFamily="18" charset="0"/>
              </a:defRPr>
            </a:lvl1pPr>
            <a:lvl2pPr marL="744059" indent="-286176" defTabSz="912585">
              <a:defRPr sz="2400">
                <a:solidFill>
                  <a:schemeClr val="tx1"/>
                </a:solidFill>
                <a:latin typeface="Times New Roman" pitchFamily="18" charset="0"/>
              </a:defRPr>
            </a:lvl2pPr>
            <a:lvl3pPr marL="1144705" indent="-228941" defTabSz="912585">
              <a:defRPr sz="2400">
                <a:solidFill>
                  <a:schemeClr val="tx1"/>
                </a:solidFill>
                <a:latin typeface="Times New Roman" pitchFamily="18" charset="0"/>
              </a:defRPr>
            </a:lvl3pPr>
            <a:lvl4pPr marL="1602588" indent="-228941" defTabSz="912585">
              <a:defRPr sz="2400">
                <a:solidFill>
                  <a:schemeClr val="tx1"/>
                </a:solidFill>
                <a:latin typeface="Times New Roman" pitchFamily="18" charset="0"/>
              </a:defRPr>
            </a:lvl4pPr>
            <a:lvl5pPr marL="2060470" indent="-228941" defTabSz="912585">
              <a:defRPr sz="2400">
                <a:solidFill>
                  <a:schemeClr val="tx1"/>
                </a:solidFill>
                <a:latin typeface="Times New Roman" pitchFamily="18" charset="0"/>
              </a:defRPr>
            </a:lvl5pPr>
            <a:lvl6pPr marL="2518352" indent="-228941" defTabSz="912585" eaLnBrk="0" fontAlgn="base" hangingPunct="0">
              <a:spcBef>
                <a:spcPct val="0"/>
              </a:spcBef>
              <a:spcAft>
                <a:spcPct val="0"/>
              </a:spcAft>
              <a:defRPr sz="2400">
                <a:solidFill>
                  <a:schemeClr val="tx1"/>
                </a:solidFill>
                <a:latin typeface="Times New Roman" pitchFamily="18" charset="0"/>
              </a:defRPr>
            </a:lvl6pPr>
            <a:lvl7pPr marL="2976234" indent="-228941" defTabSz="912585" eaLnBrk="0" fontAlgn="base" hangingPunct="0">
              <a:spcBef>
                <a:spcPct val="0"/>
              </a:spcBef>
              <a:spcAft>
                <a:spcPct val="0"/>
              </a:spcAft>
              <a:defRPr sz="2400">
                <a:solidFill>
                  <a:schemeClr val="tx1"/>
                </a:solidFill>
                <a:latin typeface="Times New Roman" pitchFamily="18" charset="0"/>
              </a:defRPr>
            </a:lvl7pPr>
            <a:lvl8pPr marL="3434116" indent="-228941" defTabSz="912585" eaLnBrk="0" fontAlgn="base" hangingPunct="0">
              <a:spcBef>
                <a:spcPct val="0"/>
              </a:spcBef>
              <a:spcAft>
                <a:spcPct val="0"/>
              </a:spcAft>
              <a:defRPr sz="2400">
                <a:solidFill>
                  <a:schemeClr val="tx1"/>
                </a:solidFill>
                <a:latin typeface="Times New Roman" pitchFamily="18" charset="0"/>
              </a:defRPr>
            </a:lvl8pPr>
            <a:lvl9pPr marL="3891999" indent="-228941" defTabSz="912585" eaLnBrk="0" fontAlgn="base" hangingPunct="0">
              <a:spcBef>
                <a:spcPct val="0"/>
              </a:spcBef>
              <a:spcAft>
                <a:spcPct val="0"/>
              </a:spcAft>
              <a:defRPr sz="2400">
                <a:solidFill>
                  <a:schemeClr val="tx1"/>
                </a:solidFill>
                <a:latin typeface="Times New Roman" pitchFamily="18" charset="0"/>
              </a:defRPr>
            </a:lvl9pPr>
          </a:lstStyle>
          <a:p>
            <a:r>
              <a:rPr lang="en-US" sz="1000">
                <a:latin typeface="Arial Narrow" pitchFamily="34" charset="0"/>
              </a:rPr>
              <a:t>-</a:t>
            </a:r>
            <a:fld id="{5B71FE2F-024A-4C22-9099-F8543796DA55}" type="slidenum">
              <a:rPr lang="en-US" sz="1000">
                <a:latin typeface="Arial Narrow" pitchFamily="34" charset="0"/>
              </a:rPr>
              <a:pPr/>
              <a:t>130</a:t>
            </a:fld>
            <a:r>
              <a:rPr lang="en-US" sz="1000">
                <a:latin typeface="Arial Narrow" pitchFamily="34" charset="0"/>
              </a:rPr>
              <a:t>-</a:t>
            </a:r>
          </a:p>
        </p:txBody>
      </p:sp>
      <p:sp>
        <p:nvSpPr>
          <p:cNvPr id="123907" name="Rectangle 2"/>
          <p:cNvSpPr>
            <a:spLocks noGrp="1" noRot="1" noChangeAspect="1" noChangeArrowheads="1" noTextEdit="1"/>
          </p:cNvSpPr>
          <p:nvPr>
            <p:ph type="sldImg"/>
          </p:nvPr>
        </p:nvSpPr>
        <p:spPr>
          <a:xfrm>
            <a:off x="854075" y="696913"/>
            <a:ext cx="5265738" cy="3951287"/>
          </a:xfrm>
          <a:ln/>
        </p:spPr>
      </p:sp>
      <p:sp>
        <p:nvSpPr>
          <p:cNvPr id="12390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smtClean="0"/>
              <a:t>This is an actual example!  I am not going to name names, nor the project… &lt;</a:t>
            </a:r>
            <a:r>
              <a:rPr lang="en-US" b="1" smtClean="0"/>
              <a:t>Click</a:t>
            </a:r>
            <a:r>
              <a:rPr lang="en-US" smtClean="0"/>
              <a:t>&gt;</a:t>
            </a:r>
          </a:p>
          <a:p>
            <a:r>
              <a:rPr lang="en-US" b="1" smtClean="0"/>
              <a:t>Question</a:t>
            </a:r>
            <a:r>
              <a:rPr lang="en-US" smtClean="0"/>
              <a:t>: What is wrong with this project? &lt;</a:t>
            </a:r>
            <a:r>
              <a:rPr lang="en-US" b="1" smtClean="0"/>
              <a:t>Click</a:t>
            </a:r>
            <a:r>
              <a:rPr lang="en-US" smtClean="0"/>
              <a:t>&gt;</a:t>
            </a:r>
          </a:p>
          <a:p>
            <a:r>
              <a:rPr lang="en-US" b="1" smtClean="0"/>
              <a:t>Answer</a:t>
            </a:r>
            <a:r>
              <a:rPr lang="en-US" smtClean="0"/>
              <a:t>: It appears that this project manager needs help.  And your are the person to do it!  Because you are that “Senior IA Engineer”! </a:t>
            </a:r>
            <a:r>
              <a:rPr lang="en-US" smtClean="0">
                <a:sym typeface="Wingdings" pitchFamily="2" charset="2"/>
              </a:rPr>
              <a:t></a:t>
            </a:r>
            <a:endParaRPr lang="en-US" smtClean="0"/>
          </a:p>
          <a:p>
            <a:endParaRPr lang="en-US"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12585">
              <a:defRPr sz="2400">
                <a:solidFill>
                  <a:schemeClr val="tx1"/>
                </a:solidFill>
                <a:latin typeface="Times New Roman" pitchFamily="18" charset="0"/>
              </a:defRPr>
            </a:lvl1pPr>
            <a:lvl2pPr marL="744059" indent="-286176" defTabSz="912585">
              <a:defRPr sz="2400">
                <a:solidFill>
                  <a:schemeClr val="tx1"/>
                </a:solidFill>
                <a:latin typeface="Times New Roman" pitchFamily="18" charset="0"/>
              </a:defRPr>
            </a:lvl2pPr>
            <a:lvl3pPr marL="1144705" indent="-228941" defTabSz="912585">
              <a:defRPr sz="2400">
                <a:solidFill>
                  <a:schemeClr val="tx1"/>
                </a:solidFill>
                <a:latin typeface="Times New Roman" pitchFamily="18" charset="0"/>
              </a:defRPr>
            </a:lvl3pPr>
            <a:lvl4pPr marL="1602588" indent="-228941" defTabSz="912585">
              <a:defRPr sz="2400">
                <a:solidFill>
                  <a:schemeClr val="tx1"/>
                </a:solidFill>
                <a:latin typeface="Times New Roman" pitchFamily="18" charset="0"/>
              </a:defRPr>
            </a:lvl4pPr>
            <a:lvl5pPr marL="2060470" indent="-228941" defTabSz="912585">
              <a:defRPr sz="2400">
                <a:solidFill>
                  <a:schemeClr val="tx1"/>
                </a:solidFill>
                <a:latin typeface="Times New Roman" pitchFamily="18" charset="0"/>
              </a:defRPr>
            </a:lvl5pPr>
            <a:lvl6pPr marL="2518352" indent="-228941" defTabSz="912585" eaLnBrk="0" fontAlgn="base" hangingPunct="0">
              <a:spcBef>
                <a:spcPct val="0"/>
              </a:spcBef>
              <a:spcAft>
                <a:spcPct val="0"/>
              </a:spcAft>
              <a:defRPr sz="2400">
                <a:solidFill>
                  <a:schemeClr val="tx1"/>
                </a:solidFill>
                <a:latin typeface="Times New Roman" pitchFamily="18" charset="0"/>
              </a:defRPr>
            </a:lvl6pPr>
            <a:lvl7pPr marL="2976234" indent="-228941" defTabSz="912585" eaLnBrk="0" fontAlgn="base" hangingPunct="0">
              <a:spcBef>
                <a:spcPct val="0"/>
              </a:spcBef>
              <a:spcAft>
                <a:spcPct val="0"/>
              </a:spcAft>
              <a:defRPr sz="2400">
                <a:solidFill>
                  <a:schemeClr val="tx1"/>
                </a:solidFill>
                <a:latin typeface="Times New Roman" pitchFamily="18" charset="0"/>
              </a:defRPr>
            </a:lvl7pPr>
            <a:lvl8pPr marL="3434116" indent="-228941" defTabSz="912585" eaLnBrk="0" fontAlgn="base" hangingPunct="0">
              <a:spcBef>
                <a:spcPct val="0"/>
              </a:spcBef>
              <a:spcAft>
                <a:spcPct val="0"/>
              </a:spcAft>
              <a:defRPr sz="2400">
                <a:solidFill>
                  <a:schemeClr val="tx1"/>
                </a:solidFill>
                <a:latin typeface="Times New Roman" pitchFamily="18" charset="0"/>
              </a:defRPr>
            </a:lvl8pPr>
            <a:lvl9pPr marL="3891999" indent="-228941" defTabSz="912585" eaLnBrk="0" fontAlgn="base" hangingPunct="0">
              <a:spcBef>
                <a:spcPct val="0"/>
              </a:spcBef>
              <a:spcAft>
                <a:spcPct val="0"/>
              </a:spcAft>
              <a:defRPr sz="2400">
                <a:solidFill>
                  <a:schemeClr val="tx1"/>
                </a:solidFill>
                <a:latin typeface="Times New Roman" pitchFamily="18" charset="0"/>
              </a:defRPr>
            </a:lvl9pPr>
          </a:lstStyle>
          <a:p>
            <a:r>
              <a:rPr lang="en-US" sz="1000">
                <a:latin typeface="Arial Narrow" pitchFamily="34" charset="0"/>
              </a:rPr>
              <a:t>-</a:t>
            </a:r>
            <a:fld id="{4C935B60-2FD1-4098-8484-68AB76E0524D}" type="slidenum">
              <a:rPr lang="en-US" sz="1000">
                <a:latin typeface="Arial Narrow" pitchFamily="34" charset="0"/>
              </a:rPr>
              <a:pPr/>
              <a:t>131</a:t>
            </a:fld>
            <a:r>
              <a:rPr lang="en-US" sz="1000">
                <a:latin typeface="Arial Narrow" pitchFamily="34" charset="0"/>
              </a:rPr>
              <a:t>-</a:t>
            </a: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endParaRPr lang="en-US"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12585">
              <a:defRPr sz="2400">
                <a:solidFill>
                  <a:schemeClr val="tx1"/>
                </a:solidFill>
                <a:latin typeface="Times New Roman" pitchFamily="18" charset="0"/>
              </a:defRPr>
            </a:lvl1pPr>
            <a:lvl2pPr marL="744059" indent="-286176" defTabSz="912585">
              <a:defRPr sz="2400">
                <a:solidFill>
                  <a:schemeClr val="tx1"/>
                </a:solidFill>
                <a:latin typeface="Times New Roman" pitchFamily="18" charset="0"/>
              </a:defRPr>
            </a:lvl2pPr>
            <a:lvl3pPr marL="1144705" indent="-228941" defTabSz="912585">
              <a:defRPr sz="2400">
                <a:solidFill>
                  <a:schemeClr val="tx1"/>
                </a:solidFill>
                <a:latin typeface="Times New Roman" pitchFamily="18" charset="0"/>
              </a:defRPr>
            </a:lvl3pPr>
            <a:lvl4pPr marL="1602588" indent="-228941" defTabSz="912585">
              <a:defRPr sz="2400">
                <a:solidFill>
                  <a:schemeClr val="tx1"/>
                </a:solidFill>
                <a:latin typeface="Times New Roman" pitchFamily="18" charset="0"/>
              </a:defRPr>
            </a:lvl4pPr>
            <a:lvl5pPr marL="2060470" indent="-228941" defTabSz="912585">
              <a:defRPr sz="2400">
                <a:solidFill>
                  <a:schemeClr val="tx1"/>
                </a:solidFill>
                <a:latin typeface="Times New Roman" pitchFamily="18" charset="0"/>
              </a:defRPr>
            </a:lvl5pPr>
            <a:lvl6pPr marL="2518352" indent="-228941" defTabSz="912585" eaLnBrk="0" fontAlgn="base" hangingPunct="0">
              <a:spcBef>
                <a:spcPct val="0"/>
              </a:spcBef>
              <a:spcAft>
                <a:spcPct val="0"/>
              </a:spcAft>
              <a:defRPr sz="2400">
                <a:solidFill>
                  <a:schemeClr val="tx1"/>
                </a:solidFill>
                <a:latin typeface="Times New Roman" pitchFamily="18" charset="0"/>
              </a:defRPr>
            </a:lvl6pPr>
            <a:lvl7pPr marL="2976234" indent="-228941" defTabSz="912585" eaLnBrk="0" fontAlgn="base" hangingPunct="0">
              <a:spcBef>
                <a:spcPct val="0"/>
              </a:spcBef>
              <a:spcAft>
                <a:spcPct val="0"/>
              </a:spcAft>
              <a:defRPr sz="2400">
                <a:solidFill>
                  <a:schemeClr val="tx1"/>
                </a:solidFill>
                <a:latin typeface="Times New Roman" pitchFamily="18" charset="0"/>
              </a:defRPr>
            </a:lvl7pPr>
            <a:lvl8pPr marL="3434116" indent="-228941" defTabSz="912585" eaLnBrk="0" fontAlgn="base" hangingPunct="0">
              <a:spcBef>
                <a:spcPct val="0"/>
              </a:spcBef>
              <a:spcAft>
                <a:spcPct val="0"/>
              </a:spcAft>
              <a:defRPr sz="2400">
                <a:solidFill>
                  <a:schemeClr val="tx1"/>
                </a:solidFill>
                <a:latin typeface="Times New Roman" pitchFamily="18" charset="0"/>
              </a:defRPr>
            </a:lvl8pPr>
            <a:lvl9pPr marL="3891999" indent="-228941" defTabSz="912585" eaLnBrk="0" fontAlgn="base" hangingPunct="0">
              <a:spcBef>
                <a:spcPct val="0"/>
              </a:spcBef>
              <a:spcAft>
                <a:spcPct val="0"/>
              </a:spcAft>
              <a:defRPr sz="2400">
                <a:solidFill>
                  <a:schemeClr val="tx1"/>
                </a:solidFill>
                <a:latin typeface="Times New Roman" pitchFamily="18" charset="0"/>
              </a:defRPr>
            </a:lvl9pPr>
          </a:lstStyle>
          <a:p>
            <a:r>
              <a:rPr lang="en-US" sz="1000">
                <a:latin typeface="Arial Narrow" pitchFamily="34" charset="0"/>
              </a:rPr>
              <a:t>-</a:t>
            </a:r>
            <a:fld id="{4341938B-2034-4D5C-BA86-0DE24CC1F996}" type="slidenum">
              <a:rPr lang="en-US" sz="1000">
                <a:latin typeface="Arial Narrow" pitchFamily="34" charset="0"/>
              </a:rPr>
              <a:pPr/>
              <a:t>132</a:t>
            </a:fld>
            <a:r>
              <a:rPr lang="en-US" sz="1000">
                <a:latin typeface="Arial Narrow" pitchFamily="34" charset="0"/>
              </a:rPr>
              <a:t>-</a:t>
            </a:r>
          </a:p>
        </p:txBody>
      </p:sp>
      <p:sp>
        <p:nvSpPr>
          <p:cNvPr id="131075" name="Rectangle 2"/>
          <p:cNvSpPr>
            <a:spLocks noGrp="1" noRot="1" noChangeAspect="1" noChangeArrowheads="1" noTextEdit="1"/>
          </p:cNvSpPr>
          <p:nvPr>
            <p:ph type="sldImg"/>
          </p:nvPr>
        </p:nvSpPr>
        <p:spPr>
          <a:xfrm>
            <a:off x="854075" y="696913"/>
            <a:ext cx="5265738" cy="3951287"/>
          </a:xfrm>
          <a:ln/>
        </p:spPr>
      </p:sp>
      <p:sp>
        <p:nvSpPr>
          <p:cNvPr id="13107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smtClean="0"/>
              <a:t>DoD’s earned value management system is based on the ANSI-748-A standard.</a:t>
            </a:r>
          </a:p>
          <a:p>
            <a:r>
              <a:rPr lang="en-US" smtClean="0"/>
              <a:t>DoD’s Earned Value Management Implementation Guide (DoD EVMIG) had specified 32 guidelines in the following 5 categories:</a:t>
            </a:r>
          </a:p>
          <a:p>
            <a:pPr>
              <a:buFontTx/>
              <a:buChar char="•"/>
            </a:pPr>
            <a:r>
              <a:rPr lang="en-US" smtClean="0"/>
              <a:t>Organization</a:t>
            </a:r>
          </a:p>
          <a:p>
            <a:pPr>
              <a:buFontTx/>
              <a:buChar char="•"/>
            </a:pPr>
            <a:r>
              <a:rPr lang="en-US" smtClean="0"/>
              <a:t>Planning, Scheduling and Budgeting</a:t>
            </a:r>
          </a:p>
          <a:p>
            <a:pPr>
              <a:buFontTx/>
              <a:buChar char="•"/>
            </a:pPr>
            <a:r>
              <a:rPr lang="en-US" smtClean="0"/>
              <a:t>Accounting Considerations</a:t>
            </a:r>
          </a:p>
          <a:p>
            <a:pPr>
              <a:buFontTx/>
              <a:buChar char="•"/>
            </a:pPr>
            <a:r>
              <a:rPr lang="en-US" smtClean="0"/>
              <a:t>Analysis and Management Reports</a:t>
            </a:r>
          </a:p>
          <a:p>
            <a:pPr>
              <a:buFontTx/>
              <a:buChar char="•"/>
            </a:pPr>
            <a:r>
              <a:rPr lang="en-US" smtClean="0"/>
              <a:t>Revisions and Data Maintenance</a:t>
            </a:r>
          </a:p>
          <a:p>
            <a:pPr>
              <a:buFontTx/>
              <a:buChar char="•"/>
            </a:pPr>
            <a:endParaRPr lang="en-US" smtClean="0"/>
          </a:p>
          <a:p>
            <a:r>
              <a:rPr lang="en-US" smtClean="0"/>
              <a:t>Note: C/SCSC had 35 criteria.</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12585">
              <a:defRPr sz="2400">
                <a:solidFill>
                  <a:schemeClr val="tx1"/>
                </a:solidFill>
                <a:latin typeface="Times New Roman" pitchFamily="18" charset="0"/>
              </a:defRPr>
            </a:lvl1pPr>
            <a:lvl2pPr marL="744059" indent="-286176" defTabSz="912585">
              <a:defRPr sz="2400">
                <a:solidFill>
                  <a:schemeClr val="tx1"/>
                </a:solidFill>
                <a:latin typeface="Times New Roman" pitchFamily="18" charset="0"/>
              </a:defRPr>
            </a:lvl2pPr>
            <a:lvl3pPr marL="1144705" indent="-228941" defTabSz="912585">
              <a:defRPr sz="2400">
                <a:solidFill>
                  <a:schemeClr val="tx1"/>
                </a:solidFill>
                <a:latin typeface="Times New Roman" pitchFamily="18" charset="0"/>
              </a:defRPr>
            </a:lvl3pPr>
            <a:lvl4pPr marL="1602588" indent="-228941" defTabSz="912585">
              <a:defRPr sz="2400">
                <a:solidFill>
                  <a:schemeClr val="tx1"/>
                </a:solidFill>
                <a:latin typeface="Times New Roman" pitchFamily="18" charset="0"/>
              </a:defRPr>
            </a:lvl4pPr>
            <a:lvl5pPr marL="2060470" indent="-228941" defTabSz="912585">
              <a:defRPr sz="2400">
                <a:solidFill>
                  <a:schemeClr val="tx1"/>
                </a:solidFill>
                <a:latin typeface="Times New Roman" pitchFamily="18" charset="0"/>
              </a:defRPr>
            </a:lvl5pPr>
            <a:lvl6pPr marL="2518352" indent="-228941" defTabSz="912585" eaLnBrk="0" fontAlgn="base" hangingPunct="0">
              <a:spcBef>
                <a:spcPct val="0"/>
              </a:spcBef>
              <a:spcAft>
                <a:spcPct val="0"/>
              </a:spcAft>
              <a:defRPr sz="2400">
                <a:solidFill>
                  <a:schemeClr val="tx1"/>
                </a:solidFill>
                <a:latin typeface="Times New Roman" pitchFamily="18" charset="0"/>
              </a:defRPr>
            </a:lvl6pPr>
            <a:lvl7pPr marL="2976234" indent="-228941" defTabSz="912585" eaLnBrk="0" fontAlgn="base" hangingPunct="0">
              <a:spcBef>
                <a:spcPct val="0"/>
              </a:spcBef>
              <a:spcAft>
                <a:spcPct val="0"/>
              </a:spcAft>
              <a:defRPr sz="2400">
                <a:solidFill>
                  <a:schemeClr val="tx1"/>
                </a:solidFill>
                <a:latin typeface="Times New Roman" pitchFamily="18" charset="0"/>
              </a:defRPr>
            </a:lvl7pPr>
            <a:lvl8pPr marL="3434116" indent="-228941" defTabSz="912585" eaLnBrk="0" fontAlgn="base" hangingPunct="0">
              <a:spcBef>
                <a:spcPct val="0"/>
              </a:spcBef>
              <a:spcAft>
                <a:spcPct val="0"/>
              </a:spcAft>
              <a:defRPr sz="2400">
                <a:solidFill>
                  <a:schemeClr val="tx1"/>
                </a:solidFill>
                <a:latin typeface="Times New Roman" pitchFamily="18" charset="0"/>
              </a:defRPr>
            </a:lvl8pPr>
            <a:lvl9pPr marL="3891999" indent="-228941" defTabSz="912585" eaLnBrk="0" fontAlgn="base" hangingPunct="0">
              <a:spcBef>
                <a:spcPct val="0"/>
              </a:spcBef>
              <a:spcAft>
                <a:spcPct val="0"/>
              </a:spcAft>
              <a:defRPr sz="2400">
                <a:solidFill>
                  <a:schemeClr val="tx1"/>
                </a:solidFill>
                <a:latin typeface="Times New Roman" pitchFamily="18" charset="0"/>
              </a:defRPr>
            </a:lvl9pPr>
          </a:lstStyle>
          <a:p>
            <a:r>
              <a:rPr lang="en-US" sz="1000">
                <a:latin typeface="Arial Narrow" pitchFamily="34" charset="0"/>
              </a:rPr>
              <a:t>-</a:t>
            </a:r>
            <a:fld id="{F02BC6A2-6917-42E5-ACD4-563F75E34F33}" type="slidenum">
              <a:rPr lang="en-US" sz="1000">
                <a:latin typeface="Arial Narrow" pitchFamily="34" charset="0"/>
              </a:rPr>
              <a:pPr/>
              <a:t>133</a:t>
            </a:fld>
            <a:r>
              <a:rPr lang="en-US" sz="1000">
                <a:latin typeface="Arial Narrow" pitchFamily="34" charset="0"/>
              </a:rPr>
              <a:t>-</a:t>
            </a:r>
          </a:p>
        </p:txBody>
      </p:sp>
      <p:sp>
        <p:nvSpPr>
          <p:cNvPr id="132099" name="Rectangle 2"/>
          <p:cNvSpPr>
            <a:spLocks noGrp="1" noRot="1" noChangeAspect="1" noChangeArrowheads="1" noTextEdit="1"/>
          </p:cNvSpPr>
          <p:nvPr>
            <p:ph type="sldImg"/>
          </p:nvPr>
        </p:nvSpPr>
        <p:spPr>
          <a:xfrm>
            <a:off x="854075" y="696913"/>
            <a:ext cx="5265738" cy="3951287"/>
          </a:xfrm>
          <a:ln/>
        </p:spPr>
      </p:sp>
      <p:sp>
        <p:nvSpPr>
          <p:cNvPr id="13210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smtClean="0"/>
              <a:t>There are 5 key attributes in any EVMS system:</a:t>
            </a:r>
          </a:p>
          <a:p>
            <a:pPr>
              <a:buFontTx/>
              <a:buChar char="•"/>
            </a:pPr>
            <a:r>
              <a:rPr lang="en-US" smtClean="0"/>
              <a:t>Statement of Work that describes what you are planning to do.</a:t>
            </a:r>
          </a:p>
          <a:p>
            <a:pPr>
              <a:buFontTx/>
              <a:buChar char="•"/>
            </a:pPr>
            <a:r>
              <a:rPr lang="en-US" smtClean="0"/>
              <a:t>Work Breakdown Structure that delineates all the tasks and work packages.</a:t>
            </a:r>
          </a:p>
          <a:p>
            <a:pPr>
              <a:buFontTx/>
              <a:buChar char="•"/>
            </a:pPr>
            <a:r>
              <a:rPr lang="en-US" smtClean="0"/>
              <a:t>Entry Criteria are the prerequisites to tasks, things like work authorization, resources, and dependent tasks.</a:t>
            </a:r>
          </a:p>
          <a:p>
            <a:pPr>
              <a:buFontTx/>
              <a:buChar char="•"/>
            </a:pPr>
            <a:r>
              <a:rPr lang="en-US" smtClean="0"/>
              <a:t>Exit Criteria, also known as the Success Criteria, are the deliverables, program management reviews, and project closures.</a:t>
            </a:r>
          </a:p>
          <a:p>
            <a:pPr>
              <a:buFontTx/>
              <a:buChar char="•"/>
            </a:pPr>
            <a:r>
              <a:rPr lang="en-US" smtClean="0"/>
              <a:t>Resources.  Time, budget and costs.</a:t>
            </a:r>
          </a:p>
          <a:p>
            <a:r>
              <a:rPr lang="en-US" b="1" smtClean="0"/>
              <a:t>Question</a:t>
            </a:r>
            <a:r>
              <a:rPr lang="en-US" smtClean="0"/>
              <a:t>: What is the difference between a budget and a cost?</a:t>
            </a:r>
          </a:p>
          <a:p>
            <a:r>
              <a:rPr lang="en-US" b="1" smtClean="0"/>
              <a:t>Answer</a:t>
            </a:r>
            <a:r>
              <a:rPr lang="en-US" smtClean="0"/>
              <a:t>: A budget is an allocated plan expenditure.  And cost is the acquisition value for an effort or product. </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12585">
              <a:defRPr sz="2400">
                <a:solidFill>
                  <a:schemeClr val="tx1"/>
                </a:solidFill>
                <a:latin typeface="Times New Roman" pitchFamily="18" charset="0"/>
              </a:defRPr>
            </a:lvl1pPr>
            <a:lvl2pPr marL="744059" indent="-286176" defTabSz="912585">
              <a:defRPr sz="2400">
                <a:solidFill>
                  <a:schemeClr val="tx1"/>
                </a:solidFill>
                <a:latin typeface="Times New Roman" pitchFamily="18" charset="0"/>
              </a:defRPr>
            </a:lvl2pPr>
            <a:lvl3pPr marL="1144705" indent="-228941" defTabSz="912585">
              <a:defRPr sz="2400">
                <a:solidFill>
                  <a:schemeClr val="tx1"/>
                </a:solidFill>
                <a:latin typeface="Times New Roman" pitchFamily="18" charset="0"/>
              </a:defRPr>
            </a:lvl3pPr>
            <a:lvl4pPr marL="1602588" indent="-228941" defTabSz="912585">
              <a:defRPr sz="2400">
                <a:solidFill>
                  <a:schemeClr val="tx1"/>
                </a:solidFill>
                <a:latin typeface="Times New Roman" pitchFamily="18" charset="0"/>
              </a:defRPr>
            </a:lvl4pPr>
            <a:lvl5pPr marL="2060470" indent="-228941" defTabSz="912585">
              <a:defRPr sz="2400">
                <a:solidFill>
                  <a:schemeClr val="tx1"/>
                </a:solidFill>
                <a:latin typeface="Times New Roman" pitchFamily="18" charset="0"/>
              </a:defRPr>
            </a:lvl5pPr>
            <a:lvl6pPr marL="2518352" indent="-228941" defTabSz="912585" eaLnBrk="0" fontAlgn="base" hangingPunct="0">
              <a:spcBef>
                <a:spcPct val="0"/>
              </a:spcBef>
              <a:spcAft>
                <a:spcPct val="0"/>
              </a:spcAft>
              <a:defRPr sz="2400">
                <a:solidFill>
                  <a:schemeClr val="tx1"/>
                </a:solidFill>
                <a:latin typeface="Times New Roman" pitchFamily="18" charset="0"/>
              </a:defRPr>
            </a:lvl6pPr>
            <a:lvl7pPr marL="2976234" indent="-228941" defTabSz="912585" eaLnBrk="0" fontAlgn="base" hangingPunct="0">
              <a:spcBef>
                <a:spcPct val="0"/>
              </a:spcBef>
              <a:spcAft>
                <a:spcPct val="0"/>
              </a:spcAft>
              <a:defRPr sz="2400">
                <a:solidFill>
                  <a:schemeClr val="tx1"/>
                </a:solidFill>
                <a:latin typeface="Times New Roman" pitchFamily="18" charset="0"/>
              </a:defRPr>
            </a:lvl7pPr>
            <a:lvl8pPr marL="3434116" indent="-228941" defTabSz="912585" eaLnBrk="0" fontAlgn="base" hangingPunct="0">
              <a:spcBef>
                <a:spcPct val="0"/>
              </a:spcBef>
              <a:spcAft>
                <a:spcPct val="0"/>
              </a:spcAft>
              <a:defRPr sz="2400">
                <a:solidFill>
                  <a:schemeClr val="tx1"/>
                </a:solidFill>
                <a:latin typeface="Times New Roman" pitchFamily="18" charset="0"/>
              </a:defRPr>
            </a:lvl8pPr>
            <a:lvl9pPr marL="3891999" indent="-228941" defTabSz="912585" eaLnBrk="0" fontAlgn="base" hangingPunct="0">
              <a:spcBef>
                <a:spcPct val="0"/>
              </a:spcBef>
              <a:spcAft>
                <a:spcPct val="0"/>
              </a:spcAft>
              <a:defRPr sz="2400">
                <a:solidFill>
                  <a:schemeClr val="tx1"/>
                </a:solidFill>
                <a:latin typeface="Times New Roman" pitchFamily="18" charset="0"/>
              </a:defRPr>
            </a:lvl9pPr>
          </a:lstStyle>
          <a:p>
            <a:r>
              <a:rPr lang="en-US" sz="1000">
                <a:latin typeface="Arial Narrow" pitchFamily="34" charset="0"/>
              </a:rPr>
              <a:t>-</a:t>
            </a:r>
            <a:fld id="{3669CBF6-0746-40F1-BB1F-D52CCF4B7493}" type="slidenum">
              <a:rPr lang="en-US" sz="1000">
                <a:latin typeface="Arial Narrow" pitchFamily="34" charset="0"/>
              </a:rPr>
              <a:pPr/>
              <a:t>134</a:t>
            </a:fld>
            <a:r>
              <a:rPr lang="en-US" sz="1000">
                <a:latin typeface="Arial Narrow" pitchFamily="34" charset="0"/>
              </a:rPr>
              <a:t>-</a:t>
            </a:r>
          </a:p>
        </p:txBody>
      </p:sp>
      <p:sp>
        <p:nvSpPr>
          <p:cNvPr id="133123" name="Rectangle 2"/>
          <p:cNvSpPr>
            <a:spLocks noGrp="1" noRot="1" noChangeAspect="1" noChangeArrowheads="1" noTextEdit="1"/>
          </p:cNvSpPr>
          <p:nvPr>
            <p:ph type="sldImg"/>
          </p:nvPr>
        </p:nvSpPr>
        <p:spPr>
          <a:xfrm>
            <a:off x="854075" y="696913"/>
            <a:ext cx="5265738" cy="3951287"/>
          </a:xfrm>
          <a:ln/>
        </p:spPr>
      </p:sp>
      <p:sp>
        <p:nvSpPr>
          <p:cNvPr id="1331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smtClean="0"/>
              <a:t>In an EVMS system, the program performance is “earned” through work performed and product delivery.</a:t>
            </a:r>
          </a:p>
          <a:p>
            <a:r>
              <a:rPr lang="en-US" smtClean="0"/>
              <a:t>Using the EVMS system, project performance can be measured, analyzed and projected by using Earned-Value Technique.</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12585">
              <a:defRPr sz="2400">
                <a:solidFill>
                  <a:schemeClr val="tx1"/>
                </a:solidFill>
                <a:latin typeface="Times New Roman" pitchFamily="18" charset="0"/>
              </a:defRPr>
            </a:lvl1pPr>
            <a:lvl2pPr marL="744059" indent="-286176" defTabSz="912585">
              <a:defRPr sz="2400">
                <a:solidFill>
                  <a:schemeClr val="tx1"/>
                </a:solidFill>
                <a:latin typeface="Times New Roman" pitchFamily="18" charset="0"/>
              </a:defRPr>
            </a:lvl2pPr>
            <a:lvl3pPr marL="1144705" indent="-228941" defTabSz="912585">
              <a:defRPr sz="2400">
                <a:solidFill>
                  <a:schemeClr val="tx1"/>
                </a:solidFill>
                <a:latin typeface="Times New Roman" pitchFamily="18" charset="0"/>
              </a:defRPr>
            </a:lvl3pPr>
            <a:lvl4pPr marL="1602588" indent="-228941" defTabSz="912585">
              <a:defRPr sz="2400">
                <a:solidFill>
                  <a:schemeClr val="tx1"/>
                </a:solidFill>
                <a:latin typeface="Times New Roman" pitchFamily="18" charset="0"/>
              </a:defRPr>
            </a:lvl4pPr>
            <a:lvl5pPr marL="2060470" indent="-228941" defTabSz="912585">
              <a:defRPr sz="2400">
                <a:solidFill>
                  <a:schemeClr val="tx1"/>
                </a:solidFill>
                <a:latin typeface="Times New Roman" pitchFamily="18" charset="0"/>
              </a:defRPr>
            </a:lvl5pPr>
            <a:lvl6pPr marL="2518352" indent="-228941" defTabSz="912585" eaLnBrk="0" fontAlgn="base" hangingPunct="0">
              <a:spcBef>
                <a:spcPct val="0"/>
              </a:spcBef>
              <a:spcAft>
                <a:spcPct val="0"/>
              </a:spcAft>
              <a:defRPr sz="2400">
                <a:solidFill>
                  <a:schemeClr val="tx1"/>
                </a:solidFill>
                <a:latin typeface="Times New Roman" pitchFamily="18" charset="0"/>
              </a:defRPr>
            </a:lvl6pPr>
            <a:lvl7pPr marL="2976234" indent="-228941" defTabSz="912585" eaLnBrk="0" fontAlgn="base" hangingPunct="0">
              <a:spcBef>
                <a:spcPct val="0"/>
              </a:spcBef>
              <a:spcAft>
                <a:spcPct val="0"/>
              </a:spcAft>
              <a:defRPr sz="2400">
                <a:solidFill>
                  <a:schemeClr val="tx1"/>
                </a:solidFill>
                <a:latin typeface="Times New Roman" pitchFamily="18" charset="0"/>
              </a:defRPr>
            </a:lvl7pPr>
            <a:lvl8pPr marL="3434116" indent="-228941" defTabSz="912585" eaLnBrk="0" fontAlgn="base" hangingPunct="0">
              <a:spcBef>
                <a:spcPct val="0"/>
              </a:spcBef>
              <a:spcAft>
                <a:spcPct val="0"/>
              </a:spcAft>
              <a:defRPr sz="2400">
                <a:solidFill>
                  <a:schemeClr val="tx1"/>
                </a:solidFill>
                <a:latin typeface="Times New Roman" pitchFamily="18" charset="0"/>
              </a:defRPr>
            </a:lvl8pPr>
            <a:lvl9pPr marL="3891999" indent="-228941" defTabSz="912585" eaLnBrk="0" fontAlgn="base" hangingPunct="0">
              <a:spcBef>
                <a:spcPct val="0"/>
              </a:spcBef>
              <a:spcAft>
                <a:spcPct val="0"/>
              </a:spcAft>
              <a:defRPr sz="2400">
                <a:solidFill>
                  <a:schemeClr val="tx1"/>
                </a:solidFill>
                <a:latin typeface="Times New Roman" pitchFamily="18" charset="0"/>
              </a:defRPr>
            </a:lvl9pPr>
          </a:lstStyle>
          <a:p>
            <a:r>
              <a:rPr lang="en-US" sz="1000">
                <a:latin typeface="Arial Narrow" pitchFamily="34" charset="0"/>
              </a:rPr>
              <a:t>-</a:t>
            </a:r>
            <a:fld id="{133617A7-2D6D-4D18-8413-3A0D9E5EB75B}" type="slidenum">
              <a:rPr lang="en-US" sz="1000">
                <a:latin typeface="Arial Narrow" pitchFamily="34" charset="0"/>
              </a:rPr>
              <a:pPr/>
              <a:t>135</a:t>
            </a:fld>
            <a:r>
              <a:rPr lang="en-US" sz="1000">
                <a:latin typeface="Arial Narrow" pitchFamily="34" charset="0"/>
              </a:rPr>
              <a:t>-</a:t>
            </a:r>
          </a:p>
        </p:txBody>
      </p:sp>
      <p:sp>
        <p:nvSpPr>
          <p:cNvPr id="134147" name="Rectangle 2"/>
          <p:cNvSpPr>
            <a:spLocks noGrp="1" noRot="1" noChangeAspect="1" noChangeArrowheads="1" noTextEdit="1"/>
          </p:cNvSpPr>
          <p:nvPr>
            <p:ph type="sldImg"/>
          </p:nvPr>
        </p:nvSpPr>
        <p:spPr>
          <a:xfrm>
            <a:off x="854075" y="696913"/>
            <a:ext cx="5265738" cy="3951287"/>
          </a:xfrm>
          <a:ln/>
        </p:spPr>
      </p:sp>
      <p:sp>
        <p:nvSpPr>
          <p:cNvPr id="13414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smtClean="0"/>
              <a:t>Earned-Value Technique terminology and definitions.</a:t>
            </a:r>
          </a:p>
          <a:p>
            <a:r>
              <a:rPr lang="en-US" b="1" smtClean="0"/>
              <a:t>Earned Value</a:t>
            </a:r>
            <a:r>
              <a:rPr lang="en-US" smtClean="0"/>
              <a:t> (EV) is the </a:t>
            </a:r>
            <a:r>
              <a:rPr lang="en-US" b="1" smtClean="0"/>
              <a:t>actual</a:t>
            </a:r>
            <a:r>
              <a:rPr lang="en-US" smtClean="0"/>
              <a:t> work performed</a:t>
            </a:r>
          </a:p>
          <a:p>
            <a:r>
              <a:rPr lang="en-US" b="1" smtClean="0"/>
              <a:t>Planned Value</a:t>
            </a:r>
            <a:r>
              <a:rPr lang="en-US" smtClean="0"/>
              <a:t> (PV) is the </a:t>
            </a:r>
            <a:r>
              <a:rPr lang="en-US" b="1" smtClean="0"/>
              <a:t>budgeted</a:t>
            </a:r>
            <a:r>
              <a:rPr lang="en-US" smtClean="0"/>
              <a:t> </a:t>
            </a:r>
            <a:r>
              <a:rPr lang="en-US" b="1" smtClean="0"/>
              <a:t>cost</a:t>
            </a:r>
            <a:r>
              <a:rPr lang="en-US" smtClean="0"/>
              <a:t> for work scheduled at a given time.</a:t>
            </a:r>
          </a:p>
          <a:p>
            <a:r>
              <a:rPr lang="en-US" b="1" smtClean="0"/>
              <a:t>Actual Cost</a:t>
            </a:r>
            <a:r>
              <a:rPr lang="en-US" smtClean="0"/>
              <a:t> (AC) is the costs incurred from performing actual work.</a:t>
            </a:r>
          </a:p>
          <a:p>
            <a:r>
              <a:rPr lang="en-US" b="1" smtClean="0"/>
              <a:t>BCWP</a:t>
            </a:r>
            <a:r>
              <a:rPr lang="en-US" smtClean="0"/>
              <a:t> is Budgeted Cost for Work Performed.</a:t>
            </a:r>
          </a:p>
          <a:p>
            <a:r>
              <a:rPr lang="en-US" b="1" smtClean="0"/>
              <a:t>BCWS</a:t>
            </a:r>
            <a:r>
              <a:rPr lang="en-US" smtClean="0"/>
              <a:t> is Budgeted Cost for Work Scheduled.</a:t>
            </a:r>
          </a:p>
          <a:p>
            <a:r>
              <a:rPr lang="en-US" b="1" smtClean="0"/>
              <a:t>ACWP</a:t>
            </a:r>
            <a:r>
              <a:rPr lang="en-US" smtClean="0"/>
              <a:t> is Actual Cost for Work Performed.</a:t>
            </a:r>
          </a:p>
          <a:p>
            <a:endParaRPr lang="en-US" smtClean="0"/>
          </a:p>
          <a:p>
            <a:r>
              <a:rPr lang="en-US" smtClean="0"/>
              <a:t>&lt;</a:t>
            </a:r>
            <a:r>
              <a:rPr lang="en-US" b="1" smtClean="0"/>
              <a:t>Continue, next slide</a:t>
            </a:r>
            <a:r>
              <a:rPr lang="en-US" smtClean="0"/>
              <a:t>&gt;</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12585">
              <a:defRPr sz="2400">
                <a:solidFill>
                  <a:schemeClr val="tx1"/>
                </a:solidFill>
                <a:latin typeface="Times New Roman" pitchFamily="18" charset="0"/>
              </a:defRPr>
            </a:lvl1pPr>
            <a:lvl2pPr marL="744059" indent="-286176" defTabSz="912585">
              <a:defRPr sz="2400">
                <a:solidFill>
                  <a:schemeClr val="tx1"/>
                </a:solidFill>
                <a:latin typeface="Times New Roman" pitchFamily="18" charset="0"/>
              </a:defRPr>
            </a:lvl2pPr>
            <a:lvl3pPr marL="1144705" indent="-228941" defTabSz="912585">
              <a:defRPr sz="2400">
                <a:solidFill>
                  <a:schemeClr val="tx1"/>
                </a:solidFill>
                <a:latin typeface="Times New Roman" pitchFamily="18" charset="0"/>
              </a:defRPr>
            </a:lvl3pPr>
            <a:lvl4pPr marL="1602588" indent="-228941" defTabSz="912585">
              <a:defRPr sz="2400">
                <a:solidFill>
                  <a:schemeClr val="tx1"/>
                </a:solidFill>
                <a:latin typeface="Times New Roman" pitchFamily="18" charset="0"/>
              </a:defRPr>
            </a:lvl4pPr>
            <a:lvl5pPr marL="2060470" indent="-228941" defTabSz="912585">
              <a:defRPr sz="2400">
                <a:solidFill>
                  <a:schemeClr val="tx1"/>
                </a:solidFill>
                <a:latin typeface="Times New Roman" pitchFamily="18" charset="0"/>
              </a:defRPr>
            </a:lvl5pPr>
            <a:lvl6pPr marL="2518352" indent="-228941" defTabSz="912585" eaLnBrk="0" fontAlgn="base" hangingPunct="0">
              <a:spcBef>
                <a:spcPct val="0"/>
              </a:spcBef>
              <a:spcAft>
                <a:spcPct val="0"/>
              </a:spcAft>
              <a:defRPr sz="2400">
                <a:solidFill>
                  <a:schemeClr val="tx1"/>
                </a:solidFill>
                <a:latin typeface="Times New Roman" pitchFamily="18" charset="0"/>
              </a:defRPr>
            </a:lvl6pPr>
            <a:lvl7pPr marL="2976234" indent="-228941" defTabSz="912585" eaLnBrk="0" fontAlgn="base" hangingPunct="0">
              <a:spcBef>
                <a:spcPct val="0"/>
              </a:spcBef>
              <a:spcAft>
                <a:spcPct val="0"/>
              </a:spcAft>
              <a:defRPr sz="2400">
                <a:solidFill>
                  <a:schemeClr val="tx1"/>
                </a:solidFill>
                <a:latin typeface="Times New Roman" pitchFamily="18" charset="0"/>
              </a:defRPr>
            </a:lvl7pPr>
            <a:lvl8pPr marL="3434116" indent="-228941" defTabSz="912585" eaLnBrk="0" fontAlgn="base" hangingPunct="0">
              <a:spcBef>
                <a:spcPct val="0"/>
              </a:spcBef>
              <a:spcAft>
                <a:spcPct val="0"/>
              </a:spcAft>
              <a:defRPr sz="2400">
                <a:solidFill>
                  <a:schemeClr val="tx1"/>
                </a:solidFill>
                <a:latin typeface="Times New Roman" pitchFamily="18" charset="0"/>
              </a:defRPr>
            </a:lvl8pPr>
            <a:lvl9pPr marL="3891999" indent="-228941" defTabSz="912585" eaLnBrk="0" fontAlgn="base" hangingPunct="0">
              <a:spcBef>
                <a:spcPct val="0"/>
              </a:spcBef>
              <a:spcAft>
                <a:spcPct val="0"/>
              </a:spcAft>
              <a:defRPr sz="2400">
                <a:solidFill>
                  <a:schemeClr val="tx1"/>
                </a:solidFill>
                <a:latin typeface="Times New Roman" pitchFamily="18" charset="0"/>
              </a:defRPr>
            </a:lvl9pPr>
          </a:lstStyle>
          <a:p>
            <a:r>
              <a:rPr lang="en-US" sz="1000">
                <a:latin typeface="Arial Narrow" pitchFamily="34" charset="0"/>
              </a:rPr>
              <a:t>-</a:t>
            </a:r>
            <a:fld id="{2CEE6181-150C-424D-BC0E-F93ECA5927EE}" type="slidenum">
              <a:rPr lang="en-US" sz="1000">
                <a:latin typeface="Arial Narrow" pitchFamily="34" charset="0"/>
              </a:rPr>
              <a:pPr/>
              <a:t>136</a:t>
            </a:fld>
            <a:r>
              <a:rPr lang="en-US" sz="1000">
                <a:latin typeface="Arial Narrow" pitchFamily="34" charset="0"/>
              </a:rPr>
              <a:t>-</a:t>
            </a:r>
          </a:p>
        </p:txBody>
      </p:sp>
      <p:sp>
        <p:nvSpPr>
          <p:cNvPr id="135171" name="Rectangle 2"/>
          <p:cNvSpPr>
            <a:spLocks noGrp="1" noRot="1" noChangeAspect="1" noChangeArrowheads="1" noTextEdit="1"/>
          </p:cNvSpPr>
          <p:nvPr>
            <p:ph type="sldImg"/>
          </p:nvPr>
        </p:nvSpPr>
        <p:spPr>
          <a:xfrm>
            <a:off x="854075" y="696913"/>
            <a:ext cx="5265738" cy="3951287"/>
          </a:xfrm>
          <a:ln/>
        </p:spPr>
      </p:sp>
      <p:sp>
        <p:nvSpPr>
          <p:cNvPr id="13517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smtClean="0"/>
              <a:t>Now here is the math part…</a:t>
            </a:r>
          </a:p>
          <a:p>
            <a:r>
              <a:rPr lang="en-US" b="1" smtClean="0"/>
              <a:t>Cost Variance</a:t>
            </a:r>
            <a:r>
              <a:rPr lang="en-US" smtClean="0"/>
              <a:t> (CV) is the Budgeted Cost for Work Performed (BCWP) minus the Actual Cost for Work Performed (ACWP).</a:t>
            </a:r>
          </a:p>
          <a:p>
            <a:r>
              <a:rPr lang="en-US" b="1" smtClean="0"/>
              <a:t>Schedule Variance</a:t>
            </a:r>
            <a:r>
              <a:rPr lang="en-US" smtClean="0"/>
              <a:t> (SV) is the Budged Cost for Work Performed (BCWP) minus the Actual Cost for Work Scheduled (ACWP).</a:t>
            </a:r>
          </a:p>
          <a:p>
            <a:r>
              <a:rPr lang="en-US" b="1" smtClean="0"/>
              <a:t>Cost Performance Index</a:t>
            </a:r>
            <a:r>
              <a:rPr lang="en-US" smtClean="0"/>
              <a:t> (CPI) is the Budgeted Cost for Work Performed (BCWP) divided by the Actual Cost for Work Performed (ACWP).</a:t>
            </a:r>
          </a:p>
          <a:p>
            <a:r>
              <a:rPr lang="en-US" b="1" smtClean="0"/>
              <a:t>Schedule Performance Index</a:t>
            </a:r>
            <a:r>
              <a:rPr lang="en-US" smtClean="0"/>
              <a:t> (SPI) is the Budgeted Cost for Work Performed (BCWP) divided by the Budgeted Cost for Work Scheduled (BCWS).</a:t>
            </a:r>
          </a:p>
          <a:p>
            <a:endParaRPr lang="en-US" smtClean="0"/>
          </a:p>
          <a:p>
            <a:r>
              <a:rPr lang="en-US" smtClean="0"/>
              <a:t>Let me decode this graphically…</a:t>
            </a:r>
          </a:p>
          <a:p>
            <a:r>
              <a:rPr lang="en-US" smtClean="0"/>
              <a:t>&lt;</a:t>
            </a:r>
            <a:r>
              <a:rPr lang="en-US" b="1" smtClean="0"/>
              <a:t>Continue, next slide</a:t>
            </a:r>
            <a:r>
              <a:rPr lang="en-US" smtClean="0"/>
              <a:t>&gt;</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12585">
              <a:defRPr sz="2400">
                <a:solidFill>
                  <a:schemeClr val="tx1"/>
                </a:solidFill>
                <a:latin typeface="Times New Roman" pitchFamily="18" charset="0"/>
              </a:defRPr>
            </a:lvl1pPr>
            <a:lvl2pPr marL="744059" indent="-286176" defTabSz="912585">
              <a:defRPr sz="2400">
                <a:solidFill>
                  <a:schemeClr val="tx1"/>
                </a:solidFill>
                <a:latin typeface="Times New Roman" pitchFamily="18" charset="0"/>
              </a:defRPr>
            </a:lvl2pPr>
            <a:lvl3pPr marL="1144705" indent="-228941" defTabSz="912585">
              <a:defRPr sz="2400">
                <a:solidFill>
                  <a:schemeClr val="tx1"/>
                </a:solidFill>
                <a:latin typeface="Times New Roman" pitchFamily="18" charset="0"/>
              </a:defRPr>
            </a:lvl3pPr>
            <a:lvl4pPr marL="1602588" indent="-228941" defTabSz="912585">
              <a:defRPr sz="2400">
                <a:solidFill>
                  <a:schemeClr val="tx1"/>
                </a:solidFill>
                <a:latin typeface="Times New Roman" pitchFamily="18" charset="0"/>
              </a:defRPr>
            </a:lvl4pPr>
            <a:lvl5pPr marL="2060470" indent="-228941" defTabSz="912585">
              <a:defRPr sz="2400">
                <a:solidFill>
                  <a:schemeClr val="tx1"/>
                </a:solidFill>
                <a:latin typeface="Times New Roman" pitchFamily="18" charset="0"/>
              </a:defRPr>
            </a:lvl5pPr>
            <a:lvl6pPr marL="2518352" indent="-228941" defTabSz="912585" eaLnBrk="0" fontAlgn="base" hangingPunct="0">
              <a:spcBef>
                <a:spcPct val="0"/>
              </a:spcBef>
              <a:spcAft>
                <a:spcPct val="0"/>
              </a:spcAft>
              <a:defRPr sz="2400">
                <a:solidFill>
                  <a:schemeClr val="tx1"/>
                </a:solidFill>
                <a:latin typeface="Times New Roman" pitchFamily="18" charset="0"/>
              </a:defRPr>
            </a:lvl6pPr>
            <a:lvl7pPr marL="2976234" indent="-228941" defTabSz="912585" eaLnBrk="0" fontAlgn="base" hangingPunct="0">
              <a:spcBef>
                <a:spcPct val="0"/>
              </a:spcBef>
              <a:spcAft>
                <a:spcPct val="0"/>
              </a:spcAft>
              <a:defRPr sz="2400">
                <a:solidFill>
                  <a:schemeClr val="tx1"/>
                </a:solidFill>
                <a:latin typeface="Times New Roman" pitchFamily="18" charset="0"/>
              </a:defRPr>
            </a:lvl7pPr>
            <a:lvl8pPr marL="3434116" indent="-228941" defTabSz="912585" eaLnBrk="0" fontAlgn="base" hangingPunct="0">
              <a:spcBef>
                <a:spcPct val="0"/>
              </a:spcBef>
              <a:spcAft>
                <a:spcPct val="0"/>
              </a:spcAft>
              <a:defRPr sz="2400">
                <a:solidFill>
                  <a:schemeClr val="tx1"/>
                </a:solidFill>
                <a:latin typeface="Times New Roman" pitchFamily="18" charset="0"/>
              </a:defRPr>
            </a:lvl8pPr>
            <a:lvl9pPr marL="3891999" indent="-228941" defTabSz="912585" eaLnBrk="0" fontAlgn="base" hangingPunct="0">
              <a:spcBef>
                <a:spcPct val="0"/>
              </a:spcBef>
              <a:spcAft>
                <a:spcPct val="0"/>
              </a:spcAft>
              <a:defRPr sz="2400">
                <a:solidFill>
                  <a:schemeClr val="tx1"/>
                </a:solidFill>
                <a:latin typeface="Times New Roman" pitchFamily="18" charset="0"/>
              </a:defRPr>
            </a:lvl9pPr>
          </a:lstStyle>
          <a:p>
            <a:r>
              <a:rPr lang="en-US" sz="1000">
                <a:latin typeface="Arial Narrow" pitchFamily="34" charset="0"/>
              </a:rPr>
              <a:t>-</a:t>
            </a:r>
            <a:fld id="{47B13BE1-3E89-43A4-9B6A-CF853E87DBB6}" type="slidenum">
              <a:rPr lang="en-US" sz="1000">
                <a:latin typeface="Arial Narrow" pitchFamily="34" charset="0"/>
              </a:rPr>
              <a:pPr/>
              <a:t>137</a:t>
            </a:fld>
            <a:r>
              <a:rPr lang="en-US" sz="1000">
                <a:latin typeface="Arial Narrow" pitchFamily="34" charset="0"/>
              </a:rPr>
              <a:t>-</a:t>
            </a:r>
          </a:p>
        </p:txBody>
      </p:sp>
      <p:sp>
        <p:nvSpPr>
          <p:cNvPr id="136195" name="Rectangle 2"/>
          <p:cNvSpPr>
            <a:spLocks noGrp="1" noRot="1" noChangeAspect="1" noChangeArrowheads="1" noTextEdit="1"/>
          </p:cNvSpPr>
          <p:nvPr>
            <p:ph type="sldImg"/>
          </p:nvPr>
        </p:nvSpPr>
        <p:spPr>
          <a:xfrm>
            <a:off x="854075" y="696913"/>
            <a:ext cx="5265738" cy="3951287"/>
          </a:xfrm>
          <a:ln/>
        </p:spPr>
      </p:sp>
      <p:sp>
        <p:nvSpPr>
          <p:cNvPr id="13619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smtClean="0"/>
              <a:t>As the diagram on the right have shown…</a:t>
            </a:r>
          </a:p>
          <a:p>
            <a:r>
              <a:rPr lang="en-US" smtClean="0"/>
              <a:t>Cost Variance is the earned-value minus the actual cost at a specific date.  (It can be a milestone date, or end-of-week, month, or year).</a:t>
            </a:r>
          </a:p>
          <a:p>
            <a:r>
              <a:rPr lang="en-US" b="1" smtClean="0"/>
              <a:t>Question</a:t>
            </a:r>
            <a:r>
              <a:rPr lang="en-US" smtClean="0"/>
              <a:t>: So if your cost variance is negative, then how is this project doing? &lt;</a:t>
            </a:r>
            <a:r>
              <a:rPr lang="en-US" b="1" smtClean="0"/>
              <a:t>Click</a:t>
            </a:r>
            <a:r>
              <a:rPr lang="en-US" smtClean="0"/>
              <a:t>&gt;</a:t>
            </a:r>
          </a:p>
          <a:p>
            <a:r>
              <a:rPr lang="en-US" b="1" smtClean="0"/>
              <a:t>Answer</a:t>
            </a:r>
            <a:r>
              <a:rPr lang="en-US" smtClean="0"/>
              <a:t>: The project is costing more than it had budgeted.  We call this event – a “budget over-run”.</a:t>
            </a:r>
          </a:p>
          <a:p>
            <a:endParaRPr 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12585">
              <a:defRPr sz="2400">
                <a:solidFill>
                  <a:schemeClr val="tx1"/>
                </a:solidFill>
                <a:latin typeface="Times New Roman" pitchFamily="18" charset="0"/>
              </a:defRPr>
            </a:lvl1pPr>
            <a:lvl2pPr marL="744059" indent="-286176" defTabSz="912585">
              <a:defRPr sz="2400">
                <a:solidFill>
                  <a:schemeClr val="tx1"/>
                </a:solidFill>
                <a:latin typeface="Times New Roman" pitchFamily="18" charset="0"/>
              </a:defRPr>
            </a:lvl2pPr>
            <a:lvl3pPr marL="1144705" indent="-228941" defTabSz="912585">
              <a:defRPr sz="2400">
                <a:solidFill>
                  <a:schemeClr val="tx1"/>
                </a:solidFill>
                <a:latin typeface="Times New Roman" pitchFamily="18" charset="0"/>
              </a:defRPr>
            </a:lvl3pPr>
            <a:lvl4pPr marL="1602588" indent="-228941" defTabSz="912585">
              <a:defRPr sz="2400">
                <a:solidFill>
                  <a:schemeClr val="tx1"/>
                </a:solidFill>
                <a:latin typeface="Times New Roman" pitchFamily="18" charset="0"/>
              </a:defRPr>
            </a:lvl4pPr>
            <a:lvl5pPr marL="2060470" indent="-228941" defTabSz="912585">
              <a:defRPr sz="2400">
                <a:solidFill>
                  <a:schemeClr val="tx1"/>
                </a:solidFill>
                <a:latin typeface="Times New Roman" pitchFamily="18" charset="0"/>
              </a:defRPr>
            </a:lvl5pPr>
            <a:lvl6pPr marL="2518352" indent="-228941" defTabSz="912585" eaLnBrk="0" fontAlgn="base" hangingPunct="0">
              <a:spcBef>
                <a:spcPct val="0"/>
              </a:spcBef>
              <a:spcAft>
                <a:spcPct val="0"/>
              </a:spcAft>
              <a:defRPr sz="2400">
                <a:solidFill>
                  <a:schemeClr val="tx1"/>
                </a:solidFill>
                <a:latin typeface="Times New Roman" pitchFamily="18" charset="0"/>
              </a:defRPr>
            </a:lvl6pPr>
            <a:lvl7pPr marL="2976234" indent="-228941" defTabSz="912585" eaLnBrk="0" fontAlgn="base" hangingPunct="0">
              <a:spcBef>
                <a:spcPct val="0"/>
              </a:spcBef>
              <a:spcAft>
                <a:spcPct val="0"/>
              </a:spcAft>
              <a:defRPr sz="2400">
                <a:solidFill>
                  <a:schemeClr val="tx1"/>
                </a:solidFill>
                <a:latin typeface="Times New Roman" pitchFamily="18" charset="0"/>
              </a:defRPr>
            </a:lvl7pPr>
            <a:lvl8pPr marL="3434116" indent="-228941" defTabSz="912585" eaLnBrk="0" fontAlgn="base" hangingPunct="0">
              <a:spcBef>
                <a:spcPct val="0"/>
              </a:spcBef>
              <a:spcAft>
                <a:spcPct val="0"/>
              </a:spcAft>
              <a:defRPr sz="2400">
                <a:solidFill>
                  <a:schemeClr val="tx1"/>
                </a:solidFill>
                <a:latin typeface="Times New Roman" pitchFamily="18" charset="0"/>
              </a:defRPr>
            </a:lvl8pPr>
            <a:lvl9pPr marL="3891999" indent="-228941" defTabSz="912585" eaLnBrk="0" fontAlgn="base" hangingPunct="0">
              <a:spcBef>
                <a:spcPct val="0"/>
              </a:spcBef>
              <a:spcAft>
                <a:spcPct val="0"/>
              </a:spcAft>
              <a:defRPr sz="2400">
                <a:solidFill>
                  <a:schemeClr val="tx1"/>
                </a:solidFill>
                <a:latin typeface="Times New Roman" pitchFamily="18" charset="0"/>
              </a:defRPr>
            </a:lvl9pPr>
          </a:lstStyle>
          <a:p>
            <a:r>
              <a:rPr lang="en-US" sz="1000">
                <a:latin typeface="Arial Narrow" pitchFamily="34" charset="0"/>
              </a:rPr>
              <a:t>-</a:t>
            </a:r>
            <a:fld id="{6AAF9182-43DD-46C9-B7C0-8140C49B6F7A}" type="slidenum">
              <a:rPr lang="en-US" sz="1000">
                <a:latin typeface="Arial Narrow" pitchFamily="34" charset="0"/>
              </a:rPr>
              <a:pPr/>
              <a:t>138</a:t>
            </a:fld>
            <a:r>
              <a:rPr lang="en-US" sz="1000">
                <a:latin typeface="Arial Narrow" pitchFamily="34" charset="0"/>
              </a:rPr>
              <a:t>-</a:t>
            </a: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smtClean="0"/>
              <a:t>As the diagram on the right have shown…</a:t>
            </a:r>
          </a:p>
          <a:p>
            <a:r>
              <a:rPr lang="en-US" smtClean="0"/>
              <a:t>Cost Performance Index (CPI) is an indicator of how project is doing?</a:t>
            </a:r>
          </a:p>
          <a:p>
            <a:r>
              <a:rPr lang="en-US" b="1" smtClean="0"/>
              <a:t>Question</a:t>
            </a:r>
            <a:r>
              <a:rPr lang="en-US" smtClean="0"/>
              <a:t>: So if your CPI is less than 1, then how is this project doing? &lt;</a:t>
            </a:r>
            <a:r>
              <a:rPr lang="en-US" b="1" smtClean="0"/>
              <a:t>Click</a:t>
            </a:r>
            <a:r>
              <a:rPr lang="en-US" smtClean="0"/>
              <a:t>&gt;</a:t>
            </a:r>
          </a:p>
          <a:p>
            <a:r>
              <a:rPr lang="en-US" b="1" smtClean="0"/>
              <a:t>Answer</a:t>
            </a:r>
            <a:r>
              <a:rPr lang="en-US" smtClean="0"/>
              <a:t>: The project is costing more than it had budgeted.  We call this event – a “budget over-run”.  This project spends $1.13 for every $1.00 budgeted work accomplished!</a:t>
            </a:r>
          </a:p>
          <a:p>
            <a:endParaRPr 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12585">
              <a:defRPr sz="2400">
                <a:solidFill>
                  <a:schemeClr val="tx1"/>
                </a:solidFill>
                <a:latin typeface="Times New Roman" pitchFamily="18" charset="0"/>
              </a:defRPr>
            </a:lvl1pPr>
            <a:lvl2pPr marL="744059" indent="-286176" defTabSz="912585">
              <a:defRPr sz="2400">
                <a:solidFill>
                  <a:schemeClr val="tx1"/>
                </a:solidFill>
                <a:latin typeface="Times New Roman" pitchFamily="18" charset="0"/>
              </a:defRPr>
            </a:lvl2pPr>
            <a:lvl3pPr marL="1144705" indent="-228941" defTabSz="912585">
              <a:defRPr sz="2400">
                <a:solidFill>
                  <a:schemeClr val="tx1"/>
                </a:solidFill>
                <a:latin typeface="Times New Roman" pitchFamily="18" charset="0"/>
              </a:defRPr>
            </a:lvl3pPr>
            <a:lvl4pPr marL="1602588" indent="-228941" defTabSz="912585">
              <a:defRPr sz="2400">
                <a:solidFill>
                  <a:schemeClr val="tx1"/>
                </a:solidFill>
                <a:latin typeface="Times New Roman" pitchFamily="18" charset="0"/>
              </a:defRPr>
            </a:lvl4pPr>
            <a:lvl5pPr marL="2060470" indent="-228941" defTabSz="912585">
              <a:defRPr sz="2400">
                <a:solidFill>
                  <a:schemeClr val="tx1"/>
                </a:solidFill>
                <a:latin typeface="Times New Roman" pitchFamily="18" charset="0"/>
              </a:defRPr>
            </a:lvl5pPr>
            <a:lvl6pPr marL="2518352" indent="-228941" defTabSz="912585" eaLnBrk="0" fontAlgn="base" hangingPunct="0">
              <a:spcBef>
                <a:spcPct val="0"/>
              </a:spcBef>
              <a:spcAft>
                <a:spcPct val="0"/>
              </a:spcAft>
              <a:defRPr sz="2400">
                <a:solidFill>
                  <a:schemeClr val="tx1"/>
                </a:solidFill>
                <a:latin typeface="Times New Roman" pitchFamily="18" charset="0"/>
              </a:defRPr>
            </a:lvl6pPr>
            <a:lvl7pPr marL="2976234" indent="-228941" defTabSz="912585" eaLnBrk="0" fontAlgn="base" hangingPunct="0">
              <a:spcBef>
                <a:spcPct val="0"/>
              </a:spcBef>
              <a:spcAft>
                <a:spcPct val="0"/>
              </a:spcAft>
              <a:defRPr sz="2400">
                <a:solidFill>
                  <a:schemeClr val="tx1"/>
                </a:solidFill>
                <a:latin typeface="Times New Roman" pitchFamily="18" charset="0"/>
              </a:defRPr>
            </a:lvl7pPr>
            <a:lvl8pPr marL="3434116" indent="-228941" defTabSz="912585" eaLnBrk="0" fontAlgn="base" hangingPunct="0">
              <a:spcBef>
                <a:spcPct val="0"/>
              </a:spcBef>
              <a:spcAft>
                <a:spcPct val="0"/>
              </a:spcAft>
              <a:defRPr sz="2400">
                <a:solidFill>
                  <a:schemeClr val="tx1"/>
                </a:solidFill>
                <a:latin typeface="Times New Roman" pitchFamily="18" charset="0"/>
              </a:defRPr>
            </a:lvl8pPr>
            <a:lvl9pPr marL="3891999" indent="-228941" defTabSz="912585" eaLnBrk="0" fontAlgn="base" hangingPunct="0">
              <a:spcBef>
                <a:spcPct val="0"/>
              </a:spcBef>
              <a:spcAft>
                <a:spcPct val="0"/>
              </a:spcAft>
              <a:defRPr sz="2400">
                <a:solidFill>
                  <a:schemeClr val="tx1"/>
                </a:solidFill>
                <a:latin typeface="Times New Roman" pitchFamily="18" charset="0"/>
              </a:defRPr>
            </a:lvl9pPr>
          </a:lstStyle>
          <a:p>
            <a:r>
              <a:rPr lang="en-US" sz="1000">
                <a:latin typeface="Arial Narrow" pitchFamily="34" charset="0"/>
              </a:rPr>
              <a:t>-</a:t>
            </a:r>
            <a:fld id="{6A802780-622F-4976-A232-963B3A6D83E9}" type="slidenum">
              <a:rPr lang="en-US" sz="1000">
                <a:latin typeface="Arial Narrow" pitchFamily="34" charset="0"/>
              </a:rPr>
              <a:pPr/>
              <a:t>139</a:t>
            </a:fld>
            <a:r>
              <a:rPr lang="en-US" sz="1000">
                <a:latin typeface="Arial Narrow" pitchFamily="34" charset="0"/>
              </a:rPr>
              <a:t>-</a:t>
            </a:r>
          </a:p>
        </p:txBody>
      </p:sp>
      <p:sp>
        <p:nvSpPr>
          <p:cNvPr id="138243" name="Rectangle 2"/>
          <p:cNvSpPr>
            <a:spLocks noGrp="1" noRot="1" noChangeAspect="1" noChangeArrowheads="1" noTextEdit="1"/>
          </p:cNvSpPr>
          <p:nvPr>
            <p:ph type="sldImg"/>
          </p:nvPr>
        </p:nvSpPr>
        <p:spPr>
          <a:xfrm>
            <a:off x="854075" y="696913"/>
            <a:ext cx="5265738" cy="3951287"/>
          </a:xfrm>
          <a:ln/>
        </p:spPr>
      </p:sp>
      <p:sp>
        <p:nvSpPr>
          <p:cNvPr id="13824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smtClean="0"/>
              <a:t>Now take look at the diagram on the right…</a:t>
            </a:r>
          </a:p>
          <a:p>
            <a:r>
              <a:rPr lang="en-US" smtClean="0"/>
              <a:t>Schedule variance is the earned-value (BCWP) minus the planned value (BCWS) at a specific time.  (It can be a ceiling, or end-of-week, month, or year).</a:t>
            </a:r>
          </a:p>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281739ED-CC63-4336-9BF8-6AFDF7591FF7}" type="slidenum">
              <a:rPr lang="en-US" smtClean="0"/>
              <a:pPr/>
              <a:t>13</a:t>
            </a:fld>
            <a:endParaRPr lang="en-US" dirty="0"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12585">
              <a:defRPr sz="2400">
                <a:solidFill>
                  <a:schemeClr val="tx1"/>
                </a:solidFill>
                <a:latin typeface="Times New Roman" pitchFamily="18" charset="0"/>
              </a:defRPr>
            </a:lvl1pPr>
            <a:lvl2pPr marL="744059" indent="-286176" defTabSz="912585">
              <a:defRPr sz="2400">
                <a:solidFill>
                  <a:schemeClr val="tx1"/>
                </a:solidFill>
                <a:latin typeface="Times New Roman" pitchFamily="18" charset="0"/>
              </a:defRPr>
            </a:lvl2pPr>
            <a:lvl3pPr marL="1144705" indent="-228941" defTabSz="912585">
              <a:defRPr sz="2400">
                <a:solidFill>
                  <a:schemeClr val="tx1"/>
                </a:solidFill>
                <a:latin typeface="Times New Roman" pitchFamily="18" charset="0"/>
              </a:defRPr>
            </a:lvl3pPr>
            <a:lvl4pPr marL="1602588" indent="-228941" defTabSz="912585">
              <a:defRPr sz="2400">
                <a:solidFill>
                  <a:schemeClr val="tx1"/>
                </a:solidFill>
                <a:latin typeface="Times New Roman" pitchFamily="18" charset="0"/>
              </a:defRPr>
            </a:lvl4pPr>
            <a:lvl5pPr marL="2060470" indent="-228941" defTabSz="912585">
              <a:defRPr sz="2400">
                <a:solidFill>
                  <a:schemeClr val="tx1"/>
                </a:solidFill>
                <a:latin typeface="Times New Roman" pitchFamily="18" charset="0"/>
              </a:defRPr>
            </a:lvl5pPr>
            <a:lvl6pPr marL="2518352" indent="-228941" defTabSz="912585" eaLnBrk="0" fontAlgn="base" hangingPunct="0">
              <a:spcBef>
                <a:spcPct val="0"/>
              </a:spcBef>
              <a:spcAft>
                <a:spcPct val="0"/>
              </a:spcAft>
              <a:defRPr sz="2400">
                <a:solidFill>
                  <a:schemeClr val="tx1"/>
                </a:solidFill>
                <a:latin typeface="Times New Roman" pitchFamily="18" charset="0"/>
              </a:defRPr>
            </a:lvl6pPr>
            <a:lvl7pPr marL="2976234" indent="-228941" defTabSz="912585" eaLnBrk="0" fontAlgn="base" hangingPunct="0">
              <a:spcBef>
                <a:spcPct val="0"/>
              </a:spcBef>
              <a:spcAft>
                <a:spcPct val="0"/>
              </a:spcAft>
              <a:defRPr sz="2400">
                <a:solidFill>
                  <a:schemeClr val="tx1"/>
                </a:solidFill>
                <a:latin typeface="Times New Roman" pitchFamily="18" charset="0"/>
              </a:defRPr>
            </a:lvl7pPr>
            <a:lvl8pPr marL="3434116" indent="-228941" defTabSz="912585" eaLnBrk="0" fontAlgn="base" hangingPunct="0">
              <a:spcBef>
                <a:spcPct val="0"/>
              </a:spcBef>
              <a:spcAft>
                <a:spcPct val="0"/>
              </a:spcAft>
              <a:defRPr sz="2400">
                <a:solidFill>
                  <a:schemeClr val="tx1"/>
                </a:solidFill>
                <a:latin typeface="Times New Roman" pitchFamily="18" charset="0"/>
              </a:defRPr>
            </a:lvl8pPr>
            <a:lvl9pPr marL="3891999" indent="-228941" defTabSz="912585" eaLnBrk="0" fontAlgn="base" hangingPunct="0">
              <a:spcBef>
                <a:spcPct val="0"/>
              </a:spcBef>
              <a:spcAft>
                <a:spcPct val="0"/>
              </a:spcAft>
              <a:defRPr sz="2400">
                <a:solidFill>
                  <a:schemeClr val="tx1"/>
                </a:solidFill>
                <a:latin typeface="Times New Roman" pitchFamily="18" charset="0"/>
              </a:defRPr>
            </a:lvl9pPr>
          </a:lstStyle>
          <a:p>
            <a:r>
              <a:rPr lang="en-US" sz="1000">
                <a:latin typeface="Arial Narrow" pitchFamily="34" charset="0"/>
              </a:rPr>
              <a:t>-</a:t>
            </a:r>
            <a:fld id="{296CC742-B4BA-4E90-B213-1F01C9150276}" type="slidenum">
              <a:rPr lang="en-US" sz="1000">
                <a:latin typeface="Arial Narrow" pitchFamily="34" charset="0"/>
              </a:rPr>
              <a:pPr/>
              <a:t>140</a:t>
            </a:fld>
            <a:r>
              <a:rPr lang="en-US" sz="1000">
                <a:latin typeface="Arial Narrow" pitchFamily="34" charset="0"/>
              </a:rPr>
              <a:t>-</a:t>
            </a: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smtClean="0"/>
              <a:t>Now take look at the diagram on the right…</a:t>
            </a:r>
          </a:p>
          <a:p>
            <a:r>
              <a:rPr lang="en-US" smtClean="0"/>
              <a:t>Schedule variance is the earned-value minus the planned value at a specific cost.  (It can be a ceiling, or end-of-week, month, or year).</a:t>
            </a:r>
          </a:p>
          <a:p>
            <a:r>
              <a:rPr lang="en-US" b="1" smtClean="0"/>
              <a:t>Question</a:t>
            </a:r>
            <a:r>
              <a:rPr lang="en-US" smtClean="0"/>
              <a:t>: So if your schedule variance is positive, then how is this project doing? &lt;</a:t>
            </a:r>
            <a:r>
              <a:rPr lang="en-US" b="1" smtClean="0"/>
              <a:t>Click</a:t>
            </a:r>
            <a:r>
              <a:rPr lang="en-US" smtClean="0"/>
              <a:t>&gt;</a:t>
            </a:r>
          </a:p>
          <a:p>
            <a:r>
              <a:rPr lang="en-US" b="1" smtClean="0"/>
              <a:t>Answer</a:t>
            </a:r>
            <a:r>
              <a:rPr lang="en-US" smtClean="0"/>
              <a:t>: The project is behind schedule.</a:t>
            </a:r>
          </a:p>
          <a:p>
            <a:endParaRPr lang="en-US"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12585">
              <a:defRPr sz="2400">
                <a:solidFill>
                  <a:schemeClr val="tx1"/>
                </a:solidFill>
                <a:latin typeface="Times New Roman" pitchFamily="18" charset="0"/>
              </a:defRPr>
            </a:lvl1pPr>
            <a:lvl2pPr marL="744059" indent="-286176" defTabSz="912585">
              <a:defRPr sz="2400">
                <a:solidFill>
                  <a:schemeClr val="tx1"/>
                </a:solidFill>
                <a:latin typeface="Times New Roman" pitchFamily="18" charset="0"/>
              </a:defRPr>
            </a:lvl2pPr>
            <a:lvl3pPr marL="1144705" indent="-228941" defTabSz="912585">
              <a:defRPr sz="2400">
                <a:solidFill>
                  <a:schemeClr val="tx1"/>
                </a:solidFill>
                <a:latin typeface="Times New Roman" pitchFamily="18" charset="0"/>
              </a:defRPr>
            </a:lvl3pPr>
            <a:lvl4pPr marL="1602588" indent="-228941" defTabSz="912585">
              <a:defRPr sz="2400">
                <a:solidFill>
                  <a:schemeClr val="tx1"/>
                </a:solidFill>
                <a:latin typeface="Times New Roman" pitchFamily="18" charset="0"/>
              </a:defRPr>
            </a:lvl4pPr>
            <a:lvl5pPr marL="2060470" indent="-228941" defTabSz="912585">
              <a:defRPr sz="2400">
                <a:solidFill>
                  <a:schemeClr val="tx1"/>
                </a:solidFill>
                <a:latin typeface="Times New Roman" pitchFamily="18" charset="0"/>
              </a:defRPr>
            </a:lvl5pPr>
            <a:lvl6pPr marL="2518352" indent="-228941" defTabSz="912585" eaLnBrk="0" fontAlgn="base" hangingPunct="0">
              <a:spcBef>
                <a:spcPct val="0"/>
              </a:spcBef>
              <a:spcAft>
                <a:spcPct val="0"/>
              </a:spcAft>
              <a:defRPr sz="2400">
                <a:solidFill>
                  <a:schemeClr val="tx1"/>
                </a:solidFill>
                <a:latin typeface="Times New Roman" pitchFamily="18" charset="0"/>
              </a:defRPr>
            </a:lvl6pPr>
            <a:lvl7pPr marL="2976234" indent="-228941" defTabSz="912585" eaLnBrk="0" fontAlgn="base" hangingPunct="0">
              <a:spcBef>
                <a:spcPct val="0"/>
              </a:spcBef>
              <a:spcAft>
                <a:spcPct val="0"/>
              </a:spcAft>
              <a:defRPr sz="2400">
                <a:solidFill>
                  <a:schemeClr val="tx1"/>
                </a:solidFill>
                <a:latin typeface="Times New Roman" pitchFamily="18" charset="0"/>
              </a:defRPr>
            </a:lvl7pPr>
            <a:lvl8pPr marL="3434116" indent="-228941" defTabSz="912585" eaLnBrk="0" fontAlgn="base" hangingPunct="0">
              <a:spcBef>
                <a:spcPct val="0"/>
              </a:spcBef>
              <a:spcAft>
                <a:spcPct val="0"/>
              </a:spcAft>
              <a:defRPr sz="2400">
                <a:solidFill>
                  <a:schemeClr val="tx1"/>
                </a:solidFill>
                <a:latin typeface="Times New Roman" pitchFamily="18" charset="0"/>
              </a:defRPr>
            </a:lvl8pPr>
            <a:lvl9pPr marL="3891999" indent="-228941" defTabSz="912585" eaLnBrk="0" fontAlgn="base" hangingPunct="0">
              <a:spcBef>
                <a:spcPct val="0"/>
              </a:spcBef>
              <a:spcAft>
                <a:spcPct val="0"/>
              </a:spcAft>
              <a:defRPr sz="2400">
                <a:solidFill>
                  <a:schemeClr val="tx1"/>
                </a:solidFill>
                <a:latin typeface="Times New Roman" pitchFamily="18" charset="0"/>
              </a:defRPr>
            </a:lvl9pPr>
          </a:lstStyle>
          <a:p>
            <a:r>
              <a:rPr lang="en-US" sz="1000">
                <a:latin typeface="Arial Narrow" pitchFamily="34" charset="0"/>
              </a:rPr>
              <a:t>-</a:t>
            </a:r>
            <a:fld id="{25756BF5-E8D6-4472-B680-93F784A10749}" type="slidenum">
              <a:rPr lang="en-US" sz="1000">
                <a:latin typeface="Arial Narrow" pitchFamily="34" charset="0"/>
              </a:rPr>
              <a:pPr/>
              <a:t>141</a:t>
            </a:fld>
            <a:r>
              <a:rPr lang="en-US" sz="1000">
                <a:latin typeface="Arial Narrow" pitchFamily="34" charset="0"/>
              </a:rPr>
              <a:t>-</a:t>
            </a:r>
          </a:p>
        </p:txBody>
      </p:sp>
      <p:sp>
        <p:nvSpPr>
          <p:cNvPr id="140291" name="Rectangle 2"/>
          <p:cNvSpPr>
            <a:spLocks noGrp="1" noRot="1" noChangeAspect="1" noChangeArrowheads="1" noTextEdit="1"/>
          </p:cNvSpPr>
          <p:nvPr>
            <p:ph type="sldImg"/>
          </p:nvPr>
        </p:nvSpPr>
        <p:spPr>
          <a:xfrm>
            <a:off x="854075" y="696913"/>
            <a:ext cx="5265738" cy="3951287"/>
          </a:xfrm>
          <a:ln/>
        </p:spPr>
      </p:sp>
      <p:sp>
        <p:nvSpPr>
          <p:cNvPr id="14029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smtClean="0"/>
              <a:t>So, your project is not doing well…</a:t>
            </a:r>
          </a:p>
          <a:p>
            <a:r>
              <a:rPr lang="en-US" smtClean="0"/>
              <a:t>You are a budget over-run, and likely you are behind schedule.</a:t>
            </a:r>
          </a:p>
          <a:p>
            <a:r>
              <a:rPr lang="en-US" smtClean="0"/>
              <a:t>This means that you’ll have to do a project recovery. &lt;</a:t>
            </a:r>
            <a:r>
              <a:rPr lang="en-US" b="1" smtClean="0"/>
              <a:t>Click</a:t>
            </a:r>
            <a:r>
              <a:rPr lang="en-US" smtClean="0"/>
              <a:t>&gt;</a:t>
            </a:r>
          </a:p>
          <a:p>
            <a:r>
              <a:rPr lang="en-US" smtClean="0"/>
              <a:t>Increase resources? De-scope? Or point fingers and start a re-org.?</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defTabSz="912585">
              <a:defRPr sz="2400">
                <a:solidFill>
                  <a:schemeClr val="tx1"/>
                </a:solidFill>
                <a:latin typeface="Times New Roman" pitchFamily="18" charset="0"/>
              </a:defRPr>
            </a:lvl1pPr>
            <a:lvl2pPr marL="744059" indent="-286176" defTabSz="912585">
              <a:defRPr sz="2400">
                <a:solidFill>
                  <a:schemeClr val="tx1"/>
                </a:solidFill>
                <a:latin typeface="Times New Roman" pitchFamily="18" charset="0"/>
              </a:defRPr>
            </a:lvl2pPr>
            <a:lvl3pPr marL="1144705" indent="-228941" defTabSz="912585">
              <a:defRPr sz="2400">
                <a:solidFill>
                  <a:schemeClr val="tx1"/>
                </a:solidFill>
                <a:latin typeface="Times New Roman" pitchFamily="18" charset="0"/>
              </a:defRPr>
            </a:lvl3pPr>
            <a:lvl4pPr marL="1602588" indent="-228941" defTabSz="912585">
              <a:defRPr sz="2400">
                <a:solidFill>
                  <a:schemeClr val="tx1"/>
                </a:solidFill>
                <a:latin typeface="Times New Roman" pitchFamily="18" charset="0"/>
              </a:defRPr>
            </a:lvl4pPr>
            <a:lvl5pPr marL="2060470" indent="-228941" defTabSz="912585">
              <a:defRPr sz="2400">
                <a:solidFill>
                  <a:schemeClr val="tx1"/>
                </a:solidFill>
                <a:latin typeface="Times New Roman" pitchFamily="18" charset="0"/>
              </a:defRPr>
            </a:lvl5pPr>
            <a:lvl6pPr marL="2518352" indent="-228941" defTabSz="912585" eaLnBrk="0" fontAlgn="base" hangingPunct="0">
              <a:spcBef>
                <a:spcPct val="0"/>
              </a:spcBef>
              <a:spcAft>
                <a:spcPct val="0"/>
              </a:spcAft>
              <a:defRPr sz="2400">
                <a:solidFill>
                  <a:schemeClr val="tx1"/>
                </a:solidFill>
                <a:latin typeface="Times New Roman" pitchFamily="18" charset="0"/>
              </a:defRPr>
            </a:lvl6pPr>
            <a:lvl7pPr marL="2976234" indent="-228941" defTabSz="912585" eaLnBrk="0" fontAlgn="base" hangingPunct="0">
              <a:spcBef>
                <a:spcPct val="0"/>
              </a:spcBef>
              <a:spcAft>
                <a:spcPct val="0"/>
              </a:spcAft>
              <a:defRPr sz="2400">
                <a:solidFill>
                  <a:schemeClr val="tx1"/>
                </a:solidFill>
                <a:latin typeface="Times New Roman" pitchFamily="18" charset="0"/>
              </a:defRPr>
            </a:lvl7pPr>
            <a:lvl8pPr marL="3434116" indent="-228941" defTabSz="912585" eaLnBrk="0" fontAlgn="base" hangingPunct="0">
              <a:spcBef>
                <a:spcPct val="0"/>
              </a:spcBef>
              <a:spcAft>
                <a:spcPct val="0"/>
              </a:spcAft>
              <a:defRPr sz="2400">
                <a:solidFill>
                  <a:schemeClr val="tx1"/>
                </a:solidFill>
                <a:latin typeface="Times New Roman" pitchFamily="18" charset="0"/>
              </a:defRPr>
            </a:lvl8pPr>
            <a:lvl9pPr marL="3891999" indent="-228941" defTabSz="912585" eaLnBrk="0" fontAlgn="base" hangingPunct="0">
              <a:spcBef>
                <a:spcPct val="0"/>
              </a:spcBef>
              <a:spcAft>
                <a:spcPct val="0"/>
              </a:spcAft>
              <a:defRPr sz="2400">
                <a:solidFill>
                  <a:schemeClr val="tx1"/>
                </a:solidFill>
                <a:latin typeface="Times New Roman" pitchFamily="18" charset="0"/>
              </a:defRPr>
            </a:lvl9pPr>
          </a:lstStyle>
          <a:p>
            <a:r>
              <a:rPr lang="en-US" sz="1000">
                <a:latin typeface="Arial Narrow" pitchFamily="34" charset="0"/>
              </a:rPr>
              <a:t>-</a:t>
            </a:r>
            <a:fld id="{7640E818-2576-4379-8BC0-882675194424}" type="slidenum">
              <a:rPr lang="en-US" sz="1000">
                <a:latin typeface="Arial Narrow" pitchFamily="34" charset="0"/>
              </a:rPr>
              <a:pPr/>
              <a:t>142</a:t>
            </a:fld>
            <a:r>
              <a:rPr lang="en-US" sz="1000">
                <a:latin typeface="Arial Narrow" pitchFamily="34" charset="0"/>
              </a:rPr>
              <a:t>-</a:t>
            </a:r>
          </a:p>
        </p:txBody>
      </p:sp>
      <p:sp>
        <p:nvSpPr>
          <p:cNvPr id="141315" name="Rectangle 2"/>
          <p:cNvSpPr>
            <a:spLocks noGrp="1" noRot="1" noChangeAspect="1" noChangeArrowheads="1" noTextEdit="1"/>
          </p:cNvSpPr>
          <p:nvPr>
            <p:ph type="sldImg"/>
          </p:nvPr>
        </p:nvSpPr>
        <p:spPr>
          <a:xfrm>
            <a:off x="854075" y="696913"/>
            <a:ext cx="5265738" cy="3951287"/>
          </a:xfrm>
          <a:ln/>
        </p:spPr>
      </p:sp>
      <p:sp>
        <p:nvSpPr>
          <p:cNvPr id="14131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p>
            <a:r>
              <a:rPr lang="en-US" smtClean="0"/>
              <a:t>Find out what task or project is behind schedule or eating up all the resources?</a:t>
            </a:r>
          </a:p>
          <a:p>
            <a:r>
              <a:rPr lang="en-US" smtClean="0"/>
              <a:t>Use critical path – CPM to locate task dependencies. &lt;</a:t>
            </a:r>
            <a:r>
              <a:rPr lang="en-US" b="1" smtClean="0"/>
              <a:t>Click</a:t>
            </a:r>
            <a:r>
              <a:rPr lang="en-US" smtClean="0"/>
              <a:t>&gt;</a:t>
            </a:r>
          </a:p>
          <a:p>
            <a:r>
              <a:rPr lang="en-US" smtClean="0"/>
              <a:t>Use PERT to locate effects on schedule of other tasks. &lt;</a:t>
            </a:r>
            <a:r>
              <a:rPr lang="en-US" b="1" smtClean="0"/>
              <a:t>Click</a:t>
            </a:r>
            <a:r>
              <a:rPr lang="en-US" smtClean="0"/>
              <a:t>&gt;</a:t>
            </a:r>
          </a:p>
          <a:p>
            <a:r>
              <a:rPr lang="en-US" smtClean="0"/>
              <a:t>Many time, during the course of a project, you may find out that the project is more complex than originally planned. So you:</a:t>
            </a:r>
          </a:p>
          <a:p>
            <a:pPr>
              <a:buFontTx/>
              <a:buChar char="•"/>
            </a:pPr>
            <a:r>
              <a:rPr lang="en-US" smtClean="0"/>
              <a:t>Renegotiate project goals or milestones through Change Order or change request.</a:t>
            </a:r>
          </a:p>
          <a:p>
            <a:pPr>
              <a:buFontTx/>
              <a:buChar char="•"/>
            </a:pPr>
            <a:r>
              <a:rPr lang="en-US" smtClean="0"/>
              <a:t>Increase resources to catch-up, but watch for impact of resource re-allocation to other dependent task.</a:t>
            </a:r>
          </a:p>
          <a:p>
            <a:r>
              <a:rPr lang="en-US" b="1" smtClean="0"/>
              <a:t>Question</a:t>
            </a:r>
            <a:r>
              <a:rPr lang="en-US" smtClean="0"/>
              <a:t>: What is the “mythical man-month” problem?</a:t>
            </a:r>
          </a:p>
          <a:p>
            <a:r>
              <a:rPr lang="en-US" b="1" smtClean="0"/>
              <a:t>Answer</a:t>
            </a:r>
            <a:r>
              <a:rPr lang="en-US" smtClean="0"/>
              <a:t>: Mr. Frederick Brooks, in his book: </a:t>
            </a:r>
            <a:r>
              <a:rPr lang="en-US" i="1" smtClean="0"/>
              <a:t>The Mythical Man-Month</a:t>
            </a:r>
            <a:r>
              <a:rPr lang="en-US" smtClean="0"/>
              <a:t>, had observed the fact that there is no “silver bullet” in software engineering.  This is the fact that we are human, and we can only handle so many communication interfaces or tasks.  When you add more resources to an already complex project, then you will have more people to communicate – (n -1)*n/2.</a:t>
            </a:r>
          </a:p>
          <a:p>
            <a:endParaRPr lang="en-US" smtClean="0"/>
          </a:p>
          <a:p>
            <a:r>
              <a:rPr lang="en-US" smtClean="0"/>
              <a:t>So, the right thing to do may be de-scope the tasks, but watch for its effects on quality and program dependencies.</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84CC21F3-CE1B-4669-B9A5-898AB75DF4F7}" type="slidenum">
              <a:rPr lang="en-US" smtClean="0"/>
              <a:pPr/>
              <a:t>143</a:t>
            </a:fld>
            <a:endParaRPr lang="en-US" dirty="0"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144</a:t>
            </a:fld>
            <a:endParaRPr lang="en-US" dirty="0"/>
          </a:p>
        </p:txBody>
      </p:sp>
    </p:spTree>
    <p:extLst>
      <p:ext uri="{BB962C8B-B14F-4D97-AF65-F5344CB8AC3E}">
        <p14:creationId xmlns:p14="http://schemas.microsoft.com/office/powerpoint/2010/main" val="100559614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145</a:t>
            </a:fld>
            <a:endParaRPr lang="en-US" dirty="0"/>
          </a:p>
        </p:txBody>
      </p:sp>
    </p:spTree>
    <p:extLst>
      <p:ext uri="{BB962C8B-B14F-4D97-AF65-F5344CB8AC3E}">
        <p14:creationId xmlns:p14="http://schemas.microsoft.com/office/powerpoint/2010/main" val="951674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14</a:t>
            </a:fld>
            <a:endParaRPr lang="en-US" dirty="0"/>
          </a:p>
        </p:txBody>
      </p:sp>
    </p:spTree>
    <p:extLst>
      <p:ext uri="{BB962C8B-B14F-4D97-AF65-F5344CB8AC3E}">
        <p14:creationId xmlns:p14="http://schemas.microsoft.com/office/powerpoint/2010/main" val="4081543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dirty="0" smtClean="0"/>
          </a:p>
        </p:txBody>
      </p:sp>
      <p:sp>
        <p:nvSpPr>
          <p:cNvPr id="96260" name="Slide Number Placeholder 3"/>
          <p:cNvSpPr>
            <a:spLocks noGrp="1"/>
          </p:cNvSpPr>
          <p:nvPr>
            <p:ph type="sldNum" sz="quarter" idx="5"/>
          </p:nvPr>
        </p:nvSpPr>
        <p:spPr>
          <a:noFill/>
        </p:spPr>
        <p:txBody>
          <a:bodyPr/>
          <a:lstStyle/>
          <a:p>
            <a:fld id="{9274F53B-5E7F-442F-85C3-DAE806DA15DF}" type="slidenum">
              <a:rPr lang="en-US" smtClean="0"/>
              <a:pPr/>
              <a:t>15</a:t>
            </a:fld>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EEE55115-60AE-4794-9C22-F133EE8772E8}" type="slidenum">
              <a:rPr lang="en-US" smtClean="0"/>
              <a:pPr/>
              <a:t>16</a:t>
            </a:fld>
            <a:endParaRPr lang="en-US" dirty="0"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56FC9FB9-B479-4F86-A033-73E0E31806AF}" type="slidenum">
              <a:rPr lang="en-US" smtClean="0"/>
              <a:pPr/>
              <a:t>18</a:t>
            </a:fld>
            <a:endParaRPr lang="en-US" dirty="0"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r>
              <a:rPr lang="en-US" dirty="0" smtClean="0"/>
              <a:t>Ref. 5.3 Security Technology and Tools, Page 340.</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A4FC709D-D473-498B-B93D-4C25E0AAA301}" type="slidenum">
              <a:rPr lang="en-US" smtClean="0"/>
              <a:pPr/>
              <a:t>19</a:t>
            </a:fld>
            <a:endParaRPr lang="en-US" dirty="0"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A1E2AA-0F00-472D-9E39-3F866FF53813}" type="slidenum">
              <a:rPr lang="en-US"/>
              <a:pPr/>
              <a:t>20</a:t>
            </a:fld>
            <a:endParaRPr lang="en-US" dirty="0"/>
          </a:p>
        </p:txBody>
      </p:sp>
      <p:sp>
        <p:nvSpPr>
          <p:cNvPr id="684034" name="Rectangle 2"/>
          <p:cNvSpPr>
            <a:spLocks noGrp="1" noRot="1" noChangeAspect="1" noChangeArrowheads="1" noTextEdit="1"/>
          </p:cNvSpPr>
          <p:nvPr>
            <p:ph type="sldImg"/>
          </p:nvPr>
        </p:nvSpPr>
        <p:spPr>
          <a:ln/>
        </p:spPr>
      </p:sp>
      <p:sp>
        <p:nvSpPr>
          <p:cNvPr id="684035" name="Rectangle 3"/>
          <p:cNvSpPr>
            <a:spLocks noGrp="1" noChangeArrowheads="1"/>
          </p:cNvSpPr>
          <p:nvPr>
            <p:ph type="body" idx="1"/>
          </p:nvPr>
        </p:nvSpPr>
        <p:spPr/>
        <p:txBody>
          <a:bodyPr/>
          <a:lstStyle/>
          <a:p>
            <a:r>
              <a:rPr lang="en-US" dirty="0"/>
              <a:t>OS Security Kernel is at the center – highest privilege and most protected.</a:t>
            </a:r>
          </a:p>
          <a:p>
            <a:r>
              <a:rPr lang="en-US" dirty="0"/>
              <a:t>Reference Monitor is component of security kernel that enforces access control on objects.  </a:t>
            </a:r>
          </a:p>
          <a:p>
            <a:r>
              <a:rPr lang="en-US" dirty="0"/>
              <a:t>Uses least privilege principle – processes have only the privileges they need to operate.</a:t>
            </a:r>
          </a:p>
          <a:p>
            <a:r>
              <a:rPr lang="en-US" dirty="0"/>
              <a:t>Only privileged instructions and programs are allowed to cross ring boundaries.</a:t>
            </a:r>
          </a:p>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50595246-1E5E-4CDF-A030-0CEB3BBDAF5A}" type="slidenum">
              <a:rPr lang="en-US" smtClean="0"/>
              <a:pPr/>
              <a:t>2</a:t>
            </a:fld>
            <a:endParaRPr lang="en-US" dirty="0"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94554839-7515-4EE1-B42F-54500FDE26E0}" type="slidenum">
              <a:rPr lang="en-US" smtClean="0"/>
              <a:pPr/>
              <a:t>21</a:t>
            </a:fld>
            <a:endParaRPr lang="en-US" dirty="0"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53A19E-F471-4F01-91BF-8EA5859496A8}" type="slidenum">
              <a:rPr lang="en-US"/>
              <a:pPr/>
              <a:t>22</a:t>
            </a:fld>
            <a:endParaRPr lang="en-US" dirty="0"/>
          </a:p>
        </p:txBody>
      </p:sp>
      <p:sp>
        <p:nvSpPr>
          <p:cNvPr id="556034" name="Rectangle 2"/>
          <p:cNvSpPr>
            <a:spLocks noGrp="1" noRot="1" noChangeAspect="1" noChangeArrowheads="1" noTextEdit="1"/>
          </p:cNvSpPr>
          <p:nvPr>
            <p:ph type="sldImg"/>
          </p:nvPr>
        </p:nvSpPr>
        <p:spPr>
          <a:ln/>
        </p:spPr>
      </p:sp>
      <p:sp>
        <p:nvSpPr>
          <p:cNvPr id="55603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8B7C2BED-A356-49E4-990C-43D6C7EBF5A2}" type="slidenum">
              <a:rPr lang="en-US" smtClean="0"/>
              <a:pPr/>
              <a:t>23</a:t>
            </a:fld>
            <a:endParaRPr lang="en-US" dirty="0"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6EF4E6E7-EF77-4D24-9162-1A145001C282}" type="slidenum">
              <a:rPr lang="en-US" smtClean="0"/>
              <a:pPr/>
              <a:t>24</a:t>
            </a:fld>
            <a:endParaRPr lang="en-US" dirty="0"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69C6D50D-84B3-4176-AABF-A6B085E44765}" type="slidenum">
              <a:rPr lang="en-US" smtClean="0"/>
              <a:pPr/>
              <a:t>25</a:t>
            </a:fld>
            <a:endParaRPr lang="en-US" dirty="0"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953A8E32-B98B-464B-9867-65AA5A78F7CF}" type="slidenum">
              <a:rPr lang="en-US" smtClean="0"/>
              <a:pPr/>
              <a:t>26</a:t>
            </a:fld>
            <a:endParaRPr lang="en-US" dirty="0"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A3C25E2A-F84A-45CC-AB53-C189BAB2034A}" type="slidenum">
              <a:rPr lang="en-US" smtClean="0"/>
              <a:pPr/>
              <a:t>27</a:t>
            </a:fld>
            <a:endParaRPr lang="en-US" dirty="0"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E2358973-F89E-418B-A2FB-98073FD166B6}" type="slidenum">
              <a:rPr lang="en-US" smtClean="0"/>
              <a:pPr/>
              <a:t>28</a:t>
            </a:fld>
            <a:endParaRPr lang="en-US" dirty="0"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6A3C6B03-05B0-4937-997E-EFECB9DF333C}" type="slidenum">
              <a:rPr lang="en-US" smtClean="0"/>
              <a:pPr/>
              <a:t>29</a:t>
            </a:fld>
            <a:endParaRPr lang="en-US" dirty="0"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2AA9E48B-CC68-48AB-AB84-1964DC3FEF41}" type="slidenum">
              <a:rPr lang="en-US" smtClean="0"/>
              <a:pPr/>
              <a:t>30</a:t>
            </a:fld>
            <a:endParaRPr lang="en-US" dirty="0"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50595246-1E5E-4CDF-A030-0CEB3BBDAF5A}" type="slidenum">
              <a:rPr lang="en-US" smtClean="0"/>
              <a:pPr/>
              <a:t>3</a:t>
            </a:fld>
            <a:endParaRPr lang="en-US" dirty="0"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0E924D63-0D92-42EF-84F4-81C8B6CF2F31}" type="slidenum">
              <a:rPr lang="en-US" smtClean="0"/>
              <a:pPr/>
              <a:t>31</a:t>
            </a:fld>
            <a:endParaRPr lang="en-US" dirty="0"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0B71E6D2-C7A0-49D7-8812-49E81E9FC8D5}" type="slidenum">
              <a:rPr lang="en-US" smtClean="0"/>
              <a:pPr/>
              <a:t>32</a:t>
            </a:fld>
            <a:endParaRPr lang="en-US" dirty="0"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BC7B0013-6EFE-4B65-8619-83A9D948F5E8}" type="slidenum">
              <a:rPr lang="en-US" smtClean="0"/>
              <a:pPr/>
              <a:t>33</a:t>
            </a:fld>
            <a:endParaRPr lang="en-US" dirty="0"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14C21235-AE8D-49BF-847A-290BFFB17AD9}" type="slidenum">
              <a:rPr lang="en-US" smtClean="0"/>
              <a:pPr/>
              <a:t>34</a:t>
            </a:fld>
            <a:endParaRPr lang="en-US"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D862E760-F4C8-4452-B36E-3BC55B06148A}" type="slidenum">
              <a:rPr lang="en-US" smtClean="0"/>
              <a:pPr/>
              <a:t>35</a:t>
            </a:fld>
            <a:endParaRPr lang="en-US" dirty="0"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8C1BF053-60A9-466E-8529-C4BB72FA7104}" type="slidenum">
              <a:rPr lang="en-US" smtClean="0"/>
              <a:pPr/>
              <a:t>36</a:t>
            </a:fld>
            <a:endParaRPr lang="en-US" dirty="0"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79DE3D7F-E799-489E-AE60-82776E381882}" type="slidenum">
              <a:rPr lang="en-US" smtClean="0"/>
              <a:pPr/>
              <a:t>37</a:t>
            </a:fld>
            <a:endParaRPr lang="en-US" dirty="0"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0F1F0C26-23A2-4571-B570-7BAC78685895}" type="slidenum">
              <a:rPr lang="en-US" smtClean="0"/>
              <a:pPr/>
              <a:t>38</a:t>
            </a:fld>
            <a:endParaRPr lang="en-US" dirty="0"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B7B80DBC-7189-4E43-8F9F-6DBE2E51A306}" type="slidenum">
              <a:rPr lang="en-US" smtClean="0"/>
              <a:pPr/>
              <a:t>39</a:t>
            </a:fld>
            <a:endParaRPr lang="en-US" dirty="0"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755A2049-A56E-4A53-84D3-D8DD85FED77F}" type="slidenum">
              <a:rPr lang="en-US" smtClean="0"/>
              <a:pPr/>
              <a:t>40</a:t>
            </a:fld>
            <a:endParaRPr lang="en-US" dirty="0"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50595246-1E5E-4CDF-A030-0CEB3BBDAF5A}" type="slidenum">
              <a:rPr lang="en-US" smtClean="0"/>
              <a:pPr/>
              <a:t>4</a:t>
            </a:fld>
            <a:endParaRPr lang="en-US" dirty="0"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D85A389A-A635-476E-A840-481C9DF98DF3}" type="slidenum">
              <a:rPr lang="en-US" smtClean="0"/>
              <a:pPr/>
              <a:t>41</a:t>
            </a:fld>
            <a:endParaRPr lang="en-US" dirty="0"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7AC3F667-0473-4BEA-B9E4-F1662EEF14E4}" type="slidenum">
              <a:rPr lang="en-US" smtClean="0"/>
              <a:pPr/>
              <a:t>42</a:t>
            </a:fld>
            <a:endParaRPr lang="en-US" dirty="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r>
              <a:rPr lang="en-US" dirty="0" smtClean="0"/>
              <a:t>Commercial:</a:t>
            </a:r>
          </a:p>
          <a:p>
            <a:r>
              <a:rPr lang="en-US" dirty="0" smtClean="0"/>
              <a:t>Public.  Examples: Upcoming projects, personnel allocation, advertisements.</a:t>
            </a:r>
          </a:p>
          <a:p>
            <a:r>
              <a:rPr lang="en-US" dirty="0" smtClean="0"/>
              <a:t>Private.  Examples: HR, Medical, Salary information.</a:t>
            </a:r>
          </a:p>
          <a:p>
            <a:r>
              <a:rPr lang="en-US" dirty="0" smtClean="0"/>
              <a:t>Sensitive.  Example: Financial goals, profit margins.</a:t>
            </a:r>
          </a:p>
          <a:p>
            <a:r>
              <a:rPr lang="en-US" dirty="0" smtClean="0"/>
              <a:t>Confidential / Proprietary.  Example: Trade secrets, competitive advantage, processes.</a:t>
            </a:r>
          </a:p>
          <a:p>
            <a:endParaRPr lang="en-US" dirty="0" smtClean="0"/>
          </a:p>
          <a:p>
            <a:r>
              <a:rPr lang="en-US" dirty="0" smtClean="0"/>
              <a:t>U.S. Federal Government (Military + Civil)</a:t>
            </a:r>
          </a:p>
          <a:p>
            <a:r>
              <a:rPr lang="en-US" dirty="0" smtClean="0"/>
              <a:t>E.O. 12958 “Classified National Security Information” as amended by E.O. 13292, then E.O. 13526.</a:t>
            </a:r>
          </a:p>
          <a:p>
            <a:r>
              <a:rPr lang="en-US" dirty="0" smtClean="0"/>
              <a:t>Bonus: E.O. 12968 “Assess to Classified National Security Information”.</a:t>
            </a:r>
          </a:p>
          <a:p>
            <a:r>
              <a:rPr lang="en-US" dirty="0" smtClean="0"/>
              <a:t>Bonus: What is DCID 6/1 for? “Security Policy for Sensitive Compartmented Information and Security Policy Manual”</a:t>
            </a:r>
          </a:p>
          <a:p>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all started with E.O. 12958,</a:t>
            </a:r>
            <a:r>
              <a:rPr lang="en-US" baseline="0" dirty="0" smtClean="0"/>
              <a:t> issued by President Clinton in 1995. The story behind it was Clinton’s interest in UFO and the assassination of Kennedy. (http://en.wikipedia.org/wiki/Executive_Order_12958)</a:t>
            </a:r>
            <a:endParaRPr lang="en-US" dirty="0"/>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43</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98BD6EEF-0214-45DB-A4A2-5C20CA24A13B}" type="slidenum">
              <a:rPr lang="en-US" smtClean="0"/>
              <a:pPr/>
              <a:t>45</a:t>
            </a:fld>
            <a:endParaRPr lang="en-US" dirty="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7238081B-2376-41B1-89CB-1FC0779A2C87}" type="slidenum">
              <a:rPr lang="en-US" smtClean="0"/>
              <a:pPr/>
              <a:t>46</a:t>
            </a:fld>
            <a:endParaRPr lang="en-US" dirty="0"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8AADBD02-C929-43AF-9905-726030DA113B}" type="slidenum">
              <a:rPr lang="en-US" smtClean="0"/>
              <a:pPr/>
              <a:t>48</a:t>
            </a:fld>
            <a:endParaRPr lang="en-US" dirty="0"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081C1EA6-4345-4C49-9142-C289609FCE2E}" type="slidenum">
              <a:rPr lang="en-US" smtClean="0"/>
              <a:pPr/>
              <a:t>49</a:t>
            </a:fld>
            <a:endParaRPr lang="en-US" dirty="0"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fld id="{2A97E9B3-772D-4AC3-AD8E-06F447FFE029}" type="slidenum">
              <a:rPr lang="en-US" smtClean="0"/>
              <a:pPr/>
              <a:t>50</a:t>
            </a:fld>
            <a:endParaRPr lang="en-US" dirty="0"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p>
            <a:fld id="{DE70EB75-C5E8-43E6-B9C7-F2A6C274643C}" type="slidenum">
              <a:rPr lang="en-US" smtClean="0"/>
              <a:pPr/>
              <a:t>51</a:t>
            </a:fld>
            <a:endParaRPr lang="en-US" dirty="0"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52</a:t>
            </a:fld>
            <a:endParaRPr lang="en-US" dirty="0"/>
          </a:p>
        </p:txBody>
      </p:sp>
    </p:spTree>
    <p:extLst>
      <p:ext uri="{BB962C8B-B14F-4D97-AF65-F5344CB8AC3E}">
        <p14:creationId xmlns:p14="http://schemas.microsoft.com/office/powerpoint/2010/main" val="1327271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1360466C-F5D4-4359-A548-6EDFB18F6EAA}" type="slidenum">
              <a:rPr lang="en-US" smtClean="0"/>
              <a:pPr/>
              <a:t>5</a:t>
            </a:fld>
            <a:endParaRPr lang="en-US" dirty="0"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CJCSM 3170.01C,</a:t>
            </a:r>
            <a:r>
              <a:rPr lang="en-US" baseline="0" dirty="0" smtClean="0"/>
              <a:t> </a:t>
            </a:r>
          </a:p>
          <a:p>
            <a:r>
              <a:rPr lang="en-US" baseline="0" dirty="0" smtClean="0"/>
              <a:t>CJCSI 3170.01F, Joint Capabilities Integration and Development System (JCIDS)</a:t>
            </a:r>
          </a:p>
          <a:p>
            <a:endParaRPr lang="en-US" dirty="0"/>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53</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56</a:t>
            </a:fld>
            <a:endParaRPr lang="en-US" dirty="0"/>
          </a:p>
        </p:txBody>
      </p:sp>
    </p:spTree>
    <p:extLst>
      <p:ext uri="{BB962C8B-B14F-4D97-AF65-F5344CB8AC3E}">
        <p14:creationId xmlns:p14="http://schemas.microsoft.com/office/powerpoint/2010/main" val="26924459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57</a:t>
            </a:fld>
            <a:endParaRPr lang="en-US" dirty="0"/>
          </a:p>
        </p:txBody>
      </p:sp>
    </p:spTree>
    <p:extLst>
      <p:ext uri="{BB962C8B-B14F-4D97-AF65-F5344CB8AC3E}">
        <p14:creationId xmlns:p14="http://schemas.microsoft.com/office/powerpoint/2010/main" val="3967403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58</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081C1EA6-4345-4C49-9142-C289609FCE2E}" type="slidenum">
              <a:rPr lang="en-US" smtClean="0"/>
              <a:pPr/>
              <a:t>59</a:t>
            </a:fld>
            <a:endParaRPr lang="en-US" dirty="0"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6507DEF8-B099-42FE-92D9-3D18594DD07A}" type="slidenum">
              <a:rPr lang="en-US" smtClean="0"/>
              <a:pPr/>
              <a:t>60</a:t>
            </a:fld>
            <a:endParaRPr lang="en-US" dirty="0"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61</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62</a:t>
            </a:fld>
            <a:endParaRPr lang="en-US" dirty="0"/>
          </a:p>
        </p:txBody>
      </p:sp>
    </p:spTree>
    <p:extLst>
      <p:ext uri="{BB962C8B-B14F-4D97-AF65-F5344CB8AC3E}">
        <p14:creationId xmlns:p14="http://schemas.microsoft.com/office/powerpoint/2010/main" val="38650516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63</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C1CE7ADF-C8CB-4B9B-8403-56D11BEEA48C}" type="slidenum">
              <a:rPr lang="en-US" smtClean="0"/>
              <a:pPr/>
              <a:t>64</a:t>
            </a:fld>
            <a:endParaRPr lang="en-US" dirty="0"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EAADA9EC-D27A-4158-A80C-C7341B7376F1}" type="slidenum">
              <a:rPr lang="en-US" smtClean="0"/>
              <a:pPr/>
              <a:t>65</a:t>
            </a:fld>
            <a:endParaRPr lang="en-US" dirty="0"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13DA206B-65A5-41A9-890B-8BC9A6CEE2EC}" type="slidenum">
              <a:rPr lang="en-US" smtClean="0"/>
              <a:pPr/>
              <a:t>66</a:t>
            </a:fld>
            <a:endParaRPr lang="en-US" dirty="0"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F1EF51-125F-421A-B692-CE16179674BA}" type="slidenum">
              <a:rPr lang="en-US" smtClean="0"/>
              <a:pPr/>
              <a:t>67</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F1EF51-125F-421A-B692-CE16179674BA}" type="slidenum">
              <a:rPr lang="en-US" smtClean="0"/>
              <a:pPr/>
              <a:t>68</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F1EF51-125F-421A-B692-CE16179674BA}" type="slidenum">
              <a:rPr lang="en-US" smtClean="0"/>
              <a:pPr/>
              <a:t>69</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F1EF51-125F-421A-B692-CE16179674BA}" type="slidenum">
              <a:rPr lang="en-US" smtClean="0"/>
              <a:pPr/>
              <a:t>70</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98BD6EEF-0214-45DB-A4A2-5C20CA24A13B}" type="slidenum">
              <a:rPr lang="en-US" smtClean="0"/>
              <a:pPr/>
              <a:t>73</a:t>
            </a:fld>
            <a:endParaRPr lang="en-US" dirty="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p>
            <a:fld id="{98BD6EEF-0214-45DB-A4A2-5C20CA24A13B}" type="slidenum">
              <a:rPr lang="en-US" smtClean="0"/>
              <a:pPr/>
              <a:t>74</a:t>
            </a:fld>
            <a:endParaRPr lang="en-US" dirty="0"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910F60E6-1CA8-49E7-B334-6E2917BA190D}" type="slidenum">
              <a:rPr lang="en-US" smtClean="0"/>
              <a:pPr/>
              <a:t>75</a:t>
            </a:fld>
            <a:endParaRPr lang="en-US" dirty="0"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840F11BF-A4C7-4C98-B3C9-806807E72029}" type="slidenum">
              <a:rPr lang="en-US" smtClean="0"/>
              <a:pPr/>
              <a:t>77</a:t>
            </a:fld>
            <a:endParaRPr lang="en-US" dirty="0"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CE70DD24-0D5D-4794-904D-C0381ADC22A3}" type="slidenum">
              <a:rPr lang="en-US" smtClean="0"/>
              <a:pPr/>
              <a:t>7</a:t>
            </a:fld>
            <a:endParaRPr lang="en-US" dirty="0"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p:spPr>
        <p:txBody>
          <a:bodyPr/>
          <a:lstStyle/>
          <a:p>
            <a:endParaRPr lang="en-US" smtClean="0"/>
          </a:p>
        </p:txBody>
      </p:sp>
      <p:sp>
        <p:nvSpPr>
          <p:cNvPr id="117764" name="Slide Number Placeholder 3"/>
          <p:cNvSpPr>
            <a:spLocks noGrp="1"/>
          </p:cNvSpPr>
          <p:nvPr>
            <p:ph type="sldNum" sz="quarter" idx="5"/>
          </p:nvPr>
        </p:nvSpPr>
        <p:spPr>
          <a:noFill/>
        </p:spPr>
        <p:txBody>
          <a:bodyPr/>
          <a:lstStyle>
            <a:lvl1pPr defTabSz="936625" eaLnBrk="0" hangingPunct="0">
              <a:defRPr>
                <a:solidFill>
                  <a:schemeClr val="tx1"/>
                </a:solidFill>
                <a:latin typeface="Arial" charset="0"/>
              </a:defRPr>
            </a:lvl1pPr>
            <a:lvl2pPr marL="742950" indent="-285750" defTabSz="936625" eaLnBrk="0" hangingPunct="0">
              <a:defRPr>
                <a:solidFill>
                  <a:schemeClr val="tx1"/>
                </a:solidFill>
                <a:latin typeface="Arial" charset="0"/>
              </a:defRPr>
            </a:lvl2pPr>
            <a:lvl3pPr marL="1143000" indent="-228600" defTabSz="936625" eaLnBrk="0" hangingPunct="0">
              <a:defRPr>
                <a:solidFill>
                  <a:schemeClr val="tx1"/>
                </a:solidFill>
                <a:latin typeface="Arial" charset="0"/>
              </a:defRPr>
            </a:lvl3pPr>
            <a:lvl4pPr marL="1600200" indent="-228600" defTabSz="936625" eaLnBrk="0" hangingPunct="0">
              <a:defRPr>
                <a:solidFill>
                  <a:schemeClr val="tx1"/>
                </a:solidFill>
                <a:latin typeface="Arial" charset="0"/>
              </a:defRPr>
            </a:lvl4pPr>
            <a:lvl5pPr marL="2057400" indent="-228600" defTabSz="936625" eaLnBrk="0" hangingPunct="0">
              <a:defRPr>
                <a:solidFill>
                  <a:schemeClr val="tx1"/>
                </a:solidFill>
                <a:latin typeface="Arial" charset="0"/>
              </a:defRPr>
            </a:lvl5pPr>
            <a:lvl6pPr marL="2514600" indent="-228600" defTabSz="936625" eaLnBrk="0" fontAlgn="base" hangingPunct="0">
              <a:spcBef>
                <a:spcPct val="0"/>
              </a:spcBef>
              <a:spcAft>
                <a:spcPct val="0"/>
              </a:spcAft>
              <a:defRPr>
                <a:solidFill>
                  <a:schemeClr val="tx1"/>
                </a:solidFill>
                <a:latin typeface="Arial" charset="0"/>
              </a:defRPr>
            </a:lvl6pPr>
            <a:lvl7pPr marL="2971800" indent="-228600" defTabSz="936625" eaLnBrk="0" fontAlgn="base" hangingPunct="0">
              <a:spcBef>
                <a:spcPct val="0"/>
              </a:spcBef>
              <a:spcAft>
                <a:spcPct val="0"/>
              </a:spcAft>
              <a:defRPr>
                <a:solidFill>
                  <a:schemeClr val="tx1"/>
                </a:solidFill>
                <a:latin typeface="Arial" charset="0"/>
              </a:defRPr>
            </a:lvl7pPr>
            <a:lvl8pPr marL="3429000" indent="-228600" defTabSz="936625" eaLnBrk="0" fontAlgn="base" hangingPunct="0">
              <a:spcBef>
                <a:spcPct val="0"/>
              </a:spcBef>
              <a:spcAft>
                <a:spcPct val="0"/>
              </a:spcAft>
              <a:defRPr>
                <a:solidFill>
                  <a:schemeClr val="tx1"/>
                </a:solidFill>
                <a:latin typeface="Arial" charset="0"/>
              </a:defRPr>
            </a:lvl8pPr>
            <a:lvl9pPr marL="3886200" indent="-228600" defTabSz="936625" eaLnBrk="0" fontAlgn="base" hangingPunct="0">
              <a:spcBef>
                <a:spcPct val="0"/>
              </a:spcBef>
              <a:spcAft>
                <a:spcPct val="0"/>
              </a:spcAft>
              <a:defRPr>
                <a:solidFill>
                  <a:schemeClr val="tx1"/>
                </a:solidFill>
                <a:latin typeface="Arial" charset="0"/>
              </a:defRPr>
            </a:lvl9pPr>
          </a:lstStyle>
          <a:p>
            <a:pPr eaLnBrk="1" hangingPunct="1"/>
            <a:fld id="{ECE9801E-C1B6-4D3A-B96D-A89E52AF1C96}" type="slidenum">
              <a:rPr lang="en-US" smtClean="0">
                <a:latin typeface="Times New Roman" pitchFamily="18" charset="0"/>
              </a:rPr>
              <a:pPr eaLnBrk="1" hangingPunct="1"/>
              <a:t>78</a:t>
            </a:fld>
            <a:endParaRPr lang="en-US" smtClean="0">
              <a:latin typeface="Times New Roman" pitchFamily="18"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80</a:t>
            </a:fld>
            <a:endParaRPr lang="en-US" dirty="0"/>
          </a:p>
        </p:txBody>
      </p:sp>
    </p:spTree>
    <p:extLst>
      <p:ext uri="{BB962C8B-B14F-4D97-AF65-F5344CB8AC3E}">
        <p14:creationId xmlns:p14="http://schemas.microsoft.com/office/powerpoint/2010/main" val="18931041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Unauthorized Access</a:t>
            </a:r>
            <a:r>
              <a:rPr lang="en-US" dirty="0" smtClean="0"/>
              <a:t>: identification</a:t>
            </a:r>
            <a:r>
              <a:rPr lang="en-US" baseline="0" dirty="0" smtClean="0"/>
              <a:t> and authentication of users are not consistently enforced… </a:t>
            </a:r>
            <a:r>
              <a:rPr lang="en-US" b="1" baseline="0" dirty="0" smtClean="0"/>
              <a:t>a systems engineering problem</a:t>
            </a:r>
            <a:r>
              <a:rPr lang="en-US" baseline="0" dirty="0" smtClean="0"/>
              <a:t>.</a:t>
            </a:r>
          </a:p>
          <a:p>
            <a:r>
              <a:rPr lang="en-US" b="1" baseline="0" dirty="0" smtClean="0"/>
              <a:t>Improper Usage: </a:t>
            </a:r>
            <a:r>
              <a:rPr lang="en-US" baseline="0" dirty="0" smtClean="0"/>
              <a:t>Information assets are not always identified and inventoried… </a:t>
            </a:r>
            <a:r>
              <a:rPr lang="en-US" b="1" baseline="0" dirty="0" smtClean="0"/>
              <a:t>another security engineering problem</a:t>
            </a:r>
            <a:r>
              <a:rPr lang="en-US" baseline="0" dirty="0" smtClean="0"/>
              <a:t>.  We don’t always know the level of protection necessary.  One thing that DoD does pretty well is having a security classification guide for each project.</a:t>
            </a:r>
          </a:p>
          <a:p>
            <a:r>
              <a:rPr lang="en-US" b="1" baseline="0" dirty="0" smtClean="0"/>
              <a:t>Under investigation:  </a:t>
            </a:r>
            <a:r>
              <a:rPr lang="en-US" baseline="0" dirty="0" smtClean="0"/>
              <a:t>Those are the incidents that nobody knows exactly the cause and impact.  During May of ‘08, MITRE’s Bill Neugent had presented a talk to my sponsor – IRS on the fact that cyber threats are getting more “sophisticated” – no longer just hackers, we now have insiders, organized crime, terrorists, criminals perpetrating fraud.  </a:t>
            </a:r>
            <a:r>
              <a:rPr lang="en-US" b="1" baseline="0" dirty="0" smtClean="0"/>
              <a:t>Security engineers needs to understand the MISSION, BUSINESS OBJECTIVES, and OPERATIONAL PROCESSES.</a:t>
            </a:r>
            <a:endParaRPr lang="en-US" b="1" dirty="0"/>
          </a:p>
        </p:txBody>
      </p:sp>
      <p:sp>
        <p:nvSpPr>
          <p:cNvPr id="4" name="Slide Number Placeholder 3"/>
          <p:cNvSpPr>
            <a:spLocks noGrp="1"/>
          </p:cNvSpPr>
          <p:nvPr>
            <p:ph type="sldNum" sz="quarter" idx="10"/>
          </p:nvPr>
        </p:nvSpPr>
        <p:spPr/>
        <p:txBody>
          <a:bodyPr/>
          <a:lstStyle/>
          <a:p>
            <a:fld id="{D3F1EF51-125F-421A-B692-CE16179674BA}" type="slidenum">
              <a:rPr lang="en-US" smtClean="0"/>
              <a:pPr/>
              <a:t>81</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82</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6BE5A14A-3352-4FD5-8A24-54B988A5C798}" type="slidenum">
              <a:rPr lang="en-US" smtClean="0"/>
              <a:pPr/>
              <a:t>84</a:t>
            </a:fld>
            <a:endParaRPr lang="en-US" dirty="0"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0ACA1A0B-56CB-4A78-A9E9-81C5917B0B5C}" type="slidenum">
              <a:rPr lang="en-US" smtClean="0"/>
              <a:pPr/>
              <a:t>85</a:t>
            </a:fld>
            <a:endParaRPr lang="en-US" dirty="0"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r>
              <a:rPr lang="en-US" dirty="0" smtClean="0"/>
              <a:t>Ref. NIST SP 800-30 “Risk Management Guide for Information Technology Systems”.</a:t>
            </a:r>
          </a:p>
          <a:p>
            <a:r>
              <a:rPr lang="en-US" dirty="0" smtClean="0"/>
              <a:t>Ref. NIST SP 800-53 “Recommended Security Controls for Federal Information Systems”.</a:t>
            </a:r>
          </a:p>
          <a:p>
            <a:endParaRPr lang="en-US"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841E2FD6-F747-4C7D-8482-EA181105EE4C}" type="slidenum">
              <a:rPr lang="en-US" smtClean="0"/>
              <a:pPr/>
              <a:t>86</a:t>
            </a:fld>
            <a:endParaRPr lang="en-US" dirty="0"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49CE28F5-0249-42C3-BC5F-0AA56C5F93C2}" type="slidenum">
              <a:rPr lang="en-US" smtClean="0"/>
              <a:pPr/>
              <a:t>87</a:t>
            </a:fld>
            <a:endParaRPr lang="en-US" dirty="0"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9E53E7F2-E7C8-42A9-BCFB-BE270638DCF6}" type="slidenum">
              <a:rPr lang="en-US" smtClean="0"/>
              <a:pPr/>
              <a:t>88</a:t>
            </a:fld>
            <a:endParaRPr lang="en-US" dirty="0"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89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C432F7F7-DE8F-4B05-A5EC-1BA0A44A7E3B}" type="slidenum">
              <a:rPr lang="en-US" smtClean="0"/>
              <a:pPr/>
              <a:t>8</a:t>
            </a:fld>
            <a:endParaRPr lang="en-US" dirty="0"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90</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97B0001C-C449-4A64-9C7E-EF28EC967931}" type="slidenum">
              <a:rPr lang="en-US" smtClean="0"/>
              <a:pPr/>
              <a:t>91</a:t>
            </a:fld>
            <a:endParaRPr lang="en-US" dirty="0"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7DAEDC81-82E8-4917-A27C-FB840CD5C160}" type="slidenum">
              <a:rPr lang="en-US" smtClean="0"/>
              <a:pPr/>
              <a:t>92</a:t>
            </a:fld>
            <a:endParaRPr lang="en-US" dirty="0"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93</a:t>
            </a:fld>
            <a:endParaRPr lang="en-US" dirty="0"/>
          </a:p>
        </p:txBody>
      </p:sp>
    </p:spTree>
    <p:extLst>
      <p:ext uri="{BB962C8B-B14F-4D97-AF65-F5344CB8AC3E}">
        <p14:creationId xmlns:p14="http://schemas.microsoft.com/office/powerpoint/2010/main" val="15041619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79B846B3-BEF5-48DF-9FDE-9A93002AFF62}" type="slidenum">
              <a:rPr lang="en-US" smtClean="0"/>
              <a:pPr/>
              <a:t>94</a:t>
            </a:fld>
            <a:endParaRPr lang="en-US" dirty="0"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95</a:t>
            </a:fld>
            <a:endParaRPr lang="en-US" dirty="0"/>
          </a:p>
        </p:txBody>
      </p:sp>
    </p:spTree>
    <p:extLst>
      <p:ext uri="{BB962C8B-B14F-4D97-AF65-F5344CB8AC3E}">
        <p14:creationId xmlns:p14="http://schemas.microsoft.com/office/powerpoint/2010/main" val="1845009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D7E0A933-224F-498D-A5E1-FEF5FBF7245E}" type="slidenum">
              <a:rPr lang="en-US" smtClean="0"/>
              <a:pPr/>
              <a:t>96</a:t>
            </a:fld>
            <a:endParaRPr lang="en-US" dirty="0"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D7E0A933-224F-498D-A5E1-FEF5FBF7245E}" type="slidenum">
              <a:rPr lang="en-US" smtClean="0"/>
              <a:pPr/>
              <a:t>97</a:t>
            </a:fld>
            <a:endParaRPr lang="en-US" dirty="0"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01BA044-FA45-4218-B81D-08A59409A40E}" type="slidenum">
              <a:rPr lang="en-US" smtClean="0"/>
              <a:pPr>
                <a:defRPr/>
              </a:pPr>
              <a:t>98</a:t>
            </a:fld>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3D03A44C-FD2C-4C9F-990E-9B5BA26AA857}" type="slidenum">
              <a:rPr lang="en-US" smtClean="0"/>
              <a:pPr/>
              <a:t>99</a:t>
            </a:fld>
            <a:endParaRPr lang="en-US" dirty="0"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B77B4423-71C2-44D0-A6D6-DFD49F58442F}" type="slidenum">
              <a:rPr lang="en-US" smtClean="0"/>
              <a:pPr/>
              <a:t>9</a:t>
            </a:fld>
            <a:endParaRPr lang="en-US" dirty="0"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r>
              <a:rPr lang="en-US" dirty="0" smtClean="0"/>
              <a:t>It should be noted that a well-rounded security management,</a:t>
            </a:r>
            <a:r>
              <a:rPr lang="en-US" baseline="0" dirty="0" smtClean="0"/>
              <a:t> it requires all 8 best practices.</a:t>
            </a:r>
          </a:p>
          <a:p>
            <a:r>
              <a:rPr lang="en-US" baseline="0" dirty="0" smtClean="0"/>
              <a:t>For example:</a:t>
            </a:r>
          </a:p>
          <a:p>
            <a:pPr>
              <a:buFontTx/>
              <a:buNone/>
            </a:pPr>
            <a:r>
              <a:rPr lang="en-US" dirty="0" smtClean="0"/>
              <a:t>- In 2008, </a:t>
            </a:r>
            <a:r>
              <a:rPr lang="en-US" dirty="0" err="1" smtClean="0"/>
              <a:t>Societe</a:t>
            </a:r>
            <a:r>
              <a:rPr lang="en-US" dirty="0" smtClean="0"/>
              <a:t> </a:t>
            </a:r>
            <a:r>
              <a:rPr lang="en-US" dirty="0" err="1" smtClean="0"/>
              <a:t>Generale</a:t>
            </a:r>
            <a:r>
              <a:rPr lang="en-US" dirty="0" smtClean="0"/>
              <a:t>-the</a:t>
            </a:r>
            <a:r>
              <a:rPr lang="en-US" baseline="0" dirty="0" smtClean="0"/>
              <a:t> second largest bank in France- had lost $7 billion (or 5 billion euro) in a security trading scandal by </a:t>
            </a:r>
            <a:r>
              <a:rPr lang="en-US" dirty="0" err="1" smtClean="0"/>
              <a:t>Jérôme</a:t>
            </a:r>
            <a:r>
              <a:rPr lang="en-US" dirty="0" smtClean="0"/>
              <a:t> </a:t>
            </a:r>
            <a:r>
              <a:rPr lang="en-US" dirty="0" err="1" smtClean="0"/>
              <a:t>Kerviel</a:t>
            </a:r>
            <a:r>
              <a:rPr lang="en-US" dirty="0" smtClean="0"/>
              <a:t>.</a:t>
            </a:r>
            <a:r>
              <a:rPr lang="en-US" baseline="0" dirty="0" smtClean="0"/>
              <a:t>  </a:t>
            </a:r>
            <a:r>
              <a:rPr lang="en-US" baseline="0" dirty="0" err="1" smtClean="0"/>
              <a:t>Kerviel</a:t>
            </a:r>
            <a:r>
              <a:rPr lang="en-US" baseline="0" dirty="0" smtClean="0"/>
              <a:t> was allowed to by-pass six layers of controls.</a:t>
            </a:r>
          </a:p>
          <a:p>
            <a:pPr>
              <a:buFontTx/>
              <a:buNone/>
            </a:pPr>
            <a:r>
              <a:rPr lang="en-US" baseline="0" dirty="0" smtClean="0"/>
              <a:t>- In 1994, Nick </a:t>
            </a:r>
            <a:r>
              <a:rPr lang="en-US" baseline="0" dirty="0" err="1" smtClean="0"/>
              <a:t>Leeson</a:t>
            </a:r>
            <a:r>
              <a:rPr lang="en-US" baseline="0" dirty="0" smtClean="0"/>
              <a:t> of Briton’s Barings Bank had lost $1.4 billion (or 827 million ponds) in the Singapore Stoke Exchange.  Because nobody was reviewing his records.</a:t>
            </a:r>
          </a:p>
          <a:p>
            <a:pPr>
              <a:buFontTx/>
              <a:buNone/>
            </a:pPr>
            <a:r>
              <a:rPr lang="en-US" baseline="0" dirty="0" smtClean="0"/>
              <a:t>On the government side:</a:t>
            </a:r>
          </a:p>
          <a:p>
            <a:pPr>
              <a:buFontTx/>
              <a:buNone/>
            </a:pPr>
            <a:r>
              <a:rPr lang="en-US" baseline="0" dirty="0" smtClean="0"/>
              <a:t>- In 2001, Robert </a:t>
            </a:r>
            <a:r>
              <a:rPr lang="en-US" baseline="0" dirty="0" err="1" smtClean="0"/>
              <a:t>Hanssen</a:t>
            </a:r>
            <a:r>
              <a:rPr lang="en-US" baseline="0" dirty="0" smtClean="0"/>
              <a:t>, the FBI agent was able to access multiple compartmented information and spied for Russians over 20 years.  In 2002, the Webster Commission had found that FBI had lacked in all security best practices.</a:t>
            </a:r>
            <a:endParaRPr lang="en-US" dirty="0"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A0FFE4AE-9ED2-40CB-8E20-45B79F4B0BAF}" type="slidenum">
              <a:rPr lang="en-US" smtClean="0"/>
              <a:pPr/>
              <a:t>100</a:t>
            </a:fld>
            <a:endParaRPr lang="en-US" dirty="0"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B4B371-47EF-4F94-805C-A1A2AA5EDDC3}" type="slidenum">
              <a:rPr lang="en-US" smtClean="0"/>
              <a:pPr/>
              <a:t>101</a:t>
            </a:fld>
            <a:endParaRPr lang="en-US"/>
          </a:p>
        </p:txBody>
      </p:sp>
    </p:spTree>
    <p:extLst>
      <p:ext uri="{BB962C8B-B14F-4D97-AF65-F5344CB8AC3E}">
        <p14:creationId xmlns:p14="http://schemas.microsoft.com/office/powerpoint/2010/main" val="13498861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B4B371-47EF-4F94-805C-A1A2AA5EDDC3}" type="slidenum">
              <a:rPr lang="en-US" smtClean="0"/>
              <a:pPr/>
              <a:t>102</a:t>
            </a:fld>
            <a:endParaRPr lang="en-US"/>
          </a:p>
        </p:txBody>
      </p:sp>
    </p:spTree>
    <p:extLst>
      <p:ext uri="{BB962C8B-B14F-4D97-AF65-F5344CB8AC3E}">
        <p14:creationId xmlns:p14="http://schemas.microsoft.com/office/powerpoint/2010/main" val="273527687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BF955C4D-8FA4-4238-B6AA-8419C51B3E54}" type="slidenum">
              <a:rPr lang="en-US" smtClean="0"/>
              <a:pPr/>
              <a:t>103</a:t>
            </a:fld>
            <a:endParaRPr lang="en-US" dirty="0"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1B2B1652-7DCA-459E-905C-A81AFE0A6F1A}" type="slidenum">
              <a:rPr lang="en-US" smtClean="0"/>
              <a:pPr/>
              <a:t>104</a:t>
            </a:fld>
            <a:endParaRPr lang="en-US" dirty="0" smtClean="0"/>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64FDFF00-B14E-4AAE-9011-3DBBC4B20622}" type="slidenum">
              <a:rPr lang="en-US" smtClean="0"/>
              <a:pPr/>
              <a:t>105</a:t>
            </a:fld>
            <a:endParaRPr lang="en-US" dirty="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CACC734D-0844-4F14-92B7-9CB9A0D4AA44}" type="slidenum">
              <a:rPr lang="en-US" smtClean="0"/>
              <a:pPr/>
              <a:t>106</a:t>
            </a:fld>
            <a:endParaRPr lang="en-US" dirty="0"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16E16760-F2E2-450E-8656-E0B2199BC58F}" type="slidenum">
              <a:rPr lang="en-US" smtClean="0"/>
              <a:pPr/>
              <a:t>107</a:t>
            </a:fld>
            <a:endParaRPr lang="en-US" dirty="0"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446DB3D8-71D9-4B94-AF74-5C7391AC389F}" type="slidenum">
              <a:rPr lang="en-US" smtClean="0"/>
              <a:pPr/>
              <a:t>108</a:t>
            </a:fld>
            <a:endParaRPr lang="en-US" dirty="0"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D7E0A933-224F-498D-A5E1-FEF5FBF7245E}" type="slidenum">
              <a:rPr lang="en-US" smtClean="0"/>
              <a:pPr/>
              <a:t>109</a:t>
            </a:fld>
            <a:endParaRPr lang="en-US" dirty="0"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3Ca%20rel=%22license%22%20href=%22http:%5Ccreativecommons.org%5Clicenses%5Cby-nc-sa%5C3.0%5C%22%3E%3Cimg%20alt=%22Creative%20Commons%20License%22%20style=%22border-width:0%22%20src=%22http:%5Ci.creativecommons.org%5Cl%5Cby-nc-sa%5C3.0%5C88x31.png%22%20%5C%3E%3C%5Ca%3E%3Cbr%20%5C%3E%3Cspan%20xmlns:dct=%22http:%5Cpurl.org%5Cdc%5Cterms%5C%22%20property=%22dct:title%22%3ECISSP%20Common%20Body%20of%20Knowledge%3C%5Cspan%3E%20by%20%3Cspan%20xmlns:cc=%22http:%5Ccreativecommons.org%5Cns" TargetMode="External"/><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524000" y="1371600"/>
            <a:ext cx="6096000" cy="1981200"/>
          </a:xfrm>
        </p:spPr>
        <p:txBody>
          <a:bodyPr anchor="ctr"/>
          <a:lstStyle>
            <a:lvl1pPr algn="ctr">
              <a:defRPr/>
            </a:lvl1pPr>
          </a:lstStyle>
          <a:p>
            <a:r>
              <a:rPr lang="en-US"/>
              <a:t>Click to edit Master title style</a:t>
            </a:r>
          </a:p>
        </p:txBody>
      </p:sp>
      <p:sp>
        <p:nvSpPr>
          <p:cNvPr id="3075" name="Rectangle 3"/>
          <p:cNvSpPr>
            <a:spLocks noGrp="1" noChangeArrowheads="1"/>
          </p:cNvSpPr>
          <p:nvPr>
            <p:ph type="subTitle" idx="1"/>
          </p:nvPr>
        </p:nvSpPr>
        <p:spPr>
          <a:xfrm>
            <a:off x="2362200" y="3886200"/>
            <a:ext cx="4419600" cy="1143000"/>
          </a:xfrm>
        </p:spPr>
        <p:txBody>
          <a:bodyPr/>
          <a:lstStyle>
            <a:lvl1pPr marL="0" indent="0" algn="ctr">
              <a:buFontTx/>
              <a:buNone/>
              <a:defRPr sz="1600" b="1"/>
            </a:lvl1pPr>
          </a:lstStyle>
          <a:p>
            <a:r>
              <a:rPr lang="en-US"/>
              <a:t>Click to edit Master subtitle style</a:t>
            </a:r>
          </a:p>
        </p:txBody>
      </p:sp>
      <p:pic>
        <p:nvPicPr>
          <p:cNvPr id="431106" name="Picture 2">
            <a:hlinkClick r:id="rId2" action="ppaction://hlinkfile"/>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61283" y="6336769"/>
            <a:ext cx="869937"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userDrawn="1"/>
        </p:nvSpPr>
        <p:spPr>
          <a:xfrm>
            <a:off x="1770585" y="6129841"/>
            <a:ext cx="6608651" cy="707886"/>
          </a:xfrm>
          <a:prstGeom prst="rect">
            <a:avLst/>
          </a:prstGeom>
          <a:noFill/>
        </p:spPr>
        <p:txBody>
          <a:bodyPr wrap="square" rtlCol="0">
            <a:spAutoFit/>
          </a:bodyPr>
          <a:lstStyle/>
          <a:p>
            <a:r>
              <a:rPr lang="en-US" sz="1000" i="1" dirty="0" smtClean="0">
                <a:solidFill>
                  <a:srgbClr val="003399"/>
                </a:solidFill>
              </a:rPr>
              <a:t>CISSP Common Body of Knowledge Review</a:t>
            </a:r>
            <a:r>
              <a:rPr lang="en-US" sz="1000" dirty="0" smtClean="0">
                <a:solidFill>
                  <a:srgbClr val="003399"/>
                </a:solidFill>
              </a:rPr>
              <a:t> by Alfred Ouyang</a:t>
            </a:r>
            <a:r>
              <a:rPr lang="en-US" sz="1000" baseline="0" dirty="0" smtClean="0">
                <a:solidFill>
                  <a:srgbClr val="003399"/>
                </a:solidFill>
              </a:rPr>
              <a:t> </a:t>
            </a:r>
            <a:r>
              <a:rPr lang="en-US" sz="1000" dirty="0" smtClean="0">
                <a:solidFill>
                  <a:srgbClr val="003399"/>
                </a:solidFill>
              </a:rPr>
              <a:t>is licensed under the Creative Commons Attribution-</a:t>
            </a:r>
            <a:r>
              <a:rPr lang="en-US" sz="1000" dirty="0" err="1" smtClean="0">
                <a:solidFill>
                  <a:srgbClr val="003399"/>
                </a:solidFill>
              </a:rPr>
              <a:t>NonCommercial</a:t>
            </a:r>
            <a:r>
              <a:rPr lang="en-US" sz="1000" dirty="0" smtClean="0">
                <a:solidFill>
                  <a:srgbClr val="003399"/>
                </a:solidFill>
              </a:rPr>
              <a:t>-</a:t>
            </a:r>
            <a:r>
              <a:rPr lang="en-US" sz="1000" dirty="0" err="1" smtClean="0">
                <a:solidFill>
                  <a:srgbClr val="003399"/>
                </a:solidFill>
              </a:rPr>
              <a:t>ShareAlike</a:t>
            </a:r>
            <a:r>
              <a:rPr lang="en-US" sz="1000" dirty="0" smtClean="0">
                <a:solidFill>
                  <a:srgbClr val="003399"/>
                </a:solidFill>
              </a:rPr>
              <a:t> 3.0 </a:t>
            </a:r>
            <a:r>
              <a:rPr lang="en-US" sz="1000" dirty="0" err="1" smtClean="0">
                <a:solidFill>
                  <a:srgbClr val="003399"/>
                </a:solidFill>
              </a:rPr>
              <a:t>Unported</a:t>
            </a:r>
            <a:r>
              <a:rPr lang="en-US" sz="1000" dirty="0" smtClean="0">
                <a:solidFill>
                  <a:srgbClr val="003399"/>
                </a:solidFill>
              </a:rPr>
              <a:t> License. To view a copy of this license, visit http://creativecommons.org/licenses/by-nc-sa/3.0/ or send a letter to Creative Commons, 444 Castro Street, Suite 900, Mountain View, California, 94041, USA.</a:t>
            </a:r>
            <a:endParaRPr lang="en-US" sz="1000"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r>
              <a:rPr lang="en-US" dirty="0"/>
              <a:t>- </a:t>
            </a:r>
            <a:fld id="{5B084344-8AD9-43B2-B39C-C43A7874E009}" type="slidenum">
              <a:rPr lang="en-US"/>
              <a:pPr>
                <a:defRPr/>
              </a:pPr>
              <a:t>‹#›</a:t>
            </a:fld>
            <a:r>
              <a:rPr lang="en-US" dirty="0"/>
              <a:t> -</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
            <a:ext cx="2209800" cy="5753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38100"/>
            <a:ext cx="6477000" cy="5753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r>
              <a:rPr lang="en-US" dirty="0"/>
              <a:t>- </a:t>
            </a:r>
            <a:fld id="{8E8B5059-8B53-4DDA-9597-FC4EB6E08191}" type="slidenum">
              <a:rPr lang="en-US"/>
              <a:pPr>
                <a:defRPr/>
              </a:pPr>
              <a:t>‹#›</a:t>
            </a:fld>
            <a:r>
              <a:rPr lang="en-US" dirty="0"/>
              <a:t> -</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
            <a:ext cx="88392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143000"/>
            <a:ext cx="77724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3505200"/>
            <a:ext cx="77724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7848600" y="6604000"/>
            <a:ext cx="1219200" cy="457200"/>
          </a:xfrm>
        </p:spPr>
        <p:txBody>
          <a:bodyPr/>
          <a:lstStyle>
            <a:lvl1pPr>
              <a:defRPr/>
            </a:lvl1pPr>
          </a:lstStyle>
          <a:p>
            <a:pPr>
              <a:defRPr/>
            </a:pPr>
            <a:r>
              <a:rPr lang="en-US" dirty="0"/>
              <a:t>- </a:t>
            </a:r>
            <a:fld id="{22984D66-E9ED-44AE-85B2-4510D3EF0DD7}" type="slidenum">
              <a:rPr lang="en-US"/>
              <a:pPr>
                <a:defRPr/>
              </a:pPr>
              <a:t>‹#›</a:t>
            </a:fld>
            <a:r>
              <a:rPr lang="en-US" dirty="0"/>
              <a:t> -</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
            <a:ext cx="8839200" cy="1066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43000"/>
            <a:ext cx="381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143000"/>
            <a:ext cx="381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7848600" y="6553200"/>
            <a:ext cx="1219200" cy="457200"/>
          </a:xfrm>
        </p:spPr>
        <p:txBody>
          <a:bodyPr/>
          <a:lstStyle>
            <a:lvl1pPr>
              <a:defRPr/>
            </a:lvl1pPr>
          </a:lstStyle>
          <a:p>
            <a:pPr>
              <a:defRPr/>
            </a:pPr>
            <a:r>
              <a:rPr lang="en-US" dirty="0"/>
              <a:t>- </a:t>
            </a:r>
            <a:fld id="{E6F969BA-C3D3-4CA2-B674-4366BB858D96}" type="slidenum">
              <a:rPr lang="en-US"/>
              <a:pPr>
                <a:defRPr/>
              </a:pPr>
              <a:t>‹#›</a:t>
            </a:fld>
            <a:r>
              <a:rPr lang="en-US" dirty="0"/>
              <a:t> -</a:t>
            </a:r>
          </a:p>
        </p:txBody>
      </p:sp>
    </p:spTree>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
            <a:ext cx="88392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143000"/>
            <a:ext cx="381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43000"/>
            <a:ext cx="38100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505200"/>
            <a:ext cx="3810000" cy="220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7848600" y="6553200"/>
            <a:ext cx="1219200" cy="457200"/>
          </a:xfrm>
        </p:spPr>
        <p:txBody>
          <a:bodyPr/>
          <a:lstStyle>
            <a:lvl1pPr>
              <a:defRPr/>
            </a:lvl1pPr>
          </a:lstStyle>
          <a:p>
            <a:pPr>
              <a:defRPr/>
            </a:pPr>
            <a:r>
              <a:rPr lang="en-US" dirty="0"/>
              <a:t>- </a:t>
            </a:r>
            <a:fld id="{1073C59E-F8CF-485E-8BA8-30F0E7555EBB}" type="slidenum">
              <a:rPr lang="en-US"/>
              <a:pPr>
                <a:defRPr/>
              </a:pPr>
              <a:t>‹#›</a:t>
            </a:fld>
            <a:r>
              <a:rPr lang="en-US" dirty="0"/>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
            <a:ext cx="88392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143000"/>
            <a:ext cx="381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381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7848600" y="6553200"/>
            <a:ext cx="1219200" cy="457200"/>
          </a:xfrm>
        </p:spPr>
        <p:txBody>
          <a:bodyPr/>
          <a:lstStyle>
            <a:lvl1pPr>
              <a:defRPr/>
            </a:lvl1pPr>
          </a:lstStyle>
          <a:p>
            <a:pPr>
              <a:defRPr/>
            </a:pPr>
            <a:r>
              <a:rPr lang="en-US" dirty="0"/>
              <a:t>- </a:t>
            </a:r>
            <a:fld id="{AC779D1D-1A4F-4A0A-A561-95BFFAD88375}" type="slidenum">
              <a:rPr lang="en-US"/>
              <a:pPr>
                <a:defRPr/>
              </a:pPr>
              <a:t>‹#›</a:t>
            </a:fld>
            <a:r>
              <a:rPr lang="en-US" dirty="0"/>
              <a:t>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r>
              <a:rPr lang="en-US" dirty="0"/>
              <a:t>- </a:t>
            </a:r>
            <a:fld id="{5C6890EE-A853-453D-A1B9-5967B6EF9B58}" type="slidenum">
              <a:rPr lang="en-US"/>
              <a:pPr>
                <a:defRPr/>
              </a:pPr>
              <a:t>‹#›</a:t>
            </a:fld>
            <a:r>
              <a:rPr lang="en-US" dirty="0"/>
              <a:t>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r>
              <a:rPr lang="en-US" dirty="0"/>
              <a:t>- </a:t>
            </a:r>
            <a:fld id="{62B9CA44-EC16-4E03-A3C7-E22EF6D2051A}" type="slidenum">
              <a:rPr lang="en-US"/>
              <a:pPr>
                <a:defRPr/>
              </a:pPr>
              <a:t>‹#›</a:t>
            </a:fld>
            <a:r>
              <a:rPr lang="en-US" dirty="0"/>
              <a:t>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143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r>
              <a:rPr lang="en-US" dirty="0"/>
              <a:t>- </a:t>
            </a:r>
            <a:fld id="{45575B56-AECF-4FD4-B456-07241AA38113}" type="slidenum">
              <a:rPr lang="en-US"/>
              <a:pPr>
                <a:defRPr/>
              </a:pPr>
              <a:t>‹#›</a:t>
            </a:fld>
            <a:r>
              <a:rPr lang="en-US" dirty="0"/>
              <a:t>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r>
              <a:rPr lang="en-US" dirty="0"/>
              <a:t>- </a:t>
            </a:r>
            <a:fld id="{53897961-D48B-42EB-AEB6-D440FA457759}" type="slidenum">
              <a:rPr lang="en-US"/>
              <a:pPr>
                <a:defRPr/>
              </a:pPr>
              <a:t>‹#›</a:t>
            </a:fld>
            <a:r>
              <a:rPr lang="en-US" dirty="0"/>
              <a:t> -</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r>
              <a:rPr lang="en-US" dirty="0"/>
              <a:t>- </a:t>
            </a:r>
            <a:fld id="{A9B6E7F7-75F5-4D12-BEF7-26A38C141FA7}" type="slidenum">
              <a:rPr lang="en-US"/>
              <a:pPr>
                <a:defRPr/>
              </a:pPr>
              <a:t>‹#›</a:t>
            </a:fld>
            <a:r>
              <a:rPr lang="en-US" dirty="0"/>
              <a:t> -</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r>
              <a:rPr lang="en-US" dirty="0"/>
              <a:t>- </a:t>
            </a:r>
            <a:fld id="{0AF4F02B-8944-4935-8FBB-AF73AB194D39}" type="slidenum">
              <a:rPr lang="en-US"/>
              <a:pPr>
                <a:defRPr/>
              </a:pPr>
              <a:t>‹#›</a:t>
            </a:fld>
            <a:r>
              <a:rPr lang="en-US" dirty="0"/>
              <a:t>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r>
              <a:rPr lang="en-US" dirty="0"/>
              <a:t>- </a:t>
            </a:r>
            <a:fld id="{8455564B-F9F7-4691-BC1E-CA6D7FA8C28D}" type="slidenum">
              <a:rPr lang="en-US"/>
              <a:pPr>
                <a:defRPr/>
              </a:pPr>
              <a:t>‹#›</a:t>
            </a:fld>
            <a:r>
              <a:rPr lang="en-US" dirty="0"/>
              <a:t> -</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r>
              <a:rPr lang="en-US" dirty="0"/>
              <a:t>- </a:t>
            </a:r>
            <a:fld id="{57386C7E-3958-43EC-9EBC-33A930FA73C7}" type="slidenum">
              <a:rPr lang="en-US"/>
              <a:pPr>
                <a:defRPr/>
              </a:pPr>
              <a:t>‹#›</a:t>
            </a:fld>
            <a:r>
              <a:rPr lang="en-US" dirty="0"/>
              <a:t> -</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152400" y="-38100"/>
            <a:ext cx="8839200" cy="1066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7411" name="Rectangle 3"/>
          <p:cNvSpPr>
            <a:spLocks noGrp="1" noChangeArrowheads="1"/>
          </p:cNvSpPr>
          <p:nvPr>
            <p:ph type="body" idx="1"/>
          </p:nvPr>
        </p:nvSpPr>
        <p:spPr bwMode="auto">
          <a:xfrm>
            <a:off x="685800" y="1143000"/>
            <a:ext cx="77724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0" name="Rectangle 6"/>
          <p:cNvSpPr>
            <a:spLocks noGrp="1" noChangeArrowheads="1"/>
          </p:cNvSpPr>
          <p:nvPr>
            <p:ph type="sldNum" sz="quarter" idx="4"/>
          </p:nvPr>
        </p:nvSpPr>
        <p:spPr bwMode="auto">
          <a:xfrm>
            <a:off x="7878763" y="6604000"/>
            <a:ext cx="1219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3399"/>
                </a:solidFill>
              </a:defRPr>
            </a:lvl1pPr>
          </a:lstStyle>
          <a:p>
            <a:pPr>
              <a:defRPr/>
            </a:pPr>
            <a:r>
              <a:rPr lang="en-US" dirty="0"/>
              <a:t>- </a:t>
            </a:r>
            <a:fld id="{73B44FBC-27F0-4EA7-9D41-50CD14FCA39F}" type="slidenum">
              <a:rPr lang="en-US"/>
              <a:pPr>
                <a:defRPr/>
              </a:pPr>
              <a:t>‹#›</a:t>
            </a:fld>
            <a:r>
              <a:rPr lang="en-US" dirty="0"/>
              <a:t> -</a:t>
            </a:r>
          </a:p>
        </p:txBody>
      </p:sp>
      <p:sp>
        <p:nvSpPr>
          <p:cNvPr id="1032" name="Line 8"/>
          <p:cNvSpPr>
            <a:spLocks noChangeShapeType="1"/>
          </p:cNvSpPr>
          <p:nvPr/>
        </p:nvSpPr>
        <p:spPr bwMode="auto">
          <a:xfrm>
            <a:off x="152400" y="990600"/>
            <a:ext cx="8839200" cy="0"/>
          </a:xfrm>
          <a:prstGeom prst="line">
            <a:avLst/>
          </a:prstGeom>
          <a:noFill/>
          <a:ln w="28575">
            <a:solidFill>
              <a:srgbClr val="FF0000"/>
            </a:solidFill>
            <a:round/>
            <a:headEnd/>
            <a:tailEnd/>
          </a:ln>
          <a:effectLst/>
        </p:spPr>
        <p:txBody>
          <a:bodyPr wrap="none" anchor="ctr"/>
          <a:lstStyle/>
          <a:p>
            <a:pPr>
              <a:defRPr/>
            </a:pPr>
            <a:endParaRPr lang="en-US" dirty="0"/>
          </a:p>
        </p:txBody>
      </p:sp>
      <p:pic>
        <p:nvPicPr>
          <p:cNvPr id="430083" name="Picture 3"/>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59575" y="6674342"/>
            <a:ext cx="762000" cy="14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99"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0" r:id="rId12"/>
    <p:sldLayoutId id="2147483701" r:id="rId13"/>
    <p:sldLayoutId id="2147483702" r:id="rId14"/>
    <p:sldLayoutId id="2147483703" r:id="rId15"/>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2400" b="1">
          <a:solidFill>
            <a:srgbClr val="003399"/>
          </a:solidFill>
          <a:latin typeface="+mj-lt"/>
          <a:ea typeface="+mj-ea"/>
          <a:cs typeface="+mj-cs"/>
        </a:defRPr>
      </a:lvl1pPr>
      <a:lvl2pPr algn="l" rtl="0" eaLnBrk="0" fontAlgn="base" hangingPunct="0">
        <a:spcBef>
          <a:spcPct val="0"/>
        </a:spcBef>
        <a:spcAft>
          <a:spcPct val="0"/>
        </a:spcAft>
        <a:defRPr sz="2400" b="1">
          <a:solidFill>
            <a:srgbClr val="003399"/>
          </a:solidFill>
          <a:latin typeface="Arial" charset="0"/>
        </a:defRPr>
      </a:lvl2pPr>
      <a:lvl3pPr algn="l" rtl="0" eaLnBrk="0" fontAlgn="base" hangingPunct="0">
        <a:spcBef>
          <a:spcPct val="0"/>
        </a:spcBef>
        <a:spcAft>
          <a:spcPct val="0"/>
        </a:spcAft>
        <a:defRPr sz="2400" b="1">
          <a:solidFill>
            <a:srgbClr val="003399"/>
          </a:solidFill>
          <a:latin typeface="Arial" charset="0"/>
        </a:defRPr>
      </a:lvl3pPr>
      <a:lvl4pPr algn="l" rtl="0" eaLnBrk="0" fontAlgn="base" hangingPunct="0">
        <a:spcBef>
          <a:spcPct val="0"/>
        </a:spcBef>
        <a:spcAft>
          <a:spcPct val="0"/>
        </a:spcAft>
        <a:defRPr sz="2400" b="1">
          <a:solidFill>
            <a:srgbClr val="003399"/>
          </a:solidFill>
          <a:latin typeface="Arial" charset="0"/>
        </a:defRPr>
      </a:lvl4pPr>
      <a:lvl5pPr algn="l" rtl="0" eaLnBrk="0" fontAlgn="base" hangingPunct="0">
        <a:spcBef>
          <a:spcPct val="0"/>
        </a:spcBef>
        <a:spcAft>
          <a:spcPct val="0"/>
        </a:spcAft>
        <a:defRPr sz="2400" b="1">
          <a:solidFill>
            <a:srgbClr val="003399"/>
          </a:solidFill>
          <a:latin typeface="Arial" charset="0"/>
        </a:defRPr>
      </a:lvl5pPr>
      <a:lvl6pPr marL="457200" algn="l" rtl="0" eaLnBrk="0" fontAlgn="base" hangingPunct="0">
        <a:spcBef>
          <a:spcPct val="0"/>
        </a:spcBef>
        <a:spcAft>
          <a:spcPct val="0"/>
        </a:spcAft>
        <a:defRPr sz="2400" b="1">
          <a:solidFill>
            <a:srgbClr val="003399"/>
          </a:solidFill>
          <a:latin typeface="Arial" charset="0"/>
        </a:defRPr>
      </a:lvl6pPr>
      <a:lvl7pPr marL="914400" algn="l" rtl="0" eaLnBrk="0" fontAlgn="base" hangingPunct="0">
        <a:spcBef>
          <a:spcPct val="0"/>
        </a:spcBef>
        <a:spcAft>
          <a:spcPct val="0"/>
        </a:spcAft>
        <a:defRPr sz="2400" b="1">
          <a:solidFill>
            <a:srgbClr val="003399"/>
          </a:solidFill>
          <a:latin typeface="Arial" charset="0"/>
        </a:defRPr>
      </a:lvl7pPr>
      <a:lvl8pPr marL="1371600" algn="l" rtl="0" eaLnBrk="0" fontAlgn="base" hangingPunct="0">
        <a:spcBef>
          <a:spcPct val="0"/>
        </a:spcBef>
        <a:spcAft>
          <a:spcPct val="0"/>
        </a:spcAft>
        <a:defRPr sz="2400" b="1">
          <a:solidFill>
            <a:srgbClr val="003399"/>
          </a:solidFill>
          <a:latin typeface="Arial" charset="0"/>
        </a:defRPr>
      </a:lvl8pPr>
      <a:lvl9pPr marL="1828800" algn="l" rtl="0" eaLnBrk="0" fontAlgn="base" hangingPunct="0">
        <a:spcBef>
          <a:spcPct val="0"/>
        </a:spcBef>
        <a:spcAft>
          <a:spcPct val="0"/>
        </a:spcAft>
        <a:defRPr sz="2400" b="1">
          <a:solidFill>
            <a:srgbClr val="003399"/>
          </a:solidFill>
          <a:latin typeface="Arial" charset="0"/>
        </a:defRPr>
      </a:lvl9pPr>
    </p:titleStyle>
    <p:bodyStyle>
      <a:lvl1pPr marL="342900" indent="-342900" algn="l" rtl="0" eaLnBrk="0" fontAlgn="base" hangingPunct="0">
        <a:spcBef>
          <a:spcPct val="20000"/>
        </a:spcBef>
        <a:spcAft>
          <a:spcPct val="0"/>
        </a:spcAft>
        <a:buChar char="•"/>
        <a:defRPr sz="2400">
          <a:solidFill>
            <a:srgbClr val="003399"/>
          </a:solidFill>
          <a:latin typeface="+mn-lt"/>
          <a:ea typeface="+mn-ea"/>
          <a:cs typeface="+mn-cs"/>
        </a:defRPr>
      </a:lvl1pPr>
      <a:lvl2pPr marL="742950" indent="-285750" algn="l" rtl="0" eaLnBrk="0" fontAlgn="base" hangingPunct="0">
        <a:spcBef>
          <a:spcPct val="20000"/>
        </a:spcBef>
        <a:spcAft>
          <a:spcPct val="0"/>
        </a:spcAft>
        <a:buChar char="–"/>
        <a:defRPr sz="2000">
          <a:solidFill>
            <a:srgbClr val="003399"/>
          </a:solidFill>
          <a:latin typeface="+mn-lt"/>
        </a:defRPr>
      </a:lvl2pPr>
      <a:lvl3pPr marL="1143000" indent="-228600" algn="l" rtl="0" eaLnBrk="0" fontAlgn="base" hangingPunct="0">
        <a:spcBef>
          <a:spcPct val="20000"/>
        </a:spcBef>
        <a:spcAft>
          <a:spcPct val="0"/>
        </a:spcAft>
        <a:buChar char="•"/>
        <a:defRPr>
          <a:solidFill>
            <a:srgbClr val="003399"/>
          </a:solidFill>
          <a:latin typeface="+mn-lt"/>
        </a:defRPr>
      </a:lvl3pPr>
      <a:lvl4pPr marL="1600200" indent="-228600" algn="l" rtl="0" eaLnBrk="0" fontAlgn="base" hangingPunct="0">
        <a:spcBef>
          <a:spcPct val="20000"/>
        </a:spcBef>
        <a:spcAft>
          <a:spcPct val="0"/>
        </a:spcAft>
        <a:buChar char="–"/>
        <a:defRPr sz="1600">
          <a:solidFill>
            <a:srgbClr val="003399"/>
          </a:solidFill>
          <a:latin typeface="+mn-lt"/>
        </a:defRPr>
      </a:lvl4pPr>
      <a:lvl5pPr marL="2057400" indent="-228600" algn="l" rtl="0" eaLnBrk="0" fontAlgn="base" hangingPunct="0">
        <a:spcBef>
          <a:spcPct val="20000"/>
        </a:spcBef>
        <a:spcAft>
          <a:spcPct val="0"/>
        </a:spcAft>
        <a:buChar char="»"/>
        <a:defRPr sz="1400">
          <a:solidFill>
            <a:srgbClr val="003399"/>
          </a:solidFill>
          <a:latin typeface="+mn-lt"/>
        </a:defRPr>
      </a:lvl5pPr>
      <a:lvl6pPr marL="2514600" indent="-228600" algn="l" rtl="0" eaLnBrk="0" fontAlgn="base" hangingPunct="0">
        <a:spcBef>
          <a:spcPct val="20000"/>
        </a:spcBef>
        <a:spcAft>
          <a:spcPct val="0"/>
        </a:spcAft>
        <a:buChar char="»"/>
        <a:defRPr sz="1400">
          <a:solidFill>
            <a:srgbClr val="003399"/>
          </a:solidFill>
          <a:latin typeface="+mn-lt"/>
        </a:defRPr>
      </a:lvl6pPr>
      <a:lvl7pPr marL="2971800" indent="-228600" algn="l" rtl="0" eaLnBrk="0" fontAlgn="base" hangingPunct="0">
        <a:spcBef>
          <a:spcPct val="20000"/>
        </a:spcBef>
        <a:spcAft>
          <a:spcPct val="0"/>
        </a:spcAft>
        <a:buChar char="»"/>
        <a:defRPr sz="1400">
          <a:solidFill>
            <a:srgbClr val="003399"/>
          </a:solidFill>
          <a:latin typeface="+mn-lt"/>
        </a:defRPr>
      </a:lvl7pPr>
      <a:lvl8pPr marL="3429000" indent="-228600" algn="l" rtl="0" eaLnBrk="0" fontAlgn="base" hangingPunct="0">
        <a:spcBef>
          <a:spcPct val="20000"/>
        </a:spcBef>
        <a:spcAft>
          <a:spcPct val="0"/>
        </a:spcAft>
        <a:buChar char="»"/>
        <a:defRPr sz="1400">
          <a:solidFill>
            <a:srgbClr val="003399"/>
          </a:solidFill>
          <a:latin typeface="+mn-lt"/>
        </a:defRPr>
      </a:lvl8pPr>
      <a:lvl9pPr marL="3886200" indent="-228600" algn="l" rtl="0" eaLnBrk="0" fontAlgn="base" hangingPunct="0">
        <a:spcBef>
          <a:spcPct val="20000"/>
        </a:spcBef>
        <a:spcAft>
          <a:spcPct val="0"/>
        </a:spcAft>
        <a:buChar char="»"/>
        <a:defRPr sz="1400">
          <a:solidFill>
            <a:srgbClr val="00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2.bin"/><Relationship Id="rId5" Type="http://schemas.openxmlformats.org/officeDocument/2006/relationships/image" Target="../media/image4.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101.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41.emf"/><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102.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emf"/><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98.xml"/><Relationship Id="rId4" Type="http://schemas.openxmlformats.org/officeDocument/2006/relationships/oleObject" Target="../embeddings/oleObject31.bin"/><Relationship Id="rId5" Type="http://schemas.openxmlformats.org/officeDocument/2006/relationships/image" Target="../media/image52.emf"/><Relationship Id="rId1" Type="http://schemas.openxmlformats.org/officeDocument/2006/relationships/vmlDrawing" Target="../drawings/vmlDrawing29.vml"/><Relationship Id="rId2"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99.xml"/><Relationship Id="rId4" Type="http://schemas.openxmlformats.org/officeDocument/2006/relationships/oleObject" Target="../embeddings/oleObject32.bin"/><Relationship Id="rId5" Type="http://schemas.openxmlformats.org/officeDocument/2006/relationships/image" Target="../media/image47.emf"/><Relationship Id="rId1" Type="http://schemas.openxmlformats.org/officeDocument/2006/relationships/vmlDrawing" Target="../drawings/vmlDrawing30.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emf"/><Relationship Id="rId5" Type="http://schemas.openxmlformats.org/officeDocument/2006/relationships/image" Target="../media/image55.emf"/><Relationship Id="rId6" Type="http://schemas.openxmlformats.org/officeDocument/2006/relationships/image" Target="../media/image56.emf"/><Relationship Id="rId7" Type="http://schemas.openxmlformats.org/officeDocument/2006/relationships/image" Target="../media/image57.emf"/><Relationship Id="rId8" Type="http://schemas.openxmlformats.org/officeDocument/2006/relationships/image" Target="../media/image58.emf"/><Relationship Id="rId9" Type="http://schemas.openxmlformats.org/officeDocument/2006/relationships/image" Target="../media/image59.emf"/><Relationship Id="rId10" Type="http://schemas.openxmlformats.org/officeDocument/2006/relationships/image" Target="../media/image60.emf"/><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11.xml.rels><?xml version="1.0" encoding="UTF-8" standalone="yes"?>
<Relationships xmlns="http://schemas.openxmlformats.org/package/2006/relationships"><Relationship Id="rId3" Type="http://schemas.openxmlformats.org/officeDocument/2006/relationships/image" Target="../media/image61.emf"/><Relationship Id="rId4" Type="http://schemas.openxmlformats.org/officeDocument/2006/relationships/image" Target="../media/image62.emf"/><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63.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64.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6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13.xml"/><Relationship Id="rId4" Type="http://schemas.openxmlformats.org/officeDocument/2006/relationships/oleObject" Target="../embeddings/oleObject33.bin"/><Relationship Id="rId5" Type="http://schemas.openxmlformats.org/officeDocument/2006/relationships/image" Target="../media/image66.emf"/><Relationship Id="rId6" Type="http://schemas.openxmlformats.org/officeDocument/2006/relationships/oleObject" Target="../embeddings/oleObject34.bin"/><Relationship Id="rId7" Type="http://schemas.openxmlformats.org/officeDocument/2006/relationships/image" Target="../media/image67.emf"/><Relationship Id="rId1" Type="http://schemas.openxmlformats.org/officeDocument/2006/relationships/vmlDrawing" Target="../drawings/vmlDrawing31.vml"/><Relationship Id="rId2"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18.xml"/><Relationship Id="rId4" Type="http://schemas.openxmlformats.org/officeDocument/2006/relationships/oleObject" Target="../embeddings/oleObject35.bin"/><Relationship Id="rId5" Type="http://schemas.openxmlformats.org/officeDocument/2006/relationships/image" Target="../media/image68.emf"/><Relationship Id="rId1" Type="http://schemas.openxmlformats.org/officeDocument/2006/relationships/vmlDrawing" Target="../drawings/vmlDrawing32.vml"/><Relationship Id="rId2"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image" Target="../media/image69.emf"/></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27.xml"/><Relationship Id="rId4" Type="http://schemas.openxmlformats.org/officeDocument/2006/relationships/oleObject" Target="../embeddings/oleObject36.bin"/><Relationship Id="rId5" Type="http://schemas.openxmlformats.org/officeDocument/2006/relationships/image" Target="../media/image70.emf"/><Relationship Id="rId1" Type="http://schemas.openxmlformats.org/officeDocument/2006/relationships/vmlDrawing" Target="../drawings/vmlDrawing33.vml"/><Relationship Id="rId2" Type="http://schemas.openxmlformats.org/officeDocument/2006/relationships/slideLayout" Target="../slideLayouts/slideLayout15.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28.xml"/><Relationship Id="rId4" Type="http://schemas.openxmlformats.org/officeDocument/2006/relationships/oleObject" Target="../embeddings/oleObject37.bin"/><Relationship Id="rId5" Type="http://schemas.openxmlformats.org/officeDocument/2006/relationships/image" Target="../media/image71.emf"/><Relationship Id="rId1" Type="http://schemas.openxmlformats.org/officeDocument/2006/relationships/vmlDrawing" Target="../drawings/vmlDrawing34.vml"/><Relationship Id="rId2" Type="http://schemas.openxmlformats.org/officeDocument/2006/relationships/slideLayout" Target="../slideLayouts/slideLayout15.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29.xml"/><Relationship Id="rId4" Type="http://schemas.openxmlformats.org/officeDocument/2006/relationships/oleObject" Target="../embeddings/oleObject38.bin"/><Relationship Id="rId5" Type="http://schemas.openxmlformats.org/officeDocument/2006/relationships/image" Target="../media/image72.emf"/><Relationship Id="rId1" Type="http://schemas.openxmlformats.org/officeDocument/2006/relationships/vmlDrawing" Target="../drawings/vmlDrawing35.vml"/><Relationship Id="rId2"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0.xml"/><Relationship Id="rId4" Type="http://schemas.openxmlformats.org/officeDocument/2006/relationships/oleObject" Target="../embeddings/oleObject39.bin"/><Relationship Id="rId5" Type="http://schemas.openxmlformats.org/officeDocument/2006/relationships/image" Target="../media/image73.emf"/><Relationship Id="rId1" Type="http://schemas.openxmlformats.org/officeDocument/2006/relationships/vmlDrawing" Target="../drawings/vmlDrawing36.vml"/><Relationship Id="rId2" Type="http://schemas.openxmlformats.org/officeDocument/2006/relationships/slideLayout" Target="../slideLayouts/slideLayout15.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31.xml"/><Relationship Id="rId4" Type="http://schemas.openxmlformats.org/officeDocument/2006/relationships/oleObject" Target="../embeddings/oleObject40.bin"/><Relationship Id="rId5" Type="http://schemas.openxmlformats.org/officeDocument/2006/relationships/image" Target="../media/image74.emf"/><Relationship Id="rId1" Type="http://schemas.openxmlformats.org/officeDocument/2006/relationships/vmlDrawing" Target="../drawings/vmlDrawing37.vml"/><Relationship Id="rId2"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32.xml"/><Relationship Id="rId4" Type="http://schemas.openxmlformats.org/officeDocument/2006/relationships/oleObject" Target="../embeddings/oleObject41.bin"/><Relationship Id="rId5" Type="http://schemas.openxmlformats.org/officeDocument/2006/relationships/image" Target="../media/image75.emf"/><Relationship Id="rId1" Type="http://schemas.openxmlformats.org/officeDocument/2006/relationships/vmlDrawing" Target="../drawings/vmlDrawing38.vml"/><Relationship Id="rId2"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oleObject3.bin"/><Relationship Id="rId5" Type="http://schemas.openxmlformats.org/officeDocument/2006/relationships/image" Target="../media/image5.emf"/><Relationship Id="rId1" Type="http://schemas.openxmlformats.org/officeDocument/2006/relationships/vmlDrawing" Target="../drawings/vmlDrawing3.vml"/><Relationship Id="rId2"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6.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5.bin"/><Relationship Id="rId5" Type="http://schemas.openxmlformats.org/officeDocument/2006/relationships/image" Target="../media/image7.emf"/><Relationship Id="rId1" Type="http://schemas.openxmlformats.org/officeDocument/2006/relationships/vmlDrawing" Target="../drawings/vmlDrawing5.vml"/><Relationship Id="rId2"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oleObject" Target="../embeddings/oleObject6.bin"/><Relationship Id="rId5" Type="http://schemas.openxmlformats.org/officeDocument/2006/relationships/image" Target="../media/image12.emf"/><Relationship Id="rId6" Type="http://schemas.openxmlformats.org/officeDocument/2006/relationships/oleObject" Target="../embeddings/oleObject7.bin"/><Relationship Id="rId7" Type="http://schemas.openxmlformats.org/officeDocument/2006/relationships/image" Target="../media/image13.emf"/><Relationship Id="rId1" Type="http://schemas.openxmlformats.org/officeDocument/2006/relationships/vmlDrawing" Target="../drawings/vmlDrawing6.vml"/><Relationship Id="rId2"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oleObject" Target="../embeddings/oleObject8.bin"/><Relationship Id="rId5" Type="http://schemas.openxmlformats.org/officeDocument/2006/relationships/image" Target="../media/image14.emf"/><Relationship Id="rId1" Type="http://schemas.openxmlformats.org/officeDocument/2006/relationships/vmlDrawing" Target="../drawings/vmlDrawing7.vml"/><Relationship Id="rId2"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embeddings/oleObject9.bin"/><Relationship Id="rId5" Type="http://schemas.openxmlformats.org/officeDocument/2006/relationships/image" Target="../media/image15.emf"/><Relationship Id="rId1" Type="http://schemas.openxmlformats.org/officeDocument/2006/relationships/vmlDrawing" Target="../drawings/vmlDrawing8.vml"/><Relationship Id="rId2"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oleObject" Target="../embeddings/oleObject10.bin"/><Relationship Id="rId5" Type="http://schemas.openxmlformats.org/officeDocument/2006/relationships/image" Target="../media/image16.emf"/><Relationship Id="rId1" Type="http://schemas.openxmlformats.org/officeDocument/2006/relationships/vmlDrawing" Target="../drawings/vmlDrawing9.vml"/><Relationship Id="rId2"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oleObject" Target="../embeddings/oleObject11.bin"/><Relationship Id="rId5" Type="http://schemas.openxmlformats.org/officeDocument/2006/relationships/image" Target="../media/image17.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oleObject" Target="../embeddings/oleObject12.bin"/><Relationship Id="rId5" Type="http://schemas.openxmlformats.org/officeDocument/2006/relationships/image" Target="../media/image18.emf"/><Relationship Id="rId1" Type="http://schemas.openxmlformats.org/officeDocument/2006/relationships/vmlDrawing" Target="../drawings/vmlDrawing11.vml"/><Relationship Id="rId2"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oleObject" Target="../embeddings/oleObject13.bin"/><Relationship Id="rId5" Type="http://schemas.openxmlformats.org/officeDocument/2006/relationships/image" Target="../media/image19.emf"/><Relationship Id="rId6" Type="http://schemas.openxmlformats.org/officeDocument/2006/relationships/oleObject" Target="../embeddings/oleObject14.bin"/><Relationship Id="rId7" Type="http://schemas.openxmlformats.org/officeDocument/2006/relationships/image" Target="../media/image20.emf"/><Relationship Id="rId1" Type="http://schemas.openxmlformats.org/officeDocument/2006/relationships/vmlDrawing" Target="../drawings/vmlDrawing12.vml"/><Relationship Id="rId2"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22.png"/></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25.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26.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oleObject" Target="../embeddings/oleObject17.bin"/><Relationship Id="rId5" Type="http://schemas.openxmlformats.org/officeDocument/2006/relationships/image" Target="../media/image27.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5.xml"/><Relationship Id="rId4" Type="http://schemas.openxmlformats.org/officeDocument/2006/relationships/oleObject" Target="../embeddings/oleObject18.bin"/><Relationship Id="rId5" Type="http://schemas.openxmlformats.org/officeDocument/2006/relationships/image" Target="../media/image28.e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oleObject" Target="../embeddings/oleObject19.bin"/><Relationship Id="rId5" Type="http://schemas.openxmlformats.org/officeDocument/2006/relationships/image" Target="../media/image29.e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oleObject" Target="../embeddings/oleObject20.bin"/><Relationship Id="rId5" Type="http://schemas.openxmlformats.org/officeDocument/2006/relationships/image" Target="../media/image30.e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oleObject" Target="../embeddings/oleObject21.bin"/><Relationship Id="rId5" Type="http://schemas.openxmlformats.org/officeDocument/2006/relationships/image" Target="../media/image31.emf"/><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1.xml"/><Relationship Id="rId4" Type="http://schemas.openxmlformats.org/officeDocument/2006/relationships/oleObject" Target="../embeddings/oleObject22.bin"/><Relationship Id="rId5" Type="http://schemas.openxmlformats.org/officeDocument/2006/relationships/image" Target="../media/image32.emf"/><Relationship Id="rId1" Type="http://schemas.openxmlformats.org/officeDocument/2006/relationships/vmlDrawing" Target="../drawings/vmlDrawing20.vml"/><Relationship Id="rId2"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33.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3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33.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9.xml"/><Relationship Id="rId4" Type="http://schemas.openxmlformats.org/officeDocument/2006/relationships/oleObject" Target="../embeddings/oleObject23.bin"/><Relationship Id="rId5" Type="http://schemas.openxmlformats.org/officeDocument/2006/relationships/image" Target="../media/image35.emf"/><Relationship Id="rId1" Type="http://schemas.openxmlformats.org/officeDocument/2006/relationships/vmlDrawing" Target="../drawings/vmlDrawing21.vml"/><Relationship Id="rId2"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24.bin"/><Relationship Id="rId4" Type="http://schemas.openxmlformats.org/officeDocument/2006/relationships/image" Target="../media/image38.emf"/><Relationship Id="rId1" Type="http://schemas.openxmlformats.org/officeDocument/2006/relationships/vmlDrawing" Target="../drawings/vmlDrawing22.v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image" Target="../media/image3.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41.emf"/></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25.bin"/><Relationship Id="rId4" Type="http://schemas.openxmlformats.org/officeDocument/2006/relationships/image" Target="../media/image38.emf"/><Relationship Id="rId5" Type="http://schemas.openxmlformats.org/officeDocument/2006/relationships/image" Target="../media/image42.png"/><Relationship Id="rId1" Type="http://schemas.openxmlformats.org/officeDocument/2006/relationships/vmlDrawing" Target="../drawings/vmlDrawing23.vml"/><Relationship Id="rId2"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4.xml"/><Relationship Id="rId4" Type="http://schemas.openxmlformats.org/officeDocument/2006/relationships/oleObject" Target="../embeddings/oleObject26.bin"/><Relationship Id="rId5" Type="http://schemas.openxmlformats.org/officeDocument/2006/relationships/image" Target="../media/image43.emf"/><Relationship Id="rId1" Type="http://schemas.openxmlformats.org/officeDocument/2006/relationships/vmlDrawing" Target="../drawings/vmlDrawing24.vml"/><Relationship Id="rId2"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7.xml"/><Relationship Id="rId4" Type="http://schemas.openxmlformats.org/officeDocument/2006/relationships/oleObject" Target="../embeddings/oleObject27.bin"/><Relationship Id="rId5" Type="http://schemas.openxmlformats.org/officeDocument/2006/relationships/image" Target="../media/image44.emf"/><Relationship Id="rId1" Type="http://schemas.openxmlformats.org/officeDocument/2006/relationships/vmlDrawing" Target="../drawings/vmlDrawing25.vml"/><Relationship Id="rId2"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youtu.be/b63hL4gq1Wg"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5.xml"/><Relationship Id="rId4" Type="http://schemas.openxmlformats.org/officeDocument/2006/relationships/oleObject" Target="../embeddings/oleObject28.bin"/><Relationship Id="rId5" Type="http://schemas.openxmlformats.org/officeDocument/2006/relationships/image" Target="../media/image45.emf"/><Relationship Id="rId1" Type="http://schemas.openxmlformats.org/officeDocument/2006/relationships/vmlDrawing" Target="../drawings/vmlDrawing26.vml"/><Relationship Id="rId2"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86.xml"/><Relationship Id="rId4" Type="http://schemas.openxmlformats.org/officeDocument/2006/relationships/oleObject" Target="../embeddings/oleObject29.bin"/><Relationship Id="rId5" Type="http://schemas.openxmlformats.org/officeDocument/2006/relationships/image" Target="../media/image46.emf"/><Relationship Id="rId1" Type="http://schemas.openxmlformats.org/officeDocument/2006/relationships/vmlDrawing" Target="../drawings/vmlDrawing27.vml"/><Relationship Id="rId2"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87.xml"/><Relationship Id="rId4" Type="http://schemas.openxmlformats.org/officeDocument/2006/relationships/oleObject" Target="../embeddings/oleObject30.bin"/><Relationship Id="rId5" Type="http://schemas.openxmlformats.org/officeDocument/2006/relationships/image" Target="../media/image47.emf"/><Relationship Id="rId1" Type="http://schemas.openxmlformats.org/officeDocument/2006/relationships/vmlDrawing" Target="../drawings/vmlDrawing28.vml"/><Relationship Id="rId2"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48.e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p:txBody>
          <a:bodyPr/>
          <a:lstStyle/>
          <a:p>
            <a:r>
              <a:rPr lang="en-US" dirty="0" smtClean="0"/>
              <a:t>CISSP</a:t>
            </a:r>
            <a:r>
              <a:rPr lang="en-US" baseline="30000" dirty="0" smtClean="0"/>
              <a:t>®</a:t>
            </a:r>
            <a:r>
              <a:rPr lang="en-US" dirty="0" smtClean="0"/>
              <a:t> Common Body of Knowledge Review</a:t>
            </a:r>
            <a:br>
              <a:rPr lang="en-US" dirty="0" smtClean="0"/>
            </a:br>
            <a:r>
              <a:rPr lang="en-US" dirty="0" smtClean="0"/>
              <a:t> </a:t>
            </a:r>
            <a:r>
              <a:rPr lang="en-US" sz="3200" dirty="0" smtClean="0">
                <a:solidFill>
                  <a:srgbClr val="FF6600"/>
                </a:solidFill>
              </a:rPr>
              <a:t>Information Security Governance &amp; Risk Management Domain</a:t>
            </a:r>
          </a:p>
        </p:txBody>
      </p:sp>
      <p:sp>
        <p:nvSpPr>
          <p:cNvPr id="23555" name="Rectangle 3"/>
          <p:cNvSpPr>
            <a:spLocks noGrp="1" noChangeArrowheads="1"/>
          </p:cNvSpPr>
          <p:nvPr>
            <p:ph type="subTitle" idx="1"/>
          </p:nvPr>
        </p:nvSpPr>
        <p:spPr>
          <a:xfrm>
            <a:off x="2133600" y="3886200"/>
            <a:ext cx="4843463" cy="1143000"/>
          </a:xfrm>
        </p:spPr>
        <p:txBody>
          <a:bodyPr/>
          <a:lstStyle/>
          <a:p>
            <a:pPr>
              <a:tabLst>
                <a:tab pos="1146175" algn="l"/>
              </a:tabLst>
            </a:pPr>
            <a:r>
              <a:rPr lang="en-US" dirty="0" smtClean="0"/>
              <a:t>Version: 5.10</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3"/>
          <p:cNvSpPr>
            <a:spLocks noGrp="1"/>
          </p:cNvSpPr>
          <p:nvPr>
            <p:ph type="sldNum" sz="quarter" idx="10"/>
          </p:nvPr>
        </p:nvSpPr>
        <p:spPr>
          <a:noFill/>
        </p:spPr>
        <p:txBody>
          <a:bodyPr/>
          <a:lstStyle/>
          <a:p>
            <a:r>
              <a:rPr lang="en-US" dirty="0" smtClean="0"/>
              <a:t>- </a:t>
            </a:r>
            <a:fld id="{1367FE95-0746-4969-BA6C-5553D0F0CF8F}" type="slidenum">
              <a:rPr lang="en-US" smtClean="0"/>
              <a:pPr/>
              <a:t>10</a:t>
            </a:fld>
            <a:r>
              <a:rPr lang="en-US" dirty="0" smtClean="0"/>
              <a:t> -</a:t>
            </a:r>
          </a:p>
        </p:txBody>
      </p:sp>
      <p:sp>
        <p:nvSpPr>
          <p:cNvPr id="63491" name="Rectangle 2"/>
          <p:cNvSpPr>
            <a:spLocks noGrp="1" noChangeArrowheads="1"/>
          </p:cNvSpPr>
          <p:nvPr>
            <p:ph type="title"/>
          </p:nvPr>
        </p:nvSpPr>
        <p:spPr/>
        <p:txBody>
          <a:bodyPr/>
          <a:lstStyle/>
          <a:p>
            <a:r>
              <a:rPr lang="en-US" sz="1200" dirty="0" smtClean="0"/>
              <a:t>Information Security Concept</a:t>
            </a:r>
            <a:br>
              <a:rPr lang="en-US" sz="1200" dirty="0" smtClean="0"/>
            </a:br>
            <a:r>
              <a:rPr lang="en-US" dirty="0" smtClean="0"/>
              <a:t>Relationships between Threat, Risk, and Countermeasure</a:t>
            </a:r>
          </a:p>
        </p:txBody>
      </p:sp>
      <p:sp>
        <p:nvSpPr>
          <p:cNvPr id="63492" name="Rectangle 3"/>
          <p:cNvSpPr>
            <a:spLocks noGrp="1" noChangeArrowheads="1"/>
          </p:cNvSpPr>
          <p:nvPr>
            <p:ph type="body" idx="1"/>
          </p:nvPr>
        </p:nvSpPr>
        <p:spPr>
          <a:xfrm>
            <a:off x="478536" y="1143000"/>
            <a:ext cx="4239768" cy="5477256"/>
          </a:xfrm>
        </p:spPr>
        <p:txBody>
          <a:bodyPr>
            <a:normAutofit fontScale="92500" lnSpcReduction="20000"/>
          </a:bodyPr>
          <a:lstStyle/>
          <a:p>
            <a:pPr>
              <a:buClr>
                <a:srgbClr val="003399"/>
              </a:buClr>
            </a:pPr>
            <a:r>
              <a:rPr lang="en-US" u="sng" dirty="0" smtClean="0">
                <a:solidFill>
                  <a:srgbClr val="FF6600"/>
                </a:solidFill>
              </a:rPr>
              <a:t>Threat Agent</a:t>
            </a:r>
            <a:r>
              <a:rPr lang="en-US" dirty="0" smtClean="0">
                <a:solidFill>
                  <a:srgbClr val="FF6600"/>
                </a:solidFill>
              </a:rPr>
              <a:t>.</a:t>
            </a:r>
            <a:r>
              <a:rPr lang="en-US" dirty="0" smtClean="0"/>
              <a:t>  An entity that may act on a vulnerability. </a:t>
            </a:r>
          </a:p>
          <a:p>
            <a:pPr>
              <a:buClr>
                <a:srgbClr val="003399"/>
              </a:buClr>
            </a:pPr>
            <a:r>
              <a:rPr lang="en-US" u="sng" dirty="0" smtClean="0">
                <a:solidFill>
                  <a:srgbClr val="FF6600"/>
                </a:solidFill>
              </a:rPr>
              <a:t>Threat</a:t>
            </a:r>
            <a:r>
              <a:rPr lang="en-US" dirty="0" smtClean="0">
                <a:solidFill>
                  <a:srgbClr val="FF6600"/>
                </a:solidFill>
              </a:rPr>
              <a:t>.</a:t>
            </a:r>
            <a:r>
              <a:rPr lang="en-US" b="1" dirty="0" smtClean="0">
                <a:solidFill>
                  <a:srgbClr val="FF8000"/>
                </a:solidFill>
              </a:rPr>
              <a:t>  </a:t>
            </a:r>
            <a:r>
              <a:rPr lang="en-US" dirty="0" smtClean="0"/>
              <a:t>Any potential danger to information life cycle.</a:t>
            </a:r>
          </a:p>
          <a:p>
            <a:pPr>
              <a:buClr>
                <a:srgbClr val="003399"/>
              </a:buClr>
            </a:pPr>
            <a:r>
              <a:rPr lang="en-US" u="sng" dirty="0" smtClean="0">
                <a:solidFill>
                  <a:srgbClr val="FF6600"/>
                </a:solidFill>
              </a:rPr>
              <a:t>Vulnerability</a:t>
            </a:r>
            <a:r>
              <a:rPr lang="en-US" dirty="0" smtClean="0">
                <a:solidFill>
                  <a:srgbClr val="FF6600"/>
                </a:solidFill>
              </a:rPr>
              <a:t>.</a:t>
            </a:r>
            <a:r>
              <a:rPr lang="en-US" dirty="0" smtClean="0"/>
              <a:t>  A weakness or flaw that may provide an opportunity for a threat agent.</a:t>
            </a:r>
          </a:p>
          <a:p>
            <a:pPr>
              <a:buClr>
                <a:srgbClr val="003399"/>
              </a:buClr>
            </a:pPr>
            <a:r>
              <a:rPr lang="en-US" u="sng" dirty="0" smtClean="0">
                <a:solidFill>
                  <a:srgbClr val="FF6600"/>
                </a:solidFill>
              </a:rPr>
              <a:t>Risk</a:t>
            </a:r>
            <a:r>
              <a:rPr lang="en-US" dirty="0" smtClean="0">
                <a:solidFill>
                  <a:srgbClr val="FF6600"/>
                </a:solidFill>
              </a:rPr>
              <a:t>.</a:t>
            </a:r>
            <a:r>
              <a:rPr lang="en-US" dirty="0" smtClean="0"/>
              <a:t>  The likelihood of a threat agent exploits the discovered vulnerability.</a:t>
            </a:r>
          </a:p>
          <a:p>
            <a:pPr>
              <a:buClr>
                <a:srgbClr val="003399"/>
              </a:buClr>
            </a:pPr>
            <a:r>
              <a:rPr lang="en-US" u="sng" dirty="0" smtClean="0">
                <a:solidFill>
                  <a:srgbClr val="FF6600"/>
                </a:solidFill>
              </a:rPr>
              <a:t>Exposure</a:t>
            </a:r>
            <a:r>
              <a:rPr lang="en-US" dirty="0" smtClean="0">
                <a:solidFill>
                  <a:srgbClr val="FF6600"/>
                </a:solidFill>
              </a:rPr>
              <a:t>.</a:t>
            </a:r>
            <a:r>
              <a:rPr lang="en-US" dirty="0" smtClean="0"/>
              <a:t>  An instance of being compromised by a threat agent.</a:t>
            </a:r>
          </a:p>
          <a:p>
            <a:pPr>
              <a:buClr>
                <a:srgbClr val="003399"/>
              </a:buClr>
            </a:pPr>
            <a:r>
              <a:rPr lang="en-US" u="sng" dirty="0" smtClean="0">
                <a:solidFill>
                  <a:srgbClr val="FF6600"/>
                </a:solidFill>
              </a:rPr>
              <a:t>Countermeasure / safeguard</a:t>
            </a:r>
            <a:r>
              <a:rPr lang="en-US" dirty="0" smtClean="0">
                <a:solidFill>
                  <a:srgbClr val="FF6600"/>
                </a:solidFill>
              </a:rPr>
              <a:t>.</a:t>
            </a:r>
            <a:r>
              <a:rPr lang="en-US" dirty="0" smtClean="0"/>
              <a:t>  An administrative, operational, or logical mitigation against potential risk(s).</a:t>
            </a:r>
          </a:p>
        </p:txBody>
      </p:sp>
      <p:graphicFrame>
        <p:nvGraphicFramePr>
          <p:cNvPr id="249863" name="Object 7"/>
          <p:cNvGraphicFramePr>
            <a:graphicFrameLocks noChangeAspect="1"/>
          </p:cNvGraphicFramePr>
          <p:nvPr/>
        </p:nvGraphicFramePr>
        <p:xfrm>
          <a:off x="4864755" y="1616950"/>
          <a:ext cx="4152900" cy="4179888"/>
        </p:xfrm>
        <a:graphic>
          <a:graphicData uri="http://schemas.openxmlformats.org/presentationml/2006/ole">
            <mc:AlternateContent xmlns:mc="http://schemas.openxmlformats.org/markup-compatibility/2006">
              <mc:Choice xmlns:v="urn:schemas-microsoft-com:vml" Requires="v">
                <p:oleObj spid="_x0000_s249945" name="Visio" r:id="rId4" imgW="4161905" imgH="4333413" progId="Visio.Drawing.11">
                  <p:embed/>
                </p:oleObj>
              </mc:Choice>
              <mc:Fallback>
                <p:oleObj name="Visio" r:id="rId4" imgW="4161905" imgH="4333413" progId="Visio.Drawing.11">
                  <p:embed/>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4755" y="1616950"/>
                        <a:ext cx="4152900" cy="417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4"/>
          <p:cNvSpPr txBox="1">
            <a:spLocks noChangeArrowheads="1"/>
          </p:cNvSpPr>
          <p:nvPr/>
        </p:nvSpPr>
        <p:spPr bwMode="auto">
          <a:xfrm>
            <a:off x="1819014" y="6459198"/>
            <a:ext cx="5626961" cy="276999"/>
          </a:xfrm>
          <a:prstGeom prst="rect">
            <a:avLst/>
          </a:prstGeom>
          <a:noFill/>
          <a:ln w="9525">
            <a:noFill/>
            <a:miter lim="800000"/>
            <a:headEnd/>
            <a:tailEnd/>
          </a:ln>
        </p:spPr>
        <p:txBody>
          <a:bodyPr wrap="none">
            <a:spAutoFit/>
          </a:bodyPr>
          <a:lstStyle/>
          <a:p>
            <a:r>
              <a:rPr lang="en-US" b="1" dirty="0">
                <a:solidFill>
                  <a:srgbClr val="003399"/>
                </a:solidFill>
              </a:rPr>
              <a:t>Reference:</a:t>
            </a:r>
            <a:r>
              <a:rPr lang="en-US" dirty="0">
                <a:solidFill>
                  <a:srgbClr val="003399"/>
                </a:solidFill>
              </a:rPr>
              <a:t> </a:t>
            </a:r>
            <a:r>
              <a:rPr lang="en-US" i="1" dirty="0" smtClean="0">
                <a:solidFill>
                  <a:srgbClr val="003399"/>
                </a:solidFill>
              </a:rPr>
              <a:t>Information Assurance Technical Framework (IATF)</a:t>
            </a:r>
            <a:r>
              <a:rPr lang="en-US" dirty="0" smtClean="0">
                <a:solidFill>
                  <a:srgbClr val="003399"/>
                </a:solidFill>
              </a:rPr>
              <a:t>, Release 2.3</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Number Placeholder 3"/>
          <p:cNvSpPr>
            <a:spLocks noGrp="1"/>
          </p:cNvSpPr>
          <p:nvPr>
            <p:ph type="sldNum" sz="quarter" idx="10"/>
          </p:nvPr>
        </p:nvSpPr>
        <p:spPr>
          <a:noFill/>
        </p:spPr>
        <p:txBody>
          <a:bodyPr/>
          <a:lstStyle/>
          <a:p>
            <a:r>
              <a:rPr lang="en-US" dirty="0" smtClean="0"/>
              <a:t>- </a:t>
            </a:r>
            <a:fld id="{67BA32DE-C75A-43C0-A26D-8A1DF3947E07}" type="slidenum">
              <a:rPr lang="en-US" smtClean="0"/>
              <a:pPr/>
              <a:t>100</a:t>
            </a:fld>
            <a:r>
              <a:rPr lang="en-US" dirty="0" smtClean="0"/>
              <a:t> -</a:t>
            </a:r>
          </a:p>
        </p:txBody>
      </p:sp>
      <p:sp>
        <p:nvSpPr>
          <p:cNvPr id="73731" name="Rectangle 2"/>
          <p:cNvSpPr>
            <a:spLocks noGrp="1" noChangeArrowheads="1"/>
          </p:cNvSpPr>
          <p:nvPr>
            <p:ph type="title"/>
          </p:nvPr>
        </p:nvSpPr>
        <p:spPr/>
        <p:txBody>
          <a:bodyPr/>
          <a:lstStyle/>
          <a:p>
            <a:r>
              <a:rPr lang="en-US" sz="1200" dirty="0" smtClean="0"/>
              <a:t>Security Assessment</a:t>
            </a:r>
            <a:br>
              <a:rPr lang="en-US" sz="1200" dirty="0" smtClean="0"/>
            </a:br>
            <a:r>
              <a:rPr lang="en-US" dirty="0" smtClean="0"/>
              <a:t>NSA Defined Security Assessment Methodology</a:t>
            </a:r>
          </a:p>
        </p:txBody>
      </p:sp>
      <p:sp>
        <p:nvSpPr>
          <p:cNvPr id="73732" name="Rectangle 3"/>
          <p:cNvSpPr>
            <a:spLocks noGrp="1" noChangeArrowheads="1"/>
          </p:cNvSpPr>
          <p:nvPr>
            <p:ph type="body" idx="1"/>
          </p:nvPr>
        </p:nvSpPr>
        <p:spPr>
          <a:xfrm>
            <a:off x="250825" y="4395788"/>
            <a:ext cx="2590800" cy="1800225"/>
          </a:xfrm>
          <a:noFill/>
        </p:spPr>
        <p:txBody>
          <a:bodyPr/>
          <a:lstStyle/>
          <a:p>
            <a:r>
              <a:rPr lang="en-US" sz="1400" dirty="0" smtClean="0"/>
              <a:t>Cooperative High Level Overview</a:t>
            </a:r>
          </a:p>
          <a:p>
            <a:r>
              <a:rPr lang="en-US" sz="1400" dirty="0" smtClean="0"/>
              <a:t>Information / Mission Critical Analysis (Compliance Audit)</a:t>
            </a:r>
          </a:p>
          <a:p>
            <a:r>
              <a:rPr lang="en-US" sz="1400" dirty="0" smtClean="0"/>
              <a:t>Inventory Audit of Assets</a:t>
            </a:r>
          </a:p>
          <a:p>
            <a:r>
              <a:rPr lang="en-US" sz="1400" dirty="0" smtClean="0"/>
              <a:t>Information / Data Flow Analysis</a:t>
            </a:r>
          </a:p>
        </p:txBody>
      </p:sp>
      <p:sp>
        <p:nvSpPr>
          <p:cNvPr id="73733" name="Rectangle 4"/>
          <p:cNvSpPr>
            <a:spLocks noChangeArrowheads="1"/>
          </p:cNvSpPr>
          <p:nvPr/>
        </p:nvSpPr>
        <p:spPr bwMode="auto">
          <a:xfrm>
            <a:off x="3273425" y="4395788"/>
            <a:ext cx="2590800" cy="1800225"/>
          </a:xfrm>
          <a:prstGeom prst="rect">
            <a:avLst/>
          </a:prstGeom>
          <a:noFill/>
          <a:ln w="9525">
            <a:noFill/>
            <a:miter lim="800000"/>
            <a:headEnd/>
            <a:tailEnd/>
          </a:ln>
        </p:spPr>
        <p:txBody>
          <a:bodyPr/>
          <a:lstStyle/>
          <a:p>
            <a:pPr marL="342900" indent="-342900">
              <a:spcBef>
                <a:spcPct val="20000"/>
              </a:spcBef>
              <a:buFontTx/>
              <a:buChar char="•"/>
            </a:pPr>
            <a:r>
              <a:rPr lang="en-US" sz="1400" dirty="0">
                <a:solidFill>
                  <a:srgbClr val="003399"/>
                </a:solidFill>
              </a:rPr>
              <a:t>Security Process Audit / Analysis</a:t>
            </a:r>
          </a:p>
          <a:p>
            <a:pPr marL="342900" indent="-342900">
              <a:spcBef>
                <a:spcPct val="20000"/>
              </a:spcBef>
              <a:buFontTx/>
              <a:buChar char="•"/>
            </a:pPr>
            <a:r>
              <a:rPr lang="en-US" sz="1400" dirty="0">
                <a:solidFill>
                  <a:srgbClr val="003399"/>
                </a:solidFill>
              </a:rPr>
              <a:t>Detailed Inventory Audit of Assets</a:t>
            </a:r>
          </a:p>
          <a:p>
            <a:pPr marL="342900" indent="-342900">
              <a:spcBef>
                <a:spcPct val="20000"/>
              </a:spcBef>
              <a:buFontTx/>
              <a:buChar char="•"/>
            </a:pPr>
            <a:r>
              <a:rPr lang="en-US" sz="1400" dirty="0">
                <a:solidFill>
                  <a:srgbClr val="003399"/>
                </a:solidFill>
              </a:rPr>
              <a:t>Cooperative Security Testing / Audit</a:t>
            </a:r>
          </a:p>
          <a:p>
            <a:pPr marL="742950" lvl="1" indent="-285750">
              <a:spcBef>
                <a:spcPct val="20000"/>
              </a:spcBef>
              <a:buFontTx/>
              <a:buChar char="–"/>
            </a:pPr>
            <a:r>
              <a:rPr lang="en-US" sz="1400" dirty="0">
                <a:solidFill>
                  <a:srgbClr val="003399"/>
                </a:solidFill>
              </a:rPr>
              <a:t>Non-Intrusive Tests</a:t>
            </a:r>
          </a:p>
          <a:p>
            <a:pPr marL="742950" lvl="1" indent="-285750">
              <a:spcBef>
                <a:spcPct val="20000"/>
              </a:spcBef>
              <a:buFontTx/>
              <a:buChar char="–"/>
            </a:pPr>
            <a:r>
              <a:rPr lang="en-US" sz="1400" dirty="0">
                <a:solidFill>
                  <a:srgbClr val="003399"/>
                </a:solidFill>
              </a:rPr>
              <a:t>Penetration Tests </a:t>
            </a:r>
          </a:p>
          <a:p>
            <a:pPr marL="342900" indent="-342900">
              <a:spcBef>
                <a:spcPct val="20000"/>
              </a:spcBef>
              <a:buFontTx/>
              <a:buChar char="•"/>
            </a:pPr>
            <a:endParaRPr lang="en-US" sz="1400" dirty="0">
              <a:solidFill>
                <a:srgbClr val="003399"/>
              </a:solidFill>
            </a:endParaRPr>
          </a:p>
        </p:txBody>
      </p:sp>
      <p:sp>
        <p:nvSpPr>
          <p:cNvPr id="73734" name="Rectangle 5"/>
          <p:cNvSpPr>
            <a:spLocks noChangeArrowheads="1"/>
          </p:cNvSpPr>
          <p:nvPr/>
        </p:nvSpPr>
        <p:spPr bwMode="auto">
          <a:xfrm>
            <a:off x="6296025" y="4395788"/>
            <a:ext cx="2590800" cy="1800225"/>
          </a:xfrm>
          <a:prstGeom prst="rect">
            <a:avLst/>
          </a:prstGeom>
          <a:noFill/>
          <a:ln w="9525">
            <a:noFill/>
            <a:miter lim="800000"/>
            <a:headEnd/>
            <a:tailEnd/>
          </a:ln>
        </p:spPr>
        <p:txBody>
          <a:bodyPr/>
          <a:lstStyle/>
          <a:p>
            <a:pPr marL="342900" indent="-342900">
              <a:spcBef>
                <a:spcPct val="20000"/>
              </a:spcBef>
              <a:buFontTx/>
              <a:buChar char="•"/>
            </a:pPr>
            <a:r>
              <a:rPr lang="en-US" sz="1400" dirty="0">
                <a:solidFill>
                  <a:srgbClr val="003399"/>
                </a:solidFill>
              </a:rPr>
              <a:t>Non-cooperative Security Testing</a:t>
            </a:r>
          </a:p>
          <a:p>
            <a:pPr marL="742950" lvl="1" indent="-285750">
              <a:spcBef>
                <a:spcPct val="20000"/>
              </a:spcBef>
              <a:buFontTx/>
              <a:buChar char="–"/>
            </a:pPr>
            <a:r>
              <a:rPr lang="en-US" sz="1400" dirty="0">
                <a:solidFill>
                  <a:srgbClr val="003399"/>
                </a:solidFill>
              </a:rPr>
              <a:t>External Penetration Tests</a:t>
            </a:r>
          </a:p>
          <a:p>
            <a:pPr marL="342900" indent="-342900">
              <a:spcBef>
                <a:spcPct val="20000"/>
              </a:spcBef>
              <a:buFontTx/>
              <a:buChar char="•"/>
            </a:pPr>
            <a:r>
              <a:rPr lang="en-US" sz="1400" dirty="0">
                <a:solidFill>
                  <a:srgbClr val="003399"/>
                </a:solidFill>
              </a:rPr>
              <a:t>Simulation of Appropriate Adversary</a:t>
            </a:r>
          </a:p>
          <a:p>
            <a:pPr marL="342900" indent="-342900">
              <a:spcBef>
                <a:spcPct val="20000"/>
              </a:spcBef>
              <a:buFontTx/>
              <a:buChar char="•"/>
            </a:pPr>
            <a:endParaRPr lang="en-US" sz="1400" dirty="0">
              <a:solidFill>
                <a:srgbClr val="003399"/>
              </a:solidFill>
            </a:endParaRPr>
          </a:p>
        </p:txBody>
      </p:sp>
      <p:sp>
        <p:nvSpPr>
          <p:cNvPr id="73735" name="AutoShape 6"/>
          <p:cNvSpPr>
            <a:spLocks noChangeArrowheads="1"/>
          </p:cNvSpPr>
          <p:nvPr/>
        </p:nvSpPr>
        <p:spPr bwMode="auto">
          <a:xfrm>
            <a:off x="6083300" y="2913063"/>
            <a:ext cx="2736850" cy="1368425"/>
          </a:xfrm>
          <a:prstGeom prst="leftRightArrow">
            <a:avLst>
              <a:gd name="adj1" fmla="val 47102"/>
              <a:gd name="adj2" fmla="val 31667"/>
            </a:avLst>
          </a:prstGeom>
          <a:solidFill>
            <a:srgbClr val="FF0000"/>
          </a:solidFill>
          <a:ln w="9525">
            <a:solidFill>
              <a:srgbClr val="FF3300"/>
            </a:solidFill>
            <a:miter lim="800000"/>
            <a:headEnd/>
            <a:tailEnd/>
          </a:ln>
        </p:spPr>
        <p:txBody>
          <a:bodyPr anchor="ctr">
            <a:spAutoFit/>
          </a:bodyPr>
          <a:lstStyle/>
          <a:p>
            <a:endParaRPr lang="en-US" dirty="0"/>
          </a:p>
        </p:txBody>
      </p:sp>
      <p:sp>
        <p:nvSpPr>
          <p:cNvPr id="73736" name="Text Box 7"/>
          <p:cNvSpPr txBox="1">
            <a:spLocks noChangeArrowheads="1"/>
          </p:cNvSpPr>
          <p:nvPr/>
        </p:nvSpPr>
        <p:spPr bwMode="auto">
          <a:xfrm>
            <a:off x="6846888" y="3298825"/>
            <a:ext cx="1243012" cy="581025"/>
          </a:xfrm>
          <a:prstGeom prst="rect">
            <a:avLst/>
          </a:prstGeom>
          <a:noFill/>
          <a:ln w="9525">
            <a:noFill/>
            <a:miter lim="800000"/>
            <a:headEnd/>
            <a:tailEnd/>
          </a:ln>
        </p:spPr>
        <p:txBody>
          <a:bodyPr wrap="none">
            <a:spAutoFit/>
          </a:bodyPr>
          <a:lstStyle/>
          <a:p>
            <a:pPr algn="ctr"/>
            <a:r>
              <a:rPr lang="en-US" sz="1600" b="1" dirty="0">
                <a:solidFill>
                  <a:srgbClr val="003399"/>
                </a:solidFill>
              </a:rPr>
              <a:t>RED TEAM</a:t>
            </a:r>
          </a:p>
          <a:p>
            <a:pPr algn="ctr"/>
            <a:r>
              <a:rPr lang="en-US" sz="1600" b="1" dirty="0">
                <a:solidFill>
                  <a:srgbClr val="003399"/>
                </a:solidFill>
              </a:rPr>
              <a:t>(Level III)</a:t>
            </a:r>
          </a:p>
        </p:txBody>
      </p:sp>
      <p:sp>
        <p:nvSpPr>
          <p:cNvPr id="73737" name="AutoShape 8"/>
          <p:cNvSpPr>
            <a:spLocks noChangeArrowheads="1"/>
          </p:cNvSpPr>
          <p:nvPr/>
        </p:nvSpPr>
        <p:spPr bwMode="auto">
          <a:xfrm flipV="1">
            <a:off x="3203575" y="1920875"/>
            <a:ext cx="1152525" cy="431800"/>
          </a:xfrm>
          <a:custGeom>
            <a:avLst/>
            <a:gdLst>
              <a:gd name="T0" fmla="*/ 43926940 w 21600"/>
              <a:gd name="T1" fmla="*/ 0 h 21600"/>
              <a:gd name="T2" fmla="*/ 26355042 w 21600"/>
              <a:gd name="T3" fmla="*/ 2877327 h 21600"/>
              <a:gd name="T4" fmla="*/ 0 w 21600"/>
              <a:gd name="T5" fmla="*/ 7193728 h 21600"/>
              <a:gd name="T6" fmla="*/ 26355042 w 21600"/>
              <a:gd name="T7" fmla="*/ 8632001 h 21600"/>
              <a:gd name="T8" fmla="*/ 52710032 w 21600"/>
              <a:gd name="T9" fmla="*/ 5994444 h 21600"/>
              <a:gd name="T10" fmla="*/ 61496017 w 21600"/>
              <a:gd name="T11" fmla="*/ 287732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hlink"/>
          </a:solidFill>
          <a:ln w="9525">
            <a:noFill/>
            <a:miter lim="800000"/>
            <a:headEnd/>
            <a:tailEnd/>
          </a:ln>
        </p:spPr>
        <p:txBody>
          <a:bodyPr wrap="none" anchor="ctr">
            <a:spAutoFit/>
          </a:bodyPr>
          <a:lstStyle/>
          <a:p>
            <a:endParaRPr lang="en-US" dirty="0"/>
          </a:p>
        </p:txBody>
      </p:sp>
      <p:sp>
        <p:nvSpPr>
          <p:cNvPr id="73738" name="AutoShape 9"/>
          <p:cNvSpPr>
            <a:spLocks noChangeArrowheads="1"/>
          </p:cNvSpPr>
          <p:nvPr/>
        </p:nvSpPr>
        <p:spPr bwMode="auto">
          <a:xfrm flipV="1">
            <a:off x="6049963" y="2732088"/>
            <a:ext cx="1152525" cy="431800"/>
          </a:xfrm>
          <a:custGeom>
            <a:avLst/>
            <a:gdLst>
              <a:gd name="T0" fmla="*/ 43926940 w 21600"/>
              <a:gd name="T1" fmla="*/ 0 h 21600"/>
              <a:gd name="T2" fmla="*/ 26355042 w 21600"/>
              <a:gd name="T3" fmla="*/ 2877327 h 21600"/>
              <a:gd name="T4" fmla="*/ 0 w 21600"/>
              <a:gd name="T5" fmla="*/ 7193728 h 21600"/>
              <a:gd name="T6" fmla="*/ 26355042 w 21600"/>
              <a:gd name="T7" fmla="*/ 8632001 h 21600"/>
              <a:gd name="T8" fmla="*/ 52710032 w 21600"/>
              <a:gd name="T9" fmla="*/ 5994444 h 21600"/>
              <a:gd name="T10" fmla="*/ 61496017 w 21600"/>
              <a:gd name="T11" fmla="*/ 287732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chemeClr val="hlink"/>
          </a:solidFill>
          <a:ln w="9525">
            <a:noFill/>
            <a:miter lim="800000"/>
            <a:headEnd/>
            <a:tailEnd/>
          </a:ln>
        </p:spPr>
        <p:txBody>
          <a:bodyPr wrap="none" anchor="ctr">
            <a:spAutoFit/>
          </a:bodyPr>
          <a:lstStyle/>
          <a:p>
            <a:endParaRPr lang="en-US" dirty="0"/>
          </a:p>
        </p:txBody>
      </p:sp>
      <p:sp>
        <p:nvSpPr>
          <p:cNvPr id="73739" name="Line 10"/>
          <p:cNvSpPr>
            <a:spLocks noChangeShapeType="1"/>
          </p:cNvSpPr>
          <p:nvPr/>
        </p:nvSpPr>
        <p:spPr bwMode="auto">
          <a:xfrm>
            <a:off x="2541588" y="1219200"/>
            <a:ext cx="0" cy="3024188"/>
          </a:xfrm>
          <a:prstGeom prst="line">
            <a:avLst/>
          </a:prstGeom>
          <a:noFill/>
          <a:ln w="9525">
            <a:solidFill>
              <a:srgbClr val="003399"/>
            </a:solidFill>
            <a:prstDash val="dash"/>
            <a:round/>
            <a:headEnd/>
            <a:tailEnd/>
          </a:ln>
        </p:spPr>
        <p:txBody>
          <a:bodyPr wrap="none">
            <a:spAutoFit/>
          </a:bodyPr>
          <a:lstStyle/>
          <a:p>
            <a:endParaRPr lang="en-US" dirty="0"/>
          </a:p>
        </p:txBody>
      </p:sp>
      <p:sp>
        <p:nvSpPr>
          <p:cNvPr id="73740" name="Line 11"/>
          <p:cNvSpPr>
            <a:spLocks noChangeShapeType="1"/>
          </p:cNvSpPr>
          <p:nvPr/>
        </p:nvSpPr>
        <p:spPr bwMode="auto">
          <a:xfrm>
            <a:off x="3203575" y="1219200"/>
            <a:ext cx="0" cy="3024188"/>
          </a:xfrm>
          <a:prstGeom prst="line">
            <a:avLst/>
          </a:prstGeom>
          <a:noFill/>
          <a:ln w="9525">
            <a:solidFill>
              <a:srgbClr val="003399"/>
            </a:solidFill>
            <a:prstDash val="dash"/>
            <a:round/>
            <a:headEnd/>
            <a:tailEnd/>
          </a:ln>
        </p:spPr>
        <p:txBody>
          <a:bodyPr wrap="none">
            <a:spAutoFit/>
          </a:bodyPr>
          <a:lstStyle/>
          <a:p>
            <a:endParaRPr lang="en-US" dirty="0"/>
          </a:p>
        </p:txBody>
      </p:sp>
      <p:sp>
        <p:nvSpPr>
          <p:cNvPr id="73741" name="Text Box 12"/>
          <p:cNvSpPr txBox="1">
            <a:spLocks noChangeArrowheads="1"/>
          </p:cNvSpPr>
          <p:nvPr/>
        </p:nvSpPr>
        <p:spPr bwMode="auto">
          <a:xfrm rot="-5400000">
            <a:off x="1872457" y="2536031"/>
            <a:ext cx="1987550" cy="274637"/>
          </a:xfrm>
          <a:prstGeom prst="rect">
            <a:avLst/>
          </a:prstGeom>
          <a:noFill/>
          <a:ln w="9525">
            <a:noFill/>
            <a:miter lim="800000"/>
            <a:headEnd/>
            <a:tailEnd/>
          </a:ln>
        </p:spPr>
        <p:txBody>
          <a:bodyPr wrap="none">
            <a:spAutoFit/>
          </a:bodyPr>
          <a:lstStyle/>
          <a:p>
            <a:r>
              <a:rPr lang="en-US" b="1" dirty="0">
                <a:solidFill>
                  <a:srgbClr val="003399"/>
                </a:solidFill>
              </a:rPr>
              <a:t>INFOSEC Enhancements</a:t>
            </a:r>
          </a:p>
        </p:txBody>
      </p:sp>
      <p:grpSp>
        <p:nvGrpSpPr>
          <p:cNvPr id="73742" name="Group 13"/>
          <p:cNvGrpSpPr>
            <a:grpSpLocks/>
          </p:cNvGrpSpPr>
          <p:nvPr/>
        </p:nvGrpSpPr>
        <p:grpSpPr bwMode="auto">
          <a:xfrm>
            <a:off x="5384800" y="1225550"/>
            <a:ext cx="661988" cy="3024188"/>
            <a:chOff x="3392" y="1121"/>
            <a:chExt cx="417" cy="1905"/>
          </a:xfrm>
        </p:grpSpPr>
        <p:sp>
          <p:nvSpPr>
            <p:cNvPr id="73747" name="Line 14"/>
            <p:cNvSpPr>
              <a:spLocks noChangeShapeType="1"/>
            </p:cNvSpPr>
            <p:nvPr/>
          </p:nvSpPr>
          <p:spPr bwMode="auto">
            <a:xfrm>
              <a:off x="3392" y="1121"/>
              <a:ext cx="0" cy="1905"/>
            </a:xfrm>
            <a:prstGeom prst="line">
              <a:avLst/>
            </a:prstGeom>
            <a:noFill/>
            <a:ln w="9525">
              <a:solidFill>
                <a:srgbClr val="003399"/>
              </a:solidFill>
              <a:prstDash val="dash"/>
              <a:round/>
              <a:headEnd/>
              <a:tailEnd/>
            </a:ln>
          </p:spPr>
          <p:txBody>
            <a:bodyPr wrap="none">
              <a:spAutoFit/>
            </a:bodyPr>
            <a:lstStyle/>
            <a:p>
              <a:endParaRPr lang="en-US" dirty="0"/>
            </a:p>
          </p:txBody>
        </p:sp>
        <p:sp>
          <p:nvSpPr>
            <p:cNvPr id="73748" name="Line 15"/>
            <p:cNvSpPr>
              <a:spLocks noChangeShapeType="1"/>
            </p:cNvSpPr>
            <p:nvPr/>
          </p:nvSpPr>
          <p:spPr bwMode="auto">
            <a:xfrm>
              <a:off x="3809" y="1121"/>
              <a:ext cx="0" cy="1905"/>
            </a:xfrm>
            <a:prstGeom prst="line">
              <a:avLst/>
            </a:prstGeom>
            <a:noFill/>
            <a:ln w="9525">
              <a:solidFill>
                <a:srgbClr val="003399"/>
              </a:solidFill>
              <a:prstDash val="dash"/>
              <a:round/>
              <a:headEnd/>
              <a:tailEnd/>
            </a:ln>
          </p:spPr>
          <p:txBody>
            <a:bodyPr wrap="none">
              <a:spAutoFit/>
            </a:bodyPr>
            <a:lstStyle/>
            <a:p>
              <a:endParaRPr lang="en-US" dirty="0"/>
            </a:p>
          </p:txBody>
        </p:sp>
        <p:sp>
          <p:nvSpPr>
            <p:cNvPr id="73749" name="Text Box 16"/>
            <p:cNvSpPr txBox="1">
              <a:spLocks noChangeArrowheads="1"/>
            </p:cNvSpPr>
            <p:nvPr/>
          </p:nvSpPr>
          <p:spPr bwMode="auto">
            <a:xfrm rot="-5400000">
              <a:off x="2971" y="1950"/>
              <a:ext cx="1252" cy="173"/>
            </a:xfrm>
            <a:prstGeom prst="rect">
              <a:avLst/>
            </a:prstGeom>
            <a:noFill/>
            <a:ln w="9525">
              <a:noFill/>
              <a:miter lim="800000"/>
              <a:headEnd/>
              <a:tailEnd/>
            </a:ln>
          </p:spPr>
          <p:txBody>
            <a:bodyPr wrap="none">
              <a:spAutoFit/>
            </a:bodyPr>
            <a:lstStyle/>
            <a:p>
              <a:r>
                <a:rPr lang="en-US" b="1" dirty="0">
                  <a:solidFill>
                    <a:srgbClr val="003399"/>
                  </a:solidFill>
                </a:rPr>
                <a:t>INFOSEC Enhancements</a:t>
              </a:r>
            </a:p>
          </p:txBody>
        </p:sp>
      </p:grpSp>
      <p:sp>
        <p:nvSpPr>
          <p:cNvPr id="73743" name="AutoShape 17"/>
          <p:cNvSpPr>
            <a:spLocks noChangeArrowheads="1"/>
          </p:cNvSpPr>
          <p:nvPr/>
        </p:nvSpPr>
        <p:spPr bwMode="auto">
          <a:xfrm>
            <a:off x="592138" y="1363663"/>
            <a:ext cx="1944687" cy="1368425"/>
          </a:xfrm>
          <a:prstGeom prst="leftRightArrow">
            <a:avLst>
              <a:gd name="adj1" fmla="val 50000"/>
              <a:gd name="adj2" fmla="val 28422"/>
            </a:avLst>
          </a:prstGeom>
          <a:solidFill>
            <a:schemeClr val="bg1"/>
          </a:solidFill>
          <a:ln w="9525">
            <a:solidFill>
              <a:srgbClr val="FF3300"/>
            </a:solidFill>
            <a:miter lim="800000"/>
            <a:headEnd/>
            <a:tailEnd/>
          </a:ln>
        </p:spPr>
        <p:txBody>
          <a:bodyPr wrap="none" anchor="ctr">
            <a:spAutoFit/>
          </a:bodyPr>
          <a:lstStyle/>
          <a:p>
            <a:endParaRPr lang="en-US" dirty="0"/>
          </a:p>
        </p:txBody>
      </p:sp>
      <p:sp>
        <p:nvSpPr>
          <p:cNvPr id="73744" name="Text Box 18"/>
          <p:cNvSpPr txBox="1">
            <a:spLocks noChangeArrowheads="1"/>
          </p:cNvSpPr>
          <p:nvPr/>
        </p:nvSpPr>
        <p:spPr bwMode="auto">
          <a:xfrm>
            <a:off x="736600" y="1724025"/>
            <a:ext cx="1714500" cy="581025"/>
          </a:xfrm>
          <a:prstGeom prst="rect">
            <a:avLst/>
          </a:prstGeom>
          <a:noFill/>
          <a:ln w="9525">
            <a:noFill/>
            <a:miter lim="800000"/>
            <a:headEnd/>
            <a:tailEnd/>
          </a:ln>
        </p:spPr>
        <p:txBody>
          <a:bodyPr wrap="none">
            <a:spAutoFit/>
          </a:bodyPr>
          <a:lstStyle/>
          <a:p>
            <a:pPr algn="ctr"/>
            <a:r>
              <a:rPr lang="en-US" sz="1600" b="1" dirty="0">
                <a:solidFill>
                  <a:srgbClr val="003399"/>
                </a:solidFill>
              </a:rPr>
              <a:t>ASSESSMENTS</a:t>
            </a:r>
          </a:p>
          <a:p>
            <a:pPr algn="ctr"/>
            <a:r>
              <a:rPr lang="en-US" sz="1600" b="1" dirty="0">
                <a:solidFill>
                  <a:srgbClr val="003399"/>
                </a:solidFill>
              </a:rPr>
              <a:t>(Level I)</a:t>
            </a:r>
          </a:p>
        </p:txBody>
      </p:sp>
      <p:sp>
        <p:nvSpPr>
          <p:cNvPr id="73745" name="AutoShape 19"/>
          <p:cNvSpPr>
            <a:spLocks noChangeArrowheads="1"/>
          </p:cNvSpPr>
          <p:nvPr/>
        </p:nvSpPr>
        <p:spPr bwMode="auto">
          <a:xfrm>
            <a:off x="3200400" y="2125663"/>
            <a:ext cx="2173288" cy="1368425"/>
          </a:xfrm>
          <a:prstGeom prst="leftRightArrow">
            <a:avLst>
              <a:gd name="adj1" fmla="val 50000"/>
              <a:gd name="adj2" fmla="val 31763"/>
            </a:avLst>
          </a:prstGeom>
          <a:solidFill>
            <a:srgbClr val="003399"/>
          </a:solidFill>
          <a:ln w="9525">
            <a:solidFill>
              <a:srgbClr val="003399"/>
            </a:solidFill>
            <a:miter lim="800000"/>
            <a:headEnd/>
            <a:tailEnd/>
          </a:ln>
        </p:spPr>
        <p:txBody>
          <a:bodyPr anchor="ctr">
            <a:spAutoFit/>
          </a:bodyPr>
          <a:lstStyle/>
          <a:p>
            <a:endParaRPr lang="en-US" dirty="0"/>
          </a:p>
        </p:txBody>
      </p:sp>
      <p:sp>
        <p:nvSpPr>
          <p:cNvPr id="73746" name="Text Box 20"/>
          <p:cNvSpPr txBox="1">
            <a:spLocks noChangeArrowheads="1"/>
          </p:cNvSpPr>
          <p:nvPr/>
        </p:nvSpPr>
        <p:spPr bwMode="auto">
          <a:xfrm>
            <a:off x="3492500" y="2490788"/>
            <a:ext cx="1636713" cy="581025"/>
          </a:xfrm>
          <a:prstGeom prst="rect">
            <a:avLst/>
          </a:prstGeom>
          <a:noFill/>
          <a:ln w="9525">
            <a:noFill/>
            <a:miter lim="800000"/>
            <a:headEnd/>
            <a:tailEnd/>
          </a:ln>
        </p:spPr>
        <p:txBody>
          <a:bodyPr wrap="none">
            <a:spAutoFit/>
          </a:bodyPr>
          <a:lstStyle/>
          <a:p>
            <a:pPr algn="ctr"/>
            <a:r>
              <a:rPr lang="en-US" sz="1600" b="1" dirty="0">
                <a:solidFill>
                  <a:schemeClr val="bg1"/>
                </a:solidFill>
              </a:rPr>
              <a:t>EVALUATIONS</a:t>
            </a:r>
          </a:p>
          <a:p>
            <a:pPr algn="ctr"/>
            <a:r>
              <a:rPr lang="en-US" sz="1600" b="1" dirty="0">
                <a:solidFill>
                  <a:schemeClr val="bg1"/>
                </a:solidFill>
              </a:rPr>
              <a:t>(Level II)</a:t>
            </a:r>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idx="1"/>
          </p:nvPr>
        </p:nvSpPr>
        <p:spPr/>
        <p:txBody>
          <a:bodyPr/>
          <a:lstStyle/>
          <a:p>
            <a:r>
              <a:rPr lang="en-US" dirty="0" smtClean="0"/>
              <a:t>Cyber adversary attacks and cyber defense operation </a:t>
            </a:r>
            <a:r>
              <a:rPr lang="en-US" dirty="0" smtClean="0">
                <a:solidFill>
                  <a:srgbClr val="FF0000"/>
                </a:solidFill>
              </a:rPr>
              <a:t>reacts</a:t>
            </a:r>
            <a:r>
              <a:rPr lang="en-US" dirty="0" smtClean="0"/>
              <a:t>...</a:t>
            </a:r>
          </a:p>
          <a:p>
            <a:endParaRPr lang="en-US" dirty="0"/>
          </a:p>
          <a:p>
            <a:endParaRPr lang="en-US" dirty="0" smtClean="0"/>
          </a:p>
          <a:p>
            <a:endParaRPr lang="en-US" dirty="0"/>
          </a:p>
          <a:p>
            <a:endParaRPr lang="en-US" dirty="0" smtClean="0"/>
          </a:p>
          <a:p>
            <a:endParaRPr lang="en-US" dirty="0"/>
          </a:p>
          <a:p>
            <a:endParaRPr lang="en-US" dirty="0" smtClean="0"/>
          </a:p>
          <a:p>
            <a:r>
              <a:rPr lang="en-US" dirty="0" smtClean="0"/>
              <a:t>Not very effective...*</a:t>
            </a:r>
          </a:p>
        </p:txBody>
      </p:sp>
      <p:sp>
        <p:nvSpPr>
          <p:cNvPr id="7170" name="Rectangle 2"/>
          <p:cNvSpPr>
            <a:spLocks noGrp="1" noChangeArrowheads="1"/>
          </p:cNvSpPr>
          <p:nvPr>
            <p:ph type="title"/>
          </p:nvPr>
        </p:nvSpPr>
        <p:spPr/>
        <p:txBody>
          <a:bodyPr/>
          <a:lstStyle/>
          <a:p>
            <a:r>
              <a:rPr lang="en-US" sz="1200" dirty="0" smtClean="0"/>
              <a:t>Security Assessment</a:t>
            </a:r>
            <a:r>
              <a:rPr lang="en-US" dirty="0" smtClean="0"/>
              <a:t/>
            </a:r>
            <a:br>
              <a:rPr lang="en-US" dirty="0" smtClean="0"/>
            </a:br>
            <a:r>
              <a:rPr lang="en-US" dirty="0" smtClean="0"/>
              <a:t>The “Current </a:t>
            </a:r>
            <a:r>
              <a:rPr lang="en-US" dirty="0"/>
              <a:t>S</a:t>
            </a:r>
            <a:r>
              <a:rPr lang="en-US" dirty="0" smtClean="0"/>
              <a:t>tate” of Cyber </a:t>
            </a:r>
            <a:r>
              <a:rPr lang="en-US" dirty="0"/>
              <a:t>D</a:t>
            </a:r>
            <a:r>
              <a:rPr lang="en-US" dirty="0" smtClean="0"/>
              <a:t>efense Operating Model</a:t>
            </a:r>
            <a:endParaRPr lang="en-US" dirty="0"/>
          </a:p>
        </p:txBody>
      </p:sp>
      <p:sp>
        <p:nvSpPr>
          <p:cNvPr id="4" name="Slide Number Placeholder 3"/>
          <p:cNvSpPr>
            <a:spLocks noGrp="1"/>
          </p:cNvSpPr>
          <p:nvPr>
            <p:ph type="sldNum" sz="quarter" idx="10"/>
          </p:nvPr>
        </p:nvSpPr>
        <p:spPr/>
        <p:txBody>
          <a:bodyPr/>
          <a:lstStyle/>
          <a:p>
            <a:r>
              <a:rPr lang="en-US" smtClean="0"/>
              <a:t>Page  </a:t>
            </a:r>
            <a:fld id="{069B3A67-A36D-46FD-AD45-E21F2789BA40}" type="slidenum">
              <a:rPr lang="en-US" smtClean="0"/>
              <a:pPr/>
              <a:t>101</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36933"/>
            <a:ext cx="2861172" cy="2682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1587" y="4125877"/>
            <a:ext cx="3666613" cy="2198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Arc 16"/>
          <p:cNvSpPr/>
          <p:nvPr/>
        </p:nvSpPr>
        <p:spPr bwMode="auto">
          <a:xfrm flipV="1">
            <a:off x="3810000" y="3771900"/>
            <a:ext cx="3733800" cy="2095500"/>
          </a:xfrm>
          <a:prstGeom prst="arc">
            <a:avLst>
              <a:gd name="adj1" fmla="val 16200000"/>
              <a:gd name="adj2" fmla="val 85498"/>
            </a:avLst>
          </a:prstGeom>
          <a:noFill/>
          <a:ln w="28575" cap="flat" cmpd="sng" algn="ctr">
            <a:solidFill>
              <a:srgbClr val="FF0000"/>
            </a:solidFill>
            <a:prstDash val="solid"/>
            <a:round/>
            <a:headEnd type="none" w="med" len="med"/>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22" name="TextBox 21"/>
          <p:cNvSpPr txBox="1"/>
          <p:nvPr/>
        </p:nvSpPr>
        <p:spPr>
          <a:xfrm>
            <a:off x="685800" y="6024221"/>
            <a:ext cx="1656345" cy="400110"/>
          </a:xfrm>
          <a:prstGeom prst="rect">
            <a:avLst/>
          </a:prstGeom>
          <a:noFill/>
        </p:spPr>
        <p:txBody>
          <a:bodyPr wrap="square" rtlCol="0">
            <a:spAutoFit/>
          </a:bodyPr>
          <a:lstStyle/>
          <a:p>
            <a:pPr algn="l">
              <a:lnSpc>
                <a:spcPct val="100000"/>
              </a:lnSpc>
              <a:spcAft>
                <a:spcPts val="0"/>
              </a:spcAft>
            </a:pPr>
            <a:r>
              <a:rPr lang="en-US" sz="1000" b="1" dirty="0" smtClean="0">
                <a:solidFill>
                  <a:srgbClr val="003399"/>
                </a:solidFill>
                <a:latin typeface="+mn-lt"/>
              </a:rPr>
              <a:t>Reference:</a:t>
            </a:r>
          </a:p>
          <a:p>
            <a:pPr algn="l">
              <a:lnSpc>
                <a:spcPct val="100000"/>
              </a:lnSpc>
              <a:spcAft>
                <a:spcPts val="0"/>
              </a:spcAft>
            </a:pPr>
            <a:r>
              <a:rPr lang="en-US" sz="1000" b="0" dirty="0" smtClean="0">
                <a:solidFill>
                  <a:srgbClr val="003399"/>
                </a:solidFill>
                <a:latin typeface="+mn-lt"/>
              </a:rPr>
              <a:t>* US-CERT.</a:t>
            </a:r>
            <a:endParaRPr lang="en-US" sz="1000" b="0" dirty="0">
              <a:solidFill>
                <a:srgbClr val="003399"/>
              </a:solidFill>
              <a:latin typeface="+mn-lt"/>
            </a:endParaRPr>
          </a:p>
        </p:txBody>
      </p:sp>
    </p:spTree>
    <p:extLst>
      <p:ext uri="{BB962C8B-B14F-4D97-AF65-F5344CB8AC3E}">
        <p14:creationId xmlns:p14="http://schemas.microsoft.com/office/powerpoint/2010/main" val="16778197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1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171">
                                            <p:txEl>
                                              <p:pRg st="7" end="7"/>
                                            </p:txEl>
                                          </p:spTgt>
                                        </p:tgtEl>
                                        <p:attrNameLst>
                                          <p:attrName>style.visibility</p:attrName>
                                        </p:attrNameLst>
                                      </p:cBhvr>
                                      <p:to>
                                        <p:strVal val="visible"/>
                                      </p:to>
                                    </p:set>
                                  </p:childTnLst>
                                </p:cTn>
                              </p:par>
                            </p:childTnLst>
                          </p:cTn>
                        </p:par>
                        <p:par>
                          <p:cTn id="12" fill="hold">
                            <p:stCondLst>
                              <p:cond delay="0"/>
                            </p:stCondLst>
                            <p:childTnLst>
                              <p:par>
                                <p:cTn id="13" presetID="22" presetClass="entr" presetSubtype="8" fill="hold" nodeType="after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wipe(left)">
                                      <p:cBhvr>
                                        <p:cTn id="15" dur="500"/>
                                        <p:tgtEl>
                                          <p:spTgt spid="1027"/>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Knowing and fixing problems before our adversaries discover them – </a:t>
            </a:r>
            <a:r>
              <a:rPr lang="en-US" dirty="0" smtClean="0">
                <a:solidFill>
                  <a:srgbClr val="FF0000"/>
                </a:solidFill>
              </a:rPr>
              <a:t>proactive</a:t>
            </a:r>
            <a:r>
              <a:rPr lang="en-US" dirty="0" smtClean="0"/>
              <a:t>...</a:t>
            </a:r>
            <a:endParaRPr lang="en-US" dirty="0"/>
          </a:p>
        </p:txBody>
      </p:sp>
      <p:sp>
        <p:nvSpPr>
          <p:cNvPr id="3" name="Title 2"/>
          <p:cNvSpPr>
            <a:spLocks noGrp="1"/>
          </p:cNvSpPr>
          <p:nvPr>
            <p:ph type="title"/>
          </p:nvPr>
        </p:nvSpPr>
        <p:spPr/>
        <p:txBody>
          <a:bodyPr/>
          <a:lstStyle/>
          <a:p>
            <a:r>
              <a:rPr lang="en-US" sz="1200" dirty="0" smtClean="0"/>
              <a:t>Security </a:t>
            </a:r>
            <a:r>
              <a:rPr lang="en-US" sz="1200" dirty="0" err="1" smtClean="0"/>
              <a:t>Asssessment</a:t>
            </a:r>
            <a:r>
              <a:rPr lang="en-US" dirty="0" smtClean="0"/>
              <a:t/>
            </a:r>
            <a:br>
              <a:rPr lang="en-US" dirty="0" smtClean="0"/>
            </a:br>
            <a:r>
              <a:rPr lang="en-US" dirty="0" smtClean="0"/>
              <a:t>The “Future </a:t>
            </a:r>
            <a:r>
              <a:rPr lang="en-US" dirty="0"/>
              <a:t>S</a:t>
            </a:r>
            <a:r>
              <a:rPr lang="en-US" dirty="0" smtClean="0"/>
              <a:t>tate” of Cyber </a:t>
            </a:r>
            <a:r>
              <a:rPr lang="en-US" dirty="0"/>
              <a:t>D</a:t>
            </a:r>
            <a:r>
              <a:rPr lang="en-US" dirty="0" smtClean="0"/>
              <a:t>efense Operating Model – Information Security Continuous Monitoring (ISCM) </a:t>
            </a:r>
            <a:endParaRPr lang="en-US" dirty="0"/>
          </a:p>
        </p:txBody>
      </p:sp>
      <p:sp>
        <p:nvSpPr>
          <p:cNvPr id="4" name="Slide Number Placeholder 3"/>
          <p:cNvSpPr>
            <a:spLocks noGrp="1"/>
          </p:cNvSpPr>
          <p:nvPr>
            <p:ph type="sldNum" sz="quarter" idx="10"/>
          </p:nvPr>
        </p:nvSpPr>
        <p:spPr/>
        <p:txBody>
          <a:bodyPr/>
          <a:lstStyle/>
          <a:p>
            <a:r>
              <a:rPr lang="en-US" smtClean="0"/>
              <a:t>Page  </a:t>
            </a:r>
            <a:fld id="{E40CCABB-9BBC-49C5-99B3-2E0B57D184A5}" type="slidenum">
              <a:rPr lang="en-US" smtClean="0"/>
              <a:pPr/>
              <a:t>102</a:t>
            </a:fld>
            <a:endParaRPr 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2514" y="3304672"/>
            <a:ext cx="3362325" cy="326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9212" y="1944089"/>
            <a:ext cx="2092325"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ultiply 4"/>
          <p:cNvSpPr/>
          <p:nvPr/>
        </p:nvSpPr>
        <p:spPr bwMode="auto">
          <a:xfrm>
            <a:off x="4969045" y="4465242"/>
            <a:ext cx="609600" cy="649192"/>
          </a:xfrm>
          <a:prstGeom prst="mathMultiply">
            <a:avLst/>
          </a:prstGeom>
          <a:solidFill>
            <a:srgbClr val="FF000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smtClean="0">
              <a:ln>
                <a:noFill/>
              </a:ln>
              <a:solidFill>
                <a:schemeClr val="tx1"/>
              </a:solidFill>
              <a:effectLst/>
              <a:latin typeface="Arial" charset="0"/>
            </a:endParaRPr>
          </a:p>
        </p:txBody>
      </p:sp>
      <p:sp>
        <p:nvSpPr>
          <p:cNvPr id="8" name="TextBox 7"/>
          <p:cNvSpPr txBox="1"/>
          <p:nvPr/>
        </p:nvSpPr>
        <p:spPr>
          <a:xfrm>
            <a:off x="4876800" y="5692914"/>
            <a:ext cx="4191000" cy="861774"/>
          </a:xfrm>
          <a:prstGeom prst="rect">
            <a:avLst/>
          </a:prstGeom>
          <a:noFill/>
        </p:spPr>
        <p:txBody>
          <a:bodyPr wrap="square" rtlCol="0">
            <a:spAutoFit/>
          </a:bodyPr>
          <a:lstStyle/>
          <a:p>
            <a:pPr algn="l">
              <a:lnSpc>
                <a:spcPct val="100000"/>
              </a:lnSpc>
              <a:spcAft>
                <a:spcPts val="0"/>
              </a:spcAft>
            </a:pPr>
            <a:r>
              <a:rPr lang="en-US" sz="1000" b="1" dirty="0" smtClean="0">
                <a:solidFill>
                  <a:srgbClr val="000099"/>
                </a:solidFill>
                <a:latin typeface="+mn-lt"/>
              </a:rPr>
              <a:t>Reference:</a:t>
            </a:r>
          </a:p>
          <a:p>
            <a:pPr marL="171450" indent="-171450" algn="l">
              <a:lnSpc>
                <a:spcPct val="100000"/>
              </a:lnSpc>
              <a:spcAft>
                <a:spcPts val="0"/>
              </a:spcAft>
              <a:buFont typeface="Arial" pitchFamily="34" charset="0"/>
              <a:buChar char="•"/>
            </a:pPr>
            <a:r>
              <a:rPr lang="en-US" sz="1000" b="0" dirty="0" smtClean="0">
                <a:solidFill>
                  <a:srgbClr val="000099"/>
                </a:solidFill>
                <a:latin typeface="+mn-lt"/>
              </a:rPr>
              <a:t>T. Sanger, </a:t>
            </a:r>
            <a:r>
              <a:rPr lang="en-US" sz="1000" b="0" i="1" u="sng" dirty="0" smtClean="0">
                <a:solidFill>
                  <a:srgbClr val="000099"/>
                </a:solidFill>
                <a:latin typeface="+mn-lt"/>
              </a:rPr>
              <a:t>Keynote Address</a:t>
            </a:r>
            <a:r>
              <a:rPr lang="en-US" sz="1000" b="0" dirty="0" smtClean="0">
                <a:solidFill>
                  <a:srgbClr val="000099"/>
                </a:solidFill>
                <a:latin typeface="+mn-lt"/>
              </a:rPr>
              <a:t>, 7</a:t>
            </a:r>
            <a:r>
              <a:rPr lang="en-US" sz="1000" b="0" baseline="30000" dirty="0" smtClean="0">
                <a:solidFill>
                  <a:srgbClr val="000099"/>
                </a:solidFill>
                <a:latin typeface="+mn-lt"/>
              </a:rPr>
              <a:t>th</a:t>
            </a:r>
            <a:r>
              <a:rPr lang="en-US" sz="1000" b="0" dirty="0" smtClean="0">
                <a:solidFill>
                  <a:srgbClr val="000099"/>
                </a:solidFill>
                <a:latin typeface="+mn-lt"/>
              </a:rPr>
              <a:t> Annual IT Security Automation Conference, Oct. 31, 2011.</a:t>
            </a:r>
          </a:p>
          <a:p>
            <a:pPr marL="171450" indent="-171450" algn="l">
              <a:lnSpc>
                <a:spcPct val="100000"/>
              </a:lnSpc>
              <a:spcAft>
                <a:spcPts val="0"/>
              </a:spcAft>
              <a:buFont typeface="Arial" pitchFamily="34" charset="0"/>
              <a:buChar char="•"/>
            </a:pPr>
            <a:r>
              <a:rPr lang="en-US" sz="1000" b="0" dirty="0">
                <a:solidFill>
                  <a:srgbClr val="000099"/>
                </a:solidFill>
              </a:rPr>
              <a:t>T. </a:t>
            </a:r>
            <a:r>
              <a:rPr lang="en-US" sz="1000" b="0" dirty="0" err="1">
                <a:solidFill>
                  <a:srgbClr val="000099"/>
                </a:solidFill>
              </a:rPr>
              <a:t>Keanini</a:t>
            </a:r>
            <a:r>
              <a:rPr lang="en-US" sz="1000" b="0" dirty="0">
                <a:solidFill>
                  <a:srgbClr val="000099"/>
                </a:solidFill>
              </a:rPr>
              <a:t>, </a:t>
            </a:r>
            <a:r>
              <a:rPr lang="en-US" sz="1000" b="0" i="1" u="sng" dirty="0">
                <a:solidFill>
                  <a:srgbClr val="000099"/>
                </a:solidFill>
              </a:rPr>
              <a:t>Boyd’s OODA Loop and Continuous Monitoring</a:t>
            </a:r>
            <a:r>
              <a:rPr lang="en-US" sz="1000" b="0" dirty="0">
                <a:solidFill>
                  <a:srgbClr val="000099"/>
                </a:solidFill>
              </a:rPr>
              <a:t>, 7</a:t>
            </a:r>
            <a:r>
              <a:rPr lang="en-US" sz="1000" b="0" baseline="30000" dirty="0">
                <a:solidFill>
                  <a:srgbClr val="000099"/>
                </a:solidFill>
              </a:rPr>
              <a:t>th</a:t>
            </a:r>
            <a:r>
              <a:rPr lang="en-US" sz="1000" b="0" dirty="0">
                <a:solidFill>
                  <a:srgbClr val="000099"/>
                </a:solidFill>
              </a:rPr>
              <a:t> Annual IT Security Automation Conference, Oct. 31, 2011.</a:t>
            </a:r>
            <a:r>
              <a:rPr lang="en-US" sz="1000" b="0" dirty="0" smtClean="0">
                <a:solidFill>
                  <a:srgbClr val="000099"/>
                </a:solidFill>
                <a:latin typeface="+mn-lt"/>
              </a:rPr>
              <a:t> </a:t>
            </a:r>
            <a:endParaRPr lang="en-US" sz="1000" b="0" dirty="0">
              <a:solidFill>
                <a:srgbClr val="000099"/>
              </a:solidFill>
              <a:latin typeface="+mn-lt"/>
            </a:endParaRPr>
          </a:p>
        </p:txBody>
      </p:sp>
    </p:spTree>
    <p:extLst>
      <p:ext uri="{BB962C8B-B14F-4D97-AF65-F5344CB8AC3E}">
        <p14:creationId xmlns:p14="http://schemas.microsoft.com/office/powerpoint/2010/main" val="25085054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heel(1)">
                                      <p:cBhvr>
                                        <p:cTn id="7" dur="1000"/>
                                        <p:tgtEl>
                                          <p:spTgt spid="2051"/>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wipe(up)">
                                      <p:cBhvr>
                                        <p:cTn id="11" dur="500"/>
                                        <p:tgtEl>
                                          <p:spTgt spid="2054"/>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par>
                          <p:cTn id="14" fill="hold">
                            <p:stCondLst>
                              <p:cond delay="1500"/>
                            </p:stCondLst>
                            <p:childTnLst>
                              <p:par>
                                <p:cTn id="15" presetID="21" presetClass="entr" presetSubtype="1" fill="hold" nodeType="after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wheel(1)">
                                      <p:cBhvr>
                                        <p:cTn id="17" dur="1000"/>
                                        <p:tgtEl>
                                          <p:spTgt spid="2051"/>
                                        </p:tgtEl>
                                      </p:cBhvr>
                                    </p:animEffect>
                                  </p:childTnLst>
                                </p:cTn>
                              </p:par>
                            </p:childTnLst>
                          </p:cTn>
                        </p:par>
                        <p:par>
                          <p:cTn id="18" fill="hold">
                            <p:stCondLst>
                              <p:cond delay="2500"/>
                            </p:stCondLst>
                            <p:childTnLst>
                              <p:par>
                                <p:cTn id="19" presetID="1" presetClass="exit" presetSubtype="0" fill="hold" grpId="2" nodeType="after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par>
                          <p:cTn id="21" fill="hold">
                            <p:stCondLst>
                              <p:cond delay="2500"/>
                            </p:stCondLst>
                            <p:childTnLst>
                              <p:par>
                                <p:cTn id="22" presetID="22" presetClass="entr" presetSubtype="1" fill="hold" nodeType="after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wipe(up)">
                                      <p:cBhvr>
                                        <p:cTn id="24" dur="500"/>
                                        <p:tgtEl>
                                          <p:spTgt spid="2054"/>
                                        </p:tgtEl>
                                      </p:cBhvr>
                                    </p:animEffect>
                                  </p:childTnLst>
                                </p:cTn>
                              </p:par>
                            </p:childTnLst>
                          </p:cTn>
                        </p:par>
                        <p:par>
                          <p:cTn id="25" fill="hold">
                            <p:stCondLst>
                              <p:cond delay="3000"/>
                            </p:stCondLst>
                            <p:childTnLst>
                              <p:par>
                                <p:cTn id="26" presetID="1" presetClass="entr" presetSubtype="0" fill="hold" grpId="1"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3"/>
          <p:cNvSpPr>
            <a:spLocks noGrp="1"/>
          </p:cNvSpPr>
          <p:nvPr>
            <p:ph type="sldNum" sz="quarter" idx="10"/>
          </p:nvPr>
        </p:nvSpPr>
        <p:spPr>
          <a:noFill/>
        </p:spPr>
        <p:txBody>
          <a:bodyPr/>
          <a:lstStyle/>
          <a:p>
            <a:r>
              <a:rPr lang="en-US" dirty="0" smtClean="0"/>
              <a:t>- </a:t>
            </a:r>
            <a:fld id="{E2FCF5F2-C43E-45EA-9E27-95F6E9529753}" type="slidenum">
              <a:rPr lang="en-US" smtClean="0"/>
              <a:pPr/>
              <a:t>103</a:t>
            </a:fld>
            <a:r>
              <a:rPr lang="en-US" dirty="0" smtClean="0"/>
              <a:t> -</a:t>
            </a:r>
          </a:p>
        </p:txBody>
      </p:sp>
      <p:sp>
        <p:nvSpPr>
          <p:cNvPr id="74755" name="Rectangle 2"/>
          <p:cNvSpPr>
            <a:spLocks noGrp="1" noChangeArrowheads="1"/>
          </p:cNvSpPr>
          <p:nvPr>
            <p:ph type="title"/>
          </p:nvPr>
        </p:nvSpPr>
        <p:spPr/>
        <p:txBody>
          <a:bodyPr/>
          <a:lstStyle/>
          <a:p>
            <a:r>
              <a:rPr lang="en-US" dirty="0" smtClean="0"/>
              <a:t>Questions:</a:t>
            </a:r>
          </a:p>
        </p:txBody>
      </p:sp>
      <p:sp>
        <p:nvSpPr>
          <p:cNvPr id="74756" name="Rectangle 3"/>
          <p:cNvSpPr>
            <a:spLocks noGrp="1" noChangeArrowheads="1"/>
          </p:cNvSpPr>
          <p:nvPr>
            <p:ph type="body" idx="1"/>
          </p:nvPr>
        </p:nvSpPr>
        <p:spPr/>
        <p:txBody>
          <a:bodyPr/>
          <a:lstStyle/>
          <a:p>
            <a:r>
              <a:rPr lang="en-US" dirty="0" smtClean="0"/>
              <a:t>When should risk assessment be performed in a typical system life cycle?</a:t>
            </a:r>
          </a:p>
          <a:p>
            <a:pPr lvl="1"/>
            <a:r>
              <a:rPr lang="en-US" dirty="0" smtClean="0"/>
              <a:t> </a:t>
            </a:r>
            <a:br>
              <a:rPr lang="en-US" dirty="0" smtClean="0"/>
            </a:br>
            <a:r>
              <a:rPr lang="en-US" dirty="0" smtClean="0"/>
              <a:t/>
            </a:r>
            <a:br>
              <a:rPr lang="en-US" dirty="0" smtClean="0"/>
            </a:br>
            <a:endParaRPr lang="en-US" dirty="0" smtClean="0"/>
          </a:p>
          <a:p>
            <a:endParaRPr lang="en-US" dirty="0" smtClean="0"/>
          </a:p>
          <a:p>
            <a:r>
              <a:rPr lang="en-US" dirty="0" smtClean="0"/>
              <a:t>What are the three actions, a designated approving authority may take to address risk?</a:t>
            </a:r>
          </a:p>
          <a:p>
            <a:pPr lvl="1"/>
            <a:r>
              <a:rPr lang="en-US" dirty="0" smtClean="0"/>
              <a:t> </a:t>
            </a:r>
          </a:p>
          <a:p>
            <a:pPr lvl="1"/>
            <a:r>
              <a:rPr lang="en-US" dirty="0" smtClean="0"/>
              <a:t> </a:t>
            </a:r>
          </a:p>
          <a:p>
            <a:pPr lvl="1"/>
            <a:r>
              <a:rPr lang="en-US" dirty="0" smtClean="0"/>
              <a:t> </a:t>
            </a:r>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3"/>
          <p:cNvSpPr>
            <a:spLocks noGrp="1"/>
          </p:cNvSpPr>
          <p:nvPr>
            <p:ph type="sldNum" sz="quarter" idx="10"/>
          </p:nvPr>
        </p:nvSpPr>
        <p:spPr>
          <a:noFill/>
        </p:spPr>
        <p:txBody>
          <a:bodyPr/>
          <a:lstStyle/>
          <a:p>
            <a:r>
              <a:rPr lang="en-US" dirty="0" smtClean="0"/>
              <a:t>- </a:t>
            </a:r>
            <a:fld id="{1B7FE176-2ED2-4798-B97C-FD52DCDB79B9}" type="slidenum">
              <a:rPr lang="en-US" smtClean="0"/>
              <a:pPr/>
              <a:t>104</a:t>
            </a:fld>
            <a:r>
              <a:rPr lang="en-US" dirty="0" smtClean="0"/>
              <a:t> -</a:t>
            </a:r>
          </a:p>
        </p:txBody>
      </p:sp>
      <p:sp>
        <p:nvSpPr>
          <p:cNvPr id="75779" name="Rectangle 2"/>
          <p:cNvSpPr>
            <a:spLocks noGrp="1" noChangeArrowheads="1"/>
          </p:cNvSpPr>
          <p:nvPr>
            <p:ph type="title"/>
          </p:nvPr>
        </p:nvSpPr>
        <p:spPr/>
        <p:txBody>
          <a:bodyPr/>
          <a:lstStyle/>
          <a:p>
            <a:r>
              <a:rPr lang="en-US" dirty="0" smtClean="0"/>
              <a:t>Answers:</a:t>
            </a:r>
          </a:p>
        </p:txBody>
      </p:sp>
      <p:sp>
        <p:nvSpPr>
          <p:cNvPr id="75780" name="Rectangle 3"/>
          <p:cNvSpPr>
            <a:spLocks noGrp="1" noChangeArrowheads="1"/>
          </p:cNvSpPr>
          <p:nvPr>
            <p:ph type="body" idx="1"/>
          </p:nvPr>
        </p:nvSpPr>
        <p:spPr/>
        <p:txBody>
          <a:bodyPr/>
          <a:lstStyle/>
          <a:p>
            <a:r>
              <a:rPr lang="en-US" dirty="0" smtClean="0"/>
              <a:t>When should risk assessment be performed in a typical system life cycle?</a:t>
            </a:r>
          </a:p>
          <a:p>
            <a:pPr lvl="1">
              <a:buClr>
                <a:srgbClr val="003399"/>
              </a:buClr>
            </a:pPr>
            <a:r>
              <a:rPr lang="en-US" u="sng" dirty="0" smtClean="0">
                <a:solidFill>
                  <a:srgbClr val="FF6600"/>
                </a:solidFill>
              </a:rPr>
              <a:t>Risk management is a life cycle activity.  Risk assessment should be performed periodically throughout the system life cycle</a:t>
            </a:r>
            <a:endParaRPr lang="en-US" dirty="0" smtClean="0"/>
          </a:p>
          <a:p>
            <a:pPr>
              <a:buClr>
                <a:srgbClr val="003399"/>
              </a:buClr>
            </a:pPr>
            <a:endParaRPr lang="en-US" dirty="0" smtClean="0"/>
          </a:p>
          <a:p>
            <a:r>
              <a:rPr lang="en-US" dirty="0" smtClean="0"/>
              <a:t>What are the three actions, a designated approving authority may take to address risk?</a:t>
            </a:r>
          </a:p>
          <a:p>
            <a:pPr lvl="1"/>
            <a:r>
              <a:rPr lang="en-US" dirty="0" smtClean="0"/>
              <a:t> </a:t>
            </a:r>
            <a:r>
              <a:rPr lang="en-US" u="sng" dirty="0" smtClean="0">
                <a:solidFill>
                  <a:srgbClr val="FF6600"/>
                </a:solidFill>
              </a:rPr>
              <a:t>Accept Risk</a:t>
            </a:r>
          </a:p>
          <a:p>
            <a:pPr lvl="1"/>
            <a:r>
              <a:rPr lang="en-US" dirty="0" smtClean="0"/>
              <a:t> </a:t>
            </a:r>
            <a:r>
              <a:rPr lang="en-US" u="sng" dirty="0" smtClean="0">
                <a:solidFill>
                  <a:srgbClr val="FF6600"/>
                </a:solidFill>
              </a:rPr>
              <a:t>Mitigate Risk</a:t>
            </a:r>
          </a:p>
          <a:p>
            <a:pPr lvl="1"/>
            <a:r>
              <a:rPr lang="en-US" dirty="0" smtClean="0"/>
              <a:t> </a:t>
            </a:r>
            <a:r>
              <a:rPr lang="en-US" u="sng" dirty="0" smtClean="0">
                <a:solidFill>
                  <a:srgbClr val="FF6600"/>
                </a:solidFill>
              </a:rPr>
              <a:t>Transfer Risk</a:t>
            </a:r>
          </a:p>
          <a:p>
            <a:pPr>
              <a:buClr>
                <a:srgbClr val="003399"/>
              </a:buClr>
            </a:pPr>
            <a:endParaRPr lang="en-US" dirty="0" smtClean="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5780">
                                            <p:txEl>
                                              <p:pRg st="1" end="1"/>
                                            </p:txEl>
                                          </p:spTgt>
                                        </p:tgtEl>
                                        <p:attrNameLst>
                                          <p:attrName>style.visibility</p:attrName>
                                        </p:attrNameLst>
                                      </p:cBhvr>
                                      <p:to>
                                        <p:strVal val="visible"/>
                                      </p:to>
                                    </p:set>
                                    <p:anim calcmode="lin" valueType="num">
                                      <p:cBhvr additive="base">
                                        <p:cTn id="7" dur="500" fill="hold"/>
                                        <p:tgtEl>
                                          <p:spTgt spid="75780">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578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5780">
                                            <p:txEl>
                                              <p:pRg st="4" end="4"/>
                                            </p:txEl>
                                          </p:spTgt>
                                        </p:tgtEl>
                                        <p:attrNameLst>
                                          <p:attrName>style.visibility</p:attrName>
                                        </p:attrNameLst>
                                      </p:cBhvr>
                                      <p:to>
                                        <p:strVal val="visible"/>
                                      </p:to>
                                    </p:set>
                                    <p:anim calcmode="lin" valueType="num">
                                      <p:cBhvr additive="base">
                                        <p:cTn id="13" dur="500" fill="hold"/>
                                        <p:tgtEl>
                                          <p:spTgt spid="75780">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5780">
                                            <p:txEl>
                                              <p:pRg st="4" end="4"/>
                                            </p:txEl>
                                          </p:spTgt>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8" fill="hold" nodeType="afterEffect">
                                  <p:stCondLst>
                                    <p:cond delay="0"/>
                                  </p:stCondLst>
                                  <p:childTnLst>
                                    <p:set>
                                      <p:cBhvr>
                                        <p:cTn id="17" dur="1" fill="hold">
                                          <p:stCondLst>
                                            <p:cond delay="0"/>
                                          </p:stCondLst>
                                        </p:cTn>
                                        <p:tgtEl>
                                          <p:spTgt spid="75780">
                                            <p:txEl>
                                              <p:pRg st="5" end="5"/>
                                            </p:txEl>
                                          </p:spTgt>
                                        </p:tgtEl>
                                        <p:attrNameLst>
                                          <p:attrName>style.visibility</p:attrName>
                                        </p:attrNameLst>
                                      </p:cBhvr>
                                      <p:to>
                                        <p:strVal val="visible"/>
                                      </p:to>
                                    </p:set>
                                    <p:anim calcmode="lin" valueType="num">
                                      <p:cBhvr additive="base">
                                        <p:cTn id="18" dur="500" fill="hold"/>
                                        <p:tgtEl>
                                          <p:spTgt spid="75780">
                                            <p:txEl>
                                              <p:pRg st="5" end="5"/>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75780">
                                            <p:txEl>
                                              <p:pRg st="5" end="5"/>
                                            </p:txEl>
                                          </p:spTgt>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8" fill="hold" nodeType="afterEffect">
                                  <p:stCondLst>
                                    <p:cond delay="0"/>
                                  </p:stCondLst>
                                  <p:childTnLst>
                                    <p:set>
                                      <p:cBhvr>
                                        <p:cTn id="22" dur="1" fill="hold">
                                          <p:stCondLst>
                                            <p:cond delay="0"/>
                                          </p:stCondLst>
                                        </p:cTn>
                                        <p:tgtEl>
                                          <p:spTgt spid="75780">
                                            <p:txEl>
                                              <p:pRg st="6" end="6"/>
                                            </p:txEl>
                                          </p:spTgt>
                                        </p:tgtEl>
                                        <p:attrNameLst>
                                          <p:attrName>style.visibility</p:attrName>
                                        </p:attrNameLst>
                                      </p:cBhvr>
                                      <p:to>
                                        <p:strVal val="visible"/>
                                      </p:to>
                                    </p:set>
                                    <p:anim calcmode="lin" valueType="num">
                                      <p:cBhvr additive="base">
                                        <p:cTn id="23" dur="500" fill="hold"/>
                                        <p:tgtEl>
                                          <p:spTgt spid="75780">
                                            <p:txEl>
                                              <p:pRg st="6" end="6"/>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5780">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Number Placeholder 3"/>
          <p:cNvSpPr>
            <a:spLocks noGrp="1"/>
          </p:cNvSpPr>
          <p:nvPr>
            <p:ph type="sldNum" sz="quarter" idx="10"/>
          </p:nvPr>
        </p:nvSpPr>
        <p:spPr>
          <a:noFill/>
        </p:spPr>
        <p:txBody>
          <a:bodyPr/>
          <a:lstStyle/>
          <a:p>
            <a:r>
              <a:rPr lang="en-US" dirty="0" smtClean="0"/>
              <a:t>- </a:t>
            </a:r>
            <a:fld id="{9C48A0D7-0DF1-4ECD-B7D2-358D89BF3963}" type="slidenum">
              <a:rPr lang="en-US" smtClean="0"/>
              <a:pPr/>
              <a:t>105</a:t>
            </a:fld>
            <a:r>
              <a:rPr lang="en-US" dirty="0" smtClean="0"/>
              <a:t> -</a:t>
            </a:r>
          </a:p>
        </p:txBody>
      </p:sp>
      <p:sp>
        <p:nvSpPr>
          <p:cNvPr id="76803" name="Rectangle 2"/>
          <p:cNvSpPr>
            <a:spLocks noGrp="1" noChangeArrowheads="1"/>
          </p:cNvSpPr>
          <p:nvPr>
            <p:ph type="title"/>
          </p:nvPr>
        </p:nvSpPr>
        <p:spPr/>
        <p:txBody>
          <a:bodyPr/>
          <a:lstStyle/>
          <a:p>
            <a:r>
              <a:rPr lang="en-US" dirty="0" smtClean="0"/>
              <a:t>Questions:</a:t>
            </a:r>
          </a:p>
        </p:txBody>
      </p:sp>
      <p:sp>
        <p:nvSpPr>
          <p:cNvPr id="76804" name="Rectangle 3"/>
          <p:cNvSpPr>
            <a:spLocks noGrp="1" noChangeArrowheads="1"/>
          </p:cNvSpPr>
          <p:nvPr>
            <p:ph type="body" idx="1"/>
          </p:nvPr>
        </p:nvSpPr>
        <p:spPr/>
        <p:txBody>
          <a:bodyPr/>
          <a:lstStyle/>
          <a:p>
            <a:r>
              <a:rPr lang="en-US" dirty="0" smtClean="0"/>
              <a:t>In qualitative risk assessment method, what are the two variables for determining risks?</a:t>
            </a:r>
          </a:p>
          <a:p>
            <a:pPr lvl="1"/>
            <a:r>
              <a:rPr lang="en-US" dirty="0" smtClean="0"/>
              <a:t> </a:t>
            </a:r>
          </a:p>
          <a:p>
            <a:endParaRPr lang="en-US" dirty="0" smtClean="0"/>
          </a:p>
          <a:p>
            <a:r>
              <a:rPr lang="en-US" dirty="0" smtClean="0"/>
              <a:t>In quantitative risk assessment method, what are the variables that determines the annual lost expectance (ALE)?</a:t>
            </a:r>
          </a:p>
          <a:p>
            <a:pPr lvl="1"/>
            <a:r>
              <a:rPr lang="en-US" dirty="0" smtClean="0"/>
              <a:t> </a:t>
            </a:r>
          </a:p>
          <a:p>
            <a:pPr lvl="1"/>
            <a:r>
              <a:rPr lang="en-US" dirty="0" smtClean="0"/>
              <a:t>Hint: What is the term used to describe the monetary lost for  each occurrence of a threatened event?</a:t>
            </a:r>
          </a:p>
          <a:p>
            <a:pPr lvl="1"/>
            <a:r>
              <a:rPr lang="en-US" dirty="0" smtClean="0"/>
              <a:t>Hint: What is the term used to describe the frequency which a threat is expected to occur on an annualized basis?</a:t>
            </a:r>
          </a:p>
        </p:txBody>
      </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Number Placeholder 3"/>
          <p:cNvSpPr>
            <a:spLocks noGrp="1"/>
          </p:cNvSpPr>
          <p:nvPr>
            <p:ph type="sldNum" sz="quarter" idx="10"/>
          </p:nvPr>
        </p:nvSpPr>
        <p:spPr>
          <a:noFill/>
        </p:spPr>
        <p:txBody>
          <a:bodyPr/>
          <a:lstStyle/>
          <a:p>
            <a:r>
              <a:rPr lang="en-US" dirty="0" smtClean="0"/>
              <a:t>- </a:t>
            </a:r>
            <a:fld id="{1505CFD6-BD82-4746-A999-1E223AF3CA45}" type="slidenum">
              <a:rPr lang="en-US" smtClean="0"/>
              <a:pPr/>
              <a:t>106</a:t>
            </a:fld>
            <a:r>
              <a:rPr lang="en-US" dirty="0" smtClean="0"/>
              <a:t> -</a:t>
            </a:r>
          </a:p>
        </p:txBody>
      </p:sp>
      <p:sp>
        <p:nvSpPr>
          <p:cNvPr id="77827" name="Rectangle 2"/>
          <p:cNvSpPr>
            <a:spLocks noGrp="1" noChangeArrowheads="1"/>
          </p:cNvSpPr>
          <p:nvPr>
            <p:ph type="title"/>
          </p:nvPr>
        </p:nvSpPr>
        <p:spPr/>
        <p:txBody>
          <a:bodyPr/>
          <a:lstStyle/>
          <a:p>
            <a:r>
              <a:rPr lang="en-US" dirty="0" smtClean="0"/>
              <a:t>Answers:</a:t>
            </a:r>
          </a:p>
        </p:txBody>
      </p:sp>
      <p:sp>
        <p:nvSpPr>
          <p:cNvPr id="77828" name="Rectangle 3"/>
          <p:cNvSpPr>
            <a:spLocks noGrp="1" noChangeArrowheads="1"/>
          </p:cNvSpPr>
          <p:nvPr>
            <p:ph type="body" idx="1"/>
          </p:nvPr>
        </p:nvSpPr>
        <p:spPr/>
        <p:txBody>
          <a:bodyPr/>
          <a:lstStyle/>
          <a:p>
            <a:r>
              <a:rPr lang="en-US" dirty="0" smtClean="0"/>
              <a:t>In qualitative risk assessment method, what are the two variables for determining risks?</a:t>
            </a:r>
          </a:p>
          <a:p>
            <a:pPr lvl="1">
              <a:buClr>
                <a:srgbClr val="003399"/>
              </a:buClr>
            </a:pPr>
            <a:r>
              <a:rPr lang="en-US" u="sng" dirty="0" smtClean="0">
                <a:solidFill>
                  <a:srgbClr val="FF6600"/>
                </a:solidFill>
              </a:rPr>
              <a:t>Likelihood</a:t>
            </a:r>
            <a:r>
              <a:rPr lang="en-US" dirty="0" smtClean="0">
                <a:solidFill>
                  <a:srgbClr val="FF6600"/>
                </a:solidFill>
              </a:rPr>
              <a:t> </a:t>
            </a:r>
            <a:r>
              <a:rPr lang="en-US" dirty="0" smtClean="0"/>
              <a:t>and</a:t>
            </a:r>
            <a:r>
              <a:rPr lang="en-US" dirty="0" smtClean="0">
                <a:solidFill>
                  <a:srgbClr val="FF6600"/>
                </a:solidFill>
              </a:rPr>
              <a:t> </a:t>
            </a:r>
            <a:r>
              <a:rPr lang="en-US" u="sng" dirty="0" smtClean="0">
                <a:solidFill>
                  <a:srgbClr val="FF6600"/>
                </a:solidFill>
              </a:rPr>
              <a:t>Impact</a:t>
            </a:r>
            <a:r>
              <a:rPr lang="en-US" dirty="0" smtClean="0"/>
              <a:t>.</a:t>
            </a:r>
          </a:p>
          <a:p>
            <a:endParaRPr lang="en-US" u="sng" dirty="0" smtClean="0">
              <a:solidFill>
                <a:srgbClr val="FF6600"/>
              </a:solidFill>
            </a:endParaRPr>
          </a:p>
          <a:p>
            <a:r>
              <a:rPr lang="en-US" dirty="0" smtClean="0"/>
              <a:t>In quantitative risk assessment method, what are the variables that determines the annual lost expectance (ALE)?</a:t>
            </a:r>
          </a:p>
          <a:p>
            <a:pPr lvl="1">
              <a:buClr>
                <a:srgbClr val="003399"/>
              </a:buClr>
            </a:pPr>
            <a:r>
              <a:rPr lang="en-US" u="sng" dirty="0" smtClean="0">
                <a:solidFill>
                  <a:srgbClr val="FF6600"/>
                </a:solidFill>
              </a:rPr>
              <a:t>ALE = SLE X ARO</a:t>
            </a:r>
            <a:r>
              <a:rPr lang="en-US" dirty="0" smtClean="0"/>
              <a:t>.</a:t>
            </a:r>
          </a:p>
          <a:p>
            <a:pPr lvl="1"/>
            <a:r>
              <a:rPr lang="en-US" dirty="0" smtClean="0"/>
              <a:t>Hint: What is the term used to describe the monetary lost for  each occurrence of a threatened event?</a:t>
            </a:r>
          </a:p>
          <a:p>
            <a:pPr lvl="1"/>
            <a:r>
              <a:rPr lang="en-US" dirty="0" smtClean="0"/>
              <a:t>Hint: What is the term used to describe the frequency which a threat is expected to occur on an annualized basis?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7828">
                                            <p:txEl>
                                              <p:pRg st="1" end="1"/>
                                            </p:txEl>
                                          </p:spTgt>
                                        </p:tgtEl>
                                        <p:attrNameLst>
                                          <p:attrName>style.visibility</p:attrName>
                                        </p:attrNameLst>
                                      </p:cBhvr>
                                      <p:to>
                                        <p:strVal val="visible"/>
                                      </p:to>
                                    </p:set>
                                    <p:anim calcmode="lin" valueType="num">
                                      <p:cBhvr additive="base">
                                        <p:cTn id="7" dur="500" fill="hold"/>
                                        <p:tgtEl>
                                          <p:spTgt spid="77828">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782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7828">
                                            <p:txEl>
                                              <p:pRg st="4" end="4"/>
                                            </p:txEl>
                                          </p:spTgt>
                                        </p:tgtEl>
                                        <p:attrNameLst>
                                          <p:attrName>style.visibility</p:attrName>
                                        </p:attrNameLst>
                                      </p:cBhvr>
                                      <p:to>
                                        <p:strVal val="visible"/>
                                      </p:to>
                                    </p:set>
                                    <p:anim calcmode="lin" valueType="num">
                                      <p:cBhvr additive="base">
                                        <p:cTn id="13" dur="500" fill="hold"/>
                                        <p:tgtEl>
                                          <p:spTgt spid="77828">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782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3"/>
          <p:cNvSpPr>
            <a:spLocks noGrp="1"/>
          </p:cNvSpPr>
          <p:nvPr>
            <p:ph type="sldNum" sz="quarter" idx="10"/>
          </p:nvPr>
        </p:nvSpPr>
        <p:spPr>
          <a:noFill/>
        </p:spPr>
        <p:txBody>
          <a:bodyPr/>
          <a:lstStyle/>
          <a:p>
            <a:r>
              <a:rPr lang="en-US" dirty="0" smtClean="0"/>
              <a:t>- </a:t>
            </a:r>
            <a:fld id="{A874D90D-B7D9-4BFB-94EC-5EA778FFD4E5}" type="slidenum">
              <a:rPr lang="en-US" smtClean="0"/>
              <a:pPr/>
              <a:t>107</a:t>
            </a:fld>
            <a:r>
              <a:rPr lang="en-US" dirty="0" smtClean="0"/>
              <a:t> -</a:t>
            </a:r>
          </a:p>
        </p:txBody>
      </p:sp>
      <p:sp>
        <p:nvSpPr>
          <p:cNvPr id="78851" name="Rectangle 2"/>
          <p:cNvSpPr>
            <a:spLocks noGrp="1" noChangeArrowheads="1"/>
          </p:cNvSpPr>
          <p:nvPr>
            <p:ph type="title"/>
          </p:nvPr>
        </p:nvSpPr>
        <p:spPr/>
        <p:txBody>
          <a:bodyPr/>
          <a:lstStyle/>
          <a:p>
            <a:r>
              <a:rPr lang="en-US" sz="1200" dirty="0" smtClean="0"/>
              <a:t>Learning Objectives </a:t>
            </a:r>
            <a:r>
              <a:rPr lang="en-US" dirty="0" smtClean="0"/>
              <a:t/>
            </a:r>
            <a:br>
              <a:rPr lang="en-US" dirty="0" smtClean="0"/>
            </a:br>
            <a:r>
              <a:rPr lang="en-US" dirty="0" smtClean="0"/>
              <a:t>Information Security Management Domain</a:t>
            </a:r>
          </a:p>
        </p:txBody>
      </p:sp>
      <p:sp>
        <p:nvSpPr>
          <p:cNvPr id="78852" name="Rectangle 3"/>
          <p:cNvSpPr>
            <a:spLocks noGrp="1" noChangeArrowheads="1"/>
          </p:cNvSpPr>
          <p:nvPr>
            <p:ph type="body" idx="1"/>
          </p:nvPr>
        </p:nvSpPr>
        <p:spPr/>
        <p:txBody>
          <a:bodyPr/>
          <a:lstStyle/>
          <a:p>
            <a:r>
              <a:rPr lang="en-US" dirty="0"/>
              <a:t>Information Security Concepts</a:t>
            </a:r>
          </a:p>
          <a:p>
            <a:r>
              <a:rPr lang="en-US" dirty="0"/>
              <a:t>Information Security Management</a:t>
            </a:r>
          </a:p>
          <a:p>
            <a:r>
              <a:rPr lang="en-US" dirty="0"/>
              <a:t>Information Security Governance</a:t>
            </a:r>
          </a:p>
          <a:p>
            <a:r>
              <a:rPr lang="en-US" dirty="0"/>
              <a:t>Information Classification</a:t>
            </a:r>
          </a:p>
          <a:p>
            <a:r>
              <a:rPr lang="en-US" dirty="0"/>
              <a:t>System Life Cycle (SLC) and System Development Life Cycle (SDLC)</a:t>
            </a:r>
          </a:p>
          <a:p>
            <a:r>
              <a:rPr lang="en-US" dirty="0"/>
              <a:t>Risk Management</a:t>
            </a:r>
          </a:p>
          <a:p>
            <a:r>
              <a:rPr lang="en-US" dirty="0"/>
              <a:t>Certification &amp; Accreditation</a:t>
            </a:r>
          </a:p>
          <a:p>
            <a:r>
              <a:rPr lang="en-US" dirty="0"/>
              <a:t>Security Assessment</a:t>
            </a:r>
          </a:p>
          <a:p>
            <a:r>
              <a:rPr lang="en-US" dirty="0"/>
              <a:t>Configuration Management</a:t>
            </a:r>
          </a:p>
          <a:p>
            <a:r>
              <a:rPr lang="en-US" dirty="0"/>
              <a:t>Personnel Security</a:t>
            </a:r>
          </a:p>
          <a:p>
            <a:r>
              <a:rPr lang="en-US" dirty="0"/>
              <a:t>Security Education, Training, and Awareness</a:t>
            </a:r>
          </a:p>
          <a:p>
            <a:r>
              <a:rPr lang="en-US" dirty="0"/>
              <a:t>Project Management</a:t>
            </a:r>
          </a:p>
        </p:txBody>
      </p:sp>
      <p:sp>
        <p:nvSpPr>
          <p:cNvPr id="78853" name="AutoShape 4"/>
          <p:cNvSpPr>
            <a:spLocks noChangeArrowheads="1"/>
          </p:cNvSpPr>
          <p:nvPr/>
        </p:nvSpPr>
        <p:spPr bwMode="auto">
          <a:xfrm>
            <a:off x="304800" y="5029200"/>
            <a:ext cx="609600" cy="457200"/>
          </a:xfrm>
          <a:custGeom>
            <a:avLst/>
            <a:gdLst>
              <a:gd name="T0" fmla="*/ 12903199 w 21600"/>
              <a:gd name="T1" fmla="*/ 0 h 21600"/>
              <a:gd name="T2" fmla="*/ 0 w 21600"/>
              <a:gd name="T3" fmla="*/ 4838700 h 21600"/>
              <a:gd name="T4" fmla="*/ 12903199 w 21600"/>
              <a:gd name="T5" fmla="*/ 9677399 h 21600"/>
              <a:gd name="T6" fmla="*/ 17204267 w 21600"/>
              <a:gd name="T7" fmla="*/ 4838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noFill/>
            <a:miter lim="800000"/>
            <a:headEnd/>
            <a:tailEnd/>
          </a:ln>
        </p:spPr>
        <p:txBody>
          <a:bodyPr wrap="none" anchor="ctr">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Slide Number Placeholder 4"/>
          <p:cNvSpPr>
            <a:spLocks noGrp="1"/>
          </p:cNvSpPr>
          <p:nvPr>
            <p:ph type="sldNum" sz="quarter" idx="10"/>
          </p:nvPr>
        </p:nvSpPr>
        <p:spPr>
          <a:noFill/>
        </p:spPr>
        <p:txBody>
          <a:bodyPr/>
          <a:lstStyle/>
          <a:p>
            <a:r>
              <a:rPr lang="en-US" dirty="0" smtClean="0"/>
              <a:t>- </a:t>
            </a:r>
            <a:fld id="{EAED9E93-33A7-406A-B6BF-339EEA0C9DFA}" type="slidenum">
              <a:rPr lang="en-US" smtClean="0"/>
              <a:pPr/>
              <a:t>108</a:t>
            </a:fld>
            <a:r>
              <a:rPr lang="en-US" dirty="0" smtClean="0"/>
              <a:t> -</a:t>
            </a:r>
          </a:p>
        </p:txBody>
      </p:sp>
      <p:sp>
        <p:nvSpPr>
          <p:cNvPr id="16388" name="Rectangle 2"/>
          <p:cNvSpPr>
            <a:spLocks noGrp="1" noChangeArrowheads="1"/>
          </p:cNvSpPr>
          <p:nvPr>
            <p:ph type="title"/>
          </p:nvPr>
        </p:nvSpPr>
        <p:spPr/>
        <p:txBody>
          <a:bodyPr/>
          <a:lstStyle/>
          <a:p>
            <a:r>
              <a:rPr lang="en-US" sz="1200" dirty="0" smtClean="0"/>
              <a:t>Configuration Management</a:t>
            </a:r>
            <a:r>
              <a:rPr lang="en-US" dirty="0" smtClean="0"/>
              <a:t/>
            </a:r>
            <a:br>
              <a:rPr lang="en-US" dirty="0" smtClean="0"/>
            </a:br>
            <a:r>
              <a:rPr lang="en-US" dirty="0" smtClean="0"/>
              <a:t>Change Control &amp; Configuration Management</a:t>
            </a:r>
          </a:p>
        </p:txBody>
      </p:sp>
      <p:graphicFrame>
        <p:nvGraphicFramePr>
          <p:cNvPr id="16386" name="Object 3"/>
          <p:cNvGraphicFramePr>
            <a:graphicFrameLocks noGrp="1" noChangeAspect="1"/>
          </p:cNvGraphicFramePr>
          <p:nvPr>
            <p:ph sz="half" idx="1"/>
          </p:nvPr>
        </p:nvGraphicFramePr>
        <p:xfrm>
          <a:off x="685800" y="1066800"/>
          <a:ext cx="3214688" cy="5562600"/>
        </p:xfrm>
        <a:graphic>
          <a:graphicData uri="http://schemas.openxmlformats.org/presentationml/2006/ole">
            <mc:AlternateContent xmlns:mc="http://schemas.openxmlformats.org/markup-compatibility/2006">
              <mc:Choice xmlns:v="urn:schemas-microsoft-com:vml" Requires="v">
                <p:oleObj spid="_x0000_s16470" name="Visio" r:id="rId4" imgW="3550860" imgH="6146602" progId="Visio.Drawing.11">
                  <p:embed/>
                </p:oleObj>
              </mc:Choice>
              <mc:Fallback>
                <p:oleObj name="Visio" r:id="rId4" imgW="3550860" imgH="6146602" progId="Visio.Drawing.11">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066800"/>
                        <a:ext cx="3214688" cy="556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89" name="Rectangle 4"/>
          <p:cNvSpPr>
            <a:spLocks noGrp="1" noChangeArrowheads="1"/>
          </p:cNvSpPr>
          <p:nvPr>
            <p:ph type="body" sz="half" idx="2"/>
          </p:nvPr>
        </p:nvSpPr>
        <p:spPr>
          <a:xfrm>
            <a:off x="3886200" y="1143000"/>
            <a:ext cx="5029200" cy="5410200"/>
          </a:xfrm>
        </p:spPr>
        <p:txBody>
          <a:bodyPr/>
          <a:lstStyle/>
          <a:p>
            <a:pPr>
              <a:buClr>
                <a:srgbClr val="003399"/>
              </a:buClr>
            </a:pPr>
            <a:r>
              <a:rPr lang="en-US" u="sng" dirty="0" smtClean="0">
                <a:solidFill>
                  <a:srgbClr val="FF6600"/>
                </a:solidFill>
              </a:rPr>
              <a:t>Change control</a:t>
            </a:r>
            <a:r>
              <a:rPr lang="en-US" dirty="0" smtClean="0"/>
              <a:t> (or Change Management) is a organizational </a:t>
            </a:r>
            <a:r>
              <a:rPr lang="en-US" u="sng" dirty="0" smtClean="0">
                <a:solidFill>
                  <a:srgbClr val="FF6600"/>
                </a:solidFill>
              </a:rPr>
              <a:t>business process</a:t>
            </a:r>
            <a:r>
              <a:rPr lang="en-US" dirty="0" smtClean="0"/>
              <a:t>.</a:t>
            </a:r>
          </a:p>
          <a:p>
            <a:pPr>
              <a:buClr>
                <a:srgbClr val="003399"/>
              </a:buClr>
            </a:pPr>
            <a:endParaRPr lang="en-US" dirty="0" smtClean="0"/>
          </a:p>
          <a:p>
            <a:pPr>
              <a:buClr>
                <a:srgbClr val="003399"/>
              </a:buClr>
            </a:pPr>
            <a:r>
              <a:rPr lang="en-US" u="sng" dirty="0" smtClean="0">
                <a:solidFill>
                  <a:srgbClr val="FF6600"/>
                </a:solidFill>
              </a:rPr>
              <a:t>Configuration Management</a:t>
            </a:r>
            <a:r>
              <a:rPr lang="en-US" dirty="0" smtClean="0"/>
              <a:t> (CM) is a </a:t>
            </a:r>
            <a:r>
              <a:rPr lang="en-US" u="sng" dirty="0" smtClean="0">
                <a:solidFill>
                  <a:srgbClr val="FF6600"/>
                </a:solidFill>
              </a:rPr>
              <a:t>organizational practice</a:t>
            </a:r>
            <a:r>
              <a:rPr lang="en-US" dirty="0" smtClean="0"/>
              <a:t> that manages and maintains records of system baseline, configuration changes, and supports the change control process.</a:t>
            </a:r>
          </a:p>
          <a:p>
            <a:endParaRPr lang="en-US" dirty="0" smtClean="0"/>
          </a:p>
          <a:p>
            <a:endParaRPr lang="en-US" dirty="0" smtClean="0"/>
          </a:p>
          <a:p>
            <a:pPr>
              <a:buFontTx/>
              <a:buNone/>
            </a:pPr>
            <a:r>
              <a:rPr lang="en-US" sz="1200" dirty="0" smtClean="0"/>
              <a:t>Note: Example of change control process according to ITIL</a:t>
            </a:r>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0"/>
          </p:nvPr>
        </p:nvSpPr>
        <p:spPr>
          <a:noFill/>
        </p:spPr>
        <p:txBody>
          <a:bodyPr/>
          <a:lstStyle/>
          <a:p>
            <a:r>
              <a:rPr lang="en-US" dirty="0" smtClean="0"/>
              <a:t>- </a:t>
            </a:r>
            <a:fld id="{B6A7D548-8F87-484E-80CA-A69C32D048AC}" type="slidenum">
              <a:rPr lang="en-US" smtClean="0"/>
              <a:pPr/>
              <a:t>109</a:t>
            </a:fld>
            <a:r>
              <a:rPr lang="en-US" dirty="0" smtClean="0"/>
              <a:t> -</a:t>
            </a:r>
          </a:p>
        </p:txBody>
      </p:sp>
      <p:sp>
        <p:nvSpPr>
          <p:cNvPr id="70659" name="Rectangle 2"/>
          <p:cNvSpPr>
            <a:spLocks noGrp="1" noChangeArrowheads="1"/>
          </p:cNvSpPr>
          <p:nvPr>
            <p:ph type="title"/>
          </p:nvPr>
        </p:nvSpPr>
        <p:spPr>
          <a:xfrm>
            <a:off x="152400" y="-38100"/>
            <a:ext cx="8686800" cy="1066800"/>
          </a:xfrm>
        </p:spPr>
        <p:txBody>
          <a:bodyPr/>
          <a:lstStyle/>
          <a:p>
            <a:r>
              <a:rPr lang="en-US" sz="1200" dirty="0" smtClean="0"/>
              <a:t>Configuration Management</a:t>
            </a:r>
            <a:br>
              <a:rPr lang="en-US" sz="1200" dirty="0" smtClean="0"/>
            </a:br>
            <a:r>
              <a:rPr lang="en-US" dirty="0" smtClean="0"/>
              <a:t>Configuration Management and Security Posture Baseline</a:t>
            </a:r>
          </a:p>
        </p:txBody>
      </p:sp>
      <p:graphicFrame>
        <p:nvGraphicFramePr>
          <p:cNvPr id="5" name="Object 4"/>
          <p:cNvGraphicFramePr>
            <a:graphicFrameLocks noChangeAspect="1"/>
          </p:cNvGraphicFramePr>
          <p:nvPr>
            <p:extLst>
              <p:ext uri="{D42A27DB-BD31-4B8C-83A1-F6EECF244321}">
                <p14:modId xmlns:p14="http://schemas.microsoft.com/office/powerpoint/2010/main" val="1589179409"/>
              </p:ext>
            </p:extLst>
          </p:nvPr>
        </p:nvGraphicFramePr>
        <p:xfrm>
          <a:off x="465471" y="1552717"/>
          <a:ext cx="8322034" cy="4070040"/>
        </p:xfrm>
        <a:graphic>
          <a:graphicData uri="http://schemas.openxmlformats.org/presentationml/2006/ole">
            <mc:AlternateContent xmlns:mc="http://schemas.openxmlformats.org/markup-compatibility/2006">
              <mc:Choice xmlns:v="urn:schemas-microsoft-com:vml" Requires="v">
                <p:oleObj spid="_x0000_s437311" name="Visio" r:id="rId4" imgW="8277143" imgH="4048057" progId="Visio.Drawing.11">
                  <p:embed/>
                </p:oleObj>
              </mc:Choice>
              <mc:Fallback>
                <p:oleObj name="Visio" r:id="rId4" imgW="8277143" imgH="4048057" progId="Visio.Drawing.11">
                  <p:embed/>
                  <p:pic>
                    <p:nvPicPr>
                      <p:cNvPr id="0" name=""/>
                      <p:cNvPicPr/>
                      <p:nvPr/>
                    </p:nvPicPr>
                    <p:blipFill>
                      <a:blip r:embed="rId5"/>
                      <a:stretch>
                        <a:fillRect/>
                      </a:stretch>
                    </p:blipFill>
                    <p:spPr>
                      <a:xfrm>
                        <a:off x="465471" y="1552717"/>
                        <a:ext cx="8322034" cy="4070040"/>
                      </a:xfrm>
                      <a:prstGeom prst="rect">
                        <a:avLst/>
                      </a:prstGeom>
                    </p:spPr>
                  </p:pic>
                </p:oleObj>
              </mc:Fallback>
            </mc:AlternateContent>
          </a:graphicData>
        </a:graphic>
      </p:graphicFrame>
    </p:spTree>
    <p:extLst>
      <p:ext uri="{BB962C8B-B14F-4D97-AF65-F5344CB8AC3E}">
        <p14:creationId xmlns:p14="http://schemas.microsoft.com/office/powerpoint/2010/main" val="125727125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p:cNvSpPr>
            <a:spLocks noGrp="1"/>
          </p:cNvSpPr>
          <p:nvPr>
            <p:ph type="sldNum" sz="quarter" idx="10"/>
          </p:nvPr>
        </p:nvSpPr>
        <p:spPr>
          <a:noFill/>
        </p:spPr>
        <p:txBody>
          <a:bodyPr/>
          <a:lstStyle/>
          <a:p>
            <a:r>
              <a:rPr lang="en-US" dirty="0" smtClean="0"/>
              <a:t>- </a:t>
            </a:r>
            <a:fld id="{7BBF95F1-8B63-4BA7-AA25-657EDA855238}" type="slidenum">
              <a:rPr lang="en-US" smtClean="0"/>
              <a:pPr/>
              <a:t>11</a:t>
            </a:fld>
            <a:r>
              <a:rPr lang="en-US" dirty="0" smtClean="0"/>
              <a:t> -</a:t>
            </a:r>
          </a:p>
        </p:txBody>
      </p:sp>
      <p:sp>
        <p:nvSpPr>
          <p:cNvPr id="29699" name="Rectangle 2"/>
          <p:cNvSpPr>
            <a:spLocks noGrp="1" noChangeArrowheads="1"/>
          </p:cNvSpPr>
          <p:nvPr>
            <p:ph type="title"/>
          </p:nvPr>
        </p:nvSpPr>
        <p:spPr/>
        <p:txBody>
          <a:bodyPr/>
          <a:lstStyle/>
          <a:p>
            <a:r>
              <a:rPr lang="en-US" sz="1200" dirty="0" smtClean="0"/>
              <a:t>Information Security Concept</a:t>
            </a:r>
            <a:br>
              <a:rPr lang="en-US" sz="1200" dirty="0" smtClean="0"/>
            </a:br>
            <a:r>
              <a:rPr lang="en-US" dirty="0" smtClean="0"/>
              <a:t>Security Controls</a:t>
            </a:r>
            <a:endParaRPr lang="en-US" sz="1200" dirty="0" smtClean="0"/>
          </a:p>
        </p:txBody>
      </p:sp>
      <p:sp>
        <p:nvSpPr>
          <p:cNvPr id="29700" name="Rectangle 3"/>
          <p:cNvSpPr>
            <a:spLocks noGrp="1" noChangeArrowheads="1"/>
          </p:cNvSpPr>
          <p:nvPr>
            <p:ph type="body" idx="1"/>
          </p:nvPr>
        </p:nvSpPr>
        <p:spPr/>
        <p:txBody>
          <a:bodyPr/>
          <a:lstStyle/>
          <a:p>
            <a:pPr>
              <a:buFontTx/>
              <a:buNone/>
            </a:pPr>
            <a:r>
              <a:rPr lang="en-US" dirty="0" smtClean="0"/>
              <a:t>	</a:t>
            </a:r>
            <a:r>
              <a:rPr lang="en-US" dirty="0"/>
              <a:t>“Security controls are the </a:t>
            </a:r>
            <a:r>
              <a:rPr lang="en-US" u="sng" dirty="0">
                <a:solidFill>
                  <a:srgbClr val="FF6600"/>
                </a:solidFill>
              </a:rPr>
              <a:t>management</a:t>
            </a:r>
            <a:r>
              <a:rPr lang="en-US" dirty="0"/>
              <a:t>, </a:t>
            </a:r>
            <a:r>
              <a:rPr lang="en-US" u="sng" dirty="0">
                <a:solidFill>
                  <a:srgbClr val="FF6600"/>
                </a:solidFill>
              </a:rPr>
              <a:t>operational</a:t>
            </a:r>
            <a:r>
              <a:rPr lang="en-US" dirty="0"/>
              <a:t>, and </a:t>
            </a:r>
            <a:r>
              <a:rPr lang="en-US" u="sng" dirty="0">
                <a:solidFill>
                  <a:srgbClr val="FF6600"/>
                </a:solidFill>
              </a:rPr>
              <a:t>technical</a:t>
            </a:r>
            <a:r>
              <a:rPr lang="en-US" dirty="0"/>
              <a:t> safeguards </a:t>
            </a:r>
            <a:r>
              <a:rPr lang="en-US" dirty="0" smtClean="0"/>
              <a:t>or countermeasures </a:t>
            </a:r>
            <a:r>
              <a:rPr lang="en-US" dirty="0"/>
              <a:t>employed within an organizational information system to protect </a:t>
            </a:r>
            <a:r>
              <a:rPr lang="en-US" dirty="0" smtClean="0"/>
              <a:t>the </a:t>
            </a:r>
            <a:r>
              <a:rPr lang="en-US" u="sng" dirty="0" smtClean="0">
                <a:solidFill>
                  <a:srgbClr val="FF6600"/>
                </a:solidFill>
              </a:rPr>
              <a:t>confidentiality</a:t>
            </a:r>
            <a:r>
              <a:rPr lang="en-US" dirty="0"/>
              <a:t>, </a:t>
            </a:r>
            <a:r>
              <a:rPr lang="en-US" u="sng" dirty="0">
                <a:solidFill>
                  <a:srgbClr val="FF6600"/>
                </a:solidFill>
              </a:rPr>
              <a:t>integrity</a:t>
            </a:r>
            <a:r>
              <a:rPr lang="en-US" dirty="0"/>
              <a:t>, and </a:t>
            </a:r>
            <a:r>
              <a:rPr lang="en-US" u="sng" dirty="0">
                <a:solidFill>
                  <a:srgbClr val="FF6600"/>
                </a:solidFill>
              </a:rPr>
              <a:t>availability</a:t>
            </a:r>
            <a:r>
              <a:rPr lang="en-US" dirty="0"/>
              <a:t> of the system and its information.”</a:t>
            </a:r>
            <a:endParaRPr lang="en-US" dirty="0" smtClean="0"/>
          </a:p>
          <a:p>
            <a:pPr lvl="1"/>
            <a:r>
              <a:rPr lang="en-US" dirty="0" smtClean="0"/>
              <a:t>What security controls are needed to </a:t>
            </a:r>
            <a:r>
              <a:rPr lang="en-US" u="sng" dirty="0" smtClean="0">
                <a:solidFill>
                  <a:srgbClr val="FF6600"/>
                </a:solidFill>
              </a:rPr>
              <a:t>adequately</a:t>
            </a:r>
            <a:r>
              <a:rPr lang="en-US" dirty="0" smtClean="0"/>
              <a:t> </a:t>
            </a:r>
            <a:r>
              <a:rPr lang="en-US" dirty="0"/>
              <a:t>mitigate the risk incurred by the use </a:t>
            </a:r>
            <a:r>
              <a:rPr lang="en-US" dirty="0" smtClean="0"/>
              <a:t>of information </a:t>
            </a:r>
            <a:r>
              <a:rPr lang="en-US" dirty="0"/>
              <a:t>and information systems in the execution of organizational missions and </a:t>
            </a:r>
            <a:r>
              <a:rPr lang="en-US" dirty="0" smtClean="0"/>
              <a:t>business functions?</a:t>
            </a:r>
          </a:p>
          <a:p>
            <a:pPr lvl="1"/>
            <a:r>
              <a:rPr lang="en-US" dirty="0" smtClean="0"/>
              <a:t>Have the </a:t>
            </a:r>
            <a:r>
              <a:rPr lang="en-US" u="sng" dirty="0" smtClean="0">
                <a:solidFill>
                  <a:srgbClr val="FF6600"/>
                </a:solidFill>
              </a:rPr>
              <a:t>selected controls</a:t>
            </a:r>
            <a:r>
              <a:rPr lang="en-US" dirty="0" smtClean="0"/>
              <a:t> </a:t>
            </a:r>
            <a:r>
              <a:rPr lang="en-US" dirty="0"/>
              <a:t>or is there a realistic plan for </a:t>
            </a:r>
            <a:r>
              <a:rPr lang="en-US" dirty="0" smtClean="0"/>
              <a:t>their implementation</a:t>
            </a:r>
            <a:r>
              <a:rPr lang="en-US" dirty="0"/>
              <a:t>?</a:t>
            </a:r>
            <a:endParaRPr lang="en-US" dirty="0" smtClean="0"/>
          </a:p>
          <a:p>
            <a:pPr lvl="1"/>
            <a:r>
              <a:rPr lang="en-US" dirty="0" smtClean="0"/>
              <a:t>What is the desired or required </a:t>
            </a:r>
            <a:r>
              <a:rPr lang="en-US" u="sng" dirty="0" smtClean="0">
                <a:solidFill>
                  <a:srgbClr val="FF6600"/>
                </a:solidFill>
              </a:rPr>
              <a:t>level of assurance</a:t>
            </a:r>
            <a:r>
              <a:rPr lang="en-US" dirty="0" smtClean="0"/>
              <a:t> (i.e., grounds for confidence) that the selected security controls, as implemented are effective in their application?</a:t>
            </a:r>
          </a:p>
        </p:txBody>
      </p:sp>
      <p:sp>
        <p:nvSpPr>
          <p:cNvPr id="29701" name="Text Box 4"/>
          <p:cNvSpPr txBox="1">
            <a:spLocks noChangeArrowheads="1"/>
          </p:cNvSpPr>
          <p:nvPr/>
        </p:nvSpPr>
        <p:spPr bwMode="auto">
          <a:xfrm>
            <a:off x="1154850" y="6342688"/>
            <a:ext cx="7262813" cy="276225"/>
          </a:xfrm>
          <a:prstGeom prst="rect">
            <a:avLst/>
          </a:prstGeom>
          <a:noFill/>
          <a:ln w="9525">
            <a:noFill/>
            <a:miter lim="800000"/>
            <a:headEnd/>
            <a:tailEnd/>
          </a:ln>
        </p:spPr>
        <p:txBody>
          <a:bodyPr wrap="none">
            <a:spAutoFit/>
          </a:bodyPr>
          <a:lstStyle/>
          <a:p>
            <a:r>
              <a:rPr lang="en-US" b="1" dirty="0">
                <a:solidFill>
                  <a:srgbClr val="003399"/>
                </a:solidFill>
              </a:rPr>
              <a:t>Reference:</a:t>
            </a:r>
            <a:r>
              <a:rPr lang="en-US" dirty="0">
                <a:solidFill>
                  <a:srgbClr val="003399"/>
                </a:solidFill>
              </a:rPr>
              <a:t> NIST SP 800-53, Rev. </a:t>
            </a:r>
            <a:r>
              <a:rPr lang="en-US" dirty="0" smtClean="0">
                <a:solidFill>
                  <a:srgbClr val="003399"/>
                </a:solidFill>
              </a:rPr>
              <a:t>3, </a:t>
            </a:r>
            <a:r>
              <a:rPr lang="en-US" i="1" dirty="0">
                <a:solidFill>
                  <a:srgbClr val="003399"/>
                </a:solidFill>
              </a:rPr>
              <a:t>Recommended Security Controls for Federal Information Systems</a:t>
            </a:r>
            <a:r>
              <a:rPr lang="en-US" dirty="0">
                <a:solidFill>
                  <a:srgbClr val="003399"/>
                </a:solidFill>
              </a:rPr>
              <a:t>.</a:t>
            </a:r>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1498" y="1323975"/>
            <a:ext cx="7886701" cy="1495425"/>
          </a:xfrm>
        </p:spPr>
        <p:txBody>
          <a:bodyPr/>
          <a:lstStyle/>
          <a:p>
            <a:r>
              <a:rPr lang="en-US" dirty="0" smtClean="0"/>
              <a:t>We know that 80-90% of known vulnerabilities can be attributed to misconfigurations and missing patches, so ...</a:t>
            </a:r>
          </a:p>
          <a:p>
            <a:pPr lvl="1"/>
            <a:r>
              <a:rPr lang="en-US" dirty="0" smtClean="0"/>
              <a:t>Asset inventory data (to know what agencies have?)</a:t>
            </a:r>
          </a:p>
          <a:p>
            <a:pPr lvl="1"/>
            <a:r>
              <a:rPr lang="en-US" dirty="0" smtClean="0"/>
              <a:t>Configuration (to know how are they configured?)</a:t>
            </a:r>
            <a:endParaRPr lang="en-US" dirty="0"/>
          </a:p>
        </p:txBody>
      </p:sp>
      <p:sp>
        <p:nvSpPr>
          <p:cNvPr id="3" name="Title 2"/>
          <p:cNvSpPr>
            <a:spLocks noGrp="1"/>
          </p:cNvSpPr>
          <p:nvPr>
            <p:ph type="title"/>
          </p:nvPr>
        </p:nvSpPr>
        <p:spPr/>
        <p:txBody>
          <a:bodyPr/>
          <a:lstStyle/>
          <a:p>
            <a:r>
              <a:rPr lang="en-US" sz="1200" dirty="0" smtClean="0"/>
              <a:t>Configuration Management</a:t>
            </a:r>
            <a:r>
              <a:rPr lang="en-US" dirty="0" smtClean="0"/>
              <a:t/>
            </a:r>
            <a:br>
              <a:rPr lang="en-US" dirty="0" smtClean="0"/>
            </a:br>
            <a:r>
              <a:rPr lang="en-US" dirty="0" smtClean="0"/>
              <a:t>Configuration Management and Information Security</a:t>
            </a:r>
            <a:endParaRPr lang="en-US" dirty="0"/>
          </a:p>
        </p:txBody>
      </p:sp>
      <p:sp>
        <p:nvSpPr>
          <p:cNvPr id="4" name="Slide Number Placeholder 3"/>
          <p:cNvSpPr>
            <a:spLocks noGrp="1"/>
          </p:cNvSpPr>
          <p:nvPr>
            <p:ph type="sldNum" sz="quarter" idx="10"/>
          </p:nvPr>
        </p:nvSpPr>
        <p:spPr/>
        <p:txBody>
          <a:bodyPr/>
          <a:lstStyle/>
          <a:p>
            <a:r>
              <a:rPr lang="en-US" smtClean="0"/>
              <a:t>Page  </a:t>
            </a:r>
            <a:fld id="{E40CCABB-9BBC-49C5-99B3-2E0B57D184A5}" type="slidenum">
              <a:rPr lang="en-US" smtClean="0"/>
              <a:pPr/>
              <a:t>110</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6130" y="3553840"/>
            <a:ext cx="3241675" cy="295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5367" y="5682677"/>
            <a:ext cx="277495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5367" y="3806520"/>
            <a:ext cx="488950" cy="186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5617" y="3805602"/>
            <a:ext cx="488950" cy="186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1417" y="3788694"/>
            <a:ext cx="488950" cy="186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7950" y="3784486"/>
            <a:ext cx="488950" cy="186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72930" y="5685059"/>
            <a:ext cx="671513"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20094" y="3475259"/>
            <a:ext cx="488950"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71292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par>
                          <p:cTn id="17" fill="hold">
                            <p:stCondLst>
                              <p:cond delay="1000"/>
                            </p:stCondLst>
                            <p:childTnLst>
                              <p:par>
                                <p:cTn id="18" presetID="1" presetClass="entr" presetSubtype="0" fill="hold" nodeType="afterEffect">
                                  <p:stCondLst>
                                    <p:cond delay="250"/>
                                  </p:stCondLst>
                                  <p:childTnLst>
                                    <p:set>
                                      <p:cBhvr>
                                        <p:cTn id="19" dur="1" fill="hold">
                                          <p:stCondLst>
                                            <p:cond delay="0"/>
                                          </p:stCondLst>
                                        </p:cTn>
                                        <p:tgtEl>
                                          <p:spTgt spid="1028"/>
                                        </p:tgtEl>
                                        <p:attrNameLst>
                                          <p:attrName>style.visibility</p:attrName>
                                        </p:attrNameLst>
                                      </p:cBhvr>
                                      <p:to>
                                        <p:strVal val="visible"/>
                                      </p:to>
                                    </p:set>
                                  </p:childTnLst>
                                </p:cTn>
                              </p:par>
                            </p:childTnLst>
                          </p:cTn>
                        </p:par>
                        <p:par>
                          <p:cTn id="20" fill="hold">
                            <p:stCondLst>
                              <p:cond delay="1250"/>
                            </p:stCondLst>
                            <p:childTnLst>
                              <p:par>
                                <p:cTn id="21" presetID="1" presetClass="entr" presetSubtype="0" fill="hold" nodeType="afterEffect">
                                  <p:stCondLst>
                                    <p:cond delay="250"/>
                                  </p:stCondLst>
                                  <p:childTnLst>
                                    <p:set>
                                      <p:cBhvr>
                                        <p:cTn id="22" dur="1" fill="hold">
                                          <p:stCondLst>
                                            <p:cond delay="0"/>
                                          </p:stCondLst>
                                        </p:cTn>
                                        <p:tgtEl>
                                          <p:spTgt spid="1029"/>
                                        </p:tgtEl>
                                        <p:attrNameLst>
                                          <p:attrName>style.visibility</p:attrName>
                                        </p:attrNameLst>
                                      </p:cBhvr>
                                      <p:to>
                                        <p:strVal val="visible"/>
                                      </p:to>
                                    </p:set>
                                  </p:childTnLst>
                                </p:cTn>
                              </p:par>
                            </p:childTnLst>
                          </p:cTn>
                        </p:par>
                        <p:par>
                          <p:cTn id="23" fill="hold">
                            <p:stCondLst>
                              <p:cond delay="1500"/>
                            </p:stCondLst>
                            <p:childTnLst>
                              <p:par>
                                <p:cTn id="24" presetID="1" presetClass="entr" presetSubtype="0" fill="hold" nodeType="afterEffect">
                                  <p:stCondLst>
                                    <p:cond delay="250"/>
                                  </p:stCondLst>
                                  <p:childTnLst>
                                    <p:set>
                                      <p:cBhvr>
                                        <p:cTn id="25" dur="1" fill="hold">
                                          <p:stCondLst>
                                            <p:cond delay="0"/>
                                          </p:stCondLst>
                                        </p:cTn>
                                        <p:tgtEl>
                                          <p:spTgt spid="1030"/>
                                        </p:tgtEl>
                                        <p:attrNameLst>
                                          <p:attrName>style.visibility</p:attrName>
                                        </p:attrNameLst>
                                      </p:cBhvr>
                                      <p:to>
                                        <p:strVal val="visible"/>
                                      </p:to>
                                    </p:set>
                                  </p:childTnLst>
                                </p:cTn>
                              </p:par>
                            </p:childTnLst>
                          </p:cTn>
                        </p:par>
                        <p:par>
                          <p:cTn id="26" fill="hold">
                            <p:stCondLst>
                              <p:cond delay="1750"/>
                            </p:stCondLst>
                            <p:childTnLst>
                              <p:par>
                                <p:cTn id="27" presetID="1" presetClass="entr" presetSubtype="0" fill="hold" nodeType="afterEffect">
                                  <p:stCondLst>
                                    <p:cond delay="250"/>
                                  </p:stCondLst>
                                  <p:childTnLst>
                                    <p:set>
                                      <p:cBhvr>
                                        <p:cTn id="28" dur="1" fill="hold">
                                          <p:stCondLst>
                                            <p:cond delay="0"/>
                                          </p:stCondLst>
                                        </p:cTn>
                                        <p:tgtEl>
                                          <p:spTgt spid="1031"/>
                                        </p:tgtEl>
                                        <p:attrNameLst>
                                          <p:attrName>style.visibility</p:attrName>
                                        </p:attrNameLst>
                                      </p:cBhvr>
                                      <p:to>
                                        <p:strVal val="visible"/>
                                      </p:to>
                                    </p:set>
                                  </p:childTnLst>
                                </p:cTn>
                              </p:par>
                            </p:childTnLst>
                          </p:cTn>
                        </p:par>
                        <p:par>
                          <p:cTn id="29" fill="hold">
                            <p:stCondLst>
                              <p:cond delay="2000"/>
                            </p:stCondLst>
                            <p:childTnLst>
                              <p:par>
                                <p:cTn id="30" presetID="1" presetClass="entr" presetSubtype="0" fill="hold" nodeType="afterEffect">
                                  <p:stCondLst>
                                    <p:cond delay="250"/>
                                  </p:stCondLst>
                                  <p:childTnLst>
                                    <p:set>
                                      <p:cBhvr>
                                        <p:cTn id="31" dur="1" fill="hold">
                                          <p:stCondLst>
                                            <p:cond delay="0"/>
                                          </p:stCondLst>
                                        </p:cTn>
                                        <p:tgtEl>
                                          <p:spTgt spid="1032"/>
                                        </p:tgtEl>
                                        <p:attrNameLst>
                                          <p:attrName>style.visibility</p:attrName>
                                        </p:attrNameLst>
                                      </p:cBhvr>
                                      <p:to>
                                        <p:strVal val="visible"/>
                                      </p:to>
                                    </p:set>
                                  </p:childTnLst>
                                </p:cTn>
                              </p:par>
                            </p:childTnLst>
                          </p:cTn>
                        </p:par>
                        <p:par>
                          <p:cTn id="32" fill="hold">
                            <p:stCondLst>
                              <p:cond delay="2250"/>
                            </p:stCondLst>
                            <p:childTnLst>
                              <p:par>
                                <p:cTn id="33" presetID="22" presetClass="entr" presetSubtype="8" fill="hold" nodeType="afterEffect">
                                  <p:stCondLst>
                                    <p:cond delay="0"/>
                                  </p:stCondLst>
                                  <p:childTnLst>
                                    <p:set>
                                      <p:cBhvr>
                                        <p:cTn id="34" dur="1" fill="hold">
                                          <p:stCondLst>
                                            <p:cond delay="0"/>
                                          </p:stCondLst>
                                        </p:cTn>
                                        <p:tgtEl>
                                          <p:spTgt spid="1033"/>
                                        </p:tgtEl>
                                        <p:attrNameLst>
                                          <p:attrName>style.visibility</p:attrName>
                                        </p:attrNameLst>
                                      </p:cBhvr>
                                      <p:to>
                                        <p:strVal val="visible"/>
                                      </p:to>
                                    </p:set>
                                    <p:animEffect transition="in" filter="wipe(left)">
                                      <p:cBhvr>
                                        <p:cTn id="35" dur="500"/>
                                        <p:tgtEl>
                                          <p:spTgt spid="1033"/>
                                        </p:tgtEl>
                                      </p:cBhvr>
                                    </p:animEffect>
                                  </p:childTnLst>
                                </p:cTn>
                              </p:par>
                            </p:childTnLst>
                          </p:cTn>
                        </p:par>
                        <p:par>
                          <p:cTn id="36" fill="hold">
                            <p:stCondLst>
                              <p:cond delay="2750"/>
                            </p:stCondLst>
                            <p:childTnLst>
                              <p:par>
                                <p:cTn id="37" presetID="22" presetClass="entr" presetSubtype="4" fill="hold" nodeType="afterEffect">
                                  <p:stCondLst>
                                    <p:cond delay="0"/>
                                  </p:stCondLst>
                                  <p:childTnLst>
                                    <p:set>
                                      <p:cBhvr>
                                        <p:cTn id="38" dur="1" fill="hold">
                                          <p:stCondLst>
                                            <p:cond delay="0"/>
                                          </p:stCondLst>
                                        </p:cTn>
                                        <p:tgtEl>
                                          <p:spTgt spid="1034"/>
                                        </p:tgtEl>
                                        <p:attrNameLst>
                                          <p:attrName>style.visibility</p:attrName>
                                        </p:attrNameLst>
                                      </p:cBhvr>
                                      <p:to>
                                        <p:strVal val="visible"/>
                                      </p:to>
                                    </p:set>
                                    <p:animEffect transition="in" filter="wipe(down)">
                                      <p:cBhvr>
                                        <p:cTn id="39"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1498" y="4953901"/>
            <a:ext cx="7886701" cy="1481570"/>
          </a:xfrm>
        </p:spPr>
        <p:txBody>
          <a:bodyPr>
            <a:normAutofit fontScale="85000" lnSpcReduction="20000"/>
          </a:bodyPr>
          <a:lstStyle/>
          <a:p>
            <a:r>
              <a:rPr lang="en-US" dirty="0" smtClean="0"/>
              <a:t>The effort started with Federal Desktop Core Configuration (FDCC, OMB M-07-18)</a:t>
            </a:r>
          </a:p>
          <a:p>
            <a:r>
              <a:rPr lang="en-US" dirty="0" smtClean="0"/>
              <a:t>Provided implementation guidance on FDCC (OMB M-08-22)</a:t>
            </a:r>
          </a:p>
          <a:p>
            <a:r>
              <a:rPr lang="en-US" dirty="0" smtClean="0"/>
              <a:t>Attempted using FISMA to drive change (OMB M-09-29, M-10-15 to CyberScope, then M-11-33)</a:t>
            </a:r>
            <a:endParaRPr lang="en-US" dirty="0"/>
          </a:p>
        </p:txBody>
      </p:sp>
      <p:sp>
        <p:nvSpPr>
          <p:cNvPr id="3" name="Title 2"/>
          <p:cNvSpPr>
            <a:spLocks noGrp="1"/>
          </p:cNvSpPr>
          <p:nvPr>
            <p:ph type="title"/>
          </p:nvPr>
        </p:nvSpPr>
        <p:spPr/>
        <p:txBody>
          <a:bodyPr/>
          <a:lstStyle/>
          <a:p>
            <a:r>
              <a:rPr lang="en-US" sz="1200" dirty="0"/>
              <a:t>Configuration Management</a:t>
            </a:r>
            <a:r>
              <a:rPr lang="en-US" dirty="0"/>
              <a:t/>
            </a:r>
            <a:br>
              <a:rPr lang="en-US" dirty="0"/>
            </a:br>
            <a:r>
              <a:rPr lang="en-US" dirty="0"/>
              <a:t>Configuration Management and Information Security</a:t>
            </a:r>
          </a:p>
        </p:txBody>
      </p:sp>
      <p:sp>
        <p:nvSpPr>
          <p:cNvPr id="4" name="Slide Number Placeholder 3"/>
          <p:cNvSpPr>
            <a:spLocks noGrp="1"/>
          </p:cNvSpPr>
          <p:nvPr>
            <p:ph type="sldNum" sz="quarter" idx="10"/>
          </p:nvPr>
        </p:nvSpPr>
        <p:spPr/>
        <p:txBody>
          <a:bodyPr/>
          <a:lstStyle/>
          <a:p>
            <a:r>
              <a:rPr lang="en-US" smtClean="0"/>
              <a:t>Page  </a:t>
            </a:r>
            <a:fld id="{E40CCABB-9BBC-49C5-99B3-2E0B57D184A5}" type="slidenum">
              <a:rPr lang="en-US" smtClean="0"/>
              <a:pPr/>
              <a:t>111</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296" y="2238277"/>
            <a:ext cx="6666904" cy="2382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2010" y="1267676"/>
            <a:ext cx="6500812" cy="1117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77536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left)">
                                      <p:cBhvr>
                                        <p:cTn id="17" dur="500"/>
                                        <p:tgtEl>
                                          <p:spTgt spid="2">
                                            <p:txEl>
                                              <p:pRg st="0" end="0"/>
                                            </p:txEl>
                                          </p:spTgt>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wipe(left)">
                                      <p:cBhvr>
                                        <p:cTn id="21" dur="500"/>
                                        <p:tgtEl>
                                          <p:spTgt spid="2">
                                            <p:txEl>
                                              <p:pRg st="1" end="1"/>
                                            </p:txEl>
                                          </p:spTgt>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left)">
                                      <p:cBhvr>
                                        <p:cTn id="2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3"/>
          <p:cNvSpPr>
            <a:spLocks noGrp="1"/>
          </p:cNvSpPr>
          <p:nvPr>
            <p:ph type="sldNum" sz="quarter" idx="10"/>
          </p:nvPr>
        </p:nvSpPr>
        <p:spPr>
          <a:noFill/>
        </p:spPr>
        <p:txBody>
          <a:bodyPr/>
          <a:lstStyle/>
          <a:p>
            <a:r>
              <a:rPr lang="en-US" dirty="0" smtClean="0"/>
              <a:t>- </a:t>
            </a:r>
            <a:fld id="{5F91FEF2-12F7-4DDB-BB98-8009F2FBAC69}" type="slidenum">
              <a:rPr lang="en-US" smtClean="0"/>
              <a:pPr/>
              <a:t>112</a:t>
            </a:fld>
            <a:r>
              <a:rPr lang="en-US" dirty="0" smtClean="0"/>
              <a:t> -</a:t>
            </a:r>
          </a:p>
        </p:txBody>
      </p:sp>
      <p:sp>
        <p:nvSpPr>
          <p:cNvPr id="79875" name="Rectangle 2"/>
          <p:cNvSpPr>
            <a:spLocks noGrp="1" noChangeArrowheads="1"/>
          </p:cNvSpPr>
          <p:nvPr>
            <p:ph type="title"/>
          </p:nvPr>
        </p:nvSpPr>
        <p:spPr/>
        <p:txBody>
          <a:bodyPr/>
          <a:lstStyle/>
          <a:p>
            <a:r>
              <a:rPr lang="en-US" sz="1200" dirty="0" smtClean="0"/>
              <a:t>Learning Objectives </a:t>
            </a:r>
            <a:r>
              <a:rPr lang="en-US" dirty="0" smtClean="0"/>
              <a:t/>
            </a:r>
            <a:br>
              <a:rPr lang="en-US" dirty="0" smtClean="0"/>
            </a:br>
            <a:r>
              <a:rPr lang="en-US" dirty="0" smtClean="0"/>
              <a:t>Information Security Management Domain</a:t>
            </a:r>
          </a:p>
        </p:txBody>
      </p:sp>
      <p:sp>
        <p:nvSpPr>
          <p:cNvPr id="79876" name="Rectangle 3"/>
          <p:cNvSpPr>
            <a:spLocks noGrp="1" noChangeArrowheads="1"/>
          </p:cNvSpPr>
          <p:nvPr>
            <p:ph type="body" idx="1"/>
          </p:nvPr>
        </p:nvSpPr>
        <p:spPr/>
        <p:txBody>
          <a:bodyPr/>
          <a:lstStyle/>
          <a:p>
            <a:r>
              <a:rPr lang="en-US" dirty="0"/>
              <a:t>Information Security Concepts</a:t>
            </a:r>
          </a:p>
          <a:p>
            <a:r>
              <a:rPr lang="en-US" dirty="0"/>
              <a:t>Information Security Management</a:t>
            </a:r>
          </a:p>
          <a:p>
            <a:r>
              <a:rPr lang="en-US" dirty="0"/>
              <a:t>Information Security Governance</a:t>
            </a:r>
          </a:p>
          <a:p>
            <a:r>
              <a:rPr lang="en-US" dirty="0"/>
              <a:t>Information Classification</a:t>
            </a:r>
          </a:p>
          <a:p>
            <a:r>
              <a:rPr lang="en-US" dirty="0"/>
              <a:t>System Life Cycle (SLC) and System Development Life Cycle (SDLC)</a:t>
            </a:r>
          </a:p>
          <a:p>
            <a:r>
              <a:rPr lang="en-US" dirty="0"/>
              <a:t>Risk Management</a:t>
            </a:r>
          </a:p>
          <a:p>
            <a:r>
              <a:rPr lang="en-US" dirty="0"/>
              <a:t>Certification &amp; Accreditation</a:t>
            </a:r>
          </a:p>
          <a:p>
            <a:r>
              <a:rPr lang="en-US" dirty="0"/>
              <a:t>Security Assessment</a:t>
            </a:r>
          </a:p>
          <a:p>
            <a:r>
              <a:rPr lang="en-US" dirty="0"/>
              <a:t>Configuration Management</a:t>
            </a:r>
          </a:p>
          <a:p>
            <a:r>
              <a:rPr lang="en-US" dirty="0"/>
              <a:t>Personnel Security</a:t>
            </a:r>
          </a:p>
          <a:p>
            <a:r>
              <a:rPr lang="en-US" dirty="0"/>
              <a:t>Security Education, Training, and Awareness</a:t>
            </a:r>
          </a:p>
          <a:p>
            <a:r>
              <a:rPr lang="en-US" dirty="0"/>
              <a:t>Project Management</a:t>
            </a:r>
          </a:p>
        </p:txBody>
      </p:sp>
      <p:sp>
        <p:nvSpPr>
          <p:cNvPr id="79877" name="AutoShape 4"/>
          <p:cNvSpPr>
            <a:spLocks noChangeArrowheads="1"/>
          </p:cNvSpPr>
          <p:nvPr/>
        </p:nvSpPr>
        <p:spPr bwMode="auto">
          <a:xfrm>
            <a:off x="304800" y="5421313"/>
            <a:ext cx="609600" cy="457200"/>
          </a:xfrm>
          <a:custGeom>
            <a:avLst/>
            <a:gdLst>
              <a:gd name="T0" fmla="*/ 12903199 w 21600"/>
              <a:gd name="T1" fmla="*/ 0 h 21600"/>
              <a:gd name="T2" fmla="*/ 0 w 21600"/>
              <a:gd name="T3" fmla="*/ 4838700 h 21600"/>
              <a:gd name="T4" fmla="*/ 12903199 w 21600"/>
              <a:gd name="T5" fmla="*/ 9677399 h 21600"/>
              <a:gd name="T6" fmla="*/ 17204267 w 21600"/>
              <a:gd name="T7" fmla="*/ 4838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noFill/>
            <a:miter lim="800000"/>
            <a:headEnd/>
            <a:tailEnd/>
          </a:ln>
        </p:spPr>
        <p:txBody>
          <a:bodyPr wrap="none" anchor="ctr">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4"/>
          <p:cNvSpPr>
            <a:spLocks noGrp="1"/>
          </p:cNvSpPr>
          <p:nvPr>
            <p:ph type="sldNum" sz="quarter" idx="10"/>
          </p:nvPr>
        </p:nvSpPr>
        <p:spPr>
          <a:noFill/>
        </p:spPr>
        <p:txBody>
          <a:bodyPr/>
          <a:lstStyle/>
          <a:p>
            <a:r>
              <a:rPr lang="en-US" dirty="0" smtClean="0"/>
              <a:t>- </a:t>
            </a:r>
            <a:fld id="{B17C77C5-7130-49EF-88DE-3D36527EAE61}" type="slidenum">
              <a:rPr lang="en-US" smtClean="0"/>
              <a:pPr/>
              <a:t>113</a:t>
            </a:fld>
            <a:r>
              <a:rPr lang="en-US" dirty="0" smtClean="0"/>
              <a:t> -</a:t>
            </a:r>
          </a:p>
        </p:txBody>
      </p:sp>
      <p:sp>
        <p:nvSpPr>
          <p:cNvPr id="80899" name="Rectangle 2"/>
          <p:cNvSpPr>
            <a:spLocks noGrp="1" noChangeArrowheads="1"/>
          </p:cNvSpPr>
          <p:nvPr>
            <p:ph type="title"/>
          </p:nvPr>
        </p:nvSpPr>
        <p:spPr/>
        <p:txBody>
          <a:bodyPr/>
          <a:lstStyle/>
          <a:p>
            <a:r>
              <a:rPr lang="en-US" sz="1200" dirty="0" smtClean="0"/>
              <a:t>Personnel Security</a:t>
            </a:r>
            <a:r>
              <a:rPr lang="en-US" dirty="0" smtClean="0"/>
              <a:t/>
            </a:r>
            <a:br>
              <a:rPr lang="en-US" dirty="0" smtClean="0"/>
            </a:br>
            <a:r>
              <a:rPr lang="en-US" dirty="0" smtClean="0"/>
              <a:t>Personnel Security Best Practice</a:t>
            </a:r>
          </a:p>
        </p:txBody>
      </p:sp>
      <p:sp>
        <p:nvSpPr>
          <p:cNvPr id="80900" name="Rectangle 3"/>
          <p:cNvSpPr>
            <a:spLocks noGrp="1" noChangeArrowheads="1"/>
          </p:cNvSpPr>
          <p:nvPr>
            <p:ph type="body" sz="half" idx="1"/>
          </p:nvPr>
        </p:nvSpPr>
        <p:spPr>
          <a:xfrm>
            <a:off x="381000" y="1143000"/>
            <a:ext cx="4343400" cy="4800600"/>
          </a:xfrm>
        </p:spPr>
        <p:txBody>
          <a:bodyPr/>
          <a:lstStyle/>
          <a:p>
            <a:r>
              <a:rPr lang="en-US" sz="2000" dirty="0" smtClean="0"/>
              <a:t>Hiring…</a:t>
            </a:r>
          </a:p>
          <a:p>
            <a:pPr lvl="1">
              <a:buClr>
                <a:srgbClr val="003399"/>
              </a:buClr>
            </a:pPr>
            <a:r>
              <a:rPr lang="en-US" sz="1800" dirty="0" smtClean="0"/>
              <a:t>Personnel security interviews.</a:t>
            </a:r>
          </a:p>
          <a:p>
            <a:pPr lvl="1">
              <a:buClr>
                <a:srgbClr val="003399"/>
              </a:buClr>
            </a:pPr>
            <a:r>
              <a:rPr lang="en-US" sz="1800" u="sng" dirty="0" smtClean="0">
                <a:solidFill>
                  <a:srgbClr val="FF6600"/>
                </a:solidFill>
              </a:rPr>
              <a:t>Background investigation</a:t>
            </a:r>
            <a:r>
              <a:rPr lang="en-US" sz="1800" dirty="0" smtClean="0"/>
              <a:t>.</a:t>
            </a:r>
          </a:p>
          <a:p>
            <a:pPr lvl="1">
              <a:buClr>
                <a:srgbClr val="003399"/>
              </a:buClr>
            </a:pPr>
            <a:r>
              <a:rPr lang="en-US" sz="1800" dirty="0" smtClean="0"/>
              <a:t>Adjudication.</a:t>
            </a:r>
          </a:p>
          <a:p>
            <a:pPr lvl="1">
              <a:buClr>
                <a:srgbClr val="003399"/>
              </a:buClr>
            </a:pPr>
            <a:r>
              <a:rPr lang="en-US" sz="1800" u="sng" dirty="0" smtClean="0">
                <a:solidFill>
                  <a:srgbClr val="FF6600"/>
                </a:solidFill>
              </a:rPr>
              <a:t>Non-disclosure agreement</a:t>
            </a:r>
            <a:r>
              <a:rPr lang="en-US" sz="1800" dirty="0" smtClean="0"/>
              <a:t>.</a:t>
            </a:r>
          </a:p>
          <a:p>
            <a:r>
              <a:rPr lang="en-US" sz="2000" dirty="0" smtClean="0"/>
              <a:t>Operating…</a:t>
            </a:r>
          </a:p>
          <a:p>
            <a:pPr lvl="1">
              <a:buClr>
                <a:srgbClr val="003399"/>
              </a:buClr>
            </a:pPr>
            <a:r>
              <a:rPr lang="en-US" sz="1800" u="sng" dirty="0" smtClean="0">
                <a:solidFill>
                  <a:srgbClr val="FF6600"/>
                </a:solidFill>
              </a:rPr>
              <a:t>Separation of duties</a:t>
            </a:r>
            <a:r>
              <a:rPr lang="en-US" sz="1800" dirty="0" smtClean="0"/>
              <a:t>.</a:t>
            </a:r>
          </a:p>
          <a:p>
            <a:pPr lvl="1">
              <a:buClr>
                <a:srgbClr val="003399"/>
              </a:buClr>
            </a:pPr>
            <a:r>
              <a:rPr lang="en-US" sz="1800" u="sng" dirty="0" smtClean="0">
                <a:solidFill>
                  <a:srgbClr val="FF6600"/>
                </a:solidFill>
              </a:rPr>
              <a:t>Rotation of jobs</a:t>
            </a:r>
            <a:r>
              <a:rPr lang="en-US" sz="1800" dirty="0" smtClean="0"/>
              <a:t>.</a:t>
            </a:r>
          </a:p>
          <a:p>
            <a:pPr lvl="1">
              <a:buClr>
                <a:srgbClr val="003399"/>
              </a:buClr>
            </a:pPr>
            <a:r>
              <a:rPr lang="en-US" sz="1800" u="sng" dirty="0" smtClean="0">
                <a:solidFill>
                  <a:srgbClr val="FF6600"/>
                </a:solidFill>
              </a:rPr>
              <a:t>Security awareness</a:t>
            </a:r>
            <a:r>
              <a:rPr lang="en-US" sz="1800" dirty="0" smtClean="0"/>
              <a:t> briefing.</a:t>
            </a:r>
          </a:p>
          <a:p>
            <a:r>
              <a:rPr lang="en-US" sz="2000" dirty="0" smtClean="0"/>
              <a:t>Exiting…</a:t>
            </a:r>
          </a:p>
          <a:p>
            <a:pPr lvl="1">
              <a:buClr>
                <a:srgbClr val="003399"/>
              </a:buClr>
            </a:pPr>
            <a:r>
              <a:rPr lang="en-US" sz="1800" u="sng" dirty="0" smtClean="0">
                <a:solidFill>
                  <a:srgbClr val="FF6600"/>
                </a:solidFill>
              </a:rPr>
              <a:t>Debriefing</a:t>
            </a:r>
            <a:r>
              <a:rPr lang="en-US" sz="1800" dirty="0" smtClean="0"/>
              <a:t> / exit interview.</a:t>
            </a:r>
          </a:p>
          <a:p>
            <a:pPr lvl="1">
              <a:buClr>
                <a:srgbClr val="003399"/>
              </a:buClr>
            </a:pPr>
            <a:r>
              <a:rPr lang="en-US" sz="1800" u="sng" dirty="0" smtClean="0">
                <a:solidFill>
                  <a:srgbClr val="FF6600"/>
                </a:solidFill>
              </a:rPr>
              <a:t>Inventory &amp; close accounts</a:t>
            </a:r>
            <a:r>
              <a:rPr lang="en-US" sz="1800" dirty="0" smtClean="0"/>
              <a:t>.</a:t>
            </a:r>
          </a:p>
          <a:p>
            <a:pPr lvl="1">
              <a:buClr>
                <a:srgbClr val="003399"/>
              </a:buClr>
            </a:pPr>
            <a:r>
              <a:rPr lang="en-US" sz="1800" u="sng" dirty="0" smtClean="0">
                <a:solidFill>
                  <a:srgbClr val="FF6600"/>
                </a:solidFill>
              </a:rPr>
              <a:t>Escort</a:t>
            </a:r>
            <a:r>
              <a:rPr lang="en-US" sz="1800" dirty="0" smtClean="0"/>
              <a:t>.</a:t>
            </a:r>
          </a:p>
          <a:p>
            <a:endParaRPr lang="en-US" sz="2000" dirty="0" smtClean="0"/>
          </a:p>
        </p:txBody>
      </p:sp>
      <p:sp>
        <p:nvSpPr>
          <p:cNvPr id="80901" name="Rectangle 4"/>
          <p:cNvSpPr>
            <a:spLocks noGrp="1" noChangeArrowheads="1"/>
          </p:cNvSpPr>
          <p:nvPr>
            <p:ph type="body" sz="half" idx="2"/>
          </p:nvPr>
        </p:nvSpPr>
        <p:spPr/>
        <p:txBody>
          <a:bodyPr/>
          <a:lstStyle/>
          <a:p>
            <a:pPr>
              <a:buFontTx/>
              <a:buNone/>
            </a:pPr>
            <a:r>
              <a:rPr lang="en-US" sz="2000" dirty="0" smtClean="0"/>
              <a:t>Soap box:</a:t>
            </a:r>
          </a:p>
          <a:p>
            <a:r>
              <a:rPr lang="en-US" sz="1800" dirty="0" smtClean="0"/>
              <a:t>Personnel security is critical to information security.</a:t>
            </a:r>
          </a:p>
          <a:p>
            <a:r>
              <a:rPr lang="en-US" sz="1800" dirty="0" smtClean="0"/>
              <a:t>DIA reported </a:t>
            </a:r>
            <a:r>
              <a:rPr lang="en-US" sz="1800" dirty="0" smtClean="0">
                <a:solidFill>
                  <a:srgbClr val="FF6600"/>
                </a:solidFill>
              </a:rPr>
              <a:t>80%</a:t>
            </a:r>
            <a:r>
              <a:rPr lang="en-US" sz="1800" dirty="0" smtClean="0"/>
              <a:t> of security incidents are originated from </a:t>
            </a:r>
            <a:r>
              <a:rPr lang="en-US" sz="1800" dirty="0" smtClean="0">
                <a:solidFill>
                  <a:srgbClr val="FF6600"/>
                </a:solidFill>
              </a:rPr>
              <a:t>internal</a:t>
            </a:r>
            <a:r>
              <a:rPr lang="en-US" sz="1800" dirty="0" smtClean="0"/>
              <a:t> threat agents.</a:t>
            </a:r>
          </a:p>
          <a:p>
            <a:pPr lvl="1"/>
            <a:r>
              <a:rPr lang="en-US" sz="1600" dirty="0" smtClean="0"/>
              <a:t>Navy, the Walkers.</a:t>
            </a:r>
          </a:p>
          <a:p>
            <a:pPr lvl="1"/>
            <a:r>
              <a:rPr lang="en-US" sz="1600" dirty="0" smtClean="0"/>
              <a:t>FBI, the Hanssen.</a:t>
            </a:r>
          </a:p>
          <a:p>
            <a:r>
              <a:rPr lang="en-US" sz="1800" dirty="0" smtClean="0"/>
              <a:t>Security Awareness</a:t>
            </a:r>
          </a:p>
          <a:p>
            <a:pPr lvl="1"/>
            <a:r>
              <a:rPr lang="en-US" sz="1600" dirty="0" smtClean="0"/>
              <a:t>Protect against social engineering, dumpster diving, transmission of virus.</a:t>
            </a:r>
          </a:p>
          <a:p>
            <a:pPr lvl="1"/>
            <a:r>
              <a:rPr lang="en-US" sz="1600" dirty="0" smtClean="0"/>
              <a:t>Kevin Mitnick</a:t>
            </a:r>
          </a:p>
          <a:p>
            <a:pPr lvl="1"/>
            <a:endParaRPr lang="en-US" sz="1600" dirty="0" smtClean="0"/>
          </a:p>
        </p:txBody>
      </p:sp>
      <p:sp>
        <p:nvSpPr>
          <p:cNvPr id="80902" name="Text Box 5"/>
          <p:cNvSpPr txBox="1">
            <a:spLocks noChangeArrowheads="1"/>
          </p:cNvSpPr>
          <p:nvPr/>
        </p:nvSpPr>
        <p:spPr bwMode="auto">
          <a:xfrm>
            <a:off x="882316" y="5642811"/>
            <a:ext cx="7788442" cy="1200329"/>
          </a:xfrm>
          <a:prstGeom prst="rect">
            <a:avLst/>
          </a:prstGeom>
          <a:noFill/>
          <a:ln w="9525">
            <a:noFill/>
            <a:miter lim="800000"/>
            <a:headEnd/>
            <a:tailEnd/>
          </a:ln>
        </p:spPr>
        <p:txBody>
          <a:bodyPr wrap="square">
            <a:spAutoFit/>
          </a:bodyPr>
          <a:lstStyle/>
          <a:p>
            <a:r>
              <a:rPr lang="en-US" b="1" dirty="0">
                <a:solidFill>
                  <a:srgbClr val="000099"/>
                </a:solidFill>
              </a:rPr>
              <a:t>References:</a:t>
            </a:r>
          </a:p>
          <a:p>
            <a:pPr marL="171450" indent="-171450">
              <a:buFont typeface="Arial" pitchFamily="34" charset="0"/>
              <a:buChar char="•"/>
            </a:pPr>
            <a:r>
              <a:rPr lang="en-US" dirty="0">
                <a:solidFill>
                  <a:srgbClr val="000099"/>
                </a:solidFill>
              </a:rPr>
              <a:t> E.O. </a:t>
            </a:r>
            <a:r>
              <a:rPr lang="en-US" dirty="0" smtClean="0">
                <a:solidFill>
                  <a:srgbClr val="000099"/>
                </a:solidFill>
              </a:rPr>
              <a:t>13467, </a:t>
            </a:r>
            <a:r>
              <a:rPr lang="en-US" i="1" dirty="0" smtClean="0">
                <a:solidFill>
                  <a:srgbClr val="000099"/>
                </a:solidFill>
              </a:rPr>
              <a:t>Reforming Process to Suitability for Government Employment, Fitness for Contractor Employees, and Eligibility for Access to Classified National Security Information</a:t>
            </a:r>
            <a:r>
              <a:rPr lang="en-US" dirty="0" smtClean="0">
                <a:solidFill>
                  <a:srgbClr val="000099"/>
                </a:solidFill>
              </a:rPr>
              <a:t>, June 30, 2008.</a:t>
            </a:r>
            <a:endParaRPr lang="en-US" i="1" dirty="0">
              <a:solidFill>
                <a:srgbClr val="000099"/>
              </a:solidFill>
            </a:endParaRPr>
          </a:p>
          <a:p>
            <a:pPr marL="171450" indent="-171450">
              <a:buFont typeface="Arial" pitchFamily="34" charset="0"/>
              <a:buChar char="•"/>
            </a:pPr>
            <a:r>
              <a:rPr lang="en-US" dirty="0">
                <a:solidFill>
                  <a:srgbClr val="000099"/>
                </a:solidFill>
              </a:rPr>
              <a:t> DCID </a:t>
            </a:r>
            <a:r>
              <a:rPr lang="en-US" dirty="0" smtClean="0">
                <a:solidFill>
                  <a:srgbClr val="000099"/>
                </a:solidFill>
              </a:rPr>
              <a:t>6/4, </a:t>
            </a:r>
            <a:r>
              <a:rPr lang="en-US" i="1" dirty="0">
                <a:solidFill>
                  <a:srgbClr val="000099"/>
                </a:solidFill>
              </a:rPr>
              <a:t>Personnel Security Standards and Procedure Governing Eligibility for Access to Sensitive Compartmented Information</a:t>
            </a:r>
          </a:p>
          <a:p>
            <a:pPr marL="171450" indent="-171450">
              <a:buFont typeface="Arial" pitchFamily="34" charset="0"/>
              <a:buChar char="•"/>
            </a:pPr>
            <a:r>
              <a:rPr lang="en-US" dirty="0">
                <a:solidFill>
                  <a:srgbClr val="000099"/>
                </a:solidFill>
              </a:rPr>
              <a:t> DoD </a:t>
            </a:r>
            <a:r>
              <a:rPr lang="en-US" dirty="0" smtClean="0">
                <a:solidFill>
                  <a:srgbClr val="000099"/>
                </a:solidFill>
              </a:rPr>
              <a:t>5200.2-R, </a:t>
            </a:r>
            <a:r>
              <a:rPr lang="en-US" i="1" dirty="0" smtClean="0">
                <a:solidFill>
                  <a:srgbClr val="000099"/>
                </a:solidFill>
              </a:rPr>
              <a:t>Personnel </a:t>
            </a:r>
            <a:r>
              <a:rPr lang="en-US" i="1" dirty="0">
                <a:solidFill>
                  <a:srgbClr val="000099"/>
                </a:solidFill>
              </a:rPr>
              <a:t>Security Program</a:t>
            </a:r>
          </a:p>
        </p:txBody>
      </p:sp>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1200" dirty="0" smtClean="0"/>
              <a:t>Personnel Security</a:t>
            </a:r>
            <a:r>
              <a:rPr lang="en-US" dirty="0" smtClean="0"/>
              <a:t/>
            </a:r>
            <a:br>
              <a:rPr lang="en-US" dirty="0" smtClean="0"/>
            </a:br>
            <a:r>
              <a:rPr lang="en-US" dirty="0" smtClean="0"/>
              <a:t>Insider Threats</a:t>
            </a:r>
            <a:r>
              <a:rPr lang="en-US" sz="1200" dirty="0" smtClean="0"/>
              <a:t>… (1/2)</a:t>
            </a:r>
            <a:endParaRPr lang="en-US" sz="1200" dirty="0"/>
          </a:p>
        </p:txBody>
      </p:sp>
      <p:sp>
        <p:nvSpPr>
          <p:cNvPr id="7" name="Content Placeholder 6"/>
          <p:cNvSpPr>
            <a:spLocks noGrp="1"/>
          </p:cNvSpPr>
          <p:nvPr>
            <p:ph idx="1"/>
          </p:nvPr>
        </p:nvSpPr>
        <p:spPr>
          <a:xfrm>
            <a:off x="685800" y="1143000"/>
            <a:ext cx="7772400" cy="1543929"/>
          </a:xfrm>
        </p:spPr>
        <p:txBody>
          <a:bodyPr/>
          <a:lstStyle/>
          <a:p>
            <a:r>
              <a:rPr lang="en-US" dirty="0" smtClean="0"/>
              <a:t>Employees, former employees, and business partners may be the biggest information security threat to an enterprise...</a:t>
            </a:r>
          </a:p>
          <a:p>
            <a:endParaRPr lang="en-US" dirty="0" smtClean="0"/>
          </a:p>
        </p:txBody>
      </p:sp>
      <p:sp>
        <p:nvSpPr>
          <p:cNvPr id="5" name="Slide Number Placeholder 4"/>
          <p:cNvSpPr>
            <a:spLocks noGrp="1"/>
          </p:cNvSpPr>
          <p:nvPr>
            <p:ph type="sldNum" sz="quarter" idx="10"/>
          </p:nvPr>
        </p:nvSpPr>
        <p:spPr/>
        <p:txBody>
          <a:bodyPr/>
          <a:lstStyle/>
          <a:p>
            <a:pPr>
              <a:defRPr/>
            </a:pPr>
            <a:r>
              <a:rPr lang="en-US" smtClean="0"/>
              <a:t>- </a:t>
            </a:r>
            <a:fld id="{45575B56-AECF-4FD4-B456-07241AA38113}" type="slidenum">
              <a:rPr lang="en-US" smtClean="0"/>
              <a:pPr>
                <a:defRPr/>
              </a:pPr>
              <a:t>114</a:t>
            </a:fld>
            <a:r>
              <a:rPr lang="en-US" smtClean="0"/>
              <a:t> -</a:t>
            </a:r>
            <a:endParaRPr lang="en-US" dirty="0"/>
          </a:p>
        </p:txBody>
      </p:sp>
      <p:graphicFrame>
        <p:nvGraphicFramePr>
          <p:cNvPr id="8" name="Table 7"/>
          <p:cNvGraphicFramePr>
            <a:graphicFrameLocks noGrp="1"/>
          </p:cNvGraphicFramePr>
          <p:nvPr/>
        </p:nvGraphicFramePr>
        <p:xfrm>
          <a:off x="2257865" y="2518124"/>
          <a:ext cx="4536831" cy="2468880"/>
        </p:xfrm>
        <a:graphic>
          <a:graphicData uri="http://schemas.openxmlformats.org/drawingml/2006/table">
            <a:tbl>
              <a:tblPr/>
              <a:tblGrid>
                <a:gridCol w="3024553"/>
                <a:gridCol w="756139"/>
                <a:gridCol w="756139"/>
              </a:tblGrid>
              <a:tr h="267286">
                <a:tc>
                  <a:txBody>
                    <a:bodyPr/>
                    <a:lstStyle/>
                    <a:p>
                      <a:pPr marL="0" marR="0">
                        <a:spcBef>
                          <a:spcPts val="0"/>
                        </a:spcBef>
                        <a:spcAft>
                          <a:spcPts val="0"/>
                        </a:spcAft>
                      </a:pPr>
                      <a:r>
                        <a:rPr lang="en-US" sz="1800" b="1" dirty="0">
                          <a:solidFill>
                            <a:schemeClr val="bg1"/>
                          </a:solidFill>
                          <a:latin typeface="Arial Narrow"/>
                          <a:ea typeface="Times New Roman"/>
                        </a:rPr>
                        <a:t>Source of </a:t>
                      </a:r>
                      <a:r>
                        <a:rPr lang="en-US" sz="1800" b="1" dirty="0" smtClean="0">
                          <a:solidFill>
                            <a:schemeClr val="bg1"/>
                          </a:solidFill>
                          <a:latin typeface="Arial Narrow"/>
                          <a:ea typeface="Times New Roman"/>
                        </a:rPr>
                        <a:t>Incidents*</a:t>
                      </a:r>
                      <a:endParaRPr lang="en-US" sz="2800" b="1" dirty="0">
                        <a:solidFill>
                          <a:schemeClr val="bg1"/>
                        </a:solidFill>
                        <a:latin typeface="Times New Roman"/>
                        <a:ea typeface="Times New Roman"/>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3399"/>
                    </a:solidFill>
                  </a:tcPr>
                </a:tc>
                <a:tc>
                  <a:txBody>
                    <a:bodyPr/>
                    <a:lstStyle/>
                    <a:p>
                      <a:pPr marL="0" marR="0" algn="ctr">
                        <a:spcBef>
                          <a:spcPts val="0"/>
                        </a:spcBef>
                        <a:spcAft>
                          <a:spcPts val="0"/>
                        </a:spcAft>
                      </a:pPr>
                      <a:r>
                        <a:rPr lang="en-US" sz="1800" b="1" dirty="0">
                          <a:solidFill>
                            <a:schemeClr val="bg1"/>
                          </a:solidFill>
                          <a:latin typeface="Arial Narrow"/>
                          <a:ea typeface="Times New Roman"/>
                        </a:rPr>
                        <a:t>2007</a:t>
                      </a:r>
                      <a:endParaRPr lang="en-US" sz="2800" b="1" dirty="0">
                        <a:solidFill>
                          <a:schemeClr val="bg1"/>
                        </a:solidFill>
                        <a:latin typeface="Times New Roman"/>
                        <a:ea typeface="Times New Roman"/>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3399"/>
                    </a:solidFill>
                  </a:tcPr>
                </a:tc>
                <a:tc>
                  <a:txBody>
                    <a:bodyPr/>
                    <a:lstStyle/>
                    <a:p>
                      <a:pPr marL="0" marR="0" algn="ctr">
                        <a:spcBef>
                          <a:spcPts val="0"/>
                        </a:spcBef>
                        <a:spcAft>
                          <a:spcPts val="0"/>
                        </a:spcAft>
                      </a:pPr>
                      <a:r>
                        <a:rPr lang="en-US" sz="1800" b="1" dirty="0">
                          <a:solidFill>
                            <a:schemeClr val="bg1"/>
                          </a:solidFill>
                          <a:latin typeface="Arial Narrow"/>
                          <a:ea typeface="Times New Roman"/>
                        </a:rPr>
                        <a:t>2008</a:t>
                      </a:r>
                      <a:endParaRPr lang="en-US" sz="2800" b="1" dirty="0">
                        <a:solidFill>
                          <a:schemeClr val="bg1"/>
                        </a:solidFill>
                        <a:latin typeface="Times New Roman"/>
                        <a:ea typeface="Times New Roman"/>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3399"/>
                    </a:solidFill>
                  </a:tcPr>
                </a:tc>
              </a:tr>
              <a:tr h="267286">
                <a:tc>
                  <a:txBody>
                    <a:bodyPr/>
                    <a:lstStyle/>
                    <a:p>
                      <a:pPr marL="0" marR="0">
                        <a:spcBef>
                          <a:spcPts val="0"/>
                        </a:spcBef>
                        <a:spcAft>
                          <a:spcPts val="0"/>
                        </a:spcAft>
                      </a:pPr>
                      <a:r>
                        <a:rPr lang="en-US" sz="1800" b="1" dirty="0">
                          <a:solidFill>
                            <a:srgbClr val="003399"/>
                          </a:solidFill>
                          <a:latin typeface="Arial Narrow"/>
                          <a:ea typeface="Times New Roman"/>
                        </a:rPr>
                        <a:t>Unknown</a:t>
                      </a:r>
                      <a:endParaRPr lang="en-US" sz="2800" dirty="0">
                        <a:solidFill>
                          <a:srgbClr val="003399"/>
                        </a:solidFill>
                        <a:latin typeface="Times New Roman"/>
                        <a:ea typeface="Times New Roman"/>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003399"/>
                          </a:solidFill>
                          <a:latin typeface="Arial Narrow"/>
                          <a:ea typeface="Times New Roman"/>
                        </a:rPr>
                        <a:t>N/A</a:t>
                      </a:r>
                      <a:endParaRPr lang="en-US" sz="2800" dirty="0">
                        <a:solidFill>
                          <a:srgbClr val="003399"/>
                        </a:solidFill>
                        <a:latin typeface="Times New Roman"/>
                        <a:ea typeface="Times New Roman"/>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ctr">
                        <a:spcBef>
                          <a:spcPts val="0"/>
                        </a:spcBef>
                        <a:spcAft>
                          <a:spcPts val="0"/>
                        </a:spcAft>
                      </a:pPr>
                      <a:r>
                        <a:rPr lang="en-US" sz="1800" b="0" dirty="0">
                          <a:solidFill>
                            <a:srgbClr val="003399"/>
                          </a:solidFill>
                          <a:latin typeface="Arial Narrow"/>
                          <a:ea typeface="Times New Roman"/>
                        </a:rPr>
                        <a:t>42%</a:t>
                      </a:r>
                      <a:endParaRPr lang="en-US" sz="2800" b="0" dirty="0">
                        <a:solidFill>
                          <a:srgbClr val="003399"/>
                        </a:solidFill>
                        <a:latin typeface="Times New Roman"/>
                        <a:ea typeface="Times New Roman"/>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267286">
                <a:tc>
                  <a:txBody>
                    <a:bodyPr/>
                    <a:lstStyle/>
                    <a:p>
                      <a:pPr marL="0" marR="0">
                        <a:spcBef>
                          <a:spcPts val="0"/>
                        </a:spcBef>
                        <a:spcAft>
                          <a:spcPts val="0"/>
                        </a:spcAft>
                      </a:pPr>
                      <a:r>
                        <a:rPr lang="en-US" sz="1800" b="1" dirty="0">
                          <a:solidFill>
                            <a:srgbClr val="FF6600"/>
                          </a:solidFill>
                          <a:latin typeface="Arial Narrow"/>
                          <a:ea typeface="Times New Roman"/>
                        </a:rPr>
                        <a:t>Employees</a:t>
                      </a:r>
                      <a:endParaRPr lang="en-US" sz="2800" dirty="0">
                        <a:solidFill>
                          <a:srgbClr val="FF6600"/>
                        </a:solidFill>
                        <a:latin typeface="Times New Roman"/>
                        <a:ea typeface="Times New Roman"/>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ctr">
                        <a:spcBef>
                          <a:spcPts val="0"/>
                        </a:spcBef>
                        <a:spcAft>
                          <a:spcPts val="0"/>
                        </a:spcAft>
                      </a:pPr>
                      <a:r>
                        <a:rPr lang="en-US" sz="1800" b="1">
                          <a:solidFill>
                            <a:srgbClr val="FF6600"/>
                          </a:solidFill>
                          <a:latin typeface="Arial Narrow"/>
                          <a:ea typeface="Times New Roman"/>
                        </a:rPr>
                        <a:t>48%</a:t>
                      </a:r>
                      <a:endParaRPr lang="en-US" sz="2800">
                        <a:solidFill>
                          <a:srgbClr val="FF6600"/>
                        </a:solidFill>
                        <a:latin typeface="Times New Roman"/>
                        <a:ea typeface="Times New Roman"/>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FF6600"/>
                          </a:solidFill>
                          <a:latin typeface="Arial Narrow"/>
                          <a:ea typeface="Times New Roman"/>
                        </a:rPr>
                        <a:t>34%</a:t>
                      </a:r>
                      <a:endParaRPr lang="en-US" sz="2800" dirty="0">
                        <a:solidFill>
                          <a:srgbClr val="FF6600"/>
                        </a:solidFill>
                        <a:latin typeface="Times New Roman"/>
                        <a:ea typeface="Times New Roman"/>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267286">
                <a:tc>
                  <a:txBody>
                    <a:bodyPr/>
                    <a:lstStyle/>
                    <a:p>
                      <a:pPr marL="0" marR="0">
                        <a:spcBef>
                          <a:spcPts val="0"/>
                        </a:spcBef>
                        <a:spcAft>
                          <a:spcPts val="0"/>
                        </a:spcAft>
                      </a:pPr>
                      <a:r>
                        <a:rPr lang="en-US" sz="1800" dirty="0">
                          <a:solidFill>
                            <a:srgbClr val="003399"/>
                          </a:solidFill>
                          <a:latin typeface="Arial Narrow"/>
                          <a:ea typeface="Times New Roman"/>
                        </a:rPr>
                        <a:t>Hackers</a:t>
                      </a:r>
                      <a:endParaRPr lang="en-US" sz="2800" dirty="0">
                        <a:solidFill>
                          <a:srgbClr val="003399"/>
                        </a:solidFill>
                        <a:latin typeface="Times New Roman"/>
                        <a:ea typeface="Times New Roman"/>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3399"/>
                          </a:solidFill>
                          <a:latin typeface="Arial Narrow"/>
                          <a:ea typeface="Times New Roman"/>
                        </a:rPr>
                        <a:t>41%</a:t>
                      </a:r>
                      <a:endParaRPr lang="en-US" sz="2800" dirty="0">
                        <a:solidFill>
                          <a:srgbClr val="003399"/>
                        </a:solidFill>
                        <a:latin typeface="Times New Roman"/>
                        <a:ea typeface="Times New Roman"/>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3399"/>
                          </a:solidFill>
                          <a:latin typeface="Arial Narrow"/>
                          <a:ea typeface="Times New Roman"/>
                        </a:rPr>
                        <a:t>28%</a:t>
                      </a:r>
                      <a:endParaRPr lang="en-US" sz="2800" dirty="0">
                        <a:solidFill>
                          <a:srgbClr val="003399"/>
                        </a:solidFill>
                        <a:latin typeface="Times New Roman"/>
                        <a:ea typeface="Times New Roman"/>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267286">
                <a:tc>
                  <a:txBody>
                    <a:bodyPr/>
                    <a:lstStyle/>
                    <a:p>
                      <a:pPr marL="0" marR="0">
                        <a:spcBef>
                          <a:spcPts val="0"/>
                        </a:spcBef>
                        <a:spcAft>
                          <a:spcPts val="0"/>
                        </a:spcAft>
                      </a:pPr>
                      <a:r>
                        <a:rPr lang="en-US" sz="1800" b="1" dirty="0">
                          <a:solidFill>
                            <a:srgbClr val="FF6600"/>
                          </a:solidFill>
                          <a:latin typeface="Arial Narrow"/>
                          <a:ea typeface="Times New Roman"/>
                        </a:rPr>
                        <a:t>Former employees</a:t>
                      </a:r>
                      <a:endParaRPr lang="en-US" sz="2800" dirty="0">
                        <a:solidFill>
                          <a:srgbClr val="FF6600"/>
                        </a:solidFill>
                        <a:latin typeface="Times New Roman"/>
                        <a:ea typeface="Times New Roman"/>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ctr">
                        <a:spcBef>
                          <a:spcPts val="0"/>
                        </a:spcBef>
                        <a:spcAft>
                          <a:spcPts val="0"/>
                        </a:spcAft>
                      </a:pPr>
                      <a:r>
                        <a:rPr lang="en-US" sz="1800" b="1">
                          <a:solidFill>
                            <a:srgbClr val="FF6600"/>
                          </a:solidFill>
                          <a:latin typeface="Arial Narrow"/>
                          <a:ea typeface="Times New Roman"/>
                        </a:rPr>
                        <a:t>21%</a:t>
                      </a:r>
                      <a:endParaRPr lang="en-US" sz="2800">
                        <a:solidFill>
                          <a:srgbClr val="FF6600"/>
                        </a:solidFill>
                        <a:latin typeface="Times New Roman"/>
                        <a:ea typeface="Times New Roman"/>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ctr">
                        <a:spcBef>
                          <a:spcPts val="0"/>
                        </a:spcBef>
                        <a:spcAft>
                          <a:spcPts val="0"/>
                        </a:spcAft>
                      </a:pPr>
                      <a:r>
                        <a:rPr lang="en-US" sz="1800" b="1">
                          <a:solidFill>
                            <a:srgbClr val="FF6600"/>
                          </a:solidFill>
                          <a:latin typeface="Arial Narrow"/>
                          <a:ea typeface="Times New Roman"/>
                        </a:rPr>
                        <a:t>16%</a:t>
                      </a:r>
                      <a:endParaRPr lang="en-US" sz="2800">
                        <a:solidFill>
                          <a:srgbClr val="FF6600"/>
                        </a:solidFill>
                        <a:latin typeface="Times New Roman"/>
                        <a:ea typeface="Times New Roman"/>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267286">
                <a:tc>
                  <a:txBody>
                    <a:bodyPr/>
                    <a:lstStyle/>
                    <a:p>
                      <a:pPr marL="0" marR="0">
                        <a:spcBef>
                          <a:spcPts val="0"/>
                        </a:spcBef>
                        <a:spcAft>
                          <a:spcPts val="0"/>
                        </a:spcAft>
                      </a:pPr>
                      <a:r>
                        <a:rPr lang="en-US" sz="1800" b="1" dirty="0">
                          <a:solidFill>
                            <a:srgbClr val="FF6600"/>
                          </a:solidFill>
                          <a:latin typeface="Arial Narrow"/>
                          <a:ea typeface="Times New Roman"/>
                        </a:rPr>
                        <a:t>Business </a:t>
                      </a:r>
                      <a:r>
                        <a:rPr lang="en-US" sz="1800" b="1" dirty="0" smtClean="0">
                          <a:solidFill>
                            <a:srgbClr val="FF6600"/>
                          </a:solidFill>
                          <a:latin typeface="Arial Narrow"/>
                          <a:ea typeface="Times New Roman"/>
                        </a:rPr>
                        <a:t>partners</a:t>
                      </a:r>
                      <a:endParaRPr lang="en-US" sz="2800" b="1" dirty="0">
                        <a:solidFill>
                          <a:srgbClr val="FF6600"/>
                        </a:solidFill>
                        <a:latin typeface="Times New Roman"/>
                        <a:ea typeface="Times New Roman"/>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ctr">
                        <a:spcBef>
                          <a:spcPts val="0"/>
                        </a:spcBef>
                        <a:spcAft>
                          <a:spcPts val="0"/>
                        </a:spcAft>
                      </a:pPr>
                      <a:r>
                        <a:rPr lang="en-US" sz="1800" b="1">
                          <a:solidFill>
                            <a:srgbClr val="FF6600"/>
                          </a:solidFill>
                          <a:latin typeface="Arial Narrow"/>
                          <a:ea typeface="Times New Roman"/>
                        </a:rPr>
                        <a:t>19%</a:t>
                      </a:r>
                      <a:endParaRPr lang="en-US" sz="2800" b="1">
                        <a:solidFill>
                          <a:srgbClr val="FF6600"/>
                        </a:solidFill>
                        <a:latin typeface="Times New Roman"/>
                        <a:ea typeface="Times New Roman"/>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ctr">
                        <a:spcBef>
                          <a:spcPts val="0"/>
                        </a:spcBef>
                        <a:spcAft>
                          <a:spcPts val="0"/>
                        </a:spcAft>
                      </a:pPr>
                      <a:r>
                        <a:rPr lang="en-US" sz="1800" b="1" dirty="0">
                          <a:solidFill>
                            <a:srgbClr val="FF6600"/>
                          </a:solidFill>
                          <a:latin typeface="Arial Narrow"/>
                          <a:ea typeface="Times New Roman"/>
                        </a:rPr>
                        <a:t>15%</a:t>
                      </a:r>
                      <a:endParaRPr lang="en-US" sz="2800" b="1" dirty="0">
                        <a:solidFill>
                          <a:srgbClr val="FF6600"/>
                        </a:solidFill>
                        <a:latin typeface="Times New Roman"/>
                        <a:ea typeface="Times New Roman"/>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267286">
                <a:tc>
                  <a:txBody>
                    <a:bodyPr/>
                    <a:lstStyle/>
                    <a:p>
                      <a:pPr marL="0" marR="0">
                        <a:spcBef>
                          <a:spcPts val="0"/>
                        </a:spcBef>
                        <a:spcAft>
                          <a:spcPts val="0"/>
                        </a:spcAft>
                      </a:pPr>
                      <a:r>
                        <a:rPr lang="en-US" sz="1800" dirty="0">
                          <a:solidFill>
                            <a:srgbClr val="003399"/>
                          </a:solidFill>
                          <a:latin typeface="Arial Narrow"/>
                          <a:ea typeface="Times New Roman"/>
                        </a:rPr>
                        <a:t>Customer</a:t>
                      </a:r>
                      <a:endParaRPr lang="en-US" sz="2800" dirty="0">
                        <a:solidFill>
                          <a:srgbClr val="003399"/>
                        </a:solidFill>
                        <a:latin typeface="Times New Roman"/>
                        <a:ea typeface="Times New Roman"/>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ctr">
                        <a:spcBef>
                          <a:spcPts val="0"/>
                        </a:spcBef>
                        <a:spcAft>
                          <a:spcPts val="0"/>
                        </a:spcAft>
                      </a:pPr>
                      <a:r>
                        <a:rPr lang="en-US" sz="1800">
                          <a:solidFill>
                            <a:srgbClr val="003399"/>
                          </a:solidFill>
                          <a:latin typeface="Arial Narrow"/>
                          <a:ea typeface="Times New Roman"/>
                        </a:rPr>
                        <a:t>9%</a:t>
                      </a:r>
                      <a:endParaRPr lang="en-US" sz="2800">
                        <a:solidFill>
                          <a:srgbClr val="003399"/>
                        </a:solidFill>
                        <a:latin typeface="Times New Roman"/>
                        <a:ea typeface="Times New Roman"/>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ctr">
                        <a:spcBef>
                          <a:spcPts val="0"/>
                        </a:spcBef>
                        <a:spcAft>
                          <a:spcPts val="0"/>
                        </a:spcAft>
                      </a:pPr>
                      <a:r>
                        <a:rPr lang="en-US" sz="1800">
                          <a:solidFill>
                            <a:srgbClr val="003399"/>
                          </a:solidFill>
                          <a:latin typeface="Arial Narrow"/>
                          <a:ea typeface="Times New Roman"/>
                        </a:rPr>
                        <a:t>8%</a:t>
                      </a:r>
                      <a:endParaRPr lang="en-US" sz="2800">
                        <a:solidFill>
                          <a:srgbClr val="003399"/>
                        </a:solidFill>
                        <a:latin typeface="Times New Roman"/>
                        <a:ea typeface="Times New Roman"/>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267286">
                <a:tc>
                  <a:txBody>
                    <a:bodyPr/>
                    <a:lstStyle/>
                    <a:p>
                      <a:pPr marL="0" marR="0">
                        <a:spcBef>
                          <a:spcPts val="0"/>
                        </a:spcBef>
                        <a:spcAft>
                          <a:spcPts val="0"/>
                        </a:spcAft>
                      </a:pPr>
                      <a:r>
                        <a:rPr lang="en-US" sz="1800" dirty="0">
                          <a:solidFill>
                            <a:srgbClr val="003399"/>
                          </a:solidFill>
                          <a:latin typeface="Arial Narrow"/>
                          <a:ea typeface="Times New Roman"/>
                        </a:rPr>
                        <a:t>Other</a:t>
                      </a:r>
                      <a:endParaRPr lang="en-US" sz="2800" dirty="0">
                        <a:solidFill>
                          <a:srgbClr val="003399"/>
                        </a:solidFill>
                        <a:latin typeface="Times New Roman"/>
                        <a:ea typeface="Times New Roman"/>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3399"/>
                          </a:solidFill>
                          <a:latin typeface="Arial Narrow"/>
                          <a:ea typeface="Times New Roman"/>
                        </a:rPr>
                        <a:t>20%</a:t>
                      </a:r>
                      <a:endParaRPr lang="en-US" sz="2800" dirty="0">
                        <a:solidFill>
                          <a:srgbClr val="003399"/>
                        </a:solidFill>
                        <a:latin typeface="Times New Roman"/>
                        <a:ea typeface="Times New Roman"/>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3399"/>
                          </a:solidFill>
                          <a:latin typeface="Arial Narrow"/>
                          <a:ea typeface="Times New Roman"/>
                        </a:rPr>
                        <a:t>8%</a:t>
                      </a:r>
                      <a:endParaRPr lang="en-US" sz="2800" dirty="0">
                        <a:solidFill>
                          <a:srgbClr val="003399"/>
                        </a:solidFill>
                        <a:latin typeface="Times New Roman"/>
                        <a:ea typeface="Times New Roman"/>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r h="267286">
                <a:tc>
                  <a:txBody>
                    <a:bodyPr/>
                    <a:lstStyle/>
                    <a:p>
                      <a:pPr marL="0" marR="0">
                        <a:spcBef>
                          <a:spcPts val="0"/>
                        </a:spcBef>
                        <a:spcAft>
                          <a:spcPts val="0"/>
                        </a:spcAft>
                      </a:pPr>
                      <a:r>
                        <a:rPr lang="en-US" sz="1800">
                          <a:solidFill>
                            <a:srgbClr val="003399"/>
                          </a:solidFill>
                          <a:latin typeface="Arial Narrow"/>
                          <a:ea typeface="Times New Roman"/>
                        </a:rPr>
                        <a:t>Terrorist/ foreign government</a:t>
                      </a:r>
                      <a:endParaRPr lang="en-US" sz="2800">
                        <a:solidFill>
                          <a:srgbClr val="003399"/>
                        </a:solidFill>
                        <a:latin typeface="Times New Roman"/>
                        <a:ea typeface="Times New Roman"/>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ctr">
                        <a:spcBef>
                          <a:spcPts val="0"/>
                        </a:spcBef>
                        <a:spcAft>
                          <a:spcPts val="0"/>
                        </a:spcAft>
                      </a:pPr>
                      <a:r>
                        <a:rPr lang="en-US" sz="1800">
                          <a:solidFill>
                            <a:srgbClr val="003399"/>
                          </a:solidFill>
                          <a:latin typeface="Arial Narrow"/>
                          <a:ea typeface="Times New Roman"/>
                        </a:rPr>
                        <a:t>6%</a:t>
                      </a:r>
                      <a:endParaRPr lang="en-US" sz="2800">
                        <a:solidFill>
                          <a:srgbClr val="003399"/>
                        </a:solidFill>
                        <a:latin typeface="Times New Roman"/>
                        <a:ea typeface="Times New Roman"/>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pPr marL="0" marR="0" algn="ctr">
                        <a:spcBef>
                          <a:spcPts val="0"/>
                        </a:spcBef>
                        <a:spcAft>
                          <a:spcPts val="0"/>
                        </a:spcAft>
                      </a:pPr>
                      <a:r>
                        <a:rPr lang="en-US" sz="1800" dirty="0">
                          <a:solidFill>
                            <a:srgbClr val="003399"/>
                          </a:solidFill>
                          <a:latin typeface="Arial Narrow"/>
                          <a:ea typeface="Times New Roman"/>
                        </a:rPr>
                        <a:t>4%</a:t>
                      </a:r>
                      <a:endParaRPr lang="en-US" sz="2800" dirty="0">
                        <a:solidFill>
                          <a:srgbClr val="003399"/>
                        </a:solidFill>
                        <a:latin typeface="Times New Roman"/>
                        <a:ea typeface="Times New Roman"/>
                      </a:endParaRPr>
                    </a:p>
                  </a:txBody>
                  <a:tcPr marL="68580" marR="6858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r>
            </a:tbl>
          </a:graphicData>
        </a:graphic>
      </p:graphicFrame>
      <p:sp>
        <p:nvSpPr>
          <p:cNvPr id="9" name="Text Box 5"/>
          <p:cNvSpPr txBox="1">
            <a:spLocks noChangeArrowheads="1"/>
          </p:cNvSpPr>
          <p:nvPr/>
        </p:nvSpPr>
        <p:spPr bwMode="auto">
          <a:xfrm>
            <a:off x="907500" y="5982292"/>
            <a:ext cx="7599218" cy="461665"/>
          </a:xfrm>
          <a:prstGeom prst="rect">
            <a:avLst/>
          </a:prstGeom>
          <a:noFill/>
          <a:ln w="9525">
            <a:noFill/>
            <a:miter lim="800000"/>
            <a:headEnd/>
            <a:tailEnd/>
          </a:ln>
        </p:spPr>
        <p:txBody>
          <a:bodyPr wrap="square">
            <a:spAutoFit/>
          </a:bodyPr>
          <a:lstStyle/>
          <a:p>
            <a:r>
              <a:rPr lang="en-US" b="1" dirty="0">
                <a:solidFill>
                  <a:srgbClr val="000099"/>
                </a:solidFill>
              </a:rPr>
              <a:t>References:</a:t>
            </a:r>
          </a:p>
          <a:p>
            <a:r>
              <a:rPr lang="en-US" dirty="0" smtClean="0">
                <a:solidFill>
                  <a:srgbClr val="000099"/>
                </a:solidFill>
              </a:rPr>
              <a:t>* </a:t>
            </a:r>
            <a:r>
              <a:rPr lang="en-US" i="1" dirty="0" smtClean="0">
                <a:solidFill>
                  <a:srgbClr val="000099"/>
                </a:solidFill>
              </a:rPr>
              <a:t>The Global State of Information Security 2008</a:t>
            </a:r>
            <a:r>
              <a:rPr lang="en-US" dirty="0" smtClean="0">
                <a:solidFill>
                  <a:srgbClr val="000099"/>
                </a:solidFill>
              </a:rPr>
              <a:t>, CSO Online (http://www.csoonline.com/article/print/454939)</a:t>
            </a:r>
          </a:p>
        </p:txBody>
      </p:sp>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Personnel Security</a:t>
            </a:r>
            <a:r>
              <a:rPr lang="en-US" dirty="0" smtClean="0"/>
              <a:t/>
            </a:r>
            <a:br>
              <a:rPr lang="en-US" dirty="0" smtClean="0"/>
            </a:br>
            <a:r>
              <a:rPr lang="en-US" dirty="0" smtClean="0"/>
              <a:t>Insider Threats</a:t>
            </a:r>
            <a:r>
              <a:rPr lang="en-US" sz="1200" dirty="0" smtClean="0"/>
              <a:t>… (2/2)</a:t>
            </a:r>
            <a:endParaRPr lang="en-US" sz="1200" dirty="0"/>
          </a:p>
        </p:txBody>
      </p:sp>
      <p:sp>
        <p:nvSpPr>
          <p:cNvPr id="3" name="Content Placeholder 2"/>
          <p:cNvSpPr>
            <a:spLocks noGrp="1"/>
          </p:cNvSpPr>
          <p:nvPr>
            <p:ph idx="1"/>
          </p:nvPr>
        </p:nvSpPr>
        <p:spPr/>
        <p:txBody>
          <a:bodyPr/>
          <a:lstStyle/>
          <a:p>
            <a:r>
              <a:rPr lang="en-US" dirty="0" smtClean="0"/>
              <a:t>Software Engineering Institute (SEI) CERT Program’s insider threat studies also found that…</a:t>
            </a:r>
          </a:p>
          <a:p>
            <a:pPr lvl="1">
              <a:buClr>
                <a:srgbClr val="003399"/>
              </a:buClr>
            </a:pPr>
            <a:r>
              <a:rPr lang="en-US" dirty="0" smtClean="0">
                <a:solidFill>
                  <a:srgbClr val="FF6600"/>
                </a:solidFill>
              </a:rPr>
              <a:t>68% </a:t>
            </a:r>
            <a:r>
              <a:rPr lang="en-US" dirty="0" smtClean="0"/>
              <a:t>of the insider attack </a:t>
            </a:r>
            <a:r>
              <a:rPr lang="en-US" dirty="0" smtClean="0">
                <a:solidFill>
                  <a:srgbClr val="FF6600"/>
                </a:solidFill>
              </a:rPr>
              <a:t>occurred at the workplace</a:t>
            </a:r>
          </a:p>
          <a:p>
            <a:pPr lvl="1">
              <a:buClr>
                <a:srgbClr val="003399"/>
              </a:buClr>
            </a:pPr>
            <a:r>
              <a:rPr lang="en-US" dirty="0" smtClean="0">
                <a:solidFill>
                  <a:srgbClr val="FF6600"/>
                </a:solidFill>
              </a:rPr>
              <a:t>73% </a:t>
            </a:r>
            <a:r>
              <a:rPr lang="en-US" dirty="0" smtClean="0"/>
              <a:t>of crimes were committed </a:t>
            </a:r>
            <a:r>
              <a:rPr lang="en-US" dirty="0" smtClean="0">
                <a:solidFill>
                  <a:srgbClr val="FF6600"/>
                </a:solidFill>
              </a:rPr>
              <a:t>during working hours</a:t>
            </a:r>
            <a:endParaRPr lang="en-US" dirty="0" smtClean="0"/>
          </a:p>
          <a:p>
            <a:pPr lvl="1">
              <a:buClr>
                <a:srgbClr val="003399"/>
              </a:buClr>
            </a:pPr>
            <a:r>
              <a:rPr lang="en-US" dirty="0" smtClean="0">
                <a:solidFill>
                  <a:srgbClr val="FF6600"/>
                </a:solidFill>
              </a:rPr>
              <a:t>Over three-quarters </a:t>
            </a:r>
            <a:r>
              <a:rPr lang="en-US" dirty="0" smtClean="0"/>
              <a:t>of the insider </a:t>
            </a:r>
            <a:r>
              <a:rPr lang="en-US" dirty="0" smtClean="0">
                <a:solidFill>
                  <a:srgbClr val="FF6600"/>
                </a:solidFill>
              </a:rPr>
              <a:t>had authorized access to information assets</a:t>
            </a:r>
            <a:endParaRPr lang="en-US" dirty="0" smtClean="0"/>
          </a:p>
          <a:p>
            <a:pPr lvl="1">
              <a:buClr>
                <a:srgbClr val="003399"/>
              </a:buClr>
            </a:pPr>
            <a:r>
              <a:rPr lang="en-US" dirty="0" smtClean="0">
                <a:solidFill>
                  <a:srgbClr val="FF6600"/>
                </a:solidFill>
              </a:rPr>
              <a:t>None of the insider had privileged access </a:t>
            </a:r>
            <a:r>
              <a:rPr lang="en-US" dirty="0" smtClean="0"/>
              <a:t>(i.e. system/database administrator.)</a:t>
            </a:r>
          </a:p>
          <a:p>
            <a:pPr lvl="1">
              <a:buClr>
                <a:srgbClr val="003399"/>
              </a:buClr>
            </a:pPr>
            <a:r>
              <a:rPr lang="en-US" dirty="0" smtClean="0"/>
              <a:t>20% involved in theft of physical properties (e.g., document, laptops, PC, etc.)</a:t>
            </a:r>
          </a:p>
          <a:p>
            <a:pPr lvl="1"/>
            <a:endParaRPr lang="en-US" dirty="0"/>
          </a:p>
        </p:txBody>
      </p:sp>
      <p:sp>
        <p:nvSpPr>
          <p:cNvPr id="4" name="Slide Number Placeholder 3"/>
          <p:cNvSpPr>
            <a:spLocks noGrp="1"/>
          </p:cNvSpPr>
          <p:nvPr>
            <p:ph type="sldNum" sz="quarter" idx="10"/>
          </p:nvPr>
        </p:nvSpPr>
        <p:spPr/>
        <p:txBody>
          <a:bodyPr/>
          <a:lstStyle/>
          <a:p>
            <a:pPr>
              <a:defRPr/>
            </a:pPr>
            <a:r>
              <a:rPr lang="en-US" smtClean="0"/>
              <a:t>- </a:t>
            </a:r>
            <a:fld id="{5C6890EE-A853-453D-A1B9-5967B6EF9B58}" type="slidenum">
              <a:rPr lang="en-US" smtClean="0"/>
              <a:pPr>
                <a:defRPr/>
              </a:pPr>
              <a:t>115</a:t>
            </a:fld>
            <a:r>
              <a:rPr lang="en-US" smtClean="0"/>
              <a:t> -</a:t>
            </a:r>
            <a:endParaRPr lang="en-US" dirty="0"/>
          </a:p>
        </p:txBody>
      </p:sp>
      <p:sp>
        <p:nvSpPr>
          <p:cNvPr id="5" name="Text Box 5"/>
          <p:cNvSpPr txBox="1">
            <a:spLocks noChangeArrowheads="1"/>
          </p:cNvSpPr>
          <p:nvPr/>
        </p:nvSpPr>
        <p:spPr bwMode="auto">
          <a:xfrm>
            <a:off x="1073760" y="5982292"/>
            <a:ext cx="7155842" cy="461665"/>
          </a:xfrm>
          <a:prstGeom prst="rect">
            <a:avLst/>
          </a:prstGeom>
          <a:noFill/>
          <a:ln w="9525">
            <a:noFill/>
            <a:miter lim="800000"/>
            <a:headEnd/>
            <a:tailEnd/>
          </a:ln>
        </p:spPr>
        <p:txBody>
          <a:bodyPr wrap="square">
            <a:spAutoFit/>
          </a:bodyPr>
          <a:lstStyle/>
          <a:p>
            <a:r>
              <a:rPr lang="en-US" b="1" dirty="0" smtClean="0">
                <a:solidFill>
                  <a:srgbClr val="000099"/>
                </a:solidFill>
              </a:rPr>
              <a:t>References: </a:t>
            </a:r>
            <a:r>
              <a:rPr lang="en-US" i="1" dirty="0" smtClean="0">
                <a:solidFill>
                  <a:srgbClr val="000099"/>
                </a:solidFill>
              </a:rPr>
              <a:t>Insider Theft of Intellectual Property for Business Advantage: A Preliminary Model, CERT Program</a:t>
            </a:r>
            <a:r>
              <a:rPr lang="en-US" dirty="0" smtClean="0">
                <a:solidFill>
                  <a:srgbClr val="000099"/>
                </a:solidFill>
              </a:rPr>
              <a:t>, Software Engineering Institute and </a:t>
            </a:r>
            <a:r>
              <a:rPr lang="en-US" dirty="0" err="1" smtClean="0">
                <a:solidFill>
                  <a:srgbClr val="000099"/>
                </a:solidFill>
              </a:rPr>
              <a:t>CyLab</a:t>
            </a:r>
            <a:r>
              <a:rPr lang="en-US" dirty="0" smtClean="0">
                <a:solidFill>
                  <a:srgbClr val="000099"/>
                </a:solidFill>
              </a:rPr>
              <a:t> at Carnegie Mellon University, June 2009.</a:t>
            </a:r>
          </a:p>
        </p:txBody>
      </p:sp>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3"/>
          <p:cNvSpPr>
            <a:spLocks noGrp="1"/>
          </p:cNvSpPr>
          <p:nvPr>
            <p:ph type="sldNum" sz="quarter" idx="10"/>
          </p:nvPr>
        </p:nvSpPr>
        <p:spPr>
          <a:noFill/>
        </p:spPr>
        <p:txBody>
          <a:bodyPr/>
          <a:lstStyle/>
          <a:p>
            <a:r>
              <a:rPr lang="en-US" dirty="0" smtClean="0"/>
              <a:t>- </a:t>
            </a:r>
            <a:fld id="{FDDC87AF-EED6-4679-A420-99823727F9C0}" type="slidenum">
              <a:rPr lang="en-US" smtClean="0"/>
              <a:pPr/>
              <a:t>116</a:t>
            </a:fld>
            <a:r>
              <a:rPr lang="en-US" dirty="0" smtClean="0"/>
              <a:t> -</a:t>
            </a:r>
          </a:p>
        </p:txBody>
      </p:sp>
      <p:sp>
        <p:nvSpPr>
          <p:cNvPr id="81923" name="Rectangle 2"/>
          <p:cNvSpPr>
            <a:spLocks noGrp="1" noChangeArrowheads="1"/>
          </p:cNvSpPr>
          <p:nvPr>
            <p:ph type="title"/>
          </p:nvPr>
        </p:nvSpPr>
        <p:spPr/>
        <p:txBody>
          <a:bodyPr/>
          <a:lstStyle/>
          <a:p>
            <a:r>
              <a:rPr lang="en-US" sz="1200" dirty="0" smtClean="0"/>
              <a:t>Learning Objectives </a:t>
            </a:r>
            <a:r>
              <a:rPr lang="en-US" dirty="0" smtClean="0"/>
              <a:t/>
            </a:r>
            <a:br>
              <a:rPr lang="en-US" dirty="0" smtClean="0"/>
            </a:br>
            <a:r>
              <a:rPr lang="en-US" dirty="0" smtClean="0"/>
              <a:t>Information Security Management Domain</a:t>
            </a:r>
          </a:p>
        </p:txBody>
      </p:sp>
      <p:sp>
        <p:nvSpPr>
          <p:cNvPr id="81924" name="Rectangle 3"/>
          <p:cNvSpPr>
            <a:spLocks noGrp="1" noChangeArrowheads="1"/>
          </p:cNvSpPr>
          <p:nvPr>
            <p:ph type="body" idx="1"/>
          </p:nvPr>
        </p:nvSpPr>
        <p:spPr/>
        <p:txBody>
          <a:bodyPr/>
          <a:lstStyle/>
          <a:p>
            <a:r>
              <a:rPr lang="en-US" dirty="0"/>
              <a:t>Information Security Concepts</a:t>
            </a:r>
          </a:p>
          <a:p>
            <a:r>
              <a:rPr lang="en-US" dirty="0"/>
              <a:t>Information Security Management</a:t>
            </a:r>
          </a:p>
          <a:p>
            <a:r>
              <a:rPr lang="en-US" dirty="0"/>
              <a:t>Information Security Governance</a:t>
            </a:r>
          </a:p>
          <a:p>
            <a:r>
              <a:rPr lang="en-US" dirty="0"/>
              <a:t>Information Classification</a:t>
            </a:r>
          </a:p>
          <a:p>
            <a:r>
              <a:rPr lang="en-US" dirty="0"/>
              <a:t>System Life Cycle (SLC) and System Development Life Cycle (SDLC)</a:t>
            </a:r>
          </a:p>
          <a:p>
            <a:r>
              <a:rPr lang="en-US" dirty="0"/>
              <a:t>Risk Management</a:t>
            </a:r>
          </a:p>
          <a:p>
            <a:r>
              <a:rPr lang="en-US" dirty="0"/>
              <a:t>Certification &amp; Accreditation</a:t>
            </a:r>
          </a:p>
          <a:p>
            <a:r>
              <a:rPr lang="en-US" dirty="0"/>
              <a:t>Security Assessment</a:t>
            </a:r>
          </a:p>
          <a:p>
            <a:r>
              <a:rPr lang="en-US" dirty="0"/>
              <a:t>Configuration Management</a:t>
            </a:r>
          </a:p>
          <a:p>
            <a:r>
              <a:rPr lang="en-US" dirty="0"/>
              <a:t>Personnel Security</a:t>
            </a:r>
          </a:p>
          <a:p>
            <a:r>
              <a:rPr lang="en-US" dirty="0"/>
              <a:t>Security Education, Training, and Awareness</a:t>
            </a:r>
          </a:p>
          <a:p>
            <a:r>
              <a:rPr lang="en-US" dirty="0"/>
              <a:t>Project Management</a:t>
            </a:r>
          </a:p>
        </p:txBody>
      </p:sp>
      <p:sp>
        <p:nvSpPr>
          <p:cNvPr id="81925" name="AutoShape 4"/>
          <p:cNvSpPr>
            <a:spLocks noChangeArrowheads="1"/>
          </p:cNvSpPr>
          <p:nvPr/>
        </p:nvSpPr>
        <p:spPr bwMode="auto">
          <a:xfrm>
            <a:off x="304800" y="5878513"/>
            <a:ext cx="609600" cy="457200"/>
          </a:xfrm>
          <a:custGeom>
            <a:avLst/>
            <a:gdLst>
              <a:gd name="T0" fmla="*/ 12903199 w 21600"/>
              <a:gd name="T1" fmla="*/ 0 h 21600"/>
              <a:gd name="T2" fmla="*/ 0 w 21600"/>
              <a:gd name="T3" fmla="*/ 4838700 h 21600"/>
              <a:gd name="T4" fmla="*/ 12903199 w 21600"/>
              <a:gd name="T5" fmla="*/ 9677399 h 21600"/>
              <a:gd name="T6" fmla="*/ 17204267 w 21600"/>
              <a:gd name="T7" fmla="*/ 4838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noFill/>
            <a:miter lim="800000"/>
            <a:headEnd/>
            <a:tailEnd/>
          </a:ln>
        </p:spPr>
        <p:txBody>
          <a:bodyPr wrap="none" anchor="ctr">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3"/>
          <p:cNvSpPr>
            <a:spLocks noGrp="1"/>
          </p:cNvSpPr>
          <p:nvPr>
            <p:ph type="sldNum" sz="quarter" idx="10"/>
          </p:nvPr>
        </p:nvSpPr>
        <p:spPr>
          <a:noFill/>
        </p:spPr>
        <p:txBody>
          <a:bodyPr/>
          <a:lstStyle/>
          <a:p>
            <a:r>
              <a:rPr lang="en-US" dirty="0" smtClean="0"/>
              <a:t>- </a:t>
            </a:r>
            <a:fld id="{258DA72F-4B6E-42FB-A115-7F2B4B7DC00B}" type="slidenum">
              <a:rPr lang="en-US" smtClean="0"/>
              <a:pPr/>
              <a:t>117</a:t>
            </a:fld>
            <a:r>
              <a:rPr lang="en-US" dirty="0" smtClean="0"/>
              <a:t> -</a:t>
            </a:r>
          </a:p>
        </p:txBody>
      </p:sp>
      <p:sp>
        <p:nvSpPr>
          <p:cNvPr id="82947" name="Rectangle 2"/>
          <p:cNvSpPr>
            <a:spLocks noGrp="1" noChangeArrowheads="1"/>
          </p:cNvSpPr>
          <p:nvPr>
            <p:ph type="title"/>
          </p:nvPr>
        </p:nvSpPr>
        <p:spPr/>
        <p:txBody>
          <a:bodyPr/>
          <a:lstStyle/>
          <a:p>
            <a:r>
              <a:rPr lang="en-US" dirty="0" smtClean="0"/>
              <a:t>Security Education, Training and Awareness (SETA)</a:t>
            </a:r>
          </a:p>
        </p:txBody>
      </p:sp>
      <p:sp>
        <p:nvSpPr>
          <p:cNvPr id="82948" name="Rectangle 3"/>
          <p:cNvSpPr>
            <a:spLocks noGrp="1" noChangeArrowheads="1"/>
          </p:cNvSpPr>
          <p:nvPr>
            <p:ph type="body" idx="1"/>
          </p:nvPr>
        </p:nvSpPr>
        <p:spPr>
          <a:xfrm>
            <a:off x="228600" y="1143000"/>
            <a:ext cx="5105400" cy="5334000"/>
          </a:xfrm>
        </p:spPr>
        <p:txBody>
          <a:bodyPr/>
          <a:lstStyle/>
          <a:p>
            <a:pPr>
              <a:buClr>
                <a:srgbClr val="003399"/>
              </a:buClr>
            </a:pPr>
            <a:r>
              <a:rPr lang="en-US" u="sng" dirty="0" smtClean="0">
                <a:solidFill>
                  <a:srgbClr val="FF6600"/>
                </a:solidFill>
              </a:rPr>
              <a:t>Awareness</a:t>
            </a:r>
            <a:r>
              <a:rPr lang="en-US" dirty="0" smtClean="0"/>
              <a:t>  </a:t>
            </a:r>
          </a:p>
          <a:p>
            <a:pPr lvl="1">
              <a:buClr>
                <a:srgbClr val="003399"/>
              </a:buClr>
            </a:pPr>
            <a:r>
              <a:rPr lang="en-US" dirty="0" smtClean="0"/>
              <a:t>Orientation briefs and materials to inform and remind employees of their security responsibilities and management’s expectation.</a:t>
            </a:r>
          </a:p>
          <a:p>
            <a:pPr>
              <a:buClr>
                <a:srgbClr val="003399"/>
              </a:buClr>
            </a:pPr>
            <a:r>
              <a:rPr lang="en-US" u="sng" dirty="0" smtClean="0">
                <a:solidFill>
                  <a:srgbClr val="FF6600"/>
                </a:solidFill>
              </a:rPr>
              <a:t>Training</a:t>
            </a:r>
            <a:r>
              <a:rPr lang="en-US" dirty="0" smtClean="0"/>
              <a:t> </a:t>
            </a:r>
          </a:p>
          <a:p>
            <a:pPr lvl="1">
              <a:buClr>
                <a:srgbClr val="003399"/>
              </a:buClr>
            </a:pPr>
            <a:r>
              <a:rPr lang="en-US" dirty="0" smtClean="0"/>
              <a:t>Course and materials to provide employees the necessary skills to perform their job functions.</a:t>
            </a:r>
          </a:p>
          <a:p>
            <a:pPr>
              <a:buClr>
                <a:srgbClr val="003399"/>
              </a:buClr>
            </a:pPr>
            <a:r>
              <a:rPr lang="en-US" u="sng" dirty="0" smtClean="0">
                <a:solidFill>
                  <a:srgbClr val="FF6600"/>
                </a:solidFill>
              </a:rPr>
              <a:t>Education</a:t>
            </a:r>
            <a:r>
              <a:rPr lang="en-US" dirty="0" smtClean="0"/>
              <a:t>  </a:t>
            </a:r>
          </a:p>
          <a:p>
            <a:pPr lvl="1">
              <a:buClr>
                <a:srgbClr val="003399"/>
              </a:buClr>
            </a:pPr>
            <a:r>
              <a:rPr lang="en-US" dirty="0" smtClean="0"/>
              <a:t>Course and materials to provide employees the necessary decision-making and management skills to improve their promotional ability and mobility.</a:t>
            </a:r>
          </a:p>
        </p:txBody>
      </p:sp>
      <p:pic>
        <p:nvPicPr>
          <p:cNvPr id="82949" name="Picture 4"/>
          <p:cNvPicPr>
            <a:picLocks noChangeAspect="1" noChangeArrowheads="1"/>
          </p:cNvPicPr>
          <p:nvPr/>
        </p:nvPicPr>
        <p:blipFill>
          <a:blip r:embed="rId3" cstate="print"/>
          <a:srcRect/>
          <a:stretch>
            <a:fillRect/>
          </a:stretch>
        </p:blipFill>
        <p:spPr bwMode="auto">
          <a:xfrm>
            <a:off x="5208588" y="1371600"/>
            <a:ext cx="3706812" cy="4724400"/>
          </a:xfrm>
          <a:prstGeom prst="rect">
            <a:avLst/>
          </a:prstGeom>
          <a:noFill/>
          <a:ln w="9525">
            <a:noFill/>
            <a:miter lim="800000"/>
            <a:headEnd/>
            <a:tailEnd/>
          </a:ln>
        </p:spPr>
      </p:pic>
      <p:sp>
        <p:nvSpPr>
          <p:cNvPr id="82950" name="Text Box 5"/>
          <p:cNvSpPr txBox="1">
            <a:spLocks noChangeArrowheads="1"/>
          </p:cNvSpPr>
          <p:nvPr/>
        </p:nvSpPr>
        <p:spPr bwMode="auto">
          <a:xfrm>
            <a:off x="1551432" y="6400800"/>
            <a:ext cx="6022975" cy="274638"/>
          </a:xfrm>
          <a:prstGeom prst="rect">
            <a:avLst/>
          </a:prstGeom>
          <a:noFill/>
          <a:ln w="9525">
            <a:noFill/>
            <a:miter lim="800000"/>
            <a:headEnd/>
            <a:tailEnd/>
          </a:ln>
        </p:spPr>
        <p:txBody>
          <a:bodyPr wrap="none">
            <a:spAutoFit/>
          </a:bodyPr>
          <a:lstStyle/>
          <a:p>
            <a:r>
              <a:rPr lang="en-US" b="1" dirty="0">
                <a:solidFill>
                  <a:srgbClr val="000099"/>
                </a:solidFill>
              </a:rPr>
              <a:t>Reference</a:t>
            </a:r>
            <a:r>
              <a:rPr lang="en-US" dirty="0">
                <a:solidFill>
                  <a:srgbClr val="000099"/>
                </a:solidFill>
              </a:rPr>
              <a:t>: NIST SP800-50, </a:t>
            </a:r>
            <a:r>
              <a:rPr lang="en-US" i="1" dirty="0">
                <a:solidFill>
                  <a:srgbClr val="000099"/>
                </a:solidFill>
              </a:rPr>
              <a:t>Building an IT Security Awareness and Training Program</a:t>
            </a:r>
            <a:r>
              <a:rPr lang="en-US" dirty="0">
                <a:solidFill>
                  <a:srgbClr val="000099"/>
                </a:solidFill>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2949"/>
                                        </p:tgtEl>
                                        <p:attrNameLst>
                                          <p:attrName>style.visibility</p:attrName>
                                        </p:attrNameLst>
                                      </p:cBhvr>
                                      <p:to>
                                        <p:strVal val="visible"/>
                                      </p:to>
                                    </p:set>
                                    <p:animEffect transition="in" filter="wipe(down)">
                                      <p:cBhvr>
                                        <p:cTn id="7" dur="500"/>
                                        <p:tgtEl>
                                          <p:spTgt spid="82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Security Education, Training, and Awareness</a:t>
            </a:r>
            <a:r>
              <a:rPr lang="en-US" dirty="0" smtClean="0"/>
              <a:t/>
            </a:r>
            <a:br>
              <a:rPr lang="en-US" dirty="0" smtClean="0"/>
            </a:br>
            <a:r>
              <a:rPr lang="en-US" dirty="0" smtClean="0"/>
              <a:t>National Initiative for Cybersecurity Education (NICE) </a:t>
            </a:r>
            <a:r>
              <a:rPr lang="en-US" sz="1200" dirty="0" smtClean="0"/>
              <a:t>(1/2)</a:t>
            </a:r>
            <a:endParaRPr lang="en-US" sz="1200" dirty="0"/>
          </a:p>
        </p:txBody>
      </p:sp>
      <p:sp>
        <p:nvSpPr>
          <p:cNvPr id="3" name="Content Placeholder 2"/>
          <p:cNvSpPr>
            <a:spLocks noGrp="1"/>
          </p:cNvSpPr>
          <p:nvPr>
            <p:ph idx="1"/>
          </p:nvPr>
        </p:nvSpPr>
        <p:spPr/>
        <p:txBody>
          <a:bodyPr/>
          <a:lstStyle/>
          <a:p>
            <a:r>
              <a:rPr lang="en-US" dirty="0" smtClean="0"/>
              <a:t>NICE is a part of Comprehensive National Cybersecurity Initiative (CNCI) where government and industry collaborated to create a training &amp; educational framework for </a:t>
            </a:r>
            <a:r>
              <a:rPr lang="en-US" dirty="0" err="1" smtClean="0"/>
              <a:t>cybersecurity</a:t>
            </a:r>
            <a:r>
              <a:rPr lang="en-US" dirty="0" smtClean="0"/>
              <a:t> workforce.</a:t>
            </a:r>
          </a:p>
          <a:p>
            <a:endParaRPr lang="en-US" dirty="0"/>
          </a:p>
        </p:txBody>
      </p:sp>
      <p:sp>
        <p:nvSpPr>
          <p:cNvPr id="4" name="Slide Number Placeholder 3"/>
          <p:cNvSpPr>
            <a:spLocks noGrp="1"/>
          </p:cNvSpPr>
          <p:nvPr>
            <p:ph type="sldNum" sz="quarter" idx="10"/>
          </p:nvPr>
        </p:nvSpPr>
        <p:spPr/>
        <p:txBody>
          <a:bodyPr/>
          <a:lstStyle/>
          <a:p>
            <a:pPr>
              <a:defRPr/>
            </a:pPr>
            <a:r>
              <a:rPr lang="en-US" smtClean="0"/>
              <a:t>- </a:t>
            </a:r>
            <a:fld id="{5C6890EE-A853-453D-A1B9-5967B6EF9B58}" type="slidenum">
              <a:rPr lang="en-US" smtClean="0"/>
              <a:pPr>
                <a:defRPr/>
              </a:pPr>
              <a:t>118</a:t>
            </a:fld>
            <a:r>
              <a:rPr lang="en-US" smtClean="0"/>
              <a:t> -</a:t>
            </a:r>
            <a:endParaRPr lang="en-US" dirty="0"/>
          </a:p>
        </p:txBody>
      </p:sp>
      <p:pic>
        <p:nvPicPr>
          <p:cNvPr id="4382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5618" y="2632950"/>
            <a:ext cx="3227546"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5"/>
          <p:cNvSpPr txBox="1">
            <a:spLocks noChangeArrowheads="1"/>
          </p:cNvSpPr>
          <p:nvPr/>
        </p:nvSpPr>
        <p:spPr bwMode="auto">
          <a:xfrm>
            <a:off x="6026744" y="6562595"/>
            <a:ext cx="2964873" cy="276999"/>
          </a:xfrm>
          <a:prstGeom prst="rect">
            <a:avLst/>
          </a:prstGeom>
          <a:noFill/>
          <a:ln w="9525">
            <a:noFill/>
            <a:miter lim="800000"/>
            <a:headEnd/>
            <a:tailEnd/>
          </a:ln>
        </p:spPr>
        <p:txBody>
          <a:bodyPr wrap="square">
            <a:spAutoFit/>
          </a:bodyPr>
          <a:lstStyle/>
          <a:p>
            <a:r>
              <a:rPr lang="en-US" b="1" dirty="0" smtClean="0">
                <a:solidFill>
                  <a:srgbClr val="000099"/>
                </a:solidFill>
              </a:rPr>
              <a:t>Reference</a:t>
            </a:r>
            <a:r>
              <a:rPr lang="en-US" dirty="0" smtClean="0">
                <a:solidFill>
                  <a:srgbClr val="000099"/>
                </a:solidFill>
              </a:rPr>
              <a:t>: http://csrc.nist.gov/nice/</a:t>
            </a:r>
            <a:endParaRPr lang="en-US" dirty="0">
              <a:solidFill>
                <a:srgbClr val="000099"/>
              </a:solidFill>
            </a:endParaRPr>
          </a:p>
        </p:txBody>
      </p:sp>
    </p:spTree>
    <p:extLst>
      <p:ext uri="{BB962C8B-B14F-4D97-AF65-F5344CB8AC3E}">
        <p14:creationId xmlns:p14="http://schemas.microsoft.com/office/powerpoint/2010/main" val="24193424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38276"/>
                                        </p:tgtEl>
                                        <p:attrNameLst>
                                          <p:attrName>style.visibility</p:attrName>
                                        </p:attrNameLst>
                                      </p:cBhvr>
                                      <p:to>
                                        <p:strVal val="visible"/>
                                      </p:to>
                                    </p:set>
                                    <p:animEffect transition="in" filter="wheel(1)">
                                      <p:cBhvr>
                                        <p:cTn id="7" dur="2000"/>
                                        <p:tgtEl>
                                          <p:spTgt spid="438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a:t>Security Education, Training, and Awareness</a:t>
            </a:r>
            <a:r>
              <a:rPr lang="en-US" dirty="0"/>
              <a:t/>
            </a:r>
            <a:br>
              <a:rPr lang="en-US" dirty="0"/>
            </a:br>
            <a:r>
              <a:rPr lang="en-US" dirty="0"/>
              <a:t>National Initiative for Cybersecurity Education (NICE) </a:t>
            </a:r>
            <a:r>
              <a:rPr lang="en-US" sz="1200" dirty="0" smtClean="0"/>
              <a:t>(</a:t>
            </a:r>
            <a:r>
              <a:rPr lang="en-US" sz="1200" dirty="0"/>
              <a:t>2</a:t>
            </a:r>
            <a:r>
              <a:rPr lang="en-US" sz="1200" dirty="0" smtClean="0"/>
              <a:t>/2)</a:t>
            </a:r>
            <a:endParaRPr lang="en-US" sz="1200" dirty="0"/>
          </a:p>
        </p:txBody>
      </p:sp>
      <p:sp>
        <p:nvSpPr>
          <p:cNvPr id="4" name="Slide Number Placeholder 3"/>
          <p:cNvSpPr>
            <a:spLocks noGrp="1"/>
          </p:cNvSpPr>
          <p:nvPr>
            <p:ph type="sldNum" sz="quarter" idx="10"/>
          </p:nvPr>
        </p:nvSpPr>
        <p:spPr/>
        <p:txBody>
          <a:bodyPr/>
          <a:lstStyle/>
          <a:p>
            <a:pPr>
              <a:defRPr/>
            </a:pPr>
            <a:r>
              <a:rPr lang="en-US" smtClean="0"/>
              <a:t>- </a:t>
            </a:r>
            <a:fld id="{5C6890EE-A853-453D-A1B9-5967B6EF9B58}" type="slidenum">
              <a:rPr lang="en-US" smtClean="0"/>
              <a:pPr>
                <a:defRPr/>
              </a:pPr>
              <a:t>119</a:t>
            </a:fld>
            <a:r>
              <a:rPr lang="en-US" smtClean="0"/>
              <a:t> -</a:t>
            </a:r>
            <a:endParaRPr lang="en-US" dirty="0"/>
          </a:p>
        </p:txBody>
      </p:sp>
      <p:pic>
        <p:nvPicPr>
          <p:cNvPr id="4393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85" y="1114427"/>
            <a:ext cx="8992553" cy="5263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5"/>
          <p:cNvSpPr txBox="1">
            <a:spLocks noChangeArrowheads="1"/>
          </p:cNvSpPr>
          <p:nvPr/>
        </p:nvSpPr>
        <p:spPr bwMode="auto">
          <a:xfrm>
            <a:off x="6026744" y="6562595"/>
            <a:ext cx="2964873" cy="276999"/>
          </a:xfrm>
          <a:prstGeom prst="rect">
            <a:avLst/>
          </a:prstGeom>
          <a:noFill/>
          <a:ln w="9525">
            <a:noFill/>
            <a:miter lim="800000"/>
            <a:headEnd/>
            <a:tailEnd/>
          </a:ln>
        </p:spPr>
        <p:txBody>
          <a:bodyPr wrap="square">
            <a:spAutoFit/>
          </a:bodyPr>
          <a:lstStyle/>
          <a:p>
            <a:r>
              <a:rPr lang="en-US" b="1" dirty="0" smtClean="0">
                <a:solidFill>
                  <a:srgbClr val="000099"/>
                </a:solidFill>
              </a:rPr>
              <a:t>Reference</a:t>
            </a:r>
            <a:r>
              <a:rPr lang="en-US" dirty="0" smtClean="0">
                <a:solidFill>
                  <a:srgbClr val="000099"/>
                </a:solidFill>
              </a:rPr>
              <a:t>: http://csrc.nist.gov/nice/</a:t>
            </a:r>
            <a:endParaRPr lang="en-US" dirty="0">
              <a:solidFill>
                <a:srgbClr val="000099"/>
              </a:solidFill>
            </a:endParaRPr>
          </a:p>
        </p:txBody>
      </p:sp>
    </p:spTree>
    <p:extLst>
      <p:ext uri="{BB962C8B-B14F-4D97-AF65-F5344CB8AC3E}">
        <p14:creationId xmlns:p14="http://schemas.microsoft.com/office/powerpoint/2010/main" val="332772796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a:spLocks noGrp="1"/>
          </p:cNvSpPr>
          <p:nvPr>
            <p:ph type="sldNum" sz="quarter" idx="10"/>
          </p:nvPr>
        </p:nvSpPr>
        <p:spPr>
          <a:noFill/>
        </p:spPr>
        <p:txBody>
          <a:bodyPr/>
          <a:lstStyle/>
          <a:p>
            <a:r>
              <a:rPr lang="en-US" dirty="0" smtClean="0"/>
              <a:t>- </a:t>
            </a:r>
            <a:fld id="{033FE15D-E5C8-45D0-8692-A9D81D872E2F}" type="slidenum">
              <a:rPr lang="en-US" smtClean="0"/>
              <a:pPr/>
              <a:t>12</a:t>
            </a:fld>
            <a:r>
              <a:rPr lang="en-US" dirty="0" smtClean="0"/>
              <a:t> -</a:t>
            </a:r>
          </a:p>
        </p:txBody>
      </p:sp>
      <p:sp>
        <p:nvSpPr>
          <p:cNvPr id="30723" name="Rectangle 2"/>
          <p:cNvSpPr>
            <a:spLocks noGrp="1" noChangeArrowheads="1"/>
          </p:cNvSpPr>
          <p:nvPr>
            <p:ph type="title"/>
          </p:nvPr>
        </p:nvSpPr>
        <p:spPr/>
        <p:txBody>
          <a:bodyPr/>
          <a:lstStyle/>
          <a:p>
            <a:r>
              <a:rPr lang="en-US" sz="1200" dirty="0" smtClean="0"/>
              <a:t>Information Security Concept</a:t>
            </a:r>
            <a:br>
              <a:rPr lang="en-US" sz="1200" dirty="0" smtClean="0"/>
            </a:br>
            <a:r>
              <a:rPr lang="en-US" dirty="0" smtClean="0"/>
              <a:t>Categories of Security Controls </a:t>
            </a:r>
            <a:r>
              <a:rPr lang="en-US" sz="1200" dirty="0" smtClean="0"/>
              <a:t>…(1/4)</a:t>
            </a:r>
          </a:p>
        </p:txBody>
      </p:sp>
      <p:sp>
        <p:nvSpPr>
          <p:cNvPr id="30724" name="Rectangle 3"/>
          <p:cNvSpPr>
            <a:spLocks noGrp="1" noChangeArrowheads="1"/>
          </p:cNvSpPr>
          <p:nvPr>
            <p:ph type="body" idx="1"/>
          </p:nvPr>
        </p:nvSpPr>
        <p:spPr>
          <a:xfrm>
            <a:off x="685800" y="1143000"/>
            <a:ext cx="7772400" cy="5486400"/>
          </a:xfrm>
        </p:spPr>
        <p:txBody>
          <a:bodyPr/>
          <a:lstStyle/>
          <a:p>
            <a:pPr>
              <a:lnSpc>
                <a:spcPct val="90000"/>
              </a:lnSpc>
              <a:buClr>
                <a:srgbClr val="003399"/>
              </a:buClr>
            </a:pPr>
            <a:r>
              <a:rPr lang="en-US" u="sng" dirty="0" smtClean="0">
                <a:solidFill>
                  <a:srgbClr val="FF6600"/>
                </a:solidFill>
              </a:rPr>
              <a:t>Management (Administrative) Controls</a:t>
            </a:r>
            <a:r>
              <a:rPr lang="en-US" dirty="0" smtClean="0">
                <a:solidFill>
                  <a:srgbClr val="FF6600"/>
                </a:solidFill>
              </a:rPr>
              <a:t>.</a:t>
            </a:r>
            <a:r>
              <a:rPr lang="en-US" dirty="0" smtClean="0"/>
              <a:t>  </a:t>
            </a:r>
          </a:p>
          <a:p>
            <a:pPr lvl="1">
              <a:lnSpc>
                <a:spcPct val="90000"/>
              </a:lnSpc>
              <a:buClr>
                <a:srgbClr val="003399"/>
              </a:buClr>
            </a:pPr>
            <a:r>
              <a:rPr lang="en-US" dirty="0" smtClean="0"/>
              <a:t>Policies, Standards, Processes, Procedures, &amp; Guidelines</a:t>
            </a:r>
          </a:p>
          <a:p>
            <a:pPr lvl="2">
              <a:lnSpc>
                <a:spcPct val="90000"/>
              </a:lnSpc>
              <a:buClr>
                <a:srgbClr val="003399"/>
              </a:buClr>
            </a:pPr>
            <a:r>
              <a:rPr lang="en-US" dirty="0" smtClean="0"/>
              <a:t>Administrative Entities: Executive-Level, Mid.-Level Management</a:t>
            </a:r>
          </a:p>
          <a:p>
            <a:pPr>
              <a:lnSpc>
                <a:spcPct val="90000"/>
              </a:lnSpc>
              <a:buClr>
                <a:srgbClr val="003399"/>
              </a:buClr>
            </a:pPr>
            <a:r>
              <a:rPr lang="en-US" u="sng" dirty="0" smtClean="0">
                <a:solidFill>
                  <a:srgbClr val="FF6600"/>
                </a:solidFill>
              </a:rPr>
              <a:t>Operational (and Physical) Controls</a:t>
            </a:r>
            <a:r>
              <a:rPr lang="en-US" dirty="0" smtClean="0">
                <a:solidFill>
                  <a:srgbClr val="FF6600"/>
                </a:solidFill>
              </a:rPr>
              <a:t>.</a:t>
            </a:r>
          </a:p>
          <a:p>
            <a:pPr lvl="1">
              <a:lnSpc>
                <a:spcPct val="90000"/>
              </a:lnSpc>
              <a:buClr>
                <a:srgbClr val="003399"/>
              </a:buClr>
            </a:pPr>
            <a:r>
              <a:rPr lang="en-US" dirty="0" smtClean="0"/>
              <a:t>Operational Security (Execution of Policies, Standards &amp; Process, Education &amp; Awareness)</a:t>
            </a:r>
          </a:p>
          <a:p>
            <a:pPr lvl="2">
              <a:lnSpc>
                <a:spcPct val="90000"/>
              </a:lnSpc>
              <a:buClr>
                <a:srgbClr val="003399"/>
              </a:buClr>
            </a:pPr>
            <a:r>
              <a:rPr lang="en-US" dirty="0" smtClean="0"/>
              <a:t>Service Providers: IA, Program Security, Personnel Security, Document Controls (or CM), HR, Finance, etc</a:t>
            </a:r>
          </a:p>
          <a:p>
            <a:pPr lvl="1">
              <a:lnSpc>
                <a:spcPct val="90000"/>
              </a:lnSpc>
              <a:buClr>
                <a:srgbClr val="003399"/>
              </a:buClr>
            </a:pPr>
            <a:r>
              <a:rPr lang="en-US" dirty="0" smtClean="0"/>
              <a:t>Physical Security (Facility or Infrastructure Protection)</a:t>
            </a:r>
          </a:p>
          <a:p>
            <a:pPr lvl="2">
              <a:lnSpc>
                <a:spcPct val="90000"/>
              </a:lnSpc>
              <a:buClr>
                <a:srgbClr val="003399"/>
              </a:buClr>
            </a:pPr>
            <a:r>
              <a:rPr lang="en-US" dirty="0" smtClean="0"/>
              <a:t>Locks, Doors, Walls, Fence, Curtain, etc.</a:t>
            </a:r>
          </a:p>
          <a:p>
            <a:pPr lvl="2">
              <a:lnSpc>
                <a:spcPct val="90000"/>
              </a:lnSpc>
              <a:buClr>
                <a:srgbClr val="003399"/>
              </a:buClr>
            </a:pPr>
            <a:r>
              <a:rPr lang="en-US" dirty="0" smtClean="0"/>
              <a:t>Service Providers: FSO, Guards, Dogs</a:t>
            </a:r>
          </a:p>
          <a:p>
            <a:pPr>
              <a:lnSpc>
                <a:spcPct val="90000"/>
              </a:lnSpc>
              <a:buClr>
                <a:srgbClr val="003399"/>
              </a:buClr>
            </a:pPr>
            <a:r>
              <a:rPr lang="en-US" u="sng" dirty="0" smtClean="0">
                <a:solidFill>
                  <a:srgbClr val="FF6600"/>
                </a:solidFill>
              </a:rPr>
              <a:t>Technical (Logical) Controls</a:t>
            </a:r>
            <a:r>
              <a:rPr lang="en-US" dirty="0" smtClean="0">
                <a:solidFill>
                  <a:srgbClr val="FF6600"/>
                </a:solidFill>
              </a:rPr>
              <a:t>.</a:t>
            </a:r>
            <a:r>
              <a:rPr lang="en-US" dirty="0" smtClean="0"/>
              <a:t>  </a:t>
            </a:r>
          </a:p>
          <a:p>
            <a:pPr lvl="1">
              <a:lnSpc>
                <a:spcPct val="90000"/>
              </a:lnSpc>
              <a:buClr>
                <a:srgbClr val="003399"/>
              </a:buClr>
            </a:pPr>
            <a:r>
              <a:rPr lang="en-US" dirty="0" smtClean="0"/>
              <a:t>Access Controls, Identification &amp; Authorization, Confidentiality, Integrity, Availability, Non-Repudiation. </a:t>
            </a:r>
          </a:p>
          <a:p>
            <a:pPr lvl="2">
              <a:lnSpc>
                <a:spcPct val="90000"/>
              </a:lnSpc>
              <a:buClr>
                <a:srgbClr val="003399"/>
              </a:buClr>
            </a:pPr>
            <a:r>
              <a:rPr lang="en-US" dirty="0" smtClean="0"/>
              <a:t>Service Providers: Enterprise Architect, Security Engineer, CERT, NOSC, Helpdesk.</a:t>
            </a:r>
          </a:p>
        </p:txBody>
      </p:sp>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3"/>
          <p:cNvSpPr>
            <a:spLocks noGrp="1"/>
          </p:cNvSpPr>
          <p:nvPr>
            <p:ph type="sldNum" sz="quarter" idx="10"/>
          </p:nvPr>
        </p:nvSpPr>
        <p:spPr>
          <a:noFill/>
        </p:spPr>
        <p:txBody>
          <a:bodyPr/>
          <a:lstStyle/>
          <a:p>
            <a:r>
              <a:rPr lang="en-US" dirty="0" smtClean="0"/>
              <a:t>- </a:t>
            </a:r>
            <a:fld id="{FDDC87AF-EED6-4679-A420-99823727F9C0}" type="slidenum">
              <a:rPr lang="en-US" smtClean="0"/>
              <a:pPr/>
              <a:t>120</a:t>
            </a:fld>
            <a:r>
              <a:rPr lang="en-US" dirty="0" smtClean="0"/>
              <a:t> -</a:t>
            </a:r>
          </a:p>
        </p:txBody>
      </p:sp>
      <p:sp>
        <p:nvSpPr>
          <p:cNvPr id="81923" name="Rectangle 2"/>
          <p:cNvSpPr>
            <a:spLocks noGrp="1" noChangeArrowheads="1"/>
          </p:cNvSpPr>
          <p:nvPr>
            <p:ph type="title"/>
          </p:nvPr>
        </p:nvSpPr>
        <p:spPr/>
        <p:txBody>
          <a:bodyPr/>
          <a:lstStyle/>
          <a:p>
            <a:r>
              <a:rPr lang="en-US" sz="1200" dirty="0" smtClean="0"/>
              <a:t>Learning Objectives </a:t>
            </a:r>
            <a:r>
              <a:rPr lang="en-US" dirty="0" smtClean="0"/>
              <a:t/>
            </a:r>
            <a:br>
              <a:rPr lang="en-US" dirty="0" smtClean="0"/>
            </a:br>
            <a:r>
              <a:rPr lang="en-US" dirty="0" smtClean="0"/>
              <a:t>Information Security Management Domain</a:t>
            </a:r>
          </a:p>
        </p:txBody>
      </p:sp>
      <p:sp>
        <p:nvSpPr>
          <p:cNvPr id="81924" name="Rectangle 3"/>
          <p:cNvSpPr>
            <a:spLocks noGrp="1" noChangeArrowheads="1"/>
          </p:cNvSpPr>
          <p:nvPr>
            <p:ph type="body" idx="1"/>
          </p:nvPr>
        </p:nvSpPr>
        <p:spPr/>
        <p:txBody>
          <a:bodyPr/>
          <a:lstStyle/>
          <a:p>
            <a:r>
              <a:rPr lang="en-US" dirty="0"/>
              <a:t>Information Security Concepts</a:t>
            </a:r>
          </a:p>
          <a:p>
            <a:r>
              <a:rPr lang="en-US" dirty="0"/>
              <a:t>Information Security Management</a:t>
            </a:r>
          </a:p>
          <a:p>
            <a:r>
              <a:rPr lang="en-US" dirty="0"/>
              <a:t>Information Security Governance</a:t>
            </a:r>
          </a:p>
          <a:p>
            <a:r>
              <a:rPr lang="en-US" dirty="0"/>
              <a:t>Information Classification</a:t>
            </a:r>
          </a:p>
          <a:p>
            <a:r>
              <a:rPr lang="en-US" dirty="0"/>
              <a:t>System Life Cycle (SLC) and System Development Life Cycle (SDLC)</a:t>
            </a:r>
          </a:p>
          <a:p>
            <a:r>
              <a:rPr lang="en-US" dirty="0"/>
              <a:t>Risk Management</a:t>
            </a:r>
          </a:p>
          <a:p>
            <a:r>
              <a:rPr lang="en-US" dirty="0"/>
              <a:t>Certification &amp; Accreditation</a:t>
            </a:r>
          </a:p>
          <a:p>
            <a:r>
              <a:rPr lang="en-US" dirty="0"/>
              <a:t>Security Assessment</a:t>
            </a:r>
          </a:p>
          <a:p>
            <a:r>
              <a:rPr lang="en-US" dirty="0"/>
              <a:t>Configuration Management</a:t>
            </a:r>
          </a:p>
          <a:p>
            <a:r>
              <a:rPr lang="en-US" dirty="0"/>
              <a:t>Personnel Security</a:t>
            </a:r>
          </a:p>
          <a:p>
            <a:r>
              <a:rPr lang="en-US" dirty="0"/>
              <a:t>Security Education, Training, and Awareness</a:t>
            </a:r>
          </a:p>
          <a:p>
            <a:r>
              <a:rPr lang="en-US" dirty="0"/>
              <a:t>Project Management</a:t>
            </a:r>
          </a:p>
        </p:txBody>
      </p:sp>
      <p:sp>
        <p:nvSpPr>
          <p:cNvPr id="81925" name="AutoShape 4"/>
          <p:cNvSpPr>
            <a:spLocks noChangeArrowheads="1"/>
          </p:cNvSpPr>
          <p:nvPr/>
        </p:nvSpPr>
        <p:spPr bwMode="auto">
          <a:xfrm>
            <a:off x="304800" y="6325326"/>
            <a:ext cx="609600" cy="457200"/>
          </a:xfrm>
          <a:custGeom>
            <a:avLst/>
            <a:gdLst>
              <a:gd name="T0" fmla="*/ 12903199 w 21600"/>
              <a:gd name="T1" fmla="*/ 0 h 21600"/>
              <a:gd name="T2" fmla="*/ 0 w 21600"/>
              <a:gd name="T3" fmla="*/ 4838700 h 21600"/>
              <a:gd name="T4" fmla="*/ 12903199 w 21600"/>
              <a:gd name="T5" fmla="*/ 9677399 h 21600"/>
              <a:gd name="T6" fmla="*/ 17204267 w 21600"/>
              <a:gd name="T7" fmla="*/ 4838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noFill/>
            <a:miter lim="800000"/>
            <a:headEnd/>
            <a:tailEnd/>
          </a:ln>
        </p:spPr>
        <p:txBody>
          <a:bodyPr wrap="none" anchor="ctr">
            <a:spAutoFit/>
          </a:bodyPr>
          <a:lstStyle/>
          <a:p>
            <a:endParaRPr lang="en-US" dirty="0"/>
          </a:p>
        </p:txBody>
      </p:sp>
    </p:spTree>
    <p:extLst>
      <p:ext uri="{BB962C8B-B14F-4D97-AF65-F5344CB8AC3E}">
        <p14:creationId xmlns:p14="http://schemas.microsoft.com/office/powerpoint/2010/main" val="3466187865"/>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F2CDBC9-2F4E-4F11-903B-D76E3A6D0001}" type="slidenum">
              <a:rPr lang="en-US"/>
              <a:pPr>
                <a:defRPr/>
              </a:pPr>
              <a:t>121</a:t>
            </a:fld>
            <a:endParaRPr lang="en-US"/>
          </a:p>
        </p:txBody>
      </p:sp>
      <p:sp>
        <p:nvSpPr>
          <p:cNvPr id="25603" name="Rectangle 2"/>
          <p:cNvSpPr>
            <a:spLocks noGrp="1" noChangeArrowheads="1"/>
          </p:cNvSpPr>
          <p:nvPr>
            <p:ph type="title"/>
          </p:nvPr>
        </p:nvSpPr>
        <p:spPr/>
        <p:txBody>
          <a:bodyPr/>
          <a:lstStyle/>
          <a:p>
            <a:r>
              <a:rPr lang="en-US" sz="1200" dirty="0" smtClean="0"/>
              <a:t>Project Management</a:t>
            </a:r>
            <a:r>
              <a:rPr lang="en-US" sz="1400" dirty="0" smtClean="0"/>
              <a:t/>
            </a:r>
            <a:br>
              <a:rPr lang="en-US" sz="1400" dirty="0" smtClean="0"/>
            </a:br>
            <a:r>
              <a:rPr lang="en-US" dirty="0" smtClean="0"/>
              <a:t>Terms &amp; Definitions</a:t>
            </a:r>
            <a:r>
              <a:rPr lang="en-US" sz="1200" dirty="0" smtClean="0"/>
              <a:t>... 1/2</a:t>
            </a:r>
          </a:p>
        </p:txBody>
      </p:sp>
      <p:sp>
        <p:nvSpPr>
          <p:cNvPr id="25604" name="Rectangle 3"/>
          <p:cNvSpPr>
            <a:spLocks noGrp="1" noChangeArrowheads="1"/>
          </p:cNvSpPr>
          <p:nvPr>
            <p:ph type="body" idx="1"/>
          </p:nvPr>
        </p:nvSpPr>
        <p:spPr/>
        <p:txBody>
          <a:bodyPr/>
          <a:lstStyle/>
          <a:p>
            <a:pPr>
              <a:buClr>
                <a:srgbClr val="003399"/>
              </a:buClr>
            </a:pPr>
            <a:r>
              <a:rPr lang="en-US" u="sng" dirty="0" smtClean="0">
                <a:solidFill>
                  <a:srgbClr val="FF6600"/>
                </a:solidFill>
              </a:rPr>
              <a:t>Project</a:t>
            </a:r>
            <a:r>
              <a:rPr lang="en-US" dirty="0" smtClean="0"/>
              <a:t>:  A planned undertaking to accomplish a specific business goal/objectives.</a:t>
            </a:r>
          </a:p>
          <a:p>
            <a:pPr>
              <a:buClr>
                <a:srgbClr val="003399"/>
              </a:buClr>
            </a:pPr>
            <a:r>
              <a:rPr lang="en-US" u="sng" dirty="0" smtClean="0">
                <a:solidFill>
                  <a:srgbClr val="FF6600"/>
                </a:solidFill>
              </a:rPr>
              <a:t>Program</a:t>
            </a:r>
            <a:r>
              <a:rPr lang="en-US" dirty="0" smtClean="0"/>
              <a:t>:  A collection of integrated, networked projects to accomplish a set of business/mission goals/objectives.</a:t>
            </a:r>
          </a:p>
          <a:p>
            <a:pPr>
              <a:buClr>
                <a:srgbClr val="003399"/>
              </a:buClr>
            </a:pPr>
            <a:r>
              <a:rPr lang="en-US" u="sng" dirty="0" smtClean="0">
                <a:solidFill>
                  <a:srgbClr val="FF6600"/>
                </a:solidFill>
              </a:rPr>
              <a:t>Integrated Master Plan</a:t>
            </a:r>
            <a:r>
              <a:rPr lang="en-US" dirty="0" smtClean="0">
                <a:solidFill>
                  <a:srgbClr val="FF9933"/>
                </a:solidFill>
              </a:rPr>
              <a:t> </a:t>
            </a:r>
            <a:r>
              <a:rPr lang="en-US" dirty="0" smtClean="0"/>
              <a:t>(IMP):  An “event-based” plan consists of a hierarchical program events (/tasks) supported by specific accomplishments.</a:t>
            </a:r>
          </a:p>
          <a:p>
            <a:pPr>
              <a:buClr>
                <a:srgbClr val="003399"/>
              </a:buClr>
            </a:pPr>
            <a:r>
              <a:rPr lang="en-US" u="sng" dirty="0" smtClean="0">
                <a:solidFill>
                  <a:srgbClr val="FF6600"/>
                </a:solidFill>
              </a:rPr>
              <a:t>Integrated Master Schedule</a:t>
            </a:r>
            <a:r>
              <a:rPr lang="en-US" dirty="0" smtClean="0">
                <a:solidFill>
                  <a:srgbClr val="FF9933"/>
                </a:solidFill>
              </a:rPr>
              <a:t> </a:t>
            </a:r>
            <a:r>
              <a:rPr lang="en-US" dirty="0" smtClean="0"/>
              <a:t>(IMS):  An integrated, networked schedule that contains the detailed discrete tasks or activities (defined in IMP).</a:t>
            </a:r>
          </a:p>
        </p:txBody>
      </p:sp>
    </p:spTree>
    <p:extLst>
      <p:ext uri="{BB962C8B-B14F-4D97-AF65-F5344CB8AC3E}">
        <p14:creationId xmlns:p14="http://schemas.microsoft.com/office/powerpoint/2010/main" val="18187684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wipe(left)">
                                      <p:cBhvr>
                                        <p:cTn id="7" dur="500"/>
                                        <p:tgtEl>
                                          <p:spTgt spid="25604">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5604">
                                            <p:txEl>
                                              <p:pRg st="1" end="1"/>
                                            </p:txEl>
                                          </p:spTgt>
                                        </p:tgtEl>
                                        <p:attrNameLst>
                                          <p:attrName>style.visibility</p:attrName>
                                        </p:attrNameLst>
                                      </p:cBhvr>
                                      <p:to>
                                        <p:strVal val="visible"/>
                                      </p:to>
                                    </p:set>
                                    <p:animEffect transition="in" filter="wipe(left)">
                                      <p:cBhvr>
                                        <p:cTn id="11" dur="500"/>
                                        <p:tgtEl>
                                          <p:spTgt spid="25604">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5604">
                                            <p:txEl>
                                              <p:pRg st="2" end="2"/>
                                            </p:txEl>
                                          </p:spTgt>
                                        </p:tgtEl>
                                        <p:attrNameLst>
                                          <p:attrName>style.visibility</p:attrName>
                                        </p:attrNameLst>
                                      </p:cBhvr>
                                      <p:to>
                                        <p:strVal val="visible"/>
                                      </p:to>
                                    </p:set>
                                    <p:animEffect transition="in" filter="wipe(left)">
                                      <p:cBhvr>
                                        <p:cTn id="15" dur="500"/>
                                        <p:tgtEl>
                                          <p:spTgt spid="25604">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5604">
                                            <p:txEl>
                                              <p:pRg st="3" end="3"/>
                                            </p:txEl>
                                          </p:spTgt>
                                        </p:tgtEl>
                                        <p:attrNameLst>
                                          <p:attrName>style.visibility</p:attrName>
                                        </p:attrNameLst>
                                      </p:cBhvr>
                                      <p:to>
                                        <p:strVal val="visible"/>
                                      </p:to>
                                    </p:set>
                                    <p:animEffect transition="in" filter="wipe(left)">
                                      <p:cBhvr>
                                        <p:cTn id="19" dur="500"/>
                                        <p:tgtEl>
                                          <p:spTgt spid="2560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9FFA5FE-FD77-4E84-93A7-BF555CA03114}" type="slidenum">
              <a:rPr lang="en-US"/>
              <a:pPr>
                <a:defRPr/>
              </a:pPr>
              <a:t>122</a:t>
            </a:fld>
            <a:endParaRPr lang="en-US"/>
          </a:p>
        </p:txBody>
      </p:sp>
      <p:sp>
        <p:nvSpPr>
          <p:cNvPr id="26627" name="Rectangle 2"/>
          <p:cNvSpPr>
            <a:spLocks noGrp="1" noChangeArrowheads="1"/>
          </p:cNvSpPr>
          <p:nvPr>
            <p:ph type="title"/>
          </p:nvPr>
        </p:nvSpPr>
        <p:spPr/>
        <p:txBody>
          <a:bodyPr/>
          <a:lstStyle/>
          <a:p>
            <a:r>
              <a:rPr lang="en-US" sz="1200" dirty="0" smtClean="0"/>
              <a:t>Project Management</a:t>
            </a:r>
            <a:r>
              <a:rPr lang="en-US" sz="1400" dirty="0" smtClean="0"/>
              <a:t/>
            </a:r>
            <a:br>
              <a:rPr lang="en-US" sz="1400" dirty="0" smtClean="0"/>
            </a:br>
            <a:r>
              <a:rPr lang="en-US" dirty="0"/>
              <a:t>Terms &amp; Definitions</a:t>
            </a:r>
            <a:r>
              <a:rPr lang="en-US" sz="1200" dirty="0" smtClean="0"/>
              <a:t>... 2/3</a:t>
            </a:r>
          </a:p>
        </p:txBody>
      </p:sp>
      <p:sp>
        <p:nvSpPr>
          <p:cNvPr id="26628" name="Rectangle 3"/>
          <p:cNvSpPr>
            <a:spLocks noGrp="1" noChangeArrowheads="1"/>
          </p:cNvSpPr>
          <p:nvPr>
            <p:ph type="body" idx="1"/>
          </p:nvPr>
        </p:nvSpPr>
        <p:spPr/>
        <p:txBody>
          <a:bodyPr/>
          <a:lstStyle/>
          <a:p>
            <a:pPr>
              <a:buClr>
                <a:schemeClr val="tx1"/>
              </a:buClr>
            </a:pPr>
            <a:r>
              <a:rPr lang="en-US" u="sng" dirty="0" smtClean="0">
                <a:solidFill>
                  <a:srgbClr val="FF6600"/>
                </a:solidFill>
              </a:rPr>
              <a:t>Task</a:t>
            </a:r>
            <a:r>
              <a:rPr lang="en-US" dirty="0" smtClean="0">
                <a:solidFill>
                  <a:srgbClr val="FF9933"/>
                </a:solidFill>
              </a:rPr>
              <a:t> </a:t>
            </a:r>
            <a:r>
              <a:rPr lang="en-US" dirty="0" smtClean="0"/>
              <a:t>(/ </a:t>
            </a:r>
            <a:r>
              <a:rPr lang="en-US" u="sng" dirty="0" smtClean="0">
                <a:solidFill>
                  <a:srgbClr val="FF6600"/>
                </a:solidFill>
              </a:rPr>
              <a:t>Activity</a:t>
            </a:r>
            <a:r>
              <a:rPr lang="en-US" dirty="0" smtClean="0"/>
              <a:t>): An element of work performed during the course of a project.</a:t>
            </a:r>
          </a:p>
          <a:p>
            <a:pPr>
              <a:buClr>
                <a:schemeClr val="tx1"/>
              </a:buClr>
            </a:pPr>
            <a:r>
              <a:rPr lang="en-US" u="sng" dirty="0" smtClean="0">
                <a:solidFill>
                  <a:srgbClr val="FF6600"/>
                </a:solidFill>
              </a:rPr>
              <a:t>Resources</a:t>
            </a:r>
            <a:r>
              <a:rPr lang="en-US" dirty="0" smtClean="0"/>
              <a:t>: Budget, people, time, material and tools, etc.</a:t>
            </a:r>
          </a:p>
        </p:txBody>
      </p:sp>
    </p:spTree>
    <p:extLst>
      <p:ext uri="{BB962C8B-B14F-4D97-AF65-F5344CB8AC3E}">
        <p14:creationId xmlns:p14="http://schemas.microsoft.com/office/powerpoint/2010/main" val="11941987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6628">
                                            <p:txEl>
                                              <p:pRg st="0" end="0"/>
                                            </p:txEl>
                                          </p:spTgt>
                                        </p:tgtEl>
                                        <p:attrNameLst>
                                          <p:attrName>style.visibility</p:attrName>
                                        </p:attrNameLst>
                                      </p:cBhvr>
                                      <p:to>
                                        <p:strVal val="visible"/>
                                      </p:to>
                                    </p:set>
                                    <p:animEffect transition="in" filter="wipe(left)">
                                      <p:cBhvr>
                                        <p:cTn id="7" dur="500"/>
                                        <p:tgtEl>
                                          <p:spTgt spid="26628">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6628">
                                            <p:txEl>
                                              <p:pRg st="1" end="1"/>
                                            </p:txEl>
                                          </p:spTgt>
                                        </p:tgtEl>
                                        <p:attrNameLst>
                                          <p:attrName>style.visibility</p:attrName>
                                        </p:attrNameLst>
                                      </p:cBhvr>
                                      <p:to>
                                        <p:strVal val="visible"/>
                                      </p:to>
                                    </p:set>
                                    <p:animEffect transition="in" filter="wipe(left)">
                                      <p:cBhvr>
                                        <p:cTn id="11" dur="500"/>
                                        <p:tgtEl>
                                          <p:spTgt spid="266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Grp="1" noChangeArrowheads="1"/>
          </p:cNvSpPr>
          <p:nvPr>
            <p:ph type="title"/>
          </p:nvPr>
        </p:nvSpPr>
        <p:spPr/>
        <p:txBody>
          <a:bodyPr/>
          <a:lstStyle/>
          <a:p>
            <a:r>
              <a:rPr lang="en-US" sz="1200" dirty="0" smtClean="0"/>
              <a:t>Project Management</a:t>
            </a:r>
            <a:r>
              <a:rPr lang="en-US" dirty="0" smtClean="0"/>
              <a:t/>
            </a:r>
            <a:br>
              <a:rPr lang="en-US" dirty="0" smtClean="0"/>
            </a:br>
            <a:r>
              <a:rPr lang="en-US" dirty="0" smtClean="0"/>
              <a:t>Terms &amp; Definitions</a:t>
            </a:r>
            <a:r>
              <a:rPr lang="en-US" sz="1200" dirty="0" smtClean="0"/>
              <a:t>... 3/3</a:t>
            </a:r>
          </a:p>
        </p:txBody>
      </p:sp>
      <p:sp>
        <p:nvSpPr>
          <p:cNvPr id="1030" name="Rectangle 3"/>
          <p:cNvSpPr>
            <a:spLocks noGrp="1" noChangeArrowheads="1"/>
          </p:cNvSpPr>
          <p:nvPr>
            <p:ph type="body" idx="1"/>
          </p:nvPr>
        </p:nvSpPr>
        <p:spPr/>
        <p:txBody>
          <a:bodyPr/>
          <a:lstStyle/>
          <a:p>
            <a:pPr marL="0" indent="0">
              <a:buNone/>
            </a:pPr>
            <a:r>
              <a:rPr lang="en-US" dirty="0" smtClean="0"/>
              <a:t>Types of Projects:</a:t>
            </a:r>
          </a:p>
          <a:p>
            <a:pPr>
              <a:buClr>
                <a:srgbClr val="003399"/>
              </a:buClr>
            </a:pPr>
            <a:r>
              <a:rPr lang="en-US" u="sng" dirty="0" smtClean="0">
                <a:solidFill>
                  <a:srgbClr val="FF6600"/>
                </a:solidFill>
              </a:rPr>
              <a:t>Level-of-Effort</a:t>
            </a:r>
            <a:r>
              <a:rPr lang="en-US" dirty="0" smtClean="0"/>
              <a:t> (LOE):  General / supportive </a:t>
            </a:r>
            <a:br>
              <a:rPr lang="en-US" dirty="0" smtClean="0"/>
            </a:br>
            <a:r>
              <a:rPr lang="en-US" dirty="0" smtClean="0"/>
              <a:t>activities typically measured through time </a:t>
            </a:r>
            <a:br>
              <a:rPr lang="en-US" dirty="0" smtClean="0"/>
            </a:br>
            <a:r>
              <a:rPr lang="en-US" dirty="0" smtClean="0"/>
              <a:t>(e.g. PM, CM, Operations, etc.)</a:t>
            </a:r>
          </a:p>
          <a:p>
            <a:pPr>
              <a:buClr>
                <a:srgbClr val="003399"/>
              </a:buClr>
            </a:pPr>
            <a:endParaRPr lang="en-US" dirty="0" smtClean="0"/>
          </a:p>
          <a:p>
            <a:pPr>
              <a:buClr>
                <a:srgbClr val="003399"/>
              </a:buClr>
            </a:pPr>
            <a:r>
              <a:rPr lang="en-US" u="sng" dirty="0" smtClean="0">
                <a:solidFill>
                  <a:srgbClr val="FF6600"/>
                </a:solidFill>
              </a:rPr>
              <a:t>Discrete Effort</a:t>
            </a:r>
            <a:r>
              <a:rPr lang="en-US" dirty="0" smtClean="0"/>
              <a:t> (a.k.a. Activities-based </a:t>
            </a:r>
            <a:br>
              <a:rPr lang="en-US" dirty="0" smtClean="0"/>
            </a:br>
            <a:r>
              <a:rPr lang="en-US" dirty="0" smtClean="0"/>
              <a:t>Costing (ABC)):  Purposeful activities </a:t>
            </a:r>
            <a:br>
              <a:rPr lang="en-US" dirty="0" smtClean="0"/>
            </a:br>
            <a:r>
              <a:rPr lang="en-US" dirty="0" smtClean="0"/>
              <a:t>related to completion of a specific </a:t>
            </a:r>
            <a:br>
              <a:rPr lang="en-US" dirty="0" smtClean="0"/>
            </a:br>
            <a:r>
              <a:rPr lang="en-US" dirty="0" smtClean="0"/>
              <a:t>product or service that can be </a:t>
            </a:r>
            <a:br>
              <a:rPr lang="en-US" dirty="0" smtClean="0"/>
            </a:br>
            <a:r>
              <a:rPr lang="en-US" dirty="0" smtClean="0"/>
              <a:t>measured in Cost/Schedule</a:t>
            </a:r>
            <a:br>
              <a:rPr lang="en-US" dirty="0" smtClean="0"/>
            </a:br>
            <a:r>
              <a:rPr lang="en-US" dirty="0" smtClean="0"/>
              <a:t>(e.g. development of a functional </a:t>
            </a:r>
            <a:br>
              <a:rPr lang="en-US" dirty="0" smtClean="0"/>
            </a:br>
            <a:r>
              <a:rPr lang="en-US" dirty="0" smtClean="0"/>
              <a:t>module, software code, etc.)</a:t>
            </a:r>
          </a:p>
        </p:txBody>
      </p:sp>
      <p:sp>
        <p:nvSpPr>
          <p:cNvPr id="6" name="Slide Number Placeholder 3"/>
          <p:cNvSpPr>
            <a:spLocks noGrp="1"/>
          </p:cNvSpPr>
          <p:nvPr>
            <p:ph type="sldNum" sz="quarter" idx="10"/>
          </p:nvPr>
        </p:nvSpPr>
        <p:spPr/>
        <p:txBody>
          <a:bodyPr/>
          <a:lstStyle/>
          <a:p>
            <a:fld id="{9A1B7E9D-5E53-4C72-B925-6CE9DCB0A826}" type="slidenum">
              <a:rPr lang="en-US" smtClean="0"/>
              <a:pPr/>
              <a:t>123</a:t>
            </a:fld>
            <a:endParaRPr lang="en-US"/>
          </a:p>
        </p:txBody>
      </p:sp>
      <p:graphicFrame>
        <p:nvGraphicFramePr>
          <p:cNvPr id="1026" name="Object 4"/>
          <p:cNvGraphicFramePr>
            <a:graphicFrameLocks noChangeAspect="1"/>
          </p:cNvGraphicFramePr>
          <p:nvPr>
            <p:extLst>
              <p:ext uri="{D42A27DB-BD31-4B8C-83A1-F6EECF244321}">
                <p14:modId xmlns:p14="http://schemas.microsoft.com/office/powerpoint/2010/main" val="1695399378"/>
              </p:ext>
            </p:extLst>
          </p:nvPr>
        </p:nvGraphicFramePr>
        <p:xfrm>
          <a:off x="6919047" y="1956954"/>
          <a:ext cx="2138362" cy="2082800"/>
        </p:xfrm>
        <a:graphic>
          <a:graphicData uri="http://schemas.openxmlformats.org/presentationml/2006/ole">
            <mc:AlternateContent xmlns:mc="http://schemas.openxmlformats.org/markup-compatibility/2006">
              <mc:Choice xmlns:v="urn:schemas-microsoft-com:vml" Requires="v">
                <p:oleObj spid="_x0000_s438384" name="Visio" r:id="rId4" imgW="2212116" imgH="2192934" progId="Visio.Drawing.11">
                  <p:embed/>
                </p:oleObj>
              </mc:Choice>
              <mc:Fallback>
                <p:oleObj name="Visio" r:id="rId4" imgW="2212116" imgH="2192934"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9047" y="1956954"/>
                        <a:ext cx="2138362" cy="208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5"/>
          <p:cNvGraphicFramePr>
            <a:graphicFrameLocks noChangeAspect="1"/>
          </p:cNvGraphicFramePr>
          <p:nvPr>
            <p:extLst>
              <p:ext uri="{D42A27DB-BD31-4B8C-83A1-F6EECF244321}">
                <p14:modId xmlns:p14="http://schemas.microsoft.com/office/powerpoint/2010/main" val="407949998"/>
              </p:ext>
            </p:extLst>
          </p:nvPr>
        </p:nvGraphicFramePr>
        <p:xfrm>
          <a:off x="5898572" y="4433454"/>
          <a:ext cx="2733675" cy="2082800"/>
        </p:xfrm>
        <a:graphic>
          <a:graphicData uri="http://schemas.openxmlformats.org/presentationml/2006/ole">
            <mc:AlternateContent xmlns:mc="http://schemas.openxmlformats.org/markup-compatibility/2006">
              <mc:Choice xmlns:v="urn:schemas-microsoft-com:vml" Requires="v">
                <p:oleObj spid="_x0000_s438385" name="Visio" r:id="rId6" imgW="2733675" imgH="2082344" progId="Visio.Drawing.11">
                  <p:embed/>
                </p:oleObj>
              </mc:Choice>
              <mc:Fallback>
                <p:oleObj name="Visio" r:id="rId6" imgW="2733675" imgH="2082344" progId="Visio.Drawing.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8572" y="4433454"/>
                        <a:ext cx="2733675" cy="208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29745997"/>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58AB425-03F4-475E-8E1D-FFDCF63B1456}" type="slidenum">
              <a:rPr lang="en-US"/>
              <a:pPr>
                <a:defRPr/>
              </a:pPr>
              <a:t>124</a:t>
            </a:fld>
            <a:endParaRPr lang="en-US"/>
          </a:p>
        </p:txBody>
      </p:sp>
      <p:sp>
        <p:nvSpPr>
          <p:cNvPr id="28675" name="Rectangle 2"/>
          <p:cNvSpPr>
            <a:spLocks noGrp="1" noChangeArrowheads="1"/>
          </p:cNvSpPr>
          <p:nvPr>
            <p:ph type="title"/>
          </p:nvPr>
        </p:nvSpPr>
        <p:spPr/>
        <p:txBody>
          <a:bodyPr/>
          <a:lstStyle/>
          <a:p>
            <a:r>
              <a:rPr lang="en-US" sz="1200" dirty="0" smtClean="0"/>
              <a:t>Project Management</a:t>
            </a:r>
            <a:br>
              <a:rPr lang="en-US" sz="1200" dirty="0" smtClean="0"/>
            </a:br>
            <a:r>
              <a:rPr lang="en-US" dirty="0" smtClean="0"/>
              <a:t>Project Management Methodologies &amp; Framework</a:t>
            </a:r>
          </a:p>
        </p:txBody>
      </p:sp>
      <p:sp>
        <p:nvSpPr>
          <p:cNvPr id="28676" name="Rectangle 3"/>
          <p:cNvSpPr>
            <a:spLocks noGrp="1" noChangeArrowheads="1"/>
          </p:cNvSpPr>
          <p:nvPr>
            <p:ph type="body" idx="1"/>
          </p:nvPr>
        </p:nvSpPr>
        <p:spPr/>
        <p:txBody>
          <a:bodyPr/>
          <a:lstStyle/>
          <a:p>
            <a:r>
              <a:rPr lang="en-US" dirty="0" smtClean="0"/>
              <a:t>Project Management Methodologies</a:t>
            </a:r>
          </a:p>
          <a:p>
            <a:pPr lvl="1"/>
            <a:r>
              <a:rPr lang="en-US" dirty="0" smtClean="0"/>
              <a:t>Critical Path Method (CPM).</a:t>
            </a:r>
          </a:p>
          <a:p>
            <a:pPr lvl="1"/>
            <a:r>
              <a:rPr lang="en-US" dirty="0" smtClean="0"/>
              <a:t>Program Evaluation &amp; Review Technique (PERT).</a:t>
            </a:r>
          </a:p>
          <a:p>
            <a:pPr lvl="1"/>
            <a:r>
              <a:rPr lang="en-US" dirty="0" smtClean="0"/>
              <a:t>Earned-Value Management System (EVMS) / Earned-Value Technique (EVT).</a:t>
            </a:r>
          </a:p>
          <a:p>
            <a:endParaRPr lang="en-US" dirty="0" smtClean="0"/>
          </a:p>
          <a:p>
            <a:r>
              <a:rPr lang="en-US" dirty="0" smtClean="0"/>
              <a:t>Project Management Framework</a:t>
            </a:r>
          </a:p>
          <a:p>
            <a:pPr lvl="1"/>
            <a:r>
              <a:rPr lang="en-US" dirty="0" smtClean="0"/>
              <a:t>Project Management Institute’s (PMI) Project Management Body of Knowledge (ANSI/PMI 99-001-2004).</a:t>
            </a:r>
          </a:p>
        </p:txBody>
      </p:sp>
    </p:spTree>
    <p:extLst>
      <p:ext uri="{BB962C8B-B14F-4D97-AF65-F5344CB8AC3E}">
        <p14:creationId xmlns:p14="http://schemas.microsoft.com/office/powerpoint/2010/main" val="1193958574"/>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p:txBody>
          <a:bodyPr/>
          <a:lstStyle/>
          <a:p>
            <a:r>
              <a:rPr lang="en-US" sz="1200" dirty="0" smtClean="0"/>
              <a:t>Project Management</a:t>
            </a:r>
            <a:r>
              <a:rPr lang="en-US" dirty="0" smtClean="0"/>
              <a:t/>
            </a:r>
            <a:br>
              <a:rPr lang="en-US" dirty="0" smtClean="0"/>
            </a:br>
            <a:r>
              <a:rPr lang="en-US" dirty="0" smtClean="0"/>
              <a:t>“Scientific” Project Management Methodologies</a:t>
            </a:r>
          </a:p>
        </p:txBody>
      </p:sp>
      <p:sp>
        <p:nvSpPr>
          <p:cNvPr id="30724" name="Rectangle 3"/>
          <p:cNvSpPr>
            <a:spLocks noGrp="1" noChangeArrowheads="1"/>
          </p:cNvSpPr>
          <p:nvPr>
            <p:ph type="body" idx="1"/>
          </p:nvPr>
        </p:nvSpPr>
        <p:spPr/>
        <p:txBody>
          <a:bodyPr/>
          <a:lstStyle/>
          <a:p>
            <a:r>
              <a:rPr lang="en-US" dirty="0" smtClean="0"/>
              <a:t>The concept of “Scientific Management” started by Frederick Winslow Taylor in 1911.</a:t>
            </a:r>
          </a:p>
          <a:p>
            <a:endParaRPr lang="en-US" dirty="0" smtClean="0"/>
          </a:p>
          <a:p>
            <a:pPr>
              <a:buClr>
                <a:srgbClr val="003399"/>
              </a:buClr>
            </a:pPr>
            <a:r>
              <a:rPr lang="en-US" u="sng" dirty="0" smtClean="0">
                <a:solidFill>
                  <a:srgbClr val="FF6600"/>
                </a:solidFill>
              </a:rPr>
              <a:t>Critical Path Method</a:t>
            </a:r>
            <a:r>
              <a:rPr lang="en-US" dirty="0" smtClean="0"/>
              <a:t> (CPM):</a:t>
            </a:r>
          </a:p>
          <a:p>
            <a:pPr lvl="1"/>
            <a:r>
              <a:rPr lang="en-US" dirty="0" smtClean="0"/>
              <a:t>Started by DuPont Corporation as a scientific management method standard for managing projects/product production.</a:t>
            </a:r>
          </a:p>
          <a:p>
            <a:pPr lvl="1"/>
            <a:endParaRPr lang="en-US" dirty="0" smtClean="0"/>
          </a:p>
          <a:p>
            <a:pPr>
              <a:buClr>
                <a:srgbClr val="003399"/>
              </a:buClr>
            </a:pPr>
            <a:r>
              <a:rPr lang="en-US" u="sng" dirty="0" smtClean="0">
                <a:solidFill>
                  <a:srgbClr val="FF6600"/>
                </a:solidFill>
              </a:rPr>
              <a:t>Program Evaluation &amp; Review Technique</a:t>
            </a:r>
            <a:r>
              <a:rPr lang="en-US" dirty="0" smtClean="0"/>
              <a:t> (PERT):</a:t>
            </a:r>
          </a:p>
          <a:p>
            <a:pPr lvl="1"/>
            <a:r>
              <a:rPr lang="en-US" dirty="0" smtClean="0"/>
              <a:t>Started by USN in 1958, as a scientific management method for the Polaris Missile Program.</a:t>
            </a:r>
          </a:p>
          <a:p>
            <a:pPr lvl="1"/>
            <a:r>
              <a:rPr lang="en-US" dirty="0" smtClean="0"/>
              <a:t>In 1958, USA also used PERT for their Minuteman Missile Program.</a:t>
            </a:r>
          </a:p>
        </p:txBody>
      </p:sp>
      <p:sp>
        <p:nvSpPr>
          <p:cNvPr id="5" name="Slide Number Placeholder 3"/>
          <p:cNvSpPr>
            <a:spLocks noGrp="1"/>
          </p:cNvSpPr>
          <p:nvPr>
            <p:ph type="sldNum" sz="quarter" idx="10"/>
          </p:nvPr>
        </p:nvSpPr>
        <p:spPr/>
        <p:txBody>
          <a:bodyPr/>
          <a:lstStyle/>
          <a:p>
            <a:fld id="{A256943B-C8F2-41B4-8584-FAD54413249E}" type="slidenum">
              <a:rPr lang="en-US" smtClean="0"/>
              <a:pPr/>
              <a:t>125</a:t>
            </a:fld>
            <a:endParaRPr lang="en-US"/>
          </a:p>
        </p:txBody>
      </p:sp>
      <p:sp>
        <p:nvSpPr>
          <p:cNvPr id="30725" name="Text Box 4"/>
          <p:cNvSpPr txBox="1">
            <a:spLocks noChangeArrowheads="1"/>
          </p:cNvSpPr>
          <p:nvPr/>
        </p:nvSpPr>
        <p:spPr bwMode="auto">
          <a:xfrm>
            <a:off x="1782477" y="6024710"/>
            <a:ext cx="54385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b="1" dirty="0" smtClean="0">
                <a:solidFill>
                  <a:srgbClr val="003399"/>
                </a:solidFill>
                <a:latin typeface="Tahoma" pitchFamily="34" charset="0"/>
              </a:rPr>
              <a:t>Reference</a:t>
            </a:r>
            <a:r>
              <a:rPr lang="en-US" sz="1200" dirty="0" smtClean="0">
                <a:solidFill>
                  <a:srgbClr val="003399"/>
                </a:solidFill>
                <a:latin typeface="Tahoma" pitchFamily="34" charset="0"/>
              </a:rPr>
              <a:t>: </a:t>
            </a:r>
          </a:p>
          <a:p>
            <a:pPr marL="171450" indent="-171450">
              <a:buFont typeface="Arial" pitchFamily="34" charset="0"/>
              <a:buChar char="•"/>
            </a:pPr>
            <a:r>
              <a:rPr lang="en-US" sz="1200" i="1" dirty="0" smtClean="0">
                <a:solidFill>
                  <a:srgbClr val="003399"/>
                </a:solidFill>
                <a:latin typeface="Tahoma" pitchFamily="34" charset="0"/>
              </a:rPr>
              <a:t>The </a:t>
            </a:r>
            <a:r>
              <a:rPr lang="en-US" sz="1200" i="1" dirty="0">
                <a:solidFill>
                  <a:srgbClr val="003399"/>
                </a:solidFill>
                <a:latin typeface="Tahoma" pitchFamily="34" charset="0"/>
              </a:rPr>
              <a:t>Principle of Scientific Management</a:t>
            </a:r>
            <a:r>
              <a:rPr lang="en-US" sz="1200" dirty="0">
                <a:solidFill>
                  <a:srgbClr val="003399"/>
                </a:solidFill>
                <a:latin typeface="Tahoma" pitchFamily="34" charset="0"/>
              </a:rPr>
              <a:t>, by Frederick Winslow Taylor, </a:t>
            </a:r>
            <a:r>
              <a:rPr lang="en-US" sz="1200" dirty="0" smtClean="0">
                <a:solidFill>
                  <a:srgbClr val="003399"/>
                </a:solidFill>
                <a:latin typeface="Tahoma" pitchFamily="34" charset="0"/>
              </a:rPr>
              <a:t>1911.</a:t>
            </a:r>
          </a:p>
          <a:p>
            <a:pPr marL="171450" indent="-171450">
              <a:buFont typeface="Arial" pitchFamily="34" charset="0"/>
              <a:buChar char="•"/>
            </a:pPr>
            <a:r>
              <a:rPr lang="en-US" sz="1200" dirty="0" smtClean="0">
                <a:solidFill>
                  <a:srgbClr val="003399"/>
                </a:solidFill>
                <a:latin typeface="Tahoma" pitchFamily="34" charset="0"/>
              </a:rPr>
              <a:t>http</a:t>
            </a:r>
            <a:r>
              <a:rPr lang="en-US" sz="1200" dirty="0">
                <a:solidFill>
                  <a:srgbClr val="003399"/>
                </a:solidFill>
                <a:latin typeface="Tahoma" pitchFamily="34" charset="0"/>
              </a:rPr>
              <a:t>://en.wikipedia.org/wiki/Critical_path_method</a:t>
            </a:r>
          </a:p>
          <a:p>
            <a:pPr marL="171450" indent="-171450">
              <a:buFont typeface="Arial" pitchFamily="34" charset="0"/>
              <a:buChar char="•"/>
            </a:pPr>
            <a:r>
              <a:rPr lang="en-US" sz="1200" dirty="0" smtClean="0">
                <a:solidFill>
                  <a:srgbClr val="003399"/>
                </a:solidFill>
                <a:latin typeface="Tahoma" pitchFamily="34" charset="0"/>
              </a:rPr>
              <a:t>http</a:t>
            </a:r>
            <a:r>
              <a:rPr lang="en-US" sz="1200" dirty="0">
                <a:solidFill>
                  <a:srgbClr val="003399"/>
                </a:solidFill>
                <a:latin typeface="Tahoma" pitchFamily="34" charset="0"/>
              </a:rPr>
              <a:t>://en.wikipedia.org/wiki/PERT</a:t>
            </a:r>
          </a:p>
        </p:txBody>
      </p:sp>
    </p:spTree>
    <p:extLst>
      <p:ext uri="{BB962C8B-B14F-4D97-AF65-F5344CB8AC3E}">
        <p14:creationId xmlns:p14="http://schemas.microsoft.com/office/powerpoint/2010/main" val="4033336042"/>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3145868-1EBF-42F4-B14F-6253C8D13B21}" type="slidenum">
              <a:rPr lang="en-US"/>
              <a:pPr>
                <a:defRPr/>
              </a:pPr>
              <a:t>126</a:t>
            </a:fld>
            <a:endParaRPr lang="en-US"/>
          </a:p>
        </p:txBody>
      </p:sp>
      <p:sp>
        <p:nvSpPr>
          <p:cNvPr id="31747" name="Rectangle 2"/>
          <p:cNvSpPr>
            <a:spLocks noGrp="1" noChangeArrowheads="1"/>
          </p:cNvSpPr>
          <p:nvPr>
            <p:ph type="title"/>
          </p:nvPr>
        </p:nvSpPr>
        <p:spPr/>
        <p:txBody>
          <a:bodyPr/>
          <a:lstStyle/>
          <a:p>
            <a:r>
              <a:rPr lang="en-US" sz="1200" dirty="0" smtClean="0"/>
              <a:t>Project Management</a:t>
            </a:r>
            <a:br>
              <a:rPr lang="en-US" sz="1200" dirty="0" smtClean="0"/>
            </a:br>
            <a:r>
              <a:rPr lang="en-US" dirty="0" smtClean="0"/>
              <a:t>“Scientific” Project Management Methodologies</a:t>
            </a:r>
          </a:p>
        </p:txBody>
      </p:sp>
      <p:sp>
        <p:nvSpPr>
          <p:cNvPr id="31748" name="Rectangle 3"/>
          <p:cNvSpPr>
            <a:spLocks noGrp="1" noChangeArrowheads="1"/>
          </p:cNvSpPr>
          <p:nvPr>
            <p:ph type="body" idx="1"/>
          </p:nvPr>
        </p:nvSpPr>
        <p:spPr/>
        <p:txBody>
          <a:bodyPr/>
          <a:lstStyle/>
          <a:p>
            <a:pPr>
              <a:buClr>
                <a:srgbClr val="003399"/>
              </a:buClr>
            </a:pPr>
            <a:r>
              <a:rPr lang="en-US" u="sng" dirty="0" smtClean="0">
                <a:solidFill>
                  <a:srgbClr val="FF6600"/>
                </a:solidFill>
              </a:rPr>
              <a:t>Earned-Value Management System</a:t>
            </a:r>
            <a:r>
              <a:rPr lang="en-US" dirty="0" smtClean="0"/>
              <a:t> (EVMS):</a:t>
            </a:r>
          </a:p>
          <a:p>
            <a:pPr lvl="1">
              <a:buClr>
                <a:srgbClr val="003399"/>
              </a:buClr>
            </a:pPr>
            <a:r>
              <a:rPr lang="en-US" dirty="0" smtClean="0"/>
              <a:t>A systematic integration and measurement of </a:t>
            </a:r>
            <a:r>
              <a:rPr lang="en-US" u="sng" dirty="0" smtClean="0">
                <a:solidFill>
                  <a:srgbClr val="FF6600"/>
                </a:solidFill>
              </a:rPr>
              <a:t>cost</a:t>
            </a:r>
            <a:r>
              <a:rPr lang="en-US" dirty="0" smtClean="0"/>
              <a:t>, </a:t>
            </a:r>
            <a:r>
              <a:rPr lang="en-US" u="sng" dirty="0" smtClean="0">
                <a:solidFill>
                  <a:srgbClr val="FF6600"/>
                </a:solidFill>
              </a:rPr>
              <a:t>schedule</a:t>
            </a:r>
            <a:r>
              <a:rPr lang="en-US" dirty="0" smtClean="0"/>
              <a:t>, and </a:t>
            </a:r>
            <a:r>
              <a:rPr lang="en-US" u="sng" dirty="0" smtClean="0">
                <a:solidFill>
                  <a:srgbClr val="FF6600"/>
                </a:solidFill>
              </a:rPr>
              <a:t>accomplishments</a:t>
            </a:r>
            <a:r>
              <a:rPr lang="en-US" dirty="0" smtClean="0">
                <a:solidFill>
                  <a:srgbClr val="FF6600"/>
                </a:solidFill>
              </a:rPr>
              <a:t> </a:t>
            </a:r>
            <a:r>
              <a:rPr lang="en-US" dirty="0" smtClean="0"/>
              <a:t>of an investment that enables organizations to evaluate project performance during execution.</a:t>
            </a:r>
          </a:p>
          <a:p>
            <a:pPr lvl="1">
              <a:buClr>
                <a:srgbClr val="003399"/>
              </a:buClr>
            </a:pPr>
            <a:r>
              <a:rPr lang="en-US" dirty="0" smtClean="0"/>
              <a:t>Incorporate CPM, PERT and EVT.</a:t>
            </a:r>
          </a:p>
          <a:p>
            <a:r>
              <a:rPr lang="en-US" dirty="0" smtClean="0"/>
              <a:t>The </a:t>
            </a:r>
            <a:r>
              <a:rPr lang="en-US" dirty="0"/>
              <a:t>use of EVMS is required by </a:t>
            </a:r>
            <a:r>
              <a:rPr lang="en-US" dirty="0" smtClean="0"/>
              <a:t>the </a:t>
            </a:r>
            <a:r>
              <a:rPr lang="en-US" i="1" u="sng" dirty="0" smtClean="0">
                <a:solidFill>
                  <a:srgbClr val="FF6600"/>
                </a:solidFill>
              </a:rPr>
              <a:t>Clinger-Cohen </a:t>
            </a:r>
            <a:r>
              <a:rPr lang="en-US" i="1" u="sng" dirty="0">
                <a:solidFill>
                  <a:srgbClr val="FF6600"/>
                </a:solidFill>
              </a:rPr>
              <a:t>Act</a:t>
            </a:r>
            <a:r>
              <a:rPr lang="en-US" u="sng" dirty="0">
                <a:solidFill>
                  <a:srgbClr val="FF6600"/>
                </a:solidFill>
              </a:rPr>
              <a:t> of 1996</a:t>
            </a:r>
            <a:r>
              <a:rPr lang="en-US" dirty="0"/>
              <a:t>.</a:t>
            </a:r>
          </a:p>
          <a:p>
            <a:pPr marL="457200" lvl="1" indent="0">
              <a:buNone/>
            </a:pPr>
            <a:r>
              <a:rPr lang="en-US" sz="1800" dirty="0" smtClean="0"/>
              <a:t>Section </a:t>
            </a:r>
            <a:r>
              <a:rPr lang="en-US" sz="1800" dirty="0"/>
              <a:t>5113 Performance-based and Result-based Management.</a:t>
            </a:r>
          </a:p>
          <a:p>
            <a:pPr marL="457200" lvl="1" indent="0">
              <a:buNone/>
            </a:pPr>
            <a:r>
              <a:rPr lang="en-US" sz="1800" dirty="0" smtClean="0"/>
              <a:t>(a</a:t>
            </a:r>
            <a:r>
              <a:rPr lang="en-US" sz="1800" dirty="0"/>
              <a:t>) IN GENERAL – The Director shall encourage the use of </a:t>
            </a:r>
            <a:r>
              <a:rPr lang="en-US" sz="1800" u="sng" dirty="0">
                <a:solidFill>
                  <a:srgbClr val="FF6600"/>
                </a:solidFill>
              </a:rPr>
              <a:t>performance-based and results-based management</a:t>
            </a:r>
            <a:r>
              <a:rPr lang="en-US" sz="1800" dirty="0"/>
              <a:t> in fulfilling the responsibilities assigned under section 3504(h), of title 44, United States Code</a:t>
            </a:r>
            <a:r>
              <a:rPr lang="en-US" sz="1800" dirty="0" smtClean="0"/>
              <a:t>.</a:t>
            </a:r>
            <a:endParaRPr lang="en-US" sz="1800" dirty="0"/>
          </a:p>
          <a:p>
            <a:pPr marL="457200" lvl="1" indent="0">
              <a:buNone/>
            </a:pPr>
            <a:r>
              <a:rPr lang="en-US" sz="1800" dirty="0" smtClean="0"/>
              <a:t>(</a:t>
            </a:r>
            <a:r>
              <a:rPr lang="en-US" sz="1800" dirty="0"/>
              <a:t>b)(1) REQUIREMENT – The Director shall evaluate the information resources to the performance and results of the investment made by the executive agencies in information technology</a:t>
            </a:r>
            <a:r>
              <a:rPr lang="en-US" sz="1800" dirty="0" smtClean="0"/>
              <a:t>.</a:t>
            </a:r>
            <a:endParaRPr lang="en-US" sz="1800" dirty="0"/>
          </a:p>
        </p:txBody>
      </p:sp>
    </p:spTree>
    <p:extLst>
      <p:ext uri="{BB962C8B-B14F-4D97-AF65-F5344CB8AC3E}">
        <p14:creationId xmlns:p14="http://schemas.microsoft.com/office/powerpoint/2010/main" val="80600674"/>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CA21EA58-3BBE-4E47-BC4D-3FDD4BB2D224}" type="slidenum">
              <a:rPr lang="en-US"/>
              <a:pPr>
                <a:defRPr/>
              </a:pPr>
              <a:t>127</a:t>
            </a:fld>
            <a:endParaRPr lang="en-US"/>
          </a:p>
        </p:txBody>
      </p:sp>
      <p:sp>
        <p:nvSpPr>
          <p:cNvPr id="54275" name="Rectangle 2"/>
          <p:cNvSpPr>
            <a:spLocks noGrp="1" noChangeArrowheads="1"/>
          </p:cNvSpPr>
          <p:nvPr>
            <p:ph type="title"/>
          </p:nvPr>
        </p:nvSpPr>
        <p:spPr/>
        <p:txBody>
          <a:bodyPr/>
          <a:lstStyle/>
          <a:p>
            <a:r>
              <a:rPr lang="en-US" sz="1200" dirty="0" smtClean="0"/>
              <a:t>Project Management</a:t>
            </a:r>
            <a:br>
              <a:rPr lang="en-US" sz="1200" dirty="0" smtClean="0"/>
            </a:br>
            <a:r>
              <a:rPr lang="en-US" dirty="0" smtClean="0"/>
              <a:t>Critical Paths Method (CPM)</a:t>
            </a:r>
          </a:p>
        </p:txBody>
      </p:sp>
      <p:sp>
        <p:nvSpPr>
          <p:cNvPr id="1074179" name="Rectangle 3"/>
          <p:cNvSpPr>
            <a:spLocks noGrp="1" noChangeArrowheads="1"/>
          </p:cNvSpPr>
          <p:nvPr>
            <p:ph type="body" idx="1"/>
          </p:nvPr>
        </p:nvSpPr>
        <p:spPr/>
        <p:txBody>
          <a:bodyPr/>
          <a:lstStyle/>
          <a:p>
            <a:pPr>
              <a:lnSpc>
                <a:spcPct val="90000"/>
              </a:lnSpc>
            </a:pPr>
            <a:r>
              <a:rPr lang="en-US" dirty="0" smtClean="0"/>
              <a:t>Critical Path Method (CPM) provides you insights to sequence of project tasks/activities.</a:t>
            </a:r>
          </a:p>
          <a:p>
            <a:pPr>
              <a:lnSpc>
                <a:spcPct val="90000"/>
              </a:lnSpc>
            </a:pPr>
            <a:endParaRPr lang="en-US" dirty="0" smtClean="0"/>
          </a:p>
          <a:p>
            <a:pPr>
              <a:lnSpc>
                <a:spcPct val="90000"/>
              </a:lnSpc>
              <a:buFontTx/>
              <a:buNone/>
            </a:pPr>
            <a:r>
              <a:rPr lang="en-US" dirty="0" smtClean="0"/>
              <a:t>		</a:t>
            </a:r>
            <a:r>
              <a:rPr lang="en-US" dirty="0" smtClean="0">
                <a:solidFill>
                  <a:srgbClr val="003399"/>
                </a:solidFill>
              </a:rPr>
              <a:t>Statement of Work</a:t>
            </a:r>
            <a:r>
              <a:rPr lang="en-US" dirty="0" smtClean="0"/>
              <a:t> (SOW)</a:t>
            </a:r>
          </a:p>
          <a:p>
            <a:pPr lvl="1">
              <a:lnSpc>
                <a:spcPct val="90000"/>
              </a:lnSpc>
              <a:buFont typeface="Tahoma" pitchFamily="34" charset="0"/>
              <a:buNone/>
            </a:pPr>
            <a:r>
              <a:rPr lang="en-US" sz="2400" dirty="0" smtClean="0"/>
              <a:t>+ 		</a:t>
            </a:r>
            <a:r>
              <a:rPr lang="en-US" sz="2400" dirty="0" smtClean="0">
                <a:solidFill>
                  <a:srgbClr val="003399"/>
                </a:solidFill>
              </a:rPr>
              <a:t>Work Breakdown Structure</a:t>
            </a:r>
            <a:r>
              <a:rPr lang="en-US" sz="2400" dirty="0" smtClean="0"/>
              <a:t> (WBS)</a:t>
            </a:r>
          </a:p>
          <a:p>
            <a:pPr lvl="1">
              <a:lnSpc>
                <a:spcPct val="90000"/>
              </a:lnSpc>
              <a:buFont typeface="Tahoma" pitchFamily="34" charset="0"/>
              <a:buNone/>
            </a:pPr>
            <a:r>
              <a:rPr lang="en-US" sz="2400" dirty="0" smtClean="0"/>
              <a:t>+ 		</a:t>
            </a:r>
            <a:r>
              <a:rPr lang="en-US" sz="2400" dirty="0" smtClean="0">
                <a:solidFill>
                  <a:srgbClr val="003399"/>
                </a:solidFill>
              </a:rPr>
              <a:t>Critical Path Method</a:t>
            </a:r>
            <a:r>
              <a:rPr lang="en-US" sz="2400" dirty="0" smtClean="0"/>
              <a:t> (CPM)</a:t>
            </a:r>
          </a:p>
          <a:p>
            <a:pPr lvl="1">
              <a:lnSpc>
                <a:spcPct val="90000"/>
              </a:lnSpc>
              <a:buFont typeface="Tahoma" pitchFamily="34" charset="0"/>
              <a:buNone/>
            </a:pPr>
            <a:endParaRPr lang="en-US" sz="2400" dirty="0" smtClean="0"/>
          </a:p>
          <a:p>
            <a:pPr lvl="1">
              <a:lnSpc>
                <a:spcPct val="90000"/>
              </a:lnSpc>
              <a:buFont typeface="Tahoma" pitchFamily="34" charset="0"/>
              <a:buNone/>
            </a:pPr>
            <a:r>
              <a:rPr lang="en-US" sz="2400" dirty="0" smtClean="0"/>
              <a:t>=		</a:t>
            </a:r>
            <a:r>
              <a:rPr lang="en-US" sz="2400" dirty="0" smtClean="0">
                <a:solidFill>
                  <a:srgbClr val="003399"/>
                </a:solidFill>
              </a:rPr>
              <a:t>Integrated Master Plan</a:t>
            </a:r>
            <a:r>
              <a:rPr lang="en-US" sz="2400" dirty="0" smtClean="0"/>
              <a:t> (IMP)</a:t>
            </a:r>
          </a:p>
          <a:p>
            <a:pPr>
              <a:lnSpc>
                <a:spcPct val="90000"/>
              </a:lnSpc>
            </a:pPr>
            <a:endParaRPr lang="en-US" dirty="0" smtClean="0"/>
          </a:p>
          <a:p>
            <a:pPr>
              <a:lnSpc>
                <a:spcPct val="90000"/>
              </a:lnSpc>
            </a:pPr>
            <a:r>
              <a:rPr lang="en-US" dirty="0" smtClean="0"/>
              <a:t>However, CPM does not show you:  Time, Entry/Exit Criteria and Resources required.</a:t>
            </a:r>
          </a:p>
        </p:txBody>
      </p:sp>
      <p:sp>
        <p:nvSpPr>
          <p:cNvPr id="54277" name="Line 4"/>
          <p:cNvSpPr>
            <a:spLocks noChangeShapeType="1"/>
          </p:cNvSpPr>
          <p:nvPr/>
        </p:nvSpPr>
        <p:spPr bwMode="auto">
          <a:xfrm>
            <a:off x="874713" y="3698579"/>
            <a:ext cx="62484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Tree>
    <p:extLst>
      <p:ext uri="{BB962C8B-B14F-4D97-AF65-F5344CB8AC3E}">
        <p14:creationId xmlns:p14="http://schemas.microsoft.com/office/powerpoint/2010/main" val="29739811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74179">
                                            <p:txEl>
                                              <p:pRg st="8" end="8"/>
                                            </p:txEl>
                                          </p:spTgt>
                                        </p:tgtEl>
                                        <p:attrNameLst>
                                          <p:attrName>style.visibility</p:attrName>
                                        </p:attrNameLst>
                                      </p:cBhvr>
                                      <p:to>
                                        <p:strVal val="visible"/>
                                      </p:to>
                                    </p:set>
                                    <p:animEffect transition="in" filter="wipe(left)">
                                      <p:cBhvr>
                                        <p:cTn id="7" dur="500"/>
                                        <p:tgtEl>
                                          <p:spTgt spid="107417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69BC94D8-C873-48F7-BC76-AED17C20D59E}" type="slidenum">
              <a:rPr lang="en-US"/>
              <a:pPr>
                <a:defRPr/>
              </a:pPr>
              <a:t>128</a:t>
            </a:fld>
            <a:endParaRPr lang="en-US"/>
          </a:p>
        </p:txBody>
      </p:sp>
      <p:sp>
        <p:nvSpPr>
          <p:cNvPr id="10244" name="Rectangle 2"/>
          <p:cNvSpPr>
            <a:spLocks noGrp="1" noChangeArrowheads="1"/>
          </p:cNvSpPr>
          <p:nvPr>
            <p:ph type="title"/>
          </p:nvPr>
        </p:nvSpPr>
        <p:spPr/>
        <p:txBody>
          <a:bodyPr/>
          <a:lstStyle/>
          <a:p>
            <a:r>
              <a:rPr lang="en-US" sz="1200" dirty="0" smtClean="0"/>
              <a:t>Project Management</a:t>
            </a:r>
            <a:br>
              <a:rPr lang="en-US" sz="1200" dirty="0" smtClean="0"/>
            </a:br>
            <a:r>
              <a:rPr lang="en-US" dirty="0" smtClean="0"/>
              <a:t>Program Evaluation &amp; Review Technique (PERT)</a:t>
            </a:r>
          </a:p>
        </p:txBody>
      </p:sp>
      <p:sp>
        <p:nvSpPr>
          <p:cNvPr id="10245" name="Rectangle 3"/>
          <p:cNvSpPr>
            <a:spLocks noGrp="1" noChangeArrowheads="1"/>
          </p:cNvSpPr>
          <p:nvPr>
            <p:ph type="body" sz="half" idx="1"/>
          </p:nvPr>
        </p:nvSpPr>
        <p:spPr/>
        <p:txBody>
          <a:bodyPr/>
          <a:lstStyle/>
          <a:p>
            <a:r>
              <a:rPr lang="en-US" dirty="0" smtClean="0"/>
              <a:t>PERT is CPM with “time vector.”</a:t>
            </a:r>
          </a:p>
          <a:p>
            <a:r>
              <a:rPr lang="en-US" dirty="0" smtClean="0"/>
              <a:t>Time vector contains: Start time and Finish time.</a:t>
            </a:r>
          </a:p>
          <a:p>
            <a:pPr lvl="1"/>
            <a:r>
              <a:rPr lang="en-US" dirty="0" smtClean="0"/>
              <a:t>Earliest Start time (ES), Latest Start time (LS).</a:t>
            </a:r>
          </a:p>
          <a:p>
            <a:pPr lvl="1"/>
            <a:r>
              <a:rPr lang="en-US" dirty="0" smtClean="0"/>
              <a:t>Earliest Finish time (EF), Latest Finish time (LF).</a:t>
            </a:r>
          </a:p>
        </p:txBody>
      </p:sp>
      <p:graphicFrame>
        <p:nvGraphicFramePr>
          <p:cNvPr id="10242" name="Object 4"/>
          <p:cNvGraphicFramePr>
            <a:graphicFrameLocks noGrp="1" noChangeAspect="1"/>
          </p:cNvGraphicFramePr>
          <p:nvPr>
            <p:ph sz="half" idx="2"/>
            <p:extLst>
              <p:ext uri="{D42A27DB-BD31-4B8C-83A1-F6EECF244321}">
                <p14:modId xmlns:p14="http://schemas.microsoft.com/office/powerpoint/2010/main" val="2796216650"/>
              </p:ext>
            </p:extLst>
          </p:nvPr>
        </p:nvGraphicFramePr>
        <p:xfrm>
          <a:off x="798513" y="3525965"/>
          <a:ext cx="7523162" cy="2095500"/>
        </p:xfrm>
        <a:graphic>
          <a:graphicData uri="http://schemas.openxmlformats.org/presentationml/2006/ole">
            <mc:AlternateContent xmlns:mc="http://schemas.openxmlformats.org/markup-compatibility/2006">
              <mc:Choice xmlns:v="urn:schemas-microsoft-com:vml" Requires="v">
                <p:oleObj spid="_x0000_s439352" name="Visio" r:id="rId4" imgW="7921224" imgH="2206264" progId="Visio.Drawing.11">
                  <p:embed/>
                </p:oleObj>
              </mc:Choice>
              <mc:Fallback>
                <p:oleObj name="Visio" r:id="rId4" imgW="7921224" imgH="2206264"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513" y="3525965"/>
                        <a:ext cx="7523162"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35517643"/>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CA939397-1DCB-4280-921F-8CCD4D188253}" type="slidenum">
              <a:rPr lang="en-US"/>
              <a:pPr>
                <a:defRPr/>
              </a:pPr>
              <a:t>129</a:t>
            </a:fld>
            <a:endParaRPr lang="en-US"/>
          </a:p>
        </p:txBody>
      </p:sp>
      <p:sp>
        <p:nvSpPr>
          <p:cNvPr id="57347" name="Rectangle 2"/>
          <p:cNvSpPr>
            <a:spLocks noGrp="1" noChangeArrowheads="1"/>
          </p:cNvSpPr>
          <p:nvPr>
            <p:ph type="title"/>
          </p:nvPr>
        </p:nvSpPr>
        <p:spPr/>
        <p:txBody>
          <a:bodyPr/>
          <a:lstStyle/>
          <a:p>
            <a:r>
              <a:rPr lang="en-US" sz="1200" smtClean="0"/>
              <a:t>Management Methodologies</a:t>
            </a:r>
            <a:br>
              <a:rPr lang="en-US" sz="1200" smtClean="0"/>
            </a:br>
            <a:r>
              <a:rPr lang="en-US" smtClean="0"/>
              <a:t>Program Evaluation &amp; Review Technique (PERT)</a:t>
            </a:r>
          </a:p>
        </p:txBody>
      </p:sp>
      <p:sp>
        <p:nvSpPr>
          <p:cNvPr id="1081347" name="Rectangle 3"/>
          <p:cNvSpPr>
            <a:spLocks noGrp="1" noChangeArrowheads="1"/>
          </p:cNvSpPr>
          <p:nvPr>
            <p:ph type="body" idx="1"/>
          </p:nvPr>
        </p:nvSpPr>
        <p:spPr/>
        <p:txBody>
          <a:bodyPr/>
          <a:lstStyle/>
          <a:p>
            <a:r>
              <a:rPr lang="en-US" dirty="0" smtClean="0"/>
              <a:t>PERT provides you insights to sequence of tasks/ activities in terms of schedule.</a:t>
            </a:r>
          </a:p>
          <a:p>
            <a:endParaRPr lang="en-US" dirty="0" smtClean="0"/>
          </a:p>
          <a:p>
            <a:pPr>
              <a:buFontTx/>
              <a:buNone/>
            </a:pPr>
            <a:r>
              <a:rPr lang="en-US" dirty="0" smtClean="0"/>
              <a:t>	</a:t>
            </a:r>
            <a:r>
              <a:rPr lang="en-US" dirty="0" smtClean="0">
                <a:solidFill>
                  <a:srgbClr val="003399"/>
                </a:solidFill>
              </a:rPr>
              <a:t>Work Breakdown Structure</a:t>
            </a:r>
            <a:r>
              <a:rPr lang="en-US" dirty="0" smtClean="0"/>
              <a:t> (WBS)</a:t>
            </a:r>
          </a:p>
          <a:p>
            <a:pPr>
              <a:buFontTx/>
              <a:buNone/>
            </a:pPr>
            <a:r>
              <a:rPr lang="en-US" dirty="0" smtClean="0"/>
              <a:t>+ 	</a:t>
            </a:r>
            <a:r>
              <a:rPr lang="en-US" dirty="0" smtClean="0">
                <a:solidFill>
                  <a:srgbClr val="003399"/>
                </a:solidFill>
              </a:rPr>
              <a:t>Program Evaluation &amp; Review Technique</a:t>
            </a:r>
            <a:r>
              <a:rPr lang="en-US" dirty="0" smtClean="0"/>
              <a:t> (PERT)</a:t>
            </a:r>
          </a:p>
          <a:p>
            <a:pPr>
              <a:buFontTx/>
              <a:buNone/>
            </a:pPr>
            <a:endParaRPr lang="en-US" dirty="0" smtClean="0"/>
          </a:p>
          <a:p>
            <a:pPr>
              <a:buFontTx/>
              <a:buNone/>
            </a:pPr>
            <a:r>
              <a:rPr lang="en-US" dirty="0" smtClean="0"/>
              <a:t>= 	</a:t>
            </a:r>
            <a:r>
              <a:rPr lang="en-US" dirty="0" smtClean="0">
                <a:solidFill>
                  <a:srgbClr val="003399"/>
                </a:solidFill>
              </a:rPr>
              <a:t>Integrated Master Schedule</a:t>
            </a:r>
            <a:r>
              <a:rPr lang="en-US" dirty="0" smtClean="0"/>
              <a:t> (IMS)</a:t>
            </a:r>
          </a:p>
          <a:p>
            <a:endParaRPr lang="en-US" dirty="0" smtClean="0"/>
          </a:p>
          <a:p>
            <a:r>
              <a:rPr lang="en-US" dirty="0" smtClean="0"/>
              <a:t>However, PERT does not show you:  Entry/exit </a:t>
            </a:r>
            <a:r>
              <a:rPr lang="en-US" dirty="0"/>
              <a:t>c</a:t>
            </a:r>
            <a:r>
              <a:rPr lang="en-US" dirty="0" smtClean="0"/>
              <a:t>riteria and resources required.</a:t>
            </a:r>
          </a:p>
        </p:txBody>
      </p:sp>
      <p:sp>
        <p:nvSpPr>
          <p:cNvPr id="57349" name="Line 4"/>
          <p:cNvSpPr>
            <a:spLocks noChangeShapeType="1"/>
          </p:cNvSpPr>
          <p:nvPr/>
        </p:nvSpPr>
        <p:spPr bwMode="auto">
          <a:xfrm>
            <a:off x="533400" y="3544159"/>
            <a:ext cx="76200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Tree>
    <p:extLst>
      <p:ext uri="{BB962C8B-B14F-4D97-AF65-F5344CB8AC3E}">
        <p14:creationId xmlns:p14="http://schemas.microsoft.com/office/powerpoint/2010/main" val="11734396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81347">
                                            <p:txEl>
                                              <p:pRg st="7" end="7"/>
                                            </p:txEl>
                                          </p:spTgt>
                                        </p:tgtEl>
                                        <p:attrNameLst>
                                          <p:attrName>style.visibility</p:attrName>
                                        </p:attrNameLst>
                                      </p:cBhvr>
                                      <p:to>
                                        <p:strVal val="visible"/>
                                      </p:to>
                                    </p:set>
                                    <p:anim calcmode="lin" valueType="num">
                                      <p:cBhvr additive="base">
                                        <p:cTn id="7" dur="500" fill="hold"/>
                                        <p:tgtEl>
                                          <p:spTgt spid="1081347">
                                            <p:txEl>
                                              <p:pRg st="7" end="7"/>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1347">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4"/>
          <p:cNvSpPr>
            <a:spLocks noGrp="1"/>
          </p:cNvSpPr>
          <p:nvPr>
            <p:ph type="sldNum" sz="quarter" idx="10"/>
          </p:nvPr>
        </p:nvSpPr>
        <p:spPr>
          <a:noFill/>
        </p:spPr>
        <p:txBody>
          <a:bodyPr/>
          <a:lstStyle/>
          <a:p>
            <a:r>
              <a:rPr lang="en-US" dirty="0" smtClean="0"/>
              <a:t>- </a:t>
            </a:r>
            <a:fld id="{DB1EA544-02B3-4929-8F31-ED0BB912F476}" type="slidenum">
              <a:rPr lang="en-US" smtClean="0"/>
              <a:pPr/>
              <a:t>13</a:t>
            </a:fld>
            <a:r>
              <a:rPr lang="en-US" dirty="0" smtClean="0"/>
              <a:t> -</a:t>
            </a:r>
          </a:p>
        </p:txBody>
      </p:sp>
      <p:sp>
        <p:nvSpPr>
          <p:cNvPr id="31747" name="Rectangle 2"/>
          <p:cNvSpPr>
            <a:spLocks noGrp="1" noChangeArrowheads="1"/>
          </p:cNvSpPr>
          <p:nvPr>
            <p:ph type="title"/>
          </p:nvPr>
        </p:nvSpPr>
        <p:spPr/>
        <p:txBody>
          <a:bodyPr/>
          <a:lstStyle/>
          <a:p>
            <a:r>
              <a:rPr lang="en-US" sz="1200" dirty="0" smtClean="0"/>
              <a:t>Information Security Concept</a:t>
            </a:r>
            <a:br>
              <a:rPr lang="en-US" sz="1200" dirty="0" smtClean="0"/>
            </a:br>
            <a:r>
              <a:rPr lang="en-US" dirty="0" smtClean="0"/>
              <a:t>Categories of Security Controls </a:t>
            </a:r>
            <a:r>
              <a:rPr lang="en-US" sz="1200" dirty="0" smtClean="0"/>
              <a:t>…(2/4)</a:t>
            </a:r>
          </a:p>
        </p:txBody>
      </p:sp>
      <p:sp>
        <p:nvSpPr>
          <p:cNvPr id="31748" name="Rectangle 3"/>
          <p:cNvSpPr>
            <a:spLocks noGrp="1" noChangeArrowheads="1"/>
          </p:cNvSpPr>
          <p:nvPr>
            <p:ph type="body" sz="half" idx="1"/>
          </p:nvPr>
        </p:nvSpPr>
        <p:spPr>
          <a:xfrm rot="16200000">
            <a:off x="6057900" y="3695700"/>
            <a:ext cx="5334000" cy="381000"/>
          </a:xfrm>
        </p:spPr>
        <p:txBody>
          <a:bodyPr/>
          <a:lstStyle/>
          <a:p>
            <a:pPr>
              <a:lnSpc>
                <a:spcPct val="80000"/>
              </a:lnSpc>
              <a:buFontTx/>
              <a:buNone/>
            </a:pPr>
            <a:r>
              <a:rPr lang="en-US" sz="1200" b="1" dirty="0" smtClean="0"/>
              <a:t>Reference:</a:t>
            </a:r>
            <a:r>
              <a:rPr lang="en-US" sz="1200" dirty="0" smtClean="0"/>
              <a:t> NIST SP800-53, Rev 3, </a:t>
            </a:r>
            <a:r>
              <a:rPr lang="en-US" sz="1200" i="1" dirty="0" smtClean="0"/>
              <a:t>Recommended Security Controls for Federal Information Systems</a:t>
            </a:r>
          </a:p>
        </p:txBody>
      </p:sp>
      <p:graphicFrame>
        <p:nvGraphicFramePr>
          <p:cNvPr id="513172" name="Group 148"/>
          <p:cNvGraphicFramePr>
            <a:graphicFrameLocks noGrp="1"/>
          </p:cNvGraphicFramePr>
          <p:nvPr>
            <p:ph sz="half" idx="2"/>
            <p:extLst>
              <p:ext uri="{D42A27DB-BD31-4B8C-83A1-F6EECF244321}">
                <p14:modId xmlns:p14="http://schemas.microsoft.com/office/powerpoint/2010/main" val="3583344552"/>
              </p:ext>
            </p:extLst>
          </p:nvPr>
        </p:nvGraphicFramePr>
        <p:xfrm>
          <a:off x="1092200" y="1239985"/>
          <a:ext cx="6934200" cy="5212080"/>
        </p:xfrm>
        <a:graphic>
          <a:graphicData uri="http://schemas.openxmlformats.org/drawingml/2006/table">
            <a:tbl>
              <a:tblPr/>
              <a:tblGrid>
                <a:gridCol w="1155700"/>
                <a:gridCol w="4700588"/>
                <a:gridCol w="1077912"/>
              </a:tblGrid>
              <a:tr h="23005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Narrow" pitchFamily="34" charset="0"/>
                        </a:rPr>
                        <a:t>CLASS</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Narrow" pitchFamily="34" charset="0"/>
                        </a:rPr>
                        <a:t>FAMILY</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FF66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chemeClr val="bg1"/>
                          </a:solidFill>
                          <a:effectLst/>
                          <a:latin typeface="Arial Narrow" pitchFamily="34" charset="0"/>
                        </a:rPr>
                        <a:t>IDENTIFIER</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rgbClr val="FF6600"/>
                    </a:solidFill>
                  </a:tcPr>
                </a:tc>
              </a:tr>
              <a:tr h="230058">
                <a:tc rowSpan="5">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Narrow" pitchFamily="34" charset="0"/>
                        </a:rPr>
                        <a:t>Management</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Risk Assessment</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RA</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Planning</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PL</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System and Services Acquisition</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SA</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Security Assessment and Authorization</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CA</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r h="230058">
                <a:tc v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400" b="1" i="0" u="none" strike="noStrike" cap="none" normalizeH="0" baseline="0" dirty="0" smtClean="0">
                        <a:ln>
                          <a:noFill/>
                        </a:ln>
                        <a:solidFill>
                          <a:srgbClr val="003399"/>
                        </a:solidFill>
                        <a:effectLst/>
                        <a:latin typeface="Arial Narrow"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Narrow" pitchFamily="34" charset="0"/>
                        </a:rPr>
                        <a:t>Program Management</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Narrow" pitchFamily="34" charset="0"/>
                        </a:rPr>
                        <a:t>PM</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30058">
                <a:tc rowSpan="9">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Narrow" pitchFamily="34" charset="0"/>
                        </a:rPr>
                        <a:t>Operational</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Personnel Security</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PS</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Physical and Environmental Protection</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PE</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Contingency Planning</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CP</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Configuration Management</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CM</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Maintenance</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MA</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System and Information Integrity</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SI</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Media Protection</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MP</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Incident Response</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IR</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Awareness and Training</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AT</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r h="230058">
                <a:tc rowSpan="4">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003399"/>
                          </a:solidFill>
                          <a:effectLst/>
                          <a:latin typeface="Arial Narrow" pitchFamily="34" charset="0"/>
                        </a:rPr>
                        <a:t>Technical</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Identification and Authentication</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IA</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Access Control</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AC</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Audit and Accountability</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AU</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noFill/>
                  </a:tcPr>
                </a:tc>
              </a:tr>
              <a:tr h="230058">
                <a:tc vMerge="1">
                  <a:txBody>
                    <a:bodyPr/>
                    <a:lstStyle/>
                    <a:p>
                      <a:endParaRPr 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System and Communications Protection</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200" b="0" i="0" u="none" strike="noStrike" cap="none" normalizeH="0" baseline="0" dirty="0" smtClean="0">
                          <a:ln>
                            <a:noFill/>
                          </a:ln>
                          <a:solidFill>
                            <a:srgbClr val="003399"/>
                          </a:solidFill>
                          <a:effectLst/>
                          <a:latin typeface="Arial Narrow" pitchFamily="34" charset="0"/>
                        </a:rPr>
                        <a:t>SC</a:t>
                      </a:r>
                    </a:p>
                  </a:txBody>
                  <a:tcPr anchor="ctr" horzOverflow="overflow">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lnTlToBr>
                      <a:noFill/>
                    </a:lnTlToBr>
                    <a:lnBlToTr>
                      <a:noFill/>
                    </a:lnBlToTr>
                    <a:solidFill>
                      <a:schemeClr val="bg1">
                        <a:lumMod val="95000"/>
                      </a:schemeClr>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5C3FF56A-5021-4552-B23B-7BDF032C049F}" type="slidenum">
              <a:rPr lang="en-US"/>
              <a:pPr>
                <a:defRPr/>
              </a:pPr>
              <a:t>130</a:t>
            </a:fld>
            <a:endParaRPr lang="en-US"/>
          </a:p>
        </p:txBody>
      </p:sp>
      <p:sp>
        <p:nvSpPr>
          <p:cNvPr id="58371" name="Rectangle 2"/>
          <p:cNvSpPr>
            <a:spLocks noGrp="1" noChangeArrowheads="1"/>
          </p:cNvSpPr>
          <p:nvPr>
            <p:ph type="title"/>
          </p:nvPr>
        </p:nvSpPr>
        <p:spPr/>
        <p:txBody>
          <a:bodyPr/>
          <a:lstStyle/>
          <a:p>
            <a:r>
              <a:rPr lang="en-US" sz="1200" smtClean="0"/>
              <a:t>Management Methodologies</a:t>
            </a:r>
            <a:br>
              <a:rPr lang="en-US" sz="1200" smtClean="0"/>
            </a:br>
            <a:r>
              <a:rPr lang="en-US" smtClean="0"/>
              <a:t>Program Evaluation &amp; Review Technique (PERT)</a:t>
            </a:r>
          </a:p>
        </p:txBody>
      </p:sp>
      <p:sp>
        <p:nvSpPr>
          <p:cNvPr id="1201155" name="Rectangle 3"/>
          <p:cNvSpPr>
            <a:spLocks noGrp="1" noChangeArrowheads="1"/>
          </p:cNvSpPr>
          <p:nvPr>
            <p:ph type="body" idx="1"/>
          </p:nvPr>
        </p:nvSpPr>
        <p:spPr/>
        <p:txBody>
          <a:bodyPr/>
          <a:lstStyle/>
          <a:p>
            <a:pPr>
              <a:lnSpc>
                <a:spcPct val="90000"/>
              </a:lnSpc>
            </a:pPr>
            <a:r>
              <a:rPr lang="en-US" dirty="0" smtClean="0"/>
              <a:t>This is an actual example!</a:t>
            </a:r>
          </a:p>
          <a:p>
            <a:pPr>
              <a:lnSpc>
                <a:spcPct val="90000"/>
              </a:lnSpc>
            </a:pPr>
            <a:endParaRPr lang="en-US" dirty="0" smtClean="0"/>
          </a:p>
          <a:p>
            <a:pPr>
              <a:lnSpc>
                <a:spcPct val="90000"/>
              </a:lnSpc>
            </a:pPr>
            <a:endParaRPr lang="en-US" dirty="0" smtClean="0"/>
          </a:p>
          <a:p>
            <a:pPr>
              <a:lnSpc>
                <a:spcPct val="90000"/>
              </a:lnSpc>
            </a:pPr>
            <a:endParaRPr lang="en-US" dirty="0" smtClean="0"/>
          </a:p>
          <a:p>
            <a:pPr>
              <a:lnSpc>
                <a:spcPct val="90000"/>
              </a:lnSpc>
            </a:pPr>
            <a:endParaRPr lang="en-US" dirty="0" smtClean="0"/>
          </a:p>
          <a:p>
            <a:pPr>
              <a:lnSpc>
                <a:spcPct val="90000"/>
              </a:lnSpc>
            </a:pPr>
            <a:endParaRPr lang="en-US" dirty="0" smtClean="0"/>
          </a:p>
          <a:p>
            <a:pPr>
              <a:lnSpc>
                <a:spcPct val="90000"/>
              </a:lnSpc>
            </a:pPr>
            <a:endParaRPr lang="en-US" dirty="0" smtClean="0"/>
          </a:p>
          <a:p>
            <a:pPr>
              <a:lnSpc>
                <a:spcPct val="90000"/>
              </a:lnSpc>
            </a:pPr>
            <a:endParaRPr lang="en-US" dirty="0" smtClean="0"/>
          </a:p>
          <a:p>
            <a:pPr>
              <a:lnSpc>
                <a:spcPct val="90000"/>
              </a:lnSpc>
            </a:pPr>
            <a:endParaRPr lang="en-US" dirty="0" smtClean="0"/>
          </a:p>
          <a:p>
            <a:pPr>
              <a:lnSpc>
                <a:spcPct val="90000"/>
              </a:lnSpc>
            </a:pPr>
            <a:r>
              <a:rPr lang="en-US" dirty="0" smtClean="0"/>
              <a:t>What is wrong with this project?</a:t>
            </a:r>
          </a:p>
          <a:p>
            <a:pPr>
              <a:lnSpc>
                <a:spcPct val="90000"/>
              </a:lnSpc>
            </a:pPr>
            <a:r>
              <a:rPr lang="en-US" dirty="0" smtClean="0"/>
              <a:t>This PM has never build an system architecture.</a:t>
            </a:r>
          </a:p>
        </p:txBody>
      </p:sp>
      <p:pic>
        <p:nvPicPr>
          <p:cNvPr id="12011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52147"/>
            <a:ext cx="10364788"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14140981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201157"/>
                                        </p:tgtEl>
                                        <p:attrNameLst>
                                          <p:attrName>style.visibility</p:attrName>
                                        </p:attrNameLst>
                                      </p:cBhvr>
                                      <p:to>
                                        <p:strVal val="visible"/>
                                      </p:to>
                                    </p:set>
                                    <p:anim calcmode="lin" valueType="num">
                                      <p:cBhvr additive="base">
                                        <p:cTn id="7" dur="500" fill="hold"/>
                                        <p:tgtEl>
                                          <p:spTgt spid="1201157"/>
                                        </p:tgtEl>
                                        <p:attrNameLst>
                                          <p:attrName>ppt_x</p:attrName>
                                        </p:attrNameLst>
                                      </p:cBhvr>
                                      <p:tavLst>
                                        <p:tav tm="0">
                                          <p:val>
                                            <p:strVal val="0-#ppt_w/2"/>
                                          </p:val>
                                        </p:tav>
                                        <p:tav tm="100000">
                                          <p:val>
                                            <p:strVal val="#ppt_x"/>
                                          </p:val>
                                        </p:tav>
                                      </p:tavLst>
                                    </p:anim>
                                    <p:anim calcmode="lin" valueType="num">
                                      <p:cBhvr additive="base">
                                        <p:cTn id="8" dur="500" fill="hold"/>
                                        <p:tgtEl>
                                          <p:spTgt spid="120115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01155">
                                            <p:txEl>
                                              <p:pRg st="9" end="9"/>
                                            </p:txEl>
                                          </p:spTgt>
                                        </p:tgtEl>
                                        <p:attrNameLst>
                                          <p:attrName>style.visibility</p:attrName>
                                        </p:attrNameLst>
                                      </p:cBhvr>
                                      <p:to>
                                        <p:strVal val="visible"/>
                                      </p:to>
                                    </p:set>
                                    <p:anim calcmode="lin" valueType="num">
                                      <p:cBhvr additive="base">
                                        <p:cTn id="11" dur="500" fill="hold"/>
                                        <p:tgtEl>
                                          <p:spTgt spid="1201155">
                                            <p:txEl>
                                              <p:pRg st="9" end="9"/>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201155">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nodeType="clickEffect">
                                  <p:stCondLst>
                                    <p:cond delay="0"/>
                                  </p:stCondLst>
                                  <p:childTnLst>
                                    <p:set>
                                      <p:cBhvr>
                                        <p:cTn id="16" dur="1" fill="hold">
                                          <p:stCondLst>
                                            <p:cond delay="0"/>
                                          </p:stCondLst>
                                        </p:cTn>
                                        <p:tgtEl>
                                          <p:spTgt spid="1201155">
                                            <p:txEl>
                                              <p:pRg st="10" end="10"/>
                                            </p:txEl>
                                          </p:spTgt>
                                        </p:tgtEl>
                                        <p:attrNameLst>
                                          <p:attrName>style.visibility</p:attrName>
                                        </p:attrNameLst>
                                      </p:cBhvr>
                                      <p:to>
                                        <p:strVal val="visible"/>
                                      </p:to>
                                    </p:set>
                                    <p:anim calcmode="lin" valueType="num">
                                      <p:cBhvr additive="base">
                                        <p:cTn id="17" dur="500" fill="hold"/>
                                        <p:tgtEl>
                                          <p:spTgt spid="1201155">
                                            <p:txEl>
                                              <p:pRg st="10" end="1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201155">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p:txBody>
          <a:bodyPr/>
          <a:lstStyle/>
          <a:p>
            <a:r>
              <a:rPr lang="en-US" smtClean="0"/>
              <a:t>Some serious facts about the current state of federal IT projects</a:t>
            </a:r>
            <a:endParaRPr lang="en-US" dirty="0" smtClean="0"/>
          </a:p>
        </p:txBody>
      </p:sp>
      <p:sp>
        <p:nvSpPr>
          <p:cNvPr id="59396" name="Rectangle 3"/>
          <p:cNvSpPr>
            <a:spLocks noGrp="1" noChangeArrowheads="1"/>
          </p:cNvSpPr>
          <p:nvPr>
            <p:ph type="body" idx="1"/>
          </p:nvPr>
        </p:nvSpPr>
        <p:spPr>
          <a:xfrm>
            <a:off x="685800" y="1143000"/>
            <a:ext cx="7772400" cy="5018809"/>
          </a:xfrm>
        </p:spPr>
        <p:txBody>
          <a:bodyPr>
            <a:normAutofit/>
          </a:bodyPr>
          <a:lstStyle/>
          <a:p>
            <a:r>
              <a:rPr lang="en-US" dirty="0" smtClean="0"/>
              <a:t>Government Accountability Office (GAO) reported: </a:t>
            </a:r>
          </a:p>
          <a:p>
            <a:pPr lvl="1"/>
            <a:r>
              <a:rPr lang="en-US" dirty="0" smtClean="0"/>
              <a:t>“… for fiscal year 2006, nearly 25% of the funds (IT budget) requested, totaling about $15 billion, were considered by OMB to be at risk.”</a:t>
            </a:r>
          </a:p>
          <a:p>
            <a:pPr lvl="1"/>
            <a:r>
              <a:rPr lang="en-US" dirty="0" smtClean="0"/>
              <a:t>“In the case of risk assessment, supporting documentation for about 75% of the investments did not address OMB’s required risk categories.”</a:t>
            </a:r>
          </a:p>
          <a:p>
            <a:r>
              <a:rPr lang="en-US" dirty="0" smtClean="0"/>
              <a:t>Government Computer News (GCN) reported a survey from 104 Federal IT executives:</a:t>
            </a:r>
          </a:p>
          <a:p>
            <a:pPr lvl="1"/>
            <a:r>
              <a:rPr lang="en-US" dirty="0" smtClean="0"/>
              <a:t>Reasons for program over-run are…</a:t>
            </a:r>
          </a:p>
          <a:p>
            <a:pPr lvl="2"/>
            <a:r>
              <a:rPr lang="en-US" dirty="0" smtClean="0"/>
              <a:t>65+%:  Poor program management.</a:t>
            </a:r>
          </a:p>
          <a:p>
            <a:pPr lvl="2"/>
            <a:r>
              <a:rPr lang="en-US" dirty="0" smtClean="0"/>
              <a:t>54%:  Scope creep.</a:t>
            </a:r>
          </a:p>
          <a:p>
            <a:pPr lvl="1"/>
            <a:r>
              <a:rPr lang="en-US" dirty="0" smtClean="0"/>
              <a:t>Key to reduce number of failed agency IT projects is…</a:t>
            </a:r>
          </a:p>
          <a:p>
            <a:pPr lvl="2"/>
            <a:r>
              <a:rPr lang="en-US" dirty="0" smtClean="0"/>
              <a:t>Training.</a:t>
            </a:r>
          </a:p>
        </p:txBody>
      </p:sp>
      <p:sp>
        <p:nvSpPr>
          <p:cNvPr id="5" name="Slide Number Placeholder 3"/>
          <p:cNvSpPr>
            <a:spLocks noGrp="1"/>
          </p:cNvSpPr>
          <p:nvPr>
            <p:ph type="sldNum" sz="quarter" idx="10"/>
          </p:nvPr>
        </p:nvSpPr>
        <p:spPr/>
        <p:txBody>
          <a:bodyPr/>
          <a:lstStyle/>
          <a:p>
            <a:fld id="{DD625479-65D9-4163-A501-117FAE8287AD}" type="slidenum">
              <a:rPr lang="en-US" smtClean="0"/>
              <a:pPr/>
              <a:t>131</a:t>
            </a:fld>
            <a:endParaRPr lang="en-US"/>
          </a:p>
        </p:txBody>
      </p:sp>
      <p:sp>
        <p:nvSpPr>
          <p:cNvPr id="59397" name="Text Box 4"/>
          <p:cNvSpPr txBox="1">
            <a:spLocks noChangeArrowheads="1"/>
          </p:cNvSpPr>
          <p:nvPr/>
        </p:nvSpPr>
        <p:spPr bwMode="auto">
          <a:xfrm>
            <a:off x="1211696" y="6296314"/>
            <a:ext cx="718343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225425" indent="-225425">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000" b="1" dirty="0" smtClean="0">
                <a:solidFill>
                  <a:srgbClr val="003399"/>
                </a:solidFill>
                <a:latin typeface="+mn-lt"/>
              </a:rPr>
              <a:t>Resource:</a:t>
            </a:r>
            <a:r>
              <a:rPr lang="en-US" sz="1000" dirty="0" smtClean="0">
                <a:solidFill>
                  <a:srgbClr val="003399"/>
                </a:solidFill>
                <a:latin typeface="+mn-lt"/>
              </a:rPr>
              <a:t> </a:t>
            </a:r>
            <a:endParaRPr lang="en-US" sz="1000" dirty="0">
              <a:solidFill>
                <a:srgbClr val="003399"/>
              </a:solidFill>
              <a:latin typeface="+mn-lt"/>
            </a:endParaRPr>
          </a:p>
          <a:p>
            <a:pPr>
              <a:buFontTx/>
              <a:buChar char="•"/>
            </a:pPr>
            <a:r>
              <a:rPr lang="en-US" sz="1000" dirty="0">
                <a:solidFill>
                  <a:srgbClr val="003399"/>
                </a:solidFill>
                <a:latin typeface="+mn-lt"/>
              </a:rPr>
              <a:t>GAO-06-250 </a:t>
            </a:r>
            <a:r>
              <a:rPr lang="en-US" sz="1000" i="1" dirty="0">
                <a:solidFill>
                  <a:srgbClr val="003399"/>
                </a:solidFill>
                <a:latin typeface="+mn-lt"/>
              </a:rPr>
              <a:t>Information Technology: Agencies Need to Improve the Accuracy and Reliability of Investment Information</a:t>
            </a:r>
            <a:r>
              <a:rPr lang="en-US" sz="1000" dirty="0">
                <a:solidFill>
                  <a:srgbClr val="003399"/>
                </a:solidFill>
                <a:latin typeface="+mn-lt"/>
              </a:rPr>
              <a:t>.</a:t>
            </a:r>
          </a:p>
          <a:p>
            <a:pPr>
              <a:buFontTx/>
              <a:buChar char="•"/>
            </a:pPr>
            <a:r>
              <a:rPr lang="en-US" sz="1000" dirty="0">
                <a:solidFill>
                  <a:srgbClr val="003399"/>
                </a:solidFill>
                <a:latin typeface="+mn-lt"/>
              </a:rPr>
              <a:t>http://www.gcn.com/online/vol1_no1/42733-1.html</a:t>
            </a:r>
          </a:p>
        </p:txBody>
      </p:sp>
    </p:spTree>
    <p:extLst>
      <p:ext uri="{BB962C8B-B14F-4D97-AF65-F5344CB8AC3E}">
        <p14:creationId xmlns:p14="http://schemas.microsoft.com/office/powerpoint/2010/main" val="3930098460"/>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C305AF37-9C09-4EAD-B557-63E7DC3C1E00}" type="slidenum">
              <a:rPr lang="en-US"/>
              <a:pPr>
                <a:defRPr/>
              </a:pPr>
              <a:t>132</a:t>
            </a:fld>
            <a:endParaRPr lang="en-US"/>
          </a:p>
        </p:txBody>
      </p:sp>
      <p:sp>
        <p:nvSpPr>
          <p:cNvPr id="64515" name="Rectangle 2"/>
          <p:cNvSpPr>
            <a:spLocks noGrp="1" noChangeArrowheads="1"/>
          </p:cNvSpPr>
          <p:nvPr>
            <p:ph type="title"/>
          </p:nvPr>
        </p:nvSpPr>
        <p:spPr/>
        <p:txBody>
          <a:bodyPr/>
          <a:lstStyle/>
          <a:p>
            <a:r>
              <a:rPr lang="en-US" sz="1200" dirty="0" smtClean="0"/>
              <a:t>Project Management</a:t>
            </a:r>
            <a:br>
              <a:rPr lang="en-US" sz="1200" dirty="0" smtClean="0"/>
            </a:br>
            <a:r>
              <a:rPr lang="en-US" dirty="0" smtClean="0"/>
              <a:t>Earned-Value Management System (EVMS)</a:t>
            </a:r>
          </a:p>
        </p:txBody>
      </p:sp>
      <p:sp>
        <p:nvSpPr>
          <p:cNvPr id="64516" name="Rectangle 3"/>
          <p:cNvSpPr>
            <a:spLocks noGrp="1" noChangeArrowheads="1"/>
          </p:cNvSpPr>
          <p:nvPr>
            <p:ph type="body" idx="1"/>
          </p:nvPr>
        </p:nvSpPr>
        <p:spPr/>
        <p:txBody>
          <a:bodyPr/>
          <a:lstStyle/>
          <a:p>
            <a:r>
              <a:rPr lang="en-US" dirty="0" err="1" smtClean="0"/>
              <a:t>DoD</a:t>
            </a:r>
            <a:r>
              <a:rPr lang="en-US" dirty="0" smtClean="0"/>
              <a:t> EVMS is based on </a:t>
            </a:r>
            <a:r>
              <a:rPr lang="en-US" dirty="0" smtClean="0">
                <a:solidFill>
                  <a:srgbClr val="003399"/>
                </a:solidFill>
              </a:rPr>
              <a:t>ANSI/EIA-748-A-1998,</a:t>
            </a:r>
            <a:r>
              <a:rPr lang="en-US" dirty="0" smtClean="0"/>
              <a:t> </a:t>
            </a:r>
            <a:r>
              <a:rPr lang="en-US" i="1" dirty="0" smtClean="0"/>
              <a:t>Earned Value Management Systems Standard.</a:t>
            </a:r>
            <a:endParaRPr lang="en-US" i="1" dirty="0" smtClean="0">
              <a:solidFill>
                <a:srgbClr val="FF6600"/>
              </a:solidFill>
            </a:endParaRPr>
          </a:p>
          <a:p>
            <a:endParaRPr lang="en-US" dirty="0" smtClean="0"/>
          </a:p>
          <a:p>
            <a:r>
              <a:rPr lang="en-US" dirty="0" smtClean="0"/>
              <a:t>Implementation of EVMS (i.e. </a:t>
            </a:r>
            <a:r>
              <a:rPr lang="en-US" dirty="0" err="1" smtClean="0"/>
              <a:t>DoD</a:t>
            </a:r>
            <a:r>
              <a:rPr lang="en-US" dirty="0" smtClean="0"/>
              <a:t> EVMIG) consists of 32 Guidelines in 5 Categories:</a:t>
            </a:r>
          </a:p>
          <a:p>
            <a:pPr lvl="1"/>
            <a:r>
              <a:rPr lang="en-US" dirty="0" smtClean="0"/>
              <a:t>Organization.</a:t>
            </a:r>
          </a:p>
          <a:p>
            <a:pPr lvl="1"/>
            <a:r>
              <a:rPr lang="en-US" dirty="0" smtClean="0"/>
              <a:t>Planning, Scheduling &amp; Budgeting.</a:t>
            </a:r>
          </a:p>
          <a:p>
            <a:pPr lvl="1"/>
            <a:r>
              <a:rPr lang="en-US" dirty="0" smtClean="0"/>
              <a:t>Accounting Considerations.</a:t>
            </a:r>
          </a:p>
          <a:p>
            <a:pPr lvl="1"/>
            <a:r>
              <a:rPr lang="en-US" dirty="0" smtClean="0"/>
              <a:t>Analysis and Management Reports.</a:t>
            </a:r>
          </a:p>
          <a:p>
            <a:pPr lvl="1"/>
            <a:r>
              <a:rPr lang="en-US" dirty="0" smtClean="0"/>
              <a:t>Revisions and Data Maintenance.</a:t>
            </a:r>
          </a:p>
        </p:txBody>
      </p:sp>
      <p:sp>
        <p:nvSpPr>
          <p:cNvPr id="64517" name="Text Box 4"/>
          <p:cNvSpPr txBox="1">
            <a:spLocks noChangeArrowheads="1"/>
          </p:cNvSpPr>
          <p:nvPr/>
        </p:nvSpPr>
        <p:spPr bwMode="auto">
          <a:xfrm>
            <a:off x="1117312" y="6027003"/>
            <a:ext cx="732010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tabLst>
                <a:tab pos="688975" algn="l"/>
              </a:tabLst>
              <a:defRPr sz="2400">
                <a:solidFill>
                  <a:schemeClr val="tx1"/>
                </a:solidFill>
                <a:latin typeface="Times New Roman" pitchFamily="18" charset="0"/>
              </a:defRPr>
            </a:lvl1pPr>
            <a:lvl2pPr marL="742950" indent="-285750">
              <a:tabLst>
                <a:tab pos="688975" algn="l"/>
              </a:tabLst>
              <a:defRPr sz="2400">
                <a:solidFill>
                  <a:schemeClr val="tx1"/>
                </a:solidFill>
                <a:latin typeface="Times New Roman" pitchFamily="18" charset="0"/>
              </a:defRPr>
            </a:lvl2pPr>
            <a:lvl3pPr marL="1143000" indent="-228600">
              <a:tabLst>
                <a:tab pos="688975" algn="l"/>
              </a:tabLst>
              <a:defRPr sz="2400">
                <a:solidFill>
                  <a:schemeClr val="tx1"/>
                </a:solidFill>
                <a:latin typeface="Times New Roman" pitchFamily="18" charset="0"/>
              </a:defRPr>
            </a:lvl3pPr>
            <a:lvl4pPr marL="1600200" indent="-228600">
              <a:tabLst>
                <a:tab pos="688975" algn="l"/>
              </a:tabLst>
              <a:defRPr sz="2400">
                <a:solidFill>
                  <a:schemeClr val="tx1"/>
                </a:solidFill>
                <a:latin typeface="Times New Roman" pitchFamily="18" charset="0"/>
              </a:defRPr>
            </a:lvl4pPr>
            <a:lvl5pPr marL="2057400" indent="-228600">
              <a:tabLst>
                <a:tab pos="688975" algn="l"/>
              </a:tabLst>
              <a:defRPr sz="2400">
                <a:solidFill>
                  <a:schemeClr val="tx1"/>
                </a:solidFill>
                <a:latin typeface="Times New Roman" pitchFamily="18" charset="0"/>
              </a:defRPr>
            </a:lvl5pPr>
            <a:lvl6pPr marL="2514600" indent="-228600" eaLnBrk="0" fontAlgn="base" hangingPunct="0">
              <a:spcBef>
                <a:spcPct val="0"/>
              </a:spcBef>
              <a:spcAft>
                <a:spcPct val="0"/>
              </a:spcAft>
              <a:tabLst>
                <a:tab pos="688975" algn="l"/>
              </a:tabLst>
              <a:defRPr sz="2400">
                <a:solidFill>
                  <a:schemeClr val="tx1"/>
                </a:solidFill>
                <a:latin typeface="Times New Roman" pitchFamily="18" charset="0"/>
              </a:defRPr>
            </a:lvl6pPr>
            <a:lvl7pPr marL="2971800" indent="-228600" eaLnBrk="0" fontAlgn="base" hangingPunct="0">
              <a:spcBef>
                <a:spcPct val="0"/>
              </a:spcBef>
              <a:spcAft>
                <a:spcPct val="0"/>
              </a:spcAft>
              <a:tabLst>
                <a:tab pos="688975" algn="l"/>
              </a:tabLst>
              <a:defRPr sz="2400">
                <a:solidFill>
                  <a:schemeClr val="tx1"/>
                </a:solidFill>
                <a:latin typeface="Times New Roman" pitchFamily="18" charset="0"/>
              </a:defRPr>
            </a:lvl7pPr>
            <a:lvl8pPr marL="3429000" indent="-228600" eaLnBrk="0" fontAlgn="base" hangingPunct="0">
              <a:spcBef>
                <a:spcPct val="0"/>
              </a:spcBef>
              <a:spcAft>
                <a:spcPct val="0"/>
              </a:spcAft>
              <a:tabLst>
                <a:tab pos="688975" algn="l"/>
              </a:tabLst>
              <a:defRPr sz="2400">
                <a:solidFill>
                  <a:schemeClr val="tx1"/>
                </a:solidFill>
                <a:latin typeface="Times New Roman" pitchFamily="18" charset="0"/>
              </a:defRPr>
            </a:lvl8pPr>
            <a:lvl9pPr marL="3886200" indent="-228600" eaLnBrk="0" fontAlgn="base" hangingPunct="0">
              <a:spcBef>
                <a:spcPct val="0"/>
              </a:spcBef>
              <a:spcAft>
                <a:spcPct val="0"/>
              </a:spcAft>
              <a:tabLst>
                <a:tab pos="688975" algn="l"/>
              </a:tabLst>
              <a:defRPr sz="2400">
                <a:solidFill>
                  <a:schemeClr val="tx1"/>
                </a:solidFill>
                <a:latin typeface="Times New Roman" pitchFamily="18" charset="0"/>
              </a:defRPr>
            </a:lvl9pPr>
          </a:lstStyle>
          <a:p>
            <a:r>
              <a:rPr lang="en-US" sz="1200" b="1" dirty="0" smtClean="0">
                <a:solidFill>
                  <a:srgbClr val="003399"/>
                </a:solidFill>
                <a:latin typeface="+mn-lt"/>
              </a:rPr>
              <a:t>Reference</a:t>
            </a:r>
            <a:r>
              <a:rPr lang="en-US" sz="1200" dirty="0" smtClean="0">
                <a:solidFill>
                  <a:srgbClr val="003399"/>
                </a:solidFill>
                <a:latin typeface="+mn-lt"/>
              </a:rPr>
              <a:t>: </a:t>
            </a:r>
            <a:r>
              <a:rPr lang="en-US" sz="1200" dirty="0">
                <a:solidFill>
                  <a:srgbClr val="003399"/>
                </a:solidFill>
                <a:latin typeface="+mn-lt"/>
              </a:rPr>
              <a:t>	</a:t>
            </a:r>
            <a:endParaRPr lang="en-US" sz="1200" dirty="0" smtClean="0">
              <a:solidFill>
                <a:srgbClr val="003399"/>
              </a:solidFill>
              <a:latin typeface="+mn-lt"/>
            </a:endParaRPr>
          </a:p>
          <a:p>
            <a:pPr marL="171450" indent="-171450">
              <a:buFont typeface="Arial" pitchFamily="34" charset="0"/>
              <a:buChar char="•"/>
            </a:pPr>
            <a:r>
              <a:rPr lang="en-US" sz="1200" dirty="0" smtClean="0">
                <a:solidFill>
                  <a:srgbClr val="003399"/>
                </a:solidFill>
                <a:latin typeface="+mn-lt"/>
              </a:rPr>
              <a:t>http</a:t>
            </a:r>
            <a:r>
              <a:rPr lang="en-US" sz="1200" dirty="0">
                <a:solidFill>
                  <a:srgbClr val="003399"/>
                </a:solidFill>
                <a:latin typeface="+mn-lt"/>
              </a:rPr>
              <a:t>://www.acq.osd.mil/pm/historical/ansi/ansi_announce.html</a:t>
            </a:r>
          </a:p>
          <a:p>
            <a:pPr marL="171450" indent="-171450">
              <a:buFont typeface="Arial" pitchFamily="34" charset="0"/>
              <a:buChar char="•"/>
            </a:pPr>
            <a:r>
              <a:rPr lang="en-US" sz="1200" dirty="0" smtClean="0">
                <a:solidFill>
                  <a:srgbClr val="003399"/>
                </a:solidFill>
                <a:latin typeface="+mn-lt"/>
              </a:rPr>
              <a:t>http</a:t>
            </a:r>
            <a:r>
              <a:rPr lang="en-US" sz="1200" dirty="0">
                <a:solidFill>
                  <a:srgbClr val="003399"/>
                </a:solidFill>
                <a:latin typeface="+mn-lt"/>
              </a:rPr>
              <a:t>://www.ndia.org/Content/ContentGroups/Divisions1/Procurement/NDIA_PMSC_EVMS_IntentGuide_Jan2006U1.pdf</a:t>
            </a:r>
          </a:p>
        </p:txBody>
      </p:sp>
    </p:spTree>
    <p:extLst>
      <p:ext uri="{BB962C8B-B14F-4D97-AF65-F5344CB8AC3E}">
        <p14:creationId xmlns:p14="http://schemas.microsoft.com/office/powerpoint/2010/main" val="3141685599"/>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991AC8-632D-48BB-975E-A69722E573D2}" type="slidenum">
              <a:rPr lang="en-US"/>
              <a:pPr>
                <a:defRPr/>
              </a:pPr>
              <a:t>133</a:t>
            </a:fld>
            <a:endParaRPr lang="en-US"/>
          </a:p>
        </p:txBody>
      </p:sp>
      <p:sp>
        <p:nvSpPr>
          <p:cNvPr id="65539" name="Rectangle 2"/>
          <p:cNvSpPr>
            <a:spLocks noGrp="1" noChangeArrowheads="1"/>
          </p:cNvSpPr>
          <p:nvPr>
            <p:ph type="title"/>
          </p:nvPr>
        </p:nvSpPr>
        <p:spPr/>
        <p:txBody>
          <a:bodyPr/>
          <a:lstStyle/>
          <a:p>
            <a:r>
              <a:rPr lang="en-US" sz="1200" dirty="0" smtClean="0"/>
              <a:t>Project Management</a:t>
            </a:r>
            <a:br>
              <a:rPr lang="en-US" sz="1200" dirty="0" smtClean="0"/>
            </a:br>
            <a:r>
              <a:rPr lang="en-US" dirty="0" smtClean="0"/>
              <a:t>Earned-Value Management System (EVMS)</a:t>
            </a:r>
          </a:p>
        </p:txBody>
      </p:sp>
      <p:sp>
        <p:nvSpPr>
          <p:cNvPr id="65540" name="Rectangle 3"/>
          <p:cNvSpPr>
            <a:spLocks noGrp="1" noChangeArrowheads="1"/>
          </p:cNvSpPr>
          <p:nvPr>
            <p:ph type="body" idx="1"/>
          </p:nvPr>
        </p:nvSpPr>
        <p:spPr/>
        <p:txBody>
          <a:bodyPr/>
          <a:lstStyle/>
          <a:p>
            <a:r>
              <a:rPr lang="en-US" dirty="0" smtClean="0"/>
              <a:t>Key attributes in EVMS:</a:t>
            </a:r>
          </a:p>
          <a:p>
            <a:pPr lvl="1">
              <a:buClr>
                <a:srgbClr val="003399"/>
              </a:buClr>
            </a:pPr>
            <a:r>
              <a:rPr lang="en-US" u="sng" dirty="0" smtClean="0">
                <a:solidFill>
                  <a:srgbClr val="FF6600"/>
                </a:solidFill>
              </a:rPr>
              <a:t>Statement of Work</a:t>
            </a:r>
            <a:r>
              <a:rPr lang="en-US" dirty="0" smtClean="0">
                <a:solidFill>
                  <a:srgbClr val="FF6600"/>
                </a:solidFill>
              </a:rPr>
              <a:t> </a:t>
            </a:r>
            <a:r>
              <a:rPr lang="en-US" dirty="0" smtClean="0"/>
              <a:t>(SOW).</a:t>
            </a:r>
          </a:p>
          <a:p>
            <a:pPr lvl="1">
              <a:buClr>
                <a:srgbClr val="003399"/>
              </a:buClr>
            </a:pPr>
            <a:r>
              <a:rPr lang="en-US" u="sng" dirty="0" smtClean="0">
                <a:solidFill>
                  <a:srgbClr val="FF6600"/>
                </a:solidFill>
              </a:rPr>
              <a:t>Work Breakdown Structure</a:t>
            </a:r>
            <a:r>
              <a:rPr lang="en-US" dirty="0" smtClean="0">
                <a:solidFill>
                  <a:srgbClr val="FF6600"/>
                </a:solidFill>
              </a:rPr>
              <a:t> </a:t>
            </a:r>
            <a:r>
              <a:rPr lang="en-US" dirty="0" smtClean="0"/>
              <a:t>(WBS).</a:t>
            </a:r>
          </a:p>
          <a:p>
            <a:pPr lvl="1">
              <a:buClr>
                <a:srgbClr val="003399"/>
              </a:buClr>
            </a:pPr>
            <a:r>
              <a:rPr lang="en-US" u="sng" dirty="0" smtClean="0">
                <a:solidFill>
                  <a:srgbClr val="FF6600"/>
                </a:solidFill>
              </a:rPr>
              <a:t>Entry Criteria</a:t>
            </a:r>
            <a:r>
              <a:rPr lang="en-US" dirty="0" smtClean="0">
                <a:solidFill>
                  <a:srgbClr val="FF6600"/>
                </a:solidFill>
              </a:rPr>
              <a:t> </a:t>
            </a:r>
            <a:r>
              <a:rPr lang="en-US" dirty="0" smtClean="0"/>
              <a:t>(i.e. task dependencies, work authorization, etc.)</a:t>
            </a:r>
          </a:p>
          <a:p>
            <a:pPr lvl="1">
              <a:buClr>
                <a:srgbClr val="003399"/>
              </a:buClr>
            </a:pPr>
            <a:r>
              <a:rPr lang="en-US" u="sng" dirty="0" smtClean="0">
                <a:solidFill>
                  <a:srgbClr val="FF6600"/>
                </a:solidFill>
              </a:rPr>
              <a:t>Exit Criteria</a:t>
            </a:r>
            <a:r>
              <a:rPr lang="en-US" dirty="0" smtClean="0">
                <a:solidFill>
                  <a:srgbClr val="FF6600"/>
                </a:solidFill>
              </a:rPr>
              <a:t> </a:t>
            </a:r>
            <a:r>
              <a:rPr lang="en-US" dirty="0" smtClean="0"/>
              <a:t>(i.e. deliverables, PMR, closure, etc.)</a:t>
            </a:r>
          </a:p>
          <a:p>
            <a:pPr lvl="1">
              <a:buClr>
                <a:srgbClr val="003399"/>
              </a:buClr>
            </a:pPr>
            <a:r>
              <a:rPr lang="en-US" u="sng" dirty="0" smtClean="0">
                <a:solidFill>
                  <a:srgbClr val="FF6600"/>
                </a:solidFill>
              </a:rPr>
              <a:t>Resources</a:t>
            </a:r>
            <a:r>
              <a:rPr lang="en-US" dirty="0" smtClean="0"/>
              <a:t>:  Time, costs &amp; budget.</a:t>
            </a:r>
          </a:p>
        </p:txBody>
      </p:sp>
    </p:spTree>
    <p:extLst>
      <p:ext uri="{BB962C8B-B14F-4D97-AF65-F5344CB8AC3E}">
        <p14:creationId xmlns:p14="http://schemas.microsoft.com/office/powerpoint/2010/main" val="34240078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5540">
                                            <p:txEl>
                                              <p:pRg st="1" end="1"/>
                                            </p:txEl>
                                          </p:spTgt>
                                        </p:tgtEl>
                                        <p:attrNameLst>
                                          <p:attrName>style.visibility</p:attrName>
                                        </p:attrNameLst>
                                      </p:cBhvr>
                                      <p:to>
                                        <p:strVal val="visible"/>
                                      </p:to>
                                    </p:set>
                                    <p:animEffect transition="in" filter="wipe(left)">
                                      <p:cBhvr>
                                        <p:cTn id="7" dur="500"/>
                                        <p:tgtEl>
                                          <p:spTgt spid="65540">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5540">
                                            <p:txEl>
                                              <p:pRg st="2" end="2"/>
                                            </p:txEl>
                                          </p:spTgt>
                                        </p:tgtEl>
                                        <p:attrNameLst>
                                          <p:attrName>style.visibility</p:attrName>
                                        </p:attrNameLst>
                                      </p:cBhvr>
                                      <p:to>
                                        <p:strVal val="visible"/>
                                      </p:to>
                                    </p:set>
                                    <p:animEffect transition="in" filter="wipe(left)">
                                      <p:cBhvr>
                                        <p:cTn id="11" dur="500"/>
                                        <p:tgtEl>
                                          <p:spTgt spid="65540">
                                            <p:txEl>
                                              <p:pRg st="2" end="2"/>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5540">
                                            <p:txEl>
                                              <p:pRg st="3" end="3"/>
                                            </p:txEl>
                                          </p:spTgt>
                                        </p:tgtEl>
                                        <p:attrNameLst>
                                          <p:attrName>style.visibility</p:attrName>
                                        </p:attrNameLst>
                                      </p:cBhvr>
                                      <p:to>
                                        <p:strVal val="visible"/>
                                      </p:to>
                                    </p:set>
                                    <p:animEffect transition="in" filter="wipe(left)">
                                      <p:cBhvr>
                                        <p:cTn id="15" dur="500"/>
                                        <p:tgtEl>
                                          <p:spTgt spid="65540">
                                            <p:txEl>
                                              <p:pRg st="3" end="3"/>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65540">
                                            <p:txEl>
                                              <p:pRg st="4" end="4"/>
                                            </p:txEl>
                                          </p:spTgt>
                                        </p:tgtEl>
                                        <p:attrNameLst>
                                          <p:attrName>style.visibility</p:attrName>
                                        </p:attrNameLst>
                                      </p:cBhvr>
                                      <p:to>
                                        <p:strVal val="visible"/>
                                      </p:to>
                                    </p:set>
                                    <p:animEffect transition="in" filter="wipe(left)">
                                      <p:cBhvr>
                                        <p:cTn id="19" dur="500"/>
                                        <p:tgtEl>
                                          <p:spTgt spid="65540">
                                            <p:txEl>
                                              <p:pRg st="4" end="4"/>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65540">
                                            <p:txEl>
                                              <p:pRg st="5" end="5"/>
                                            </p:txEl>
                                          </p:spTgt>
                                        </p:tgtEl>
                                        <p:attrNameLst>
                                          <p:attrName>style.visibility</p:attrName>
                                        </p:attrNameLst>
                                      </p:cBhvr>
                                      <p:to>
                                        <p:strVal val="visible"/>
                                      </p:to>
                                    </p:set>
                                    <p:animEffect transition="in" filter="wipe(left)">
                                      <p:cBhvr>
                                        <p:cTn id="23" dur="500"/>
                                        <p:tgtEl>
                                          <p:spTgt spid="6554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408B590-D797-46E6-9326-6374CAD0B110}" type="slidenum">
              <a:rPr lang="en-US"/>
              <a:pPr>
                <a:defRPr/>
              </a:pPr>
              <a:t>134</a:t>
            </a:fld>
            <a:endParaRPr lang="en-US"/>
          </a:p>
        </p:txBody>
      </p:sp>
      <p:sp>
        <p:nvSpPr>
          <p:cNvPr id="66563" name="Rectangle 2"/>
          <p:cNvSpPr>
            <a:spLocks noGrp="1" noChangeArrowheads="1"/>
          </p:cNvSpPr>
          <p:nvPr>
            <p:ph type="title"/>
          </p:nvPr>
        </p:nvSpPr>
        <p:spPr/>
        <p:txBody>
          <a:bodyPr/>
          <a:lstStyle/>
          <a:p>
            <a:r>
              <a:rPr lang="en-US" sz="1200" dirty="0" smtClean="0"/>
              <a:t>Project Management</a:t>
            </a:r>
            <a:br>
              <a:rPr lang="en-US" sz="1200" dirty="0" smtClean="0"/>
            </a:br>
            <a:r>
              <a:rPr lang="en-US" dirty="0" smtClean="0"/>
              <a:t>Earned-Value Management System (EVMS)</a:t>
            </a:r>
          </a:p>
        </p:txBody>
      </p:sp>
      <p:sp>
        <p:nvSpPr>
          <p:cNvPr id="66564" name="Rectangle 3"/>
          <p:cNvSpPr>
            <a:spLocks noGrp="1" noChangeArrowheads="1"/>
          </p:cNvSpPr>
          <p:nvPr>
            <p:ph type="body" idx="1"/>
          </p:nvPr>
        </p:nvSpPr>
        <p:spPr/>
        <p:txBody>
          <a:bodyPr/>
          <a:lstStyle/>
          <a:p>
            <a:r>
              <a:rPr lang="en-US" dirty="0" smtClean="0"/>
              <a:t>Project performance value is “earned” through:</a:t>
            </a:r>
          </a:p>
          <a:p>
            <a:pPr lvl="1"/>
            <a:r>
              <a:rPr lang="en-US" dirty="0" smtClean="0"/>
              <a:t>Work performed.</a:t>
            </a:r>
          </a:p>
          <a:p>
            <a:pPr lvl="1"/>
            <a:r>
              <a:rPr lang="en-US" dirty="0" smtClean="0"/>
              <a:t>Product delivery (i.e. milestones).</a:t>
            </a:r>
          </a:p>
          <a:p>
            <a:endParaRPr lang="en-US" dirty="0" smtClean="0"/>
          </a:p>
          <a:p>
            <a:r>
              <a:rPr lang="en-US" dirty="0" smtClean="0"/>
              <a:t>Project performance can be analyzed and projected using </a:t>
            </a:r>
            <a:r>
              <a:rPr lang="en-US" u="sng" dirty="0" smtClean="0">
                <a:solidFill>
                  <a:srgbClr val="FF6600"/>
                </a:solidFill>
              </a:rPr>
              <a:t>Earned-Value Technique</a:t>
            </a:r>
            <a:r>
              <a:rPr lang="en-US" dirty="0" smtClean="0">
                <a:solidFill>
                  <a:srgbClr val="FF6600"/>
                </a:solidFill>
              </a:rPr>
              <a:t> </a:t>
            </a:r>
            <a:r>
              <a:rPr lang="en-US" dirty="0" smtClean="0"/>
              <a:t>(EVT) (a.k.a. Performance Measurement Analysis).</a:t>
            </a:r>
          </a:p>
        </p:txBody>
      </p:sp>
    </p:spTree>
    <p:extLst>
      <p:ext uri="{BB962C8B-B14F-4D97-AF65-F5344CB8AC3E}">
        <p14:creationId xmlns:p14="http://schemas.microsoft.com/office/powerpoint/2010/main" val="12060929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6564">
                                            <p:txEl>
                                              <p:pRg st="0" end="0"/>
                                            </p:txEl>
                                          </p:spTgt>
                                        </p:tgtEl>
                                        <p:attrNameLst>
                                          <p:attrName>style.visibility</p:attrName>
                                        </p:attrNameLst>
                                      </p:cBhvr>
                                      <p:to>
                                        <p:strVal val="visible"/>
                                      </p:to>
                                    </p:set>
                                    <p:animEffect transition="in" filter="wipe(left)">
                                      <p:cBhvr>
                                        <p:cTn id="7" dur="500"/>
                                        <p:tgtEl>
                                          <p:spTgt spid="66564">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6564">
                                            <p:txEl>
                                              <p:pRg st="1" end="1"/>
                                            </p:txEl>
                                          </p:spTgt>
                                        </p:tgtEl>
                                        <p:attrNameLst>
                                          <p:attrName>style.visibility</p:attrName>
                                        </p:attrNameLst>
                                      </p:cBhvr>
                                      <p:to>
                                        <p:strVal val="visible"/>
                                      </p:to>
                                    </p:set>
                                    <p:animEffect transition="in" filter="wipe(left)">
                                      <p:cBhvr>
                                        <p:cTn id="11" dur="500"/>
                                        <p:tgtEl>
                                          <p:spTgt spid="66564">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6564">
                                            <p:txEl>
                                              <p:pRg st="2" end="2"/>
                                            </p:txEl>
                                          </p:spTgt>
                                        </p:tgtEl>
                                        <p:attrNameLst>
                                          <p:attrName>style.visibility</p:attrName>
                                        </p:attrNameLst>
                                      </p:cBhvr>
                                      <p:to>
                                        <p:strVal val="visible"/>
                                      </p:to>
                                    </p:set>
                                    <p:animEffect transition="in" filter="wipe(left)">
                                      <p:cBhvr>
                                        <p:cTn id="15" dur="500"/>
                                        <p:tgtEl>
                                          <p:spTgt spid="6656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6564">
                                            <p:txEl>
                                              <p:pRg st="4" end="4"/>
                                            </p:txEl>
                                          </p:spTgt>
                                        </p:tgtEl>
                                        <p:attrNameLst>
                                          <p:attrName>style.visibility</p:attrName>
                                        </p:attrNameLst>
                                      </p:cBhvr>
                                      <p:to>
                                        <p:strVal val="visible"/>
                                      </p:to>
                                    </p:set>
                                    <p:animEffect transition="in" filter="wipe(left)">
                                      <p:cBhvr>
                                        <p:cTn id="20" dur="500"/>
                                        <p:tgtEl>
                                          <p:spTgt spid="665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AF51F55F-451B-416E-80D7-5E792FA4A77F}" type="slidenum">
              <a:rPr lang="en-US"/>
              <a:pPr>
                <a:defRPr/>
              </a:pPr>
              <a:t>135</a:t>
            </a:fld>
            <a:endParaRPr lang="en-US"/>
          </a:p>
        </p:txBody>
      </p:sp>
      <p:sp>
        <p:nvSpPr>
          <p:cNvPr id="67587" name="Rectangle 2"/>
          <p:cNvSpPr>
            <a:spLocks noGrp="1" noChangeArrowheads="1"/>
          </p:cNvSpPr>
          <p:nvPr>
            <p:ph type="title"/>
          </p:nvPr>
        </p:nvSpPr>
        <p:spPr/>
        <p:txBody>
          <a:bodyPr/>
          <a:lstStyle/>
          <a:p>
            <a:r>
              <a:rPr lang="en-US" sz="1200" dirty="0" smtClean="0"/>
              <a:t>Project Management</a:t>
            </a:r>
            <a:br>
              <a:rPr lang="en-US" sz="1200" dirty="0" smtClean="0"/>
            </a:br>
            <a:r>
              <a:rPr lang="en-US" dirty="0" smtClean="0"/>
              <a:t>EVMS – Earned-Value Technique (EVT)</a:t>
            </a:r>
          </a:p>
        </p:txBody>
      </p:sp>
      <p:sp>
        <p:nvSpPr>
          <p:cNvPr id="67588" name="Rectangle 3"/>
          <p:cNvSpPr>
            <a:spLocks noGrp="1" noChangeArrowheads="1"/>
          </p:cNvSpPr>
          <p:nvPr>
            <p:ph type="body" idx="1"/>
          </p:nvPr>
        </p:nvSpPr>
        <p:spPr/>
        <p:txBody>
          <a:bodyPr/>
          <a:lstStyle/>
          <a:p>
            <a:pPr>
              <a:buClr>
                <a:schemeClr val="tx1"/>
              </a:buClr>
            </a:pPr>
            <a:r>
              <a:rPr lang="en-US" u="sng" dirty="0" smtClean="0">
                <a:solidFill>
                  <a:srgbClr val="FF6600"/>
                </a:solidFill>
              </a:rPr>
              <a:t>Earned Value</a:t>
            </a:r>
            <a:r>
              <a:rPr lang="en-US" dirty="0" smtClean="0">
                <a:solidFill>
                  <a:srgbClr val="FF6600"/>
                </a:solidFill>
              </a:rPr>
              <a:t> </a:t>
            </a:r>
            <a:r>
              <a:rPr lang="en-US" dirty="0" smtClean="0"/>
              <a:t>(EV):  Actual work performed.</a:t>
            </a:r>
          </a:p>
          <a:p>
            <a:pPr>
              <a:buClr>
                <a:schemeClr val="tx1"/>
              </a:buClr>
            </a:pPr>
            <a:r>
              <a:rPr lang="en-US" u="sng" dirty="0" smtClean="0">
                <a:solidFill>
                  <a:srgbClr val="FF6600"/>
                </a:solidFill>
              </a:rPr>
              <a:t>Planned Value</a:t>
            </a:r>
            <a:r>
              <a:rPr lang="en-US" dirty="0" smtClean="0">
                <a:solidFill>
                  <a:srgbClr val="FF6600"/>
                </a:solidFill>
              </a:rPr>
              <a:t> </a:t>
            </a:r>
            <a:r>
              <a:rPr lang="en-US" dirty="0" smtClean="0"/>
              <a:t>(PV):  Budgeted cost for work scheduled at a given time.</a:t>
            </a:r>
          </a:p>
          <a:p>
            <a:pPr>
              <a:buClr>
                <a:schemeClr val="tx1"/>
              </a:buClr>
            </a:pPr>
            <a:r>
              <a:rPr lang="en-US" u="sng" dirty="0" smtClean="0">
                <a:solidFill>
                  <a:srgbClr val="FF6600"/>
                </a:solidFill>
              </a:rPr>
              <a:t>Actual Cost</a:t>
            </a:r>
            <a:r>
              <a:rPr lang="en-US" dirty="0" smtClean="0">
                <a:solidFill>
                  <a:srgbClr val="FF6600"/>
                </a:solidFill>
              </a:rPr>
              <a:t> </a:t>
            </a:r>
            <a:r>
              <a:rPr lang="en-US" dirty="0" smtClean="0"/>
              <a:t>(AC):  Costs incurred in actual work performed.</a:t>
            </a:r>
          </a:p>
          <a:p>
            <a:pPr>
              <a:buClr>
                <a:srgbClr val="003399"/>
              </a:buClr>
            </a:pPr>
            <a:r>
              <a:rPr lang="en-US" u="sng" dirty="0" smtClean="0">
                <a:solidFill>
                  <a:srgbClr val="FF6600"/>
                </a:solidFill>
              </a:rPr>
              <a:t>BCWP</a:t>
            </a:r>
            <a:r>
              <a:rPr lang="en-US" dirty="0" smtClean="0"/>
              <a:t>:  Budgeted cost for work performed.</a:t>
            </a:r>
          </a:p>
          <a:p>
            <a:pPr>
              <a:buClr>
                <a:srgbClr val="003399"/>
              </a:buClr>
            </a:pPr>
            <a:r>
              <a:rPr lang="en-US" u="sng" dirty="0" smtClean="0">
                <a:solidFill>
                  <a:srgbClr val="FF6600"/>
                </a:solidFill>
              </a:rPr>
              <a:t>BCWS</a:t>
            </a:r>
            <a:r>
              <a:rPr lang="en-US" dirty="0" smtClean="0"/>
              <a:t>:  Budgeted cost for work scheduled.</a:t>
            </a:r>
          </a:p>
          <a:p>
            <a:pPr>
              <a:buClr>
                <a:srgbClr val="003399"/>
              </a:buClr>
            </a:pPr>
            <a:r>
              <a:rPr lang="en-US" u="sng" dirty="0" smtClean="0">
                <a:solidFill>
                  <a:srgbClr val="FF6600"/>
                </a:solidFill>
              </a:rPr>
              <a:t>ACWP</a:t>
            </a:r>
            <a:r>
              <a:rPr lang="en-US" dirty="0" smtClean="0"/>
              <a:t>:  Actual cost for work performed.</a:t>
            </a:r>
          </a:p>
          <a:p>
            <a:endParaRPr lang="en-US" dirty="0" smtClean="0"/>
          </a:p>
        </p:txBody>
      </p:sp>
      <p:sp>
        <p:nvSpPr>
          <p:cNvPr id="67589" name="Text Box 4"/>
          <p:cNvSpPr txBox="1">
            <a:spLocks noChangeArrowheads="1"/>
          </p:cNvSpPr>
          <p:nvPr/>
        </p:nvSpPr>
        <p:spPr bwMode="auto">
          <a:xfrm>
            <a:off x="1848415" y="6534165"/>
            <a:ext cx="58416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b="1" dirty="0" smtClean="0">
                <a:solidFill>
                  <a:srgbClr val="003399"/>
                </a:solidFill>
                <a:latin typeface="+mn-lt"/>
              </a:rPr>
              <a:t>Reference</a:t>
            </a:r>
            <a:r>
              <a:rPr lang="en-US" sz="1200" dirty="0" smtClean="0">
                <a:solidFill>
                  <a:srgbClr val="003399"/>
                </a:solidFill>
                <a:latin typeface="+mn-lt"/>
              </a:rPr>
              <a:t>: </a:t>
            </a:r>
            <a:r>
              <a:rPr lang="en-US" sz="1200" dirty="0">
                <a:solidFill>
                  <a:srgbClr val="003399"/>
                </a:solidFill>
                <a:latin typeface="+mn-lt"/>
              </a:rPr>
              <a:t>PMI </a:t>
            </a:r>
            <a:r>
              <a:rPr lang="en-US" sz="1200" i="1" dirty="0">
                <a:solidFill>
                  <a:srgbClr val="003399"/>
                </a:solidFill>
                <a:latin typeface="+mn-lt"/>
              </a:rPr>
              <a:t>Project Management Body of Knowledge</a:t>
            </a:r>
            <a:r>
              <a:rPr lang="en-US" sz="1200" dirty="0">
                <a:solidFill>
                  <a:srgbClr val="003399"/>
                </a:solidFill>
                <a:latin typeface="+mn-lt"/>
              </a:rPr>
              <a:t> (ANSI/PMI 99-001-2004)</a:t>
            </a:r>
          </a:p>
        </p:txBody>
      </p:sp>
    </p:spTree>
    <p:extLst>
      <p:ext uri="{BB962C8B-B14F-4D97-AF65-F5344CB8AC3E}">
        <p14:creationId xmlns:p14="http://schemas.microsoft.com/office/powerpoint/2010/main" val="2752175584"/>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ChangeArrowheads="1"/>
          </p:cNvSpPr>
          <p:nvPr>
            <p:ph type="title"/>
          </p:nvPr>
        </p:nvSpPr>
        <p:spPr/>
        <p:txBody>
          <a:bodyPr/>
          <a:lstStyle/>
          <a:p>
            <a:r>
              <a:rPr lang="en-US" sz="1200" dirty="0" smtClean="0"/>
              <a:t>Project Management</a:t>
            </a:r>
            <a:r>
              <a:rPr lang="en-US" dirty="0" smtClean="0"/>
              <a:t/>
            </a:r>
            <a:br>
              <a:rPr lang="en-US" dirty="0" smtClean="0"/>
            </a:br>
            <a:r>
              <a:rPr lang="en-US" dirty="0" smtClean="0"/>
              <a:t>EVMS – Earned-Value Technique (EVT)</a:t>
            </a:r>
          </a:p>
        </p:txBody>
      </p:sp>
      <p:sp>
        <p:nvSpPr>
          <p:cNvPr id="68612" name="Rectangle 3"/>
          <p:cNvSpPr>
            <a:spLocks noGrp="1" noChangeArrowheads="1"/>
          </p:cNvSpPr>
          <p:nvPr>
            <p:ph type="body" idx="1"/>
          </p:nvPr>
        </p:nvSpPr>
        <p:spPr/>
        <p:txBody>
          <a:bodyPr/>
          <a:lstStyle/>
          <a:p>
            <a:r>
              <a:rPr lang="en-US" dirty="0" smtClean="0"/>
              <a:t>Cost Variance:  </a:t>
            </a:r>
            <a:r>
              <a:rPr lang="en-US" dirty="0" smtClean="0">
                <a:solidFill>
                  <a:srgbClr val="FF6600"/>
                </a:solidFill>
              </a:rPr>
              <a:t>CV = BCWP – ACWP</a:t>
            </a:r>
          </a:p>
          <a:p>
            <a:endParaRPr lang="en-US" dirty="0" smtClean="0"/>
          </a:p>
          <a:p>
            <a:r>
              <a:rPr lang="en-US" dirty="0" smtClean="0"/>
              <a:t>Schedule Variance:  </a:t>
            </a:r>
            <a:r>
              <a:rPr lang="en-US" dirty="0" smtClean="0">
                <a:solidFill>
                  <a:srgbClr val="FF6600"/>
                </a:solidFill>
              </a:rPr>
              <a:t>SV = BCWP – BCWS</a:t>
            </a:r>
          </a:p>
          <a:p>
            <a:endParaRPr lang="en-US" dirty="0" smtClean="0"/>
          </a:p>
          <a:p>
            <a:r>
              <a:rPr lang="en-US" dirty="0" smtClean="0"/>
              <a:t>Cost Performance Index:  </a:t>
            </a:r>
            <a:r>
              <a:rPr lang="en-US" dirty="0" smtClean="0">
                <a:solidFill>
                  <a:srgbClr val="FF6600"/>
                </a:solidFill>
              </a:rPr>
              <a:t>CPI = BCWP ÷ ACWP</a:t>
            </a:r>
          </a:p>
          <a:p>
            <a:endParaRPr lang="en-US" dirty="0" smtClean="0"/>
          </a:p>
          <a:p>
            <a:r>
              <a:rPr lang="en-US" dirty="0" smtClean="0"/>
              <a:t>Schedule Performance Index:  </a:t>
            </a:r>
            <a:r>
              <a:rPr lang="en-US" dirty="0" smtClean="0">
                <a:solidFill>
                  <a:srgbClr val="FF6600"/>
                </a:solidFill>
              </a:rPr>
              <a:t>SPI = BCWP ÷ BCWS</a:t>
            </a:r>
          </a:p>
        </p:txBody>
      </p:sp>
      <p:sp>
        <p:nvSpPr>
          <p:cNvPr id="5" name="Slide Number Placeholder 3"/>
          <p:cNvSpPr>
            <a:spLocks noGrp="1"/>
          </p:cNvSpPr>
          <p:nvPr>
            <p:ph type="sldNum" sz="quarter" idx="10"/>
          </p:nvPr>
        </p:nvSpPr>
        <p:spPr/>
        <p:txBody>
          <a:bodyPr/>
          <a:lstStyle/>
          <a:p>
            <a:fld id="{918A40A6-1DE5-4C03-B036-7606AC775BF9}" type="slidenum">
              <a:rPr lang="en-US" smtClean="0"/>
              <a:pPr/>
              <a:t>136</a:t>
            </a:fld>
            <a:endParaRPr lang="en-US"/>
          </a:p>
        </p:txBody>
      </p:sp>
      <p:sp>
        <p:nvSpPr>
          <p:cNvPr id="68613" name="Text Box 4"/>
          <p:cNvSpPr txBox="1">
            <a:spLocks noChangeArrowheads="1"/>
          </p:cNvSpPr>
          <p:nvPr/>
        </p:nvSpPr>
        <p:spPr bwMode="auto">
          <a:xfrm>
            <a:off x="1796473" y="6469984"/>
            <a:ext cx="584166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200" b="1" dirty="0" smtClean="0">
                <a:solidFill>
                  <a:srgbClr val="003399"/>
                </a:solidFill>
                <a:latin typeface="+mn-lt"/>
              </a:rPr>
              <a:t>Reference</a:t>
            </a:r>
            <a:r>
              <a:rPr lang="en-US" sz="1200" dirty="0" smtClean="0">
                <a:solidFill>
                  <a:srgbClr val="003399"/>
                </a:solidFill>
                <a:latin typeface="+mn-lt"/>
              </a:rPr>
              <a:t>: </a:t>
            </a:r>
            <a:r>
              <a:rPr lang="en-US" sz="1200" dirty="0">
                <a:solidFill>
                  <a:srgbClr val="003399"/>
                </a:solidFill>
                <a:latin typeface="+mn-lt"/>
              </a:rPr>
              <a:t>PMI </a:t>
            </a:r>
            <a:r>
              <a:rPr lang="en-US" sz="1200" i="1" dirty="0">
                <a:solidFill>
                  <a:srgbClr val="003399"/>
                </a:solidFill>
                <a:latin typeface="+mn-lt"/>
              </a:rPr>
              <a:t>Project Management Body of Knowledge</a:t>
            </a:r>
            <a:r>
              <a:rPr lang="en-US" sz="1200" dirty="0">
                <a:solidFill>
                  <a:srgbClr val="003399"/>
                </a:solidFill>
                <a:latin typeface="+mn-lt"/>
              </a:rPr>
              <a:t> (ANSI/PMI 99-001-2004)</a:t>
            </a:r>
          </a:p>
        </p:txBody>
      </p:sp>
    </p:spTree>
    <p:extLst>
      <p:ext uri="{BB962C8B-B14F-4D97-AF65-F5344CB8AC3E}">
        <p14:creationId xmlns:p14="http://schemas.microsoft.com/office/powerpoint/2010/main" val="4129947915"/>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0"/>
          </p:nvPr>
        </p:nvSpPr>
        <p:spPr/>
        <p:txBody>
          <a:bodyPr/>
          <a:lstStyle/>
          <a:p>
            <a:pPr>
              <a:defRPr/>
            </a:pPr>
            <a:fld id="{C7B0BF60-4247-4A55-9A0A-DBFF0567E97F}" type="slidenum">
              <a:rPr lang="en-US"/>
              <a:pPr>
                <a:defRPr/>
              </a:pPr>
              <a:t>137</a:t>
            </a:fld>
            <a:endParaRPr lang="en-US"/>
          </a:p>
        </p:txBody>
      </p:sp>
      <p:sp>
        <p:nvSpPr>
          <p:cNvPr id="12292" name="Rectangle 2"/>
          <p:cNvSpPr>
            <a:spLocks noGrp="1" noChangeArrowheads="1"/>
          </p:cNvSpPr>
          <p:nvPr>
            <p:ph type="title"/>
          </p:nvPr>
        </p:nvSpPr>
        <p:spPr/>
        <p:txBody>
          <a:bodyPr/>
          <a:lstStyle/>
          <a:p>
            <a:r>
              <a:rPr lang="en-US" sz="1200" dirty="0" smtClean="0"/>
              <a:t>Project Management</a:t>
            </a:r>
            <a:br>
              <a:rPr lang="en-US" sz="1200" dirty="0" smtClean="0"/>
            </a:br>
            <a:r>
              <a:rPr lang="en-US" dirty="0" smtClean="0"/>
              <a:t>EVMS – Earned-Value Technique (EVT)</a:t>
            </a:r>
          </a:p>
        </p:txBody>
      </p:sp>
      <p:sp>
        <p:nvSpPr>
          <p:cNvPr id="12293" name="Rectangle 3"/>
          <p:cNvSpPr>
            <a:spLocks noGrp="1" noChangeArrowheads="1"/>
          </p:cNvSpPr>
          <p:nvPr>
            <p:ph type="body" sz="half" idx="1"/>
          </p:nvPr>
        </p:nvSpPr>
        <p:spPr>
          <a:xfrm>
            <a:off x="674688" y="1648688"/>
            <a:ext cx="7935912" cy="4343400"/>
          </a:xfrm>
        </p:spPr>
        <p:txBody>
          <a:bodyPr/>
          <a:lstStyle/>
          <a:p>
            <a:pPr>
              <a:lnSpc>
                <a:spcPct val="80000"/>
              </a:lnSpc>
              <a:buFontTx/>
              <a:buNone/>
            </a:pPr>
            <a:r>
              <a:rPr lang="en-US" dirty="0" smtClean="0"/>
              <a:t>Calculating the Cost Variance…</a:t>
            </a:r>
          </a:p>
          <a:p>
            <a:pPr>
              <a:lnSpc>
                <a:spcPct val="80000"/>
              </a:lnSpc>
              <a:buFontTx/>
              <a:buNone/>
            </a:pPr>
            <a:r>
              <a:rPr lang="en-US" dirty="0" smtClean="0"/>
              <a:t>	</a:t>
            </a:r>
            <a:r>
              <a:rPr lang="en-US" dirty="0" smtClean="0">
                <a:solidFill>
                  <a:srgbClr val="003399"/>
                </a:solidFill>
              </a:rPr>
              <a:t>BCWP </a:t>
            </a:r>
            <a:r>
              <a:rPr lang="en-US" dirty="0" smtClean="0"/>
              <a:t>($400k)</a:t>
            </a:r>
          </a:p>
          <a:p>
            <a:pPr>
              <a:lnSpc>
                <a:spcPct val="80000"/>
              </a:lnSpc>
              <a:buFontTx/>
              <a:buNone/>
            </a:pPr>
            <a:r>
              <a:rPr lang="en-US" dirty="0" smtClean="0"/>
              <a:t>– 	</a:t>
            </a:r>
            <a:r>
              <a:rPr lang="en-US" dirty="0" smtClean="0">
                <a:solidFill>
                  <a:srgbClr val="003399"/>
                </a:solidFill>
              </a:rPr>
              <a:t>ACWP </a:t>
            </a:r>
            <a:r>
              <a:rPr lang="en-US" dirty="0" smtClean="0"/>
              <a:t>($450k)</a:t>
            </a:r>
          </a:p>
          <a:p>
            <a:pPr>
              <a:lnSpc>
                <a:spcPct val="80000"/>
              </a:lnSpc>
              <a:buFontTx/>
              <a:buChar char="-"/>
            </a:pPr>
            <a:endParaRPr lang="en-US" dirty="0" smtClean="0"/>
          </a:p>
          <a:p>
            <a:pPr>
              <a:lnSpc>
                <a:spcPct val="80000"/>
              </a:lnSpc>
              <a:buFontTx/>
              <a:buNone/>
            </a:pPr>
            <a:r>
              <a:rPr lang="en-US" dirty="0" smtClean="0"/>
              <a:t>=	</a:t>
            </a:r>
            <a:r>
              <a:rPr lang="en-US" dirty="0" smtClean="0">
                <a:solidFill>
                  <a:srgbClr val="003399"/>
                </a:solidFill>
              </a:rPr>
              <a:t>CV</a:t>
            </a:r>
            <a:r>
              <a:rPr lang="en-US" dirty="0" smtClean="0"/>
              <a:t> (-$50k)</a:t>
            </a:r>
          </a:p>
          <a:p>
            <a:pPr>
              <a:lnSpc>
                <a:spcPct val="80000"/>
              </a:lnSpc>
              <a:buFontTx/>
              <a:buNone/>
            </a:pPr>
            <a:endParaRPr lang="en-US" dirty="0" smtClean="0"/>
          </a:p>
          <a:p>
            <a:pPr>
              <a:lnSpc>
                <a:spcPct val="80000"/>
              </a:lnSpc>
              <a:buFontTx/>
              <a:buNone/>
            </a:pPr>
            <a:endParaRPr lang="en-US" dirty="0" smtClean="0"/>
          </a:p>
        </p:txBody>
      </p:sp>
      <p:sp>
        <p:nvSpPr>
          <p:cNvPr id="12294" name="Line 5"/>
          <p:cNvSpPr>
            <a:spLocks noChangeShapeType="1"/>
          </p:cNvSpPr>
          <p:nvPr/>
        </p:nvSpPr>
        <p:spPr bwMode="auto">
          <a:xfrm>
            <a:off x="533400" y="2920853"/>
            <a:ext cx="35052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aphicFrame>
        <p:nvGraphicFramePr>
          <p:cNvPr id="12290" name="Object 10"/>
          <p:cNvGraphicFramePr>
            <a:graphicFrameLocks noGrp="1" noChangeAspect="1"/>
          </p:cNvGraphicFramePr>
          <p:nvPr>
            <p:ph sz="half" idx="2"/>
            <p:extLst>
              <p:ext uri="{D42A27DB-BD31-4B8C-83A1-F6EECF244321}">
                <p14:modId xmlns:p14="http://schemas.microsoft.com/office/powerpoint/2010/main" val="3474186391"/>
              </p:ext>
            </p:extLst>
          </p:nvPr>
        </p:nvGraphicFramePr>
        <p:xfrm>
          <a:off x="4195230" y="2817813"/>
          <a:ext cx="4623192" cy="3240087"/>
        </p:xfrm>
        <a:graphic>
          <a:graphicData uri="http://schemas.openxmlformats.org/presentationml/2006/ole">
            <mc:AlternateContent xmlns:mc="http://schemas.openxmlformats.org/markup-compatibility/2006">
              <mc:Choice xmlns:v="urn:schemas-microsoft-com:vml" Requires="v">
                <p:oleObj spid="_x0000_s440376" name="Visio" r:id="rId4" imgW="7083885" imgH="4966478" progId="Visio.Drawing.11">
                  <p:embed/>
                </p:oleObj>
              </mc:Choice>
              <mc:Fallback>
                <p:oleObj name="Visio" r:id="rId4" imgW="7083885" imgH="496647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5230" y="2817813"/>
                        <a:ext cx="4623192" cy="3240087"/>
                      </a:xfrm>
                      <a:prstGeom prst="rect">
                        <a:avLst/>
                      </a:prstGeom>
                    </p:spPr>
                  </p:pic>
                </p:oleObj>
              </mc:Fallback>
            </mc:AlternateContent>
          </a:graphicData>
        </a:graphic>
      </p:graphicFrame>
    </p:spTree>
    <p:extLst>
      <p:ext uri="{BB962C8B-B14F-4D97-AF65-F5344CB8AC3E}">
        <p14:creationId xmlns:p14="http://schemas.microsoft.com/office/powerpoint/2010/main" val="3613735702"/>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0"/>
          </p:nvPr>
        </p:nvSpPr>
        <p:spPr/>
        <p:txBody>
          <a:bodyPr/>
          <a:lstStyle/>
          <a:p>
            <a:pPr>
              <a:defRPr/>
            </a:pPr>
            <a:fld id="{90D643E5-6E15-49D7-A2D0-0F2E81673593}" type="slidenum">
              <a:rPr lang="en-US"/>
              <a:pPr>
                <a:defRPr/>
              </a:pPr>
              <a:t>138</a:t>
            </a:fld>
            <a:endParaRPr lang="en-US"/>
          </a:p>
        </p:txBody>
      </p:sp>
      <p:sp>
        <p:nvSpPr>
          <p:cNvPr id="13316" name="Rectangle 2"/>
          <p:cNvSpPr>
            <a:spLocks noGrp="1" noChangeArrowheads="1"/>
          </p:cNvSpPr>
          <p:nvPr>
            <p:ph type="title"/>
          </p:nvPr>
        </p:nvSpPr>
        <p:spPr/>
        <p:txBody>
          <a:bodyPr/>
          <a:lstStyle/>
          <a:p>
            <a:r>
              <a:rPr lang="en-US" sz="1200" dirty="0"/>
              <a:t>Project Management</a:t>
            </a:r>
            <a:r>
              <a:rPr lang="en-US" sz="1200" dirty="0" smtClean="0"/>
              <a:t/>
            </a:r>
            <a:br>
              <a:rPr lang="en-US" sz="1200" dirty="0" smtClean="0"/>
            </a:br>
            <a:r>
              <a:rPr lang="en-US" dirty="0" smtClean="0"/>
              <a:t>EVMS – Earned-Value Technique (EVT)</a:t>
            </a:r>
          </a:p>
        </p:txBody>
      </p:sp>
      <p:sp>
        <p:nvSpPr>
          <p:cNvPr id="1245187" name="Rectangle 3"/>
          <p:cNvSpPr>
            <a:spLocks noGrp="1" noChangeArrowheads="1"/>
          </p:cNvSpPr>
          <p:nvPr>
            <p:ph type="body" sz="half" idx="1"/>
          </p:nvPr>
        </p:nvSpPr>
        <p:spPr>
          <a:xfrm>
            <a:off x="674688" y="1662542"/>
            <a:ext cx="7935912" cy="4343400"/>
          </a:xfrm>
        </p:spPr>
        <p:txBody>
          <a:bodyPr/>
          <a:lstStyle/>
          <a:p>
            <a:pPr>
              <a:lnSpc>
                <a:spcPct val="80000"/>
              </a:lnSpc>
              <a:buFontTx/>
              <a:buNone/>
            </a:pPr>
            <a:r>
              <a:rPr lang="en-US" dirty="0" smtClean="0"/>
              <a:t>Calculating the Cost Performance Index (CPI)…</a:t>
            </a:r>
          </a:p>
          <a:p>
            <a:pPr>
              <a:lnSpc>
                <a:spcPct val="80000"/>
              </a:lnSpc>
              <a:buFontTx/>
              <a:buNone/>
            </a:pPr>
            <a:r>
              <a:rPr lang="en-US" dirty="0" smtClean="0"/>
              <a:t>	</a:t>
            </a:r>
            <a:r>
              <a:rPr lang="en-US" dirty="0" smtClean="0">
                <a:solidFill>
                  <a:srgbClr val="003399"/>
                </a:solidFill>
              </a:rPr>
              <a:t>BCWP</a:t>
            </a:r>
            <a:r>
              <a:rPr lang="en-US" dirty="0" smtClean="0"/>
              <a:t> ($400k)</a:t>
            </a:r>
          </a:p>
          <a:p>
            <a:pPr>
              <a:lnSpc>
                <a:spcPct val="80000"/>
              </a:lnSpc>
              <a:buFontTx/>
              <a:buNone/>
            </a:pPr>
            <a:r>
              <a:rPr lang="en-US" dirty="0" smtClean="0">
                <a:cs typeface="Tahoma" pitchFamily="34" charset="0"/>
              </a:rPr>
              <a:t>÷	</a:t>
            </a:r>
            <a:r>
              <a:rPr lang="en-US" dirty="0" smtClean="0">
                <a:solidFill>
                  <a:srgbClr val="003399"/>
                </a:solidFill>
              </a:rPr>
              <a:t>ACWP </a:t>
            </a:r>
            <a:r>
              <a:rPr lang="en-US" dirty="0" smtClean="0"/>
              <a:t>($450k)</a:t>
            </a:r>
          </a:p>
          <a:p>
            <a:pPr>
              <a:lnSpc>
                <a:spcPct val="80000"/>
              </a:lnSpc>
              <a:buFontTx/>
              <a:buNone/>
            </a:pPr>
            <a:endParaRPr lang="en-US" dirty="0" smtClean="0"/>
          </a:p>
          <a:p>
            <a:pPr>
              <a:lnSpc>
                <a:spcPct val="80000"/>
              </a:lnSpc>
              <a:buFontTx/>
              <a:buNone/>
            </a:pPr>
            <a:r>
              <a:rPr lang="en-US" dirty="0" smtClean="0"/>
              <a:t>=	</a:t>
            </a:r>
            <a:r>
              <a:rPr lang="en-US" dirty="0" smtClean="0">
                <a:solidFill>
                  <a:srgbClr val="003399"/>
                </a:solidFill>
              </a:rPr>
              <a:t>CPI </a:t>
            </a:r>
            <a:r>
              <a:rPr lang="en-US" dirty="0" smtClean="0"/>
              <a:t>(.89)</a:t>
            </a:r>
          </a:p>
          <a:p>
            <a:pPr>
              <a:lnSpc>
                <a:spcPct val="80000"/>
              </a:lnSpc>
              <a:buFontTx/>
              <a:buNone/>
            </a:pPr>
            <a:endParaRPr lang="en-US" dirty="0" smtClean="0"/>
          </a:p>
          <a:p>
            <a:pPr>
              <a:lnSpc>
                <a:spcPct val="80000"/>
              </a:lnSpc>
              <a:buFontTx/>
              <a:buNone/>
            </a:pPr>
            <a:r>
              <a:rPr lang="en-US" b="1" dirty="0" smtClean="0"/>
              <a:t>Question</a:t>
            </a:r>
            <a:r>
              <a:rPr lang="en-US" dirty="0" smtClean="0"/>
              <a:t>:</a:t>
            </a:r>
          </a:p>
          <a:p>
            <a:pPr>
              <a:lnSpc>
                <a:spcPct val="80000"/>
              </a:lnSpc>
              <a:buFontTx/>
              <a:buNone/>
            </a:pPr>
            <a:r>
              <a:rPr lang="en-US" dirty="0" smtClean="0"/>
              <a:t>If CPI &lt; 1 then how </a:t>
            </a:r>
          </a:p>
          <a:p>
            <a:pPr>
              <a:lnSpc>
                <a:spcPct val="80000"/>
              </a:lnSpc>
              <a:buFontTx/>
              <a:buNone/>
            </a:pPr>
            <a:r>
              <a:rPr lang="en-US" dirty="0" smtClean="0"/>
              <a:t>is this project doing?</a:t>
            </a:r>
          </a:p>
          <a:p>
            <a:pPr>
              <a:lnSpc>
                <a:spcPct val="80000"/>
              </a:lnSpc>
              <a:buFontTx/>
              <a:buNone/>
            </a:pPr>
            <a:endParaRPr lang="en-US" dirty="0" smtClean="0"/>
          </a:p>
          <a:p>
            <a:pPr>
              <a:lnSpc>
                <a:spcPct val="80000"/>
              </a:lnSpc>
              <a:buFontTx/>
              <a:buNone/>
            </a:pPr>
            <a:r>
              <a:rPr lang="en-US" b="1" dirty="0" smtClean="0"/>
              <a:t>Answer</a:t>
            </a:r>
            <a:r>
              <a:rPr lang="en-US" dirty="0" smtClean="0"/>
              <a:t>:</a:t>
            </a:r>
          </a:p>
          <a:p>
            <a:pPr>
              <a:lnSpc>
                <a:spcPct val="80000"/>
              </a:lnSpc>
              <a:buFontTx/>
              <a:buNone/>
            </a:pPr>
            <a:r>
              <a:rPr lang="en-US" dirty="0" smtClean="0"/>
              <a:t>Project is not as productive as planned.</a:t>
            </a:r>
          </a:p>
        </p:txBody>
      </p:sp>
      <p:sp>
        <p:nvSpPr>
          <p:cNvPr id="13318" name="Line 15"/>
          <p:cNvSpPr>
            <a:spLocks noChangeShapeType="1"/>
          </p:cNvSpPr>
          <p:nvPr/>
        </p:nvSpPr>
        <p:spPr bwMode="auto">
          <a:xfrm>
            <a:off x="533400" y="2913925"/>
            <a:ext cx="35052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aphicFrame>
        <p:nvGraphicFramePr>
          <p:cNvPr id="13314" name="Object 17"/>
          <p:cNvGraphicFramePr>
            <a:graphicFrameLocks noGrp="1" noChangeAspect="1"/>
          </p:cNvGraphicFramePr>
          <p:nvPr>
            <p:ph sz="half" idx="2"/>
            <p:extLst>
              <p:ext uri="{D42A27DB-BD31-4B8C-83A1-F6EECF244321}">
                <p14:modId xmlns:p14="http://schemas.microsoft.com/office/powerpoint/2010/main" val="241258536"/>
              </p:ext>
            </p:extLst>
          </p:nvPr>
        </p:nvGraphicFramePr>
        <p:xfrm>
          <a:off x="4402131" y="2421083"/>
          <a:ext cx="4611042" cy="3231572"/>
        </p:xfrm>
        <a:graphic>
          <a:graphicData uri="http://schemas.openxmlformats.org/presentationml/2006/ole">
            <mc:AlternateContent xmlns:mc="http://schemas.openxmlformats.org/markup-compatibility/2006">
              <mc:Choice xmlns:v="urn:schemas-microsoft-com:vml" Requires="v">
                <p:oleObj spid="_x0000_s441400" name="Visio" r:id="rId4" imgW="7083885" imgH="4966478" progId="Visio.Drawing.11">
                  <p:embed/>
                </p:oleObj>
              </mc:Choice>
              <mc:Fallback>
                <p:oleObj name="Visio" r:id="rId4" imgW="7083885" imgH="496647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2131" y="2421083"/>
                        <a:ext cx="4611042" cy="323157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737858999"/>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0"/>
          </p:nvPr>
        </p:nvSpPr>
        <p:spPr/>
        <p:txBody>
          <a:bodyPr/>
          <a:lstStyle/>
          <a:p>
            <a:pPr>
              <a:defRPr/>
            </a:pPr>
            <a:fld id="{2ADC202F-A8D6-4B1E-99A1-9B24651C2ECD}" type="slidenum">
              <a:rPr lang="en-US"/>
              <a:pPr>
                <a:defRPr/>
              </a:pPr>
              <a:t>139</a:t>
            </a:fld>
            <a:endParaRPr lang="en-US"/>
          </a:p>
        </p:txBody>
      </p:sp>
      <p:sp>
        <p:nvSpPr>
          <p:cNvPr id="14340" name="Rectangle 2"/>
          <p:cNvSpPr>
            <a:spLocks noGrp="1" noChangeArrowheads="1"/>
          </p:cNvSpPr>
          <p:nvPr>
            <p:ph type="title"/>
          </p:nvPr>
        </p:nvSpPr>
        <p:spPr/>
        <p:txBody>
          <a:bodyPr/>
          <a:lstStyle/>
          <a:p>
            <a:r>
              <a:rPr lang="en-US" sz="1200" dirty="0"/>
              <a:t>Project Management</a:t>
            </a:r>
            <a:r>
              <a:rPr lang="en-US" sz="1200" dirty="0" smtClean="0"/>
              <a:t/>
            </a:r>
            <a:br>
              <a:rPr lang="en-US" sz="1200" dirty="0" smtClean="0"/>
            </a:br>
            <a:r>
              <a:rPr lang="en-US" dirty="0" smtClean="0"/>
              <a:t>EVMS – Earned-Value Technique (EVT)</a:t>
            </a:r>
          </a:p>
        </p:txBody>
      </p:sp>
      <p:sp>
        <p:nvSpPr>
          <p:cNvPr id="14341" name="Rectangle 3"/>
          <p:cNvSpPr>
            <a:spLocks noGrp="1" noChangeArrowheads="1"/>
          </p:cNvSpPr>
          <p:nvPr>
            <p:ph type="body" sz="half" idx="1"/>
          </p:nvPr>
        </p:nvSpPr>
        <p:spPr>
          <a:xfrm>
            <a:off x="674688" y="1617515"/>
            <a:ext cx="8012112" cy="4343400"/>
          </a:xfrm>
        </p:spPr>
        <p:txBody>
          <a:bodyPr/>
          <a:lstStyle/>
          <a:p>
            <a:pPr>
              <a:buFontTx/>
              <a:buNone/>
            </a:pPr>
            <a:r>
              <a:rPr lang="en-US" dirty="0" smtClean="0"/>
              <a:t>Calculating the Schedule Variance…</a:t>
            </a:r>
          </a:p>
          <a:p>
            <a:pPr>
              <a:buFontTx/>
              <a:buNone/>
            </a:pPr>
            <a:r>
              <a:rPr lang="en-US" dirty="0" smtClean="0"/>
              <a:t>	</a:t>
            </a:r>
            <a:r>
              <a:rPr lang="en-US" dirty="0" smtClean="0">
                <a:solidFill>
                  <a:srgbClr val="003399"/>
                </a:solidFill>
              </a:rPr>
              <a:t>BCWP </a:t>
            </a:r>
            <a:r>
              <a:rPr lang="en-US" dirty="0" smtClean="0"/>
              <a:t>($400k)</a:t>
            </a:r>
          </a:p>
          <a:p>
            <a:pPr>
              <a:buFontTx/>
              <a:buNone/>
            </a:pPr>
            <a:r>
              <a:rPr lang="en-US" dirty="0" smtClean="0"/>
              <a:t>– 	</a:t>
            </a:r>
            <a:r>
              <a:rPr lang="en-US" dirty="0" smtClean="0">
                <a:solidFill>
                  <a:srgbClr val="003399"/>
                </a:solidFill>
              </a:rPr>
              <a:t>BCWS </a:t>
            </a:r>
            <a:r>
              <a:rPr lang="en-US" dirty="0" smtClean="0"/>
              <a:t>($500k)</a:t>
            </a:r>
          </a:p>
          <a:p>
            <a:pPr>
              <a:buFontTx/>
              <a:buNone/>
            </a:pPr>
            <a:endParaRPr lang="en-US" dirty="0" smtClean="0"/>
          </a:p>
          <a:p>
            <a:pPr>
              <a:buFontTx/>
              <a:buNone/>
            </a:pPr>
            <a:r>
              <a:rPr lang="en-US" dirty="0" smtClean="0"/>
              <a:t>=	SV (- $100k)</a:t>
            </a:r>
          </a:p>
          <a:p>
            <a:pPr>
              <a:buFontTx/>
              <a:buNone/>
            </a:pPr>
            <a:endParaRPr lang="en-US" dirty="0" smtClean="0"/>
          </a:p>
          <a:p>
            <a:pPr>
              <a:buFontTx/>
              <a:buNone/>
            </a:pPr>
            <a:endParaRPr lang="en-US" sz="2000" dirty="0" smtClean="0"/>
          </a:p>
        </p:txBody>
      </p:sp>
      <p:graphicFrame>
        <p:nvGraphicFramePr>
          <p:cNvPr id="14338" name="Object 12"/>
          <p:cNvGraphicFramePr>
            <a:graphicFrameLocks noGrp="1" noChangeAspect="1"/>
          </p:cNvGraphicFramePr>
          <p:nvPr>
            <p:ph sz="half" idx="2"/>
            <p:extLst>
              <p:ext uri="{D42A27DB-BD31-4B8C-83A1-F6EECF244321}">
                <p14:modId xmlns:p14="http://schemas.microsoft.com/office/powerpoint/2010/main" val="266983665"/>
              </p:ext>
            </p:extLst>
          </p:nvPr>
        </p:nvGraphicFramePr>
        <p:xfrm>
          <a:off x="4270664" y="2805549"/>
          <a:ext cx="4729077" cy="3314295"/>
        </p:xfrm>
        <a:graphic>
          <a:graphicData uri="http://schemas.openxmlformats.org/presentationml/2006/ole">
            <mc:AlternateContent xmlns:mc="http://schemas.openxmlformats.org/markup-compatibility/2006">
              <mc:Choice xmlns:v="urn:schemas-microsoft-com:vml" Requires="v">
                <p:oleObj spid="_x0000_s442424" name="Visio" r:id="rId4" imgW="7083885" imgH="4966478" progId="Visio.Drawing.11">
                  <p:embed/>
                </p:oleObj>
              </mc:Choice>
              <mc:Fallback>
                <p:oleObj name="Visio" r:id="rId4" imgW="7083885" imgH="496647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0664" y="2805549"/>
                        <a:ext cx="4729077" cy="3314295"/>
                      </a:xfrm>
                      <a:prstGeom prst="rect">
                        <a:avLst/>
                      </a:prstGeom>
                      <a:noFill/>
                      <a:ln>
                        <a:noFill/>
                      </a:ln>
                      <a:effectLst/>
                    </p:spPr>
                  </p:pic>
                </p:oleObj>
              </mc:Fallback>
            </mc:AlternateContent>
          </a:graphicData>
        </a:graphic>
      </p:graphicFrame>
      <p:sp>
        <p:nvSpPr>
          <p:cNvPr id="7" name="Line 5"/>
          <p:cNvSpPr>
            <a:spLocks noChangeShapeType="1"/>
          </p:cNvSpPr>
          <p:nvPr/>
        </p:nvSpPr>
        <p:spPr bwMode="auto">
          <a:xfrm>
            <a:off x="533400" y="3139064"/>
            <a:ext cx="35052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Tree>
    <p:extLst>
      <p:ext uri="{BB962C8B-B14F-4D97-AF65-F5344CB8AC3E}">
        <p14:creationId xmlns:p14="http://schemas.microsoft.com/office/powerpoint/2010/main" val="108502461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a:t>Information Security </a:t>
            </a:r>
            <a:r>
              <a:rPr lang="en-US" sz="1200" dirty="0" smtClean="0"/>
              <a:t>Concept</a:t>
            </a:r>
            <a:r>
              <a:rPr lang="en-US" dirty="0"/>
              <a:t/>
            </a:r>
            <a:br>
              <a:rPr lang="en-US" dirty="0"/>
            </a:br>
            <a:r>
              <a:rPr lang="en-US" dirty="0"/>
              <a:t>Categories of Security Controls </a:t>
            </a:r>
            <a:r>
              <a:rPr lang="en-US" sz="1200" dirty="0"/>
              <a:t>…(3/4)</a:t>
            </a:r>
          </a:p>
        </p:txBody>
      </p:sp>
      <p:sp>
        <p:nvSpPr>
          <p:cNvPr id="6" name="Content Placeholder 5"/>
          <p:cNvSpPr>
            <a:spLocks noGrp="1"/>
          </p:cNvSpPr>
          <p:nvPr>
            <p:ph idx="1"/>
          </p:nvPr>
        </p:nvSpPr>
        <p:spPr/>
        <p:txBody>
          <a:bodyPr/>
          <a:lstStyle/>
          <a:p>
            <a:r>
              <a:rPr lang="en-US" dirty="0" smtClean="0"/>
              <a:t>Committee for National Security System (CNSS) Instruction No. 1253</a:t>
            </a:r>
          </a:p>
          <a:p>
            <a:pPr lvl="1"/>
            <a:r>
              <a:rPr lang="en-US" dirty="0" smtClean="0"/>
              <a:t>Harmonize definition of security controls by leveraging NIST SP 800-53, Rev. </a:t>
            </a:r>
            <a:r>
              <a:rPr lang="en-US" dirty="0" smtClean="0"/>
              <a:t>4.</a:t>
            </a:r>
            <a:endParaRPr lang="en-US" dirty="0" smtClean="0"/>
          </a:p>
          <a:p>
            <a:pPr lvl="2"/>
            <a:r>
              <a:rPr lang="en-US" dirty="0" smtClean="0"/>
              <a:t>Facilitate reciprocity of system certifications between National Security Community.</a:t>
            </a:r>
          </a:p>
          <a:p>
            <a:pPr lvl="1"/>
            <a:r>
              <a:rPr lang="en-US" dirty="0" smtClean="0"/>
              <a:t>Selection of security controls are based on </a:t>
            </a:r>
            <a:r>
              <a:rPr lang="en-US" u="sng" dirty="0" smtClean="0">
                <a:solidFill>
                  <a:srgbClr val="FF6600"/>
                </a:solidFill>
              </a:rPr>
              <a:t>risks in meeting security objectives</a:t>
            </a:r>
            <a:r>
              <a:rPr lang="en-US" dirty="0" smtClean="0"/>
              <a:t>, rather than FIPS 199 high-water mark (HWM) approach.</a:t>
            </a:r>
          </a:p>
          <a:p>
            <a:pPr lvl="2"/>
            <a:r>
              <a:rPr lang="en-US" dirty="0" smtClean="0"/>
              <a:t>Provides “control profiles” to facilitate selection of security controls.</a:t>
            </a:r>
          </a:p>
          <a:p>
            <a:pPr marL="114300" indent="0">
              <a:buNone/>
            </a:pPr>
            <a:endParaRPr lang="en-US" sz="1800" dirty="0" smtClean="0"/>
          </a:p>
          <a:p>
            <a:pPr marL="114300" indent="0">
              <a:buNone/>
            </a:pPr>
            <a:r>
              <a:rPr lang="en-US" sz="1800" dirty="0" smtClean="0"/>
              <a:t>SC (post-RA) </a:t>
            </a:r>
            <a:r>
              <a:rPr lang="en-US" sz="1800" baseline="-25000" dirty="0" smtClean="0"/>
              <a:t>NSS</a:t>
            </a:r>
            <a:r>
              <a:rPr lang="en-US" sz="1800" dirty="0" smtClean="0"/>
              <a:t> </a:t>
            </a:r>
            <a:r>
              <a:rPr lang="en-US" sz="1800" dirty="0"/>
              <a:t>= {(</a:t>
            </a:r>
            <a:r>
              <a:rPr lang="en-US" sz="1800" b="1" dirty="0"/>
              <a:t>confidentiality</a:t>
            </a:r>
            <a:r>
              <a:rPr lang="en-US" sz="1800" dirty="0"/>
              <a:t>, </a:t>
            </a:r>
            <a:r>
              <a:rPr lang="en-US" sz="1800" i="1" dirty="0"/>
              <a:t>impact</a:t>
            </a:r>
            <a:r>
              <a:rPr lang="en-US" sz="1800" dirty="0"/>
              <a:t>), (</a:t>
            </a:r>
            <a:r>
              <a:rPr lang="en-US" sz="1800" b="1" dirty="0"/>
              <a:t>integrity</a:t>
            </a:r>
            <a:r>
              <a:rPr lang="en-US" sz="1800" dirty="0"/>
              <a:t>, </a:t>
            </a:r>
            <a:r>
              <a:rPr lang="en-US" sz="1800" i="1" dirty="0"/>
              <a:t>impact</a:t>
            </a:r>
            <a:r>
              <a:rPr lang="en-US" sz="1800" dirty="0"/>
              <a:t>), (</a:t>
            </a:r>
            <a:r>
              <a:rPr lang="en-US" sz="1800" b="1" dirty="0"/>
              <a:t>availability</a:t>
            </a:r>
            <a:r>
              <a:rPr lang="en-US" sz="1800" dirty="0"/>
              <a:t>, </a:t>
            </a:r>
            <a:r>
              <a:rPr lang="en-US" sz="1800" i="1" dirty="0"/>
              <a:t>impact</a:t>
            </a:r>
            <a:r>
              <a:rPr lang="en-US" sz="1800" dirty="0"/>
              <a:t>)}, where the acceptable values for potential impact are low, </a:t>
            </a:r>
            <a:r>
              <a:rPr lang="en-US" sz="1800" dirty="0" smtClean="0"/>
              <a:t>moderate, </a:t>
            </a:r>
            <a:r>
              <a:rPr lang="en-US" sz="1800" dirty="0"/>
              <a:t>or high.</a:t>
            </a:r>
          </a:p>
          <a:p>
            <a:pPr marL="114300" indent="0">
              <a:buNone/>
            </a:pPr>
            <a:endParaRPr lang="en-US" dirty="0" smtClean="0"/>
          </a:p>
          <a:p>
            <a:pPr lvl="1"/>
            <a:endParaRPr lang="en-US" dirty="0"/>
          </a:p>
        </p:txBody>
      </p:sp>
      <p:sp>
        <p:nvSpPr>
          <p:cNvPr id="5" name="Slide Number Placeholder 4"/>
          <p:cNvSpPr>
            <a:spLocks noGrp="1"/>
          </p:cNvSpPr>
          <p:nvPr>
            <p:ph type="sldNum" sz="quarter" idx="10"/>
          </p:nvPr>
        </p:nvSpPr>
        <p:spPr/>
        <p:txBody>
          <a:bodyPr/>
          <a:lstStyle/>
          <a:p>
            <a:pPr>
              <a:defRPr/>
            </a:pPr>
            <a:r>
              <a:rPr lang="en-US" smtClean="0"/>
              <a:t>- </a:t>
            </a:r>
            <a:fld id="{22984D66-E9ED-44AE-85B2-4510D3EF0DD7}" type="slidenum">
              <a:rPr lang="en-US" smtClean="0"/>
              <a:pPr>
                <a:defRPr/>
              </a:pPr>
              <a:t>14</a:t>
            </a:fld>
            <a:r>
              <a:rPr lang="en-US" smtClean="0"/>
              <a:t> -</a:t>
            </a:r>
            <a:endParaRPr lang="en-US" dirty="0"/>
          </a:p>
        </p:txBody>
      </p:sp>
    </p:spTree>
    <p:extLst>
      <p:ext uri="{BB962C8B-B14F-4D97-AF65-F5344CB8AC3E}">
        <p14:creationId xmlns:p14="http://schemas.microsoft.com/office/powerpoint/2010/main" val="1526231695"/>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0"/>
          </p:nvPr>
        </p:nvSpPr>
        <p:spPr/>
        <p:txBody>
          <a:bodyPr/>
          <a:lstStyle/>
          <a:p>
            <a:pPr>
              <a:defRPr/>
            </a:pPr>
            <a:fld id="{701AB1ED-462E-4D5E-B451-660573AC3462}" type="slidenum">
              <a:rPr lang="en-US"/>
              <a:pPr>
                <a:defRPr/>
              </a:pPr>
              <a:t>140</a:t>
            </a:fld>
            <a:endParaRPr lang="en-US"/>
          </a:p>
        </p:txBody>
      </p:sp>
      <p:sp>
        <p:nvSpPr>
          <p:cNvPr id="15364" name="Rectangle 2"/>
          <p:cNvSpPr>
            <a:spLocks noGrp="1" noChangeArrowheads="1"/>
          </p:cNvSpPr>
          <p:nvPr>
            <p:ph type="title"/>
          </p:nvPr>
        </p:nvSpPr>
        <p:spPr/>
        <p:txBody>
          <a:bodyPr/>
          <a:lstStyle/>
          <a:p>
            <a:r>
              <a:rPr lang="en-US" sz="1200" dirty="0"/>
              <a:t>Project Management</a:t>
            </a:r>
            <a:r>
              <a:rPr lang="en-US" sz="1200" dirty="0" smtClean="0"/>
              <a:t/>
            </a:r>
            <a:br>
              <a:rPr lang="en-US" sz="1200" dirty="0" smtClean="0"/>
            </a:br>
            <a:r>
              <a:rPr lang="en-US" dirty="0" smtClean="0"/>
              <a:t>EVMS – Earned-Value Technique (EVT)</a:t>
            </a:r>
          </a:p>
        </p:txBody>
      </p:sp>
      <p:sp>
        <p:nvSpPr>
          <p:cNvPr id="1263619" name="Rectangle 3"/>
          <p:cNvSpPr>
            <a:spLocks noGrp="1" noChangeArrowheads="1"/>
          </p:cNvSpPr>
          <p:nvPr>
            <p:ph type="body" sz="half" idx="1"/>
          </p:nvPr>
        </p:nvSpPr>
        <p:spPr>
          <a:xfrm>
            <a:off x="674688" y="1631371"/>
            <a:ext cx="7783512" cy="4343400"/>
          </a:xfrm>
        </p:spPr>
        <p:txBody>
          <a:bodyPr/>
          <a:lstStyle/>
          <a:p>
            <a:pPr>
              <a:lnSpc>
                <a:spcPct val="80000"/>
              </a:lnSpc>
              <a:buFontTx/>
              <a:buNone/>
            </a:pPr>
            <a:r>
              <a:rPr lang="en-US" dirty="0" smtClean="0"/>
              <a:t>Calculating the Cost Performance Index (CPI)…</a:t>
            </a:r>
          </a:p>
          <a:p>
            <a:pPr>
              <a:lnSpc>
                <a:spcPct val="80000"/>
              </a:lnSpc>
              <a:buFontTx/>
              <a:buNone/>
            </a:pPr>
            <a:r>
              <a:rPr lang="en-US" dirty="0" smtClean="0"/>
              <a:t>	</a:t>
            </a:r>
            <a:r>
              <a:rPr lang="en-US" dirty="0" smtClean="0">
                <a:solidFill>
                  <a:srgbClr val="003399"/>
                </a:solidFill>
              </a:rPr>
              <a:t>BCWP</a:t>
            </a:r>
            <a:r>
              <a:rPr lang="en-US" dirty="0" smtClean="0"/>
              <a:t> ($400k)</a:t>
            </a:r>
          </a:p>
          <a:p>
            <a:pPr>
              <a:lnSpc>
                <a:spcPct val="80000"/>
              </a:lnSpc>
              <a:buFontTx/>
              <a:buNone/>
            </a:pPr>
            <a:r>
              <a:rPr lang="en-US" dirty="0" smtClean="0">
                <a:cs typeface="Tahoma" pitchFamily="34" charset="0"/>
              </a:rPr>
              <a:t>÷	</a:t>
            </a:r>
            <a:r>
              <a:rPr lang="en-US" dirty="0" smtClean="0">
                <a:solidFill>
                  <a:srgbClr val="003399"/>
                </a:solidFill>
                <a:cs typeface="Tahoma" pitchFamily="34" charset="0"/>
              </a:rPr>
              <a:t>B</a:t>
            </a:r>
            <a:r>
              <a:rPr lang="en-US" dirty="0" smtClean="0">
                <a:solidFill>
                  <a:srgbClr val="003399"/>
                </a:solidFill>
              </a:rPr>
              <a:t>CWS </a:t>
            </a:r>
            <a:r>
              <a:rPr lang="en-US" dirty="0" smtClean="0"/>
              <a:t>($500k)</a:t>
            </a:r>
          </a:p>
          <a:p>
            <a:pPr>
              <a:lnSpc>
                <a:spcPct val="80000"/>
              </a:lnSpc>
              <a:buFontTx/>
              <a:buNone/>
            </a:pPr>
            <a:endParaRPr lang="en-US" dirty="0" smtClean="0"/>
          </a:p>
          <a:p>
            <a:pPr>
              <a:lnSpc>
                <a:spcPct val="80000"/>
              </a:lnSpc>
              <a:buFontTx/>
              <a:buNone/>
            </a:pPr>
            <a:r>
              <a:rPr lang="en-US" dirty="0" smtClean="0"/>
              <a:t>=	</a:t>
            </a:r>
            <a:r>
              <a:rPr lang="en-US" dirty="0" smtClean="0">
                <a:solidFill>
                  <a:srgbClr val="003399"/>
                </a:solidFill>
              </a:rPr>
              <a:t>SPI </a:t>
            </a:r>
            <a:r>
              <a:rPr lang="en-US" dirty="0" smtClean="0"/>
              <a:t>(.80)</a:t>
            </a:r>
          </a:p>
          <a:p>
            <a:pPr>
              <a:lnSpc>
                <a:spcPct val="80000"/>
              </a:lnSpc>
              <a:buFontTx/>
              <a:buNone/>
            </a:pPr>
            <a:endParaRPr lang="en-US" dirty="0" smtClean="0"/>
          </a:p>
          <a:p>
            <a:pPr>
              <a:lnSpc>
                <a:spcPct val="80000"/>
              </a:lnSpc>
              <a:buFontTx/>
              <a:buNone/>
            </a:pPr>
            <a:r>
              <a:rPr lang="en-US" b="1" dirty="0" smtClean="0"/>
              <a:t>Question</a:t>
            </a:r>
            <a:r>
              <a:rPr lang="en-US" dirty="0" smtClean="0"/>
              <a:t>:</a:t>
            </a:r>
          </a:p>
          <a:p>
            <a:pPr>
              <a:lnSpc>
                <a:spcPct val="80000"/>
              </a:lnSpc>
              <a:buFontTx/>
              <a:buNone/>
            </a:pPr>
            <a:r>
              <a:rPr lang="en-US" dirty="0" smtClean="0"/>
              <a:t>If SPI &lt; 1 then how </a:t>
            </a:r>
          </a:p>
          <a:p>
            <a:pPr>
              <a:lnSpc>
                <a:spcPct val="80000"/>
              </a:lnSpc>
              <a:buFontTx/>
              <a:buNone/>
            </a:pPr>
            <a:r>
              <a:rPr lang="en-US" dirty="0" smtClean="0"/>
              <a:t>is this project doing?</a:t>
            </a:r>
          </a:p>
          <a:p>
            <a:pPr>
              <a:lnSpc>
                <a:spcPct val="80000"/>
              </a:lnSpc>
              <a:buFontTx/>
              <a:buNone/>
            </a:pPr>
            <a:r>
              <a:rPr lang="en-US" b="1" dirty="0" smtClean="0"/>
              <a:t>Answer</a:t>
            </a:r>
            <a:r>
              <a:rPr lang="en-US" dirty="0" smtClean="0"/>
              <a:t>:</a:t>
            </a:r>
          </a:p>
          <a:p>
            <a:pPr>
              <a:lnSpc>
                <a:spcPct val="80000"/>
              </a:lnSpc>
              <a:buFontTx/>
              <a:buNone/>
            </a:pPr>
            <a:r>
              <a:rPr lang="en-US" dirty="0" smtClean="0"/>
              <a:t>It’s is behind schedule.</a:t>
            </a:r>
          </a:p>
        </p:txBody>
      </p:sp>
      <p:sp>
        <p:nvSpPr>
          <p:cNvPr id="15366" name="Line 5"/>
          <p:cNvSpPr>
            <a:spLocks noChangeShapeType="1"/>
          </p:cNvSpPr>
          <p:nvPr/>
        </p:nvSpPr>
        <p:spPr bwMode="auto">
          <a:xfrm>
            <a:off x="533400" y="2893145"/>
            <a:ext cx="35052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aphicFrame>
        <p:nvGraphicFramePr>
          <p:cNvPr id="15362" name="Object 12"/>
          <p:cNvGraphicFramePr>
            <a:graphicFrameLocks noGrp="1" noChangeAspect="1"/>
          </p:cNvGraphicFramePr>
          <p:nvPr>
            <p:ph sz="half" idx="2"/>
            <p:extLst>
              <p:ext uri="{D42A27DB-BD31-4B8C-83A1-F6EECF244321}">
                <p14:modId xmlns:p14="http://schemas.microsoft.com/office/powerpoint/2010/main" val="4253785811"/>
              </p:ext>
            </p:extLst>
          </p:nvPr>
        </p:nvGraphicFramePr>
        <p:xfrm>
          <a:off x="4325360" y="2647254"/>
          <a:ext cx="4631604" cy="3245982"/>
        </p:xfrm>
        <a:graphic>
          <a:graphicData uri="http://schemas.openxmlformats.org/presentationml/2006/ole">
            <mc:AlternateContent xmlns:mc="http://schemas.openxmlformats.org/markup-compatibility/2006">
              <mc:Choice xmlns:v="urn:schemas-microsoft-com:vml" Requires="v">
                <p:oleObj spid="_x0000_s443448" name="Visio" r:id="rId4" imgW="7083885" imgH="4966478" progId="Visio.Drawing.11">
                  <p:embed/>
                </p:oleObj>
              </mc:Choice>
              <mc:Fallback>
                <p:oleObj name="Visio" r:id="rId4" imgW="7083885" imgH="496647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5360" y="2647254"/>
                        <a:ext cx="4631604" cy="324598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5706274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263619">
                                            <p:txEl>
                                              <p:pRg st="10" end="10"/>
                                            </p:txEl>
                                          </p:spTgt>
                                        </p:tgtEl>
                                        <p:attrNameLst>
                                          <p:attrName>style.visibility</p:attrName>
                                        </p:attrNameLst>
                                      </p:cBhvr>
                                      <p:to>
                                        <p:strVal val="visible"/>
                                      </p:to>
                                    </p:set>
                                    <p:anim calcmode="lin" valueType="num">
                                      <p:cBhvr additive="base">
                                        <p:cTn id="7" dur="500" fill="hold"/>
                                        <p:tgtEl>
                                          <p:spTgt spid="1263619">
                                            <p:txEl>
                                              <p:pRg st="10" end="1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63619">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p:txBody>
          <a:bodyPr/>
          <a:lstStyle/>
          <a:p>
            <a:r>
              <a:rPr lang="en-US" sz="1200" dirty="0" smtClean="0"/>
              <a:t>Project Management</a:t>
            </a:r>
            <a:r>
              <a:rPr lang="en-US" dirty="0" smtClean="0"/>
              <a:t/>
            </a:r>
            <a:br>
              <a:rPr lang="en-US" dirty="0" smtClean="0"/>
            </a:br>
            <a:r>
              <a:rPr lang="en-US" dirty="0" smtClean="0"/>
              <a:t>Project Recovery</a:t>
            </a:r>
          </a:p>
        </p:txBody>
      </p:sp>
      <p:sp>
        <p:nvSpPr>
          <p:cNvPr id="16389" name="Rectangle 3"/>
          <p:cNvSpPr>
            <a:spLocks noGrp="1" noChangeArrowheads="1"/>
          </p:cNvSpPr>
          <p:nvPr>
            <p:ph type="body" sz="half" idx="1"/>
          </p:nvPr>
        </p:nvSpPr>
        <p:spPr>
          <a:xfrm>
            <a:off x="685800" y="1465121"/>
            <a:ext cx="7772400" cy="748145"/>
          </a:xfrm>
        </p:spPr>
        <p:txBody>
          <a:bodyPr/>
          <a:lstStyle/>
          <a:p>
            <a:pPr>
              <a:lnSpc>
                <a:spcPct val="90000"/>
              </a:lnSpc>
              <a:buFontTx/>
              <a:buNone/>
            </a:pPr>
            <a:r>
              <a:rPr lang="en-US" dirty="0" smtClean="0"/>
              <a:t>So, project is not doing well… What do you do?</a:t>
            </a:r>
          </a:p>
          <a:p>
            <a:pPr>
              <a:lnSpc>
                <a:spcPct val="90000"/>
              </a:lnSpc>
            </a:pPr>
            <a:endParaRPr lang="en-US" sz="2000" dirty="0" smtClean="0"/>
          </a:p>
        </p:txBody>
      </p:sp>
      <p:graphicFrame>
        <p:nvGraphicFramePr>
          <p:cNvPr id="16386" name="Object 7"/>
          <p:cNvGraphicFramePr>
            <a:graphicFrameLocks noGrp="1" noChangeAspect="1"/>
          </p:cNvGraphicFramePr>
          <p:nvPr>
            <p:ph sz="half" idx="2"/>
            <p:extLst>
              <p:ext uri="{D42A27DB-BD31-4B8C-83A1-F6EECF244321}">
                <p14:modId xmlns:p14="http://schemas.microsoft.com/office/powerpoint/2010/main" val="2567788785"/>
              </p:ext>
            </p:extLst>
          </p:nvPr>
        </p:nvGraphicFramePr>
        <p:xfrm>
          <a:off x="1727920" y="2143989"/>
          <a:ext cx="5711969" cy="4003555"/>
        </p:xfrm>
        <a:graphic>
          <a:graphicData uri="http://schemas.openxmlformats.org/presentationml/2006/ole">
            <mc:AlternateContent xmlns:mc="http://schemas.openxmlformats.org/markup-compatibility/2006">
              <mc:Choice xmlns:v="urn:schemas-microsoft-com:vml" Requires="v">
                <p:oleObj spid="_x0000_s444472" name="Visio" r:id="rId4" imgW="7083885" imgH="4966478" progId="Visio.Drawing.11">
                  <p:embed/>
                </p:oleObj>
              </mc:Choice>
              <mc:Fallback>
                <p:oleObj name="Visio" r:id="rId4" imgW="7083885" imgH="4966478"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7920" y="2143989"/>
                        <a:ext cx="5711969" cy="4003555"/>
                      </a:xfrm>
                      <a:prstGeom prst="rect">
                        <a:avLst/>
                      </a:prstGeom>
                      <a:noFill/>
                      <a:ln>
                        <a:noFill/>
                      </a:ln>
                      <a:effectLst/>
                    </p:spPr>
                  </p:pic>
                </p:oleObj>
              </mc:Fallback>
            </mc:AlternateContent>
          </a:graphicData>
        </a:graphic>
      </p:graphicFrame>
      <p:sp>
        <p:nvSpPr>
          <p:cNvPr id="5" name="Slide Number Placeholder 3"/>
          <p:cNvSpPr>
            <a:spLocks noGrp="1"/>
          </p:cNvSpPr>
          <p:nvPr>
            <p:ph type="sldNum" sz="quarter" idx="10"/>
          </p:nvPr>
        </p:nvSpPr>
        <p:spPr/>
        <p:txBody>
          <a:bodyPr/>
          <a:lstStyle/>
          <a:p>
            <a:fld id="{EF2A55F5-FCC0-4A70-AE56-CCF89F96A8E6}" type="slidenum">
              <a:rPr lang="en-US" smtClean="0"/>
              <a:pPr/>
              <a:t>141</a:t>
            </a:fld>
            <a:endParaRPr lang="en-US"/>
          </a:p>
        </p:txBody>
      </p:sp>
    </p:spTree>
    <p:extLst>
      <p:ext uri="{BB962C8B-B14F-4D97-AF65-F5344CB8AC3E}">
        <p14:creationId xmlns:p14="http://schemas.microsoft.com/office/powerpoint/2010/main" val="3944568483"/>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Grp="1" noChangeArrowheads="1"/>
          </p:cNvSpPr>
          <p:nvPr>
            <p:ph type="title"/>
          </p:nvPr>
        </p:nvSpPr>
        <p:spPr/>
        <p:txBody>
          <a:bodyPr/>
          <a:lstStyle/>
          <a:p>
            <a:r>
              <a:rPr lang="en-US" sz="1200" dirty="0" smtClean="0"/>
              <a:t>Project Management</a:t>
            </a:r>
            <a:r>
              <a:rPr lang="en-US" dirty="0" smtClean="0"/>
              <a:t/>
            </a:r>
            <a:br>
              <a:rPr lang="en-US" dirty="0" smtClean="0"/>
            </a:br>
            <a:r>
              <a:rPr lang="en-US" dirty="0" smtClean="0"/>
              <a:t>Project Recovery</a:t>
            </a:r>
          </a:p>
        </p:txBody>
      </p:sp>
      <p:sp>
        <p:nvSpPr>
          <p:cNvPr id="1205251" name="Rectangle 3"/>
          <p:cNvSpPr>
            <a:spLocks noGrp="1" noChangeArrowheads="1"/>
          </p:cNvSpPr>
          <p:nvPr>
            <p:ph type="body" idx="1"/>
          </p:nvPr>
        </p:nvSpPr>
        <p:spPr/>
        <p:txBody>
          <a:bodyPr/>
          <a:lstStyle/>
          <a:p>
            <a:r>
              <a:rPr lang="en-US" dirty="0" smtClean="0"/>
              <a:t>Use CPM to find task dependencies.</a:t>
            </a:r>
          </a:p>
          <a:p>
            <a:r>
              <a:rPr lang="en-US" dirty="0" smtClean="0"/>
              <a:t>Use PERT to locate effect(s) on schedule.</a:t>
            </a:r>
          </a:p>
          <a:p>
            <a:r>
              <a:rPr lang="en-US" dirty="0" smtClean="0"/>
              <a:t>Use Cause-Effect (Fishbone) to locate problem.</a:t>
            </a:r>
          </a:p>
          <a:p>
            <a:endParaRPr lang="en-US" dirty="0" smtClean="0"/>
          </a:p>
          <a:p>
            <a:r>
              <a:rPr lang="en-US" dirty="0" smtClean="0"/>
              <a:t>Re-negotiate project goals or </a:t>
            </a:r>
            <a:br>
              <a:rPr lang="en-US" dirty="0" smtClean="0"/>
            </a:br>
            <a:r>
              <a:rPr lang="en-US" dirty="0" smtClean="0"/>
              <a:t>milestone (via change-order).</a:t>
            </a:r>
          </a:p>
          <a:p>
            <a:r>
              <a:rPr lang="en-US" dirty="0" smtClean="0"/>
              <a:t>Increase resources, but watch for:</a:t>
            </a:r>
          </a:p>
          <a:p>
            <a:pPr lvl="1"/>
            <a:r>
              <a:rPr lang="en-US" dirty="0" smtClean="0"/>
              <a:t>Impact of resource re-allocation </a:t>
            </a:r>
            <a:br>
              <a:rPr lang="en-US" dirty="0" smtClean="0"/>
            </a:br>
            <a:r>
              <a:rPr lang="en-US" dirty="0" smtClean="0"/>
              <a:t>to other dependent tasks. </a:t>
            </a:r>
          </a:p>
          <a:p>
            <a:pPr lvl="1"/>
            <a:r>
              <a:rPr lang="en-US" dirty="0" smtClean="0"/>
              <a:t>The “Mythical Man-Month” problem.</a:t>
            </a:r>
          </a:p>
          <a:p>
            <a:r>
              <a:rPr lang="en-US" dirty="0" smtClean="0"/>
              <a:t>De-scope tasks, but watch for:</a:t>
            </a:r>
          </a:p>
          <a:p>
            <a:pPr lvl="1"/>
            <a:r>
              <a:rPr lang="en-US" dirty="0" smtClean="0"/>
              <a:t>Effects on quality &amp; program dependencies.</a:t>
            </a:r>
          </a:p>
        </p:txBody>
      </p:sp>
      <p:sp>
        <p:nvSpPr>
          <p:cNvPr id="5" name="Slide Number Placeholder 3"/>
          <p:cNvSpPr>
            <a:spLocks noGrp="1"/>
          </p:cNvSpPr>
          <p:nvPr>
            <p:ph type="sldNum" sz="quarter" idx="10"/>
          </p:nvPr>
        </p:nvSpPr>
        <p:spPr/>
        <p:txBody>
          <a:bodyPr/>
          <a:lstStyle/>
          <a:p>
            <a:fld id="{38A0E80F-A12E-4B13-9BD8-5031489F99E0}" type="slidenum">
              <a:rPr lang="en-US" smtClean="0"/>
              <a:pPr/>
              <a:t>142</a:t>
            </a:fld>
            <a:endParaRPr lang="en-US"/>
          </a:p>
        </p:txBody>
      </p:sp>
      <p:graphicFrame>
        <p:nvGraphicFramePr>
          <p:cNvPr id="1205253" name="Object 5"/>
          <p:cNvGraphicFramePr>
            <a:graphicFrameLocks noChangeAspect="1"/>
          </p:cNvGraphicFramePr>
          <p:nvPr>
            <p:extLst>
              <p:ext uri="{D42A27DB-BD31-4B8C-83A1-F6EECF244321}">
                <p14:modId xmlns:p14="http://schemas.microsoft.com/office/powerpoint/2010/main" val="1667643833"/>
              </p:ext>
            </p:extLst>
          </p:nvPr>
        </p:nvGraphicFramePr>
        <p:xfrm>
          <a:off x="5486400" y="2642749"/>
          <a:ext cx="3505200" cy="1687513"/>
        </p:xfrm>
        <a:graphic>
          <a:graphicData uri="http://schemas.openxmlformats.org/presentationml/2006/ole">
            <mc:AlternateContent xmlns:mc="http://schemas.openxmlformats.org/markup-compatibility/2006">
              <mc:Choice xmlns:v="urn:schemas-microsoft-com:vml" Requires="v">
                <p:oleObj spid="_x0000_s445496" name="Visio" r:id="rId4" imgW="6907947" imgH="3323749" progId="Visio.Drawing.11">
                  <p:embed/>
                </p:oleObj>
              </mc:Choice>
              <mc:Fallback>
                <p:oleObj name="Visio" r:id="rId4" imgW="6907947" imgH="3323749"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2642749"/>
                        <a:ext cx="3505200"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4542663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05251">
                                            <p:txEl>
                                              <p:pRg st="0" end="0"/>
                                            </p:txEl>
                                          </p:spTgt>
                                        </p:tgtEl>
                                        <p:attrNameLst>
                                          <p:attrName>style.visibility</p:attrName>
                                        </p:attrNameLst>
                                      </p:cBhvr>
                                      <p:to>
                                        <p:strVal val="visible"/>
                                      </p:to>
                                    </p:set>
                                    <p:animEffect transition="in" filter="wipe(left)">
                                      <p:cBhvr>
                                        <p:cTn id="7" dur="500"/>
                                        <p:tgtEl>
                                          <p:spTgt spid="12052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05251">
                                            <p:txEl>
                                              <p:pRg st="1" end="1"/>
                                            </p:txEl>
                                          </p:spTgt>
                                        </p:tgtEl>
                                        <p:attrNameLst>
                                          <p:attrName>style.visibility</p:attrName>
                                        </p:attrNameLst>
                                      </p:cBhvr>
                                      <p:to>
                                        <p:strVal val="visible"/>
                                      </p:to>
                                    </p:set>
                                    <p:animEffect transition="in" filter="wipe(left)">
                                      <p:cBhvr>
                                        <p:cTn id="12" dur="500"/>
                                        <p:tgtEl>
                                          <p:spTgt spid="12052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05251">
                                            <p:txEl>
                                              <p:pRg st="2" end="2"/>
                                            </p:txEl>
                                          </p:spTgt>
                                        </p:tgtEl>
                                        <p:attrNameLst>
                                          <p:attrName>style.visibility</p:attrName>
                                        </p:attrNameLst>
                                      </p:cBhvr>
                                      <p:to>
                                        <p:strVal val="visible"/>
                                      </p:to>
                                    </p:set>
                                    <p:animEffect transition="in" filter="wipe(left)">
                                      <p:cBhvr>
                                        <p:cTn id="17" dur="500"/>
                                        <p:tgtEl>
                                          <p:spTgt spid="1205251">
                                            <p:txEl>
                                              <p:pRg st="2" end="2"/>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1205253"/>
                                        </p:tgtEl>
                                        <p:attrNameLst>
                                          <p:attrName>style.visibility</p:attrName>
                                        </p:attrNameLst>
                                      </p:cBhvr>
                                      <p:to>
                                        <p:strVal val="visible"/>
                                      </p:to>
                                    </p:set>
                                    <p:animEffect transition="in" filter="wipe(left)">
                                      <p:cBhvr>
                                        <p:cTn id="20" dur="500"/>
                                        <p:tgtEl>
                                          <p:spTgt spid="120525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1205251">
                                            <p:txEl>
                                              <p:pRg st="4" end="4"/>
                                            </p:txEl>
                                          </p:spTgt>
                                        </p:tgtEl>
                                        <p:attrNameLst>
                                          <p:attrName>style.visibility</p:attrName>
                                        </p:attrNameLst>
                                      </p:cBhvr>
                                      <p:to>
                                        <p:strVal val="visible"/>
                                      </p:to>
                                    </p:set>
                                    <p:animEffect transition="in" filter="wipe(left)">
                                      <p:cBhvr>
                                        <p:cTn id="25" dur="500"/>
                                        <p:tgtEl>
                                          <p:spTgt spid="1205251">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205251">
                                            <p:txEl>
                                              <p:pRg st="5" end="5"/>
                                            </p:txEl>
                                          </p:spTgt>
                                        </p:tgtEl>
                                        <p:attrNameLst>
                                          <p:attrName>style.visibility</p:attrName>
                                        </p:attrNameLst>
                                      </p:cBhvr>
                                      <p:to>
                                        <p:strVal val="visible"/>
                                      </p:to>
                                    </p:set>
                                    <p:animEffect transition="in" filter="wipe(left)">
                                      <p:cBhvr>
                                        <p:cTn id="30" dur="500"/>
                                        <p:tgtEl>
                                          <p:spTgt spid="1205251">
                                            <p:txEl>
                                              <p:pRg st="5" end="5"/>
                                            </p:txEl>
                                          </p:spTgt>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1205251">
                                            <p:txEl>
                                              <p:pRg st="6" end="6"/>
                                            </p:txEl>
                                          </p:spTgt>
                                        </p:tgtEl>
                                        <p:attrNameLst>
                                          <p:attrName>style.visibility</p:attrName>
                                        </p:attrNameLst>
                                      </p:cBhvr>
                                      <p:to>
                                        <p:strVal val="visible"/>
                                      </p:to>
                                    </p:set>
                                    <p:animEffect transition="in" filter="wipe(left)">
                                      <p:cBhvr>
                                        <p:cTn id="34" dur="500"/>
                                        <p:tgtEl>
                                          <p:spTgt spid="1205251">
                                            <p:txEl>
                                              <p:pRg st="6" end="6"/>
                                            </p:txEl>
                                          </p:spTgt>
                                        </p:tgtEl>
                                      </p:cBhvr>
                                    </p:animEffec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1205251">
                                            <p:txEl>
                                              <p:pRg st="7" end="7"/>
                                            </p:txEl>
                                          </p:spTgt>
                                        </p:tgtEl>
                                        <p:attrNameLst>
                                          <p:attrName>style.visibility</p:attrName>
                                        </p:attrNameLst>
                                      </p:cBhvr>
                                      <p:to>
                                        <p:strVal val="visible"/>
                                      </p:to>
                                    </p:set>
                                    <p:animEffect transition="in" filter="wipe(left)">
                                      <p:cBhvr>
                                        <p:cTn id="38" dur="500"/>
                                        <p:tgtEl>
                                          <p:spTgt spid="1205251">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205251">
                                            <p:txEl>
                                              <p:pRg st="8" end="8"/>
                                            </p:txEl>
                                          </p:spTgt>
                                        </p:tgtEl>
                                        <p:attrNameLst>
                                          <p:attrName>style.visibility</p:attrName>
                                        </p:attrNameLst>
                                      </p:cBhvr>
                                      <p:to>
                                        <p:strVal val="visible"/>
                                      </p:to>
                                    </p:set>
                                    <p:animEffect transition="in" filter="wipe(left)">
                                      <p:cBhvr>
                                        <p:cTn id="43" dur="500"/>
                                        <p:tgtEl>
                                          <p:spTgt spid="1205251">
                                            <p:txEl>
                                              <p:pRg st="8" end="8"/>
                                            </p:txEl>
                                          </p:spTgt>
                                        </p:tgtEl>
                                      </p:cBhvr>
                                    </p:animEffect>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1205251">
                                            <p:txEl>
                                              <p:pRg st="9" end="9"/>
                                            </p:txEl>
                                          </p:spTgt>
                                        </p:tgtEl>
                                        <p:attrNameLst>
                                          <p:attrName>style.visibility</p:attrName>
                                        </p:attrNameLst>
                                      </p:cBhvr>
                                      <p:to>
                                        <p:strVal val="visible"/>
                                      </p:to>
                                    </p:set>
                                    <p:animEffect transition="in" filter="wipe(left)">
                                      <p:cBhvr>
                                        <p:cTn id="47" dur="500"/>
                                        <p:tgtEl>
                                          <p:spTgt spid="120525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3"/>
          <p:cNvSpPr>
            <a:spLocks noGrp="1"/>
          </p:cNvSpPr>
          <p:nvPr>
            <p:ph type="sldNum" sz="quarter" idx="10"/>
          </p:nvPr>
        </p:nvSpPr>
        <p:spPr>
          <a:noFill/>
        </p:spPr>
        <p:txBody>
          <a:bodyPr/>
          <a:lstStyle/>
          <a:p>
            <a:r>
              <a:rPr lang="en-US" dirty="0" smtClean="0"/>
              <a:t>- </a:t>
            </a:r>
            <a:fld id="{6478F4DE-2594-4BAC-A26C-E05E0EBD7620}" type="slidenum">
              <a:rPr lang="en-US" smtClean="0"/>
              <a:pPr/>
              <a:t>143</a:t>
            </a:fld>
            <a:r>
              <a:rPr lang="en-US" dirty="0" smtClean="0"/>
              <a:t> -</a:t>
            </a:r>
          </a:p>
        </p:txBody>
      </p:sp>
      <p:sp>
        <p:nvSpPr>
          <p:cNvPr id="83971" name="Rectangle 2"/>
          <p:cNvSpPr>
            <a:spLocks noGrp="1" noChangeArrowheads="1"/>
          </p:cNvSpPr>
          <p:nvPr>
            <p:ph type="title"/>
          </p:nvPr>
        </p:nvSpPr>
        <p:spPr/>
        <p:txBody>
          <a:bodyPr/>
          <a:lstStyle/>
          <a:p>
            <a:r>
              <a:rPr lang="en-US" dirty="0" smtClean="0"/>
              <a:t>Validation Time… </a:t>
            </a:r>
            <a:r>
              <a:rPr lang="en-US" dirty="0" smtClean="0">
                <a:sym typeface="Wingdings" pitchFamily="2" charset="2"/>
              </a:rPr>
              <a:t></a:t>
            </a:r>
            <a:endParaRPr lang="en-US" dirty="0" smtClean="0"/>
          </a:p>
        </p:txBody>
      </p:sp>
      <p:sp>
        <p:nvSpPr>
          <p:cNvPr id="83972" name="Rectangle 3"/>
          <p:cNvSpPr>
            <a:spLocks noGrp="1" noChangeArrowheads="1"/>
          </p:cNvSpPr>
          <p:nvPr>
            <p:ph type="body" idx="1"/>
          </p:nvPr>
        </p:nvSpPr>
        <p:spPr/>
        <p:txBody>
          <a:bodyPr/>
          <a:lstStyle/>
          <a:p>
            <a:pPr marL="457200" indent="-457200" algn="ctr">
              <a:buFontTx/>
              <a:buNone/>
            </a:pPr>
            <a:endParaRPr lang="en-US" sz="3200" dirty="0" smtClean="0"/>
          </a:p>
          <a:p>
            <a:pPr marL="457200" indent="-457200" algn="ctr">
              <a:buFontTx/>
              <a:buNone/>
            </a:pPr>
            <a:endParaRPr lang="en-US" sz="3200" dirty="0" smtClean="0"/>
          </a:p>
          <a:p>
            <a:pPr marL="457200" indent="-457200">
              <a:buFontTx/>
              <a:buAutoNum type="arabicPeriod"/>
            </a:pPr>
            <a:r>
              <a:rPr lang="en-US" sz="3200" dirty="0" smtClean="0"/>
              <a:t>Classroom Exercise</a:t>
            </a:r>
          </a:p>
          <a:p>
            <a:pPr marL="457200" indent="-457200">
              <a:buFontTx/>
              <a:buAutoNum type="arabicPeriod"/>
            </a:pPr>
            <a:endParaRPr lang="en-US" sz="3200" dirty="0" smtClean="0"/>
          </a:p>
          <a:p>
            <a:pPr marL="457200" indent="-457200">
              <a:buFontTx/>
              <a:buAutoNum type="arabicPeriod"/>
            </a:pPr>
            <a:r>
              <a:rPr lang="en-US" sz="3200" dirty="0" smtClean="0"/>
              <a:t>Review Answers</a:t>
            </a:r>
          </a:p>
        </p:txBody>
      </p:sp>
    </p:spTree>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#1: Build Security In </a:t>
            </a:r>
            <a:endParaRPr lang="en-US" dirty="0"/>
          </a:p>
        </p:txBody>
      </p:sp>
      <p:sp>
        <p:nvSpPr>
          <p:cNvPr id="3" name="Content Placeholder 2"/>
          <p:cNvSpPr>
            <a:spLocks noGrp="1"/>
          </p:cNvSpPr>
          <p:nvPr>
            <p:ph idx="1"/>
          </p:nvPr>
        </p:nvSpPr>
        <p:spPr/>
        <p:txBody>
          <a:bodyPr/>
          <a:lstStyle/>
          <a:p>
            <a:r>
              <a:rPr lang="en-US" dirty="0" smtClean="0"/>
              <a:t>A civilian agency is planning an acquisition of an information system…</a:t>
            </a:r>
          </a:p>
          <a:p>
            <a:pPr lvl="1"/>
            <a:r>
              <a:rPr lang="en-US" dirty="0" smtClean="0"/>
              <a:t>Please identify key security engineering tasks required.</a:t>
            </a:r>
          </a:p>
          <a:p>
            <a:pPr marL="0" indent="0">
              <a:buNone/>
            </a:pPr>
            <a:endParaRPr lang="en-US" dirty="0" smtClean="0"/>
          </a:p>
          <a:p>
            <a:pPr marL="0" indent="0">
              <a:buNone/>
            </a:pPr>
            <a:endParaRPr lang="en-US" dirty="0" smtClean="0"/>
          </a:p>
        </p:txBody>
      </p:sp>
      <p:sp>
        <p:nvSpPr>
          <p:cNvPr id="4" name="Slide Number Placeholder 3"/>
          <p:cNvSpPr>
            <a:spLocks noGrp="1"/>
          </p:cNvSpPr>
          <p:nvPr>
            <p:ph type="sldNum" sz="quarter" idx="10"/>
          </p:nvPr>
        </p:nvSpPr>
        <p:spPr/>
        <p:txBody>
          <a:bodyPr/>
          <a:lstStyle/>
          <a:p>
            <a:pPr>
              <a:defRPr/>
            </a:pPr>
            <a:r>
              <a:rPr lang="en-US" smtClean="0"/>
              <a:t>- </a:t>
            </a:r>
            <a:fld id="{5C6890EE-A853-453D-A1B9-5967B6EF9B58}" type="slidenum">
              <a:rPr lang="en-US" smtClean="0"/>
              <a:pPr>
                <a:defRPr/>
              </a:pPr>
              <a:t>144</a:t>
            </a:fld>
            <a:r>
              <a:rPr lang="en-US" smtClean="0"/>
              <a:t> -</a:t>
            </a:r>
            <a:endParaRPr lang="en-US" dirty="0"/>
          </a:p>
        </p:txBody>
      </p:sp>
    </p:spTree>
    <p:extLst>
      <p:ext uri="{BB962C8B-B14F-4D97-AF65-F5344CB8AC3E}">
        <p14:creationId xmlns:p14="http://schemas.microsoft.com/office/powerpoint/2010/main" val="1994076438"/>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Exercise #2</a:t>
            </a:r>
            <a:r>
              <a:rPr lang="en-US" dirty="0" smtClean="0"/>
              <a:t>: Risk Management Process</a:t>
            </a:r>
            <a:endParaRPr lang="en-US" dirty="0"/>
          </a:p>
        </p:txBody>
      </p:sp>
      <p:sp>
        <p:nvSpPr>
          <p:cNvPr id="3" name="Content Placeholder 2"/>
          <p:cNvSpPr>
            <a:spLocks noGrp="1"/>
          </p:cNvSpPr>
          <p:nvPr>
            <p:ph idx="1"/>
          </p:nvPr>
        </p:nvSpPr>
        <p:spPr/>
        <p:txBody>
          <a:bodyPr/>
          <a:lstStyle/>
          <a:p>
            <a:r>
              <a:rPr lang="en-US" dirty="0" smtClean="0"/>
              <a:t>A civilian agency is planning an acquisition of an information system that will assess the security configuration settings of IT assets in a Secret-System High operating enclave.</a:t>
            </a:r>
          </a:p>
          <a:p>
            <a:pPr lvl="1"/>
            <a:r>
              <a:rPr lang="en-US" dirty="0" smtClean="0"/>
              <a:t>Please identify the attributes required to enable you to determine the information protection needs.</a:t>
            </a:r>
          </a:p>
          <a:p>
            <a:pPr marL="457200" lvl="1" indent="0">
              <a:buNone/>
            </a:pPr>
            <a:endParaRPr lang="en-US" dirty="0" smtClean="0"/>
          </a:p>
          <a:p>
            <a:r>
              <a:rPr lang="en-US" dirty="0" smtClean="0"/>
              <a:t>Google is planning to offer its Google Apps service to biotech research company.  </a:t>
            </a:r>
          </a:p>
          <a:p>
            <a:pPr lvl="1"/>
            <a:r>
              <a:rPr lang="en-US" dirty="0" smtClean="0"/>
              <a:t>What is the annual loss expectancy from a service outage?</a:t>
            </a:r>
          </a:p>
          <a:p>
            <a:pPr lvl="2"/>
            <a:r>
              <a:rPr lang="en-US" dirty="0" smtClean="0"/>
              <a:t>Estimated asset </a:t>
            </a:r>
            <a:r>
              <a:rPr lang="en-US" dirty="0"/>
              <a:t>v</a:t>
            </a:r>
            <a:r>
              <a:rPr lang="en-US" dirty="0" smtClean="0"/>
              <a:t>alue: $14.6B (total revenues in 2009)</a:t>
            </a:r>
          </a:p>
          <a:p>
            <a:pPr lvl="2"/>
            <a:r>
              <a:rPr lang="en-US" dirty="0" smtClean="0"/>
              <a:t>Exposure factor: 0.01%</a:t>
            </a:r>
          </a:p>
          <a:p>
            <a:pPr lvl="2"/>
            <a:r>
              <a:rPr lang="en-US" dirty="0" smtClean="0"/>
              <a:t>Google’s annual rate of service outage occurrence: 1.2%</a:t>
            </a:r>
          </a:p>
          <a:p>
            <a:pPr marL="457200" indent="-457200">
              <a:buFont typeface="+mj-lt"/>
              <a:buAutoNum type="arabicPeriod"/>
            </a:pPr>
            <a:endParaRPr lang="en-US" dirty="0"/>
          </a:p>
        </p:txBody>
      </p:sp>
      <p:sp>
        <p:nvSpPr>
          <p:cNvPr id="4" name="Slide Number Placeholder 3"/>
          <p:cNvSpPr>
            <a:spLocks noGrp="1"/>
          </p:cNvSpPr>
          <p:nvPr>
            <p:ph type="sldNum" sz="quarter" idx="10"/>
          </p:nvPr>
        </p:nvSpPr>
        <p:spPr/>
        <p:txBody>
          <a:bodyPr/>
          <a:lstStyle/>
          <a:p>
            <a:pPr>
              <a:defRPr/>
            </a:pPr>
            <a:r>
              <a:rPr lang="en-US" smtClean="0"/>
              <a:t>- </a:t>
            </a:r>
            <a:fld id="{5C6890EE-A853-453D-A1B9-5967B6EF9B58}" type="slidenum">
              <a:rPr lang="en-US" smtClean="0"/>
              <a:pPr>
                <a:defRPr/>
              </a:pPr>
              <a:t>145</a:t>
            </a:fld>
            <a:r>
              <a:rPr lang="en-US" smtClean="0"/>
              <a:t> -</a:t>
            </a:r>
            <a:endParaRPr lang="en-US" dirty="0"/>
          </a:p>
        </p:txBody>
      </p:sp>
    </p:spTree>
    <p:extLst>
      <p:ext uri="{BB962C8B-B14F-4D97-AF65-F5344CB8AC3E}">
        <p14:creationId xmlns:p14="http://schemas.microsoft.com/office/powerpoint/2010/main" val="387170616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sz="1200" dirty="0" smtClean="0"/>
              <a:t>Information Security Concept</a:t>
            </a:r>
            <a:r>
              <a:rPr lang="en-US" dirty="0" smtClean="0"/>
              <a:t/>
            </a:r>
            <a:br>
              <a:rPr lang="en-US" dirty="0" smtClean="0"/>
            </a:br>
            <a:r>
              <a:rPr lang="en-US" dirty="0" smtClean="0"/>
              <a:t>Categories of Security Controls </a:t>
            </a:r>
            <a:r>
              <a:rPr lang="en-US" sz="1200" dirty="0" smtClean="0"/>
              <a:t>…(4/4)</a:t>
            </a:r>
          </a:p>
        </p:txBody>
      </p:sp>
      <p:sp>
        <p:nvSpPr>
          <p:cNvPr id="7" name="Text Placeholder 6"/>
          <p:cNvSpPr>
            <a:spLocks noGrp="1"/>
          </p:cNvSpPr>
          <p:nvPr>
            <p:ph type="body" sz="half" idx="1"/>
          </p:nvPr>
        </p:nvSpPr>
        <p:spPr>
          <a:xfrm>
            <a:off x="217488" y="1089025"/>
            <a:ext cx="8740775" cy="782638"/>
          </a:xfrm>
        </p:spPr>
        <p:txBody>
          <a:bodyPr/>
          <a:lstStyle/>
          <a:p>
            <a:pPr marL="0" indent="0">
              <a:buFontTx/>
              <a:buNone/>
              <a:defRPr/>
            </a:pPr>
            <a:r>
              <a:rPr lang="en-US" sz="2000" dirty="0" smtClean="0"/>
              <a:t>ISO/IEC 27001:2005, </a:t>
            </a:r>
            <a:r>
              <a:rPr lang="en-US" sz="2000" i="1" dirty="0" smtClean="0"/>
              <a:t>Information Technology – Security Techniques – Security Management System – Requirements</a:t>
            </a:r>
          </a:p>
          <a:p>
            <a:pPr>
              <a:defRPr/>
            </a:pPr>
            <a:endParaRPr lang="en-US" sz="2000" dirty="0" smtClean="0"/>
          </a:p>
        </p:txBody>
      </p:sp>
      <p:sp>
        <p:nvSpPr>
          <p:cNvPr id="33796" name="Slide Number Placeholder 3"/>
          <p:cNvSpPr>
            <a:spLocks noGrp="1"/>
          </p:cNvSpPr>
          <p:nvPr>
            <p:ph type="sldNum" sz="quarter" idx="10"/>
          </p:nvPr>
        </p:nvSpPr>
        <p:spPr>
          <a:noFill/>
        </p:spPr>
        <p:txBody>
          <a:bodyPr/>
          <a:lstStyle/>
          <a:p>
            <a:r>
              <a:rPr lang="en-US" dirty="0" smtClean="0"/>
              <a:t>- </a:t>
            </a:r>
            <a:fld id="{B912F899-BCE9-4BB9-AF51-D274BB1FA02D}" type="slidenum">
              <a:rPr lang="en-US" smtClean="0"/>
              <a:pPr/>
              <a:t>15</a:t>
            </a:fld>
            <a:r>
              <a:rPr lang="en-US" dirty="0" smtClean="0"/>
              <a:t> -</a:t>
            </a:r>
          </a:p>
        </p:txBody>
      </p:sp>
      <p:graphicFrame>
        <p:nvGraphicFramePr>
          <p:cNvPr id="6" name="Content Placeholder 5"/>
          <p:cNvGraphicFramePr>
            <a:graphicFrameLocks noGrp="1"/>
          </p:cNvGraphicFramePr>
          <p:nvPr>
            <p:ph sz="half" idx="2"/>
          </p:nvPr>
        </p:nvGraphicFramePr>
        <p:xfrm>
          <a:off x="163513" y="1947863"/>
          <a:ext cx="8795657" cy="4602479"/>
        </p:xfrm>
        <a:graphic>
          <a:graphicData uri="http://schemas.openxmlformats.org/drawingml/2006/table">
            <a:tbl>
              <a:tblPr firstRow="1" bandRow="1">
                <a:tableStyleId>{5C22544A-7EE6-4342-B048-85BDC9FD1C3A}</a:tableStyleId>
              </a:tblPr>
              <a:tblGrid>
                <a:gridCol w="2492828"/>
                <a:gridCol w="6302829"/>
              </a:tblGrid>
              <a:tr h="165253">
                <a:tc>
                  <a:txBody>
                    <a:bodyPr/>
                    <a:lstStyle/>
                    <a:p>
                      <a:r>
                        <a:rPr lang="en-US" sz="1400" dirty="0" smtClean="0">
                          <a:latin typeface="Arial Narrow" pitchFamily="34" charset="0"/>
                        </a:rPr>
                        <a:t>CONTROL </a:t>
                      </a:r>
                      <a:r>
                        <a:rPr lang="en-US" sz="1400" baseline="0" dirty="0" smtClean="0">
                          <a:latin typeface="Arial Narrow" pitchFamily="34" charset="0"/>
                        </a:rPr>
                        <a:t>CATEGORY</a:t>
                      </a:r>
                      <a:endParaRPr lang="en-US" sz="1400" dirty="0">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FF6600"/>
                    </a:solidFill>
                  </a:tcPr>
                </a:tc>
                <a:tc>
                  <a:txBody>
                    <a:bodyPr/>
                    <a:lstStyle/>
                    <a:p>
                      <a:r>
                        <a:rPr lang="en-US" sz="1400" dirty="0" smtClean="0">
                          <a:latin typeface="Arial Narrow" pitchFamily="34" charset="0"/>
                        </a:rPr>
                        <a:t>SUB-CATEGORY</a:t>
                      </a:r>
                      <a:r>
                        <a:rPr lang="en-US" sz="1400" baseline="0" dirty="0" smtClean="0">
                          <a:latin typeface="Arial Narrow" pitchFamily="34" charset="0"/>
                        </a:rPr>
                        <a:t> OF </a:t>
                      </a:r>
                      <a:r>
                        <a:rPr lang="en-US" sz="1400" dirty="0" smtClean="0">
                          <a:latin typeface="Arial Narrow" pitchFamily="34" charset="0"/>
                        </a:rPr>
                        <a:t>CONTROLS</a:t>
                      </a:r>
                      <a:endParaRPr lang="en-US" sz="1400" dirty="0">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rgbClr val="FF6600"/>
                    </a:solidFill>
                  </a:tcPr>
                </a:tc>
              </a:tr>
              <a:tr h="148728">
                <a:tc>
                  <a:txBody>
                    <a:bodyPr/>
                    <a:lstStyle/>
                    <a:p>
                      <a:r>
                        <a:rPr lang="en-US" sz="1200" dirty="0" smtClean="0">
                          <a:solidFill>
                            <a:srgbClr val="003399"/>
                          </a:solidFill>
                          <a:latin typeface="Arial Narrow" pitchFamily="34" charset="0"/>
                        </a:rPr>
                        <a:t>Security Policy</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n-US" sz="1200" dirty="0" smtClean="0">
                          <a:solidFill>
                            <a:srgbClr val="003399"/>
                          </a:solidFill>
                          <a:latin typeface="Arial Narrow" pitchFamily="34" charset="0"/>
                        </a:rPr>
                        <a:t>Information security policy</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r>
              <a:tr h="148728">
                <a:tc>
                  <a:txBody>
                    <a:bodyPr/>
                    <a:lstStyle/>
                    <a:p>
                      <a:r>
                        <a:rPr lang="en-US" sz="1200" dirty="0" smtClean="0">
                          <a:solidFill>
                            <a:srgbClr val="003399"/>
                          </a:solidFill>
                          <a:latin typeface="Arial Narrow" pitchFamily="34" charset="0"/>
                        </a:rPr>
                        <a:t>Organization of Information Security</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r>
                        <a:rPr lang="en-US" sz="1200" dirty="0" smtClean="0">
                          <a:solidFill>
                            <a:srgbClr val="003399"/>
                          </a:solidFill>
                          <a:latin typeface="Arial Narrow" pitchFamily="34" charset="0"/>
                        </a:rPr>
                        <a:t>Internal organization; External parties</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r>
              <a:tr h="148728">
                <a:tc>
                  <a:txBody>
                    <a:bodyPr/>
                    <a:lstStyle/>
                    <a:p>
                      <a:r>
                        <a:rPr lang="en-US" sz="1200" dirty="0" smtClean="0">
                          <a:solidFill>
                            <a:srgbClr val="003399"/>
                          </a:solidFill>
                          <a:latin typeface="Arial Narrow" pitchFamily="34" charset="0"/>
                        </a:rPr>
                        <a:t>Asset Management</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n-US" sz="1200" dirty="0" smtClean="0">
                          <a:solidFill>
                            <a:srgbClr val="003399"/>
                          </a:solidFill>
                          <a:latin typeface="Arial Narrow" pitchFamily="34" charset="0"/>
                        </a:rPr>
                        <a:t>Responsibility for assets;</a:t>
                      </a:r>
                      <a:r>
                        <a:rPr lang="en-US" sz="1200" baseline="0" dirty="0" smtClean="0">
                          <a:solidFill>
                            <a:srgbClr val="003399"/>
                          </a:solidFill>
                          <a:latin typeface="Arial Narrow" pitchFamily="34" charset="0"/>
                        </a:rPr>
                        <a:t> Information classification</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r>
              <a:tr h="148728">
                <a:tc>
                  <a:txBody>
                    <a:bodyPr/>
                    <a:lstStyle/>
                    <a:p>
                      <a:r>
                        <a:rPr lang="en-US" sz="1200" dirty="0" smtClean="0">
                          <a:solidFill>
                            <a:srgbClr val="003399"/>
                          </a:solidFill>
                          <a:latin typeface="Arial Narrow" pitchFamily="34" charset="0"/>
                        </a:rPr>
                        <a:t>Human</a:t>
                      </a:r>
                      <a:r>
                        <a:rPr lang="en-US" sz="1200" baseline="0" dirty="0" smtClean="0">
                          <a:solidFill>
                            <a:srgbClr val="003399"/>
                          </a:solidFill>
                          <a:latin typeface="Arial Narrow" pitchFamily="34" charset="0"/>
                        </a:rPr>
                        <a:t> Resource Security</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r>
                        <a:rPr lang="en-US" sz="1200" dirty="0" smtClean="0">
                          <a:solidFill>
                            <a:srgbClr val="003399"/>
                          </a:solidFill>
                          <a:latin typeface="Arial Narrow" pitchFamily="34" charset="0"/>
                        </a:rPr>
                        <a:t>Prior to employment;</a:t>
                      </a:r>
                      <a:r>
                        <a:rPr lang="en-US" sz="1200" baseline="0" dirty="0" smtClean="0">
                          <a:solidFill>
                            <a:srgbClr val="003399"/>
                          </a:solidFill>
                          <a:latin typeface="Arial Narrow" pitchFamily="34" charset="0"/>
                        </a:rPr>
                        <a:t> During employment; Termination or change of employment</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r>
              <a:tr h="148728">
                <a:tc>
                  <a:txBody>
                    <a:bodyPr/>
                    <a:lstStyle/>
                    <a:p>
                      <a:r>
                        <a:rPr lang="en-US" sz="1200" dirty="0" smtClean="0">
                          <a:solidFill>
                            <a:srgbClr val="003399"/>
                          </a:solidFill>
                          <a:latin typeface="Arial Narrow" pitchFamily="34" charset="0"/>
                        </a:rPr>
                        <a:t>Physical and Environmental Security</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n-US" sz="1200" dirty="0" smtClean="0">
                          <a:solidFill>
                            <a:srgbClr val="003399"/>
                          </a:solidFill>
                          <a:latin typeface="Arial Narrow" pitchFamily="34" charset="0"/>
                        </a:rPr>
                        <a:t>Secure areas; Equipment security</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r>
              <a:tr h="365135">
                <a:tc>
                  <a:txBody>
                    <a:bodyPr/>
                    <a:lstStyle/>
                    <a:p>
                      <a:r>
                        <a:rPr lang="en-US" sz="1200" dirty="0" smtClean="0">
                          <a:solidFill>
                            <a:srgbClr val="003399"/>
                          </a:solidFill>
                          <a:latin typeface="Arial Narrow" pitchFamily="34" charset="0"/>
                        </a:rPr>
                        <a:t>Communications and Operations Management</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r>
                        <a:rPr lang="en-US" sz="1200" dirty="0" smtClean="0">
                          <a:solidFill>
                            <a:srgbClr val="003399"/>
                          </a:solidFill>
                          <a:latin typeface="Arial Narrow" pitchFamily="34" charset="0"/>
                        </a:rPr>
                        <a:t>Operational procedures and responsibilities; Third party</a:t>
                      </a:r>
                      <a:r>
                        <a:rPr lang="en-US" sz="1200" baseline="0" dirty="0" smtClean="0">
                          <a:solidFill>
                            <a:srgbClr val="003399"/>
                          </a:solidFill>
                          <a:latin typeface="Arial Narrow" pitchFamily="34" charset="0"/>
                        </a:rPr>
                        <a:t> service delivery management; System planning and acceptance; Protection against malicious and mobile code; Back-up; Network security management; Media handling; Exchange of information; Electronic commerce services; Monitoring</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r>
              <a:tr h="347032">
                <a:tc>
                  <a:txBody>
                    <a:bodyPr/>
                    <a:lstStyle/>
                    <a:p>
                      <a:r>
                        <a:rPr lang="en-US" sz="1200" dirty="0" smtClean="0">
                          <a:solidFill>
                            <a:srgbClr val="003399"/>
                          </a:solidFill>
                          <a:latin typeface="Arial Narrow" pitchFamily="34" charset="0"/>
                        </a:rPr>
                        <a:t>Access Control</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c>
                  <a:txBody>
                    <a:bodyPr/>
                    <a:lstStyle/>
                    <a:p>
                      <a:r>
                        <a:rPr lang="en-US" sz="1200" dirty="0" smtClean="0">
                          <a:solidFill>
                            <a:srgbClr val="003399"/>
                          </a:solidFill>
                          <a:latin typeface="Arial Narrow" pitchFamily="34" charset="0"/>
                        </a:rPr>
                        <a:t>Business</a:t>
                      </a:r>
                      <a:r>
                        <a:rPr lang="en-US" sz="1200" baseline="0" dirty="0" smtClean="0">
                          <a:solidFill>
                            <a:srgbClr val="003399"/>
                          </a:solidFill>
                          <a:latin typeface="Arial Narrow" pitchFamily="34" charset="0"/>
                        </a:rPr>
                        <a:t> requirement for access control; User access management; User responsibilities; Network access control; Operating system access control; Application and information access control; Mobile computing and teleworking</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noFill/>
                  </a:tcPr>
                </a:tc>
              </a:tr>
              <a:tr h="347032">
                <a:tc>
                  <a:txBody>
                    <a:bodyPr/>
                    <a:lstStyle/>
                    <a:p>
                      <a:r>
                        <a:rPr lang="en-US" sz="1200" dirty="0" smtClean="0">
                          <a:solidFill>
                            <a:srgbClr val="003399"/>
                          </a:solidFill>
                          <a:latin typeface="Arial Narrow" pitchFamily="34" charset="0"/>
                        </a:rPr>
                        <a:t>Information Systems Acquisition, Development, and Maintenance</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r>
                        <a:rPr lang="en-US" sz="1200" dirty="0" smtClean="0">
                          <a:solidFill>
                            <a:srgbClr val="003399"/>
                          </a:solidFill>
                          <a:latin typeface="Arial Narrow" pitchFamily="34" charset="0"/>
                        </a:rPr>
                        <a:t>Security requirements</a:t>
                      </a:r>
                      <a:r>
                        <a:rPr lang="en-US" sz="1200" baseline="0" dirty="0" smtClean="0">
                          <a:solidFill>
                            <a:srgbClr val="003399"/>
                          </a:solidFill>
                          <a:latin typeface="Arial Narrow" pitchFamily="34" charset="0"/>
                        </a:rPr>
                        <a:t> of information systems; Correct processing in applications; Cryptographic controls; Security of system files; Security in development and support processes; Technical vulnerability management</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r>
              <a:tr h="247880">
                <a:tc>
                  <a:txBody>
                    <a:bodyPr/>
                    <a:lstStyle/>
                    <a:p>
                      <a:r>
                        <a:rPr lang="en-US" sz="1200" dirty="0" smtClean="0">
                          <a:solidFill>
                            <a:srgbClr val="003399"/>
                          </a:solidFill>
                          <a:latin typeface="Arial Narrow" pitchFamily="34" charset="0"/>
                        </a:rPr>
                        <a:t>Information</a:t>
                      </a:r>
                      <a:r>
                        <a:rPr lang="en-US" sz="1200" baseline="0" dirty="0" smtClean="0">
                          <a:solidFill>
                            <a:srgbClr val="003399"/>
                          </a:solidFill>
                          <a:latin typeface="Arial Narrow" pitchFamily="34" charset="0"/>
                        </a:rPr>
                        <a:t> Security Incident Management</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n-US" sz="1200" dirty="0" smtClean="0">
                          <a:solidFill>
                            <a:srgbClr val="003399"/>
                          </a:solidFill>
                          <a:latin typeface="Arial Narrow" pitchFamily="34" charset="0"/>
                        </a:rPr>
                        <a:t>Reporting information</a:t>
                      </a:r>
                      <a:r>
                        <a:rPr lang="en-US" sz="1200" baseline="0" dirty="0" smtClean="0">
                          <a:solidFill>
                            <a:srgbClr val="003399"/>
                          </a:solidFill>
                          <a:latin typeface="Arial Narrow" pitchFamily="34" charset="0"/>
                        </a:rPr>
                        <a:t> security events and weaknesses; Management of information security incidents and improvements</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r>
              <a:tr h="148728">
                <a:tc>
                  <a:txBody>
                    <a:bodyPr/>
                    <a:lstStyle/>
                    <a:p>
                      <a:r>
                        <a:rPr lang="en-US" sz="1200" dirty="0" smtClean="0">
                          <a:solidFill>
                            <a:srgbClr val="003399"/>
                          </a:solidFill>
                          <a:latin typeface="Arial Narrow" pitchFamily="34" charset="0"/>
                        </a:rPr>
                        <a:t>Business</a:t>
                      </a:r>
                      <a:r>
                        <a:rPr lang="en-US" sz="1200" baseline="0" dirty="0" smtClean="0">
                          <a:solidFill>
                            <a:srgbClr val="003399"/>
                          </a:solidFill>
                          <a:latin typeface="Arial Narrow" pitchFamily="34" charset="0"/>
                        </a:rPr>
                        <a:t> Continuity Management</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c>
                  <a:txBody>
                    <a:bodyPr/>
                    <a:lstStyle/>
                    <a:p>
                      <a:r>
                        <a:rPr lang="en-US" sz="1200" dirty="0" smtClean="0">
                          <a:solidFill>
                            <a:srgbClr val="003399"/>
                          </a:solidFill>
                          <a:latin typeface="Arial Narrow" pitchFamily="34" charset="0"/>
                        </a:rPr>
                        <a:t>Information security aspects of business continuity management</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lumMod val="95000"/>
                      </a:schemeClr>
                    </a:solidFill>
                  </a:tcPr>
                </a:tc>
              </a:tr>
              <a:tr h="247880">
                <a:tc>
                  <a:txBody>
                    <a:bodyPr/>
                    <a:lstStyle/>
                    <a:p>
                      <a:r>
                        <a:rPr lang="en-US" sz="1200" dirty="0" smtClean="0">
                          <a:solidFill>
                            <a:srgbClr val="003399"/>
                          </a:solidFill>
                          <a:latin typeface="Arial Narrow" pitchFamily="34" charset="0"/>
                        </a:rPr>
                        <a:t>Compliance</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c>
                  <a:txBody>
                    <a:bodyPr/>
                    <a:lstStyle/>
                    <a:p>
                      <a:r>
                        <a:rPr lang="en-US" sz="1200" dirty="0" smtClean="0">
                          <a:solidFill>
                            <a:srgbClr val="003399"/>
                          </a:solidFill>
                          <a:latin typeface="Arial Narrow" pitchFamily="34" charset="0"/>
                        </a:rPr>
                        <a:t>Compliance with legal requirements; Compliance with security policies</a:t>
                      </a:r>
                      <a:r>
                        <a:rPr lang="en-US" sz="1200" baseline="0" dirty="0" smtClean="0">
                          <a:solidFill>
                            <a:srgbClr val="003399"/>
                          </a:solidFill>
                          <a:latin typeface="Arial Narrow" pitchFamily="34" charset="0"/>
                        </a:rPr>
                        <a:t> and standards, and technical compliance; Information system audit considerations</a:t>
                      </a:r>
                      <a:endParaRPr lang="en-US" sz="1200" dirty="0">
                        <a:solidFill>
                          <a:srgbClr val="003399"/>
                        </a:solidFill>
                        <a:latin typeface="Arial Narrow" pitchFamily="34" charset="0"/>
                      </a:endParaRPr>
                    </a:p>
                  </a:txBody>
                  <a:tcPr anchor="ct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solidFill>
                      <a:schemeClr val="bg1"/>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lide Number Placeholder 4"/>
          <p:cNvSpPr>
            <a:spLocks noGrp="1"/>
          </p:cNvSpPr>
          <p:nvPr>
            <p:ph type="sldNum" sz="quarter" idx="10"/>
          </p:nvPr>
        </p:nvSpPr>
        <p:spPr>
          <a:noFill/>
        </p:spPr>
        <p:txBody>
          <a:bodyPr/>
          <a:lstStyle/>
          <a:p>
            <a:r>
              <a:rPr lang="en-US" dirty="0" smtClean="0"/>
              <a:t>- </a:t>
            </a:r>
            <a:fld id="{8FE7C541-F2DA-44B1-8ADB-D25B0648575D}" type="slidenum">
              <a:rPr lang="en-US" smtClean="0"/>
              <a:pPr/>
              <a:t>16</a:t>
            </a:fld>
            <a:r>
              <a:rPr lang="en-US" dirty="0" smtClean="0"/>
              <a:t> -</a:t>
            </a:r>
          </a:p>
        </p:txBody>
      </p:sp>
      <p:sp>
        <p:nvSpPr>
          <p:cNvPr id="2052" name="Rectangle 2"/>
          <p:cNvSpPr>
            <a:spLocks noGrp="1" noChangeArrowheads="1"/>
          </p:cNvSpPr>
          <p:nvPr>
            <p:ph type="title"/>
          </p:nvPr>
        </p:nvSpPr>
        <p:spPr/>
        <p:txBody>
          <a:bodyPr/>
          <a:lstStyle/>
          <a:p>
            <a:r>
              <a:rPr lang="en-US" sz="1200" dirty="0" smtClean="0"/>
              <a:t>Information Security Concept</a:t>
            </a:r>
            <a:br>
              <a:rPr lang="en-US" sz="1200" dirty="0" smtClean="0"/>
            </a:br>
            <a:r>
              <a:rPr lang="en-US" dirty="0" smtClean="0"/>
              <a:t>Concept of Security Requirements</a:t>
            </a:r>
          </a:p>
        </p:txBody>
      </p:sp>
      <p:graphicFrame>
        <p:nvGraphicFramePr>
          <p:cNvPr id="2050" name="Object 3"/>
          <p:cNvGraphicFramePr>
            <a:graphicFrameLocks noGrp="1" noChangeAspect="1"/>
          </p:cNvGraphicFramePr>
          <p:nvPr>
            <p:ph sz="half" idx="1"/>
            <p:extLst>
              <p:ext uri="{D42A27DB-BD31-4B8C-83A1-F6EECF244321}">
                <p14:modId xmlns:p14="http://schemas.microsoft.com/office/powerpoint/2010/main" val="991743415"/>
              </p:ext>
            </p:extLst>
          </p:nvPr>
        </p:nvGraphicFramePr>
        <p:xfrm>
          <a:off x="685800" y="2049463"/>
          <a:ext cx="3810000" cy="2757487"/>
        </p:xfrm>
        <a:graphic>
          <a:graphicData uri="http://schemas.openxmlformats.org/presentationml/2006/ole">
            <mc:AlternateContent xmlns:mc="http://schemas.openxmlformats.org/markup-compatibility/2006">
              <mc:Choice xmlns:v="urn:schemas-microsoft-com:vml" Requires="v">
                <p:oleObj spid="_x0000_s2135" name="Visio" r:id="rId4" imgW="6206845" imgH="4492287" progId="Visio.Drawing.11">
                  <p:embed/>
                </p:oleObj>
              </mc:Choice>
              <mc:Fallback>
                <p:oleObj name="Visio" r:id="rId4" imgW="6206845" imgH="4492287" progId="Visio.Drawing.11">
                  <p:embed/>
                  <p:pic>
                    <p:nvPicPr>
                      <p:cNvPr id="0" name="Object 3"/>
                      <p:cNvPicPr>
                        <a:picLocks noChangeAspect="1" noChangeArrowheads="1"/>
                      </p:cNvPicPr>
                      <p:nvPr/>
                    </p:nvPicPr>
                    <p:blipFill>
                      <a:blip r:embed="rId5"/>
                      <a:srcRect/>
                      <a:stretch>
                        <a:fillRect/>
                      </a:stretch>
                    </p:blipFill>
                    <p:spPr bwMode="auto">
                      <a:xfrm>
                        <a:off x="685800" y="2049463"/>
                        <a:ext cx="3810000" cy="275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Rectangle 4"/>
          <p:cNvSpPr>
            <a:spLocks noGrp="1" noChangeArrowheads="1"/>
          </p:cNvSpPr>
          <p:nvPr>
            <p:ph type="body" sz="half" idx="2"/>
          </p:nvPr>
        </p:nvSpPr>
        <p:spPr>
          <a:xfrm>
            <a:off x="4648200" y="1143000"/>
            <a:ext cx="4160520" cy="5410200"/>
          </a:xfrm>
        </p:spPr>
        <p:txBody>
          <a:bodyPr/>
          <a:lstStyle/>
          <a:p>
            <a:pPr>
              <a:buClr>
                <a:srgbClr val="003399"/>
              </a:buClr>
            </a:pPr>
            <a:r>
              <a:rPr lang="en-US" sz="2000" u="sng" dirty="0" smtClean="0">
                <a:solidFill>
                  <a:srgbClr val="FF6600"/>
                </a:solidFill>
              </a:rPr>
              <a:t>Assurance requirements</a:t>
            </a:r>
          </a:p>
          <a:p>
            <a:pPr lvl="1">
              <a:buClr>
                <a:srgbClr val="003399"/>
              </a:buClr>
              <a:buNone/>
            </a:pPr>
            <a:r>
              <a:rPr lang="en-US" sz="1800" dirty="0" smtClean="0"/>
              <a:t>Example:</a:t>
            </a:r>
          </a:p>
          <a:p>
            <a:pPr marL="457200" lvl="1" indent="0">
              <a:buClr>
                <a:srgbClr val="003399"/>
              </a:buClr>
              <a:buFontTx/>
              <a:buNone/>
            </a:pPr>
            <a:r>
              <a:rPr lang="en-US" sz="1600" dirty="0" smtClean="0"/>
              <a:t>SC-3: Security Function Isolation.  The information system isolates security functions from non-security functions.</a:t>
            </a:r>
          </a:p>
          <a:p>
            <a:pPr>
              <a:buClr>
                <a:srgbClr val="003399"/>
              </a:buClr>
            </a:pPr>
            <a:endParaRPr lang="en-US" sz="2000" dirty="0" smtClean="0"/>
          </a:p>
          <a:p>
            <a:pPr>
              <a:buClr>
                <a:srgbClr val="003399"/>
              </a:buClr>
            </a:pPr>
            <a:r>
              <a:rPr lang="en-US" sz="2000" u="sng" dirty="0" smtClean="0">
                <a:solidFill>
                  <a:srgbClr val="FF6600"/>
                </a:solidFill>
              </a:rPr>
              <a:t>Functional requirements</a:t>
            </a:r>
          </a:p>
          <a:p>
            <a:pPr lvl="1">
              <a:buNone/>
            </a:pPr>
            <a:r>
              <a:rPr lang="en-US" sz="1800" dirty="0" smtClean="0"/>
              <a:t>Example:</a:t>
            </a:r>
          </a:p>
          <a:p>
            <a:pPr marL="746125" lvl="2" indent="-288925"/>
            <a:r>
              <a:rPr lang="en-US" sz="1600" dirty="0" smtClean="0"/>
              <a:t>VLAN technology shall be created to partition the network into multiple mission-specific security domains.</a:t>
            </a:r>
          </a:p>
          <a:p>
            <a:pPr marL="746125" lvl="2" indent="-288925"/>
            <a:r>
              <a:rPr lang="en-US" sz="1600" dirty="0" smtClean="0"/>
              <a:t>The integrity of the internetworking architecture shall be preserved by the access control list (ACL).</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1200" dirty="0"/>
              <a:t>Information Security </a:t>
            </a:r>
            <a:r>
              <a:rPr lang="en-US" sz="1200" dirty="0" smtClean="0"/>
              <a:t>Concept</a:t>
            </a:r>
            <a:r>
              <a:rPr lang="en-US" sz="1200" dirty="0"/>
              <a:t/>
            </a:r>
            <a:br>
              <a:rPr lang="en-US" sz="1200" dirty="0"/>
            </a:br>
            <a:r>
              <a:rPr lang="en-US" dirty="0"/>
              <a:t>Concept of Security </a:t>
            </a:r>
            <a:r>
              <a:rPr lang="en-US" dirty="0" smtClean="0"/>
              <a:t>Requirements &amp; Common Criteria (ISO/IEC 15408)</a:t>
            </a:r>
            <a:endParaRPr lang="en-US" dirty="0"/>
          </a:p>
        </p:txBody>
      </p:sp>
      <p:sp>
        <p:nvSpPr>
          <p:cNvPr id="7" name="Content Placeholder 6"/>
          <p:cNvSpPr>
            <a:spLocks noGrp="1"/>
          </p:cNvSpPr>
          <p:nvPr>
            <p:ph idx="1"/>
          </p:nvPr>
        </p:nvSpPr>
        <p:spPr/>
        <p:txBody>
          <a:bodyPr/>
          <a:lstStyle/>
          <a:p>
            <a:r>
              <a:rPr lang="en-US" dirty="0" smtClean="0"/>
              <a:t>The new draft NIST SP 800-53, Rev. 4 now maps its security controls to Common Criteria</a:t>
            </a:r>
          </a:p>
          <a:p>
            <a:pPr lvl="1"/>
            <a:endParaRPr lang="en-US" dirty="0"/>
          </a:p>
        </p:txBody>
      </p:sp>
      <p:sp>
        <p:nvSpPr>
          <p:cNvPr id="5" name="Slide Number Placeholder 4"/>
          <p:cNvSpPr>
            <a:spLocks noGrp="1"/>
          </p:cNvSpPr>
          <p:nvPr>
            <p:ph type="sldNum" sz="quarter" idx="10"/>
          </p:nvPr>
        </p:nvSpPr>
        <p:spPr/>
        <p:txBody>
          <a:bodyPr/>
          <a:lstStyle/>
          <a:p>
            <a:pPr>
              <a:defRPr/>
            </a:pPr>
            <a:r>
              <a:rPr lang="en-US" smtClean="0"/>
              <a:t>- </a:t>
            </a:r>
            <a:fld id="{E6F969BA-C3D3-4CA2-B674-4366BB858D96}" type="slidenum">
              <a:rPr lang="en-US" smtClean="0"/>
              <a:pPr>
                <a:defRPr/>
              </a:pPr>
              <a:t>17</a:t>
            </a:fld>
            <a:r>
              <a:rPr lang="en-US" smtClean="0"/>
              <a:t> -</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1175255727"/>
              </p:ext>
            </p:extLst>
          </p:nvPr>
        </p:nvGraphicFramePr>
        <p:xfrm>
          <a:off x="1905000" y="2101953"/>
          <a:ext cx="5332413" cy="4056063"/>
        </p:xfrm>
        <a:graphic>
          <a:graphicData uri="http://schemas.openxmlformats.org/presentationml/2006/ole">
            <mc:AlternateContent xmlns:mc="http://schemas.openxmlformats.org/markup-compatibility/2006">
              <mc:Choice xmlns:v="urn:schemas-microsoft-com:vml" Requires="v">
                <p:oleObj spid="_x0000_s452630" name="Visio" r:id="rId3" imgW="5332201" imgH="4055642" progId="Visio.Drawing.11">
                  <p:embed/>
                </p:oleObj>
              </mc:Choice>
              <mc:Fallback>
                <p:oleObj name="Visio" r:id="rId3" imgW="5332201" imgH="4055642" progId="Visio.Drawing.11">
                  <p:embed/>
                  <p:pic>
                    <p:nvPicPr>
                      <p:cNvPr id="0" name=""/>
                      <p:cNvPicPr/>
                      <p:nvPr/>
                    </p:nvPicPr>
                    <p:blipFill>
                      <a:blip r:embed="rId4"/>
                      <a:stretch>
                        <a:fillRect/>
                      </a:stretch>
                    </p:blipFill>
                    <p:spPr>
                      <a:xfrm>
                        <a:off x="1905000" y="2101953"/>
                        <a:ext cx="5332413" cy="4056063"/>
                      </a:xfrm>
                      <a:prstGeom prst="rect">
                        <a:avLst/>
                      </a:prstGeom>
                    </p:spPr>
                  </p:pic>
                </p:oleObj>
              </mc:Fallback>
            </mc:AlternateContent>
          </a:graphicData>
        </a:graphic>
      </p:graphicFrame>
      <p:sp>
        <p:nvSpPr>
          <p:cNvPr id="9" name="Rounded Rectangle 8"/>
          <p:cNvSpPr/>
          <p:nvPr/>
        </p:nvSpPr>
        <p:spPr bwMode="auto">
          <a:xfrm>
            <a:off x="1456660" y="4029740"/>
            <a:ext cx="6166884" cy="1499190"/>
          </a:xfrm>
          <a:prstGeom prst="roundRect">
            <a:avLst/>
          </a:prstGeom>
          <a:noFill/>
          <a:ln w="28575" cap="flat" cmpd="sng" algn="ctr">
            <a:solidFill>
              <a:srgbClr val="FF6600"/>
            </a:solidFill>
            <a:prstDash val="dash"/>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sp>
        <p:nvSpPr>
          <p:cNvPr id="10" name="Text Box 4"/>
          <p:cNvSpPr txBox="1">
            <a:spLocks noChangeArrowheads="1"/>
          </p:cNvSpPr>
          <p:nvPr/>
        </p:nvSpPr>
        <p:spPr bwMode="auto">
          <a:xfrm>
            <a:off x="599679" y="6119057"/>
            <a:ext cx="8395247" cy="600164"/>
          </a:xfrm>
          <a:prstGeom prst="rect">
            <a:avLst/>
          </a:prstGeom>
          <a:noFill/>
          <a:ln w="9525">
            <a:noFill/>
            <a:miter lim="800000"/>
            <a:headEnd/>
            <a:tailEnd/>
          </a:ln>
        </p:spPr>
        <p:txBody>
          <a:bodyPr wrap="none">
            <a:spAutoFit/>
          </a:bodyPr>
          <a:lstStyle/>
          <a:p>
            <a:r>
              <a:rPr lang="en-US" sz="1100" b="1" dirty="0">
                <a:solidFill>
                  <a:srgbClr val="003399"/>
                </a:solidFill>
              </a:rPr>
              <a:t>Reference:</a:t>
            </a:r>
            <a:r>
              <a:rPr lang="en-US" sz="1100" dirty="0">
                <a:solidFill>
                  <a:srgbClr val="003399"/>
                </a:solidFill>
              </a:rPr>
              <a:t> </a:t>
            </a:r>
            <a:endParaRPr lang="en-US" sz="1100" dirty="0" smtClean="0">
              <a:solidFill>
                <a:srgbClr val="003399"/>
              </a:solidFill>
            </a:endParaRPr>
          </a:p>
          <a:p>
            <a:pPr marL="171450" indent="-171450">
              <a:buFontTx/>
              <a:buChar char="-"/>
            </a:pPr>
            <a:r>
              <a:rPr lang="en-US" sz="1100" dirty="0" smtClean="0">
                <a:solidFill>
                  <a:srgbClr val="003399"/>
                </a:solidFill>
              </a:rPr>
              <a:t>Draft NIST </a:t>
            </a:r>
            <a:r>
              <a:rPr lang="en-US" sz="1100" dirty="0">
                <a:solidFill>
                  <a:srgbClr val="003399"/>
                </a:solidFill>
              </a:rPr>
              <a:t>SP 800-53, Rev. 4</a:t>
            </a:r>
            <a:r>
              <a:rPr lang="en-US" sz="1100" dirty="0" smtClean="0">
                <a:solidFill>
                  <a:srgbClr val="003399"/>
                </a:solidFill>
              </a:rPr>
              <a:t>, </a:t>
            </a:r>
            <a:r>
              <a:rPr lang="en-US" sz="1100" i="1" dirty="0" smtClean="0">
                <a:solidFill>
                  <a:srgbClr val="003399"/>
                </a:solidFill>
              </a:rPr>
              <a:t>Security and Privacy Controls </a:t>
            </a:r>
            <a:r>
              <a:rPr lang="en-US" sz="1100" i="1" dirty="0">
                <a:solidFill>
                  <a:srgbClr val="003399"/>
                </a:solidFill>
              </a:rPr>
              <a:t>for Federal Information </a:t>
            </a:r>
            <a:r>
              <a:rPr lang="en-US" sz="1100" i="1" dirty="0" smtClean="0">
                <a:solidFill>
                  <a:srgbClr val="003399"/>
                </a:solidFill>
              </a:rPr>
              <a:t>Systems and Organizations</a:t>
            </a:r>
            <a:r>
              <a:rPr lang="en-US" sz="1100" dirty="0" smtClean="0">
                <a:solidFill>
                  <a:srgbClr val="003399"/>
                </a:solidFill>
              </a:rPr>
              <a:t>, February 2013.</a:t>
            </a:r>
          </a:p>
          <a:p>
            <a:pPr marL="171450" indent="-171450">
              <a:buFontTx/>
              <a:buChar char="-"/>
            </a:pPr>
            <a:r>
              <a:rPr lang="en-US" sz="1100" dirty="0" smtClean="0">
                <a:solidFill>
                  <a:srgbClr val="003399"/>
                </a:solidFill>
              </a:rPr>
              <a:t>ISO/IEC 15408</a:t>
            </a:r>
            <a:r>
              <a:rPr lang="en-US" sz="1100" dirty="0">
                <a:solidFill>
                  <a:srgbClr val="003399"/>
                </a:solidFill>
              </a:rPr>
              <a:t>, </a:t>
            </a:r>
            <a:r>
              <a:rPr lang="en-US" sz="1100" i="1" dirty="0">
                <a:solidFill>
                  <a:srgbClr val="003399"/>
                </a:solidFill>
              </a:rPr>
              <a:t>Common Criteria Evaluation &amp; Validation Scheme (CCEVS)</a:t>
            </a:r>
            <a:r>
              <a:rPr lang="en-US" sz="1100" dirty="0">
                <a:solidFill>
                  <a:srgbClr val="003399"/>
                </a:solidFill>
              </a:rPr>
              <a:t>, Version 2.3, August 2005.</a:t>
            </a:r>
          </a:p>
        </p:txBody>
      </p:sp>
    </p:spTree>
    <p:extLst>
      <p:ext uri="{BB962C8B-B14F-4D97-AF65-F5344CB8AC3E}">
        <p14:creationId xmlns:p14="http://schemas.microsoft.com/office/powerpoint/2010/main" val="29392791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3"/>
          <p:cNvSpPr>
            <a:spLocks noGrp="1"/>
          </p:cNvSpPr>
          <p:nvPr>
            <p:ph type="sldNum" sz="quarter" idx="10"/>
          </p:nvPr>
        </p:nvSpPr>
        <p:spPr>
          <a:noFill/>
        </p:spPr>
        <p:txBody>
          <a:bodyPr/>
          <a:lstStyle/>
          <a:p>
            <a:r>
              <a:rPr lang="en-US" dirty="0" smtClean="0"/>
              <a:t>- </a:t>
            </a:r>
            <a:fld id="{9BC605CE-A784-4805-BE9D-B120F716C0DA}" type="slidenum">
              <a:rPr lang="en-US" smtClean="0"/>
              <a:pPr/>
              <a:t>18</a:t>
            </a:fld>
            <a:r>
              <a:rPr lang="en-US" dirty="0" smtClean="0"/>
              <a:t> -</a:t>
            </a:r>
          </a:p>
        </p:txBody>
      </p:sp>
      <p:sp>
        <p:nvSpPr>
          <p:cNvPr id="35843" name="Rectangle 2"/>
          <p:cNvSpPr>
            <a:spLocks noGrp="1" noChangeArrowheads="1"/>
          </p:cNvSpPr>
          <p:nvPr>
            <p:ph type="title"/>
          </p:nvPr>
        </p:nvSpPr>
        <p:spPr/>
        <p:txBody>
          <a:bodyPr/>
          <a:lstStyle/>
          <a:p>
            <a:r>
              <a:rPr lang="en-US" sz="1200" dirty="0" smtClean="0"/>
              <a:t>Information Security Concept</a:t>
            </a:r>
            <a:br>
              <a:rPr lang="en-US" sz="1200" dirty="0" smtClean="0"/>
            </a:br>
            <a:r>
              <a:rPr lang="en-US" dirty="0" smtClean="0"/>
              <a:t>Types of Security Controls</a:t>
            </a:r>
          </a:p>
        </p:txBody>
      </p:sp>
      <p:sp>
        <p:nvSpPr>
          <p:cNvPr id="35844" name="Rectangle 3"/>
          <p:cNvSpPr>
            <a:spLocks noGrp="1" noChangeArrowheads="1"/>
          </p:cNvSpPr>
          <p:nvPr>
            <p:ph type="body" idx="1"/>
          </p:nvPr>
        </p:nvSpPr>
        <p:spPr>
          <a:xfrm>
            <a:off x="685800" y="1143000"/>
            <a:ext cx="8077200" cy="5562600"/>
          </a:xfrm>
        </p:spPr>
        <p:txBody>
          <a:bodyPr/>
          <a:lstStyle/>
          <a:p>
            <a:pPr>
              <a:lnSpc>
                <a:spcPct val="90000"/>
              </a:lnSpc>
              <a:buClr>
                <a:srgbClr val="003399"/>
              </a:buClr>
            </a:pPr>
            <a:r>
              <a:rPr lang="en-US" sz="2000" u="sng" dirty="0" smtClean="0">
                <a:solidFill>
                  <a:srgbClr val="FF6600"/>
                </a:solidFill>
              </a:rPr>
              <a:t>Directive Controls</a:t>
            </a:r>
            <a:r>
              <a:rPr lang="en-US" sz="2000" dirty="0" smtClean="0">
                <a:solidFill>
                  <a:srgbClr val="FF6600"/>
                </a:solidFill>
              </a:rPr>
              <a:t>.</a:t>
            </a:r>
            <a:r>
              <a:rPr lang="en-US" sz="2000" dirty="0" smtClean="0"/>
              <a:t>  Often called administrative controls, these are intended to advise employees of the behavior expected of them during their interfaces with or use the organization’s information systems.</a:t>
            </a:r>
          </a:p>
          <a:p>
            <a:pPr>
              <a:lnSpc>
                <a:spcPct val="90000"/>
              </a:lnSpc>
              <a:buClr>
                <a:srgbClr val="003399"/>
              </a:buClr>
            </a:pPr>
            <a:r>
              <a:rPr lang="en-US" sz="2000" u="sng" dirty="0" smtClean="0">
                <a:solidFill>
                  <a:srgbClr val="FF6600"/>
                </a:solidFill>
              </a:rPr>
              <a:t>Preventive Controls</a:t>
            </a:r>
            <a:r>
              <a:rPr lang="en-US" sz="2000" dirty="0" smtClean="0">
                <a:solidFill>
                  <a:srgbClr val="FF6600"/>
                </a:solidFill>
              </a:rPr>
              <a:t>.</a:t>
            </a:r>
            <a:r>
              <a:rPr lang="en-US" sz="2000" dirty="0" smtClean="0"/>
              <a:t>  Included in preventive controls are physical, administrative, and technical measures intended to preclude actions violating policy or increasing risk to system resources.</a:t>
            </a:r>
          </a:p>
          <a:p>
            <a:pPr>
              <a:lnSpc>
                <a:spcPct val="90000"/>
              </a:lnSpc>
              <a:buClr>
                <a:srgbClr val="003399"/>
              </a:buClr>
            </a:pPr>
            <a:r>
              <a:rPr lang="en-US" sz="2000" u="sng" dirty="0" smtClean="0">
                <a:solidFill>
                  <a:srgbClr val="FF6600"/>
                </a:solidFill>
              </a:rPr>
              <a:t>Detective Controls</a:t>
            </a:r>
            <a:r>
              <a:rPr lang="en-US" sz="2000" dirty="0" smtClean="0">
                <a:solidFill>
                  <a:srgbClr val="FF6600"/>
                </a:solidFill>
              </a:rPr>
              <a:t>.</a:t>
            </a:r>
            <a:r>
              <a:rPr lang="en-US" sz="2000" dirty="0" smtClean="0"/>
              <a:t>  Detective controls involve the use of practices, processes, and tools that identify and possibly react to security violations.</a:t>
            </a:r>
          </a:p>
          <a:p>
            <a:pPr>
              <a:lnSpc>
                <a:spcPct val="90000"/>
              </a:lnSpc>
              <a:buClr>
                <a:srgbClr val="003399"/>
              </a:buClr>
            </a:pPr>
            <a:r>
              <a:rPr lang="en-US" sz="2000" u="sng" dirty="0" smtClean="0">
                <a:solidFill>
                  <a:srgbClr val="FF6600"/>
                </a:solidFill>
              </a:rPr>
              <a:t>Corrective Controls</a:t>
            </a:r>
            <a:r>
              <a:rPr lang="en-US" sz="2000" dirty="0" smtClean="0">
                <a:solidFill>
                  <a:srgbClr val="FF6600"/>
                </a:solidFill>
              </a:rPr>
              <a:t>.</a:t>
            </a:r>
            <a:r>
              <a:rPr lang="en-US" sz="2000" dirty="0" smtClean="0"/>
              <a:t>  Corrective controls also involve physical, administrative, and technical measures designed to react to detection of an incident in order to reduce or eliminate the opportunity for the unwanted event to recur.</a:t>
            </a:r>
          </a:p>
          <a:p>
            <a:pPr>
              <a:lnSpc>
                <a:spcPct val="90000"/>
              </a:lnSpc>
              <a:buClr>
                <a:srgbClr val="003399"/>
              </a:buClr>
            </a:pPr>
            <a:r>
              <a:rPr lang="en-US" sz="2000" u="sng" dirty="0" smtClean="0">
                <a:solidFill>
                  <a:srgbClr val="FF6600"/>
                </a:solidFill>
              </a:rPr>
              <a:t>Recovery Controls</a:t>
            </a:r>
            <a:r>
              <a:rPr lang="en-US" sz="2000" dirty="0" smtClean="0">
                <a:solidFill>
                  <a:srgbClr val="FF6600"/>
                </a:solidFill>
              </a:rPr>
              <a:t>.</a:t>
            </a:r>
            <a:r>
              <a:rPr lang="en-US" sz="2000" dirty="0" smtClean="0"/>
              <a:t>  Once an incident occurs that results in the compromise of integrity or availability, the implementation of recovery controls is necessary to restore the system or operation to a normal operating state.</a:t>
            </a:r>
          </a:p>
        </p:txBody>
      </p:sp>
      <p:sp>
        <p:nvSpPr>
          <p:cNvPr id="5" name="Text Box 4"/>
          <p:cNvSpPr txBox="1">
            <a:spLocks noChangeArrowheads="1"/>
          </p:cNvSpPr>
          <p:nvPr/>
        </p:nvSpPr>
        <p:spPr bwMode="auto">
          <a:xfrm>
            <a:off x="4736344" y="6411827"/>
            <a:ext cx="3684022" cy="276999"/>
          </a:xfrm>
          <a:prstGeom prst="rect">
            <a:avLst/>
          </a:prstGeom>
          <a:noFill/>
          <a:ln w="9525">
            <a:noFill/>
            <a:miter lim="800000"/>
            <a:headEnd/>
            <a:tailEnd/>
          </a:ln>
        </p:spPr>
        <p:txBody>
          <a:bodyPr wrap="none">
            <a:spAutoFit/>
          </a:bodyPr>
          <a:lstStyle/>
          <a:p>
            <a:r>
              <a:rPr lang="en-US" b="1" dirty="0">
                <a:solidFill>
                  <a:srgbClr val="003399"/>
                </a:solidFill>
              </a:rPr>
              <a:t>Reference:</a:t>
            </a:r>
            <a:r>
              <a:rPr lang="en-US" dirty="0">
                <a:solidFill>
                  <a:srgbClr val="003399"/>
                </a:solidFill>
              </a:rPr>
              <a:t> </a:t>
            </a:r>
            <a:r>
              <a:rPr lang="en-US" i="1" dirty="0" smtClean="0">
                <a:solidFill>
                  <a:srgbClr val="003399"/>
                </a:solidFill>
              </a:rPr>
              <a:t>CISM Review Manual – 2007</a:t>
            </a:r>
            <a:r>
              <a:rPr lang="en-US" dirty="0" smtClean="0">
                <a:solidFill>
                  <a:srgbClr val="003399"/>
                </a:solidFill>
              </a:rPr>
              <a:t>, ISACA.</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3"/>
          <p:cNvSpPr>
            <a:spLocks noGrp="1"/>
          </p:cNvSpPr>
          <p:nvPr>
            <p:ph type="sldNum" sz="quarter" idx="10"/>
          </p:nvPr>
        </p:nvSpPr>
        <p:spPr>
          <a:noFill/>
        </p:spPr>
        <p:txBody>
          <a:bodyPr/>
          <a:lstStyle/>
          <a:p>
            <a:r>
              <a:rPr lang="en-US" dirty="0" smtClean="0"/>
              <a:t>- </a:t>
            </a:r>
            <a:fld id="{C8A05816-7C1C-4927-89FA-03D6E5953CEF}" type="slidenum">
              <a:rPr lang="en-US" smtClean="0"/>
              <a:pPr/>
              <a:t>19</a:t>
            </a:fld>
            <a:r>
              <a:rPr lang="en-US" dirty="0" smtClean="0"/>
              <a:t> -</a:t>
            </a:r>
          </a:p>
        </p:txBody>
      </p:sp>
      <p:sp>
        <p:nvSpPr>
          <p:cNvPr id="34819" name="Rectangle 2"/>
          <p:cNvSpPr>
            <a:spLocks noGrp="1" noChangeArrowheads="1"/>
          </p:cNvSpPr>
          <p:nvPr>
            <p:ph type="title"/>
          </p:nvPr>
        </p:nvSpPr>
        <p:spPr/>
        <p:txBody>
          <a:bodyPr/>
          <a:lstStyle/>
          <a:p>
            <a:r>
              <a:rPr lang="en-US" sz="1200" dirty="0" smtClean="0"/>
              <a:t>Information Security Concept</a:t>
            </a:r>
            <a:r>
              <a:rPr lang="en-US" dirty="0" smtClean="0"/>
              <a:t/>
            </a:r>
            <a:br>
              <a:rPr lang="en-US" dirty="0" smtClean="0"/>
            </a:br>
            <a:r>
              <a:rPr lang="en-US" dirty="0" smtClean="0"/>
              <a:t>Due Care vs. Due Diligence</a:t>
            </a:r>
          </a:p>
        </p:txBody>
      </p:sp>
      <p:sp>
        <p:nvSpPr>
          <p:cNvPr id="34820" name="Rectangle 3"/>
          <p:cNvSpPr>
            <a:spLocks noGrp="1" noChangeArrowheads="1"/>
          </p:cNvSpPr>
          <p:nvPr>
            <p:ph type="body" idx="1"/>
          </p:nvPr>
        </p:nvSpPr>
        <p:spPr/>
        <p:txBody>
          <a:bodyPr/>
          <a:lstStyle/>
          <a:p>
            <a:pPr>
              <a:buClr>
                <a:srgbClr val="003399"/>
              </a:buClr>
            </a:pPr>
            <a:r>
              <a:rPr lang="en-US" u="sng" dirty="0" smtClean="0">
                <a:solidFill>
                  <a:srgbClr val="FF6600"/>
                </a:solidFill>
              </a:rPr>
              <a:t>Due Care</a:t>
            </a:r>
          </a:p>
          <a:p>
            <a:pPr lvl="1">
              <a:buClr>
                <a:srgbClr val="003399"/>
              </a:buClr>
            </a:pPr>
            <a:r>
              <a:rPr lang="en-US" u="sng" dirty="0" smtClean="0">
                <a:solidFill>
                  <a:srgbClr val="FF6600"/>
                </a:solidFill>
              </a:rPr>
              <a:t>Policies and implemented actions</a:t>
            </a:r>
            <a:r>
              <a:rPr lang="en-US" dirty="0" smtClean="0"/>
              <a:t> that an organization </a:t>
            </a:r>
            <a:r>
              <a:rPr lang="en-US" u="sng" dirty="0" smtClean="0">
                <a:solidFill>
                  <a:srgbClr val="FF6600"/>
                </a:solidFill>
              </a:rPr>
              <a:t>has</a:t>
            </a:r>
            <a:r>
              <a:rPr lang="en-US" u="sng" dirty="0" smtClean="0">
                <a:solidFill>
                  <a:srgbClr val="FF9900"/>
                </a:solidFill>
              </a:rPr>
              <a:t> </a:t>
            </a:r>
            <a:r>
              <a:rPr lang="en-US" u="sng" dirty="0" smtClean="0">
                <a:solidFill>
                  <a:srgbClr val="FF6600"/>
                </a:solidFill>
              </a:rPr>
              <a:t>taken</a:t>
            </a:r>
            <a:r>
              <a:rPr lang="en-US" dirty="0" smtClean="0"/>
              <a:t> to minimize risk to its tangible and intangible assets (i.e. information assets, customers, employees, resources and reputation.)</a:t>
            </a:r>
          </a:p>
          <a:p>
            <a:pPr lvl="1">
              <a:buClr>
                <a:srgbClr val="003399"/>
              </a:buClr>
            </a:pPr>
            <a:endParaRPr lang="en-US" dirty="0" smtClean="0"/>
          </a:p>
          <a:p>
            <a:pPr>
              <a:buClr>
                <a:srgbClr val="003399"/>
              </a:buClr>
            </a:pPr>
            <a:r>
              <a:rPr lang="en-US" u="sng" dirty="0" smtClean="0">
                <a:solidFill>
                  <a:srgbClr val="FF6600"/>
                </a:solidFill>
              </a:rPr>
              <a:t>Due Diligence</a:t>
            </a:r>
          </a:p>
          <a:p>
            <a:pPr lvl="1">
              <a:buClr>
                <a:srgbClr val="003399"/>
              </a:buClr>
            </a:pPr>
            <a:r>
              <a:rPr lang="en-US" u="sng" dirty="0" smtClean="0">
                <a:solidFill>
                  <a:srgbClr val="FF6600"/>
                </a:solidFill>
              </a:rPr>
              <a:t>Continual actions</a:t>
            </a:r>
            <a:r>
              <a:rPr lang="en-US" dirty="0" smtClean="0"/>
              <a:t> that an organization </a:t>
            </a:r>
            <a:r>
              <a:rPr lang="en-US" u="sng" dirty="0" smtClean="0">
                <a:solidFill>
                  <a:srgbClr val="FF6600"/>
                </a:solidFill>
              </a:rPr>
              <a:t>are doing</a:t>
            </a:r>
            <a:r>
              <a:rPr lang="en-US" dirty="0" smtClean="0"/>
              <a:t> to protect and minimize risk to its tangible and intangible assets.</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r>
              <a:rPr lang="en-US" sz="1200" dirty="0" smtClean="0"/>
              <a:t>Learning Objectives</a:t>
            </a:r>
            <a:r>
              <a:rPr lang="en-US" dirty="0" smtClean="0"/>
              <a:t/>
            </a:r>
            <a:br>
              <a:rPr lang="en-US" dirty="0" smtClean="0"/>
            </a:br>
            <a:r>
              <a:rPr lang="en-US" dirty="0" smtClean="0"/>
              <a:t>Information Security &amp; Risk Management Domain </a:t>
            </a:r>
            <a:r>
              <a:rPr lang="en-US" sz="1200" dirty="0" smtClean="0"/>
              <a:t>...1/3</a:t>
            </a:r>
          </a:p>
        </p:txBody>
      </p:sp>
      <p:sp>
        <p:nvSpPr>
          <p:cNvPr id="24580" name="Rectangle 3"/>
          <p:cNvSpPr>
            <a:spLocks noGrp="1" noChangeArrowheads="1"/>
          </p:cNvSpPr>
          <p:nvPr>
            <p:ph type="body" idx="1"/>
          </p:nvPr>
        </p:nvSpPr>
        <p:spPr/>
        <p:txBody>
          <a:bodyPr>
            <a:normAutofit/>
          </a:bodyPr>
          <a:lstStyle/>
          <a:p>
            <a:pPr marL="0" indent="0">
              <a:buNone/>
            </a:pPr>
            <a:r>
              <a:rPr lang="en-US" sz="2000" dirty="0" smtClean="0"/>
              <a:t>The Information Security Governance and Risk Management domain entails the identification of an organization’s information assets and the development, documentation, implementation, and updating of policies, standards, procedures, and guidelines that ensure confidentiality, integrity, and availability. Management tools such as data classification, risk assessment, and risk analysis are used to identify threats, classify assets, and to rate their vulnerabilities so that effective security measures and controls can be implemented.</a:t>
            </a:r>
          </a:p>
        </p:txBody>
      </p:sp>
      <p:sp>
        <p:nvSpPr>
          <p:cNvPr id="24578" name="Slide Number Placeholder 3"/>
          <p:cNvSpPr>
            <a:spLocks noGrp="1"/>
          </p:cNvSpPr>
          <p:nvPr>
            <p:ph type="sldNum" sz="quarter" idx="10"/>
          </p:nvPr>
        </p:nvSpPr>
        <p:spPr/>
        <p:txBody>
          <a:bodyPr/>
          <a:lstStyle/>
          <a:p>
            <a:r>
              <a:rPr lang="en-US" smtClean="0"/>
              <a:t>- </a:t>
            </a:r>
            <a:fld id="{41D436ED-F3BB-42FA-8DEE-A06C12263F07}" type="slidenum">
              <a:rPr lang="en-US" smtClean="0"/>
              <a:pPr/>
              <a:t>2</a:t>
            </a:fld>
            <a:r>
              <a:rPr lang="en-US" smtClean="0"/>
              <a:t> -</a:t>
            </a:r>
            <a:endParaRPr lang="en-US" dirty="0" smtClean="0"/>
          </a:p>
        </p:txBody>
      </p:sp>
      <p:sp>
        <p:nvSpPr>
          <p:cNvPr id="6" name="Text Box 4"/>
          <p:cNvSpPr txBox="1">
            <a:spLocks noChangeArrowheads="1"/>
          </p:cNvSpPr>
          <p:nvPr/>
        </p:nvSpPr>
        <p:spPr bwMode="auto">
          <a:xfrm>
            <a:off x="4699169" y="6407774"/>
            <a:ext cx="4008204" cy="276999"/>
          </a:xfrm>
          <a:prstGeom prst="rect">
            <a:avLst/>
          </a:prstGeom>
          <a:noFill/>
          <a:ln w="9525">
            <a:noFill/>
            <a:miter lim="800000"/>
            <a:headEnd/>
            <a:tailEnd/>
          </a:ln>
        </p:spPr>
        <p:txBody>
          <a:bodyPr wrap="none">
            <a:spAutoFit/>
          </a:bodyPr>
          <a:lstStyle>
            <a:defPPr>
              <a:defRPr lang="en-US"/>
            </a:defPPr>
            <a:lvl1pPr algn="l"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sz="1200" kern="1200">
                <a:solidFill>
                  <a:schemeClr val="tx1"/>
                </a:solidFill>
                <a:latin typeface="Arial" charset="0"/>
                <a:ea typeface="+mn-ea"/>
                <a:cs typeface="+mn-cs"/>
              </a:defRPr>
            </a:lvl2pPr>
            <a:lvl3pPr marL="914400" algn="l" rtl="0" eaLnBrk="0" fontAlgn="base" hangingPunct="0">
              <a:spcBef>
                <a:spcPct val="0"/>
              </a:spcBef>
              <a:spcAft>
                <a:spcPct val="0"/>
              </a:spcAft>
              <a:defRPr sz="1200" kern="1200">
                <a:solidFill>
                  <a:schemeClr val="tx1"/>
                </a:solidFill>
                <a:latin typeface="Arial" charset="0"/>
                <a:ea typeface="+mn-ea"/>
                <a:cs typeface="+mn-cs"/>
              </a:defRPr>
            </a:lvl3pPr>
            <a:lvl4pPr marL="1371600" algn="l" rtl="0" eaLnBrk="0" fontAlgn="base" hangingPunct="0">
              <a:spcBef>
                <a:spcPct val="0"/>
              </a:spcBef>
              <a:spcAft>
                <a:spcPct val="0"/>
              </a:spcAft>
              <a:defRPr sz="1200" kern="1200">
                <a:solidFill>
                  <a:schemeClr val="tx1"/>
                </a:solidFill>
                <a:latin typeface="Arial" charset="0"/>
                <a:ea typeface="+mn-ea"/>
                <a:cs typeface="+mn-cs"/>
              </a:defRPr>
            </a:lvl4pPr>
            <a:lvl5pPr marL="1828800" algn="l" rtl="0" eaLnBrk="0" fontAlgn="base" hangingPunct="0">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r>
              <a:rPr lang="en-US" b="1" dirty="0">
                <a:solidFill>
                  <a:srgbClr val="003399"/>
                </a:solidFill>
              </a:rPr>
              <a:t>Reference</a:t>
            </a:r>
            <a:r>
              <a:rPr lang="en-US" dirty="0">
                <a:solidFill>
                  <a:srgbClr val="003399"/>
                </a:solidFill>
              </a:rPr>
              <a:t>: </a:t>
            </a:r>
            <a:r>
              <a:rPr lang="en-US" i="1" dirty="0">
                <a:solidFill>
                  <a:srgbClr val="003399"/>
                </a:solidFill>
              </a:rPr>
              <a:t>CISSP CIB</a:t>
            </a:r>
            <a:r>
              <a:rPr lang="en-US" dirty="0">
                <a:solidFill>
                  <a:srgbClr val="003399"/>
                </a:solidFill>
              </a:rPr>
              <a:t>, </a:t>
            </a:r>
            <a:r>
              <a:rPr lang="en-US" dirty="0" smtClean="0">
                <a:solidFill>
                  <a:srgbClr val="003399"/>
                </a:solidFill>
              </a:rPr>
              <a:t>January 2012 (4.17.14 Rev. 13)</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2"/>
          <p:cNvSpPr>
            <a:spLocks noGrp="1" noChangeArrowheads="1"/>
          </p:cNvSpPr>
          <p:nvPr>
            <p:ph type="title"/>
          </p:nvPr>
        </p:nvSpPr>
        <p:spPr/>
        <p:txBody>
          <a:bodyPr/>
          <a:lstStyle/>
          <a:p>
            <a:r>
              <a:rPr lang="en-US" sz="1200" dirty="0" smtClean="0"/>
              <a:t>Information Security Concepts</a:t>
            </a:r>
            <a:r>
              <a:rPr lang="en-US" dirty="0" smtClean="0"/>
              <a:t/>
            </a:r>
            <a:br>
              <a:rPr lang="en-US" dirty="0" smtClean="0"/>
            </a:br>
            <a:r>
              <a:rPr lang="en-US" dirty="0" smtClean="0"/>
              <a:t>Defense-in-Depth Model – Rings of Protection</a:t>
            </a:r>
            <a:endParaRPr lang="en-US" dirty="0"/>
          </a:p>
        </p:txBody>
      </p:sp>
      <p:graphicFrame>
        <p:nvGraphicFramePr>
          <p:cNvPr id="683012" name="Object 4"/>
          <p:cNvGraphicFramePr>
            <a:graphicFrameLocks noGrp="1" noChangeAspect="1"/>
          </p:cNvGraphicFramePr>
          <p:nvPr>
            <p:ph sz="half" idx="1"/>
            <p:extLst>
              <p:ext uri="{D42A27DB-BD31-4B8C-83A1-F6EECF244321}">
                <p14:modId xmlns:p14="http://schemas.microsoft.com/office/powerpoint/2010/main" val="2310941275"/>
              </p:ext>
            </p:extLst>
          </p:nvPr>
        </p:nvGraphicFramePr>
        <p:xfrm>
          <a:off x="437456" y="2265717"/>
          <a:ext cx="3378200" cy="2382838"/>
        </p:xfrm>
        <a:graphic>
          <a:graphicData uri="http://schemas.openxmlformats.org/presentationml/2006/ole">
            <mc:AlternateContent xmlns:mc="http://schemas.openxmlformats.org/markup-compatibility/2006">
              <mc:Choice xmlns:v="urn:schemas-microsoft-com:vml" Requires="v">
                <p:oleObj spid="_x0000_s446510" name="Visio" r:id="rId4" imgW="3378283" imgH="2382736" progId="Visio.Drawing.11">
                  <p:embed/>
                </p:oleObj>
              </mc:Choice>
              <mc:Fallback>
                <p:oleObj name="Visio" r:id="rId4" imgW="3378283" imgH="2382736" progId="Visio.Drawing.11">
                  <p:embed/>
                  <p:pic>
                    <p:nvPicPr>
                      <p:cNvPr id="0" name=""/>
                      <p:cNvPicPr>
                        <a:picLocks noChangeAspect="1" noChangeArrowheads="1"/>
                      </p:cNvPicPr>
                      <p:nvPr/>
                    </p:nvPicPr>
                    <p:blipFill>
                      <a:blip r:embed="rId5"/>
                      <a:srcRect/>
                      <a:stretch>
                        <a:fillRect/>
                      </a:stretch>
                    </p:blipFill>
                    <p:spPr bwMode="auto">
                      <a:xfrm>
                        <a:off x="437456" y="2265717"/>
                        <a:ext cx="3378200" cy="238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3011" name="Rectangle 3"/>
          <p:cNvSpPr>
            <a:spLocks noGrp="1" noChangeArrowheads="1"/>
          </p:cNvSpPr>
          <p:nvPr>
            <p:ph type="body" sz="half" idx="2"/>
          </p:nvPr>
        </p:nvSpPr>
        <p:spPr>
          <a:xfrm>
            <a:off x="3896751" y="1142999"/>
            <a:ext cx="4670474" cy="5567289"/>
          </a:xfrm>
        </p:spPr>
        <p:txBody>
          <a:bodyPr>
            <a:normAutofit lnSpcReduction="10000"/>
          </a:bodyPr>
          <a:lstStyle/>
          <a:p>
            <a:r>
              <a:rPr lang="en-US" dirty="0" smtClean="0"/>
              <a:t>Ring number determines the access level.</a:t>
            </a:r>
          </a:p>
          <a:p>
            <a:r>
              <a:rPr lang="en-US" dirty="0" smtClean="0"/>
              <a:t>A program may access only data that resides on the same ring, or a less privileged ring.</a:t>
            </a:r>
          </a:p>
          <a:p>
            <a:r>
              <a:rPr lang="en-US" dirty="0" smtClean="0"/>
              <a:t>A program may call services residing on the same, or a more privileged ring.</a:t>
            </a:r>
          </a:p>
          <a:p>
            <a:r>
              <a:rPr lang="en-US" dirty="0" smtClean="0"/>
              <a:t>Ring 0 contains kernel functions of the OS.</a:t>
            </a:r>
          </a:p>
          <a:p>
            <a:r>
              <a:rPr lang="en-US" dirty="0" smtClean="0"/>
              <a:t>Ring 1 contains the OS.</a:t>
            </a:r>
          </a:p>
          <a:p>
            <a:r>
              <a:rPr lang="en-US" dirty="0" smtClean="0"/>
              <a:t>Ring 2 contains the OS utilities.</a:t>
            </a:r>
          </a:p>
          <a:p>
            <a:r>
              <a:rPr lang="en-US" dirty="0" smtClean="0"/>
              <a:t>Ring 3 contains the applications.</a:t>
            </a:r>
            <a:endParaRPr lang="en-US" dirty="0"/>
          </a:p>
        </p:txBody>
      </p:sp>
      <p:sp>
        <p:nvSpPr>
          <p:cNvPr id="5" name="Slide Number Placeholder 4"/>
          <p:cNvSpPr>
            <a:spLocks noGrp="1"/>
          </p:cNvSpPr>
          <p:nvPr>
            <p:ph type="sldNum" sz="quarter" idx="10"/>
          </p:nvPr>
        </p:nvSpPr>
        <p:spPr/>
        <p:txBody>
          <a:bodyPr/>
          <a:lstStyle/>
          <a:p>
            <a:r>
              <a:rPr lang="en-US" smtClean="0"/>
              <a:t>- </a:t>
            </a:r>
            <a:fld id="{DFF685B3-4543-4039-9246-E79855836FAD}" type="slidenum">
              <a:rPr lang="en-US" smtClean="0"/>
              <a:pPr/>
              <a:t>20</a:t>
            </a:fld>
            <a:r>
              <a:rPr lang="en-US" smtClean="0"/>
              <a:t> -</a:t>
            </a:r>
            <a:endParaRPr lang="en-US" dirty="0"/>
          </a:p>
        </p:txBody>
      </p:sp>
    </p:spTree>
    <p:extLst>
      <p:ext uri="{BB962C8B-B14F-4D97-AF65-F5344CB8AC3E}">
        <p14:creationId xmlns:p14="http://schemas.microsoft.com/office/powerpoint/2010/main" val="394778363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4"/>
          <p:cNvSpPr>
            <a:spLocks noGrp="1"/>
          </p:cNvSpPr>
          <p:nvPr>
            <p:ph type="sldNum" sz="quarter" idx="10"/>
          </p:nvPr>
        </p:nvSpPr>
        <p:spPr>
          <a:noFill/>
        </p:spPr>
        <p:txBody>
          <a:bodyPr/>
          <a:lstStyle/>
          <a:p>
            <a:r>
              <a:rPr lang="en-US" dirty="0" smtClean="0"/>
              <a:t>- </a:t>
            </a:r>
            <a:fld id="{4ACA2F55-F481-41BC-9DBA-2E2FAC25148A}" type="slidenum">
              <a:rPr lang="en-US" smtClean="0"/>
              <a:pPr/>
              <a:t>21</a:t>
            </a:fld>
            <a:r>
              <a:rPr lang="en-US" dirty="0" smtClean="0"/>
              <a:t> -</a:t>
            </a:r>
          </a:p>
        </p:txBody>
      </p:sp>
      <p:sp>
        <p:nvSpPr>
          <p:cNvPr id="36867" name="Rectangle 2"/>
          <p:cNvSpPr>
            <a:spLocks noGrp="1" noChangeArrowheads="1"/>
          </p:cNvSpPr>
          <p:nvPr>
            <p:ph type="title"/>
          </p:nvPr>
        </p:nvSpPr>
        <p:spPr/>
        <p:txBody>
          <a:bodyPr/>
          <a:lstStyle/>
          <a:p>
            <a:r>
              <a:rPr lang="en-US" sz="1200" dirty="0" smtClean="0"/>
              <a:t>Information Security Concept</a:t>
            </a:r>
            <a:br>
              <a:rPr lang="en-US" sz="1200" dirty="0" smtClean="0"/>
            </a:br>
            <a:r>
              <a:rPr lang="en-US" dirty="0" smtClean="0"/>
              <a:t>Defense-in-Depth Model – Information Security</a:t>
            </a:r>
          </a:p>
        </p:txBody>
      </p:sp>
      <p:grpSp>
        <p:nvGrpSpPr>
          <p:cNvPr id="36868" name="Group 4"/>
          <p:cNvGrpSpPr>
            <a:grpSpLocks noChangeAspect="1"/>
          </p:cNvGrpSpPr>
          <p:nvPr/>
        </p:nvGrpSpPr>
        <p:grpSpPr bwMode="auto">
          <a:xfrm>
            <a:off x="174625" y="1143000"/>
            <a:ext cx="4349750" cy="2841625"/>
            <a:chOff x="432" y="768"/>
            <a:chExt cx="3672" cy="2952"/>
          </a:xfrm>
        </p:grpSpPr>
        <p:sp>
          <p:nvSpPr>
            <p:cNvPr id="36871" name="AutoShape 5"/>
            <p:cNvSpPr>
              <a:spLocks noChangeAspect="1" noChangeArrowheads="1"/>
            </p:cNvSpPr>
            <p:nvPr/>
          </p:nvSpPr>
          <p:spPr bwMode="auto">
            <a:xfrm>
              <a:off x="576" y="1056"/>
              <a:ext cx="3024" cy="672"/>
            </a:xfrm>
            <a:prstGeom prst="upArrow">
              <a:avLst>
                <a:gd name="adj1" fmla="val 51120"/>
                <a:gd name="adj2" fmla="val 100000"/>
              </a:avLst>
            </a:prstGeom>
            <a:gradFill rotWithShape="0">
              <a:gsLst>
                <a:gs pos="0">
                  <a:srgbClr val="FF6600"/>
                </a:gs>
                <a:gs pos="100000">
                  <a:srgbClr val="FF9900"/>
                </a:gs>
              </a:gsLst>
              <a:lin ang="5400000" scaled="1"/>
            </a:gradFill>
            <a:ln w="9525">
              <a:noFill/>
              <a:miter lim="800000"/>
              <a:headEnd/>
              <a:tailEnd/>
            </a:ln>
          </p:spPr>
          <p:txBody>
            <a:bodyPr anchor="ctr">
              <a:spAutoFit/>
            </a:bodyPr>
            <a:lstStyle/>
            <a:p>
              <a:endParaRPr lang="en-US" dirty="0"/>
            </a:p>
          </p:txBody>
        </p:sp>
        <p:sp>
          <p:nvSpPr>
            <p:cNvPr id="36872" name="AutoShape 6"/>
            <p:cNvSpPr>
              <a:spLocks noChangeAspect="1" noChangeArrowheads="1"/>
            </p:cNvSpPr>
            <p:nvPr/>
          </p:nvSpPr>
          <p:spPr bwMode="auto">
            <a:xfrm>
              <a:off x="432" y="1673"/>
              <a:ext cx="3312" cy="2047"/>
            </a:xfrm>
            <a:prstGeom prst="roundRect">
              <a:avLst>
                <a:gd name="adj" fmla="val 16667"/>
              </a:avLst>
            </a:prstGeom>
            <a:solidFill>
              <a:srgbClr val="FF9900"/>
            </a:solidFill>
            <a:ln w="19050">
              <a:noFill/>
              <a:round/>
              <a:headEnd/>
              <a:tailEnd/>
            </a:ln>
          </p:spPr>
          <p:txBody>
            <a:bodyPr anchor="ctr">
              <a:spAutoFit/>
            </a:bodyPr>
            <a:lstStyle/>
            <a:p>
              <a:endParaRPr lang="en-US" dirty="0"/>
            </a:p>
          </p:txBody>
        </p:sp>
        <p:sp>
          <p:nvSpPr>
            <p:cNvPr id="36873" name="AutoShape 7"/>
            <p:cNvSpPr>
              <a:spLocks noChangeAspect="1" noChangeArrowheads="1"/>
            </p:cNvSpPr>
            <p:nvPr/>
          </p:nvSpPr>
          <p:spPr bwMode="auto">
            <a:xfrm>
              <a:off x="497" y="3018"/>
              <a:ext cx="3201" cy="627"/>
            </a:xfrm>
            <a:prstGeom prst="roundRect">
              <a:avLst>
                <a:gd name="adj" fmla="val 41667"/>
              </a:avLst>
            </a:prstGeom>
            <a:solidFill>
              <a:srgbClr val="FFFFFF"/>
            </a:solidFill>
            <a:ln w="19050">
              <a:noFill/>
              <a:round/>
              <a:headEnd/>
              <a:tailEnd/>
            </a:ln>
          </p:spPr>
          <p:txBody>
            <a:bodyPr anchor="ctr">
              <a:spAutoFit/>
            </a:bodyPr>
            <a:lstStyle/>
            <a:p>
              <a:endParaRPr lang="en-US" dirty="0"/>
            </a:p>
          </p:txBody>
        </p:sp>
        <p:sp>
          <p:nvSpPr>
            <p:cNvPr id="36874" name="Text Box 8"/>
            <p:cNvSpPr txBox="1">
              <a:spLocks noChangeAspect="1" noChangeArrowheads="1"/>
            </p:cNvSpPr>
            <p:nvPr/>
          </p:nvSpPr>
          <p:spPr bwMode="auto">
            <a:xfrm>
              <a:off x="563" y="3149"/>
              <a:ext cx="711" cy="432"/>
            </a:xfrm>
            <a:prstGeom prst="rect">
              <a:avLst/>
            </a:prstGeom>
            <a:gradFill rotWithShape="0">
              <a:gsLst>
                <a:gs pos="0">
                  <a:srgbClr val="99CCFF"/>
                </a:gs>
                <a:gs pos="100000">
                  <a:srgbClr val="FFFFFF"/>
                </a:gs>
              </a:gsLst>
              <a:path path="shape">
                <a:fillToRect l="50000" t="50000" r="50000" b="50000"/>
              </a:path>
            </a:gradFill>
            <a:ln w="9525">
              <a:noFill/>
              <a:miter lim="800000"/>
              <a:headEnd/>
              <a:tailEnd/>
            </a:ln>
          </p:spPr>
          <p:txBody>
            <a:bodyPr anchor="ctr">
              <a:spAutoFit/>
            </a:bodyPr>
            <a:lstStyle/>
            <a:p>
              <a:pPr algn="ctr"/>
              <a:r>
                <a:rPr lang="en-US" sz="700" b="1" dirty="0">
                  <a:solidFill>
                    <a:srgbClr val="000099"/>
                  </a:solidFill>
                  <a:cs typeface="Arial" charset="0"/>
                </a:rPr>
                <a:t>Defending the Network &amp; Infrastructure</a:t>
              </a:r>
              <a:endParaRPr lang="en-US" sz="700" dirty="0">
                <a:cs typeface="Arial" charset="0"/>
              </a:endParaRPr>
            </a:p>
          </p:txBody>
        </p:sp>
        <p:sp>
          <p:nvSpPr>
            <p:cNvPr id="36875" name="Text Box 9"/>
            <p:cNvSpPr txBox="1">
              <a:spLocks noChangeAspect="1" noChangeArrowheads="1"/>
            </p:cNvSpPr>
            <p:nvPr/>
          </p:nvSpPr>
          <p:spPr bwMode="auto">
            <a:xfrm>
              <a:off x="1339" y="3149"/>
              <a:ext cx="714" cy="432"/>
            </a:xfrm>
            <a:prstGeom prst="rect">
              <a:avLst/>
            </a:prstGeom>
            <a:gradFill rotWithShape="0">
              <a:gsLst>
                <a:gs pos="0">
                  <a:srgbClr val="99CCFF"/>
                </a:gs>
                <a:gs pos="100000">
                  <a:srgbClr val="FFFFFF"/>
                </a:gs>
              </a:gsLst>
              <a:path path="shape">
                <a:fillToRect l="50000" t="50000" r="50000" b="50000"/>
              </a:path>
            </a:gradFill>
            <a:ln w="9525">
              <a:noFill/>
              <a:miter lim="800000"/>
              <a:headEnd/>
              <a:tailEnd/>
            </a:ln>
          </p:spPr>
          <p:txBody>
            <a:bodyPr anchor="ctr">
              <a:spAutoFit/>
            </a:bodyPr>
            <a:lstStyle/>
            <a:p>
              <a:pPr algn="ctr"/>
              <a:r>
                <a:rPr lang="en-US" sz="700" b="1" dirty="0">
                  <a:solidFill>
                    <a:srgbClr val="000099"/>
                  </a:solidFill>
                  <a:cs typeface="Arial" charset="0"/>
                </a:rPr>
                <a:t>Defending the Enclave Boundary</a:t>
              </a:r>
              <a:endParaRPr lang="en-US" sz="700" dirty="0">
                <a:cs typeface="Arial" charset="0"/>
              </a:endParaRPr>
            </a:p>
          </p:txBody>
        </p:sp>
        <p:sp>
          <p:nvSpPr>
            <p:cNvPr id="36876" name="Text Box 10"/>
            <p:cNvSpPr txBox="1">
              <a:spLocks noChangeAspect="1" noChangeArrowheads="1"/>
            </p:cNvSpPr>
            <p:nvPr/>
          </p:nvSpPr>
          <p:spPr bwMode="auto">
            <a:xfrm>
              <a:off x="2117" y="3149"/>
              <a:ext cx="711" cy="432"/>
            </a:xfrm>
            <a:prstGeom prst="rect">
              <a:avLst/>
            </a:prstGeom>
            <a:gradFill rotWithShape="0">
              <a:gsLst>
                <a:gs pos="0">
                  <a:srgbClr val="99CCFF"/>
                </a:gs>
                <a:gs pos="100000">
                  <a:srgbClr val="FFFFFF"/>
                </a:gs>
              </a:gsLst>
              <a:path path="shape">
                <a:fillToRect l="50000" t="50000" r="50000" b="50000"/>
              </a:path>
            </a:gradFill>
            <a:ln w="9525">
              <a:noFill/>
              <a:miter lim="800000"/>
              <a:headEnd/>
              <a:tailEnd/>
            </a:ln>
          </p:spPr>
          <p:txBody>
            <a:bodyPr anchor="ctr">
              <a:spAutoFit/>
            </a:bodyPr>
            <a:lstStyle/>
            <a:p>
              <a:pPr algn="ctr"/>
              <a:r>
                <a:rPr lang="en-US" sz="700" b="1" dirty="0">
                  <a:solidFill>
                    <a:srgbClr val="000099"/>
                  </a:solidFill>
                  <a:cs typeface="Arial" charset="0"/>
                </a:rPr>
                <a:t>Defending the Computing Environment</a:t>
              </a:r>
              <a:endParaRPr lang="en-US" sz="700" dirty="0">
                <a:cs typeface="Arial" charset="0"/>
              </a:endParaRPr>
            </a:p>
          </p:txBody>
        </p:sp>
        <p:sp>
          <p:nvSpPr>
            <p:cNvPr id="36877" name="Text Box 11"/>
            <p:cNvSpPr txBox="1">
              <a:spLocks noChangeAspect="1" noChangeArrowheads="1"/>
            </p:cNvSpPr>
            <p:nvPr/>
          </p:nvSpPr>
          <p:spPr bwMode="auto">
            <a:xfrm>
              <a:off x="2891" y="3152"/>
              <a:ext cx="674" cy="432"/>
            </a:xfrm>
            <a:prstGeom prst="rect">
              <a:avLst/>
            </a:prstGeom>
            <a:gradFill rotWithShape="0">
              <a:gsLst>
                <a:gs pos="0">
                  <a:srgbClr val="99CCFF"/>
                </a:gs>
                <a:gs pos="100000">
                  <a:srgbClr val="FFFFFF"/>
                </a:gs>
              </a:gsLst>
              <a:path path="shape">
                <a:fillToRect l="50000" t="50000" r="50000" b="50000"/>
              </a:path>
            </a:gradFill>
            <a:ln w="9525">
              <a:noFill/>
              <a:miter lim="800000"/>
              <a:headEnd/>
              <a:tailEnd/>
            </a:ln>
          </p:spPr>
          <p:txBody>
            <a:bodyPr anchor="ctr">
              <a:spAutoFit/>
            </a:bodyPr>
            <a:lstStyle/>
            <a:p>
              <a:pPr algn="ctr"/>
              <a:r>
                <a:rPr lang="en-US" sz="700" b="1" dirty="0">
                  <a:solidFill>
                    <a:srgbClr val="000099"/>
                  </a:solidFill>
                  <a:cs typeface="Arial" charset="0"/>
                </a:rPr>
                <a:t>Supporting </a:t>
              </a:r>
            </a:p>
            <a:p>
              <a:pPr algn="ctr"/>
              <a:r>
                <a:rPr lang="en-US" sz="700" b="1" dirty="0">
                  <a:solidFill>
                    <a:srgbClr val="000099"/>
                  </a:solidFill>
                  <a:cs typeface="Arial" charset="0"/>
                </a:rPr>
                <a:t>the Infrastructure</a:t>
              </a:r>
              <a:endParaRPr lang="en-US" sz="700" dirty="0">
                <a:cs typeface="Arial" charset="0"/>
              </a:endParaRPr>
            </a:p>
          </p:txBody>
        </p:sp>
        <p:sp>
          <p:nvSpPr>
            <p:cNvPr id="36878" name="AutoShape 12"/>
            <p:cNvSpPr>
              <a:spLocks noChangeAspect="1" noChangeArrowheads="1"/>
            </p:cNvSpPr>
            <p:nvPr/>
          </p:nvSpPr>
          <p:spPr bwMode="auto">
            <a:xfrm>
              <a:off x="432" y="768"/>
              <a:ext cx="3672" cy="731"/>
            </a:xfrm>
            <a:prstGeom prst="rightArrow">
              <a:avLst>
                <a:gd name="adj1" fmla="val 52380"/>
                <a:gd name="adj2" fmla="val 78372"/>
              </a:avLst>
            </a:prstGeom>
            <a:solidFill>
              <a:srgbClr val="FF3300"/>
            </a:solidFill>
            <a:ln w="9525">
              <a:noFill/>
              <a:miter lim="800000"/>
              <a:headEnd/>
              <a:tailEnd/>
            </a:ln>
          </p:spPr>
          <p:txBody>
            <a:bodyPr anchor="ctr">
              <a:spAutoFit/>
            </a:bodyPr>
            <a:lstStyle/>
            <a:p>
              <a:endParaRPr lang="en-US" dirty="0"/>
            </a:p>
          </p:txBody>
        </p:sp>
        <p:sp>
          <p:nvSpPr>
            <p:cNvPr id="36879" name="Text Box 13"/>
            <p:cNvSpPr txBox="1">
              <a:spLocks noChangeAspect="1" noChangeArrowheads="1"/>
            </p:cNvSpPr>
            <p:nvPr/>
          </p:nvSpPr>
          <p:spPr bwMode="auto">
            <a:xfrm>
              <a:off x="527" y="1006"/>
              <a:ext cx="3073" cy="256"/>
            </a:xfrm>
            <a:prstGeom prst="rect">
              <a:avLst/>
            </a:prstGeom>
            <a:noFill/>
            <a:ln w="9525">
              <a:noFill/>
              <a:miter lim="800000"/>
              <a:headEnd/>
              <a:tailEnd/>
            </a:ln>
          </p:spPr>
          <p:txBody>
            <a:bodyPr>
              <a:spAutoFit/>
            </a:bodyPr>
            <a:lstStyle/>
            <a:p>
              <a:pPr algn="ctr"/>
              <a:r>
                <a:rPr lang="en-US" sz="1000" b="1" dirty="0"/>
                <a:t>Successful Organization Functions</a:t>
              </a:r>
              <a:endParaRPr lang="en-US" sz="1000" dirty="0">
                <a:latin typeface="Times New Roman" pitchFamily="18" charset="0"/>
              </a:endParaRPr>
            </a:p>
          </p:txBody>
        </p:sp>
        <p:sp>
          <p:nvSpPr>
            <p:cNvPr id="36880" name="Text Box 14"/>
            <p:cNvSpPr txBox="1">
              <a:spLocks noChangeAspect="1" noChangeArrowheads="1"/>
            </p:cNvSpPr>
            <p:nvPr/>
          </p:nvSpPr>
          <p:spPr bwMode="auto">
            <a:xfrm>
              <a:off x="907" y="1285"/>
              <a:ext cx="2362" cy="448"/>
            </a:xfrm>
            <a:prstGeom prst="rect">
              <a:avLst/>
            </a:prstGeom>
            <a:gradFill rotWithShape="0">
              <a:gsLst>
                <a:gs pos="0">
                  <a:srgbClr val="FF3300"/>
                </a:gs>
                <a:gs pos="100000">
                  <a:srgbClr val="FF9900"/>
                </a:gs>
              </a:gsLst>
              <a:lin ang="5400000" scaled="1"/>
            </a:gradFill>
            <a:ln w="9525">
              <a:noFill/>
              <a:miter lim="800000"/>
              <a:headEnd/>
              <a:tailEnd/>
            </a:ln>
          </p:spPr>
          <p:txBody>
            <a:bodyPr>
              <a:spAutoFit/>
            </a:bodyPr>
            <a:lstStyle/>
            <a:p>
              <a:pPr algn="ctr"/>
              <a:r>
                <a:rPr lang="en-US" sz="1100" b="1" dirty="0">
                  <a:solidFill>
                    <a:srgbClr val="99CCFF"/>
                  </a:solidFill>
                </a:rPr>
                <a:t>Information Assurance</a:t>
              </a:r>
            </a:p>
            <a:p>
              <a:pPr algn="ctr"/>
              <a:endParaRPr lang="en-US" sz="1100" dirty="0">
                <a:latin typeface="Times New Roman" pitchFamily="18" charset="0"/>
              </a:endParaRPr>
            </a:p>
          </p:txBody>
        </p:sp>
        <p:sp>
          <p:nvSpPr>
            <p:cNvPr id="519183" name="Text Box 15"/>
            <p:cNvSpPr txBox="1">
              <a:spLocks noChangeAspect="1" noChangeArrowheads="1"/>
            </p:cNvSpPr>
            <p:nvPr/>
          </p:nvSpPr>
          <p:spPr bwMode="auto">
            <a:xfrm>
              <a:off x="910" y="1675"/>
              <a:ext cx="2257" cy="160"/>
            </a:xfrm>
            <a:prstGeom prst="rect">
              <a:avLst/>
            </a:prstGeom>
            <a:noFill/>
            <a:ln w="9525">
              <a:noFill/>
              <a:miter lim="800000"/>
              <a:headEnd/>
              <a:tailEnd/>
            </a:ln>
          </p:spPr>
          <p:txBody>
            <a:bodyPr lIns="0" tIns="0" rIns="0" bIns="0" anchor="ctr">
              <a:spAutoFit/>
            </a:bodyPr>
            <a:lstStyle/>
            <a:p>
              <a:pPr algn="ctr">
                <a:defRPr/>
              </a:pPr>
              <a:r>
                <a:rPr lang="en-US" sz="1000" b="1" dirty="0">
                  <a:solidFill>
                    <a:srgbClr val="000099"/>
                  </a:solidFill>
                  <a:effectLst>
                    <a:outerShdw blurRad="38100" dist="38100" dir="2700000" algn="tl">
                      <a:srgbClr val="C0C0C0"/>
                    </a:outerShdw>
                  </a:effectLst>
                </a:rPr>
                <a:t>“Defense-In-Depth” Strategy</a:t>
              </a:r>
              <a:endParaRPr lang="en-US" sz="1000" dirty="0">
                <a:latin typeface="Times New Roman" pitchFamily="18" charset="0"/>
              </a:endParaRPr>
            </a:p>
          </p:txBody>
        </p:sp>
        <p:sp>
          <p:nvSpPr>
            <p:cNvPr id="519184" name="Text Box 16"/>
            <p:cNvSpPr txBox="1">
              <a:spLocks noChangeAspect="1" noChangeArrowheads="1"/>
            </p:cNvSpPr>
            <p:nvPr/>
          </p:nvSpPr>
          <p:spPr bwMode="auto">
            <a:xfrm>
              <a:off x="2734" y="1873"/>
              <a:ext cx="1068" cy="815"/>
            </a:xfrm>
            <a:prstGeom prst="rect">
              <a:avLst/>
            </a:prstGeom>
            <a:noFill/>
            <a:ln w="9525">
              <a:noFill/>
              <a:miter lim="800000"/>
              <a:headEnd/>
              <a:tailEnd/>
            </a:ln>
          </p:spPr>
          <p:txBody>
            <a:bodyPr>
              <a:spAutoFit/>
            </a:bodyPr>
            <a:lstStyle/>
            <a:p>
              <a:pPr algn="ctr">
                <a:defRPr/>
              </a:pPr>
              <a:r>
                <a:rPr lang="en-US" sz="900" b="1" dirty="0">
                  <a:solidFill>
                    <a:srgbClr val="000099"/>
                  </a:solidFill>
                  <a:effectLst>
                    <a:outerShdw blurRad="38100" dist="38100" dir="2700000" algn="tl">
                      <a:srgbClr val="C0C0C0"/>
                    </a:outerShdw>
                  </a:effectLst>
                </a:rPr>
                <a:t>People</a:t>
              </a:r>
            </a:p>
            <a:p>
              <a:pPr algn="ctr">
                <a:defRPr/>
              </a:pPr>
              <a:r>
                <a:rPr lang="en-US" sz="900" b="1" dirty="0">
                  <a:solidFill>
                    <a:srgbClr val="000099"/>
                  </a:solidFill>
                  <a:effectLst>
                    <a:outerShdw blurRad="38100" dist="38100" dir="2700000" algn="tl">
                      <a:srgbClr val="C0C0C0"/>
                    </a:outerShdw>
                  </a:effectLst>
                </a:rPr>
                <a:t>Executing Operations Supported by Technology</a:t>
              </a:r>
              <a:endParaRPr lang="en-US" sz="900" dirty="0">
                <a:latin typeface="Times New Roman" pitchFamily="18" charset="0"/>
              </a:endParaRPr>
            </a:p>
          </p:txBody>
        </p:sp>
        <p:sp>
          <p:nvSpPr>
            <p:cNvPr id="36883" name="AutoShape 17"/>
            <p:cNvSpPr>
              <a:spLocks noChangeAspect="1" noChangeArrowheads="1"/>
            </p:cNvSpPr>
            <p:nvPr/>
          </p:nvSpPr>
          <p:spPr bwMode="auto">
            <a:xfrm flipV="1">
              <a:off x="602" y="2400"/>
              <a:ext cx="2994" cy="673"/>
            </a:xfrm>
            <a:custGeom>
              <a:avLst/>
              <a:gdLst>
                <a:gd name="T0" fmla="*/ 345 w 21600"/>
                <a:gd name="T1" fmla="*/ 11 h 21600"/>
                <a:gd name="T2" fmla="*/ 208 w 21600"/>
                <a:gd name="T3" fmla="*/ 21 h 21600"/>
                <a:gd name="T4" fmla="*/ 70 w 21600"/>
                <a:gd name="T5" fmla="*/ 11 h 21600"/>
                <a:gd name="T6" fmla="*/ 208 w 21600"/>
                <a:gd name="T7" fmla="*/ 0 h 21600"/>
                <a:gd name="T8" fmla="*/ 0 60000 65536"/>
                <a:gd name="T9" fmla="*/ 0 60000 65536"/>
                <a:gd name="T10" fmla="*/ 0 60000 65536"/>
                <a:gd name="T11" fmla="*/ 0 60000 65536"/>
                <a:gd name="T12" fmla="*/ 5432 w 21600"/>
                <a:gd name="T13" fmla="*/ 5424 h 21600"/>
                <a:gd name="T14" fmla="*/ 16168 w 21600"/>
                <a:gd name="T15" fmla="*/ 16176 h 21600"/>
              </a:gdLst>
              <a:ahLst/>
              <a:cxnLst>
                <a:cxn ang="T8">
                  <a:pos x="T0" y="T1"/>
                </a:cxn>
                <a:cxn ang="T9">
                  <a:pos x="T2" y="T3"/>
                </a:cxn>
                <a:cxn ang="T10">
                  <a:pos x="T4" y="T5"/>
                </a:cxn>
                <a:cxn ang="T11">
                  <a:pos x="T6" y="T7"/>
                </a:cxn>
              </a:cxnLst>
              <a:rect l="T12" t="T13" r="T14" b="T15"/>
              <a:pathLst>
                <a:path w="21600" h="21600">
                  <a:moveTo>
                    <a:pt x="0" y="0"/>
                  </a:moveTo>
                  <a:lnTo>
                    <a:pt x="7269" y="21600"/>
                  </a:lnTo>
                  <a:lnTo>
                    <a:pt x="14331" y="21600"/>
                  </a:lnTo>
                  <a:lnTo>
                    <a:pt x="21600" y="0"/>
                  </a:lnTo>
                  <a:close/>
                </a:path>
              </a:pathLst>
            </a:custGeom>
            <a:gradFill rotWithShape="0">
              <a:gsLst>
                <a:gs pos="0">
                  <a:srgbClr val="99CCFF"/>
                </a:gs>
                <a:gs pos="100000">
                  <a:srgbClr val="FFFFFF"/>
                </a:gs>
              </a:gsLst>
              <a:lin ang="5400000" scaled="1"/>
            </a:gradFill>
            <a:ln w="9525">
              <a:noFill/>
              <a:miter lim="800000"/>
              <a:headEnd/>
              <a:tailEnd/>
            </a:ln>
          </p:spPr>
          <p:txBody>
            <a:bodyPr anchor="ctr">
              <a:spAutoFit/>
            </a:bodyPr>
            <a:lstStyle/>
            <a:p>
              <a:endParaRPr lang="en-US" dirty="0"/>
            </a:p>
          </p:txBody>
        </p:sp>
        <p:sp>
          <p:nvSpPr>
            <p:cNvPr id="519186" name="Text Box 18"/>
            <p:cNvSpPr txBox="1">
              <a:spLocks noChangeAspect="1" noChangeArrowheads="1"/>
            </p:cNvSpPr>
            <p:nvPr/>
          </p:nvSpPr>
          <p:spPr bwMode="auto">
            <a:xfrm>
              <a:off x="719" y="2792"/>
              <a:ext cx="2860" cy="320"/>
            </a:xfrm>
            <a:prstGeom prst="rect">
              <a:avLst/>
            </a:prstGeom>
            <a:noFill/>
            <a:ln w="9525">
              <a:noFill/>
              <a:miter lim="800000"/>
              <a:headEnd/>
              <a:tailEnd/>
            </a:ln>
          </p:spPr>
          <p:txBody>
            <a:bodyPr>
              <a:spAutoFit/>
            </a:bodyPr>
            <a:lstStyle/>
            <a:p>
              <a:pPr algn="ctr">
                <a:defRPr/>
              </a:pPr>
              <a:r>
                <a:rPr lang="en-US" sz="700" b="1" dirty="0">
                  <a:solidFill>
                    <a:srgbClr val="000099"/>
                  </a:solidFill>
                  <a:effectLst>
                    <a:outerShdw blurRad="38100" dist="38100" dir="2700000" algn="tl">
                      <a:srgbClr val="C0C0C0"/>
                    </a:outerShdw>
                  </a:effectLst>
                </a:rPr>
                <a:t>Information Assurance Technical Framework (IATF)</a:t>
              </a:r>
            </a:p>
            <a:p>
              <a:pPr algn="ctr">
                <a:defRPr/>
              </a:pPr>
              <a:r>
                <a:rPr lang="en-US" sz="700" b="1" dirty="0">
                  <a:solidFill>
                    <a:srgbClr val="000099"/>
                  </a:solidFill>
                  <a:effectLst>
                    <a:outerShdw blurRad="38100" dist="38100" dir="2700000" algn="tl">
                      <a:srgbClr val="C0C0C0"/>
                    </a:outerShdw>
                  </a:effectLst>
                </a:rPr>
                <a:t>Overlapping Approaches &amp; Layers of Protection</a:t>
              </a:r>
              <a:endParaRPr lang="en-US" sz="700" dirty="0">
                <a:latin typeface="Times New Roman" pitchFamily="18" charset="0"/>
              </a:endParaRPr>
            </a:p>
          </p:txBody>
        </p:sp>
        <p:grpSp>
          <p:nvGrpSpPr>
            <p:cNvPr id="36885" name="Group 19"/>
            <p:cNvGrpSpPr>
              <a:grpSpLocks noChangeAspect="1"/>
            </p:cNvGrpSpPr>
            <p:nvPr/>
          </p:nvGrpSpPr>
          <p:grpSpPr bwMode="auto">
            <a:xfrm>
              <a:off x="1824" y="2256"/>
              <a:ext cx="950" cy="437"/>
              <a:chOff x="1824" y="2256"/>
              <a:chExt cx="950" cy="437"/>
            </a:xfrm>
          </p:grpSpPr>
          <p:sp>
            <p:nvSpPr>
              <p:cNvPr id="36892" name="AutoShape 20"/>
              <p:cNvSpPr>
                <a:spLocks noChangeAspect="1" noChangeArrowheads="1"/>
              </p:cNvSpPr>
              <p:nvPr/>
            </p:nvSpPr>
            <p:spPr bwMode="auto">
              <a:xfrm>
                <a:off x="1824" y="2256"/>
                <a:ext cx="950" cy="437"/>
              </a:xfrm>
              <a:prstGeom prst="flowChartTerminator">
                <a:avLst/>
              </a:prstGeom>
              <a:solidFill>
                <a:srgbClr val="6699FF"/>
              </a:solidFill>
              <a:ln w="9525">
                <a:solidFill>
                  <a:srgbClr val="FFFFFF"/>
                </a:solidFill>
                <a:miter lim="800000"/>
                <a:headEnd/>
                <a:tailEnd/>
              </a:ln>
            </p:spPr>
            <p:txBody>
              <a:bodyPr anchor="ctr">
                <a:spAutoFit/>
              </a:bodyPr>
              <a:lstStyle/>
              <a:p>
                <a:endParaRPr lang="en-US" dirty="0"/>
              </a:p>
            </p:txBody>
          </p:sp>
          <p:sp>
            <p:nvSpPr>
              <p:cNvPr id="519189" name="Text Box 21"/>
              <p:cNvSpPr txBox="1">
                <a:spLocks noChangeAspect="1" noChangeArrowheads="1"/>
              </p:cNvSpPr>
              <p:nvPr/>
            </p:nvSpPr>
            <p:spPr bwMode="auto">
              <a:xfrm>
                <a:off x="1966" y="2404"/>
                <a:ext cx="716" cy="147"/>
              </a:xfrm>
              <a:prstGeom prst="rect">
                <a:avLst/>
              </a:prstGeom>
              <a:noFill/>
              <a:ln w="9525">
                <a:noFill/>
                <a:miter lim="800000"/>
                <a:headEnd/>
                <a:tailEnd/>
              </a:ln>
            </p:spPr>
            <p:txBody>
              <a:bodyPr lIns="0" tIns="0" rIns="0" bIns="0" anchor="ctr">
                <a:spAutoFit/>
              </a:bodyPr>
              <a:lstStyle/>
              <a:p>
                <a:pPr algn="ctr">
                  <a:defRPr/>
                </a:pPr>
                <a:r>
                  <a:rPr lang="en-US" sz="900" b="1" dirty="0">
                    <a:solidFill>
                      <a:srgbClr val="FFFFFF"/>
                    </a:solidFill>
                    <a:effectLst>
                      <a:outerShdw blurRad="38100" dist="38100" dir="2700000" algn="tl">
                        <a:srgbClr val="C0C0C0"/>
                      </a:outerShdw>
                    </a:effectLst>
                  </a:rPr>
                  <a:t>Technology</a:t>
                </a:r>
                <a:endParaRPr lang="en-US" sz="900" dirty="0">
                  <a:latin typeface="Times New Roman" pitchFamily="18" charset="0"/>
                </a:endParaRPr>
              </a:p>
            </p:txBody>
          </p:sp>
        </p:grpSp>
        <p:grpSp>
          <p:nvGrpSpPr>
            <p:cNvPr id="36886" name="Group 22"/>
            <p:cNvGrpSpPr>
              <a:grpSpLocks noChangeAspect="1"/>
            </p:cNvGrpSpPr>
            <p:nvPr/>
          </p:nvGrpSpPr>
          <p:grpSpPr bwMode="auto">
            <a:xfrm>
              <a:off x="1008" y="2016"/>
              <a:ext cx="950" cy="437"/>
              <a:chOff x="1008" y="2016"/>
              <a:chExt cx="950" cy="437"/>
            </a:xfrm>
          </p:grpSpPr>
          <p:sp>
            <p:nvSpPr>
              <p:cNvPr id="36890" name="AutoShape 23"/>
              <p:cNvSpPr>
                <a:spLocks noChangeAspect="1" noChangeArrowheads="1"/>
              </p:cNvSpPr>
              <p:nvPr/>
            </p:nvSpPr>
            <p:spPr bwMode="auto">
              <a:xfrm>
                <a:off x="1008" y="2016"/>
                <a:ext cx="950" cy="437"/>
              </a:xfrm>
              <a:prstGeom prst="flowChartTerminator">
                <a:avLst/>
              </a:prstGeom>
              <a:solidFill>
                <a:srgbClr val="6699FF"/>
              </a:solidFill>
              <a:ln w="9525">
                <a:solidFill>
                  <a:srgbClr val="FFFFFF"/>
                </a:solidFill>
                <a:miter lim="800000"/>
                <a:headEnd/>
                <a:tailEnd/>
              </a:ln>
            </p:spPr>
            <p:txBody>
              <a:bodyPr anchor="ctr">
                <a:spAutoFit/>
              </a:bodyPr>
              <a:lstStyle/>
              <a:p>
                <a:endParaRPr lang="en-US" dirty="0"/>
              </a:p>
            </p:txBody>
          </p:sp>
          <p:sp>
            <p:nvSpPr>
              <p:cNvPr id="519192" name="Text Box 24"/>
              <p:cNvSpPr txBox="1">
                <a:spLocks noChangeAspect="1" noChangeArrowheads="1"/>
              </p:cNvSpPr>
              <p:nvPr/>
            </p:nvSpPr>
            <p:spPr bwMode="auto">
              <a:xfrm>
                <a:off x="1153" y="2166"/>
                <a:ext cx="677" cy="147"/>
              </a:xfrm>
              <a:prstGeom prst="rect">
                <a:avLst/>
              </a:prstGeom>
              <a:noFill/>
              <a:ln w="9525">
                <a:noFill/>
                <a:miter lim="800000"/>
                <a:headEnd/>
                <a:tailEnd/>
              </a:ln>
            </p:spPr>
            <p:txBody>
              <a:bodyPr lIns="0" tIns="0" rIns="0" bIns="0" anchor="ctr">
                <a:spAutoFit/>
              </a:bodyPr>
              <a:lstStyle/>
              <a:p>
                <a:pPr algn="ctr">
                  <a:defRPr/>
                </a:pPr>
                <a:r>
                  <a:rPr lang="en-US" sz="900" b="1" dirty="0">
                    <a:solidFill>
                      <a:srgbClr val="FFFFFF"/>
                    </a:solidFill>
                    <a:effectLst>
                      <a:outerShdw blurRad="38100" dist="38100" dir="2700000" algn="tl">
                        <a:srgbClr val="C0C0C0"/>
                      </a:outerShdw>
                    </a:effectLst>
                  </a:rPr>
                  <a:t>Operations</a:t>
                </a:r>
                <a:endParaRPr lang="en-US" sz="900" dirty="0">
                  <a:latin typeface="Times New Roman" pitchFamily="18" charset="0"/>
                </a:endParaRPr>
              </a:p>
            </p:txBody>
          </p:sp>
        </p:grpSp>
        <p:grpSp>
          <p:nvGrpSpPr>
            <p:cNvPr id="36887" name="Group 25"/>
            <p:cNvGrpSpPr>
              <a:grpSpLocks noChangeAspect="1"/>
            </p:cNvGrpSpPr>
            <p:nvPr/>
          </p:nvGrpSpPr>
          <p:grpSpPr bwMode="auto">
            <a:xfrm>
              <a:off x="1833" y="1872"/>
              <a:ext cx="951" cy="337"/>
              <a:chOff x="1833" y="1872"/>
              <a:chExt cx="951" cy="337"/>
            </a:xfrm>
          </p:grpSpPr>
          <p:sp>
            <p:nvSpPr>
              <p:cNvPr id="36888" name="AutoShape 26"/>
              <p:cNvSpPr>
                <a:spLocks noChangeAspect="1" noChangeArrowheads="1"/>
              </p:cNvSpPr>
              <p:nvPr/>
            </p:nvSpPr>
            <p:spPr bwMode="auto">
              <a:xfrm>
                <a:off x="1833" y="1872"/>
                <a:ext cx="951" cy="337"/>
              </a:xfrm>
              <a:prstGeom prst="flowChartTerminator">
                <a:avLst/>
              </a:prstGeom>
              <a:solidFill>
                <a:srgbClr val="6699FF"/>
              </a:solidFill>
              <a:ln w="9525">
                <a:solidFill>
                  <a:srgbClr val="FFFFFF"/>
                </a:solidFill>
                <a:miter lim="800000"/>
                <a:headEnd/>
                <a:tailEnd/>
              </a:ln>
            </p:spPr>
            <p:txBody>
              <a:bodyPr anchor="ctr">
                <a:spAutoFit/>
              </a:bodyPr>
              <a:lstStyle/>
              <a:p>
                <a:endParaRPr lang="en-US" sz="900" dirty="0"/>
              </a:p>
            </p:txBody>
          </p:sp>
          <p:sp>
            <p:nvSpPr>
              <p:cNvPr id="519195" name="Text Box 27"/>
              <p:cNvSpPr txBox="1">
                <a:spLocks noChangeAspect="1" noChangeArrowheads="1"/>
              </p:cNvSpPr>
              <p:nvPr/>
            </p:nvSpPr>
            <p:spPr bwMode="auto">
              <a:xfrm>
                <a:off x="2111" y="1970"/>
                <a:ext cx="418" cy="148"/>
              </a:xfrm>
              <a:prstGeom prst="rect">
                <a:avLst/>
              </a:prstGeom>
              <a:noFill/>
              <a:ln w="9525">
                <a:noFill/>
                <a:miter lim="800000"/>
                <a:headEnd/>
                <a:tailEnd/>
              </a:ln>
            </p:spPr>
            <p:txBody>
              <a:bodyPr lIns="0" tIns="0" rIns="0" bIns="0" anchor="ctr">
                <a:spAutoFit/>
              </a:bodyPr>
              <a:lstStyle/>
              <a:p>
                <a:pPr algn="ctr">
                  <a:defRPr/>
                </a:pPr>
                <a:r>
                  <a:rPr lang="en-US" sz="900" b="1" dirty="0">
                    <a:solidFill>
                      <a:srgbClr val="FFFFFF"/>
                    </a:solidFill>
                    <a:effectLst>
                      <a:outerShdw blurRad="38100" dist="38100" dir="2700000" algn="tl">
                        <a:srgbClr val="C0C0C0"/>
                      </a:outerShdw>
                    </a:effectLst>
                  </a:rPr>
                  <a:t>People</a:t>
                </a:r>
                <a:endParaRPr lang="en-US" sz="900" dirty="0">
                  <a:latin typeface="Times New Roman" pitchFamily="18" charset="0"/>
                </a:endParaRPr>
              </a:p>
            </p:txBody>
          </p:sp>
        </p:grpSp>
      </p:grpSp>
      <p:sp>
        <p:nvSpPr>
          <p:cNvPr id="519196" name="Rectangle 28"/>
          <p:cNvSpPr>
            <a:spLocks noChangeArrowheads="1"/>
          </p:cNvSpPr>
          <p:nvPr/>
        </p:nvSpPr>
        <p:spPr bwMode="auto">
          <a:xfrm>
            <a:off x="2678113" y="5497513"/>
            <a:ext cx="6313487" cy="830262"/>
          </a:xfrm>
          <a:prstGeom prst="rect">
            <a:avLst/>
          </a:prstGeom>
          <a:noFill/>
          <a:ln w="9525">
            <a:noFill/>
            <a:miter lim="800000"/>
            <a:headEnd/>
            <a:tailEnd/>
          </a:ln>
          <a:effectLst/>
        </p:spPr>
        <p:txBody>
          <a:bodyPr>
            <a:spAutoFit/>
          </a:bodyPr>
          <a:lstStyle/>
          <a:p>
            <a:pPr>
              <a:spcBef>
                <a:spcPct val="50000"/>
              </a:spcBef>
              <a:defRPr/>
            </a:pPr>
            <a:r>
              <a:rPr lang="en-US" b="1" dirty="0">
                <a:solidFill>
                  <a:srgbClr val="003399"/>
                </a:solidFill>
              </a:rPr>
              <a:t>References</a:t>
            </a:r>
          </a:p>
          <a:p>
            <a:pPr marL="119063" indent="-119063">
              <a:spcBef>
                <a:spcPct val="50000"/>
              </a:spcBef>
              <a:buFontTx/>
              <a:buChar char="•"/>
              <a:defRPr/>
            </a:pPr>
            <a:r>
              <a:rPr lang="en-US" dirty="0">
                <a:solidFill>
                  <a:srgbClr val="003399"/>
                </a:solidFill>
              </a:rPr>
              <a:t> NSA IA Solution Directions, </a:t>
            </a:r>
            <a:r>
              <a:rPr lang="en-US" i="1" dirty="0">
                <a:solidFill>
                  <a:srgbClr val="003399"/>
                </a:solidFill>
              </a:rPr>
              <a:t>Information Assurance Technical Framework</a:t>
            </a:r>
            <a:r>
              <a:rPr lang="en-US" dirty="0">
                <a:solidFill>
                  <a:srgbClr val="003399"/>
                </a:solidFill>
              </a:rPr>
              <a:t>, Release 3.1</a:t>
            </a:r>
          </a:p>
          <a:p>
            <a:pPr marL="119063" indent="-119063">
              <a:spcBef>
                <a:spcPct val="50000"/>
              </a:spcBef>
              <a:buFontTx/>
              <a:buChar char="•"/>
              <a:defRPr/>
            </a:pPr>
            <a:r>
              <a:rPr lang="en-US" dirty="0">
                <a:solidFill>
                  <a:srgbClr val="003399"/>
                </a:solidFill>
              </a:rPr>
              <a:t> ISO/IEC </a:t>
            </a:r>
            <a:r>
              <a:rPr lang="en-US" dirty="0" smtClean="0">
                <a:solidFill>
                  <a:srgbClr val="003399"/>
                </a:solidFill>
              </a:rPr>
              <a:t>27002:2005</a:t>
            </a:r>
            <a:r>
              <a:rPr lang="en-US" dirty="0">
                <a:solidFill>
                  <a:srgbClr val="003399"/>
                </a:solidFill>
              </a:rPr>
              <a:t>, </a:t>
            </a:r>
            <a:r>
              <a:rPr lang="en-US" i="1" dirty="0">
                <a:solidFill>
                  <a:srgbClr val="003399"/>
                </a:solidFill>
              </a:rPr>
              <a:t>Code of Practice for Information Security Management</a:t>
            </a:r>
            <a:endParaRPr lang="en-US" dirty="0">
              <a:solidFill>
                <a:srgbClr val="003399"/>
              </a:solidFill>
            </a:endParaRPr>
          </a:p>
        </p:txBody>
      </p:sp>
      <p:pic>
        <p:nvPicPr>
          <p:cNvPr id="36870" name="Picture 30"/>
          <p:cNvPicPr>
            <a:picLocks noChangeAspect="1" noChangeArrowheads="1"/>
          </p:cNvPicPr>
          <p:nvPr/>
        </p:nvPicPr>
        <p:blipFill>
          <a:blip r:embed="rId3" cstate="print"/>
          <a:srcRect/>
          <a:stretch>
            <a:fillRect/>
          </a:stretch>
        </p:blipFill>
        <p:spPr bwMode="auto">
          <a:xfrm>
            <a:off x="4141788" y="2155825"/>
            <a:ext cx="4887912" cy="33258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1" name="Rectangle 3"/>
          <p:cNvSpPr>
            <a:spLocks noGrp="1" noChangeArrowheads="1"/>
          </p:cNvSpPr>
          <p:nvPr>
            <p:ph type="title"/>
          </p:nvPr>
        </p:nvSpPr>
        <p:spPr/>
        <p:txBody>
          <a:bodyPr/>
          <a:lstStyle/>
          <a:p>
            <a:r>
              <a:rPr lang="en-US" sz="1200" dirty="0" smtClean="0"/>
              <a:t>Information Security Concept</a:t>
            </a:r>
            <a:r>
              <a:rPr lang="en-US" dirty="0" smtClean="0"/>
              <a:t/>
            </a:r>
            <a:br>
              <a:rPr lang="en-US" dirty="0" smtClean="0"/>
            </a:br>
            <a:r>
              <a:rPr lang="en-US" dirty="0" smtClean="0"/>
              <a:t>Defense-in-Depth Model – Physical Security</a:t>
            </a:r>
            <a:endParaRPr lang="en-US" dirty="0"/>
          </a:p>
        </p:txBody>
      </p:sp>
      <p:sp>
        <p:nvSpPr>
          <p:cNvPr id="8" name="Slide Number Placeholder 3"/>
          <p:cNvSpPr>
            <a:spLocks noGrp="1"/>
          </p:cNvSpPr>
          <p:nvPr>
            <p:ph type="sldNum" sz="quarter" idx="10"/>
          </p:nvPr>
        </p:nvSpPr>
        <p:spPr/>
        <p:txBody>
          <a:bodyPr/>
          <a:lstStyle/>
          <a:p>
            <a:r>
              <a:rPr lang="en-US" smtClean="0"/>
              <a:t>- </a:t>
            </a:r>
            <a:fld id="{DC27E52F-23E4-49CD-A3B6-3E25EBDFACB1}" type="slidenum">
              <a:rPr lang="en-US" smtClean="0"/>
              <a:pPr/>
              <a:t>22</a:t>
            </a:fld>
            <a:r>
              <a:rPr lang="en-US" smtClean="0"/>
              <a:t> -</a:t>
            </a:r>
            <a:endParaRPr lang="en-US" dirty="0"/>
          </a:p>
        </p:txBody>
      </p:sp>
      <p:pic>
        <p:nvPicPr>
          <p:cNvPr id="555010" name="Picture 2" descr="Exodus%20proposal_image003"/>
          <p:cNvPicPr>
            <a:picLocks noChangeAspect="1" noChangeArrowheads="1"/>
          </p:cNvPicPr>
          <p:nvPr/>
        </p:nvPicPr>
        <p:blipFill>
          <a:blip r:embed="rId3" cstate="print"/>
          <a:srcRect/>
          <a:stretch>
            <a:fillRect/>
          </a:stretch>
        </p:blipFill>
        <p:spPr bwMode="auto">
          <a:xfrm>
            <a:off x="838200" y="1295400"/>
            <a:ext cx="6529388" cy="5129213"/>
          </a:xfrm>
          <a:prstGeom prst="rect">
            <a:avLst/>
          </a:prstGeom>
          <a:noFill/>
        </p:spPr>
      </p:pic>
      <p:pic>
        <p:nvPicPr>
          <p:cNvPr id="555013" name="Picture 5" descr="perimeter secured with Flexiguard™"/>
          <p:cNvPicPr>
            <a:picLocks noChangeAspect="1" noChangeArrowheads="1"/>
          </p:cNvPicPr>
          <p:nvPr/>
        </p:nvPicPr>
        <p:blipFill>
          <a:blip r:embed="rId4" cstate="print"/>
          <a:srcRect/>
          <a:stretch>
            <a:fillRect/>
          </a:stretch>
        </p:blipFill>
        <p:spPr bwMode="auto">
          <a:xfrm>
            <a:off x="6934200" y="4038600"/>
            <a:ext cx="1981200" cy="1397000"/>
          </a:xfrm>
          <a:prstGeom prst="rect">
            <a:avLst/>
          </a:prstGeom>
          <a:noFill/>
        </p:spPr>
      </p:pic>
      <p:pic>
        <p:nvPicPr>
          <p:cNvPr id="555014" name="Picture 6" descr="AB%20St%20Louis%20003w"/>
          <p:cNvPicPr>
            <a:picLocks noChangeAspect="1" noChangeArrowheads="1"/>
          </p:cNvPicPr>
          <p:nvPr/>
        </p:nvPicPr>
        <p:blipFill>
          <a:blip r:embed="rId5" cstate="print"/>
          <a:srcRect/>
          <a:stretch>
            <a:fillRect/>
          </a:stretch>
        </p:blipFill>
        <p:spPr bwMode="auto">
          <a:xfrm>
            <a:off x="6096000" y="5105400"/>
            <a:ext cx="1524000" cy="1346200"/>
          </a:xfrm>
          <a:prstGeom prst="rect">
            <a:avLst/>
          </a:prstGeom>
          <a:noFill/>
        </p:spPr>
      </p:pic>
      <p:sp>
        <p:nvSpPr>
          <p:cNvPr id="555015" name="Text Box 7"/>
          <p:cNvSpPr txBox="1">
            <a:spLocks noChangeArrowheads="1"/>
          </p:cNvSpPr>
          <p:nvPr/>
        </p:nvSpPr>
        <p:spPr bwMode="auto">
          <a:xfrm>
            <a:off x="5122863" y="6604000"/>
            <a:ext cx="2064989" cy="246221"/>
          </a:xfrm>
          <a:prstGeom prst="rect">
            <a:avLst/>
          </a:prstGeom>
          <a:noFill/>
          <a:ln w="9525">
            <a:noFill/>
            <a:miter lim="800000"/>
            <a:headEnd/>
            <a:tailEnd/>
          </a:ln>
          <a:effectLst/>
        </p:spPr>
        <p:txBody>
          <a:bodyPr wrap="none">
            <a:spAutoFit/>
          </a:bodyPr>
          <a:lstStyle/>
          <a:p>
            <a:r>
              <a:rPr lang="en-US" sz="1000" b="1" dirty="0">
                <a:solidFill>
                  <a:srgbClr val="003399"/>
                </a:solidFill>
              </a:rPr>
              <a:t>Source</a:t>
            </a:r>
            <a:r>
              <a:rPr lang="en-US" sz="1000" dirty="0">
                <a:solidFill>
                  <a:srgbClr val="003399"/>
                </a:solidFill>
              </a:rPr>
              <a:t>: Global </a:t>
            </a:r>
            <a:r>
              <a:rPr lang="en-US" sz="1000" dirty="0" smtClean="0">
                <a:solidFill>
                  <a:srgbClr val="003399"/>
                </a:solidFill>
              </a:rPr>
              <a:t>Crossing website</a:t>
            </a:r>
            <a:endParaRPr lang="en-US" sz="1000" dirty="0">
              <a:solidFill>
                <a:srgbClr val="003399"/>
              </a:solidFill>
            </a:endParaRPr>
          </a:p>
        </p:txBody>
      </p:sp>
    </p:spTree>
    <p:extLst>
      <p:ext uri="{BB962C8B-B14F-4D97-AF65-F5344CB8AC3E}">
        <p14:creationId xmlns:p14="http://schemas.microsoft.com/office/powerpoint/2010/main" val="319070074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a:spLocks noGrp="1"/>
          </p:cNvSpPr>
          <p:nvPr>
            <p:ph type="sldNum" sz="quarter" idx="10"/>
          </p:nvPr>
        </p:nvSpPr>
        <p:spPr>
          <a:noFill/>
        </p:spPr>
        <p:txBody>
          <a:bodyPr/>
          <a:lstStyle/>
          <a:p>
            <a:r>
              <a:rPr lang="en-US" dirty="0" smtClean="0"/>
              <a:t>- </a:t>
            </a:r>
            <a:fld id="{3E77B9A4-2EBC-4921-BDA4-CF0D05C95EA4}" type="slidenum">
              <a:rPr lang="en-US" smtClean="0"/>
              <a:pPr/>
              <a:t>23</a:t>
            </a:fld>
            <a:r>
              <a:rPr lang="en-US" dirty="0" smtClean="0"/>
              <a:t> -</a:t>
            </a:r>
          </a:p>
        </p:txBody>
      </p:sp>
      <p:sp>
        <p:nvSpPr>
          <p:cNvPr id="37891" name="Rectangle 2"/>
          <p:cNvSpPr>
            <a:spLocks noGrp="1" noChangeArrowheads="1"/>
          </p:cNvSpPr>
          <p:nvPr>
            <p:ph type="title"/>
          </p:nvPr>
        </p:nvSpPr>
        <p:spPr/>
        <p:txBody>
          <a:bodyPr/>
          <a:lstStyle/>
          <a:p>
            <a:r>
              <a:rPr lang="en-US" dirty="0" smtClean="0"/>
              <a:t>Questions:</a:t>
            </a:r>
          </a:p>
        </p:txBody>
      </p:sp>
      <p:sp>
        <p:nvSpPr>
          <p:cNvPr id="37892" name="Rectangle 3"/>
          <p:cNvSpPr>
            <a:spLocks noGrp="1" noChangeArrowheads="1"/>
          </p:cNvSpPr>
          <p:nvPr>
            <p:ph type="body" idx="1"/>
          </p:nvPr>
        </p:nvSpPr>
        <p:spPr/>
        <p:txBody>
          <a:bodyPr/>
          <a:lstStyle/>
          <a:p>
            <a:r>
              <a:rPr lang="en-US" dirty="0" smtClean="0"/>
              <a:t>What are the three security objectives?</a:t>
            </a:r>
          </a:p>
          <a:p>
            <a:pPr lvl="1"/>
            <a:r>
              <a:rPr lang="en-US" dirty="0" smtClean="0"/>
              <a:t> </a:t>
            </a:r>
          </a:p>
          <a:p>
            <a:pPr lvl="1"/>
            <a:r>
              <a:rPr lang="en-US" dirty="0" smtClean="0"/>
              <a:t> </a:t>
            </a:r>
          </a:p>
          <a:p>
            <a:pPr lvl="1"/>
            <a:r>
              <a:rPr lang="en-US" dirty="0" smtClean="0"/>
              <a:t> </a:t>
            </a:r>
          </a:p>
          <a:p>
            <a:endParaRPr lang="en-US" dirty="0" smtClean="0"/>
          </a:p>
          <a:p>
            <a:r>
              <a:rPr lang="en-US" dirty="0" smtClean="0"/>
              <a:t>What are the six security implementation principles?</a:t>
            </a:r>
          </a:p>
          <a:p>
            <a:pPr lvl="1"/>
            <a:r>
              <a:rPr lang="en-US" dirty="0" smtClean="0"/>
              <a:t> </a:t>
            </a:r>
          </a:p>
          <a:p>
            <a:pPr lvl="1"/>
            <a:r>
              <a:rPr lang="en-US" dirty="0" smtClean="0"/>
              <a:t> </a:t>
            </a:r>
          </a:p>
          <a:p>
            <a:pPr lvl="1"/>
            <a:r>
              <a:rPr lang="en-US" dirty="0" smtClean="0"/>
              <a:t> </a:t>
            </a:r>
          </a:p>
          <a:p>
            <a:pPr lvl="1"/>
            <a:r>
              <a:rPr lang="en-US" dirty="0" smtClean="0"/>
              <a:t> </a:t>
            </a:r>
          </a:p>
          <a:p>
            <a:pPr lvl="1"/>
            <a:r>
              <a:rPr lang="en-US" dirty="0" smtClean="0"/>
              <a:t> </a:t>
            </a:r>
          </a:p>
          <a:p>
            <a:pPr lvl="1"/>
            <a:r>
              <a:rPr lang="en-US" dirty="0" smtClean="0"/>
              <a:t> </a:t>
            </a:r>
          </a:p>
          <a:p>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p:cNvSpPr>
            <a:spLocks noGrp="1"/>
          </p:cNvSpPr>
          <p:nvPr>
            <p:ph type="sldNum" sz="quarter" idx="10"/>
          </p:nvPr>
        </p:nvSpPr>
        <p:spPr>
          <a:noFill/>
        </p:spPr>
        <p:txBody>
          <a:bodyPr/>
          <a:lstStyle/>
          <a:p>
            <a:r>
              <a:rPr lang="en-US" dirty="0" smtClean="0"/>
              <a:t>- </a:t>
            </a:r>
            <a:fld id="{156A70C6-BE70-49D9-A543-E571A74B7903}" type="slidenum">
              <a:rPr lang="en-US" smtClean="0"/>
              <a:pPr/>
              <a:t>24</a:t>
            </a:fld>
            <a:r>
              <a:rPr lang="en-US" dirty="0" smtClean="0"/>
              <a:t> -</a:t>
            </a:r>
          </a:p>
        </p:txBody>
      </p:sp>
      <p:sp>
        <p:nvSpPr>
          <p:cNvPr id="38915" name="Rectangle 2"/>
          <p:cNvSpPr>
            <a:spLocks noGrp="1" noChangeArrowheads="1"/>
          </p:cNvSpPr>
          <p:nvPr>
            <p:ph type="title"/>
          </p:nvPr>
        </p:nvSpPr>
        <p:spPr/>
        <p:txBody>
          <a:bodyPr/>
          <a:lstStyle/>
          <a:p>
            <a:r>
              <a:rPr lang="en-US" dirty="0" smtClean="0"/>
              <a:t>Answers:</a:t>
            </a:r>
          </a:p>
        </p:txBody>
      </p:sp>
      <p:sp>
        <p:nvSpPr>
          <p:cNvPr id="640003" name="Rectangle 3"/>
          <p:cNvSpPr>
            <a:spLocks noGrp="1" noChangeArrowheads="1"/>
          </p:cNvSpPr>
          <p:nvPr>
            <p:ph type="body" idx="1"/>
          </p:nvPr>
        </p:nvSpPr>
        <p:spPr>
          <a:xfrm>
            <a:off x="685800" y="1143000"/>
            <a:ext cx="7772400" cy="5181600"/>
          </a:xfrm>
        </p:spPr>
        <p:txBody>
          <a:bodyPr/>
          <a:lstStyle/>
          <a:p>
            <a:r>
              <a:rPr lang="en-US" dirty="0" smtClean="0"/>
              <a:t>What are the three security objectives?</a:t>
            </a:r>
          </a:p>
          <a:p>
            <a:pPr lvl="1">
              <a:buClr>
                <a:srgbClr val="003399"/>
              </a:buClr>
            </a:pPr>
            <a:r>
              <a:rPr lang="en-US" u="sng" dirty="0" smtClean="0">
                <a:solidFill>
                  <a:srgbClr val="FF6600"/>
                </a:solidFill>
              </a:rPr>
              <a:t>Confidentiality</a:t>
            </a:r>
          </a:p>
          <a:p>
            <a:pPr lvl="1">
              <a:buClr>
                <a:srgbClr val="003399"/>
              </a:buClr>
            </a:pPr>
            <a:r>
              <a:rPr lang="en-US" u="sng" dirty="0" smtClean="0">
                <a:solidFill>
                  <a:srgbClr val="FF6600"/>
                </a:solidFill>
              </a:rPr>
              <a:t>Integrity</a:t>
            </a:r>
          </a:p>
          <a:p>
            <a:pPr lvl="1">
              <a:buClr>
                <a:srgbClr val="003399"/>
              </a:buClr>
            </a:pPr>
            <a:r>
              <a:rPr lang="en-US" u="sng" dirty="0" smtClean="0">
                <a:solidFill>
                  <a:srgbClr val="FF6600"/>
                </a:solidFill>
              </a:rPr>
              <a:t>Availability</a:t>
            </a:r>
          </a:p>
          <a:p>
            <a:endParaRPr lang="en-US" dirty="0" smtClean="0"/>
          </a:p>
          <a:p>
            <a:r>
              <a:rPr lang="en-US" dirty="0" smtClean="0"/>
              <a:t>What are the six security implementation principles?</a:t>
            </a:r>
          </a:p>
          <a:p>
            <a:pPr lvl="1">
              <a:buClr>
                <a:srgbClr val="003399"/>
              </a:buClr>
            </a:pPr>
            <a:r>
              <a:rPr lang="en-US" u="sng" dirty="0" smtClean="0">
                <a:solidFill>
                  <a:srgbClr val="FF6600"/>
                </a:solidFill>
              </a:rPr>
              <a:t>Confidentiality</a:t>
            </a:r>
          </a:p>
          <a:p>
            <a:pPr lvl="1">
              <a:buClr>
                <a:srgbClr val="003399"/>
              </a:buClr>
            </a:pPr>
            <a:r>
              <a:rPr lang="en-US" u="sng" dirty="0" smtClean="0">
                <a:solidFill>
                  <a:srgbClr val="FF6600"/>
                </a:solidFill>
              </a:rPr>
              <a:t>Integrity</a:t>
            </a:r>
          </a:p>
          <a:p>
            <a:pPr lvl="1">
              <a:buClr>
                <a:srgbClr val="003399"/>
              </a:buClr>
            </a:pPr>
            <a:r>
              <a:rPr lang="en-US" u="sng" dirty="0" smtClean="0">
                <a:solidFill>
                  <a:srgbClr val="FF6600"/>
                </a:solidFill>
              </a:rPr>
              <a:t>Availability</a:t>
            </a:r>
          </a:p>
          <a:p>
            <a:pPr lvl="1">
              <a:buClr>
                <a:srgbClr val="003399"/>
              </a:buClr>
            </a:pPr>
            <a:r>
              <a:rPr lang="en-US" u="sng" dirty="0" smtClean="0">
                <a:solidFill>
                  <a:srgbClr val="FF6600"/>
                </a:solidFill>
              </a:rPr>
              <a:t>Need to know</a:t>
            </a:r>
          </a:p>
          <a:p>
            <a:pPr lvl="1">
              <a:buClr>
                <a:srgbClr val="003399"/>
              </a:buClr>
            </a:pPr>
            <a:r>
              <a:rPr lang="en-US" u="sng" dirty="0" smtClean="0">
                <a:solidFill>
                  <a:srgbClr val="FF6600"/>
                </a:solidFill>
              </a:rPr>
              <a:t>Least privilege</a:t>
            </a:r>
          </a:p>
          <a:p>
            <a:pPr lvl="1">
              <a:buClr>
                <a:srgbClr val="003399"/>
              </a:buClr>
            </a:pPr>
            <a:r>
              <a:rPr lang="en-US" u="sng" dirty="0" smtClean="0">
                <a:solidFill>
                  <a:srgbClr val="FF6600"/>
                </a:solidFill>
              </a:rPr>
              <a:t>Separation of duties</a:t>
            </a:r>
          </a:p>
          <a:p>
            <a:endParaRPr lang="en-US" dirty="0" smtClean="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40003">
                                            <p:txEl>
                                              <p:pRg st="1" end="1"/>
                                            </p:txEl>
                                          </p:spTgt>
                                        </p:tgtEl>
                                        <p:attrNameLst>
                                          <p:attrName>style.visibility</p:attrName>
                                        </p:attrNameLst>
                                      </p:cBhvr>
                                      <p:to>
                                        <p:strVal val="visible"/>
                                      </p:to>
                                    </p:set>
                                    <p:anim calcmode="lin" valueType="num">
                                      <p:cBhvr additive="base">
                                        <p:cTn id="7" dur="250" fill="hold"/>
                                        <p:tgtEl>
                                          <p:spTgt spid="640003">
                                            <p:txEl>
                                              <p:pRg st="1" end="1"/>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640003">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nodeType="afterEffect">
                                  <p:stCondLst>
                                    <p:cond delay="0"/>
                                  </p:stCondLst>
                                  <p:childTnLst>
                                    <p:set>
                                      <p:cBhvr>
                                        <p:cTn id="11" dur="1" fill="hold">
                                          <p:stCondLst>
                                            <p:cond delay="0"/>
                                          </p:stCondLst>
                                        </p:cTn>
                                        <p:tgtEl>
                                          <p:spTgt spid="640003">
                                            <p:txEl>
                                              <p:pRg st="2" end="2"/>
                                            </p:txEl>
                                          </p:spTgt>
                                        </p:tgtEl>
                                        <p:attrNameLst>
                                          <p:attrName>style.visibility</p:attrName>
                                        </p:attrNameLst>
                                      </p:cBhvr>
                                      <p:to>
                                        <p:strVal val="visible"/>
                                      </p:to>
                                    </p:set>
                                    <p:anim calcmode="lin" valueType="num">
                                      <p:cBhvr additive="base">
                                        <p:cTn id="12" dur="250" fill="hold"/>
                                        <p:tgtEl>
                                          <p:spTgt spid="640003">
                                            <p:txEl>
                                              <p:pRg st="2" end="2"/>
                                            </p:txEl>
                                          </p:spTgt>
                                        </p:tgtEl>
                                        <p:attrNameLst>
                                          <p:attrName>ppt_x</p:attrName>
                                        </p:attrNameLst>
                                      </p:cBhvr>
                                      <p:tavLst>
                                        <p:tav tm="0">
                                          <p:val>
                                            <p:strVal val="0-#ppt_w/2"/>
                                          </p:val>
                                        </p:tav>
                                        <p:tav tm="100000">
                                          <p:val>
                                            <p:strVal val="#ppt_x"/>
                                          </p:val>
                                        </p:tav>
                                      </p:tavLst>
                                    </p:anim>
                                    <p:anim calcmode="lin" valueType="num">
                                      <p:cBhvr additive="base">
                                        <p:cTn id="13" dur="250" fill="hold"/>
                                        <p:tgtEl>
                                          <p:spTgt spid="640003">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640003">
                                            <p:txEl>
                                              <p:pRg st="3" end="3"/>
                                            </p:txEl>
                                          </p:spTgt>
                                        </p:tgtEl>
                                        <p:attrNameLst>
                                          <p:attrName>style.visibility</p:attrName>
                                        </p:attrNameLst>
                                      </p:cBhvr>
                                      <p:to>
                                        <p:strVal val="visible"/>
                                      </p:to>
                                    </p:set>
                                    <p:anim calcmode="lin" valueType="num">
                                      <p:cBhvr additive="base">
                                        <p:cTn id="17" dur="250" fill="hold"/>
                                        <p:tgtEl>
                                          <p:spTgt spid="640003">
                                            <p:txEl>
                                              <p:pRg st="3" end="3"/>
                                            </p:txEl>
                                          </p:spTgt>
                                        </p:tgtEl>
                                        <p:attrNameLst>
                                          <p:attrName>ppt_x</p:attrName>
                                        </p:attrNameLst>
                                      </p:cBhvr>
                                      <p:tavLst>
                                        <p:tav tm="0">
                                          <p:val>
                                            <p:strVal val="0-#ppt_w/2"/>
                                          </p:val>
                                        </p:tav>
                                        <p:tav tm="100000">
                                          <p:val>
                                            <p:strVal val="#ppt_x"/>
                                          </p:val>
                                        </p:tav>
                                      </p:tavLst>
                                    </p:anim>
                                    <p:anim calcmode="lin" valueType="num">
                                      <p:cBhvr additive="base">
                                        <p:cTn id="18" dur="250" fill="hold"/>
                                        <p:tgtEl>
                                          <p:spTgt spid="6400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640003">
                                            <p:txEl>
                                              <p:pRg st="6" end="6"/>
                                            </p:txEl>
                                          </p:spTgt>
                                        </p:tgtEl>
                                        <p:attrNameLst>
                                          <p:attrName>style.visibility</p:attrName>
                                        </p:attrNameLst>
                                      </p:cBhvr>
                                      <p:to>
                                        <p:strVal val="visible"/>
                                      </p:to>
                                    </p:set>
                                    <p:anim calcmode="lin" valueType="num">
                                      <p:cBhvr additive="base">
                                        <p:cTn id="23" dur="250" fill="hold"/>
                                        <p:tgtEl>
                                          <p:spTgt spid="640003">
                                            <p:txEl>
                                              <p:pRg st="6" end="6"/>
                                            </p:txEl>
                                          </p:spTgt>
                                        </p:tgtEl>
                                        <p:attrNameLst>
                                          <p:attrName>ppt_x</p:attrName>
                                        </p:attrNameLst>
                                      </p:cBhvr>
                                      <p:tavLst>
                                        <p:tav tm="0">
                                          <p:val>
                                            <p:strVal val="0-#ppt_w/2"/>
                                          </p:val>
                                        </p:tav>
                                        <p:tav tm="100000">
                                          <p:val>
                                            <p:strVal val="#ppt_x"/>
                                          </p:val>
                                        </p:tav>
                                      </p:tavLst>
                                    </p:anim>
                                    <p:anim calcmode="lin" valueType="num">
                                      <p:cBhvr additive="base">
                                        <p:cTn id="24" dur="250" fill="hold"/>
                                        <p:tgtEl>
                                          <p:spTgt spid="640003">
                                            <p:txEl>
                                              <p:pRg st="6" end="6"/>
                                            </p:txEl>
                                          </p:spTgt>
                                        </p:tgtEl>
                                        <p:attrNameLst>
                                          <p:attrName>ppt_y</p:attrName>
                                        </p:attrNameLst>
                                      </p:cBhvr>
                                      <p:tavLst>
                                        <p:tav tm="0">
                                          <p:val>
                                            <p:strVal val="#ppt_y"/>
                                          </p:val>
                                        </p:tav>
                                        <p:tav tm="100000">
                                          <p:val>
                                            <p:strVal val="#ppt_y"/>
                                          </p:val>
                                        </p:tav>
                                      </p:tavLst>
                                    </p:anim>
                                  </p:childTnLst>
                                </p:cTn>
                              </p:par>
                            </p:childTnLst>
                          </p:cTn>
                        </p:par>
                        <p:par>
                          <p:cTn id="25" fill="hold">
                            <p:stCondLst>
                              <p:cond delay="250"/>
                            </p:stCondLst>
                            <p:childTnLst>
                              <p:par>
                                <p:cTn id="26" presetID="2" presetClass="entr" presetSubtype="8" fill="hold" nodeType="afterEffect">
                                  <p:stCondLst>
                                    <p:cond delay="0"/>
                                  </p:stCondLst>
                                  <p:childTnLst>
                                    <p:set>
                                      <p:cBhvr>
                                        <p:cTn id="27" dur="1" fill="hold">
                                          <p:stCondLst>
                                            <p:cond delay="0"/>
                                          </p:stCondLst>
                                        </p:cTn>
                                        <p:tgtEl>
                                          <p:spTgt spid="640003">
                                            <p:txEl>
                                              <p:pRg st="7" end="7"/>
                                            </p:txEl>
                                          </p:spTgt>
                                        </p:tgtEl>
                                        <p:attrNameLst>
                                          <p:attrName>style.visibility</p:attrName>
                                        </p:attrNameLst>
                                      </p:cBhvr>
                                      <p:to>
                                        <p:strVal val="visible"/>
                                      </p:to>
                                    </p:set>
                                    <p:anim calcmode="lin" valueType="num">
                                      <p:cBhvr additive="base">
                                        <p:cTn id="28" dur="250" fill="hold"/>
                                        <p:tgtEl>
                                          <p:spTgt spid="640003">
                                            <p:txEl>
                                              <p:pRg st="7" end="7"/>
                                            </p:txEl>
                                          </p:spTgt>
                                        </p:tgtEl>
                                        <p:attrNameLst>
                                          <p:attrName>ppt_x</p:attrName>
                                        </p:attrNameLst>
                                      </p:cBhvr>
                                      <p:tavLst>
                                        <p:tav tm="0">
                                          <p:val>
                                            <p:strVal val="0-#ppt_w/2"/>
                                          </p:val>
                                        </p:tav>
                                        <p:tav tm="100000">
                                          <p:val>
                                            <p:strVal val="#ppt_x"/>
                                          </p:val>
                                        </p:tav>
                                      </p:tavLst>
                                    </p:anim>
                                    <p:anim calcmode="lin" valueType="num">
                                      <p:cBhvr additive="base">
                                        <p:cTn id="29" dur="250" fill="hold"/>
                                        <p:tgtEl>
                                          <p:spTgt spid="640003">
                                            <p:txEl>
                                              <p:pRg st="7" end="7"/>
                                            </p:txEl>
                                          </p:spTgt>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2" presetClass="entr" presetSubtype="8" fill="hold" nodeType="afterEffect">
                                  <p:stCondLst>
                                    <p:cond delay="0"/>
                                  </p:stCondLst>
                                  <p:childTnLst>
                                    <p:set>
                                      <p:cBhvr>
                                        <p:cTn id="32" dur="1" fill="hold">
                                          <p:stCondLst>
                                            <p:cond delay="0"/>
                                          </p:stCondLst>
                                        </p:cTn>
                                        <p:tgtEl>
                                          <p:spTgt spid="640003">
                                            <p:txEl>
                                              <p:pRg st="8" end="8"/>
                                            </p:txEl>
                                          </p:spTgt>
                                        </p:tgtEl>
                                        <p:attrNameLst>
                                          <p:attrName>style.visibility</p:attrName>
                                        </p:attrNameLst>
                                      </p:cBhvr>
                                      <p:to>
                                        <p:strVal val="visible"/>
                                      </p:to>
                                    </p:set>
                                    <p:anim calcmode="lin" valueType="num">
                                      <p:cBhvr additive="base">
                                        <p:cTn id="33" dur="250" fill="hold"/>
                                        <p:tgtEl>
                                          <p:spTgt spid="640003">
                                            <p:txEl>
                                              <p:pRg st="8" end="8"/>
                                            </p:txEl>
                                          </p:spTgt>
                                        </p:tgtEl>
                                        <p:attrNameLst>
                                          <p:attrName>ppt_x</p:attrName>
                                        </p:attrNameLst>
                                      </p:cBhvr>
                                      <p:tavLst>
                                        <p:tav tm="0">
                                          <p:val>
                                            <p:strVal val="0-#ppt_w/2"/>
                                          </p:val>
                                        </p:tav>
                                        <p:tav tm="100000">
                                          <p:val>
                                            <p:strVal val="#ppt_x"/>
                                          </p:val>
                                        </p:tav>
                                      </p:tavLst>
                                    </p:anim>
                                    <p:anim calcmode="lin" valueType="num">
                                      <p:cBhvr additive="base">
                                        <p:cTn id="34" dur="250" fill="hold"/>
                                        <p:tgtEl>
                                          <p:spTgt spid="640003">
                                            <p:txEl>
                                              <p:pRg st="8" end="8"/>
                                            </p:txEl>
                                          </p:spTgt>
                                        </p:tgtEl>
                                        <p:attrNameLst>
                                          <p:attrName>ppt_y</p:attrName>
                                        </p:attrNameLst>
                                      </p:cBhvr>
                                      <p:tavLst>
                                        <p:tav tm="0">
                                          <p:val>
                                            <p:strVal val="#ppt_y"/>
                                          </p:val>
                                        </p:tav>
                                        <p:tav tm="100000">
                                          <p:val>
                                            <p:strVal val="#ppt_y"/>
                                          </p:val>
                                        </p:tav>
                                      </p:tavLst>
                                    </p:anim>
                                  </p:childTnLst>
                                </p:cTn>
                              </p:par>
                            </p:childTnLst>
                          </p:cTn>
                        </p:par>
                        <p:par>
                          <p:cTn id="35" fill="hold">
                            <p:stCondLst>
                              <p:cond delay="750"/>
                            </p:stCondLst>
                            <p:childTnLst>
                              <p:par>
                                <p:cTn id="36" presetID="2" presetClass="entr" presetSubtype="8" fill="hold" nodeType="afterEffect">
                                  <p:stCondLst>
                                    <p:cond delay="0"/>
                                  </p:stCondLst>
                                  <p:childTnLst>
                                    <p:set>
                                      <p:cBhvr>
                                        <p:cTn id="37" dur="1" fill="hold">
                                          <p:stCondLst>
                                            <p:cond delay="0"/>
                                          </p:stCondLst>
                                        </p:cTn>
                                        <p:tgtEl>
                                          <p:spTgt spid="640003">
                                            <p:txEl>
                                              <p:pRg st="9" end="9"/>
                                            </p:txEl>
                                          </p:spTgt>
                                        </p:tgtEl>
                                        <p:attrNameLst>
                                          <p:attrName>style.visibility</p:attrName>
                                        </p:attrNameLst>
                                      </p:cBhvr>
                                      <p:to>
                                        <p:strVal val="visible"/>
                                      </p:to>
                                    </p:set>
                                    <p:anim calcmode="lin" valueType="num">
                                      <p:cBhvr additive="base">
                                        <p:cTn id="38" dur="250" fill="hold"/>
                                        <p:tgtEl>
                                          <p:spTgt spid="640003">
                                            <p:txEl>
                                              <p:pRg st="9" end="9"/>
                                            </p:txEl>
                                          </p:spTgt>
                                        </p:tgtEl>
                                        <p:attrNameLst>
                                          <p:attrName>ppt_x</p:attrName>
                                        </p:attrNameLst>
                                      </p:cBhvr>
                                      <p:tavLst>
                                        <p:tav tm="0">
                                          <p:val>
                                            <p:strVal val="0-#ppt_w/2"/>
                                          </p:val>
                                        </p:tav>
                                        <p:tav tm="100000">
                                          <p:val>
                                            <p:strVal val="#ppt_x"/>
                                          </p:val>
                                        </p:tav>
                                      </p:tavLst>
                                    </p:anim>
                                    <p:anim calcmode="lin" valueType="num">
                                      <p:cBhvr additive="base">
                                        <p:cTn id="39" dur="250" fill="hold"/>
                                        <p:tgtEl>
                                          <p:spTgt spid="640003">
                                            <p:txEl>
                                              <p:pRg st="9" end="9"/>
                                            </p:txEl>
                                          </p:spTgt>
                                        </p:tgtEl>
                                        <p:attrNameLst>
                                          <p:attrName>ppt_y</p:attrName>
                                        </p:attrNameLst>
                                      </p:cBhvr>
                                      <p:tavLst>
                                        <p:tav tm="0">
                                          <p:val>
                                            <p:strVal val="#ppt_y"/>
                                          </p:val>
                                        </p:tav>
                                        <p:tav tm="100000">
                                          <p:val>
                                            <p:strVal val="#ppt_y"/>
                                          </p:val>
                                        </p:tav>
                                      </p:tavLst>
                                    </p:anim>
                                  </p:childTnLst>
                                </p:cTn>
                              </p:par>
                            </p:childTnLst>
                          </p:cTn>
                        </p:par>
                        <p:par>
                          <p:cTn id="40" fill="hold">
                            <p:stCondLst>
                              <p:cond delay="1000"/>
                            </p:stCondLst>
                            <p:childTnLst>
                              <p:par>
                                <p:cTn id="41" presetID="2" presetClass="entr" presetSubtype="8" fill="hold" nodeType="afterEffect">
                                  <p:stCondLst>
                                    <p:cond delay="0"/>
                                  </p:stCondLst>
                                  <p:childTnLst>
                                    <p:set>
                                      <p:cBhvr>
                                        <p:cTn id="42" dur="1" fill="hold">
                                          <p:stCondLst>
                                            <p:cond delay="0"/>
                                          </p:stCondLst>
                                        </p:cTn>
                                        <p:tgtEl>
                                          <p:spTgt spid="640003">
                                            <p:txEl>
                                              <p:pRg st="10" end="10"/>
                                            </p:txEl>
                                          </p:spTgt>
                                        </p:tgtEl>
                                        <p:attrNameLst>
                                          <p:attrName>style.visibility</p:attrName>
                                        </p:attrNameLst>
                                      </p:cBhvr>
                                      <p:to>
                                        <p:strVal val="visible"/>
                                      </p:to>
                                    </p:set>
                                    <p:anim calcmode="lin" valueType="num">
                                      <p:cBhvr additive="base">
                                        <p:cTn id="43" dur="250" fill="hold"/>
                                        <p:tgtEl>
                                          <p:spTgt spid="640003">
                                            <p:txEl>
                                              <p:pRg st="10" end="10"/>
                                            </p:txEl>
                                          </p:spTgt>
                                        </p:tgtEl>
                                        <p:attrNameLst>
                                          <p:attrName>ppt_x</p:attrName>
                                        </p:attrNameLst>
                                      </p:cBhvr>
                                      <p:tavLst>
                                        <p:tav tm="0">
                                          <p:val>
                                            <p:strVal val="0-#ppt_w/2"/>
                                          </p:val>
                                        </p:tav>
                                        <p:tav tm="100000">
                                          <p:val>
                                            <p:strVal val="#ppt_x"/>
                                          </p:val>
                                        </p:tav>
                                      </p:tavLst>
                                    </p:anim>
                                    <p:anim calcmode="lin" valueType="num">
                                      <p:cBhvr additive="base">
                                        <p:cTn id="44" dur="250" fill="hold"/>
                                        <p:tgtEl>
                                          <p:spTgt spid="640003">
                                            <p:txEl>
                                              <p:pRg st="10" end="10"/>
                                            </p:txEl>
                                          </p:spTgt>
                                        </p:tgtEl>
                                        <p:attrNameLst>
                                          <p:attrName>ppt_y</p:attrName>
                                        </p:attrNameLst>
                                      </p:cBhvr>
                                      <p:tavLst>
                                        <p:tav tm="0">
                                          <p:val>
                                            <p:strVal val="#ppt_y"/>
                                          </p:val>
                                        </p:tav>
                                        <p:tav tm="100000">
                                          <p:val>
                                            <p:strVal val="#ppt_y"/>
                                          </p:val>
                                        </p:tav>
                                      </p:tavLst>
                                    </p:anim>
                                  </p:childTnLst>
                                </p:cTn>
                              </p:par>
                            </p:childTnLst>
                          </p:cTn>
                        </p:par>
                        <p:par>
                          <p:cTn id="45" fill="hold">
                            <p:stCondLst>
                              <p:cond delay="1250"/>
                            </p:stCondLst>
                            <p:childTnLst>
                              <p:par>
                                <p:cTn id="46" presetID="2" presetClass="entr" presetSubtype="8" fill="hold" nodeType="afterEffect">
                                  <p:stCondLst>
                                    <p:cond delay="0"/>
                                  </p:stCondLst>
                                  <p:childTnLst>
                                    <p:set>
                                      <p:cBhvr>
                                        <p:cTn id="47" dur="1" fill="hold">
                                          <p:stCondLst>
                                            <p:cond delay="0"/>
                                          </p:stCondLst>
                                        </p:cTn>
                                        <p:tgtEl>
                                          <p:spTgt spid="640003">
                                            <p:txEl>
                                              <p:pRg st="11" end="11"/>
                                            </p:txEl>
                                          </p:spTgt>
                                        </p:tgtEl>
                                        <p:attrNameLst>
                                          <p:attrName>style.visibility</p:attrName>
                                        </p:attrNameLst>
                                      </p:cBhvr>
                                      <p:to>
                                        <p:strVal val="visible"/>
                                      </p:to>
                                    </p:set>
                                    <p:anim calcmode="lin" valueType="num">
                                      <p:cBhvr additive="base">
                                        <p:cTn id="48" dur="250" fill="hold"/>
                                        <p:tgtEl>
                                          <p:spTgt spid="640003">
                                            <p:txEl>
                                              <p:pRg st="11" end="11"/>
                                            </p:txEl>
                                          </p:spTgt>
                                        </p:tgtEl>
                                        <p:attrNameLst>
                                          <p:attrName>ppt_x</p:attrName>
                                        </p:attrNameLst>
                                      </p:cBhvr>
                                      <p:tavLst>
                                        <p:tav tm="0">
                                          <p:val>
                                            <p:strVal val="0-#ppt_w/2"/>
                                          </p:val>
                                        </p:tav>
                                        <p:tav tm="100000">
                                          <p:val>
                                            <p:strVal val="#ppt_x"/>
                                          </p:val>
                                        </p:tav>
                                      </p:tavLst>
                                    </p:anim>
                                    <p:anim calcmode="lin" valueType="num">
                                      <p:cBhvr additive="base">
                                        <p:cTn id="49" dur="250" fill="hold"/>
                                        <p:tgtEl>
                                          <p:spTgt spid="640003">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3"/>
          <p:cNvSpPr>
            <a:spLocks noGrp="1"/>
          </p:cNvSpPr>
          <p:nvPr>
            <p:ph type="sldNum" sz="quarter" idx="10"/>
          </p:nvPr>
        </p:nvSpPr>
        <p:spPr>
          <a:noFill/>
        </p:spPr>
        <p:txBody>
          <a:bodyPr/>
          <a:lstStyle/>
          <a:p>
            <a:r>
              <a:rPr lang="en-US" dirty="0" smtClean="0"/>
              <a:t>- </a:t>
            </a:r>
            <a:fld id="{6407E846-254A-4DA1-9A57-98B85AA2AD54}" type="slidenum">
              <a:rPr lang="en-US" smtClean="0"/>
              <a:pPr/>
              <a:t>25</a:t>
            </a:fld>
            <a:r>
              <a:rPr lang="en-US" dirty="0" smtClean="0"/>
              <a:t> -</a:t>
            </a:r>
          </a:p>
        </p:txBody>
      </p:sp>
      <p:sp>
        <p:nvSpPr>
          <p:cNvPr id="39939" name="Rectangle 2"/>
          <p:cNvSpPr>
            <a:spLocks noGrp="1" noChangeArrowheads="1"/>
          </p:cNvSpPr>
          <p:nvPr>
            <p:ph type="title"/>
          </p:nvPr>
        </p:nvSpPr>
        <p:spPr/>
        <p:txBody>
          <a:bodyPr/>
          <a:lstStyle/>
          <a:p>
            <a:r>
              <a:rPr lang="en-US" dirty="0" smtClean="0"/>
              <a:t>Questions:</a:t>
            </a:r>
          </a:p>
        </p:txBody>
      </p:sp>
      <p:sp>
        <p:nvSpPr>
          <p:cNvPr id="39940" name="Rectangle 3"/>
          <p:cNvSpPr>
            <a:spLocks noGrp="1" noChangeArrowheads="1"/>
          </p:cNvSpPr>
          <p:nvPr>
            <p:ph type="body" idx="1"/>
          </p:nvPr>
        </p:nvSpPr>
        <p:spPr/>
        <p:txBody>
          <a:bodyPr/>
          <a:lstStyle/>
          <a:p>
            <a:r>
              <a:rPr lang="en-US" dirty="0" smtClean="0"/>
              <a:t>What are the eight security “best practices”?</a:t>
            </a:r>
          </a:p>
          <a:p>
            <a:pPr lvl="1"/>
            <a:r>
              <a:rPr lang="en-US" dirty="0" smtClean="0"/>
              <a:t> </a:t>
            </a:r>
          </a:p>
          <a:p>
            <a:pPr lvl="1"/>
            <a:r>
              <a:rPr lang="en-US" dirty="0" smtClean="0"/>
              <a:t> </a:t>
            </a:r>
          </a:p>
          <a:p>
            <a:pPr lvl="1"/>
            <a:r>
              <a:rPr lang="en-US" dirty="0" smtClean="0"/>
              <a:t> </a:t>
            </a:r>
          </a:p>
          <a:p>
            <a:pPr lvl="1"/>
            <a:r>
              <a:rPr lang="en-US" dirty="0" smtClean="0"/>
              <a:t> </a:t>
            </a:r>
          </a:p>
          <a:p>
            <a:pPr lvl="1"/>
            <a:r>
              <a:rPr lang="en-US" dirty="0" smtClean="0"/>
              <a:t> </a:t>
            </a:r>
          </a:p>
          <a:p>
            <a:pPr lvl="1"/>
            <a:r>
              <a:rPr lang="en-US" dirty="0" smtClean="0"/>
              <a:t> </a:t>
            </a:r>
          </a:p>
          <a:p>
            <a:pPr lvl="1"/>
            <a:r>
              <a:rPr lang="en-US" dirty="0" smtClean="0"/>
              <a:t> </a:t>
            </a:r>
          </a:p>
          <a:p>
            <a:pPr lvl="1"/>
            <a:r>
              <a:rPr lang="en-US" dirty="0" smtClean="0"/>
              <a:t> </a:t>
            </a:r>
          </a:p>
          <a:p>
            <a:endParaRPr lang="en-US" dirty="0" smtClean="0"/>
          </a:p>
          <a:p>
            <a:r>
              <a:rPr lang="en-US" dirty="0" smtClean="0"/>
              <a:t>What are the three categories of security controls?</a:t>
            </a:r>
          </a:p>
          <a:p>
            <a:pPr lvl="1"/>
            <a:r>
              <a:rPr lang="en-US" dirty="0" smtClean="0"/>
              <a:t> </a:t>
            </a:r>
          </a:p>
          <a:p>
            <a:pPr lvl="1"/>
            <a:r>
              <a:rPr lang="en-US" dirty="0" smtClean="0"/>
              <a:t> </a:t>
            </a:r>
          </a:p>
          <a:p>
            <a:pPr lvl="1"/>
            <a:r>
              <a:rPr lang="en-US" dirty="0" smtClean="0"/>
              <a:t> </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Number Placeholder 3"/>
          <p:cNvSpPr>
            <a:spLocks noGrp="1"/>
          </p:cNvSpPr>
          <p:nvPr>
            <p:ph type="sldNum" sz="quarter" idx="10"/>
          </p:nvPr>
        </p:nvSpPr>
        <p:spPr>
          <a:noFill/>
        </p:spPr>
        <p:txBody>
          <a:bodyPr/>
          <a:lstStyle/>
          <a:p>
            <a:r>
              <a:rPr lang="en-US" dirty="0" smtClean="0"/>
              <a:t>- </a:t>
            </a:r>
            <a:fld id="{DF02C359-BC77-4E41-A853-546499FF9D13}" type="slidenum">
              <a:rPr lang="en-US" smtClean="0"/>
              <a:pPr/>
              <a:t>26</a:t>
            </a:fld>
            <a:r>
              <a:rPr lang="en-US" dirty="0" smtClean="0"/>
              <a:t> -</a:t>
            </a:r>
          </a:p>
        </p:txBody>
      </p:sp>
      <p:sp>
        <p:nvSpPr>
          <p:cNvPr id="40963" name="Rectangle 2"/>
          <p:cNvSpPr>
            <a:spLocks noGrp="1" noChangeArrowheads="1"/>
          </p:cNvSpPr>
          <p:nvPr>
            <p:ph type="title"/>
          </p:nvPr>
        </p:nvSpPr>
        <p:spPr/>
        <p:txBody>
          <a:bodyPr/>
          <a:lstStyle/>
          <a:p>
            <a:r>
              <a:rPr lang="en-US" dirty="0" smtClean="0"/>
              <a:t>Answers:</a:t>
            </a:r>
          </a:p>
        </p:txBody>
      </p:sp>
      <p:sp>
        <p:nvSpPr>
          <p:cNvPr id="642051" name="Rectangle 3"/>
          <p:cNvSpPr>
            <a:spLocks noGrp="1" noChangeArrowheads="1"/>
          </p:cNvSpPr>
          <p:nvPr>
            <p:ph type="body" idx="1"/>
          </p:nvPr>
        </p:nvSpPr>
        <p:spPr/>
        <p:txBody>
          <a:bodyPr/>
          <a:lstStyle/>
          <a:p>
            <a:r>
              <a:rPr lang="en-US" dirty="0" smtClean="0"/>
              <a:t>What are the eight security “best practices”?</a:t>
            </a:r>
          </a:p>
          <a:p>
            <a:pPr lvl="1">
              <a:buClr>
                <a:srgbClr val="003399"/>
              </a:buClr>
            </a:pPr>
            <a:r>
              <a:rPr lang="en-US" u="sng" dirty="0" smtClean="0">
                <a:solidFill>
                  <a:srgbClr val="FF6600"/>
                </a:solidFill>
              </a:rPr>
              <a:t>Confidentiality</a:t>
            </a:r>
          </a:p>
          <a:p>
            <a:pPr lvl="1">
              <a:buClr>
                <a:srgbClr val="003399"/>
              </a:buClr>
            </a:pPr>
            <a:r>
              <a:rPr lang="en-US" u="sng" dirty="0" smtClean="0">
                <a:solidFill>
                  <a:srgbClr val="FF6600"/>
                </a:solidFill>
              </a:rPr>
              <a:t>Integrity</a:t>
            </a:r>
          </a:p>
          <a:p>
            <a:pPr lvl="1">
              <a:buClr>
                <a:srgbClr val="003399"/>
              </a:buClr>
            </a:pPr>
            <a:r>
              <a:rPr lang="en-US" u="sng" dirty="0" smtClean="0">
                <a:solidFill>
                  <a:srgbClr val="FF6600"/>
                </a:solidFill>
              </a:rPr>
              <a:t>Availability</a:t>
            </a:r>
          </a:p>
          <a:p>
            <a:pPr lvl="1">
              <a:buClr>
                <a:srgbClr val="003399"/>
              </a:buClr>
            </a:pPr>
            <a:r>
              <a:rPr lang="en-US" u="sng" dirty="0" smtClean="0">
                <a:solidFill>
                  <a:srgbClr val="FF6600"/>
                </a:solidFill>
              </a:rPr>
              <a:t>Need to know</a:t>
            </a:r>
          </a:p>
          <a:p>
            <a:pPr lvl="1">
              <a:buClr>
                <a:srgbClr val="003399"/>
              </a:buClr>
            </a:pPr>
            <a:r>
              <a:rPr lang="en-US" u="sng" dirty="0" smtClean="0">
                <a:solidFill>
                  <a:srgbClr val="FF6600"/>
                </a:solidFill>
              </a:rPr>
              <a:t>Least privilege</a:t>
            </a:r>
          </a:p>
          <a:p>
            <a:pPr lvl="1">
              <a:buClr>
                <a:srgbClr val="003399"/>
              </a:buClr>
            </a:pPr>
            <a:r>
              <a:rPr lang="en-US" u="sng" dirty="0" smtClean="0">
                <a:solidFill>
                  <a:srgbClr val="FF6600"/>
                </a:solidFill>
              </a:rPr>
              <a:t>Separation of duties</a:t>
            </a:r>
          </a:p>
          <a:p>
            <a:pPr lvl="1">
              <a:buClr>
                <a:srgbClr val="003399"/>
              </a:buClr>
            </a:pPr>
            <a:r>
              <a:rPr lang="en-US" u="sng" dirty="0" smtClean="0">
                <a:solidFill>
                  <a:srgbClr val="FF6600"/>
                </a:solidFill>
              </a:rPr>
              <a:t>Job rotation</a:t>
            </a:r>
          </a:p>
          <a:p>
            <a:pPr lvl="1">
              <a:buClr>
                <a:srgbClr val="003399"/>
              </a:buClr>
            </a:pPr>
            <a:r>
              <a:rPr lang="en-US" u="sng" dirty="0" smtClean="0">
                <a:solidFill>
                  <a:srgbClr val="FF6600"/>
                </a:solidFill>
              </a:rPr>
              <a:t>Mandatory vacation</a:t>
            </a:r>
          </a:p>
          <a:p>
            <a:endParaRPr lang="en-US" dirty="0" smtClean="0"/>
          </a:p>
          <a:p>
            <a:r>
              <a:rPr lang="en-US" dirty="0" smtClean="0"/>
              <a:t>What are the three categories of security controls?</a:t>
            </a:r>
          </a:p>
          <a:p>
            <a:pPr lvl="1">
              <a:buClr>
                <a:srgbClr val="003399"/>
              </a:buClr>
            </a:pPr>
            <a:r>
              <a:rPr lang="en-US" u="sng" dirty="0" smtClean="0">
                <a:solidFill>
                  <a:srgbClr val="FF6600"/>
                </a:solidFill>
              </a:rPr>
              <a:t>Management (Administrative)</a:t>
            </a:r>
          </a:p>
          <a:p>
            <a:pPr lvl="1">
              <a:buClr>
                <a:srgbClr val="003399"/>
              </a:buClr>
            </a:pPr>
            <a:r>
              <a:rPr lang="en-US" u="sng" dirty="0" smtClean="0">
                <a:solidFill>
                  <a:srgbClr val="FF6600"/>
                </a:solidFill>
              </a:rPr>
              <a:t>Operational (and Physical)</a:t>
            </a:r>
          </a:p>
          <a:p>
            <a:pPr lvl="1">
              <a:buClr>
                <a:srgbClr val="003399"/>
              </a:buClr>
            </a:pPr>
            <a:r>
              <a:rPr lang="en-US" u="sng" dirty="0" smtClean="0">
                <a:solidFill>
                  <a:srgbClr val="FF6600"/>
                </a:solidFill>
              </a:rPr>
              <a:t>Technical (Logical)</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42051">
                                            <p:txEl>
                                              <p:pRg st="1" end="1"/>
                                            </p:txEl>
                                          </p:spTgt>
                                        </p:tgtEl>
                                        <p:attrNameLst>
                                          <p:attrName>style.visibility</p:attrName>
                                        </p:attrNameLst>
                                      </p:cBhvr>
                                      <p:to>
                                        <p:strVal val="visible"/>
                                      </p:to>
                                    </p:set>
                                    <p:anim calcmode="lin" valueType="num">
                                      <p:cBhvr additive="base">
                                        <p:cTn id="7" dur="250" fill="hold"/>
                                        <p:tgtEl>
                                          <p:spTgt spid="642051">
                                            <p:txEl>
                                              <p:pRg st="1" end="1"/>
                                            </p:txEl>
                                          </p:spTgt>
                                        </p:tgtEl>
                                        <p:attrNameLst>
                                          <p:attrName>ppt_x</p:attrName>
                                        </p:attrNameLst>
                                      </p:cBhvr>
                                      <p:tavLst>
                                        <p:tav tm="0">
                                          <p:val>
                                            <p:strVal val="0-#ppt_w/2"/>
                                          </p:val>
                                        </p:tav>
                                        <p:tav tm="100000">
                                          <p:val>
                                            <p:strVal val="#ppt_x"/>
                                          </p:val>
                                        </p:tav>
                                      </p:tavLst>
                                    </p:anim>
                                    <p:anim calcmode="lin" valueType="num">
                                      <p:cBhvr additive="base">
                                        <p:cTn id="8" dur="250" fill="hold"/>
                                        <p:tgtEl>
                                          <p:spTgt spid="642051">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nodeType="afterEffect">
                                  <p:stCondLst>
                                    <p:cond delay="0"/>
                                  </p:stCondLst>
                                  <p:childTnLst>
                                    <p:set>
                                      <p:cBhvr>
                                        <p:cTn id="11" dur="1" fill="hold">
                                          <p:stCondLst>
                                            <p:cond delay="0"/>
                                          </p:stCondLst>
                                        </p:cTn>
                                        <p:tgtEl>
                                          <p:spTgt spid="642051">
                                            <p:txEl>
                                              <p:pRg st="2" end="2"/>
                                            </p:txEl>
                                          </p:spTgt>
                                        </p:tgtEl>
                                        <p:attrNameLst>
                                          <p:attrName>style.visibility</p:attrName>
                                        </p:attrNameLst>
                                      </p:cBhvr>
                                      <p:to>
                                        <p:strVal val="visible"/>
                                      </p:to>
                                    </p:set>
                                    <p:anim calcmode="lin" valueType="num">
                                      <p:cBhvr additive="base">
                                        <p:cTn id="12" dur="250" fill="hold"/>
                                        <p:tgtEl>
                                          <p:spTgt spid="642051">
                                            <p:txEl>
                                              <p:pRg st="2" end="2"/>
                                            </p:txEl>
                                          </p:spTgt>
                                        </p:tgtEl>
                                        <p:attrNameLst>
                                          <p:attrName>ppt_x</p:attrName>
                                        </p:attrNameLst>
                                      </p:cBhvr>
                                      <p:tavLst>
                                        <p:tav tm="0">
                                          <p:val>
                                            <p:strVal val="0-#ppt_w/2"/>
                                          </p:val>
                                        </p:tav>
                                        <p:tav tm="100000">
                                          <p:val>
                                            <p:strVal val="#ppt_x"/>
                                          </p:val>
                                        </p:tav>
                                      </p:tavLst>
                                    </p:anim>
                                    <p:anim calcmode="lin" valueType="num">
                                      <p:cBhvr additive="base">
                                        <p:cTn id="13" dur="250" fill="hold"/>
                                        <p:tgtEl>
                                          <p:spTgt spid="642051">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nodeType="afterEffect">
                                  <p:stCondLst>
                                    <p:cond delay="0"/>
                                  </p:stCondLst>
                                  <p:childTnLst>
                                    <p:set>
                                      <p:cBhvr>
                                        <p:cTn id="16" dur="1" fill="hold">
                                          <p:stCondLst>
                                            <p:cond delay="0"/>
                                          </p:stCondLst>
                                        </p:cTn>
                                        <p:tgtEl>
                                          <p:spTgt spid="642051">
                                            <p:txEl>
                                              <p:pRg st="3" end="3"/>
                                            </p:txEl>
                                          </p:spTgt>
                                        </p:tgtEl>
                                        <p:attrNameLst>
                                          <p:attrName>style.visibility</p:attrName>
                                        </p:attrNameLst>
                                      </p:cBhvr>
                                      <p:to>
                                        <p:strVal val="visible"/>
                                      </p:to>
                                    </p:set>
                                    <p:anim calcmode="lin" valueType="num">
                                      <p:cBhvr additive="base">
                                        <p:cTn id="17" dur="250" fill="hold"/>
                                        <p:tgtEl>
                                          <p:spTgt spid="642051">
                                            <p:txEl>
                                              <p:pRg st="3" end="3"/>
                                            </p:txEl>
                                          </p:spTgt>
                                        </p:tgtEl>
                                        <p:attrNameLst>
                                          <p:attrName>ppt_x</p:attrName>
                                        </p:attrNameLst>
                                      </p:cBhvr>
                                      <p:tavLst>
                                        <p:tav tm="0">
                                          <p:val>
                                            <p:strVal val="0-#ppt_w/2"/>
                                          </p:val>
                                        </p:tav>
                                        <p:tav tm="100000">
                                          <p:val>
                                            <p:strVal val="#ppt_x"/>
                                          </p:val>
                                        </p:tav>
                                      </p:tavLst>
                                    </p:anim>
                                    <p:anim calcmode="lin" valueType="num">
                                      <p:cBhvr additive="base">
                                        <p:cTn id="18" dur="250" fill="hold"/>
                                        <p:tgtEl>
                                          <p:spTgt spid="642051">
                                            <p:txEl>
                                              <p:pRg st="3" end="3"/>
                                            </p:txEl>
                                          </p:spTgt>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8" fill="hold" nodeType="afterEffect">
                                  <p:stCondLst>
                                    <p:cond delay="0"/>
                                  </p:stCondLst>
                                  <p:childTnLst>
                                    <p:set>
                                      <p:cBhvr>
                                        <p:cTn id="21" dur="1" fill="hold">
                                          <p:stCondLst>
                                            <p:cond delay="0"/>
                                          </p:stCondLst>
                                        </p:cTn>
                                        <p:tgtEl>
                                          <p:spTgt spid="642051">
                                            <p:txEl>
                                              <p:pRg st="4" end="4"/>
                                            </p:txEl>
                                          </p:spTgt>
                                        </p:tgtEl>
                                        <p:attrNameLst>
                                          <p:attrName>style.visibility</p:attrName>
                                        </p:attrNameLst>
                                      </p:cBhvr>
                                      <p:to>
                                        <p:strVal val="visible"/>
                                      </p:to>
                                    </p:set>
                                    <p:anim calcmode="lin" valueType="num">
                                      <p:cBhvr additive="base">
                                        <p:cTn id="22" dur="250" fill="hold"/>
                                        <p:tgtEl>
                                          <p:spTgt spid="642051">
                                            <p:txEl>
                                              <p:pRg st="4" end="4"/>
                                            </p:txEl>
                                          </p:spTgt>
                                        </p:tgtEl>
                                        <p:attrNameLst>
                                          <p:attrName>ppt_x</p:attrName>
                                        </p:attrNameLst>
                                      </p:cBhvr>
                                      <p:tavLst>
                                        <p:tav tm="0">
                                          <p:val>
                                            <p:strVal val="0-#ppt_w/2"/>
                                          </p:val>
                                        </p:tav>
                                        <p:tav tm="100000">
                                          <p:val>
                                            <p:strVal val="#ppt_x"/>
                                          </p:val>
                                        </p:tav>
                                      </p:tavLst>
                                    </p:anim>
                                    <p:anim calcmode="lin" valueType="num">
                                      <p:cBhvr additive="base">
                                        <p:cTn id="23" dur="250" fill="hold"/>
                                        <p:tgtEl>
                                          <p:spTgt spid="642051">
                                            <p:txEl>
                                              <p:pRg st="4" end="4"/>
                                            </p:txEl>
                                          </p:spTgt>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8" fill="hold" nodeType="afterEffect">
                                  <p:stCondLst>
                                    <p:cond delay="0"/>
                                  </p:stCondLst>
                                  <p:childTnLst>
                                    <p:set>
                                      <p:cBhvr>
                                        <p:cTn id="26" dur="1" fill="hold">
                                          <p:stCondLst>
                                            <p:cond delay="0"/>
                                          </p:stCondLst>
                                        </p:cTn>
                                        <p:tgtEl>
                                          <p:spTgt spid="642051">
                                            <p:txEl>
                                              <p:pRg st="5" end="5"/>
                                            </p:txEl>
                                          </p:spTgt>
                                        </p:tgtEl>
                                        <p:attrNameLst>
                                          <p:attrName>style.visibility</p:attrName>
                                        </p:attrNameLst>
                                      </p:cBhvr>
                                      <p:to>
                                        <p:strVal val="visible"/>
                                      </p:to>
                                    </p:set>
                                    <p:anim calcmode="lin" valueType="num">
                                      <p:cBhvr additive="base">
                                        <p:cTn id="27" dur="250" fill="hold"/>
                                        <p:tgtEl>
                                          <p:spTgt spid="642051">
                                            <p:txEl>
                                              <p:pRg st="5" end="5"/>
                                            </p:txEl>
                                          </p:spTgt>
                                        </p:tgtEl>
                                        <p:attrNameLst>
                                          <p:attrName>ppt_x</p:attrName>
                                        </p:attrNameLst>
                                      </p:cBhvr>
                                      <p:tavLst>
                                        <p:tav tm="0">
                                          <p:val>
                                            <p:strVal val="0-#ppt_w/2"/>
                                          </p:val>
                                        </p:tav>
                                        <p:tav tm="100000">
                                          <p:val>
                                            <p:strVal val="#ppt_x"/>
                                          </p:val>
                                        </p:tav>
                                      </p:tavLst>
                                    </p:anim>
                                    <p:anim calcmode="lin" valueType="num">
                                      <p:cBhvr additive="base">
                                        <p:cTn id="28" dur="250" fill="hold"/>
                                        <p:tgtEl>
                                          <p:spTgt spid="642051">
                                            <p:txEl>
                                              <p:pRg st="5" end="5"/>
                                            </p:txEl>
                                          </p:spTgt>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8" fill="hold" nodeType="afterEffect">
                                  <p:stCondLst>
                                    <p:cond delay="0"/>
                                  </p:stCondLst>
                                  <p:childTnLst>
                                    <p:set>
                                      <p:cBhvr>
                                        <p:cTn id="31" dur="1" fill="hold">
                                          <p:stCondLst>
                                            <p:cond delay="0"/>
                                          </p:stCondLst>
                                        </p:cTn>
                                        <p:tgtEl>
                                          <p:spTgt spid="642051">
                                            <p:txEl>
                                              <p:pRg st="6" end="6"/>
                                            </p:txEl>
                                          </p:spTgt>
                                        </p:tgtEl>
                                        <p:attrNameLst>
                                          <p:attrName>style.visibility</p:attrName>
                                        </p:attrNameLst>
                                      </p:cBhvr>
                                      <p:to>
                                        <p:strVal val="visible"/>
                                      </p:to>
                                    </p:set>
                                    <p:anim calcmode="lin" valueType="num">
                                      <p:cBhvr additive="base">
                                        <p:cTn id="32" dur="250" fill="hold"/>
                                        <p:tgtEl>
                                          <p:spTgt spid="642051">
                                            <p:txEl>
                                              <p:pRg st="6" end="6"/>
                                            </p:txEl>
                                          </p:spTgt>
                                        </p:tgtEl>
                                        <p:attrNameLst>
                                          <p:attrName>ppt_x</p:attrName>
                                        </p:attrNameLst>
                                      </p:cBhvr>
                                      <p:tavLst>
                                        <p:tav tm="0">
                                          <p:val>
                                            <p:strVal val="0-#ppt_w/2"/>
                                          </p:val>
                                        </p:tav>
                                        <p:tav tm="100000">
                                          <p:val>
                                            <p:strVal val="#ppt_x"/>
                                          </p:val>
                                        </p:tav>
                                      </p:tavLst>
                                    </p:anim>
                                    <p:anim calcmode="lin" valueType="num">
                                      <p:cBhvr additive="base">
                                        <p:cTn id="33" dur="250" fill="hold"/>
                                        <p:tgtEl>
                                          <p:spTgt spid="642051">
                                            <p:txEl>
                                              <p:pRg st="6" end="6"/>
                                            </p:txEl>
                                          </p:spTgt>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2" presetClass="entr" presetSubtype="8" fill="hold" nodeType="afterEffect">
                                  <p:stCondLst>
                                    <p:cond delay="0"/>
                                  </p:stCondLst>
                                  <p:childTnLst>
                                    <p:set>
                                      <p:cBhvr>
                                        <p:cTn id="36" dur="1" fill="hold">
                                          <p:stCondLst>
                                            <p:cond delay="0"/>
                                          </p:stCondLst>
                                        </p:cTn>
                                        <p:tgtEl>
                                          <p:spTgt spid="642051">
                                            <p:txEl>
                                              <p:pRg st="7" end="7"/>
                                            </p:txEl>
                                          </p:spTgt>
                                        </p:tgtEl>
                                        <p:attrNameLst>
                                          <p:attrName>style.visibility</p:attrName>
                                        </p:attrNameLst>
                                      </p:cBhvr>
                                      <p:to>
                                        <p:strVal val="visible"/>
                                      </p:to>
                                    </p:set>
                                    <p:anim calcmode="lin" valueType="num">
                                      <p:cBhvr additive="base">
                                        <p:cTn id="37" dur="250" fill="hold"/>
                                        <p:tgtEl>
                                          <p:spTgt spid="642051">
                                            <p:txEl>
                                              <p:pRg st="7" end="7"/>
                                            </p:txEl>
                                          </p:spTgt>
                                        </p:tgtEl>
                                        <p:attrNameLst>
                                          <p:attrName>ppt_x</p:attrName>
                                        </p:attrNameLst>
                                      </p:cBhvr>
                                      <p:tavLst>
                                        <p:tav tm="0">
                                          <p:val>
                                            <p:strVal val="0-#ppt_w/2"/>
                                          </p:val>
                                        </p:tav>
                                        <p:tav tm="100000">
                                          <p:val>
                                            <p:strVal val="#ppt_x"/>
                                          </p:val>
                                        </p:tav>
                                      </p:tavLst>
                                    </p:anim>
                                    <p:anim calcmode="lin" valueType="num">
                                      <p:cBhvr additive="base">
                                        <p:cTn id="38" dur="250" fill="hold"/>
                                        <p:tgtEl>
                                          <p:spTgt spid="642051">
                                            <p:txEl>
                                              <p:pRg st="7" end="7"/>
                                            </p:txEl>
                                          </p:spTgt>
                                        </p:tgtEl>
                                        <p:attrNameLst>
                                          <p:attrName>ppt_y</p:attrName>
                                        </p:attrNameLst>
                                      </p:cBhvr>
                                      <p:tavLst>
                                        <p:tav tm="0">
                                          <p:val>
                                            <p:strVal val="#ppt_y"/>
                                          </p:val>
                                        </p:tav>
                                        <p:tav tm="100000">
                                          <p:val>
                                            <p:strVal val="#ppt_y"/>
                                          </p:val>
                                        </p:tav>
                                      </p:tavLst>
                                    </p:anim>
                                  </p:childTnLst>
                                </p:cTn>
                              </p:par>
                            </p:childTnLst>
                          </p:cTn>
                        </p:par>
                        <p:par>
                          <p:cTn id="39" fill="hold">
                            <p:stCondLst>
                              <p:cond delay="1750"/>
                            </p:stCondLst>
                            <p:childTnLst>
                              <p:par>
                                <p:cTn id="40" presetID="2" presetClass="entr" presetSubtype="8" fill="hold" nodeType="afterEffect">
                                  <p:stCondLst>
                                    <p:cond delay="0"/>
                                  </p:stCondLst>
                                  <p:childTnLst>
                                    <p:set>
                                      <p:cBhvr>
                                        <p:cTn id="41" dur="1" fill="hold">
                                          <p:stCondLst>
                                            <p:cond delay="0"/>
                                          </p:stCondLst>
                                        </p:cTn>
                                        <p:tgtEl>
                                          <p:spTgt spid="642051">
                                            <p:txEl>
                                              <p:pRg st="8" end="8"/>
                                            </p:txEl>
                                          </p:spTgt>
                                        </p:tgtEl>
                                        <p:attrNameLst>
                                          <p:attrName>style.visibility</p:attrName>
                                        </p:attrNameLst>
                                      </p:cBhvr>
                                      <p:to>
                                        <p:strVal val="visible"/>
                                      </p:to>
                                    </p:set>
                                    <p:anim calcmode="lin" valueType="num">
                                      <p:cBhvr additive="base">
                                        <p:cTn id="42" dur="250" fill="hold"/>
                                        <p:tgtEl>
                                          <p:spTgt spid="642051">
                                            <p:txEl>
                                              <p:pRg st="8" end="8"/>
                                            </p:txEl>
                                          </p:spTgt>
                                        </p:tgtEl>
                                        <p:attrNameLst>
                                          <p:attrName>ppt_x</p:attrName>
                                        </p:attrNameLst>
                                      </p:cBhvr>
                                      <p:tavLst>
                                        <p:tav tm="0">
                                          <p:val>
                                            <p:strVal val="0-#ppt_w/2"/>
                                          </p:val>
                                        </p:tav>
                                        <p:tav tm="100000">
                                          <p:val>
                                            <p:strVal val="#ppt_x"/>
                                          </p:val>
                                        </p:tav>
                                      </p:tavLst>
                                    </p:anim>
                                    <p:anim calcmode="lin" valueType="num">
                                      <p:cBhvr additive="base">
                                        <p:cTn id="43" dur="250" fill="hold"/>
                                        <p:tgtEl>
                                          <p:spTgt spid="642051">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642051">
                                            <p:txEl>
                                              <p:pRg st="11" end="11"/>
                                            </p:txEl>
                                          </p:spTgt>
                                        </p:tgtEl>
                                        <p:attrNameLst>
                                          <p:attrName>style.visibility</p:attrName>
                                        </p:attrNameLst>
                                      </p:cBhvr>
                                      <p:to>
                                        <p:strVal val="visible"/>
                                      </p:to>
                                    </p:set>
                                    <p:anim calcmode="lin" valueType="num">
                                      <p:cBhvr additive="base">
                                        <p:cTn id="48" dur="250" fill="hold"/>
                                        <p:tgtEl>
                                          <p:spTgt spid="642051">
                                            <p:txEl>
                                              <p:pRg st="11" end="11"/>
                                            </p:txEl>
                                          </p:spTgt>
                                        </p:tgtEl>
                                        <p:attrNameLst>
                                          <p:attrName>ppt_x</p:attrName>
                                        </p:attrNameLst>
                                      </p:cBhvr>
                                      <p:tavLst>
                                        <p:tav tm="0">
                                          <p:val>
                                            <p:strVal val="0-#ppt_w/2"/>
                                          </p:val>
                                        </p:tav>
                                        <p:tav tm="100000">
                                          <p:val>
                                            <p:strVal val="#ppt_x"/>
                                          </p:val>
                                        </p:tav>
                                      </p:tavLst>
                                    </p:anim>
                                    <p:anim calcmode="lin" valueType="num">
                                      <p:cBhvr additive="base">
                                        <p:cTn id="49" dur="250" fill="hold"/>
                                        <p:tgtEl>
                                          <p:spTgt spid="642051">
                                            <p:txEl>
                                              <p:pRg st="11" end="11"/>
                                            </p:txEl>
                                          </p:spTgt>
                                        </p:tgtEl>
                                        <p:attrNameLst>
                                          <p:attrName>ppt_y</p:attrName>
                                        </p:attrNameLst>
                                      </p:cBhvr>
                                      <p:tavLst>
                                        <p:tav tm="0">
                                          <p:val>
                                            <p:strVal val="#ppt_y"/>
                                          </p:val>
                                        </p:tav>
                                        <p:tav tm="100000">
                                          <p:val>
                                            <p:strVal val="#ppt_y"/>
                                          </p:val>
                                        </p:tav>
                                      </p:tavLst>
                                    </p:anim>
                                  </p:childTnLst>
                                </p:cTn>
                              </p:par>
                            </p:childTnLst>
                          </p:cTn>
                        </p:par>
                        <p:par>
                          <p:cTn id="50" fill="hold">
                            <p:stCondLst>
                              <p:cond delay="250"/>
                            </p:stCondLst>
                            <p:childTnLst>
                              <p:par>
                                <p:cTn id="51" presetID="2" presetClass="entr" presetSubtype="8" fill="hold" nodeType="afterEffect">
                                  <p:stCondLst>
                                    <p:cond delay="0"/>
                                  </p:stCondLst>
                                  <p:childTnLst>
                                    <p:set>
                                      <p:cBhvr>
                                        <p:cTn id="52" dur="1" fill="hold">
                                          <p:stCondLst>
                                            <p:cond delay="0"/>
                                          </p:stCondLst>
                                        </p:cTn>
                                        <p:tgtEl>
                                          <p:spTgt spid="642051">
                                            <p:txEl>
                                              <p:pRg st="12" end="12"/>
                                            </p:txEl>
                                          </p:spTgt>
                                        </p:tgtEl>
                                        <p:attrNameLst>
                                          <p:attrName>style.visibility</p:attrName>
                                        </p:attrNameLst>
                                      </p:cBhvr>
                                      <p:to>
                                        <p:strVal val="visible"/>
                                      </p:to>
                                    </p:set>
                                    <p:anim calcmode="lin" valueType="num">
                                      <p:cBhvr additive="base">
                                        <p:cTn id="53" dur="250" fill="hold"/>
                                        <p:tgtEl>
                                          <p:spTgt spid="642051">
                                            <p:txEl>
                                              <p:pRg st="12" end="12"/>
                                            </p:txEl>
                                          </p:spTgt>
                                        </p:tgtEl>
                                        <p:attrNameLst>
                                          <p:attrName>ppt_x</p:attrName>
                                        </p:attrNameLst>
                                      </p:cBhvr>
                                      <p:tavLst>
                                        <p:tav tm="0">
                                          <p:val>
                                            <p:strVal val="0-#ppt_w/2"/>
                                          </p:val>
                                        </p:tav>
                                        <p:tav tm="100000">
                                          <p:val>
                                            <p:strVal val="#ppt_x"/>
                                          </p:val>
                                        </p:tav>
                                      </p:tavLst>
                                    </p:anim>
                                    <p:anim calcmode="lin" valueType="num">
                                      <p:cBhvr additive="base">
                                        <p:cTn id="54" dur="250" fill="hold"/>
                                        <p:tgtEl>
                                          <p:spTgt spid="642051">
                                            <p:txEl>
                                              <p:pRg st="12" end="12"/>
                                            </p:txEl>
                                          </p:spTgt>
                                        </p:tgtEl>
                                        <p:attrNameLst>
                                          <p:attrName>ppt_y</p:attrName>
                                        </p:attrNameLst>
                                      </p:cBhvr>
                                      <p:tavLst>
                                        <p:tav tm="0">
                                          <p:val>
                                            <p:strVal val="#ppt_y"/>
                                          </p:val>
                                        </p:tav>
                                        <p:tav tm="100000">
                                          <p:val>
                                            <p:strVal val="#ppt_y"/>
                                          </p:val>
                                        </p:tav>
                                      </p:tavLst>
                                    </p:anim>
                                  </p:childTnLst>
                                </p:cTn>
                              </p:par>
                            </p:childTnLst>
                          </p:cTn>
                        </p:par>
                        <p:par>
                          <p:cTn id="55" fill="hold">
                            <p:stCondLst>
                              <p:cond delay="500"/>
                            </p:stCondLst>
                            <p:childTnLst>
                              <p:par>
                                <p:cTn id="56" presetID="2" presetClass="entr" presetSubtype="8" fill="hold" nodeType="afterEffect">
                                  <p:stCondLst>
                                    <p:cond delay="0"/>
                                  </p:stCondLst>
                                  <p:childTnLst>
                                    <p:set>
                                      <p:cBhvr>
                                        <p:cTn id="57" dur="1" fill="hold">
                                          <p:stCondLst>
                                            <p:cond delay="0"/>
                                          </p:stCondLst>
                                        </p:cTn>
                                        <p:tgtEl>
                                          <p:spTgt spid="642051">
                                            <p:txEl>
                                              <p:pRg st="13" end="13"/>
                                            </p:txEl>
                                          </p:spTgt>
                                        </p:tgtEl>
                                        <p:attrNameLst>
                                          <p:attrName>style.visibility</p:attrName>
                                        </p:attrNameLst>
                                      </p:cBhvr>
                                      <p:to>
                                        <p:strVal val="visible"/>
                                      </p:to>
                                    </p:set>
                                    <p:anim calcmode="lin" valueType="num">
                                      <p:cBhvr additive="base">
                                        <p:cTn id="58" dur="250" fill="hold"/>
                                        <p:tgtEl>
                                          <p:spTgt spid="642051">
                                            <p:txEl>
                                              <p:pRg st="13" end="13"/>
                                            </p:txEl>
                                          </p:spTgt>
                                        </p:tgtEl>
                                        <p:attrNameLst>
                                          <p:attrName>ppt_x</p:attrName>
                                        </p:attrNameLst>
                                      </p:cBhvr>
                                      <p:tavLst>
                                        <p:tav tm="0">
                                          <p:val>
                                            <p:strVal val="0-#ppt_w/2"/>
                                          </p:val>
                                        </p:tav>
                                        <p:tav tm="100000">
                                          <p:val>
                                            <p:strVal val="#ppt_x"/>
                                          </p:val>
                                        </p:tav>
                                      </p:tavLst>
                                    </p:anim>
                                    <p:anim calcmode="lin" valueType="num">
                                      <p:cBhvr additive="base">
                                        <p:cTn id="59" dur="250" fill="hold"/>
                                        <p:tgtEl>
                                          <p:spTgt spid="642051">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3"/>
          <p:cNvSpPr>
            <a:spLocks noGrp="1"/>
          </p:cNvSpPr>
          <p:nvPr>
            <p:ph type="sldNum" sz="quarter" idx="10"/>
          </p:nvPr>
        </p:nvSpPr>
        <p:spPr>
          <a:noFill/>
        </p:spPr>
        <p:txBody>
          <a:bodyPr/>
          <a:lstStyle/>
          <a:p>
            <a:r>
              <a:rPr lang="en-US" dirty="0" smtClean="0"/>
              <a:t>- </a:t>
            </a:r>
            <a:fld id="{42BCA16B-29BF-46C5-A216-C505BCE65104}" type="slidenum">
              <a:rPr lang="en-US" smtClean="0"/>
              <a:pPr/>
              <a:t>27</a:t>
            </a:fld>
            <a:r>
              <a:rPr lang="en-US" dirty="0" smtClean="0"/>
              <a:t> -</a:t>
            </a:r>
          </a:p>
        </p:txBody>
      </p:sp>
      <p:sp>
        <p:nvSpPr>
          <p:cNvPr id="41987" name="Rectangle 2"/>
          <p:cNvSpPr>
            <a:spLocks noGrp="1" noChangeArrowheads="1"/>
          </p:cNvSpPr>
          <p:nvPr>
            <p:ph type="title"/>
          </p:nvPr>
        </p:nvSpPr>
        <p:spPr/>
        <p:txBody>
          <a:bodyPr/>
          <a:lstStyle/>
          <a:p>
            <a:r>
              <a:rPr lang="en-US" sz="1200" dirty="0" smtClean="0"/>
              <a:t>Learning Objectives </a:t>
            </a:r>
            <a:r>
              <a:rPr lang="en-US" dirty="0" smtClean="0"/>
              <a:t/>
            </a:r>
            <a:br>
              <a:rPr lang="en-US" dirty="0" smtClean="0"/>
            </a:br>
            <a:r>
              <a:rPr lang="en-US" dirty="0" smtClean="0"/>
              <a:t>Information Security Management Domain</a:t>
            </a:r>
          </a:p>
        </p:txBody>
      </p:sp>
      <p:sp>
        <p:nvSpPr>
          <p:cNvPr id="41988" name="Rectangle 3"/>
          <p:cNvSpPr>
            <a:spLocks noGrp="1" noChangeArrowheads="1"/>
          </p:cNvSpPr>
          <p:nvPr>
            <p:ph type="body" idx="1"/>
          </p:nvPr>
        </p:nvSpPr>
        <p:spPr/>
        <p:txBody>
          <a:bodyPr/>
          <a:lstStyle/>
          <a:p>
            <a:r>
              <a:rPr lang="en-US" dirty="0"/>
              <a:t>Information Security </a:t>
            </a:r>
            <a:r>
              <a:rPr lang="en-US" dirty="0" smtClean="0"/>
              <a:t>Concept</a:t>
            </a:r>
            <a:endParaRPr lang="en-US" dirty="0"/>
          </a:p>
          <a:p>
            <a:r>
              <a:rPr lang="en-US" dirty="0"/>
              <a:t>Information Security Management</a:t>
            </a:r>
          </a:p>
          <a:p>
            <a:r>
              <a:rPr lang="en-US" dirty="0"/>
              <a:t>Information Security Governance</a:t>
            </a:r>
          </a:p>
          <a:p>
            <a:r>
              <a:rPr lang="en-US" dirty="0"/>
              <a:t>Information Classification</a:t>
            </a:r>
          </a:p>
          <a:p>
            <a:r>
              <a:rPr lang="en-US" dirty="0"/>
              <a:t>System Life Cycle (SLC) and System Development Life Cycle (SDLC)</a:t>
            </a:r>
          </a:p>
          <a:p>
            <a:r>
              <a:rPr lang="en-US" dirty="0"/>
              <a:t>Risk Management</a:t>
            </a:r>
          </a:p>
          <a:p>
            <a:r>
              <a:rPr lang="en-US" dirty="0"/>
              <a:t>Certification &amp; Accreditation</a:t>
            </a:r>
          </a:p>
          <a:p>
            <a:r>
              <a:rPr lang="en-US" dirty="0"/>
              <a:t>Security Assessment</a:t>
            </a:r>
          </a:p>
          <a:p>
            <a:r>
              <a:rPr lang="en-US" dirty="0"/>
              <a:t>Configuration Management</a:t>
            </a:r>
          </a:p>
          <a:p>
            <a:r>
              <a:rPr lang="en-US" dirty="0"/>
              <a:t>Personnel Security</a:t>
            </a:r>
          </a:p>
          <a:p>
            <a:r>
              <a:rPr lang="en-US" dirty="0"/>
              <a:t>Security Education, Training, and Awareness</a:t>
            </a:r>
          </a:p>
          <a:p>
            <a:r>
              <a:rPr lang="en-US" dirty="0"/>
              <a:t>Project Management</a:t>
            </a:r>
          </a:p>
        </p:txBody>
      </p:sp>
      <p:sp>
        <p:nvSpPr>
          <p:cNvPr id="41989" name="AutoShape 4"/>
          <p:cNvSpPr>
            <a:spLocks noChangeArrowheads="1"/>
          </p:cNvSpPr>
          <p:nvPr/>
        </p:nvSpPr>
        <p:spPr bwMode="auto">
          <a:xfrm>
            <a:off x="304800" y="1600200"/>
            <a:ext cx="609600" cy="457200"/>
          </a:xfrm>
          <a:custGeom>
            <a:avLst/>
            <a:gdLst>
              <a:gd name="T0" fmla="*/ 12903199 w 21600"/>
              <a:gd name="T1" fmla="*/ 0 h 21600"/>
              <a:gd name="T2" fmla="*/ 0 w 21600"/>
              <a:gd name="T3" fmla="*/ 4838700 h 21600"/>
              <a:gd name="T4" fmla="*/ 12903199 w 21600"/>
              <a:gd name="T5" fmla="*/ 9677399 h 21600"/>
              <a:gd name="T6" fmla="*/ 17204267 w 21600"/>
              <a:gd name="T7" fmla="*/ 4838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noFill/>
            <a:miter lim="800000"/>
            <a:headEnd/>
            <a:tailEnd/>
          </a:ln>
        </p:spPr>
        <p:txBody>
          <a:bodyPr wrap="none" anchor="ctr">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3"/>
          <p:cNvSpPr>
            <a:spLocks noGrp="1"/>
          </p:cNvSpPr>
          <p:nvPr>
            <p:ph type="sldNum" sz="quarter" idx="10"/>
          </p:nvPr>
        </p:nvSpPr>
        <p:spPr>
          <a:noFill/>
        </p:spPr>
        <p:txBody>
          <a:bodyPr/>
          <a:lstStyle/>
          <a:p>
            <a:r>
              <a:rPr lang="en-US" dirty="0" smtClean="0"/>
              <a:t>- </a:t>
            </a:r>
            <a:fld id="{855102BE-C233-4E49-8918-126E0D8306C0}" type="slidenum">
              <a:rPr lang="en-US" smtClean="0"/>
              <a:pPr/>
              <a:t>28</a:t>
            </a:fld>
            <a:r>
              <a:rPr lang="en-US" dirty="0" smtClean="0"/>
              <a:t> -</a:t>
            </a:r>
          </a:p>
        </p:txBody>
      </p:sp>
      <p:sp>
        <p:nvSpPr>
          <p:cNvPr id="43011" name="Rectangle 2"/>
          <p:cNvSpPr>
            <a:spLocks noGrp="1" noChangeArrowheads="1"/>
          </p:cNvSpPr>
          <p:nvPr>
            <p:ph type="title"/>
          </p:nvPr>
        </p:nvSpPr>
        <p:spPr/>
        <p:txBody>
          <a:bodyPr/>
          <a:lstStyle/>
          <a:p>
            <a:r>
              <a:rPr lang="en-US" sz="1200" dirty="0" smtClean="0"/>
              <a:t>Information Security Management</a:t>
            </a:r>
            <a:r>
              <a:rPr lang="en-US" dirty="0" smtClean="0"/>
              <a:t/>
            </a:r>
            <a:br>
              <a:rPr lang="en-US" dirty="0" smtClean="0"/>
            </a:br>
            <a:r>
              <a:rPr lang="en-US" dirty="0" smtClean="0"/>
              <a:t>Information Security Management Planning</a:t>
            </a:r>
          </a:p>
        </p:txBody>
      </p:sp>
      <p:sp>
        <p:nvSpPr>
          <p:cNvPr id="43012" name="Rectangle 3"/>
          <p:cNvSpPr>
            <a:spLocks noGrp="1" noChangeArrowheads="1"/>
          </p:cNvSpPr>
          <p:nvPr>
            <p:ph type="body" idx="1"/>
          </p:nvPr>
        </p:nvSpPr>
        <p:spPr>
          <a:xfrm>
            <a:off x="685800" y="1143000"/>
            <a:ext cx="8305800" cy="5410200"/>
          </a:xfrm>
        </p:spPr>
        <p:txBody>
          <a:bodyPr/>
          <a:lstStyle/>
          <a:p>
            <a:r>
              <a:rPr lang="en-US" dirty="0" smtClean="0"/>
              <a:t>Information Security Governance</a:t>
            </a:r>
            <a:endParaRPr lang="en-US" sz="1400" dirty="0" smtClean="0">
              <a:solidFill>
                <a:srgbClr val="FF6600"/>
              </a:solidFill>
            </a:endParaRPr>
          </a:p>
          <a:p>
            <a:r>
              <a:rPr lang="en-US" dirty="0" smtClean="0"/>
              <a:t>Information Classification</a:t>
            </a:r>
            <a:endParaRPr lang="en-US" sz="1400" dirty="0" smtClean="0">
              <a:solidFill>
                <a:srgbClr val="FF6600"/>
              </a:solidFill>
            </a:endParaRPr>
          </a:p>
          <a:p>
            <a:r>
              <a:rPr lang="en-US" dirty="0" smtClean="0"/>
              <a:t>Systems and Services Acquisition &amp; Development</a:t>
            </a:r>
            <a:endParaRPr lang="en-US" sz="1400" dirty="0" smtClean="0">
              <a:solidFill>
                <a:srgbClr val="FF6600"/>
              </a:solidFill>
            </a:endParaRPr>
          </a:p>
          <a:p>
            <a:r>
              <a:rPr lang="en-US" dirty="0" smtClean="0"/>
              <a:t>Risk Management</a:t>
            </a:r>
            <a:endParaRPr lang="en-US" sz="1400" dirty="0" smtClean="0">
              <a:solidFill>
                <a:srgbClr val="FF6600"/>
              </a:solidFill>
            </a:endParaRPr>
          </a:p>
          <a:p>
            <a:r>
              <a:rPr lang="en-US" dirty="0" smtClean="0"/>
              <a:t>Certification &amp; Accreditation</a:t>
            </a:r>
            <a:endParaRPr lang="en-US" sz="1400" dirty="0" smtClean="0">
              <a:solidFill>
                <a:srgbClr val="FF6600"/>
              </a:solidFill>
            </a:endParaRPr>
          </a:p>
          <a:p>
            <a:r>
              <a:rPr lang="en-US" dirty="0" smtClean="0"/>
              <a:t>Security Assessment</a:t>
            </a:r>
            <a:endParaRPr lang="en-US" sz="1400" dirty="0" smtClean="0">
              <a:solidFill>
                <a:srgbClr val="FF6600"/>
              </a:solidFill>
            </a:endParaRPr>
          </a:p>
          <a:p>
            <a:pPr>
              <a:buFontTx/>
              <a:buNone/>
            </a:pPr>
            <a:endParaRPr lang="en-US" sz="1400" dirty="0" smtClean="0">
              <a:solidFill>
                <a:srgbClr val="FF9900"/>
              </a:solidFill>
            </a:endParaRPr>
          </a:p>
          <a:p>
            <a:pPr>
              <a:buFontTx/>
              <a:buNone/>
            </a:pPr>
            <a:r>
              <a:rPr lang="en-US" dirty="0" smtClean="0"/>
              <a:t>Typical Outputs:</a:t>
            </a:r>
          </a:p>
          <a:p>
            <a:pPr lvl="1"/>
            <a:r>
              <a:rPr lang="en-US" dirty="0" smtClean="0"/>
              <a:t>Policies, Standards, and Procedures</a:t>
            </a:r>
          </a:p>
          <a:p>
            <a:pPr lvl="1"/>
            <a:r>
              <a:rPr lang="en-US" dirty="0" smtClean="0"/>
              <a:t>System Security Plan (SSP) or System Security Authorization Agreement (SSAA)</a:t>
            </a:r>
          </a:p>
          <a:p>
            <a:pPr lvl="1"/>
            <a:r>
              <a:rPr lang="en-US" dirty="0" smtClean="0"/>
              <a:t>ST&amp;E Report, Risk Statement, and POA&amp;M for Risk Mitigation</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3"/>
          <p:cNvSpPr>
            <a:spLocks noGrp="1"/>
          </p:cNvSpPr>
          <p:nvPr>
            <p:ph type="sldNum" sz="quarter" idx="10"/>
          </p:nvPr>
        </p:nvSpPr>
        <p:spPr>
          <a:noFill/>
        </p:spPr>
        <p:txBody>
          <a:bodyPr/>
          <a:lstStyle/>
          <a:p>
            <a:r>
              <a:rPr lang="en-US" dirty="0" smtClean="0"/>
              <a:t>- </a:t>
            </a:r>
            <a:fld id="{9C370F4B-2024-42B3-891A-738C8024F597}" type="slidenum">
              <a:rPr lang="en-US" smtClean="0"/>
              <a:pPr/>
              <a:t>29</a:t>
            </a:fld>
            <a:r>
              <a:rPr lang="en-US" dirty="0" smtClean="0"/>
              <a:t> -</a:t>
            </a:r>
          </a:p>
        </p:txBody>
      </p:sp>
      <p:sp>
        <p:nvSpPr>
          <p:cNvPr id="44035" name="Rectangle 2"/>
          <p:cNvSpPr>
            <a:spLocks noGrp="1" noChangeArrowheads="1"/>
          </p:cNvSpPr>
          <p:nvPr>
            <p:ph type="title"/>
          </p:nvPr>
        </p:nvSpPr>
        <p:spPr/>
        <p:txBody>
          <a:bodyPr/>
          <a:lstStyle/>
          <a:p>
            <a:r>
              <a:rPr lang="en-US" sz="1200" dirty="0" smtClean="0"/>
              <a:t>Information Security Management</a:t>
            </a:r>
            <a:r>
              <a:rPr lang="en-US" dirty="0" smtClean="0"/>
              <a:t/>
            </a:r>
            <a:br>
              <a:rPr lang="en-US" dirty="0" smtClean="0"/>
            </a:br>
            <a:r>
              <a:rPr lang="en-US" dirty="0" smtClean="0"/>
              <a:t>DoD Information Assurance Program – Competencies</a:t>
            </a:r>
          </a:p>
        </p:txBody>
      </p:sp>
      <p:sp>
        <p:nvSpPr>
          <p:cNvPr id="44036" name="Rectangle 3"/>
          <p:cNvSpPr>
            <a:spLocks noGrp="1" noChangeArrowheads="1"/>
          </p:cNvSpPr>
          <p:nvPr>
            <p:ph type="body" idx="1"/>
          </p:nvPr>
        </p:nvSpPr>
        <p:spPr/>
        <p:txBody>
          <a:bodyPr/>
          <a:lstStyle/>
          <a:p>
            <a:pPr marL="0" indent="0">
              <a:lnSpc>
                <a:spcPct val="90000"/>
              </a:lnSpc>
              <a:buFontTx/>
              <a:buNone/>
            </a:pPr>
            <a:r>
              <a:rPr lang="en-US" dirty="0" smtClean="0"/>
              <a:t>DoD takes risk management approach to define core competencies of any DoD IA Programs…</a:t>
            </a:r>
          </a:p>
          <a:p>
            <a:pPr>
              <a:lnSpc>
                <a:spcPct val="90000"/>
              </a:lnSpc>
            </a:pPr>
            <a:r>
              <a:rPr lang="en-US" dirty="0" smtClean="0"/>
              <a:t>The ability to assess </a:t>
            </a:r>
            <a:r>
              <a:rPr lang="en-US" u="sng" dirty="0" smtClean="0">
                <a:solidFill>
                  <a:srgbClr val="FF6600"/>
                </a:solidFill>
              </a:rPr>
              <a:t>security needs</a:t>
            </a:r>
            <a:r>
              <a:rPr lang="en-US" dirty="0" smtClean="0"/>
              <a:t> and </a:t>
            </a:r>
            <a:r>
              <a:rPr lang="en-US" u="sng" dirty="0" smtClean="0">
                <a:solidFill>
                  <a:srgbClr val="FF6600"/>
                </a:solidFill>
              </a:rPr>
              <a:t>capabilities</a:t>
            </a:r>
            <a:r>
              <a:rPr lang="en-US" dirty="0" smtClean="0"/>
              <a:t> </a:t>
            </a:r>
            <a:r>
              <a:rPr lang="en-US" sz="1200" dirty="0" smtClean="0"/>
              <a:t>(Risk Management – Assess, Mitigate &amp; Evaluate)</a:t>
            </a:r>
            <a:endParaRPr lang="en-US" dirty="0" smtClean="0"/>
          </a:p>
          <a:p>
            <a:pPr>
              <a:lnSpc>
                <a:spcPct val="90000"/>
              </a:lnSpc>
            </a:pPr>
            <a:r>
              <a:rPr lang="en-US" dirty="0" smtClean="0"/>
              <a:t>The ability to develop a </a:t>
            </a:r>
            <a:r>
              <a:rPr lang="en-US" u="sng" dirty="0" smtClean="0">
                <a:solidFill>
                  <a:srgbClr val="FF6600"/>
                </a:solidFill>
              </a:rPr>
              <a:t>purposeful security design</a:t>
            </a:r>
            <a:r>
              <a:rPr lang="en-US" dirty="0" smtClean="0"/>
              <a:t> or configuration that adheres to a common architecture and maximizes the use of common services </a:t>
            </a:r>
            <a:r>
              <a:rPr lang="en-US" sz="1200" dirty="0" smtClean="0"/>
              <a:t>(ISSE, IATF)</a:t>
            </a:r>
          </a:p>
          <a:p>
            <a:pPr>
              <a:lnSpc>
                <a:spcPct val="90000"/>
              </a:lnSpc>
            </a:pPr>
            <a:r>
              <a:rPr lang="en-US" dirty="0" smtClean="0"/>
              <a:t>The ability to implement required </a:t>
            </a:r>
            <a:r>
              <a:rPr lang="en-US" u="sng" dirty="0" smtClean="0">
                <a:solidFill>
                  <a:srgbClr val="FF6600"/>
                </a:solidFill>
              </a:rPr>
              <a:t>controls</a:t>
            </a:r>
            <a:r>
              <a:rPr lang="en-US" dirty="0" smtClean="0"/>
              <a:t> and </a:t>
            </a:r>
            <a:r>
              <a:rPr lang="en-US" u="sng" dirty="0" smtClean="0">
                <a:solidFill>
                  <a:srgbClr val="FF6600"/>
                </a:solidFill>
              </a:rPr>
              <a:t>safeguards</a:t>
            </a:r>
            <a:r>
              <a:rPr lang="en-US" dirty="0" smtClean="0"/>
              <a:t> </a:t>
            </a:r>
            <a:r>
              <a:rPr lang="en-US" sz="1200" dirty="0" smtClean="0"/>
              <a:t>(ISSE Process)</a:t>
            </a:r>
          </a:p>
          <a:p>
            <a:pPr>
              <a:lnSpc>
                <a:spcPct val="90000"/>
              </a:lnSpc>
            </a:pPr>
            <a:r>
              <a:rPr lang="en-US" dirty="0" smtClean="0"/>
              <a:t>The ability to </a:t>
            </a:r>
            <a:r>
              <a:rPr lang="en-US" u="sng" dirty="0" smtClean="0">
                <a:solidFill>
                  <a:srgbClr val="FF6600"/>
                </a:solidFill>
              </a:rPr>
              <a:t>test</a:t>
            </a:r>
            <a:r>
              <a:rPr lang="en-US" dirty="0" smtClean="0"/>
              <a:t> and </a:t>
            </a:r>
            <a:r>
              <a:rPr lang="en-US" u="sng" dirty="0" smtClean="0">
                <a:solidFill>
                  <a:srgbClr val="FF6600"/>
                </a:solidFill>
              </a:rPr>
              <a:t>verify</a:t>
            </a:r>
            <a:r>
              <a:rPr lang="en-US" dirty="0" smtClean="0"/>
              <a:t> </a:t>
            </a:r>
            <a:r>
              <a:rPr lang="en-US" sz="1200" dirty="0" smtClean="0"/>
              <a:t>(ST&amp;E, CT&amp;E)</a:t>
            </a:r>
          </a:p>
          <a:p>
            <a:pPr>
              <a:lnSpc>
                <a:spcPct val="90000"/>
              </a:lnSpc>
            </a:pPr>
            <a:r>
              <a:rPr lang="en-US" dirty="0" smtClean="0"/>
              <a:t>The ability to </a:t>
            </a:r>
            <a:r>
              <a:rPr lang="en-US" u="sng" dirty="0" smtClean="0">
                <a:solidFill>
                  <a:srgbClr val="FF6600"/>
                </a:solidFill>
              </a:rPr>
              <a:t>manage changes</a:t>
            </a:r>
            <a:r>
              <a:rPr lang="en-US" dirty="0" smtClean="0"/>
              <a:t> to an established baseline in a secure manner </a:t>
            </a:r>
            <a:r>
              <a:rPr lang="en-US" sz="1200" dirty="0" smtClean="0"/>
              <a:t>(CM, Continuous Monitoring)</a:t>
            </a:r>
          </a:p>
        </p:txBody>
      </p:sp>
      <p:sp>
        <p:nvSpPr>
          <p:cNvPr id="44037" name="TextBox 4"/>
          <p:cNvSpPr txBox="1">
            <a:spLocks noChangeArrowheads="1"/>
          </p:cNvSpPr>
          <p:nvPr/>
        </p:nvSpPr>
        <p:spPr bwMode="auto">
          <a:xfrm>
            <a:off x="1851670" y="6138863"/>
            <a:ext cx="6179262" cy="276999"/>
          </a:xfrm>
          <a:prstGeom prst="rect">
            <a:avLst/>
          </a:prstGeom>
          <a:noFill/>
          <a:ln w="9525">
            <a:noFill/>
            <a:miter lim="800000"/>
            <a:headEnd/>
            <a:tailEnd/>
          </a:ln>
        </p:spPr>
        <p:txBody>
          <a:bodyPr wrap="none">
            <a:spAutoFit/>
          </a:bodyPr>
          <a:lstStyle/>
          <a:p>
            <a:r>
              <a:rPr lang="en-US" b="1" dirty="0">
                <a:solidFill>
                  <a:srgbClr val="003399"/>
                </a:solidFill>
              </a:rPr>
              <a:t>Reference: </a:t>
            </a:r>
            <a:r>
              <a:rPr lang="en-US" dirty="0">
                <a:solidFill>
                  <a:srgbClr val="003399"/>
                </a:solidFill>
              </a:rPr>
              <a:t>DoDI 8500.2, </a:t>
            </a:r>
            <a:r>
              <a:rPr lang="en-US" i="1" dirty="0">
                <a:solidFill>
                  <a:srgbClr val="003399"/>
                </a:solidFill>
              </a:rPr>
              <a:t>Information Assurance (IA) </a:t>
            </a:r>
            <a:r>
              <a:rPr lang="en-US" i="1" dirty="0" smtClean="0">
                <a:solidFill>
                  <a:srgbClr val="003399"/>
                </a:solidFill>
              </a:rPr>
              <a:t>Implementation</a:t>
            </a:r>
            <a:r>
              <a:rPr lang="en-US" dirty="0" smtClean="0">
                <a:solidFill>
                  <a:srgbClr val="003399"/>
                </a:solidFill>
              </a:rPr>
              <a:t>, February 6, 2003</a:t>
            </a:r>
            <a:endParaRPr lang="en-US" i="1"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r>
              <a:rPr lang="en-US" sz="1200" dirty="0" smtClean="0"/>
              <a:t>Learning Objectives</a:t>
            </a:r>
            <a:r>
              <a:rPr lang="en-US" dirty="0" smtClean="0"/>
              <a:t/>
            </a:r>
            <a:br>
              <a:rPr lang="en-US" dirty="0" smtClean="0"/>
            </a:br>
            <a:r>
              <a:rPr lang="en-US" dirty="0" smtClean="0"/>
              <a:t>Information Security &amp; Risk Management Domain </a:t>
            </a:r>
            <a:r>
              <a:rPr lang="en-US" sz="1200" dirty="0" smtClean="0"/>
              <a:t>...2/3</a:t>
            </a:r>
          </a:p>
        </p:txBody>
      </p:sp>
      <p:sp>
        <p:nvSpPr>
          <p:cNvPr id="24580" name="Rectangle 3"/>
          <p:cNvSpPr>
            <a:spLocks noGrp="1" noChangeArrowheads="1"/>
          </p:cNvSpPr>
          <p:nvPr>
            <p:ph type="body" idx="1"/>
          </p:nvPr>
        </p:nvSpPr>
        <p:spPr/>
        <p:txBody>
          <a:bodyPr>
            <a:normAutofit/>
          </a:bodyPr>
          <a:lstStyle/>
          <a:p>
            <a:pPr marL="0" indent="0">
              <a:buNone/>
            </a:pPr>
            <a:r>
              <a:rPr lang="en-US" sz="2000" dirty="0" smtClean="0"/>
              <a:t>The candidate is expected to understand the planning, organization, roles, and responsibilities of individuals in identifying and securing organization’s information assets; the development and use of policies stating management’s views and position on particular topics and the use of guidelines, standards, and procedures to support the policies; security training to make employees aware of the importance of information security, its significance, and the specific security-related requirements relative to their position; the importance of confidentiality, proprietary, and private information; third party management and service level agreements related to information security; employment agreements, employee hiring and termination practices, and risk management practices, and tools to identify, rate, and reduce the risk to specific resources.</a:t>
            </a:r>
          </a:p>
        </p:txBody>
      </p:sp>
      <p:sp>
        <p:nvSpPr>
          <p:cNvPr id="24578" name="Slide Number Placeholder 3"/>
          <p:cNvSpPr>
            <a:spLocks noGrp="1"/>
          </p:cNvSpPr>
          <p:nvPr>
            <p:ph type="sldNum" sz="quarter" idx="10"/>
          </p:nvPr>
        </p:nvSpPr>
        <p:spPr/>
        <p:txBody>
          <a:bodyPr/>
          <a:lstStyle/>
          <a:p>
            <a:r>
              <a:rPr lang="en-US" smtClean="0"/>
              <a:t>- </a:t>
            </a:r>
            <a:fld id="{41D436ED-F3BB-42FA-8DEE-A06C12263F07}" type="slidenum">
              <a:rPr lang="en-US" smtClean="0"/>
              <a:pPr/>
              <a:t>3</a:t>
            </a:fld>
            <a:r>
              <a:rPr lang="en-US" smtClean="0"/>
              <a:t> -</a:t>
            </a:r>
            <a:endParaRPr lang="en-US" dirty="0" smtClean="0"/>
          </a:p>
        </p:txBody>
      </p:sp>
      <p:sp>
        <p:nvSpPr>
          <p:cNvPr id="8" name="Text Box 4"/>
          <p:cNvSpPr txBox="1">
            <a:spLocks noChangeArrowheads="1"/>
          </p:cNvSpPr>
          <p:nvPr/>
        </p:nvSpPr>
        <p:spPr bwMode="auto">
          <a:xfrm>
            <a:off x="4699169" y="6407774"/>
            <a:ext cx="4008204" cy="276999"/>
          </a:xfrm>
          <a:prstGeom prst="rect">
            <a:avLst/>
          </a:prstGeom>
          <a:noFill/>
          <a:ln w="9525">
            <a:noFill/>
            <a:miter lim="800000"/>
            <a:headEnd/>
            <a:tailEnd/>
          </a:ln>
        </p:spPr>
        <p:txBody>
          <a:bodyPr wrap="none">
            <a:spAutoFit/>
          </a:bodyPr>
          <a:lstStyle>
            <a:defPPr>
              <a:defRPr lang="en-US"/>
            </a:defPPr>
            <a:lvl1pPr algn="l"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sz="1200" kern="1200">
                <a:solidFill>
                  <a:schemeClr val="tx1"/>
                </a:solidFill>
                <a:latin typeface="Arial" charset="0"/>
                <a:ea typeface="+mn-ea"/>
                <a:cs typeface="+mn-cs"/>
              </a:defRPr>
            </a:lvl2pPr>
            <a:lvl3pPr marL="914400" algn="l" rtl="0" eaLnBrk="0" fontAlgn="base" hangingPunct="0">
              <a:spcBef>
                <a:spcPct val="0"/>
              </a:spcBef>
              <a:spcAft>
                <a:spcPct val="0"/>
              </a:spcAft>
              <a:defRPr sz="1200" kern="1200">
                <a:solidFill>
                  <a:schemeClr val="tx1"/>
                </a:solidFill>
                <a:latin typeface="Arial" charset="0"/>
                <a:ea typeface="+mn-ea"/>
                <a:cs typeface="+mn-cs"/>
              </a:defRPr>
            </a:lvl3pPr>
            <a:lvl4pPr marL="1371600" algn="l" rtl="0" eaLnBrk="0" fontAlgn="base" hangingPunct="0">
              <a:spcBef>
                <a:spcPct val="0"/>
              </a:spcBef>
              <a:spcAft>
                <a:spcPct val="0"/>
              </a:spcAft>
              <a:defRPr sz="1200" kern="1200">
                <a:solidFill>
                  <a:schemeClr val="tx1"/>
                </a:solidFill>
                <a:latin typeface="Arial" charset="0"/>
                <a:ea typeface="+mn-ea"/>
                <a:cs typeface="+mn-cs"/>
              </a:defRPr>
            </a:lvl4pPr>
            <a:lvl5pPr marL="1828800" algn="l" rtl="0" eaLnBrk="0" fontAlgn="base" hangingPunct="0">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r>
              <a:rPr lang="en-US" b="1" dirty="0">
                <a:solidFill>
                  <a:srgbClr val="003399"/>
                </a:solidFill>
              </a:rPr>
              <a:t>Reference</a:t>
            </a:r>
            <a:r>
              <a:rPr lang="en-US" dirty="0">
                <a:solidFill>
                  <a:srgbClr val="003399"/>
                </a:solidFill>
              </a:rPr>
              <a:t>: </a:t>
            </a:r>
            <a:r>
              <a:rPr lang="en-US" i="1" dirty="0">
                <a:solidFill>
                  <a:srgbClr val="003399"/>
                </a:solidFill>
              </a:rPr>
              <a:t>CISSP CIB</a:t>
            </a:r>
            <a:r>
              <a:rPr lang="en-US" dirty="0">
                <a:solidFill>
                  <a:srgbClr val="003399"/>
                </a:solidFill>
              </a:rPr>
              <a:t>, </a:t>
            </a:r>
            <a:r>
              <a:rPr lang="en-US" dirty="0" smtClean="0">
                <a:solidFill>
                  <a:srgbClr val="003399"/>
                </a:solidFill>
              </a:rPr>
              <a:t>January 2012 (4.17.14 Rev. 13)</a:t>
            </a:r>
            <a:endParaRPr lang="en-US" dirty="0">
              <a:solidFill>
                <a:srgbClr val="003399"/>
              </a:solidFill>
            </a:endParaRPr>
          </a:p>
        </p:txBody>
      </p:sp>
    </p:spTree>
    <p:extLst>
      <p:ext uri="{BB962C8B-B14F-4D97-AF65-F5344CB8AC3E}">
        <p14:creationId xmlns:p14="http://schemas.microsoft.com/office/powerpoint/2010/main" val="244583092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p:cNvSpPr>
            <a:spLocks noGrp="1"/>
          </p:cNvSpPr>
          <p:nvPr>
            <p:ph type="sldNum" sz="quarter" idx="10"/>
          </p:nvPr>
        </p:nvSpPr>
        <p:spPr>
          <a:noFill/>
        </p:spPr>
        <p:txBody>
          <a:bodyPr/>
          <a:lstStyle/>
          <a:p>
            <a:r>
              <a:rPr lang="en-US" dirty="0" smtClean="0"/>
              <a:t>- </a:t>
            </a:r>
            <a:fld id="{0BE305A9-10B7-45F5-9872-F4AEB78692B1}" type="slidenum">
              <a:rPr lang="en-US" smtClean="0"/>
              <a:pPr/>
              <a:t>30</a:t>
            </a:fld>
            <a:r>
              <a:rPr lang="en-US" dirty="0" smtClean="0"/>
              <a:t> -</a:t>
            </a:r>
          </a:p>
        </p:txBody>
      </p:sp>
      <p:sp>
        <p:nvSpPr>
          <p:cNvPr id="45059" name="Rectangle 2"/>
          <p:cNvSpPr>
            <a:spLocks noGrp="1" noChangeArrowheads="1"/>
          </p:cNvSpPr>
          <p:nvPr>
            <p:ph type="title"/>
          </p:nvPr>
        </p:nvSpPr>
        <p:spPr/>
        <p:txBody>
          <a:bodyPr/>
          <a:lstStyle/>
          <a:p>
            <a:r>
              <a:rPr lang="en-US" sz="1200" dirty="0" smtClean="0"/>
              <a:t>Learning Objectives</a:t>
            </a:r>
            <a:r>
              <a:rPr lang="en-US" dirty="0" smtClean="0"/>
              <a:t/>
            </a:r>
            <a:br>
              <a:rPr lang="en-US" dirty="0" smtClean="0"/>
            </a:br>
            <a:r>
              <a:rPr lang="en-US" dirty="0" smtClean="0"/>
              <a:t>Information Security Management Domain</a:t>
            </a:r>
          </a:p>
        </p:txBody>
      </p:sp>
      <p:sp>
        <p:nvSpPr>
          <p:cNvPr id="45060" name="Rectangle 3"/>
          <p:cNvSpPr>
            <a:spLocks noGrp="1" noChangeArrowheads="1"/>
          </p:cNvSpPr>
          <p:nvPr>
            <p:ph type="body" idx="1"/>
          </p:nvPr>
        </p:nvSpPr>
        <p:spPr/>
        <p:txBody>
          <a:bodyPr/>
          <a:lstStyle/>
          <a:p>
            <a:r>
              <a:rPr lang="en-US" dirty="0"/>
              <a:t>Information Security </a:t>
            </a:r>
            <a:r>
              <a:rPr lang="en-US" dirty="0" smtClean="0"/>
              <a:t>Concept</a:t>
            </a:r>
            <a:endParaRPr lang="en-US" dirty="0"/>
          </a:p>
          <a:p>
            <a:r>
              <a:rPr lang="en-US" dirty="0"/>
              <a:t>Information Security Management</a:t>
            </a:r>
          </a:p>
          <a:p>
            <a:r>
              <a:rPr lang="en-US" dirty="0"/>
              <a:t>Information Security Governance</a:t>
            </a:r>
          </a:p>
          <a:p>
            <a:r>
              <a:rPr lang="en-US" dirty="0"/>
              <a:t>Information Classification</a:t>
            </a:r>
          </a:p>
          <a:p>
            <a:r>
              <a:rPr lang="en-US" dirty="0"/>
              <a:t>System Life Cycle (SLC) and System Development Life Cycle (SDLC)</a:t>
            </a:r>
          </a:p>
          <a:p>
            <a:r>
              <a:rPr lang="en-US" dirty="0"/>
              <a:t>Risk Management</a:t>
            </a:r>
          </a:p>
          <a:p>
            <a:r>
              <a:rPr lang="en-US" dirty="0"/>
              <a:t>Certification &amp; Accreditation</a:t>
            </a:r>
          </a:p>
          <a:p>
            <a:r>
              <a:rPr lang="en-US" dirty="0"/>
              <a:t>Security Assessment</a:t>
            </a:r>
          </a:p>
          <a:p>
            <a:r>
              <a:rPr lang="en-US" dirty="0"/>
              <a:t>Configuration Management</a:t>
            </a:r>
          </a:p>
          <a:p>
            <a:r>
              <a:rPr lang="en-US" dirty="0"/>
              <a:t>Personnel Security</a:t>
            </a:r>
          </a:p>
          <a:p>
            <a:r>
              <a:rPr lang="en-US" dirty="0"/>
              <a:t>Security Education, Training, and Awareness</a:t>
            </a:r>
          </a:p>
          <a:p>
            <a:r>
              <a:rPr lang="en-US" dirty="0"/>
              <a:t>Project Management</a:t>
            </a:r>
          </a:p>
        </p:txBody>
      </p:sp>
      <p:sp>
        <p:nvSpPr>
          <p:cNvPr id="45061" name="AutoShape 4"/>
          <p:cNvSpPr>
            <a:spLocks noChangeArrowheads="1"/>
          </p:cNvSpPr>
          <p:nvPr/>
        </p:nvSpPr>
        <p:spPr bwMode="auto">
          <a:xfrm>
            <a:off x="304800" y="2000250"/>
            <a:ext cx="609600" cy="457200"/>
          </a:xfrm>
          <a:custGeom>
            <a:avLst/>
            <a:gdLst>
              <a:gd name="T0" fmla="*/ 12903199 w 21600"/>
              <a:gd name="T1" fmla="*/ 0 h 21600"/>
              <a:gd name="T2" fmla="*/ 0 w 21600"/>
              <a:gd name="T3" fmla="*/ 4838700 h 21600"/>
              <a:gd name="T4" fmla="*/ 12903199 w 21600"/>
              <a:gd name="T5" fmla="*/ 9677399 h 21600"/>
              <a:gd name="T6" fmla="*/ 17204267 w 21600"/>
              <a:gd name="T7" fmla="*/ 4838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noFill/>
            <a:miter lim="800000"/>
            <a:headEnd/>
            <a:tailEnd/>
          </a:ln>
        </p:spPr>
        <p:txBody>
          <a:bodyPr wrap="none" anchor="ctr">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Slide Number Placeholder 5"/>
          <p:cNvSpPr>
            <a:spLocks noGrp="1"/>
          </p:cNvSpPr>
          <p:nvPr>
            <p:ph type="sldNum" sz="quarter" idx="10"/>
          </p:nvPr>
        </p:nvSpPr>
        <p:spPr>
          <a:noFill/>
        </p:spPr>
        <p:txBody>
          <a:bodyPr/>
          <a:lstStyle/>
          <a:p>
            <a:r>
              <a:rPr lang="en-US" smtClean="0"/>
              <a:t>- </a:t>
            </a:r>
            <a:fld id="{D2F1F337-6451-4BD7-AF5F-2B4DF5576BE4}" type="slidenum">
              <a:rPr lang="en-US" smtClean="0"/>
              <a:pPr/>
              <a:t>31</a:t>
            </a:fld>
            <a:r>
              <a:rPr lang="en-US" smtClean="0"/>
              <a:t> -</a:t>
            </a:r>
            <a:endParaRPr lang="en-US" dirty="0" smtClean="0"/>
          </a:p>
        </p:txBody>
      </p:sp>
      <p:sp>
        <p:nvSpPr>
          <p:cNvPr id="3077" name="Rectangle 2"/>
          <p:cNvSpPr>
            <a:spLocks noGrp="1" noChangeArrowheads="1"/>
          </p:cNvSpPr>
          <p:nvPr>
            <p:ph type="title"/>
          </p:nvPr>
        </p:nvSpPr>
        <p:spPr/>
        <p:txBody>
          <a:bodyPr/>
          <a:lstStyle/>
          <a:p>
            <a:r>
              <a:rPr lang="en-US" smtClean="0"/>
              <a:t>Information Security Governance</a:t>
            </a:r>
            <a:endParaRPr lang="en-US" dirty="0" smtClean="0"/>
          </a:p>
        </p:txBody>
      </p:sp>
      <p:sp>
        <p:nvSpPr>
          <p:cNvPr id="3078" name="Rectangle 3"/>
          <p:cNvSpPr>
            <a:spLocks noGrp="1" noChangeArrowheads="1"/>
          </p:cNvSpPr>
          <p:nvPr>
            <p:ph type="body" sz="half" idx="1"/>
          </p:nvPr>
        </p:nvSpPr>
        <p:spPr>
          <a:xfrm>
            <a:off x="685800" y="1143000"/>
            <a:ext cx="7772400" cy="3505200"/>
          </a:xfrm>
        </p:spPr>
        <p:txBody>
          <a:bodyPr/>
          <a:lstStyle/>
          <a:p>
            <a:pPr>
              <a:buClr>
                <a:srgbClr val="003399"/>
              </a:buClr>
            </a:pPr>
            <a:r>
              <a:rPr lang="en-US" sz="2000" u="sng" dirty="0" smtClean="0">
                <a:solidFill>
                  <a:srgbClr val="FF6600"/>
                </a:solidFill>
              </a:rPr>
              <a:t>Policy</a:t>
            </a:r>
            <a:r>
              <a:rPr lang="en-US" sz="2000" dirty="0" smtClean="0">
                <a:solidFill>
                  <a:srgbClr val="FF6600"/>
                </a:solidFill>
              </a:rPr>
              <a:t>.</a:t>
            </a:r>
            <a:r>
              <a:rPr lang="en-US" sz="2000" dirty="0" smtClean="0"/>
              <a:t>  Management directives that establish expectations (goals &amp; objectives), and assign roles &amp; responsibilities</a:t>
            </a:r>
          </a:p>
          <a:p>
            <a:pPr>
              <a:buClr>
                <a:srgbClr val="003399"/>
              </a:buClr>
            </a:pPr>
            <a:r>
              <a:rPr lang="en-US" sz="2000" u="sng" dirty="0" smtClean="0">
                <a:solidFill>
                  <a:srgbClr val="FF6600"/>
                </a:solidFill>
              </a:rPr>
              <a:t>Standards</a:t>
            </a:r>
            <a:r>
              <a:rPr lang="en-US" sz="2000" dirty="0" smtClean="0">
                <a:solidFill>
                  <a:srgbClr val="FF6600"/>
                </a:solidFill>
              </a:rPr>
              <a:t>.</a:t>
            </a:r>
            <a:r>
              <a:rPr lang="en-US" sz="2000" dirty="0" smtClean="0"/>
              <a:t>  Functional specific mandatory activities, actions, and rules</a:t>
            </a:r>
          </a:p>
          <a:p>
            <a:pPr>
              <a:buClr>
                <a:srgbClr val="003399"/>
              </a:buClr>
            </a:pPr>
            <a:r>
              <a:rPr lang="en-US" sz="2000" u="sng" dirty="0" smtClean="0">
                <a:solidFill>
                  <a:srgbClr val="FF6600"/>
                </a:solidFill>
              </a:rPr>
              <a:t>Process &amp; Procedure</a:t>
            </a:r>
            <a:r>
              <a:rPr lang="en-US" sz="2000" dirty="0" smtClean="0">
                <a:solidFill>
                  <a:srgbClr val="FF6600"/>
                </a:solidFill>
              </a:rPr>
              <a:t>.</a:t>
            </a:r>
            <a:r>
              <a:rPr lang="en-US" sz="2000" dirty="0" smtClean="0"/>
              <a:t>  Step-by-step implementation instructions</a:t>
            </a:r>
          </a:p>
          <a:p>
            <a:pPr>
              <a:buClr>
                <a:srgbClr val="003399"/>
              </a:buClr>
            </a:pPr>
            <a:r>
              <a:rPr lang="en-US" sz="2000" u="sng" dirty="0" smtClean="0">
                <a:solidFill>
                  <a:srgbClr val="FF6600"/>
                </a:solidFill>
              </a:rPr>
              <a:t>Guideline</a:t>
            </a:r>
            <a:r>
              <a:rPr lang="en-US" sz="2000" dirty="0" smtClean="0">
                <a:solidFill>
                  <a:srgbClr val="FF6600"/>
                </a:solidFill>
              </a:rPr>
              <a:t>.</a:t>
            </a:r>
            <a:r>
              <a:rPr lang="en-US" sz="2000" dirty="0" smtClean="0"/>
              <a:t>  General statement, framework, or recommendations to augment process or procedure</a:t>
            </a:r>
          </a:p>
          <a:p>
            <a:endParaRPr lang="en-US" sz="2000" dirty="0" smtClean="0"/>
          </a:p>
        </p:txBody>
      </p:sp>
      <p:graphicFrame>
        <p:nvGraphicFramePr>
          <p:cNvPr id="3074" name="Object 4"/>
          <p:cNvGraphicFramePr>
            <a:graphicFrameLocks noGrp="1" noChangeAspect="1"/>
          </p:cNvGraphicFramePr>
          <p:nvPr>
            <p:ph sz="quarter" idx="2"/>
            <p:extLst>
              <p:ext uri="{D42A27DB-BD31-4B8C-83A1-F6EECF244321}">
                <p14:modId xmlns:p14="http://schemas.microsoft.com/office/powerpoint/2010/main" val="2230298003"/>
              </p:ext>
            </p:extLst>
          </p:nvPr>
        </p:nvGraphicFramePr>
        <p:xfrm>
          <a:off x="101984" y="3730264"/>
          <a:ext cx="4275880" cy="2734337"/>
        </p:xfrm>
        <a:graphic>
          <a:graphicData uri="http://schemas.openxmlformats.org/presentationml/2006/ole">
            <mc:AlternateContent xmlns:mc="http://schemas.openxmlformats.org/markup-compatibility/2006">
              <mc:Choice xmlns:v="urn:schemas-microsoft-com:vml" Requires="v">
                <p:oleObj spid="_x0000_s3236" name="Visio" r:id="rId4" imgW="6578277" imgH="4206672" progId="Visio.Drawing.11">
                  <p:embed/>
                </p:oleObj>
              </mc:Choice>
              <mc:Fallback>
                <p:oleObj name="Visio" r:id="rId4" imgW="6578277" imgH="4206672" progId="Visio.Drawing.11">
                  <p:embed/>
                  <p:pic>
                    <p:nvPicPr>
                      <p:cNvPr id="0" name="Object 4"/>
                      <p:cNvPicPr>
                        <a:picLocks noChangeAspect="1" noChangeArrowheads="1"/>
                      </p:cNvPicPr>
                      <p:nvPr/>
                    </p:nvPicPr>
                    <p:blipFill>
                      <a:blip r:embed="rId5"/>
                      <a:srcRect/>
                      <a:stretch>
                        <a:fillRect/>
                      </a:stretch>
                    </p:blipFill>
                    <p:spPr bwMode="auto">
                      <a:xfrm>
                        <a:off x="101984" y="3730264"/>
                        <a:ext cx="4275880" cy="2734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5" name="Object 5"/>
          <p:cNvGraphicFramePr>
            <a:graphicFrameLocks noGrp="1" noChangeAspect="1"/>
          </p:cNvGraphicFramePr>
          <p:nvPr>
            <p:ph sz="quarter" idx="3"/>
            <p:extLst>
              <p:ext uri="{D42A27DB-BD31-4B8C-83A1-F6EECF244321}">
                <p14:modId xmlns:p14="http://schemas.microsoft.com/office/powerpoint/2010/main" val="2914034824"/>
              </p:ext>
            </p:extLst>
          </p:nvPr>
        </p:nvGraphicFramePr>
        <p:xfrm>
          <a:off x="4798212" y="3730264"/>
          <a:ext cx="4275880" cy="2734337"/>
        </p:xfrm>
        <a:graphic>
          <a:graphicData uri="http://schemas.openxmlformats.org/presentationml/2006/ole">
            <mc:AlternateContent xmlns:mc="http://schemas.openxmlformats.org/markup-compatibility/2006">
              <mc:Choice xmlns:v="urn:schemas-microsoft-com:vml" Requires="v">
                <p:oleObj spid="_x0000_s3237" name="Visio" r:id="rId6" imgW="6578277" imgH="4206672" progId="Visio.Drawing.11">
                  <p:embed/>
                </p:oleObj>
              </mc:Choice>
              <mc:Fallback>
                <p:oleObj name="Visio" r:id="rId6" imgW="6578277" imgH="4206672" progId="Visio.Drawing.11">
                  <p:embed/>
                  <p:pic>
                    <p:nvPicPr>
                      <p:cNvPr id="0" name="Object 5"/>
                      <p:cNvPicPr>
                        <a:picLocks noChangeAspect="1" noChangeArrowheads="1"/>
                      </p:cNvPicPr>
                      <p:nvPr/>
                    </p:nvPicPr>
                    <p:blipFill>
                      <a:blip r:embed="rId7"/>
                      <a:srcRect/>
                      <a:stretch>
                        <a:fillRect/>
                      </a:stretch>
                    </p:blipFill>
                    <p:spPr bwMode="auto">
                      <a:xfrm>
                        <a:off x="4798212" y="3730264"/>
                        <a:ext cx="4275880" cy="273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up)">
                                      <p:cBhvr>
                                        <p:cTn id="7" dur="500"/>
                                        <p:tgtEl>
                                          <p:spTgt spid="3074"/>
                                        </p:tgtEl>
                                      </p:cBhvr>
                                    </p:animEffect>
                                  </p:childTnLst>
                                </p:cTn>
                              </p:par>
                              <p:par>
                                <p:cTn id="8" presetID="22" presetClass="entr" presetSubtype="1" fill="hold" nodeType="withEffect">
                                  <p:stCondLst>
                                    <p:cond delay="0"/>
                                  </p:stCondLst>
                                  <p:childTnLst>
                                    <p:set>
                                      <p:cBhvr>
                                        <p:cTn id="9" dur="1" fill="hold">
                                          <p:stCondLst>
                                            <p:cond delay="0"/>
                                          </p:stCondLst>
                                        </p:cTn>
                                        <p:tgtEl>
                                          <p:spTgt spid="3075"/>
                                        </p:tgtEl>
                                        <p:attrNameLst>
                                          <p:attrName>style.visibility</p:attrName>
                                        </p:attrNameLst>
                                      </p:cBhvr>
                                      <p:to>
                                        <p:strVal val="visible"/>
                                      </p:to>
                                    </p:set>
                                    <p:animEffect transition="in" filter="wipe(up)">
                                      <p:cBhvr>
                                        <p:cTn id="10"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Slide Number Placeholder 4"/>
          <p:cNvSpPr>
            <a:spLocks noGrp="1"/>
          </p:cNvSpPr>
          <p:nvPr>
            <p:ph type="sldNum" sz="quarter" idx="10"/>
          </p:nvPr>
        </p:nvSpPr>
        <p:spPr>
          <a:noFill/>
        </p:spPr>
        <p:txBody>
          <a:bodyPr/>
          <a:lstStyle/>
          <a:p>
            <a:r>
              <a:rPr lang="en-US" dirty="0" smtClean="0"/>
              <a:t>- </a:t>
            </a:r>
            <a:fld id="{24B80DD6-069F-441F-8306-36A8BC58C3EF}" type="slidenum">
              <a:rPr lang="en-US" smtClean="0"/>
              <a:pPr/>
              <a:t>32</a:t>
            </a:fld>
            <a:r>
              <a:rPr lang="en-US" dirty="0" smtClean="0"/>
              <a:t> -</a:t>
            </a:r>
          </a:p>
        </p:txBody>
      </p:sp>
      <p:sp>
        <p:nvSpPr>
          <p:cNvPr id="4100" name="Rectangle 2"/>
          <p:cNvSpPr>
            <a:spLocks noGrp="1" noChangeArrowheads="1"/>
          </p:cNvSpPr>
          <p:nvPr>
            <p:ph type="title"/>
          </p:nvPr>
        </p:nvSpPr>
        <p:spPr/>
        <p:txBody>
          <a:bodyPr/>
          <a:lstStyle/>
          <a:p>
            <a:r>
              <a:rPr lang="en-US" sz="1200" dirty="0" smtClean="0"/>
              <a:t>Information Security Governance</a:t>
            </a:r>
            <a:r>
              <a:rPr lang="en-US" dirty="0" smtClean="0"/>
              <a:t/>
            </a:r>
            <a:br>
              <a:rPr lang="en-US" dirty="0" smtClean="0"/>
            </a:br>
            <a:r>
              <a:rPr lang="en-US" dirty="0" smtClean="0"/>
              <a:t>Policies</a:t>
            </a:r>
            <a:endParaRPr lang="en-US" sz="1200" dirty="0" smtClean="0"/>
          </a:p>
        </p:txBody>
      </p:sp>
      <p:sp>
        <p:nvSpPr>
          <p:cNvPr id="4101" name="Rectangle 3"/>
          <p:cNvSpPr>
            <a:spLocks noGrp="1" noChangeArrowheads="1"/>
          </p:cNvSpPr>
          <p:nvPr>
            <p:ph type="body" sz="half" idx="1"/>
          </p:nvPr>
        </p:nvSpPr>
        <p:spPr>
          <a:xfrm>
            <a:off x="685800" y="1143000"/>
            <a:ext cx="8001000" cy="5181600"/>
          </a:xfrm>
        </p:spPr>
        <p:txBody>
          <a:bodyPr/>
          <a:lstStyle/>
          <a:p>
            <a:pPr>
              <a:lnSpc>
                <a:spcPct val="90000"/>
              </a:lnSpc>
              <a:buFontTx/>
              <a:buNone/>
            </a:pPr>
            <a:r>
              <a:rPr lang="en-US" dirty="0" smtClean="0"/>
              <a:t>Policies:</a:t>
            </a:r>
          </a:p>
          <a:p>
            <a:pPr>
              <a:lnSpc>
                <a:spcPct val="90000"/>
              </a:lnSpc>
              <a:buClr>
                <a:srgbClr val="003399"/>
              </a:buClr>
            </a:pPr>
            <a:r>
              <a:rPr lang="en-US" u="sng" dirty="0" smtClean="0">
                <a:solidFill>
                  <a:srgbClr val="FF6600"/>
                </a:solidFill>
              </a:rPr>
              <a:t>Explain</a:t>
            </a:r>
            <a:r>
              <a:rPr lang="en-US" dirty="0" smtClean="0"/>
              <a:t> laws, regulations, business/mission needs, and management expectations (goals &amp; objectives).</a:t>
            </a:r>
          </a:p>
          <a:p>
            <a:pPr>
              <a:lnSpc>
                <a:spcPct val="90000"/>
              </a:lnSpc>
              <a:buClr>
                <a:srgbClr val="003399"/>
              </a:buClr>
            </a:pPr>
            <a:r>
              <a:rPr lang="en-US" u="sng" dirty="0" smtClean="0">
                <a:solidFill>
                  <a:srgbClr val="FF6600"/>
                </a:solidFill>
              </a:rPr>
              <a:t>Identify</a:t>
            </a:r>
            <a:r>
              <a:rPr lang="en-US" dirty="0" smtClean="0"/>
              <a:t> roles and delineate responsibilities.</a:t>
            </a:r>
          </a:p>
          <a:p>
            <a:pPr>
              <a:lnSpc>
                <a:spcPct val="90000"/>
              </a:lnSpc>
              <a:buFontTx/>
              <a:buNone/>
            </a:pPr>
            <a:endParaRPr lang="en-US" dirty="0" smtClean="0"/>
          </a:p>
          <a:p>
            <a:pPr>
              <a:lnSpc>
                <a:spcPct val="90000"/>
              </a:lnSpc>
              <a:buFontTx/>
              <a:buNone/>
            </a:pPr>
            <a:r>
              <a:rPr lang="en-US" dirty="0" smtClean="0"/>
              <a:t>Examples:</a:t>
            </a:r>
          </a:p>
          <a:p>
            <a:pPr>
              <a:lnSpc>
                <a:spcPct val="90000"/>
              </a:lnSpc>
            </a:pPr>
            <a:r>
              <a:rPr lang="en-US" dirty="0" smtClean="0"/>
              <a:t>Executive Orders, Presidential Directives</a:t>
            </a:r>
          </a:p>
          <a:p>
            <a:pPr lvl="1">
              <a:lnSpc>
                <a:spcPct val="90000"/>
              </a:lnSpc>
            </a:pPr>
            <a:r>
              <a:rPr lang="en-US" dirty="0" smtClean="0"/>
              <a:t>E.O. 13526, PDD-67, HSPD-7, etc.</a:t>
            </a:r>
          </a:p>
          <a:p>
            <a:pPr>
              <a:lnSpc>
                <a:spcPct val="90000"/>
              </a:lnSpc>
            </a:pPr>
            <a:r>
              <a:rPr lang="en-US" dirty="0" smtClean="0"/>
              <a:t>Federal (/Civil)</a:t>
            </a:r>
          </a:p>
          <a:p>
            <a:pPr lvl="1">
              <a:lnSpc>
                <a:spcPct val="90000"/>
              </a:lnSpc>
            </a:pPr>
            <a:r>
              <a:rPr lang="en-US" dirty="0" smtClean="0"/>
              <a:t>OMB Circulars: A-11, A-130, etc.</a:t>
            </a:r>
          </a:p>
          <a:p>
            <a:pPr>
              <a:lnSpc>
                <a:spcPct val="90000"/>
              </a:lnSpc>
            </a:pPr>
            <a:r>
              <a:rPr lang="en-US" dirty="0" smtClean="0"/>
              <a:t>Military</a:t>
            </a:r>
          </a:p>
          <a:p>
            <a:pPr lvl="1">
              <a:lnSpc>
                <a:spcPct val="90000"/>
              </a:lnSpc>
            </a:pPr>
            <a:r>
              <a:rPr lang="en-US" dirty="0" smtClean="0"/>
              <a:t>DoD Directives, Instructions, Manuals, etc.</a:t>
            </a:r>
          </a:p>
          <a:p>
            <a:pPr>
              <a:lnSpc>
                <a:spcPct val="90000"/>
              </a:lnSpc>
            </a:pPr>
            <a:r>
              <a:rPr lang="en-US" dirty="0" smtClean="0"/>
              <a:t>Intelligence</a:t>
            </a:r>
          </a:p>
          <a:p>
            <a:pPr lvl="1">
              <a:lnSpc>
                <a:spcPct val="90000"/>
              </a:lnSpc>
            </a:pPr>
            <a:r>
              <a:rPr lang="en-US" dirty="0" smtClean="0"/>
              <a:t>Director, Central Intelligence Directives (DCID).</a:t>
            </a:r>
          </a:p>
        </p:txBody>
      </p:sp>
      <p:graphicFrame>
        <p:nvGraphicFramePr>
          <p:cNvPr id="4098" name="Object 4"/>
          <p:cNvGraphicFramePr>
            <a:graphicFrameLocks noGrp="1" noChangeAspect="1"/>
          </p:cNvGraphicFramePr>
          <p:nvPr>
            <p:ph sz="half" idx="2"/>
            <p:extLst>
              <p:ext uri="{D42A27DB-BD31-4B8C-83A1-F6EECF244321}">
                <p14:modId xmlns:p14="http://schemas.microsoft.com/office/powerpoint/2010/main" val="650025928"/>
              </p:ext>
            </p:extLst>
          </p:nvPr>
        </p:nvGraphicFramePr>
        <p:xfrm>
          <a:off x="5867400" y="3230880"/>
          <a:ext cx="2970213" cy="1900238"/>
        </p:xfrm>
        <a:graphic>
          <a:graphicData uri="http://schemas.openxmlformats.org/presentationml/2006/ole">
            <mc:AlternateContent xmlns:mc="http://schemas.openxmlformats.org/markup-compatibility/2006">
              <mc:Choice xmlns:v="urn:schemas-microsoft-com:vml" Requires="v">
                <p:oleObj spid="_x0000_s4182" name="Visio" r:id="rId4" imgW="6578277" imgH="4206672" progId="Visio.Drawing.11">
                  <p:embed/>
                </p:oleObj>
              </mc:Choice>
              <mc:Fallback>
                <p:oleObj name="Visio" r:id="rId4" imgW="6578277" imgH="4206672" progId="Visio.Drawing.11">
                  <p:embed/>
                  <p:pic>
                    <p:nvPicPr>
                      <p:cNvPr id="0" name="Object 4"/>
                      <p:cNvPicPr>
                        <a:picLocks noChangeAspect="1" noChangeArrowheads="1"/>
                      </p:cNvPicPr>
                      <p:nvPr/>
                    </p:nvPicPr>
                    <p:blipFill>
                      <a:blip r:embed="rId5"/>
                      <a:srcRect/>
                      <a:stretch>
                        <a:fillRect/>
                      </a:stretch>
                    </p:blipFill>
                    <p:spPr bwMode="auto">
                      <a:xfrm>
                        <a:off x="5867400" y="3230880"/>
                        <a:ext cx="2970213" cy="190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up)">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3"/>
          <p:cNvSpPr>
            <a:spLocks noGrp="1"/>
          </p:cNvSpPr>
          <p:nvPr>
            <p:ph type="sldNum" sz="quarter" idx="10"/>
          </p:nvPr>
        </p:nvSpPr>
        <p:spPr>
          <a:noFill/>
        </p:spPr>
        <p:txBody>
          <a:bodyPr/>
          <a:lstStyle/>
          <a:p>
            <a:r>
              <a:rPr lang="en-US" dirty="0" smtClean="0"/>
              <a:t>- </a:t>
            </a:r>
            <a:fld id="{D68DE3E1-A9F6-4EE3-8641-894C473E50CA}" type="slidenum">
              <a:rPr lang="en-US" smtClean="0"/>
              <a:pPr/>
              <a:t>33</a:t>
            </a:fld>
            <a:r>
              <a:rPr lang="en-US" dirty="0" smtClean="0"/>
              <a:t> -</a:t>
            </a:r>
          </a:p>
        </p:txBody>
      </p:sp>
      <p:sp>
        <p:nvSpPr>
          <p:cNvPr id="49155" name="Rectangle 2"/>
          <p:cNvSpPr>
            <a:spLocks noGrp="1" noChangeArrowheads="1"/>
          </p:cNvSpPr>
          <p:nvPr>
            <p:ph type="title"/>
          </p:nvPr>
        </p:nvSpPr>
        <p:spPr/>
        <p:txBody>
          <a:bodyPr/>
          <a:lstStyle/>
          <a:p>
            <a:r>
              <a:rPr lang="en-US" sz="1200" dirty="0" smtClean="0"/>
              <a:t>Information Security Governance </a:t>
            </a:r>
            <a:br>
              <a:rPr lang="en-US" sz="1200" dirty="0" smtClean="0"/>
            </a:br>
            <a:r>
              <a:rPr lang="en-US" dirty="0" smtClean="0"/>
              <a:t>Policies – Roles &amp; Responsibilities</a:t>
            </a:r>
          </a:p>
        </p:txBody>
      </p:sp>
      <p:sp>
        <p:nvSpPr>
          <p:cNvPr id="49156" name="Rectangle 3"/>
          <p:cNvSpPr>
            <a:spLocks noGrp="1" noChangeArrowheads="1"/>
          </p:cNvSpPr>
          <p:nvPr>
            <p:ph type="body" idx="1"/>
          </p:nvPr>
        </p:nvSpPr>
        <p:spPr>
          <a:xfrm>
            <a:off x="685800" y="1143000"/>
            <a:ext cx="7772400" cy="5410200"/>
          </a:xfrm>
        </p:spPr>
        <p:txBody>
          <a:bodyPr/>
          <a:lstStyle/>
          <a:p>
            <a:pPr>
              <a:lnSpc>
                <a:spcPct val="80000"/>
              </a:lnSpc>
            </a:pPr>
            <a:r>
              <a:rPr lang="en-US" sz="1800" dirty="0" smtClean="0"/>
              <a:t>In order to have an effective security program, the roles, responsibilities and authority must be clearly communicated and understood by all.</a:t>
            </a:r>
          </a:p>
          <a:p>
            <a:pPr lvl="1">
              <a:lnSpc>
                <a:spcPct val="80000"/>
              </a:lnSpc>
              <a:buClr>
                <a:srgbClr val="003399"/>
              </a:buClr>
            </a:pPr>
            <a:r>
              <a:rPr lang="en-US" sz="1600" u="sng" dirty="0" smtClean="0">
                <a:solidFill>
                  <a:srgbClr val="FF6600"/>
                </a:solidFill>
              </a:rPr>
              <a:t>Information owner</a:t>
            </a:r>
            <a:r>
              <a:rPr lang="en-US" sz="1600" dirty="0" smtClean="0"/>
              <a:t>.  Executive management are responsible for the protection of information assets. (Tangible and Intangible)</a:t>
            </a:r>
          </a:p>
          <a:p>
            <a:pPr lvl="2">
              <a:lnSpc>
                <a:spcPct val="80000"/>
              </a:lnSpc>
              <a:buClr>
                <a:srgbClr val="003399"/>
              </a:buClr>
            </a:pPr>
            <a:r>
              <a:rPr lang="en-US" sz="1400" dirty="0" smtClean="0"/>
              <a:t>C[X]Os</a:t>
            </a:r>
          </a:p>
          <a:p>
            <a:pPr lvl="2">
              <a:lnSpc>
                <a:spcPct val="80000"/>
              </a:lnSpc>
              <a:buClr>
                <a:srgbClr val="003399"/>
              </a:buClr>
            </a:pPr>
            <a:r>
              <a:rPr lang="en-US" sz="1400" dirty="0" smtClean="0"/>
              <a:t>Functional managers</a:t>
            </a:r>
          </a:p>
          <a:p>
            <a:pPr lvl="2">
              <a:lnSpc>
                <a:spcPct val="80000"/>
              </a:lnSpc>
              <a:buClr>
                <a:srgbClr val="003399"/>
              </a:buClr>
            </a:pPr>
            <a:r>
              <a:rPr lang="en-US" sz="1400" dirty="0" smtClean="0"/>
              <a:t>Solutions providers</a:t>
            </a:r>
          </a:p>
          <a:p>
            <a:pPr lvl="2">
              <a:lnSpc>
                <a:spcPct val="80000"/>
              </a:lnSpc>
              <a:buClr>
                <a:srgbClr val="003399"/>
              </a:buClr>
            </a:pPr>
            <a:r>
              <a:rPr lang="en-US" sz="1400" dirty="0" smtClean="0"/>
              <a:t>Configuration Management (CM) /CCB</a:t>
            </a:r>
          </a:p>
          <a:p>
            <a:pPr lvl="1">
              <a:lnSpc>
                <a:spcPct val="80000"/>
              </a:lnSpc>
              <a:buClr>
                <a:srgbClr val="003399"/>
              </a:buClr>
            </a:pPr>
            <a:r>
              <a:rPr lang="en-US" sz="1600" u="sng" dirty="0" smtClean="0">
                <a:solidFill>
                  <a:srgbClr val="FF6600"/>
                </a:solidFill>
              </a:rPr>
              <a:t>Information custodian</a:t>
            </a:r>
            <a:r>
              <a:rPr lang="en-US" sz="1600" dirty="0" smtClean="0"/>
              <a:t>.  Information security professionals are delegated with responsibilities to provide security services that supports the execution of business processes within an organization.</a:t>
            </a:r>
          </a:p>
          <a:p>
            <a:pPr lvl="2">
              <a:lnSpc>
                <a:spcPct val="80000"/>
              </a:lnSpc>
              <a:buClr>
                <a:srgbClr val="003399"/>
              </a:buClr>
            </a:pPr>
            <a:r>
              <a:rPr lang="en-US" sz="1400" dirty="0" smtClean="0"/>
              <a:t>Security managers / officers</a:t>
            </a:r>
          </a:p>
          <a:p>
            <a:pPr lvl="2">
              <a:lnSpc>
                <a:spcPct val="80000"/>
              </a:lnSpc>
              <a:buClr>
                <a:srgbClr val="003399"/>
              </a:buClr>
            </a:pPr>
            <a:r>
              <a:rPr lang="en-US" sz="1400" dirty="0" smtClean="0"/>
              <a:t>Security administrators (network, systems, databases, etc.)</a:t>
            </a:r>
          </a:p>
          <a:p>
            <a:pPr lvl="2">
              <a:lnSpc>
                <a:spcPct val="80000"/>
              </a:lnSpc>
              <a:buClr>
                <a:srgbClr val="003399"/>
              </a:buClr>
            </a:pPr>
            <a:r>
              <a:rPr lang="en-US" sz="1400" dirty="0" smtClean="0"/>
              <a:t>Security analysts</a:t>
            </a:r>
          </a:p>
          <a:p>
            <a:pPr lvl="2">
              <a:lnSpc>
                <a:spcPct val="80000"/>
              </a:lnSpc>
              <a:buClr>
                <a:srgbClr val="003399"/>
              </a:buClr>
            </a:pPr>
            <a:r>
              <a:rPr lang="en-US" sz="1400" dirty="0" smtClean="0"/>
              <a:t>Network, system, database administrators</a:t>
            </a:r>
          </a:p>
          <a:p>
            <a:pPr lvl="2">
              <a:lnSpc>
                <a:spcPct val="80000"/>
              </a:lnSpc>
              <a:buClr>
                <a:srgbClr val="003399"/>
              </a:buClr>
            </a:pPr>
            <a:r>
              <a:rPr lang="en-US" sz="1400" dirty="0" smtClean="0"/>
              <a:t>Application owner (i.e. </a:t>
            </a:r>
          </a:p>
          <a:p>
            <a:pPr lvl="1">
              <a:lnSpc>
                <a:spcPct val="80000"/>
              </a:lnSpc>
              <a:buClr>
                <a:srgbClr val="003399"/>
              </a:buClr>
            </a:pPr>
            <a:r>
              <a:rPr lang="en-US" sz="1600" u="sng" dirty="0" smtClean="0">
                <a:solidFill>
                  <a:srgbClr val="FF6600"/>
                </a:solidFill>
              </a:rPr>
              <a:t>Information user</a:t>
            </a:r>
            <a:r>
              <a:rPr lang="en-US" sz="1600" dirty="0" smtClean="0">
                <a:solidFill>
                  <a:srgbClr val="000099"/>
                </a:solidFill>
              </a:rPr>
              <a:t>.</a:t>
            </a:r>
            <a:r>
              <a:rPr lang="en-US" sz="1600" dirty="0" smtClean="0"/>
              <a:t>  End users are responsible for safeguarding &amp; handling of information. (i.e. marking &amp; labeling, printing, transporting, NdA, etc.)</a:t>
            </a:r>
          </a:p>
          <a:p>
            <a:pPr lvl="2">
              <a:lnSpc>
                <a:spcPct val="80000"/>
              </a:lnSpc>
              <a:buClr>
                <a:srgbClr val="003399"/>
              </a:buClr>
            </a:pPr>
            <a:r>
              <a:rPr lang="en-US" sz="1400" dirty="0" smtClean="0"/>
              <a:t>Line managers</a:t>
            </a:r>
          </a:p>
          <a:p>
            <a:pPr lvl="2">
              <a:lnSpc>
                <a:spcPct val="80000"/>
              </a:lnSpc>
              <a:buClr>
                <a:srgbClr val="003399"/>
              </a:buClr>
            </a:pPr>
            <a:r>
              <a:rPr lang="en-US" sz="1400" dirty="0" smtClean="0"/>
              <a:t>Analyst</a:t>
            </a:r>
          </a:p>
          <a:p>
            <a:pPr lvl="1">
              <a:lnSpc>
                <a:spcPct val="80000"/>
              </a:lnSpc>
              <a:buClr>
                <a:srgbClr val="003399"/>
              </a:buClr>
            </a:pPr>
            <a:r>
              <a:rPr lang="en-US" sz="1600" u="sng" dirty="0" smtClean="0">
                <a:solidFill>
                  <a:srgbClr val="FF6600"/>
                </a:solidFill>
              </a:rPr>
              <a:t>Information (systems) auditor</a:t>
            </a:r>
            <a:r>
              <a:rPr lang="en-US" sz="1600" dirty="0" smtClean="0"/>
              <a:t>.  The auditors provide independent assessment of the security of information and/or information systems.</a:t>
            </a:r>
          </a:p>
          <a:p>
            <a:pPr lvl="2">
              <a:lnSpc>
                <a:spcPct val="80000"/>
              </a:lnSpc>
              <a:buClr>
                <a:srgbClr val="003399"/>
              </a:buClr>
            </a:pPr>
            <a:r>
              <a:rPr lang="en-US" sz="1400" dirty="0" smtClean="0"/>
              <a:t>Military: White, Blue &amp; Red Teams, IGs</a:t>
            </a:r>
          </a:p>
          <a:p>
            <a:pPr lvl="2">
              <a:lnSpc>
                <a:spcPct val="80000"/>
              </a:lnSpc>
              <a:buClr>
                <a:srgbClr val="003399"/>
              </a:buClr>
            </a:pPr>
            <a:r>
              <a:rPr lang="en-US" sz="1400" dirty="0" smtClean="0"/>
              <a:t>Commercial: Auditors, Black-hat Teams</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lide Number Placeholder 4"/>
          <p:cNvSpPr>
            <a:spLocks noGrp="1"/>
          </p:cNvSpPr>
          <p:nvPr>
            <p:ph type="sldNum" sz="quarter" idx="10"/>
          </p:nvPr>
        </p:nvSpPr>
        <p:spPr>
          <a:noFill/>
        </p:spPr>
        <p:txBody>
          <a:bodyPr/>
          <a:lstStyle/>
          <a:p>
            <a:r>
              <a:rPr lang="en-US" dirty="0" smtClean="0"/>
              <a:t>- </a:t>
            </a:r>
            <a:fld id="{EDD49031-C7EF-4027-99B6-E531C65E8606}" type="slidenum">
              <a:rPr lang="en-US" smtClean="0"/>
              <a:pPr/>
              <a:t>34</a:t>
            </a:fld>
            <a:r>
              <a:rPr lang="en-US" dirty="0" smtClean="0"/>
              <a:t> -</a:t>
            </a:r>
          </a:p>
        </p:txBody>
      </p:sp>
      <p:sp>
        <p:nvSpPr>
          <p:cNvPr id="5124" name="Rectangle 2"/>
          <p:cNvSpPr>
            <a:spLocks noGrp="1" noChangeArrowheads="1"/>
          </p:cNvSpPr>
          <p:nvPr>
            <p:ph type="title"/>
          </p:nvPr>
        </p:nvSpPr>
        <p:spPr/>
        <p:txBody>
          <a:bodyPr/>
          <a:lstStyle/>
          <a:p>
            <a:r>
              <a:rPr lang="en-US" sz="1200" dirty="0" smtClean="0"/>
              <a:t>Information Security Governance </a:t>
            </a:r>
            <a:r>
              <a:rPr lang="en-US" dirty="0" smtClean="0"/>
              <a:t/>
            </a:r>
            <a:br>
              <a:rPr lang="en-US" dirty="0" smtClean="0"/>
            </a:br>
            <a:r>
              <a:rPr lang="en-US" dirty="0" smtClean="0"/>
              <a:t>Standards</a:t>
            </a:r>
          </a:p>
        </p:txBody>
      </p:sp>
      <p:sp>
        <p:nvSpPr>
          <p:cNvPr id="5125" name="Rectangle 3"/>
          <p:cNvSpPr>
            <a:spLocks noGrp="1" noChangeArrowheads="1"/>
          </p:cNvSpPr>
          <p:nvPr>
            <p:ph type="body" sz="half" idx="1"/>
          </p:nvPr>
        </p:nvSpPr>
        <p:spPr>
          <a:xfrm>
            <a:off x="685800" y="1143000"/>
            <a:ext cx="7239000" cy="5367338"/>
          </a:xfrm>
        </p:spPr>
        <p:txBody>
          <a:bodyPr/>
          <a:lstStyle/>
          <a:p>
            <a:pPr>
              <a:lnSpc>
                <a:spcPct val="90000"/>
              </a:lnSpc>
              <a:buFontTx/>
              <a:buNone/>
            </a:pPr>
            <a:r>
              <a:rPr lang="en-US" dirty="0" smtClean="0"/>
              <a:t>Standards: </a:t>
            </a:r>
          </a:p>
          <a:p>
            <a:pPr>
              <a:lnSpc>
                <a:spcPct val="90000"/>
              </a:lnSpc>
              <a:buClr>
                <a:srgbClr val="003399"/>
              </a:buClr>
            </a:pPr>
            <a:r>
              <a:rPr lang="en-US" u="sng" dirty="0" smtClean="0">
                <a:solidFill>
                  <a:srgbClr val="FF6600"/>
                </a:solidFill>
              </a:rPr>
              <a:t>Mandatory</a:t>
            </a:r>
            <a:r>
              <a:rPr lang="en-US" dirty="0" smtClean="0"/>
              <a:t> activities, actions, and rules for the execution of management (or administrative) policies</a:t>
            </a:r>
          </a:p>
          <a:p>
            <a:pPr>
              <a:lnSpc>
                <a:spcPct val="90000"/>
              </a:lnSpc>
              <a:buFontTx/>
              <a:buNone/>
            </a:pPr>
            <a:endParaRPr lang="en-US" dirty="0" smtClean="0"/>
          </a:p>
          <a:p>
            <a:pPr>
              <a:lnSpc>
                <a:spcPct val="90000"/>
              </a:lnSpc>
              <a:buFontTx/>
              <a:buNone/>
            </a:pPr>
            <a:r>
              <a:rPr lang="en-US" dirty="0" smtClean="0"/>
              <a:t>Examples:</a:t>
            </a:r>
          </a:p>
          <a:p>
            <a:pPr>
              <a:lnSpc>
                <a:spcPct val="90000"/>
              </a:lnSpc>
            </a:pPr>
            <a:r>
              <a:rPr lang="en-US" dirty="0" smtClean="0"/>
              <a:t>Federal (/ Civil)</a:t>
            </a:r>
          </a:p>
          <a:p>
            <a:pPr lvl="1">
              <a:lnSpc>
                <a:spcPct val="90000"/>
              </a:lnSpc>
            </a:pPr>
            <a:r>
              <a:rPr lang="en-US" dirty="0" smtClean="0"/>
              <a:t>Federal Information Processing Standards (FIPS)</a:t>
            </a:r>
          </a:p>
          <a:p>
            <a:pPr>
              <a:lnSpc>
                <a:spcPct val="90000"/>
              </a:lnSpc>
            </a:pPr>
            <a:r>
              <a:rPr lang="en-US" dirty="0" smtClean="0"/>
              <a:t>Military</a:t>
            </a:r>
          </a:p>
          <a:p>
            <a:pPr lvl="1">
              <a:lnSpc>
                <a:spcPct val="90000"/>
              </a:lnSpc>
            </a:pPr>
            <a:r>
              <a:rPr lang="en-US" dirty="0" smtClean="0"/>
              <a:t>DoD Regulations, DoD Manuals, etc.</a:t>
            </a:r>
          </a:p>
          <a:p>
            <a:pPr>
              <a:lnSpc>
                <a:spcPct val="90000"/>
              </a:lnSpc>
            </a:pPr>
            <a:r>
              <a:rPr lang="en-US" dirty="0" smtClean="0"/>
              <a:t>Intelligence</a:t>
            </a:r>
          </a:p>
          <a:p>
            <a:pPr lvl="1">
              <a:lnSpc>
                <a:spcPct val="90000"/>
              </a:lnSpc>
            </a:pPr>
            <a:r>
              <a:rPr lang="en-US" dirty="0" smtClean="0"/>
              <a:t>Director, Central Intelligence Directives (DCID)</a:t>
            </a:r>
          </a:p>
          <a:p>
            <a:pPr>
              <a:lnSpc>
                <a:spcPct val="90000"/>
              </a:lnSpc>
            </a:pPr>
            <a:r>
              <a:rPr lang="en-US" dirty="0" smtClean="0"/>
              <a:t>Commercial (/ Industry)</a:t>
            </a:r>
          </a:p>
          <a:p>
            <a:pPr lvl="1">
              <a:lnSpc>
                <a:spcPct val="90000"/>
              </a:lnSpc>
            </a:pPr>
            <a:r>
              <a:rPr lang="en-US" dirty="0" smtClean="0"/>
              <a:t>ISO/IEC 27001, BS 7799, etc.</a:t>
            </a:r>
          </a:p>
          <a:p>
            <a:pPr>
              <a:lnSpc>
                <a:spcPct val="90000"/>
              </a:lnSpc>
            </a:pPr>
            <a:endParaRPr lang="en-US" dirty="0" smtClean="0"/>
          </a:p>
        </p:txBody>
      </p:sp>
      <p:graphicFrame>
        <p:nvGraphicFramePr>
          <p:cNvPr id="5122" name="Object 4"/>
          <p:cNvGraphicFramePr>
            <a:graphicFrameLocks noGrp="1" noChangeAspect="1"/>
          </p:cNvGraphicFramePr>
          <p:nvPr>
            <p:ph sz="half" idx="2"/>
            <p:extLst>
              <p:ext uri="{D42A27DB-BD31-4B8C-83A1-F6EECF244321}">
                <p14:modId xmlns:p14="http://schemas.microsoft.com/office/powerpoint/2010/main" val="795116291"/>
              </p:ext>
            </p:extLst>
          </p:nvPr>
        </p:nvGraphicFramePr>
        <p:xfrm>
          <a:off x="5868988" y="4376738"/>
          <a:ext cx="3046412" cy="1947862"/>
        </p:xfrm>
        <a:graphic>
          <a:graphicData uri="http://schemas.openxmlformats.org/presentationml/2006/ole">
            <mc:AlternateContent xmlns:mc="http://schemas.openxmlformats.org/markup-compatibility/2006">
              <mc:Choice xmlns:v="urn:schemas-microsoft-com:vml" Requires="v">
                <p:oleObj spid="_x0000_s5205" name="Visio" r:id="rId4" imgW="6578277" imgH="4206672" progId="Visio.Drawing.11">
                  <p:embed/>
                </p:oleObj>
              </mc:Choice>
              <mc:Fallback>
                <p:oleObj name="Visio" r:id="rId4" imgW="6578277" imgH="4206672" progId="Visio.Drawing.11">
                  <p:embed/>
                  <p:pic>
                    <p:nvPicPr>
                      <p:cNvPr id="0" name="Object 4"/>
                      <p:cNvPicPr>
                        <a:picLocks noChangeAspect="1" noChangeArrowheads="1"/>
                      </p:cNvPicPr>
                      <p:nvPr/>
                    </p:nvPicPr>
                    <p:blipFill>
                      <a:blip r:embed="rId5"/>
                      <a:srcRect/>
                      <a:stretch>
                        <a:fillRect/>
                      </a:stretch>
                    </p:blipFill>
                    <p:spPr bwMode="auto">
                      <a:xfrm>
                        <a:off x="5868988" y="4376738"/>
                        <a:ext cx="3046412" cy="194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up)">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4"/>
          <p:cNvSpPr>
            <a:spLocks noGrp="1"/>
          </p:cNvSpPr>
          <p:nvPr>
            <p:ph type="sldNum" sz="quarter" idx="10"/>
          </p:nvPr>
        </p:nvSpPr>
        <p:spPr>
          <a:noFill/>
        </p:spPr>
        <p:txBody>
          <a:bodyPr/>
          <a:lstStyle/>
          <a:p>
            <a:r>
              <a:rPr lang="en-US" dirty="0" smtClean="0"/>
              <a:t>- </a:t>
            </a:r>
            <a:fld id="{31114C83-3B88-442B-A009-AB67AE53F091}" type="slidenum">
              <a:rPr lang="en-US" smtClean="0"/>
              <a:pPr/>
              <a:t>35</a:t>
            </a:fld>
            <a:r>
              <a:rPr lang="en-US" dirty="0" smtClean="0"/>
              <a:t> -</a:t>
            </a:r>
          </a:p>
        </p:txBody>
      </p:sp>
      <p:sp>
        <p:nvSpPr>
          <p:cNvPr id="6148" name="Rectangle 2"/>
          <p:cNvSpPr>
            <a:spLocks noGrp="1" noChangeArrowheads="1"/>
          </p:cNvSpPr>
          <p:nvPr>
            <p:ph type="title"/>
          </p:nvPr>
        </p:nvSpPr>
        <p:spPr/>
        <p:txBody>
          <a:bodyPr/>
          <a:lstStyle/>
          <a:p>
            <a:r>
              <a:rPr lang="en-US" sz="1200" dirty="0" smtClean="0"/>
              <a:t>Information Security Governance</a:t>
            </a:r>
            <a:r>
              <a:rPr lang="en-US" dirty="0" smtClean="0"/>
              <a:t/>
            </a:r>
            <a:br>
              <a:rPr lang="en-US" dirty="0" smtClean="0"/>
            </a:br>
            <a:r>
              <a:rPr lang="en-US" dirty="0" smtClean="0"/>
              <a:t>Standards</a:t>
            </a:r>
          </a:p>
        </p:txBody>
      </p:sp>
      <p:graphicFrame>
        <p:nvGraphicFramePr>
          <p:cNvPr id="6146" name="Object 3"/>
          <p:cNvGraphicFramePr>
            <a:graphicFrameLocks noGrp="1" noChangeAspect="1"/>
          </p:cNvGraphicFramePr>
          <p:nvPr>
            <p:ph sz="half" idx="1"/>
            <p:extLst>
              <p:ext uri="{D42A27DB-BD31-4B8C-83A1-F6EECF244321}">
                <p14:modId xmlns:p14="http://schemas.microsoft.com/office/powerpoint/2010/main" val="4072281968"/>
              </p:ext>
            </p:extLst>
          </p:nvPr>
        </p:nvGraphicFramePr>
        <p:xfrm>
          <a:off x="228600" y="1968500"/>
          <a:ext cx="4341813" cy="3441700"/>
        </p:xfrm>
        <a:graphic>
          <a:graphicData uri="http://schemas.openxmlformats.org/presentationml/2006/ole">
            <mc:AlternateContent xmlns:mc="http://schemas.openxmlformats.org/markup-compatibility/2006">
              <mc:Choice xmlns:v="urn:schemas-microsoft-com:vml" Requires="v">
                <p:oleObj spid="_x0000_s6229" name="Visio" r:id="rId4" imgW="5235446" imgH="4149387" progId="Visio.Drawing.11">
                  <p:embed/>
                </p:oleObj>
              </mc:Choice>
              <mc:Fallback>
                <p:oleObj name="Visio" r:id="rId4" imgW="5235446" imgH="4149387" progId="Visio.Drawing.11">
                  <p:embed/>
                  <p:pic>
                    <p:nvPicPr>
                      <p:cNvPr id="0" name="Object 3"/>
                      <p:cNvPicPr>
                        <a:picLocks noChangeAspect="1" noChangeArrowheads="1"/>
                      </p:cNvPicPr>
                      <p:nvPr/>
                    </p:nvPicPr>
                    <p:blipFill>
                      <a:blip r:embed="rId5"/>
                      <a:srcRect/>
                      <a:stretch>
                        <a:fillRect/>
                      </a:stretch>
                    </p:blipFill>
                    <p:spPr bwMode="auto">
                      <a:xfrm>
                        <a:off x="228600" y="1968500"/>
                        <a:ext cx="4341813" cy="3441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9" name="Rectangle 4"/>
          <p:cNvSpPr>
            <a:spLocks noGrp="1" noChangeArrowheads="1"/>
          </p:cNvSpPr>
          <p:nvPr>
            <p:ph type="body" sz="half" idx="2"/>
          </p:nvPr>
        </p:nvSpPr>
        <p:spPr>
          <a:xfrm>
            <a:off x="4648200" y="1143000"/>
            <a:ext cx="3810000" cy="5429250"/>
          </a:xfrm>
        </p:spPr>
        <p:txBody>
          <a:bodyPr/>
          <a:lstStyle/>
          <a:p>
            <a:r>
              <a:rPr lang="en-US" sz="2000" dirty="0" smtClean="0"/>
              <a:t>DoD 5200.28-STD </a:t>
            </a:r>
            <a:r>
              <a:rPr lang="en-US" sz="2000" i="1" dirty="0" smtClean="0"/>
              <a:t>Trusted Computer System Evaluation Criteria</a:t>
            </a:r>
            <a:r>
              <a:rPr lang="en-US" sz="2000" dirty="0" smtClean="0"/>
              <a:t> (</a:t>
            </a:r>
            <a:r>
              <a:rPr lang="en-US" sz="2000" u="sng" dirty="0" smtClean="0">
                <a:solidFill>
                  <a:srgbClr val="FF6600"/>
                </a:solidFill>
              </a:rPr>
              <a:t>TCSEC</a:t>
            </a:r>
            <a:r>
              <a:rPr lang="en-US" sz="2000" dirty="0" smtClean="0"/>
              <a:t>)</a:t>
            </a:r>
          </a:p>
          <a:p>
            <a:pPr lvl="1"/>
            <a:r>
              <a:rPr lang="en-US" sz="1800" dirty="0" smtClean="0"/>
              <a:t>Evaluates </a:t>
            </a:r>
            <a:r>
              <a:rPr lang="en-US" sz="1800" u="sng" dirty="0" smtClean="0">
                <a:solidFill>
                  <a:srgbClr val="FF6600"/>
                </a:solidFill>
              </a:rPr>
              <a:t>Confidentiality</a:t>
            </a:r>
            <a:r>
              <a:rPr lang="en-US" sz="1800" dirty="0" smtClean="0"/>
              <a:t>.</a:t>
            </a:r>
          </a:p>
          <a:p>
            <a:endParaRPr lang="en-US" sz="2000" dirty="0" smtClean="0"/>
          </a:p>
          <a:p>
            <a:r>
              <a:rPr lang="en-US" sz="2000" dirty="0" smtClean="0"/>
              <a:t>Information Technology Security Evaluation Criteria (</a:t>
            </a:r>
            <a:r>
              <a:rPr lang="en-US" sz="2000" u="sng" dirty="0" smtClean="0">
                <a:solidFill>
                  <a:srgbClr val="FF6600"/>
                </a:solidFill>
              </a:rPr>
              <a:t>ITSEC</a:t>
            </a:r>
            <a:r>
              <a:rPr lang="en-US" sz="2000" dirty="0" smtClean="0"/>
              <a:t>)</a:t>
            </a:r>
          </a:p>
          <a:p>
            <a:pPr lvl="1"/>
            <a:r>
              <a:rPr lang="en-US" sz="1800" dirty="0" smtClean="0"/>
              <a:t>Evaluates </a:t>
            </a:r>
            <a:r>
              <a:rPr lang="en-US" sz="1800" u="sng" dirty="0" smtClean="0">
                <a:solidFill>
                  <a:srgbClr val="FF6600"/>
                </a:solidFill>
              </a:rPr>
              <a:t>Confidentiality</a:t>
            </a:r>
            <a:r>
              <a:rPr lang="en-US" sz="1800" dirty="0" smtClean="0"/>
              <a:t>, </a:t>
            </a:r>
            <a:r>
              <a:rPr lang="en-US" sz="1800" u="sng" dirty="0" smtClean="0">
                <a:solidFill>
                  <a:srgbClr val="FF6600"/>
                </a:solidFill>
              </a:rPr>
              <a:t>Integrity</a:t>
            </a:r>
            <a:r>
              <a:rPr lang="en-US" sz="1800" dirty="0" smtClean="0"/>
              <a:t> and </a:t>
            </a:r>
            <a:r>
              <a:rPr lang="en-US" sz="1800" u="sng" dirty="0" smtClean="0">
                <a:solidFill>
                  <a:srgbClr val="FF6600"/>
                </a:solidFill>
              </a:rPr>
              <a:t>Availability</a:t>
            </a:r>
            <a:r>
              <a:rPr lang="en-US" sz="1800" dirty="0" smtClean="0"/>
              <a:t>.</a:t>
            </a:r>
          </a:p>
          <a:p>
            <a:endParaRPr lang="en-US" sz="2200" dirty="0" smtClean="0"/>
          </a:p>
          <a:p>
            <a:pPr>
              <a:buClr>
                <a:srgbClr val="003399"/>
              </a:buClr>
            </a:pPr>
            <a:r>
              <a:rPr lang="en-US" sz="2000" u="sng" dirty="0" smtClean="0">
                <a:solidFill>
                  <a:srgbClr val="FF6600"/>
                </a:solidFill>
              </a:rPr>
              <a:t>Common Criteria</a:t>
            </a:r>
            <a:r>
              <a:rPr lang="en-US" sz="2000" dirty="0" smtClean="0"/>
              <a:t> (CC)</a:t>
            </a:r>
          </a:p>
          <a:p>
            <a:pPr lvl="1"/>
            <a:r>
              <a:rPr lang="en-US" sz="1800" dirty="0" smtClean="0"/>
              <a:t>Provided a </a:t>
            </a:r>
            <a:r>
              <a:rPr lang="en-US" sz="1800" u="sng" dirty="0" smtClean="0">
                <a:solidFill>
                  <a:srgbClr val="FF6600"/>
                </a:solidFill>
              </a:rPr>
              <a:t>common</a:t>
            </a:r>
            <a:r>
              <a:rPr lang="en-US" sz="1800" u="sng" dirty="0" smtClean="0"/>
              <a:t> </a:t>
            </a:r>
            <a:r>
              <a:rPr lang="en-US" sz="1800" u="sng" dirty="0" smtClean="0">
                <a:solidFill>
                  <a:srgbClr val="FF6600"/>
                </a:solidFill>
              </a:rPr>
              <a:t>structure</a:t>
            </a:r>
            <a:r>
              <a:rPr lang="en-US" sz="1800" dirty="0" smtClean="0"/>
              <a:t> and </a:t>
            </a:r>
            <a:r>
              <a:rPr lang="en-US" sz="1800" u="sng" dirty="0" smtClean="0">
                <a:solidFill>
                  <a:srgbClr val="FF6600"/>
                </a:solidFill>
              </a:rPr>
              <a:t>language</a:t>
            </a:r>
            <a:r>
              <a:rPr lang="en-US" sz="1800" dirty="0" smtClean="0"/>
              <a:t>.</a:t>
            </a:r>
          </a:p>
          <a:p>
            <a:pPr lvl="1"/>
            <a:r>
              <a:rPr lang="en-US" sz="1800" dirty="0" smtClean="0">
                <a:solidFill>
                  <a:srgbClr val="000099"/>
                </a:solidFill>
              </a:rPr>
              <a:t>It’s an</a:t>
            </a:r>
            <a:r>
              <a:rPr lang="en-US" sz="1800" dirty="0" smtClean="0">
                <a:solidFill>
                  <a:srgbClr val="FF9900"/>
                </a:solidFill>
              </a:rPr>
              <a:t> </a:t>
            </a:r>
            <a:r>
              <a:rPr lang="en-US" sz="1800" u="sng" dirty="0" smtClean="0">
                <a:solidFill>
                  <a:srgbClr val="FF6600"/>
                </a:solidFill>
              </a:rPr>
              <a:t>International</a:t>
            </a:r>
            <a:r>
              <a:rPr lang="en-US" sz="1800" dirty="0" smtClean="0">
                <a:solidFill>
                  <a:srgbClr val="FF9900"/>
                </a:solidFill>
              </a:rPr>
              <a:t> </a:t>
            </a:r>
            <a:r>
              <a:rPr lang="en-US" sz="1800" dirty="0" smtClean="0">
                <a:solidFill>
                  <a:srgbClr val="000099"/>
                </a:solidFill>
              </a:rPr>
              <a:t>standard</a:t>
            </a:r>
            <a:r>
              <a:rPr lang="en-US" sz="1800" dirty="0" smtClean="0">
                <a:solidFill>
                  <a:srgbClr val="FF9900"/>
                </a:solidFill>
              </a:rPr>
              <a:t> </a:t>
            </a:r>
            <a:r>
              <a:rPr lang="en-US" sz="1800" dirty="0" smtClean="0">
                <a:solidFill>
                  <a:srgbClr val="000099"/>
                </a:solidFill>
              </a:rPr>
              <a:t>(</a:t>
            </a:r>
            <a:r>
              <a:rPr lang="en-US" sz="1800" u="sng" dirty="0" smtClean="0">
                <a:solidFill>
                  <a:srgbClr val="FF6600"/>
                </a:solidFill>
              </a:rPr>
              <a:t>ISO 15408</a:t>
            </a:r>
            <a:r>
              <a:rPr lang="en-US" sz="1800" dirty="0" smtClean="0">
                <a:solidFill>
                  <a:srgbClr val="000099"/>
                </a:solidFill>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wipe(left)">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4"/>
          <p:cNvSpPr>
            <a:spLocks noGrp="1"/>
          </p:cNvSpPr>
          <p:nvPr>
            <p:ph type="sldNum" sz="quarter" idx="10"/>
          </p:nvPr>
        </p:nvSpPr>
        <p:spPr>
          <a:noFill/>
        </p:spPr>
        <p:txBody>
          <a:bodyPr/>
          <a:lstStyle/>
          <a:p>
            <a:r>
              <a:rPr lang="en-US" dirty="0" smtClean="0"/>
              <a:t>- </a:t>
            </a:r>
            <a:fld id="{48D4A96A-9FCB-42CD-AB61-DD54DABFA70C}" type="slidenum">
              <a:rPr lang="en-US" smtClean="0"/>
              <a:pPr/>
              <a:t>36</a:t>
            </a:fld>
            <a:r>
              <a:rPr lang="en-US" dirty="0" smtClean="0"/>
              <a:t> -</a:t>
            </a:r>
          </a:p>
        </p:txBody>
      </p:sp>
      <p:sp>
        <p:nvSpPr>
          <p:cNvPr id="46083" name="Rectangle 2"/>
          <p:cNvSpPr>
            <a:spLocks noGrp="1" noChangeArrowheads="1"/>
          </p:cNvSpPr>
          <p:nvPr>
            <p:ph type="title"/>
          </p:nvPr>
        </p:nvSpPr>
        <p:spPr/>
        <p:txBody>
          <a:bodyPr/>
          <a:lstStyle/>
          <a:p>
            <a:r>
              <a:rPr lang="en-US" sz="1200" dirty="0" smtClean="0"/>
              <a:t>Information Security Governance </a:t>
            </a:r>
            <a:r>
              <a:rPr lang="en-US" dirty="0" smtClean="0"/>
              <a:t/>
            </a:r>
            <a:br>
              <a:rPr lang="en-US" dirty="0" smtClean="0"/>
            </a:br>
            <a:r>
              <a:rPr lang="en-US" dirty="0" smtClean="0"/>
              <a:t>Standards – ISO/IEC 27001:2005</a:t>
            </a:r>
          </a:p>
        </p:txBody>
      </p:sp>
      <p:pic>
        <p:nvPicPr>
          <p:cNvPr id="46084" name="Picture 30"/>
          <p:cNvPicPr>
            <a:picLocks noGrp="1" noChangeAspect="1" noChangeArrowheads="1"/>
          </p:cNvPicPr>
          <p:nvPr>
            <p:ph sz="half" idx="1"/>
          </p:nvPr>
        </p:nvPicPr>
        <p:blipFill>
          <a:blip r:embed="rId3" cstate="print"/>
          <a:srcRect/>
          <a:stretch>
            <a:fillRect/>
          </a:stretch>
        </p:blipFill>
        <p:spPr>
          <a:xfrm>
            <a:off x="195263" y="1326543"/>
            <a:ext cx="4719637" cy="3213100"/>
          </a:xfrm>
          <a:noFill/>
        </p:spPr>
      </p:pic>
      <p:sp>
        <p:nvSpPr>
          <p:cNvPr id="46085" name="Rectangle 4"/>
          <p:cNvSpPr>
            <a:spLocks noGrp="1" noChangeArrowheads="1"/>
          </p:cNvSpPr>
          <p:nvPr>
            <p:ph type="body" sz="half" idx="2"/>
          </p:nvPr>
        </p:nvSpPr>
        <p:spPr>
          <a:xfrm>
            <a:off x="4986338" y="1143000"/>
            <a:ext cx="3810000" cy="5086350"/>
          </a:xfrm>
        </p:spPr>
        <p:txBody>
          <a:bodyPr/>
          <a:lstStyle/>
          <a:p>
            <a:r>
              <a:rPr lang="en-US" sz="2000" dirty="0" smtClean="0"/>
              <a:t>ISO/IEC 27001 is an Information Security Management System </a:t>
            </a:r>
            <a:r>
              <a:rPr lang="en-US" sz="2000" u="sng" dirty="0" smtClean="0">
                <a:solidFill>
                  <a:srgbClr val="FF6600"/>
                </a:solidFill>
              </a:rPr>
              <a:t>Standard</a:t>
            </a:r>
            <a:r>
              <a:rPr lang="en-US" sz="2000" dirty="0" smtClean="0"/>
              <a:t>.</a:t>
            </a:r>
          </a:p>
          <a:p>
            <a:endParaRPr lang="en-US" sz="2000" dirty="0" smtClean="0"/>
          </a:p>
          <a:p>
            <a:r>
              <a:rPr lang="en-US" sz="2000" dirty="0" smtClean="0"/>
              <a:t>Commercially, the systems are certified based on meeting ISO/IEC 27001 (not ISO/IEC 27002!)</a:t>
            </a:r>
          </a:p>
          <a:p>
            <a:endParaRPr lang="en-US" sz="2000" dirty="0" smtClean="0"/>
          </a:p>
          <a:p>
            <a:r>
              <a:rPr lang="en-US" sz="2000" dirty="0" smtClean="0"/>
              <a:t>ISO/IEC 27002:2005 is a “Code of practice” for information security management</a:t>
            </a:r>
          </a:p>
        </p:txBody>
      </p:sp>
      <p:sp>
        <p:nvSpPr>
          <p:cNvPr id="6" name="TextBox 4"/>
          <p:cNvSpPr txBox="1">
            <a:spLocks noChangeArrowheads="1"/>
          </p:cNvSpPr>
          <p:nvPr/>
        </p:nvSpPr>
        <p:spPr bwMode="auto">
          <a:xfrm>
            <a:off x="855736" y="5845791"/>
            <a:ext cx="7893049" cy="646331"/>
          </a:xfrm>
          <a:prstGeom prst="rect">
            <a:avLst/>
          </a:prstGeom>
          <a:noFill/>
          <a:ln w="9525">
            <a:noFill/>
            <a:miter lim="800000"/>
            <a:headEnd/>
            <a:tailEnd/>
          </a:ln>
        </p:spPr>
        <p:txBody>
          <a:bodyPr wrap="square">
            <a:spAutoFit/>
          </a:bodyPr>
          <a:lstStyle/>
          <a:p>
            <a:r>
              <a:rPr lang="en-US" b="1" dirty="0">
                <a:solidFill>
                  <a:srgbClr val="003399"/>
                </a:solidFill>
              </a:rPr>
              <a:t>Reference: </a:t>
            </a:r>
            <a:endParaRPr lang="en-US" dirty="0" smtClean="0">
              <a:solidFill>
                <a:srgbClr val="003399"/>
              </a:solidFill>
            </a:endParaRPr>
          </a:p>
          <a:p>
            <a:r>
              <a:rPr lang="en-US" dirty="0" smtClean="0">
                <a:solidFill>
                  <a:srgbClr val="003399"/>
                </a:solidFill>
              </a:rPr>
              <a:t>ISO/IEC 27001:2005, </a:t>
            </a:r>
            <a:r>
              <a:rPr lang="en-US" i="1" dirty="0" smtClean="0">
                <a:solidFill>
                  <a:srgbClr val="003399"/>
                </a:solidFill>
              </a:rPr>
              <a:t>Information Security Management Systems - Requirements</a:t>
            </a:r>
            <a:r>
              <a:rPr lang="en-US" dirty="0" smtClean="0">
                <a:solidFill>
                  <a:srgbClr val="003399"/>
                </a:solidFill>
              </a:rPr>
              <a:t>, 2005.</a:t>
            </a:r>
          </a:p>
          <a:p>
            <a:r>
              <a:rPr lang="en-US" dirty="0" smtClean="0">
                <a:solidFill>
                  <a:srgbClr val="003399"/>
                </a:solidFill>
              </a:rPr>
              <a:t>ISO/IEC 27002:2005, </a:t>
            </a:r>
            <a:r>
              <a:rPr lang="en-US" i="1" dirty="0" smtClean="0">
                <a:solidFill>
                  <a:srgbClr val="003399"/>
                </a:solidFill>
              </a:rPr>
              <a:t>Code of Practice for Information Security Management</a:t>
            </a:r>
            <a:r>
              <a:rPr lang="en-US" dirty="0" smtClean="0">
                <a:solidFill>
                  <a:srgbClr val="003399"/>
                </a:solidFill>
              </a:rPr>
              <a:t>, 2005. </a:t>
            </a:r>
            <a:endParaRPr lang="en-US" i="1"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3"/>
          <p:cNvSpPr>
            <a:spLocks noGrp="1"/>
          </p:cNvSpPr>
          <p:nvPr>
            <p:ph type="sldNum" sz="quarter" idx="10"/>
          </p:nvPr>
        </p:nvSpPr>
        <p:spPr>
          <a:noFill/>
        </p:spPr>
        <p:txBody>
          <a:bodyPr/>
          <a:lstStyle/>
          <a:p>
            <a:r>
              <a:rPr lang="en-US" dirty="0" smtClean="0"/>
              <a:t>- </a:t>
            </a:r>
            <a:fld id="{051062E4-F73F-4067-BDB2-7FCE701E11CA}" type="slidenum">
              <a:rPr lang="en-US" smtClean="0"/>
              <a:pPr/>
              <a:t>37</a:t>
            </a:fld>
            <a:r>
              <a:rPr lang="en-US" dirty="0" smtClean="0"/>
              <a:t> -</a:t>
            </a:r>
          </a:p>
        </p:txBody>
      </p:sp>
      <p:sp>
        <p:nvSpPr>
          <p:cNvPr id="47107" name="Rectangle 2"/>
          <p:cNvSpPr>
            <a:spLocks noGrp="1" noChangeArrowheads="1"/>
          </p:cNvSpPr>
          <p:nvPr>
            <p:ph type="title"/>
          </p:nvPr>
        </p:nvSpPr>
        <p:spPr/>
        <p:txBody>
          <a:bodyPr/>
          <a:lstStyle/>
          <a:p>
            <a:r>
              <a:rPr lang="en-US" sz="1200" dirty="0" smtClean="0"/>
              <a:t>Information Security Governance </a:t>
            </a:r>
            <a:r>
              <a:rPr lang="en-US" dirty="0" smtClean="0"/>
              <a:t/>
            </a:r>
            <a:br>
              <a:rPr lang="en-US" dirty="0" smtClean="0"/>
            </a:br>
            <a:r>
              <a:rPr lang="en-US" dirty="0" smtClean="0"/>
              <a:t>Process &amp; Procedure</a:t>
            </a:r>
          </a:p>
        </p:txBody>
      </p:sp>
      <p:sp>
        <p:nvSpPr>
          <p:cNvPr id="47108" name="Rectangle 3"/>
          <p:cNvSpPr>
            <a:spLocks noGrp="1" noChangeArrowheads="1"/>
          </p:cNvSpPr>
          <p:nvPr>
            <p:ph type="body" idx="1"/>
          </p:nvPr>
        </p:nvSpPr>
        <p:spPr/>
        <p:txBody>
          <a:bodyPr/>
          <a:lstStyle/>
          <a:p>
            <a:pPr>
              <a:buFontTx/>
              <a:buNone/>
            </a:pPr>
            <a:r>
              <a:rPr lang="en-US" dirty="0" smtClean="0"/>
              <a:t>Process &amp; Procedure: </a:t>
            </a:r>
          </a:p>
          <a:p>
            <a:pPr>
              <a:buClr>
                <a:srgbClr val="003399"/>
              </a:buClr>
            </a:pPr>
            <a:r>
              <a:rPr lang="en-US" u="sng" dirty="0" smtClean="0">
                <a:solidFill>
                  <a:srgbClr val="FF6600"/>
                </a:solidFill>
              </a:rPr>
              <a:t>Step-by-step</a:t>
            </a:r>
            <a:r>
              <a:rPr lang="en-US" dirty="0" smtClean="0"/>
              <a:t> explanation of how to implement or execute security instructions.</a:t>
            </a:r>
          </a:p>
          <a:p>
            <a:pPr>
              <a:buFontTx/>
              <a:buNone/>
            </a:pPr>
            <a:r>
              <a:rPr lang="en-US" dirty="0" smtClean="0"/>
              <a:t>Examples:</a:t>
            </a:r>
          </a:p>
          <a:p>
            <a:r>
              <a:rPr lang="en-US" sz="2000" dirty="0" smtClean="0"/>
              <a:t>System Development Life Cycle (SDLC) System &amp; Services Acquisition Process</a:t>
            </a:r>
          </a:p>
          <a:p>
            <a:pPr lvl="1"/>
            <a:r>
              <a:rPr lang="en-US" sz="1800" dirty="0" smtClean="0"/>
              <a:t>Project Planning and Management Process</a:t>
            </a:r>
          </a:p>
          <a:p>
            <a:pPr lvl="1"/>
            <a:r>
              <a:rPr lang="en-US" sz="1800" dirty="0" smtClean="0"/>
              <a:t>Change Control Process</a:t>
            </a:r>
          </a:p>
          <a:p>
            <a:pPr lvl="1"/>
            <a:r>
              <a:rPr lang="en-US" sz="1800" dirty="0" smtClean="0"/>
              <a:t>Risk Management Process</a:t>
            </a:r>
          </a:p>
          <a:p>
            <a:pPr lvl="1"/>
            <a:r>
              <a:rPr lang="en-US" sz="1800" dirty="0" smtClean="0"/>
              <a:t>Certification &amp; Accreditation Process</a:t>
            </a:r>
          </a:p>
          <a:p>
            <a:r>
              <a:rPr lang="en-US" sz="2000" dirty="0" smtClean="0"/>
              <a:t>Standard Operations Procedure (SOP)</a:t>
            </a:r>
          </a:p>
          <a:p>
            <a:r>
              <a:rPr lang="en-US" sz="2000" dirty="0" smtClean="0"/>
              <a:t>Incident Management Process</a:t>
            </a:r>
          </a:p>
          <a:p>
            <a:r>
              <a:rPr lang="en-US" sz="2000" dirty="0" smtClean="0"/>
              <a:t>Contingency Planning Process</a:t>
            </a:r>
          </a:p>
          <a:p>
            <a:r>
              <a:rPr lang="en-US" sz="2000" dirty="0" smtClean="0"/>
              <a:t>Security Assessment Process</a:t>
            </a:r>
          </a:p>
        </p:txBody>
      </p:sp>
      <p:graphicFrame>
        <p:nvGraphicFramePr>
          <p:cNvPr id="322561" name="Object 4"/>
          <p:cNvGraphicFramePr>
            <a:graphicFrameLocks noChangeAspect="1"/>
          </p:cNvGraphicFramePr>
          <p:nvPr>
            <p:extLst>
              <p:ext uri="{D42A27DB-BD31-4B8C-83A1-F6EECF244321}">
                <p14:modId xmlns:p14="http://schemas.microsoft.com/office/powerpoint/2010/main" val="1122299048"/>
              </p:ext>
            </p:extLst>
          </p:nvPr>
        </p:nvGraphicFramePr>
        <p:xfrm>
          <a:off x="5943600" y="4452938"/>
          <a:ext cx="3046413" cy="1947862"/>
        </p:xfrm>
        <a:graphic>
          <a:graphicData uri="http://schemas.openxmlformats.org/presentationml/2006/ole">
            <mc:AlternateContent xmlns:mc="http://schemas.openxmlformats.org/markup-compatibility/2006">
              <mc:Choice xmlns:v="urn:schemas-microsoft-com:vml" Requires="v">
                <p:oleObj spid="_x0000_s322644" name="Visio" r:id="rId4" imgW="6578277" imgH="4206672" progId="Visio.Drawing.11">
                  <p:embed/>
                </p:oleObj>
              </mc:Choice>
              <mc:Fallback>
                <p:oleObj name="Visio" r:id="rId4" imgW="6578277" imgH="4206672" progId="Visio.Drawing.11">
                  <p:embed/>
                  <p:pic>
                    <p:nvPicPr>
                      <p:cNvPr id="0" name="Object 4"/>
                      <p:cNvPicPr>
                        <a:picLocks noChangeAspect="1" noChangeArrowheads="1"/>
                      </p:cNvPicPr>
                      <p:nvPr/>
                    </p:nvPicPr>
                    <p:blipFill>
                      <a:blip r:embed="rId5"/>
                      <a:srcRect/>
                      <a:stretch>
                        <a:fillRect/>
                      </a:stretch>
                    </p:blipFill>
                    <p:spPr bwMode="auto">
                      <a:xfrm>
                        <a:off x="5943600" y="4452938"/>
                        <a:ext cx="3046413" cy="194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Slide Number Placeholder 4"/>
          <p:cNvSpPr>
            <a:spLocks noGrp="1"/>
          </p:cNvSpPr>
          <p:nvPr>
            <p:ph type="sldNum" sz="quarter" idx="10"/>
          </p:nvPr>
        </p:nvSpPr>
        <p:spPr>
          <a:noFill/>
        </p:spPr>
        <p:txBody>
          <a:bodyPr/>
          <a:lstStyle/>
          <a:p>
            <a:r>
              <a:rPr lang="en-US" dirty="0" smtClean="0"/>
              <a:t>- </a:t>
            </a:r>
            <a:fld id="{B7200FFE-BA21-469F-A325-9E0F951AE8AA}" type="slidenum">
              <a:rPr lang="en-US" smtClean="0"/>
              <a:pPr/>
              <a:t>38</a:t>
            </a:fld>
            <a:r>
              <a:rPr lang="en-US" dirty="0" smtClean="0"/>
              <a:t> -</a:t>
            </a:r>
          </a:p>
        </p:txBody>
      </p:sp>
      <p:sp>
        <p:nvSpPr>
          <p:cNvPr id="7172" name="Rectangle 2"/>
          <p:cNvSpPr>
            <a:spLocks noGrp="1" noChangeArrowheads="1"/>
          </p:cNvSpPr>
          <p:nvPr>
            <p:ph type="title"/>
          </p:nvPr>
        </p:nvSpPr>
        <p:spPr/>
        <p:txBody>
          <a:bodyPr/>
          <a:lstStyle/>
          <a:p>
            <a:r>
              <a:rPr lang="en-US" sz="1200" dirty="0" smtClean="0"/>
              <a:t>Information Security Governance </a:t>
            </a:r>
            <a:r>
              <a:rPr lang="en-US" dirty="0" smtClean="0"/>
              <a:t/>
            </a:r>
            <a:br>
              <a:rPr lang="en-US" dirty="0" smtClean="0"/>
            </a:br>
            <a:r>
              <a:rPr lang="en-US" dirty="0" smtClean="0"/>
              <a:t>Guidelines</a:t>
            </a:r>
          </a:p>
        </p:txBody>
      </p:sp>
      <p:sp>
        <p:nvSpPr>
          <p:cNvPr id="7173" name="Rectangle 3"/>
          <p:cNvSpPr>
            <a:spLocks noGrp="1" noChangeArrowheads="1"/>
          </p:cNvSpPr>
          <p:nvPr>
            <p:ph type="body" sz="half" idx="1"/>
          </p:nvPr>
        </p:nvSpPr>
        <p:spPr>
          <a:xfrm>
            <a:off x="685800" y="1143000"/>
            <a:ext cx="7620000" cy="5123985"/>
          </a:xfrm>
        </p:spPr>
        <p:txBody>
          <a:bodyPr/>
          <a:lstStyle/>
          <a:p>
            <a:pPr>
              <a:buFontTx/>
              <a:buNone/>
            </a:pPr>
            <a:r>
              <a:rPr lang="en-US" dirty="0" smtClean="0"/>
              <a:t>Guidelines: </a:t>
            </a:r>
          </a:p>
          <a:p>
            <a:pPr>
              <a:buClr>
                <a:srgbClr val="003399"/>
              </a:buClr>
            </a:pPr>
            <a:r>
              <a:rPr lang="en-US" u="sng" dirty="0" smtClean="0">
                <a:solidFill>
                  <a:srgbClr val="FF6600"/>
                </a:solidFill>
              </a:rPr>
              <a:t>Frameworks</a:t>
            </a:r>
            <a:r>
              <a:rPr lang="en-US" dirty="0" smtClean="0"/>
              <a:t> or </a:t>
            </a:r>
            <a:r>
              <a:rPr lang="en-US" u="sng" dirty="0" smtClean="0">
                <a:solidFill>
                  <a:srgbClr val="FF6600"/>
                </a:solidFill>
              </a:rPr>
              <a:t>recommendations</a:t>
            </a:r>
            <a:r>
              <a:rPr lang="en-US" dirty="0" smtClean="0"/>
              <a:t> that facilitate implementation of policies, standards, processes, and procedures.</a:t>
            </a:r>
          </a:p>
          <a:p>
            <a:pPr>
              <a:buFontTx/>
              <a:buNone/>
            </a:pPr>
            <a:r>
              <a:rPr lang="en-US" dirty="0" smtClean="0"/>
              <a:t>Examples:</a:t>
            </a:r>
          </a:p>
          <a:p>
            <a:r>
              <a:rPr lang="en-US" dirty="0" smtClean="0"/>
              <a:t>Federal (/ Civil)</a:t>
            </a:r>
          </a:p>
          <a:p>
            <a:pPr lvl="1"/>
            <a:r>
              <a:rPr lang="en-US" dirty="0" smtClean="0"/>
              <a:t>NIST Special Publications (NIST SP 800 series).</a:t>
            </a:r>
          </a:p>
          <a:p>
            <a:r>
              <a:rPr lang="en-US" dirty="0" smtClean="0"/>
              <a:t>Military</a:t>
            </a:r>
          </a:p>
          <a:p>
            <a:pPr lvl="1"/>
            <a:r>
              <a:rPr lang="en-US" dirty="0" smtClean="0"/>
              <a:t>NSA-IATF, NSA-IAM, NSA-IEM.</a:t>
            </a:r>
          </a:p>
          <a:p>
            <a:pPr lvl="1"/>
            <a:r>
              <a:rPr lang="en-US" dirty="0" smtClean="0"/>
              <a:t>NSA SNAC SCGs, DISA FSO STIGs.</a:t>
            </a:r>
          </a:p>
          <a:p>
            <a:r>
              <a:rPr lang="en-US" dirty="0" smtClean="0"/>
              <a:t>Commercial</a:t>
            </a:r>
          </a:p>
          <a:p>
            <a:pPr lvl="1"/>
            <a:r>
              <a:rPr lang="en-US" dirty="0" smtClean="0"/>
              <a:t>ISO/IEC 17799: 2005.</a:t>
            </a:r>
          </a:p>
          <a:p>
            <a:pPr lvl="1"/>
            <a:r>
              <a:rPr lang="en-US" dirty="0" smtClean="0"/>
              <a:t>CIS Benchmarks.</a:t>
            </a:r>
          </a:p>
        </p:txBody>
      </p:sp>
      <p:graphicFrame>
        <p:nvGraphicFramePr>
          <p:cNvPr id="7170" name="Object 4"/>
          <p:cNvGraphicFramePr>
            <a:graphicFrameLocks noGrp="1" noChangeAspect="1"/>
          </p:cNvGraphicFramePr>
          <p:nvPr>
            <p:ph sz="half" idx="2"/>
            <p:extLst>
              <p:ext uri="{D42A27DB-BD31-4B8C-83A1-F6EECF244321}">
                <p14:modId xmlns:p14="http://schemas.microsoft.com/office/powerpoint/2010/main" val="1351222454"/>
              </p:ext>
            </p:extLst>
          </p:nvPr>
        </p:nvGraphicFramePr>
        <p:xfrm>
          <a:off x="5943600" y="4452938"/>
          <a:ext cx="3046413" cy="1947862"/>
        </p:xfrm>
        <a:graphic>
          <a:graphicData uri="http://schemas.openxmlformats.org/presentationml/2006/ole">
            <mc:AlternateContent xmlns:mc="http://schemas.openxmlformats.org/markup-compatibility/2006">
              <mc:Choice xmlns:v="urn:schemas-microsoft-com:vml" Requires="v">
                <p:oleObj spid="_x0000_s7253" name="Visio" r:id="rId4" imgW="6578277" imgH="4206672" progId="Visio.Drawing.11">
                  <p:embed/>
                </p:oleObj>
              </mc:Choice>
              <mc:Fallback>
                <p:oleObj name="Visio" r:id="rId4" imgW="6578277" imgH="4206672" progId="Visio.Drawing.11">
                  <p:embed/>
                  <p:pic>
                    <p:nvPicPr>
                      <p:cNvPr id="0" name="Object 4"/>
                      <p:cNvPicPr>
                        <a:picLocks noChangeAspect="1" noChangeArrowheads="1"/>
                      </p:cNvPicPr>
                      <p:nvPr/>
                    </p:nvPicPr>
                    <p:blipFill>
                      <a:blip r:embed="rId5"/>
                      <a:srcRect/>
                      <a:stretch>
                        <a:fillRect/>
                      </a:stretch>
                    </p:blipFill>
                    <p:spPr bwMode="auto">
                      <a:xfrm>
                        <a:off x="5943600" y="4452938"/>
                        <a:ext cx="3046413" cy="194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3"/>
          <p:cNvSpPr>
            <a:spLocks noGrp="1"/>
          </p:cNvSpPr>
          <p:nvPr>
            <p:ph type="sldNum" sz="quarter" idx="10"/>
          </p:nvPr>
        </p:nvSpPr>
        <p:spPr>
          <a:noFill/>
        </p:spPr>
        <p:txBody>
          <a:bodyPr/>
          <a:lstStyle/>
          <a:p>
            <a:r>
              <a:rPr lang="en-US" dirty="0" smtClean="0"/>
              <a:t>- </a:t>
            </a:r>
            <a:fld id="{2E1CD158-68D7-4D9F-9CC8-5DCE12E98A79}" type="slidenum">
              <a:rPr lang="en-US" smtClean="0"/>
              <a:pPr/>
              <a:t>39</a:t>
            </a:fld>
            <a:r>
              <a:rPr lang="en-US" dirty="0" smtClean="0"/>
              <a:t> -</a:t>
            </a:r>
          </a:p>
        </p:txBody>
      </p:sp>
      <p:sp>
        <p:nvSpPr>
          <p:cNvPr id="50179" name="Rectangle 2"/>
          <p:cNvSpPr>
            <a:spLocks noGrp="1" noChangeArrowheads="1"/>
          </p:cNvSpPr>
          <p:nvPr>
            <p:ph type="title"/>
          </p:nvPr>
        </p:nvSpPr>
        <p:spPr/>
        <p:txBody>
          <a:bodyPr/>
          <a:lstStyle/>
          <a:p>
            <a:r>
              <a:rPr lang="en-US" dirty="0" smtClean="0"/>
              <a:t>Question:</a:t>
            </a:r>
          </a:p>
        </p:txBody>
      </p:sp>
      <p:sp>
        <p:nvSpPr>
          <p:cNvPr id="50180" name="Rectangle 3"/>
          <p:cNvSpPr>
            <a:spLocks noGrp="1" noChangeArrowheads="1"/>
          </p:cNvSpPr>
          <p:nvPr>
            <p:ph type="body" idx="1"/>
          </p:nvPr>
        </p:nvSpPr>
        <p:spPr/>
        <p:txBody>
          <a:bodyPr/>
          <a:lstStyle/>
          <a:p>
            <a:r>
              <a:rPr lang="en-US" dirty="0" smtClean="0"/>
              <a:t>What are the four types of documents that provide governance to IT security?</a:t>
            </a:r>
          </a:p>
          <a:p>
            <a:pPr lvl="1"/>
            <a:r>
              <a:rPr lang="en-US" dirty="0" smtClean="0"/>
              <a:t> </a:t>
            </a:r>
          </a:p>
          <a:p>
            <a:pPr lvl="1"/>
            <a:r>
              <a:rPr lang="en-US" dirty="0" smtClean="0"/>
              <a:t> </a:t>
            </a:r>
          </a:p>
          <a:p>
            <a:pPr lvl="1"/>
            <a:r>
              <a:rPr lang="en-US" dirty="0" smtClean="0"/>
              <a:t> </a:t>
            </a:r>
          </a:p>
          <a:p>
            <a:pPr lvl="1"/>
            <a:r>
              <a:rPr lang="en-US" dirty="0" smtClean="0"/>
              <a:t>  </a:t>
            </a:r>
          </a:p>
          <a:p>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r>
              <a:rPr lang="en-US" sz="1200" dirty="0" smtClean="0"/>
              <a:t>Learning Objectives</a:t>
            </a:r>
            <a:r>
              <a:rPr lang="en-US" dirty="0" smtClean="0"/>
              <a:t/>
            </a:r>
            <a:br>
              <a:rPr lang="en-US" dirty="0" smtClean="0"/>
            </a:br>
            <a:r>
              <a:rPr lang="en-US" dirty="0" smtClean="0"/>
              <a:t>Information Security &amp; Risk Management Domain </a:t>
            </a:r>
            <a:r>
              <a:rPr lang="en-US" sz="1200" dirty="0" smtClean="0"/>
              <a:t>...3/3</a:t>
            </a:r>
          </a:p>
        </p:txBody>
      </p:sp>
      <p:sp>
        <p:nvSpPr>
          <p:cNvPr id="24580" name="Rectangle 3"/>
          <p:cNvSpPr>
            <a:spLocks noGrp="1" noChangeArrowheads="1"/>
          </p:cNvSpPr>
          <p:nvPr>
            <p:ph type="body" idx="1"/>
          </p:nvPr>
        </p:nvSpPr>
        <p:spPr/>
        <p:txBody>
          <a:bodyPr>
            <a:normAutofit/>
          </a:bodyPr>
          <a:lstStyle/>
          <a:p>
            <a:pPr marL="0" indent="0">
              <a:buNone/>
            </a:pPr>
            <a:r>
              <a:rPr lang="en-US" sz="2000" dirty="0" smtClean="0"/>
              <a:t>New knowledge requirement for 2012 &amp; 2013:</a:t>
            </a:r>
          </a:p>
          <a:p>
            <a:r>
              <a:rPr lang="en-US" sz="2000" dirty="0"/>
              <a:t>M</a:t>
            </a:r>
            <a:r>
              <a:rPr lang="en-US" sz="2000" dirty="0" smtClean="0"/>
              <a:t>anagement knowledge in budget, metrics, and resources for security programs.</a:t>
            </a:r>
          </a:p>
          <a:p>
            <a:r>
              <a:rPr lang="en-US" sz="2000" dirty="0" smtClean="0"/>
              <a:t>Privacy requirements compliance. (Will this topic in the Legal, Regulations, Investigations and Compliance </a:t>
            </a:r>
            <a:r>
              <a:rPr lang="en-US" sz="2000" dirty="0"/>
              <a:t>d</a:t>
            </a:r>
            <a:r>
              <a:rPr lang="en-US" sz="2000" dirty="0" smtClean="0"/>
              <a:t>omain.)</a:t>
            </a:r>
          </a:p>
        </p:txBody>
      </p:sp>
      <p:sp>
        <p:nvSpPr>
          <p:cNvPr id="24578" name="Slide Number Placeholder 3"/>
          <p:cNvSpPr>
            <a:spLocks noGrp="1"/>
          </p:cNvSpPr>
          <p:nvPr>
            <p:ph type="sldNum" sz="quarter" idx="10"/>
          </p:nvPr>
        </p:nvSpPr>
        <p:spPr/>
        <p:txBody>
          <a:bodyPr/>
          <a:lstStyle/>
          <a:p>
            <a:r>
              <a:rPr lang="en-US" smtClean="0"/>
              <a:t>- </a:t>
            </a:r>
            <a:fld id="{41D436ED-F3BB-42FA-8DEE-A06C12263F07}" type="slidenum">
              <a:rPr lang="en-US" smtClean="0"/>
              <a:pPr/>
              <a:t>4</a:t>
            </a:fld>
            <a:r>
              <a:rPr lang="en-US" smtClean="0"/>
              <a:t> -</a:t>
            </a:r>
            <a:endParaRPr lang="en-US" dirty="0" smtClean="0"/>
          </a:p>
        </p:txBody>
      </p:sp>
      <p:sp>
        <p:nvSpPr>
          <p:cNvPr id="7" name="Text Box 4"/>
          <p:cNvSpPr txBox="1">
            <a:spLocks noChangeArrowheads="1"/>
          </p:cNvSpPr>
          <p:nvPr/>
        </p:nvSpPr>
        <p:spPr bwMode="auto">
          <a:xfrm>
            <a:off x="4699169" y="6407774"/>
            <a:ext cx="4008204" cy="276999"/>
          </a:xfrm>
          <a:prstGeom prst="rect">
            <a:avLst/>
          </a:prstGeom>
          <a:noFill/>
          <a:ln w="9525">
            <a:noFill/>
            <a:miter lim="800000"/>
            <a:headEnd/>
            <a:tailEnd/>
          </a:ln>
        </p:spPr>
        <p:txBody>
          <a:bodyPr wrap="none">
            <a:spAutoFit/>
          </a:bodyPr>
          <a:lstStyle>
            <a:defPPr>
              <a:defRPr lang="en-US"/>
            </a:defPPr>
            <a:lvl1pPr algn="l"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sz="1200" kern="1200">
                <a:solidFill>
                  <a:schemeClr val="tx1"/>
                </a:solidFill>
                <a:latin typeface="Arial" charset="0"/>
                <a:ea typeface="+mn-ea"/>
                <a:cs typeface="+mn-cs"/>
              </a:defRPr>
            </a:lvl2pPr>
            <a:lvl3pPr marL="914400" algn="l" rtl="0" eaLnBrk="0" fontAlgn="base" hangingPunct="0">
              <a:spcBef>
                <a:spcPct val="0"/>
              </a:spcBef>
              <a:spcAft>
                <a:spcPct val="0"/>
              </a:spcAft>
              <a:defRPr sz="1200" kern="1200">
                <a:solidFill>
                  <a:schemeClr val="tx1"/>
                </a:solidFill>
                <a:latin typeface="Arial" charset="0"/>
                <a:ea typeface="+mn-ea"/>
                <a:cs typeface="+mn-cs"/>
              </a:defRPr>
            </a:lvl3pPr>
            <a:lvl4pPr marL="1371600" algn="l" rtl="0" eaLnBrk="0" fontAlgn="base" hangingPunct="0">
              <a:spcBef>
                <a:spcPct val="0"/>
              </a:spcBef>
              <a:spcAft>
                <a:spcPct val="0"/>
              </a:spcAft>
              <a:defRPr sz="1200" kern="1200">
                <a:solidFill>
                  <a:schemeClr val="tx1"/>
                </a:solidFill>
                <a:latin typeface="Arial" charset="0"/>
                <a:ea typeface="+mn-ea"/>
                <a:cs typeface="+mn-cs"/>
              </a:defRPr>
            </a:lvl4pPr>
            <a:lvl5pPr marL="1828800" algn="l" rtl="0" eaLnBrk="0" fontAlgn="base" hangingPunct="0">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r>
              <a:rPr lang="en-US" b="1" dirty="0">
                <a:solidFill>
                  <a:srgbClr val="003399"/>
                </a:solidFill>
              </a:rPr>
              <a:t>Reference</a:t>
            </a:r>
            <a:r>
              <a:rPr lang="en-US" dirty="0">
                <a:solidFill>
                  <a:srgbClr val="003399"/>
                </a:solidFill>
              </a:rPr>
              <a:t>: </a:t>
            </a:r>
            <a:r>
              <a:rPr lang="en-US" i="1" dirty="0">
                <a:solidFill>
                  <a:srgbClr val="003399"/>
                </a:solidFill>
              </a:rPr>
              <a:t>CISSP CIB</a:t>
            </a:r>
            <a:r>
              <a:rPr lang="en-US" dirty="0">
                <a:solidFill>
                  <a:srgbClr val="003399"/>
                </a:solidFill>
              </a:rPr>
              <a:t>, </a:t>
            </a:r>
            <a:r>
              <a:rPr lang="en-US" dirty="0" smtClean="0">
                <a:solidFill>
                  <a:srgbClr val="003399"/>
                </a:solidFill>
              </a:rPr>
              <a:t>January 2012 (4.17.14 Rev. 13)</a:t>
            </a:r>
            <a:endParaRPr lang="en-US" dirty="0">
              <a:solidFill>
                <a:srgbClr val="003399"/>
              </a:solidFill>
            </a:endParaRPr>
          </a:p>
        </p:txBody>
      </p:sp>
    </p:spTree>
    <p:extLst>
      <p:ext uri="{BB962C8B-B14F-4D97-AF65-F5344CB8AC3E}">
        <p14:creationId xmlns:p14="http://schemas.microsoft.com/office/powerpoint/2010/main" val="314490699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3"/>
          <p:cNvSpPr>
            <a:spLocks noGrp="1"/>
          </p:cNvSpPr>
          <p:nvPr>
            <p:ph type="sldNum" sz="quarter" idx="10"/>
          </p:nvPr>
        </p:nvSpPr>
        <p:spPr>
          <a:noFill/>
        </p:spPr>
        <p:txBody>
          <a:bodyPr/>
          <a:lstStyle/>
          <a:p>
            <a:r>
              <a:rPr lang="en-US" dirty="0" smtClean="0"/>
              <a:t>- </a:t>
            </a:r>
            <a:fld id="{F8A1B504-8B19-4D81-83B8-BF7522ED6648}" type="slidenum">
              <a:rPr lang="en-US" smtClean="0"/>
              <a:pPr/>
              <a:t>40</a:t>
            </a:fld>
            <a:r>
              <a:rPr lang="en-US" dirty="0" smtClean="0"/>
              <a:t> -</a:t>
            </a:r>
          </a:p>
        </p:txBody>
      </p:sp>
      <p:sp>
        <p:nvSpPr>
          <p:cNvPr id="51203" name="Rectangle 2"/>
          <p:cNvSpPr>
            <a:spLocks noGrp="1" noChangeArrowheads="1"/>
          </p:cNvSpPr>
          <p:nvPr>
            <p:ph type="title"/>
          </p:nvPr>
        </p:nvSpPr>
        <p:spPr/>
        <p:txBody>
          <a:bodyPr/>
          <a:lstStyle/>
          <a:p>
            <a:r>
              <a:rPr lang="en-US" dirty="0" smtClean="0"/>
              <a:t>Answer:</a:t>
            </a:r>
          </a:p>
        </p:txBody>
      </p:sp>
      <p:sp>
        <p:nvSpPr>
          <p:cNvPr id="644099" name="Rectangle 3"/>
          <p:cNvSpPr>
            <a:spLocks noGrp="1" noChangeArrowheads="1"/>
          </p:cNvSpPr>
          <p:nvPr>
            <p:ph type="body" idx="1"/>
          </p:nvPr>
        </p:nvSpPr>
        <p:spPr/>
        <p:txBody>
          <a:bodyPr/>
          <a:lstStyle/>
          <a:p>
            <a:r>
              <a:rPr lang="en-US" dirty="0" smtClean="0"/>
              <a:t>What are the four types of documents that provide governance to IT security?</a:t>
            </a:r>
          </a:p>
          <a:p>
            <a:pPr lvl="1">
              <a:buClr>
                <a:srgbClr val="003399"/>
              </a:buClr>
            </a:pPr>
            <a:r>
              <a:rPr lang="en-US" u="sng" dirty="0" smtClean="0">
                <a:solidFill>
                  <a:srgbClr val="FF6600"/>
                </a:solidFill>
              </a:rPr>
              <a:t>Policy</a:t>
            </a:r>
          </a:p>
          <a:p>
            <a:pPr lvl="1">
              <a:buClr>
                <a:srgbClr val="003399"/>
              </a:buClr>
            </a:pPr>
            <a:r>
              <a:rPr lang="en-US" u="sng" dirty="0" smtClean="0">
                <a:solidFill>
                  <a:srgbClr val="FF6600"/>
                </a:solidFill>
              </a:rPr>
              <a:t>Standard</a:t>
            </a:r>
          </a:p>
          <a:p>
            <a:pPr lvl="1">
              <a:buClr>
                <a:srgbClr val="003399"/>
              </a:buClr>
            </a:pPr>
            <a:r>
              <a:rPr lang="en-US" u="sng" dirty="0" smtClean="0">
                <a:solidFill>
                  <a:srgbClr val="FF6600"/>
                </a:solidFill>
              </a:rPr>
              <a:t>Procedure (or Manual)</a:t>
            </a:r>
          </a:p>
          <a:p>
            <a:pPr lvl="1">
              <a:buClr>
                <a:srgbClr val="003399"/>
              </a:buClr>
            </a:pPr>
            <a:r>
              <a:rPr lang="en-US" u="sng" dirty="0" smtClean="0">
                <a:solidFill>
                  <a:srgbClr val="FF6600"/>
                </a:solidFill>
              </a:rPr>
              <a:t>Guideline</a:t>
            </a:r>
          </a:p>
          <a:p>
            <a:endParaRPr lang="en-US" u="sng" dirty="0" smtClean="0">
              <a:solidFill>
                <a:srgbClr val="FF66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44099">
                                            <p:txEl>
                                              <p:pRg st="1" end="1"/>
                                            </p:txEl>
                                          </p:spTgt>
                                        </p:tgtEl>
                                        <p:attrNameLst>
                                          <p:attrName>style.visibility</p:attrName>
                                        </p:attrNameLst>
                                      </p:cBhvr>
                                      <p:to>
                                        <p:strVal val="visible"/>
                                      </p:to>
                                    </p:set>
                                    <p:anim calcmode="lin" valueType="num">
                                      <p:cBhvr additive="base">
                                        <p:cTn id="7" dur="500" fill="hold"/>
                                        <p:tgtEl>
                                          <p:spTgt spid="644099">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44099">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644099">
                                            <p:txEl>
                                              <p:pRg st="2" end="2"/>
                                            </p:txEl>
                                          </p:spTgt>
                                        </p:tgtEl>
                                        <p:attrNameLst>
                                          <p:attrName>style.visibility</p:attrName>
                                        </p:attrNameLst>
                                      </p:cBhvr>
                                      <p:to>
                                        <p:strVal val="visible"/>
                                      </p:to>
                                    </p:set>
                                    <p:anim calcmode="lin" valueType="num">
                                      <p:cBhvr additive="base">
                                        <p:cTn id="12" dur="500" fill="hold"/>
                                        <p:tgtEl>
                                          <p:spTgt spid="644099">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644099">
                                            <p:txEl>
                                              <p:pRg st="2" end="2"/>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644099">
                                            <p:txEl>
                                              <p:pRg st="3" end="3"/>
                                            </p:txEl>
                                          </p:spTgt>
                                        </p:tgtEl>
                                        <p:attrNameLst>
                                          <p:attrName>style.visibility</p:attrName>
                                        </p:attrNameLst>
                                      </p:cBhvr>
                                      <p:to>
                                        <p:strVal val="visible"/>
                                      </p:to>
                                    </p:set>
                                    <p:anim calcmode="lin" valueType="num">
                                      <p:cBhvr additive="base">
                                        <p:cTn id="17" dur="500" fill="hold"/>
                                        <p:tgtEl>
                                          <p:spTgt spid="644099">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644099">
                                            <p:txEl>
                                              <p:pRg st="3" end="3"/>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644099">
                                            <p:txEl>
                                              <p:pRg st="4" end="4"/>
                                            </p:txEl>
                                          </p:spTgt>
                                        </p:tgtEl>
                                        <p:attrNameLst>
                                          <p:attrName>style.visibility</p:attrName>
                                        </p:attrNameLst>
                                      </p:cBhvr>
                                      <p:to>
                                        <p:strVal val="visible"/>
                                      </p:to>
                                    </p:set>
                                    <p:anim calcmode="lin" valueType="num">
                                      <p:cBhvr additive="base">
                                        <p:cTn id="22" dur="500" fill="hold"/>
                                        <p:tgtEl>
                                          <p:spTgt spid="644099">
                                            <p:txEl>
                                              <p:pRg st="4" end="4"/>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64409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3"/>
          <p:cNvSpPr>
            <a:spLocks noGrp="1"/>
          </p:cNvSpPr>
          <p:nvPr>
            <p:ph type="sldNum" sz="quarter" idx="10"/>
          </p:nvPr>
        </p:nvSpPr>
        <p:spPr>
          <a:noFill/>
        </p:spPr>
        <p:txBody>
          <a:bodyPr/>
          <a:lstStyle/>
          <a:p>
            <a:r>
              <a:rPr lang="en-US" dirty="0" smtClean="0"/>
              <a:t>- </a:t>
            </a:r>
            <a:fld id="{50DB177C-B0A3-4216-AAC4-FF93502DA8E4}" type="slidenum">
              <a:rPr lang="en-US" smtClean="0"/>
              <a:pPr/>
              <a:t>41</a:t>
            </a:fld>
            <a:r>
              <a:rPr lang="en-US" dirty="0" smtClean="0"/>
              <a:t> -</a:t>
            </a:r>
          </a:p>
        </p:txBody>
      </p:sp>
      <p:sp>
        <p:nvSpPr>
          <p:cNvPr id="52227" name="Rectangle 2"/>
          <p:cNvSpPr>
            <a:spLocks noGrp="1" noChangeArrowheads="1"/>
          </p:cNvSpPr>
          <p:nvPr>
            <p:ph type="title"/>
          </p:nvPr>
        </p:nvSpPr>
        <p:spPr/>
        <p:txBody>
          <a:bodyPr/>
          <a:lstStyle/>
          <a:p>
            <a:r>
              <a:rPr lang="en-US" sz="1200" dirty="0" smtClean="0"/>
              <a:t>Learning Objectives</a:t>
            </a:r>
            <a:r>
              <a:rPr lang="en-US" dirty="0" smtClean="0"/>
              <a:t/>
            </a:r>
            <a:br>
              <a:rPr lang="en-US" dirty="0" smtClean="0"/>
            </a:br>
            <a:r>
              <a:rPr lang="en-US" dirty="0" smtClean="0"/>
              <a:t>Information Security Management Domain</a:t>
            </a:r>
          </a:p>
        </p:txBody>
      </p:sp>
      <p:sp>
        <p:nvSpPr>
          <p:cNvPr id="52228" name="Rectangle 3"/>
          <p:cNvSpPr>
            <a:spLocks noGrp="1" noChangeArrowheads="1"/>
          </p:cNvSpPr>
          <p:nvPr>
            <p:ph type="body" idx="1"/>
          </p:nvPr>
        </p:nvSpPr>
        <p:spPr/>
        <p:txBody>
          <a:bodyPr/>
          <a:lstStyle/>
          <a:p>
            <a:r>
              <a:rPr lang="en-US" dirty="0" smtClean="0"/>
              <a:t>Information Security Concept</a:t>
            </a:r>
          </a:p>
          <a:p>
            <a:r>
              <a:rPr lang="en-US" dirty="0" smtClean="0"/>
              <a:t>Information Security Management</a:t>
            </a:r>
          </a:p>
          <a:p>
            <a:r>
              <a:rPr lang="en-US" dirty="0" smtClean="0"/>
              <a:t>Information Security Governance</a:t>
            </a:r>
          </a:p>
          <a:p>
            <a:r>
              <a:rPr lang="en-US" dirty="0" smtClean="0"/>
              <a:t>Information Classification</a:t>
            </a:r>
          </a:p>
          <a:p>
            <a:r>
              <a:rPr lang="en-US" dirty="0" smtClean="0"/>
              <a:t>System Life Cycle (SLC) and System Development Life Cycle (SDLC)</a:t>
            </a:r>
          </a:p>
          <a:p>
            <a:r>
              <a:rPr lang="en-US" dirty="0" smtClean="0"/>
              <a:t>Risk Management</a:t>
            </a:r>
          </a:p>
          <a:p>
            <a:r>
              <a:rPr lang="en-US" dirty="0" smtClean="0"/>
              <a:t>Certification &amp; Accreditation</a:t>
            </a:r>
          </a:p>
          <a:p>
            <a:r>
              <a:rPr lang="en-US" dirty="0" smtClean="0"/>
              <a:t>Security Assessment</a:t>
            </a:r>
          </a:p>
          <a:p>
            <a:r>
              <a:rPr lang="en-US" dirty="0" smtClean="0"/>
              <a:t>Configuration Management</a:t>
            </a:r>
          </a:p>
          <a:p>
            <a:r>
              <a:rPr lang="en-US" dirty="0" smtClean="0"/>
              <a:t>Personnel Security</a:t>
            </a:r>
          </a:p>
          <a:p>
            <a:r>
              <a:rPr lang="en-US" dirty="0" smtClean="0"/>
              <a:t>Security Education, Training &amp; Awareness</a:t>
            </a:r>
          </a:p>
        </p:txBody>
      </p:sp>
      <p:sp>
        <p:nvSpPr>
          <p:cNvPr id="52229" name="AutoShape 4"/>
          <p:cNvSpPr>
            <a:spLocks noChangeArrowheads="1"/>
          </p:cNvSpPr>
          <p:nvPr/>
        </p:nvSpPr>
        <p:spPr bwMode="auto">
          <a:xfrm>
            <a:off x="304800" y="2457450"/>
            <a:ext cx="609600" cy="457200"/>
          </a:xfrm>
          <a:custGeom>
            <a:avLst/>
            <a:gdLst>
              <a:gd name="T0" fmla="*/ 12903199 w 21600"/>
              <a:gd name="T1" fmla="*/ 0 h 21600"/>
              <a:gd name="T2" fmla="*/ 0 w 21600"/>
              <a:gd name="T3" fmla="*/ 4838700 h 21600"/>
              <a:gd name="T4" fmla="*/ 12903199 w 21600"/>
              <a:gd name="T5" fmla="*/ 9677399 h 21600"/>
              <a:gd name="T6" fmla="*/ 17204267 w 21600"/>
              <a:gd name="T7" fmla="*/ 4838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noFill/>
            <a:miter lim="800000"/>
            <a:headEnd/>
            <a:tailEnd/>
          </a:ln>
        </p:spPr>
        <p:txBody>
          <a:bodyPr wrap="none" anchor="ctr">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4"/>
          <p:cNvSpPr>
            <a:spLocks noGrp="1"/>
          </p:cNvSpPr>
          <p:nvPr>
            <p:ph type="sldNum" sz="quarter" idx="10"/>
          </p:nvPr>
        </p:nvSpPr>
        <p:spPr>
          <a:noFill/>
        </p:spPr>
        <p:txBody>
          <a:bodyPr/>
          <a:lstStyle/>
          <a:p>
            <a:r>
              <a:rPr lang="en-US" dirty="0" smtClean="0"/>
              <a:t>- </a:t>
            </a:r>
            <a:fld id="{8B5CB824-18EA-4513-A48B-FC1875AEF132}" type="slidenum">
              <a:rPr lang="en-US" smtClean="0"/>
              <a:pPr/>
              <a:t>42</a:t>
            </a:fld>
            <a:r>
              <a:rPr lang="en-US" dirty="0" smtClean="0"/>
              <a:t> -</a:t>
            </a:r>
          </a:p>
        </p:txBody>
      </p:sp>
      <p:sp>
        <p:nvSpPr>
          <p:cNvPr id="53251" name="Rectangle 2"/>
          <p:cNvSpPr>
            <a:spLocks noGrp="1" noChangeArrowheads="1"/>
          </p:cNvSpPr>
          <p:nvPr>
            <p:ph type="title"/>
          </p:nvPr>
        </p:nvSpPr>
        <p:spPr/>
        <p:txBody>
          <a:bodyPr/>
          <a:lstStyle/>
          <a:p>
            <a:r>
              <a:rPr lang="en-US" dirty="0" smtClean="0"/>
              <a:t>Information Classification</a:t>
            </a:r>
          </a:p>
        </p:txBody>
      </p:sp>
      <p:sp>
        <p:nvSpPr>
          <p:cNvPr id="53252" name="Rectangle 3"/>
          <p:cNvSpPr>
            <a:spLocks noGrp="1" noChangeArrowheads="1"/>
          </p:cNvSpPr>
          <p:nvPr>
            <p:ph type="body" sz="half" idx="1"/>
          </p:nvPr>
        </p:nvSpPr>
        <p:spPr>
          <a:xfrm>
            <a:off x="685800" y="1143000"/>
            <a:ext cx="7772400" cy="2667000"/>
          </a:xfrm>
        </p:spPr>
        <p:txBody>
          <a:bodyPr/>
          <a:lstStyle/>
          <a:p>
            <a:pPr>
              <a:buClr>
                <a:srgbClr val="003399"/>
              </a:buClr>
            </a:pPr>
            <a:r>
              <a:rPr lang="en-US" sz="2400" u="sng" dirty="0" smtClean="0">
                <a:solidFill>
                  <a:srgbClr val="FF6600"/>
                </a:solidFill>
              </a:rPr>
              <a:t>Identifies</a:t>
            </a:r>
            <a:r>
              <a:rPr lang="en-US" sz="2400" dirty="0" smtClean="0"/>
              <a:t> and </a:t>
            </a:r>
            <a:r>
              <a:rPr lang="en-US" sz="2400" u="sng" dirty="0" smtClean="0">
                <a:solidFill>
                  <a:srgbClr val="FF6600"/>
                </a:solidFill>
              </a:rPr>
              <a:t>characterizes</a:t>
            </a:r>
            <a:r>
              <a:rPr lang="en-US" sz="2400" dirty="0" smtClean="0"/>
              <a:t> the critical information assets (i.e. sensitivity)</a:t>
            </a:r>
          </a:p>
          <a:p>
            <a:r>
              <a:rPr lang="en-US" sz="2400" dirty="0" smtClean="0"/>
              <a:t>Explains the </a:t>
            </a:r>
            <a:r>
              <a:rPr lang="en-US" sz="2400" u="sng" dirty="0" smtClean="0">
                <a:solidFill>
                  <a:srgbClr val="FF6600"/>
                </a:solidFill>
              </a:rPr>
              <a:t>level of safeguard</a:t>
            </a:r>
            <a:r>
              <a:rPr lang="en-US" sz="2400" dirty="0" smtClean="0"/>
              <a:t> (</a:t>
            </a:r>
            <a:r>
              <a:rPr lang="en-US" sz="2400" u="sng" dirty="0" smtClean="0">
                <a:solidFill>
                  <a:srgbClr val="FF6600"/>
                </a:solidFill>
              </a:rPr>
              <a:t>protection level</a:t>
            </a:r>
            <a:r>
              <a:rPr lang="en-US" sz="2400" dirty="0" smtClean="0"/>
              <a:t>) or how the information assets should be </a:t>
            </a:r>
            <a:r>
              <a:rPr lang="en-US" sz="2400" u="sng" dirty="0" smtClean="0">
                <a:solidFill>
                  <a:srgbClr val="FF6600"/>
                </a:solidFill>
              </a:rPr>
              <a:t>handled</a:t>
            </a:r>
            <a:r>
              <a:rPr lang="en-US" sz="2400" dirty="0" smtClean="0"/>
              <a:t> (</a:t>
            </a:r>
            <a:r>
              <a:rPr lang="en-US" sz="2400" u="sng" dirty="0" smtClean="0">
                <a:solidFill>
                  <a:srgbClr val="FF6600"/>
                </a:solidFill>
              </a:rPr>
              <a:t>sensitivity and confidentiality</a:t>
            </a:r>
            <a:r>
              <a:rPr lang="en-US" sz="2400" dirty="0" smtClean="0"/>
              <a:t>)</a:t>
            </a:r>
          </a:p>
        </p:txBody>
      </p:sp>
      <p:sp>
        <p:nvSpPr>
          <p:cNvPr id="53253" name="Rectangle 4"/>
          <p:cNvSpPr>
            <a:spLocks noGrp="1" noChangeArrowheads="1"/>
          </p:cNvSpPr>
          <p:nvPr>
            <p:ph type="body" sz="half" idx="2"/>
          </p:nvPr>
        </p:nvSpPr>
        <p:spPr>
          <a:xfrm>
            <a:off x="4572000" y="3733800"/>
            <a:ext cx="4419600" cy="2590800"/>
          </a:xfrm>
        </p:spPr>
        <p:txBody>
          <a:bodyPr/>
          <a:lstStyle/>
          <a:p>
            <a:pPr>
              <a:buFontTx/>
              <a:buNone/>
            </a:pPr>
            <a:r>
              <a:rPr lang="en-US" sz="2400" dirty="0" smtClean="0"/>
              <a:t>Military and Civil Gov.</a:t>
            </a:r>
          </a:p>
          <a:p>
            <a:r>
              <a:rPr lang="en-US" sz="2000" dirty="0" smtClean="0"/>
              <a:t>Unclassified</a:t>
            </a:r>
          </a:p>
          <a:p>
            <a:r>
              <a:rPr lang="en-US" sz="2000" dirty="0" smtClean="0"/>
              <a:t>Sensitive But Unclassified (SBU)</a:t>
            </a:r>
          </a:p>
          <a:p>
            <a:r>
              <a:rPr lang="en-US" sz="2000" dirty="0" smtClean="0"/>
              <a:t>Confidential</a:t>
            </a:r>
          </a:p>
          <a:p>
            <a:r>
              <a:rPr lang="en-US" sz="2000" dirty="0" smtClean="0"/>
              <a:t>Secret</a:t>
            </a:r>
          </a:p>
          <a:p>
            <a:r>
              <a:rPr lang="en-US" sz="2000" dirty="0" smtClean="0"/>
              <a:t>Top Secret</a:t>
            </a:r>
          </a:p>
        </p:txBody>
      </p:sp>
      <p:sp>
        <p:nvSpPr>
          <p:cNvPr id="53254" name="Rectangle 5"/>
          <p:cNvSpPr>
            <a:spLocks noChangeArrowheads="1"/>
          </p:cNvSpPr>
          <p:nvPr/>
        </p:nvSpPr>
        <p:spPr bwMode="auto">
          <a:xfrm>
            <a:off x="762000" y="3733800"/>
            <a:ext cx="3733800" cy="2743200"/>
          </a:xfrm>
          <a:prstGeom prst="rect">
            <a:avLst/>
          </a:prstGeom>
          <a:noFill/>
          <a:ln w="9525">
            <a:noFill/>
            <a:miter lim="800000"/>
            <a:headEnd/>
            <a:tailEnd/>
          </a:ln>
        </p:spPr>
        <p:txBody>
          <a:bodyPr/>
          <a:lstStyle/>
          <a:p>
            <a:pPr marL="342900" indent="-342900">
              <a:spcBef>
                <a:spcPct val="20000"/>
              </a:spcBef>
            </a:pPr>
            <a:r>
              <a:rPr lang="en-US" sz="2400" dirty="0">
                <a:solidFill>
                  <a:srgbClr val="003399"/>
                </a:solidFill>
              </a:rPr>
              <a:t>Commercial</a:t>
            </a:r>
          </a:p>
          <a:p>
            <a:pPr marL="342900" indent="-342900">
              <a:spcBef>
                <a:spcPct val="20000"/>
              </a:spcBef>
              <a:buFontTx/>
              <a:buChar char="•"/>
            </a:pPr>
            <a:r>
              <a:rPr lang="en-US" sz="2000" dirty="0" smtClean="0">
                <a:solidFill>
                  <a:srgbClr val="003399"/>
                </a:solidFill>
              </a:rPr>
              <a:t>Public</a:t>
            </a:r>
            <a:endParaRPr lang="en-US" sz="2000" dirty="0">
              <a:solidFill>
                <a:srgbClr val="003399"/>
              </a:solidFill>
            </a:endParaRPr>
          </a:p>
          <a:p>
            <a:pPr marL="342900" indent="-342900">
              <a:spcBef>
                <a:spcPct val="20000"/>
              </a:spcBef>
              <a:buFontTx/>
              <a:buChar char="•"/>
            </a:pPr>
            <a:r>
              <a:rPr lang="en-US" sz="2000" dirty="0">
                <a:solidFill>
                  <a:srgbClr val="003399"/>
                </a:solidFill>
              </a:rPr>
              <a:t>Private / </a:t>
            </a:r>
            <a:r>
              <a:rPr lang="en-US" sz="2000" dirty="0" smtClean="0">
                <a:solidFill>
                  <a:srgbClr val="003399"/>
                </a:solidFill>
              </a:rPr>
              <a:t>Sensitive</a:t>
            </a:r>
            <a:endParaRPr lang="en-US" sz="2000" dirty="0">
              <a:solidFill>
                <a:srgbClr val="003399"/>
              </a:solidFill>
            </a:endParaRPr>
          </a:p>
          <a:p>
            <a:pPr marL="342900" indent="-342900">
              <a:spcBef>
                <a:spcPct val="20000"/>
              </a:spcBef>
              <a:buFontTx/>
              <a:buChar char="•"/>
            </a:pPr>
            <a:r>
              <a:rPr lang="en-US" sz="2000" dirty="0">
                <a:solidFill>
                  <a:srgbClr val="003399"/>
                </a:solidFill>
              </a:rPr>
              <a:t>Confidential / </a:t>
            </a:r>
            <a:r>
              <a:rPr lang="en-US" sz="2000" dirty="0" smtClean="0">
                <a:solidFill>
                  <a:srgbClr val="003399"/>
                </a:solidFill>
              </a:rPr>
              <a:t>Proprietary</a:t>
            </a:r>
            <a:endParaRPr lang="en-US" sz="1600" dirty="0">
              <a:solidFill>
                <a:srgbClr val="003399"/>
              </a:solidFill>
            </a:endParaRPr>
          </a:p>
        </p:txBody>
      </p:sp>
      <p:sp>
        <p:nvSpPr>
          <p:cNvPr id="53255" name="Line 6"/>
          <p:cNvSpPr>
            <a:spLocks noChangeShapeType="1"/>
          </p:cNvSpPr>
          <p:nvPr/>
        </p:nvSpPr>
        <p:spPr bwMode="auto">
          <a:xfrm flipV="1">
            <a:off x="4287645" y="3810000"/>
            <a:ext cx="0" cy="2133600"/>
          </a:xfrm>
          <a:prstGeom prst="line">
            <a:avLst/>
          </a:prstGeom>
          <a:noFill/>
          <a:ln w="38100">
            <a:solidFill>
              <a:srgbClr val="FF6600"/>
            </a:solidFill>
            <a:prstDash val="dash"/>
            <a:round/>
            <a:headEnd/>
            <a:tailEnd/>
          </a:ln>
        </p:spPr>
        <p:txBody>
          <a:bodyPr wrap="none">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1200" dirty="0" smtClean="0"/>
              <a:t>Information Classification</a:t>
            </a:r>
            <a:r>
              <a:rPr lang="en-US" dirty="0" smtClean="0"/>
              <a:t/>
            </a:r>
            <a:br>
              <a:rPr lang="en-US" dirty="0" smtClean="0"/>
            </a:br>
            <a:r>
              <a:rPr lang="en-US" dirty="0" smtClean="0"/>
              <a:t>Example: Executive Order 13526</a:t>
            </a:r>
            <a:endParaRPr lang="en-US" dirty="0"/>
          </a:p>
        </p:txBody>
      </p:sp>
      <p:sp>
        <p:nvSpPr>
          <p:cNvPr id="7" name="Content Placeholder 6"/>
          <p:cNvSpPr>
            <a:spLocks noGrp="1"/>
          </p:cNvSpPr>
          <p:nvPr>
            <p:ph idx="1"/>
          </p:nvPr>
        </p:nvSpPr>
        <p:spPr>
          <a:xfrm>
            <a:off x="685800" y="1143000"/>
            <a:ext cx="7981950" cy="5334000"/>
          </a:xfrm>
        </p:spPr>
        <p:txBody>
          <a:bodyPr/>
          <a:lstStyle/>
          <a:p>
            <a:r>
              <a:rPr lang="en-US" dirty="0" smtClean="0"/>
              <a:t>Who can best determine the sensitivity of information?</a:t>
            </a:r>
          </a:p>
          <a:p>
            <a:pPr lvl="1"/>
            <a:r>
              <a:rPr lang="en-US" dirty="0" smtClean="0"/>
              <a:t>Information owner</a:t>
            </a:r>
          </a:p>
          <a:p>
            <a:r>
              <a:rPr lang="en-US" dirty="0" smtClean="0"/>
              <a:t>Example: E.O. 13526, </a:t>
            </a:r>
            <a:r>
              <a:rPr lang="en-US" i="1" dirty="0" smtClean="0"/>
              <a:t>Classified National Security Information</a:t>
            </a:r>
            <a:r>
              <a:rPr lang="en-US" dirty="0" smtClean="0"/>
              <a:t>, Dec. 29, 2009</a:t>
            </a:r>
          </a:p>
          <a:p>
            <a:pPr lvl="1"/>
            <a:r>
              <a:rPr lang="en-US" dirty="0" smtClean="0"/>
              <a:t>President, VP, agency heads, official designated by the President, and delegated USG officials </a:t>
            </a:r>
          </a:p>
          <a:p>
            <a:pPr lvl="1"/>
            <a:r>
              <a:rPr lang="en-US" dirty="0" smtClean="0"/>
              <a:t>It specifically identifies what information shall be classified</a:t>
            </a:r>
          </a:p>
          <a:p>
            <a:pPr marL="1257300" lvl="2" indent="-342900">
              <a:buFont typeface="+mj-lt"/>
              <a:buAutoNum type="alphaLcParenR"/>
            </a:pPr>
            <a:r>
              <a:rPr lang="en-US" sz="1400" dirty="0" smtClean="0"/>
              <a:t>military plans, weapons systems, or operations; </a:t>
            </a:r>
          </a:p>
          <a:p>
            <a:pPr marL="1257300" lvl="2" indent="-342900">
              <a:buFont typeface="+mj-lt"/>
              <a:buAutoNum type="alphaLcParenR"/>
            </a:pPr>
            <a:r>
              <a:rPr lang="en-US" sz="1400" dirty="0" smtClean="0"/>
              <a:t>foreign government information; </a:t>
            </a:r>
          </a:p>
          <a:p>
            <a:pPr marL="1257300" lvl="2" indent="-342900">
              <a:buFont typeface="+mj-lt"/>
              <a:buAutoNum type="alphaLcParenR"/>
            </a:pPr>
            <a:r>
              <a:rPr lang="en-US" sz="1400" dirty="0" smtClean="0"/>
              <a:t>intelligence activities (including special activities), intelligence sources or methods, or cryptology; </a:t>
            </a:r>
          </a:p>
          <a:p>
            <a:pPr marL="1257300" lvl="2" indent="-342900">
              <a:buFont typeface="+mj-lt"/>
              <a:buAutoNum type="alphaLcParenR"/>
            </a:pPr>
            <a:r>
              <a:rPr lang="en-US" sz="1400" dirty="0" smtClean="0"/>
              <a:t>foreign relations or foreign activities of the United States, including confidential sources; </a:t>
            </a:r>
          </a:p>
          <a:p>
            <a:pPr marL="1257300" lvl="2" indent="-342900">
              <a:buFont typeface="+mj-lt"/>
              <a:buAutoNum type="alphaLcParenR"/>
            </a:pPr>
            <a:r>
              <a:rPr lang="en-US" sz="1400" dirty="0" smtClean="0"/>
              <a:t>scientific, technological, or economic matters relating to the national security; </a:t>
            </a:r>
          </a:p>
          <a:p>
            <a:pPr marL="1257300" lvl="2" indent="-342900">
              <a:buFont typeface="+mj-lt"/>
              <a:buAutoNum type="alphaLcParenR"/>
            </a:pPr>
            <a:r>
              <a:rPr lang="en-US" sz="1400" dirty="0" smtClean="0"/>
              <a:t>United States Government programs for safeguarding nuclear materials or facilities; </a:t>
            </a:r>
          </a:p>
          <a:p>
            <a:pPr marL="1257300" lvl="2" indent="-342900">
              <a:buFont typeface="+mj-lt"/>
              <a:buAutoNum type="alphaLcParenR"/>
            </a:pPr>
            <a:r>
              <a:rPr lang="en-US" sz="1400" dirty="0" smtClean="0"/>
              <a:t>vulnerabilities or capabilities of systems, installations, infrastructures, projects, plans, or protection services relating to the national security; or </a:t>
            </a:r>
          </a:p>
          <a:p>
            <a:pPr marL="1257300" lvl="2" indent="-342900">
              <a:buFont typeface="+mj-lt"/>
              <a:buAutoNum type="alphaLcParenR"/>
            </a:pPr>
            <a:r>
              <a:rPr lang="en-US" sz="1400" dirty="0"/>
              <a:t>t</a:t>
            </a:r>
            <a:r>
              <a:rPr lang="en-US" sz="1400" dirty="0" smtClean="0"/>
              <a:t>he development, production, or use of weapons of mass destruction.</a:t>
            </a:r>
          </a:p>
          <a:p>
            <a:pPr lvl="2">
              <a:buNone/>
            </a:pPr>
            <a:endParaRPr lang="en-US" dirty="0" smtClean="0"/>
          </a:p>
          <a:p>
            <a:pPr lvl="1"/>
            <a:endParaRPr lang="en-US" dirty="0"/>
          </a:p>
        </p:txBody>
      </p:sp>
      <p:sp>
        <p:nvSpPr>
          <p:cNvPr id="5" name="Slide Number Placeholder 4"/>
          <p:cNvSpPr>
            <a:spLocks noGrp="1"/>
          </p:cNvSpPr>
          <p:nvPr>
            <p:ph type="sldNum" sz="quarter" idx="10"/>
          </p:nvPr>
        </p:nvSpPr>
        <p:spPr/>
        <p:txBody>
          <a:bodyPr/>
          <a:lstStyle/>
          <a:p>
            <a:pPr>
              <a:defRPr/>
            </a:pPr>
            <a:r>
              <a:rPr lang="en-US" smtClean="0"/>
              <a:t>- </a:t>
            </a:r>
            <a:fld id="{45575B56-AECF-4FD4-B456-07241AA38113}" type="slidenum">
              <a:rPr lang="en-US" smtClean="0"/>
              <a:pPr>
                <a:defRPr/>
              </a:pPr>
              <a:t>43</a:t>
            </a:fld>
            <a:r>
              <a:rPr lang="en-US" smtClean="0"/>
              <a:t>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Information Classification</a:t>
            </a:r>
            <a:r>
              <a:rPr lang="en-US" dirty="0" smtClean="0"/>
              <a:t/>
            </a:r>
            <a:br>
              <a:rPr lang="en-US" dirty="0" smtClean="0"/>
            </a:br>
            <a:r>
              <a:rPr lang="en-US" dirty="0" smtClean="0"/>
              <a:t>Example: DoD Manual 5200.01 Vol. 1 to Vol. 4 </a:t>
            </a:r>
            <a:endParaRPr lang="en-US" dirty="0"/>
          </a:p>
        </p:txBody>
      </p:sp>
      <p:sp>
        <p:nvSpPr>
          <p:cNvPr id="3" name="Content Placeholder 2"/>
          <p:cNvSpPr>
            <a:spLocks noGrp="1"/>
          </p:cNvSpPr>
          <p:nvPr>
            <p:ph idx="1"/>
          </p:nvPr>
        </p:nvSpPr>
        <p:spPr/>
        <p:txBody>
          <a:bodyPr/>
          <a:lstStyle/>
          <a:p>
            <a:pPr marL="0" indent="0">
              <a:buNone/>
            </a:pPr>
            <a:r>
              <a:rPr lang="en-US" dirty="0" err="1" smtClean="0"/>
              <a:t>DoDM</a:t>
            </a:r>
            <a:r>
              <a:rPr lang="en-US" dirty="0" smtClean="0"/>
              <a:t> 5200.01, </a:t>
            </a:r>
            <a:r>
              <a:rPr lang="en-US" i="1" dirty="0" smtClean="0"/>
              <a:t>DoD Information Security Program</a:t>
            </a:r>
            <a:r>
              <a:rPr lang="en-US" dirty="0" smtClean="0"/>
              <a:t>, February 24, 2012.</a:t>
            </a:r>
          </a:p>
          <a:p>
            <a:r>
              <a:rPr lang="en-US" dirty="0" smtClean="0"/>
              <a:t>Volume 1: Overview, Classification, and Declassification</a:t>
            </a:r>
          </a:p>
          <a:p>
            <a:r>
              <a:rPr lang="en-US" dirty="0" smtClean="0"/>
              <a:t>Volume 2: Marking of Classified Information</a:t>
            </a:r>
          </a:p>
          <a:p>
            <a:r>
              <a:rPr lang="en-US" dirty="0" smtClean="0"/>
              <a:t>Volume 3: Protection of Classified Information</a:t>
            </a:r>
          </a:p>
          <a:p>
            <a:r>
              <a:rPr lang="en-US" dirty="0" smtClean="0"/>
              <a:t>Volume 4: Controlled Unclassified Information (CUI) </a:t>
            </a:r>
            <a:r>
              <a:rPr lang="en-US" sz="1200" dirty="0" smtClean="0"/>
              <a:t>(for meeting the E.O. 13556, </a:t>
            </a:r>
            <a:r>
              <a:rPr lang="en-US" sz="1200" i="1" dirty="0" smtClean="0"/>
              <a:t>Controlled Unclassified Information</a:t>
            </a:r>
            <a:r>
              <a:rPr lang="en-US" sz="1200" dirty="0" smtClean="0"/>
              <a:t>, November 4, 2010.)</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r>
              <a:rPr lang="en-US" smtClean="0"/>
              <a:t>- </a:t>
            </a:r>
            <a:fld id="{5C6890EE-A853-453D-A1B9-5967B6EF9B58}" type="slidenum">
              <a:rPr lang="en-US" smtClean="0"/>
              <a:pPr>
                <a:defRPr/>
              </a:pPr>
              <a:t>44</a:t>
            </a:fld>
            <a:r>
              <a:rPr lang="en-US" smtClean="0"/>
              <a:t> -</a:t>
            </a:r>
            <a:endParaRPr lang="en-US" dirty="0"/>
          </a:p>
        </p:txBody>
      </p:sp>
    </p:spTree>
    <p:extLst>
      <p:ext uri="{BB962C8B-B14F-4D97-AF65-F5344CB8AC3E}">
        <p14:creationId xmlns:p14="http://schemas.microsoft.com/office/powerpoint/2010/main" val="14115296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25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25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25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2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3"/>
          <p:cNvSpPr>
            <a:spLocks noGrp="1"/>
          </p:cNvSpPr>
          <p:nvPr>
            <p:ph type="sldNum" sz="quarter" idx="10"/>
          </p:nvPr>
        </p:nvSpPr>
        <p:spPr>
          <a:noFill/>
        </p:spPr>
        <p:txBody>
          <a:bodyPr/>
          <a:lstStyle/>
          <a:p>
            <a:r>
              <a:rPr lang="en-US" dirty="0" smtClean="0"/>
              <a:t>- </a:t>
            </a:r>
            <a:fld id="{8CB6D30B-D671-4AB6-84CA-016A62952AC3}" type="slidenum">
              <a:rPr lang="en-US" smtClean="0"/>
              <a:pPr/>
              <a:t>45</a:t>
            </a:fld>
            <a:r>
              <a:rPr lang="en-US" dirty="0" smtClean="0"/>
              <a:t> -</a:t>
            </a:r>
          </a:p>
        </p:txBody>
      </p:sp>
      <p:sp>
        <p:nvSpPr>
          <p:cNvPr id="59395" name="Rectangle 2"/>
          <p:cNvSpPr>
            <a:spLocks noGrp="1" noChangeArrowheads="1"/>
          </p:cNvSpPr>
          <p:nvPr>
            <p:ph type="title"/>
          </p:nvPr>
        </p:nvSpPr>
        <p:spPr/>
        <p:txBody>
          <a:bodyPr/>
          <a:lstStyle/>
          <a:p>
            <a:r>
              <a:rPr lang="en-US" dirty="0" smtClean="0"/>
              <a:t>Questions:</a:t>
            </a:r>
          </a:p>
        </p:txBody>
      </p:sp>
      <p:sp>
        <p:nvSpPr>
          <p:cNvPr id="59396" name="Rectangle 3"/>
          <p:cNvSpPr>
            <a:spLocks noGrp="1" noChangeArrowheads="1"/>
          </p:cNvSpPr>
          <p:nvPr>
            <p:ph type="body" idx="1"/>
          </p:nvPr>
        </p:nvSpPr>
        <p:spPr/>
        <p:txBody>
          <a:bodyPr/>
          <a:lstStyle/>
          <a:p>
            <a:r>
              <a:rPr lang="en-US" dirty="0" smtClean="0"/>
              <a:t>What is the importance of information classification?</a:t>
            </a:r>
          </a:p>
          <a:p>
            <a:pPr lvl="1"/>
            <a:r>
              <a:rPr lang="en-US" dirty="0" smtClean="0"/>
              <a:t> </a:t>
            </a:r>
            <a:br>
              <a:rPr lang="en-US" dirty="0" smtClean="0"/>
            </a:br>
            <a:endParaRPr lang="en-US" dirty="0" smtClean="0"/>
          </a:p>
          <a:p>
            <a:endParaRPr lang="en-US" dirty="0" smtClean="0"/>
          </a:p>
          <a:p>
            <a:r>
              <a:rPr lang="en-US" dirty="0" smtClean="0"/>
              <a:t>When should the sensitivity and the protection level should be determined in the system life cycle?</a:t>
            </a:r>
          </a:p>
          <a:p>
            <a:pPr lvl="1"/>
            <a:r>
              <a:rPr lang="en-US" dirty="0" smtClean="0"/>
              <a:t> </a:t>
            </a:r>
            <a:br>
              <a:rPr lang="en-US" dirty="0" smtClean="0"/>
            </a:br>
            <a:endParaRPr lang="en-US" dirty="0" smtClean="0"/>
          </a:p>
          <a:p>
            <a:endParaRPr lang="en-US" dirty="0" smtClean="0"/>
          </a:p>
          <a:p>
            <a:r>
              <a:rPr lang="en-US" dirty="0" smtClean="0"/>
              <a:t>What is the importance of FIPS 199?</a:t>
            </a:r>
          </a:p>
          <a:p>
            <a:pPr lvl="1"/>
            <a:r>
              <a:rPr lang="en-US" dirty="0" smtClean="0"/>
              <a:t> </a:t>
            </a:r>
          </a:p>
        </p:txBody>
      </p:sp>
    </p:spTree>
    <p:extLst>
      <p:ext uri="{BB962C8B-B14F-4D97-AF65-F5344CB8AC3E}">
        <p14:creationId xmlns:p14="http://schemas.microsoft.com/office/powerpoint/2010/main" val="35703620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Number Placeholder 3"/>
          <p:cNvSpPr>
            <a:spLocks noGrp="1"/>
          </p:cNvSpPr>
          <p:nvPr>
            <p:ph type="sldNum" sz="quarter" idx="10"/>
          </p:nvPr>
        </p:nvSpPr>
        <p:spPr>
          <a:noFill/>
        </p:spPr>
        <p:txBody>
          <a:bodyPr/>
          <a:lstStyle/>
          <a:p>
            <a:r>
              <a:rPr lang="en-US" dirty="0" smtClean="0"/>
              <a:t>- </a:t>
            </a:r>
            <a:fld id="{6EF945D2-2374-41F6-8CB1-6D67565E480A}" type="slidenum">
              <a:rPr lang="en-US" smtClean="0"/>
              <a:pPr/>
              <a:t>46</a:t>
            </a:fld>
            <a:r>
              <a:rPr lang="en-US" dirty="0" smtClean="0"/>
              <a:t> -</a:t>
            </a:r>
          </a:p>
        </p:txBody>
      </p:sp>
      <p:sp>
        <p:nvSpPr>
          <p:cNvPr id="60419" name="Rectangle 2"/>
          <p:cNvSpPr>
            <a:spLocks noGrp="1" noChangeArrowheads="1"/>
          </p:cNvSpPr>
          <p:nvPr>
            <p:ph type="title"/>
          </p:nvPr>
        </p:nvSpPr>
        <p:spPr/>
        <p:txBody>
          <a:bodyPr/>
          <a:lstStyle/>
          <a:p>
            <a:r>
              <a:rPr lang="en-US" dirty="0" smtClean="0"/>
              <a:t>Answers:</a:t>
            </a:r>
          </a:p>
        </p:txBody>
      </p:sp>
      <p:sp>
        <p:nvSpPr>
          <p:cNvPr id="646147" name="Rectangle 3"/>
          <p:cNvSpPr>
            <a:spLocks noGrp="1" noChangeArrowheads="1"/>
          </p:cNvSpPr>
          <p:nvPr>
            <p:ph type="body" idx="1"/>
          </p:nvPr>
        </p:nvSpPr>
        <p:spPr>
          <a:xfrm>
            <a:off x="685800" y="1143000"/>
            <a:ext cx="7772400" cy="5105400"/>
          </a:xfrm>
        </p:spPr>
        <p:txBody>
          <a:bodyPr/>
          <a:lstStyle/>
          <a:p>
            <a:r>
              <a:rPr lang="en-US" dirty="0" smtClean="0"/>
              <a:t>What is the importance of information classification?</a:t>
            </a:r>
          </a:p>
          <a:p>
            <a:pPr lvl="1">
              <a:buClr>
                <a:srgbClr val="003399"/>
              </a:buClr>
            </a:pPr>
            <a:r>
              <a:rPr lang="en-US" u="sng" dirty="0" smtClean="0">
                <a:solidFill>
                  <a:srgbClr val="FF6600"/>
                </a:solidFill>
              </a:rPr>
              <a:t>Explains the </a:t>
            </a:r>
            <a:r>
              <a:rPr lang="en-US" b="1" u="sng" dirty="0" smtClean="0">
                <a:solidFill>
                  <a:srgbClr val="FF0000"/>
                </a:solidFill>
              </a:rPr>
              <a:t>sensitivity</a:t>
            </a:r>
            <a:r>
              <a:rPr lang="en-US" u="sng" dirty="0" smtClean="0">
                <a:solidFill>
                  <a:srgbClr val="FF6600"/>
                </a:solidFill>
              </a:rPr>
              <a:t> of the information, and the </a:t>
            </a:r>
            <a:r>
              <a:rPr lang="en-US" b="1" u="sng" dirty="0" smtClean="0">
                <a:solidFill>
                  <a:srgbClr val="FF0000"/>
                </a:solidFill>
              </a:rPr>
              <a:t>level of protection</a:t>
            </a:r>
            <a:r>
              <a:rPr lang="en-US" u="sng" dirty="0" smtClean="0">
                <a:solidFill>
                  <a:srgbClr val="FF6600"/>
                </a:solidFill>
              </a:rPr>
              <a:t> required to meet the security objectives</a:t>
            </a:r>
            <a:endParaRPr lang="en-US" dirty="0" smtClean="0"/>
          </a:p>
          <a:p>
            <a:endParaRPr lang="en-US" dirty="0" smtClean="0"/>
          </a:p>
          <a:p>
            <a:r>
              <a:rPr lang="en-US" dirty="0" smtClean="0"/>
              <a:t>When should the sensitivity and the protection level should be determined in the system life cycle?</a:t>
            </a:r>
          </a:p>
          <a:p>
            <a:pPr lvl="1">
              <a:buClr>
                <a:srgbClr val="003399"/>
              </a:buClr>
            </a:pPr>
            <a:r>
              <a:rPr lang="en-US" u="sng" dirty="0" smtClean="0">
                <a:solidFill>
                  <a:srgbClr val="FF6600"/>
                </a:solidFill>
              </a:rPr>
              <a:t>At the </a:t>
            </a:r>
            <a:r>
              <a:rPr lang="en-US" b="1" u="sng" dirty="0" smtClean="0">
                <a:solidFill>
                  <a:srgbClr val="FF0000"/>
                </a:solidFill>
              </a:rPr>
              <a:t>Initial Phase</a:t>
            </a:r>
            <a:r>
              <a:rPr lang="en-US" u="sng" dirty="0" smtClean="0">
                <a:solidFill>
                  <a:srgbClr val="FF6600"/>
                </a:solidFill>
              </a:rPr>
              <a:t>.  It is a part of system characterization activity</a:t>
            </a:r>
            <a:endParaRPr lang="en-US" dirty="0" smtClean="0"/>
          </a:p>
          <a:p>
            <a:endParaRPr lang="en-US" dirty="0" smtClean="0"/>
          </a:p>
          <a:p>
            <a:r>
              <a:rPr lang="en-US" dirty="0" smtClean="0"/>
              <a:t>What is the importance of FIPS 199?</a:t>
            </a:r>
          </a:p>
          <a:p>
            <a:pPr lvl="1">
              <a:buClr>
                <a:srgbClr val="003399"/>
              </a:buClr>
            </a:pPr>
            <a:r>
              <a:rPr lang="en-US" u="sng" dirty="0" smtClean="0">
                <a:solidFill>
                  <a:srgbClr val="FF6600"/>
                </a:solidFill>
              </a:rPr>
              <a:t>Explains the sensitivity of the information in terms of </a:t>
            </a:r>
            <a:r>
              <a:rPr lang="en-US" b="1" u="sng" dirty="0" smtClean="0">
                <a:solidFill>
                  <a:srgbClr val="FF0000"/>
                </a:solidFill>
              </a:rPr>
              <a:t>impact in meeting the security objectives</a:t>
            </a:r>
            <a:endParaRPr lang="en-US" dirty="0" smtClean="0">
              <a:solidFill>
                <a:srgbClr val="FF0000"/>
              </a:solidFill>
            </a:endParaRPr>
          </a:p>
        </p:txBody>
      </p:sp>
    </p:spTree>
    <p:extLst>
      <p:ext uri="{BB962C8B-B14F-4D97-AF65-F5344CB8AC3E}">
        <p14:creationId xmlns:p14="http://schemas.microsoft.com/office/powerpoint/2010/main" val="14898979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46147">
                                            <p:txEl>
                                              <p:pRg st="1" end="1"/>
                                            </p:txEl>
                                          </p:spTgt>
                                        </p:tgtEl>
                                        <p:attrNameLst>
                                          <p:attrName>style.visibility</p:attrName>
                                        </p:attrNameLst>
                                      </p:cBhvr>
                                      <p:to>
                                        <p:strVal val="visible"/>
                                      </p:to>
                                    </p:set>
                                    <p:anim calcmode="lin" valueType="num">
                                      <p:cBhvr additive="base">
                                        <p:cTn id="7" dur="500" fill="hold"/>
                                        <p:tgtEl>
                                          <p:spTgt spid="646147">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461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46147">
                                            <p:txEl>
                                              <p:pRg st="4" end="4"/>
                                            </p:txEl>
                                          </p:spTgt>
                                        </p:tgtEl>
                                        <p:attrNameLst>
                                          <p:attrName>style.visibility</p:attrName>
                                        </p:attrNameLst>
                                      </p:cBhvr>
                                      <p:to>
                                        <p:strVal val="visible"/>
                                      </p:to>
                                    </p:set>
                                    <p:anim calcmode="lin" valueType="num">
                                      <p:cBhvr additive="base">
                                        <p:cTn id="13" dur="500" fill="hold"/>
                                        <p:tgtEl>
                                          <p:spTgt spid="646147">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4614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46147">
                                            <p:txEl>
                                              <p:pRg st="7" end="7"/>
                                            </p:txEl>
                                          </p:spTgt>
                                        </p:tgtEl>
                                        <p:attrNameLst>
                                          <p:attrName>style.visibility</p:attrName>
                                        </p:attrNameLst>
                                      </p:cBhvr>
                                      <p:to>
                                        <p:strVal val="visible"/>
                                      </p:to>
                                    </p:set>
                                    <p:anim calcmode="lin" valueType="num">
                                      <p:cBhvr additive="base">
                                        <p:cTn id="19" dur="500" fill="hold"/>
                                        <p:tgtEl>
                                          <p:spTgt spid="646147">
                                            <p:txEl>
                                              <p:pRg st="7" end="7"/>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46147">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 on NIST SP 800-59</a:t>
            </a:r>
            <a:endParaRPr lang="en-US" dirty="0"/>
          </a:p>
        </p:txBody>
      </p:sp>
      <p:sp>
        <p:nvSpPr>
          <p:cNvPr id="3" name="Content Placeholder 2"/>
          <p:cNvSpPr>
            <a:spLocks noGrp="1"/>
          </p:cNvSpPr>
          <p:nvPr>
            <p:ph idx="1"/>
          </p:nvPr>
        </p:nvSpPr>
        <p:spPr/>
        <p:txBody>
          <a:bodyPr/>
          <a:lstStyle/>
          <a:p>
            <a:pPr marL="0" indent="0">
              <a:buNone/>
            </a:pPr>
            <a:r>
              <a:rPr lang="en-US" dirty="0" smtClean="0"/>
              <a:t>The information classification concept is also implemented for information systems that store, process, and distribute national security information…</a:t>
            </a:r>
          </a:p>
          <a:p>
            <a:r>
              <a:rPr lang="en-US" dirty="0" smtClean="0"/>
              <a:t>NIST SP 800-59, </a:t>
            </a:r>
            <a:r>
              <a:rPr lang="en-US" i="1" dirty="0" smtClean="0"/>
              <a:t>Guideline for Identifying an Information System as a National Security System</a:t>
            </a:r>
            <a:r>
              <a:rPr lang="en-US" dirty="0" smtClean="0"/>
              <a:t>, August 2003.</a:t>
            </a:r>
          </a:p>
          <a:p>
            <a:pPr lvl="1"/>
            <a:r>
              <a:rPr lang="en-US" dirty="0" smtClean="0"/>
              <a:t>It’s a guideline for identification only,</a:t>
            </a:r>
          </a:p>
          <a:p>
            <a:pPr lvl="1"/>
            <a:r>
              <a:rPr lang="en-US" dirty="0" smtClean="0"/>
              <a:t>It does not discuss how information should be managed, and</a:t>
            </a:r>
          </a:p>
          <a:p>
            <a:pPr lvl="1"/>
            <a:r>
              <a:rPr lang="en-US" dirty="0" smtClean="0"/>
              <a:t>Agencies have to establish their own policies</a:t>
            </a:r>
          </a:p>
          <a:p>
            <a:pPr lvl="1"/>
            <a:endParaRPr lang="en-US" dirty="0"/>
          </a:p>
        </p:txBody>
      </p:sp>
      <p:sp>
        <p:nvSpPr>
          <p:cNvPr id="4" name="Slide Number Placeholder 3"/>
          <p:cNvSpPr>
            <a:spLocks noGrp="1"/>
          </p:cNvSpPr>
          <p:nvPr>
            <p:ph type="sldNum" sz="quarter" idx="10"/>
          </p:nvPr>
        </p:nvSpPr>
        <p:spPr/>
        <p:txBody>
          <a:bodyPr/>
          <a:lstStyle/>
          <a:p>
            <a:pPr>
              <a:defRPr/>
            </a:pPr>
            <a:r>
              <a:rPr lang="en-US" smtClean="0"/>
              <a:t>- </a:t>
            </a:r>
            <a:fld id="{5C6890EE-A853-453D-A1B9-5967B6EF9B58}" type="slidenum">
              <a:rPr lang="en-US" smtClean="0"/>
              <a:pPr>
                <a:defRPr/>
              </a:pPr>
              <a:t>47</a:t>
            </a:fld>
            <a:r>
              <a:rPr lang="en-US" smtClean="0"/>
              <a:t> -</a:t>
            </a:r>
            <a:endParaRPr lang="en-US" dirty="0"/>
          </a:p>
        </p:txBody>
      </p:sp>
    </p:spTree>
    <p:extLst>
      <p:ext uri="{BB962C8B-B14F-4D97-AF65-F5344CB8AC3E}">
        <p14:creationId xmlns:p14="http://schemas.microsoft.com/office/powerpoint/2010/main" val="929964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750"/>
                                        <p:tgtEl>
                                          <p:spTgt spid="3">
                                            <p:txEl>
                                              <p:pRg st="1" end="1"/>
                                            </p:txEl>
                                          </p:spTgt>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750"/>
                                        <p:tgtEl>
                                          <p:spTgt spid="3">
                                            <p:txEl>
                                              <p:pRg st="2" end="2"/>
                                            </p:txEl>
                                          </p:spTgt>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left)">
                                      <p:cBhvr>
                                        <p:cTn id="15" dur="750"/>
                                        <p:tgtEl>
                                          <p:spTgt spid="3">
                                            <p:txEl>
                                              <p:pRg st="3" end="3"/>
                                            </p:txEl>
                                          </p:spTgt>
                                        </p:tgtEl>
                                      </p:cBhvr>
                                    </p:animEffect>
                                  </p:childTnLst>
                                </p:cTn>
                              </p:par>
                            </p:childTnLst>
                          </p:cTn>
                        </p:par>
                        <p:par>
                          <p:cTn id="16" fill="hold">
                            <p:stCondLst>
                              <p:cond delay="2250"/>
                            </p:stCondLst>
                            <p:childTnLst>
                              <p:par>
                                <p:cTn id="17" presetID="22" presetClass="entr" presetSubtype="8"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7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3"/>
          <p:cNvSpPr>
            <a:spLocks noGrp="1"/>
          </p:cNvSpPr>
          <p:nvPr>
            <p:ph type="sldNum" sz="quarter" idx="10"/>
          </p:nvPr>
        </p:nvSpPr>
        <p:spPr>
          <a:noFill/>
        </p:spPr>
        <p:txBody>
          <a:bodyPr/>
          <a:lstStyle/>
          <a:p>
            <a:r>
              <a:rPr lang="en-US" dirty="0" smtClean="0"/>
              <a:t>- </a:t>
            </a:r>
            <a:fld id="{A0B564D4-3F99-43EF-A694-C69D83EA9C7B}" type="slidenum">
              <a:rPr lang="en-US" smtClean="0"/>
              <a:pPr/>
              <a:t>48</a:t>
            </a:fld>
            <a:r>
              <a:rPr lang="en-US" dirty="0" smtClean="0"/>
              <a:t> -</a:t>
            </a:r>
          </a:p>
        </p:txBody>
      </p:sp>
      <p:sp>
        <p:nvSpPr>
          <p:cNvPr id="54275" name="Rectangle 2"/>
          <p:cNvSpPr>
            <a:spLocks noGrp="1" noChangeArrowheads="1"/>
          </p:cNvSpPr>
          <p:nvPr>
            <p:ph type="title"/>
          </p:nvPr>
        </p:nvSpPr>
        <p:spPr/>
        <p:txBody>
          <a:bodyPr/>
          <a:lstStyle/>
          <a:p>
            <a:r>
              <a:rPr lang="en-US" sz="1200" dirty="0" smtClean="0"/>
              <a:t>Learning Objectives </a:t>
            </a:r>
            <a:r>
              <a:rPr lang="en-US" dirty="0" smtClean="0"/>
              <a:t/>
            </a:r>
            <a:br>
              <a:rPr lang="en-US" dirty="0" smtClean="0"/>
            </a:br>
            <a:r>
              <a:rPr lang="en-US" dirty="0" smtClean="0"/>
              <a:t>Information Security Management Domain</a:t>
            </a:r>
          </a:p>
        </p:txBody>
      </p:sp>
      <p:sp>
        <p:nvSpPr>
          <p:cNvPr id="54276" name="Rectangle 3"/>
          <p:cNvSpPr>
            <a:spLocks noGrp="1" noChangeArrowheads="1"/>
          </p:cNvSpPr>
          <p:nvPr>
            <p:ph type="body" idx="1"/>
          </p:nvPr>
        </p:nvSpPr>
        <p:spPr/>
        <p:txBody>
          <a:bodyPr/>
          <a:lstStyle/>
          <a:p>
            <a:r>
              <a:rPr lang="en-US" dirty="0"/>
              <a:t>Information Security </a:t>
            </a:r>
            <a:r>
              <a:rPr lang="en-US" dirty="0" smtClean="0"/>
              <a:t>Concept</a:t>
            </a:r>
            <a:endParaRPr lang="en-US" dirty="0"/>
          </a:p>
          <a:p>
            <a:r>
              <a:rPr lang="en-US" dirty="0"/>
              <a:t>Information Security Management</a:t>
            </a:r>
          </a:p>
          <a:p>
            <a:r>
              <a:rPr lang="en-US" dirty="0"/>
              <a:t>Information Security Governance</a:t>
            </a:r>
          </a:p>
          <a:p>
            <a:r>
              <a:rPr lang="en-US" dirty="0"/>
              <a:t>Information Classification</a:t>
            </a:r>
          </a:p>
          <a:p>
            <a:r>
              <a:rPr lang="en-US" dirty="0"/>
              <a:t>System Life Cycle (SLC) and System Development Life Cycle (SDLC)</a:t>
            </a:r>
          </a:p>
          <a:p>
            <a:r>
              <a:rPr lang="en-US" dirty="0"/>
              <a:t>Risk Management</a:t>
            </a:r>
          </a:p>
          <a:p>
            <a:r>
              <a:rPr lang="en-US" dirty="0"/>
              <a:t>Certification &amp; Accreditation</a:t>
            </a:r>
          </a:p>
          <a:p>
            <a:r>
              <a:rPr lang="en-US" dirty="0"/>
              <a:t>Security Assessment</a:t>
            </a:r>
          </a:p>
          <a:p>
            <a:r>
              <a:rPr lang="en-US" dirty="0"/>
              <a:t>Configuration Management</a:t>
            </a:r>
          </a:p>
          <a:p>
            <a:r>
              <a:rPr lang="en-US" dirty="0"/>
              <a:t>Personnel Security</a:t>
            </a:r>
          </a:p>
          <a:p>
            <a:r>
              <a:rPr lang="en-US" dirty="0"/>
              <a:t>Security Education, Training, and Awareness</a:t>
            </a:r>
          </a:p>
          <a:p>
            <a:r>
              <a:rPr lang="en-US" dirty="0"/>
              <a:t>Project Management</a:t>
            </a:r>
          </a:p>
        </p:txBody>
      </p:sp>
      <p:sp>
        <p:nvSpPr>
          <p:cNvPr id="54277" name="AutoShape 4"/>
          <p:cNvSpPr>
            <a:spLocks noChangeArrowheads="1"/>
          </p:cNvSpPr>
          <p:nvPr/>
        </p:nvSpPr>
        <p:spPr bwMode="auto">
          <a:xfrm>
            <a:off x="304800" y="2895600"/>
            <a:ext cx="609600" cy="457200"/>
          </a:xfrm>
          <a:custGeom>
            <a:avLst/>
            <a:gdLst>
              <a:gd name="T0" fmla="*/ 12903199 w 21600"/>
              <a:gd name="T1" fmla="*/ 0 h 21600"/>
              <a:gd name="T2" fmla="*/ 0 w 21600"/>
              <a:gd name="T3" fmla="*/ 4838700 h 21600"/>
              <a:gd name="T4" fmla="*/ 12903199 w 21600"/>
              <a:gd name="T5" fmla="*/ 9677399 h 21600"/>
              <a:gd name="T6" fmla="*/ 17204267 w 21600"/>
              <a:gd name="T7" fmla="*/ 4838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noFill/>
            <a:miter lim="800000"/>
            <a:headEnd/>
            <a:tailEnd/>
          </a:ln>
        </p:spPr>
        <p:txBody>
          <a:bodyPr wrap="none" anchor="ctr">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10"/>
          </p:nvPr>
        </p:nvSpPr>
        <p:spPr>
          <a:noFill/>
        </p:spPr>
        <p:txBody>
          <a:bodyPr/>
          <a:lstStyle/>
          <a:p>
            <a:r>
              <a:rPr lang="en-US" dirty="0" smtClean="0"/>
              <a:t>- </a:t>
            </a:r>
            <a:fld id="{5E2A80FA-D670-4684-9D50-42838CB0091A}" type="slidenum">
              <a:rPr lang="en-US" smtClean="0"/>
              <a:pPr/>
              <a:t>49</a:t>
            </a:fld>
            <a:r>
              <a:rPr lang="en-US" dirty="0" smtClean="0"/>
              <a:t> -</a:t>
            </a:r>
          </a:p>
        </p:txBody>
      </p:sp>
      <p:sp>
        <p:nvSpPr>
          <p:cNvPr id="57347" name="Rectangle 2"/>
          <p:cNvSpPr>
            <a:spLocks noGrp="1" noChangeArrowheads="1"/>
          </p:cNvSpPr>
          <p:nvPr>
            <p:ph type="title"/>
          </p:nvPr>
        </p:nvSpPr>
        <p:spPr/>
        <p:txBody>
          <a:bodyPr/>
          <a:lstStyle/>
          <a:p>
            <a:r>
              <a:rPr lang="en-US" sz="1200" dirty="0" smtClean="0"/>
              <a:t>System Life Cycle (SLC) and System Development Life Cycle (SDLC) </a:t>
            </a:r>
            <a:br>
              <a:rPr lang="en-US" sz="1200" dirty="0" smtClean="0"/>
            </a:br>
            <a:r>
              <a:rPr lang="en-US" dirty="0" smtClean="0"/>
              <a:t>System Development Life Cycle (SDLC) Models</a:t>
            </a:r>
          </a:p>
        </p:txBody>
      </p:sp>
      <p:sp>
        <p:nvSpPr>
          <p:cNvPr id="57348" name="Rectangle 3"/>
          <p:cNvSpPr>
            <a:spLocks noGrp="1" noChangeArrowheads="1"/>
          </p:cNvSpPr>
          <p:nvPr>
            <p:ph type="body" idx="1"/>
          </p:nvPr>
        </p:nvSpPr>
        <p:spPr/>
        <p:txBody>
          <a:bodyPr/>
          <a:lstStyle/>
          <a:p>
            <a:r>
              <a:rPr lang="en-US" dirty="0" smtClean="0"/>
              <a:t>Waterfall Development Models</a:t>
            </a:r>
          </a:p>
          <a:p>
            <a:pPr lvl="1">
              <a:buClr>
                <a:srgbClr val="003399"/>
              </a:buClr>
            </a:pPr>
            <a:r>
              <a:rPr lang="en-US" u="sng" dirty="0" smtClean="0">
                <a:solidFill>
                  <a:srgbClr val="FF6600"/>
                </a:solidFill>
              </a:rPr>
              <a:t>Waterfall</a:t>
            </a:r>
            <a:r>
              <a:rPr lang="en-US" dirty="0" smtClean="0"/>
              <a:t>: DoD-STD-2167A (replaced by MIL-STD-498 on 11/1994).</a:t>
            </a:r>
          </a:p>
          <a:p>
            <a:pPr lvl="1">
              <a:buClr>
                <a:srgbClr val="003399"/>
              </a:buClr>
            </a:pPr>
            <a:r>
              <a:rPr lang="en-US" u="sng" dirty="0" smtClean="0">
                <a:solidFill>
                  <a:srgbClr val="FF6600"/>
                </a:solidFill>
              </a:rPr>
              <a:t>Modified Waterfall</a:t>
            </a:r>
            <a:r>
              <a:rPr lang="en-US" dirty="0" smtClean="0"/>
              <a:t>: MIL-STD-498 (cancelled on 5/1998)</a:t>
            </a:r>
          </a:p>
          <a:p>
            <a:pPr lvl="1">
              <a:buClr>
                <a:srgbClr val="003399"/>
              </a:buClr>
            </a:pPr>
            <a:r>
              <a:rPr lang="en-US" u="sng" dirty="0" smtClean="0">
                <a:solidFill>
                  <a:srgbClr val="FF6600"/>
                </a:solidFill>
              </a:rPr>
              <a:t>ISO/IEC 12207</a:t>
            </a:r>
            <a:r>
              <a:rPr lang="en-US" dirty="0" smtClean="0"/>
              <a:t>, </a:t>
            </a:r>
            <a:r>
              <a:rPr lang="en-US" i="1" dirty="0" smtClean="0"/>
              <a:t>Software Life Cycle Processes </a:t>
            </a:r>
            <a:r>
              <a:rPr lang="en-US" dirty="0" smtClean="0"/>
              <a:t>(</a:t>
            </a:r>
            <a:r>
              <a:rPr lang="en-US" u="sng" dirty="0" smtClean="0">
                <a:solidFill>
                  <a:srgbClr val="FF6600"/>
                </a:solidFill>
              </a:rPr>
              <a:t>IEEE/EIA 12207</a:t>
            </a:r>
            <a:r>
              <a:rPr lang="en-US" dirty="0" smtClean="0"/>
              <a:t> US implementation) (based on MIL-STD-499B)</a:t>
            </a:r>
          </a:p>
          <a:p>
            <a:pPr lvl="1">
              <a:buClr>
                <a:srgbClr val="003399"/>
              </a:buClr>
            </a:pPr>
            <a:r>
              <a:rPr lang="en-US" u="sng" dirty="0" smtClean="0">
                <a:solidFill>
                  <a:srgbClr val="FF6600"/>
                </a:solidFill>
              </a:rPr>
              <a:t>ISO/IEC 15288</a:t>
            </a:r>
            <a:r>
              <a:rPr lang="en-US" dirty="0" smtClean="0"/>
              <a:t>, </a:t>
            </a:r>
            <a:r>
              <a:rPr lang="en-US" i="1" dirty="0" smtClean="0"/>
              <a:t>Systems Engineering – System Life Cycle Processes </a:t>
            </a:r>
            <a:r>
              <a:rPr lang="en-US" dirty="0" smtClean="0"/>
              <a:t>(</a:t>
            </a:r>
            <a:r>
              <a:rPr lang="en-US" u="sng" dirty="0" smtClean="0">
                <a:solidFill>
                  <a:srgbClr val="FF6600"/>
                </a:solidFill>
              </a:rPr>
              <a:t>IEEE std 1220 – 2005</a:t>
            </a:r>
            <a:r>
              <a:rPr lang="en-US" dirty="0" smtClean="0"/>
              <a:t>, US implementation)</a:t>
            </a:r>
          </a:p>
          <a:p>
            <a:endParaRPr lang="en-US" dirty="0" smtClean="0"/>
          </a:p>
          <a:p>
            <a:r>
              <a:rPr lang="en-US" dirty="0" smtClean="0"/>
              <a:t>Iterative Development Models</a:t>
            </a:r>
          </a:p>
          <a:p>
            <a:pPr lvl="1"/>
            <a:r>
              <a:rPr lang="en-US" dirty="0" smtClean="0"/>
              <a:t>Boehm’s </a:t>
            </a:r>
            <a:r>
              <a:rPr lang="en-US" u="sng" dirty="0" smtClean="0">
                <a:solidFill>
                  <a:srgbClr val="FF6600"/>
                </a:solidFill>
              </a:rPr>
              <a:t>Spiral Model</a:t>
            </a:r>
            <a:r>
              <a:rPr lang="en-US" dirty="0" smtClean="0"/>
              <a:t>.</a:t>
            </a:r>
          </a:p>
          <a:p>
            <a:pPr lvl="1">
              <a:buClr>
                <a:srgbClr val="003399"/>
              </a:buClr>
            </a:pPr>
            <a:r>
              <a:rPr lang="en-US" u="sng" dirty="0" smtClean="0">
                <a:solidFill>
                  <a:srgbClr val="FF6600"/>
                </a:solidFill>
              </a:rPr>
              <a:t>Rapid Application Development </a:t>
            </a:r>
            <a:r>
              <a:rPr lang="en-US" dirty="0" smtClean="0"/>
              <a:t>(RAD) &amp; Joint Application Development (JAD)</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0"/>
          </p:nvPr>
        </p:nvSpPr>
        <p:spPr>
          <a:noFill/>
        </p:spPr>
        <p:txBody>
          <a:bodyPr/>
          <a:lstStyle/>
          <a:p>
            <a:r>
              <a:rPr lang="en-US" dirty="0" smtClean="0"/>
              <a:t>- </a:t>
            </a:r>
            <a:fld id="{7FF471F1-3F34-4E13-A320-D92B7F61EBE9}" type="slidenum">
              <a:rPr lang="en-US" smtClean="0"/>
              <a:pPr/>
              <a:t>5</a:t>
            </a:fld>
            <a:r>
              <a:rPr lang="en-US" dirty="0" smtClean="0"/>
              <a:t> -</a:t>
            </a:r>
          </a:p>
        </p:txBody>
      </p:sp>
      <p:sp>
        <p:nvSpPr>
          <p:cNvPr id="25603" name="Rectangle 2"/>
          <p:cNvSpPr>
            <a:spLocks noGrp="1" noChangeArrowheads="1"/>
          </p:cNvSpPr>
          <p:nvPr>
            <p:ph type="title"/>
          </p:nvPr>
        </p:nvSpPr>
        <p:spPr/>
        <p:txBody>
          <a:bodyPr/>
          <a:lstStyle/>
          <a:p>
            <a:r>
              <a:rPr lang="en-US" sz="1200" dirty="0" smtClean="0"/>
              <a:t>Topics</a:t>
            </a:r>
            <a:r>
              <a:rPr lang="en-US" dirty="0" smtClean="0"/>
              <a:t/>
            </a:r>
            <a:br>
              <a:rPr lang="en-US" dirty="0" smtClean="0"/>
            </a:br>
            <a:r>
              <a:rPr lang="en-US" dirty="0" smtClean="0"/>
              <a:t>Information Security &amp; Risk Management Domain</a:t>
            </a:r>
          </a:p>
        </p:txBody>
      </p:sp>
      <p:sp>
        <p:nvSpPr>
          <p:cNvPr id="25604" name="Rectangle 3"/>
          <p:cNvSpPr>
            <a:spLocks noGrp="1" noChangeArrowheads="1"/>
          </p:cNvSpPr>
          <p:nvPr>
            <p:ph type="body" idx="1"/>
          </p:nvPr>
        </p:nvSpPr>
        <p:spPr/>
        <p:txBody>
          <a:bodyPr>
            <a:noAutofit/>
          </a:bodyPr>
          <a:lstStyle/>
          <a:p>
            <a:r>
              <a:rPr lang="en-US" dirty="0" smtClean="0"/>
              <a:t>Information Security Concept</a:t>
            </a:r>
          </a:p>
          <a:p>
            <a:r>
              <a:rPr lang="en-US" dirty="0" smtClean="0"/>
              <a:t>Information Security Management</a:t>
            </a:r>
          </a:p>
          <a:p>
            <a:r>
              <a:rPr lang="en-US" dirty="0" smtClean="0"/>
              <a:t>Information Security Governance</a:t>
            </a:r>
          </a:p>
          <a:p>
            <a:r>
              <a:rPr lang="en-US" dirty="0" smtClean="0"/>
              <a:t>Information Classification</a:t>
            </a:r>
          </a:p>
          <a:p>
            <a:r>
              <a:rPr lang="en-US" dirty="0" smtClean="0"/>
              <a:t>System Life Cycle (SLC) and System Development Life Cycle (SDLC)</a:t>
            </a:r>
          </a:p>
          <a:p>
            <a:r>
              <a:rPr lang="en-US" dirty="0" smtClean="0"/>
              <a:t>Risk Management</a:t>
            </a:r>
          </a:p>
          <a:p>
            <a:r>
              <a:rPr lang="en-US" dirty="0" smtClean="0"/>
              <a:t>Certification &amp; Accreditation</a:t>
            </a:r>
          </a:p>
          <a:p>
            <a:r>
              <a:rPr lang="en-US" dirty="0" smtClean="0"/>
              <a:t>Security Assessment</a:t>
            </a:r>
          </a:p>
          <a:p>
            <a:r>
              <a:rPr lang="en-US" dirty="0" smtClean="0"/>
              <a:t>Configuration Management</a:t>
            </a:r>
          </a:p>
          <a:p>
            <a:r>
              <a:rPr lang="en-US" dirty="0" smtClean="0"/>
              <a:t>Personnel Security</a:t>
            </a:r>
          </a:p>
          <a:p>
            <a:r>
              <a:rPr lang="en-US" dirty="0" smtClean="0"/>
              <a:t>Security Education, Training, and Awareness</a:t>
            </a:r>
          </a:p>
          <a:p>
            <a:r>
              <a:rPr lang="en-US" dirty="0" smtClean="0"/>
              <a:t>Project Management</a:t>
            </a:r>
          </a:p>
        </p:txBody>
      </p:sp>
      <p:sp>
        <p:nvSpPr>
          <p:cNvPr id="25605" name="AutoShape 4"/>
          <p:cNvSpPr>
            <a:spLocks noChangeArrowheads="1"/>
          </p:cNvSpPr>
          <p:nvPr/>
        </p:nvSpPr>
        <p:spPr bwMode="auto">
          <a:xfrm>
            <a:off x="304800" y="1132609"/>
            <a:ext cx="609600" cy="457200"/>
          </a:xfrm>
          <a:custGeom>
            <a:avLst/>
            <a:gdLst>
              <a:gd name="T0" fmla="*/ 12903199 w 21600"/>
              <a:gd name="T1" fmla="*/ 0 h 21600"/>
              <a:gd name="T2" fmla="*/ 0 w 21600"/>
              <a:gd name="T3" fmla="*/ 4838700 h 21600"/>
              <a:gd name="T4" fmla="*/ 12903199 w 21600"/>
              <a:gd name="T5" fmla="*/ 9677399 h 21600"/>
              <a:gd name="T6" fmla="*/ 17204267 w 21600"/>
              <a:gd name="T7" fmla="*/ 4838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noFill/>
            <a:miter lim="800000"/>
            <a:headEnd/>
            <a:tailEnd/>
          </a:ln>
        </p:spPr>
        <p:txBody>
          <a:bodyPr wrap="none" anchor="ctr">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Slide Number Placeholder 5"/>
          <p:cNvSpPr>
            <a:spLocks noGrp="1"/>
          </p:cNvSpPr>
          <p:nvPr>
            <p:ph type="sldNum" sz="quarter" idx="10"/>
          </p:nvPr>
        </p:nvSpPr>
        <p:spPr>
          <a:noFill/>
        </p:spPr>
        <p:txBody>
          <a:bodyPr/>
          <a:lstStyle/>
          <a:p>
            <a:r>
              <a:rPr lang="en-US" dirty="0" smtClean="0"/>
              <a:t>- </a:t>
            </a:r>
            <a:fld id="{09100326-6575-48E3-9003-E8E1F2B5D972}" type="slidenum">
              <a:rPr lang="en-US" smtClean="0"/>
              <a:pPr/>
              <a:t>50</a:t>
            </a:fld>
            <a:r>
              <a:rPr lang="en-US" dirty="0" smtClean="0"/>
              <a:t> -</a:t>
            </a:r>
          </a:p>
        </p:txBody>
      </p:sp>
      <p:sp>
        <p:nvSpPr>
          <p:cNvPr id="9221" name="Rectangle 2"/>
          <p:cNvSpPr>
            <a:spLocks noGrp="1" noChangeArrowheads="1"/>
          </p:cNvSpPr>
          <p:nvPr>
            <p:ph type="title"/>
          </p:nvPr>
        </p:nvSpPr>
        <p:spPr/>
        <p:txBody>
          <a:bodyPr/>
          <a:lstStyle/>
          <a:p>
            <a:r>
              <a:rPr lang="en-US" sz="1200" dirty="0" smtClean="0"/>
              <a:t>System Life Cycle (SLC) and System Development Life Cycle (SDLC)</a:t>
            </a:r>
            <a:r>
              <a:rPr lang="en-US" sz="1000" dirty="0" smtClean="0"/>
              <a:t> </a:t>
            </a:r>
            <a:br>
              <a:rPr lang="en-US" sz="1000" dirty="0" smtClean="0"/>
            </a:br>
            <a:r>
              <a:rPr lang="en-US" dirty="0" smtClean="0"/>
              <a:t>Waterfall Development Models</a:t>
            </a:r>
          </a:p>
        </p:txBody>
      </p:sp>
      <p:sp>
        <p:nvSpPr>
          <p:cNvPr id="9222" name="Rectangle 3"/>
          <p:cNvSpPr>
            <a:spLocks noGrp="1" noChangeArrowheads="1"/>
          </p:cNvSpPr>
          <p:nvPr>
            <p:ph type="body" sz="half" idx="1"/>
          </p:nvPr>
        </p:nvSpPr>
        <p:spPr>
          <a:xfrm>
            <a:off x="685800" y="1262063"/>
            <a:ext cx="3810000" cy="4572000"/>
          </a:xfrm>
        </p:spPr>
        <p:txBody>
          <a:bodyPr/>
          <a:lstStyle/>
          <a:p>
            <a:r>
              <a:rPr lang="en-US" sz="2000" dirty="0" smtClean="0"/>
              <a:t>Classic Waterfall: </a:t>
            </a:r>
            <a:br>
              <a:rPr lang="en-US" sz="2000" dirty="0" smtClean="0"/>
            </a:br>
            <a:r>
              <a:rPr lang="en-US" sz="2000" dirty="0" smtClean="0"/>
              <a:t>DoD-STD-2167A</a:t>
            </a:r>
          </a:p>
        </p:txBody>
      </p:sp>
      <p:graphicFrame>
        <p:nvGraphicFramePr>
          <p:cNvPr id="9218" name="Object 4"/>
          <p:cNvGraphicFramePr>
            <a:graphicFrameLocks noGrp="1" noChangeAspect="1"/>
          </p:cNvGraphicFramePr>
          <p:nvPr>
            <p:ph sz="quarter" idx="2"/>
          </p:nvPr>
        </p:nvGraphicFramePr>
        <p:xfrm>
          <a:off x="739775" y="2373313"/>
          <a:ext cx="3832225" cy="3276600"/>
        </p:xfrm>
        <a:graphic>
          <a:graphicData uri="http://schemas.openxmlformats.org/presentationml/2006/ole">
            <mc:AlternateContent xmlns:mc="http://schemas.openxmlformats.org/markup-compatibility/2006">
              <mc:Choice xmlns:v="urn:schemas-microsoft-com:vml" Requires="v">
                <p:oleObj spid="_x0000_s9380" name="Visio" r:id="rId4" imgW="5057715" imgH="4371796" progId="Visio.Drawing.11">
                  <p:embed/>
                </p:oleObj>
              </mc:Choice>
              <mc:Fallback>
                <p:oleObj name="Visio" r:id="rId4" imgW="5057715" imgH="4371796" progId="Visio.Drawing.11">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775" y="2373313"/>
                        <a:ext cx="383222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3" name="Rectangle 5"/>
          <p:cNvSpPr>
            <a:spLocks noChangeArrowheads="1"/>
          </p:cNvSpPr>
          <p:nvPr/>
        </p:nvSpPr>
        <p:spPr bwMode="auto">
          <a:xfrm>
            <a:off x="3733800" y="1143000"/>
            <a:ext cx="2590800" cy="5257800"/>
          </a:xfrm>
          <a:prstGeom prst="rect">
            <a:avLst/>
          </a:prstGeom>
          <a:noFill/>
          <a:ln w="9525">
            <a:noFill/>
            <a:miter lim="800000"/>
            <a:headEnd/>
            <a:tailEnd/>
          </a:ln>
        </p:spPr>
        <p:txBody>
          <a:bodyPr/>
          <a:lstStyle/>
          <a:p>
            <a:pPr marL="342900" indent="-342900">
              <a:spcBef>
                <a:spcPct val="20000"/>
              </a:spcBef>
              <a:buFontTx/>
              <a:buChar char="•"/>
            </a:pPr>
            <a:endParaRPr lang="en-US" sz="2400" dirty="0">
              <a:solidFill>
                <a:srgbClr val="003399"/>
              </a:solidFill>
            </a:endParaRPr>
          </a:p>
        </p:txBody>
      </p:sp>
      <p:graphicFrame>
        <p:nvGraphicFramePr>
          <p:cNvPr id="9219" name="Object 6"/>
          <p:cNvGraphicFramePr>
            <a:graphicFrameLocks noGrp="1" noChangeAspect="1"/>
          </p:cNvGraphicFramePr>
          <p:nvPr>
            <p:ph sz="quarter" idx="3"/>
            <p:extLst>
              <p:ext uri="{D42A27DB-BD31-4B8C-83A1-F6EECF244321}">
                <p14:modId xmlns:p14="http://schemas.microsoft.com/office/powerpoint/2010/main" val="4071554837"/>
              </p:ext>
            </p:extLst>
          </p:nvPr>
        </p:nvGraphicFramePr>
        <p:xfrm>
          <a:off x="4724400" y="2373313"/>
          <a:ext cx="3776663" cy="3265487"/>
        </p:xfrm>
        <a:graphic>
          <a:graphicData uri="http://schemas.openxmlformats.org/presentationml/2006/ole">
            <mc:AlternateContent xmlns:mc="http://schemas.openxmlformats.org/markup-compatibility/2006">
              <mc:Choice xmlns:v="urn:schemas-microsoft-com:vml" Requires="v">
                <p:oleObj spid="_x0000_s9381" name="Visio" r:id="rId6" imgW="5063972" imgH="4378115" progId="Visio.Drawing.11">
                  <p:embed/>
                </p:oleObj>
              </mc:Choice>
              <mc:Fallback>
                <p:oleObj name="Visio" r:id="rId6" imgW="5063972" imgH="4378115" progId="Visio.Drawing.11">
                  <p:embed/>
                  <p:pic>
                    <p:nvPicPr>
                      <p:cNvPr id="0" name="Object 6"/>
                      <p:cNvPicPr>
                        <a:picLocks noChangeAspect="1" noChangeArrowheads="1"/>
                      </p:cNvPicPr>
                      <p:nvPr/>
                    </p:nvPicPr>
                    <p:blipFill>
                      <a:blip r:embed="rId7"/>
                      <a:srcRect/>
                      <a:stretch>
                        <a:fillRect/>
                      </a:stretch>
                    </p:blipFill>
                    <p:spPr bwMode="auto">
                      <a:xfrm>
                        <a:off x="4724400" y="2373313"/>
                        <a:ext cx="3776663" cy="326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4" name="Rectangle 7"/>
          <p:cNvSpPr>
            <a:spLocks noChangeArrowheads="1"/>
          </p:cNvSpPr>
          <p:nvPr/>
        </p:nvSpPr>
        <p:spPr bwMode="auto">
          <a:xfrm>
            <a:off x="4572000" y="1219200"/>
            <a:ext cx="3810000" cy="5257800"/>
          </a:xfrm>
          <a:prstGeom prst="rect">
            <a:avLst/>
          </a:prstGeom>
          <a:noFill/>
          <a:ln w="9525">
            <a:noFill/>
            <a:miter lim="800000"/>
            <a:headEnd/>
            <a:tailEnd/>
          </a:ln>
        </p:spPr>
        <p:txBody>
          <a:bodyPr/>
          <a:lstStyle/>
          <a:p>
            <a:pPr marL="342900" indent="-342900">
              <a:spcBef>
                <a:spcPct val="20000"/>
              </a:spcBef>
              <a:buFontTx/>
              <a:buChar char="•"/>
            </a:pPr>
            <a:r>
              <a:rPr lang="en-US" sz="2000" dirty="0">
                <a:solidFill>
                  <a:srgbClr val="003399"/>
                </a:solidFill>
              </a:rPr>
              <a:t>Modified Waterfall: </a:t>
            </a:r>
            <a:br>
              <a:rPr lang="en-US" sz="2000" dirty="0">
                <a:solidFill>
                  <a:srgbClr val="003399"/>
                </a:solidFill>
              </a:rPr>
            </a:br>
            <a:r>
              <a:rPr lang="en-US" sz="2000" dirty="0">
                <a:solidFill>
                  <a:srgbClr val="003399"/>
                </a:solidFill>
              </a:rPr>
              <a:t>MIL-STD-498</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3"/>
          <p:cNvSpPr>
            <a:spLocks noGrp="1"/>
          </p:cNvSpPr>
          <p:nvPr>
            <p:ph type="sldNum" sz="quarter" idx="10"/>
          </p:nvPr>
        </p:nvSpPr>
        <p:spPr>
          <a:noFill/>
        </p:spPr>
        <p:txBody>
          <a:bodyPr/>
          <a:lstStyle/>
          <a:p>
            <a:r>
              <a:rPr lang="en-US" dirty="0" smtClean="0"/>
              <a:t>- </a:t>
            </a:r>
            <a:fld id="{1DABDFC5-F61A-4450-83E9-9FDA73B8A28A}" type="slidenum">
              <a:rPr lang="en-US" smtClean="0"/>
              <a:pPr/>
              <a:t>51</a:t>
            </a:fld>
            <a:r>
              <a:rPr lang="en-US" dirty="0" smtClean="0"/>
              <a:t> -</a:t>
            </a:r>
          </a:p>
        </p:txBody>
      </p:sp>
      <p:sp>
        <p:nvSpPr>
          <p:cNvPr id="58371" name="Rectangle 2"/>
          <p:cNvSpPr>
            <a:spLocks noGrp="1" noChangeArrowheads="1"/>
          </p:cNvSpPr>
          <p:nvPr>
            <p:ph type="title"/>
          </p:nvPr>
        </p:nvSpPr>
        <p:spPr/>
        <p:txBody>
          <a:bodyPr/>
          <a:lstStyle/>
          <a:p>
            <a:r>
              <a:rPr lang="en-US" sz="1200" dirty="0" smtClean="0"/>
              <a:t>System Life Cycle (SLC) and System Development Life Cycle (SDLC) </a:t>
            </a:r>
            <a:br>
              <a:rPr lang="en-US" sz="1200" dirty="0" smtClean="0"/>
            </a:br>
            <a:r>
              <a:rPr lang="en-US" dirty="0" smtClean="0"/>
              <a:t>Boehm’s Spiral Model</a:t>
            </a:r>
          </a:p>
        </p:txBody>
      </p:sp>
      <p:pic>
        <p:nvPicPr>
          <p:cNvPr id="448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0991" y="1130022"/>
            <a:ext cx="6251385" cy="5620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p:cNvSpPr txBox="1">
            <a:spLocks noChangeArrowheads="1"/>
          </p:cNvSpPr>
          <p:nvPr/>
        </p:nvSpPr>
        <p:spPr bwMode="auto">
          <a:xfrm>
            <a:off x="5181600" y="6627412"/>
            <a:ext cx="3048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003399"/>
                </a:solidFill>
                <a:latin typeface="+mn-lt"/>
                <a:ea typeface="+mn-ea"/>
                <a:cs typeface="+mn-cs"/>
              </a:defRPr>
            </a:lvl1pPr>
            <a:lvl2pPr marL="742950" indent="-285750" algn="l" rtl="0" eaLnBrk="0" fontAlgn="base" hangingPunct="0">
              <a:spcBef>
                <a:spcPct val="20000"/>
              </a:spcBef>
              <a:spcAft>
                <a:spcPct val="0"/>
              </a:spcAft>
              <a:buChar char="–"/>
              <a:defRPr sz="2000">
                <a:solidFill>
                  <a:srgbClr val="003399"/>
                </a:solidFill>
                <a:latin typeface="+mn-lt"/>
              </a:defRPr>
            </a:lvl2pPr>
            <a:lvl3pPr marL="1143000" indent="-228600" algn="l" rtl="0" eaLnBrk="0" fontAlgn="base" hangingPunct="0">
              <a:spcBef>
                <a:spcPct val="20000"/>
              </a:spcBef>
              <a:spcAft>
                <a:spcPct val="0"/>
              </a:spcAft>
              <a:buChar char="•"/>
              <a:defRPr>
                <a:solidFill>
                  <a:srgbClr val="003399"/>
                </a:solidFill>
                <a:latin typeface="+mn-lt"/>
              </a:defRPr>
            </a:lvl3pPr>
            <a:lvl4pPr marL="1600200" indent="-228600" algn="l" rtl="0" eaLnBrk="0" fontAlgn="base" hangingPunct="0">
              <a:spcBef>
                <a:spcPct val="20000"/>
              </a:spcBef>
              <a:spcAft>
                <a:spcPct val="0"/>
              </a:spcAft>
              <a:buChar char="–"/>
              <a:defRPr sz="1600">
                <a:solidFill>
                  <a:srgbClr val="003399"/>
                </a:solidFill>
                <a:latin typeface="+mn-lt"/>
              </a:defRPr>
            </a:lvl4pPr>
            <a:lvl5pPr marL="2057400" indent="-228600" algn="l" rtl="0" eaLnBrk="0" fontAlgn="base" hangingPunct="0">
              <a:spcBef>
                <a:spcPct val="20000"/>
              </a:spcBef>
              <a:spcAft>
                <a:spcPct val="0"/>
              </a:spcAft>
              <a:buChar char="»"/>
              <a:defRPr sz="1400">
                <a:solidFill>
                  <a:srgbClr val="003399"/>
                </a:solidFill>
                <a:latin typeface="+mn-lt"/>
              </a:defRPr>
            </a:lvl5pPr>
            <a:lvl6pPr marL="2514600" indent="-228600" algn="l" rtl="0" eaLnBrk="0" fontAlgn="base" hangingPunct="0">
              <a:spcBef>
                <a:spcPct val="20000"/>
              </a:spcBef>
              <a:spcAft>
                <a:spcPct val="0"/>
              </a:spcAft>
              <a:buChar char="»"/>
              <a:defRPr sz="1400">
                <a:solidFill>
                  <a:srgbClr val="003399"/>
                </a:solidFill>
                <a:latin typeface="+mn-lt"/>
              </a:defRPr>
            </a:lvl6pPr>
            <a:lvl7pPr marL="2971800" indent="-228600" algn="l" rtl="0" eaLnBrk="0" fontAlgn="base" hangingPunct="0">
              <a:spcBef>
                <a:spcPct val="20000"/>
              </a:spcBef>
              <a:spcAft>
                <a:spcPct val="0"/>
              </a:spcAft>
              <a:buChar char="»"/>
              <a:defRPr sz="1400">
                <a:solidFill>
                  <a:srgbClr val="003399"/>
                </a:solidFill>
                <a:latin typeface="+mn-lt"/>
              </a:defRPr>
            </a:lvl7pPr>
            <a:lvl8pPr marL="3429000" indent="-228600" algn="l" rtl="0" eaLnBrk="0" fontAlgn="base" hangingPunct="0">
              <a:spcBef>
                <a:spcPct val="20000"/>
              </a:spcBef>
              <a:spcAft>
                <a:spcPct val="0"/>
              </a:spcAft>
              <a:buChar char="»"/>
              <a:defRPr sz="1400">
                <a:solidFill>
                  <a:srgbClr val="003399"/>
                </a:solidFill>
                <a:latin typeface="+mn-lt"/>
              </a:defRPr>
            </a:lvl8pPr>
            <a:lvl9pPr marL="3886200" indent="-228600" algn="l" rtl="0" eaLnBrk="0" fontAlgn="base" hangingPunct="0">
              <a:spcBef>
                <a:spcPct val="20000"/>
              </a:spcBef>
              <a:spcAft>
                <a:spcPct val="0"/>
              </a:spcAft>
              <a:buChar char="»"/>
              <a:defRPr sz="1400">
                <a:solidFill>
                  <a:srgbClr val="003399"/>
                </a:solidFill>
                <a:latin typeface="+mn-lt"/>
              </a:defRPr>
            </a:lvl9pPr>
          </a:lstStyle>
          <a:p>
            <a:pPr>
              <a:lnSpc>
                <a:spcPct val="80000"/>
              </a:lnSpc>
              <a:buFontTx/>
              <a:buNone/>
            </a:pPr>
            <a:r>
              <a:rPr lang="en-US" sz="1000" b="1" dirty="0" smtClean="0"/>
              <a:t>Reference:</a:t>
            </a:r>
            <a:r>
              <a:rPr lang="en-US" sz="1000" dirty="0"/>
              <a:t> http://csse.usc.edu/people/barry.html</a:t>
            </a:r>
            <a:endParaRPr lang="en-US" sz="1000" i="1" dirty="0" smtClean="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48514"/>
                                        </p:tgtEl>
                                        <p:attrNameLst>
                                          <p:attrName>style.visibility</p:attrName>
                                        </p:attrNameLst>
                                      </p:cBhvr>
                                      <p:to>
                                        <p:strVal val="visible"/>
                                      </p:to>
                                    </p:set>
                                    <p:animEffect transition="in" filter="wheel(1)">
                                      <p:cBhvr>
                                        <p:cTn id="7" dur="500"/>
                                        <p:tgtEl>
                                          <p:spTgt spid="448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9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430" y="3392905"/>
            <a:ext cx="6493481" cy="3432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z="1200" dirty="0"/>
              <a:t>System Life Cycle (SLC) and System Development Life Cycle (SDLC) </a:t>
            </a:r>
            <a:r>
              <a:rPr lang="en-US" dirty="0" smtClean="0"/>
              <a:t/>
            </a:r>
            <a:br>
              <a:rPr lang="en-US" dirty="0" smtClean="0"/>
            </a:br>
            <a:r>
              <a:rPr lang="en-US" dirty="0" smtClean="0"/>
              <a:t>Rapid Application Development (RAD) Model</a:t>
            </a:r>
            <a:endParaRPr lang="en-US" dirty="0"/>
          </a:p>
        </p:txBody>
      </p:sp>
      <p:sp>
        <p:nvSpPr>
          <p:cNvPr id="4" name="Slide Number Placeholder 3"/>
          <p:cNvSpPr>
            <a:spLocks noGrp="1"/>
          </p:cNvSpPr>
          <p:nvPr>
            <p:ph type="sldNum" sz="quarter" idx="10"/>
          </p:nvPr>
        </p:nvSpPr>
        <p:spPr/>
        <p:txBody>
          <a:bodyPr/>
          <a:lstStyle/>
          <a:p>
            <a:pPr>
              <a:defRPr/>
            </a:pPr>
            <a:r>
              <a:rPr lang="en-US" smtClean="0"/>
              <a:t>- </a:t>
            </a:r>
            <a:fld id="{5C6890EE-A853-453D-A1B9-5967B6EF9B58}" type="slidenum">
              <a:rPr lang="en-US" smtClean="0"/>
              <a:pPr>
                <a:defRPr/>
              </a:pPr>
              <a:t>52</a:t>
            </a:fld>
            <a:r>
              <a:rPr lang="en-US" smtClean="0"/>
              <a:t> -</a:t>
            </a:r>
            <a:endParaRPr lang="en-US" dirty="0"/>
          </a:p>
        </p:txBody>
      </p:sp>
      <p:sp>
        <p:nvSpPr>
          <p:cNvPr id="6" name="Content Placeholder 5"/>
          <p:cNvSpPr>
            <a:spLocks noGrp="1"/>
          </p:cNvSpPr>
          <p:nvPr>
            <p:ph idx="1"/>
          </p:nvPr>
        </p:nvSpPr>
        <p:spPr>
          <a:xfrm>
            <a:off x="685800" y="1143000"/>
            <a:ext cx="7772400" cy="2580701"/>
          </a:xfrm>
        </p:spPr>
        <p:txBody>
          <a:bodyPr>
            <a:normAutofit lnSpcReduction="10000"/>
          </a:bodyPr>
          <a:lstStyle/>
          <a:p>
            <a:r>
              <a:rPr lang="en-US" dirty="0" smtClean="0"/>
              <a:t>Iterative, but spiral cycles are much smaller.</a:t>
            </a:r>
          </a:p>
          <a:p>
            <a:r>
              <a:rPr lang="en-US" dirty="0" smtClean="0"/>
              <a:t>Risk-based approach, but focus on “good enough” outcome.</a:t>
            </a:r>
          </a:p>
          <a:p>
            <a:r>
              <a:rPr lang="en-US" dirty="0" smtClean="0"/>
              <a:t>SDLC fundamentals still apply…</a:t>
            </a:r>
          </a:p>
          <a:p>
            <a:pPr lvl="1"/>
            <a:r>
              <a:rPr lang="en-US" dirty="0" smtClean="0"/>
              <a:t>Requirements, configuration, and quality management, design process, coding, test &amp; integration, technical and project reviews etc. </a:t>
            </a:r>
            <a:endParaRPr lang="en-US" dirty="0"/>
          </a:p>
        </p:txBody>
      </p:sp>
      <p:sp>
        <p:nvSpPr>
          <p:cNvPr id="14" name="Text Box 4"/>
          <p:cNvSpPr txBox="1">
            <a:spLocks noChangeArrowheads="1"/>
          </p:cNvSpPr>
          <p:nvPr/>
        </p:nvSpPr>
        <p:spPr bwMode="auto">
          <a:xfrm rot="16200000">
            <a:off x="6604029" y="3543775"/>
            <a:ext cx="4230645" cy="553998"/>
          </a:xfrm>
          <a:prstGeom prst="rect">
            <a:avLst/>
          </a:prstGeom>
          <a:noFill/>
          <a:ln w="9525">
            <a:noFill/>
            <a:miter lim="800000"/>
            <a:headEnd/>
            <a:tailEnd/>
          </a:ln>
        </p:spPr>
        <p:txBody>
          <a:bodyPr wrap="none">
            <a:spAutoFit/>
          </a:bodyPr>
          <a:lstStyle/>
          <a:p>
            <a:r>
              <a:rPr lang="en-US" sz="1000" b="1" dirty="0" smtClean="0">
                <a:solidFill>
                  <a:srgbClr val="003399"/>
                </a:solidFill>
              </a:rPr>
              <a:t>Reference: </a:t>
            </a:r>
          </a:p>
          <a:p>
            <a:pPr marL="171450" indent="-171450">
              <a:buFontTx/>
              <a:buChar char="-"/>
            </a:pPr>
            <a:r>
              <a:rPr lang="en-US" sz="1000" dirty="0" smtClean="0">
                <a:solidFill>
                  <a:srgbClr val="003399"/>
                </a:solidFill>
              </a:rPr>
              <a:t>S. McConnell, </a:t>
            </a:r>
            <a:r>
              <a:rPr lang="en-US" sz="1000" i="1" dirty="0" smtClean="0">
                <a:solidFill>
                  <a:srgbClr val="003399"/>
                </a:solidFill>
              </a:rPr>
              <a:t>Rapid Development: Taming Wild Software Schedules</a:t>
            </a:r>
          </a:p>
          <a:p>
            <a:pPr marL="171450" indent="-171450">
              <a:buFontTx/>
              <a:buChar char="-"/>
            </a:pPr>
            <a:r>
              <a:rPr lang="en-US" sz="1000" dirty="0" smtClean="0">
                <a:solidFill>
                  <a:srgbClr val="003399"/>
                </a:solidFill>
              </a:rPr>
              <a:t>http://www.cs.bgsu.edu/maner/domains/RAD.htm</a:t>
            </a:r>
            <a:endParaRPr lang="en-US" sz="1000" i="1" dirty="0">
              <a:solidFill>
                <a:srgbClr val="003399"/>
              </a:solidFill>
            </a:endParaRPr>
          </a:p>
        </p:txBody>
      </p:sp>
    </p:spTree>
    <p:extLst>
      <p:ext uri="{BB962C8B-B14F-4D97-AF65-F5344CB8AC3E}">
        <p14:creationId xmlns:p14="http://schemas.microsoft.com/office/powerpoint/2010/main" val="26544214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25992"/>
                                        </p:tgtEl>
                                        <p:attrNameLst>
                                          <p:attrName>style.visibility</p:attrName>
                                        </p:attrNameLst>
                                      </p:cBhvr>
                                      <p:to>
                                        <p:strVal val="visible"/>
                                      </p:to>
                                    </p:set>
                                    <p:animEffect transition="in" filter="wipe(left)">
                                      <p:cBhvr>
                                        <p:cTn id="7" dur="500"/>
                                        <p:tgtEl>
                                          <p:spTgt spid="425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System Life Cycle (SLC) and System Development Life Cycle (SDLC) </a:t>
            </a:r>
            <a:r>
              <a:rPr lang="en-US" dirty="0" smtClean="0"/>
              <a:t/>
            </a:r>
            <a:br>
              <a:rPr lang="en-US" dirty="0" smtClean="0"/>
            </a:br>
            <a:r>
              <a:rPr lang="en-US" dirty="0" smtClean="0"/>
              <a:t>Incremental Commitment Model</a:t>
            </a:r>
            <a:endParaRPr lang="en-US" dirty="0"/>
          </a:p>
        </p:txBody>
      </p:sp>
      <p:sp>
        <p:nvSpPr>
          <p:cNvPr id="4" name="Slide Number Placeholder 3"/>
          <p:cNvSpPr>
            <a:spLocks noGrp="1"/>
          </p:cNvSpPr>
          <p:nvPr>
            <p:ph type="sldNum" sz="quarter" idx="10"/>
          </p:nvPr>
        </p:nvSpPr>
        <p:spPr/>
        <p:txBody>
          <a:bodyPr/>
          <a:lstStyle/>
          <a:p>
            <a:pPr>
              <a:defRPr/>
            </a:pPr>
            <a:r>
              <a:rPr lang="en-US" smtClean="0"/>
              <a:t>- </a:t>
            </a:r>
            <a:fld id="{5C6890EE-A853-453D-A1B9-5967B6EF9B58}" type="slidenum">
              <a:rPr lang="en-US" smtClean="0"/>
              <a:pPr>
                <a:defRPr/>
              </a:pPr>
              <a:t>53</a:t>
            </a:fld>
            <a:r>
              <a:rPr lang="en-US" smtClean="0"/>
              <a:t> -</a:t>
            </a:r>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389" y="1066520"/>
            <a:ext cx="7238077" cy="5245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5"/>
          <p:cNvSpPr txBox="1">
            <a:spLocks noChangeArrowheads="1"/>
          </p:cNvSpPr>
          <p:nvPr/>
        </p:nvSpPr>
        <p:spPr bwMode="auto">
          <a:xfrm>
            <a:off x="1388116" y="6286936"/>
            <a:ext cx="6353186" cy="400110"/>
          </a:xfrm>
          <a:prstGeom prst="rect">
            <a:avLst/>
          </a:prstGeom>
          <a:noFill/>
          <a:ln w="9525">
            <a:noFill/>
            <a:miter lim="800000"/>
            <a:headEnd/>
            <a:tailEnd/>
          </a:ln>
        </p:spPr>
        <p:txBody>
          <a:bodyPr wrap="square">
            <a:spAutoFit/>
          </a:bodyPr>
          <a:lstStyle/>
          <a:p>
            <a:r>
              <a:rPr lang="en-US" sz="1000" b="1" dirty="0">
                <a:solidFill>
                  <a:srgbClr val="003399"/>
                </a:solidFill>
              </a:rPr>
              <a:t>Reference: </a:t>
            </a:r>
            <a:r>
              <a:rPr lang="en-US" sz="1000" dirty="0">
                <a:solidFill>
                  <a:srgbClr val="003399"/>
                </a:solidFill>
              </a:rPr>
              <a:t>B. Boehm, J.A. </a:t>
            </a:r>
            <a:r>
              <a:rPr lang="en-US" sz="1000" dirty="0" smtClean="0">
                <a:solidFill>
                  <a:srgbClr val="003399"/>
                </a:solidFill>
              </a:rPr>
              <a:t>Lane, </a:t>
            </a:r>
            <a:r>
              <a:rPr lang="en-US" sz="1000" i="1" dirty="0" smtClean="0">
                <a:solidFill>
                  <a:srgbClr val="003399"/>
                </a:solidFill>
              </a:rPr>
              <a:t>Using the Incremental Commitment Model to Integrate System Acquisition, Systems Engineering, and Software Engineering,</a:t>
            </a:r>
            <a:r>
              <a:rPr lang="en-US" sz="1000" dirty="0" smtClean="0">
                <a:solidFill>
                  <a:srgbClr val="003399"/>
                </a:solidFill>
              </a:rPr>
              <a:t> </a:t>
            </a:r>
            <a:r>
              <a:rPr lang="en-US" sz="1000" dirty="0" err="1" smtClean="0">
                <a:solidFill>
                  <a:srgbClr val="003399"/>
                </a:solidFill>
              </a:rPr>
              <a:t>CrossTalk</a:t>
            </a:r>
            <a:r>
              <a:rPr lang="en-US" sz="1000" dirty="0" smtClean="0">
                <a:solidFill>
                  <a:srgbClr val="003399"/>
                </a:solidFill>
              </a:rPr>
              <a:t>, October 2007.</a:t>
            </a:r>
            <a:endParaRPr lang="en-US" sz="1000" i="1" dirty="0">
              <a:solidFill>
                <a:srgbClr val="003399"/>
              </a:solidFill>
            </a:endParaRPr>
          </a:p>
        </p:txBody>
      </p:sp>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3419475"/>
            <a:ext cx="1196106"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a:t>System Life Cycle (SLC) and System Development Life Cycle (SDLC) </a:t>
            </a:r>
            <a:r>
              <a:rPr lang="en-US" dirty="0"/>
              <a:t/>
            </a:r>
            <a:br>
              <a:rPr lang="en-US" dirty="0"/>
            </a:br>
            <a:r>
              <a:rPr lang="en-US" dirty="0" smtClean="0"/>
              <a:t>Other SDLC Models – Modified Waterfall w/ Subprojects</a:t>
            </a:r>
            <a:endParaRPr lang="en-US" dirty="0"/>
          </a:p>
        </p:txBody>
      </p:sp>
      <p:sp>
        <p:nvSpPr>
          <p:cNvPr id="4" name="Slide Number Placeholder 3"/>
          <p:cNvSpPr>
            <a:spLocks noGrp="1"/>
          </p:cNvSpPr>
          <p:nvPr>
            <p:ph type="sldNum" sz="quarter" idx="10"/>
          </p:nvPr>
        </p:nvSpPr>
        <p:spPr/>
        <p:txBody>
          <a:bodyPr/>
          <a:lstStyle/>
          <a:p>
            <a:pPr>
              <a:defRPr/>
            </a:pPr>
            <a:r>
              <a:rPr lang="en-US" smtClean="0"/>
              <a:t>- </a:t>
            </a:r>
            <a:fld id="{5C6890EE-A853-453D-A1B9-5967B6EF9B58}" type="slidenum">
              <a:rPr lang="en-US" smtClean="0"/>
              <a:pPr>
                <a:defRPr/>
              </a:pPr>
              <a:t>54</a:t>
            </a:fld>
            <a:r>
              <a:rPr lang="en-US" smtClean="0"/>
              <a:t> -</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37895731"/>
              </p:ext>
            </p:extLst>
          </p:nvPr>
        </p:nvGraphicFramePr>
        <p:xfrm>
          <a:off x="666573" y="1175514"/>
          <a:ext cx="7875838" cy="5516812"/>
        </p:xfrm>
        <a:graphic>
          <a:graphicData uri="http://schemas.openxmlformats.org/presentationml/2006/ole">
            <mc:AlternateContent xmlns:mc="http://schemas.openxmlformats.org/markup-compatibility/2006">
              <mc:Choice xmlns:v="urn:schemas-microsoft-com:vml" Requires="v">
                <p:oleObj spid="_x0000_s450596" name="Visio" r:id="rId3" imgW="8390661" imgH="5876140" progId="Visio.Drawing.11">
                  <p:embed/>
                </p:oleObj>
              </mc:Choice>
              <mc:Fallback>
                <p:oleObj name="Visio" r:id="rId3" imgW="8390661" imgH="5876140" progId="Visio.Drawing.11">
                  <p:embed/>
                  <p:pic>
                    <p:nvPicPr>
                      <p:cNvPr id="0" name=""/>
                      <p:cNvPicPr/>
                      <p:nvPr/>
                    </p:nvPicPr>
                    <p:blipFill>
                      <a:blip r:embed="rId4"/>
                      <a:stretch>
                        <a:fillRect/>
                      </a:stretch>
                    </p:blipFill>
                    <p:spPr>
                      <a:xfrm>
                        <a:off x="666573" y="1175514"/>
                        <a:ext cx="7875838" cy="5516812"/>
                      </a:xfrm>
                      <a:prstGeom prst="rect">
                        <a:avLst/>
                      </a:prstGeom>
                    </p:spPr>
                  </p:pic>
                </p:oleObj>
              </mc:Fallback>
            </mc:AlternateContent>
          </a:graphicData>
        </a:graphic>
      </p:graphicFrame>
      <p:sp>
        <p:nvSpPr>
          <p:cNvPr id="6" name="Rectangle 3"/>
          <p:cNvSpPr txBox="1">
            <a:spLocks noChangeArrowheads="1"/>
          </p:cNvSpPr>
          <p:nvPr/>
        </p:nvSpPr>
        <p:spPr bwMode="auto">
          <a:xfrm>
            <a:off x="1295390" y="6444952"/>
            <a:ext cx="4985085"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003399"/>
                </a:solidFill>
                <a:latin typeface="+mn-lt"/>
                <a:ea typeface="+mn-ea"/>
                <a:cs typeface="+mn-cs"/>
              </a:defRPr>
            </a:lvl1pPr>
            <a:lvl2pPr marL="742950" indent="-285750" algn="l" rtl="0" eaLnBrk="0" fontAlgn="base" hangingPunct="0">
              <a:spcBef>
                <a:spcPct val="20000"/>
              </a:spcBef>
              <a:spcAft>
                <a:spcPct val="0"/>
              </a:spcAft>
              <a:buChar char="–"/>
              <a:defRPr sz="2000">
                <a:solidFill>
                  <a:srgbClr val="003399"/>
                </a:solidFill>
                <a:latin typeface="+mn-lt"/>
              </a:defRPr>
            </a:lvl2pPr>
            <a:lvl3pPr marL="1143000" indent="-228600" algn="l" rtl="0" eaLnBrk="0" fontAlgn="base" hangingPunct="0">
              <a:spcBef>
                <a:spcPct val="20000"/>
              </a:spcBef>
              <a:spcAft>
                <a:spcPct val="0"/>
              </a:spcAft>
              <a:buChar char="•"/>
              <a:defRPr>
                <a:solidFill>
                  <a:srgbClr val="003399"/>
                </a:solidFill>
                <a:latin typeface="+mn-lt"/>
              </a:defRPr>
            </a:lvl3pPr>
            <a:lvl4pPr marL="1600200" indent="-228600" algn="l" rtl="0" eaLnBrk="0" fontAlgn="base" hangingPunct="0">
              <a:spcBef>
                <a:spcPct val="20000"/>
              </a:spcBef>
              <a:spcAft>
                <a:spcPct val="0"/>
              </a:spcAft>
              <a:buChar char="–"/>
              <a:defRPr sz="1600">
                <a:solidFill>
                  <a:srgbClr val="003399"/>
                </a:solidFill>
                <a:latin typeface="+mn-lt"/>
              </a:defRPr>
            </a:lvl4pPr>
            <a:lvl5pPr marL="2057400" indent="-228600" algn="l" rtl="0" eaLnBrk="0" fontAlgn="base" hangingPunct="0">
              <a:spcBef>
                <a:spcPct val="20000"/>
              </a:spcBef>
              <a:spcAft>
                <a:spcPct val="0"/>
              </a:spcAft>
              <a:buChar char="»"/>
              <a:defRPr sz="1400">
                <a:solidFill>
                  <a:srgbClr val="003399"/>
                </a:solidFill>
                <a:latin typeface="+mn-lt"/>
              </a:defRPr>
            </a:lvl5pPr>
            <a:lvl6pPr marL="2514600" indent="-228600" algn="l" rtl="0" eaLnBrk="0" fontAlgn="base" hangingPunct="0">
              <a:spcBef>
                <a:spcPct val="20000"/>
              </a:spcBef>
              <a:spcAft>
                <a:spcPct val="0"/>
              </a:spcAft>
              <a:buChar char="»"/>
              <a:defRPr sz="1400">
                <a:solidFill>
                  <a:srgbClr val="003399"/>
                </a:solidFill>
                <a:latin typeface="+mn-lt"/>
              </a:defRPr>
            </a:lvl6pPr>
            <a:lvl7pPr marL="2971800" indent="-228600" algn="l" rtl="0" eaLnBrk="0" fontAlgn="base" hangingPunct="0">
              <a:spcBef>
                <a:spcPct val="20000"/>
              </a:spcBef>
              <a:spcAft>
                <a:spcPct val="0"/>
              </a:spcAft>
              <a:buChar char="»"/>
              <a:defRPr sz="1400">
                <a:solidFill>
                  <a:srgbClr val="003399"/>
                </a:solidFill>
                <a:latin typeface="+mn-lt"/>
              </a:defRPr>
            </a:lvl7pPr>
            <a:lvl8pPr marL="3429000" indent="-228600" algn="l" rtl="0" eaLnBrk="0" fontAlgn="base" hangingPunct="0">
              <a:spcBef>
                <a:spcPct val="20000"/>
              </a:spcBef>
              <a:spcAft>
                <a:spcPct val="0"/>
              </a:spcAft>
              <a:buChar char="»"/>
              <a:defRPr sz="1400">
                <a:solidFill>
                  <a:srgbClr val="003399"/>
                </a:solidFill>
                <a:latin typeface="+mn-lt"/>
              </a:defRPr>
            </a:lvl8pPr>
            <a:lvl9pPr marL="3886200" indent="-228600" algn="l" rtl="0" eaLnBrk="0" fontAlgn="base" hangingPunct="0">
              <a:spcBef>
                <a:spcPct val="20000"/>
              </a:spcBef>
              <a:spcAft>
                <a:spcPct val="0"/>
              </a:spcAft>
              <a:buChar char="»"/>
              <a:defRPr sz="1400">
                <a:solidFill>
                  <a:srgbClr val="003399"/>
                </a:solidFill>
                <a:latin typeface="+mn-lt"/>
              </a:defRPr>
            </a:lvl9pPr>
          </a:lstStyle>
          <a:p>
            <a:pPr marL="0" indent="0">
              <a:lnSpc>
                <a:spcPct val="80000"/>
              </a:lnSpc>
              <a:buFontTx/>
              <a:buNone/>
            </a:pPr>
            <a:r>
              <a:rPr lang="en-US" sz="1000" b="1" dirty="0" smtClean="0"/>
              <a:t>Reference:</a:t>
            </a:r>
            <a:r>
              <a:rPr lang="en-US" sz="1000" dirty="0"/>
              <a:t> </a:t>
            </a:r>
            <a:r>
              <a:rPr lang="en-US" sz="1000" i="1" dirty="0" smtClean="0"/>
              <a:t>Rapid Development: Taming Wild Software Schedules</a:t>
            </a:r>
            <a:r>
              <a:rPr lang="en-US" sz="1000" dirty="0" smtClean="0"/>
              <a:t>, Steve McConnell, Microsoft Press, 1996</a:t>
            </a:r>
            <a:endParaRPr lang="en-US" sz="1000" i="1" dirty="0" smtClean="0"/>
          </a:p>
        </p:txBody>
      </p:sp>
    </p:spTree>
    <p:extLst>
      <p:ext uri="{BB962C8B-B14F-4D97-AF65-F5344CB8AC3E}">
        <p14:creationId xmlns:p14="http://schemas.microsoft.com/office/powerpoint/2010/main" val="24110874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a:t>System Life Cycle (SLC) and System Development Life Cycle (SDLC) </a:t>
            </a:r>
            <a:r>
              <a:rPr lang="en-US" dirty="0"/>
              <a:t/>
            </a:r>
            <a:br>
              <a:rPr lang="en-US" dirty="0"/>
            </a:br>
            <a:r>
              <a:rPr lang="en-US" dirty="0"/>
              <a:t>Other SDLC Models – </a:t>
            </a:r>
            <a:r>
              <a:rPr lang="en-US" dirty="0" smtClean="0"/>
              <a:t>Evolutionary Prototyping</a:t>
            </a:r>
            <a:endParaRPr lang="en-US" dirty="0"/>
          </a:p>
        </p:txBody>
      </p:sp>
      <p:sp>
        <p:nvSpPr>
          <p:cNvPr id="3" name="Content Placeholder 2"/>
          <p:cNvSpPr>
            <a:spLocks noGrp="1"/>
          </p:cNvSpPr>
          <p:nvPr>
            <p:ph idx="1"/>
          </p:nvPr>
        </p:nvSpPr>
        <p:spPr/>
        <p:txBody>
          <a:bodyPr/>
          <a:lstStyle/>
          <a:p>
            <a:r>
              <a:rPr lang="en-US" dirty="0" smtClean="0"/>
              <a:t>The system concept is refined continuously…</a:t>
            </a:r>
          </a:p>
          <a:p>
            <a:pPr lvl="1"/>
            <a:r>
              <a:rPr lang="en-US" dirty="0" smtClean="0"/>
              <a:t>The focus is on “good enough” concept, requirements, and prototype.</a:t>
            </a:r>
          </a:p>
          <a:p>
            <a:pPr lvl="1"/>
            <a:r>
              <a:rPr lang="en-US" dirty="0" smtClean="0"/>
              <a:t>However, it is difficult to determine level of effort (LOE), cost, and schedule.</a:t>
            </a:r>
            <a:endParaRPr lang="en-US" dirty="0"/>
          </a:p>
        </p:txBody>
      </p:sp>
      <p:sp>
        <p:nvSpPr>
          <p:cNvPr id="4" name="Slide Number Placeholder 3"/>
          <p:cNvSpPr>
            <a:spLocks noGrp="1"/>
          </p:cNvSpPr>
          <p:nvPr>
            <p:ph type="sldNum" sz="quarter" idx="10"/>
          </p:nvPr>
        </p:nvSpPr>
        <p:spPr/>
        <p:txBody>
          <a:bodyPr/>
          <a:lstStyle/>
          <a:p>
            <a:pPr>
              <a:defRPr/>
            </a:pPr>
            <a:r>
              <a:rPr lang="en-US" smtClean="0"/>
              <a:t>- </a:t>
            </a:r>
            <a:fld id="{5C6890EE-A853-453D-A1B9-5967B6EF9B58}" type="slidenum">
              <a:rPr lang="en-US" smtClean="0"/>
              <a:pPr>
                <a:defRPr/>
              </a:pPr>
              <a:t>55</a:t>
            </a:fld>
            <a:r>
              <a:rPr lang="en-US" smtClean="0"/>
              <a:t> -</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1954603857"/>
              </p:ext>
            </p:extLst>
          </p:nvPr>
        </p:nvGraphicFramePr>
        <p:xfrm>
          <a:off x="647902" y="3104188"/>
          <a:ext cx="7881289" cy="3224463"/>
        </p:xfrm>
        <a:graphic>
          <a:graphicData uri="http://schemas.openxmlformats.org/presentationml/2006/ole">
            <mc:AlternateContent xmlns:mc="http://schemas.openxmlformats.org/markup-compatibility/2006">
              <mc:Choice xmlns:v="urn:schemas-microsoft-com:vml" Requires="v">
                <p:oleObj spid="_x0000_s451619" name="Visio" r:id="rId3" imgW="5704592" imgH="2332994" progId="Visio.Drawing.11">
                  <p:embed/>
                </p:oleObj>
              </mc:Choice>
              <mc:Fallback>
                <p:oleObj name="Visio" r:id="rId3" imgW="5704592" imgH="2332994" progId="Visio.Drawing.11">
                  <p:embed/>
                  <p:pic>
                    <p:nvPicPr>
                      <p:cNvPr id="0" name=""/>
                      <p:cNvPicPr/>
                      <p:nvPr/>
                    </p:nvPicPr>
                    <p:blipFill>
                      <a:blip r:embed="rId4"/>
                      <a:stretch>
                        <a:fillRect/>
                      </a:stretch>
                    </p:blipFill>
                    <p:spPr>
                      <a:xfrm>
                        <a:off x="647902" y="3104188"/>
                        <a:ext cx="7881289" cy="3224463"/>
                      </a:xfrm>
                      <a:prstGeom prst="rect">
                        <a:avLst/>
                      </a:prstGeom>
                    </p:spPr>
                  </p:pic>
                </p:oleObj>
              </mc:Fallback>
            </mc:AlternateContent>
          </a:graphicData>
        </a:graphic>
      </p:graphicFrame>
      <p:sp>
        <p:nvSpPr>
          <p:cNvPr id="7" name="Rectangle 3"/>
          <p:cNvSpPr txBox="1">
            <a:spLocks noChangeArrowheads="1"/>
          </p:cNvSpPr>
          <p:nvPr/>
        </p:nvSpPr>
        <p:spPr bwMode="auto">
          <a:xfrm>
            <a:off x="1295390" y="6444952"/>
            <a:ext cx="4985085"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rgbClr val="003399"/>
                </a:solidFill>
                <a:latin typeface="+mn-lt"/>
                <a:ea typeface="+mn-ea"/>
                <a:cs typeface="+mn-cs"/>
              </a:defRPr>
            </a:lvl1pPr>
            <a:lvl2pPr marL="742950" indent="-285750" algn="l" rtl="0" eaLnBrk="0" fontAlgn="base" hangingPunct="0">
              <a:spcBef>
                <a:spcPct val="20000"/>
              </a:spcBef>
              <a:spcAft>
                <a:spcPct val="0"/>
              </a:spcAft>
              <a:buChar char="–"/>
              <a:defRPr sz="2000">
                <a:solidFill>
                  <a:srgbClr val="003399"/>
                </a:solidFill>
                <a:latin typeface="+mn-lt"/>
              </a:defRPr>
            </a:lvl2pPr>
            <a:lvl3pPr marL="1143000" indent="-228600" algn="l" rtl="0" eaLnBrk="0" fontAlgn="base" hangingPunct="0">
              <a:spcBef>
                <a:spcPct val="20000"/>
              </a:spcBef>
              <a:spcAft>
                <a:spcPct val="0"/>
              </a:spcAft>
              <a:buChar char="•"/>
              <a:defRPr>
                <a:solidFill>
                  <a:srgbClr val="003399"/>
                </a:solidFill>
                <a:latin typeface="+mn-lt"/>
              </a:defRPr>
            </a:lvl3pPr>
            <a:lvl4pPr marL="1600200" indent="-228600" algn="l" rtl="0" eaLnBrk="0" fontAlgn="base" hangingPunct="0">
              <a:spcBef>
                <a:spcPct val="20000"/>
              </a:spcBef>
              <a:spcAft>
                <a:spcPct val="0"/>
              </a:spcAft>
              <a:buChar char="–"/>
              <a:defRPr sz="1600">
                <a:solidFill>
                  <a:srgbClr val="003399"/>
                </a:solidFill>
                <a:latin typeface="+mn-lt"/>
              </a:defRPr>
            </a:lvl4pPr>
            <a:lvl5pPr marL="2057400" indent="-228600" algn="l" rtl="0" eaLnBrk="0" fontAlgn="base" hangingPunct="0">
              <a:spcBef>
                <a:spcPct val="20000"/>
              </a:spcBef>
              <a:spcAft>
                <a:spcPct val="0"/>
              </a:spcAft>
              <a:buChar char="»"/>
              <a:defRPr sz="1400">
                <a:solidFill>
                  <a:srgbClr val="003399"/>
                </a:solidFill>
                <a:latin typeface="+mn-lt"/>
              </a:defRPr>
            </a:lvl5pPr>
            <a:lvl6pPr marL="2514600" indent="-228600" algn="l" rtl="0" eaLnBrk="0" fontAlgn="base" hangingPunct="0">
              <a:spcBef>
                <a:spcPct val="20000"/>
              </a:spcBef>
              <a:spcAft>
                <a:spcPct val="0"/>
              </a:spcAft>
              <a:buChar char="»"/>
              <a:defRPr sz="1400">
                <a:solidFill>
                  <a:srgbClr val="003399"/>
                </a:solidFill>
                <a:latin typeface="+mn-lt"/>
              </a:defRPr>
            </a:lvl6pPr>
            <a:lvl7pPr marL="2971800" indent="-228600" algn="l" rtl="0" eaLnBrk="0" fontAlgn="base" hangingPunct="0">
              <a:spcBef>
                <a:spcPct val="20000"/>
              </a:spcBef>
              <a:spcAft>
                <a:spcPct val="0"/>
              </a:spcAft>
              <a:buChar char="»"/>
              <a:defRPr sz="1400">
                <a:solidFill>
                  <a:srgbClr val="003399"/>
                </a:solidFill>
                <a:latin typeface="+mn-lt"/>
              </a:defRPr>
            </a:lvl7pPr>
            <a:lvl8pPr marL="3429000" indent="-228600" algn="l" rtl="0" eaLnBrk="0" fontAlgn="base" hangingPunct="0">
              <a:spcBef>
                <a:spcPct val="20000"/>
              </a:spcBef>
              <a:spcAft>
                <a:spcPct val="0"/>
              </a:spcAft>
              <a:buChar char="»"/>
              <a:defRPr sz="1400">
                <a:solidFill>
                  <a:srgbClr val="003399"/>
                </a:solidFill>
                <a:latin typeface="+mn-lt"/>
              </a:defRPr>
            </a:lvl8pPr>
            <a:lvl9pPr marL="3886200" indent="-228600" algn="l" rtl="0" eaLnBrk="0" fontAlgn="base" hangingPunct="0">
              <a:spcBef>
                <a:spcPct val="20000"/>
              </a:spcBef>
              <a:spcAft>
                <a:spcPct val="0"/>
              </a:spcAft>
              <a:buChar char="»"/>
              <a:defRPr sz="1400">
                <a:solidFill>
                  <a:srgbClr val="003399"/>
                </a:solidFill>
                <a:latin typeface="+mn-lt"/>
              </a:defRPr>
            </a:lvl9pPr>
          </a:lstStyle>
          <a:p>
            <a:pPr marL="0" indent="0">
              <a:lnSpc>
                <a:spcPct val="80000"/>
              </a:lnSpc>
              <a:buFontTx/>
              <a:buNone/>
            </a:pPr>
            <a:r>
              <a:rPr lang="en-US" sz="1000" b="1" dirty="0" smtClean="0"/>
              <a:t>Reference:</a:t>
            </a:r>
            <a:r>
              <a:rPr lang="en-US" sz="1000" dirty="0"/>
              <a:t> </a:t>
            </a:r>
            <a:r>
              <a:rPr lang="en-US" sz="1000" i="1" dirty="0" smtClean="0"/>
              <a:t>Rapid Development: Taming Wild Software Schedules</a:t>
            </a:r>
            <a:r>
              <a:rPr lang="en-US" sz="1000" dirty="0" smtClean="0"/>
              <a:t>, Steve McConnell, Microsoft Press, 1996</a:t>
            </a:r>
            <a:endParaRPr lang="en-US" sz="1000" i="1" dirty="0" smtClean="0"/>
          </a:p>
        </p:txBody>
      </p:sp>
    </p:spTree>
    <p:extLst>
      <p:ext uri="{BB962C8B-B14F-4D97-AF65-F5344CB8AC3E}">
        <p14:creationId xmlns:p14="http://schemas.microsoft.com/office/powerpoint/2010/main" val="29886425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a:t>System Life Cycle (SLC) and System Development Life Cycle (SDLC) </a:t>
            </a:r>
            <a:r>
              <a:rPr lang="en-US" dirty="0"/>
              <a:t/>
            </a:r>
            <a:br>
              <a:rPr lang="en-US" dirty="0"/>
            </a:br>
            <a:r>
              <a:rPr lang="en-US" dirty="0" smtClean="0"/>
              <a:t>Are there other SDLC models?</a:t>
            </a:r>
            <a:endParaRPr lang="en-US" dirty="0"/>
          </a:p>
        </p:txBody>
      </p:sp>
      <p:sp>
        <p:nvSpPr>
          <p:cNvPr id="3" name="Content Placeholder 2"/>
          <p:cNvSpPr>
            <a:spLocks noGrp="1"/>
          </p:cNvSpPr>
          <p:nvPr>
            <p:ph idx="1"/>
          </p:nvPr>
        </p:nvSpPr>
        <p:spPr>
          <a:xfrm>
            <a:off x="685799" y="1143000"/>
            <a:ext cx="8113295" cy="5334000"/>
          </a:xfrm>
        </p:spPr>
        <p:txBody>
          <a:bodyPr/>
          <a:lstStyle/>
          <a:p>
            <a:r>
              <a:rPr lang="en-US" dirty="0" smtClean="0"/>
              <a:t>Have you heard of “Rugged </a:t>
            </a:r>
            <a:r>
              <a:rPr lang="en-US" dirty="0" err="1" smtClean="0"/>
              <a:t>DevOps</a:t>
            </a:r>
            <a:r>
              <a:rPr lang="en-US" dirty="0" smtClean="0"/>
              <a:t>”?</a:t>
            </a:r>
          </a:p>
          <a:p>
            <a:r>
              <a:rPr lang="en-US" dirty="0" smtClean="0"/>
              <a:t>Rugged </a:t>
            </a:r>
            <a:r>
              <a:rPr lang="en-US" dirty="0" err="1" smtClean="0"/>
              <a:t>DevOps</a:t>
            </a:r>
            <a:r>
              <a:rPr lang="en-US" dirty="0" smtClean="0"/>
              <a:t>*</a:t>
            </a:r>
          </a:p>
          <a:p>
            <a:pPr lvl="1"/>
            <a:r>
              <a:rPr lang="en-US" dirty="0" smtClean="0"/>
              <a:t>Idea observed from cloud computing...</a:t>
            </a:r>
          </a:p>
          <a:p>
            <a:pPr lvl="1"/>
            <a:r>
              <a:rPr lang="en-US" dirty="0" smtClean="0"/>
              <a:t>2009, Flickr reported 10 deployments per day</a:t>
            </a:r>
          </a:p>
          <a:p>
            <a:pPr lvl="1"/>
            <a:r>
              <a:rPr lang="en-US" dirty="0" smtClean="0"/>
              <a:t>Amazon EC2 reported in May 2011:**</a:t>
            </a:r>
          </a:p>
          <a:p>
            <a:pPr lvl="2"/>
            <a:r>
              <a:rPr lang="en-US" dirty="0" smtClean="0"/>
              <a:t>Mean time between deployments: </a:t>
            </a:r>
            <a:r>
              <a:rPr lang="en-US" dirty="0" smtClean="0">
                <a:solidFill>
                  <a:srgbClr val="FF6600"/>
                </a:solidFill>
              </a:rPr>
              <a:t>11.6 seconds</a:t>
            </a:r>
          </a:p>
          <a:p>
            <a:pPr lvl="2"/>
            <a:r>
              <a:rPr lang="en-US" dirty="0" smtClean="0"/>
              <a:t>Maximum # of deployments in an hour: </a:t>
            </a:r>
            <a:r>
              <a:rPr lang="en-US" dirty="0" smtClean="0">
                <a:solidFill>
                  <a:srgbClr val="FF6600"/>
                </a:solidFill>
              </a:rPr>
              <a:t>1,079</a:t>
            </a:r>
          </a:p>
          <a:p>
            <a:pPr lvl="2"/>
            <a:r>
              <a:rPr lang="en-US" dirty="0" smtClean="0"/>
              <a:t>Mean # of hosts simultaneously receiving a deployment: </a:t>
            </a:r>
            <a:r>
              <a:rPr lang="en-US" dirty="0" smtClean="0">
                <a:solidFill>
                  <a:srgbClr val="FF6600"/>
                </a:solidFill>
              </a:rPr>
              <a:t>10k</a:t>
            </a:r>
          </a:p>
          <a:p>
            <a:pPr lvl="2"/>
            <a:r>
              <a:rPr lang="en-US" dirty="0" smtClean="0"/>
              <a:t>Maximum # of hosts simultaneously receiving a deployment: </a:t>
            </a:r>
            <a:r>
              <a:rPr lang="en-US" dirty="0" smtClean="0">
                <a:solidFill>
                  <a:srgbClr val="FF6600"/>
                </a:solidFill>
              </a:rPr>
              <a:t>30k</a:t>
            </a:r>
          </a:p>
          <a:p>
            <a:pPr lvl="1"/>
            <a:endParaRPr lang="en-US" dirty="0"/>
          </a:p>
        </p:txBody>
      </p:sp>
      <p:sp>
        <p:nvSpPr>
          <p:cNvPr id="4" name="Slide Number Placeholder 3"/>
          <p:cNvSpPr>
            <a:spLocks noGrp="1"/>
          </p:cNvSpPr>
          <p:nvPr>
            <p:ph type="sldNum" sz="quarter" idx="10"/>
          </p:nvPr>
        </p:nvSpPr>
        <p:spPr/>
        <p:txBody>
          <a:bodyPr/>
          <a:lstStyle/>
          <a:p>
            <a:pPr>
              <a:defRPr/>
            </a:pPr>
            <a:r>
              <a:rPr lang="en-US" smtClean="0"/>
              <a:t>- </a:t>
            </a:r>
            <a:fld id="{5C6890EE-A853-453D-A1B9-5967B6EF9B58}" type="slidenum">
              <a:rPr lang="en-US" smtClean="0"/>
              <a:pPr>
                <a:defRPr/>
              </a:pPr>
              <a:t>56</a:t>
            </a:fld>
            <a:r>
              <a:rPr lang="en-US" smtClean="0"/>
              <a:t> -</a:t>
            </a:r>
            <a:endParaRPr lang="en-US" dirty="0"/>
          </a:p>
        </p:txBody>
      </p:sp>
      <p:sp>
        <p:nvSpPr>
          <p:cNvPr id="5" name="Text Box 4"/>
          <p:cNvSpPr txBox="1">
            <a:spLocks noChangeArrowheads="1"/>
          </p:cNvSpPr>
          <p:nvPr/>
        </p:nvSpPr>
        <p:spPr bwMode="auto">
          <a:xfrm>
            <a:off x="1361470" y="5997415"/>
            <a:ext cx="7064074" cy="707886"/>
          </a:xfrm>
          <a:prstGeom prst="rect">
            <a:avLst/>
          </a:prstGeom>
          <a:noFill/>
          <a:ln w="9525">
            <a:noFill/>
            <a:miter lim="800000"/>
            <a:headEnd/>
            <a:tailEnd/>
          </a:ln>
        </p:spPr>
        <p:txBody>
          <a:bodyPr wrap="square">
            <a:spAutoFit/>
          </a:bodyPr>
          <a:lstStyle/>
          <a:p>
            <a:r>
              <a:rPr lang="en-US" sz="1000" b="1" dirty="0" smtClean="0">
                <a:solidFill>
                  <a:srgbClr val="003399"/>
                </a:solidFill>
              </a:rPr>
              <a:t>Reference: </a:t>
            </a:r>
          </a:p>
          <a:p>
            <a:pPr marL="231775" lvl="1"/>
            <a:r>
              <a:rPr lang="en-US" sz="1000" dirty="0" smtClean="0">
                <a:solidFill>
                  <a:srgbClr val="003399"/>
                </a:solidFill>
              </a:rPr>
              <a:t>* J. Gorman, G. Kim, </a:t>
            </a:r>
            <a:r>
              <a:rPr lang="en-US" sz="1000" i="1" dirty="0" smtClean="0">
                <a:solidFill>
                  <a:srgbClr val="003399"/>
                </a:solidFill>
              </a:rPr>
              <a:t>Security is Dead. Long Live Rugged </a:t>
            </a:r>
            <a:r>
              <a:rPr lang="en-US" sz="1000" i="1" dirty="0" err="1" smtClean="0">
                <a:solidFill>
                  <a:srgbClr val="003399"/>
                </a:solidFill>
              </a:rPr>
              <a:t>DevOps</a:t>
            </a:r>
            <a:r>
              <a:rPr lang="en-US" sz="1000" i="1" dirty="0" smtClean="0">
                <a:solidFill>
                  <a:srgbClr val="003399"/>
                </a:solidFill>
              </a:rPr>
              <a:t>: IT at Ludicrous Speed</a:t>
            </a:r>
            <a:r>
              <a:rPr lang="en-US" sz="1000" dirty="0" smtClean="0">
                <a:solidFill>
                  <a:srgbClr val="003399"/>
                </a:solidFill>
              </a:rPr>
              <a:t>, RSA Conference </a:t>
            </a:r>
            <a:r>
              <a:rPr lang="en-US" sz="1000" dirty="0">
                <a:solidFill>
                  <a:srgbClr val="003399"/>
                </a:solidFill>
              </a:rPr>
              <a:t>2012 (http://www.slideshare.net/realgenekim/security-is-dead-long-live-rugged-devops-it-at-ludicrous-speed</a:t>
            </a:r>
            <a:r>
              <a:rPr lang="en-US" sz="1000" dirty="0" smtClean="0">
                <a:solidFill>
                  <a:srgbClr val="003399"/>
                </a:solidFill>
              </a:rPr>
              <a:t>)</a:t>
            </a:r>
          </a:p>
          <a:p>
            <a:pPr marL="231775" lvl="1"/>
            <a:r>
              <a:rPr lang="en-US" sz="1000" dirty="0" smtClean="0">
                <a:solidFill>
                  <a:srgbClr val="003399"/>
                </a:solidFill>
              </a:rPr>
              <a:t>** Jon Jenkins, Velocity Culture, </a:t>
            </a:r>
            <a:r>
              <a:rPr lang="en-US" sz="1000" dirty="0">
                <a:solidFill>
                  <a:srgbClr val="003399"/>
                </a:solidFill>
              </a:rPr>
              <a:t>O’Reilly Velocity 2011, (http://</a:t>
            </a:r>
            <a:r>
              <a:rPr lang="en-US" sz="1000" dirty="0" smtClean="0">
                <a:solidFill>
                  <a:srgbClr val="003399"/>
                </a:solidFill>
              </a:rPr>
              <a:t>www.youtube.com/watch?v=dxk8b9rSKOo) </a:t>
            </a:r>
            <a:endParaRPr lang="en-US" sz="1000" i="1" dirty="0">
              <a:solidFill>
                <a:srgbClr val="003399"/>
              </a:solidFill>
            </a:endParaRPr>
          </a:p>
        </p:txBody>
      </p:sp>
    </p:spTree>
    <p:extLst>
      <p:ext uri="{BB962C8B-B14F-4D97-AF65-F5344CB8AC3E}">
        <p14:creationId xmlns:p14="http://schemas.microsoft.com/office/powerpoint/2010/main" val="29748359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left)">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left)">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wipe(left)">
                                      <p:cBhvr>
                                        <p:cTn id="20" dur="500"/>
                                        <p:tgtEl>
                                          <p:spTgt spid="3">
                                            <p:txEl>
                                              <p:pRg st="4" end="4"/>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wipe(left)">
                                      <p:cBhvr>
                                        <p:cTn id="23" dur="500"/>
                                        <p:tgtEl>
                                          <p:spTgt spid="3">
                                            <p:txEl>
                                              <p:pRg st="5" end="5"/>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wipe(left)">
                                      <p:cBhvr>
                                        <p:cTn id="26" dur="500"/>
                                        <p:tgtEl>
                                          <p:spTgt spid="3">
                                            <p:txEl>
                                              <p:pRg st="6" end="6"/>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wipe(left)">
                                      <p:cBhvr>
                                        <p:cTn id="29" dur="500"/>
                                        <p:tgtEl>
                                          <p:spTgt spid="3">
                                            <p:txEl>
                                              <p:pRg st="7" end="7"/>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wipe(left)">
                                      <p:cBhvr>
                                        <p:cTn id="3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a:t>System Life Cycle (SLC) and System Development Life Cycle (SDLC) </a:t>
            </a:r>
            <a:r>
              <a:rPr lang="en-US" dirty="0"/>
              <a:t/>
            </a:r>
            <a:br>
              <a:rPr lang="en-US" dirty="0"/>
            </a:br>
            <a:r>
              <a:rPr lang="en-US" dirty="0"/>
              <a:t>Philosophy behind the Rugged </a:t>
            </a:r>
            <a:r>
              <a:rPr lang="en-US" dirty="0" err="1"/>
              <a:t>DevOps</a:t>
            </a:r>
            <a:endParaRPr lang="en-US" dirty="0"/>
          </a:p>
        </p:txBody>
      </p:sp>
      <p:sp>
        <p:nvSpPr>
          <p:cNvPr id="3" name="Content Placeholder 2"/>
          <p:cNvSpPr>
            <a:spLocks noGrp="1"/>
          </p:cNvSpPr>
          <p:nvPr>
            <p:ph idx="1"/>
          </p:nvPr>
        </p:nvSpPr>
        <p:spPr/>
        <p:txBody>
          <a:bodyPr>
            <a:normAutofit lnSpcReduction="10000"/>
          </a:bodyPr>
          <a:lstStyle/>
          <a:p>
            <a:r>
              <a:rPr lang="en-US" dirty="0" smtClean="0"/>
              <a:t>Seamless integration of software development and IT operations</a:t>
            </a:r>
          </a:p>
          <a:p>
            <a:r>
              <a:rPr lang="en-US" dirty="0" smtClean="0"/>
              <a:t>Focus on the “big picture” rather than security controls</a:t>
            </a:r>
          </a:p>
          <a:p>
            <a:pPr lvl="1">
              <a:buClr>
                <a:srgbClr val="003399"/>
              </a:buClr>
            </a:pPr>
            <a:r>
              <a:rPr lang="en-US" dirty="0" smtClean="0">
                <a:solidFill>
                  <a:srgbClr val="FF6600"/>
                </a:solidFill>
              </a:rPr>
              <a:t>Standard configuration</a:t>
            </a:r>
          </a:p>
          <a:p>
            <a:pPr lvl="1">
              <a:buClr>
                <a:srgbClr val="003399"/>
              </a:buClr>
            </a:pPr>
            <a:r>
              <a:rPr lang="en-US" dirty="0" smtClean="0">
                <a:solidFill>
                  <a:srgbClr val="FF6600"/>
                </a:solidFill>
              </a:rPr>
              <a:t>Process discipline</a:t>
            </a:r>
          </a:p>
          <a:p>
            <a:pPr lvl="1">
              <a:buClr>
                <a:srgbClr val="003399"/>
              </a:buClr>
            </a:pPr>
            <a:r>
              <a:rPr lang="en-US" dirty="0" smtClean="0">
                <a:solidFill>
                  <a:srgbClr val="FF6600"/>
                </a:solidFill>
              </a:rPr>
              <a:t>Controlled access to production systems</a:t>
            </a:r>
          </a:p>
          <a:p>
            <a:r>
              <a:rPr lang="en-US" dirty="0" smtClean="0"/>
              <a:t>Results</a:t>
            </a:r>
          </a:p>
          <a:p>
            <a:pPr lvl="1"/>
            <a:r>
              <a:rPr lang="en-US" dirty="0" smtClean="0"/>
              <a:t>75% reduction in outages triggered by software deployment since 2006</a:t>
            </a:r>
          </a:p>
          <a:p>
            <a:pPr lvl="1"/>
            <a:r>
              <a:rPr lang="en-US" dirty="0" smtClean="0"/>
              <a:t>90% reduction in outage minutes triggered by software deployments</a:t>
            </a:r>
          </a:p>
          <a:p>
            <a:pPr lvl="1"/>
            <a:r>
              <a:rPr lang="en-US" dirty="0" smtClean="0"/>
              <a:t>Instantaneous automated rollback</a:t>
            </a:r>
          </a:p>
          <a:p>
            <a:pPr lvl="1"/>
            <a:r>
              <a:rPr lang="en-US" dirty="0" smtClean="0"/>
              <a:t>Reduction in complexity </a:t>
            </a:r>
          </a:p>
          <a:p>
            <a:r>
              <a:rPr lang="en-US" dirty="0" smtClean="0"/>
              <a:t>Back to our study...</a:t>
            </a:r>
            <a:endParaRPr lang="en-US" dirty="0"/>
          </a:p>
        </p:txBody>
      </p:sp>
      <p:sp>
        <p:nvSpPr>
          <p:cNvPr id="4" name="Slide Number Placeholder 3"/>
          <p:cNvSpPr>
            <a:spLocks noGrp="1"/>
          </p:cNvSpPr>
          <p:nvPr>
            <p:ph type="sldNum" sz="quarter" idx="10"/>
          </p:nvPr>
        </p:nvSpPr>
        <p:spPr/>
        <p:txBody>
          <a:bodyPr/>
          <a:lstStyle/>
          <a:p>
            <a:pPr>
              <a:defRPr/>
            </a:pPr>
            <a:r>
              <a:rPr lang="en-US" smtClean="0"/>
              <a:t>- </a:t>
            </a:r>
            <a:fld id="{5C6890EE-A853-453D-A1B9-5967B6EF9B58}" type="slidenum">
              <a:rPr lang="en-US" smtClean="0"/>
              <a:pPr>
                <a:defRPr/>
              </a:pPr>
              <a:t>57</a:t>
            </a:fld>
            <a:r>
              <a:rPr lang="en-US" smtClean="0"/>
              <a:t> -</a:t>
            </a:r>
            <a:endParaRPr lang="en-US" dirty="0"/>
          </a:p>
        </p:txBody>
      </p:sp>
      <p:sp>
        <p:nvSpPr>
          <p:cNvPr id="5" name="Text Box 4"/>
          <p:cNvSpPr txBox="1">
            <a:spLocks noChangeArrowheads="1"/>
          </p:cNvSpPr>
          <p:nvPr/>
        </p:nvSpPr>
        <p:spPr bwMode="auto">
          <a:xfrm>
            <a:off x="1361470" y="6404483"/>
            <a:ext cx="7064074" cy="400110"/>
          </a:xfrm>
          <a:prstGeom prst="rect">
            <a:avLst/>
          </a:prstGeom>
          <a:noFill/>
          <a:ln w="9525">
            <a:noFill/>
            <a:miter lim="800000"/>
            <a:headEnd/>
            <a:tailEnd/>
          </a:ln>
        </p:spPr>
        <p:txBody>
          <a:bodyPr wrap="square">
            <a:spAutoFit/>
          </a:bodyPr>
          <a:lstStyle/>
          <a:p>
            <a:r>
              <a:rPr lang="en-US" sz="1000" b="1" dirty="0" smtClean="0">
                <a:solidFill>
                  <a:srgbClr val="003399"/>
                </a:solidFill>
              </a:rPr>
              <a:t>Reference: </a:t>
            </a:r>
          </a:p>
          <a:p>
            <a:pPr marL="171450" indent="-171450">
              <a:buFont typeface="Arial" pitchFamily="34" charset="0"/>
              <a:buChar char="•"/>
            </a:pPr>
            <a:r>
              <a:rPr lang="en-US" sz="1000" dirty="0" smtClean="0">
                <a:solidFill>
                  <a:srgbClr val="003399"/>
                </a:solidFill>
              </a:rPr>
              <a:t>Jon Jenkins, </a:t>
            </a:r>
            <a:r>
              <a:rPr lang="en-US" sz="1000" i="1" dirty="0" smtClean="0">
                <a:solidFill>
                  <a:srgbClr val="003399"/>
                </a:solidFill>
              </a:rPr>
              <a:t>Velocity Culture</a:t>
            </a:r>
            <a:r>
              <a:rPr lang="en-US" sz="1000" dirty="0" smtClean="0">
                <a:solidFill>
                  <a:srgbClr val="003399"/>
                </a:solidFill>
              </a:rPr>
              <a:t>, </a:t>
            </a:r>
            <a:r>
              <a:rPr lang="en-US" sz="1000" dirty="0">
                <a:solidFill>
                  <a:srgbClr val="003399"/>
                </a:solidFill>
              </a:rPr>
              <a:t>O’Reilly Velocity 2011, (http://</a:t>
            </a:r>
            <a:r>
              <a:rPr lang="en-US" sz="1000" dirty="0" smtClean="0">
                <a:solidFill>
                  <a:srgbClr val="003399"/>
                </a:solidFill>
              </a:rPr>
              <a:t>www.youtube.com/watch?v=dxk8b9rSKOo) </a:t>
            </a:r>
            <a:endParaRPr lang="en-US" sz="1000" i="1" dirty="0">
              <a:solidFill>
                <a:srgbClr val="003399"/>
              </a:solidFill>
            </a:endParaRPr>
          </a:p>
        </p:txBody>
      </p:sp>
    </p:spTree>
    <p:extLst>
      <p:ext uri="{BB962C8B-B14F-4D97-AF65-F5344CB8AC3E}">
        <p14:creationId xmlns:p14="http://schemas.microsoft.com/office/powerpoint/2010/main" val="34663619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wipe(left)">
                                      <p:cBhvr>
                                        <p:cTn id="16" dur="500"/>
                                        <p:tgtEl>
                                          <p:spTgt spid="3">
                                            <p:txEl>
                                              <p:pRg st="2" end="2"/>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500"/>
                                        <p:tgtEl>
                                          <p:spTgt spid="3">
                                            <p:txEl>
                                              <p:pRg st="3" end="3"/>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500"/>
                                        <p:tgtEl>
                                          <p:spTgt spid="3">
                                            <p:txEl>
                                              <p:pRg st="6" end="6"/>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wipe(left)">
                                      <p:cBhvr>
                                        <p:cTn id="34" dur="500"/>
                                        <p:tgtEl>
                                          <p:spTgt spid="3">
                                            <p:txEl>
                                              <p:pRg st="7" end="7"/>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wipe(left)">
                                      <p:cBhvr>
                                        <p:cTn id="37" dur="500"/>
                                        <p:tgtEl>
                                          <p:spTgt spid="3">
                                            <p:txEl>
                                              <p:pRg st="8" end="8"/>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wipe(left)">
                                      <p:cBhvr>
                                        <p:cTn id="40" dur="500"/>
                                        <p:tgtEl>
                                          <p:spTgt spid="3">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wipe(left)">
                                      <p:cBhvr>
                                        <p:cTn id="4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System Life Cycle (SLC) and System Development Life Cycle (SDLC) </a:t>
            </a:r>
            <a:r>
              <a:rPr lang="en-US" sz="3200" dirty="0" smtClean="0"/>
              <a:t/>
            </a:r>
            <a:br>
              <a:rPr lang="en-US" sz="3200" dirty="0" smtClean="0"/>
            </a:br>
            <a:r>
              <a:rPr lang="en-US" dirty="0" smtClean="0"/>
              <a:t>History of Systems/Software Engineering Process Standards</a:t>
            </a:r>
            <a:endParaRPr lang="en-US" dirty="0"/>
          </a:p>
        </p:txBody>
      </p:sp>
      <p:sp>
        <p:nvSpPr>
          <p:cNvPr id="4" name="Slide Number Placeholder 3"/>
          <p:cNvSpPr>
            <a:spLocks noGrp="1"/>
          </p:cNvSpPr>
          <p:nvPr>
            <p:ph type="sldNum" sz="quarter" idx="10"/>
          </p:nvPr>
        </p:nvSpPr>
        <p:spPr/>
        <p:txBody>
          <a:bodyPr/>
          <a:lstStyle/>
          <a:p>
            <a:pPr>
              <a:defRPr/>
            </a:pPr>
            <a:r>
              <a:rPr lang="en-US" dirty="0" smtClean="0"/>
              <a:t>- </a:t>
            </a:r>
            <a:fld id="{5C6890EE-A853-453D-A1B9-5967B6EF9B58}" type="slidenum">
              <a:rPr lang="en-US" smtClean="0"/>
              <a:pPr>
                <a:defRPr/>
              </a:pPr>
              <a:t>58</a:t>
            </a:fld>
            <a:r>
              <a:rPr lang="en-US" dirty="0" smtClean="0"/>
              <a:t> -</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79510136"/>
              </p:ext>
            </p:extLst>
          </p:nvPr>
        </p:nvGraphicFramePr>
        <p:xfrm>
          <a:off x="646113" y="1143000"/>
          <a:ext cx="7810500" cy="5497513"/>
        </p:xfrm>
        <a:graphic>
          <a:graphicData uri="http://schemas.openxmlformats.org/presentationml/2006/ole">
            <mc:AlternateContent xmlns:mc="http://schemas.openxmlformats.org/markup-compatibility/2006">
              <mc:Choice xmlns:v="urn:schemas-microsoft-com:vml" Requires="v">
                <p:oleObj spid="_x0000_s453651" name="Visio" r:id="rId4" imgW="8492933" imgH="5978315" progId="Visio.Drawing.11">
                  <p:embed/>
                </p:oleObj>
              </mc:Choice>
              <mc:Fallback>
                <p:oleObj name="Visio" r:id="rId4" imgW="8492933" imgH="5978315" progId="Visio.Drawing.11">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13" y="1143000"/>
                        <a:ext cx="7810500" cy="549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2"/>
          <p:cNvSpPr>
            <a:spLocks noGrp="1" noChangeArrowheads="1"/>
          </p:cNvSpPr>
          <p:nvPr>
            <p:ph type="title"/>
          </p:nvPr>
        </p:nvSpPr>
        <p:spPr/>
        <p:txBody>
          <a:bodyPr/>
          <a:lstStyle/>
          <a:p>
            <a:r>
              <a:rPr lang="en-US" sz="1200" dirty="0" smtClean="0"/>
              <a:t>System Life Cycle (SLC) and System Development Life Cycle (SDLC) </a:t>
            </a:r>
            <a:r>
              <a:rPr lang="en-US" dirty="0" smtClean="0"/>
              <a:t/>
            </a:r>
            <a:br>
              <a:rPr lang="en-US" dirty="0" smtClean="0"/>
            </a:br>
            <a:r>
              <a:rPr lang="en-US" dirty="0" smtClean="0"/>
              <a:t>Software &amp; System Engineering Management Processes</a:t>
            </a:r>
          </a:p>
        </p:txBody>
      </p:sp>
      <p:sp>
        <p:nvSpPr>
          <p:cNvPr id="57348" name="Rectangle 3"/>
          <p:cNvSpPr>
            <a:spLocks noGrp="1" noChangeArrowheads="1"/>
          </p:cNvSpPr>
          <p:nvPr>
            <p:ph type="body" idx="1"/>
          </p:nvPr>
        </p:nvSpPr>
        <p:spPr/>
        <p:txBody>
          <a:bodyPr/>
          <a:lstStyle/>
          <a:p>
            <a:r>
              <a:rPr lang="en-US" dirty="0" smtClean="0"/>
              <a:t>There are more and more “software-intensive” systems…</a:t>
            </a:r>
          </a:p>
          <a:p>
            <a:pPr lvl="1"/>
            <a:r>
              <a:rPr lang="en-US" dirty="0" smtClean="0"/>
              <a:t>Systems are getting more complex.  Hardware problems are often addressed through software; </a:t>
            </a:r>
          </a:p>
          <a:p>
            <a:pPr lvl="1"/>
            <a:r>
              <a:rPr lang="en-US" dirty="0" smtClean="0"/>
              <a:t>Operating environments are stochastic.  Software are more flexible than hardware.</a:t>
            </a:r>
          </a:p>
          <a:p>
            <a:endParaRPr lang="en-US" dirty="0" smtClean="0"/>
          </a:p>
          <a:p>
            <a:r>
              <a:rPr lang="en-US" dirty="0" smtClean="0"/>
              <a:t>As SDLC models evolves, management processes are evolving too…</a:t>
            </a:r>
          </a:p>
          <a:p>
            <a:pPr lvl="1">
              <a:buClr>
                <a:srgbClr val="003399"/>
              </a:buClr>
            </a:pPr>
            <a:r>
              <a:rPr lang="en-US" u="sng" dirty="0" smtClean="0">
                <a:solidFill>
                  <a:srgbClr val="FF6600"/>
                </a:solidFill>
              </a:rPr>
              <a:t>DoD-STD-2167A</a:t>
            </a:r>
            <a:r>
              <a:rPr lang="en-US" dirty="0" smtClean="0"/>
              <a:t>: Waterfall SDLC + SE Process</a:t>
            </a:r>
          </a:p>
          <a:p>
            <a:pPr lvl="1">
              <a:buClr>
                <a:srgbClr val="003399"/>
              </a:buClr>
            </a:pPr>
            <a:r>
              <a:rPr lang="en-US" u="sng" dirty="0" smtClean="0">
                <a:solidFill>
                  <a:srgbClr val="FF6600"/>
                </a:solidFill>
              </a:rPr>
              <a:t>MIL-STD-498</a:t>
            </a:r>
            <a:r>
              <a:rPr lang="en-US" dirty="0" smtClean="0"/>
              <a:t>: Modified Waterfall SDLC + SE Process</a:t>
            </a:r>
          </a:p>
          <a:p>
            <a:pPr lvl="1">
              <a:buClr>
                <a:srgbClr val="003399"/>
              </a:buClr>
            </a:pPr>
            <a:r>
              <a:rPr lang="en-US" u="sng" dirty="0" smtClean="0">
                <a:solidFill>
                  <a:srgbClr val="FF6600"/>
                </a:solidFill>
              </a:rPr>
              <a:t>IEEE 1220</a:t>
            </a:r>
            <a:r>
              <a:rPr lang="en-US" dirty="0" smtClean="0"/>
              <a:t>: System Engineering Process</a:t>
            </a:r>
          </a:p>
          <a:p>
            <a:pPr lvl="1">
              <a:buClr>
                <a:srgbClr val="003399"/>
              </a:buClr>
            </a:pPr>
            <a:r>
              <a:rPr lang="en-US" u="sng" dirty="0" smtClean="0">
                <a:solidFill>
                  <a:srgbClr val="FF6600"/>
                </a:solidFill>
              </a:rPr>
              <a:t>ISO 12207</a:t>
            </a:r>
            <a:r>
              <a:rPr lang="en-US" dirty="0" smtClean="0"/>
              <a:t>: Software + System Engineering </a:t>
            </a:r>
            <a:r>
              <a:rPr lang="en-US" dirty="0" err="1" smtClean="0"/>
              <a:t>Mgmt</a:t>
            </a:r>
            <a:r>
              <a:rPr lang="en-US" dirty="0" smtClean="0"/>
              <a:t> Process</a:t>
            </a:r>
          </a:p>
          <a:p>
            <a:pPr lvl="1">
              <a:buClr>
                <a:srgbClr val="003399"/>
              </a:buClr>
            </a:pPr>
            <a:r>
              <a:rPr lang="en-US" u="sng" dirty="0" smtClean="0">
                <a:solidFill>
                  <a:srgbClr val="FF6600"/>
                </a:solidFill>
              </a:rPr>
              <a:t>ISO 15288</a:t>
            </a:r>
            <a:r>
              <a:rPr lang="en-US" dirty="0" smtClean="0"/>
              <a:t>: System Engineering </a:t>
            </a:r>
            <a:r>
              <a:rPr lang="en-US" dirty="0" err="1" smtClean="0"/>
              <a:t>Mgmt</a:t>
            </a:r>
            <a:r>
              <a:rPr lang="en-US" dirty="0" smtClean="0"/>
              <a:t> Process</a:t>
            </a:r>
          </a:p>
          <a:p>
            <a:pPr lvl="1"/>
            <a:endParaRPr lang="en-US" dirty="0" smtClean="0"/>
          </a:p>
          <a:p>
            <a:endParaRPr lang="en-US" dirty="0" smtClean="0"/>
          </a:p>
        </p:txBody>
      </p:sp>
      <p:sp>
        <p:nvSpPr>
          <p:cNvPr id="57346" name="Slide Number Placeholder 3"/>
          <p:cNvSpPr>
            <a:spLocks noGrp="1"/>
          </p:cNvSpPr>
          <p:nvPr>
            <p:ph type="sldNum" sz="quarter" idx="10"/>
          </p:nvPr>
        </p:nvSpPr>
        <p:spPr/>
        <p:txBody>
          <a:bodyPr/>
          <a:lstStyle/>
          <a:p>
            <a:r>
              <a:rPr lang="en-US" smtClean="0"/>
              <a:t>- </a:t>
            </a:r>
            <a:fld id="{5E2A80FA-D670-4684-9D50-42838CB0091A}" type="slidenum">
              <a:rPr lang="en-US" smtClean="0"/>
              <a:pPr/>
              <a:t>59</a:t>
            </a:fld>
            <a:r>
              <a:rPr lang="en-US" smtClean="0"/>
              <a:t> -</a:t>
            </a:r>
            <a:endParaRPr lang="en-US" dirty="0" smtClean="0"/>
          </a:p>
        </p:txBody>
      </p:sp>
    </p:spTree>
    <p:extLst>
      <p:ext uri="{BB962C8B-B14F-4D97-AF65-F5344CB8AC3E}">
        <p14:creationId xmlns:p14="http://schemas.microsoft.com/office/powerpoint/2010/main" val="418607557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a:t>Information Security </a:t>
            </a:r>
            <a:r>
              <a:rPr lang="en-US" sz="1200" dirty="0" smtClean="0"/>
              <a:t>Concept</a:t>
            </a:r>
            <a:r>
              <a:rPr lang="en-US" dirty="0" smtClean="0"/>
              <a:t/>
            </a:r>
            <a:br>
              <a:rPr lang="en-US" dirty="0" smtClean="0"/>
            </a:br>
            <a:r>
              <a:rPr lang="en-US" dirty="0" smtClean="0"/>
              <a:t>Dimensions of Information Security Practice</a:t>
            </a:r>
            <a:endParaRPr lang="en-US" dirty="0"/>
          </a:p>
        </p:txBody>
      </p:sp>
      <p:sp>
        <p:nvSpPr>
          <p:cNvPr id="23" name="Text Placeholder 22"/>
          <p:cNvSpPr>
            <a:spLocks noGrp="1"/>
          </p:cNvSpPr>
          <p:nvPr>
            <p:ph type="body" sz="half" idx="1"/>
          </p:nvPr>
        </p:nvSpPr>
        <p:spPr>
          <a:xfrm>
            <a:off x="463295" y="1143000"/>
            <a:ext cx="8560961" cy="2307785"/>
          </a:xfrm>
        </p:spPr>
        <p:txBody>
          <a:bodyPr>
            <a:normAutofit fontScale="77500" lnSpcReduction="20000"/>
          </a:bodyPr>
          <a:lstStyle/>
          <a:p>
            <a:r>
              <a:rPr lang="en-US" dirty="0" smtClean="0"/>
              <a:t>Area of Specialty</a:t>
            </a:r>
          </a:p>
          <a:p>
            <a:pPr lvl="1"/>
            <a:r>
              <a:rPr lang="en-US" dirty="0" smtClean="0"/>
              <a:t>Securely Provision; Operate &amp; Maintain; Protect &amp; Defend; Investigate; Collect &amp; Operate; Analyze; and Oversight &amp; Development.</a:t>
            </a:r>
          </a:p>
          <a:p>
            <a:r>
              <a:rPr lang="en-US" dirty="0" smtClean="0"/>
              <a:t>Breadth of Disciplines</a:t>
            </a:r>
          </a:p>
          <a:p>
            <a:pPr lvl="1"/>
            <a:r>
              <a:rPr lang="en-US" dirty="0" smtClean="0"/>
              <a:t>Families of security controls, security technologies, best-practices, etc. (e.g., CISSP, CISM, CISA)</a:t>
            </a:r>
          </a:p>
          <a:p>
            <a:r>
              <a:rPr lang="en-US" dirty="0" smtClean="0"/>
              <a:t>Depth of Knowledge</a:t>
            </a:r>
          </a:p>
          <a:p>
            <a:pPr lvl="1"/>
            <a:r>
              <a:rPr lang="en-US" dirty="0" smtClean="0"/>
              <a:t>Systems/software/network engineering, cryptography, IT governance, vulnerability assessment, security certification &amp; accreditation, etc.</a:t>
            </a:r>
          </a:p>
          <a:p>
            <a:endParaRPr lang="en-US" dirty="0"/>
          </a:p>
        </p:txBody>
      </p:sp>
      <p:sp>
        <p:nvSpPr>
          <p:cNvPr id="4" name="Slide Number Placeholder 3"/>
          <p:cNvSpPr>
            <a:spLocks noGrp="1"/>
          </p:cNvSpPr>
          <p:nvPr>
            <p:ph type="sldNum" sz="quarter" idx="10"/>
          </p:nvPr>
        </p:nvSpPr>
        <p:spPr/>
        <p:txBody>
          <a:bodyPr/>
          <a:lstStyle/>
          <a:p>
            <a:pPr>
              <a:defRPr/>
            </a:pPr>
            <a:r>
              <a:rPr lang="en-US" smtClean="0"/>
              <a:t>- </a:t>
            </a:r>
            <a:fld id="{5C6890EE-A853-453D-A1B9-5967B6EF9B58}" type="slidenum">
              <a:rPr lang="en-US" smtClean="0"/>
              <a:pPr>
                <a:defRPr/>
              </a:pPr>
              <a:t>6</a:t>
            </a:fld>
            <a:r>
              <a:rPr lang="en-US" smtClean="0"/>
              <a:t> -</a:t>
            </a:r>
            <a:endParaRPr lang="en-US"/>
          </a:p>
        </p:txBody>
      </p:sp>
      <p:cxnSp>
        <p:nvCxnSpPr>
          <p:cNvPr id="14" name="Straight Arrow Connector 13"/>
          <p:cNvCxnSpPr/>
          <p:nvPr/>
        </p:nvCxnSpPr>
        <p:spPr bwMode="auto">
          <a:xfrm rot="10800000" flipV="1">
            <a:off x="2213926" y="5508183"/>
            <a:ext cx="1857299" cy="1194305"/>
          </a:xfrm>
          <a:prstGeom prst="straightConnector1">
            <a:avLst/>
          </a:prstGeom>
          <a:noFill/>
          <a:ln w="38100" cap="flat" cmpd="sng" algn="ctr">
            <a:solidFill>
              <a:srgbClr val="FF6600"/>
            </a:solidFill>
            <a:prstDash val="solid"/>
            <a:round/>
            <a:headEnd type="none" w="med" len="med"/>
            <a:tailEnd type="arrow"/>
          </a:ln>
          <a:effectLst/>
        </p:spPr>
      </p:cxnSp>
      <p:cxnSp>
        <p:nvCxnSpPr>
          <p:cNvPr id="15" name="Straight Arrow Connector 14"/>
          <p:cNvCxnSpPr/>
          <p:nvPr/>
        </p:nvCxnSpPr>
        <p:spPr bwMode="auto">
          <a:xfrm flipH="1" flipV="1">
            <a:off x="4071225" y="3450785"/>
            <a:ext cx="1205" cy="2057398"/>
          </a:xfrm>
          <a:prstGeom prst="straightConnector1">
            <a:avLst/>
          </a:prstGeom>
          <a:noFill/>
          <a:ln w="38100" cap="flat" cmpd="sng" algn="ctr">
            <a:solidFill>
              <a:srgbClr val="FF6600"/>
            </a:solidFill>
            <a:prstDash val="solid"/>
            <a:round/>
            <a:headEnd type="none" w="med" len="med"/>
            <a:tailEnd type="arrow"/>
          </a:ln>
          <a:effectLst/>
        </p:spPr>
      </p:cxnSp>
      <p:cxnSp>
        <p:nvCxnSpPr>
          <p:cNvPr id="16" name="Straight Arrow Connector 15"/>
          <p:cNvCxnSpPr/>
          <p:nvPr/>
        </p:nvCxnSpPr>
        <p:spPr bwMode="auto">
          <a:xfrm>
            <a:off x="4071828" y="5497549"/>
            <a:ext cx="3465110" cy="1204"/>
          </a:xfrm>
          <a:prstGeom prst="straightConnector1">
            <a:avLst/>
          </a:prstGeom>
          <a:noFill/>
          <a:ln w="38100" cap="flat" cmpd="sng" algn="ctr">
            <a:solidFill>
              <a:srgbClr val="FF6600"/>
            </a:solidFill>
            <a:prstDash val="solid"/>
            <a:round/>
            <a:headEnd type="none" w="med" len="med"/>
            <a:tailEnd type="arrow"/>
          </a:ln>
          <a:effectLst/>
        </p:spPr>
      </p:cxnSp>
      <p:sp>
        <p:nvSpPr>
          <p:cNvPr id="20" name="TextBox 19"/>
          <p:cNvSpPr txBox="1"/>
          <p:nvPr/>
        </p:nvSpPr>
        <p:spPr>
          <a:xfrm rot="19647065">
            <a:off x="2048600" y="5595871"/>
            <a:ext cx="1941962" cy="412934"/>
          </a:xfrm>
          <a:prstGeom prst="rect">
            <a:avLst/>
          </a:prstGeom>
          <a:noFill/>
        </p:spPr>
        <p:txBody>
          <a:bodyPr wrap="square" rtlCol="0">
            <a:spAutoFit/>
          </a:bodyPr>
          <a:lstStyle/>
          <a:p>
            <a:r>
              <a:rPr lang="en-US" sz="1800" b="1" dirty="0" smtClean="0">
                <a:solidFill>
                  <a:srgbClr val="003399"/>
                </a:solidFill>
                <a:latin typeface="Arial Narrow" pitchFamily="34" charset="0"/>
              </a:rPr>
              <a:t>Area of Specialty</a:t>
            </a:r>
            <a:endParaRPr lang="en-US" sz="1800" b="1" dirty="0">
              <a:solidFill>
                <a:srgbClr val="003399"/>
              </a:solidFill>
              <a:latin typeface="Arial Narrow" pitchFamily="34" charset="0"/>
            </a:endParaRPr>
          </a:p>
        </p:txBody>
      </p:sp>
      <p:sp>
        <p:nvSpPr>
          <p:cNvPr id="21" name="TextBox 20"/>
          <p:cNvSpPr txBox="1"/>
          <p:nvPr/>
        </p:nvSpPr>
        <p:spPr>
          <a:xfrm rot="16200000">
            <a:off x="2701745" y="3982064"/>
            <a:ext cx="2013693" cy="646331"/>
          </a:xfrm>
          <a:prstGeom prst="rect">
            <a:avLst/>
          </a:prstGeom>
          <a:noFill/>
        </p:spPr>
        <p:txBody>
          <a:bodyPr wrap="none" rtlCol="0">
            <a:spAutoFit/>
          </a:bodyPr>
          <a:lstStyle/>
          <a:p>
            <a:pPr>
              <a:lnSpc>
                <a:spcPct val="100000"/>
              </a:lnSpc>
              <a:spcAft>
                <a:spcPts val="0"/>
              </a:spcAft>
            </a:pPr>
            <a:r>
              <a:rPr lang="en-US" sz="1800" b="1" dirty="0" smtClean="0">
                <a:solidFill>
                  <a:srgbClr val="003399"/>
                </a:solidFill>
                <a:latin typeface="Arial Narrow" pitchFamily="34" charset="0"/>
              </a:rPr>
              <a:t>Depth of Knowledge</a:t>
            </a:r>
            <a:br>
              <a:rPr lang="en-US" sz="1800" b="1" dirty="0" smtClean="0">
                <a:solidFill>
                  <a:srgbClr val="003399"/>
                </a:solidFill>
                <a:latin typeface="Arial Narrow" pitchFamily="34" charset="0"/>
              </a:rPr>
            </a:br>
            <a:r>
              <a:rPr lang="en-US" sz="1800" b="1" dirty="0" smtClean="0">
                <a:solidFill>
                  <a:srgbClr val="003399"/>
                </a:solidFill>
                <a:latin typeface="Arial Narrow" pitchFamily="34" charset="0"/>
              </a:rPr>
              <a:t>(Proficiency)</a:t>
            </a:r>
            <a:endParaRPr lang="en-US" sz="1800" b="1" dirty="0">
              <a:solidFill>
                <a:srgbClr val="003399"/>
              </a:solidFill>
              <a:latin typeface="Arial Narrow" pitchFamily="34" charset="0"/>
            </a:endParaRPr>
          </a:p>
        </p:txBody>
      </p:sp>
      <p:sp>
        <p:nvSpPr>
          <p:cNvPr id="22" name="TextBox 21"/>
          <p:cNvSpPr txBox="1"/>
          <p:nvPr/>
        </p:nvSpPr>
        <p:spPr>
          <a:xfrm>
            <a:off x="4376026" y="5050983"/>
            <a:ext cx="2193229" cy="369332"/>
          </a:xfrm>
          <a:prstGeom prst="rect">
            <a:avLst/>
          </a:prstGeom>
          <a:noFill/>
        </p:spPr>
        <p:txBody>
          <a:bodyPr wrap="none" rtlCol="0">
            <a:spAutoFit/>
          </a:bodyPr>
          <a:lstStyle/>
          <a:p>
            <a:r>
              <a:rPr lang="en-US" sz="1800" b="1" dirty="0" smtClean="0">
                <a:solidFill>
                  <a:srgbClr val="003399"/>
                </a:solidFill>
                <a:latin typeface="Arial Narrow" pitchFamily="34" charset="0"/>
              </a:rPr>
              <a:t>Breadth of Knowledge</a:t>
            </a:r>
            <a:endParaRPr lang="en-US" sz="1800" b="1" dirty="0">
              <a:solidFill>
                <a:srgbClr val="003399"/>
              </a:solidFill>
              <a:latin typeface="Arial Narrow" pitchFamily="34" charset="0"/>
            </a:endParaRPr>
          </a:p>
        </p:txBody>
      </p:sp>
      <p:sp>
        <p:nvSpPr>
          <p:cNvPr id="24" name="Flowchart: Magnetic Disk 23"/>
          <p:cNvSpPr/>
          <p:nvPr/>
        </p:nvSpPr>
        <p:spPr bwMode="auto">
          <a:xfrm>
            <a:off x="3949136" y="5660583"/>
            <a:ext cx="933843" cy="655824"/>
          </a:xfrm>
          <a:prstGeom prst="flowChartMagneticDisk">
            <a:avLst/>
          </a:prstGeom>
          <a:gradFill flip="none" rotWithShape="1">
            <a:gsLst>
              <a:gs pos="0">
                <a:srgbClr val="66CCFF">
                  <a:shade val="30000"/>
                  <a:satMod val="115000"/>
                </a:srgbClr>
              </a:gs>
              <a:gs pos="50000">
                <a:srgbClr val="66CCFF">
                  <a:shade val="67500"/>
                  <a:satMod val="115000"/>
                </a:srgbClr>
              </a:gs>
              <a:gs pos="100000">
                <a:srgbClr val="66CCFF">
                  <a:shade val="100000"/>
                  <a:satMod val="115000"/>
                </a:srgbClr>
              </a:gs>
            </a:gsLst>
            <a:path path="circle">
              <a:fillToRect l="100000" t="100000"/>
            </a:path>
            <a:tileRect r="-100000" b="-100000"/>
          </a:gra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ts val="0"/>
              </a:spcAft>
              <a:buClr>
                <a:srgbClr val="FDAA03"/>
              </a:buClr>
              <a:buSzTx/>
              <a:buFontTx/>
              <a:buNone/>
              <a:tabLst/>
            </a:pPr>
            <a:r>
              <a:rPr lang="en-US" sz="1200" b="0" dirty="0" smtClean="0">
                <a:solidFill>
                  <a:srgbClr val="002060"/>
                </a:solidFill>
              </a:rPr>
              <a:t>Telecom</a:t>
            </a:r>
            <a:br>
              <a:rPr lang="en-US" sz="1200" b="0" dirty="0" smtClean="0">
                <a:solidFill>
                  <a:srgbClr val="002060"/>
                </a:solidFill>
              </a:rPr>
            </a:br>
            <a:r>
              <a:rPr lang="en-US" sz="1200" b="0" dirty="0" smtClean="0">
                <a:solidFill>
                  <a:srgbClr val="002060"/>
                </a:solidFill>
              </a:rPr>
              <a:t>&amp;</a:t>
            </a:r>
            <a:br>
              <a:rPr lang="en-US" sz="1200" b="0" dirty="0" smtClean="0">
                <a:solidFill>
                  <a:srgbClr val="002060"/>
                </a:solidFill>
              </a:rPr>
            </a:br>
            <a:r>
              <a:rPr lang="en-US" sz="1200" b="0" dirty="0" err="1" smtClean="0">
                <a:solidFill>
                  <a:srgbClr val="002060"/>
                </a:solidFill>
              </a:rPr>
              <a:t>Netowrk</a:t>
            </a:r>
            <a:r>
              <a:rPr lang="en-US" sz="1200" b="0" dirty="0" smtClean="0">
                <a:solidFill>
                  <a:srgbClr val="002060"/>
                </a:solidFill>
              </a:rPr>
              <a:t/>
            </a:r>
            <a:br>
              <a:rPr lang="en-US" sz="1200" b="0" dirty="0" smtClean="0">
                <a:solidFill>
                  <a:srgbClr val="002060"/>
                </a:solidFill>
              </a:rPr>
            </a:br>
            <a:r>
              <a:rPr lang="en-US" sz="1200" b="0" dirty="0" smtClean="0">
                <a:solidFill>
                  <a:srgbClr val="002060"/>
                </a:solidFill>
              </a:rPr>
              <a:t>System</a:t>
            </a:r>
            <a:endParaRPr kumimoji="0" lang="en-US" sz="1200" b="0" i="0" u="none" strike="noStrike" cap="none" normalizeH="0" baseline="0" dirty="0" smtClean="0">
              <a:ln>
                <a:noFill/>
              </a:ln>
              <a:solidFill>
                <a:srgbClr val="002060"/>
              </a:solidFill>
              <a:effectLst/>
            </a:endParaRPr>
          </a:p>
        </p:txBody>
      </p:sp>
      <p:sp>
        <p:nvSpPr>
          <p:cNvPr id="26" name="Can 25"/>
          <p:cNvSpPr/>
          <p:nvPr/>
        </p:nvSpPr>
        <p:spPr bwMode="auto">
          <a:xfrm>
            <a:off x="5767069" y="4945674"/>
            <a:ext cx="951714" cy="1643906"/>
          </a:xfrm>
          <a:prstGeom prst="can">
            <a:avLst/>
          </a:prstGeom>
          <a:gradFill flip="none" rotWithShape="1">
            <a:gsLst>
              <a:gs pos="0">
                <a:srgbClr val="66CCFF">
                  <a:shade val="30000"/>
                  <a:satMod val="115000"/>
                </a:srgbClr>
              </a:gs>
              <a:gs pos="50000">
                <a:srgbClr val="66CCFF">
                  <a:shade val="67500"/>
                  <a:satMod val="115000"/>
                </a:srgbClr>
              </a:gs>
              <a:gs pos="100000">
                <a:srgbClr val="66CCFF">
                  <a:shade val="100000"/>
                  <a:satMod val="115000"/>
                </a:srgbClr>
              </a:gs>
            </a:gsLst>
            <a:path path="circle">
              <a:fillToRect l="100000" t="100000"/>
            </a:path>
            <a:tileRect r="-100000" b="-100000"/>
          </a:gra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ts val="1000"/>
              </a:spcAft>
              <a:buClr>
                <a:srgbClr val="FDAA03"/>
              </a:buClr>
              <a:buSzTx/>
              <a:buFontTx/>
              <a:buNone/>
              <a:tabLst/>
            </a:pPr>
            <a:r>
              <a:rPr kumimoji="0" lang="en-US" sz="1200" b="0" i="0" u="none" strike="noStrike" cap="none" normalizeH="0" baseline="0" dirty="0" smtClean="0">
                <a:ln>
                  <a:noFill/>
                </a:ln>
                <a:solidFill>
                  <a:srgbClr val="002060"/>
                </a:solidFill>
                <a:effectLst/>
                <a:latin typeface="Arial" charset="0"/>
              </a:rPr>
              <a:t>Software</a:t>
            </a:r>
            <a:br>
              <a:rPr kumimoji="0" lang="en-US" sz="1200" b="0" i="0" u="none" strike="noStrike" cap="none" normalizeH="0" baseline="0" dirty="0" smtClean="0">
                <a:ln>
                  <a:noFill/>
                </a:ln>
                <a:solidFill>
                  <a:srgbClr val="002060"/>
                </a:solidFill>
                <a:effectLst/>
                <a:latin typeface="Arial" charset="0"/>
              </a:rPr>
            </a:br>
            <a:r>
              <a:rPr kumimoji="0" lang="en-US" sz="1200" b="0" i="0" u="none" strike="noStrike" cap="none" normalizeH="0" baseline="0" dirty="0" smtClean="0">
                <a:ln>
                  <a:noFill/>
                </a:ln>
                <a:solidFill>
                  <a:srgbClr val="002060"/>
                </a:solidFill>
                <a:effectLst/>
                <a:latin typeface="Arial" charset="0"/>
              </a:rPr>
              <a:t>Dev.</a:t>
            </a:r>
            <a:br>
              <a:rPr kumimoji="0" lang="en-US" sz="1200" b="0" i="0" u="none" strike="noStrike" cap="none" normalizeH="0" baseline="0" dirty="0" smtClean="0">
                <a:ln>
                  <a:noFill/>
                </a:ln>
                <a:solidFill>
                  <a:srgbClr val="002060"/>
                </a:solidFill>
                <a:effectLst/>
                <a:latin typeface="Arial" charset="0"/>
              </a:rPr>
            </a:br>
            <a:r>
              <a:rPr kumimoji="0" lang="en-US" sz="1200" b="0" i="0" u="none" strike="noStrike" cap="none" normalizeH="0" baseline="0" dirty="0" smtClean="0">
                <a:ln>
                  <a:noFill/>
                </a:ln>
                <a:solidFill>
                  <a:srgbClr val="002060"/>
                </a:solidFill>
                <a:effectLst/>
                <a:latin typeface="Arial" charset="0"/>
              </a:rPr>
              <a:t>Security</a:t>
            </a:r>
          </a:p>
        </p:txBody>
      </p:sp>
      <p:sp>
        <p:nvSpPr>
          <p:cNvPr id="25" name="Can 24"/>
          <p:cNvSpPr/>
          <p:nvPr/>
        </p:nvSpPr>
        <p:spPr bwMode="auto">
          <a:xfrm>
            <a:off x="6501063" y="5342810"/>
            <a:ext cx="951714" cy="1155974"/>
          </a:xfrm>
          <a:prstGeom prst="can">
            <a:avLst/>
          </a:prstGeom>
          <a:gradFill flip="none" rotWithShape="1">
            <a:gsLst>
              <a:gs pos="0">
                <a:srgbClr val="66CCFF">
                  <a:shade val="30000"/>
                  <a:satMod val="115000"/>
                </a:srgbClr>
              </a:gs>
              <a:gs pos="50000">
                <a:srgbClr val="66CCFF">
                  <a:shade val="67500"/>
                  <a:satMod val="115000"/>
                </a:srgbClr>
              </a:gs>
              <a:gs pos="100000">
                <a:srgbClr val="66CCFF">
                  <a:shade val="100000"/>
                  <a:satMod val="115000"/>
                </a:srgbClr>
              </a:gs>
            </a:gsLst>
            <a:path path="circle">
              <a:fillToRect l="100000" t="100000"/>
            </a:path>
            <a:tileRect r="-100000" b="-100000"/>
          </a:gra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ts val="1000"/>
              </a:spcAft>
              <a:buClr>
                <a:srgbClr val="FDAA03"/>
              </a:buClr>
              <a:buSzTx/>
              <a:buFontTx/>
              <a:buNone/>
              <a:tabLst/>
            </a:pPr>
            <a:r>
              <a:rPr lang="en-US" dirty="0" smtClean="0">
                <a:solidFill>
                  <a:srgbClr val="002060"/>
                </a:solidFill>
              </a:rPr>
              <a:t>BCP &amp; DRP</a:t>
            </a:r>
            <a:endParaRPr kumimoji="0" lang="en-US" sz="1200" b="0" i="0" u="none" strike="noStrike" cap="none" normalizeH="0" baseline="0" dirty="0" smtClean="0">
              <a:ln>
                <a:noFill/>
              </a:ln>
              <a:solidFill>
                <a:srgbClr val="002060"/>
              </a:solidFill>
              <a:effectLst/>
              <a:latin typeface="Arial" charset="0"/>
            </a:endParaRPr>
          </a:p>
        </p:txBody>
      </p:sp>
      <p:sp>
        <p:nvSpPr>
          <p:cNvPr id="27" name="Can 26"/>
          <p:cNvSpPr/>
          <p:nvPr/>
        </p:nvSpPr>
        <p:spPr bwMode="auto">
          <a:xfrm>
            <a:off x="3156826" y="4974782"/>
            <a:ext cx="951714" cy="1595886"/>
          </a:xfrm>
          <a:prstGeom prst="can">
            <a:avLst/>
          </a:prstGeom>
          <a:gradFill flip="none" rotWithShape="1">
            <a:gsLst>
              <a:gs pos="0">
                <a:srgbClr val="66CCFF">
                  <a:shade val="30000"/>
                  <a:satMod val="115000"/>
                </a:srgbClr>
              </a:gs>
              <a:gs pos="50000">
                <a:srgbClr val="66CCFF">
                  <a:shade val="67500"/>
                  <a:satMod val="115000"/>
                </a:srgbClr>
              </a:gs>
              <a:gs pos="100000">
                <a:srgbClr val="66CCFF">
                  <a:shade val="100000"/>
                  <a:satMod val="115000"/>
                </a:srgbClr>
              </a:gs>
            </a:gsLst>
            <a:path path="circle">
              <a:fillToRect l="100000" t="100000"/>
            </a:path>
            <a:tileRect r="-100000" b="-100000"/>
          </a:gra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ts val="1000"/>
              </a:spcAft>
              <a:buClr>
                <a:srgbClr val="FDAA03"/>
              </a:buClr>
              <a:buSzTx/>
              <a:buFontTx/>
              <a:buNone/>
              <a:tabLst/>
            </a:pPr>
            <a:r>
              <a:rPr lang="en-US" dirty="0" smtClean="0">
                <a:solidFill>
                  <a:srgbClr val="002060"/>
                </a:solidFill>
              </a:rPr>
              <a:t>InfoSec &amp; </a:t>
            </a:r>
            <a:br>
              <a:rPr lang="en-US" dirty="0" smtClean="0">
                <a:solidFill>
                  <a:srgbClr val="002060"/>
                </a:solidFill>
              </a:rPr>
            </a:br>
            <a:r>
              <a:rPr lang="en-US" dirty="0" smtClean="0">
                <a:solidFill>
                  <a:srgbClr val="002060"/>
                </a:solidFill>
              </a:rPr>
              <a:t>Risk </a:t>
            </a:r>
            <a:br>
              <a:rPr lang="en-US" dirty="0" smtClean="0">
                <a:solidFill>
                  <a:srgbClr val="002060"/>
                </a:solidFill>
              </a:rPr>
            </a:br>
            <a:r>
              <a:rPr lang="en-US" dirty="0" smtClean="0">
                <a:solidFill>
                  <a:srgbClr val="002060"/>
                </a:solidFill>
              </a:rPr>
              <a:t>Management</a:t>
            </a:r>
            <a:endParaRPr kumimoji="0" lang="en-US" sz="1200" b="0" i="0" u="none" strike="noStrike" cap="none" normalizeH="0" baseline="0" dirty="0" smtClean="0">
              <a:ln>
                <a:noFill/>
              </a:ln>
              <a:solidFill>
                <a:srgbClr val="002060"/>
              </a:solidFill>
              <a:effectLst/>
              <a:latin typeface="Arial" charset="0"/>
            </a:endParaRPr>
          </a:p>
        </p:txBody>
      </p:sp>
      <p:sp>
        <p:nvSpPr>
          <p:cNvPr id="28" name="Can 27"/>
          <p:cNvSpPr/>
          <p:nvPr/>
        </p:nvSpPr>
        <p:spPr bwMode="auto">
          <a:xfrm>
            <a:off x="4807735" y="5342809"/>
            <a:ext cx="951714" cy="1126753"/>
          </a:xfrm>
          <a:prstGeom prst="can">
            <a:avLst/>
          </a:prstGeom>
          <a:gradFill flip="none" rotWithShape="1">
            <a:gsLst>
              <a:gs pos="0">
                <a:srgbClr val="66CCFF">
                  <a:shade val="30000"/>
                  <a:satMod val="115000"/>
                </a:srgbClr>
              </a:gs>
              <a:gs pos="50000">
                <a:srgbClr val="66CCFF">
                  <a:shade val="67500"/>
                  <a:satMod val="115000"/>
                </a:srgbClr>
              </a:gs>
              <a:gs pos="100000">
                <a:srgbClr val="66CCFF">
                  <a:shade val="100000"/>
                  <a:satMod val="115000"/>
                </a:srgbClr>
              </a:gs>
            </a:gsLst>
            <a:path path="circle">
              <a:fillToRect l="100000" t="100000"/>
            </a:path>
            <a:tileRect r="-100000" b="-100000"/>
          </a:gra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ts val="1000"/>
              </a:spcAft>
              <a:buClr>
                <a:srgbClr val="FDAA03"/>
              </a:buClr>
              <a:buSzTx/>
              <a:buFontTx/>
              <a:buNone/>
              <a:tabLst/>
            </a:pPr>
            <a:r>
              <a:rPr lang="en-US" sz="1200" b="0" dirty="0" smtClean="0">
                <a:solidFill>
                  <a:srgbClr val="002060"/>
                </a:solidFill>
              </a:rPr>
              <a:t>Cryptography	</a:t>
            </a:r>
            <a:endParaRPr kumimoji="0" lang="en-US" sz="1200" b="0" i="0" u="none" strike="noStrike" cap="none" normalizeH="0" baseline="0" dirty="0" smtClean="0">
              <a:ln>
                <a:noFill/>
              </a:ln>
              <a:solidFill>
                <a:srgbClr val="002060"/>
              </a:solidFill>
              <a:effectLst/>
              <a:latin typeface="Arial" charset="0"/>
            </a:endParaRPr>
          </a:p>
        </p:txBody>
      </p:sp>
      <p:sp>
        <p:nvSpPr>
          <p:cNvPr id="29" name="Can 28"/>
          <p:cNvSpPr/>
          <p:nvPr/>
        </p:nvSpPr>
        <p:spPr bwMode="auto">
          <a:xfrm>
            <a:off x="4528426" y="6105336"/>
            <a:ext cx="951714" cy="636644"/>
          </a:xfrm>
          <a:prstGeom prst="can">
            <a:avLst/>
          </a:prstGeom>
          <a:gradFill flip="none" rotWithShape="1">
            <a:gsLst>
              <a:gs pos="0">
                <a:srgbClr val="66CCFF">
                  <a:shade val="30000"/>
                  <a:satMod val="115000"/>
                </a:srgbClr>
              </a:gs>
              <a:gs pos="50000">
                <a:srgbClr val="66CCFF">
                  <a:shade val="67500"/>
                  <a:satMod val="115000"/>
                </a:srgbClr>
              </a:gs>
              <a:gs pos="100000">
                <a:srgbClr val="66CCFF">
                  <a:shade val="100000"/>
                  <a:satMod val="115000"/>
                </a:srgbClr>
              </a:gs>
            </a:gsLst>
            <a:path path="circle">
              <a:fillToRect l="100000" t="100000"/>
            </a:path>
            <a:tileRect r="-100000" b="-100000"/>
          </a:gra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ts val="1000"/>
              </a:spcAft>
              <a:buClr>
                <a:srgbClr val="FDAA03"/>
              </a:buClr>
              <a:buSzTx/>
              <a:buFontTx/>
              <a:buNone/>
              <a:tabLst/>
            </a:pPr>
            <a:r>
              <a:rPr lang="en-US" sz="1200" b="0" dirty="0" smtClean="0">
                <a:solidFill>
                  <a:srgbClr val="002060"/>
                </a:solidFill>
              </a:rPr>
              <a:t>Ops </a:t>
            </a:r>
            <a:br>
              <a:rPr lang="en-US" sz="1200" b="0" dirty="0" smtClean="0">
                <a:solidFill>
                  <a:srgbClr val="002060"/>
                </a:solidFill>
              </a:rPr>
            </a:br>
            <a:r>
              <a:rPr lang="en-US" sz="1200" b="0" dirty="0" smtClean="0">
                <a:solidFill>
                  <a:srgbClr val="002060"/>
                </a:solidFill>
              </a:rPr>
              <a:t>Security</a:t>
            </a:r>
            <a:endParaRPr kumimoji="0" lang="en-US" sz="1200" b="0" i="0" u="none" strike="noStrike" cap="none" normalizeH="0" baseline="0" dirty="0" smtClean="0">
              <a:ln>
                <a:noFill/>
              </a:ln>
              <a:solidFill>
                <a:srgbClr val="002060"/>
              </a:solidFill>
              <a:effectLst/>
              <a:latin typeface="Arial" charset="0"/>
            </a:endParaRPr>
          </a:p>
        </p:txBody>
      </p:sp>
      <p:sp>
        <p:nvSpPr>
          <p:cNvPr id="30" name="Can 29"/>
          <p:cNvSpPr/>
          <p:nvPr/>
        </p:nvSpPr>
        <p:spPr bwMode="auto">
          <a:xfrm>
            <a:off x="3576712" y="5659542"/>
            <a:ext cx="951714" cy="1126753"/>
          </a:xfrm>
          <a:prstGeom prst="can">
            <a:avLst/>
          </a:prstGeom>
          <a:gradFill flip="none" rotWithShape="1">
            <a:gsLst>
              <a:gs pos="0">
                <a:srgbClr val="66CCFF">
                  <a:shade val="30000"/>
                  <a:satMod val="115000"/>
                </a:srgbClr>
              </a:gs>
              <a:gs pos="50000">
                <a:srgbClr val="66CCFF">
                  <a:shade val="67500"/>
                  <a:satMod val="115000"/>
                </a:srgbClr>
              </a:gs>
              <a:gs pos="100000">
                <a:srgbClr val="66CCFF">
                  <a:shade val="100000"/>
                  <a:satMod val="115000"/>
                </a:srgbClr>
              </a:gs>
            </a:gsLst>
            <a:path path="circle">
              <a:fillToRect l="100000" t="100000"/>
            </a:path>
            <a:tileRect r="-100000" b="-100000"/>
          </a:gra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ts val="1000"/>
              </a:spcAft>
              <a:buClr>
                <a:srgbClr val="FDAA03"/>
              </a:buClr>
              <a:buSzTx/>
              <a:buFontTx/>
              <a:buNone/>
              <a:tabLst/>
            </a:pPr>
            <a:r>
              <a:rPr lang="en-US" sz="1200" b="0" dirty="0" smtClean="0">
                <a:solidFill>
                  <a:srgbClr val="002060"/>
                </a:solidFill>
              </a:rPr>
              <a:t>Security</a:t>
            </a:r>
            <a:br>
              <a:rPr lang="en-US" sz="1200" b="0" dirty="0" smtClean="0">
                <a:solidFill>
                  <a:srgbClr val="002060"/>
                </a:solidFill>
              </a:rPr>
            </a:br>
            <a:r>
              <a:rPr lang="en-US" sz="1200" b="0" dirty="0" smtClean="0">
                <a:solidFill>
                  <a:srgbClr val="002060"/>
                </a:solidFill>
              </a:rPr>
              <a:t>Architecture </a:t>
            </a:r>
            <a:br>
              <a:rPr lang="en-US" sz="1200" b="0" dirty="0" smtClean="0">
                <a:solidFill>
                  <a:srgbClr val="002060"/>
                </a:solidFill>
              </a:rPr>
            </a:br>
            <a:r>
              <a:rPr lang="en-US" sz="1200" b="0" dirty="0" smtClean="0">
                <a:solidFill>
                  <a:srgbClr val="002060"/>
                </a:solidFill>
              </a:rPr>
              <a:t>&amp;</a:t>
            </a:r>
            <a:br>
              <a:rPr lang="en-US" sz="1200" b="0" dirty="0" smtClean="0">
                <a:solidFill>
                  <a:srgbClr val="002060"/>
                </a:solidFill>
              </a:rPr>
            </a:br>
            <a:r>
              <a:rPr lang="en-US" sz="1200" b="0" dirty="0" smtClean="0">
                <a:solidFill>
                  <a:srgbClr val="002060"/>
                </a:solidFill>
              </a:rPr>
              <a:t>Design</a:t>
            </a:r>
            <a:endParaRPr kumimoji="0" lang="en-US" sz="1200" b="0" i="0" u="none" strike="noStrike" cap="none" normalizeH="0" baseline="0" dirty="0" smtClean="0">
              <a:ln>
                <a:noFill/>
              </a:ln>
              <a:solidFill>
                <a:srgbClr val="002060"/>
              </a:solidFill>
              <a:effectLst/>
              <a:latin typeface="Arial" charset="0"/>
            </a:endParaRPr>
          </a:p>
        </p:txBody>
      </p:sp>
      <p:sp>
        <p:nvSpPr>
          <p:cNvPr id="18" name="Can 17"/>
          <p:cNvSpPr/>
          <p:nvPr/>
        </p:nvSpPr>
        <p:spPr bwMode="auto">
          <a:xfrm>
            <a:off x="7259135" y="5144198"/>
            <a:ext cx="951714" cy="1460773"/>
          </a:xfrm>
          <a:prstGeom prst="can">
            <a:avLst/>
          </a:prstGeom>
          <a:gradFill flip="none" rotWithShape="1">
            <a:gsLst>
              <a:gs pos="0">
                <a:srgbClr val="66CCFF">
                  <a:shade val="30000"/>
                  <a:satMod val="115000"/>
                </a:srgbClr>
              </a:gs>
              <a:gs pos="50000">
                <a:srgbClr val="66CCFF">
                  <a:shade val="67500"/>
                  <a:satMod val="115000"/>
                </a:srgbClr>
              </a:gs>
              <a:gs pos="100000">
                <a:srgbClr val="66CCFF">
                  <a:shade val="100000"/>
                  <a:satMod val="115000"/>
                </a:srgbClr>
              </a:gs>
            </a:gsLst>
            <a:path path="circle">
              <a:fillToRect l="100000" t="100000"/>
            </a:path>
            <a:tileRect r="-100000" b="-100000"/>
          </a:gra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ts val="1000"/>
              </a:spcAft>
              <a:buClr>
                <a:srgbClr val="FDAA03"/>
              </a:buClr>
              <a:buSzTx/>
              <a:buFontTx/>
              <a:buNone/>
              <a:tabLst/>
            </a:pPr>
            <a:r>
              <a:rPr lang="en-US" dirty="0" smtClean="0">
                <a:solidFill>
                  <a:srgbClr val="002060"/>
                </a:solidFill>
              </a:rPr>
              <a:t>Access </a:t>
            </a:r>
            <a:br>
              <a:rPr lang="en-US" dirty="0" smtClean="0">
                <a:solidFill>
                  <a:srgbClr val="002060"/>
                </a:solidFill>
              </a:rPr>
            </a:br>
            <a:r>
              <a:rPr lang="en-US" dirty="0" smtClean="0">
                <a:solidFill>
                  <a:srgbClr val="002060"/>
                </a:solidFill>
              </a:rPr>
              <a:t>Control</a:t>
            </a:r>
            <a:endParaRPr kumimoji="0" lang="en-US" sz="1200" b="0" i="0" u="none" strike="noStrike" cap="none" normalizeH="0" baseline="0" dirty="0" smtClean="0">
              <a:ln>
                <a:noFill/>
              </a:ln>
              <a:solidFill>
                <a:srgbClr val="002060"/>
              </a:solidFill>
              <a:effectLst/>
              <a:latin typeface="Arial" charset="0"/>
            </a:endParaRPr>
          </a:p>
        </p:txBody>
      </p:sp>
      <p:sp>
        <p:nvSpPr>
          <p:cNvPr id="19" name="Can 18"/>
          <p:cNvSpPr/>
          <p:nvPr/>
        </p:nvSpPr>
        <p:spPr bwMode="auto">
          <a:xfrm>
            <a:off x="6507997" y="5988495"/>
            <a:ext cx="951714" cy="768876"/>
          </a:xfrm>
          <a:prstGeom prst="can">
            <a:avLst>
              <a:gd name="adj" fmla="val 20753"/>
            </a:avLst>
          </a:prstGeom>
          <a:gradFill flip="none" rotWithShape="1">
            <a:gsLst>
              <a:gs pos="0">
                <a:srgbClr val="66CCFF">
                  <a:shade val="30000"/>
                  <a:satMod val="115000"/>
                </a:srgbClr>
              </a:gs>
              <a:gs pos="50000">
                <a:srgbClr val="66CCFF">
                  <a:shade val="67500"/>
                  <a:satMod val="115000"/>
                </a:srgbClr>
              </a:gs>
              <a:gs pos="100000">
                <a:srgbClr val="66CCFF">
                  <a:shade val="100000"/>
                  <a:satMod val="115000"/>
                </a:srgbClr>
              </a:gs>
            </a:gsLst>
            <a:path path="circle">
              <a:fillToRect l="100000" t="100000"/>
            </a:path>
            <a:tileRect r="-100000" b="-100000"/>
          </a:gra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ts val="1000"/>
              </a:spcAft>
              <a:buClr>
                <a:srgbClr val="FDAA03"/>
              </a:buClr>
              <a:buSzTx/>
              <a:buFontTx/>
              <a:buNone/>
              <a:tabLst/>
            </a:pPr>
            <a:r>
              <a:rPr lang="en-US" dirty="0" smtClean="0">
                <a:solidFill>
                  <a:srgbClr val="002060"/>
                </a:solidFill>
              </a:rPr>
              <a:t>Legal, </a:t>
            </a:r>
            <a:br>
              <a:rPr lang="en-US" dirty="0" smtClean="0">
                <a:solidFill>
                  <a:srgbClr val="002060"/>
                </a:solidFill>
              </a:rPr>
            </a:br>
            <a:r>
              <a:rPr lang="en-US" dirty="0" smtClean="0">
                <a:solidFill>
                  <a:srgbClr val="002060"/>
                </a:solidFill>
              </a:rPr>
              <a:t>Investigation, </a:t>
            </a:r>
            <a:br>
              <a:rPr lang="en-US" dirty="0" smtClean="0">
                <a:solidFill>
                  <a:srgbClr val="002060"/>
                </a:solidFill>
              </a:rPr>
            </a:br>
            <a:r>
              <a:rPr lang="en-US" dirty="0" smtClean="0">
                <a:solidFill>
                  <a:srgbClr val="002060"/>
                </a:solidFill>
              </a:rPr>
              <a:t>&amp;</a:t>
            </a:r>
            <a:br>
              <a:rPr lang="en-US" dirty="0" smtClean="0">
                <a:solidFill>
                  <a:srgbClr val="002060"/>
                </a:solidFill>
              </a:rPr>
            </a:br>
            <a:r>
              <a:rPr lang="en-US" dirty="0" smtClean="0">
                <a:solidFill>
                  <a:srgbClr val="002060"/>
                </a:solidFill>
              </a:rPr>
              <a:t>Ethics</a:t>
            </a:r>
            <a:endParaRPr kumimoji="0" lang="en-US" sz="1200" b="0" i="0" u="none" strike="noStrike" cap="none" normalizeH="0" baseline="0" dirty="0" smtClean="0">
              <a:ln>
                <a:noFill/>
              </a:ln>
              <a:solidFill>
                <a:srgbClr val="002060"/>
              </a:solidFill>
              <a:effectLst/>
              <a:latin typeface="Arial" charset="0"/>
            </a:endParaRPr>
          </a:p>
        </p:txBody>
      </p:sp>
      <p:sp>
        <p:nvSpPr>
          <p:cNvPr id="31" name="Can 30"/>
          <p:cNvSpPr/>
          <p:nvPr/>
        </p:nvSpPr>
        <p:spPr bwMode="auto">
          <a:xfrm>
            <a:off x="5506481" y="6097351"/>
            <a:ext cx="951714" cy="768876"/>
          </a:xfrm>
          <a:prstGeom prst="can">
            <a:avLst>
              <a:gd name="adj" fmla="val 20753"/>
            </a:avLst>
          </a:prstGeom>
          <a:gradFill flip="none" rotWithShape="1">
            <a:gsLst>
              <a:gs pos="0">
                <a:srgbClr val="66CCFF">
                  <a:shade val="30000"/>
                  <a:satMod val="115000"/>
                </a:srgbClr>
              </a:gs>
              <a:gs pos="50000">
                <a:srgbClr val="66CCFF">
                  <a:shade val="67500"/>
                  <a:satMod val="115000"/>
                </a:srgbClr>
              </a:gs>
              <a:gs pos="100000">
                <a:srgbClr val="66CCFF">
                  <a:shade val="100000"/>
                  <a:satMod val="115000"/>
                </a:srgbClr>
              </a:gs>
            </a:gsLst>
            <a:path path="circle">
              <a:fillToRect l="100000" t="100000"/>
            </a:path>
            <a:tileRect r="-100000" b="-100000"/>
          </a:gra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ts val="1000"/>
              </a:spcAft>
              <a:buClr>
                <a:srgbClr val="FDAA03"/>
              </a:buClr>
              <a:buSzTx/>
              <a:buFontTx/>
              <a:buNone/>
              <a:tabLst/>
            </a:pPr>
            <a:r>
              <a:rPr lang="en-US" dirty="0" smtClean="0">
                <a:solidFill>
                  <a:srgbClr val="002060"/>
                </a:solidFill>
              </a:rPr>
              <a:t>Physical</a:t>
            </a:r>
            <a:br>
              <a:rPr lang="en-US" dirty="0" smtClean="0">
                <a:solidFill>
                  <a:srgbClr val="002060"/>
                </a:solidFill>
              </a:rPr>
            </a:br>
            <a:r>
              <a:rPr lang="en-US" dirty="0" smtClean="0">
                <a:solidFill>
                  <a:srgbClr val="002060"/>
                </a:solidFill>
              </a:rPr>
              <a:t>Security</a:t>
            </a:r>
            <a:endParaRPr kumimoji="0" lang="en-US" sz="1200" b="0" i="0" u="none" strike="noStrike" cap="none" normalizeH="0" baseline="0" dirty="0" smtClean="0">
              <a:ln>
                <a:noFill/>
              </a:ln>
              <a:solidFill>
                <a:srgbClr val="002060"/>
              </a:solidFill>
              <a:effectLst/>
              <a:latin typeface="Arial" charset="0"/>
            </a:endParaRPr>
          </a:p>
        </p:txBody>
      </p:sp>
    </p:spTree>
    <p:extLst>
      <p:ext uri="{BB962C8B-B14F-4D97-AF65-F5344CB8AC3E}">
        <p14:creationId xmlns:p14="http://schemas.microsoft.com/office/powerpoint/2010/main" val="304707956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250"/>
                                        <p:tgtEl>
                                          <p:spTgt spid="20"/>
                                        </p:tgtEl>
                                      </p:cBhvr>
                                    </p:animEffect>
                                  </p:childTnLst>
                                </p:cTn>
                              </p:par>
                              <p:par>
                                <p:cTn id="8" presetID="22" presetClass="entr" presetSubtype="2"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25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250"/>
                                        <p:tgtEl>
                                          <p:spTgt spid="1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25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250"/>
                                        <p:tgtEl>
                                          <p:spTgt spid="21"/>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250"/>
                                        <p:tgtEl>
                                          <p:spTgt spid="15"/>
                                        </p:tgtEl>
                                      </p:cBhvr>
                                    </p:animEffect>
                                  </p:childTnLst>
                                </p:cTn>
                              </p:par>
                            </p:childTnLst>
                          </p:cTn>
                        </p:par>
                        <p:par>
                          <p:cTn id="27" fill="hold">
                            <p:stCondLst>
                              <p:cond delay="250"/>
                            </p:stCondLst>
                            <p:childTnLst>
                              <p:par>
                                <p:cTn id="28" presetID="22" presetClass="entr" presetSubtype="4"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250"/>
                                        <p:tgtEl>
                                          <p:spTgt spid="24"/>
                                        </p:tgtEl>
                                      </p:cBhvr>
                                    </p:animEffect>
                                  </p:childTnLst>
                                </p:cTn>
                              </p:par>
                            </p:childTnLst>
                          </p:cTn>
                        </p:par>
                        <p:par>
                          <p:cTn id="35" fill="hold">
                            <p:stCondLst>
                              <p:cond delay="750"/>
                            </p:stCondLst>
                            <p:childTnLst>
                              <p:par>
                                <p:cTn id="36" presetID="22" presetClass="entr" presetSubtype="4"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250"/>
                                        <p:tgtEl>
                                          <p:spTgt spid="30"/>
                                        </p:tgtEl>
                                      </p:cBhvr>
                                    </p:animEffect>
                                  </p:childTnLst>
                                </p:cTn>
                              </p:par>
                            </p:childTnLst>
                          </p:cTn>
                        </p:par>
                        <p:par>
                          <p:cTn id="39" fill="hold">
                            <p:stCondLst>
                              <p:cond delay="1000"/>
                            </p:stCondLst>
                            <p:childTnLst>
                              <p:par>
                                <p:cTn id="40" presetID="22" presetClass="entr" presetSubtype="4"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wipe(down)">
                                      <p:cBhvr>
                                        <p:cTn id="42" dur="250"/>
                                        <p:tgtEl>
                                          <p:spTgt spid="28"/>
                                        </p:tgtEl>
                                      </p:cBhvr>
                                    </p:animEffect>
                                  </p:childTnLst>
                                </p:cTn>
                              </p:par>
                            </p:childTnLst>
                          </p:cTn>
                        </p:par>
                        <p:par>
                          <p:cTn id="43" fill="hold">
                            <p:stCondLst>
                              <p:cond delay="1250"/>
                            </p:stCondLst>
                            <p:childTnLst>
                              <p:par>
                                <p:cTn id="44" presetID="22" presetClass="entr" presetSubtype="4"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down)">
                                      <p:cBhvr>
                                        <p:cTn id="46" dur="250"/>
                                        <p:tgtEl>
                                          <p:spTgt spid="29"/>
                                        </p:tgtEl>
                                      </p:cBhvr>
                                    </p:animEffect>
                                  </p:childTnLst>
                                </p:cTn>
                              </p:par>
                            </p:childTnLst>
                          </p:cTn>
                        </p:par>
                        <p:par>
                          <p:cTn id="47" fill="hold">
                            <p:stCondLst>
                              <p:cond delay="1500"/>
                            </p:stCondLst>
                            <p:childTnLst>
                              <p:par>
                                <p:cTn id="48" presetID="22" presetClass="entr" presetSubtype="4"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250"/>
                                        <p:tgtEl>
                                          <p:spTgt spid="26"/>
                                        </p:tgtEl>
                                      </p:cBhvr>
                                    </p:animEffect>
                                  </p:childTnLst>
                                </p:cTn>
                              </p:par>
                            </p:childTnLst>
                          </p:cTn>
                        </p:par>
                        <p:par>
                          <p:cTn id="51" fill="hold">
                            <p:stCondLst>
                              <p:cond delay="1750"/>
                            </p:stCondLst>
                            <p:childTnLst>
                              <p:par>
                                <p:cTn id="52" presetID="22" presetClass="entr" presetSubtype="4"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250"/>
                                        <p:tgtEl>
                                          <p:spTgt spid="25"/>
                                        </p:tgtEl>
                                      </p:cBhvr>
                                    </p:animEffect>
                                  </p:childTnLst>
                                </p:cTn>
                              </p:par>
                            </p:childTnLst>
                          </p:cTn>
                        </p:par>
                        <p:par>
                          <p:cTn id="55" fill="hold">
                            <p:stCondLst>
                              <p:cond delay="2000"/>
                            </p:stCondLst>
                            <p:childTnLst>
                              <p:par>
                                <p:cTn id="56" presetID="22" presetClass="entr" presetSubtype="4"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down)">
                                      <p:cBhvr>
                                        <p:cTn id="58" dur="250"/>
                                        <p:tgtEl>
                                          <p:spTgt spid="18"/>
                                        </p:tgtEl>
                                      </p:cBhvr>
                                    </p:animEffect>
                                  </p:childTnLst>
                                </p:cTn>
                              </p:par>
                            </p:childTnLst>
                          </p:cTn>
                        </p:par>
                        <p:par>
                          <p:cTn id="59" fill="hold">
                            <p:stCondLst>
                              <p:cond delay="2250"/>
                            </p:stCondLst>
                            <p:childTnLst>
                              <p:par>
                                <p:cTn id="60" presetID="22" presetClass="entr" presetSubtype="4" fill="hold" grpId="0" nodeType="after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down)">
                                      <p:cBhvr>
                                        <p:cTn id="62" dur="250"/>
                                        <p:tgtEl>
                                          <p:spTgt spid="19"/>
                                        </p:tgtEl>
                                      </p:cBhvr>
                                    </p:animEffect>
                                  </p:childTnLst>
                                </p:cTn>
                              </p:par>
                            </p:childTnLst>
                          </p:cTn>
                        </p:par>
                        <p:par>
                          <p:cTn id="63" fill="hold">
                            <p:stCondLst>
                              <p:cond delay="2500"/>
                            </p:stCondLst>
                            <p:childTnLst>
                              <p:par>
                                <p:cTn id="64" presetID="22" presetClass="entr" presetSubtype="4" fill="hold" grpId="0"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down)">
                                      <p:cBhvr>
                                        <p:cTn id="66"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4" grpId="0" animBg="1"/>
      <p:bldP spid="26" grpId="0" animBg="1"/>
      <p:bldP spid="25" grpId="0" animBg="1"/>
      <p:bldP spid="27" grpId="0" animBg="1"/>
      <p:bldP spid="28" grpId="0" animBg="1"/>
      <p:bldP spid="29" grpId="0" animBg="1"/>
      <p:bldP spid="30" grpId="0" animBg="1"/>
      <p:bldP spid="18" grpId="0" animBg="1"/>
      <p:bldP spid="19" grpId="0" animBg="1"/>
      <p:bldP spid="3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lide Number Placeholder 3"/>
          <p:cNvSpPr>
            <a:spLocks noGrp="1"/>
          </p:cNvSpPr>
          <p:nvPr>
            <p:ph type="sldNum" sz="quarter" idx="10"/>
          </p:nvPr>
        </p:nvSpPr>
        <p:spPr>
          <a:noFill/>
        </p:spPr>
        <p:txBody>
          <a:bodyPr/>
          <a:lstStyle/>
          <a:p>
            <a:r>
              <a:rPr lang="en-US" dirty="0" smtClean="0"/>
              <a:t>- </a:t>
            </a:r>
            <a:fld id="{5138D9F2-BEEB-4915-A338-A7715FB61EE6}" type="slidenum">
              <a:rPr lang="en-US" smtClean="0"/>
              <a:pPr/>
              <a:t>60</a:t>
            </a:fld>
            <a:r>
              <a:rPr lang="en-US" dirty="0" smtClean="0"/>
              <a:t> -</a:t>
            </a:r>
          </a:p>
        </p:txBody>
      </p:sp>
      <p:sp>
        <p:nvSpPr>
          <p:cNvPr id="10244" name="Rectangle 2"/>
          <p:cNvSpPr>
            <a:spLocks noGrp="1" noChangeArrowheads="1"/>
          </p:cNvSpPr>
          <p:nvPr>
            <p:ph type="title"/>
          </p:nvPr>
        </p:nvSpPr>
        <p:spPr/>
        <p:txBody>
          <a:bodyPr/>
          <a:lstStyle/>
          <a:p>
            <a:r>
              <a:rPr lang="en-US" sz="1200" dirty="0" smtClean="0"/>
              <a:t>System Life Cycle (SLC) and System Development Life Cycle (SDLC)</a:t>
            </a:r>
            <a:r>
              <a:rPr lang="en-US" sz="1000" dirty="0" smtClean="0"/>
              <a:t> </a:t>
            </a:r>
            <a:br>
              <a:rPr lang="en-US" sz="1000" dirty="0" smtClean="0"/>
            </a:br>
            <a:r>
              <a:rPr lang="en-US" dirty="0" smtClean="0"/>
              <a:t>DoD-STD-2167A – System Engineering Process</a:t>
            </a:r>
          </a:p>
        </p:txBody>
      </p:sp>
      <p:graphicFrame>
        <p:nvGraphicFramePr>
          <p:cNvPr id="10242" name="Object 3"/>
          <p:cNvGraphicFramePr>
            <a:graphicFrameLocks noGrp="1" noChangeAspect="1"/>
          </p:cNvGraphicFramePr>
          <p:nvPr>
            <p:ph idx="1"/>
            <p:extLst>
              <p:ext uri="{D42A27DB-BD31-4B8C-83A1-F6EECF244321}">
                <p14:modId xmlns:p14="http://schemas.microsoft.com/office/powerpoint/2010/main" val="802515259"/>
              </p:ext>
            </p:extLst>
          </p:nvPr>
        </p:nvGraphicFramePr>
        <p:xfrm>
          <a:off x="685800" y="1455069"/>
          <a:ext cx="7772400" cy="4100513"/>
        </p:xfrm>
        <a:graphic>
          <a:graphicData uri="http://schemas.openxmlformats.org/presentationml/2006/ole">
            <mc:AlternateContent xmlns:mc="http://schemas.openxmlformats.org/markup-compatibility/2006">
              <mc:Choice xmlns:v="urn:schemas-microsoft-com:vml" Requires="v">
                <p:oleObj spid="_x0000_s10330" name="Visio" r:id="rId4" imgW="9184481" imgH="5568196" progId="Visio.Drawing.11">
                  <p:embed/>
                </p:oleObj>
              </mc:Choice>
              <mc:Fallback>
                <p:oleObj name="Visio" r:id="rId4" imgW="9184481" imgH="5568196" progId="Visio.Drawing.11">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455069"/>
                        <a:ext cx="7772400" cy="410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45" name="Text Box 4"/>
          <p:cNvSpPr txBox="1">
            <a:spLocks noChangeArrowheads="1"/>
          </p:cNvSpPr>
          <p:nvPr/>
        </p:nvSpPr>
        <p:spPr bwMode="auto">
          <a:xfrm>
            <a:off x="1846340" y="6199187"/>
            <a:ext cx="5583580" cy="253916"/>
          </a:xfrm>
          <a:prstGeom prst="rect">
            <a:avLst/>
          </a:prstGeom>
          <a:noFill/>
          <a:ln w="9525">
            <a:noFill/>
            <a:miter lim="800000"/>
            <a:headEnd/>
            <a:tailEnd/>
          </a:ln>
        </p:spPr>
        <p:txBody>
          <a:bodyPr wrap="none">
            <a:spAutoFit/>
          </a:bodyPr>
          <a:lstStyle/>
          <a:p>
            <a:r>
              <a:rPr lang="en-US" sz="1050" b="1" dirty="0">
                <a:solidFill>
                  <a:srgbClr val="003399"/>
                </a:solidFill>
              </a:rPr>
              <a:t>Reference: </a:t>
            </a:r>
            <a:r>
              <a:rPr lang="en-US" sz="1050" dirty="0" smtClean="0">
                <a:solidFill>
                  <a:srgbClr val="003399"/>
                </a:solidFill>
              </a:rPr>
              <a:t>DoD-STD-2167A, </a:t>
            </a:r>
            <a:r>
              <a:rPr lang="en-US" sz="1050" i="1" dirty="0" smtClean="0">
                <a:solidFill>
                  <a:srgbClr val="003399"/>
                </a:solidFill>
              </a:rPr>
              <a:t>Defense System Software Development</a:t>
            </a:r>
            <a:r>
              <a:rPr lang="en-US" sz="1050" dirty="0" smtClean="0">
                <a:solidFill>
                  <a:srgbClr val="003399"/>
                </a:solidFill>
              </a:rPr>
              <a:t>, February 29, 1988</a:t>
            </a:r>
            <a:endParaRPr lang="en-US" sz="1050" i="1"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System Life Cycle (SLC) and System Development Life Cycle (SDLC) </a:t>
            </a:r>
            <a:r>
              <a:rPr lang="en-US" sz="3200" dirty="0" smtClean="0"/>
              <a:t/>
            </a:r>
            <a:br>
              <a:rPr lang="en-US" sz="3200" dirty="0" smtClean="0"/>
            </a:br>
            <a:r>
              <a:rPr lang="en-US" dirty="0" smtClean="0"/>
              <a:t>ISO/IEC 15288:2008, System Life Cycle Processes</a:t>
            </a:r>
            <a:endParaRPr lang="en-US" dirty="0"/>
          </a:p>
        </p:txBody>
      </p:sp>
      <p:sp>
        <p:nvSpPr>
          <p:cNvPr id="8" name="Content Placeholder 7"/>
          <p:cNvSpPr>
            <a:spLocks noGrp="1"/>
          </p:cNvSpPr>
          <p:nvPr>
            <p:ph idx="1"/>
          </p:nvPr>
        </p:nvSpPr>
        <p:spPr>
          <a:xfrm>
            <a:off x="404949" y="1143000"/>
            <a:ext cx="4167051" cy="5334000"/>
          </a:xfrm>
        </p:spPr>
        <p:txBody>
          <a:bodyPr/>
          <a:lstStyle/>
          <a:p>
            <a:r>
              <a:rPr lang="en-US" dirty="0" smtClean="0"/>
              <a:t>ISO/IEC 15288* encompasses:</a:t>
            </a:r>
          </a:p>
          <a:p>
            <a:pPr lvl="1"/>
            <a:r>
              <a:rPr lang="en-US" dirty="0" smtClean="0"/>
              <a:t>Systems/software engineering processes (Technical Processes)</a:t>
            </a:r>
          </a:p>
          <a:p>
            <a:pPr lvl="1"/>
            <a:r>
              <a:rPr lang="en-US" dirty="0" smtClean="0"/>
              <a:t>Project management processes</a:t>
            </a:r>
          </a:p>
          <a:p>
            <a:pPr lvl="1"/>
            <a:r>
              <a:rPr lang="en-US" dirty="0" smtClean="0"/>
              <a:t>Project support infrastructure (Organizational Project-Enabling Processes)</a:t>
            </a:r>
          </a:p>
          <a:p>
            <a:pPr lvl="1"/>
            <a:r>
              <a:rPr lang="en-US" dirty="0" smtClean="0"/>
              <a:t>Contract/business management processes (Agreement Processes)</a:t>
            </a:r>
          </a:p>
          <a:p>
            <a:pPr lvl="1"/>
            <a:endParaRPr lang="en-US" dirty="0" smtClean="0"/>
          </a:p>
          <a:p>
            <a:pPr marL="0" indent="0">
              <a:buNone/>
            </a:pPr>
            <a:r>
              <a:rPr lang="en-US" sz="1050" dirty="0" smtClean="0"/>
              <a:t>* Note: ISO/IEC 15288 is identical to IEEE Std 15288</a:t>
            </a:r>
          </a:p>
          <a:p>
            <a:endParaRPr lang="en-US" dirty="0"/>
          </a:p>
        </p:txBody>
      </p:sp>
      <p:sp>
        <p:nvSpPr>
          <p:cNvPr id="4" name="Slide Number Placeholder 3"/>
          <p:cNvSpPr>
            <a:spLocks noGrp="1"/>
          </p:cNvSpPr>
          <p:nvPr>
            <p:ph type="sldNum" sz="quarter" idx="10"/>
          </p:nvPr>
        </p:nvSpPr>
        <p:spPr/>
        <p:txBody>
          <a:bodyPr/>
          <a:lstStyle/>
          <a:p>
            <a:pPr>
              <a:defRPr/>
            </a:pPr>
            <a:r>
              <a:rPr lang="en-US" dirty="0" smtClean="0"/>
              <a:t>- </a:t>
            </a:r>
            <a:fld id="{5C6890EE-A853-453D-A1B9-5967B6EF9B58}" type="slidenum">
              <a:rPr lang="en-US" smtClean="0"/>
              <a:pPr>
                <a:defRPr/>
              </a:pPr>
              <a:t>61</a:t>
            </a:fld>
            <a:r>
              <a:rPr lang="en-US" dirty="0" smtClean="0"/>
              <a:t> -</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3207275655"/>
              </p:ext>
            </p:extLst>
          </p:nvPr>
        </p:nvGraphicFramePr>
        <p:xfrm>
          <a:off x="4572000" y="1187450"/>
          <a:ext cx="4284663" cy="5435600"/>
        </p:xfrm>
        <a:graphic>
          <a:graphicData uri="http://schemas.openxmlformats.org/presentationml/2006/ole">
            <mc:AlternateContent xmlns:mc="http://schemas.openxmlformats.org/markup-compatibility/2006">
              <mc:Choice xmlns:v="urn:schemas-microsoft-com:vml" Requires="v">
                <p:oleObj spid="_x0000_s250968" name="Visio" r:id="rId4" imgW="5292533" imgH="6892753" progId="Visio.Drawing.11">
                  <p:embed/>
                </p:oleObj>
              </mc:Choice>
              <mc:Fallback>
                <p:oleObj name="Visio" r:id="rId4" imgW="5292533" imgH="6892753" progId="Visio.Drawing.11">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187450"/>
                        <a:ext cx="4284663" cy="543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a:t>System Life Cycle (SLC) and System Development Life Cycle (SDLC) </a:t>
            </a:r>
            <a:r>
              <a:rPr lang="en-US" sz="1600" dirty="0"/>
              <a:t/>
            </a:r>
            <a:br>
              <a:rPr lang="en-US" sz="1600" dirty="0"/>
            </a:br>
            <a:r>
              <a:rPr lang="en-US" dirty="0" smtClean="0"/>
              <a:t>ISO/IEC </a:t>
            </a:r>
            <a:r>
              <a:rPr lang="en-US" dirty="0"/>
              <a:t>12207:2008, Software Life Cycle Processes</a:t>
            </a:r>
          </a:p>
        </p:txBody>
      </p:sp>
      <p:sp>
        <p:nvSpPr>
          <p:cNvPr id="4" name="Slide Number Placeholder 3"/>
          <p:cNvSpPr>
            <a:spLocks noGrp="1"/>
          </p:cNvSpPr>
          <p:nvPr>
            <p:ph type="sldNum" sz="quarter" idx="10"/>
          </p:nvPr>
        </p:nvSpPr>
        <p:spPr/>
        <p:txBody>
          <a:bodyPr/>
          <a:lstStyle/>
          <a:p>
            <a:pPr>
              <a:defRPr/>
            </a:pPr>
            <a:r>
              <a:rPr lang="en-US" smtClean="0"/>
              <a:t>- </a:t>
            </a:r>
            <a:fld id="{5C6890EE-A853-453D-A1B9-5967B6EF9B58}" type="slidenum">
              <a:rPr lang="en-US" smtClean="0"/>
              <a:pPr>
                <a:defRPr/>
              </a:pPr>
              <a:t>62</a:t>
            </a:fld>
            <a:r>
              <a:rPr lang="en-US" smtClean="0"/>
              <a:t> -</a:t>
            </a:r>
            <a:endParaRPr lang="en-US" dirty="0"/>
          </a:p>
        </p:txBody>
      </p:sp>
      <p:sp>
        <p:nvSpPr>
          <p:cNvPr id="6" name="Text Box 4"/>
          <p:cNvSpPr txBox="1">
            <a:spLocks noChangeArrowheads="1"/>
          </p:cNvSpPr>
          <p:nvPr/>
        </p:nvSpPr>
        <p:spPr bwMode="auto">
          <a:xfrm rot="16200000">
            <a:off x="6021732" y="3731410"/>
            <a:ext cx="5293437" cy="246221"/>
          </a:xfrm>
          <a:prstGeom prst="rect">
            <a:avLst/>
          </a:prstGeom>
          <a:noFill/>
          <a:ln w="9525">
            <a:noFill/>
            <a:miter lim="800000"/>
            <a:headEnd/>
            <a:tailEnd/>
          </a:ln>
        </p:spPr>
        <p:txBody>
          <a:bodyPr wrap="none">
            <a:spAutoFit/>
          </a:bodyPr>
          <a:lstStyle/>
          <a:p>
            <a:r>
              <a:rPr lang="en-US" sz="1000" b="1" dirty="0">
                <a:solidFill>
                  <a:srgbClr val="003399"/>
                </a:solidFill>
              </a:rPr>
              <a:t>Reference: </a:t>
            </a:r>
            <a:r>
              <a:rPr lang="en-US" sz="1000" dirty="0">
                <a:solidFill>
                  <a:srgbClr val="003399"/>
                </a:solidFill>
              </a:rPr>
              <a:t>IEEE/IEC </a:t>
            </a:r>
            <a:r>
              <a:rPr lang="en-US" sz="1000" dirty="0" smtClean="0">
                <a:solidFill>
                  <a:srgbClr val="003399"/>
                </a:solidFill>
              </a:rPr>
              <a:t>12207:2008, </a:t>
            </a:r>
            <a:r>
              <a:rPr lang="en-US" sz="1000" i="1" dirty="0">
                <a:solidFill>
                  <a:srgbClr val="003399"/>
                </a:solidFill>
              </a:rPr>
              <a:t>Information Technology Software Life Cycle Processes</a:t>
            </a:r>
          </a:p>
        </p:txBody>
      </p:sp>
      <p:sp>
        <p:nvSpPr>
          <p:cNvPr id="7" name="Rectangle 6"/>
          <p:cNvSpPr/>
          <p:nvPr/>
        </p:nvSpPr>
        <p:spPr>
          <a:xfrm rot="16200000">
            <a:off x="-1370501" y="3654060"/>
            <a:ext cx="3754554" cy="276999"/>
          </a:xfrm>
          <a:prstGeom prst="rect">
            <a:avLst/>
          </a:prstGeom>
        </p:spPr>
        <p:txBody>
          <a:bodyPr wrap="none">
            <a:spAutoFit/>
          </a:bodyPr>
          <a:lstStyle/>
          <a:p>
            <a:pPr marL="0" indent="0">
              <a:buNone/>
            </a:pPr>
            <a:r>
              <a:rPr lang="en-US" dirty="0">
                <a:solidFill>
                  <a:srgbClr val="003399"/>
                </a:solidFill>
              </a:rPr>
              <a:t>* Note: ISO/IEC </a:t>
            </a:r>
            <a:r>
              <a:rPr lang="en-US" dirty="0" smtClean="0">
                <a:solidFill>
                  <a:srgbClr val="003399"/>
                </a:solidFill>
              </a:rPr>
              <a:t>12207is </a:t>
            </a:r>
            <a:r>
              <a:rPr lang="en-US" dirty="0">
                <a:solidFill>
                  <a:srgbClr val="003399"/>
                </a:solidFill>
              </a:rPr>
              <a:t>identical to IEEE </a:t>
            </a:r>
            <a:r>
              <a:rPr lang="en-US" dirty="0" err="1">
                <a:solidFill>
                  <a:srgbClr val="003399"/>
                </a:solidFill>
              </a:rPr>
              <a:t>Std</a:t>
            </a:r>
            <a:r>
              <a:rPr lang="en-US" dirty="0">
                <a:solidFill>
                  <a:srgbClr val="003399"/>
                </a:solidFill>
              </a:rPr>
              <a:t> </a:t>
            </a:r>
            <a:r>
              <a:rPr lang="en-US" dirty="0" smtClean="0">
                <a:solidFill>
                  <a:srgbClr val="003399"/>
                </a:solidFill>
              </a:rPr>
              <a:t>12207</a:t>
            </a:r>
            <a:endParaRPr lang="en-US" dirty="0">
              <a:solidFill>
                <a:srgbClr val="003399"/>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313357313"/>
              </p:ext>
            </p:extLst>
          </p:nvPr>
        </p:nvGraphicFramePr>
        <p:xfrm>
          <a:off x="1128713" y="1123950"/>
          <a:ext cx="7065962" cy="5676900"/>
        </p:xfrm>
        <a:graphic>
          <a:graphicData uri="http://schemas.openxmlformats.org/presentationml/2006/ole">
            <mc:AlternateContent xmlns:mc="http://schemas.openxmlformats.org/markup-compatibility/2006">
              <mc:Choice xmlns:v="urn:schemas-microsoft-com:vml" Requires="v">
                <p:oleObj spid="_x0000_s428117" name="Visio" r:id="rId4" imgW="9178618" imgH="7398763" progId="Visio.Drawing.11">
                  <p:embed/>
                </p:oleObj>
              </mc:Choice>
              <mc:Fallback>
                <p:oleObj name="Visio" r:id="rId4" imgW="9178618" imgH="7398763" progId="Visio.Drawing.11">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713" y="1123950"/>
                        <a:ext cx="7065962"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6021630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System Life Cycle (SLC) and System Development Life Cycle (SDLC) </a:t>
            </a:r>
            <a:r>
              <a:rPr lang="en-US" sz="1600" dirty="0" smtClean="0"/>
              <a:t/>
            </a:r>
            <a:br>
              <a:rPr lang="en-US" sz="1600" dirty="0" smtClean="0"/>
            </a:br>
            <a:r>
              <a:rPr lang="en-US" dirty="0" smtClean="0"/>
              <a:t>IEEE std 1220, System Engineering Process</a:t>
            </a:r>
            <a:endParaRPr lang="en-US" dirty="0"/>
          </a:p>
        </p:txBody>
      </p:sp>
      <p:sp>
        <p:nvSpPr>
          <p:cNvPr id="6" name="Slide Number Placeholder 5"/>
          <p:cNvSpPr>
            <a:spLocks noGrp="1"/>
          </p:cNvSpPr>
          <p:nvPr>
            <p:ph type="sldNum" sz="quarter" idx="10"/>
          </p:nvPr>
        </p:nvSpPr>
        <p:spPr/>
        <p:txBody>
          <a:bodyPr/>
          <a:lstStyle/>
          <a:p>
            <a:pPr>
              <a:defRPr/>
            </a:pPr>
            <a:r>
              <a:rPr lang="en-US" dirty="0" smtClean="0"/>
              <a:t>- </a:t>
            </a:r>
            <a:fld id="{1073C59E-F8CF-485E-8BA8-30F0E7555EBB}" type="slidenum">
              <a:rPr lang="en-US" smtClean="0"/>
              <a:pPr>
                <a:defRPr/>
              </a:pPr>
              <a:t>63</a:t>
            </a:fld>
            <a:r>
              <a:rPr lang="en-US" dirty="0" smtClean="0"/>
              <a:t> -</a:t>
            </a:r>
            <a:endParaRPr lang="en-US" dirty="0"/>
          </a:p>
        </p:txBody>
      </p:sp>
      <p:graphicFrame>
        <p:nvGraphicFramePr>
          <p:cNvPr id="180230" name="Object 6"/>
          <p:cNvGraphicFramePr>
            <a:graphicFrameLocks noChangeAspect="1"/>
          </p:cNvGraphicFramePr>
          <p:nvPr>
            <p:extLst>
              <p:ext uri="{D42A27DB-BD31-4B8C-83A1-F6EECF244321}">
                <p14:modId xmlns:p14="http://schemas.microsoft.com/office/powerpoint/2010/main" val="887664290"/>
              </p:ext>
            </p:extLst>
          </p:nvPr>
        </p:nvGraphicFramePr>
        <p:xfrm>
          <a:off x="568334" y="1710084"/>
          <a:ext cx="8057130" cy="4133156"/>
        </p:xfrm>
        <a:graphic>
          <a:graphicData uri="http://schemas.openxmlformats.org/presentationml/2006/ole">
            <mc:AlternateContent xmlns:mc="http://schemas.openxmlformats.org/markup-compatibility/2006">
              <mc:Choice xmlns:v="urn:schemas-microsoft-com:vml" Requires="v">
                <p:oleObj spid="_x0000_s180314" name="Visio" r:id="rId4" imgW="7098283" imgH="3671381" progId="Visio.Drawing.11">
                  <p:embed/>
                </p:oleObj>
              </mc:Choice>
              <mc:Fallback>
                <p:oleObj name="Visio" r:id="rId4" imgW="7098283" imgH="3671381" progId="Visio.Drawing.11">
                  <p:embed/>
                  <p:pic>
                    <p:nvPicPr>
                      <p:cNvPr id="0" name="Picture 6"/>
                      <p:cNvPicPr>
                        <a:picLocks noChangeAspect="1" noChangeArrowheads="1"/>
                      </p:cNvPicPr>
                      <p:nvPr/>
                    </p:nvPicPr>
                    <p:blipFill>
                      <a:blip r:embed="rId5"/>
                      <a:srcRect/>
                      <a:stretch>
                        <a:fillRect/>
                      </a:stretch>
                    </p:blipFill>
                    <p:spPr bwMode="auto">
                      <a:xfrm>
                        <a:off x="568334" y="1710084"/>
                        <a:ext cx="8057130" cy="4133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0230"/>
                                        </p:tgtEl>
                                        <p:attrNameLst>
                                          <p:attrName>style.visibility</p:attrName>
                                        </p:attrNameLst>
                                      </p:cBhvr>
                                      <p:to>
                                        <p:strVal val="visible"/>
                                      </p:to>
                                    </p:set>
                                    <p:animEffect transition="in" filter="wipe(left)">
                                      <p:cBhvr>
                                        <p:cTn id="7" dur="500"/>
                                        <p:tgtEl>
                                          <p:spTgt spid="180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0"/>
          </p:nvPr>
        </p:nvSpPr>
        <p:spPr>
          <a:noFill/>
        </p:spPr>
        <p:txBody>
          <a:bodyPr/>
          <a:lstStyle/>
          <a:p>
            <a:r>
              <a:rPr lang="en-US" dirty="0" smtClean="0"/>
              <a:t>- </a:t>
            </a:r>
            <a:fld id="{8235F57D-65A1-4CA6-8BC7-37565D48D2FC}" type="slidenum">
              <a:rPr lang="en-US" smtClean="0"/>
              <a:pPr/>
              <a:t>64</a:t>
            </a:fld>
            <a:r>
              <a:rPr lang="en-US" dirty="0" smtClean="0"/>
              <a:t> -</a:t>
            </a:r>
          </a:p>
        </p:txBody>
      </p:sp>
      <p:sp>
        <p:nvSpPr>
          <p:cNvPr id="55299" name="Rectangle 2"/>
          <p:cNvSpPr>
            <a:spLocks noGrp="1" noChangeArrowheads="1"/>
          </p:cNvSpPr>
          <p:nvPr>
            <p:ph type="title"/>
          </p:nvPr>
        </p:nvSpPr>
        <p:spPr/>
        <p:txBody>
          <a:bodyPr/>
          <a:lstStyle/>
          <a:p>
            <a:r>
              <a:rPr lang="en-US" sz="1200" dirty="0" smtClean="0"/>
              <a:t>System Life Cycle (SLC) and System Development Life Cycle (SDLC)</a:t>
            </a:r>
            <a:r>
              <a:rPr lang="en-US" dirty="0" smtClean="0"/>
              <a:t/>
            </a:r>
            <a:br>
              <a:rPr lang="en-US" dirty="0" smtClean="0"/>
            </a:br>
            <a:r>
              <a:rPr lang="en-US" dirty="0" smtClean="0"/>
              <a:t>System Life Cycle (SLC)</a:t>
            </a:r>
          </a:p>
        </p:txBody>
      </p:sp>
      <p:sp>
        <p:nvSpPr>
          <p:cNvPr id="55300" name="Rectangle 3"/>
          <p:cNvSpPr>
            <a:spLocks noGrp="1" noChangeArrowheads="1"/>
          </p:cNvSpPr>
          <p:nvPr>
            <p:ph type="body" idx="1"/>
          </p:nvPr>
        </p:nvSpPr>
        <p:spPr>
          <a:xfrm>
            <a:off x="685800" y="1143001"/>
            <a:ext cx="8305800" cy="5231673"/>
          </a:xfrm>
        </p:spPr>
        <p:txBody>
          <a:bodyPr/>
          <a:lstStyle/>
          <a:p>
            <a:pPr marL="457200" indent="-457200">
              <a:lnSpc>
                <a:spcPct val="90000"/>
              </a:lnSpc>
              <a:buFontTx/>
              <a:buAutoNum type="arabicPeriod"/>
            </a:pPr>
            <a:r>
              <a:rPr lang="en-US" dirty="0" smtClean="0"/>
              <a:t>Initiation Phase </a:t>
            </a:r>
            <a:r>
              <a:rPr lang="en-US" sz="1200" dirty="0" smtClean="0"/>
              <a:t>(IEEE 1220: Concept Stage)</a:t>
            </a:r>
          </a:p>
          <a:p>
            <a:pPr marL="838200" lvl="1" indent="-381000">
              <a:lnSpc>
                <a:spcPct val="90000"/>
              </a:lnSpc>
            </a:pPr>
            <a:r>
              <a:rPr lang="en-US" dirty="0" smtClean="0"/>
              <a:t>Survey &amp; understand the </a:t>
            </a:r>
            <a:r>
              <a:rPr lang="en-US" u="sng" dirty="0" smtClean="0">
                <a:solidFill>
                  <a:srgbClr val="FF6600"/>
                </a:solidFill>
              </a:rPr>
              <a:t>policies</a:t>
            </a:r>
            <a:r>
              <a:rPr lang="en-US" dirty="0" smtClean="0"/>
              <a:t>, </a:t>
            </a:r>
            <a:r>
              <a:rPr lang="en-US" u="sng" dirty="0" smtClean="0">
                <a:solidFill>
                  <a:srgbClr val="FF6600"/>
                </a:solidFill>
              </a:rPr>
              <a:t>standards</a:t>
            </a:r>
            <a:r>
              <a:rPr lang="en-US" dirty="0" smtClean="0"/>
              <a:t>, and </a:t>
            </a:r>
            <a:r>
              <a:rPr lang="en-US" u="sng" dirty="0" smtClean="0">
                <a:solidFill>
                  <a:srgbClr val="FF6600"/>
                </a:solidFill>
              </a:rPr>
              <a:t>guidelines</a:t>
            </a:r>
            <a:r>
              <a:rPr lang="en-US" dirty="0" smtClean="0"/>
              <a:t>.</a:t>
            </a:r>
          </a:p>
          <a:p>
            <a:pPr marL="838200" lvl="1" indent="-381000">
              <a:lnSpc>
                <a:spcPct val="90000"/>
              </a:lnSpc>
            </a:pPr>
            <a:r>
              <a:rPr lang="en-US" dirty="0" smtClean="0"/>
              <a:t>Identify </a:t>
            </a:r>
            <a:r>
              <a:rPr lang="en-US" u="sng" dirty="0" smtClean="0">
                <a:solidFill>
                  <a:srgbClr val="FF6600"/>
                </a:solidFill>
              </a:rPr>
              <a:t>information assets</a:t>
            </a:r>
            <a:r>
              <a:rPr lang="en-US" dirty="0" smtClean="0"/>
              <a:t> (tangible &amp; intangible).</a:t>
            </a:r>
          </a:p>
          <a:p>
            <a:pPr marL="838200" lvl="1" indent="-381000">
              <a:lnSpc>
                <a:spcPct val="90000"/>
              </a:lnSpc>
            </a:pPr>
            <a:r>
              <a:rPr lang="en-US" dirty="0" smtClean="0"/>
              <a:t>Define </a:t>
            </a:r>
            <a:r>
              <a:rPr lang="en-US" u="sng" dirty="0" smtClean="0">
                <a:solidFill>
                  <a:srgbClr val="FF6600"/>
                </a:solidFill>
              </a:rPr>
              <a:t>information security categorization</a:t>
            </a:r>
            <a:r>
              <a:rPr lang="en-US" dirty="0" smtClean="0"/>
              <a:t> &amp; </a:t>
            </a:r>
            <a:r>
              <a:rPr lang="en-US" u="sng" dirty="0" smtClean="0">
                <a:solidFill>
                  <a:srgbClr val="FF6600"/>
                </a:solidFill>
              </a:rPr>
              <a:t>protection level</a:t>
            </a:r>
            <a:r>
              <a:rPr lang="en-US" dirty="0" smtClean="0"/>
              <a:t>.</a:t>
            </a:r>
          </a:p>
          <a:p>
            <a:pPr marL="838200" lvl="1" indent="-381000">
              <a:lnSpc>
                <a:spcPct val="90000"/>
              </a:lnSpc>
              <a:spcBef>
                <a:spcPct val="0"/>
              </a:spcBef>
            </a:pPr>
            <a:r>
              <a:rPr lang="en-US" dirty="0" smtClean="0"/>
              <a:t>Conduct business impact analysis (BIA) (a.k.a. risk assessment).</a:t>
            </a:r>
          </a:p>
          <a:p>
            <a:pPr marL="838200" lvl="1" indent="-381000">
              <a:lnSpc>
                <a:spcPct val="90000"/>
              </a:lnSpc>
            </a:pPr>
            <a:r>
              <a:rPr lang="en-US" dirty="0" smtClean="0"/>
              <a:t>Define </a:t>
            </a:r>
            <a:r>
              <a:rPr lang="en-US" u="sng" dirty="0" smtClean="0">
                <a:solidFill>
                  <a:srgbClr val="FF6600"/>
                </a:solidFill>
              </a:rPr>
              <a:t>rules of behavior</a:t>
            </a:r>
            <a:r>
              <a:rPr lang="en-US" dirty="0" smtClean="0"/>
              <a:t> &amp; </a:t>
            </a:r>
            <a:r>
              <a:rPr lang="en-US" u="sng" dirty="0" smtClean="0">
                <a:solidFill>
                  <a:srgbClr val="FF6600"/>
                </a:solidFill>
              </a:rPr>
              <a:t>security CONOPS</a:t>
            </a:r>
            <a:r>
              <a:rPr lang="en-US" dirty="0" smtClean="0"/>
              <a:t>.</a:t>
            </a:r>
          </a:p>
          <a:p>
            <a:pPr marL="457200" indent="-457200">
              <a:lnSpc>
                <a:spcPct val="90000"/>
              </a:lnSpc>
              <a:spcBef>
                <a:spcPct val="0"/>
              </a:spcBef>
              <a:buFontTx/>
              <a:buAutoNum type="arabicPeriod"/>
            </a:pPr>
            <a:endParaRPr lang="en-US" dirty="0" smtClean="0"/>
          </a:p>
          <a:p>
            <a:pPr marL="457200" indent="-457200">
              <a:lnSpc>
                <a:spcPct val="90000"/>
              </a:lnSpc>
              <a:spcBef>
                <a:spcPct val="0"/>
              </a:spcBef>
              <a:buFontTx/>
              <a:buAutoNum type="arabicPeriod"/>
            </a:pPr>
            <a:r>
              <a:rPr lang="en-US" dirty="0" smtClean="0"/>
              <a:t>Acquisition / Development Phase </a:t>
            </a:r>
            <a:r>
              <a:rPr lang="en-US" sz="1200" dirty="0" smtClean="0"/>
              <a:t>(IEEE 1220: Development Stage)</a:t>
            </a:r>
          </a:p>
          <a:p>
            <a:pPr marL="838200" lvl="1" indent="-381000">
              <a:lnSpc>
                <a:spcPct val="90000"/>
              </a:lnSpc>
              <a:spcBef>
                <a:spcPct val="0"/>
              </a:spcBef>
            </a:pPr>
            <a:r>
              <a:rPr lang="en-US" dirty="0" smtClean="0"/>
              <a:t>Define </a:t>
            </a:r>
            <a:r>
              <a:rPr lang="en-US" u="sng" dirty="0" smtClean="0">
                <a:solidFill>
                  <a:srgbClr val="FF6600"/>
                </a:solidFill>
              </a:rPr>
              <a:t>security requirements</a:t>
            </a:r>
            <a:r>
              <a:rPr lang="en-US" dirty="0" smtClean="0"/>
              <a:t> and select </a:t>
            </a:r>
            <a:r>
              <a:rPr lang="en-US" u="sng" dirty="0" smtClean="0">
                <a:solidFill>
                  <a:srgbClr val="FF6600"/>
                </a:solidFill>
              </a:rPr>
              <a:t>security controls</a:t>
            </a:r>
            <a:r>
              <a:rPr lang="en-US" dirty="0" smtClean="0"/>
              <a:t>.</a:t>
            </a:r>
          </a:p>
          <a:p>
            <a:pPr marL="838200" lvl="1" indent="-381000">
              <a:lnSpc>
                <a:spcPct val="90000"/>
              </a:lnSpc>
            </a:pPr>
            <a:r>
              <a:rPr lang="en-US" dirty="0" smtClean="0"/>
              <a:t>Assess </a:t>
            </a:r>
            <a:r>
              <a:rPr lang="en-US" u="sng" dirty="0" smtClean="0">
                <a:solidFill>
                  <a:srgbClr val="FF6600"/>
                </a:solidFill>
              </a:rPr>
              <a:t>system risk</a:t>
            </a:r>
            <a:r>
              <a:rPr lang="en-US" dirty="0" smtClean="0"/>
              <a:t>.</a:t>
            </a:r>
          </a:p>
          <a:p>
            <a:pPr marL="838200" lvl="1" indent="-381000">
              <a:lnSpc>
                <a:spcPct val="90000"/>
              </a:lnSpc>
              <a:spcBef>
                <a:spcPct val="0"/>
              </a:spcBef>
            </a:pPr>
            <a:r>
              <a:rPr lang="en-US" dirty="0" smtClean="0"/>
              <a:t>Perform </a:t>
            </a:r>
            <a:r>
              <a:rPr lang="en-US" u="sng" dirty="0" smtClean="0">
                <a:solidFill>
                  <a:srgbClr val="FF6600"/>
                </a:solidFill>
              </a:rPr>
              <a:t>cost/benefit analysis</a:t>
            </a:r>
            <a:r>
              <a:rPr lang="en-US" dirty="0" smtClean="0">
                <a:solidFill>
                  <a:srgbClr val="FF6600"/>
                </a:solidFill>
              </a:rPr>
              <a:t> </a:t>
            </a:r>
            <a:r>
              <a:rPr lang="en-US" dirty="0" smtClean="0"/>
              <a:t>(CBA).</a:t>
            </a:r>
          </a:p>
          <a:p>
            <a:pPr marL="838200" lvl="1" indent="-381000">
              <a:lnSpc>
                <a:spcPct val="90000"/>
              </a:lnSpc>
              <a:spcBef>
                <a:spcPct val="0"/>
              </a:spcBef>
              <a:buClr>
                <a:srgbClr val="003399"/>
              </a:buClr>
            </a:pPr>
            <a:r>
              <a:rPr lang="en-US" u="sng" dirty="0" smtClean="0">
                <a:solidFill>
                  <a:srgbClr val="FF6600"/>
                </a:solidFill>
              </a:rPr>
              <a:t>Security planning</a:t>
            </a:r>
            <a:r>
              <a:rPr lang="en-US" dirty="0" smtClean="0"/>
              <a:t> (based on risks &amp; CBA).</a:t>
            </a:r>
          </a:p>
          <a:p>
            <a:pPr marL="838200" lvl="1" indent="-381000">
              <a:lnSpc>
                <a:spcPct val="90000"/>
              </a:lnSpc>
            </a:pPr>
            <a:r>
              <a:rPr lang="en-US" dirty="0" smtClean="0"/>
              <a:t>Practice Information Systems Security Engineering (</a:t>
            </a:r>
            <a:r>
              <a:rPr lang="en-US" u="sng" dirty="0" smtClean="0">
                <a:solidFill>
                  <a:srgbClr val="FF6600"/>
                </a:solidFill>
              </a:rPr>
              <a:t>ISSE</a:t>
            </a:r>
            <a:r>
              <a:rPr lang="en-US" dirty="0" smtClean="0"/>
              <a:t>) Process to develop security controls.</a:t>
            </a:r>
          </a:p>
          <a:p>
            <a:pPr marL="838200" lvl="1" indent="-381000">
              <a:lnSpc>
                <a:spcPct val="90000"/>
              </a:lnSpc>
            </a:pPr>
            <a:r>
              <a:rPr lang="en-US" dirty="0" smtClean="0"/>
              <a:t>Develop </a:t>
            </a:r>
            <a:r>
              <a:rPr lang="en-US" u="sng" dirty="0" smtClean="0">
                <a:solidFill>
                  <a:srgbClr val="FF6600"/>
                </a:solidFill>
              </a:rPr>
              <a:t>security test &amp; evaluation</a:t>
            </a:r>
            <a:r>
              <a:rPr lang="en-US" dirty="0" smtClean="0">
                <a:solidFill>
                  <a:srgbClr val="FF6600"/>
                </a:solidFill>
              </a:rPr>
              <a:t> </a:t>
            </a:r>
            <a:r>
              <a:rPr lang="en-US" dirty="0" smtClean="0"/>
              <a:t>(ST&amp;E) plan.</a:t>
            </a:r>
          </a:p>
        </p:txBody>
      </p:sp>
      <p:sp>
        <p:nvSpPr>
          <p:cNvPr id="6" name="TextBox 5"/>
          <p:cNvSpPr txBox="1"/>
          <p:nvPr/>
        </p:nvSpPr>
        <p:spPr>
          <a:xfrm>
            <a:off x="1533369" y="6475650"/>
            <a:ext cx="6509497" cy="246221"/>
          </a:xfrm>
          <a:prstGeom prst="rect">
            <a:avLst/>
          </a:prstGeom>
          <a:noFill/>
        </p:spPr>
        <p:txBody>
          <a:bodyPr wrap="square" rtlCol="0">
            <a:spAutoFit/>
          </a:bodyPr>
          <a:lstStyle/>
          <a:p>
            <a:r>
              <a:rPr lang="en-US" sz="1000" b="1" dirty="0" smtClean="0">
                <a:solidFill>
                  <a:srgbClr val="003399"/>
                </a:solidFill>
              </a:rPr>
              <a:t>Reference: </a:t>
            </a:r>
            <a:r>
              <a:rPr lang="en-US" sz="1000" dirty="0" smtClean="0">
                <a:solidFill>
                  <a:srgbClr val="003399"/>
                </a:solidFill>
              </a:rPr>
              <a:t>NIST SP 800-64, Rev 2,</a:t>
            </a:r>
            <a:r>
              <a:rPr lang="en-US" sz="1000" i="1" dirty="0" smtClean="0">
                <a:solidFill>
                  <a:srgbClr val="003399"/>
                </a:solidFill>
              </a:rPr>
              <a:t>Security Considerations in the Information System Development Life Cycle</a:t>
            </a:r>
            <a:r>
              <a:rPr lang="en-US" sz="1000" dirty="0" smtClean="0">
                <a:solidFill>
                  <a:srgbClr val="003399"/>
                </a:solidFill>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5300">
                                            <p:txEl>
                                              <p:pRg st="0" end="0"/>
                                            </p:txEl>
                                          </p:spTgt>
                                        </p:tgtEl>
                                        <p:attrNameLst>
                                          <p:attrName>style.visibility</p:attrName>
                                        </p:attrNameLst>
                                      </p:cBhvr>
                                      <p:to>
                                        <p:strVal val="visible"/>
                                      </p:to>
                                    </p:set>
                                    <p:animEffect transition="in" filter="wipe(left)">
                                      <p:cBhvr>
                                        <p:cTn id="7" dur="500"/>
                                        <p:tgtEl>
                                          <p:spTgt spid="55300">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5300">
                                            <p:txEl>
                                              <p:pRg st="1" end="1"/>
                                            </p:txEl>
                                          </p:spTgt>
                                        </p:tgtEl>
                                        <p:attrNameLst>
                                          <p:attrName>style.visibility</p:attrName>
                                        </p:attrNameLst>
                                      </p:cBhvr>
                                      <p:to>
                                        <p:strVal val="visible"/>
                                      </p:to>
                                    </p:set>
                                    <p:animEffect transition="in" filter="wipe(left)">
                                      <p:cBhvr>
                                        <p:cTn id="10" dur="500"/>
                                        <p:tgtEl>
                                          <p:spTgt spid="55300">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55300">
                                            <p:txEl>
                                              <p:pRg st="2" end="2"/>
                                            </p:txEl>
                                          </p:spTgt>
                                        </p:tgtEl>
                                        <p:attrNameLst>
                                          <p:attrName>style.visibility</p:attrName>
                                        </p:attrNameLst>
                                      </p:cBhvr>
                                      <p:to>
                                        <p:strVal val="visible"/>
                                      </p:to>
                                    </p:set>
                                    <p:animEffect transition="in" filter="wipe(left)">
                                      <p:cBhvr>
                                        <p:cTn id="13" dur="500"/>
                                        <p:tgtEl>
                                          <p:spTgt spid="55300">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55300">
                                            <p:txEl>
                                              <p:pRg st="3" end="3"/>
                                            </p:txEl>
                                          </p:spTgt>
                                        </p:tgtEl>
                                        <p:attrNameLst>
                                          <p:attrName>style.visibility</p:attrName>
                                        </p:attrNameLst>
                                      </p:cBhvr>
                                      <p:to>
                                        <p:strVal val="visible"/>
                                      </p:to>
                                    </p:set>
                                    <p:animEffect transition="in" filter="wipe(left)">
                                      <p:cBhvr>
                                        <p:cTn id="16" dur="500"/>
                                        <p:tgtEl>
                                          <p:spTgt spid="55300">
                                            <p:txEl>
                                              <p:pRg st="3" end="3"/>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55300">
                                            <p:txEl>
                                              <p:pRg st="4" end="4"/>
                                            </p:txEl>
                                          </p:spTgt>
                                        </p:tgtEl>
                                        <p:attrNameLst>
                                          <p:attrName>style.visibility</p:attrName>
                                        </p:attrNameLst>
                                      </p:cBhvr>
                                      <p:to>
                                        <p:strVal val="visible"/>
                                      </p:to>
                                    </p:set>
                                    <p:animEffect transition="in" filter="wipe(left)">
                                      <p:cBhvr>
                                        <p:cTn id="19" dur="500"/>
                                        <p:tgtEl>
                                          <p:spTgt spid="55300">
                                            <p:txEl>
                                              <p:pRg st="4" end="4"/>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55300">
                                            <p:txEl>
                                              <p:pRg st="5" end="5"/>
                                            </p:txEl>
                                          </p:spTgt>
                                        </p:tgtEl>
                                        <p:attrNameLst>
                                          <p:attrName>style.visibility</p:attrName>
                                        </p:attrNameLst>
                                      </p:cBhvr>
                                      <p:to>
                                        <p:strVal val="visible"/>
                                      </p:to>
                                    </p:set>
                                    <p:animEffect transition="in" filter="wipe(left)">
                                      <p:cBhvr>
                                        <p:cTn id="22" dur="500"/>
                                        <p:tgtEl>
                                          <p:spTgt spid="5530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5300">
                                            <p:txEl>
                                              <p:pRg st="7" end="7"/>
                                            </p:txEl>
                                          </p:spTgt>
                                        </p:tgtEl>
                                        <p:attrNameLst>
                                          <p:attrName>style.visibility</p:attrName>
                                        </p:attrNameLst>
                                      </p:cBhvr>
                                      <p:to>
                                        <p:strVal val="visible"/>
                                      </p:to>
                                    </p:set>
                                    <p:animEffect transition="in" filter="wipe(left)">
                                      <p:cBhvr>
                                        <p:cTn id="27" dur="500"/>
                                        <p:tgtEl>
                                          <p:spTgt spid="55300">
                                            <p:txEl>
                                              <p:pRg st="7" end="7"/>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55300">
                                            <p:txEl>
                                              <p:pRg st="8" end="8"/>
                                            </p:txEl>
                                          </p:spTgt>
                                        </p:tgtEl>
                                        <p:attrNameLst>
                                          <p:attrName>style.visibility</p:attrName>
                                        </p:attrNameLst>
                                      </p:cBhvr>
                                      <p:to>
                                        <p:strVal val="visible"/>
                                      </p:to>
                                    </p:set>
                                    <p:animEffect transition="in" filter="wipe(left)">
                                      <p:cBhvr>
                                        <p:cTn id="30" dur="500"/>
                                        <p:tgtEl>
                                          <p:spTgt spid="55300">
                                            <p:txEl>
                                              <p:pRg st="8" end="8"/>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55300">
                                            <p:txEl>
                                              <p:pRg st="9" end="9"/>
                                            </p:txEl>
                                          </p:spTgt>
                                        </p:tgtEl>
                                        <p:attrNameLst>
                                          <p:attrName>style.visibility</p:attrName>
                                        </p:attrNameLst>
                                      </p:cBhvr>
                                      <p:to>
                                        <p:strVal val="visible"/>
                                      </p:to>
                                    </p:set>
                                    <p:animEffect transition="in" filter="wipe(left)">
                                      <p:cBhvr>
                                        <p:cTn id="33" dur="500"/>
                                        <p:tgtEl>
                                          <p:spTgt spid="55300">
                                            <p:txEl>
                                              <p:pRg st="9" end="9"/>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55300">
                                            <p:txEl>
                                              <p:pRg st="10" end="10"/>
                                            </p:txEl>
                                          </p:spTgt>
                                        </p:tgtEl>
                                        <p:attrNameLst>
                                          <p:attrName>style.visibility</p:attrName>
                                        </p:attrNameLst>
                                      </p:cBhvr>
                                      <p:to>
                                        <p:strVal val="visible"/>
                                      </p:to>
                                    </p:set>
                                    <p:animEffect transition="in" filter="wipe(left)">
                                      <p:cBhvr>
                                        <p:cTn id="36" dur="500"/>
                                        <p:tgtEl>
                                          <p:spTgt spid="55300">
                                            <p:txEl>
                                              <p:pRg st="10" end="10"/>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55300">
                                            <p:txEl>
                                              <p:pRg st="11" end="11"/>
                                            </p:txEl>
                                          </p:spTgt>
                                        </p:tgtEl>
                                        <p:attrNameLst>
                                          <p:attrName>style.visibility</p:attrName>
                                        </p:attrNameLst>
                                      </p:cBhvr>
                                      <p:to>
                                        <p:strVal val="visible"/>
                                      </p:to>
                                    </p:set>
                                    <p:animEffect transition="in" filter="wipe(left)">
                                      <p:cBhvr>
                                        <p:cTn id="39" dur="500"/>
                                        <p:tgtEl>
                                          <p:spTgt spid="55300">
                                            <p:txEl>
                                              <p:pRg st="11" end="11"/>
                                            </p:txEl>
                                          </p:spTgt>
                                        </p:tgtEl>
                                      </p:cBhvr>
                                    </p:animEffect>
                                  </p:childTnLst>
                                </p:cTn>
                              </p:par>
                              <p:par>
                                <p:cTn id="40" presetID="22" presetClass="entr" presetSubtype="8" fill="hold" nodeType="withEffect">
                                  <p:stCondLst>
                                    <p:cond delay="0"/>
                                  </p:stCondLst>
                                  <p:childTnLst>
                                    <p:set>
                                      <p:cBhvr>
                                        <p:cTn id="41" dur="1" fill="hold">
                                          <p:stCondLst>
                                            <p:cond delay="0"/>
                                          </p:stCondLst>
                                        </p:cTn>
                                        <p:tgtEl>
                                          <p:spTgt spid="55300">
                                            <p:txEl>
                                              <p:pRg st="12" end="12"/>
                                            </p:txEl>
                                          </p:spTgt>
                                        </p:tgtEl>
                                        <p:attrNameLst>
                                          <p:attrName>style.visibility</p:attrName>
                                        </p:attrNameLst>
                                      </p:cBhvr>
                                      <p:to>
                                        <p:strVal val="visible"/>
                                      </p:to>
                                    </p:set>
                                    <p:animEffect transition="in" filter="wipe(left)">
                                      <p:cBhvr>
                                        <p:cTn id="42" dur="500"/>
                                        <p:tgtEl>
                                          <p:spTgt spid="55300">
                                            <p:txEl>
                                              <p:pRg st="12" end="12"/>
                                            </p:txEl>
                                          </p:spTgt>
                                        </p:tgtEl>
                                      </p:cBhvr>
                                    </p:animEffect>
                                  </p:childTnLst>
                                </p:cTn>
                              </p:par>
                              <p:par>
                                <p:cTn id="43" presetID="22" presetClass="entr" presetSubtype="8" fill="hold" nodeType="withEffect">
                                  <p:stCondLst>
                                    <p:cond delay="0"/>
                                  </p:stCondLst>
                                  <p:childTnLst>
                                    <p:set>
                                      <p:cBhvr>
                                        <p:cTn id="44" dur="1" fill="hold">
                                          <p:stCondLst>
                                            <p:cond delay="0"/>
                                          </p:stCondLst>
                                        </p:cTn>
                                        <p:tgtEl>
                                          <p:spTgt spid="55300">
                                            <p:txEl>
                                              <p:pRg st="13" end="13"/>
                                            </p:txEl>
                                          </p:spTgt>
                                        </p:tgtEl>
                                        <p:attrNameLst>
                                          <p:attrName>style.visibility</p:attrName>
                                        </p:attrNameLst>
                                      </p:cBhvr>
                                      <p:to>
                                        <p:strVal val="visible"/>
                                      </p:to>
                                    </p:set>
                                    <p:animEffect transition="in" filter="wipe(left)">
                                      <p:cBhvr>
                                        <p:cTn id="45" dur="500"/>
                                        <p:tgtEl>
                                          <p:spTgt spid="55300">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3"/>
          <p:cNvSpPr>
            <a:spLocks noGrp="1"/>
          </p:cNvSpPr>
          <p:nvPr>
            <p:ph type="sldNum" sz="quarter" idx="10"/>
          </p:nvPr>
        </p:nvSpPr>
        <p:spPr>
          <a:noFill/>
        </p:spPr>
        <p:txBody>
          <a:bodyPr/>
          <a:lstStyle/>
          <a:p>
            <a:r>
              <a:rPr lang="en-US" dirty="0" smtClean="0"/>
              <a:t>- </a:t>
            </a:r>
            <a:fld id="{A6092C14-7356-4096-844C-B7FD678130A9}" type="slidenum">
              <a:rPr lang="en-US" smtClean="0"/>
              <a:pPr/>
              <a:t>65</a:t>
            </a:fld>
            <a:r>
              <a:rPr lang="en-US" dirty="0" smtClean="0"/>
              <a:t> -</a:t>
            </a:r>
          </a:p>
        </p:txBody>
      </p:sp>
      <p:sp>
        <p:nvSpPr>
          <p:cNvPr id="56323" name="Rectangle 2"/>
          <p:cNvSpPr>
            <a:spLocks noGrp="1" noChangeArrowheads="1"/>
          </p:cNvSpPr>
          <p:nvPr>
            <p:ph type="title"/>
          </p:nvPr>
        </p:nvSpPr>
        <p:spPr/>
        <p:txBody>
          <a:bodyPr/>
          <a:lstStyle/>
          <a:p>
            <a:r>
              <a:rPr lang="en-US" sz="1200" dirty="0" smtClean="0"/>
              <a:t>System Life Cycle (SLC) and System Development Life Cycle (SDLC)</a:t>
            </a:r>
            <a:r>
              <a:rPr lang="en-US" dirty="0" smtClean="0"/>
              <a:t> </a:t>
            </a:r>
            <a:br>
              <a:rPr lang="en-US" dirty="0" smtClean="0"/>
            </a:br>
            <a:r>
              <a:rPr lang="en-US" dirty="0" smtClean="0"/>
              <a:t>Systems Life Cycle (SLC)</a:t>
            </a:r>
          </a:p>
        </p:txBody>
      </p:sp>
      <p:sp>
        <p:nvSpPr>
          <p:cNvPr id="56324" name="Rectangle 3"/>
          <p:cNvSpPr>
            <a:spLocks noGrp="1" noChangeArrowheads="1"/>
          </p:cNvSpPr>
          <p:nvPr>
            <p:ph type="body" idx="1"/>
          </p:nvPr>
        </p:nvSpPr>
        <p:spPr>
          <a:xfrm>
            <a:off x="685798" y="1142999"/>
            <a:ext cx="8160747" cy="5588307"/>
          </a:xfrm>
        </p:spPr>
        <p:txBody>
          <a:bodyPr>
            <a:normAutofit lnSpcReduction="10000"/>
          </a:bodyPr>
          <a:lstStyle/>
          <a:p>
            <a:pPr marL="457200" indent="-457200">
              <a:lnSpc>
                <a:spcPct val="90000"/>
              </a:lnSpc>
              <a:buFontTx/>
              <a:buAutoNum type="arabicPeriod" startAt="3"/>
            </a:pPr>
            <a:r>
              <a:rPr lang="en-US" dirty="0" smtClean="0"/>
              <a:t>Implementation Phase </a:t>
            </a:r>
            <a:r>
              <a:rPr lang="en-US" sz="1200" dirty="0" smtClean="0"/>
              <a:t>(IEEE 1220: Production Stage)</a:t>
            </a:r>
          </a:p>
          <a:p>
            <a:pPr marL="838200" lvl="1" indent="-381000">
              <a:lnSpc>
                <a:spcPct val="90000"/>
              </a:lnSpc>
              <a:buClr>
                <a:srgbClr val="003399"/>
              </a:buClr>
            </a:pPr>
            <a:r>
              <a:rPr lang="en-US" u="sng" dirty="0" smtClean="0">
                <a:solidFill>
                  <a:srgbClr val="FF6600"/>
                </a:solidFill>
              </a:rPr>
              <a:t>Implement security controls</a:t>
            </a:r>
            <a:r>
              <a:rPr lang="en-US" dirty="0" smtClean="0"/>
              <a:t> in accordance with baseline system design and update system security plan (</a:t>
            </a:r>
            <a:r>
              <a:rPr lang="en-US" u="sng" dirty="0" smtClean="0">
                <a:solidFill>
                  <a:srgbClr val="FF6600"/>
                </a:solidFill>
              </a:rPr>
              <a:t>SSP</a:t>
            </a:r>
            <a:r>
              <a:rPr lang="en-US" dirty="0" smtClean="0"/>
              <a:t>).</a:t>
            </a:r>
            <a:endParaRPr lang="en-US" dirty="0" smtClean="0">
              <a:solidFill>
                <a:srgbClr val="FF9900"/>
              </a:solidFill>
            </a:endParaRPr>
          </a:p>
          <a:p>
            <a:pPr marL="838200" lvl="1" indent="-381000">
              <a:lnSpc>
                <a:spcPct val="90000"/>
              </a:lnSpc>
              <a:buClr>
                <a:srgbClr val="003399"/>
              </a:buClr>
            </a:pPr>
            <a:r>
              <a:rPr lang="en-US" dirty="0" smtClean="0"/>
              <a:t>Integrate system</a:t>
            </a:r>
          </a:p>
          <a:p>
            <a:pPr marL="838200" lvl="1" indent="-381000">
              <a:lnSpc>
                <a:spcPct val="90000"/>
              </a:lnSpc>
              <a:buClr>
                <a:srgbClr val="003399"/>
              </a:buClr>
            </a:pPr>
            <a:r>
              <a:rPr lang="en-US" dirty="0" smtClean="0"/>
              <a:t>Perform Security Certification &amp; Accreditation of target system.</a:t>
            </a:r>
          </a:p>
          <a:p>
            <a:pPr marL="838200" lvl="1" indent="-381000">
              <a:lnSpc>
                <a:spcPct val="90000"/>
              </a:lnSpc>
              <a:buClr>
                <a:srgbClr val="003399"/>
              </a:buClr>
            </a:pPr>
            <a:endParaRPr lang="en-US" dirty="0" smtClean="0"/>
          </a:p>
          <a:p>
            <a:pPr marL="457200" indent="-457200">
              <a:lnSpc>
                <a:spcPct val="90000"/>
              </a:lnSpc>
              <a:spcBef>
                <a:spcPct val="0"/>
              </a:spcBef>
              <a:buFontTx/>
              <a:buAutoNum type="arabicPeriod" startAt="3"/>
            </a:pPr>
            <a:r>
              <a:rPr lang="en-US" dirty="0" smtClean="0"/>
              <a:t>Operations / Maintenance Phase </a:t>
            </a:r>
            <a:r>
              <a:rPr lang="en-US" sz="1200" dirty="0" smtClean="0"/>
              <a:t>(IEEE 1220: Support Stage)</a:t>
            </a:r>
          </a:p>
          <a:p>
            <a:pPr marL="838200" lvl="1" indent="-381000">
              <a:lnSpc>
                <a:spcPct val="90000"/>
              </a:lnSpc>
              <a:spcBef>
                <a:spcPct val="0"/>
              </a:spcBef>
              <a:buClr>
                <a:srgbClr val="003399"/>
              </a:buClr>
            </a:pPr>
            <a:r>
              <a:rPr lang="en-US" dirty="0" smtClean="0"/>
              <a:t>Review operational readiness.</a:t>
            </a:r>
          </a:p>
          <a:p>
            <a:pPr marL="838200" lvl="1" indent="-381000">
              <a:lnSpc>
                <a:spcPct val="90000"/>
              </a:lnSpc>
              <a:spcBef>
                <a:spcPct val="0"/>
              </a:spcBef>
              <a:buClr>
                <a:srgbClr val="003399"/>
              </a:buClr>
            </a:pPr>
            <a:r>
              <a:rPr lang="en-US" u="sng" dirty="0" smtClean="0">
                <a:solidFill>
                  <a:srgbClr val="FF6600"/>
                </a:solidFill>
              </a:rPr>
              <a:t>Configuration management</a:t>
            </a:r>
            <a:r>
              <a:rPr lang="en-US" dirty="0" smtClean="0"/>
              <a:t> &amp; perform </a:t>
            </a:r>
            <a:r>
              <a:rPr lang="en-US" u="sng" dirty="0" smtClean="0">
                <a:solidFill>
                  <a:srgbClr val="FF6600"/>
                </a:solidFill>
              </a:rPr>
              <a:t>change control</a:t>
            </a:r>
            <a:r>
              <a:rPr lang="en-US" dirty="0" smtClean="0"/>
              <a:t>.</a:t>
            </a:r>
          </a:p>
          <a:p>
            <a:pPr marL="838200" lvl="1" indent="-381000">
              <a:lnSpc>
                <a:spcPct val="90000"/>
              </a:lnSpc>
              <a:spcBef>
                <a:spcPct val="0"/>
              </a:spcBef>
              <a:buClr>
                <a:srgbClr val="003399"/>
              </a:buClr>
            </a:pPr>
            <a:r>
              <a:rPr lang="en-US" dirty="0" smtClean="0"/>
              <a:t>Continuous monitoring of security posture</a:t>
            </a:r>
          </a:p>
          <a:p>
            <a:pPr marL="838200" lvl="1" indent="-381000">
              <a:lnSpc>
                <a:spcPct val="90000"/>
              </a:lnSpc>
              <a:spcBef>
                <a:spcPct val="0"/>
              </a:spcBef>
              <a:buClr>
                <a:srgbClr val="003399"/>
              </a:buClr>
            </a:pPr>
            <a:r>
              <a:rPr lang="en-US" dirty="0" smtClean="0"/>
              <a:t>Perform </a:t>
            </a:r>
            <a:r>
              <a:rPr lang="en-US" u="sng" dirty="0" smtClean="0">
                <a:solidFill>
                  <a:srgbClr val="FF6600"/>
                </a:solidFill>
              </a:rPr>
              <a:t>periodic security</a:t>
            </a:r>
            <a:r>
              <a:rPr lang="en-US" dirty="0" smtClean="0">
                <a:solidFill>
                  <a:srgbClr val="FF6600"/>
                </a:solidFill>
              </a:rPr>
              <a:t> </a:t>
            </a:r>
            <a:r>
              <a:rPr lang="en-US" u="sng" dirty="0" smtClean="0">
                <a:solidFill>
                  <a:srgbClr val="FF6600"/>
                </a:solidFill>
              </a:rPr>
              <a:t>assessment</a:t>
            </a:r>
            <a:r>
              <a:rPr lang="en-US" dirty="0" smtClean="0"/>
              <a:t>.</a:t>
            </a:r>
          </a:p>
          <a:p>
            <a:pPr marL="838200" lvl="1" indent="-381000">
              <a:lnSpc>
                <a:spcPct val="90000"/>
              </a:lnSpc>
              <a:spcBef>
                <a:spcPct val="0"/>
              </a:spcBef>
              <a:buClr>
                <a:srgbClr val="003399"/>
              </a:buClr>
            </a:pPr>
            <a:endParaRPr lang="en-US" dirty="0" smtClean="0"/>
          </a:p>
          <a:p>
            <a:pPr marL="457200" indent="-457200">
              <a:lnSpc>
                <a:spcPct val="90000"/>
              </a:lnSpc>
              <a:spcBef>
                <a:spcPct val="0"/>
              </a:spcBef>
              <a:buFontTx/>
              <a:buAutoNum type="arabicPeriod" startAt="5"/>
            </a:pPr>
            <a:r>
              <a:rPr lang="en-US" dirty="0"/>
              <a:t>Disposition Phase </a:t>
            </a:r>
            <a:r>
              <a:rPr lang="en-US" sz="1200" dirty="0"/>
              <a:t>(IEEE 1220: Disposal Stage)</a:t>
            </a:r>
          </a:p>
          <a:p>
            <a:pPr marL="838200" lvl="1" indent="-381000">
              <a:lnSpc>
                <a:spcPct val="90000"/>
              </a:lnSpc>
              <a:spcBef>
                <a:spcPct val="0"/>
              </a:spcBef>
              <a:buClr>
                <a:srgbClr val="003399"/>
              </a:buClr>
            </a:pPr>
            <a:r>
              <a:rPr lang="en-US" u="sng" dirty="0">
                <a:solidFill>
                  <a:srgbClr val="FF6600"/>
                </a:solidFill>
              </a:rPr>
              <a:t>Preserve information</a:t>
            </a:r>
            <a:r>
              <a:rPr lang="en-US" dirty="0"/>
              <a:t>. archive and store electronic information</a:t>
            </a:r>
          </a:p>
          <a:p>
            <a:pPr marL="838200" lvl="1" indent="-381000">
              <a:lnSpc>
                <a:spcPct val="90000"/>
              </a:lnSpc>
              <a:spcBef>
                <a:spcPct val="0"/>
              </a:spcBef>
              <a:buClr>
                <a:srgbClr val="003399"/>
              </a:buClr>
            </a:pPr>
            <a:r>
              <a:rPr lang="en-US" u="sng" dirty="0">
                <a:solidFill>
                  <a:srgbClr val="FF6600"/>
                </a:solidFill>
              </a:rPr>
              <a:t>Sanitize media</a:t>
            </a:r>
            <a:r>
              <a:rPr lang="en-US" dirty="0"/>
              <a:t>.  Ensure the electronic data stored in the disposed media are deleted, erased, and over-written</a:t>
            </a:r>
          </a:p>
          <a:p>
            <a:pPr marL="838200" lvl="1" indent="-381000">
              <a:lnSpc>
                <a:spcPct val="90000"/>
              </a:lnSpc>
              <a:spcBef>
                <a:spcPct val="0"/>
              </a:spcBef>
              <a:buClr>
                <a:srgbClr val="003399"/>
              </a:buClr>
            </a:pPr>
            <a:r>
              <a:rPr lang="en-US" u="sng" dirty="0">
                <a:solidFill>
                  <a:srgbClr val="FF6600"/>
                </a:solidFill>
              </a:rPr>
              <a:t>Dispose hardware</a:t>
            </a:r>
            <a:r>
              <a:rPr lang="en-US" dirty="0"/>
              <a:t>.  Ensure all electronic data resident in hardware are deleted, erased, and over-written (i.e. EPROM, BIOS, etc</a:t>
            </a:r>
            <a:r>
              <a:rPr lang="en-US" dirty="0" smtClean="0"/>
              <a:t>.</a:t>
            </a:r>
            <a:endParaRPr lang="en-US" dirty="0"/>
          </a:p>
        </p:txBody>
      </p:sp>
      <p:sp>
        <p:nvSpPr>
          <p:cNvPr id="6" name="TextBox 5"/>
          <p:cNvSpPr txBox="1"/>
          <p:nvPr/>
        </p:nvSpPr>
        <p:spPr>
          <a:xfrm>
            <a:off x="1533369" y="6475650"/>
            <a:ext cx="6509497" cy="246221"/>
          </a:xfrm>
          <a:prstGeom prst="rect">
            <a:avLst/>
          </a:prstGeom>
          <a:noFill/>
        </p:spPr>
        <p:txBody>
          <a:bodyPr wrap="square" rtlCol="0">
            <a:spAutoFit/>
          </a:bodyPr>
          <a:lstStyle/>
          <a:p>
            <a:r>
              <a:rPr lang="en-US" sz="1000" b="1" dirty="0" smtClean="0">
                <a:solidFill>
                  <a:srgbClr val="003399"/>
                </a:solidFill>
              </a:rPr>
              <a:t>Reference: </a:t>
            </a:r>
            <a:r>
              <a:rPr lang="en-US" sz="1000" dirty="0" smtClean="0">
                <a:solidFill>
                  <a:srgbClr val="003399"/>
                </a:solidFill>
              </a:rPr>
              <a:t>NIST SP 800-64, Rev 2,</a:t>
            </a:r>
            <a:r>
              <a:rPr lang="en-US" sz="1000" i="1" dirty="0" smtClean="0">
                <a:solidFill>
                  <a:srgbClr val="003399"/>
                </a:solidFill>
              </a:rPr>
              <a:t>Security Considerations in the Information System Development Life Cycle</a:t>
            </a:r>
            <a:r>
              <a:rPr lang="en-US" sz="1000" dirty="0" smtClean="0">
                <a:solidFill>
                  <a:srgbClr val="003399"/>
                </a:solidFill>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6324">
                                            <p:txEl>
                                              <p:pRg st="0" end="0"/>
                                            </p:txEl>
                                          </p:spTgt>
                                        </p:tgtEl>
                                        <p:attrNameLst>
                                          <p:attrName>style.visibility</p:attrName>
                                        </p:attrNameLst>
                                      </p:cBhvr>
                                      <p:to>
                                        <p:strVal val="visible"/>
                                      </p:to>
                                    </p:set>
                                    <p:animEffect transition="in" filter="wipe(left)">
                                      <p:cBhvr>
                                        <p:cTn id="7" dur="500"/>
                                        <p:tgtEl>
                                          <p:spTgt spid="56324">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6324">
                                            <p:txEl>
                                              <p:pRg st="1" end="1"/>
                                            </p:txEl>
                                          </p:spTgt>
                                        </p:tgtEl>
                                        <p:attrNameLst>
                                          <p:attrName>style.visibility</p:attrName>
                                        </p:attrNameLst>
                                      </p:cBhvr>
                                      <p:to>
                                        <p:strVal val="visible"/>
                                      </p:to>
                                    </p:set>
                                    <p:animEffect transition="in" filter="wipe(left)">
                                      <p:cBhvr>
                                        <p:cTn id="10" dur="500"/>
                                        <p:tgtEl>
                                          <p:spTgt spid="56324">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56324">
                                            <p:txEl>
                                              <p:pRg st="2" end="2"/>
                                            </p:txEl>
                                          </p:spTgt>
                                        </p:tgtEl>
                                        <p:attrNameLst>
                                          <p:attrName>style.visibility</p:attrName>
                                        </p:attrNameLst>
                                      </p:cBhvr>
                                      <p:to>
                                        <p:strVal val="visible"/>
                                      </p:to>
                                    </p:set>
                                    <p:animEffect transition="in" filter="wipe(left)">
                                      <p:cBhvr>
                                        <p:cTn id="13" dur="500"/>
                                        <p:tgtEl>
                                          <p:spTgt spid="56324">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56324">
                                            <p:txEl>
                                              <p:pRg st="3" end="3"/>
                                            </p:txEl>
                                          </p:spTgt>
                                        </p:tgtEl>
                                        <p:attrNameLst>
                                          <p:attrName>style.visibility</p:attrName>
                                        </p:attrNameLst>
                                      </p:cBhvr>
                                      <p:to>
                                        <p:strVal val="visible"/>
                                      </p:to>
                                    </p:set>
                                    <p:animEffect transition="in" filter="wipe(left)">
                                      <p:cBhvr>
                                        <p:cTn id="16" dur="500"/>
                                        <p:tgtEl>
                                          <p:spTgt spid="56324">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6324">
                                            <p:txEl>
                                              <p:pRg st="5" end="5"/>
                                            </p:txEl>
                                          </p:spTgt>
                                        </p:tgtEl>
                                        <p:attrNameLst>
                                          <p:attrName>style.visibility</p:attrName>
                                        </p:attrNameLst>
                                      </p:cBhvr>
                                      <p:to>
                                        <p:strVal val="visible"/>
                                      </p:to>
                                    </p:set>
                                    <p:animEffect transition="in" filter="wipe(left)">
                                      <p:cBhvr>
                                        <p:cTn id="21" dur="500"/>
                                        <p:tgtEl>
                                          <p:spTgt spid="56324">
                                            <p:txEl>
                                              <p:pRg st="5" end="5"/>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56324">
                                            <p:txEl>
                                              <p:pRg st="6" end="6"/>
                                            </p:txEl>
                                          </p:spTgt>
                                        </p:tgtEl>
                                        <p:attrNameLst>
                                          <p:attrName>style.visibility</p:attrName>
                                        </p:attrNameLst>
                                      </p:cBhvr>
                                      <p:to>
                                        <p:strVal val="visible"/>
                                      </p:to>
                                    </p:set>
                                    <p:animEffect transition="in" filter="wipe(left)">
                                      <p:cBhvr>
                                        <p:cTn id="24" dur="500"/>
                                        <p:tgtEl>
                                          <p:spTgt spid="56324">
                                            <p:txEl>
                                              <p:pRg st="6" end="6"/>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56324">
                                            <p:txEl>
                                              <p:pRg st="7" end="7"/>
                                            </p:txEl>
                                          </p:spTgt>
                                        </p:tgtEl>
                                        <p:attrNameLst>
                                          <p:attrName>style.visibility</p:attrName>
                                        </p:attrNameLst>
                                      </p:cBhvr>
                                      <p:to>
                                        <p:strVal val="visible"/>
                                      </p:to>
                                    </p:set>
                                    <p:animEffect transition="in" filter="wipe(left)">
                                      <p:cBhvr>
                                        <p:cTn id="27" dur="500"/>
                                        <p:tgtEl>
                                          <p:spTgt spid="56324">
                                            <p:txEl>
                                              <p:pRg st="7" end="7"/>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56324">
                                            <p:txEl>
                                              <p:pRg st="8" end="8"/>
                                            </p:txEl>
                                          </p:spTgt>
                                        </p:tgtEl>
                                        <p:attrNameLst>
                                          <p:attrName>style.visibility</p:attrName>
                                        </p:attrNameLst>
                                      </p:cBhvr>
                                      <p:to>
                                        <p:strVal val="visible"/>
                                      </p:to>
                                    </p:set>
                                    <p:animEffect transition="in" filter="wipe(left)">
                                      <p:cBhvr>
                                        <p:cTn id="30" dur="500"/>
                                        <p:tgtEl>
                                          <p:spTgt spid="56324">
                                            <p:txEl>
                                              <p:pRg st="8" end="8"/>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56324">
                                            <p:txEl>
                                              <p:pRg st="9" end="9"/>
                                            </p:txEl>
                                          </p:spTgt>
                                        </p:tgtEl>
                                        <p:attrNameLst>
                                          <p:attrName>style.visibility</p:attrName>
                                        </p:attrNameLst>
                                      </p:cBhvr>
                                      <p:to>
                                        <p:strVal val="visible"/>
                                      </p:to>
                                    </p:set>
                                    <p:animEffect transition="in" filter="wipe(left)">
                                      <p:cBhvr>
                                        <p:cTn id="33" dur="500"/>
                                        <p:tgtEl>
                                          <p:spTgt spid="56324">
                                            <p:txEl>
                                              <p:pRg st="9" end="9"/>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6324">
                                            <p:txEl>
                                              <p:pRg st="11" end="11"/>
                                            </p:txEl>
                                          </p:spTgt>
                                        </p:tgtEl>
                                        <p:attrNameLst>
                                          <p:attrName>style.visibility</p:attrName>
                                        </p:attrNameLst>
                                      </p:cBhvr>
                                      <p:to>
                                        <p:strVal val="visible"/>
                                      </p:to>
                                    </p:set>
                                    <p:animEffect transition="in" filter="wipe(left)">
                                      <p:cBhvr>
                                        <p:cTn id="38" dur="500"/>
                                        <p:tgtEl>
                                          <p:spTgt spid="56324">
                                            <p:txEl>
                                              <p:pRg st="11" end="11"/>
                                            </p:txEl>
                                          </p:spTgt>
                                        </p:tgtEl>
                                      </p:cBhvr>
                                    </p:animEffect>
                                  </p:childTnLst>
                                </p:cTn>
                              </p:par>
                              <p:par>
                                <p:cTn id="39" presetID="22" presetClass="entr" presetSubtype="8" fill="hold" nodeType="withEffect">
                                  <p:stCondLst>
                                    <p:cond delay="0"/>
                                  </p:stCondLst>
                                  <p:childTnLst>
                                    <p:set>
                                      <p:cBhvr>
                                        <p:cTn id="40" dur="1" fill="hold">
                                          <p:stCondLst>
                                            <p:cond delay="0"/>
                                          </p:stCondLst>
                                        </p:cTn>
                                        <p:tgtEl>
                                          <p:spTgt spid="56324">
                                            <p:txEl>
                                              <p:pRg st="12" end="12"/>
                                            </p:txEl>
                                          </p:spTgt>
                                        </p:tgtEl>
                                        <p:attrNameLst>
                                          <p:attrName>style.visibility</p:attrName>
                                        </p:attrNameLst>
                                      </p:cBhvr>
                                      <p:to>
                                        <p:strVal val="visible"/>
                                      </p:to>
                                    </p:set>
                                    <p:animEffect transition="in" filter="wipe(left)">
                                      <p:cBhvr>
                                        <p:cTn id="41" dur="500"/>
                                        <p:tgtEl>
                                          <p:spTgt spid="56324">
                                            <p:txEl>
                                              <p:pRg st="12" end="12"/>
                                            </p:txEl>
                                          </p:spTgt>
                                        </p:tgtEl>
                                      </p:cBhvr>
                                    </p:animEffect>
                                  </p:childTnLst>
                                </p:cTn>
                              </p:par>
                              <p:par>
                                <p:cTn id="42" presetID="22" presetClass="entr" presetSubtype="8" fill="hold" nodeType="withEffect">
                                  <p:stCondLst>
                                    <p:cond delay="0"/>
                                  </p:stCondLst>
                                  <p:childTnLst>
                                    <p:set>
                                      <p:cBhvr>
                                        <p:cTn id="43" dur="1" fill="hold">
                                          <p:stCondLst>
                                            <p:cond delay="0"/>
                                          </p:stCondLst>
                                        </p:cTn>
                                        <p:tgtEl>
                                          <p:spTgt spid="56324">
                                            <p:txEl>
                                              <p:pRg st="13" end="13"/>
                                            </p:txEl>
                                          </p:spTgt>
                                        </p:tgtEl>
                                        <p:attrNameLst>
                                          <p:attrName>style.visibility</p:attrName>
                                        </p:attrNameLst>
                                      </p:cBhvr>
                                      <p:to>
                                        <p:strVal val="visible"/>
                                      </p:to>
                                    </p:set>
                                    <p:animEffect transition="in" filter="wipe(left)">
                                      <p:cBhvr>
                                        <p:cTn id="44" dur="500"/>
                                        <p:tgtEl>
                                          <p:spTgt spid="56324">
                                            <p:txEl>
                                              <p:pRg st="13" end="13"/>
                                            </p:txEl>
                                          </p:spTgt>
                                        </p:tgtEl>
                                      </p:cBhvr>
                                    </p:animEffect>
                                  </p:childTnLst>
                                </p:cTn>
                              </p:par>
                              <p:par>
                                <p:cTn id="45" presetID="22" presetClass="entr" presetSubtype="8" fill="hold" nodeType="withEffect">
                                  <p:stCondLst>
                                    <p:cond delay="0"/>
                                  </p:stCondLst>
                                  <p:childTnLst>
                                    <p:set>
                                      <p:cBhvr>
                                        <p:cTn id="46" dur="1" fill="hold">
                                          <p:stCondLst>
                                            <p:cond delay="0"/>
                                          </p:stCondLst>
                                        </p:cTn>
                                        <p:tgtEl>
                                          <p:spTgt spid="56324">
                                            <p:txEl>
                                              <p:pRg st="14" end="14"/>
                                            </p:txEl>
                                          </p:spTgt>
                                        </p:tgtEl>
                                        <p:attrNameLst>
                                          <p:attrName>style.visibility</p:attrName>
                                        </p:attrNameLst>
                                      </p:cBhvr>
                                      <p:to>
                                        <p:strVal val="visible"/>
                                      </p:to>
                                    </p:set>
                                    <p:animEffect transition="in" filter="wipe(left)">
                                      <p:cBhvr>
                                        <p:cTn id="47" dur="500"/>
                                        <p:tgtEl>
                                          <p:spTgt spid="56324">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5"/>
          <p:cNvGraphicFramePr>
            <a:graphicFrameLocks noGrp="1" noChangeAspect="1"/>
          </p:cNvGraphicFramePr>
          <p:nvPr>
            <p:ph sz="half" idx="1"/>
            <p:extLst>
              <p:ext uri="{D42A27DB-BD31-4B8C-83A1-F6EECF244321}">
                <p14:modId xmlns:p14="http://schemas.microsoft.com/office/powerpoint/2010/main" val="1362482917"/>
              </p:ext>
            </p:extLst>
          </p:nvPr>
        </p:nvGraphicFramePr>
        <p:xfrm>
          <a:off x="5638800" y="3162300"/>
          <a:ext cx="3276600" cy="2849563"/>
        </p:xfrm>
        <a:graphic>
          <a:graphicData uri="http://schemas.openxmlformats.org/presentationml/2006/ole">
            <mc:AlternateContent xmlns:mc="http://schemas.openxmlformats.org/markup-compatibility/2006">
              <mc:Choice xmlns:v="urn:schemas-microsoft-com:vml" Requires="v">
                <p:oleObj spid="_x0000_s11350" name="Visio" r:id="rId4" imgW="8030512" imgH="6984189" progId="Visio.Drawing.11">
                  <p:embed/>
                </p:oleObj>
              </mc:Choice>
              <mc:Fallback>
                <p:oleObj name="Visio" r:id="rId4" imgW="8030512" imgH="6984189" progId="Visio.Drawing.11">
                  <p:embed/>
                  <p:pic>
                    <p:nvPicPr>
                      <p:cNvPr id="0" name="Object 5"/>
                      <p:cNvPicPr>
                        <a:picLocks noChangeAspect="1" noChangeArrowheads="1"/>
                      </p:cNvPicPr>
                      <p:nvPr/>
                    </p:nvPicPr>
                    <p:blipFill>
                      <a:blip r:embed="rId5"/>
                      <a:srcRect/>
                      <a:stretch>
                        <a:fillRect/>
                      </a:stretch>
                    </p:blipFill>
                    <p:spPr bwMode="auto">
                      <a:xfrm>
                        <a:off x="5638800" y="3162300"/>
                        <a:ext cx="3276600" cy="284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7" name="Slide Number Placeholder 4"/>
          <p:cNvSpPr>
            <a:spLocks noGrp="1"/>
          </p:cNvSpPr>
          <p:nvPr>
            <p:ph type="sldNum" sz="quarter" idx="10"/>
          </p:nvPr>
        </p:nvSpPr>
        <p:spPr>
          <a:noFill/>
        </p:spPr>
        <p:txBody>
          <a:bodyPr/>
          <a:lstStyle/>
          <a:p>
            <a:r>
              <a:rPr lang="en-US" dirty="0" smtClean="0"/>
              <a:t>- </a:t>
            </a:r>
            <a:fld id="{1E526204-4776-4106-838A-2013C5BDFD92}" type="slidenum">
              <a:rPr lang="en-US" smtClean="0"/>
              <a:pPr/>
              <a:t>66</a:t>
            </a:fld>
            <a:r>
              <a:rPr lang="en-US" dirty="0" smtClean="0"/>
              <a:t> -</a:t>
            </a:r>
          </a:p>
        </p:txBody>
      </p:sp>
      <p:sp>
        <p:nvSpPr>
          <p:cNvPr id="11268" name="Rectangle 2"/>
          <p:cNvSpPr>
            <a:spLocks noGrp="1" noChangeArrowheads="1"/>
          </p:cNvSpPr>
          <p:nvPr>
            <p:ph type="title"/>
          </p:nvPr>
        </p:nvSpPr>
        <p:spPr/>
        <p:txBody>
          <a:bodyPr/>
          <a:lstStyle/>
          <a:p>
            <a:r>
              <a:rPr lang="en-US" sz="1200" dirty="0" smtClean="0"/>
              <a:t>System Life Cycle (SLC) and System Development Life Cycle (SDLC) </a:t>
            </a:r>
            <a:br>
              <a:rPr lang="en-US" sz="1200" dirty="0" smtClean="0"/>
            </a:br>
            <a:r>
              <a:rPr lang="en-US" dirty="0" smtClean="0"/>
              <a:t>Information System Security Engineering (ISSE) Process</a:t>
            </a:r>
          </a:p>
        </p:txBody>
      </p:sp>
      <p:sp>
        <p:nvSpPr>
          <p:cNvPr id="11269" name="Rectangle 3"/>
          <p:cNvSpPr>
            <a:spLocks noGrp="1" noChangeArrowheads="1"/>
          </p:cNvSpPr>
          <p:nvPr>
            <p:ph type="body" sz="half" idx="2"/>
          </p:nvPr>
        </p:nvSpPr>
        <p:spPr>
          <a:xfrm>
            <a:off x="228600" y="1143000"/>
            <a:ext cx="6477000" cy="5486400"/>
          </a:xfrm>
        </p:spPr>
        <p:txBody>
          <a:bodyPr/>
          <a:lstStyle/>
          <a:p>
            <a:pPr>
              <a:lnSpc>
                <a:spcPct val="90000"/>
              </a:lnSpc>
            </a:pPr>
            <a:r>
              <a:rPr lang="en-US" sz="2000" dirty="0" smtClean="0"/>
              <a:t>Phase 1: </a:t>
            </a:r>
            <a:r>
              <a:rPr lang="en-US" sz="2000" u="sng" dirty="0" smtClean="0">
                <a:solidFill>
                  <a:srgbClr val="FF6600"/>
                </a:solidFill>
              </a:rPr>
              <a:t>Discover Information Protection Needs</a:t>
            </a:r>
          </a:p>
          <a:p>
            <a:pPr lvl="1">
              <a:lnSpc>
                <a:spcPct val="90000"/>
              </a:lnSpc>
            </a:pPr>
            <a:r>
              <a:rPr lang="en-US" sz="1800" dirty="0" smtClean="0"/>
              <a:t>Ascertain the system purpose.</a:t>
            </a:r>
          </a:p>
          <a:p>
            <a:pPr lvl="1">
              <a:lnSpc>
                <a:spcPct val="90000"/>
              </a:lnSpc>
            </a:pPr>
            <a:r>
              <a:rPr lang="en-US" sz="1800" dirty="0" smtClean="0"/>
              <a:t>Identify information asset needs protection.</a:t>
            </a:r>
          </a:p>
          <a:p>
            <a:pPr>
              <a:lnSpc>
                <a:spcPct val="90000"/>
              </a:lnSpc>
            </a:pPr>
            <a:r>
              <a:rPr lang="en-US" sz="2000" dirty="0" smtClean="0"/>
              <a:t>Phase 2: </a:t>
            </a:r>
            <a:r>
              <a:rPr lang="en-US" sz="2000" u="sng" dirty="0" smtClean="0">
                <a:solidFill>
                  <a:srgbClr val="FF6600"/>
                </a:solidFill>
              </a:rPr>
              <a:t>Define System Security Requirements</a:t>
            </a:r>
          </a:p>
          <a:p>
            <a:pPr lvl="1">
              <a:lnSpc>
                <a:spcPct val="90000"/>
              </a:lnSpc>
            </a:pPr>
            <a:r>
              <a:rPr lang="en-US" sz="1800" dirty="0" smtClean="0"/>
              <a:t>Define requirements based on the protection needs.</a:t>
            </a:r>
          </a:p>
          <a:p>
            <a:pPr>
              <a:lnSpc>
                <a:spcPct val="90000"/>
              </a:lnSpc>
            </a:pPr>
            <a:r>
              <a:rPr lang="en-US" sz="2000" dirty="0" smtClean="0"/>
              <a:t>Phase 3: </a:t>
            </a:r>
            <a:r>
              <a:rPr lang="en-US" sz="2000" u="sng" dirty="0" smtClean="0">
                <a:solidFill>
                  <a:srgbClr val="FF6600"/>
                </a:solidFill>
              </a:rPr>
              <a:t>Design System Security Architecture</a:t>
            </a:r>
          </a:p>
          <a:p>
            <a:pPr lvl="1">
              <a:lnSpc>
                <a:spcPct val="90000"/>
              </a:lnSpc>
            </a:pPr>
            <a:r>
              <a:rPr lang="en-US" sz="1800" dirty="0" smtClean="0"/>
              <a:t>Design system architecture to meet on </a:t>
            </a:r>
            <a:br>
              <a:rPr lang="en-US" sz="1800" dirty="0" smtClean="0"/>
            </a:br>
            <a:r>
              <a:rPr lang="en-US" sz="1800" dirty="0" smtClean="0"/>
              <a:t>security requirements.</a:t>
            </a:r>
          </a:p>
          <a:p>
            <a:pPr>
              <a:lnSpc>
                <a:spcPct val="90000"/>
              </a:lnSpc>
            </a:pPr>
            <a:r>
              <a:rPr lang="en-US" sz="2000" dirty="0" smtClean="0"/>
              <a:t>Phase 4: </a:t>
            </a:r>
            <a:r>
              <a:rPr lang="en-US" sz="2000" u="sng" dirty="0" smtClean="0">
                <a:solidFill>
                  <a:srgbClr val="FF6600"/>
                </a:solidFill>
              </a:rPr>
              <a:t>Develop Detailed Security Design</a:t>
            </a:r>
          </a:p>
          <a:p>
            <a:pPr lvl="1">
              <a:lnSpc>
                <a:spcPct val="90000"/>
              </a:lnSpc>
            </a:pPr>
            <a:r>
              <a:rPr lang="en-US" sz="1800" dirty="0" smtClean="0"/>
              <a:t>Based on security architecture, design </a:t>
            </a:r>
            <a:br>
              <a:rPr lang="en-US" sz="1800" dirty="0" smtClean="0"/>
            </a:br>
            <a:r>
              <a:rPr lang="en-US" sz="1800" dirty="0" smtClean="0"/>
              <a:t>security functions and features for the </a:t>
            </a:r>
            <a:br>
              <a:rPr lang="en-US" sz="1800" dirty="0" smtClean="0"/>
            </a:br>
            <a:r>
              <a:rPr lang="en-US" sz="1800" dirty="0" smtClean="0"/>
              <a:t>system. </a:t>
            </a:r>
          </a:p>
          <a:p>
            <a:pPr>
              <a:lnSpc>
                <a:spcPct val="90000"/>
              </a:lnSpc>
            </a:pPr>
            <a:r>
              <a:rPr lang="en-US" sz="2000" dirty="0" smtClean="0"/>
              <a:t>Phase 5: </a:t>
            </a:r>
            <a:r>
              <a:rPr lang="en-US" sz="2000" u="sng" dirty="0" smtClean="0">
                <a:solidFill>
                  <a:srgbClr val="FF6600"/>
                </a:solidFill>
              </a:rPr>
              <a:t>Implement System Security</a:t>
            </a:r>
          </a:p>
          <a:p>
            <a:pPr lvl="1">
              <a:lnSpc>
                <a:spcPct val="90000"/>
              </a:lnSpc>
            </a:pPr>
            <a:r>
              <a:rPr lang="en-US" sz="1800" dirty="0" smtClean="0"/>
              <a:t>Implement designed security functions </a:t>
            </a:r>
            <a:br>
              <a:rPr lang="en-US" sz="1800" dirty="0" smtClean="0"/>
            </a:br>
            <a:r>
              <a:rPr lang="en-US" sz="1800" dirty="0" smtClean="0"/>
              <a:t>and features into the system.</a:t>
            </a:r>
          </a:p>
          <a:p>
            <a:pPr>
              <a:lnSpc>
                <a:spcPct val="90000"/>
              </a:lnSpc>
            </a:pPr>
            <a:r>
              <a:rPr lang="en-US" sz="2000" dirty="0" smtClean="0"/>
              <a:t>Phase 6: </a:t>
            </a:r>
            <a:r>
              <a:rPr lang="en-US" sz="2000" u="sng" dirty="0" smtClean="0">
                <a:solidFill>
                  <a:srgbClr val="FF6600"/>
                </a:solidFill>
              </a:rPr>
              <a:t>Assess Security Effectiveness</a:t>
            </a:r>
          </a:p>
          <a:p>
            <a:pPr lvl="1">
              <a:lnSpc>
                <a:spcPct val="90000"/>
              </a:lnSpc>
            </a:pPr>
            <a:r>
              <a:rPr lang="en-US" sz="1800" dirty="0" smtClean="0"/>
              <a:t>Assess effectiveness of ISSE activities.</a:t>
            </a:r>
          </a:p>
        </p:txBody>
      </p:sp>
      <p:sp>
        <p:nvSpPr>
          <p:cNvPr id="11270" name="Text Box 4"/>
          <p:cNvSpPr txBox="1">
            <a:spLocks noChangeArrowheads="1"/>
          </p:cNvSpPr>
          <p:nvPr/>
        </p:nvSpPr>
        <p:spPr bwMode="auto">
          <a:xfrm>
            <a:off x="2625935" y="6521181"/>
            <a:ext cx="4584368" cy="254327"/>
          </a:xfrm>
          <a:prstGeom prst="rect">
            <a:avLst/>
          </a:prstGeom>
          <a:noFill/>
          <a:ln w="9525">
            <a:noFill/>
            <a:miter lim="800000"/>
            <a:headEnd/>
            <a:tailEnd/>
          </a:ln>
        </p:spPr>
        <p:txBody>
          <a:bodyPr wrap="square">
            <a:spAutoFit/>
          </a:bodyPr>
          <a:lstStyle/>
          <a:p>
            <a:r>
              <a:rPr lang="en-US" sz="1000" b="1" dirty="0">
                <a:solidFill>
                  <a:srgbClr val="003399"/>
                </a:solidFill>
              </a:rPr>
              <a:t>Reference: </a:t>
            </a:r>
            <a:r>
              <a:rPr lang="en-US" sz="1000" i="1" dirty="0">
                <a:solidFill>
                  <a:srgbClr val="003399"/>
                </a:solidFill>
              </a:rPr>
              <a:t>Information Assurance Technical Framework (IATF</a:t>
            </a:r>
            <a:r>
              <a:rPr lang="en-US" sz="1000" i="1" dirty="0" smtClean="0">
                <a:solidFill>
                  <a:srgbClr val="003399"/>
                </a:solidFill>
              </a:rPr>
              <a:t>)</a:t>
            </a:r>
            <a:r>
              <a:rPr lang="en-US" sz="1000" dirty="0" smtClean="0">
                <a:solidFill>
                  <a:srgbClr val="003399"/>
                </a:solidFill>
              </a:rPr>
              <a:t>, </a:t>
            </a:r>
            <a:r>
              <a:rPr lang="en-US" sz="1000" dirty="0">
                <a:solidFill>
                  <a:srgbClr val="003399"/>
                </a:solidFill>
              </a:rPr>
              <a:t>Release 3.1</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Effect transition="in" filter="wipe(left)">
                                      <p:cBhvr>
                                        <p:cTn id="7" dur="500"/>
                                        <p:tgtEl>
                                          <p:spTgt spid="11269">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1269">
                                            <p:txEl>
                                              <p:pRg st="1" end="1"/>
                                            </p:txEl>
                                          </p:spTgt>
                                        </p:tgtEl>
                                        <p:attrNameLst>
                                          <p:attrName>style.visibility</p:attrName>
                                        </p:attrNameLst>
                                      </p:cBhvr>
                                      <p:to>
                                        <p:strVal val="visible"/>
                                      </p:to>
                                    </p:set>
                                    <p:animEffect transition="in" filter="wipe(left)">
                                      <p:cBhvr>
                                        <p:cTn id="10" dur="500"/>
                                        <p:tgtEl>
                                          <p:spTgt spid="11269">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11269">
                                            <p:txEl>
                                              <p:pRg st="2" end="2"/>
                                            </p:txEl>
                                          </p:spTgt>
                                        </p:tgtEl>
                                        <p:attrNameLst>
                                          <p:attrName>style.visibility</p:attrName>
                                        </p:attrNameLst>
                                      </p:cBhvr>
                                      <p:to>
                                        <p:strVal val="visible"/>
                                      </p:to>
                                    </p:set>
                                    <p:animEffect transition="in" filter="wipe(left)">
                                      <p:cBhvr>
                                        <p:cTn id="13" dur="500"/>
                                        <p:tgtEl>
                                          <p:spTgt spid="11269">
                                            <p:txEl>
                                              <p:pRg st="2" end="2"/>
                                            </p:txEl>
                                          </p:spTgt>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11269">
                                            <p:txEl>
                                              <p:pRg st="11" end="11"/>
                                            </p:txEl>
                                          </p:spTgt>
                                        </p:tgtEl>
                                        <p:attrNameLst>
                                          <p:attrName>style.visibility</p:attrName>
                                        </p:attrNameLst>
                                      </p:cBhvr>
                                      <p:to>
                                        <p:strVal val="visible"/>
                                      </p:to>
                                    </p:set>
                                    <p:animEffect transition="in" filter="wipe(left)">
                                      <p:cBhvr>
                                        <p:cTn id="17" dur="500"/>
                                        <p:tgtEl>
                                          <p:spTgt spid="11269">
                                            <p:txEl>
                                              <p:pRg st="11" end="11"/>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11269">
                                            <p:txEl>
                                              <p:pRg st="12" end="12"/>
                                            </p:txEl>
                                          </p:spTgt>
                                        </p:tgtEl>
                                        <p:attrNameLst>
                                          <p:attrName>style.visibility</p:attrName>
                                        </p:attrNameLst>
                                      </p:cBhvr>
                                      <p:to>
                                        <p:strVal val="visible"/>
                                      </p:to>
                                    </p:set>
                                    <p:animEffect transition="in" filter="wipe(left)">
                                      <p:cBhvr>
                                        <p:cTn id="20" dur="500"/>
                                        <p:tgtEl>
                                          <p:spTgt spid="11269">
                                            <p:txEl>
                                              <p:pRg st="12" end="1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1269">
                                            <p:txEl>
                                              <p:pRg st="3" end="3"/>
                                            </p:txEl>
                                          </p:spTgt>
                                        </p:tgtEl>
                                        <p:attrNameLst>
                                          <p:attrName>style.visibility</p:attrName>
                                        </p:attrNameLst>
                                      </p:cBhvr>
                                      <p:to>
                                        <p:strVal val="visible"/>
                                      </p:to>
                                    </p:set>
                                    <p:animEffect transition="in" filter="wipe(left)">
                                      <p:cBhvr>
                                        <p:cTn id="25" dur="500"/>
                                        <p:tgtEl>
                                          <p:spTgt spid="11269">
                                            <p:txEl>
                                              <p:pRg st="3" end="3"/>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11269">
                                            <p:txEl>
                                              <p:pRg st="4" end="4"/>
                                            </p:txEl>
                                          </p:spTgt>
                                        </p:tgtEl>
                                        <p:attrNameLst>
                                          <p:attrName>style.visibility</p:attrName>
                                        </p:attrNameLst>
                                      </p:cBhvr>
                                      <p:to>
                                        <p:strVal val="visible"/>
                                      </p:to>
                                    </p:set>
                                    <p:animEffect transition="in" filter="wipe(left)">
                                      <p:cBhvr>
                                        <p:cTn id="28" dur="500"/>
                                        <p:tgtEl>
                                          <p:spTgt spid="11269">
                                            <p:txEl>
                                              <p:pRg st="4" end="4"/>
                                            </p:txEl>
                                          </p:spTgt>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1269">
                                            <p:txEl>
                                              <p:pRg st="11" end="11"/>
                                            </p:txEl>
                                          </p:spTgt>
                                        </p:tgtEl>
                                        <p:attrNameLst>
                                          <p:attrName>style.visibility</p:attrName>
                                        </p:attrNameLst>
                                      </p:cBhvr>
                                      <p:to>
                                        <p:strVal val="visible"/>
                                      </p:to>
                                    </p:set>
                                    <p:animEffect transition="in" filter="wipe(left)">
                                      <p:cBhvr>
                                        <p:cTn id="32" dur="500"/>
                                        <p:tgtEl>
                                          <p:spTgt spid="11269">
                                            <p:txEl>
                                              <p:pRg st="11" end="11"/>
                                            </p:txEl>
                                          </p:spTgt>
                                        </p:tgtEl>
                                      </p:cBhvr>
                                    </p:animEffect>
                                  </p:childTnLst>
                                </p:cTn>
                              </p:par>
                              <p:par>
                                <p:cTn id="33" presetID="22" presetClass="entr" presetSubtype="8" fill="hold" nodeType="withEffect">
                                  <p:stCondLst>
                                    <p:cond delay="0"/>
                                  </p:stCondLst>
                                  <p:childTnLst>
                                    <p:set>
                                      <p:cBhvr>
                                        <p:cTn id="34" dur="1" fill="hold">
                                          <p:stCondLst>
                                            <p:cond delay="0"/>
                                          </p:stCondLst>
                                        </p:cTn>
                                        <p:tgtEl>
                                          <p:spTgt spid="11269">
                                            <p:txEl>
                                              <p:pRg st="12" end="12"/>
                                            </p:txEl>
                                          </p:spTgt>
                                        </p:tgtEl>
                                        <p:attrNameLst>
                                          <p:attrName>style.visibility</p:attrName>
                                        </p:attrNameLst>
                                      </p:cBhvr>
                                      <p:to>
                                        <p:strVal val="visible"/>
                                      </p:to>
                                    </p:set>
                                    <p:animEffect transition="in" filter="wipe(left)">
                                      <p:cBhvr>
                                        <p:cTn id="35" dur="500"/>
                                        <p:tgtEl>
                                          <p:spTgt spid="11269">
                                            <p:txEl>
                                              <p:pRg st="12" end="1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1269">
                                            <p:txEl>
                                              <p:pRg st="5" end="5"/>
                                            </p:txEl>
                                          </p:spTgt>
                                        </p:tgtEl>
                                        <p:attrNameLst>
                                          <p:attrName>style.visibility</p:attrName>
                                        </p:attrNameLst>
                                      </p:cBhvr>
                                      <p:to>
                                        <p:strVal val="visible"/>
                                      </p:to>
                                    </p:set>
                                    <p:animEffect transition="in" filter="wipe(left)">
                                      <p:cBhvr>
                                        <p:cTn id="40" dur="500"/>
                                        <p:tgtEl>
                                          <p:spTgt spid="11269">
                                            <p:txEl>
                                              <p:pRg st="5" end="5"/>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11269">
                                            <p:txEl>
                                              <p:pRg st="6" end="6"/>
                                            </p:txEl>
                                          </p:spTgt>
                                        </p:tgtEl>
                                        <p:attrNameLst>
                                          <p:attrName>style.visibility</p:attrName>
                                        </p:attrNameLst>
                                      </p:cBhvr>
                                      <p:to>
                                        <p:strVal val="visible"/>
                                      </p:to>
                                    </p:set>
                                    <p:animEffect transition="in" filter="wipe(left)">
                                      <p:cBhvr>
                                        <p:cTn id="43" dur="500"/>
                                        <p:tgtEl>
                                          <p:spTgt spid="11269">
                                            <p:txEl>
                                              <p:pRg st="6" end="6"/>
                                            </p:txEl>
                                          </p:spTgt>
                                        </p:tgtEl>
                                      </p:cBhvr>
                                    </p:animEffect>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11269">
                                            <p:txEl>
                                              <p:pRg st="11" end="11"/>
                                            </p:txEl>
                                          </p:spTgt>
                                        </p:tgtEl>
                                        <p:attrNameLst>
                                          <p:attrName>style.visibility</p:attrName>
                                        </p:attrNameLst>
                                      </p:cBhvr>
                                      <p:to>
                                        <p:strVal val="visible"/>
                                      </p:to>
                                    </p:set>
                                    <p:animEffect transition="in" filter="wipe(left)">
                                      <p:cBhvr>
                                        <p:cTn id="47" dur="500"/>
                                        <p:tgtEl>
                                          <p:spTgt spid="11269">
                                            <p:txEl>
                                              <p:pRg st="11" end="11"/>
                                            </p:txEl>
                                          </p:spTgt>
                                        </p:tgtEl>
                                      </p:cBhvr>
                                    </p:animEffect>
                                  </p:childTnLst>
                                </p:cTn>
                              </p:par>
                              <p:par>
                                <p:cTn id="48" presetID="22" presetClass="entr" presetSubtype="8" fill="hold" nodeType="withEffect">
                                  <p:stCondLst>
                                    <p:cond delay="0"/>
                                  </p:stCondLst>
                                  <p:childTnLst>
                                    <p:set>
                                      <p:cBhvr>
                                        <p:cTn id="49" dur="1" fill="hold">
                                          <p:stCondLst>
                                            <p:cond delay="0"/>
                                          </p:stCondLst>
                                        </p:cTn>
                                        <p:tgtEl>
                                          <p:spTgt spid="11269">
                                            <p:txEl>
                                              <p:pRg st="12" end="12"/>
                                            </p:txEl>
                                          </p:spTgt>
                                        </p:tgtEl>
                                        <p:attrNameLst>
                                          <p:attrName>style.visibility</p:attrName>
                                        </p:attrNameLst>
                                      </p:cBhvr>
                                      <p:to>
                                        <p:strVal val="visible"/>
                                      </p:to>
                                    </p:set>
                                    <p:animEffect transition="in" filter="wipe(left)">
                                      <p:cBhvr>
                                        <p:cTn id="50" dur="500"/>
                                        <p:tgtEl>
                                          <p:spTgt spid="11269">
                                            <p:txEl>
                                              <p:pRg st="12" end="1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1269">
                                            <p:txEl>
                                              <p:pRg st="7" end="7"/>
                                            </p:txEl>
                                          </p:spTgt>
                                        </p:tgtEl>
                                        <p:attrNameLst>
                                          <p:attrName>style.visibility</p:attrName>
                                        </p:attrNameLst>
                                      </p:cBhvr>
                                      <p:to>
                                        <p:strVal val="visible"/>
                                      </p:to>
                                    </p:set>
                                    <p:animEffect transition="in" filter="wipe(left)">
                                      <p:cBhvr>
                                        <p:cTn id="55" dur="500"/>
                                        <p:tgtEl>
                                          <p:spTgt spid="11269">
                                            <p:txEl>
                                              <p:pRg st="7" end="7"/>
                                            </p:txEl>
                                          </p:spTgt>
                                        </p:tgtEl>
                                      </p:cBhvr>
                                    </p:animEffect>
                                  </p:childTnLst>
                                </p:cTn>
                              </p:par>
                              <p:par>
                                <p:cTn id="56" presetID="22" presetClass="entr" presetSubtype="8" fill="hold" nodeType="withEffect">
                                  <p:stCondLst>
                                    <p:cond delay="0"/>
                                  </p:stCondLst>
                                  <p:childTnLst>
                                    <p:set>
                                      <p:cBhvr>
                                        <p:cTn id="57" dur="1" fill="hold">
                                          <p:stCondLst>
                                            <p:cond delay="0"/>
                                          </p:stCondLst>
                                        </p:cTn>
                                        <p:tgtEl>
                                          <p:spTgt spid="11269">
                                            <p:txEl>
                                              <p:pRg st="8" end="8"/>
                                            </p:txEl>
                                          </p:spTgt>
                                        </p:tgtEl>
                                        <p:attrNameLst>
                                          <p:attrName>style.visibility</p:attrName>
                                        </p:attrNameLst>
                                      </p:cBhvr>
                                      <p:to>
                                        <p:strVal val="visible"/>
                                      </p:to>
                                    </p:set>
                                    <p:animEffect transition="in" filter="wipe(left)">
                                      <p:cBhvr>
                                        <p:cTn id="58" dur="500"/>
                                        <p:tgtEl>
                                          <p:spTgt spid="11269">
                                            <p:txEl>
                                              <p:pRg st="8" end="8"/>
                                            </p:txEl>
                                          </p:spTgt>
                                        </p:tgtEl>
                                      </p:cBhvr>
                                    </p:animEffect>
                                  </p:childTnLst>
                                </p:cTn>
                              </p:par>
                            </p:childTnLst>
                          </p:cTn>
                        </p:par>
                        <p:par>
                          <p:cTn id="59" fill="hold">
                            <p:stCondLst>
                              <p:cond delay="500"/>
                            </p:stCondLst>
                            <p:childTnLst>
                              <p:par>
                                <p:cTn id="60" presetID="22" presetClass="entr" presetSubtype="8" fill="hold" nodeType="afterEffect">
                                  <p:stCondLst>
                                    <p:cond delay="0"/>
                                  </p:stCondLst>
                                  <p:childTnLst>
                                    <p:set>
                                      <p:cBhvr>
                                        <p:cTn id="61" dur="1" fill="hold">
                                          <p:stCondLst>
                                            <p:cond delay="0"/>
                                          </p:stCondLst>
                                        </p:cTn>
                                        <p:tgtEl>
                                          <p:spTgt spid="11269">
                                            <p:txEl>
                                              <p:pRg st="11" end="11"/>
                                            </p:txEl>
                                          </p:spTgt>
                                        </p:tgtEl>
                                        <p:attrNameLst>
                                          <p:attrName>style.visibility</p:attrName>
                                        </p:attrNameLst>
                                      </p:cBhvr>
                                      <p:to>
                                        <p:strVal val="visible"/>
                                      </p:to>
                                    </p:set>
                                    <p:animEffect transition="in" filter="wipe(left)">
                                      <p:cBhvr>
                                        <p:cTn id="62" dur="500"/>
                                        <p:tgtEl>
                                          <p:spTgt spid="11269">
                                            <p:txEl>
                                              <p:pRg st="11" end="11"/>
                                            </p:txEl>
                                          </p:spTgt>
                                        </p:tgtEl>
                                      </p:cBhvr>
                                    </p:animEffect>
                                  </p:childTnLst>
                                </p:cTn>
                              </p:par>
                              <p:par>
                                <p:cTn id="63" presetID="22" presetClass="entr" presetSubtype="8" fill="hold" nodeType="withEffect">
                                  <p:stCondLst>
                                    <p:cond delay="0"/>
                                  </p:stCondLst>
                                  <p:childTnLst>
                                    <p:set>
                                      <p:cBhvr>
                                        <p:cTn id="64" dur="1" fill="hold">
                                          <p:stCondLst>
                                            <p:cond delay="0"/>
                                          </p:stCondLst>
                                        </p:cTn>
                                        <p:tgtEl>
                                          <p:spTgt spid="11269">
                                            <p:txEl>
                                              <p:pRg st="12" end="12"/>
                                            </p:txEl>
                                          </p:spTgt>
                                        </p:tgtEl>
                                        <p:attrNameLst>
                                          <p:attrName>style.visibility</p:attrName>
                                        </p:attrNameLst>
                                      </p:cBhvr>
                                      <p:to>
                                        <p:strVal val="visible"/>
                                      </p:to>
                                    </p:set>
                                    <p:animEffect transition="in" filter="wipe(left)">
                                      <p:cBhvr>
                                        <p:cTn id="65" dur="500"/>
                                        <p:tgtEl>
                                          <p:spTgt spid="11269">
                                            <p:txEl>
                                              <p:pRg st="12" end="1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1269">
                                            <p:txEl>
                                              <p:pRg st="9" end="9"/>
                                            </p:txEl>
                                          </p:spTgt>
                                        </p:tgtEl>
                                        <p:attrNameLst>
                                          <p:attrName>style.visibility</p:attrName>
                                        </p:attrNameLst>
                                      </p:cBhvr>
                                      <p:to>
                                        <p:strVal val="visible"/>
                                      </p:to>
                                    </p:set>
                                    <p:animEffect transition="in" filter="wipe(left)">
                                      <p:cBhvr>
                                        <p:cTn id="70" dur="500"/>
                                        <p:tgtEl>
                                          <p:spTgt spid="11269">
                                            <p:txEl>
                                              <p:pRg st="9" end="9"/>
                                            </p:txEl>
                                          </p:spTgt>
                                        </p:tgtEl>
                                      </p:cBhvr>
                                    </p:animEffect>
                                  </p:childTnLst>
                                </p:cTn>
                              </p:par>
                              <p:par>
                                <p:cTn id="71" presetID="22" presetClass="entr" presetSubtype="8" fill="hold" nodeType="withEffect">
                                  <p:stCondLst>
                                    <p:cond delay="0"/>
                                  </p:stCondLst>
                                  <p:childTnLst>
                                    <p:set>
                                      <p:cBhvr>
                                        <p:cTn id="72" dur="1" fill="hold">
                                          <p:stCondLst>
                                            <p:cond delay="0"/>
                                          </p:stCondLst>
                                        </p:cTn>
                                        <p:tgtEl>
                                          <p:spTgt spid="11269">
                                            <p:txEl>
                                              <p:pRg st="10" end="10"/>
                                            </p:txEl>
                                          </p:spTgt>
                                        </p:tgtEl>
                                        <p:attrNameLst>
                                          <p:attrName>style.visibility</p:attrName>
                                        </p:attrNameLst>
                                      </p:cBhvr>
                                      <p:to>
                                        <p:strVal val="visible"/>
                                      </p:to>
                                    </p:set>
                                    <p:animEffect transition="in" filter="wipe(left)">
                                      <p:cBhvr>
                                        <p:cTn id="73" dur="500"/>
                                        <p:tgtEl>
                                          <p:spTgt spid="11269">
                                            <p:txEl>
                                              <p:pRg st="10" end="10"/>
                                            </p:txEl>
                                          </p:spTgt>
                                        </p:tgtEl>
                                      </p:cBhvr>
                                    </p:animEffect>
                                  </p:childTnLst>
                                </p:cTn>
                              </p:par>
                            </p:childTnLst>
                          </p:cTn>
                        </p:par>
                        <p:par>
                          <p:cTn id="74" fill="hold">
                            <p:stCondLst>
                              <p:cond delay="500"/>
                            </p:stCondLst>
                            <p:childTnLst>
                              <p:par>
                                <p:cTn id="75" presetID="22" presetClass="entr" presetSubtype="8" fill="hold" nodeType="afterEffect">
                                  <p:stCondLst>
                                    <p:cond delay="0"/>
                                  </p:stCondLst>
                                  <p:childTnLst>
                                    <p:set>
                                      <p:cBhvr>
                                        <p:cTn id="76" dur="1" fill="hold">
                                          <p:stCondLst>
                                            <p:cond delay="0"/>
                                          </p:stCondLst>
                                        </p:cTn>
                                        <p:tgtEl>
                                          <p:spTgt spid="11269">
                                            <p:txEl>
                                              <p:pRg st="11" end="11"/>
                                            </p:txEl>
                                          </p:spTgt>
                                        </p:tgtEl>
                                        <p:attrNameLst>
                                          <p:attrName>style.visibility</p:attrName>
                                        </p:attrNameLst>
                                      </p:cBhvr>
                                      <p:to>
                                        <p:strVal val="visible"/>
                                      </p:to>
                                    </p:set>
                                    <p:animEffect transition="in" filter="wipe(left)">
                                      <p:cBhvr>
                                        <p:cTn id="77" dur="500"/>
                                        <p:tgtEl>
                                          <p:spTgt spid="11269">
                                            <p:txEl>
                                              <p:pRg st="11" end="11"/>
                                            </p:txEl>
                                          </p:spTgt>
                                        </p:tgtEl>
                                      </p:cBhvr>
                                    </p:animEffect>
                                  </p:childTnLst>
                                </p:cTn>
                              </p:par>
                              <p:par>
                                <p:cTn id="78" presetID="22" presetClass="entr" presetSubtype="8" fill="hold" nodeType="withEffect">
                                  <p:stCondLst>
                                    <p:cond delay="0"/>
                                  </p:stCondLst>
                                  <p:childTnLst>
                                    <p:set>
                                      <p:cBhvr>
                                        <p:cTn id="79" dur="1" fill="hold">
                                          <p:stCondLst>
                                            <p:cond delay="0"/>
                                          </p:stCondLst>
                                        </p:cTn>
                                        <p:tgtEl>
                                          <p:spTgt spid="11269">
                                            <p:txEl>
                                              <p:pRg st="12" end="12"/>
                                            </p:txEl>
                                          </p:spTgt>
                                        </p:tgtEl>
                                        <p:attrNameLst>
                                          <p:attrName>style.visibility</p:attrName>
                                        </p:attrNameLst>
                                      </p:cBhvr>
                                      <p:to>
                                        <p:strVal val="visible"/>
                                      </p:to>
                                    </p:set>
                                    <p:animEffect transition="in" filter="wipe(left)">
                                      <p:cBhvr>
                                        <p:cTn id="80" dur="500"/>
                                        <p:tgtEl>
                                          <p:spTgt spid="1126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System Life Cycle (SLC) and System Development Life Cycle (SDLC)</a:t>
            </a:r>
            <a:r>
              <a:rPr lang="en-US" dirty="0" smtClean="0"/>
              <a:t/>
            </a:r>
            <a:br>
              <a:rPr lang="en-US" dirty="0" smtClean="0"/>
            </a:br>
            <a:r>
              <a:rPr lang="en-US" dirty="0" smtClean="0"/>
              <a:t>Examples of SDLC and Systems Engineering Activities</a:t>
            </a:r>
            <a:endParaRPr lang="en-US" dirty="0"/>
          </a:p>
        </p:txBody>
      </p:sp>
      <p:sp>
        <p:nvSpPr>
          <p:cNvPr id="4" name="Slide Number Placeholder 3"/>
          <p:cNvSpPr>
            <a:spLocks noGrp="1"/>
          </p:cNvSpPr>
          <p:nvPr>
            <p:ph type="sldNum" sz="quarter" idx="10"/>
          </p:nvPr>
        </p:nvSpPr>
        <p:spPr/>
        <p:txBody>
          <a:bodyPr/>
          <a:lstStyle/>
          <a:p>
            <a:fld id="{C913E34A-AD91-41F9-9AF6-83B8E56266B9}" type="slidenum">
              <a:rPr lang="en-US" smtClean="0"/>
              <a:pPr/>
              <a:t>67</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33764976"/>
              </p:ext>
            </p:extLst>
          </p:nvPr>
        </p:nvGraphicFramePr>
        <p:xfrm>
          <a:off x="76200" y="1295400"/>
          <a:ext cx="8992695" cy="4572000"/>
        </p:xfrm>
        <a:graphic>
          <a:graphicData uri="http://schemas.openxmlformats.org/drawingml/2006/table">
            <a:tbl>
              <a:tblPr firstRow="1" bandRow="1">
                <a:tableStyleId>{5C22544A-7EE6-4342-B048-85BDC9FD1C3A}</a:tableStyleId>
              </a:tblPr>
              <a:tblGrid>
                <a:gridCol w="1066806"/>
                <a:gridCol w="457200"/>
                <a:gridCol w="477520"/>
                <a:gridCol w="639350"/>
                <a:gridCol w="483330"/>
                <a:gridCol w="137160"/>
                <a:gridCol w="116840"/>
                <a:gridCol w="690880"/>
                <a:gridCol w="211911"/>
                <a:gridCol w="444498"/>
                <a:gridCol w="546102"/>
                <a:gridCol w="1217382"/>
                <a:gridCol w="1251858"/>
                <a:gridCol w="1251858"/>
              </a:tblGrid>
              <a:tr h="239785">
                <a:tc gridSpan="14">
                  <a:txBody>
                    <a:bodyPr/>
                    <a:lstStyle/>
                    <a:p>
                      <a:pPr algn="ctr"/>
                      <a:r>
                        <a:rPr lang="en-US" sz="1200" b="1" dirty="0" smtClean="0">
                          <a:solidFill>
                            <a:srgbClr val="000090"/>
                          </a:solidFill>
                          <a:latin typeface="Arial Narrow" pitchFamily="34" charset="0"/>
                        </a:rPr>
                        <a:t>IEEE 1220,</a:t>
                      </a:r>
                      <a:r>
                        <a:rPr lang="en-US" sz="1200" b="1" baseline="0" dirty="0" smtClean="0">
                          <a:solidFill>
                            <a:srgbClr val="000090"/>
                          </a:solidFill>
                          <a:latin typeface="Arial Narrow" pitchFamily="34" charset="0"/>
                        </a:rPr>
                        <a:t> Application and Management of the Systems Engineering Process</a:t>
                      </a:r>
                      <a:endParaRPr lang="en-US" sz="1200" b="1" dirty="0">
                        <a:solidFill>
                          <a:srgbClr val="000090"/>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200" b="0" dirty="0">
                        <a:solidFill>
                          <a:srgbClr val="002060"/>
                        </a:solidFill>
                        <a:latin typeface="Arial Narrow" pitchFamily="34" charset="0"/>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200" b="0" dirty="0">
                        <a:solidFill>
                          <a:srgbClr val="002060"/>
                        </a:solidFill>
                        <a:latin typeface="Arial Narrow" pitchFamily="34" charset="0"/>
                      </a:endParaRPr>
                    </a:p>
                  </a:txBody>
                  <a:tcPr/>
                </a:tc>
                <a:tc hMerge="1">
                  <a:txBody>
                    <a:bodyPr/>
                    <a:lstStyle/>
                    <a:p>
                      <a:endParaRPr lang="en-US" sz="1200" b="0" dirty="0">
                        <a:solidFill>
                          <a:srgbClr val="002060"/>
                        </a:solidFill>
                        <a:latin typeface="Arial Narrow" pitchFamily="34" charset="0"/>
                      </a:endParaRPr>
                    </a:p>
                  </a:txBody>
                  <a:tcPr/>
                </a:tc>
              </a:tr>
              <a:tr h="399642">
                <a:tc gridSpan="3">
                  <a:txBody>
                    <a:bodyPr/>
                    <a:lstStyle/>
                    <a:p>
                      <a:pPr algn="ctr"/>
                      <a:r>
                        <a:rPr lang="en-US" sz="1200" b="0" dirty="0" smtClean="0">
                          <a:solidFill>
                            <a:srgbClr val="000090"/>
                          </a:solidFill>
                          <a:latin typeface="Arial Narrow" pitchFamily="34" charset="0"/>
                        </a:rPr>
                        <a:t>Concept Stage</a:t>
                      </a:r>
                      <a:endParaRPr lang="en-US" sz="1200" b="0" dirty="0">
                        <a:solidFill>
                          <a:srgbClr val="000090"/>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tc gridSpan="9">
                  <a:txBody>
                    <a:bodyPr/>
                    <a:lstStyle/>
                    <a:p>
                      <a:pPr algn="ctr"/>
                      <a:r>
                        <a:rPr lang="en-US" sz="1200" b="0" dirty="0" smtClean="0">
                          <a:solidFill>
                            <a:srgbClr val="000090"/>
                          </a:solidFill>
                          <a:latin typeface="Arial Narrow" pitchFamily="34" charset="0"/>
                        </a:rPr>
                        <a:t>Development Stage</a:t>
                      </a:r>
                      <a:endParaRPr lang="en-US" sz="1200" b="0" dirty="0">
                        <a:solidFill>
                          <a:srgbClr val="000090"/>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chemeClr val="accent1">
                        <a:lumMod val="20000"/>
                        <a:lumOff val="80000"/>
                      </a:schemeClr>
                    </a:solidFill>
                  </a:tcPr>
                </a:tc>
                <a:tc hMerge="1">
                  <a:txBody>
                    <a:bodyPr/>
                    <a:lstStyle/>
                    <a:p>
                      <a:pPr algn="ctr"/>
                      <a:endParaRPr lang="en-US" sz="1200" b="0" dirty="0">
                        <a:solidFill>
                          <a:srgbClr val="002060"/>
                        </a:solidFill>
                        <a:latin typeface="Arial Narrow"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rgbClr val="D9E6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sz="1200" b="0" dirty="0" smtClean="0">
                          <a:solidFill>
                            <a:srgbClr val="000090"/>
                          </a:solidFill>
                          <a:latin typeface="Arial Narrow" pitchFamily="34" charset="0"/>
                        </a:rPr>
                        <a:t>Production Stage</a:t>
                      </a:r>
                      <a:endParaRPr lang="en-US" sz="1200" b="0" dirty="0">
                        <a:solidFill>
                          <a:srgbClr val="000090"/>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chemeClr val="accent1">
                        <a:lumMod val="20000"/>
                        <a:lumOff val="80000"/>
                      </a:schemeClr>
                    </a:solidFill>
                  </a:tcPr>
                </a:tc>
                <a:tc>
                  <a:txBody>
                    <a:bodyPr/>
                    <a:lstStyle/>
                    <a:p>
                      <a:pPr algn="ctr"/>
                      <a:r>
                        <a:rPr lang="en-US" sz="1200" b="0" dirty="0" smtClean="0">
                          <a:solidFill>
                            <a:srgbClr val="000090"/>
                          </a:solidFill>
                          <a:latin typeface="Arial Narrow" pitchFamily="34" charset="0"/>
                        </a:rPr>
                        <a:t>Operations &amp; Maintenance</a:t>
                      </a:r>
                      <a:endParaRPr lang="en-US" sz="1200" b="0" dirty="0">
                        <a:solidFill>
                          <a:srgbClr val="000090"/>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chemeClr val="accent1">
                        <a:lumMod val="20000"/>
                        <a:lumOff val="80000"/>
                      </a:schemeClr>
                    </a:solidFill>
                  </a:tcPr>
                </a:tc>
              </a:tr>
              <a:tr h="239785">
                <a:tc gridSpan="1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000090"/>
                          </a:solidFill>
                          <a:latin typeface="Arial Narrow" pitchFamily="34" charset="0"/>
                        </a:rPr>
                        <a:t>Defense Acquisition Life Cycle (</a:t>
                      </a:r>
                      <a:r>
                        <a:rPr lang="en-US" sz="1200" b="1" dirty="0" err="1" smtClean="0">
                          <a:solidFill>
                            <a:srgbClr val="000090"/>
                          </a:solidFill>
                          <a:latin typeface="Arial Narrow" pitchFamily="34" charset="0"/>
                        </a:rPr>
                        <a:t>DoD</a:t>
                      </a:r>
                      <a:r>
                        <a:rPr lang="en-US" sz="1200" b="1" dirty="0" smtClean="0">
                          <a:solidFill>
                            <a:srgbClr val="000090"/>
                          </a:solidFill>
                          <a:latin typeface="Arial Narrow" pitchFamily="34" charset="0"/>
                        </a:rPr>
                        <a:t> 5000)</a:t>
                      </a: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smtClean="0">
                        <a:solidFill>
                          <a:srgbClr val="002060"/>
                        </a:solidFill>
                        <a:latin typeface="Arial Narrow"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dirty="0" smtClean="0">
                        <a:solidFill>
                          <a:srgbClr val="002060"/>
                        </a:solidFill>
                        <a:latin typeface="Arial Narrow"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b="0" dirty="0">
                        <a:solidFill>
                          <a:srgbClr val="002060"/>
                        </a:solidFill>
                        <a:latin typeface="Arial Narrow"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5594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00090"/>
                          </a:solidFill>
                          <a:latin typeface="Arial Narrow" pitchFamily="34" charset="0"/>
                        </a:rPr>
                        <a:t>User needs &amp; Technology Opportunities</a:t>
                      </a:r>
                    </a:p>
                  </a:txBody>
                  <a:tcP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chemeClr val="accent1">
                        <a:lumMod val="40000"/>
                        <a:lumOff val="60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00090"/>
                          </a:solidFill>
                          <a:latin typeface="Arial Narrow" pitchFamily="34" charset="0"/>
                        </a:rPr>
                        <a:t>Concept Refinement</a:t>
                      </a: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00090"/>
                          </a:solidFill>
                          <a:latin typeface="Arial Narrow" pitchFamily="34" charset="0"/>
                        </a:rPr>
                        <a:t>Technology Development</a:t>
                      </a: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chemeClr val="accent1">
                        <a:lumMod val="40000"/>
                        <a:lumOff val="60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0" dirty="0" smtClean="0">
                        <a:solidFill>
                          <a:srgbClr val="002060"/>
                        </a:solidFill>
                        <a:latin typeface="Arial Narrow"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9050" cap="flat" cmpd="sng" algn="ctr">
                      <a:solidFill>
                        <a:schemeClr val="tx1">
                          <a:lumMod val="50000"/>
                          <a:lumOff val="50000"/>
                        </a:schemeClr>
                      </a:solidFill>
                      <a:prstDash val="solid"/>
                      <a:round/>
                      <a:headEnd type="none" w="med" len="med"/>
                      <a:tailEnd type="none" w="med" len="med"/>
                    </a:lnB>
                    <a:solidFill>
                      <a:schemeClr val="tx2">
                        <a:lumMod val="20000"/>
                        <a:lumOff val="80000"/>
                      </a:schemeClr>
                    </a:solidFill>
                  </a:tcPr>
                </a:tc>
                <a:tc hMerge="1">
                  <a:txBody>
                    <a:bodyPr/>
                    <a:lstStyle/>
                    <a:p>
                      <a:endParaRPr lang="en-US"/>
                    </a:p>
                  </a:txBody>
                  <a:tcPr/>
                </a:tc>
                <a:tc gridSpan="6">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00090"/>
                          </a:solidFill>
                          <a:latin typeface="Arial Narrow" pitchFamily="34" charset="0"/>
                        </a:rPr>
                        <a:t>System Development &amp; Demonstration</a:t>
                      </a: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00090"/>
                          </a:solidFill>
                          <a:latin typeface="Arial Narrow" pitchFamily="34" charset="0"/>
                        </a:rPr>
                        <a:t>Production and Deployment</a:t>
                      </a: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chemeClr val="accent1">
                        <a:lumMod val="40000"/>
                        <a:lumOff val="60000"/>
                      </a:schemeClr>
                    </a:solidFill>
                  </a:tcPr>
                </a:tc>
                <a:tc>
                  <a:txBody>
                    <a:bodyPr/>
                    <a:lstStyle/>
                    <a:p>
                      <a:pPr algn="ctr"/>
                      <a:r>
                        <a:rPr lang="en-US" sz="1200" b="0" dirty="0" smtClean="0">
                          <a:solidFill>
                            <a:srgbClr val="000090"/>
                          </a:solidFill>
                          <a:latin typeface="Arial Narrow" pitchFamily="34" charset="0"/>
                        </a:rPr>
                        <a:t>Operations &amp; Support</a:t>
                      </a:r>
                      <a:endParaRPr lang="en-US" sz="1200" b="0" dirty="0">
                        <a:solidFill>
                          <a:srgbClr val="000090"/>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chemeClr val="accent1">
                        <a:lumMod val="40000"/>
                        <a:lumOff val="60000"/>
                      </a:schemeClr>
                    </a:solidFill>
                  </a:tcPr>
                </a:tc>
              </a:tr>
              <a:tr h="260877">
                <a:tc gridSpan="14">
                  <a:txBody>
                    <a:bodyPr/>
                    <a:lstStyle/>
                    <a:p>
                      <a:pPr algn="ctr"/>
                      <a:r>
                        <a:rPr lang="en-US" sz="1200" b="1" dirty="0" smtClean="0">
                          <a:solidFill>
                            <a:srgbClr val="000090"/>
                          </a:solidFill>
                          <a:latin typeface="Arial Narrow" pitchFamily="34" charset="0"/>
                        </a:rPr>
                        <a:t>IRS Enterprise</a:t>
                      </a:r>
                      <a:r>
                        <a:rPr lang="en-US" sz="1200" b="1" baseline="0" dirty="0" smtClean="0">
                          <a:solidFill>
                            <a:srgbClr val="000090"/>
                          </a:solidFill>
                          <a:latin typeface="Arial Narrow" pitchFamily="34" charset="0"/>
                        </a:rPr>
                        <a:t> Life Cycle (ELC)</a:t>
                      </a:r>
                      <a:endParaRPr lang="en-US" sz="1200" b="1" dirty="0">
                        <a:solidFill>
                          <a:srgbClr val="000090"/>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200" b="0" dirty="0">
                        <a:solidFill>
                          <a:srgbClr val="002060"/>
                        </a:solidFill>
                        <a:latin typeface="Arial Narrow"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200" b="0" dirty="0">
                        <a:solidFill>
                          <a:srgbClr val="002060"/>
                        </a:solidFill>
                        <a:latin typeface="Arial Narrow"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2">
                        <a:lumMod val="40000"/>
                        <a:lumOff val="60000"/>
                      </a:schemeClr>
                    </a:solidFill>
                  </a:tcPr>
                </a:tc>
                <a:tc hMerge="1">
                  <a:txBody>
                    <a:bodyPr/>
                    <a:lstStyle/>
                    <a:p>
                      <a:pPr algn="ctr"/>
                      <a:endParaRPr lang="en-US" sz="1200" b="0" dirty="0">
                        <a:solidFill>
                          <a:srgbClr val="002060"/>
                        </a:solidFill>
                        <a:latin typeface="Arial Narrow"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2">
                        <a:lumMod val="40000"/>
                        <a:lumOff val="60000"/>
                      </a:schemeClr>
                    </a:solidFill>
                  </a:tcPr>
                </a:tc>
              </a:tr>
              <a:tr h="399642">
                <a:tc>
                  <a:txBody>
                    <a:bodyPr/>
                    <a:lstStyle/>
                    <a:p>
                      <a:pPr algn="ctr"/>
                      <a:r>
                        <a:rPr lang="en-US" sz="1200" b="0" dirty="0" smtClean="0">
                          <a:solidFill>
                            <a:srgbClr val="000090"/>
                          </a:solidFill>
                          <a:latin typeface="Arial Narrow" pitchFamily="34" charset="0"/>
                        </a:rPr>
                        <a:t>Vision &amp; Strategy</a:t>
                      </a:r>
                      <a:endParaRPr lang="en-US" sz="1200" b="0" dirty="0">
                        <a:solidFill>
                          <a:srgbClr val="000090"/>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chemeClr val="accent1">
                        <a:lumMod val="60000"/>
                        <a:lumOff val="40000"/>
                      </a:schemeClr>
                    </a:solidFill>
                  </a:tcPr>
                </a:tc>
                <a:tc gridSpan="2">
                  <a:txBody>
                    <a:bodyPr/>
                    <a:lstStyle/>
                    <a:p>
                      <a:pPr algn="ctr"/>
                      <a:r>
                        <a:rPr lang="en-US" sz="1200" b="0" dirty="0" smtClean="0">
                          <a:solidFill>
                            <a:srgbClr val="000090"/>
                          </a:solidFill>
                          <a:latin typeface="Arial Narrow" pitchFamily="34" charset="0"/>
                        </a:rPr>
                        <a:t>Project Initiation</a:t>
                      </a:r>
                      <a:endParaRPr lang="en-US" sz="1200" b="0" dirty="0">
                        <a:solidFill>
                          <a:srgbClr val="000090"/>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chemeClr val="accent1">
                        <a:lumMod val="60000"/>
                        <a:lumOff val="40000"/>
                      </a:schemeClr>
                    </a:solidFill>
                  </a:tcPr>
                </a:tc>
                <a:tc hMerge="1">
                  <a:txBody>
                    <a:bodyPr/>
                    <a:lstStyle/>
                    <a:p>
                      <a:endParaRPr lang="en-US"/>
                    </a:p>
                  </a:txBody>
                  <a:tcPr/>
                </a:tc>
                <a:tc gridSpan="2">
                  <a:txBody>
                    <a:bodyPr/>
                    <a:lstStyle/>
                    <a:p>
                      <a:pPr algn="ctr"/>
                      <a:r>
                        <a:rPr lang="en-US" sz="1200" b="0" dirty="0" smtClean="0">
                          <a:solidFill>
                            <a:srgbClr val="000090"/>
                          </a:solidFill>
                          <a:latin typeface="Arial Narrow" pitchFamily="34" charset="0"/>
                        </a:rPr>
                        <a:t>Domain Architecture</a:t>
                      </a:r>
                      <a:endParaRPr lang="en-US" sz="1200" b="0" dirty="0">
                        <a:solidFill>
                          <a:srgbClr val="000090"/>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chemeClr val="accent1">
                        <a:lumMod val="60000"/>
                        <a:lumOff val="40000"/>
                      </a:schemeClr>
                    </a:solidFill>
                  </a:tcPr>
                </a:tc>
                <a:tc hMerge="1">
                  <a:txBody>
                    <a:bodyPr/>
                    <a:lstStyle/>
                    <a:p>
                      <a:pPr algn="ctr"/>
                      <a:endParaRPr lang="en-US" sz="1200" b="0" dirty="0">
                        <a:solidFill>
                          <a:srgbClr val="002060"/>
                        </a:solidFill>
                        <a:latin typeface="Arial Narrow"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2">
                        <a:lumMod val="40000"/>
                        <a:lumOff val="60000"/>
                      </a:schemeClr>
                    </a:solidFill>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00090"/>
                          </a:solidFill>
                          <a:latin typeface="Arial Narrow" pitchFamily="34" charset="0"/>
                        </a:rPr>
                        <a:t>Preliminary Design</a:t>
                      </a: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chemeClr val="accent1">
                        <a:lumMod val="60000"/>
                        <a:lumOff val="40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0" dirty="0" smtClean="0">
                        <a:solidFill>
                          <a:srgbClr val="002060"/>
                        </a:solidFill>
                        <a:latin typeface="Arial Narrow"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00090"/>
                          </a:solidFill>
                          <a:latin typeface="Arial Narrow" pitchFamily="34" charset="0"/>
                        </a:rPr>
                        <a:t>Detailed Design</a:t>
                      </a: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chemeClr val="accent1">
                        <a:lumMod val="60000"/>
                        <a:lumOff val="40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0" dirty="0" smtClean="0">
                        <a:solidFill>
                          <a:srgbClr val="002060"/>
                        </a:solidFill>
                        <a:latin typeface="Arial Narrow"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smtClean="0">
                          <a:solidFill>
                            <a:srgbClr val="000090"/>
                          </a:solidFill>
                          <a:latin typeface="Arial Narrow" pitchFamily="34" charset="0"/>
                        </a:rPr>
                        <a:t>System Development</a:t>
                      </a: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chemeClr val="accent1">
                        <a:lumMod val="60000"/>
                        <a:lumOff val="40000"/>
                      </a:schemeClr>
                    </a:solidFill>
                  </a:tcPr>
                </a:tc>
                <a:tc>
                  <a:txBody>
                    <a:bodyPr/>
                    <a:lstStyle/>
                    <a:p>
                      <a:pPr algn="ctr"/>
                      <a:r>
                        <a:rPr lang="en-US" sz="1200" b="0" dirty="0" smtClean="0">
                          <a:solidFill>
                            <a:srgbClr val="000090"/>
                          </a:solidFill>
                          <a:latin typeface="Arial Narrow" pitchFamily="34" charset="0"/>
                        </a:rPr>
                        <a:t>System Deployment</a:t>
                      </a:r>
                      <a:endParaRPr lang="en-US" sz="1200" b="0" dirty="0">
                        <a:solidFill>
                          <a:srgbClr val="000090"/>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chemeClr val="accent1">
                        <a:lumMod val="60000"/>
                        <a:lumOff val="40000"/>
                      </a:schemeClr>
                    </a:solidFill>
                  </a:tcPr>
                </a:tc>
                <a:tc>
                  <a:txBody>
                    <a:bodyPr/>
                    <a:lstStyle/>
                    <a:p>
                      <a:pPr algn="ctr"/>
                      <a:r>
                        <a:rPr lang="en-US" sz="1200" b="0" dirty="0" smtClean="0">
                          <a:solidFill>
                            <a:srgbClr val="000090"/>
                          </a:solidFill>
                          <a:latin typeface="Arial Narrow" pitchFamily="34" charset="0"/>
                        </a:rPr>
                        <a:t>Operations &amp; Maintenance</a:t>
                      </a:r>
                      <a:endParaRPr lang="en-US" sz="1200" b="0" dirty="0">
                        <a:solidFill>
                          <a:srgbClr val="000090"/>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chemeClr val="accent1">
                        <a:lumMod val="60000"/>
                        <a:lumOff val="40000"/>
                      </a:schemeClr>
                    </a:solidFill>
                  </a:tcPr>
                </a:tc>
              </a:tr>
              <a:tr h="260877">
                <a:tc gridSpan="14">
                  <a:txBody>
                    <a:bodyPr/>
                    <a:lstStyle/>
                    <a:p>
                      <a:pPr algn="ctr"/>
                      <a:r>
                        <a:rPr lang="en-US" sz="1200" b="1" dirty="0" smtClean="0">
                          <a:solidFill>
                            <a:schemeClr val="bg1"/>
                          </a:solidFill>
                          <a:latin typeface="Arial Narrow" pitchFamily="34" charset="0"/>
                        </a:rPr>
                        <a:t>FBI</a:t>
                      </a:r>
                      <a:r>
                        <a:rPr lang="en-US" sz="1200" b="1" baseline="0" dirty="0" smtClean="0">
                          <a:solidFill>
                            <a:schemeClr val="bg1"/>
                          </a:solidFill>
                          <a:latin typeface="Arial Narrow" pitchFamily="34" charset="0"/>
                        </a:rPr>
                        <a:t> Information Technology </a:t>
                      </a:r>
                      <a:r>
                        <a:rPr lang="en-US" sz="1200" b="1" dirty="0" smtClean="0">
                          <a:solidFill>
                            <a:schemeClr val="bg1"/>
                          </a:solidFill>
                          <a:latin typeface="Arial Narrow" pitchFamily="34" charset="0"/>
                        </a:rPr>
                        <a:t>Life Cycle Management Directive (IT LCMD)</a:t>
                      </a:r>
                      <a:endParaRPr lang="en-US" sz="1200" b="1" dirty="0">
                        <a:solidFill>
                          <a:schemeClr val="bg1"/>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chemeClr val="accent1">
                        <a:lumMod val="75000"/>
                      </a:schemeClr>
                    </a:solidFill>
                  </a:tcPr>
                </a:tc>
                <a:tc hMerge="1">
                  <a:txBody>
                    <a:bodyPr/>
                    <a:lstStyle/>
                    <a:p>
                      <a:pPr algn="ctr"/>
                      <a:endParaRPr lang="en-US" sz="1200" b="1" dirty="0">
                        <a:solidFill>
                          <a:srgbClr val="002060"/>
                        </a:solidFill>
                        <a:latin typeface="Arial Narrow"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hMerge="1">
                  <a:txBody>
                    <a:bodyPr/>
                    <a:lstStyle/>
                    <a:p>
                      <a:pPr algn="ctr"/>
                      <a:endParaRPr lang="en-US" sz="1200" b="1" dirty="0">
                        <a:solidFill>
                          <a:srgbClr val="002060"/>
                        </a:solidFill>
                        <a:latin typeface="Arial Narrow"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002060"/>
                        </a:solidFill>
                        <a:latin typeface="Arial Narrow"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002060"/>
                        </a:solidFill>
                        <a:latin typeface="Arial Narrow"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002060"/>
                        </a:solidFill>
                        <a:latin typeface="Arial Narrow"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2">
                        <a:lumMod val="40000"/>
                        <a:lumOff val="60000"/>
                      </a:schemeClr>
                    </a:solidFill>
                  </a:tcPr>
                </a:tc>
                <a:tc hMerge="1">
                  <a:txBody>
                    <a:bodyPr/>
                    <a:lstStyle/>
                    <a:p>
                      <a:pPr algn="ctr"/>
                      <a:endParaRPr lang="en-US" sz="1200" b="1" dirty="0">
                        <a:solidFill>
                          <a:srgbClr val="002060"/>
                        </a:solidFill>
                        <a:latin typeface="Arial Narrow"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2">
                        <a:lumMod val="40000"/>
                        <a:lumOff val="60000"/>
                      </a:schemeClr>
                    </a:solidFill>
                  </a:tcPr>
                </a:tc>
                <a:tc hMerge="1">
                  <a:txBody>
                    <a:bodyPr/>
                    <a:lstStyle/>
                    <a:p>
                      <a:pPr algn="ctr"/>
                      <a:endParaRPr lang="en-US" sz="1200" b="1" dirty="0">
                        <a:solidFill>
                          <a:srgbClr val="002060"/>
                        </a:solidFill>
                        <a:latin typeface="Arial Narrow"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28575" cap="flat" cmpd="sng" algn="ctr">
                      <a:solidFill>
                        <a:schemeClr val="tx1">
                          <a:lumMod val="50000"/>
                          <a:lumOff val="50000"/>
                        </a:schemeClr>
                      </a:solidFill>
                      <a:prstDash val="solid"/>
                      <a:round/>
                      <a:headEnd type="none" w="med" len="med"/>
                      <a:tailEnd type="none" w="med" len="med"/>
                    </a:lnR>
                    <a:lnT w="28575"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tx2">
                        <a:lumMod val="40000"/>
                        <a:lumOff val="60000"/>
                      </a:schemeClr>
                    </a:solidFill>
                  </a:tcPr>
                </a:tc>
              </a:tr>
              <a:tr h="399642">
                <a:tc gridSpan="2">
                  <a:txBody>
                    <a:bodyPr/>
                    <a:lstStyle/>
                    <a:p>
                      <a:pPr algn="ctr"/>
                      <a:r>
                        <a:rPr lang="en-US" sz="1200" b="0" dirty="0" smtClean="0">
                          <a:solidFill>
                            <a:schemeClr val="bg1"/>
                          </a:solidFill>
                          <a:latin typeface="Arial Narrow" pitchFamily="34" charset="0"/>
                        </a:rPr>
                        <a:t>Concept Exploration</a:t>
                      </a:r>
                      <a:endParaRPr lang="en-US" sz="1200" b="0" dirty="0">
                        <a:solidFill>
                          <a:schemeClr val="bg1"/>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chemeClr val="accent1">
                        <a:lumMod val="75000"/>
                      </a:schemeClr>
                    </a:solidFill>
                  </a:tcPr>
                </a:tc>
                <a:tc hMerge="1">
                  <a:txBody>
                    <a:bodyPr/>
                    <a:lstStyle/>
                    <a:p>
                      <a:pPr algn="ctr"/>
                      <a:endParaRPr lang="en-US" sz="1200" b="1" dirty="0">
                        <a:solidFill>
                          <a:srgbClr val="002060"/>
                        </a:solidFill>
                        <a:latin typeface="Arial Narrow"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tx2">
                        <a:lumMod val="40000"/>
                        <a:lumOff val="60000"/>
                      </a:schemeClr>
                    </a:solidFill>
                  </a:tcPr>
                </a:tc>
                <a:tc gridSpan="2">
                  <a:txBody>
                    <a:bodyPr/>
                    <a:lstStyle/>
                    <a:p>
                      <a:pPr algn="ctr"/>
                      <a:r>
                        <a:rPr lang="en-US" sz="1200" b="0" dirty="0" smtClean="0">
                          <a:solidFill>
                            <a:schemeClr val="bg1"/>
                          </a:solidFill>
                          <a:latin typeface="Arial Narrow" pitchFamily="34" charset="0"/>
                        </a:rPr>
                        <a:t>Requirements Development</a:t>
                      </a:r>
                      <a:endParaRPr lang="en-US" sz="1200" b="0" dirty="0">
                        <a:solidFill>
                          <a:schemeClr val="bg1"/>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chemeClr val="accent1">
                        <a:lumMod val="75000"/>
                      </a:schemeClr>
                    </a:solidFill>
                  </a:tcPr>
                </a:tc>
                <a:tc hMerge="1">
                  <a:txBody>
                    <a:bodyPr/>
                    <a:lstStyle/>
                    <a:p>
                      <a:pPr algn="ctr"/>
                      <a:endParaRPr lang="en-US" sz="1200" b="1" dirty="0">
                        <a:solidFill>
                          <a:srgbClr val="002060"/>
                        </a:solidFill>
                        <a:latin typeface="Arial Narrow"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tx2">
                        <a:lumMod val="40000"/>
                        <a:lumOff val="60000"/>
                      </a:schemeClr>
                    </a:solidFill>
                  </a:tcPr>
                </a:tc>
                <a:tc gridSpan="3">
                  <a:txBody>
                    <a:bodyPr/>
                    <a:lstStyle/>
                    <a:p>
                      <a:pPr algn="ctr"/>
                      <a:r>
                        <a:rPr lang="en-US" sz="1200" b="0" dirty="0" smtClean="0">
                          <a:solidFill>
                            <a:schemeClr val="bg1"/>
                          </a:solidFill>
                          <a:latin typeface="Arial Narrow" pitchFamily="34" charset="0"/>
                        </a:rPr>
                        <a:t>Acq. Planning</a:t>
                      </a:r>
                      <a:endParaRPr lang="en-US" sz="1200" b="0" dirty="0">
                        <a:solidFill>
                          <a:schemeClr val="bg1"/>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chemeClr val="accent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002060"/>
                        </a:solidFill>
                        <a:latin typeface="Arial Narrow"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tx2">
                        <a:lumMod val="40000"/>
                        <a:lumOff val="60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002060"/>
                        </a:solidFill>
                        <a:latin typeface="Arial Narrow"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tx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latin typeface="Arial Narrow" pitchFamily="34" charset="0"/>
                        </a:rPr>
                        <a:t>Source Select’n.</a:t>
                      </a: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chemeClr val="accent1">
                        <a:lumMod val="75000"/>
                      </a:schemeClr>
                    </a:solid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latin typeface="Arial Narrow" pitchFamily="34" charset="0"/>
                        </a:rPr>
                        <a:t>Design</a:t>
                      </a: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chemeClr val="accent1">
                        <a:lumMod val="75000"/>
                      </a:scheme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b="1" dirty="0" smtClean="0">
                        <a:solidFill>
                          <a:srgbClr val="002060"/>
                        </a:solidFill>
                        <a:latin typeface="Arial Narrow"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latin typeface="Arial Narrow" pitchFamily="34" charset="0"/>
                        </a:rPr>
                        <a:t>Develop</a:t>
                      </a:r>
                      <a:r>
                        <a:rPr lang="en-US" sz="1200" b="0" baseline="0" dirty="0" smtClean="0">
                          <a:solidFill>
                            <a:schemeClr val="bg1"/>
                          </a:solidFill>
                          <a:latin typeface="Arial Narrow" pitchFamily="34" charset="0"/>
                        </a:rPr>
                        <a:t> &amp; Test</a:t>
                      </a:r>
                      <a:endParaRPr lang="en-US" sz="1200" b="0" dirty="0" smtClean="0">
                        <a:solidFill>
                          <a:schemeClr val="bg1"/>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chemeClr val="accent1">
                        <a:lumMod val="75000"/>
                      </a:schemeClr>
                    </a:solidFill>
                  </a:tcPr>
                </a:tc>
                <a:tc>
                  <a:txBody>
                    <a:bodyPr/>
                    <a:lstStyle/>
                    <a:p>
                      <a:pPr algn="ctr"/>
                      <a:r>
                        <a:rPr lang="en-US" sz="1200" b="0" dirty="0" smtClean="0">
                          <a:solidFill>
                            <a:schemeClr val="bg1"/>
                          </a:solidFill>
                          <a:latin typeface="Arial Narrow" pitchFamily="34" charset="0"/>
                        </a:rPr>
                        <a:t>Implementation &amp; Integration</a:t>
                      </a:r>
                      <a:endParaRPr lang="en-US" sz="1200" b="0" dirty="0">
                        <a:solidFill>
                          <a:schemeClr val="bg1"/>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chemeClr val="accent1">
                        <a:lumMod val="75000"/>
                      </a:schemeClr>
                    </a:solidFill>
                  </a:tcPr>
                </a:tc>
                <a:tc>
                  <a:txBody>
                    <a:bodyPr/>
                    <a:lstStyle/>
                    <a:p>
                      <a:pPr algn="ctr"/>
                      <a:r>
                        <a:rPr lang="en-US" sz="1200" b="0" dirty="0" smtClean="0">
                          <a:solidFill>
                            <a:schemeClr val="bg1"/>
                          </a:solidFill>
                          <a:latin typeface="Arial Narrow" pitchFamily="34" charset="0"/>
                        </a:rPr>
                        <a:t>Operations &amp; Maintenance</a:t>
                      </a:r>
                      <a:endParaRPr lang="en-US" sz="1200" b="0" dirty="0">
                        <a:solidFill>
                          <a:schemeClr val="bg1"/>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chemeClr val="accent1">
                        <a:lumMod val="75000"/>
                      </a:schemeClr>
                    </a:solidFill>
                  </a:tcPr>
                </a:tc>
              </a:tr>
              <a:tr h="239785">
                <a:tc gridSpan="14">
                  <a:txBody>
                    <a:bodyPr/>
                    <a:lstStyle/>
                    <a:p>
                      <a:pPr algn="ctr"/>
                      <a:r>
                        <a:rPr lang="en-US" sz="1200" b="1" dirty="0" smtClean="0">
                          <a:solidFill>
                            <a:srgbClr val="002060"/>
                          </a:solidFill>
                          <a:latin typeface="Arial Narrow" pitchFamily="34" charset="0"/>
                        </a:rPr>
                        <a:t>Systems Engineering  (SE)</a:t>
                      </a:r>
                      <a:r>
                        <a:rPr lang="en-US" sz="1200" b="1" baseline="0" dirty="0" smtClean="0">
                          <a:solidFill>
                            <a:srgbClr val="002060"/>
                          </a:solidFill>
                          <a:latin typeface="Arial Narrow" pitchFamily="34" charset="0"/>
                        </a:rPr>
                        <a:t> </a:t>
                      </a:r>
                      <a:r>
                        <a:rPr lang="en-US" sz="1200" b="1" dirty="0" smtClean="0">
                          <a:solidFill>
                            <a:srgbClr val="002060"/>
                          </a:solidFill>
                          <a:latin typeface="Arial Narrow" pitchFamily="34" charset="0"/>
                        </a:rPr>
                        <a:t>Tasks</a:t>
                      </a:r>
                      <a:endParaRPr lang="en-US" sz="1200" b="1" dirty="0">
                        <a:solidFill>
                          <a:srgbClr val="002060"/>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rgbClr val="FF993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200" b="0" dirty="0">
                        <a:solidFill>
                          <a:srgbClr val="002060"/>
                        </a:solidFill>
                        <a:latin typeface="Arial Narrow"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200" b="0" dirty="0">
                        <a:solidFill>
                          <a:srgbClr val="002060"/>
                        </a:solidFill>
                        <a:latin typeface="Arial Narrow"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b="0" dirty="0">
                        <a:solidFill>
                          <a:srgbClr val="002060"/>
                        </a:solidFill>
                        <a:latin typeface="Arial Narrow"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399642">
                <a:tc gridSpan="3">
                  <a:txBody>
                    <a:bodyPr/>
                    <a:lstStyle/>
                    <a:p>
                      <a:pPr algn="ctr"/>
                      <a:r>
                        <a:rPr lang="en-US" sz="1200" b="0" dirty="0" smtClean="0">
                          <a:solidFill>
                            <a:srgbClr val="002060"/>
                          </a:solidFill>
                          <a:latin typeface="Arial Narrow" pitchFamily="34" charset="0"/>
                        </a:rPr>
                        <a:t>Discover Mission/Business Needs</a:t>
                      </a:r>
                      <a:endParaRPr lang="en-US" sz="1200" b="0" dirty="0">
                        <a:solidFill>
                          <a:srgbClr val="002060"/>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rgbClr val="FF9933"/>
                    </a:solidFill>
                  </a:tcPr>
                </a:tc>
                <a:tc hMerge="1">
                  <a:txBody>
                    <a:bodyPr/>
                    <a:lstStyle/>
                    <a:p>
                      <a:endParaRPr lang="en-US"/>
                    </a:p>
                  </a:txBody>
                  <a:tcPr/>
                </a:tc>
                <a:tc hMerge="1">
                  <a:txBody>
                    <a:bodyPr/>
                    <a:lstStyle/>
                    <a:p>
                      <a:endParaRPr lang="en-US"/>
                    </a:p>
                  </a:txBody>
                  <a:tcPr/>
                </a:tc>
                <a:tc gridSpan="3">
                  <a:txBody>
                    <a:bodyPr/>
                    <a:lstStyle/>
                    <a:p>
                      <a:pPr algn="ctr"/>
                      <a:r>
                        <a:rPr lang="en-US" sz="1200" b="0" dirty="0" smtClean="0">
                          <a:solidFill>
                            <a:srgbClr val="002060"/>
                          </a:solidFill>
                          <a:latin typeface="Arial Narrow" pitchFamily="34" charset="0"/>
                        </a:rPr>
                        <a:t>Define System Requirements</a:t>
                      </a:r>
                      <a:endParaRPr lang="en-US" sz="1200" b="0" dirty="0">
                        <a:solidFill>
                          <a:srgbClr val="002060"/>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rgbClr val="FF9933"/>
                    </a:solidFill>
                  </a:tcPr>
                </a:tc>
                <a:tc hMerge="1">
                  <a:txBody>
                    <a:bodyPr/>
                    <a:lstStyle/>
                    <a:p>
                      <a:pPr algn="ctr"/>
                      <a:endParaRPr lang="en-US" sz="1200" b="0" dirty="0">
                        <a:solidFill>
                          <a:srgbClr val="002060"/>
                        </a:solidFill>
                        <a:latin typeface="Arial Narrow"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tc hMerge="1">
                  <a:txBody>
                    <a:bodyPr/>
                    <a:lstStyle/>
                    <a:p>
                      <a:endParaRPr lang="en-US"/>
                    </a:p>
                  </a:txBody>
                  <a:tcPr/>
                </a:tc>
                <a:tc gridSpan="4">
                  <a:txBody>
                    <a:bodyPr/>
                    <a:lstStyle/>
                    <a:p>
                      <a:pPr algn="ctr"/>
                      <a:r>
                        <a:rPr lang="en-US" sz="1200" b="0" dirty="0" smtClean="0">
                          <a:solidFill>
                            <a:srgbClr val="002060"/>
                          </a:solidFill>
                          <a:latin typeface="Arial Narrow" pitchFamily="34" charset="0"/>
                        </a:rPr>
                        <a:t>Design System Architecture</a:t>
                      </a:r>
                      <a:endParaRPr lang="en-US" sz="1200" b="0" dirty="0">
                        <a:solidFill>
                          <a:srgbClr val="002060"/>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rgbClr val="FF993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a:r>
                        <a:rPr lang="en-US" sz="1200" b="0" dirty="0" smtClean="0">
                          <a:solidFill>
                            <a:srgbClr val="002060"/>
                          </a:solidFill>
                          <a:latin typeface="Arial Narrow" pitchFamily="34" charset="0"/>
                        </a:rPr>
                        <a:t>Develop Detailed System Design</a:t>
                      </a:r>
                      <a:endParaRPr lang="en-US" sz="1200" b="0" dirty="0">
                        <a:solidFill>
                          <a:srgbClr val="002060"/>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rgbClr val="FF9933"/>
                    </a:solidFill>
                  </a:tcPr>
                </a:tc>
                <a:tc hMerge="1">
                  <a:txBody>
                    <a:bodyPr/>
                    <a:lstStyle/>
                    <a:p>
                      <a:endParaRPr lang="en-US"/>
                    </a:p>
                  </a:txBody>
                  <a:tcPr/>
                </a:tc>
                <a:tc>
                  <a:txBody>
                    <a:bodyPr/>
                    <a:lstStyle/>
                    <a:p>
                      <a:pPr algn="ctr"/>
                      <a:r>
                        <a:rPr lang="en-US" sz="1200" b="0" dirty="0" smtClean="0">
                          <a:solidFill>
                            <a:srgbClr val="002060"/>
                          </a:solidFill>
                          <a:latin typeface="Arial Narrow" pitchFamily="34" charset="0"/>
                        </a:rPr>
                        <a:t>Implement System Design</a:t>
                      </a:r>
                      <a:endParaRPr lang="en-US" sz="1200" b="0" dirty="0">
                        <a:solidFill>
                          <a:srgbClr val="002060"/>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rgbClr val="FF9933"/>
                    </a:solidFill>
                  </a:tcPr>
                </a:tc>
                <a:tc>
                  <a:txBody>
                    <a:bodyPr/>
                    <a:lstStyle/>
                    <a:p>
                      <a:pPr algn="ctr"/>
                      <a:r>
                        <a:rPr lang="en-US" sz="1200" b="0" dirty="0" smtClean="0">
                          <a:solidFill>
                            <a:srgbClr val="002060"/>
                          </a:solidFill>
                          <a:latin typeface="Arial Narrow" pitchFamily="34" charset="0"/>
                        </a:rPr>
                        <a:t>Sustainment</a:t>
                      </a:r>
                      <a:endParaRPr lang="en-US" sz="1200" b="0" dirty="0">
                        <a:solidFill>
                          <a:srgbClr val="002060"/>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rgbClr val="FF9933"/>
                    </a:solidFill>
                  </a:tcPr>
                </a:tc>
              </a:tr>
              <a:tr h="239785">
                <a:tc gridSpan="14">
                  <a:txBody>
                    <a:bodyPr/>
                    <a:lstStyle/>
                    <a:p>
                      <a:pPr algn="ctr"/>
                      <a:r>
                        <a:rPr lang="en-US" sz="1200" b="1" dirty="0" smtClean="0">
                          <a:solidFill>
                            <a:srgbClr val="003399"/>
                          </a:solidFill>
                          <a:latin typeface="Arial Narrow" pitchFamily="34" charset="0"/>
                        </a:rPr>
                        <a:t>Information Systems Security</a:t>
                      </a:r>
                      <a:r>
                        <a:rPr lang="en-US" sz="1200" b="1" baseline="0" dirty="0" smtClean="0">
                          <a:solidFill>
                            <a:srgbClr val="003399"/>
                          </a:solidFill>
                          <a:latin typeface="Arial Narrow" pitchFamily="34" charset="0"/>
                        </a:rPr>
                        <a:t> Engineering (ISSE) Tasks</a:t>
                      </a:r>
                      <a:endParaRPr lang="en-US" sz="1200" b="1" dirty="0">
                        <a:solidFill>
                          <a:srgbClr val="003399"/>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200" b="0" dirty="0">
                        <a:solidFill>
                          <a:srgbClr val="002060"/>
                        </a:solidFill>
                        <a:latin typeface="Arial Narrow"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200" b="0" dirty="0">
                        <a:solidFill>
                          <a:srgbClr val="002060"/>
                        </a:solidFill>
                        <a:latin typeface="Arial Narrow"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b="0" dirty="0">
                        <a:solidFill>
                          <a:srgbClr val="002060"/>
                        </a:solidFill>
                        <a:latin typeface="Arial Narrow"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r>
              <a:tr h="399642">
                <a:tc gridSpan="3">
                  <a:txBody>
                    <a:bodyPr/>
                    <a:lstStyle/>
                    <a:p>
                      <a:pPr algn="ctr"/>
                      <a:r>
                        <a:rPr lang="en-US" sz="1200" b="0" dirty="0" smtClean="0">
                          <a:solidFill>
                            <a:srgbClr val="003399"/>
                          </a:solidFill>
                          <a:latin typeface="Arial Narrow" pitchFamily="34" charset="0"/>
                        </a:rPr>
                        <a:t>Discover Information Protection</a:t>
                      </a:r>
                      <a:r>
                        <a:rPr lang="en-US" sz="1200" b="0" baseline="0" dirty="0" smtClean="0">
                          <a:solidFill>
                            <a:srgbClr val="003399"/>
                          </a:solidFill>
                          <a:latin typeface="Arial Narrow" pitchFamily="34" charset="0"/>
                        </a:rPr>
                        <a:t> Needs</a:t>
                      </a:r>
                      <a:endParaRPr lang="en-US" sz="1200" b="0" dirty="0">
                        <a:solidFill>
                          <a:srgbClr val="003399"/>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gridSpan="3">
                  <a:txBody>
                    <a:bodyPr/>
                    <a:lstStyle/>
                    <a:p>
                      <a:pPr algn="ctr"/>
                      <a:r>
                        <a:rPr lang="en-US" sz="1200" b="0" dirty="0" smtClean="0">
                          <a:solidFill>
                            <a:srgbClr val="003399"/>
                          </a:solidFill>
                          <a:latin typeface="Arial Narrow" pitchFamily="34" charset="0"/>
                        </a:rPr>
                        <a:t>Define Security</a:t>
                      </a:r>
                      <a:r>
                        <a:rPr lang="en-US" sz="1200" b="0" baseline="0" dirty="0" smtClean="0">
                          <a:solidFill>
                            <a:srgbClr val="003399"/>
                          </a:solidFill>
                          <a:latin typeface="Arial Narrow" pitchFamily="34" charset="0"/>
                        </a:rPr>
                        <a:t> Requirements</a:t>
                      </a:r>
                      <a:endParaRPr lang="en-US" sz="1200" b="0" dirty="0">
                        <a:solidFill>
                          <a:srgbClr val="003399"/>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rgbClr val="FFFF00"/>
                    </a:solidFill>
                  </a:tcPr>
                </a:tc>
                <a:tc hMerge="1">
                  <a:txBody>
                    <a:bodyPr/>
                    <a:lstStyle/>
                    <a:p>
                      <a:pPr algn="ctr"/>
                      <a:endParaRPr lang="en-US" sz="1200" b="0" dirty="0">
                        <a:solidFill>
                          <a:srgbClr val="002060"/>
                        </a:solidFill>
                        <a:latin typeface="Arial Narrow"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28575" cap="flat" cmpd="sng" algn="ctr">
                      <a:solidFill>
                        <a:schemeClr val="tx1">
                          <a:lumMod val="50000"/>
                          <a:lumOff val="50000"/>
                        </a:schemeClr>
                      </a:solidFill>
                      <a:prstDash val="solid"/>
                      <a:round/>
                      <a:headEnd type="none" w="med" len="med"/>
                      <a:tailEnd type="none" w="med" len="med"/>
                    </a:lnB>
                    <a:solidFill>
                      <a:schemeClr val="accent5">
                        <a:lumMod val="50000"/>
                      </a:schemeClr>
                    </a:solidFill>
                  </a:tcPr>
                </a:tc>
                <a:tc hMerge="1">
                  <a:txBody>
                    <a:bodyPr/>
                    <a:lstStyle/>
                    <a:p>
                      <a:endParaRPr lang="en-US"/>
                    </a:p>
                  </a:txBody>
                  <a:tcPr/>
                </a:tc>
                <a:tc gridSpan="4">
                  <a:txBody>
                    <a:bodyPr/>
                    <a:lstStyle/>
                    <a:p>
                      <a:pPr algn="ctr"/>
                      <a:r>
                        <a:rPr lang="en-US" sz="1200" b="0" dirty="0" smtClean="0">
                          <a:solidFill>
                            <a:srgbClr val="003399"/>
                          </a:solidFill>
                          <a:latin typeface="Arial Narrow" pitchFamily="34" charset="0"/>
                        </a:rPr>
                        <a:t>Design System</a:t>
                      </a:r>
                      <a:r>
                        <a:rPr lang="en-US" sz="1200" b="0" baseline="0" dirty="0" smtClean="0">
                          <a:solidFill>
                            <a:srgbClr val="003399"/>
                          </a:solidFill>
                          <a:latin typeface="Arial Narrow" pitchFamily="34" charset="0"/>
                        </a:rPr>
                        <a:t> Security Architecture</a:t>
                      </a:r>
                      <a:endParaRPr lang="en-US" sz="1200" b="0" dirty="0">
                        <a:solidFill>
                          <a:srgbClr val="003399"/>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algn="ctr"/>
                      <a:r>
                        <a:rPr lang="en-US" sz="1200" b="0" dirty="0" smtClean="0">
                          <a:solidFill>
                            <a:srgbClr val="003399"/>
                          </a:solidFill>
                          <a:latin typeface="Arial Narrow" pitchFamily="34" charset="0"/>
                        </a:rPr>
                        <a:t>Develop Detailed System Security Controls</a:t>
                      </a:r>
                      <a:endParaRPr lang="en-US" sz="1200" b="0" dirty="0">
                        <a:solidFill>
                          <a:srgbClr val="003399"/>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rgbClr val="FFFF00"/>
                    </a:solidFill>
                  </a:tcPr>
                </a:tc>
                <a:tc hMerge="1">
                  <a:txBody>
                    <a:bodyPr/>
                    <a:lstStyle/>
                    <a:p>
                      <a:endParaRPr lang="en-US"/>
                    </a:p>
                  </a:txBody>
                  <a:tcPr/>
                </a:tc>
                <a:tc>
                  <a:txBody>
                    <a:bodyPr/>
                    <a:lstStyle/>
                    <a:p>
                      <a:pPr algn="ctr"/>
                      <a:r>
                        <a:rPr lang="en-US" sz="1200" b="0" dirty="0" smtClean="0">
                          <a:solidFill>
                            <a:srgbClr val="003399"/>
                          </a:solidFill>
                          <a:latin typeface="Arial Narrow" pitchFamily="34" charset="0"/>
                        </a:rPr>
                        <a:t>Implement Security Controls</a:t>
                      </a:r>
                      <a:endParaRPr lang="en-US" sz="1200" b="0" dirty="0">
                        <a:solidFill>
                          <a:srgbClr val="003399"/>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rgbClr val="FFFF00"/>
                    </a:solidFill>
                  </a:tcPr>
                </a:tc>
                <a:tc>
                  <a:txBody>
                    <a:bodyPr/>
                    <a:lstStyle/>
                    <a:p>
                      <a:pPr algn="ctr"/>
                      <a:r>
                        <a:rPr lang="en-US" sz="1200" b="0" dirty="0" smtClean="0">
                          <a:solidFill>
                            <a:srgbClr val="003399"/>
                          </a:solidFill>
                          <a:latin typeface="Arial Narrow" pitchFamily="34" charset="0"/>
                        </a:rPr>
                        <a:t>Continuous Monitoring</a:t>
                      </a:r>
                      <a:endParaRPr lang="en-US" sz="1200" b="0" dirty="0">
                        <a:solidFill>
                          <a:srgbClr val="003399"/>
                        </a:solidFill>
                        <a:latin typeface="Arial Narrow" pitchFamily="34" charset="0"/>
                      </a:endParaRPr>
                    </a:p>
                  </a:txBody>
                  <a:tcPr anchor="ctr">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solidFill>
                      <a:srgbClr val="FFFF00"/>
                    </a:solidFill>
                  </a:tcPr>
                </a:tc>
              </a:tr>
            </a:tbl>
          </a:graphicData>
        </a:graphic>
      </p:graphicFrame>
      <p:sp>
        <p:nvSpPr>
          <p:cNvPr id="8" name="Right Brace 7"/>
          <p:cNvSpPr/>
          <p:nvPr/>
        </p:nvSpPr>
        <p:spPr bwMode="auto">
          <a:xfrm rot="5400000">
            <a:off x="2347332" y="3654340"/>
            <a:ext cx="182135" cy="4724401"/>
          </a:xfrm>
          <a:prstGeom prst="rightBrace">
            <a:avLst/>
          </a:prstGeom>
          <a:noFill/>
          <a:ln w="38100" cap="flat" cmpd="sng" algn="ctr">
            <a:solidFill>
              <a:srgbClr val="339966"/>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smtClean="0">
              <a:ln>
                <a:noFill/>
              </a:ln>
              <a:solidFill>
                <a:schemeClr val="tx1"/>
              </a:solidFill>
              <a:effectLst/>
              <a:latin typeface="Arial" charset="0"/>
            </a:endParaRPr>
          </a:p>
        </p:txBody>
      </p:sp>
      <p:sp>
        <p:nvSpPr>
          <p:cNvPr id="9" name="TextBox 8"/>
          <p:cNvSpPr txBox="1"/>
          <p:nvPr/>
        </p:nvSpPr>
        <p:spPr>
          <a:xfrm>
            <a:off x="0" y="6034033"/>
            <a:ext cx="6002605" cy="372410"/>
          </a:xfrm>
          <a:prstGeom prst="rect">
            <a:avLst/>
          </a:prstGeom>
          <a:noFill/>
        </p:spPr>
        <p:txBody>
          <a:bodyPr wrap="none" rtlCol="0">
            <a:spAutoFit/>
          </a:bodyPr>
          <a:lstStyle/>
          <a:p>
            <a:r>
              <a:rPr lang="en-US" sz="1400" dirty="0" smtClean="0">
                <a:solidFill>
                  <a:srgbClr val="339966"/>
                </a:solidFill>
                <a:latin typeface="Arial Narrow" pitchFamily="34" charset="0"/>
              </a:rPr>
              <a:t>We need to do more on understanding the mission/business needs and align to EA</a:t>
            </a:r>
            <a:endParaRPr lang="en-US" sz="1400" dirty="0">
              <a:solidFill>
                <a:srgbClr val="339966"/>
              </a:solidFill>
              <a:latin typeface="Arial Narrow"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a:xfrm>
            <a:off x="4114800" y="4419600"/>
            <a:ext cx="4800600" cy="1905000"/>
          </a:xfrm>
        </p:spPr>
        <p:txBody>
          <a:bodyPr/>
          <a:lstStyle/>
          <a:p>
            <a:pPr>
              <a:lnSpc>
                <a:spcPct val="100000"/>
              </a:lnSpc>
              <a:spcAft>
                <a:spcPts val="0"/>
              </a:spcAft>
            </a:pPr>
            <a:r>
              <a:rPr lang="en-US" sz="1600" dirty="0" smtClean="0"/>
              <a:t>Key Deliverables</a:t>
            </a:r>
          </a:p>
          <a:p>
            <a:pPr lvl="1">
              <a:lnSpc>
                <a:spcPct val="100000"/>
              </a:lnSpc>
              <a:spcAft>
                <a:spcPts val="0"/>
              </a:spcAft>
            </a:pPr>
            <a:r>
              <a:rPr lang="en-US" sz="1400" dirty="0" smtClean="0"/>
              <a:t>Mission Needs Statement / Project Goal(s) and Objectives</a:t>
            </a:r>
          </a:p>
          <a:p>
            <a:pPr lvl="1">
              <a:lnSpc>
                <a:spcPct val="100000"/>
              </a:lnSpc>
              <a:spcAft>
                <a:spcPts val="0"/>
              </a:spcAft>
            </a:pPr>
            <a:r>
              <a:rPr lang="en-US" sz="1400" dirty="0" smtClean="0"/>
              <a:t>System Capabilities</a:t>
            </a:r>
          </a:p>
          <a:p>
            <a:pPr lvl="1">
              <a:lnSpc>
                <a:spcPct val="100000"/>
              </a:lnSpc>
              <a:spcAft>
                <a:spcPts val="0"/>
              </a:spcAft>
            </a:pPr>
            <a:r>
              <a:rPr lang="en-US" sz="1400" dirty="0" smtClean="0"/>
              <a:t>Preliminary CONOPS</a:t>
            </a:r>
          </a:p>
          <a:p>
            <a:pPr lvl="1">
              <a:lnSpc>
                <a:spcPct val="100000"/>
              </a:lnSpc>
              <a:spcAft>
                <a:spcPts val="0"/>
              </a:spcAft>
            </a:pPr>
            <a:r>
              <a:rPr lang="en-US" sz="1400" dirty="0" smtClean="0"/>
              <a:t>Preliminary System Context Descriptions</a:t>
            </a:r>
          </a:p>
          <a:p>
            <a:pPr lvl="1">
              <a:lnSpc>
                <a:spcPct val="100000"/>
              </a:lnSpc>
              <a:spcAft>
                <a:spcPts val="0"/>
              </a:spcAft>
            </a:pPr>
            <a:r>
              <a:rPr lang="en-US" sz="1400" dirty="0" smtClean="0"/>
              <a:t>Project Risk Assessment</a:t>
            </a:r>
          </a:p>
          <a:p>
            <a:pPr lvl="1">
              <a:lnSpc>
                <a:spcPct val="100000"/>
              </a:lnSpc>
              <a:spcAft>
                <a:spcPts val="0"/>
              </a:spcAft>
            </a:pPr>
            <a:r>
              <a:rPr lang="en-US" sz="1400" dirty="0" smtClean="0"/>
              <a:t>Draft System Engineering Management Plan (SEMP)</a:t>
            </a:r>
            <a:endParaRPr lang="en-US" sz="1400" dirty="0"/>
          </a:p>
        </p:txBody>
      </p:sp>
      <p:sp>
        <p:nvSpPr>
          <p:cNvPr id="4" name="Slide Number Placeholder 3"/>
          <p:cNvSpPr>
            <a:spLocks noGrp="1"/>
          </p:cNvSpPr>
          <p:nvPr>
            <p:ph type="sldNum" sz="quarter" idx="10"/>
          </p:nvPr>
        </p:nvSpPr>
        <p:spPr/>
        <p:txBody>
          <a:bodyPr/>
          <a:lstStyle/>
          <a:p>
            <a:fld id="{C913E34A-AD91-41F9-9AF6-83B8E56266B9}" type="slidenum">
              <a:rPr lang="en-US" smtClean="0"/>
              <a:pPr/>
              <a:t>68</a:t>
            </a:fld>
            <a:endParaRPr lang="en-US" dirty="0"/>
          </a:p>
        </p:txBody>
      </p:sp>
      <p:graphicFrame>
        <p:nvGraphicFramePr>
          <p:cNvPr id="5" name="Table 4"/>
          <p:cNvGraphicFramePr>
            <a:graphicFrameLocks noGrp="1"/>
          </p:cNvGraphicFramePr>
          <p:nvPr/>
        </p:nvGraphicFramePr>
        <p:xfrm>
          <a:off x="152400" y="1219200"/>
          <a:ext cx="8763000" cy="2594384"/>
        </p:xfrm>
        <a:graphic>
          <a:graphicData uri="http://schemas.openxmlformats.org/drawingml/2006/table">
            <a:tbl>
              <a:tblPr/>
              <a:tblGrid>
                <a:gridCol w="860652"/>
                <a:gridCol w="938893"/>
                <a:gridCol w="3442607"/>
                <a:gridCol w="3520848"/>
              </a:tblGrid>
              <a:tr h="405642">
                <a:tc>
                  <a:txBody>
                    <a:bodyPr/>
                    <a:lstStyle/>
                    <a:p>
                      <a:pPr marL="0" marR="0">
                        <a:spcBef>
                          <a:spcPts val="0"/>
                        </a:spcBef>
                        <a:spcAft>
                          <a:spcPts val="0"/>
                        </a:spcAft>
                      </a:pPr>
                      <a:r>
                        <a:rPr lang="en-US" sz="1200" b="1" dirty="0">
                          <a:solidFill>
                            <a:schemeClr val="bg1"/>
                          </a:solidFill>
                          <a:latin typeface="Arial Narrow"/>
                          <a:ea typeface="Calibri"/>
                          <a:cs typeface="Arial"/>
                        </a:rPr>
                        <a:t>IEEE 1220</a:t>
                      </a:r>
                      <a:endParaRPr lang="en-US" sz="1200" dirty="0">
                        <a:solidFill>
                          <a:schemeClr val="bg1"/>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3399"/>
                    </a:solidFill>
                  </a:tcPr>
                </a:tc>
                <a:tc>
                  <a:txBody>
                    <a:bodyPr/>
                    <a:lstStyle/>
                    <a:p>
                      <a:pPr marL="0" marR="0">
                        <a:spcBef>
                          <a:spcPts val="0"/>
                        </a:spcBef>
                        <a:spcAft>
                          <a:spcPts val="0"/>
                        </a:spcAft>
                      </a:pPr>
                      <a:r>
                        <a:rPr lang="en-US" sz="1200" b="1" dirty="0">
                          <a:solidFill>
                            <a:schemeClr val="bg1"/>
                          </a:solidFill>
                          <a:latin typeface="Arial Narrow"/>
                          <a:ea typeface="Calibri"/>
                          <a:cs typeface="Arial"/>
                        </a:rPr>
                        <a:t>DoD Acquisition </a:t>
                      </a:r>
                      <a:r>
                        <a:rPr lang="en-US" sz="1200" b="1" dirty="0" smtClean="0">
                          <a:solidFill>
                            <a:schemeClr val="bg1"/>
                          </a:solidFill>
                          <a:latin typeface="Arial Narrow"/>
                          <a:ea typeface="Calibri"/>
                          <a:cs typeface="Arial"/>
                        </a:rPr>
                        <a:t>SDLC</a:t>
                      </a:r>
                      <a:endParaRPr lang="en-US" sz="1200" dirty="0">
                        <a:solidFill>
                          <a:schemeClr val="bg1"/>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3399"/>
                    </a:solidFill>
                  </a:tcPr>
                </a:tc>
                <a:tc>
                  <a:txBody>
                    <a:bodyPr/>
                    <a:lstStyle/>
                    <a:p>
                      <a:pPr marL="0" marR="0">
                        <a:spcBef>
                          <a:spcPts val="0"/>
                        </a:spcBef>
                        <a:spcAft>
                          <a:spcPts val="0"/>
                        </a:spcAft>
                      </a:pPr>
                      <a:r>
                        <a:rPr lang="en-US" sz="1200" b="1" dirty="0">
                          <a:solidFill>
                            <a:schemeClr val="bg1"/>
                          </a:solidFill>
                          <a:latin typeface="Arial Narrow"/>
                          <a:ea typeface="Calibri"/>
                          <a:cs typeface="Arial"/>
                        </a:rPr>
                        <a:t>Key System Engineering Tasks</a:t>
                      </a:r>
                      <a:endParaRPr lang="en-US" sz="1200" dirty="0">
                        <a:solidFill>
                          <a:schemeClr val="bg1"/>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3399"/>
                    </a:solidFill>
                  </a:tcPr>
                </a:tc>
                <a:tc>
                  <a:txBody>
                    <a:bodyPr/>
                    <a:lstStyle/>
                    <a:p>
                      <a:pPr marL="0" marR="0">
                        <a:spcBef>
                          <a:spcPts val="0"/>
                        </a:spcBef>
                        <a:spcAft>
                          <a:spcPts val="0"/>
                        </a:spcAft>
                      </a:pPr>
                      <a:r>
                        <a:rPr lang="en-US" sz="1200" b="1" dirty="0">
                          <a:solidFill>
                            <a:schemeClr val="bg1"/>
                          </a:solidFill>
                          <a:latin typeface="Arial Narrow"/>
                          <a:ea typeface="Calibri"/>
                          <a:cs typeface="Arial"/>
                        </a:rPr>
                        <a:t>Key Security Engineering </a:t>
                      </a:r>
                      <a:r>
                        <a:rPr lang="en-US" sz="1200" b="1" dirty="0" smtClean="0">
                          <a:solidFill>
                            <a:schemeClr val="bg1"/>
                          </a:solidFill>
                          <a:latin typeface="Arial Narrow"/>
                          <a:ea typeface="Calibri"/>
                          <a:cs typeface="Arial"/>
                        </a:rPr>
                        <a:t>Tasks*</a:t>
                      </a:r>
                      <a:endParaRPr lang="en-US" sz="1200" dirty="0">
                        <a:solidFill>
                          <a:schemeClr val="bg1"/>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3399"/>
                    </a:solidFill>
                  </a:tcPr>
                </a:tc>
              </a:tr>
              <a:tr h="135214">
                <a:tc rowSpan="7">
                  <a:txBody>
                    <a:bodyPr/>
                    <a:lstStyle/>
                    <a:p>
                      <a:pPr marL="0" marR="0">
                        <a:spcBef>
                          <a:spcPts val="0"/>
                        </a:spcBef>
                        <a:spcAft>
                          <a:spcPts val="0"/>
                        </a:spcAft>
                      </a:pPr>
                      <a:r>
                        <a:rPr lang="en-US" sz="1200" b="1" dirty="0">
                          <a:solidFill>
                            <a:srgbClr val="002060"/>
                          </a:solidFill>
                          <a:latin typeface="Arial Narrow"/>
                          <a:ea typeface="Calibri"/>
                          <a:cs typeface="Arial"/>
                        </a:rPr>
                        <a:t>Concept Stage</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rowSpan="2">
                  <a:txBody>
                    <a:bodyPr/>
                    <a:lstStyle/>
                    <a:p>
                      <a:pPr marL="0" marR="0">
                        <a:spcBef>
                          <a:spcPts val="0"/>
                        </a:spcBef>
                        <a:spcAft>
                          <a:spcPts val="0"/>
                        </a:spcAft>
                      </a:pPr>
                      <a:r>
                        <a:rPr lang="en-US" sz="1200" b="1" dirty="0">
                          <a:solidFill>
                            <a:srgbClr val="002060"/>
                          </a:solidFill>
                          <a:latin typeface="Arial Narrow"/>
                          <a:ea typeface="Calibri"/>
                          <a:cs typeface="Arial"/>
                        </a:rPr>
                        <a:t>User Needs &amp; Technology Opportunities</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b="1" dirty="0">
                          <a:solidFill>
                            <a:srgbClr val="002060"/>
                          </a:solidFill>
                          <a:latin typeface="Arial Narrow"/>
                          <a:ea typeface="Calibri"/>
                          <a:cs typeface="Arial"/>
                        </a:rPr>
                        <a:t>Task 1: Discover Mission/Business Needs</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0" marR="0">
                        <a:spcBef>
                          <a:spcPts val="0"/>
                        </a:spcBef>
                        <a:spcAft>
                          <a:spcPts val="0"/>
                        </a:spcAft>
                      </a:pPr>
                      <a:r>
                        <a:rPr lang="en-US" sz="1200" b="1" dirty="0">
                          <a:solidFill>
                            <a:srgbClr val="002060"/>
                          </a:solidFill>
                          <a:latin typeface="Arial Narrow"/>
                          <a:ea typeface="Calibri"/>
                          <a:cs typeface="Arial"/>
                        </a:rPr>
                        <a:t>Task 1: Discover Information Protection Needs</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270428">
                <a:tc vMerge="1">
                  <a:txBody>
                    <a:bodyPr/>
                    <a:lstStyle/>
                    <a:p>
                      <a:endParaRPr lang="en-US"/>
                    </a:p>
                  </a:txBody>
                  <a:tcPr/>
                </a:tc>
                <a:tc vMerge="1">
                  <a:txBody>
                    <a:bodyPr/>
                    <a:lstStyle/>
                    <a:p>
                      <a:endParaRPr lang="en-US"/>
                    </a:p>
                  </a:txBody>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Understand customer’s mission/business goals (i.e., initial capability, project risk assessment)</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Understand customer’s information protection needs (i.e., infosec. risk assessment)</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270428">
                <a:tc vMerge="1">
                  <a:txBody>
                    <a:bodyPr/>
                    <a:lstStyle/>
                    <a:p>
                      <a:endParaRPr lang="en-US"/>
                    </a:p>
                  </a:txBody>
                  <a:tcPr/>
                </a:tc>
                <a:tc rowSpan="4">
                  <a:txBody>
                    <a:bodyPr/>
                    <a:lstStyle/>
                    <a:p>
                      <a:pPr marL="0" marR="0">
                        <a:spcBef>
                          <a:spcPts val="0"/>
                        </a:spcBef>
                        <a:spcAft>
                          <a:spcPts val="0"/>
                        </a:spcAft>
                      </a:pPr>
                      <a:r>
                        <a:rPr lang="en-US" sz="1200" b="1" dirty="0">
                          <a:solidFill>
                            <a:srgbClr val="002060"/>
                          </a:solidFill>
                          <a:latin typeface="Arial Narrow"/>
                          <a:ea typeface="Calibri"/>
                          <a:cs typeface="Arial"/>
                        </a:rPr>
                        <a:t>Concept Refinement</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Understand system concept of operations (CONOPS)</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Understand operating environment (i.e., sensitivity of information assets, mode of operations)</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270428">
                <a:tc vMerge="1">
                  <a:txBody>
                    <a:bodyPr/>
                    <a:lstStyle/>
                    <a:p>
                      <a:endParaRPr lang="en-US"/>
                    </a:p>
                  </a:txBody>
                  <a:tcPr/>
                </a:tc>
                <a:tc vMerge="1">
                  <a:txBody>
                    <a:bodyPr/>
                    <a:lstStyle/>
                    <a:p>
                      <a:endParaRPr lang="en-US"/>
                    </a:p>
                  </a:txBody>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Create high-level entity-data relations model (i.e., system </a:t>
                      </a:r>
                      <a:r>
                        <a:rPr lang="en-US" sz="1200" dirty="0" smtClean="0">
                          <a:solidFill>
                            <a:srgbClr val="002060"/>
                          </a:solidFill>
                          <a:latin typeface="Arial Narrow"/>
                          <a:ea typeface="Calibri"/>
                          <a:cs typeface="Arial"/>
                        </a:rPr>
                        <a:t>context </a:t>
                      </a:r>
                      <a:r>
                        <a:rPr lang="en-US" sz="1200" dirty="0">
                          <a:solidFill>
                            <a:srgbClr val="002060"/>
                          </a:solidFill>
                          <a:latin typeface="Arial Narrow"/>
                          <a:ea typeface="Calibri"/>
                          <a:cs typeface="Arial"/>
                        </a:rPr>
                        <a:t>diagram)</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Create information management model (IMM)</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270428">
                <a:tc vMerge="1">
                  <a:txBody>
                    <a:bodyPr/>
                    <a:lstStyle/>
                    <a:p>
                      <a:endParaRPr lang="en-US"/>
                    </a:p>
                  </a:txBody>
                  <a:tcPr/>
                </a:tc>
                <a:tc vMerge="1">
                  <a:txBody>
                    <a:bodyPr/>
                    <a:lstStyle/>
                    <a:p>
                      <a:endParaRPr lang="en-US"/>
                    </a:p>
                  </a:txBody>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Define engineering project strategy and integrate into the overall project strategy</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Define information protection policy (IPP) and integrate into the project strategy</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199912">
                <a:tc vMerge="1">
                  <a:txBody>
                    <a:bodyPr/>
                    <a:lstStyle/>
                    <a:p>
                      <a:endParaRPr lang="en-US"/>
                    </a:p>
                  </a:txBody>
                  <a:tcPr/>
                </a:tc>
                <a:tc vMerge="1">
                  <a:txBody>
                    <a:bodyPr/>
                    <a:lstStyle/>
                    <a:p>
                      <a:endParaRPr lang="en-US"/>
                    </a:p>
                  </a:txBody>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Create system engineering management plan (SEMP)</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Create system security plan (SSP) and integrate into SEMP</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199912">
                <a:tc vMerge="1">
                  <a:txBody>
                    <a:bodyPr/>
                    <a:lstStyle/>
                    <a:p>
                      <a:pPr marL="0" marR="0" algn="ctr">
                        <a:spcBef>
                          <a:spcPts val="0"/>
                        </a:spcBef>
                        <a:spcAft>
                          <a:spcPts val="0"/>
                        </a:spcAft>
                      </a:pPr>
                      <a:endParaRPr lang="en-US" sz="1200" dirty="0">
                        <a:solidFill>
                          <a:srgbClr val="002060"/>
                        </a:solidFill>
                        <a:latin typeface="Arial Narrow" pitchFamily="34" charset="0"/>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200" b="1" dirty="0" smtClean="0">
                          <a:solidFill>
                            <a:srgbClr val="000099"/>
                          </a:solidFill>
                          <a:latin typeface="Arial Narrow" pitchFamily="34" charset="0"/>
                          <a:ea typeface="Calibri"/>
                          <a:cs typeface="Times New Roman"/>
                        </a:rPr>
                        <a:t>Milestone A</a:t>
                      </a:r>
                      <a:endParaRPr lang="en-US" sz="1200" b="1" dirty="0">
                        <a:solidFill>
                          <a:srgbClr val="000099"/>
                        </a:solidFill>
                        <a:latin typeface="Arial Narrow" pitchFamily="34" charset="0"/>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gridSpan="2">
                  <a:txBody>
                    <a:bodyPr/>
                    <a:lstStyle/>
                    <a:p>
                      <a:pPr marL="112713" marR="0" lvl="0" indent="-112713" algn="ctr">
                        <a:spcBef>
                          <a:spcPts val="0"/>
                        </a:spcBef>
                        <a:spcAft>
                          <a:spcPts val="0"/>
                        </a:spcAft>
                        <a:buFont typeface="Arial" pitchFamily="34" charset="0"/>
                        <a:buNone/>
                      </a:pPr>
                      <a:r>
                        <a:rPr lang="en-US" sz="1200" b="1" dirty="0" smtClean="0">
                          <a:solidFill>
                            <a:srgbClr val="002060"/>
                          </a:solidFill>
                          <a:latin typeface="Arial Narrow" pitchFamily="34" charset="0"/>
                          <a:ea typeface="Calibri"/>
                          <a:cs typeface="Times New Roman"/>
                        </a:rPr>
                        <a:t>Task 6:</a:t>
                      </a:r>
                      <a:r>
                        <a:rPr lang="en-US" sz="1200" b="1" baseline="0" dirty="0" smtClean="0">
                          <a:solidFill>
                            <a:srgbClr val="002060"/>
                          </a:solidFill>
                          <a:latin typeface="Arial Narrow" pitchFamily="34" charset="0"/>
                          <a:ea typeface="Calibri"/>
                          <a:cs typeface="Times New Roman"/>
                        </a:rPr>
                        <a:t> </a:t>
                      </a:r>
                      <a:r>
                        <a:rPr lang="en-US" sz="1200" b="1" dirty="0" smtClean="0">
                          <a:solidFill>
                            <a:srgbClr val="002060"/>
                          </a:solidFill>
                          <a:latin typeface="Arial Narrow" pitchFamily="34" charset="0"/>
                          <a:ea typeface="Calibri"/>
                          <a:cs typeface="Times New Roman"/>
                        </a:rPr>
                        <a:t>Assess project performance in meeting mission/business needs</a:t>
                      </a:r>
                      <a:endParaRPr lang="en-US" sz="1200" b="1" dirty="0">
                        <a:solidFill>
                          <a:srgbClr val="002060"/>
                        </a:solidFill>
                        <a:latin typeface="Arial Narrow" pitchFamily="34" charset="0"/>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hMerge="1">
                  <a:txBody>
                    <a:bodyPr/>
                    <a:lstStyle/>
                    <a:p>
                      <a:pPr marL="112713" marR="0" lvl="0" indent="-112713">
                        <a:spcBef>
                          <a:spcPts val="0"/>
                        </a:spcBef>
                        <a:spcAft>
                          <a:spcPts val="0"/>
                        </a:spcAft>
                        <a:buFont typeface="Arial" pitchFamily="34" charset="0"/>
                        <a:buChar char="•"/>
                      </a:pP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bl>
          </a:graphicData>
        </a:graphic>
      </p:graphicFrame>
      <p:pic>
        <p:nvPicPr>
          <p:cNvPr id="8" name="Picture 2"/>
          <p:cNvPicPr>
            <a:picLocks noChangeAspect="1" noChangeArrowheads="1"/>
          </p:cNvPicPr>
          <p:nvPr/>
        </p:nvPicPr>
        <p:blipFill>
          <a:blip r:embed="rId3" cstate="print"/>
          <a:srcRect/>
          <a:stretch>
            <a:fillRect/>
          </a:stretch>
        </p:blipFill>
        <p:spPr bwMode="auto">
          <a:xfrm>
            <a:off x="1219203" y="4372800"/>
            <a:ext cx="2831625" cy="2470644"/>
          </a:xfrm>
          <a:prstGeom prst="rect">
            <a:avLst/>
          </a:prstGeom>
          <a:noFill/>
          <a:ln w="9525" cap="flat" cmpd="sng" algn="ctr">
            <a:noFill/>
            <a:prstDash val="solid"/>
            <a:miter lim="800000"/>
            <a:headEnd/>
            <a:tailEnd/>
          </a:ln>
          <a:effectLst/>
        </p:spPr>
      </p:pic>
      <p:sp>
        <p:nvSpPr>
          <p:cNvPr id="9" name="Oval 6"/>
          <p:cNvSpPr>
            <a:spLocks noChangeAspect="1" noChangeArrowheads="1"/>
          </p:cNvSpPr>
          <p:nvPr/>
        </p:nvSpPr>
        <p:spPr bwMode="auto">
          <a:xfrm>
            <a:off x="1392148" y="4459276"/>
            <a:ext cx="618935" cy="618935"/>
          </a:xfrm>
          <a:prstGeom prst="ellipse">
            <a:avLst/>
          </a:prstGeom>
          <a:noFill/>
          <a:ln w="28575">
            <a:solidFill>
              <a:srgbClr val="FF0000"/>
            </a:solidFill>
            <a:prstDash val="dash"/>
            <a:round/>
            <a:headEnd/>
            <a:tailEnd/>
          </a:ln>
          <a:effectLst/>
        </p:spPr>
        <p:txBody>
          <a:bodyPr anchor="ctr">
            <a:spAutoFit/>
          </a:bodyPr>
          <a:lstStyle/>
          <a:p>
            <a:endParaRPr lang="en-US" dirty="0"/>
          </a:p>
        </p:txBody>
      </p:sp>
      <p:sp>
        <p:nvSpPr>
          <p:cNvPr id="10" name="Oval 16"/>
          <p:cNvSpPr>
            <a:spLocks noChangeAspect="1" noChangeArrowheads="1"/>
          </p:cNvSpPr>
          <p:nvPr/>
        </p:nvSpPr>
        <p:spPr bwMode="auto">
          <a:xfrm>
            <a:off x="3048000" y="4788903"/>
            <a:ext cx="618935" cy="618935"/>
          </a:xfrm>
          <a:prstGeom prst="ellipse">
            <a:avLst/>
          </a:prstGeom>
          <a:noFill/>
          <a:ln w="28575">
            <a:solidFill>
              <a:srgbClr val="FF0000"/>
            </a:solidFill>
            <a:prstDash val="dash"/>
            <a:round/>
            <a:headEnd/>
            <a:tailEnd/>
          </a:ln>
          <a:effectLst/>
        </p:spPr>
        <p:txBody>
          <a:bodyPr anchor="ctr">
            <a:spAutoFit/>
          </a:bodyPr>
          <a:lstStyle/>
          <a:p>
            <a:endParaRPr lang="en-US" dirty="0"/>
          </a:p>
        </p:txBody>
      </p:sp>
      <p:sp>
        <p:nvSpPr>
          <p:cNvPr id="14" name="TextBox 13"/>
          <p:cNvSpPr txBox="1"/>
          <p:nvPr/>
        </p:nvSpPr>
        <p:spPr>
          <a:xfrm>
            <a:off x="4114800" y="3962400"/>
            <a:ext cx="4613764" cy="412934"/>
          </a:xfrm>
          <a:prstGeom prst="rect">
            <a:avLst/>
          </a:prstGeom>
          <a:noFill/>
        </p:spPr>
        <p:txBody>
          <a:bodyPr wrap="none" rtlCol="0">
            <a:spAutoFit/>
          </a:bodyPr>
          <a:lstStyle/>
          <a:p>
            <a:r>
              <a:rPr lang="en-US" sz="1000" b="0" dirty="0" smtClean="0"/>
              <a:t>* </a:t>
            </a:r>
            <a:r>
              <a:rPr lang="en-US" sz="1000" dirty="0" smtClean="0"/>
              <a:t>Reference: </a:t>
            </a:r>
            <a:r>
              <a:rPr lang="en-US" sz="1000" b="0" i="1" dirty="0" smtClean="0"/>
              <a:t>Information Assurance Technical Framework</a:t>
            </a:r>
            <a:r>
              <a:rPr lang="en-US" sz="1000" b="0" dirty="0" smtClean="0"/>
              <a:t> (IATF), Release 3.1</a:t>
            </a:r>
            <a:endParaRPr lang="en-US" sz="1000" b="0" dirty="0"/>
          </a:p>
        </p:txBody>
      </p:sp>
      <p:sp>
        <p:nvSpPr>
          <p:cNvPr id="17" name="Title 1"/>
          <p:cNvSpPr>
            <a:spLocks noGrp="1"/>
          </p:cNvSpPr>
          <p:nvPr>
            <p:ph type="title"/>
          </p:nvPr>
        </p:nvSpPr>
        <p:spPr>
          <a:xfrm>
            <a:off x="685800" y="381000"/>
            <a:ext cx="7162800" cy="533400"/>
          </a:xfrm>
        </p:spPr>
        <p:txBody>
          <a:bodyPr/>
          <a:lstStyle/>
          <a:p>
            <a:r>
              <a:rPr lang="en-US" dirty="0" smtClean="0"/>
              <a:t>It starts at the beginning of a SDLC…</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913E34A-AD91-41F9-9AF6-83B8E56266B9}" type="slidenum">
              <a:rPr lang="en-US" smtClean="0"/>
              <a:pPr/>
              <a:t>69</a:t>
            </a:fld>
            <a:endParaRPr lang="en-US" dirty="0"/>
          </a:p>
        </p:txBody>
      </p:sp>
      <p:graphicFrame>
        <p:nvGraphicFramePr>
          <p:cNvPr id="5" name="Table 4"/>
          <p:cNvGraphicFramePr>
            <a:graphicFrameLocks noGrp="1"/>
          </p:cNvGraphicFramePr>
          <p:nvPr/>
        </p:nvGraphicFramePr>
        <p:xfrm>
          <a:off x="152400" y="238874"/>
          <a:ext cx="8763000" cy="4023360"/>
        </p:xfrm>
        <a:graphic>
          <a:graphicData uri="http://schemas.openxmlformats.org/drawingml/2006/table">
            <a:tbl>
              <a:tblPr/>
              <a:tblGrid>
                <a:gridCol w="860652"/>
                <a:gridCol w="938893"/>
                <a:gridCol w="3442607"/>
                <a:gridCol w="3520848"/>
              </a:tblGrid>
              <a:tr h="465634">
                <a:tc>
                  <a:txBody>
                    <a:bodyPr/>
                    <a:lstStyle/>
                    <a:p>
                      <a:pPr marL="0" marR="0">
                        <a:spcBef>
                          <a:spcPts val="0"/>
                        </a:spcBef>
                        <a:spcAft>
                          <a:spcPts val="0"/>
                        </a:spcAft>
                      </a:pPr>
                      <a:r>
                        <a:rPr lang="en-US" sz="1200" b="1" dirty="0">
                          <a:solidFill>
                            <a:schemeClr val="bg1"/>
                          </a:solidFill>
                          <a:latin typeface="Arial Narrow"/>
                          <a:ea typeface="Calibri"/>
                          <a:cs typeface="Arial"/>
                        </a:rPr>
                        <a:t>IEEE 1220</a:t>
                      </a:r>
                      <a:endParaRPr lang="en-US" sz="1200" dirty="0">
                        <a:solidFill>
                          <a:schemeClr val="bg1"/>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3399"/>
                    </a:solidFill>
                  </a:tcPr>
                </a:tc>
                <a:tc>
                  <a:txBody>
                    <a:bodyPr/>
                    <a:lstStyle/>
                    <a:p>
                      <a:pPr marL="0" marR="0">
                        <a:spcBef>
                          <a:spcPts val="0"/>
                        </a:spcBef>
                        <a:spcAft>
                          <a:spcPts val="0"/>
                        </a:spcAft>
                      </a:pPr>
                      <a:r>
                        <a:rPr lang="en-US" sz="1200" b="1" dirty="0">
                          <a:solidFill>
                            <a:schemeClr val="bg1"/>
                          </a:solidFill>
                          <a:latin typeface="Arial Narrow"/>
                          <a:ea typeface="Calibri"/>
                          <a:cs typeface="Arial"/>
                        </a:rPr>
                        <a:t>DoD Acquisition </a:t>
                      </a:r>
                      <a:r>
                        <a:rPr lang="en-US" sz="1200" b="1" dirty="0" smtClean="0">
                          <a:solidFill>
                            <a:schemeClr val="bg1"/>
                          </a:solidFill>
                          <a:latin typeface="Arial Narrow"/>
                          <a:ea typeface="Calibri"/>
                          <a:cs typeface="Arial"/>
                        </a:rPr>
                        <a:t>SDLC</a:t>
                      </a:r>
                      <a:endParaRPr lang="en-US" sz="1200" dirty="0">
                        <a:solidFill>
                          <a:schemeClr val="bg1"/>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3399"/>
                    </a:solidFill>
                  </a:tcPr>
                </a:tc>
                <a:tc>
                  <a:txBody>
                    <a:bodyPr/>
                    <a:lstStyle/>
                    <a:p>
                      <a:pPr marL="0" marR="0">
                        <a:spcBef>
                          <a:spcPts val="0"/>
                        </a:spcBef>
                        <a:spcAft>
                          <a:spcPts val="0"/>
                        </a:spcAft>
                      </a:pPr>
                      <a:r>
                        <a:rPr lang="en-US" sz="1200" b="1" dirty="0">
                          <a:solidFill>
                            <a:schemeClr val="bg1"/>
                          </a:solidFill>
                          <a:latin typeface="Arial Narrow"/>
                          <a:ea typeface="Calibri"/>
                          <a:cs typeface="Arial"/>
                        </a:rPr>
                        <a:t>Key System Engineering Tasks</a:t>
                      </a:r>
                      <a:endParaRPr lang="en-US" sz="1200" dirty="0">
                        <a:solidFill>
                          <a:schemeClr val="bg1"/>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3399"/>
                    </a:solidFill>
                  </a:tcPr>
                </a:tc>
                <a:tc>
                  <a:txBody>
                    <a:bodyPr/>
                    <a:lstStyle/>
                    <a:p>
                      <a:pPr marL="0" marR="0">
                        <a:spcBef>
                          <a:spcPts val="0"/>
                        </a:spcBef>
                        <a:spcAft>
                          <a:spcPts val="0"/>
                        </a:spcAft>
                      </a:pPr>
                      <a:r>
                        <a:rPr lang="en-US" sz="1200" b="1" dirty="0">
                          <a:solidFill>
                            <a:schemeClr val="bg1"/>
                          </a:solidFill>
                          <a:latin typeface="Arial Narrow"/>
                          <a:ea typeface="Calibri"/>
                          <a:cs typeface="Arial"/>
                        </a:rPr>
                        <a:t>Key Security Engineering Tasks</a:t>
                      </a:r>
                      <a:endParaRPr lang="en-US" sz="1200" dirty="0">
                        <a:solidFill>
                          <a:schemeClr val="bg1"/>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3399"/>
                    </a:solidFill>
                  </a:tcPr>
                </a:tc>
              </a:tr>
              <a:tr h="155211">
                <a:tc rowSpan="14">
                  <a:txBody>
                    <a:bodyPr/>
                    <a:lstStyle/>
                    <a:p>
                      <a:pPr marL="0" marR="0">
                        <a:spcBef>
                          <a:spcPts val="0"/>
                        </a:spcBef>
                        <a:spcAft>
                          <a:spcPts val="0"/>
                        </a:spcAft>
                      </a:pPr>
                      <a:r>
                        <a:rPr lang="en-US" sz="1200" b="1" dirty="0">
                          <a:solidFill>
                            <a:srgbClr val="002060"/>
                          </a:solidFill>
                          <a:latin typeface="Arial Narrow"/>
                          <a:ea typeface="Calibri"/>
                          <a:cs typeface="Arial"/>
                        </a:rPr>
                        <a:t>Development Stage</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rowSpan="5">
                  <a:txBody>
                    <a:bodyPr/>
                    <a:lstStyle/>
                    <a:p>
                      <a:pPr marL="0" marR="0">
                        <a:spcBef>
                          <a:spcPts val="0"/>
                        </a:spcBef>
                        <a:spcAft>
                          <a:spcPts val="0"/>
                        </a:spcAft>
                      </a:pPr>
                      <a:r>
                        <a:rPr lang="en-US" sz="1200" b="1" dirty="0">
                          <a:solidFill>
                            <a:srgbClr val="002060"/>
                          </a:solidFill>
                          <a:latin typeface="Arial Narrow"/>
                          <a:ea typeface="Calibri"/>
                          <a:cs typeface="Arial"/>
                        </a:rPr>
                        <a:t>Technology Development</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b="1" dirty="0">
                          <a:solidFill>
                            <a:srgbClr val="002060"/>
                          </a:solidFill>
                          <a:latin typeface="Arial Narrow"/>
                          <a:ea typeface="Calibri"/>
                          <a:cs typeface="Arial"/>
                        </a:rPr>
                        <a:t>Task 2: Define System Requirements</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0" marR="0">
                        <a:spcBef>
                          <a:spcPts val="0"/>
                        </a:spcBef>
                        <a:spcAft>
                          <a:spcPts val="0"/>
                        </a:spcAft>
                      </a:pPr>
                      <a:r>
                        <a:rPr lang="en-US" sz="1200" b="1" dirty="0">
                          <a:solidFill>
                            <a:srgbClr val="002060"/>
                          </a:solidFill>
                          <a:latin typeface="Arial Narrow"/>
                          <a:ea typeface="Calibri"/>
                          <a:cs typeface="Arial"/>
                        </a:rPr>
                        <a:t>Task 2: Define Security Requirements</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155211">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gridSpan="2">
                  <a:txBody>
                    <a:bodyPr/>
                    <a:lstStyle/>
                    <a:p>
                      <a:pPr marL="112713" marR="0" lvl="0" indent="-112713" algn="ctr">
                        <a:spcBef>
                          <a:spcPts val="0"/>
                        </a:spcBef>
                        <a:spcAft>
                          <a:spcPts val="0"/>
                        </a:spcAft>
                        <a:buFont typeface="Arial" pitchFamily="34" charset="0"/>
                        <a:buChar char="•"/>
                      </a:pPr>
                      <a:r>
                        <a:rPr lang="en-US" sz="1200" dirty="0">
                          <a:solidFill>
                            <a:srgbClr val="002060"/>
                          </a:solidFill>
                          <a:latin typeface="Arial Narrow"/>
                          <a:ea typeface="Calibri"/>
                          <a:cs typeface="Arial"/>
                        </a:rPr>
                        <a:t>Refine system context (e.g., functional components)</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h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310423">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Define system requirements (e.g., functional, performance, operational, support, etc.)</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Select assurance requirements and define security functional requirements</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155211">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Refine CONOPS</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Refine IMM and SSP</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155211">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gridSpan="2">
                  <a:txBody>
                    <a:bodyPr/>
                    <a:lstStyle/>
                    <a:p>
                      <a:pPr marL="112713" marR="0" lvl="0" indent="-112713" algn="ctr">
                        <a:spcBef>
                          <a:spcPts val="0"/>
                        </a:spcBef>
                        <a:spcAft>
                          <a:spcPts val="0"/>
                        </a:spcAft>
                        <a:buFont typeface="Arial" pitchFamily="34" charset="0"/>
                        <a:buChar char="•"/>
                      </a:pPr>
                      <a:r>
                        <a:rPr lang="en-US" sz="1200" dirty="0">
                          <a:solidFill>
                            <a:srgbClr val="002060"/>
                          </a:solidFill>
                          <a:latin typeface="Arial Narrow"/>
                          <a:ea typeface="Calibri"/>
                          <a:cs typeface="Arial"/>
                        </a:rPr>
                        <a:t>Baseline system requirements</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h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155211">
                <a:tc vMerge="1">
                  <a:txBody>
                    <a:bodyPr/>
                    <a:lstStyle/>
                    <a:p>
                      <a:endParaRPr lang="en-US"/>
                    </a:p>
                  </a:txBody>
                  <a:tcPr/>
                </a:tc>
                <a:tc>
                  <a:txBody>
                    <a:bodyPr/>
                    <a:lstStyle/>
                    <a:p>
                      <a:pPr marL="0" marR="0">
                        <a:spcBef>
                          <a:spcPts val="0"/>
                        </a:spcBef>
                        <a:spcAft>
                          <a:spcPts val="0"/>
                        </a:spcAft>
                      </a:pPr>
                      <a:r>
                        <a:rPr lang="en-US" sz="1200" b="1" dirty="0" smtClean="0">
                          <a:solidFill>
                            <a:srgbClr val="000099"/>
                          </a:solidFill>
                          <a:latin typeface="Arial Narrow" pitchFamily="34" charset="0"/>
                          <a:ea typeface="Calibri"/>
                          <a:cs typeface="Times New Roman"/>
                        </a:rPr>
                        <a:t>Milestone B</a:t>
                      </a:r>
                      <a:endParaRPr lang="en-US" sz="1200" b="1" dirty="0">
                        <a:solidFill>
                          <a:srgbClr val="000099"/>
                        </a:solidFill>
                        <a:latin typeface="Arial Narrow" pitchFamily="34" charset="0"/>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gridSpan="2">
                  <a:txBody>
                    <a:bodyPr/>
                    <a:lstStyle/>
                    <a:p>
                      <a:pPr marL="112713" marR="0" indent="-112713" algn="ctr">
                        <a:spcBef>
                          <a:spcPts val="0"/>
                        </a:spcBef>
                        <a:spcAft>
                          <a:spcPts val="0"/>
                        </a:spcAft>
                        <a:buFont typeface="Arial" pitchFamily="34" charset="0"/>
                        <a:buNone/>
                      </a:pPr>
                      <a:r>
                        <a:rPr lang="en-US" sz="1200" b="1" dirty="0" smtClean="0">
                          <a:solidFill>
                            <a:srgbClr val="002060"/>
                          </a:solidFill>
                          <a:latin typeface="Arial Narrow" pitchFamily="34" charset="0"/>
                          <a:ea typeface="Calibri"/>
                          <a:cs typeface="Times New Roman"/>
                        </a:rPr>
                        <a:t>Task 6:</a:t>
                      </a:r>
                      <a:r>
                        <a:rPr lang="en-US" sz="1200" b="1" baseline="0" dirty="0" smtClean="0">
                          <a:solidFill>
                            <a:srgbClr val="002060"/>
                          </a:solidFill>
                          <a:latin typeface="Arial Narrow" pitchFamily="34" charset="0"/>
                          <a:ea typeface="Calibri"/>
                          <a:cs typeface="Times New Roman"/>
                        </a:rPr>
                        <a:t> </a:t>
                      </a:r>
                      <a:r>
                        <a:rPr lang="en-US" sz="1200" b="1" dirty="0" smtClean="0">
                          <a:solidFill>
                            <a:srgbClr val="002060"/>
                          </a:solidFill>
                          <a:latin typeface="Arial Narrow" pitchFamily="34" charset="0"/>
                          <a:ea typeface="Calibri"/>
                          <a:cs typeface="Times New Roman"/>
                        </a:rPr>
                        <a:t>Assess project performance in meeting mission/business needs</a:t>
                      </a:r>
                      <a:endParaRPr lang="en-US" sz="1200" b="1" dirty="0">
                        <a:solidFill>
                          <a:srgbClr val="002060"/>
                        </a:solidFill>
                        <a:latin typeface="Arial Narrow" pitchFamily="34" charset="0"/>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hMerge="1">
                  <a:txBody>
                    <a:bodyPr/>
                    <a:lstStyle/>
                    <a:p>
                      <a:pPr marL="0" marR="0">
                        <a:spcBef>
                          <a:spcPts val="0"/>
                        </a:spcBef>
                        <a:spcAft>
                          <a:spcPts val="0"/>
                        </a:spcAft>
                      </a:pP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155211">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rowSpan="7">
                  <a:txBody>
                    <a:bodyPr/>
                    <a:lstStyle/>
                    <a:p>
                      <a:pPr marL="0" marR="0">
                        <a:spcBef>
                          <a:spcPts val="0"/>
                        </a:spcBef>
                        <a:spcAft>
                          <a:spcPts val="0"/>
                        </a:spcAft>
                      </a:pPr>
                      <a:r>
                        <a:rPr lang="en-US" sz="1200" b="1" dirty="0">
                          <a:solidFill>
                            <a:srgbClr val="002060"/>
                          </a:solidFill>
                          <a:latin typeface="Arial Narrow"/>
                          <a:ea typeface="Calibri"/>
                          <a:cs typeface="Arial"/>
                        </a:rPr>
                        <a:t>System Development &amp; Demonstration</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b="1" dirty="0">
                          <a:solidFill>
                            <a:srgbClr val="002060"/>
                          </a:solidFill>
                          <a:latin typeface="Arial Narrow"/>
                          <a:ea typeface="Calibri"/>
                          <a:cs typeface="Arial"/>
                        </a:rPr>
                        <a:t>Task 3: Design System Architecture </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0" marR="0">
                        <a:spcBef>
                          <a:spcPts val="0"/>
                        </a:spcBef>
                        <a:spcAft>
                          <a:spcPts val="0"/>
                        </a:spcAft>
                      </a:pPr>
                      <a:r>
                        <a:rPr lang="en-US" sz="1200" b="1" dirty="0">
                          <a:solidFill>
                            <a:srgbClr val="002060"/>
                          </a:solidFill>
                          <a:latin typeface="Arial Narrow"/>
                          <a:ea typeface="Calibri"/>
                          <a:cs typeface="Arial"/>
                        </a:rPr>
                        <a:t>Task 3: Design System Security Architecture </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155211">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gridSpan="2">
                  <a:txBody>
                    <a:bodyPr/>
                    <a:lstStyle/>
                    <a:p>
                      <a:pPr marL="112713" marR="0" lvl="0" indent="-112713" algn="ctr">
                        <a:spcBef>
                          <a:spcPts val="0"/>
                        </a:spcBef>
                        <a:spcAft>
                          <a:spcPts val="0"/>
                        </a:spcAft>
                        <a:buFont typeface="Arial" pitchFamily="34" charset="0"/>
                        <a:buChar char="•"/>
                      </a:pPr>
                      <a:r>
                        <a:rPr lang="en-US" sz="1200" dirty="0">
                          <a:solidFill>
                            <a:srgbClr val="002060"/>
                          </a:solidFill>
                          <a:latin typeface="Arial Narrow"/>
                          <a:ea typeface="Calibri"/>
                          <a:cs typeface="Arial"/>
                        </a:rPr>
                        <a:t>Determine &amp; select architecture framework</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h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310423">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Design system architecture and allocate system requirements to subsystems and components (i.e., RTM)</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Allocate system security requirements to subsystems and service components (i.e., RTM)</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155211">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gridSpan="2">
                  <a:txBody>
                    <a:bodyPr/>
                    <a:lstStyle/>
                    <a:p>
                      <a:pPr marL="112713" marR="0" lvl="0" indent="-112713" algn="ctr">
                        <a:spcBef>
                          <a:spcPts val="0"/>
                        </a:spcBef>
                        <a:spcAft>
                          <a:spcPts val="0"/>
                        </a:spcAft>
                        <a:buFont typeface="Arial" pitchFamily="34" charset="0"/>
                        <a:buChar char="•"/>
                      </a:pPr>
                      <a:r>
                        <a:rPr lang="en-US" sz="1200" dirty="0">
                          <a:solidFill>
                            <a:srgbClr val="002060"/>
                          </a:solidFill>
                          <a:latin typeface="Arial Narrow"/>
                          <a:ea typeface="Calibri"/>
                          <a:cs typeface="Arial"/>
                        </a:rPr>
                        <a:t>Analyze gaps (i.e., risk assessment)</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h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310423">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b="1" dirty="0">
                          <a:solidFill>
                            <a:srgbClr val="002060"/>
                          </a:solidFill>
                          <a:latin typeface="Arial Narrow"/>
                          <a:ea typeface="Calibri"/>
                          <a:cs typeface="Arial"/>
                        </a:rPr>
                        <a:t>Task 4: Develop Detailed System Design (Logical &amp; Physical)</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0" marR="0">
                        <a:spcBef>
                          <a:spcPts val="0"/>
                        </a:spcBef>
                        <a:spcAft>
                          <a:spcPts val="0"/>
                        </a:spcAft>
                      </a:pPr>
                      <a:r>
                        <a:rPr lang="en-US" sz="1200" b="1" dirty="0">
                          <a:solidFill>
                            <a:srgbClr val="002060"/>
                          </a:solidFill>
                          <a:latin typeface="Arial Narrow"/>
                          <a:ea typeface="Calibri"/>
                          <a:cs typeface="Arial"/>
                        </a:rPr>
                        <a:t>Task 4: Develop Detailed System Security Design (Logical &amp; Physical)</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310423">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Refine entity-data relations model (i.e., UML diagrams, data-flow, network, etc.)</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Refine IMM, embed security controls into system design products (i.e., UML, data-flow, network, etc.)</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310423">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gridSpan="2">
                  <a:txBody>
                    <a:bodyPr/>
                    <a:lstStyle/>
                    <a:p>
                      <a:pPr marL="112713" marR="0" lvl="0" indent="-112713" algn="ctr">
                        <a:spcBef>
                          <a:spcPts val="0"/>
                        </a:spcBef>
                        <a:spcAft>
                          <a:spcPts val="0"/>
                        </a:spcAft>
                        <a:buFont typeface="Arial" pitchFamily="34" charset="0"/>
                        <a:buChar char="•"/>
                      </a:pPr>
                      <a:r>
                        <a:rPr lang="en-US" sz="1200" dirty="0">
                          <a:solidFill>
                            <a:srgbClr val="002060"/>
                          </a:solidFill>
                          <a:latin typeface="Arial Narrow"/>
                          <a:ea typeface="Calibri"/>
                          <a:cs typeface="Arial"/>
                        </a:rPr>
                        <a:t>Perform system synthesis analysis to assure system integration (i.e., system design, system architecture, system requirements, and project mission/business needs)</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hMerge="1">
                  <a:txBody>
                    <a:bodyPr/>
                    <a:lstStyle/>
                    <a:p>
                      <a:endParaRPr lang="en-US"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155211">
                <a:tc vMerge="1">
                  <a:txBody>
                    <a:bodyPr/>
                    <a:lstStyle/>
                    <a:p>
                      <a:pPr marL="0" marR="0">
                        <a:spcBef>
                          <a:spcPts val="0"/>
                        </a:spcBef>
                        <a:spcAft>
                          <a:spcPts val="0"/>
                        </a:spcAft>
                      </a:pP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b="1" dirty="0" smtClean="0">
                          <a:solidFill>
                            <a:srgbClr val="000099"/>
                          </a:solidFill>
                          <a:latin typeface="Arial Narrow" pitchFamily="34" charset="0"/>
                          <a:ea typeface="Calibri"/>
                          <a:cs typeface="Times New Roman"/>
                        </a:rPr>
                        <a:t>Milestone C</a:t>
                      </a:r>
                      <a:endParaRPr lang="en-US" sz="1200" b="1" dirty="0">
                        <a:solidFill>
                          <a:srgbClr val="000099"/>
                        </a:solidFill>
                        <a:latin typeface="Arial Narrow" pitchFamily="34" charset="0"/>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gridSpan="2">
                  <a:txBody>
                    <a:bodyPr/>
                    <a:lstStyle/>
                    <a:p>
                      <a:pPr marL="112713" marR="0" lvl="0" indent="-112713" algn="ctr">
                        <a:spcBef>
                          <a:spcPts val="0"/>
                        </a:spcBef>
                        <a:spcAft>
                          <a:spcPts val="0"/>
                        </a:spcAft>
                        <a:buFont typeface="Arial" pitchFamily="34" charset="0"/>
                        <a:buNone/>
                      </a:pPr>
                      <a:r>
                        <a:rPr lang="en-US" sz="1200" b="1" dirty="0" smtClean="0">
                          <a:solidFill>
                            <a:srgbClr val="002060"/>
                          </a:solidFill>
                          <a:latin typeface="Arial Narrow" pitchFamily="34" charset="0"/>
                          <a:ea typeface="Calibri"/>
                          <a:cs typeface="Times New Roman"/>
                        </a:rPr>
                        <a:t>Task 6:</a:t>
                      </a:r>
                      <a:r>
                        <a:rPr lang="en-US" sz="1200" b="1" baseline="0" dirty="0" smtClean="0">
                          <a:solidFill>
                            <a:srgbClr val="002060"/>
                          </a:solidFill>
                          <a:latin typeface="Arial Narrow" pitchFamily="34" charset="0"/>
                          <a:ea typeface="Calibri"/>
                          <a:cs typeface="Times New Roman"/>
                        </a:rPr>
                        <a:t> </a:t>
                      </a:r>
                      <a:r>
                        <a:rPr lang="en-US" sz="1200" b="1" dirty="0" smtClean="0">
                          <a:solidFill>
                            <a:srgbClr val="002060"/>
                          </a:solidFill>
                          <a:latin typeface="Arial Narrow" pitchFamily="34" charset="0"/>
                          <a:ea typeface="Calibri"/>
                          <a:cs typeface="Times New Roman"/>
                        </a:rPr>
                        <a:t>Assess project performance in meeting mission/business needs</a:t>
                      </a:r>
                      <a:endParaRPr lang="en-US" sz="1200" b="1" dirty="0">
                        <a:solidFill>
                          <a:srgbClr val="002060"/>
                        </a:solidFill>
                        <a:latin typeface="Arial Narrow" pitchFamily="34" charset="0"/>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hMerge="1">
                  <a:txBody>
                    <a:bodyPr/>
                    <a:lstStyle/>
                    <a:p>
                      <a:endParaRPr lang="en-US"/>
                    </a:p>
                  </a:txBody>
                  <a:tcPr/>
                </a:tc>
              </a:tr>
            </a:tbl>
          </a:graphicData>
        </a:graphic>
      </p:graphicFrame>
      <p:pic>
        <p:nvPicPr>
          <p:cNvPr id="9" name="Picture 2"/>
          <p:cNvPicPr>
            <a:picLocks noChangeAspect="1" noChangeArrowheads="1"/>
          </p:cNvPicPr>
          <p:nvPr/>
        </p:nvPicPr>
        <p:blipFill>
          <a:blip r:embed="rId3" cstate="print"/>
          <a:srcRect/>
          <a:stretch>
            <a:fillRect/>
          </a:stretch>
        </p:blipFill>
        <p:spPr bwMode="auto">
          <a:xfrm>
            <a:off x="1219203" y="4372800"/>
            <a:ext cx="2831625" cy="2470644"/>
          </a:xfrm>
          <a:prstGeom prst="rect">
            <a:avLst/>
          </a:prstGeom>
          <a:noFill/>
          <a:ln w="9525" cap="flat" cmpd="sng" algn="ctr">
            <a:noFill/>
            <a:prstDash val="solid"/>
            <a:miter lim="800000"/>
            <a:headEnd/>
            <a:tailEnd/>
          </a:ln>
          <a:effectLst/>
        </p:spPr>
      </p:pic>
      <p:sp>
        <p:nvSpPr>
          <p:cNvPr id="10" name="Oval 6"/>
          <p:cNvSpPr>
            <a:spLocks noChangeAspect="1" noChangeArrowheads="1"/>
          </p:cNvSpPr>
          <p:nvPr/>
        </p:nvSpPr>
        <p:spPr bwMode="auto">
          <a:xfrm>
            <a:off x="1840013" y="4894005"/>
            <a:ext cx="618935" cy="618935"/>
          </a:xfrm>
          <a:prstGeom prst="ellipse">
            <a:avLst/>
          </a:prstGeom>
          <a:noFill/>
          <a:ln w="28575">
            <a:solidFill>
              <a:srgbClr val="FF0000"/>
            </a:solidFill>
            <a:prstDash val="dash"/>
            <a:round/>
            <a:headEnd/>
            <a:tailEnd/>
          </a:ln>
          <a:effectLst/>
        </p:spPr>
        <p:txBody>
          <a:bodyPr anchor="ctr">
            <a:spAutoFit/>
          </a:bodyPr>
          <a:lstStyle/>
          <a:p>
            <a:endParaRPr lang="en-US" dirty="0"/>
          </a:p>
        </p:txBody>
      </p:sp>
      <p:sp>
        <p:nvSpPr>
          <p:cNvPr id="11" name="Oval 16"/>
          <p:cNvSpPr>
            <a:spLocks noChangeAspect="1" noChangeArrowheads="1"/>
          </p:cNvSpPr>
          <p:nvPr/>
        </p:nvSpPr>
        <p:spPr bwMode="auto">
          <a:xfrm>
            <a:off x="3048000" y="4788903"/>
            <a:ext cx="618935" cy="618935"/>
          </a:xfrm>
          <a:prstGeom prst="ellipse">
            <a:avLst/>
          </a:prstGeom>
          <a:noFill/>
          <a:ln w="28575">
            <a:solidFill>
              <a:srgbClr val="FF0000"/>
            </a:solidFill>
            <a:prstDash val="dash"/>
            <a:round/>
            <a:headEnd/>
            <a:tailEnd/>
          </a:ln>
          <a:effectLst/>
        </p:spPr>
        <p:txBody>
          <a:bodyPr anchor="ctr">
            <a:spAutoFit/>
          </a:bodyPr>
          <a:lstStyle/>
          <a:p>
            <a:endParaRPr lang="en-US" dirty="0"/>
          </a:p>
        </p:txBody>
      </p:sp>
      <p:sp>
        <p:nvSpPr>
          <p:cNvPr id="12" name="Oval 12"/>
          <p:cNvSpPr>
            <a:spLocks noChangeAspect="1" noChangeArrowheads="1"/>
          </p:cNvSpPr>
          <p:nvPr/>
        </p:nvSpPr>
        <p:spPr bwMode="auto">
          <a:xfrm>
            <a:off x="2265452" y="5338074"/>
            <a:ext cx="621792" cy="621792"/>
          </a:xfrm>
          <a:prstGeom prst="ellipse">
            <a:avLst/>
          </a:prstGeom>
          <a:noFill/>
          <a:ln w="28575">
            <a:solidFill>
              <a:srgbClr val="FF0000"/>
            </a:solidFill>
            <a:prstDash val="dash"/>
            <a:round/>
            <a:headEnd/>
            <a:tailEnd/>
          </a:ln>
          <a:effectLst/>
        </p:spPr>
        <p:txBody>
          <a:bodyPr anchor="ctr">
            <a:spAutoFit/>
          </a:bodyPr>
          <a:lstStyle/>
          <a:p>
            <a:endParaRPr lang="en-US" dirty="0"/>
          </a:p>
        </p:txBody>
      </p:sp>
      <p:sp>
        <p:nvSpPr>
          <p:cNvPr id="13" name="Oval 12"/>
          <p:cNvSpPr>
            <a:spLocks noChangeAspect="1" noChangeArrowheads="1"/>
          </p:cNvSpPr>
          <p:nvPr/>
        </p:nvSpPr>
        <p:spPr bwMode="auto">
          <a:xfrm>
            <a:off x="2710460" y="5779008"/>
            <a:ext cx="621792" cy="621792"/>
          </a:xfrm>
          <a:prstGeom prst="ellipse">
            <a:avLst/>
          </a:prstGeom>
          <a:noFill/>
          <a:ln w="28575">
            <a:solidFill>
              <a:srgbClr val="FF0000"/>
            </a:solidFill>
            <a:prstDash val="dash"/>
            <a:round/>
            <a:headEnd/>
            <a:tailEnd/>
          </a:ln>
          <a:effectLst/>
        </p:spPr>
        <p:txBody>
          <a:bodyPr anchor="ctr">
            <a:spAutoFit/>
          </a:bodyPr>
          <a:lstStyle/>
          <a:p>
            <a:endParaRPr lang="en-US" dirty="0"/>
          </a:p>
        </p:txBody>
      </p:sp>
      <p:sp>
        <p:nvSpPr>
          <p:cNvPr id="15" name="Content Placeholder 12"/>
          <p:cNvSpPr>
            <a:spLocks noGrp="1"/>
          </p:cNvSpPr>
          <p:nvPr>
            <p:ph idx="1"/>
          </p:nvPr>
        </p:nvSpPr>
        <p:spPr>
          <a:xfrm>
            <a:off x="4114800" y="4419600"/>
            <a:ext cx="4800600" cy="1905000"/>
          </a:xfrm>
        </p:spPr>
        <p:txBody>
          <a:bodyPr/>
          <a:lstStyle/>
          <a:p>
            <a:pPr>
              <a:lnSpc>
                <a:spcPct val="100000"/>
              </a:lnSpc>
              <a:spcAft>
                <a:spcPts val="0"/>
              </a:spcAft>
            </a:pPr>
            <a:r>
              <a:rPr lang="en-US" sz="1600" dirty="0" smtClean="0"/>
              <a:t>Key Deliverables</a:t>
            </a:r>
          </a:p>
          <a:p>
            <a:pPr lvl="1">
              <a:lnSpc>
                <a:spcPct val="100000"/>
              </a:lnSpc>
              <a:spcAft>
                <a:spcPts val="0"/>
              </a:spcAft>
            </a:pPr>
            <a:r>
              <a:rPr lang="en-US" sz="1400" dirty="0" smtClean="0"/>
              <a:t>System Requirements</a:t>
            </a:r>
          </a:p>
          <a:p>
            <a:pPr lvl="1">
              <a:lnSpc>
                <a:spcPct val="100000"/>
              </a:lnSpc>
              <a:spcAft>
                <a:spcPts val="0"/>
              </a:spcAft>
            </a:pPr>
            <a:r>
              <a:rPr lang="en-US" sz="1400" dirty="0" smtClean="0"/>
              <a:t>Functional Definitions (+ allocation of system requirements)</a:t>
            </a:r>
          </a:p>
          <a:p>
            <a:pPr lvl="1">
              <a:lnSpc>
                <a:spcPct val="100000"/>
              </a:lnSpc>
              <a:spcAft>
                <a:spcPts val="0"/>
              </a:spcAft>
            </a:pPr>
            <a:r>
              <a:rPr lang="en-US" sz="1400" dirty="0" smtClean="0"/>
              <a:t>System Architecture (Contextual + Logical)</a:t>
            </a:r>
          </a:p>
          <a:p>
            <a:pPr lvl="1">
              <a:lnSpc>
                <a:spcPct val="100000"/>
              </a:lnSpc>
              <a:spcAft>
                <a:spcPts val="0"/>
              </a:spcAft>
            </a:pPr>
            <a:r>
              <a:rPr lang="en-US" sz="1400" dirty="0" smtClean="0"/>
              <a:t>Detailed System Design (Logical + Physical)</a:t>
            </a:r>
          </a:p>
          <a:p>
            <a:pPr lvl="1">
              <a:lnSpc>
                <a:spcPct val="100000"/>
              </a:lnSpc>
              <a:spcAft>
                <a:spcPts val="0"/>
              </a:spcAft>
            </a:pPr>
            <a:r>
              <a:rPr lang="en-US" sz="1400" dirty="0" smtClean="0"/>
              <a:t>Requirements Traceability Matrix (RTM)</a:t>
            </a:r>
          </a:p>
          <a:p>
            <a:pPr lvl="1">
              <a:lnSpc>
                <a:spcPct val="100000"/>
              </a:lnSpc>
              <a:spcAft>
                <a:spcPts val="0"/>
              </a:spcAft>
            </a:pPr>
            <a:endParaRPr lang="en-US" sz="1400" dirty="0" smtClean="0"/>
          </a:p>
          <a:p>
            <a:pPr lvl="1">
              <a:lnSpc>
                <a:spcPct val="100000"/>
              </a:lnSpc>
              <a:spcAft>
                <a:spcPts val="0"/>
              </a:spcAft>
            </a:pPr>
            <a:endParaRPr lang="en-US" sz="1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0"/>
                            </p:stCondLst>
                            <p:childTnLst>
                              <p:par>
                                <p:cTn id="11" presetID="10" presetClass="exit" presetSubtype="0" fill="hold" grpId="1" nodeType="afterEffect">
                                  <p:stCondLst>
                                    <p:cond delay="0"/>
                                  </p:stCondLst>
                                  <p:childTnLst>
                                    <p:animEffect transition="out" filter="fade">
                                      <p:cBhvr>
                                        <p:cTn id="12" dur="3000"/>
                                        <p:tgtEl>
                                          <p:spTgt spid="11"/>
                                        </p:tgtEl>
                                      </p:cBhvr>
                                    </p:animEffect>
                                    <p:set>
                                      <p:cBhvr>
                                        <p:cTn id="13" dur="1" fill="hold">
                                          <p:stCondLst>
                                            <p:cond delay="2999"/>
                                          </p:stCondLst>
                                        </p:cTn>
                                        <p:tgtEl>
                                          <p:spTgt spid="11"/>
                                        </p:tgtEl>
                                        <p:attrNameLst>
                                          <p:attrName>style.visibility</p:attrName>
                                        </p:attrNameLst>
                                      </p:cBhvr>
                                      <p:to>
                                        <p:strVal val="hidden"/>
                                      </p:to>
                                    </p:set>
                                  </p:childTnLst>
                                </p:cTn>
                              </p:par>
                            </p:childTnLst>
                          </p:cTn>
                        </p:par>
                        <p:par>
                          <p:cTn id="14" fill="hold">
                            <p:stCondLst>
                              <p:cond delay="3000"/>
                            </p:stCondLst>
                            <p:childTnLst>
                              <p:par>
                                <p:cTn id="15" presetID="10" presetClass="exit" presetSubtype="0" fill="hold" grpId="1" nodeType="afterEffect">
                                  <p:stCondLst>
                                    <p:cond delay="0"/>
                                  </p:stCondLst>
                                  <p:childTnLst>
                                    <p:animEffect transition="out" filter="fade">
                                      <p:cBhvr>
                                        <p:cTn id="16" dur="2000"/>
                                        <p:tgtEl>
                                          <p:spTgt spid="10"/>
                                        </p:tgtEl>
                                      </p:cBhvr>
                                    </p:animEffect>
                                    <p:set>
                                      <p:cBhvr>
                                        <p:cTn id="17" dur="1" fill="hold">
                                          <p:stCondLst>
                                            <p:cond delay="19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2" nodeType="after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p:stCondLst>
                              <p:cond delay="0"/>
                            </p:stCondLst>
                            <p:childTnLst>
                              <p:par>
                                <p:cTn id="26" presetID="9" presetClass="exit" presetSubtype="0" fill="hold" grpId="3" nodeType="afterEffect">
                                  <p:stCondLst>
                                    <p:cond delay="0"/>
                                  </p:stCondLst>
                                  <p:childTnLst>
                                    <p:animEffect transition="out" filter="dissolve">
                                      <p:cBhvr>
                                        <p:cTn id="27" dur="3000"/>
                                        <p:tgtEl>
                                          <p:spTgt spid="11"/>
                                        </p:tgtEl>
                                      </p:cBhvr>
                                    </p:animEffect>
                                    <p:set>
                                      <p:cBhvr>
                                        <p:cTn id="28" dur="1" fill="hold">
                                          <p:stCondLst>
                                            <p:cond delay="2999"/>
                                          </p:stCondLst>
                                        </p:cTn>
                                        <p:tgtEl>
                                          <p:spTgt spid="11"/>
                                        </p:tgtEl>
                                        <p:attrNameLst>
                                          <p:attrName>style.visibility</p:attrName>
                                        </p:attrNameLst>
                                      </p:cBhvr>
                                      <p:to>
                                        <p:strVal val="hidden"/>
                                      </p:to>
                                    </p:set>
                                  </p:childTnLst>
                                </p:cTn>
                              </p:par>
                            </p:childTnLst>
                          </p:cTn>
                        </p:par>
                        <p:par>
                          <p:cTn id="29" fill="hold">
                            <p:stCondLst>
                              <p:cond delay="3000"/>
                            </p:stCondLst>
                            <p:childTnLst>
                              <p:par>
                                <p:cTn id="30" presetID="10" presetClass="exit" presetSubtype="0" fill="hold" grpId="1" nodeType="afterEffect">
                                  <p:stCondLst>
                                    <p:cond delay="0"/>
                                  </p:stCondLst>
                                  <p:childTnLst>
                                    <p:animEffect transition="out" filter="fade">
                                      <p:cBhvr>
                                        <p:cTn id="31" dur="2000"/>
                                        <p:tgtEl>
                                          <p:spTgt spid="12"/>
                                        </p:tgtEl>
                                      </p:cBhvr>
                                    </p:animEffect>
                                    <p:set>
                                      <p:cBhvr>
                                        <p:cTn id="32" dur="1" fill="hold">
                                          <p:stCondLst>
                                            <p:cond delay="19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4" nodeType="afterEffect">
                                  <p:stCondLst>
                                    <p:cond delay="0"/>
                                  </p:stCondLst>
                                  <p:childTnLst>
                                    <p:set>
                                      <p:cBhvr>
                                        <p:cTn id="39" dur="1" fill="hold">
                                          <p:stCondLst>
                                            <p:cond delay="0"/>
                                          </p:stCondLst>
                                        </p:cTn>
                                        <p:tgtEl>
                                          <p:spTgt spid="11"/>
                                        </p:tgtEl>
                                        <p:attrNameLst>
                                          <p:attrName>style.visibility</p:attrName>
                                        </p:attrNameLst>
                                      </p:cBhvr>
                                      <p:to>
                                        <p:strVal val="visible"/>
                                      </p:to>
                                    </p:set>
                                  </p:childTnLst>
                                </p:cTn>
                              </p:par>
                            </p:childTnLst>
                          </p:cTn>
                        </p:par>
                        <p:par>
                          <p:cTn id="40" fill="hold">
                            <p:stCondLst>
                              <p:cond delay="0"/>
                            </p:stCondLst>
                            <p:childTnLst>
                              <p:par>
                                <p:cTn id="41" presetID="9" presetClass="exit" presetSubtype="0" fill="hold" grpId="5" nodeType="afterEffect">
                                  <p:stCondLst>
                                    <p:cond delay="0"/>
                                  </p:stCondLst>
                                  <p:childTnLst>
                                    <p:animEffect transition="out" filter="dissolve">
                                      <p:cBhvr>
                                        <p:cTn id="42" dur="3000"/>
                                        <p:tgtEl>
                                          <p:spTgt spid="11"/>
                                        </p:tgtEl>
                                      </p:cBhvr>
                                    </p:animEffect>
                                    <p:set>
                                      <p:cBhvr>
                                        <p:cTn id="43" dur="1" fill="hold">
                                          <p:stCondLst>
                                            <p:cond delay="2999"/>
                                          </p:stCondLst>
                                        </p:cTn>
                                        <p:tgtEl>
                                          <p:spTgt spid="11"/>
                                        </p:tgtEl>
                                        <p:attrNameLst>
                                          <p:attrName>style.visibility</p:attrName>
                                        </p:attrNameLst>
                                      </p:cBhvr>
                                      <p:to>
                                        <p:strVal val="hidden"/>
                                      </p:to>
                                    </p:set>
                                  </p:childTnLst>
                                </p:cTn>
                              </p:par>
                            </p:childTnLst>
                          </p:cTn>
                        </p:par>
                        <p:par>
                          <p:cTn id="44" fill="hold">
                            <p:stCondLst>
                              <p:cond delay="3000"/>
                            </p:stCondLst>
                            <p:childTnLst>
                              <p:par>
                                <p:cTn id="45" presetID="10" presetClass="exit" presetSubtype="0" fill="hold" grpId="1" nodeType="afterEffect">
                                  <p:stCondLst>
                                    <p:cond delay="0"/>
                                  </p:stCondLst>
                                  <p:childTnLst>
                                    <p:animEffect transition="out" filter="fade">
                                      <p:cBhvr>
                                        <p:cTn id="46" dur="2000"/>
                                        <p:tgtEl>
                                          <p:spTgt spid="13"/>
                                        </p:tgtEl>
                                      </p:cBhvr>
                                    </p:animEffect>
                                    <p:set>
                                      <p:cBhvr>
                                        <p:cTn id="47"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1" grpId="2" animBg="1"/>
      <p:bldP spid="11" grpId="3" animBg="1"/>
      <p:bldP spid="11" grpId="4" animBg="1"/>
      <p:bldP spid="11" grpId="5" animBg="1"/>
      <p:bldP spid="12" grpId="0" animBg="1"/>
      <p:bldP spid="12" grpId="1" animBg="1"/>
      <p:bldP spid="13" grpId="0"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0"/>
          </p:nvPr>
        </p:nvSpPr>
        <p:spPr>
          <a:noFill/>
        </p:spPr>
        <p:txBody>
          <a:bodyPr/>
          <a:lstStyle/>
          <a:p>
            <a:r>
              <a:rPr lang="en-US" dirty="0" smtClean="0"/>
              <a:t>- </a:t>
            </a:r>
            <a:fld id="{5E12C7E4-00AA-4201-B965-235B9EF7606F}" type="slidenum">
              <a:rPr lang="en-US" smtClean="0"/>
              <a:pPr/>
              <a:t>7</a:t>
            </a:fld>
            <a:r>
              <a:rPr lang="en-US" dirty="0" smtClean="0"/>
              <a:t> -</a:t>
            </a:r>
          </a:p>
        </p:txBody>
      </p:sp>
      <p:sp>
        <p:nvSpPr>
          <p:cNvPr id="26627" name="Rectangle 2"/>
          <p:cNvSpPr>
            <a:spLocks noGrp="1" noChangeArrowheads="1"/>
          </p:cNvSpPr>
          <p:nvPr>
            <p:ph type="title"/>
          </p:nvPr>
        </p:nvSpPr>
        <p:spPr/>
        <p:txBody>
          <a:bodyPr/>
          <a:lstStyle/>
          <a:p>
            <a:r>
              <a:rPr lang="en-US" sz="1200" dirty="0" smtClean="0"/>
              <a:t>Information Security Concept</a:t>
            </a:r>
            <a:r>
              <a:rPr lang="en-US" dirty="0" smtClean="0"/>
              <a:t/>
            </a:r>
            <a:br>
              <a:rPr lang="en-US" dirty="0" smtClean="0"/>
            </a:br>
            <a:r>
              <a:rPr lang="en-US" dirty="0" smtClean="0"/>
              <a:t>Security Objectives</a:t>
            </a:r>
          </a:p>
        </p:txBody>
      </p:sp>
      <p:sp>
        <p:nvSpPr>
          <p:cNvPr id="26628" name="Rectangle 3"/>
          <p:cNvSpPr>
            <a:spLocks noGrp="1" noChangeArrowheads="1"/>
          </p:cNvSpPr>
          <p:nvPr>
            <p:ph type="body" idx="1"/>
          </p:nvPr>
        </p:nvSpPr>
        <p:spPr/>
        <p:txBody>
          <a:bodyPr/>
          <a:lstStyle/>
          <a:p>
            <a:pPr>
              <a:lnSpc>
                <a:spcPct val="90000"/>
              </a:lnSpc>
              <a:buClr>
                <a:srgbClr val="003399"/>
              </a:buClr>
            </a:pPr>
            <a:r>
              <a:rPr lang="en-US" u="sng" dirty="0" smtClean="0">
                <a:solidFill>
                  <a:srgbClr val="FF6600"/>
                </a:solidFill>
              </a:rPr>
              <a:t>Confidentiality</a:t>
            </a:r>
          </a:p>
          <a:p>
            <a:pPr lvl="1">
              <a:lnSpc>
                <a:spcPct val="90000"/>
              </a:lnSpc>
              <a:buClr>
                <a:srgbClr val="003399"/>
              </a:buClr>
            </a:pPr>
            <a:r>
              <a:rPr lang="en-US" dirty="0" smtClean="0"/>
              <a:t>“Preserving authorized restriction on information </a:t>
            </a:r>
            <a:r>
              <a:rPr lang="en-US" u="sng" dirty="0" smtClean="0">
                <a:solidFill>
                  <a:srgbClr val="FF6600"/>
                </a:solidFill>
              </a:rPr>
              <a:t>access</a:t>
            </a:r>
            <a:r>
              <a:rPr lang="en-US" dirty="0" smtClean="0"/>
              <a:t> and </a:t>
            </a:r>
            <a:r>
              <a:rPr lang="en-US" u="sng" dirty="0" smtClean="0">
                <a:solidFill>
                  <a:srgbClr val="FF6600"/>
                </a:solidFill>
              </a:rPr>
              <a:t>disclosure</a:t>
            </a:r>
            <a:r>
              <a:rPr lang="en-US" dirty="0" smtClean="0"/>
              <a:t>, including means for protecting personal privacy and proprietary information.” (44 USC Sec. 3542)</a:t>
            </a:r>
          </a:p>
          <a:p>
            <a:pPr lvl="1">
              <a:lnSpc>
                <a:spcPct val="90000"/>
              </a:lnSpc>
              <a:buClr>
                <a:srgbClr val="003399"/>
              </a:buClr>
            </a:pPr>
            <a:endParaRPr lang="en-US" dirty="0" smtClean="0"/>
          </a:p>
          <a:p>
            <a:pPr>
              <a:lnSpc>
                <a:spcPct val="90000"/>
              </a:lnSpc>
              <a:buClr>
                <a:srgbClr val="003399"/>
              </a:buClr>
            </a:pPr>
            <a:r>
              <a:rPr lang="en-US" u="sng" dirty="0" smtClean="0">
                <a:solidFill>
                  <a:srgbClr val="FF6600"/>
                </a:solidFill>
              </a:rPr>
              <a:t>Integrity</a:t>
            </a:r>
          </a:p>
          <a:p>
            <a:pPr lvl="1">
              <a:lnSpc>
                <a:spcPct val="90000"/>
              </a:lnSpc>
              <a:buClr>
                <a:srgbClr val="003399"/>
              </a:buClr>
            </a:pPr>
            <a:r>
              <a:rPr lang="en-US" dirty="0" smtClean="0"/>
              <a:t>“Guarding against improper information </a:t>
            </a:r>
            <a:r>
              <a:rPr lang="en-US" u="sng" dirty="0" smtClean="0">
                <a:solidFill>
                  <a:srgbClr val="FF6600"/>
                </a:solidFill>
              </a:rPr>
              <a:t>modification</a:t>
            </a:r>
            <a:r>
              <a:rPr lang="en-US" dirty="0" smtClean="0"/>
              <a:t> or </a:t>
            </a:r>
            <a:r>
              <a:rPr lang="en-US" u="sng" dirty="0" smtClean="0">
                <a:solidFill>
                  <a:srgbClr val="FF6600"/>
                </a:solidFill>
              </a:rPr>
              <a:t>destruction</a:t>
            </a:r>
            <a:r>
              <a:rPr lang="en-US" dirty="0" smtClean="0"/>
              <a:t>, and includes ensuring information non-repudiation and authenticity.” (44 USC Sec. 3542)</a:t>
            </a:r>
          </a:p>
          <a:p>
            <a:pPr lvl="1">
              <a:lnSpc>
                <a:spcPct val="90000"/>
              </a:lnSpc>
              <a:buClr>
                <a:srgbClr val="003399"/>
              </a:buClr>
            </a:pPr>
            <a:endParaRPr lang="en-US" dirty="0" smtClean="0"/>
          </a:p>
          <a:p>
            <a:pPr>
              <a:lnSpc>
                <a:spcPct val="90000"/>
              </a:lnSpc>
              <a:buClr>
                <a:srgbClr val="003399"/>
              </a:buClr>
            </a:pPr>
            <a:r>
              <a:rPr lang="en-US" u="sng" dirty="0" smtClean="0">
                <a:solidFill>
                  <a:srgbClr val="FF6600"/>
                </a:solidFill>
              </a:rPr>
              <a:t>Availability</a:t>
            </a:r>
          </a:p>
          <a:p>
            <a:pPr lvl="1">
              <a:lnSpc>
                <a:spcPct val="90000"/>
              </a:lnSpc>
              <a:buClr>
                <a:srgbClr val="003399"/>
              </a:buClr>
            </a:pPr>
            <a:r>
              <a:rPr lang="en-US" dirty="0" smtClean="0"/>
              <a:t>“Ensuring </a:t>
            </a:r>
            <a:r>
              <a:rPr lang="en-US" u="sng" dirty="0" smtClean="0">
                <a:solidFill>
                  <a:srgbClr val="FF6600"/>
                </a:solidFill>
              </a:rPr>
              <a:t>timely</a:t>
            </a:r>
            <a:r>
              <a:rPr lang="en-US" dirty="0" smtClean="0"/>
              <a:t> and </a:t>
            </a:r>
            <a:r>
              <a:rPr lang="en-US" u="sng" dirty="0" smtClean="0">
                <a:solidFill>
                  <a:srgbClr val="FF6600"/>
                </a:solidFill>
              </a:rPr>
              <a:t>reliable</a:t>
            </a:r>
            <a:r>
              <a:rPr lang="en-US" dirty="0" smtClean="0"/>
              <a:t> access and use of information.” (44 USC Sec. 3542)</a:t>
            </a: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913E34A-AD91-41F9-9AF6-83B8E56266B9}" type="slidenum">
              <a:rPr lang="en-US" smtClean="0"/>
              <a:pPr/>
              <a:t>70</a:t>
            </a:fld>
            <a:endParaRPr lang="en-US" dirty="0"/>
          </a:p>
        </p:txBody>
      </p:sp>
      <p:graphicFrame>
        <p:nvGraphicFramePr>
          <p:cNvPr id="5" name="Table 4"/>
          <p:cNvGraphicFramePr>
            <a:graphicFrameLocks noGrp="1"/>
          </p:cNvGraphicFramePr>
          <p:nvPr/>
        </p:nvGraphicFramePr>
        <p:xfrm>
          <a:off x="152400" y="990600"/>
          <a:ext cx="8763000" cy="2926080"/>
        </p:xfrm>
        <a:graphic>
          <a:graphicData uri="http://schemas.openxmlformats.org/drawingml/2006/table">
            <a:tbl>
              <a:tblPr/>
              <a:tblGrid>
                <a:gridCol w="860652"/>
                <a:gridCol w="938893"/>
                <a:gridCol w="3442607"/>
                <a:gridCol w="3520848"/>
              </a:tblGrid>
              <a:tr h="409311">
                <a:tc>
                  <a:txBody>
                    <a:bodyPr/>
                    <a:lstStyle/>
                    <a:p>
                      <a:pPr marL="0" marR="0">
                        <a:spcBef>
                          <a:spcPts val="0"/>
                        </a:spcBef>
                        <a:spcAft>
                          <a:spcPts val="0"/>
                        </a:spcAft>
                      </a:pPr>
                      <a:r>
                        <a:rPr lang="en-US" sz="1200" b="1" dirty="0">
                          <a:solidFill>
                            <a:schemeClr val="bg1"/>
                          </a:solidFill>
                          <a:latin typeface="Arial Narrow"/>
                          <a:ea typeface="Calibri"/>
                          <a:cs typeface="Arial"/>
                        </a:rPr>
                        <a:t>IEEE 1220</a:t>
                      </a:r>
                      <a:endParaRPr lang="en-US" sz="1200" dirty="0">
                        <a:solidFill>
                          <a:schemeClr val="bg1"/>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3399"/>
                    </a:solidFill>
                  </a:tcPr>
                </a:tc>
                <a:tc>
                  <a:txBody>
                    <a:bodyPr/>
                    <a:lstStyle/>
                    <a:p>
                      <a:pPr marL="0" marR="0">
                        <a:spcBef>
                          <a:spcPts val="0"/>
                        </a:spcBef>
                        <a:spcAft>
                          <a:spcPts val="0"/>
                        </a:spcAft>
                      </a:pPr>
                      <a:r>
                        <a:rPr lang="en-US" sz="1200" b="1" dirty="0">
                          <a:solidFill>
                            <a:schemeClr val="bg1"/>
                          </a:solidFill>
                          <a:latin typeface="Arial Narrow"/>
                          <a:ea typeface="Calibri"/>
                          <a:cs typeface="Arial"/>
                        </a:rPr>
                        <a:t>DoD Acquisition </a:t>
                      </a:r>
                      <a:r>
                        <a:rPr lang="en-US" sz="1200" b="1" dirty="0" smtClean="0">
                          <a:solidFill>
                            <a:schemeClr val="bg1"/>
                          </a:solidFill>
                          <a:latin typeface="Arial Narrow"/>
                          <a:ea typeface="Calibri"/>
                          <a:cs typeface="Arial"/>
                        </a:rPr>
                        <a:t>SDLC</a:t>
                      </a:r>
                      <a:endParaRPr lang="en-US" sz="1200" dirty="0">
                        <a:solidFill>
                          <a:schemeClr val="bg1"/>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3399"/>
                    </a:solidFill>
                  </a:tcPr>
                </a:tc>
                <a:tc>
                  <a:txBody>
                    <a:bodyPr/>
                    <a:lstStyle/>
                    <a:p>
                      <a:pPr marL="0" marR="0">
                        <a:spcBef>
                          <a:spcPts val="0"/>
                        </a:spcBef>
                        <a:spcAft>
                          <a:spcPts val="0"/>
                        </a:spcAft>
                      </a:pPr>
                      <a:r>
                        <a:rPr lang="en-US" sz="1200" b="1" dirty="0">
                          <a:solidFill>
                            <a:schemeClr val="bg1"/>
                          </a:solidFill>
                          <a:latin typeface="Arial Narrow"/>
                          <a:ea typeface="Calibri"/>
                          <a:cs typeface="Arial"/>
                        </a:rPr>
                        <a:t>Key System Engineering Tasks</a:t>
                      </a:r>
                      <a:endParaRPr lang="en-US" sz="1200" dirty="0">
                        <a:solidFill>
                          <a:schemeClr val="bg1"/>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3399"/>
                    </a:solidFill>
                  </a:tcPr>
                </a:tc>
                <a:tc>
                  <a:txBody>
                    <a:bodyPr/>
                    <a:lstStyle/>
                    <a:p>
                      <a:pPr marL="0" marR="0">
                        <a:spcBef>
                          <a:spcPts val="0"/>
                        </a:spcBef>
                        <a:spcAft>
                          <a:spcPts val="0"/>
                        </a:spcAft>
                      </a:pPr>
                      <a:r>
                        <a:rPr lang="en-US" sz="1200" b="1" dirty="0">
                          <a:solidFill>
                            <a:schemeClr val="bg1"/>
                          </a:solidFill>
                          <a:latin typeface="Arial Narrow"/>
                          <a:ea typeface="Calibri"/>
                          <a:cs typeface="Arial"/>
                        </a:rPr>
                        <a:t>Key Security Engineering Tasks</a:t>
                      </a:r>
                      <a:endParaRPr lang="en-US" sz="1200" dirty="0">
                        <a:solidFill>
                          <a:schemeClr val="bg1"/>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003399"/>
                    </a:solidFill>
                  </a:tcPr>
                </a:tc>
              </a:tr>
              <a:tr h="136437">
                <a:tc rowSpan="12">
                  <a:txBody>
                    <a:bodyPr/>
                    <a:lstStyle/>
                    <a:p>
                      <a:pPr marL="0" marR="0">
                        <a:spcBef>
                          <a:spcPts val="0"/>
                        </a:spcBef>
                        <a:spcAft>
                          <a:spcPts val="0"/>
                        </a:spcAft>
                      </a:pPr>
                      <a:r>
                        <a:rPr lang="en-US" sz="1200" b="1" dirty="0">
                          <a:solidFill>
                            <a:srgbClr val="002060"/>
                          </a:solidFill>
                          <a:latin typeface="Arial Narrow"/>
                          <a:ea typeface="Calibri"/>
                          <a:cs typeface="Arial"/>
                        </a:rPr>
                        <a:t>Production Stage</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rowSpan="12">
                  <a:txBody>
                    <a:bodyPr/>
                    <a:lstStyle/>
                    <a:p>
                      <a:pPr marL="0" marR="0">
                        <a:spcBef>
                          <a:spcPts val="0"/>
                        </a:spcBef>
                        <a:spcAft>
                          <a:spcPts val="0"/>
                        </a:spcAft>
                      </a:pPr>
                      <a:r>
                        <a:rPr lang="en-US" sz="1200" b="1" dirty="0">
                          <a:solidFill>
                            <a:srgbClr val="002060"/>
                          </a:solidFill>
                          <a:latin typeface="Arial Narrow"/>
                          <a:ea typeface="Calibri"/>
                          <a:cs typeface="Arial"/>
                        </a:rPr>
                        <a:t>Production and Deployment</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200" b="1" dirty="0">
                          <a:solidFill>
                            <a:srgbClr val="002060"/>
                          </a:solidFill>
                          <a:latin typeface="Arial Narrow"/>
                          <a:ea typeface="Calibri"/>
                          <a:cs typeface="Arial"/>
                        </a:rPr>
                        <a:t>Task 5: Implement System Design</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0" marR="0">
                        <a:spcBef>
                          <a:spcPts val="0"/>
                        </a:spcBef>
                        <a:spcAft>
                          <a:spcPts val="0"/>
                        </a:spcAft>
                      </a:pPr>
                      <a:r>
                        <a:rPr lang="en-US" sz="1200" b="1" dirty="0">
                          <a:solidFill>
                            <a:srgbClr val="002060"/>
                          </a:solidFill>
                          <a:latin typeface="Arial Narrow"/>
                          <a:ea typeface="Calibri"/>
                          <a:cs typeface="Arial"/>
                        </a:rPr>
                        <a:t>Task 5: Implement Security Controls</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136437">
                <a:tc vMerge="1">
                  <a:txBody>
                    <a:bodyPr/>
                    <a:lstStyle/>
                    <a:p>
                      <a:endParaRPr lang="en-US"/>
                    </a:p>
                  </a:txBody>
                  <a:tcPr/>
                </a:tc>
                <a:tc vMerge="1">
                  <a:txBody>
                    <a:bodyPr/>
                    <a:lstStyle/>
                    <a:p>
                      <a:endParaRPr lang="en-US"/>
                    </a:p>
                  </a:txBody>
                  <a:tcPr/>
                </a:tc>
                <a:tc gridSpan="2">
                  <a:txBody>
                    <a:bodyPr/>
                    <a:lstStyle/>
                    <a:p>
                      <a:pPr marL="112713" marR="0" lvl="0" indent="-112713" algn="ctr">
                        <a:spcBef>
                          <a:spcPts val="0"/>
                        </a:spcBef>
                        <a:spcAft>
                          <a:spcPts val="0"/>
                        </a:spcAft>
                        <a:buFont typeface="Arial" pitchFamily="34" charset="0"/>
                        <a:buChar char="•"/>
                      </a:pPr>
                      <a:r>
                        <a:rPr lang="en-US" sz="1200" dirty="0">
                          <a:solidFill>
                            <a:srgbClr val="002060"/>
                          </a:solidFill>
                          <a:latin typeface="Arial Narrow"/>
                          <a:ea typeface="Calibri"/>
                          <a:cs typeface="Arial"/>
                        </a:rPr>
                        <a:t>Procure system components / construct system</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hMerge="1">
                  <a:txBody>
                    <a:bodyPr/>
                    <a:lstStyle/>
                    <a:p>
                      <a:endParaRPr lang="en-US"/>
                    </a:p>
                  </a:txBody>
                  <a:tcPr/>
                </a:tc>
              </a:tr>
              <a:tr h="136437">
                <a:tc vMerge="1">
                  <a:txBody>
                    <a:bodyPr/>
                    <a:lstStyle/>
                    <a:p>
                      <a:endParaRPr lang="en-US"/>
                    </a:p>
                  </a:txBody>
                  <a:tcPr/>
                </a:tc>
                <a:tc vMerge="1">
                  <a:txBody>
                    <a:bodyPr/>
                    <a:lstStyle/>
                    <a:p>
                      <a:endParaRPr lang="en-US"/>
                    </a:p>
                  </a:txBody>
                  <a:tcPr/>
                </a:tc>
                <a:tc gridSpan="2">
                  <a:txBody>
                    <a:bodyPr/>
                    <a:lstStyle/>
                    <a:p>
                      <a:pPr marL="112713" marR="0" lvl="0" indent="-112713" algn="ctr">
                        <a:spcBef>
                          <a:spcPts val="0"/>
                        </a:spcBef>
                        <a:spcAft>
                          <a:spcPts val="0"/>
                        </a:spcAft>
                        <a:buFont typeface="Arial" pitchFamily="34" charset="0"/>
                        <a:buChar char="•"/>
                      </a:pPr>
                      <a:r>
                        <a:rPr lang="en-US" sz="1200" dirty="0">
                          <a:solidFill>
                            <a:srgbClr val="002060"/>
                          </a:solidFill>
                          <a:latin typeface="Arial Narrow"/>
                          <a:ea typeface="Calibri"/>
                          <a:cs typeface="Arial"/>
                        </a:rPr>
                        <a:t>Code/ customize/ configure system functional components</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hMerge="1">
                  <a:txBody>
                    <a:bodyPr/>
                    <a:lstStyle/>
                    <a:p>
                      <a:endParaRPr lang="en-US"/>
                    </a:p>
                  </a:txBody>
                  <a:tcPr/>
                </a:tc>
              </a:tr>
              <a:tr h="136437">
                <a:tc vMerge="1">
                  <a:txBody>
                    <a:bodyPr/>
                    <a:lstStyle/>
                    <a:p>
                      <a:endParaRPr lang="en-US"/>
                    </a:p>
                  </a:txBody>
                  <a:tcPr/>
                </a:tc>
                <a:tc vMerge="1">
                  <a:txBody>
                    <a:bodyPr/>
                    <a:lstStyle/>
                    <a:p>
                      <a:endParaRPr lang="en-US"/>
                    </a:p>
                  </a:txBody>
                  <a:tcPr/>
                </a:tc>
                <a:tc gridSpan="2">
                  <a:txBody>
                    <a:bodyPr/>
                    <a:lstStyle/>
                    <a:p>
                      <a:pPr marL="112713" marR="0" lvl="0" indent="-112713" algn="ctr">
                        <a:spcBef>
                          <a:spcPts val="0"/>
                        </a:spcBef>
                        <a:spcAft>
                          <a:spcPts val="0"/>
                        </a:spcAft>
                        <a:buFont typeface="Arial" pitchFamily="34" charset="0"/>
                        <a:buChar char="•"/>
                      </a:pPr>
                      <a:r>
                        <a:rPr lang="en-US" sz="1200" dirty="0">
                          <a:solidFill>
                            <a:srgbClr val="002060"/>
                          </a:solidFill>
                          <a:latin typeface="Arial Narrow"/>
                          <a:ea typeface="Calibri"/>
                          <a:cs typeface="Arial"/>
                        </a:rPr>
                        <a:t>Conduct code inspection/ walk-through/ unit test</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hMerge="1">
                  <a:txBody>
                    <a:bodyPr/>
                    <a:lstStyle/>
                    <a:p>
                      <a:endParaRPr lang="en-US"/>
                    </a:p>
                  </a:txBody>
                  <a:tcPr/>
                </a:tc>
              </a:tr>
              <a:tr h="136437">
                <a:tc vMerge="1">
                  <a:txBody>
                    <a:bodyPr/>
                    <a:lstStyle/>
                    <a:p>
                      <a:endParaRPr lang="en-US"/>
                    </a:p>
                  </a:txBody>
                  <a:tcPr/>
                </a:tc>
                <a:tc vMerge="1">
                  <a:txBody>
                    <a:bodyPr/>
                    <a:lstStyle/>
                    <a:p>
                      <a:endParaRPr lang="en-US"/>
                    </a:p>
                  </a:txBody>
                  <a:tcPr/>
                </a:tc>
                <a:tc gridSpan="2">
                  <a:txBody>
                    <a:bodyPr/>
                    <a:lstStyle/>
                    <a:p>
                      <a:pPr marL="112713" marR="0" lvl="0" indent="-112713" algn="ctr">
                        <a:spcBef>
                          <a:spcPts val="0"/>
                        </a:spcBef>
                        <a:spcAft>
                          <a:spcPts val="0"/>
                        </a:spcAft>
                        <a:buFont typeface="Arial" pitchFamily="34" charset="0"/>
                        <a:buChar char="•"/>
                      </a:pPr>
                      <a:r>
                        <a:rPr lang="en-US" sz="1200" dirty="0">
                          <a:solidFill>
                            <a:srgbClr val="002060"/>
                          </a:solidFill>
                          <a:latin typeface="Arial Narrow"/>
                          <a:ea typeface="Calibri"/>
                          <a:cs typeface="Arial"/>
                        </a:rPr>
                        <a:t>Perform system integration</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hMerge="1">
                  <a:txBody>
                    <a:bodyPr/>
                    <a:lstStyle/>
                    <a:p>
                      <a:endParaRPr lang="en-US"/>
                    </a:p>
                  </a:txBody>
                  <a:tcPr/>
                </a:tc>
              </a:tr>
              <a:tr h="136437">
                <a:tc vMerge="1">
                  <a:txBody>
                    <a:bodyPr/>
                    <a:lstStyle/>
                    <a:p>
                      <a:endParaRPr lang="en-US"/>
                    </a:p>
                  </a:txBody>
                  <a:tcPr/>
                </a:tc>
                <a:tc vMerge="1">
                  <a:txBody>
                    <a:bodyPr/>
                    <a:lstStyle/>
                    <a:p>
                      <a:endParaRPr lang="en-US"/>
                    </a:p>
                  </a:txBody>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Conduct system test</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Conduct security test &amp; evaluation (ST&amp;E)</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163243">
                <a:tc vMerge="1">
                  <a:txBody>
                    <a:bodyPr/>
                    <a:lstStyle/>
                    <a:p>
                      <a:endParaRPr lang="en-US"/>
                    </a:p>
                  </a:txBody>
                  <a:tcPr/>
                </a:tc>
                <a:tc vMerge="1">
                  <a:txBody>
                    <a:bodyPr/>
                    <a:lstStyle/>
                    <a:p>
                      <a:endParaRPr lang="en-US"/>
                    </a:p>
                  </a:txBody>
                  <a:tcPr/>
                </a:tc>
                <a:tc gridSpan="2">
                  <a:txBody>
                    <a:bodyPr/>
                    <a:lstStyle/>
                    <a:p>
                      <a:pPr marL="112713" marR="0" lvl="0" indent="-112713" algn="ctr">
                        <a:spcBef>
                          <a:spcPts val="0"/>
                        </a:spcBef>
                        <a:spcAft>
                          <a:spcPts val="0"/>
                        </a:spcAft>
                        <a:buFont typeface="Arial" pitchFamily="34" charset="0"/>
                        <a:buNone/>
                      </a:pPr>
                      <a:r>
                        <a:rPr lang="en-US" sz="1200" b="1" dirty="0" smtClean="0">
                          <a:solidFill>
                            <a:srgbClr val="002060"/>
                          </a:solidFill>
                          <a:latin typeface="Arial Narrow" pitchFamily="34" charset="0"/>
                          <a:ea typeface="Calibri"/>
                          <a:cs typeface="Times New Roman"/>
                        </a:rPr>
                        <a:t>Task 6:</a:t>
                      </a:r>
                      <a:r>
                        <a:rPr lang="en-US" sz="1200" b="1" baseline="0" dirty="0" smtClean="0">
                          <a:solidFill>
                            <a:srgbClr val="002060"/>
                          </a:solidFill>
                          <a:latin typeface="Arial Narrow" pitchFamily="34" charset="0"/>
                          <a:ea typeface="Calibri"/>
                          <a:cs typeface="Times New Roman"/>
                        </a:rPr>
                        <a:t> </a:t>
                      </a:r>
                      <a:r>
                        <a:rPr lang="en-US" sz="1200" b="1" dirty="0" smtClean="0">
                          <a:solidFill>
                            <a:srgbClr val="002060"/>
                          </a:solidFill>
                          <a:latin typeface="Arial Narrow" pitchFamily="34" charset="0"/>
                          <a:ea typeface="Calibri"/>
                          <a:cs typeface="Times New Roman"/>
                        </a:rPr>
                        <a:t>Assess project performance in meeting mission/business needs</a:t>
                      </a:r>
                      <a:endParaRPr lang="en-US" sz="1200" b="1" dirty="0">
                        <a:solidFill>
                          <a:srgbClr val="002060"/>
                        </a:solidFill>
                        <a:latin typeface="Arial Narrow" pitchFamily="34" charset="0"/>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hMerge="1">
                  <a:txBody>
                    <a:bodyPr/>
                    <a:lstStyle/>
                    <a:p>
                      <a:pPr marL="112713" marR="0" lvl="0" indent="-112713">
                        <a:spcBef>
                          <a:spcPts val="0"/>
                        </a:spcBef>
                        <a:spcAft>
                          <a:spcPts val="0"/>
                        </a:spcAft>
                        <a:buFont typeface="Arial" pitchFamily="34" charset="0"/>
                        <a:buChar char="•"/>
                      </a:pPr>
                      <a:endParaRPr lang="en-US" sz="1200" dirty="0">
                        <a:solidFill>
                          <a:srgbClr val="002060"/>
                        </a:solidFill>
                        <a:latin typeface="Arial Narrow" pitchFamily="34" charset="0"/>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272874">
                <a:tc vMerge="1">
                  <a:txBody>
                    <a:bodyPr/>
                    <a:lstStyle/>
                    <a:p>
                      <a:endParaRPr lang="en-US"/>
                    </a:p>
                  </a:txBody>
                  <a:tcPr/>
                </a:tc>
                <a:tc vMerge="1">
                  <a:txBody>
                    <a:bodyPr/>
                    <a:lstStyle/>
                    <a:p>
                      <a:endParaRPr lang="en-US"/>
                    </a:p>
                  </a:txBody>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Generate system operations procedure (SOP) and users guide/ manual</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Generate SOP (a.k.a. trusted facility manual (TFM)), Incident response plan, business continuity plan (BCP)</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136437">
                <a:tc vMerge="1">
                  <a:txBody>
                    <a:bodyPr/>
                    <a:lstStyle/>
                    <a:p>
                      <a:endParaRPr lang="en-US"/>
                    </a:p>
                  </a:txBody>
                  <a:tcPr/>
                </a:tc>
                <a:tc vMerge="1">
                  <a:txBody>
                    <a:bodyPr/>
                    <a:lstStyle/>
                    <a:p>
                      <a:endParaRPr lang="en-US"/>
                    </a:p>
                  </a:txBody>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Conduct system readiness review</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Obtain system certification</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136437">
                <a:tc vMerge="1">
                  <a:txBody>
                    <a:bodyPr/>
                    <a:lstStyle/>
                    <a:p>
                      <a:endParaRPr lang="en-US"/>
                    </a:p>
                  </a:txBody>
                  <a:tcPr/>
                </a:tc>
                <a:tc vMerge="1">
                  <a:txBody>
                    <a:bodyPr/>
                    <a:lstStyle/>
                    <a:p>
                      <a:endParaRPr lang="en-US"/>
                    </a:p>
                  </a:txBody>
                  <a:tcPr/>
                </a:tc>
                <a:tc gridSpan="2">
                  <a:txBody>
                    <a:bodyPr/>
                    <a:lstStyle/>
                    <a:p>
                      <a:pPr marL="112713" marR="0" lvl="0" indent="-112713" algn="ctr">
                        <a:spcBef>
                          <a:spcPts val="0"/>
                        </a:spcBef>
                        <a:spcAft>
                          <a:spcPts val="0"/>
                        </a:spcAft>
                        <a:buFont typeface="Arial" pitchFamily="34" charset="0"/>
                        <a:buChar char="•"/>
                      </a:pPr>
                      <a:r>
                        <a:rPr lang="en-US" sz="1200" dirty="0">
                          <a:solidFill>
                            <a:srgbClr val="002060"/>
                          </a:solidFill>
                          <a:latin typeface="Arial Narrow"/>
                          <a:ea typeface="Calibri"/>
                          <a:cs typeface="Arial"/>
                        </a:rPr>
                        <a:t>Deploy system</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hMerge="1">
                  <a:txBody>
                    <a:bodyPr/>
                    <a:lstStyle/>
                    <a:p>
                      <a:endParaRPr lang="en-US"/>
                    </a:p>
                  </a:txBody>
                  <a:tcPr/>
                </a:tc>
              </a:tr>
              <a:tr h="136437">
                <a:tc vMerge="1">
                  <a:txBody>
                    <a:bodyPr/>
                    <a:lstStyle/>
                    <a:p>
                      <a:endParaRPr lang="en-US"/>
                    </a:p>
                  </a:txBody>
                  <a:tcPr/>
                </a:tc>
                <a:tc vMerge="1">
                  <a:txBody>
                    <a:bodyPr/>
                    <a:lstStyle/>
                    <a:p>
                      <a:endParaRPr lang="en-US"/>
                    </a:p>
                  </a:txBody>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Conduct system acceptance test</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C6D9F1"/>
                    </a:solidFill>
                  </a:tcPr>
                </a:tc>
                <a:tc>
                  <a:txBody>
                    <a:bodyPr/>
                    <a:lstStyle/>
                    <a:p>
                      <a:pPr marL="112713" marR="0" lvl="0" indent="-112713">
                        <a:spcBef>
                          <a:spcPts val="0"/>
                        </a:spcBef>
                        <a:spcAft>
                          <a:spcPts val="0"/>
                        </a:spcAft>
                        <a:buFont typeface="Arial" pitchFamily="34" charset="0"/>
                        <a:buChar char="•"/>
                      </a:pPr>
                      <a:r>
                        <a:rPr lang="en-US" sz="1200" dirty="0">
                          <a:solidFill>
                            <a:srgbClr val="002060"/>
                          </a:solidFill>
                          <a:latin typeface="Arial Narrow"/>
                          <a:ea typeface="Calibri"/>
                          <a:cs typeface="Arial"/>
                        </a:rPr>
                        <a:t>Assess security effectiveness</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FFFF00"/>
                    </a:solidFill>
                  </a:tcPr>
                </a:tc>
              </a:tr>
              <a:tr h="136437">
                <a:tc vMerge="1">
                  <a:txBody>
                    <a:bodyPr/>
                    <a:lstStyle/>
                    <a:p>
                      <a:endParaRPr lang="en-US"/>
                    </a:p>
                  </a:txBody>
                  <a:tcPr/>
                </a:tc>
                <a:tc vMerge="1">
                  <a:txBody>
                    <a:bodyPr/>
                    <a:lstStyle/>
                    <a:p>
                      <a:endParaRPr lang="en-US"/>
                    </a:p>
                  </a:txBody>
                  <a:tcPr/>
                </a:tc>
                <a:tc gridSpan="2">
                  <a:txBody>
                    <a:bodyPr/>
                    <a:lstStyle/>
                    <a:p>
                      <a:pPr marL="112713" marR="0" lvl="0" indent="-112713" algn="ctr">
                        <a:spcBef>
                          <a:spcPts val="0"/>
                        </a:spcBef>
                        <a:spcAft>
                          <a:spcPts val="0"/>
                        </a:spcAft>
                        <a:buFont typeface="Arial" pitchFamily="34" charset="0"/>
                        <a:buChar char="•"/>
                      </a:pPr>
                      <a:r>
                        <a:rPr lang="en-US" sz="1200" dirty="0">
                          <a:solidFill>
                            <a:srgbClr val="002060"/>
                          </a:solidFill>
                          <a:latin typeface="Arial Narrow"/>
                          <a:ea typeface="Calibri"/>
                          <a:cs typeface="Arial"/>
                        </a:rPr>
                        <a:t>Obtain approval to operate (ATO)</a:t>
                      </a:r>
                      <a:endParaRPr lang="en-US" sz="1200" dirty="0">
                        <a:solidFill>
                          <a:srgbClr val="002060"/>
                        </a:solidFill>
                        <a:latin typeface="Times New Roman"/>
                        <a:ea typeface="Calibri"/>
                        <a:cs typeface="Times New Roman"/>
                      </a:endParaRPr>
                    </a:p>
                  </a:txBody>
                  <a:tcPr marL="27255" marR="27255"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rgbClr val="92D050"/>
                    </a:solidFill>
                  </a:tcPr>
                </a:tc>
                <a:tc hMerge="1">
                  <a:txBody>
                    <a:bodyPr/>
                    <a:lstStyle/>
                    <a:p>
                      <a:endParaRPr lang="en-US"/>
                    </a:p>
                  </a:txBody>
                  <a:tcPr/>
                </a:tc>
              </a:tr>
            </a:tbl>
          </a:graphicData>
        </a:graphic>
      </p:graphicFrame>
      <p:pic>
        <p:nvPicPr>
          <p:cNvPr id="6" name="Picture 2"/>
          <p:cNvPicPr>
            <a:picLocks noChangeAspect="1" noChangeArrowheads="1"/>
          </p:cNvPicPr>
          <p:nvPr/>
        </p:nvPicPr>
        <p:blipFill>
          <a:blip r:embed="rId3" cstate="print"/>
          <a:srcRect/>
          <a:stretch>
            <a:fillRect/>
          </a:stretch>
        </p:blipFill>
        <p:spPr bwMode="auto">
          <a:xfrm>
            <a:off x="1219203" y="4372800"/>
            <a:ext cx="2831625" cy="2470644"/>
          </a:xfrm>
          <a:prstGeom prst="rect">
            <a:avLst/>
          </a:prstGeom>
          <a:noFill/>
          <a:ln w="9525" cap="flat" cmpd="sng" algn="ctr">
            <a:noFill/>
            <a:prstDash val="solid"/>
            <a:miter lim="800000"/>
            <a:headEnd/>
            <a:tailEnd/>
          </a:ln>
          <a:effectLst/>
        </p:spPr>
      </p:pic>
      <p:sp>
        <p:nvSpPr>
          <p:cNvPr id="8" name="Oval 16"/>
          <p:cNvSpPr>
            <a:spLocks noChangeAspect="1" noChangeArrowheads="1"/>
          </p:cNvSpPr>
          <p:nvPr/>
        </p:nvSpPr>
        <p:spPr bwMode="auto">
          <a:xfrm>
            <a:off x="3048000" y="4788903"/>
            <a:ext cx="618935" cy="618935"/>
          </a:xfrm>
          <a:prstGeom prst="ellipse">
            <a:avLst/>
          </a:prstGeom>
          <a:noFill/>
          <a:ln w="28575">
            <a:solidFill>
              <a:srgbClr val="FF0000"/>
            </a:solidFill>
            <a:prstDash val="dash"/>
            <a:round/>
            <a:headEnd/>
            <a:tailEnd/>
          </a:ln>
          <a:effectLst/>
        </p:spPr>
        <p:txBody>
          <a:bodyPr anchor="ctr">
            <a:spAutoFit/>
          </a:bodyPr>
          <a:lstStyle/>
          <a:p>
            <a:endParaRPr lang="en-US" dirty="0"/>
          </a:p>
        </p:txBody>
      </p:sp>
      <p:sp>
        <p:nvSpPr>
          <p:cNvPr id="10" name="Oval 9"/>
          <p:cNvSpPr>
            <a:spLocks noChangeAspect="1" noChangeArrowheads="1"/>
          </p:cNvSpPr>
          <p:nvPr/>
        </p:nvSpPr>
        <p:spPr bwMode="auto">
          <a:xfrm>
            <a:off x="3157386" y="6215660"/>
            <a:ext cx="621792" cy="621792"/>
          </a:xfrm>
          <a:prstGeom prst="ellipse">
            <a:avLst/>
          </a:prstGeom>
          <a:noFill/>
          <a:ln w="28575">
            <a:solidFill>
              <a:srgbClr val="FF0000"/>
            </a:solidFill>
            <a:prstDash val="dash"/>
            <a:round/>
            <a:headEnd/>
            <a:tailEnd/>
          </a:ln>
          <a:effectLst/>
        </p:spPr>
        <p:txBody>
          <a:bodyPr anchor="ctr">
            <a:spAutoFit/>
          </a:bodyPr>
          <a:lstStyle/>
          <a:p>
            <a:endParaRPr lang="en-US" dirty="0"/>
          </a:p>
        </p:txBody>
      </p:sp>
      <p:sp>
        <p:nvSpPr>
          <p:cNvPr id="11" name="Content Placeholder 12"/>
          <p:cNvSpPr>
            <a:spLocks noGrp="1"/>
          </p:cNvSpPr>
          <p:nvPr>
            <p:ph idx="1"/>
          </p:nvPr>
        </p:nvSpPr>
        <p:spPr>
          <a:xfrm>
            <a:off x="4114800" y="4419600"/>
            <a:ext cx="4800600" cy="1905000"/>
          </a:xfrm>
        </p:spPr>
        <p:txBody>
          <a:bodyPr/>
          <a:lstStyle/>
          <a:p>
            <a:pPr>
              <a:lnSpc>
                <a:spcPct val="100000"/>
              </a:lnSpc>
              <a:spcAft>
                <a:spcPts val="0"/>
              </a:spcAft>
            </a:pPr>
            <a:r>
              <a:rPr lang="en-US" sz="1600" dirty="0" smtClean="0"/>
              <a:t>Key Deliverables</a:t>
            </a:r>
          </a:p>
          <a:p>
            <a:pPr lvl="1">
              <a:lnSpc>
                <a:spcPct val="100000"/>
              </a:lnSpc>
              <a:spcAft>
                <a:spcPts val="0"/>
              </a:spcAft>
            </a:pPr>
            <a:r>
              <a:rPr lang="en-US" sz="1400" dirty="0" smtClean="0"/>
              <a:t>Implement detailed system design</a:t>
            </a:r>
          </a:p>
          <a:p>
            <a:pPr lvl="1">
              <a:lnSpc>
                <a:spcPct val="100000"/>
              </a:lnSpc>
              <a:spcAft>
                <a:spcPts val="0"/>
              </a:spcAft>
            </a:pPr>
            <a:r>
              <a:rPr lang="en-US" sz="1400" dirty="0" smtClean="0"/>
              <a:t>Perform test &amp; evaluations (unit, system, security tests)</a:t>
            </a:r>
          </a:p>
          <a:p>
            <a:pPr lvl="1">
              <a:lnSpc>
                <a:spcPct val="100000"/>
              </a:lnSpc>
              <a:spcAft>
                <a:spcPts val="0"/>
              </a:spcAft>
            </a:pPr>
            <a:r>
              <a:rPr lang="en-US" sz="1400" dirty="0" smtClean="0"/>
              <a:t>Test reports</a:t>
            </a:r>
          </a:p>
          <a:p>
            <a:pPr lvl="1">
              <a:lnSpc>
                <a:spcPct val="100000"/>
              </a:lnSpc>
              <a:spcAft>
                <a:spcPts val="0"/>
              </a:spcAft>
            </a:pPr>
            <a:r>
              <a:rPr lang="en-US" sz="1400" dirty="0" smtClean="0"/>
              <a:t>Standard Operating Procedure (SOP) + User Manuals</a:t>
            </a:r>
          </a:p>
          <a:p>
            <a:pPr lvl="1">
              <a:lnSpc>
                <a:spcPct val="100000"/>
              </a:lnSpc>
              <a:spcAft>
                <a:spcPts val="0"/>
              </a:spcAft>
            </a:pPr>
            <a:r>
              <a:rPr lang="en-US" sz="1400" dirty="0" smtClean="0"/>
              <a:t>Deploy system</a:t>
            </a:r>
          </a:p>
          <a:p>
            <a:pPr lvl="1">
              <a:lnSpc>
                <a:spcPct val="100000"/>
              </a:lnSpc>
              <a:spcAft>
                <a:spcPts val="0"/>
              </a:spcAft>
            </a:pPr>
            <a:r>
              <a:rPr lang="en-US" sz="1400" dirty="0" smtClean="0"/>
              <a:t>Conduct acceptance tests</a:t>
            </a:r>
          </a:p>
          <a:p>
            <a:pPr lvl="1">
              <a:lnSpc>
                <a:spcPct val="100000"/>
              </a:lnSpc>
              <a:spcAft>
                <a:spcPts val="0"/>
              </a:spcAft>
            </a:pPr>
            <a:endParaRPr lang="en-US" sz="1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9" presetClass="exit" presetSubtype="0" fill="hold" grpId="1" nodeType="afterEffect">
                                  <p:stCondLst>
                                    <p:cond delay="0"/>
                                  </p:stCondLst>
                                  <p:childTnLst>
                                    <p:animEffect transition="out" filter="dissolve">
                                      <p:cBhvr>
                                        <p:cTn id="12" dur="3000"/>
                                        <p:tgtEl>
                                          <p:spTgt spid="8"/>
                                        </p:tgtEl>
                                      </p:cBhvr>
                                    </p:animEffect>
                                    <p:set>
                                      <p:cBhvr>
                                        <p:cTn id="13" dur="1" fill="hold">
                                          <p:stCondLst>
                                            <p:cond delay="2999"/>
                                          </p:stCondLst>
                                        </p:cTn>
                                        <p:tgtEl>
                                          <p:spTgt spid="8"/>
                                        </p:tgtEl>
                                        <p:attrNameLst>
                                          <p:attrName>style.visibility</p:attrName>
                                        </p:attrNameLst>
                                      </p:cBhvr>
                                      <p:to>
                                        <p:strVal val="hidden"/>
                                      </p:to>
                                    </p:set>
                                  </p:childTnLst>
                                </p:cTn>
                              </p:par>
                            </p:childTnLst>
                          </p:cTn>
                        </p:par>
                        <p:par>
                          <p:cTn id="14" fill="hold">
                            <p:stCondLst>
                              <p:cond delay="3000"/>
                            </p:stCondLst>
                            <p:childTnLst>
                              <p:par>
                                <p:cTn id="15" presetID="10" presetClass="exit" presetSubtype="0" fill="hold" grpId="1" nodeType="afterEffect">
                                  <p:stCondLst>
                                    <p:cond delay="0"/>
                                  </p:stCondLst>
                                  <p:childTnLst>
                                    <p:animEffect transition="out" filter="fade">
                                      <p:cBhvr>
                                        <p:cTn id="16" dur="2000"/>
                                        <p:tgtEl>
                                          <p:spTgt spid="10"/>
                                        </p:tgtEl>
                                      </p:cBhvr>
                                    </p:animEffect>
                                    <p:set>
                                      <p:cBhvr>
                                        <p:cTn id="17"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200" dirty="0"/>
              <a:t>System Life Cycle (SLC) and System Development Life Cycle (SDLC) </a:t>
            </a:r>
            <a:r>
              <a:rPr lang="en-US" dirty="0" smtClean="0"/>
              <a:t/>
            </a:r>
            <a:br>
              <a:rPr lang="en-US" dirty="0" smtClean="0"/>
            </a:br>
            <a:r>
              <a:rPr lang="en-US" dirty="0" smtClean="0"/>
              <a:t>Example of SDLC in a Defense Acquisition Lifecycle</a:t>
            </a:r>
            <a:endParaRPr lang="en-US" dirty="0"/>
          </a:p>
        </p:txBody>
      </p:sp>
      <p:sp>
        <p:nvSpPr>
          <p:cNvPr id="4" name="Slide Number Placeholder 3"/>
          <p:cNvSpPr>
            <a:spLocks noGrp="1"/>
          </p:cNvSpPr>
          <p:nvPr>
            <p:ph type="sldNum" sz="quarter" idx="10"/>
          </p:nvPr>
        </p:nvSpPr>
        <p:spPr/>
        <p:txBody>
          <a:bodyPr/>
          <a:lstStyle/>
          <a:p>
            <a:pPr>
              <a:defRPr/>
            </a:pPr>
            <a:r>
              <a:rPr lang="en-US" smtClean="0"/>
              <a:t>- </a:t>
            </a:r>
            <a:fld id="{73B44FBC-27F0-4EA7-9D41-50CD14FCA39F}" type="slidenum">
              <a:rPr lang="en-US" smtClean="0"/>
              <a:pPr>
                <a:defRPr/>
              </a:pPr>
              <a:t>71</a:t>
            </a:fld>
            <a:r>
              <a:rPr lang="en-US" smtClean="0"/>
              <a:t> -</a:t>
            </a:r>
            <a:endParaRPr lang="en-US" dirty="0"/>
          </a:p>
        </p:txBody>
      </p:sp>
      <p:pic>
        <p:nvPicPr>
          <p:cNvPr id="5038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029" y="1048467"/>
            <a:ext cx="8613648" cy="5596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4"/>
          <p:cNvSpPr txBox="1">
            <a:spLocks noChangeArrowheads="1"/>
          </p:cNvSpPr>
          <p:nvPr/>
        </p:nvSpPr>
        <p:spPr bwMode="auto">
          <a:xfrm>
            <a:off x="2867214" y="6623835"/>
            <a:ext cx="3397084" cy="246221"/>
          </a:xfrm>
          <a:prstGeom prst="rect">
            <a:avLst/>
          </a:prstGeom>
          <a:noFill/>
          <a:ln w="9525">
            <a:noFill/>
            <a:miter lim="800000"/>
            <a:headEnd/>
            <a:tailEnd/>
          </a:ln>
        </p:spPr>
        <p:txBody>
          <a:bodyPr wrap="none">
            <a:spAutoFit/>
          </a:bodyPr>
          <a:lstStyle>
            <a:defPPr>
              <a:defRPr lang="en-US"/>
            </a:defPPr>
            <a:lvl1pPr algn="l"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sz="1200" kern="1200">
                <a:solidFill>
                  <a:schemeClr val="tx1"/>
                </a:solidFill>
                <a:latin typeface="Arial" charset="0"/>
                <a:ea typeface="+mn-ea"/>
                <a:cs typeface="+mn-cs"/>
              </a:defRPr>
            </a:lvl2pPr>
            <a:lvl3pPr marL="914400" algn="l" rtl="0" eaLnBrk="0" fontAlgn="base" hangingPunct="0">
              <a:spcBef>
                <a:spcPct val="0"/>
              </a:spcBef>
              <a:spcAft>
                <a:spcPct val="0"/>
              </a:spcAft>
              <a:defRPr sz="1200" kern="1200">
                <a:solidFill>
                  <a:schemeClr val="tx1"/>
                </a:solidFill>
                <a:latin typeface="Arial" charset="0"/>
                <a:ea typeface="+mn-ea"/>
                <a:cs typeface="+mn-cs"/>
              </a:defRPr>
            </a:lvl3pPr>
            <a:lvl4pPr marL="1371600" algn="l" rtl="0" eaLnBrk="0" fontAlgn="base" hangingPunct="0">
              <a:spcBef>
                <a:spcPct val="0"/>
              </a:spcBef>
              <a:spcAft>
                <a:spcPct val="0"/>
              </a:spcAft>
              <a:defRPr sz="1200" kern="1200">
                <a:solidFill>
                  <a:schemeClr val="tx1"/>
                </a:solidFill>
                <a:latin typeface="Arial" charset="0"/>
                <a:ea typeface="+mn-ea"/>
                <a:cs typeface="+mn-cs"/>
              </a:defRPr>
            </a:lvl4pPr>
            <a:lvl5pPr marL="1828800" algn="l" rtl="0" eaLnBrk="0" fontAlgn="base" hangingPunct="0">
              <a:spcBef>
                <a:spcPct val="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Arial" charset="0"/>
                <a:ea typeface="+mn-ea"/>
                <a:cs typeface="+mn-cs"/>
              </a:defRPr>
            </a:lvl6pPr>
            <a:lvl7pPr marL="2743200" algn="l" defTabSz="914400" rtl="0" eaLnBrk="1" latinLnBrk="0" hangingPunct="1">
              <a:defRPr sz="1200" kern="1200">
                <a:solidFill>
                  <a:schemeClr val="tx1"/>
                </a:solidFill>
                <a:latin typeface="Arial" charset="0"/>
                <a:ea typeface="+mn-ea"/>
                <a:cs typeface="+mn-cs"/>
              </a:defRPr>
            </a:lvl7pPr>
            <a:lvl8pPr marL="3200400" algn="l" defTabSz="914400" rtl="0" eaLnBrk="1" latinLnBrk="0" hangingPunct="1">
              <a:defRPr sz="1200" kern="1200">
                <a:solidFill>
                  <a:schemeClr val="tx1"/>
                </a:solidFill>
                <a:latin typeface="Arial" charset="0"/>
                <a:ea typeface="+mn-ea"/>
                <a:cs typeface="+mn-cs"/>
              </a:defRPr>
            </a:lvl8pPr>
            <a:lvl9pPr marL="3657600" algn="l" defTabSz="914400" rtl="0" eaLnBrk="1" latinLnBrk="0" hangingPunct="1">
              <a:defRPr sz="1200" kern="1200">
                <a:solidFill>
                  <a:schemeClr val="tx1"/>
                </a:solidFill>
                <a:latin typeface="Arial" charset="0"/>
                <a:ea typeface="+mn-ea"/>
                <a:cs typeface="+mn-cs"/>
              </a:defRPr>
            </a:lvl9pPr>
          </a:lstStyle>
          <a:p>
            <a:r>
              <a:rPr lang="en-US" sz="1000" b="1" dirty="0" smtClean="0">
                <a:solidFill>
                  <a:srgbClr val="003399"/>
                </a:solidFill>
              </a:rPr>
              <a:t>* Source</a:t>
            </a:r>
            <a:r>
              <a:rPr lang="en-US" sz="1000" dirty="0" smtClean="0">
                <a:solidFill>
                  <a:srgbClr val="003399"/>
                </a:solidFill>
              </a:rPr>
              <a:t>: </a:t>
            </a:r>
            <a:r>
              <a:rPr lang="en-US" sz="1000" i="1" dirty="0" smtClean="0">
                <a:solidFill>
                  <a:srgbClr val="003399"/>
                </a:solidFill>
              </a:rPr>
              <a:t>Integrated Life Cycle Chart</a:t>
            </a:r>
            <a:r>
              <a:rPr lang="en-US" sz="1000" dirty="0">
                <a:solidFill>
                  <a:srgbClr val="003399"/>
                </a:solidFill>
              </a:rPr>
              <a:t> (https://ilc.dau.mil/)</a:t>
            </a:r>
          </a:p>
        </p:txBody>
      </p:sp>
    </p:spTree>
    <p:extLst>
      <p:ext uri="{BB962C8B-B14F-4D97-AF65-F5344CB8AC3E}">
        <p14:creationId xmlns:p14="http://schemas.microsoft.com/office/powerpoint/2010/main" val="21345096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03810"/>
                                        </p:tgtEl>
                                        <p:attrNameLst>
                                          <p:attrName>style.visibility</p:attrName>
                                        </p:attrNameLst>
                                      </p:cBhvr>
                                      <p:to>
                                        <p:strVal val="visible"/>
                                      </p:to>
                                    </p:set>
                                    <p:anim calcmode="lin" valueType="num">
                                      <p:cBhvr>
                                        <p:cTn id="7" dur="500" fill="hold"/>
                                        <p:tgtEl>
                                          <p:spTgt spid="503810"/>
                                        </p:tgtEl>
                                        <p:attrNameLst>
                                          <p:attrName>ppt_w</p:attrName>
                                        </p:attrNameLst>
                                      </p:cBhvr>
                                      <p:tavLst>
                                        <p:tav tm="0">
                                          <p:val>
                                            <p:fltVal val="0"/>
                                          </p:val>
                                        </p:tav>
                                        <p:tav tm="100000">
                                          <p:val>
                                            <p:strVal val="#ppt_w"/>
                                          </p:val>
                                        </p:tav>
                                      </p:tavLst>
                                    </p:anim>
                                    <p:anim calcmode="lin" valueType="num">
                                      <p:cBhvr>
                                        <p:cTn id="8" dur="500" fill="hold"/>
                                        <p:tgtEl>
                                          <p:spTgt spid="503810"/>
                                        </p:tgtEl>
                                        <p:attrNameLst>
                                          <p:attrName>ppt_h</p:attrName>
                                        </p:attrNameLst>
                                      </p:cBhvr>
                                      <p:tavLst>
                                        <p:tav tm="0">
                                          <p:val>
                                            <p:fltVal val="0"/>
                                          </p:val>
                                        </p:tav>
                                        <p:tav tm="100000">
                                          <p:val>
                                            <p:strVal val="#ppt_h"/>
                                          </p:val>
                                        </p:tav>
                                      </p:tavLst>
                                    </p:anim>
                                    <p:animEffect transition="in" filter="fade">
                                      <p:cBhvr>
                                        <p:cTn id="9" dur="500"/>
                                        <p:tgtEl>
                                          <p:spTgt spid="503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a:t>System Life Cycle (SLC) and System Development Life Cycle (SDLC</a:t>
            </a:r>
            <a:r>
              <a:rPr lang="en-US" sz="1200" dirty="0" smtClean="0"/>
              <a:t>)</a:t>
            </a:r>
            <a:r>
              <a:rPr lang="en-US" dirty="0" smtClean="0"/>
              <a:t/>
            </a:r>
            <a:br>
              <a:rPr lang="en-US" dirty="0" smtClean="0"/>
            </a:br>
            <a:r>
              <a:rPr lang="en-US" dirty="0" smtClean="0"/>
              <a:t>Example: SDLC in a Defense Acquisition Lifecycle</a:t>
            </a:r>
            <a:endParaRPr lang="en-US" dirty="0"/>
          </a:p>
        </p:txBody>
      </p:sp>
      <p:sp>
        <p:nvSpPr>
          <p:cNvPr id="3" name="Content Placeholder 2"/>
          <p:cNvSpPr>
            <a:spLocks noGrp="1"/>
          </p:cNvSpPr>
          <p:nvPr>
            <p:ph idx="1"/>
          </p:nvPr>
        </p:nvSpPr>
        <p:spPr/>
        <p:txBody>
          <a:bodyPr/>
          <a:lstStyle/>
          <a:p>
            <a:r>
              <a:rPr lang="en-US" dirty="0" smtClean="0"/>
              <a:t>Security engineering is ubiquitously in…</a:t>
            </a:r>
          </a:p>
          <a:p>
            <a:pPr lvl="1"/>
            <a:r>
              <a:rPr lang="en-US" dirty="0" smtClean="0"/>
              <a:t>Planning, Programming, Budget &amp; Execution (PPBE) Process</a:t>
            </a:r>
          </a:p>
          <a:p>
            <a:pPr lvl="1"/>
            <a:r>
              <a:rPr lang="en-US" dirty="0" smtClean="0"/>
              <a:t>Joint Capabilities Integration &amp; Development System (JCIDS) process</a:t>
            </a:r>
          </a:p>
          <a:p>
            <a:pPr lvl="1"/>
            <a:r>
              <a:rPr lang="en-US" dirty="0" smtClean="0"/>
              <a:t>Management &amp; Oversight process(Project/Program Management), and</a:t>
            </a:r>
          </a:p>
          <a:p>
            <a:pPr lvl="1"/>
            <a:r>
              <a:rPr lang="en-US" dirty="0" smtClean="0"/>
              <a:t>Systems engineering process</a:t>
            </a:r>
            <a:endParaRPr lang="en-US" dirty="0"/>
          </a:p>
        </p:txBody>
      </p:sp>
      <p:sp>
        <p:nvSpPr>
          <p:cNvPr id="4" name="Slide Number Placeholder 3"/>
          <p:cNvSpPr>
            <a:spLocks noGrp="1"/>
          </p:cNvSpPr>
          <p:nvPr>
            <p:ph type="sldNum" sz="quarter" idx="10"/>
          </p:nvPr>
        </p:nvSpPr>
        <p:spPr/>
        <p:txBody>
          <a:bodyPr/>
          <a:lstStyle/>
          <a:p>
            <a:pPr>
              <a:defRPr/>
            </a:pPr>
            <a:r>
              <a:rPr lang="en-US" smtClean="0"/>
              <a:t>- </a:t>
            </a:r>
            <a:fld id="{5C6890EE-A853-453D-A1B9-5967B6EF9B58}" type="slidenum">
              <a:rPr lang="en-US" smtClean="0"/>
              <a:pPr>
                <a:defRPr/>
              </a:pPr>
              <a:t>72</a:t>
            </a:fld>
            <a:r>
              <a:rPr lang="en-US" smtClean="0"/>
              <a:t> -</a:t>
            </a:r>
            <a:endParaRPr lang="en-US" dirty="0"/>
          </a:p>
        </p:txBody>
      </p:sp>
    </p:spTree>
    <p:extLst>
      <p:ext uri="{BB962C8B-B14F-4D97-AF65-F5344CB8AC3E}">
        <p14:creationId xmlns:p14="http://schemas.microsoft.com/office/powerpoint/2010/main" val="1869251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250"/>
                                        <p:tgtEl>
                                          <p:spTgt spid="3">
                                            <p:txEl>
                                              <p:pRg st="1" end="1"/>
                                            </p:txEl>
                                          </p:spTgt>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wipe(left)">
                                      <p:cBhvr>
                                        <p:cTn id="11" dur="250"/>
                                        <p:tgtEl>
                                          <p:spTgt spid="3">
                                            <p:txEl>
                                              <p:pRg st="2" end="2"/>
                                            </p:txEl>
                                          </p:spTgt>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left)">
                                      <p:cBhvr>
                                        <p:cTn id="15" dur="250"/>
                                        <p:tgtEl>
                                          <p:spTgt spid="3">
                                            <p:txEl>
                                              <p:pRg st="3" end="3"/>
                                            </p:txEl>
                                          </p:spTgt>
                                        </p:tgtEl>
                                      </p:cBhvr>
                                    </p:animEffect>
                                  </p:childTnLst>
                                </p:cTn>
                              </p:par>
                            </p:childTnLst>
                          </p:cTn>
                        </p:par>
                        <p:par>
                          <p:cTn id="16" fill="hold">
                            <p:stCondLst>
                              <p:cond delay="750"/>
                            </p:stCondLst>
                            <p:childTnLst>
                              <p:par>
                                <p:cTn id="17" presetID="22" presetClass="entr" presetSubtype="8"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left)">
                                      <p:cBhvr>
                                        <p:cTn id="19" dur="2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3"/>
          <p:cNvSpPr>
            <a:spLocks noGrp="1"/>
          </p:cNvSpPr>
          <p:nvPr>
            <p:ph type="sldNum" sz="quarter" idx="10"/>
          </p:nvPr>
        </p:nvSpPr>
        <p:spPr>
          <a:noFill/>
        </p:spPr>
        <p:txBody>
          <a:bodyPr/>
          <a:lstStyle/>
          <a:p>
            <a:r>
              <a:rPr lang="en-US" dirty="0" smtClean="0"/>
              <a:t>- </a:t>
            </a:r>
            <a:fld id="{8CB6D30B-D671-4AB6-84CA-016A62952AC3}" type="slidenum">
              <a:rPr lang="en-US" smtClean="0"/>
              <a:pPr/>
              <a:t>73</a:t>
            </a:fld>
            <a:r>
              <a:rPr lang="en-US" dirty="0" smtClean="0"/>
              <a:t> -</a:t>
            </a:r>
          </a:p>
        </p:txBody>
      </p:sp>
      <p:sp>
        <p:nvSpPr>
          <p:cNvPr id="59395" name="Rectangle 2"/>
          <p:cNvSpPr>
            <a:spLocks noGrp="1" noChangeArrowheads="1"/>
          </p:cNvSpPr>
          <p:nvPr>
            <p:ph type="title"/>
          </p:nvPr>
        </p:nvSpPr>
        <p:spPr/>
        <p:txBody>
          <a:bodyPr/>
          <a:lstStyle/>
          <a:p>
            <a:r>
              <a:rPr lang="en-US" dirty="0" smtClean="0"/>
              <a:t>Questions:</a:t>
            </a:r>
          </a:p>
        </p:txBody>
      </p:sp>
      <p:sp>
        <p:nvSpPr>
          <p:cNvPr id="59396" name="Rectangle 3"/>
          <p:cNvSpPr>
            <a:spLocks noGrp="1" noChangeArrowheads="1"/>
          </p:cNvSpPr>
          <p:nvPr>
            <p:ph type="body" idx="1"/>
          </p:nvPr>
        </p:nvSpPr>
        <p:spPr/>
        <p:txBody>
          <a:bodyPr>
            <a:normAutofit lnSpcReduction="10000"/>
          </a:bodyPr>
          <a:lstStyle/>
          <a:p>
            <a:r>
              <a:rPr lang="en-US" dirty="0" smtClean="0"/>
              <a:t>What classic system development life cycle (SDLC) model allows system engineers go back to the previous step?</a:t>
            </a:r>
          </a:p>
          <a:p>
            <a:pPr lvl="1"/>
            <a:r>
              <a:rPr lang="en-US" dirty="0" smtClean="0"/>
              <a:t> </a:t>
            </a:r>
          </a:p>
          <a:p>
            <a:endParaRPr lang="en-US" dirty="0" smtClean="0"/>
          </a:p>
          <a:p>
            <a:r>
              <a:rPr lang="en-US" dirty="0" smtClean="0"/>
              <a:t>What iterative SDLC model allows system engineers to evaluate, refine, plan and construct an information system utilizing a series of prototypes ?</a:t>
            </a:r>
          </a:p>
          <a:p>
            <a:pPr lvl="1"/>
            <a:r>
              <a:rPr lang="en-US" dirty="0" smtClean="0"/>
              <a:t> </a:t>
            </a:r>
          </a:p>
          <a:p>
            <a:endParaRPr lang="en-US" dirty="0" smtClean="0"/>
          </a:p>
          <a:p>
            <a:r>
              <a:rPr lang="en-US" dirty="0" smtClean="0"/>
              <a:t>Which SDLC model requires formal verification and validation of requirements at the unit-level, system-level, and operational-level?</a:t>
            </a:r>
          </a:p>
          <a:p>
            <a:pPr lvl="1"/>
            <a:r>
              <a:rPr lang="en-US" dirty="0" smtClean="0"/>
              <a:t> </a:t>
            </a: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3"/>
          <p:cNvSpPr>
            <a:spLocks noGrp="1"/>
          </p:cNvSpPr>
          <p:nvPr>
            <p:ph type="sldNum" sz="quarter" idx="10"/>
          </p:nvPr>
        </p:nvSpPr>
        <p:spPr>
          <a:noFill/>
        </p:spPr>
        <p:txBody>
          <a:bodyPr/>
          <a:lstStyle/>
          <a:p>
            <a:r>
              <a:rPr lang="en-US" dirty="0" smtClean="0"/>
              <a:t>- </a:t>
            </a:r>
            <a:fld id="{8CB6D30B-D671-4AB6-84CA-016A62952AC3}" type="slidenum">
              <a:rPr lang="en-US" smtClean="0"/>
              <a:pPr/>
              <a:t>74</a:t>
            </a:fld>
            <a:r>
              <a:rPr lang="en-US" dirty="0" smtClean="0"/>
              <a:t> -</a:t>
            </a:r>
          </a:p>
        </p:txBody>
      </p:sp>
      <p:sp>
        <p:nvSpPr>
          <p:cNvPr id="59395" name="Rectangle 2"/>
          <p:cNvSpPr>
            <a:spLocks noGrp="1" noChangeArrowheads="1"/>
          </p:cNvSpPr>
          <p:nvPr>
            <p:ph type="title"/>
          </p:nvPr>
        </p:nvSpPr>
        <p:spPr/>
        <p:txBody>
          <a:bodyPr/>
          <a:lstStyle/>
          <a:p>
            <a:r>
              <a:rPr lang="en-US" dirty="0" smtClean="0"/>
              <a:t>Questions:</a:t>
            </a:r>
          </a:p>
        </p:txBody>
      </p:sp>
      <p:sp>
        <p:nvSpPr>
          <p:cNvPr id="59396" name="Rectangle 3"/>
          <p:cNvSpPr>
            <a:spLocks noGrp="1" noChangeArrowheads="1"/>
          </p:cNvSpPr>
          <p:nvPr>
            <p:ph type="body" idx="1"/>
          </p:nvPr>
        </p:nvSpPr>
        <p:spPr/>
        <p:txBody>
          <a:bodyPr>
            <a:normAutofit lnSpcReduction="10000"/>
          </a:bodyPr>
          <a:lstStyle/>
          <a:p>
            <a:r>
              <a:rPr lang="en-US" dirty="0" smtClean="0"/>
              <a:t>What classic system development life cycle (SDLC) model allows system engineers go back to the previous step?</a:t>
            </a:r>
          </a:p>
          <a:p>
            <a:pPr lvl="1">
              <a:buClr>
                <a:srgbClr val="003399"/>
              </a:buClr>
            </a:pPr>
            <a:r>
              <a:rPr lang="en-US" u="sng" dirty="0" smtClean="0">
                <a:solidFill>
                  <a:srgbClr val="FF6600"/>
                </a:solidFill>
              </a:rPr>
              <a:t>Modified Waterfall</a:t>
            </a:r>
          </a:p>
          <a:p>
            <a:endParaRPr lang="en-US" dirty="0" smtClean="0"/>
          </a:p>
          <a:p>
            <a:r>
              <a:rPr lang="en-US" dirty="0" smtClean="0"/>
              <a:t>What iterative SDLC model allows system engineers to evaluate, refine, plan and construct an information system utilizing a series of prototypes ?</a:t>
            </a:r>
          </a:p>
          <a:p>
            <a:pPr lvl="1">
              <a:buClr>
                <a:srgbClr val="003399"/>
              </a:buClr>
            </a:pPr>
            <a:r>
              <a:rPr lang="en-US" u="sng" dirty="0" smtClean="0">
                <a:solidFill>
                  <a:srgbClr val="FF6600"/>
                </a:solidFill>
              </a:rPr>
              <a:t>Spiral Model</a:t>
            </a:r>
          </a:p>
          <a:p>
            <a:endParaRPr lang="en-US" dirty="0" smtClean="0"/>
          </a:p>
          <a:p>
            <a:r>
              <a:rPr lang="en-US" dirty="0" smtClean="0"/>
              <a:t>Which SDLC model requires formal verification and validation of requirements at the unit-level, system-level, and operational-level?</a:t>
            </a:r>
          </a:p>
          <a:p>
            <a:pPr lvl="1">
              <a:buClr>
                <a:srgbClr val="003399"/>
              </a:buClr>
            </a:pPr>
            <a:r>
              <a:rPr lang="en-US" u="sng" dirty="0" smtClean="0">
                <a:solidFill>
                  <a:srgbClr val="FF6600"/>
                </a:solidFill>
              </a:rPr>
              <a:t>The V-Model, IEEE 12207 or ISO/IEC 12207</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9396">
                                            <p:txEl>
                                              <p:pRg st="1" end="1"/>
                                            </p:txEl>
                                          </p:spTgt>
                                        </p:tgtEl>
                                        <p:attrNameLst>
                                          <p:attrName>style.visibility</p:attrName>
                                        </p:attrNameLst>
                                      </p:cBhvr>
                                      <p:to>
                                        <p:strVal val="visible"/>
                                      </p:to>
                                    </p:set>
                                    <p:anim calcmode="lin" valueType="num">
                                      <p:cBhvr additive="base">
                                        <p:cTn id="7" dur="500" fill="hold"/>
                                        <p:tgtEl>
                                          <p:spTgt spid="59396">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939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9396">
                                            <p:txEl>
                                              <p:pRg st="4" end="4"/>
                                            </p:txEl>
                                          </p:spTgt>
                                        </p:tgtEl>
                                        <p:attrNameLst>
                                          <p:attrName>style.visibility</p:attrName>
                                        </p:attrNameLst>
                                      </p:cBhvr>
                                      <p:to>
                                        <p:strVal val="visible"/>
                                      </p:to>
                                    </p:set>
                                    <p:anim calcmode="lin" valueType="num">
                                      <p:cBhvr additive="base">
                                        <p:cTn id="13" dur="500" fill="hold"/>
                                        <p:tgtEl>
                                          <p:spTgt spid="59396">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939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9396">
                                            <p:txEl>
                                              <p:pRg st="7" end="7"/>
                                            </p:txEl>
                                          </p:spTgt>
                                        </p:tgtEl>
                                        <p:attrNameLst>
                                          <p:attrName>style.visibility</p:attrName>
                                        </p:attrNameLst>
                                      </p:cBhvr>
                                      <p:to>
                                        <p:strVal val="visible"/>
                                      </p:to>
                                    </p:set>
                                    <p:anim calcmode="lin" valueType="num">
                                      <p:cBhvr additive="base">
                                        <p:cTn id="19" dur="500" fill="hold"/>
                                        <p:tgtEl>
                                          <p:spTgt spid="59396">
                                            <p:txEl>
                                              <p:pRg st="7" end="7"/>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9396">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3"/>
          <p:cNvSpPr>
            <a:spLocks noGrp="1"/>
          </p:cNvSpPr>
          <p:nvPr>
            <p:ph type="sldNum" sz="quarter" idx="10"/>
          </p:nvPr>
        </p:nvSpPr>
        <p:spPr>
          <a:noFill/>
        </p:spPr>
        <p:txBody>
          <a:bodyPr/>
          <a:lstStyle/>
          <a:p>
            <a:r>
              <a:rPr lang="en-US" dirty="0" smtClean="0"/>
              <a:t>- </a:t>
            </a:r>
            <a:fld id="{78E172C8-6B0E-405C-A1F8-9B6DFE790174}" type="slidenum">
              <a:rPr lang="en-US" smtClean="0"/>
              <a:pPr/>
              <a:t>75</a:t>
            </a:fld>
            <a:r>
              <a:rPr lang="en-US" dirty="0" smtClean="0"/>
              <a:t> -</a:t>
            </a:r>
          </a:p>
        </p:txBody>
      </p:sp>
      <p:sp>
        <p:nvSpPr>
          <p:cNvPr id="61443" name="Rectangle 2"/>
          <p:cNvSpPr>
            <a:spLocks noGrp="1" noChangeArrowheads="1"/>
          </p:cNvSpPr>
          <p:nvPr>
            <p:ph type="title"/>
          </p:nvPr>
        </p:nvSpPr>
        <p:spPr/>
        <p:txBody>
          <a:bodyPr/>
          <a:lstStyle/>
          <a:p>
            <a:r>
              <a:rPr lang="en-US" sz="1200" dirty="0" smtClean="0"/>
              <a:t>Learning Objectives </a:t>
            </a:r>
            <a:r>
              <a:rPr lang="en-US" dirty="0" smtClean="0"/>
              <a:t/>
            </a:r>
            <a:br>
              <a:rPr lang="en-US" dirty="0" smtClean="0"/>
            </a:br>
            <a:r>
              <a:rPr lang="en-US" dirty="0" smtClean="0"/>
              <a:t>Information Security Management Domain</a:t>
            </a:r>
          </a:p>
        </p:txBody>
      </p:sp>
      <p:sp>
        <p:nvSpPr>
          <p:cNvPr id="61444" name="Rectangle 3"/>
          <p:cNvSpPr>
            <a:spLocks noGrp="1" noChangeArrowheads="1"/>
          </p:cNvSpPr>
          <p:nvPr>
            <p:ph type="body" idx="1"/>
          </p:nvPr>
        </p:nvSpPr>
        <p:spPr/>
        <p:txBody>
          <a:bodyPr/>
          <a:lstStyle/>
          <a:p>
            <a:r>
              <a:rPr lang="en-US" dirty="0"/>
              <a:t>Information Security Concepts</a:t>
            </a:r>
          </a:p>
          <a:p>
            <a:r>
              <a:rPr lang="en-US" dirty="0"/>
              <a:t>Information Security Management</a:t>
            </a:r>
          </a:p>
          <a:p>
            <a:r>
              <a:rPr lang="en-US" dirty="0"/>
              <a:t>Information Security Governance</a:t>
            </a:r>
          </a:p>
          <a:p>
            <a:r>
              <a:rPr lang="en-US" dirty="0"/>
              <a:t>Information Classification</a:t>
            </a:r>
          </a:p>
          <a:p>
            <a:r>
              <a:rPr lang="en-US" dirty="0"/>
              <a:t>System Life Cycle (SLC) and System Development Life Cycle (SDLC)</a:t>
            </a:r>
          </a:p>
          <a:p>
            <a:r>
              <a:rPr lang="en-US" dirty="0"/>
              <a:t>Risk Management</a:t>
            </a:r>
          </a:p>
          <a:p>
            <a:r>
              <a:rPr lang="en-US" dirty="0"/>
              <a:t>Certification &amp; Accreditation</a:t>
            </a:r>
          </a:p>
          <a:p>
            <a:r>
              <a:rPr lang="en-US" dirty="0"/>
              <a:t>Security Assessment</a:t>
            </a:r>
          </a:p>
          <a:p>
            <a:r>
              <a:rPr lang="en-US" dirty="0"/>
              <a:t>Configuration Management</a:t>
            </a:r>
          </a:p>
          <a:p>
            <a:r>
              <a:rPr lang="en-US" dirty="0"/>
              <a:t>Personnel Security</a:t>
            </a:r>
          </a:p>
          <a:p>
            <a:r>
              <a:rPr lang="en-US" dirty="0"/>
              <a:t>Security Education, Training, and Awareness</a:t>
            </a:r>
          </a:p>
          <a:p>
            <a:r>
              <a:rPr lang="en-US" dirty="0"/>
              <a:t>Project Management</a:t>
            </a:r>
          </a:p>
        </p:txBody>
      </p:sp>
      <p:sp>
        <p:nvSpPr>
          <p:cNvPr id="61445" name="AutoShape 4"/>
          <p:cNvSpPr>
            <a:spLocks noChangeArrowheads="1"/>
          </p:cNvSpPr>
          <p:nvPr/>
        </p:nvSpPr>
        <p:spPr bwMode="auto">
          <a:xfrm>
            <a:off x="304800" y="3679825"/>
            <a:ext cx="609600" cy="457200"/>
          </a:xfrm>
          <a:custGeom>
            <a:avLst/>
            <a:gdLst>
              <a:gd name="T0" fmla="*/ 12903199 w 21600"/>
              <a:gd name="T1" fmla="*/ 0 h 21600"/>
              <a:gd name="T2" fmla="*/ 0 w 21600"/>
              <a:gd name="T3" fmla="*/ 4838700 h 21600"/>
              <a:gd name="T4" fmla="*/ 12903199 w 21600"/>
              <a:gd name="T5" fmla="*/ 9677399 h 21600"/>
              <a:gd name="T6" fmla="*/ 17204267 w 21600"/>
              <a:gd name="T7" fmla="*/ 4838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noFill/>
            <a:miter lim="800000"/>
            <a:headEnd/>
            <a:tailEnd/>
          </a:ln>
        </p:spPr>
        <p:txBody>
          <a:bodyPr wrap="none" anchor="ctr">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Risk Management</a:t>
            </a:r>
            <a:r>
              <a:rPr lang="en-US" dirty="0" smtClean="0"/>
              <a:t/>
            </a:r>
            <a:br>
              <a:rPr lang="en-US" dirty="0" smtClean="0"/>
            </a:br>
            <a:r>
              <a:rPr lang="en-US" dirty="0" smtClean="0"/>
              <a:t>What is a Risk?</a:t>
            </a:r>
            <a:endParaRPr lang="en-US" dirty="0"/>
          </a:p>
        </p:txBody>
      </p:sp>
      <p:sp>
        <p:nvSpPr>
          <p:cNvPr id="3" name="Content Placeholder 2"/>
          <p:cNvSpPr>
            <a:spLocks noGrp="1"/>
          </p:cNvSpPr>
          <p:nvPr>
            <p:ph idx="1"/>
          </p:nvPr>
        </p:nvSpPr>
        <p:spPr/>
        <p:txBody>
          <a:bodyPr/>
          <a:lstStyle/>
          <a:p>
            <a:pPr>
              <a:buClr>
                <a:srgbClr val="003399"/>
              </a:buClr>
            </a:pPr>
            <a:r>
              <a:rPr lang="en-US" u="sng" dirty="0" smtClean="0">
                <a:solidFill>
                  <a:srgbClr val="FF6600"/>
                </a:solidFill>
              </a:rPr>
              <a:t>Risk</a:t>
            </a:r>
            <a:r>
              <a:rPr lang="en-US" dirty="0" smtClean="0"/>
              <a:t> is the relationship between the </a:t>
            </a:r>
            <a:r>
              <a:rPr lang="en-US" u="sng" dirty="0" smtClean="0">
                <a:solidFill>
                  <a:srgbClr val="FF6600"/>
                </a:solidFill>
              </a:rPr>
              <a:t>likelihood</a:t>
            </a:r>
            <a:r>
              <a:rPr lang="en-US" dirty="0" smtClean="0"/>
              <a:t> of a loss and the potential </a:t>
            </a:r>
            <a:r>
              <a:rPr lang="en-US" u="sng" dirty="0" smtClean="0">
                <a:solidFill>
                  <a:srgbClr val="FF6600"/>
                </a:solidFill>
              </a:rPr>
              <a:t>impact</a:t>
            </a:r>
            <a:r>
              <a:rPr lang="en-US" dirty="0" smtClean="0"/>
              <a:t> to the business (/ mission).</a:t>
            </a:r>
          </a:p>
          <a:p>
            <a:endParaRPr lang="en-US" dirty="0" smtClean="0"/>
          </a:p>
          <a:p>
            <a:r>
              <a:rPr lang="en-US" dirty="0" smtClean="0"/>
              <a:t>For information security, risk is defined as:</a:t>
            </a:r>
          </a:p>
          <a:p>
            <a:pPr lvl="1"/>
            <a:r>
              <a:rPr lang="en-US" dirty="0" smtClean="0"/>
              <a:t>The </a:t>
            </a:r>
            <a:r>
              <a:rPr lang="en-US" u="sng" dirty="0" smtClean="0">
                <a:solidFill>
                  <a:srgbClr val="FF6600"/>
                </a:solidFill>
              </a:rPr>
              <a:t>likelihood</a:t>
            </a:r>
            <a:r>
              <a:rPr lang="en-US" dirty="0" smtClean="0"/>
              <a:t> of a threat agent (a threat) exploiting vulnerabilities in a “system” (/ system of systems), where “system” = people + process + technology; and</a:t>
            </a:r>
          </a:p>
          <a:p>
            <a:pPr lvl="1"/>
            <a:r>
              <a:rPr lang="en-US" dirty="0" smtClean="0"/>
              <a:t>The potential </a:t>
            </a:r>
            <a:r>
              <a:rPr lang="en-US" u="sng" dirty="0" smtClean="0">
                <a:solidFill>
                  <a:srgbClr val="FF6600"/>
                </a:solidFill>
              </a:rPr>
              <a:t>impact</a:t>
            </a:r>
            <a:r>
              <a:rPr lang="en-US" dirty="0" smtClean="0"/>
              <a:t> of a successful attack to an organization’s information operations.</a:t>
            </a:r>
          </a:p>
          <a:p>
            <a:endParaRPr lang="en-US" dirty="0" smtClean="0"/>
          </a:p>
        </p:txBody>
      </p:sp>
      <p:sp>
        <p:nvSpPr>
          <p:cNvPr id="4" name="Slide Number Placeholder 3"/>
          <p:cNvSpPr>
            <a:spLocks noGrp="1"/>
          </p:cNvSpPr>
          <p:nvPr>
            <p:ph type="sldNum" sz="quarter" idx="10"/>
          </p:nvPr>
        </p:nvSpPr>
        <p:spPr/>
        <p:txBody>
          <a:bodyPr/>
          <a:lstStyle/>
          <a:p>
            <a:pPr>
              <a:defRPr/>
            </a:pPr>
            <a:r>
              <a:rPr lang="en-US" dirty="0" smtClean="0"/>
              <a:t>- </a:t>
            </a:r>
            <a:fld id="{5C6890EE-A853-453D-A1B9-5967B6EF9B58}" type="slidenum">
              <a:rPr lang="en-US" smtClean="0"/>
              <a:pPr>
                <a:defRPr/>
              </a:pPr>
              <a:t>76</a:t>
            </a:fld>
            <a:r>
              <a:rPr lang="en-US" dirty="0" smtClean="0"/>
              <a:t> -</a:t>
            </a:r>
            <a:endParaRPr lang="en-US" dirty="0"/>
          </a:p>
        </p:txBody>
      </p:sp>
    </p:spTree>
    <p:extLst>
      <p:ext uri="{BB962C8B-B14F-4D97-AF65-F5344CB8AC3E}">
        <p14:creationId xmlns:p14="http://schemas.microsoft.com/office/powerpoint/2010/main" val="4180873343"/>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3"/>
          <p:cNvSpPr>
            <a:spLocks noGrp="1"/>
          </p:cNvSpPr>
          <p:nvPr>
            <p:ph type="sldNum" sz="quarter" idx="10"/>
          </p:nvPr>
        </p:nvSpPr>
        <p:spPr>
          <a:noFill/>
        </p:spPr>
        <p:txBody>
          <a:bodyPr/>
          <a:lstStyle/>
          <a:p>
            <a:r>
              <a:rPr lang="en-US" dirty="0" smtClean="0"/>
              <a:t>- </a:t>
            </a:r>
            <a:fld id="{1367FE95-0746-4969-BA6C-5553D0F0CF8F}" type="slidenum">
              <a:rPr lang="en-US" smtClean="0"/>
              <a:pPr/>
              <a:t>77</a:t>
            </a:fld>
            <a:r>
              <a:rPr lang="en-US" dirty="0" smtClean="0"/>
              <a:t> -</a:t>
            </a:r>
          </a:p>
        </p:txBody>
      </p:sp>
      <p:sp>
        <p:nvSpPr>
          <p:cNvPr id="63491" name="Rectangle 2"/>
          <p:cNvSpPr>
            <a:spLocks noGrp="1" noChangeArrowheads="1"/>
          </p:cNvSpPr>
          <p:nvPr>
            <p:ph type="title"/>
          </p:nvPr>
        </p:nvSpPr>
        <p:spPr/>
        <p:txBody>
          <a:bodyPr/>
          <a:lstStyle/>
          <a:p>
            <a:r>
              <a:rPr lang="en-US" sz="1200" dirty="0" smtClean="0"/>
              <a:t>Risk Management</a:t>
            </a:r>
            <a:br>
              <a:rPr lang="en-US" sz="1200" dirty="0" smtClean="0"/>
            </a:br>
            <a:r>
              <a:rPr lang="en-US" dirty="0" smtClean="0"/>
              <a:t>Relationship between Threat, Risk, and Countermeasure</a:t>
            </a:r>
          </a:p>
        </p:txBody>
      </p:sp>
      <p:sp>
        <p:nvSpPr>
          <p:cNvPr id="63492" name="Rectangle 3"/>
          <p:cNvSpPr>
            <a:spLocks noGrp="1" noChangeArrowheads="1"/>
          </p:cNvSpPr>
          <p:nvPr>
            <p:ph type="body" idx="1"/>
          </p:nvPr>
        </p:nvSpPr>
        <p:spPr>
          <a:xfrm>
            <a:off x="311109" y="1181637"/>
            <a:ext cx="4660134" cy="5309315"/>
          </a:xfrm>
        </p:spPr>
        <p:txBody>
          <a:bodyPr>
            <a:normAutofit fontScale="92500" lnSpcReduction="10000"/>
          </a:bodyPr>
          <a:lstStyle/>
          <a:p>
            <a:pPr>
              <a:buClr>
                <a:srgbClr val="003399"/>
              </a:buClr>
            </a:pPr>
            <a:r>
              <a:rPr lang="en-US" u="sng" dirty="0">
                <a:solidFill>
                  <a:srgbClr val="FF6600"/>
                </a:solidFill>
              </a:rPr>
              <a:t>Threat Agent</a:t>
            </a:r>
            <a:r>
              <a:rPr lang="en-US" dirty="0">
                <a:solidFill>
                  <a:srgbClr val="FF6600"/>
                </a:solidFill>
              </a:rPr>
              <a:t>.</a:t>
            </a:r>
            <a:r>
              <a:rPr lang="en-US" dirty="0"/>
              <a:t>  An entity that may act on a vulnerability. </a:t>
            </a:r>
          </a:p>
          <a:p>
            <a:pPr>
              <a:buClr>
                <a:srgbClr val="003399"/>
              </a:buClr>
            </a:pPr>
            <a:r>
              <a:rPr lang="en-US" u="sng" dirty="0">
                <a:solidFill>
                  <a:srgbClr val="FF6600"/>
                </a:solidFill>
              </a:rPr>
              <a:t>Threat</a:t>
            </a:r>
            <a:r>
              <a:rPr lang="en-US" dirty="0">
                <a:solidFill>
                  <a:srgbClr val="FF6600"/>
                </a:solidFill>
              </a:rPr>
              <a:t>.</a:t>
            </a:r>
            <a:r>
              <a:rPr lang="en-US" b="1" dirty="0">
                <a:solidFill>
                  <a:srgbClr val="FF8000"/>
                </a:solidFill>
              </a:rPr>
              <a:t>  </a:t>
            </a:r>
            <a:r>
              <a:rPr lang="en-US" dirty="0"/>
              <a:t>Any potential danger to information life cycle.</a:t>
            </a:r>
          </a:p>
          <a:p>
            <a:pPr>
              <a:buClr>
                <a:srgbClr val="003399"/>
              </a:buClr>
            </a:pPr>
            <a:r>
              <a:rPr lang="en-US" u="sng" dirty="0">
                <a:solidFill>
                  <a:srgbClr val="FF6600"/>
                </a:solidFill>
              </a:rPr>
              <a:t>Vulnerability</a:t>
            </a:r>
            <a:r>
              <a:rPr lang="en-US" dirty="0">
                <a:solidFill>
                  <a:srgbClr val="FF6600"/>
                </a:solidFill>
              </a:rPr>
              <a:t>.</a:t>
            </a:r>
            <a:r>
              <a:rPr lang="en-US" dirty="0"/>
              <a:t>  A weakness or flaw that may provide an opportunity </a:t>
            </a:r>
            <a:r>
              <a:rPr lang="en-US" dirty="0" smtClean="0"/>
              <a:t>for </a:t>
            </a:r>
            <a:r>
              <a:rPr lang="en-US" dirty="0"/>
              <a:t>a threat agent.</a:t>
            </a:r>
          </a:p>
          <a:p>
            <a:pPr>
              <a:buClr>
                <a:srgbClr val="003399"/>
              </a:buClr>
            </a:pPr>
            <a:r>
              <a:rPr lang="en-US" u="sng" dirty="0">
                <a:solidFill>
                  <a:srgbClr val="FF6600"/>
                </a:solidFill>
              </a:rPr>
              <a:t>Risk</a:t>
            </a:r>
            <a:r>
              <a:rPr lang="en-US" dirty="0">
                <a:solidFill>
                  <a:srgbClr val="FF6600"/>
                </a:solidFill>
              </a:rPr>
              <a:t>.</a:t>
            </a:r>
            <a:r>
              <a:rPr lang="en-US" dirty="0"/>
              <a:t>  The likelihood of a threat agent exploits a discovered vulnerability.</a:t>
            </a:r>
          </a:p>
          <a:p>
            <a:pPr>
              <a:buClr>
                <a:srgbClr val="003399"/>
              </a:buClr>
            </a:pPr>
            <a:r>
              <a:rPr lang="en-US" u="sng" dirty="0">
                <a:solidFill>
                  <a:srgbClr val="FF6600"/>
                </a:solidFill>
              </a:rPr>
              <a:t>Exposure</a:t>
            </a:r>
            <a:r>
              <a:rPr lang="en-US" dirty="0">
                <a:solidFill>
                  <a:srgbClr val="FF6600"/>
                </a:solidFill>
              </a:rPr>
              <a:t>.</a:t>
            </a:r>
            <a:r>
              <a:rPr lang="en-US" dirty="0"/>
              <a:t>  An instance of being compromised by a threat agent.</a:t>
            </a:r>
          </a:p>
          <a:p>
            <a:pPr>
              <a:buClr>
                <a:srgbClr val="003399"/>
              </a:buClr>
            </a:pPr>
            <a:r>
              <a:rPr lang="en-US" u="sng" dirty="0">
                <a:solidFill>
                  <a:srgbClr val="FF6600"/>
                </a:solidFill>
              </a:rPr>
              <a:t>Countermeasure / safeguard</a:t>
            </a:r>
            <a:r>
              <a:rPr lang="en-US" dirty="0">
                <a:solidFill>
                  <a:srgbClr val="FF6600"/>
                </a:solidFill>
              </a:rPr>
              <a:t>.</a:t>
            </a:r>
            <a:r>
              <a:rPr lang="en-US" dirty="0"/>
              <a:t>  An administrative, operational, or logical mitigation against potential risk(s).</a:t>
            </a:r>
          </a:p>
        </p:txBody>
      </p:sp>
      <p:graphicFrame>
        <p:nvGraphicFramePr>
          <p:cNvPr id="424965" name="Object 5"/>
          <p:cNvGraphicFramePr>
            <a:graphicFrameLocks noChangeAspect="1"/>
          </p:cNvGraphicFramePr>
          <p:nvPr>
            <p:extLst>
              <p:ext uri="{D42A27DB-BD31-4B8C-83A1-F6EECF244321}">
                <p14:modId xmlns:p14="http://schemas.microsoft.com/office/powerpoint/2010/main" val="430882963"/>
              </p:ext>
            </p:extLst>
          </p:nvPr>
        </p:nvGraphicFramePr>
        <p:xfrm>
          <a:off x="4864680" y="1603090"/>
          <a:ext cx="4152900" cy="4179888"/>
        </p:xfrm>
        <a:graphic>
          <a:graphicData uri="http://schemas.openxmlformats.org/presentationml/2006/ole">
            <mc:AlternateContent xmlns:mc="http://schemas.openxmlformats.org/markup-compatibility/2006">
              <mc:Choice xmlns:v="urn:schemas-microsoft-com:vml" Requires="v">
                <p:oleObj spid="_x0000_s425049" name="Visio" r:id="rId4" imgW="4161905" imgH="4333413" progId="Visio.Drawing.11">
                  <p:embed/>
                </p:oleObj>
              </mc:Choice>
              <mc:Fallback>
                <p:oleObj name="Visio" r:id="rId4" imgW="4161905" imgH="4333413" progId="Visio.Drawing.11">
                  <p:embed/>
                  <p:pic>
                    <p:nvPicPr>
                      <p:cNvPr id="0" name="Picture 5"/>
                      <p:cNvPicPr>
                        <a:picLocks noChangeAspect="1" noChangeArrowheads="1"/>
                      </p:cNvPicPr>
                      <p:nvPr/>
                    </p:nvPicPr>
                    <p:blipFill>
                      <a:blip r:embed="rId5"/>
                      <a:srcRect/>
                      <a:stretch>
                        <a:fillRect/>
                      </a:stretch>
                    </p:blipFill>
                    <p:spPr bwMode="auto">
                      <a:xfrm>
                        <a:off x="4864680" y="1603090"/>
                        <a:ext cx="4152900" cy="417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z="1200" smtClean="0"/>
              <a:t>Risk Management</a:t>
            </a:r>
            <a:r>
              <a:rPr lang="en-US" smtClean="0"/>
              <a:t/>
            </a:r>
            <a:br>
              <a:rPr lang="en-US" smtClean="0"/>
            </a:br>
            <a:r>
              <a:rPr lang="en-US" smtClean="0"/>
              <a:t>Threat to Information Operations</a:t>
            </a:r>
            <a:endParaRPr lang="en-US" dirty="0" smtClean="0"/>
          </a:p>
        </p:txBody>
      </p:sp>
      <p:sp>
        <p:nvSpPr>
          <p:cNvPr id="3" name="Content Placeholder 2"/>
          <p:cNvSpPr>
            <a:spLocks noGrp="1"/>
          </p:cNvSpPr>
          <p:nvPr>
            <p:ph idx="1"/>
          </p:nvPr>
        </p:nvSpPr>
        <p:spPr/>
        <p:txBody>
          <a:bodyPr/>
          <a:lstStyle/>
          <a:p>
            <a:r>
              <a:rPr lang="en-US" dirty="0" smtClean="0"/>
              <a:t>Operations are getting better at addressing insider threats</a:t>
            </a:r>
          </a:p>
          <a:p>
            <a:endParaRPr lang="en-US" dirty="0" smtClean="0"/>
          </a:p>
          <a:p>
            <a:endParaRPr lang="en-US" dirty="0" smtClean="0"/>
          </a:p>
          <a:p>
            <a:endParaRPr lang="en-US" dirty="0" smtClean="0"/>
          </a:p>
          <a:p>
            <a:endParaRPr lang="en-US" dirty="0" smtClean="0"/>
          </a:p>
          <a:p>
            <a:endParaRPr lang="en-US" dirty="0" smtClean="0"/>
          </a:p>
          <a:p>
            <a:endParaRPr lang="en-US" dirty="0" smtClean="0"/>
          </a:p>
          <a:p>
            <a:pPr lvl="4"/>
            <a:endParaRPr lang="en-US" dirty="0" smtClean="0"/>
          </a:p>
          <a:p>
            <a:pPr lvl="4"/>
            <a:r>
              <a:rPr lang="en-US" sz="1100" dirty="0" smtClean="0"/>
              <a:t>VZ (Verizon)</a:t>
            </a:r>
          </a:p>
          <a:p>
            <a:pPr lvl="4"/>
            <a:r>
              <a:rPr lang="en-US" sz="1100" dirty="0" smtClean="0"/>
              <a:t>USSS (United States Secret Service)</a:t>
            </a:r>
          </a:p>
          <a:p>
            <a:r>
              <a:rPr lang="en-US" dirty="0" smtClean="0"/>
              <a:t>Most of threats are from external threat</a:t>
            </a:r>
            <a:br>
              <a:rPr lang="en-US" dirty="0" smtClean="0"/>
            </a:br>
            <a:r>
              <a:rPr lang="en-US" dirty="0" smtClean="0"/>
              <a:t>agents</a:t>
            </a:r>
          </a:p>
        </p:txBody>
      </p:sp>
      <p:sp>
        <p:nvSpPr>
          <p:cNvPr id="23556" name="Slide Number Placeholder 3"/>
          <p:cNvSpPr>
            <a:spLocks noGrp="1"/>
          </p:cNvSpPr>
          <p:nvPr>
            <p:ph type="sldNum" sz="quarter" idx="10"/>
          </p:nvPr>
        </p:nvSpPr>
        <p:spPr>
          <a:xfrm>
            <a:off x="7878763" y="6604000"/>
            <a:ext cx="1219200" cy="457200"/>
          </a:xfrm>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dirty="0" smtClean="0">
                <a:solidFill>
                  <a:srgbClr val="003399"/>
                </a:solidFill>
              </a:rPr>
              <a:t>- </a:t>
            </a:r>
            <a:fld id="{AA41286D-3AF6-4381-9928-FB94862AB9EC}" type="slidenum">
              <a:rPr lang="en-US" smtClean="0">
                <a:solidFill>
                  <a:srgbClr val="003399"/>
                </a:solidFill>
              </a:rPr>
              <a:pPr/>
              <a:t>78</a:t>
            </a:fld>
            <a:r>
              <a:rPr lang="en-US" dirty="0" smtClean="0">
                <a:solidFill>
                  <a:srgbClr val="003399"/>
                </a:solidFill>
              </a:rPr>
              <a:t> -</a:t>
            </a:r>
          </a:p>
        </p:txBody>
      </p:sp>
      <p:sp>
        <p:nvSpPr>
          <p:cNvPr id="23557" name="TextBox 5"/>
          <p:cNvSpPr txBox="1">
            <a:spLocks noChangeArrowheads="1"/>
          </p:cNvSpPr>
          <p:nvPr/>
        </p:nvSpPr>
        <p:spPr bwMode="auto">
          <a:xfrm>
            <a:off x="1206500" y="6421854"/>
            <a:ext cx="6565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000" b="1" dirty="0">
                <a:solidFill>
                  <a:srgbClr val="000099"/>
                </a:solidFill>
              </a:rPr>
              <a:t>Reference: </a:t>
            </a:r>
            <a:r>
              <a:rPr lang="en-US" sz="1000" i="1" dirty="0">
                <a:solidFill>
                  <a:srgbClr val="000099"/>
                </a:solidFill>
              </a:rPr>
              <a:t>2011 Data Breach Investigations Report</a:t>
            </a:r>
            <a:r>
              <a:rPr lang="en-US" sz="1000" dirty="0">
                <a:solidFill>
                  <a:srgbClr val="000099"/>
                </a:solidFill>
              </a:rPr>
              <a:t>, Verizon, January 2012 (http://www.verizonbusiness.com/resources/reports/rp_data-breach-investigations-report-2011_en_xg.pdf)</a:t>
            </a:r>
            <a:endParaRPr lang="en-US" sz="1000" i="1" dirty="0">
              <a:solidFill>
                <a:srgbClr val="000099"/>
              </a:solidFill>
            </a:endParaRPr>
          </a:p>
        </p:txBody>
      </p:sp>
      <p:pic>
        <p:nvPicPr>
          <p:cNvPr id="235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0388" y="3950360"/>
            <a:ext cx="2233612"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074" y="1941096"/>
            <a:ext cx="5838825"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2557880"/>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a:t>Information Security Management</a:t>
            </a:r>
            <a:r>
              <a:rPr lang="en-US" dirty="0"/>
              <a:t/>
            </a:r>
            <a:br>
              <a:rPr lang="en-US" dirty="0"/>
            </a:br>
            <a:r>
              <a:rPr lang="en-US" dirty="0"/>
              <a:t>Risk Management </a:t>
            </a:r>
            <a:r>
              <a:rPr lang="en-US" dirty="0" smtClean="0"/>
              <a:t>Practice</a:t>
            </a:r>
            <a:endParaRPr lang="en-US" dirty="0"/>
          </a:p>
        </p:txBody>
      </p:sp>
      <p:sp>
        <p:nvSpPr>
          <p:cNvPr id="3" name="Content Placeholder 2"/>
          <p:cNvSpPr>
            <a:spLocks noGrp="1"/>
          </p:cNvSpPr>
          <p:nvPr>
            <p:ph idx="1"/>
          </p:nvPr>
        </p:nvSpPr>
        <p:spPr>
          <a:xfrm>
            <a:off x="685800" y="1143000"/>
            <a:ext cx="7772400" cy="2156012"/>
          </a:xfrm>
        </p:spPr>
        <p:txBody>
          <a:bodyPr/>
          <a:lstStyle/>
          <a:p>
            <a:r>
              <a:rPr lang="en-US" dirty="0" smtClean="0"/>
              <a:t>Risk management practice is composed of:</a:t>
            </a:r>
          </a:p>
          <a:p>
            <a:pPr lvl="1">
              <a:buClr>
                <a:srgbClr val="003399"/>
              </a:buClr>
            </a:pPr>
            <a:r>
              <a:rPr lang="en-US" u="sng" dirty="0" smtClean="0">
                <a:solidFill>
                  <a:srgbClr val="FF6600"/>
                </a:solidFill>
              </a:rPr>
              <a:t>Risk assessment</a:t>
            </a:r>
            <a:r>
              <a:rPr lang="en-US" dirty="0" smtClean="0"/>
              <a:t> activities: risk identification, risk analysis, and risk prioritization</a:t>
            </a:r>
          </a:p>
          <a:p>
            <a:pPr lvl="1">
              <a:buClr>
                <a:srgbClr val="003399"/>
              </a:buClr>
            </a:pPr>
            <a:r>
              <a:rPr lang="en-US" u="sng" dirty="0" smtClean="0">
                <a:solidFill>
                  <a:srgbClr val="FF6600"/>
                </a:solidFill>
              </a:rPr>
              <a:t>Risk control</a:t>
            </a:r>
            <a:r>
              <a:rPr lang="en-US" dirty="0" smtClean="0"/>
              <a:t> activities: risk management planning, risk resolution, and risk monitoring</a:t>
            </a:r>
            <a:endParaRPr lang="en-US" dirty="0"/>
          </a:p>
        </p:txBody>
      </p:sp>
      <p:sp>
        <p:nvSpPr>
          <p:cNvPr id="4" name="Slide Number Placeholder 3"/>
          <p:cNvSpPr>
            <a:spLocks noGrp="1"/>
          </p:cNvSpPr>
          <p:nvPr>
            <p:ph type="sldNum" sz="quarter" idx="10"/>
          </p:nvPr>
        </p:nvSpPr>
        <p:spPr/>
        <p:txBody>
          <a:bodyPr/>
          <a:lstStyle/>
          <a:p>
            <a:pPr>
              <a:defRPr/>
            </a:pPr>
            <a:r>
              <a:rPr lang="en-US" dirty="0" smtClean="0"/>
              <a:t>- </a:t>
            </a:r>
            <a:fld id="{5C6890EE-A853-453D-A1B9-5967B6EF9B58}" type="slidenum">
              <a:rPr lang="en-US" smtClean="0"/>
              <a:pPr>
                <a:defRPr/>
              </a:pPr>
              <a:t>79</a:t>
            </a:fld>
            <a:r>
              <a:rPr lang="en-US" dirty="0" smtClean="0"/>
              <a:t> -</a:t>
            </a:r>
            <a:endParaRPr lang="en-US" dirty="0"/>
          </a:p>
        </p:txBody>
      </p:sp>
      <p:sp>
        <p:nvSpPr>
          <p:cNvPr id="6" name="TextBox 4"/>
          <p:cNvSpPr txBox="1">
            <a:spLocks noChangeArrowheads="1"/>
          </p:cNvSpPr>
          <p:nvPr/>
        </p:nvSpPr>
        <p:spPr bwMode="auto">
          <a:xfrm>
            <a:off x="1219012" y="6424049"/>
            <a:ext cx="6275481" cy="276999"/>
          </a:xfrm>
          <a:prstGeom prst="rect">
            <a:avLst/>
          </a:prstGeom>
          <a:noFill/>
          <a:ln w="9525">
            <a:noFill/>
            <a:miter lim="800000"/>
            <a:headEnd/>
            <a:tailEnd/>
          </a:ln>
        </p:spPr>
        <p:txBody>
          <a:bodyPr wrap="square">
            <a:spAutoFit/>
          </a:bodyPr>
          <a:lstStyle/>
          <a:p>
            <a:r>
              <a:rPr lang="en-US" b="1" dirty="0">
                <a:solidFill>
                  <a:srgbClr val="003399"/>
                </a:solidFill>
              </a:rPr>
              <a:t>Reference: </a:t>
            </a:r>
            <a:r>
              <a:rPr lang="en-US" i="1" dirty="0" smtClean="0">
                <a:solidFill>
                  <a:srgbClr val="003399"/>
                </a:solidFill>
              </a:rPr>
              <a:t>Software Risk Management</a:t>
            </a:r>
            <a:r>
              <a:rPr lang="en-US" dirty="0">
                <a:solidFill>
                  <a:srgbClr val="003399"/>
                </a:solidFill>
              </a:rPr>
              <a:t>, B. Boehm, </a:t>
            </a:r>
            <a:r>
              <a:rPr lang="en-US" dirty="0" smtClean="0">
                <a:solidFill>
                  <a:srgbClr val="003399"/>
                </a:solidFill>
              </a:rPr>
              <a:t>IEEE </a:t>
            </a:r>
            <a:r>
              <a:rPr lang="en-US" dirty="0">
                <a:solidFill>
                  <a:srgbClr val="003399"/>
                </a:solidFill>
              </a:rPr>
              <a:t>Computer Society Press , </a:t>
            </a:r>
            <a:r>
              <a:rPr lang="en-US" dirty="0" smtClean="0">
                <a:solidFill>
                  <a:srgbClr val="003399"/>
                </a:solidFill>
              </a:rPr>
              <a:t>1989. </a:t>
            </a:r>
            <a:endParaRPr lang="en-US" i="1" dirty="0">
              <a:solidFill>
                <a:srgbClr val="003399"/>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758601252"/>
              </p:ext>
            </p:extLst>
          </p:nvPr>
        </p:nvGraphicFramePr>
        <p:xfrm>
          <a:off x="224700" y="3117403"/>
          <a:ext cx="8722076" cy="2930138"/>
        </p:xfrm>
        <a:graphic>
          <a:graphicData uri="http://schemas.openxmlformats.org/presentationml/2006/ole">
            <mc:AlternateContent xmlns:mc="http://schemas.openxmlformats.org/markup-compatibility/2006">
              <mc:Choice xmlns:v="urn:schemas-microsoft-com:vml" Requires="v">
                <p:oleObj spid="_x0000_s447529" name="Visio" r:id="rId3" imgW="6685760" imgH="2247038" progId="Visio.Drawing.11">
                  <p:embed/>
                </p:oleObj>
              </mc:Choice>
              <mc:Fallback>
                <p:oleObj name="Visio" r:id="rId3" imgW="6685760" imgH="2247038" progId="Visio.Drawing.11">
                  <p:embed/>
                  <p:pic>
                    <p:nvPicPr>
                      <p:cNvPr id="0" name=""/>
                      <p:cNvPicPr/>
                      <p:nvPr/>
                    </p:nvPicPr>
                    <p:blipFill>
                      <a:blip r:embed="rId4"/>
                      <a:stretch>
                        <a:fillRect/>
                      </a:stretch>
                    </p:blipFill>
                    <p:spPr>
                      <a:xfrm>
                        <a:off x="224700" y="3117403"/>
                        <a:ext cx="8722076" cy="2930138"/>
                      </a:xfrm>
                      <a:prstGeom prst="rect">
                        <a:avLst/>
                      </a:prstGeom>
                    </p:spPr>
                  </p:pic>
                </p:oleObj>
              </mc:Fallback>
            </mc:AlternateContent>
          </a:graphicData>
        </a:graphic>
      </p:graphicFrame>
    </p:spTree>
    <p:extLst>
      <p:ext uri="{BB962C8B-B14F-4D97-AF65-F5344CB8AC3E}">
        <p14:creationId xmlns:p14="http://schemas.microsoft.com/office/powerpoint/2010/main" val="321665248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0"/>
          </p:nvPr>
        </p:nvSpPr>
        <p:spPr>
          <a:noFill/>
        </p:spPr>
        <p:txBody>
          <a:bodyPr/>
          <a:lstStyle/>
          <a:p>
            <a:r>
              <a:rPr lang="en-US" dirty="0" smtClean="0"/>
              <a:t>- </a:t>
            </a:r>
            <a:fld id="{6ECC21D5-9335-4D50-971E-E8393CBC9399}" type="slidenum">
              <a:rPr lang="en-US" smtClean="0"/>
              <a:pPr/>
              <a:t>8</a:t>
            </a:fld>
            <a:r>
              <a:rPr lang="en-US" dirty="0" smtClean="0"/>
              <a:t> -</a:t>
            </a:r>
          </a:p>
        </p:txBody>
      </p:sp>
      <p:sp>
        <p:nvSpPr>
          <p:cNvPr id="27651" name="Rectangle 2"/>
          <p:cNvSpPr>
            <a:spLocks noGrp="1" noChangeArrowheads="1"/>
          </p:cNvSpPr>
          <p:nvPr>
            <p:ph type="title"/>
          </p:nvPr>
        </p:nvSpPr>
        <p:spPr/>
        <p:txBody>
          <a:bodyPr/>
          <a:lstStyle/>
          <a:p>
            <a:r>
              <a:rPr lang="en-US" sz="1200" dirty="0" smtClean="0"/>
              <a:t>Information Security Concept</a:t>
            </a:r>
            <a:r>
              <a:rPr lang="en-US" dirty="0" smtClean="0"/>
              <a:t/>
            </a:r>
            <a:br>
              <a:rPr lang="en-US" dirty="0" smtClean="0"/>
            </a:br>
            <a:r>
              <a:rPr lang="en-US" dirty="0" smtClean="0"/>
              <a:t>Security Implementation Principles</a:t>
            </a:r>
          </a:p>
        </p:txBody>
      </p:sp>
      <p:sp>
        <p:nvSpPr>
          <p:cNvPr id="27652" name="Rectangle 3"/>
          <p:cNvSpPr>
            <a:spLocks noGrp="1" noChangeArrowheads="1"/>
          </p:cNvSpPr>
          <p:nvPr>
            <p:ph type="body" idx="1"/>
          </p:nvPr>
        </p:nvSpPr>
        <p:spPr>
          <a:xfrm>
            <a:off x="275574" y="1143000"/>
            <a:ext cx="5461348" cy="5458216"/>
          </a:xfrm>
        </p:spPr>
        <p:txBody>
          <a:bodyPr>
            <a:normAutofit lnSpcReduction="10000"/>
          </a:bodyPr>
          <a:lstStyle/>
          <a:p>
            <a:pPr>
              <a:buClr>
                <a:srgbClr val="003399"/>
              </a:buClr>
            </a:pPr>
            <a:r>
              <a:rPr lang="en-US" u="sng" dirty="0" smtClean="0">
                <a:solidFill>
                  <a:srgbClr val="FF6600"/>
                </a:solidFill>
              </a:rPr>
              <a:t>Confidentiality</a:t>
            </a:r>
            <a:r>
              <a:rPr lang="en-US" dirty="0" smtClean="0"/>
              <a:t>, </a:t>
            </a:r>
            <a:r>
              <a:rPr lang="en-US" u="sng" dirty="0" smtClean="0">
                <a:solidFill>
                  <a:srgbClr val="FF6600"/>
                </a:solidFill>
              </a:rPr>
              <a:t>Integrity</a:t>
            </a:r>
            <a:r>
              <a:rPr lang="en-US" dirty="0" smtClean="0"/>
              <a:t>, </a:t>
            </a:r>
            <a:r>
              <a:rPr lang="en-US" u="sng" dirty="0" smtClean="0">
                <a:solidFill>
                  <a:srgbClr val="FF6600"/>
                </a:solidFill>
              </a:rPr>
              <a:t>Availability</a:t>
            </a:r>
          </a:p>
          <a:p>
            <a:pPr>
              <a:buClr>
                <a:srgbClr val="003399"/>
              </a:buClr>
            </a:pPr>
            <a:r>
              <a:rPr lang="en-US" u="sng" dirty="0" smtClean="0">
                <a:solidFill>
                  <a:srgbClr val="FF6600"/>
                </a:solidFill>
              </a:rPr>
              <a:t>Need-to-know</a:t>
            </a:r>
          </a:p>
          <a:p>
            <a:pPr lvl="1">
              <a:buClr>
                <a:srgbClr val="003399"/>
              </a:buClr>
            </a:pPr>
            <a:r>
              <a:rPr lang="en-US" dirty="0" smtClean="0"/>
              <a:t>Users should only have access to information (or systems) that enable them to perform their assigned job functions.</a:t>
            </a:r>
          </a:p>
          <a:p>
            <a:pPr>
              <a:buClr>
                <a:srgbClr val="003399"/>
              </a:buClr>
            </a:pPr>
            <a:r>
              <a:rPr lang="en-US" u="sng" dirty="0" smtClean="0">
                <a:solidFill>
                  <a:srgbClr val="FF6600"/>
                </a:solidFill>
              </a:rPr>
              <a:t>Least privilege</a:t>
            </a:r>
            <a:endParaRPr lang="en-US" u="sng" dirty="0" smtClean="0">
              <a:solidFill>
                <a:srgbClr val="000099"/>
              </a:solidFill>
            </a:endParaRPr>
          </a:p>
          <a:p>
            <a:pPr lvl="1">
              <a:buClr>
                <a:srgbClr val="003399"/>
              </a:buClr>
            </a:pPr>
            <a:r>
              <a:rPr lang="en-US" dirty="0" smtClean="0"/>
              <a:t>Users should only have sufficient access privilege that allow them to perform their assigned work.</a:t>
            </a:r>
          </a:p>
          <a:p>
            <a:pPr>
              <a:buClr>
                <a:srgbClr val="003399"/>
              </a:buClr>
            </a:pPr>
            <a:r>
              <a:rPr lang="en-US" u="sng" dirty="0" smtClean="0">
                <a:solidFill>
                  <a:srgbClr val="FF6600"/>
                </a:solidFill>
              </a:rPr>
              <a:t>Separation of duties</a:t>
            </a:r>
          </a:p>
          <a:p>
            <a:pPr lvl="1">
              <a:buClr>
                <a:srgbClr val="003399"/>
              </a:buClr>
            </a:pPr>
            <a:r>
              <a:rPr lang="en-US" dirty="0" smtClean="0"/>
              <a:t>No person should be responsible for completing a task involving sensitive, valuable or critical information from the beginning to end.</a:t>
            </a:r>
          </a:p>
          <a:p>
            <a:pPr lvl="1">
              <a:buClr>
                <a:srgbClr val="003399"/>
              </a:buClr>
            </a:pPr>
            <a:r>
              <a:rPr lang="en-US" dirty="0" smtClean="0"/>
              <a:t>No single person should be responsible for approving his/her own work.</a:t>
            </a:r>
          </a:p>
        </p:txBody>
      </p:sp>
      <p:graphicFrame>
        <p:nvGraphicFramePr>
          <p:cNvPr id="256001" name="Object 1"/>
          <p:cNvGraphicFramePr>
            <a:graphicFrameLocks noChangeAspect="1"/>
          </p:cNvGraphicFramePr>
          <p:nvPr/>
        </p:nvGraphicFramePr>
        <p:xfrm>
          <a:off x="5620984" y="130175"/>
          <a:ext cx="3438525" cy="6599238"/>
        </p:xfrm>
        <a:graphic>
          <a:graphicData uri="http://schemas.openxmlformats.org/presentationml/2006/ole">
            <mc:AlternateContent xmlns:mc="http://schemas.openxmlformats.org/markup-compatibility/2006">
              <mc:Choice xmlns:v="urn:schemas-microsoft-com:vml" Requires="v">
                <p:oleObj spid="_x0000_s256083" name="Visio" r:id="rId4" imgW="3439252" imgH="6599438" progId="Visio.Drawing.11">
                  <p:embed/>
                </p:oleObj>
              </mc:Choice>
              <mc:Fallback>
                <p:oleObj name="Visio" r:id="rId4" imgW="3439252" imgH="6599438" progId="Visio.Drawing.11">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0984" y="130175"/>
                        <a:ext cx="3438525" cy="659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400" dirty="0" smtClean="0"/>
              <a:t>Information Security Management</a:t>
            </a:r>
            <a:r>
              <a:rPr lang="en-US" dirty="0" smtClean="0"/>
              <a:t/>
            </a:r>
            <a:br>
              <a:rPr lang="en-US" dirty="0" smtClean="0"/>
            </a:br>
            <a:r>
              <a:rPr lang="en-US" dirty="0" smtClean="0"/>
              <a:t>“All Security Involves Trade-offs”</a:t>
            </a:r>
            <a:endParaRPr lang="en-US" dirty="0"/>
          </a:p>
        </p:txBody>
      </p:sp>
      <p:sp>
        <p:nvSpPr>
          <p:cNvPr id="3" name="Content Placeholder 2"/>
          <p:cNvSpPr>
            <a:spLocks noGrp="1"/>
          </p:cNvSpPr>
          <p:nvPr>
            <p:ph idx="1"/>
          </p:nvPr>
        </p:nvSpPr>
        <p:spPr/>
        <p:txBody>
          <a:bodyPr/>
          <a:lstStyle/>
          <a:p>
            <a:r>
              <a:rPr lang="en-US" dirty="0" smtClean="0"/>
              <a:t>Step 1: What assets are you trying to </a:t>
            </a:r>
            <a:br>
              <a:rPr lang="en-US" dirty="0" smtClean="0"/>
            </a:br>
            <a:r>
              <a:rPr lang="en-US" dirty="0" smtClean="0"/>
              <a:t>protect?</a:t>
            </a:r>
          </a:p>
          <a:p>
            <a:r>
              <a:rPr lang="en-US" dirty="0" smtClean="0"/>
              <a:t>Step 2: What are the risks to these assets?</a:t>
            </a:r>
          </a:p>
          <a:p>
            <a:r>
              <a:rPr lang="en-US" dirty="0" smtClean="0"/>
              <a:t>Step 3: How well does the security solution </a:t>
            </a:r>
            <a:br>
              <a:rPr lang="en-US" dirty="0" smtClean="0"/>
            </a:br>
            <a:r>
              <a:rPr lang="en-US" dirty="0" smtClean="0"/>
              <a:t>mitigate those risks?</a:t>
            </a:r>
          </a:p>
          <a:p>
            <a:r>
              <a:rPr lang="en-US" dirty="0" smtClean="0"/>
              <a:t>Step 4: What other risks does the security solution cause?</a:t>
            </a:r>
          </a:p>
          <a:p>
            <a:r>
              <a:rPr lang="en-US" dirty="0" smtClean="0"/>
              <a:t>Step 5: What cost and trade-offs does the security solution impose?</a:t>
            </a:r>
          </a:p>
          <a:p>
            <a:endParaRPr lang="en-US" dirty="0"/>
          </a:p>
          <a:p>
            <a:r>
              <a:rPr lang="en-US" dirty="0" smtClean="0"/>
              <a:t>And looking out for the “black swan”...</a:t>
            </a:r>
            <a:endParaRPr lang="en-US" dirty="0"/>
          </a:p>
        </p:txBody>
      </p:sp>
      <p:sp>
        <p:nvSpPr>
          <p:cNvPr id="4" name="Slide Number Placeholder 3"/>
          <p:cNvSpPr>
            <a:spLocks noGrp="1"/>
          </p:cNvSpPr>
          <p:nvPr>
            <p:ph type="sldNum" sz="quarter" idx="10"/>
          </p:nvPr>
        </p:nvSpPr>
        <p:spPr/>
        <p:txBody>
          <a:bodyPr/>
          <a:lstStyle/>
          <a:p>
            <a:r>
              <a:rPr lang="en-US" smtClean="0"/>
              <a:t>- </a:t>
            </a:r>
            <a:fld id="{5C6890EE-A853-453D-A1B9-5967B6EF9B58}" type="slidenum">
              <a:rPr lang="en-US" smtClean="0"/>
              <a:pPr/>
              <a:t>80</a:t>
            </a:fld>
            <a:r>
              <a:rPr lang="en-US" smtClean="0"/>
              <a:t> -</a:t>
            </a:r>
            <a:endParaRPr lang="en-US" dirty="0"/>
          </a:p>
        </p:txBody>
      </p:sp>
      <p:sp>
        <p:nvSpPr>
          <p:cNvPr id="5" name="TextBox 4"/>
          <p:cNvSpPr txBox="1">
            <a:spLocks noChangeArrowheads="1"/>
          </p:cNvSpPr>
          <p:nvPr/>
        </p:nvSpPr>
        <p:spPr bwMode="auto">
          <a:xfrm>
            <a:off x="908051" y="5853113"/>
            <a:ext cx="6864349" cy="1015663"/>
          </a:xfrm>
          <a:prstGeom prst="rect">
            <a:avLst/>
          </a:prstGeom>
          <a:noFill/>
          <a:ln w="9525">
            <a:noFill/>
            <a:miter lim="800000"/>
            <a:headEnd/>
            <a:tailEnd/>
          </a:ln>
        </p:spPr>
        <p:txBody>
          <a:bodyPr wrap="square">
            <a:spAutoFit/>
          </a:bodyPr>
          <a:lstStyle/>
          <a:p>
            <a:r>
              <a:rPr lang="en-US" b="1" dirty="0">
                <a:solidFill>
                  <a:srgbClr val="003399"/>
                </a:solidFill>
              </a:rPr>
              <a:t>Reference: </a:t>
            </a:r>
            <a:endParaRPr lang="en-US" b="1" dirty="0" smtClean="0">
              <a:solidFill>
                <a:srgbClr val="003399"/>
              </a:solidFill>
            </a:endParaRPr>
          </a:p>
          <a:p>
            <a:pPr marL="171450" indent="-171450">
              <a:buFont typeface="Arial" pitchFamily="34" charset="0"/>
              <a:buChar char="•"/>
            </a:pPr>
            <a:r>
              <a:rPr lang="en-US" i="1" dirty="0" smtClean="0">
                <a:solidFill>
                  <a:srgbClr val="003399"/>
                </a:solidFill>
              </a:rPr>
              <a:t>Beyond Fear: Thinking Sensibly About Security in an Uncertain World</a:t>
            </a:r>
            <a:r>
              <a:rPr lang="en-US" dirty="0" smtClean="0">
                <a:solidFill>
                  <a:srgbClr val="003399"/>
                </a:solidFill>
              </a:rPr>
              <a:t>, </a:t>
            </a:r>
            <a:r>
              <a:rPr lang="en-US" dirty="0">
                <a:solidFill>
                  <a:srgbClr val="003399"/>
                </a:solidFill>
              </a:rPr>
              <a:t>Bruce </a:t>
            </a:r>
            <a:r>
              <a:rPr lang="en-US" dirty="0" err="1">
                <a:solidFill>
                  <a:srgbClr val="003399"/>
                </a:solidFill>
              </a:rPr>
              <a:t>Schneier</a:t>
            </a:r>
            <a:r>
              <a:rPr lang="en-US" dirty="0">
                <a:solidFill>
                  <a:srgbClr val="003399"/>
                </a:solidFill>
              </a:rPr>
              <a:t>, Springer</a:t>
            </a:r>
            <a:r>
              <a:rPr lang="en-US" dirty="0" smtClean="0">
                <a:solidFill>
                  <a:srgbClr val="003399"/>
                </a:solidFill>
              </a:rPr>
              <a:t>, 2003.</a:t>
            </a:r>
          </a:p>
          <a:p>
            <a:pPr marL="171450" indent="-171450">
              <a:buFont typeface="Arial" pitchFamily="34" charset="0"/>
              <a:buChar char="•"/>
            </a:pPr>
            <a:r>
              <a:rPr lang="en-US" i="1" dirty="0" smtClean="0">
                <a:solidFill>
                  <a:srgbClr val="003399"/>
                </a:solidFill>
              </a:rPr>
              <a:t>The Black Swan: The Impact of the Highly Improbable</a:t>
            </a:r>
            <a:r>
              <a:rPr lang="en-US" dirty="0" smtClean="0">
                <a:solidFill>
                  <a:srgbClr val="003399"/>
                </a:solidFill>
              </a:rPr>
              <a:t>, </a:t>
            </a:r>
            <a:r>
              <a:rPr lang="en-US" dirty="0" err="1">
                <a:solidFill>
                  <a:srgbClr val="003399"/>
                </a:solidFill>
              </a:rPr>
              <a:t>Nassim</a:t>
            </a:r>
            <a:r>
              <a:rPr lang="en-US" dirty="0">
                <a:solidFill>
                  <a:srgbClr val="003399"/>
                </a:solidFill>
              </a:rPr>
              <a:t> Nicholas </a:t>
            </a:r>
            <a:r>
              <a:rPr lang="en-US" dirty="0" err="1">
                <a:solidFill>
                  <a:srgbClr val="003399"/>
                </a:solidFill>
              </a:rPr>
              <a:t>Taleb</a:t>
            </a:r>
            <a:r>
              <a:rPr lang="en-US" dirty="0">
                <a:solidFill>
                  <a:srgbClr val="003399"/>
                </a:solidFill>
              </a:rPr>
              <a:t>, Random </a:t>
            </a:r>
            <a:r>
              <a:rPr lang="en-US" dirty="0" smtClean="0">
                <a:solidFill>
                  <a:srgbClr val="003399"/>
                </a:solidFill>
              </a:rPr>
              <a:t>House, 2007.</a:t>
            </a:r>
            <a:endParaRPr lang="en-US" dirty="0">
              <a:solidFill>
                <a:srgbClr val="003399"/>
              </a:solidFill>
            </a:endParaRPr>
          </a:p>
        </p:txBody>
      </p:sp>
      <p:pic>
        <p:nvPicPr>
          <p:cNvPr id="4331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8456" y="590550"/>
            <a:ext cx="1438858"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315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65282" y="4638675"/>
            <a:ext cx="1090588" cy="160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26569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3154"/>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250"/>
                                        <p:tgtEl>
                                          <p:spTgt spid="3">
                                            <p:txEl>
                                              <p:pRg st="0" end="0"/>
                                            </p:txEl>
                                          </p:spTgt>
                                        </p:tgtEl>
                                      </p:cBhvr>
                                    </p:animEffect>
                                  </p:childTnLst>
                                </p:cTn>
                              </p:par>
                            </p:childTnLst>
                          </p:cTn>
                        </p:par>
                        <p:par>
                          <p:cTn id="11" fill="hold">
                            <p:stCondLst>
                              <p:cond delay="250"/>
                            </p:stCondLst>
                            <p:childTnLst>
                              <p:par>
                                <p:cTn id="12" presetID="22" presetClass="entr" presetSubtype="8" fill="hold"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left)">
                                      <p:cBhvr>
                                        <p:cTn id="14" dur="250"/>
                                        <p:tgtEl>
                                          <p:spTgt spid="3">
                                            <p:txEl>
                                              <p:pRg st="1" end="1"/>
                                            </p:txEl>
                                          </p:spTgt>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left)">
                                      <p:cBhvr>
                                        <p:cTn id="18" dur="250"/>
                                        <p:tgtEl>
                                          <p:spTgt spid="3">
                                            <p:txEl>
                                              <p:pRg st="2" end="2"/>
                                            </p:txEl>
                                          </p:spTgt>
                                        </p:tgtEl>
                                      </p:cBhvr>
                                    </p:animEffect>
                                  </p:childTnLst>
                                </p:cTn>
                              </p:par>
                            </p:childTnLst>
                          </p:cTn>
                        </p:par>
                        <p:par>
                          <p:cTn id="19" fill="hold">
                            <p:stCondLst>
                              <p:cond delay="750"/>
                            </p:stCondLst>
                            <p:childTnLst>
                              <p:par>
                                <p:cTn id="20" presetID="22" presetClass="entr" presetSubtype="8"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250"/>
                                        <p:tgtEl>
                                          <p:spTgt spid="3">
                                            <p:txEl>
                                              <p:pRg st="3" end="3"/>
                                            </p:txEl>
                                          </p:spTgt>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ipe(left)">
                                      <p:cBhvr>
                                        <p:cTn id="26" dur="25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left)">
                                      <p:cBhvr>
                                        <p:cTn id="31" dur="250"/>
                                        <p:tgtEl>
                                          <p:spTgt spid="3">
                                            <p:txEl>
                                              <p:pRg st="6" end="6"/>
                                            </p:txEl>
                                          </p:spTgt>
                                        </p:tgtEl>
                                      </p:cBhvr>
                                    </p:animEffect>
                                  </p:childTnLst>
                                </p:cTn>
                              </p:par>
                            </p:childTnLst>
                          </p:cTn>
                        </p:par>
                        <p:par>
                          <p:cTn id="32" fill="hold">
                            <p:stCondLst>
                              <p:cond delay="250"/>
                            </p:stCondLst>
                            <p:childTnLst>
                              <p:par>
                                <p:cTn id="33" presetID="1" presetClass="entr" presetSubtype="0" fill="hold" nodeType="afterEffect">
                                  <p:stCondLst>
                                    <p:cond delay="0"/>
                                  </p:stCondLst>
                                  <p:childTnLst>
                                    <p:set>
                                      <p:cBhvr>
                                        <p:cTn id="34" dur="1" fill="hold">
                                          <p:stCondLst>
                                            <p:cond delay="0"/>
                                          </p:stCondLst>
                                        </p:cTn>
                                        <p:tgtEl>
                                          <p:spTgt spid="433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Risk Management</a:t>
            </a:r>
            <a:r>
              <a:rPr lang="en-US" dirty="0" smtClean="0"/>
              <a:t/>
            </a:r>
            <a:br>
              <a:rPr lang="en-US" dirty="0" smtClean="0"/>
            </a:br>
            <a:r>
              <a:rPr lang="en-US" dirty="0" smtClean="0"/>
              <a:t>Current State of Insecurity in Federal Agencies</a:t>
            </a:r>
            <a:endParaRPr lang="en-US" dirty="0"/>
          </a:p>
        </p:txBody>
      </p:sp>
      <p:sp>
        <p:nvSpPr>
          <p:cNvPr id="3" name="Content Placeholder 2"/>
          <p:cNvSpPr>
            <a:spLocks noGrp="1"/>
          </p:cNvSpPr>
          <p:nvPr>
            <p:ph idx="1"/>
          </p:nvPr>
        </p:nvSpPr>
        <p:spPr/>
        <p:txBody>
          <a:bodyPr/>
          <a:lstStyle/>
          <a:p>
            <a:r>
              <a:rPr lang="en-US" dirty="0" smtClean="0"/>
              <a:t>“The 25 major agencies of Federal government continue to improve information security performance relative to C&amp;A rate and testing of contingency plans and security controls.” </a:t>
            </a:r>
            <a:r>
              <a:rPr lang="en-US" sz="1000" dirty="0" smtClean="0"/>
              <a:t>– OMB </a:t>
            </a:r>
            <a:r>
              <a:rPr lang="en-US" sz="1000" i="1" dirty="0" smtClean="0"/>
              <a:t>FY 2008 Report to Congress on Implementation of FISMA</a:t>
            </a:r>
            <a:r>
              <a:rPr lang="en-US" sz="1000" dirty="0" smtClean="0"/>
              <a:t>.</a:t>
            </a:r>
          </a:p>
          <a:p>
            <a:endParaRPr lang="en-US" dirty="0" smtClean="0"/>
          </a:p>
          <a:p>
            <a:endParaRPr lang="en-US" dirty="0" smtClean="0"/>
          </a:p>
          <a:p>
            <a:endParaRPr lang="en-US" dirty="0" smtClean="0"/>
          </a:p>
          <a:p>
            <a:r>
              <a:rPr lang="en-US" dirty="0" smtClean="0"/>
              <a:t># of security incidents keeps growing*…</a:t>
            </a:r>
          </a:p>
          <a:p>
            <a:endParaRPr lang="en-US" dirty="0"/>
          </a:p>
        </p:txBody>
      </p:sp>
      <p:sp>
        <p:nvSpPr>
          <p:cNvPr id="4" name="Slide Number Placeholder 3"/>
          <p:cNvSpPr>
            <a:spLocks noGrp="1"/>
          </p:cNvSpPr>
          <p:nvPr>
            <p:ph type="sldNum" sz="quarter" idx="10"/>
          </p:nvPr>
        </p:nvSpPr>
        <p:spPr/>
        <p:txBody>
          <a:bodyPr/>
          <a:lstStyle/>
          <a:p>
            <a:fld id="{C913E34A-AD91-41F9-9AF6-83B8E56266B9}" type="slidenum">
              <a:rPr lang="en-US" smtClean="0"/>
              <a:pPr/>
              <a:t>81</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62655158"/>
              </p:ext>
            </p:extLst>
          </p:nvPr>
        </p:nvGraphicFramePr>
        <p:xfrm>
          <a:off x="1031620" y="2702269"/>
          <a:ext cx="7367881" cy="1295400"/>
        </p:xfrm>
        <a:graphic>
          <a:graphicData uri="http://schemas.openxmlformats.org/drawingml/2006/table">
            <a:tbl>
              <a:tblPr firstRow="1" bandRow="1">
                <a:tableStyleId>{5C22544A-7EE6-4342-B048-85BDC9FD1C3A}</a:tableStyleId>
              </a:tblPr>
              <a:tblGrid>
                <a:gridCol w="2524180"/>
                <a:gridCol w="955096"/>
                <a:gridCol w="1023317"/>
                <a:gridCol w="955096"/>
                <a:gridCol w="955096"/>
                <a:gridCol w="955096"/>
              </a:tblGrid>
              <a:tr h="228600">
                <a:tc>
                  <a:txBody>
                    <a:bodyPr/>
                    <a:lstStyle/>
                    <a:p>
                      <a:r>
                        <a:rPr lang="en-US" sz="1100" dirty="0" smtClean="0">
                          <a:solidFill>
                            <a:schemeClr val="bg1"/>
                          </a:solidFill>
                        </a:rPr>
                        <a:t>% of System with a:</a:t>
                      </a:r>
                      <a:endParaRPr lang="en-US" sz="1100" dirty="0">
                        <a:solidFill>
                          <a:schemeClr val="bg1"/>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2060"/>
                    </a:solidFill>
                  </a:tcPr>
                </a:tc>
                <a:tc>
                  <a:txBody>
                    <a:bodyPr/>
                    <a:lstStyle/>
                    <a:p>
                      <a:pPr algn="ctr"/>
                      <a:r>
                        <a:rPr lang="en-US" sz="1100" dirty="0" smtClean="0">
                          <a:solidFill>
                            <a:schemeClr val="bg1"/>
                          </a:solidFill>
                        </a:rPr>
                        <a:t>FY 2005</a:t>
                      </a:r>
                      <a:endParaRPr lang="en-US" sz="1100" dirty="0">
                        <a:solidFill>
                          <a:schemeClr val="bg1"/>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2060"/>
                    </a:solidFill>
                  </a:tcPr>
                </a:tc>
                <a:tc>
                  <a:txBody>
                    <a:bodyPr/>
                    <a:lstStyle/>
                    <a:p>
                      <a:pPr algn="ctr"/>
                      <a:r>
                        <a:rPr lang="en-US" sz="1100" dirty="0" smtClean="0">
                          <a:solidFill>
                            <a:schemeClr val="bg1"/>
                          </a:solidFill>
                        </a:rPr>
                        <a:t>FY 2006</a:t>
                      </a:r>
                      <a:endParaRPr lang="en-US" sz="1100" dirty="0">
                        <a:solidFill>
                          <a:schemeClr val="bg1"/>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2060"/>
                    </a:solidFill>
                  </a:tcPr>
                </a:tc>
                <a:tc>
                  <a:txBody>
                    <a:bodyPr/>
                    <a:lstStyle/>
                    <a:p>
                      <a:pPr algn="ctr"/>
                      <a:r>
                        <a:rPr lang="en-US" sz="1100" dirty="0" smtClean="0">
                          <a:solidFill>
                            <a:schemeClr val="bg1"/>
                          </a:solidFill>
                        </a:rPr>
                        <a:t>FY 2007</a:t>
                      </a:r>
                      <a:endParaRPr lang="en-US" sz="1100" dirty="0">
                        <a:solidFill>
                          <a:schemeClr val="bg1"/>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2060"/>
                    </a:solidFill>
                  </a:tcPr>
                </a:tc>
                <a:tc>
                  <a:txBody>
                    <a:bodyPr/>
                    <a:lstStyle/>
                    <a:p>
                      <a:pPr algn="ctr"/>
                      <a:r>
                        <a:rPr lang="en-US" sz="1100" dirty="0" smtClean="0">
                          <a:solidFill>
                            <a:schemeClr val="bg1"/>
                          </a:solidFill>
                        </a:rPr>
                        <a:t>FY 2008</a:t>
                      </a:r>
                      <a:endParaRPr lang="en-US" sz="1100" dirty="0">
                        <a:solidFill>
                          <a:schemeClr val="bg1"/>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2060"/>
                    </a:solidFill>
                  </a:tcPr>
                </a:tc>
                <a:tc>
                  <a:txBody>
                    <a:bodyPr/>
                    <a:lstStyle/>
                    <a:p>
                      <a:pPr algn="ctr"/>
                      <a:r>
                        <a:rPr lang="en-US" sz="1100" dirty="0" smtClean="0">
                          <a:solidFill>
                            <a:schemeClr val="bg1"/>
                          </a:solidFill>
                        </a:rPr>
                        <a:t>FY 2009</a:t>
                      </a:r>
                      <a:endParaRPr lang="en-US" sz="1100" dirty="0">
                        <a:solidFill>
                          <a:schemeClr val="bg1"/>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2060"/>
                    </a:solidFill>
                  </a:tcPr>
                </a:tc>
              </a:tr>
              <a:tr h="228600">
                <a:tc>
                  <a:txBody>
                    <a:bodyPr/>
                    <a:lstStyle/>
                    <a:p>
                      <a:r>
                        <a:rPr lang="en-US" sz="1100" dirty="0" smtClean="0">
                          <a:solidFill>
                            <a:srgbClr val="002060"/>
                          </a:solidFill>
                        </a:rPr>
                        <a:t>Certification and Accreditation (C&amp;A)</a:t>
                      </a:r>
                      <a:endParaRPr lang="en-US" sz="1100" dirty="0">
                        <a:solidFill>
                          <a:srgbClr val="002060"/>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en-US" sz="1100" dirty="0" smtClean="0">
                          <a:solidFill>
                            <a:srgbClr val="002060"/>
                          </a:solidFill>
                        </a:rPr>
                        <a:t>85%</a:t>
                      </a:r>
                      <a:endParaRPr lang="en-US" sz="1100" dirty="0">
                        <a:solidFill>
                          <a:srgbClr val="002060"/>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en-US" sz="1100" dirty="0" smtClean="0">
                          <a:solidFill>
                            <a:srgbClr val="002060"/>
                          </a:solidFill>
                        </a:rPr>
                        <a:t>88%</a:t>
                      </a:r>
                      <a:endParaRPr lang="en-US" sz="1100" dirty="0">
                        <a:solidFill>
                          <a:srgbClr val="002060"/>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en-US" sz="1100" b="0" dirty="0" smtClean="0">
                          <a:solidFill>
                            <a:srgbClr val="003399"/>
                          </a:solidFill>
                        </a:rPr>
                        <a:t>92%</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en-US" sz="1100" b="0" dirty="0" smtClean="0">
                          <a:solidFill>
                            <a:srgbClr val="003399"/>
                          </a:solidFill>
                        </a:rPr>
                        <a:t>96%</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en-US" sz="1100" b="1" dirty="0" smtClean="0">
                          <a:solidFill>
                            <a:srgbClr val="FF0000"/>
                          </a:solidFill>
                        </a:rPr>
                        <a:t>95%</a:t>
                      </a:r>
                      <a:endParaRPr lang="en-US" sz="1100" b="1" dirty="0">
                        <a:solidFill>
                          <a:srgbClr val="FF0000"/>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r>
              <a:tr h="228600">
                <a:tc>
                  <a:txBody>
                    <a:bodyPr/>
                    <a:lstStyle/>
                    <a:p>
                      <a:r>
                        <a:rPr lang="en-US" sz="1100" dirty="0" smtClean="0">
                          <a:solidFill>
                            <a:srgbClr val="002060"/>
                          </a:solidFill>
                        </a:rPr>
                        <a:t>Tested Contingency Plan</a:t>
                      </a:r>
                      <a:endParaRPr lang="en-US" sz="1100" dirty="0">
                        <a:solidFill>
                          <a:srgbClr val="002060"/>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5E3FF"/>
                    </a:solidFill>
                  </a:tcPr>
                </a:tc>
                <a:tc>
                  <a:txBody>
                    <a:bodyPr/>
                    <a:lstStyle/>
                    <a:p>
                      <a:pPr algn="ctr"/>
                      <a:r>
                        <a:rPr lang="en-US" sz="1100" dirty="0" smtClean="0">
                          <a:solidFill>
                            <a:srgbClr val="002060"/>
                          </a:solidFill>
                        </a:rPr>
                        <a:t>61%</a:t>
                      </a:r>
                      <a:endParaRPr lang="en-US" sz="1100" dirty="0">
                        <a:solidFill>
                          <a:srgbClr val="002060"/>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5E3FF"/>
                    </a:solidFill>
                  </a:tcPr>
                </a:tc>
                <a:tc>
                  <a:txBody>
                    <a:bodyPr/>
                    <a:lstStyle/>
                    <a:p>
                      <a:pPr algn="ctr"/>
                      <a:r>
                        <a:rPr lang="en-US" sz="1100" dirty="0" smtClean="0">
                          <a:solidFill>
                            <a:srgbClr val="002060"/>
                          </a:solidFill>
                        </a:rPr>
                        <a:t>77%</a:t>
                      </a:r>
                      <a:endParaRPr lang="en-US" sz="1100" dirty="0">
                        <a:solidFill>
                          <a:srgbClr val="002060"/>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5E3FF"/>
                    </a:solidFill>
                  </a:tcPr>
                </a:tc>
                <a:tc>
                  <a:txBody>
                    <a:bodyPr/>
                    <a:lstStyle/>
                    <a:p>
                      <a:pPr algn="ctr"/>
                      <a:r>
                        <a:rPr lang="en-US" sz="1100" b="0" dirty="0" smtClean="0">
                          <a:solidFill>
                            <a:srgbClr val="003399"/>
                          </a:solidFill>
                        </a:rPr>
                        <a:t>86%</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5E3FF"/>
                    </a:solidFill>
                  </a:tcPr>
                </a:tc>
                <a:tc>
                  <a:txBody>
                    <a:bodyPr/>
                    <a:lstStyle/>
                    <a:p>
                      <a:pPr algn="ctr"/>
                      <a:r>
                        <a:rPr lang="en-US" sz="1100" b="0" dirty="0" smtClean="0">
                          <a:solidFill>
                            <a:srgbClr val="003399"/>
                          </a:solidFill>
                        </a:rPr>
                        <a:t>92%</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5E3FF"/>
                    </a:solidFill>
                  </a:tcPr>
                </a:tc>
                <a:tc>
                  <a:txBody>
                    <a:bodyPr/>
                    <a:lstStyle/>
                    <a:p>
                      <a:pPr algn="ctr"/>
                      <a:r>
                        <a:rPr lang="en-US" sz="1100" b="1" dirty="0" smtClean="0">
                          <a:solidFill>
                            <a:srgbClr val="FF0000"/>
                          </a:solidFill>
                        </a:rPr>
                        <a:t>86%</a:t>
                      </a:r>
                      <a:endParaRPr lang="en-US" sz="1100" b="1" dirty="0">
                        <a:solidFill>
                          <a:srgbClr val="FF0000"/>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5E3FF"/>
                    </a:solidFill>
                  </a:tcPr>
                </a:tc>
              </a:tr>
              <a:tr h="228600">
                <a:tc>
                  <a:txBody>
                    <a:bodyPr/>
                    <a:lstStyle/>
                    <a:p>
                      <a:r>
                        <a:rPr lang="en-US" sz="1100" dirty="0" smtClean="0">
                          <a:solidFill>
                            <a:srgbClr val="002060"/>
                          </a:solidFill>
                        </a:rPr>
                        <a:t>Tested Security</a:t>
                      </a:r>
                      <a:r>
                        <a:rPr lang="en-US" sz="1100" baseline="0" dirty="0" smtClean="0">
                          <a:solidFill>
                            <a:srgbClr val="002060"/>
                          </a:solidFill>
                        </a:rPr>
                        <a:t> Controls</a:t>
                      </a:r>
                      <a:endParaRPr lang="en-US" sz="1100" dirty="0">
                        <a:solidFill>
                          <a:srgbClr val="002060"/>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en-US" sz="1100" dirty="0" smtClean="0">
                          <a:solidFill>
                            <a:srgbClr val="002060"/>
                          </a:solidFill>
                        </a:rPr>
                        <a:t>72%</a:t>
                      </a:r>
                      <a:endParaRPr lang="en-US" sz="1100" dirty="0">
                        <a:solidFill>
                          <a:srgbClr val="002060"/>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en-US" sz="1100" dirty="0" smtClean="0">
                          <a:solidFill>
                            <a:srgbClr val="002060"/>
                          </a:solidFill>
                        </a:rPr>
                        <a:t>88%</a:t>
                      </a:r>
                      <a:endParaRPr lang="en-US" sz="1100" dirty="0">
                        <a:solidFill>
                          <a:srgbClr val="002060"/>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en-US" sz="1100" b="0" dirty="0" smtClean="0">
                          <a:solidFill>
                            <a:srgbClr val="003399"/>
                          </a:solidFill>
                        </a:rPr>
                        <a:t>95%</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en-US" sz="1100" b="0" dirty="0" smtClean="0">
                          <a:solidFill>
                            <a:srgbClr val="003399"/>
                          </a:solidFill>
                        </a:rPr>
                        <a:t>93%</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en-US" sz="1100" b="1" dirty="0" smtClean="0">
                          <a:solidFill>
                            <a:srgbClr val="FF0000"/>
                          </a:solidFill>
                        </a:rPr>
                        <a:t>90%</a:t>
                      </a:r>
                      <a:endParaRPr lang="en-US" sz="1100" b="1" dirty="0">
                        <a:solidFill>
                          <a:srgbClr val="FF0000"/>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r>
              <a:tr h="228600">
                <a:tc>
                  <a:txBody>
                    <a:bodyPr/>
                    <a:lstStyle/>
                    <a:p>
                      <a:r>
                        <a:rPr lang="en-US" sz="1100" dirty="0" smtClean="0">
                          <a:solidFill>
                            <a:srgbClr val="002060"/>
                          </a:solidFill>
                        </a:rPr>
                        <a:t>Total Systems</a:t>
                      </a:r>
                      <a:r>
                        <a:rPr lang="en-US" sz="1100" baseline="0" dirty="0" smtClean="0">
                          <a:solidFill>
                            <a:srgbClr val="002060"/>
                          </a:solidFill>
                        </a:rPr>
                        <a:t> Reported</a:t>
                      </a:r>
                      <a:endParaRPr lang="en-US" sz="1100" dirty="0">
                        <a:solidFill>
                          <a:srgbClr val="002060"/>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5E3FF"/>
                    </a:solidFill>
                  </a:tcPr>
                </a:tc>
                <a:tc>
                  <a:txBody>
                    <a:bodyPr/>
                    <a:lstStyle/>
                    <a:p>
                      <a:pPr algn="ctr"/>
                      <a:r>
                        <a:rPr lang="en-US" sz="1100" dirty="0" smtClean="0">
                          <a:solidFill>
                            <a:srgbClr val="002060"/>
                          </a:solidFill>
                        </a:rPr>
                        <a:t>10,289</a:t>
                      </a:r>
                      <a:endParaRPr lang="en-US" sz="1100" dirty="0">
                        <a:solidFill>
                          <a:srgbClr val="002060"/>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5E3FF"/>
                    </a:solidFill>
                  </a:tcPr>
                </a:tc>
                <a:tc>
                  <a:txBody>
                    <a:bodyPr/>
                    <a:lstStyle/>
                    <a:p>
                      <a:pPr algn="ctr"/>
                      <a:r>
                        <a:rPr lang="en-US" sz="1100" dirty="0" smtClean="0">
                          <a:solidFill>
                            <a:srgbClr val="002060"/>
                          </a:solidFill>
                        </a:rPr>
                        <a:t>10,595</a:t>
                      </a:r>
                      <a:endParaRPr lang="en-US" sz="1100" dirty="0">
                        <a:solidFill>
                          <a:srgbClr val="002060"/>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5E3FF"/>
                    </a:solidFill>
                  </a:tcPr>
                </a:tc>
                <a:tc>
                  <a:txBody>
                    <a:bodyPr/>
                    <a:lstStyle/>
                    <a:p>
                      <a:pPr algn="ctr"/>
                      <a:r>
                        <a:rPr lang="en-US" sz="1100" dirty="0" smtClean="0">
                          <a:solidFill>
                            <a:srgbClr val="002060"/>
                          </a:solidFill>
                        </a:rPr>
                        <a:t>10,304</a:t>
                      </a:r>
                      <a:endParaRPr lang="en-US" sz="1100" dirty="0">
                        <a:solidFill>
                          <a:srgbClr val="002060"/>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5E3FF"/>
                    </a:solidFill>
                  </a:tcPr>
                </a:tc>
                <a:tc>
                  <a:txBody>
                    <a:bodyPr/>
                    <a:lstStyle/>
                    <a:p>
                      <a:pPr algn="ctr"/>
                      <a:r>
                        <a:rPr lang="en-US" sz="1100" dirty="0" smtClean="0">
                          <a:solidFill>
                            <a:srgbClr val="003399"/>
                          </a:solidFill>
                        </a:rPr>
                        <a:t>10,679</a:t>
                      </a:r>
                      <a:endParaRPr lang="en-US" sz="110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5E3FF"/>
                    </a:solidFill>
                  </a:tcPr>
                </a:tc>
                <a:tc>
                  <a:txBody>
                    <a:bodyPr/>
                    <a:lstStyle/>
                    <a:p>
                      <a:pPr algn="ctr"/>
                      <a:r>
                        <a:rPr lang="en-US" sz="1100" dirty="0" smtClean="0">
                          <a:solidFill>
                            <a:srgbClr val="002060"/>
                          </a:solidFill>
                        </a:rPr>
                        <a:t>12,930</a:t>
                      </a:r>
                      <a:endParaRPr lang="en-US" sz="1100" dirty="0">
                        <a:solidFill>
                          <a:srgbClr val="002060"/>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5E3FF"/>
                    </a:solidFill>
                  </a:tcPr>
                </a:tc>
              </a:tr>
            </a:tbl>
          </a:graphicData>
        </a:graphic>
      </p:graphicFrame>
      <p:graphicFrame>
        <p:nvGraphicFramePr>
          <p:cNvPr id="6" name="Table 5"/>
          <p:cNvGraphicFramePr>
            <a:graphicFrameLocks noGrp="1"/>
          </p:cNvGraphicFramePr>
          <p:nvPr/>
        </p:nvGraphicFramePr>
        <p:xfrm>
          <a:off x="1012888" y="4464394"/>
          <a:ext cx="7113560" cy="2072640"/>
        </p:xfrm>
        <a:graphic>
          <a:graphicData uri="http://schemas.openxmlformats.org/drawingml/2006/table">
            <a:tbl>
              <a:tblPr firstRow="1" bandRow="1">
                <a:tableStyleId>{5C22544A-7EE6-4342-B048-85BDC9FD1C3A}</a:tableStyleId>
              </a:tblPr>
              <a:tblGrid>
                <a:gridCol w="2437053"/>
                <a:gridCol w="922128"/>
                <a:gridCol w="987995"/>
                <a:gridCol w="922128"/>
                <a:gridCol w="922128"/>
                <a:gridCol w="922128"/>
              </a:tblGrid>
              <a:tr h="157480">
                <a:tc>
                  <a:txBody>
                    <a:bodyPr/>
                    <a:lstStyle/>
                    <a:p>
                      <a:r>
                        <a:rPr lang="en-US" sz="1100" dirty="0" smtClean="0">
                          <a:solidFill>
                            <a:schemeClr val="bg1"/>
                          </a:solidFill>
                        </a:rPr>
                        <a:t>Incident Categories</a:t>
                      </a:r>
                      <a:endParaRPr lang="en-US" sz="1100" dirty="0">
                        <a:solidFill>
                          <a:schemeClr val="bg1"/>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2060"/>
                    </a:solidFill>
                  </a:tcPr>
                </a:tc>
                <a:tc>
                  <a:txBody>
                    <a:bodyPr/>
                    <a:lstStyle/>
                    <a:p>
                      <a:pPr algn="ctr"/>
                      <a:r>
                        <a:rPr lang="en-US" sz="1100" dirty="0" smtClean="0">
                          <a:solidFill>
                            <a:schemeClr val="bg1"/>
                          </a:solidFill>
                        </a:rPr>
                        <a:t>FY 2005</a:t>
                      </a:r>
                      <a:endParaRPr lang="en-US" sz="1100" dirty="0">
                        <a:solidFill>
                          <a:schemeClr val="bg1"/>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2060"/>
                    </a:solidFill>
                  </a:tcPr>
                </a:tc>
                <a:tc>
                  <a:txBody>
                    <a:bodyPr/>
                    <a:lstStyle/>
                    <a:p>
                      <a:pPr algn="ctr"/>
                      <a:r>
                        <a:rPr lang="en-US" sz="1100" dirty="0" smtClean="0">
                          <a:solidFill>
                            <a:schemeClr val="bg1"/>
                          </a:solidFill>
                        </a:rPr>
                        <a:t>FY 2006</a:t>
                      </a:r>
                      <a:endParaRPr lang="en-US" sz="1100" dirty="0">
                        <a:solidFill>
                          <a:schemeClr val="bg1"/>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2060"/>
                    </a:solidFill>
                  </a:tcPr>
                </a:tc>
                <a:tc>
                  <a:txBody>
                    <a:bodyPr/>
                    <a:lstStyle/>
                    <a:p>
                      <a:pPr algn="ctr"/>
                      <a:r>
                        <a:rPr lang="en-US" sz="1100" dirty="0" smtClean="0">
                          <a:solidFill>
                            <a:schemeClr val="bg1"/>
                          </a:solidFill>
                        </a:rPr>
                        <a:t>FY 2007</a:t>
                      </a:r>
                      <a:endParaRPr lang="en-US" sz="1100" dirty="0">
                        <a:solidFill>
                          <a:schemeClr val="bg1"/>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2060"/>
                    </a:solidFill>
                  </a:tcPr>
                </a:tc>
                <a:tc>
                  <a:txBody>
                    <a:bodyPr/>
                    <a:lstStyle/>
                    <a:p>
                      <a:pPr algn="ctr"/>
                      <a:r>
                        <a:rPr lang="en-US" sz="1100" dirty="0" smtClean="0">
                          <a:solidFill>
                            <a:schemeClr val="bg1"/>
                          </a:solidFill>
                        </a:rPr>
                        <a:t>FY2008</a:t>
                      </a:r>
                      <a:endParaRPr lang="en-US" sz="1100" dirty="0">
                        <a:solidFill>
                          <a:schemeClr val="bg1"/>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2060"/>
                    </a:solidFill>
                  </a:tcPr>
                </a:tc>
                <a:tc>
                  <a:txBody>
                    <a:bodyPr/>
                    <a:lstStyle/>
                    <a:p>
                      <a:pPr algn="ctr"/>
                      <a:r>
                        <a:rPr lang="en-US" sz="1100" dirty="0" smtClean="0">
                          <a:solidFill>
                            <a:schemeClr val="bg1"/>
                          </a:solidFill>
                        </a:rPr>
                        <a:t>FY2009</a:t>
                      </a:r>
                      <a:endParaRPr lang="en-US" sz="1100" dirty="0">
                        <a:solidFill>
                          <a:schemeClr val="bg1"/>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002060"/>
                    </a:solidFill>
                  </a:tcPr>
                </a:tc>
              </a:tr>
              <a:tr h="157480">
                <a:tc>
                  <a:txBody>
                    <a:bodyPr/>
                    <a:lstStyle/>
                    <a:p>
                      <a:r>
                        <a:rPr lang="en-US" sz="1100" b="1" dirty="0" smtClean="0">
                          <a:solidFill>
                            <a:srgbClr val="FF0000"/>
                          </a:solidFill>
                        </a:rPr>
                        <a:t>1. Unauthorized Access</a:t>
                      </a:r>
                      <a:endParaRPr lang="en-US" sz="1100" b="1" dirty="0">
                        <a:solidFill>
                          <a:srgbClr val="FF0000"/>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en-US" sz="1100" b="0" dirty="0" smtClean="0">
                          <a:solidFill>
                            <a:srgbClr val="003399"/>
                          </a:solidFill>
                        </a:rPr>
                        <a:t>304</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en-US" sz="1100" b="0" dirty="0" smtClean="0">
                          <a:solidFill>
                            <a:srgbClr val="003399"/>
                          </a:solidFill>
                        </a:rPr>
                        <a:t>706</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en-US" sz="1100" b="0" dirty="0" smtClean="0">
                          <a:solidFill>
                            <a:srgbClr val="003399"/>
                          </a:solidFill>
                        </a:rPr>
                        <a:t>2,321</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en-US" sz="1100" b="0" dirty="0" smtClean="0">
                          <a:solidFill>
                            <a:srgbClr val="003399"/>
                          </a:solidFill>
                        </a:rPr>
                        <a:t>3,214</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en-US" sz="1100" b="1" dirty="0" smtClean="0">
                          <a:solidFill>
                            <a:srgbClr val="FF0000"/>
                          </a:solidFill>
                        </a:rPr>
                        <a:t>4,848</a:t>
                      </a:r>
                      <a:endParaRPr lang="en-US" sz="1100" b="1" dirty="0">
                        <a:solidFill>
                          <a:srgbClr val="FF0000"/>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r>
              <a:tr h="157480">
                <a:tc>
                  <a:txBody>
                    <a:bodyPr/>
                    <a:lstStyle/>
                    <a:p>
                      <a:r>
                        <a:rPr lang="en-US" sz="1100" dirty="0" smtClean="0">
                          <a:solidFill>
                            <a:srgbClr val="002060"/>
                          </a:solidFill>
                        </a:rPr>
                        <a:t>2. Denial of Service</a:t>
                      </a:r>
                      <a:endParaRPr lang="en-US" sz="1100" dirty="0">
                        <a:solidFill>
                          <a:srgbClr val="002060"/>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5E3FF"/>
                    </a:solidFill>
                  </a:tcPr>
                </a:tc>
                <a:tc>
                  <a:txBody>
                    <a:bodyPr/>
                    <a:lstStyle/>
                    <a:p>
                      <a:pPr algn="ctr"/>
                      <a:r>
                        <a:rPr lang="en-US" sz="1100" b="0" dirty="0" smtClean="0">
                          <a:solidFill>
                            <a:srgbClr val="003399"/>
                          </a:solidFill>
                        </a:rPr>
                        <a:t>31</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5E3FF"/>
                    </a:solidFill>
                  </a:tcPr>
                </a:tc>
                <a:tc>
                  <a:txBody>
                    <a:bodyPr/>
                    <a:lstStyle/>
                    <a:p>
                      <a:pPr algn="ctr"/>
                      <a:r>
                        <a:rPr lang="en-US" sz="1100" b="0" dirty="0" smtClean="0">
                          <a:solidFill>
                            <a:srgbClr val="003399"/>
                          </a:solidFill>
                        </a:rPr>
                        <a:t>37</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5E3FF"/>
                    </a:solidFill>
                  </a:tcPr>
                </a:tc>
                <a:tc>
                  <a:txBody>
                    <a:bodyPr/>
                    <a:lstStyle/>
                    <a:p>
                      <a:pPr algn="ctr"/>
                      <a:r>
                        <a:rPr lang="en-US" sz="1100" b="0" dirty="0" smtClean="0">
                          <a:solidFill>
                            <a:srgbClr val="003399"/>
                          </a:solidFill>
                        </a:rPr>
                        <a:t>36</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5E3FF"/>
                    </a:solidFill>
                  </a:tcPr>
                </a:tc>
                <a:tc>
                  <a:txBody>
                    <a:bodyPr/>
                    <a:lstStyle/>
                    <a:p>
                      <a:pPr algn="ctr"/>
                      <a:r>
                        <a:rPr lang="en-US" sz="1100" b="0" dirty="0" smtClean="0">
                          <a:solidFill>
                            <a:srgbClr val="003399"/>
                          </a:solidFill>
                        </a:rPr>
                        <a:t>26</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5E3FF"/>
                    </a:solidFill>
                  </a:tcPr>
                </a:tc>
                <a:tc>
                  <a:txBody>
                    <a:bodyPr/>
                    <a:lstStyle/>
                    <a:p>
                      <a:pPr algn="ctr"/>
                      <a:r>
                        <a:rPr lang="en-US" sz="1100" b="0" dirty="0" smtClean="0">
                          <a:solidFill>
                            <a:srgbClr val="003399"/>
                          </a:solidFill>
                        </a:rPr>
                        <a:t>48</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5E3FF"/>
                    </a:solidFill>
                  </a:tcPr>
                </a:tc>
              </a:tr>
              <a:tr h="157480">
                <a:tc>
                  <a:txBody>
                    <a:bodyPr/>
                    <a:lstStyle/>
                    <a:p>
                      <a:r>
                        <a:rPr lang="en-US" sz="1100" b="1" dirty="0" smtClean="0">
                          <a:solidFill>
                            <a:srgbClr val="FF0000"/>
                          </a:solidFill>
                        </a:rPr>
                        <a:t>3. Malicious Code</a:t>
                      </a:r>
                      <a:endParaRPr lang="en-US" sz="1100" b="1" dirty="0">
                        <a:solidFill>
                          <a:srgbClr val="FF0000"/>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en-US" sz="1100" b="0" dirty="0" smtClean="0">
                          <a:solidFill>
                            <a:srgbClr val="003399"/>
                          </a:solidFill>
                        </a:rPr>
                        <a:t>1,806</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en-US" sz="1100" b="0" dirty="0" smtClean="0">
                          <a:solidFill>
                            <a:srgbClr val="003399"/>
                          </a:solidFill>
                        </a:rPr>
                        <a:t>1,465</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en-US" sz="1100" b="0" dirty="0" smtClean="0">
                          <a:solidFill>
                            <a:srgbClr val="003399"/>
                          </a:solidFill>
                        </a:rPr>
                        <a:t>1,607</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en-US" sz="1100" b="0" dirty="0" smtClean="0">
                          <a:solidFill>
                            <a:srgbClr val="003399"/>
                          </a:solidFill>
                        </a:rPr>
                        <a:t>2,274</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en-US" sz="1100" b="1" dirty="0" smtClean="0">
                          <a:solidFill>
                            <a:srgbClr val="FF0000"/>
                          </a:solidFill>
                        </a:rPr>
                        <a:t>6,977</a:t>
                      </a:r>
                      <a:endParaRPr lang="en-US" sz="1100" b="1" dirty="0">
                        <a:solidFill>
                          <a:srgbClr val="FF0000"/>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r>
              <a:tr h="157480">
                <a:tc>
                  <a:txBody>
                    <a:bodyPr/>
                    <a:lstStyle/>
                    <a:p>
                      <a:r>
                        <a:rPr lang="en-US" sz="1100" b="1" dirty="0" smtClean="0">
                          <a:solidFill>
                            <a:srgbClr val="FF0000"/>
                          </a:solidFill>
                        </a:rPr>
                        <a:t>4. Improper Usage</a:t>
                      </a:r>
                      <a:endParaRPr lang="en-US" sz="1100" b="1" dirty="0">
                        <a:solidFill>
                          <a:srgbClr val="FF0000"/>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5E3FF"/>
                    </a:solidFill>
                  </a:tcPr>
                </a:tc>
                <a:tc>
                  <a:txBody>
                    <a:bodyPr/>
                    <a:lstStyle/>
                    <a:p>
                      <a:pPr algn="ctr"/>
                      <a:r>
                        <a:rPr lang="en-US" sz="1100" b="0" dirty="0" smtClean="0">
                          <a:solidFill>
                            <a:srgbClr val="003399"/>
                          </a:solidFill>
                        </a:rPr>
                        <a:t>370</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5E3FF"/>
                    </a:solidFill>
                  </a:tcPr>
                </a:tc>
                <a:tc>
                  <a:txBody>
                    <a:bodyPr/>
                    <a:lstStyle/>
                    <a:p>
                      <a:pPr algn="ctr"/>
                      <a:r>
                        <a:rPr lang="en-US" sz="1100" b="0" dirty="0" smtClean="0">
                          <a:solidFill>
                            <a:srgbClr val="003399"/>
                          </a:solidFill>
                        </a:rPr>
                        <a:t>638</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5E3FF"/>
                    </a:solidFill>
                  </a:tcPr>
                </a:tc>
                <a:tc>
                  <a:txBody>
                    <a:bodyPr/>
                    <a:lstStyle/>
                    <a:p>
                      <a:pPr algn="ctr"/>
                      <a:r>
                        <a:rPr lang="en-US" sz="1100" b="0" dirty="0" smtClean="0">
                          <a:solidFill>
                            <a:srgbClr val="003399"/>
                          </a:solidFill>
                        </a:rPr>
                        <a:t>3,305</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5E3FF"/>
                    </a:solidFill>
                  </a:tcPr>
                </a:tc>
                <a:tc>
                  <a:txBody>
                    <a:bodyPr/>
                    <a:lstStyle/>
                    <a:p>
                      <a:pPr algn="ctr"/>
                      <a:r>
                        <a:rPr lang="en-US" sz="1100" b="0" dirty="0" smtClean="0">
                          <a:solidFill>
                            <a:srgbClr val="003399"/>
                          </a:solidFill>
                        </a:rPr>
                        <a:t>3,762</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5E3FF"/>
                    </a:solidFill>
                  </a:tcPr>
                </a:tc>
                <a:tc>
                  <a:txBody>
                    <a:bodyPr/>
                    <a:lstStyle/>
                    <a:p>
                      <a:pPr algn="ctr"/>
                      <a:r>
                        <a:rPr lang="en-US" sz="1100" b="1" dirty="0" smtClean="0">
                          <a:solidFill>
                            <a:srgbClr val="FF0000"/>
                          </a:solidFill>
                        </a:rPr>
                        <a:t>6,148</a:t>
                      </a:r>
                      <a:endParaRPr lang="en-US" sz="1100" b="1" dirty="0">
                        <a:solidFill>
                          <a:srgbClr val="FF0000"/>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5E3FF"/>
                    </a:solidFill>
                  </a:tcPr>
                </a:tc>
              </a:tr>
              <a:tr h="157480">
                <a:tc>
                  <a:txBody>
                    <a:bodyPr/>
                    <a:lstStyle/>
                    <a:p>
                      <a:r>
                        <a:rPr lang="en-US" sz="1100" dirty="0" smtClean="0">
                          <a:solidFill>
                            <a:srgbClr val="002060"/>
                          </a:solidFill>
                        </a:rPr>
                        <a:t>5. Scans/Probes/Attempted Access</a:t>
                      </a:r>
                      <a:endParaRPr lang="en-US" sz="1100" dirty="0">
                        <a:solidFill>
                          <a:srgbClr val="002060"/>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en-US" sz="1100" b="0" dirty="0" smtClean="0">
                          <a:solidFill>
                            <a:srgbClr val="003399"/>
                          </a:solidFill>
                        </a:rPr>
                        <a:t>976</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en-US" sz="1100" b="0" dirty="0" smtClean="0">
                          <a:solidFill>
                            <a:srgbClr val="003399"/>
                          </a:solidFill>
                        </a:rPr>
                        <a:t>1,388</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en-US" sz="1100" b="0" dirty="0" smtClean="0">
                          <a:solidFill>
                            <a:srgbClr val="003399"/>
                          </a:solidFill>
                        </a:rPr>
                        <a:t>1,661</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en-US" sz="1100" b="0" dirty="0" smtClean="0">
                          <a:solidFill>
                            <a:srgbClr val="003399"/>
                          </a:solidFill>
                        </a:rPr>
                        <a:t>1,272</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en-US" sz="1100" b="0" dirty="0" smtClean="0">
                          <a:solidFill>
                            <a:srgbClr val="003399"/>
                          </a:solidFill>
                        </a:rPr>
                        <a:t>1,152</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r>
              <a:tr h="157480">
                <a:tc>
                  <a:txBody>
                    <a:bodyPr/>
                    <a:lstStyle/>
                    <a:p>
                      <a:r>
                        <a:rPr lang="en-US" sz="1100" b="1" dirty="0" smtClean="0">
                          <a:solidFill>
                            <a:srgbClr val="FF0000"/>
                          </a:solidFill>
                        </a:rPr>
                        <a:t>6. Under Investigation</a:t>
                      </a:r>
                      <a:endParaRPr lang="en-US" sz="1100" b="1" dirty="0">
                        <a:solidFill>
                          <a:srgbClr val="FF0000"/>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5E3FF"/>
                    </a:solidFill>
                  </a:tcPr>
                </a:tc>
                <a:tc>
                  <a:txBody>
                    <a:bodyPr/>
                    <a:lstStyle/>
                    <a:p>
                      <a:pPr algn="ctr"/>
                      <a:r>
                        <a:rPr lang="en-US" sz="1100" b="0" dirty="0" smtClean="0">
                          <a:solidFill>
                            <a:srgbClr val="003399"/>
                          </a:solidFill>
                        </a:rPr>
                        <a:t>82</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5E3FF"/>
                    </a:solidFill>
                  </a:tcPr>
                </a:tc>
                <a:tc>
                  <a:txBody>
                    <a:bodyPr/>
                    <a:lstStyle/>
                    <a:p>
                      <a:pPr algn="ctr"/>
                      <a:r>
                        <a:rPr lang="en-US" sz="1100" b="0" dirty="0" smtClean="0">
                          <a:solidFill>
                            <a:srgbClr val="003399"/>
                          </a:solidFill>
                        </a:rPr>
                        <a:t>912</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5E3FF"/>
                    </a:solidFill>
                  </a:tcPr>
                </a:tc>
                <a:tc>
                  <a:txBody>
                    <a:bodyPr/>
                    <a:lstStyle/>
                    <a:p>
                      <a:pPr algn="ctr"/>
                      <a:r>
                        <a:rPr lang="en-US" sz="1100" b="0" dirty="0" smtClean="0">
                          <a:solidFill>
                            <a:srgbClr val="003399"/>
                          </a:solidFill>
                        </a:rPr>
                        <a:t>4,056</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5E3FF"/>
                    </a:solidFill>
                  </a:tcPr>
                </a:tc>
                <a:tc>
                  <a:txBody>
                    <a:bodyPr/>
                    <a:lstStyle/>
                    <a:p>
                      <a:pPr algn="ctr"/>
                      <a:r>
                        <a:rPr lang="en-US" sz="1100" b="0" dirty="0" smtClean="0">
                          <a:solidFill>
                            <a:srgbClr val="003399"/>
                          </a:solidFill>
                        </a:rPr>
                        <a:t>7,502</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5E3FF"/>
                    </a:solidFill>
                  </a:tcPr>
                </a:tc>
                <a:tc>
                  <a:txBody>
                    <a:bodyPr/>
                    <a:lstStyle/>
                    <a:p>
                      <a:pPr algn="ctr"/>
                      <a:r>
                        <a:rPr lang="en-US" sz="1100" b="1" dirty="0" smtClean="0">
                          <a:solidFill>
                            <a:srgbClr val="FF0000"/>
                          </a:solidFill>
                        </a:rPr>
                        <a:t>10,826</a:t>
                      </a:r>
                      <a:endParaRPr lang="en-US" sz="1100" b="1" dirty="0">
                        <a:solidFill>
                          <a:srgbClr val="FF0000"/>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rgbClr val="D5E3FF"/>
                    </a:solidFill>
                  </a:tcPr>
                </a:tc>
              </a:tr>
              <a:tr h="157480">
                <a:tc>
                  <a:txBody>
                    <a:bodyPr/>
                    <a:lstStyle/>
                    <a:p>
                      <a:r>
                        <a:rPr lang="en-US" sz="1100" dirty="0" smtClean="0">
                          <a:solidFill>
                            <a:srgbClr val="002060"/>
                          </a:solidFill>
                        </a:rPr>
                        <a:t>Total Incidents Reported</a:t>
                      </a:r>
                      <a:endParaRPr lang="en-US" sz="1100" dirty="0">
                        <a:solidFill>
                          <a:srgbClr val="002060"/>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en-US" sz="1100" b="0" dirty="0" smtClean="0">
                          <a:solidFill>
                            <a:srgbClr val="003399"/>
                          </a:solidFill>
                        </a:rPr>
                        <a:t>3,569</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en-US" sz="1100" b="0" dirty="0" smtClean="0">
                          <a:solidFill>
                            <a:srgbClr val="003399"/>
                          </a:solidFill>
                        </a:rPr>
                        <a:t>5,146</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en-US" sz="1100" b="0" dirty="0" smtClean="0">
                          <a:solidFill>
                            <a:srgbClr val="003399"/>
                          </a:solidFill>
                        </a:rPr>
                        <a:t>12,986</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en-US" sz="1100" b="0" dirty="0" smtClean="0">
                          <a:solidFill>
                            <a:srgbClr val="003399"/>
                          </a:solidFill>
                        </a:rPr>
                        <a:t>18,050</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algn="ctr"/>
                      <a:r>
                        <a:rPr lang="en-US" sz="1100" b="0" dirty="0" smtClean="0">
                          <a:solidFill>
                            <a:srgbClr val="003399"/>
                          </a:solidFill>
                        </a:rPr>
                        <a:t>29,999</a:t>
                      </a:r>
                      <a:endParaRPr lang="en-US" sz="1100" b="0" dirty="0">
                        <a:solidFill>
                          <a:srgbClr val="003399"/>
                        </a:solidFill>
                      </a:endParaRPr>
                    </a:p>
                  </a:txBody>
                  <a:tcP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r>
            </a:tbl>
          </a:graphicData>
        </a:graphic>
      </p:graphicFrame>
      <p:sp>
        <p:nvSpPr>
          <p:cNvPr id="7" name="TextBox 6"/>
          <p:cNvSpPr txBox="1"/>
          <p:nvPr/>
        </p:nvSpPr>
        <p:spPr>
          <a:xfrm>
            <a:off x="6371289" y="6559582"/>
            <a:ext cx="2028211" cy="246221"/>
          </a:xfrm>
          <a:prstGeom prst="rect">
            <a:avLst/>
          </a:prstGeom>
          <a:noFill/>
        </p:spPr>
        <p:txBody>
          <a:bodyPr wrap="square" rtlCol="0">
            <a:spAutoFit/>
          </a:bodyPr>
          <a:lstStyle/>
          <a:p>
            <a:pPr>
              <a:lnSpc>
                <a:spcPct val="100000"/>
              </a:lnSpc>
            </a:pPr>
            <a:r>
              <a:rPr lang="en-US" sz="1000" dirty="0" smtClean="0">
                <a:solidFill>
                  <a:srgbClr val="003399"/>
                </a:solidFill>
              </a:rPr>
              <a:t>* </a:t>
            </a:r>
            <a:r>
              <a:rPr lang="en-US" sz="1000" b="1" dirty="0" smtClean="0">
                <a:solidFill>
                  <a:srgbClr val="003399"/>
                </a:solidFill>
              </a:rPr>
              <a:t>Source: </a:t>
            </a:r>
            <a:r>
              <a:rPr lang="en-US" sz="1000" dirty="0" smtClean="0">
                <a:solidFill>
                  <a:srgbClr val="003399"/>
                </a:solidFill>
              </a:rPr>
              <a:t>OMB and US-CERT</a:t>
            </a:r>
            <a:endParaRPr lang="en-US" sz="1000"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Risk Management</a:t>
            </a:r>
            <a:r>
              <a:rPr lang="en-US" dirty="0" smtClean="0"/>
              <a:t/>
            </a:r>
            <a:br>
              <a:rPr lang="en-US" dirty="0" smtClean="0"/>
            </a:br>
            <a:r>
              <a:rPr lang="en-US" dirty="0" smtClean="0"/>
              <a:t>C&amp;A </a:t>
            </a:r>
            <a:r>
              <a:rPr lang="en-US" dirty="0">
                <a:sym typeface="Wingdings" pitchFamily="2" charset="2"/>
              </a:rPr>
              <a:t>≠</a:t>
            </a:r>
            <a:r>
              <a:rPr lang="en-US" dirty="0" smtClean="0">
                <a:sym typeface="Wingdings" pitchFamily="2" charset="2"/>
              </a:rPr>
              <a:t> Risk Management</a:t>
            </a:r>
            <a:endParaRPr lang="en-US" dirty="0"/>
          </a:p>
        </p:txBody>
      </p:sp>
      <p:sp>
        <p:nvSpPr>
          <p:cNvPr id="3" name="Content Placeholder 2"/>
          <p:cNvSpPr>
            <a:spLocks noGrp="1"/>
          </p:cNvSpPr>
          <p:nvPr>
            <p:ph idx="1"/>
          </p:nvPr>
        </p:nvSpPr>
        <p:spPr>
          <a:xfrm>
            <a:off x="685800" y="1142999"/>
            <a:ext cx="7772400" cy="5314072"/>
          </a:xfrm>
        </p:spPr>
        <p:txBody>
          <a:bodyPr>
            <a:normAutofit/>
          </a:bodyPr>
          <a:lstStyle/>
          <a:p>
            <a:r>
              <a:rPr lang="en-US" dirty="0" smtClean="0"/>
              <a:t>“… seven years after the passage of FISMA and approximately </a:t>
            </a:r>
            <a:r>
              <a:rPr lang="en-US" u="sng" dirty="0" smtClean="0">
                <a:solidFill>
                  <a:srgbClr val="FF6600"/>
                </a:solidFill>
              </a:rPr>
              <a:t>$40 billion</a:t>
            </a:r>
            <a:r>
              <a:rPr lang="en-US" dirty="0" smtClean="0"/>
              <a:t> later, I am troubled to learn that the Office of Management and Budget does not track how much agencies spend on cyber security or measure whether those expenditures actually resulted in improved security.” * </a:t>
            </a:r>
            <a:r>
              <a:rPr lang="en-US" sz="1200" dirty="0" smtClean="0"/>
              <a:t>– Senator Tom Carper</a:t>
            </a:r>
            <a:endParaRPr lang="en-US" sz="1600" dirty="0" smtClean="0"/>
          </a:p>
          <a:p>
            <a:pPr lvl="1"/>
            <a:r>
              <a:rPr lang="en-US" dirty="0" smtClean="0"/>
              <a:t>For FY08, OMB reported 93% of federal information systems had their security controls tested.</a:t>
            </a:r>
          </a:p>
          <a:p>
            <a:pPr lvl="1"/>
            <a:r>
              <a:rPr lang="en-US" dirty="0" smtClean="0"/>
              <a:t>Yet, between FY05 and FY09, the total number of reported security incidents had increased by over 740%.**</a:t>
            </a:r>
          </a:p>
          <a:p>
            <a:pPr lvl="1"/>
            <a:endParaRPr lang="en-US" dirty="0" smtClean="0"/>
          </a:p>
          <a:p>
            <a:pPr lvl="1"/>
            <a:endParaRPr lang="en-US" dirty="0"/>
          </a:p>
        </p:txBody>
      </p:sp>
      <p:sp>
        <p:nvSpPr>
          <p:cNvPr id="4" name="Slide Number Placeholder 3"/>
          <p:cNvSpPr>
            <a:spLocks noGrp="1"/>
          </p:cNvSpPr>
          <p:nvPr>
            <p:ph type="sldNum" sz="quarter" idx="10"/>
          </p:nvPr>
        </p:nvSpPr>
        <p:spPr/>
        <p:txBody>
          <a:bodyPr/>
          <a:lstStyle/>
          <a:p>
            <a:pPr>
              <a:defRPr/>
            </a:pPr>
            <a:r>
              <a:rPr lang="en-US" smtClean="0"/>
              <a:t>- </a:t>
            </a:r>
            <a:fld id="{5C6890EE-A853-453D-A1B9-5967B6EF9B58}" type="slidenum">
              <a:rPr lang="en-US" smtClean="0"/>
              <a:pPr>
                <a:defRPr/>
              </a:pPr>
              <a:t>82</a:t>
            </a:fld>
            <a:r>
              <a:rPr lang="en-US" smtClean="0"/>
              <a:t> -</a:t>
            </a:r>
            <a:endParaRPr lang="en-US" dirty="0"/>
          </a:p>
        </p:txBody>
      </p:sp>
      <p:sp>
        <p:nvSpPr>
          <p:cNvPr id="10" name="TextBox 9"/>
          <p:cNvSpPr txBox="1"/>
          <p:nvPr/>
        </p:nvSpPr>
        <p:spPr>
          <a:xfrm>
            <a:off x="295066" y="5842130"/>
            <a:ext cx="4881837" cy="707886"/>
          </a:xfrm>
          <a:prstGeom prst="rect">
            <a:avLst/>
          </a:prstGeom>
          <a:noFill/>
        </p:spPr>
        <p:txBody>
          <a:bodyPr wrap="square" rtlCol="0">
            <a:spAutoFit/>
          </a:bodyPr>
          <a:lstStyle/>
          <a:p>
            <a:pPr>
              <a:lnSpc>
                <a:spcPct val="100000"/>
              </a:lnSpc>
            </a:pPr>
            <a:r>
              <a:rPr lang="en-US" sz="1000" b="1" dirty="0" smtClean="0">
                <a:solidFill>
                  <a:srgbClr val="003399"/>
                </a:solidFill>
              </a:rPr>
              <a:t>Source: </a:t>
            </a:r>
          </a:p>
          <a:p>
            <a:pPr marL="225425" indent="-225425">
              <a:lnSpc>
                <a:spcPct val="100000"/>
              </a:lnSpc>
            </a:pPr>
            <a:r>
              <a:rPr lang="en-US" sz="1000" dirty="0" smtClean="0">
                <a:solidFill>
                  <a:srgbClr val="003399"/>
                </a:solidFill>
              </a:rPr>
              <a:t>*  	Congressional hearing: </a:t>
            </a:r>
            <a:r>
              <a:rPr lang="en-US" sz="1000" i="1" dirty="0" smtClean="0">
                <a:solidFill>
                  <a:srgbClr val="003399"/>
                </a:solidFill>
              </a:rPr>
              <a:t>More Security, Less What Makes Sense for our Federal Cyber Defense</a:t>
            </a:r>
            <a:r>
              <a:rPr lang="en-US" sz="1000" dirty="0" smtClean="0">
                <a:solidFill>
                  <a:srgbClr val="003399"/>
                </a:solidFill>
              </a:rPr>
              <a:t>, October 29, 2009.</a:t>
            </a:r>
            <a:endParaRPr lang="en-US" sz="1000" b="1" dirty="0" smtClean="0">
              <a:solidFill>
                <a:srgbClr val="003399"/>
              </a:solidFill>
            </a:endParaRPr>
          </a:p>
          <a:p>
            <a:pPr marL="225425" indent="-225425">
              <a:lnSpc>
                <a:spcPct val="100000"/>
              </a:lnSpc>
            </a:pPr>
            <a:r>
              <a:rPr lang="en-US" sz="1000" dirty="0" smtClean="0">
                <a:solidFill>
                  <a:srgbClr val="003399"/>
                </a:solidFill>
              </a:rPr>
              <a:t>** 	US-CERT</a:t>
            </a:r>
            <a:endParaRPr lang="en-US" sz="1000" dirty="0">
              <a:solidFill>
                <a:srgbClr val="003399"/>
              </a:solidFill>
            </a:endParaRPr>
          </a:p>
        </p:txBody>
      </p:sp>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7988" y="4864168"/>
            <a:ext cx="3052114" cy="1830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a:t>Information Security Management</a:t>
            </a:r>
            <a:r>
              <a:rPr lang="en-US" dirty="0"/>
              <a:t/>
            </a:r>
            <a:br>
              <a:rPr lang="en-US" dirty="0"/>
            </a:br>
            <a:r>
              <a:rPr lang="en-US" dirty="0" smtClean="0"/>
              <a:t>Fundamental revisited</a:t>
            </a:r>
            <a:endParaRPr lang="en-US" dirty="0"/>
          </a:p>
        </p:txBody>
      </p:sp>
      <p:sp>
        <p:nvSpPr>
          <p:cNvPr id="3" name="Content Placeholder 2"/>
          <p:cNvSpPr>
            <a:spLocks noGrp="1"/>
          </p:cNvSpPr>
          <p:nvPr>
            <p:ph idx="1"/>
          </p:nvPr>
        </p:nvSpPr>
        <p:spPr>
          <a:xfrm>
            <a:off x="685800" y="1143000"/>
            <a:ext cx="7772400" cy="2156012"/>
          </a:xfrm>
        </p:spPr>
        <p:txBody>
          <a:bodyPr/>
          <a:lstStyle/>
          <a:p>
            <a:pPr>
              <a:buClr>
                <a:srgbClr val="003399"/>
              </a:buClr>
            </a:pPr>
            <a:r>
              <a:rPr lang="en-US" u="sng" dirty="0" smtClean="0">
                <a:solidFill>
                  <a:srgbClr val="FF6600"/>
                </a:solidFill>
              </a:rPr>
              <a:t>Risk assessment</a:t>
            </a:r>
            <a:r>
              <a:rPr lang="en-US" dirty="0" smtClean="0"/>
              <a:t> activities: risk identification, risk analysis, and risk prioritization</a:t>
            </a:r>
          </a:p>
          <a:p>
            <a:pPr>
              <a:buClr>
                <a:srgbClr val="003399"/>
              </a:buClr>
            </a:pPr>
            <a:r>
              <a:rPr lang="en-US" u="sng" dirty="0" smtClean="0">
                <a:solidFill>
                  <a:srgbClr val="FF6600"/>
                </a:solidFill>
              </a:rPr>
              <a:t>Risk control</a:t>
            </a:r>
            <a:r>
              <a:rPr lang="en-US" dirty="0" smtClean="0"/>
              <a:t> activities: risk management planning, risk resolution, and risk monitoring</a:t>
            </a:r>
            <a:endParaRPr lang="en-US" dirty="0"/>
          </a:p>
        </p:txBody>
      </p:sp>
      <p:sp>
        <p:nvSpPr>
          <p:cNvPr id="4" name="Slide Number Placeholder 3"/>
          <p:cNvSpPr>
            <a:spLocks noGrp="1"/>
          </p:cNvSpPr>
          <p:nvPr>
            <p:ph type="sldNum" sz="quarter" idx="10"/>
          </p:nvPr>
        </p:nvSpPr>
        <p:spPr/>
        <p:txBody>
          <a:bodyPr/>
          <a:lstStyle/>
          <a:p>
            <a:pPr>
              <a:defRPr/>
            </a:pPr>
            <a:r>
              <a:rPr lang="en-US" dirty="0" smtClean="0"/>
              <a:t>- </a:t>
            </a:r>
            <a:fld id="{5C6890EE-A853-453D-A1B9-5967B6EF9B58}" type="slidenum">
              <a:rPr lang="en-US" smtClean="0"/>
              <a:pPr>
                <a:defRPr/>
              </a:pPr>
              <a:t>83</a:t>
            </a:fld>
            <a:r>
              <a:rPr lang="en-US" dirty="0" smtClean="0"/>
              <a:t> -</a:t>
            </a:r>
            <a:endParaRPr lang="en-US" dirty="0"/>
          </a:p>
        </p:txBody>
      </p:sp>
      <p:sp>
        <p:nvSpPr>
          <p:cNvPr id="6" name="TextBox 4"/>
          <p:cNvSpPr txBox="1">
            <a:spLocks noChangeArrowheads="1"/>
          </p:cNvSpPr>
          <p:nvPr/>
        </p:nvSpPr>
        <p:spPr bwMode="auto">
          <a:xfrm>
            <a:off x="1219012" y="6424049"/>
            <a:ext cx="6275481" cy="276999"/>
          </a:xfrm>
          <a:prstGeom prst="rect">
            <a:avLst/>
          </a:prstGeom>
          <a:noFill/>
          <a:ln w="9525">
            <a:noFill/>
            <a:miter lim="800000"/>
            <a:headEnd/>
            <a:tailEnd/>
          </a:ln>
        </p:spPr>
        <p:txBody>
          <a:bodyPr wrap="square">
            <a:spAutoFit/>
          </a:bodyPr>
          <a:lstStyle/>
          <a:p>
            <a:r>
              <a:rPr lang="en-US" b="1" dirty="0">
                <a:solidFill>
                  <a:srgbClr val="003399"/>
                </a:solidFill>
              </a:rPr>
              <a:t>Reference: </a:t>
            </a:r>
            <a:r>
              <a:rPr lang="en-US" i="1" dirty="0" smtClean="0">
                <a:solidFill>
                  <a:srgbClr val="003399"/>
                </a:solidFill>
              </a:rPr>
              <a:t>Software Risk Management</a:t>
            </a:r>
            <a:r>
              <a:rPr lang="en-US" dirty="0">
                <a:solidFill>
                  <a:srgbClr val="003399"/>
                </a:solidFill>
              </a:rPr>
              <a:t>, B. Boehm, </a:t>
            </a:r>
            <a:r>
              <a:rPr lang="en-US" dirty="0" smtClean="0">
                <a:solidFill>
                  <a:srgbClr val="003399"/>
                </a:solidFill>
              </a:rPr>
              <a:t>IEEE </a:t>
            </a:r>
            <a:r>
              <a:rPr lang="en-US" dirty="0">
                <a:solidFill>
                  <a:srgbClr val="003399"/>
                </a:solidFill>
              </a:rPr>
              <a:t>Computer Society Press , </a:t>
            </a:r>
            <a:r>
              <a:rPr lang="en-US" dirty="0" smtClean="0">
                <a:solidFill>
                  <a:srgbClr val="003399"/>
                </a:solidFill>
              </a:rPr>
              <a:t>1989. </a:t>
            </a:r>
            <a:endParaRPr lang="en-US" i="1" dirty="0">
              <a:solidFill>
                <a:srgbClr val="003399"/>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07230166"/>
              </p:ext>
            </p:extLst>
          </p:nvPr>
        </p:nvGraphicFramePr>
        <p:xfrm>
          <a:off x="224700" y="3117403"/>
          <a:ext cx="8722076" cy="2930138"/>
        </p:xfrm>
        <a:graphic>
          <a:graphicData uri="http://schemas.openxmlformats.org/presentationml/2006/ole">
            <mc:AlternateContent xmlns:mc="http://schemas.openxmlformats.org/markup-compatibility/2006">
              <mc:Choice xmlns:v="urn:schemas-microsoft-com:vml" Requires="v">
                <p:oleObj spid="_x0000_s449576" name="Visio" r:id="rId3" imgW="6685760" imgH="2247038" progId="Visio.Drawing.11">
                  <p:embed/>
                </p:oleObj>
              </mc:Choice>
              <mc:Fallback>
                <p:oleObj name="Visio" r:id="rId3" imgW="6685760" imgH="2247038" progId="Visio.Drawing.11">
                  <p:embed/>
                  <p:pic>
                    <p:nvPicPr>
                      <p:cNvPr id="0" name=""/>
                      <p:cNvPicPr/>
                      <p:nvPr/>
                    </p:nvPicPr>
                    <p:blipFill>
                      <a:blip r:embed="rId4"/>
                      <a:stretch>
                        <a:fillRect/>
                      </a:stretch>
                    </p:blipFill>
                    <p:spPr>
                      <a:xfrm>
                        <a:off x="224700" y="3117403"/>
                        <a:ext cx="8722076" cy="2930138"/>
                      </a:xfrm>
                      <a:prstGeom prst="rect">
                        <a:avLst/>
                      </a:prstGeom>
                    </p:spPr>
                  </p:pic>
                </p:oleObj>
              </mc:Fallback>
            </mc:AlternateContent>
          </a:graphicData>
        </a:graphic>
      </p:graphicFrame>
      <p:pic>
        <p:nvPicPr>
          <p:cNvPr id="5" name="Picture 4"/>
          <p:cNvPicPr>
            <a:picLocks noChangeAspect="1"/>
          </p:cNvPicPr>
          <p:nvPr/>
        </p:nvPicPr>
        <p:blipFill>
          <a:blip r:embed="rId5"/>
          <a:stretch>
            <a:fillRect/>
          </a:stretch>
        </p:blipFill>
        <p:spPr>
          <a:xfrm>
            <a:off x="8021696" y="275295"/>
            <a:ext cx="934156" cy="1138167"/>
          </a:xfrm>
          <a:prstGeom prst="rect">
            <a:avLst/>
          </a:prstGeom>
        </p:spPr>
      </p:pic>
    </p:spTree>
    <p:extLst>
      <p:ext uri="{BB962C8B-B14F-4D97-AF65-F5344CB8AC3E}">
        <p14:creationId xmlns:p14="http://schemas.microsoft.com/office/powerpoint/2010/main" val="919959179"/>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Slide Number Placeholder 4"/>
          <p:cNvSpPr>
            <a:spLocks noGrp="1"/>
          </p:cNvSpPr>
          <p:nvPr>
            <p:ph type="sldNum" sz="quarter" idx="10"/>
          </p:nvPr>
        </p:nvSpPr>
        <p:spPr>
          <a:noFill/>
        </p:spPr>
        <p:txBody>
          <a:bodyPr/>
          <a:lstStyle/>
          <a:p>
            <a:r>
              <a:rPr lang="en-US" dirty="0" smtClean="0"/>
              <a:t>- </a:t>
            </a:r>
            <a:fld id="{DE29A61C-BD8B-470D-A9CA-88EA39F33FA5}" type="slidenum">
              <a:rPr lang="en-US" smtClean="0"/>
              <a:pPr/>
              <a:t>84</a:t>
            </a:fld>
            <a:r>
              <a:rPr lang="en-US" dirty="0" smtClean="0"/>
              <a:t> -</a:t>
            </a:r>
          </a:p>
        </p:txBody>
      </p:sp>
      <p:sp>
        <p:nvSpPr>
          <p:cNvPr id="12292" name="Rectangle 2"/>
          <p:cNvSpPr>
            <a:spLocks noGrp="1" noChangeArrowheads="1"/>
          </p:cNvSpPr>
          <p:nvPr>
            <p:ph type="title"/>
          </p:nvPr>
        </p:nvSpPr>
        <p:spPr/>
        <p:txBody>
          <a:bodyPr/>
          <a:lstStyle/>
          <a:p>
            <a:r>
              <a:rPr lang="en-US" sz="1200" dirty="0" smtClean="0"/>
              <a:t>Risk Management</a:t>
            </a:r>
            <a:br>
              <a:rPr lang="en-US" sz="1200" dirty="0" smtClean="0"/>
            </a:br>
            <a:r>
              <a:rPr lang="en-US" dirty="0" smtClean="0"/>
              <a:t>Risk Assessment Process</a:t>
            </a:r>
          </a:p>
        </p:txBody>
      </p:sp>
      <p:sp>
        <p:nvSpPr>
          <p:cNvPr id="11" name="Text Box 4"/>
          <p:cNvSpPr txBox="1">
            <a:spLocks noChangeArrowheads="1"/>
          </p:cNvSpPr>
          <p:nvPr/>
        </p:nvSpPr>
        <p:spPr bwMode="auto">
          <a:xfrm rot="16200000">
            <a:off x="6337132" y="3620719"/>
            <a:ext cx="4764446" cy="400110"/>
          </a:xfrm>
          <a:prstGeom prst="rect">
            <a:avLst/>
          </a:prstGeom>
          <a:noFill/>
          <a:ln w="9525">
            <a:noFill/>
            <a:miter lim="800000"/>
            <a:headEnd/>
            <a:tailEnd/>
          </a:ln>
        </p:spPr>
        <p:txBody>
          <a:bodyPr wrap="none">
            <a:spAutoFit/>
          </a:bodyPr>
          <a:lstStyle/>
          <a:p>
            <a:r>
              <a:rPr lang="en-US" sz="1000" b="1" dirty="0" smtClean="0">
                <a:solidFill>
                  <a:srgbClr val="003399"/>
                </a:solidFill>
              </a:rPr>
              <a:t>Reference: </a:t>
            </a:r>
          </a:p>
          <a:p>
            <a:pPr marL="171450" indent="-171450">
              <a:buFontTx/>
              <a:buChar char="-"/>
            </a:pPr>
            <a:r>
              <a:rPr lang="en-US" sz="1000" dirty="0" smtClean="0">
                <a:solidFill>
                  <a:srgbClr val="003399"/>
                </a:solidFill>
              </a:rPr>
              <a:t>NIST SP 800-30, Rev. 1, </a:t>
            </a:r>
            <a:r>
              <a:rPr lang="en-US" sz="1000" i="1" dirty="0" smtClean="0">
                <a:solidFill>
                  <a:srgbClr val="003399"/>
                </a:solidFill>
              </a:rPr>
              <a:t>Guide for Conducting Risk Assessments, Sept. 2011</a:t>
            </a:r>
            <a:endParaRPr lang="en-US" sz="1000" i="1" dirty="0">
              <a:solidFill>
                <a:srgbClr val="003399"/>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286454147"/>
              </p:ext>
            </p:extLst>
          </p:nvPr>
        </p:nvGraphicFramePr>
        <p:xfrm>
          <a:off x="1471613" y="1206500"/>
          <a:ext cx="5891212" cy="5456238"/>
        </p:xfrm>
        <a:graphic>
          <a:graphicData uri="http://schemas.openxmlformats.org/presentationml/2006/ole">
            <mc:AlternateContent xmlns:mc="http://schemas.openxmlformats.org/markup-compatibility/2006">
              <mc:Choice xmlns:v="urn:schemas-microsoft-com:vml" Requires="v">
                <p:oleObj spid="_x0000_s12380" name="Visio" r:id="rId4" imgW="6207049" imgH="5720174" progId="Visio.Drawing.11">
                  <p:embed/>
                </p:oleObj>
              </mc:Choice>
              <mc:Fallback>
                <p:oleObj name="Visio" r:id="rId4" imgW="6207049" imgH="5720174" progId="Visio.Drawing.11">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1613" y="1206500"/>
                        <a:ext cx="5891212" cy="545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4"/>
          <p:cNvSpPr>
            <a:spLocks noGrp="1"/>
          </p:cNvSpPr>
          <p:nvPr>
            <p:ph type="sldNum" sz="quarter" idx="10"/>
          </p:nvPr>
        </p:nvSpPr>
        <p:spPr>
          <a:noFill/>
        </p:spPr>
        <p:txBody>
          <a:bodyPr/>
          <a:lstStyle/>
          <a:p>
            <a:r>
              <a:rPr lang="en-US" dirty="0" smtClean="0"/>
              <a:t>- </a:t>
            </a:r>
            <a:fld id="{6837BC2C-AAF3-4AD3-BF75-F686DE9C60B5}" type="slidenum">
              <a:rPr lang="en-US" smtClean="0"/>
              <a:pPr/>
              <a:t>85</a:t>
            </a:fld>
            <a:r>
              <a:rPr lang="en-US" dirty="0" smtClean="0"/>
              <a:t> -</a:t>
            </a:r>
          </a:p>
        </p:txBody>
      </p:sp>
      <p:sp>
        <p:nvSpPr>
          <p:cNvPr id="64515" name="Rectangle 2"/>
          <p:cNvSpPr>
            <a:spLocks noGrp="1" noChangeArrowheads="1"/>
          </p:cNvSpPr>
          <p:nvPr>
            <p:ph type="title"/>
          </p:nvPr>
        </p:nvSpPr>
        <p:spPr/>
        <p:txBody>
          <a:bodyPr/>
          <a:lstStyle/>
          <a:p>
            <a:r>
              <a:rPr lang="en-US" sz="1200" dirty="0" smtClean="0"/>
              <a:t>Risk Management</a:t>
            </a:r>
            <a:r>
              <a:rPr lang="en-US" dirty="0" smtClean="0"/>
              <a:t/>
            </a:r>
            <a:br>
              <a:rPr lang="en-US" dirty="0" smtClean="0"/>
            </a:br>
            <a:r>
              <a:rPr lang="en-US" dirty="0" smtClean="0"/>
              <a:t>Risk Assessment Methods</a:t>
            </a:r>
          </a:p>
        </p:txBody>
      </p:sp>
      <p:sp>
        <p:nvSpPr>
          <p:cNvPr id="64516" name="Rectangle 3"/>
          <p:cNvSpPr>
            <a:spLocks noGrp="1" noChangeArrowheads="1"/>
          </p:cNvSpPr>
          <p:nvPr>
            <p:ph type="body" sz="half" idx="1"/>
          </p:nvPr>
        </p:nvSpPr>
        <p:spPr>
          <a:xfrm>
            <a:off x="228600" y="1066801"/>
            <a:ext cx="4523704" cy="5063543"/>
          </a:xfrm>
        </p:spPr>
        <p:txBody>
          <a:bodyPr>
            <a:normAutofit/>
          </a:bodyPr>
          <a:lstStyle/>
          <a:p>
            <a:pPr>
              <a:buFontTx/>
              <a:buNone/>
            </a:pPr>
            <a:r>
              <a:rPr lang="en-US" sz="2400" u="sng" dirty="0" smtClean="0">
                <a:solidFill>
                  <a:srgbClr val="FF6600"/>
                </a:solidFill>
              </a:rPr>
              <a:t>Quantitative</a:t>
            </a:r>
          </a:p>
          <a:p>
            <a:pPr>
              <a:buFontTx/>
              <a:buNone/>
            </a:pPr>
            <a:r>
              <a:rPr lang="en-US" sz="1800" dirty="0" smtClean="0"/>
              <a:t>ALE = SLE x ARO</a:t>
            </a:r>
          </a:p>
          <a:p>
            <a:pPr marL="682625" indent="-682625">
              <a:buFontTx/>
              <a:buNone/>
            </a:pPr>
            <a:r>
              <a:rPr lang="en-US" sz="1800" dirty="0" smtClean="0"/>
              <a:t>SLE = AV x EF</a:t>
            </a:r>
          </a:p>
          <a:p>
            <a:endParaRPr lang="en-US" sz="1800" dirty="0" smtClean="0"/>
          </a:p>
          <a:p>
            <a:pPr>
              <a:buClr>
                <a:srgbClr val="003399"/>
              </a:buClr>
            </a:pPr>
            <a:r>
              <a:rPr lang="en-US" sz="1800" u="sng" dirty="0" smtClean="0">
                <a:solidFill>
                  <a:srgbClr val="FF6600"/>
                </a:solidFill>
              </a:rPr>
              <a:t>Annualized Lost Expectance</a:t>
            </a:r>
            <a:r>
              <a:rPr lang="en-US" sz="1800" dirty="0" smtClean="0"/>
              <a:t> (</a:t>
            </a:r>
            <a:r>
              <a:rPr lang="en-US" sz="1800" u="sng" dirty="0" smtClean="0">
                <a:solidFill>
                  <a:srgbClr val="FF6600"/>
                </a:solidFill>
              </a:rPr>
              <a:t>ALE</a:t>
            </a:r>
            <a:r>
              <a:rPr lang="en-US" sz="1800" dirty="0" smtClean="0"/>
              <a:t>).</a:t>
            </a:r>
          </a:p>
          <a:p>
            <a:pPr>
              <a:buClr>
                <a:srgbClr val="003399"/>
              </a:buClr>
            </a:pPr>
            <a:r>
              <a:rPr lang="en-US" sz="1800" u="sng" dirty="0" smtClean="0">
                <a:solidFill>
                  <a:srgbClr val="FF6600"/>
                </a:solidFill>
              </a:rPr>
              <a:t>Single Loss Expectance</a:t>
            </a:r>
            <a:r>
              <a:rPr lang="en-US" sz="1800" dirty="0" smtClean="0"/>
              <a:t> (</a:t>
            </a:r>
            <a:r>
              <a:rPr lang="en-US" sz="1800" u="sng" dirty="0" smtClean="0">
                <a:solidFill>
                  <a:srgbClr val="FF6600"/>
                </a:solidFill>
              </a:rPr>
              <a:t>SLE</a:t>
            </a:r>
            <a:r>
              <a:rPr lang="en-US" sz="1800" dirty="0" smtClean="0"/>
              <a:t>). Monetary loss (impact) for each occurrence of a threatened event</a:t>
            </a:r>
          </a:p>
          <a:p>
            <a:pPr>
              <a:buClr>
                <a:srgbClr val="003399"/>
              </a:buClr>
            </a:pPr>
            <a:r>
              <a:rPr lang="en-US" sz="1800" u="sng" dirty="0" smtClean="0">
                <a:solidFill>
                  <a:srgbClr val="FF6600"/>
                </a:solidFill>
              </a:rPr>
              <a:t>Annualized Rate of Occurrence</a:t>
            </a:r>
            <a:r>
              <a:rPr lang="en-US" sz="1800" dirty="0" smtClean="0"/>
              <a:t> (</a:t>
            </a:r>
            <a:r>
              <a:rPr lang="en-US" sz="1800" u="sng" dirty="0" smtClean="0">
                <a:solidFill>
                  <a:srgbClr val="FF6600"/>
                </a:solidFill>
              </a:rPr>
              <a:t>ARO</a:t>
            </a:r>
            <a:r>
              <a:rPr lang="en-US" sz="1800" dirty="0" smtClean="0"/>
              <a:t>).  The frequency which a threat is expected to occur on an annualized basis</a:t>
            </a:r>
          </a:p>
          <a:p>
            <a:pPr>
              <a:buClr>
                <a:srgbClr val="003399"/>
              </a:buClr>
            </a:pPr>
            <a:r>
              <a:rPr lang="en-US" sz="1800" u="sng" dirty="0" smtClean="0">
                <a:solidFill>
                  <a:srgbClr val="FF6600"/>
                </a:solidFill>
              </a:rPr>
              <a:t>Asset Value</a:t>
            </a:r>
            <a:r>
              <a:rPr lang="en-US" sz="1800" dirty="0" smtClean="0"/>
              <a:t> (</a:t>
            </a:r>
            <a:r>
              <a:rPr lang="en-US" sz="1800" u="sng" dirty="0" smtClean="0">
                <a:solidFill>
                  <a:srgbClr val="FF6600"/>
                </a:solidFill>
              </a:rPr>
              <a:t>AV</a:t>
            </a:r>
            <a:r>
              <a:rPr lang="en-US" sz="1800" dirty="0" smtClean="0"/>
              <a:t>).  Monetary value of the information asset</a:t>
            </a:r>
          </a:p>
          <a:p>
            <a:pPr>
              <a:buClr>
                <a:srgbClr val="003399"/>
              </a:buClr>
            </a:pPr>
            <a:r>
              <a:rPr lang="en-US" sz="1800" u="sng" dirty="0" smtClean="0">
                <a:solidFill>
                  <a:srgbClr val="FF6600"/>
                </a:solidFill>
              </a:rPr>
              <a:t>Exposure Factor</a:t>
            </a:r>
            <a:r>
              <a:rPr lang="en-US" sz="1800" dirty="0" smtClean="0"/>
              <a:t> (</a:t>
            </a:r>
            <a:r>
              <a:rPr lang="en-US" sz="1800" u="sng" dirty="0" smtClean="0">
                <a:solidFill>
                  <a:srgbClr val="FF6600"/>
                </a:solidFill>
              </a:rPr>
              <a:t>EF</a:t>
            </a:r>
            <a:r>
              <a:rPr lang="en-US" sz="1800" dirty="0" smtClean="0"/>
              <a:t>).  Percentage of loss from a specific threat.</a:t>
            </a:r>
          </a:p>
        </p:txBody>
      </p:sp>
      <p:sp>
        <p:nvSpPr>
          <p:cNvPr id="64517" name="Rectangle 4"/>
          <p:cNvSpPr>
            <a:spLocks noGrp="1" noChangeArrowheads="1"/>
          </p:cNvSpPr>
          <p:nvPr>
            <p:ph type="body" sz="half" idx="2"/>
          </p:nvPr>
        </p:nvSpPr>
        <p:spPr>
          <a:xfrm>
            <a:off x="4648200" y="1066800"/>
            <a:ext cx="4343400" cy="3733800"/>
          </a:xfrm>
        </p:spPr>
        <p:txBody>
          <a:bodyPr/>
          <a:lstStyle/>
          <a:p>
            <a:pPr>
              <a:lnSpc>
                <a:spcPct val="80000"/>
              </a:lnSpc>
              <a:buFontTx/>
              <a:buNone/>
            </a:pPr>
            <a:r>
              <a:rPr lang="en-US" sz="2400" u="sng" dirty="0" smtClean="0">
                <a:solidFill>
                  <a:srgbClr val="FF6600"/>
                </a:solidFill>
              </a:rPr>
              <a:t>Qualitative</a:t>
            </a:r>
          </a:p>
          <a:p>
            <a:pPr>
              <a:lnSpc>
                <a:spcPct val="80000"/>
              </a:lnSpc>
              <a:buClr>
                <a:srgbClr val="003399"/>
              </a:buClr>
            </a:pPr>
            <a:r>
              <a:rPr lang="en-US" sz="1800" u="sng" dirty="0" smtClean="0">
                <a:solidFill>
                  <a:srgbClr val="FF6600"/>
                </a:solidFill>
              </a:rPr>
              <a:t>Likelihood Determination</a:t>
            </a:r>
          </a:p>
          <a:p>
            <a:pPr lvl="1">
              <a:lnSpc>
                <a:spcPct val="80000"/>
              </a:lnSpc>
              <a:buClr>
                <a:srgbClr val="003399"/>
              </a:buClr>
            </a:pPr>
            <a:r>
              <a:rPr lang="en-US" sz="1600" dirty="0" smtClean="0"/>
              <a:t>Threat agent motivation &amp; capability</a:t>
            </a:r>
          </a:p>
          <a:p>
            <a:pPr lvl="1">
              <a:lnSpc>
                <a:spcPct val="80000"/>
              </a:lnSpc>
              <a:buClr>
                <a:srgbClr val="003399"/>
              </a:buClr>
            </a:pPr>
            <a:r>
              <a:rPr lang="en-US" sz="1600" dirty="0" smtClean="0"/>
              <a:t>Nature of the vulnerability</a:t>
            </a:r>
          </a:p>
          <a:p>
            <a:pPr lvl="1">
              <a:lnSpc>
                <a:spcPct val="80000"/>
              </a:lnSpc>
              <a:buClr>
                <a:srgbClr val="003399"/>
              </a:buClr>
            </a:pPr>
            <a:r>
              <a:rPr lang="en-US" sz="1600" dirty="0" smtClean="0"/>
              <a:t>Existence and effectiveness of current controls.</a:t>
            </a:r>
          </a:p>
          <a:p>
            <a:pPr>
              <a:lnSpc>
                <a:spcPct val="80000"/>
              </a:lnSpc>
              <a:buClr>
                <a:srgbClr val="003399"/>
              </a:buClr>
            </a:pPr>
            <a:r>
              <a:rPr lang="en-US" sz="1800" u="sng" dirty="0" smtClean="0">
                <a:solidFill>
                  <a:srgbClr val="FF6600"/>
                </a:solidFill>
              </a:rPr>
              <a:t>Impact Analysis</a:t>
            </a:r>
            <a:r>
              <a:rPr lang="en-US" sz="1800" dirty="0" smtClean="0"/>
              <a:t> (Confidentiality, Integrity &amp; Availability)</a:t>
            </a:r>
          </a:p>
          <a:p>
            <a:pPr lvl="1">
              <a:lnSpc>
                <a:spcPct val="80000"/>
              </a:lnSpc>
              <a:buClr>
                <a:srgbClr val="003399"/>
              </a:buClr>
            </a:pPr>
            <a:r>
              <a:rPr lang="en-US" sz="1600" dirty="0" smtClean="0"/>
              <a:t>System mission (e.g., the processes performed by the IT system)</a:t>
            </a:r>
          </a:p>
          <a:p>
            <a:pPr lvl="1">
              <a:lnSpc>
                <a:spcPct val="80000"/>
              </a:lnSpc>
              <a:buClr>
                <a:srgbClr val="003399"/>
              </a:buClr>
            </a:pPr>
            <a:r>
              <a:rPr lang="en-US" sz="1600" dirty="0" smtClean="0"/>
              <a:t>System and data criticality (e.g., the system’s value or importance to an organization)</a:t>
            </a:r>
          </a:p>
          <a:p>
            <a:pPr lvl="1">
              <a:lnSpc>
                <a:spcPct val="80000"/>
              </a:lnSpc>
              <a:buClr>
                <a:srgbClr val="003399"/>
              </a:buClr>
            </a:pPr>
            <a:r>
              <a:rPr lang="en-US" sz="1600" dirty="0" smtClean="0"/>
              <a:t>System and data sensitivity.</a:t>
            </a:r>
          </a:p>
        </p:txBody>
      </p:sp>
      <p:graphicFrame>
        <p:nvGraphicFramePr>
          <p:cNvPr id="572462" name="Group 46"/>
          <p:cNvGraphicFramePr>
            <a:graphicFrameLocks noGrp="1"/>
          </p:cNvGraphicFramePr>
          <p:nvPr>
            <p:extLst>
              <p:ext uri="{D42A27DB-BD31-4B8C-83A1-F6EECF244321}">
                <p14:modId xmlns:p14="http://schemas.microsoft.com/office/powerpoint/2010/main" val="4174367226"/>
              </p:ext>
            </p:extLst>
          </p:nvPr>
        </p:nvGraphicFramePr>
        <p:xfrm>
          <a:off x="5257800" y="4537809"/>
          <a:ext cx="3429000" cy="1566545"/>
        </p:xfrm>
        <a:graphic>
          <a:graphicData uri="http://schemas.openxmlformats.org/drawingml/2006/table">
            <a:tbl>
              <a:tblPr/>
              <a:tblGrid>
                <a:gridCol w="533400"/>
                <a:gridCol w="838200"/>
                <a:gridCol w="685800"/>
                <a:gridCol w="685800"/>
                <a:gridCol w="685800"/>
              </a:tblGrid>
              <a:tr h="228600">
                <a:tc rowSpan="2"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rgbClr val="003399"/>
                        </a:solidFill>
                        <a:effectLst/>
                        <a:latin typeface="Arial" charset="0"/>
                      </a:endParaRPr>
                    </a:p>
                  </a:txBody>
                  <a:tcPr horzOverflow="overflow">
                    <a:lnL cap="flat">
                      <a:noFill/>
                    </a:lnL>
                    <a:lnR w="12700" cap="flat" cmpd="sng" algn="ctr">
                      <a:solidFill>
                        <a:prstClr val="white">
                          <a:lumMod val="65000"/>
                        </a:prstClr>
                      </a:solidFill>
                      <a:prstDash val="solid"/>
                      <a:round/>
                      <a:headEnd type="none" w="med" len="med"/>
                      <a:tailEnd type="none" w="med" len="med"/>
                    </a:lnR>
                    <a:lnT cap="flat">
                      <a:noFill/>
                    </a:lnT>
                    <a:lnB w="12700" cap="flat" cmpd="sng" algn="ctr">
                      <a:solidFill>
                        <a:prstClr val="white">
                          <a:lumMod val="65000"/>
                        </a:prstClr>
                      </a:solidFill>
                      <a:prstDash val="solid"/>
                      <a:round/>
                      <a:headEnd type="none" w="med" len="med"/>
                      <a:tailEnd type="none" w="med" len="med"/>
                    </a:lnB>
                    <a:lnTlToBr>
                      <a:noFill/>
                    </a:lnTlToBr>
                    <a:lnBlToTr>
                      <a:noFill/>
                    </a:lnBlToTr>
                    <a:noFill/>
                  </a:tcPr>
                </a:tc>
                <a:tc rowSpan="2"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000" b="1" i="0" u="none" strike="noStrike" cap="none" normalizeH="0" baseline="0" dirty="0" smtClean="0">
                          <a:ln>
                            <a:noFill/>
                          </a:ln>
                          <a:solidFill>
                            <a:schemeClr val="bg1"/>
                          </a:solidFill>
                          <a:effectLst/>
                          <a:latin typeface="Arial" charset="0"/>
                        </a:rPr>
                        <a:t>Likelihood Level</a:t>
                      </a:r>
                    </a:p>
                  </a:txBody>
                  <a:tcPr anchor="ct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rgbClr val="FF8000"/>
                    </a:solidFill>
                  </a:tcPr>
                </a:tc>
                <a:tc hMerge="1">
                  <a:txBody>
                    <a:bodyPr/>
                    <a:lstStyle/>
                    <a:p>
                      <a:endParaRPr lang="en-US"/>
                    </a:p>
                  </a:txBody>
                  <a:tcPr/>
                </a:tc>
                <a:tc hMerge="1">
                  <a:txBody>
                    <a:bodyPr/>
                    <a:lstStyle/>
                    <a:p>
                      <a:endParaRPr lang="en-US"/>
                    </a:p>
                  </a:txBody>
                  <a:tcPr/>
                </a:tc>
              </a:tr>
              <a:tr h="225425">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800" b="1" i="0" u="none" strike="noStrike" cap="none" normalizeH="0" baseline="0" dirty="0" smtClean="0">
                          <a:ln>
                            <a:noFill/>
                          </a:ln>
                          <a:solidFill>
                            <a:srgbClr val="003399"/>
                          </a:solidFill>
                          <a:effectLst/>
                          <a:latin typeface="Arial" charset="0"/>
                        </a:rPr>
                        <a:t>Low</a:t>
                      </a:r>
                    </a:p>
                  </a:txBody>
                  <a:tcPr anchor="ct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800" b="1" i="0" u="none" strike="noStrike" cap="none" normalizeH="0" baseline="0" dirty="0" smtClean="0">
                          <a:ln>
                            <a:noFill/>
                          </a:ln>
                          <a:solidFill>
                            <a:srgbClr val="003399"/>
                          </a:solidFill>
                          <a:effectLst/>
                          <a:latin typeface="Arial" charset="0"/>
                        </a:rPr>
                        <a:t>Medium</a:t>
                      </a:r>
                    </a:p>
                  </a:txBody>
                  <a:tcPr anchor="ct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800" b="1" i="0" u="none" strike="noStrike" cap="none" normalizeH="0" baseline="0" dirty="0" smtClean="0">
                          <a:ln>
                            <a:noFill/>
                          </a:ln>
                          <a:solidFill>
                            <a:srgbClr val="003399"/>
                          </a:solidFill>
                          <a:effectLst/>
                          <a:latin typeface="Arial" charset="0"/>
                        </a:rPr>
                        <a:t>High</a:t>
                      </a:r>
                    </a:p>
                  </a:txBody>
                  <a:tcPr anchor="ct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rgbClr val="FFCC00"/>
                    </a:solidFill>
                  </a:tcPr>
                </a:tc>
              </a:tr>
              <a:tr h="320675">
                <a:tc row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000" b="0" i="0" u="none" strike="noStrike" cap="none" normalizeH="0" baseline="0" dirty="0" smtClean="0">
                        <a:ln>
                          <a:noFill/>
                        </a:ln>
                        <a:solidFill>
                          <a:srgbClr val="003399"/>
                        </a:solidFill>
                        <a:effectLst/>
                        <a:latin typeface="Arial" charset="0"/>
                      </a:endParaRPr>
                    </a:p>
                  </a:txBody>
                  <a:tcP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rgbClr val="FF8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800" b="1" i="0" u="none" strike="noStrike" cap="none" normalizeH="0" baseline="0" dirty="0" smtClean="0">
                          <a:ln>
                            <a:noFill/>
                          </a:ln>
                          <a:solidFill>
                            <a:srgbClr val="003399"/>
                          </a:solidFill>
                          <a:effectLst/>
                          <a:latin typeface="Arial" charset="0"/>
                        </a:rPr>
                        <a:t>Significant (High)</a:t>
                      </a:r>
                    </a:p>
                  </a:txBody>
                  <a:tcPr anchor="ct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2</a:t>
                      </a:r>
                    </a:p>
                  </a:txBody>
                  <a:tcP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3</a:t>
                      </a:r>
                    </a:p>
                  </a:txBody>
                  <a:tcP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3</a:t>
                      </a:r>
                    </a:p>
                  </a:txBody>
                  <a:tcP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noFill/>
                  </a:tcPr>
                </a:tc>
              </a:tr>
              <a:tr h="319088">
                <a:tc v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800" b="1" i="0" u="none" strike="noStrike" cap="none" normalizeH="0" baseline="0" dirty="0" smtClean="0">
                          <a:ln>
                            <a:noFill/>
                          </a:ln>
                          <a:solidFill>
                            <a:srgbClr val="003399"/>
                          </a:solidFill>
                          <a:effectLst/>
                          <a:latin typeface="Arial" charset="0"/>
                        </a:rPr>
                        <a:t>Serious (Moderate)</a:t>
                      </a:r>
                    </a:p>
                  </a:txBody>
                  <a:tcPr anchor="ct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1</a:t>
                      </a:r>
                    </a:p>
                  </a:txBody>
                  <a:tcP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2</a:t>
                      </a:r>
                    </a:p>
                  </a:txBody>
                  <a:tcP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3</a:t>
                      </a:r>
                    </a:p>
                  </a:txBody>
                  <a:tcP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noFill/>
                  </a:tcPr>
                </a:tc>
              </a:tr>
              <a:tr h="320675">
                <a:tc v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800" b="1" i="0" u="none" strike="noStrike" cap="none" normalizeH="0" baseline="0" dirty="0" smtClean="0">
                          <a:ln>
                            <a:noFill/>
                          </a:ln>
                          <a:solidFill>
                            <a:srgbClr val="003399"/>
                          </a:solidFill>
                          <a:effectLst/>
                          <a:latin typeface="Arial" charset="0"/>
                        </a:rPr>
                        <a:t>Mild (Low)</a:t>
                      </a:r>
                    </a:p>
                  </a:txBody>
                  <a:tcPr anchor="ct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1</a:t>
                      </a:r>
                    </a:p>
                  </a:txBody>
                  <a:tcP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1</a:t>
                      </a:r>
                    </a:p>
                  </a:txBody>
                  <a:tcP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3399"/>
                          </a:solidFill>
                          <a:effectLst/>
                          <a:latin typeface="Arial" charset="0"/>
                        </a:rPr>
                        <a:t>2</a:t>
                      </a:r>
                    </a:p>
                  </a:txBody>
                  <a:tcP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noFill/>
                  </a:tcPr>
                </a:tc>
              </a:tr>
            </a:tbl>
          </a:graphicData>
        </a:graphic>
      </p:graphicFrame>
      <p:sp>
        <p:nvSpPr>
          <p:cNvPr id="64549" name="Text Box 38"/>
          <p:cNvSpPr txBox="1">
            <a:spLocks noChangeArrowheads="1"/>
          </p:cNvSpPr>
          <p:nvPr/>
        </p:nvSpPr>
        <p:spPr bwMode="auto">
          <a:xfrm rot="-5400000">
            <a:off x="4981575" y="5262730"/>
            <a:ext cx="1066800" cy="457200"/>
          </a:xfrm>
          <a:prstGeom prst="rect">
            <a:avLst/>
          </a:prstGeom>
          <a:noFill/>
          <a:ln w="9525">
            <a:noFill/>
            <a:miter lim="800000"/>
            <a:headEnd/>
            <a:tailEnd/>
          </a:ln>
        </p:spPr>
        <p:txBody>
          <a:bodyPr>
            <a:spAutoFit/>
          </a:bodyPr>
          <a:lstStyle/>
          <a:p>
            <a:pPr algn="ctr"/>
            <a:r>
              <a:rPr lang="en-US" b="1" dirty="0">
                <a:solidFill>
                  <a:schemeClr val="bg1"/>
                </a:solidFill>
              </a:rPr>
              <a:t>Magnitude of Impact</a:t>
            </a:r>
          </a:p>
        </p:txBody>
      </p:sp>
      <p:sp>
        <p:nvSpPr>
          <p:cNvPr id="64550" name="Line 39"/>
          <p:cNvSpPr>
            <a:spLocks noChangeShapeType="1"/>
          </p:cNvSpPr>
          <p:nvPr/>
        </p:nvSpPr>
        <p:spPr bwMode="auto">
          <a:xfrm flipV="1">
            <a:off x="6734175" y="5099784"/>
            <a:ext cx="1752600" cy="914400"/>
          </a:xfrm>
          <a:prstGeom prst="line">
            <a:avLst/>
          </a:prstGeom>
          <a:noFill/>
          <a:ln w="57150">
            <a:solidFill>
              <a:srgbClr val="FF0000"/>
            </a:solidFill>
            <a:round/>
            <a:headEnd/>
            <a:tailEnd type="triangle" w="med" len="med"/>
          </a:ln>
        </p:spPr>
        <p:txBody>
          <a:bodyPr>
            <a:spAutoFit/>
          </a:bodyPr>
          <a:lstStyle/>
          <a:p>
            <a:endParaRPr lang="en-US" dirty="0"/>
          </a:p>
        </p:txBody>
      </p:sp>
      <p:sp>
        <p:nvSpPr>
          <p:cNvPr id="64551" name="Text Box 40"/>
          <p:cNvSpPr txBox="1">
            <a:spLocks noChangeArrowheads="1"/>
          </p:cNvSpPr>
          <p:nvPr/>
        </p:nvSpPr>
        <p:spPr bwMode="auto">
          <a:xfrm>
            <a:off x="4075335" y="6215416"/>
            <a:ext cx="5068667" cy="396875"/>
          </a:xfrm>
          <a:prstGeom prst="rect">
            <a:avLst/>
          </a:prstGeom>
          <a:noFill/>
          <a:ln w="9525">
            <a:noFill/>
            <a:miter lim="800000"/>
            <a:headEnd/>
            <a:tailEnd/>
          </a:ln>
        </p:spPr>
        <p:txBody>
          <a:bodyPr wrap="square">
            <a:spAutoFit/>
          </a:bodyPr>
          <a:lstStyle/>
          <a:p>
            <a:r>
              <a:rPr lang="en-US" sz="1000" b="1" dirty="0">
                <a:solidFill>
                  <a:srgbClr val="FF0000"/>
                </a:solidFill>
              </a:rPr>
              <a:t>SC </a:t>
            </a:r>
            <a:r>
              <a:rPr lang="en-US" sz="1000" b="1" baseline="-25000" dirty="0">
                <a:solidFill>
                  <a:srgbClr val="FF0000"/>
                </a:solidFill>
              </a:rPr>
              <a:t>information type</a:t>
            </a:r>
            <a:r>
              <a:rPr lang="en-US" sz="1000" dirty="0">
                <a:solidFill>
                  <a:srgbClr val="FF0000"/>
                </a:solidFill>
              </a:rPr>
              <a:t> = {(</a:t>
            </a:r>
            <a:r>
              <a:rPr lang="en-US" sz="1000" b="1" dirty="0">
                <a:solidFill>
                  <a:srgbClr val="FF0000"/>
                </a:solidFill>
              </a:rPr>
              <a:t>confidentiality</a:t>
            </a:r>
            <a:r>
              <a:rPr lang="en-US" sz="1000" dirty="0">
                <a:solidFill>
                  <a:srgbClr val="FF0000"/>
                </a:solidFill>
              </a:rPr>
              <a:t>, impact), (</a:t>
            </a:r>
            <a:r>
              <a:rPr lang="en-US" sz="1000" b="1" dirty="0">
                <a:solidFill>
                  <a:srgbClr val="FF0000"/>
                </a:solidFill>
              </a:rPr>
              <a:t>integrity</a:t>
            </a:r>
            <a:r>
              <a:rPr lang="en-US" sz="1000" dirty="0">
                <a:solidFill>
                  <a:srgbClr val="FF0000"/>
                </a:solidFill>
              </a:rPr>
              <a:t>, impact), (</a:t>
            </a:r>
            <a:r>
              <a:rPr lang="en-US" sz="1000" b="1" dirty="0">
                <a:solidFill>
                  <a:srgbClr val="FF0000"/>
                </a:solidFill>
              </a:rPr>
              <a:t>availability</a:t>
            </a:r>
            <a:r>
              <a:rPr lang="en-US" sz="1000" dirty="0">
                <a:solidFill>
                  <a:srgbClr val="FF0000"/>
                </a:solidFill>
              </a:rPr>
              <a:t>, impact)}, where the acceptable values for potential impact are low, medium, or high.</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4550"/>
                                        </p:tgtEl>
                                        <p:attrNameLst>
                                          <p:attrName>style.visibility</p:attrName>
                                        </p:attrNameLst>
                                      </p:cBhvr>
                                      <p:to>
                                        <p:strVal val="visible"/>
                                      </p:to>
                                    </p:set>
                                    <p:animEffect transition="in" filter="wipe(down)">
                                      <p:cBhvr>
                                        <p:cTn id="7" dur="500"/>
                                        <p:tgtEl>
                                          <p:spTgt spid="64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50"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4"/>
          <p:cNvSpPr>
            <a:spLocks noGrp="1"/>
          </p:cNvSpPr>
          <p:nvPr>
            <p:ph type="sldNum" sz="quarter" idx="10"/>
          </p:nvPr>
        </p:nvSpPr>
        <p:spPr>
          <a:noFill/>
        </p:spPr>
        <p:txBody>
          <a:bodyPr/>
          <a:lstStyle/>
          <a:p>
            <a:r>
              <a:rPr lang="en-US" dirty="0" smtClean="0"/>
              <a:t>- </a:t>
            </a:r>
            <a:fld id="{63BD93F5-E1C4-468C-9FEF-AF87BE2734E7}" type="slidenum">
              <a:rPr lang="en-US" smtClean="0"/>
              <a:pPr/>
              <a:t>86</a:t>
            </a:fld>
            <a:r>
              <a:rPr lang="en-US" dirty="0" smtClean="0"/>
              <a:t> -</a:t>
            </a:r>
          </a:p>
        </p:txBody>
      </p:sp>
      <p:sp>
        <p:nvSpPr>
          <p:cNvPr id="65539" name="Rectangle 2"/>
          <p:cNvSpPr>
            <a:spLocks noGrp="1" noChangeArrowheads="1"/>
          </p:cNvSpPr>
          <p:nvPr>
            <p:ph type="title"/>
          </p:nvPr>
        </p:nvSpPr>
        <p:spPr/>
        <p:txBody>
          <a:bodyPr/>
          <a:lstStyle/>
          <a:p>
            <a:r>
              <a:rPr lang="en-US" sz="1200" dirty="0" smtClean="0"/>
              <a:t>Risk Management</a:t>
            </a:r>
            <a:br>
              <a:rPr lang="en-US" sz="1200" dirty="0" smtClean="0"/>
            </a:br>
            <a:r>
              <a:rPr lang="en-US" dirty="0" smtClean="0"/>
              <a:t>Risk Assessment Methods: Quantitative vs. Qualitative</a:t>
            </a:r>
          </a:p>
        </p:txBody>
      </p:sp>
      <p:sp>
        <p:nvSpPr>
          <p:cNvPr id="65540" name="Rectangle 3"/>
          <p:cNvSpPr>
            <a:spLocks noGrp="1" noChangeArrowheads="1"/>
          </p:cNvSpPr>
          <p:nvPr>
            <p:ph type="body" sz="half" idx="1"/>
          </p:nvPr>
        </p:nvSpPr>
        <p:spPr>
          <a:xfrm>
            <a:off x="304800" y="1143000"/>
            <a:ext cx="4191000" cy="5562600"/>
          </a:xfrm>
        </p:spPr>
        <p:txBody>
          <a:bodyPr/>
          <a:lstStyle/>
          <a:p>
            <a:pPr>
              <a:lnSpc>
                <a:spcPct val="80000"/>
              </a:lnSpc>
              <a:buFontTx/>
              <a:buNone/>
            </a:pPr>
            <a:r>
              <a:rPr lang="en-US" sz="2400" u="sng" dirty="0" smtClean="0">
                <a:solidFill>
                  <a:srgbClr val="FF6600"/>
                </a:solidFill>
              </a:rPr>
              <a:t>Quantitative</a:t>
            </a:r>
          </a:p>
          <a:p>
            <a:pPr>
              <a:lnSpc>
                <a:spcPct val="80000"/>
              </a:lnSpc>
            </a:pPr>
            <a:r>
              <a:rPr lang="en-US" sz="1800" b="1" dirty="0" smtClean="0"/>
              <a:t>Pros</a:t>
            </a:r>
          </a:p>
          <a:p>
            <a:pPr lvl="1">
              <a:lnSpc>
                <a:spcPct val="80000"/>
              </a:lnSpc>
              <a:buClr>
                <a:srgbClr val="003399"/>
              </a:buClr>
            </a:pPr>
            <a:r>
              <a:rPr lang="en-US" sz="1400" dirty="0" smtClean="0"/>
              <a:t>Assessment &amp; results are based substantially on independently </a:t>
            </a:r>
            <a:r>
              <a:rPr lang="en-US" sz="1400" u="sng" dirty="0" smtClean="0">
                <a:solidFill>
                  <a:srgbClr val="FF0000"/>
                </a:solidFill>
              </a:rPr>
              <a:t>objective processes &amp; metrics</a:t>
            </a:r>
            <a:r>
              <a:rPr lang="en-US" sz="1400" dirty="0" smtClean="0"/>
              <a:t>.  Thus, meaningful statistical analysis is supported.</a:t>
            </a:r>
          </a:p>
          <a:p>
            <a:pPr lvl="1">
              <a:lnSpc>
                <a:spcPct val="80000"/>
              </a:lnSpc>
              <a:buClr>
                <a:srgbClr val="003399"/>
              </a:buClr>
            </a:pPr>
            <a:r>
              <a:rPr lang="en-US" sz="1400" dirty="0" smtClean="0"/>
              <a:t>The value of information are expressed in </a:t>
            </a:r>
            <a:r>
              <a:rPr lang="en-US" sz="1400" u="sng" dirty="0" smtClean="0">
                <a:solidFill>
                  <a:srgbClr val="FF0000"/>
                </a:solidFill>
              </a:rPr>
              <a:t>monetary terms</a:t>
            </a:r>
            <a:r>
              <a:rPr lang="en-US" sz="1400" dirty="0" smtClean="0"/>
              <a:t> with supporting rationale, is better understood.  Thus, the basis for expected loss is better understood.</a:t>
            </a:r>
          </a:p>
          <a:p>
            <a:pPr lvl="1">
              <a:lnSpc>
                <a:spcPct val="80000"/>
              </a:lnSpc>
              <a:buClr>
                <a:srgbClr val="003399"/>
              </a:buClr>
            </a:pPr>
            <a:r>
              <a:rPr lang="en-US" sz="1400" dirty="0" smtClean="0"/>
              <a:t>A credible basis for </a:t>
            </a:r>
            <a:r>
              <a:rPr lang="en-US" sz="1400" u="sng" dirty="0" smtClean="0">
                <a:solidFill>
                  <a:srgbClr val="FF0000"/>
                </a:solidFill>
              </a:rPr>
              <a:t>cost/benefit</a:t>
            </a:r>
            <a:r>
              <a:rPr lang="en-US" sz="1400" dirty="0" smtClean="0"/>
              <a:t> assessment of risk mitigation measures is provided.  Thus, information security budget decision-making is supported.</a:t>
            </a:r>
          </a:p>
          <a:p>
            <a:pPr>
              <a:lnSpc>
                <a:spcPct val="80000"/>
              </a:lnSpc>
            </a:pPr>
            <a:r>
              <a:rPr lang="en-US" sz="1800" b="1" dirty="0" smtClean="0"/>
              <a:t>Cons</a:t>
            </a:r>
          </a:p>
          <a:p>
            <a:pPr lvl="1">
              <a:lnSpc>
                <a:spcPct val="80000"/>
              </a:lnSpc>
              <a:buClr>
                <a:srgbClr val="003399"/>
              </a:buClr>
            </a:pPr>
            <a:r>
              <a:rPr lang="en-US" sz="1400" u="sng" dirty="0" smtClean="0">
                <a:solidFill>
                  <a:srgbClr val="FF0000"/>
                </a:solidFill>
              </a:rPr>
              <a:t>Calculations are complex</a:t>
            </a:r>
            <a:r>
              <a:rPr lang="en-US" sz="1400" dirty="0" smtClean="0"/>
              <a:t>.  If they are not understood or effectively explained, management may mistrust the results.</a:t>
            </a:r>
          </a:p>
          <a:p>
            <a:pPr lvl="1">
              <a:lnSpc>
                <a:spcPct val="80000"/>
              </a:lnSpc>
              <a:buClr>
                <a:srgbClr val="003399"/>
              </a:buClr>
            </a:pPr>
            <a:r>
              <a:rPr lang="en-US" sz="1400" dirty="0" smtClean="0"/>
              <a:t>A </a:t>
            </a:r>
            <a:r>
              <a:rPr lang="en-US" sz="1400" u="sng" dirty="0" smtClean="0">
                <a:solidFill>
                  <a:srgbClr val="FF0000"/>
                </a:solidFill>
              </a:rPr>
              <a:t>substantial</a:t>
            </a:r>
            <a:r>
              <a:rPr lang="en-US" sz="1400" dirty="0" smtClean="0"/>
              <a:t> amount of </a:t>
            </a:r>
            <a:r>
              <a:rPr lang="en-US" sz="1400" u="sng" dirty="0" smtClean="0">
                <a:solidFill>
                  <a:srgbClr val="FF0000"/>
                </a:solidFill>
              </a:rPr>
              <a:t>information</a:t>
            </a:r>
            <a:r>
              <a:rPr lang="en-US" sz="1400" dirty="0" smtClean="0"/>
              <a:t> about the </a:t>
            </a:r>
            <a:r>
              <a:rPr lang="en-US" sz="1400" u="sng" dirty="0" smtClean="0">
                <a:solidFill>
                  <a:srgbClr val="FF0000"/>
                </a:solidFill>
              </a:rPr>
              <a:t>target information</a:t>
            </a:r>
            <a:r>
              <a:rPr lang="en-US" sz="1400" dirty="0" smtClean="0"/>
              <a:t> &amp; its </a:t>
            </a:r>
            <a:r>
              <a:rPr lang="en-US" sz="1400" dirty="0" smtClean="0">
                <a:solidFill>
                  <a:srgbClr val="FF0000"/>
                </a:solidFill>
              </a:rPr>
              <a:t>IT </a:t>
            </a:r>
            <a:r>
              <a:rPr lang="en-US" sz="1400" u="sng" dirty="0" smtClean="0">
                <a:solidFill>
                  <a:srgbClr val="FF0000"/>
                </a:solidFill>
              </a:rPr>
              <a:t>environment</a:t>
            </a:r>
            <a:r>
              <a:rPr lang="en-US" sz="1400" dirty="0" smtClean="0"/>
              <a:t> must be gathered</a:t>
            </a:r>
          </a:p>
          <a:p>
            <a:pPr lvl="1">
              <a:lnSpc>
                <a:spcPct val="80000"/>
              </a:lnSpc>
              <a:buClr>
                <a:srgbClr val="003399"/>
              </a:buClr>
            </a:pPr>
            <a:r>
              <a:rPr lang="en-US" sz="1400" dirty="0" smtClean="0"/>
              <a:t>There is not yet a </a:t>
            </a:r>
            <a:r>
              <a:rPr lang="en-US" sz="1400" u="sng" dirty="0" smtClean="0">
                <a:solidFill>
                  <a:srgbClr val="FF0000"/>
                </a:solidFill>
              </a:rPr>
              <a:t>standard</a:t>
            </a:r>
            <a:r>
              <a:rPr lang="en-US" sz="1400" dirty="0" smtClean="0"/>
              <a:t>, independently developed &amp; maintained threat population &amp; frequency knowledge base.</a:t>
            </a:r>
          </a:p>
        </p:txBody>
      </p:sp>
      <p:sp>
        <p:nvSpPr>
          <p:cNvPr id="65541" name="Rectangle 4"/>
          <p:cNvSpPr>
            <a:spLocks noGrp="1" noChangeArrowheads="1"/>
          </p:cNvSpPr>
          <p:nvPr>
            <p:ph type="body" sz="half" idx="2"/>
          </p:nvPr>
        </p:nvSpPr>
        <p:spPr>
          <a:xfrm>
            <a:off x="4648200" y="1143000"/>
            <a:ext cx="4267200" cy="5562600"/>
          </a:xfrm>
        </p:spPr>
        <p:txBody>
          <a:bodyPr/>
          <a:lstStyle/>
          <a:p>
            <a:pPr>
              <a:lnSpc>
                <a:spcPct val="80000"/>
              </a:lnSpc>
              <a:buFontTx/>
              <a:buNone/>
            </a:pPr>
            <a:r>
              <a:rPr lang="en-US" sz="2400" u="sng" dirty="0" smtClean="0">
                <a:solidFill>
                  <a:srgbClr val="FF6600"/>
                </a:solidFill>
              </a:rPr>
              <a:t>Qualitative</a:t>
            </a:r>
          </a:p>
          <a:p>
            <a:pPr>
              <a:lnSpc>
                <a:spcPct val="80000"/>
              </a:lnSpc>
            </a:pPr>
            <a:r>
              <a:rPr lang="en-US" sz="1800" b="1" dirty="0" smtClean="0"/>
              <a:t>Pros</a:t>
            </a:r>
          </a:p>
          <a:p>
            <a:pPr lvl="1">
              <a:lnSpc>
                <a:spcPct val="80000"/>
              </a:lnSpc>
              <a:buClr>
                <a:srgbClr val="003399"/>
              </a:buClr>
            </a:pPr>
            <a:r>
              <a:rPr lang="en-US" sz="1400" u="sng" dirty="0" smtClean="0">
                <a:solidFill>
                  <a:srgbClr val="FF0000"/>
                </a:solidFill>
              </a:rPr>
              <a:t>Calculations are simple</a:t>
            </a:r>
            <a:r>
              <a:rPr lang="en-US" sz="1400" dirty="0" smtClean="0"/>
              <a:t> and readily understood and executed.</a:t>
            </a:r>
          </a:p>
          <a:p>
            <a:pPr lvl="1">
              <a:lnSpc>
                <a:spcPct val="80000"/>
              </a:lnSpc>
              <a:buClr>
                <a:srgbClr val="003399"/>
              </a:buClr>
            </a:pPr>
            <a:r>
              <a:rPr lang="en-US" sz="1400" dirty="0" smtClean="0"/>
              <a:t>Not necessary to determine quantitative threat frequency &amp; impact data.</a:t>
            </a:r>
          </a:p>
          <a:p>
            <a:pPr lvl="1">
              <a:lnSpc>
                <a:spcPct val="80000"/>
              </a:lnSpc>
              <a:buClr>
                <a:srgbClr val="003399"/>
              </a:buClr>
            </a:pPr>
            <a:r>
              <a:rPr lang="en-US" sz="1400" dirty="0" smtClean="0"/>
              <a:t>Not necessary to estimate the cost of recommended risk mitigation measures &amp; calculate cost/benefit.</a:t>
            </a:r>
          </a:p>
          <a:p>
            <a:pPr lvl="1">
              <a:lnSpc>
                <a:spcPct val="80000"/>
              </a:lnSpc>
              <a:buClr>
                <a:srgbClr val="003399"/>
              </a:buClr>
            </a:pPr>
            <a:r>
              <a:rPr lang="en-US" sz="1400" dirty="0" smtClean="0"/>
              <a:t>A </a:t>
            </a:r>
            <a:r>
              <a:rPr lang="en-US" sz="1400" u="sng" dirty="0" smtClean="0">
                <a:solidFill>
                  <a:srgbClr val="FF0000"/>
                </a:solidFill>
              </a:rPr>
              <a:t>general indication</a:t>
            </a:r>
            <a:r>
              <a:rPr lang="en-US" sz="1400" dirty="0" smtClean="0"/>
              <a:t> of significant </a:t>
            </a:r>
            <a:r>
              <a:rPr lang="en-US" sz="1400" u="sng" dirty="0" smtClean="0">
                <a:solidFill>
                  <a:srgbClr val="FF0000"/>
                </a:solidFill>
              </a:rPr>
              <a:t>areas of risk</a:t>
            </a:r>
            <a:r>
              <a:rPr lang="en-US" sz="1400" dirty="0" smtClean="0"/>
              <a:t> that should be addressed is provided.</a:t>
            </a:r>
          </a:p>
          <a:p>
            <a:pPr>
              <a:lnSpc>
                <a:spcPct val="80000"/>
              </a:lnSpc>
            </a:pPr>
            <a:r>
              <a:rPr lang="en-US" sz="1800" b="1" dirty="0" smtClean="0"/>
              <a:t>Cons</a:t>
            </a:r>
          </a:p>
          <a:p>
            <a:pPr lvl="1">
              <a:lnSpc>
                <a:spcPct val="80000"/>
              </a:lnSpc>
              <a:buClr>
                <a:srgbClr val="003399"/>
              </a:buClr>
            </a:pPr>
            <a:r>
              <a:rPr lang="en-US" sz="1400" u="sng" dirty="0" smtClean="0">
                <a:solidFill>
                  <a:srgbClr val="FF0000"/>
                </a:solidFill>
              </a:rPr>
              <a:t>Risk assessment &amp; results are essentially subjective</a:t>
            </a:r>
            <a:r>
              <a:rPr lang="en-US" sz="1400" dirty="0" smtClean="0"/>
              <a:t> in both process &amp; metrics.  Use of independently objective metrics is eschewed.</a:t>
            </a:r>
          </a:p>
          <a:p>
            <a:pPr lvl="1">
              <a:lnSpc>
                <a:spcPct val="80000"/>
              </a:lnSpc>
              <a:buClr>
                <a:srgbClr val="003399"/>
              </a:buClr>
            </a:pPr>
            <a:r>
              <a:rPr lang="en-US" sz="1400" u="sng" dirty="0" smtClean="0">
                <a:solidFill>
                  <a:srgbClr val="FF0000"/>
                </a:solidFill>
              </a:rPr>
              <a:t>No</a:t>
            </a:r>
            <a:r>
              <a:rPr lang="en-US" sz="1400" dirty="0" smtClean="0"/>
              <a:t> effort is made to develop an objective monetary basis for the </a:t>
            </a:r>
            <a:r>
              <a:rPr lang="en-US" sz="1400" u="sng" dirty="0" smtClean="0">
                <a:solidFill>
                  <a:srgbClr val="FF0000"/>
                </a:solidFill>
              </a:rPr>
              <a:t>value of targeted information assets</a:t>
            </a:r>
            <a:r>
              <a:rPr lang="en-US" sz="1400" dirty="0" smtClean="0"/>
              <a:t>.</a:t>
            </a:r>
          </a:p>
          <a:p>
            <a:pPr lvl="1">
              <a:lnSpc>
                <a:spcPct val="80000"/>
              </a:lnSpc>
              <a:buClr>
                <a:srgbClr val="003399"/>
              </a:buClr>
            </a:pPr>
            <a:r>
              <a:rPr lang="en-US" sz="1400" u="sng" dirty="0" smtClean="0">
                <a:solidFill>
                  <a:srgbClr val="FF0000"/>
                </a:solidFill>
              </a:rPr>
              <a:t>No</a:t>
            </a:r>
            <a:r>
              <a:rPr lang="en-US" sz="1400" dirty="0" smtClean="0"/>
              <a:t> basis is provided for </a:t>
            </a:r>
            <a:r>
              <a:rPr lang="en-US" sz="1400" u="sng" dirty="0" smtClean="0">
                <a:solidFill>
                  <a:srgbClr val="FF0000"/>
                </a:solidFill>
              </a:rPr>
              <a:t>cost/benefit</a:t>
            </a:r>
            <a:r>
              <a:rPr lang="en-US" sz="1400" dirty="0" smtClean="0"/>
              <a:t> analysis of risk mitigation measures.  Only subjective indication of a problem.</a:t>
            </a:r>
          </a:p>
          <a:p>
            <a:pPr lvl="1">
              <a:lnSpc>
                <a:spcPct val="80000"/>
              </a:lnSpc>
              <a:buClr>
                <a:srgbClr val="003399"/>
              </a:buClr>
            </a:pPr>
            <a:r>
              <a:rPr lang="en-US" sz="1400" dirty="0" smtClean="0"/>
              <a:t>It is </a:t>
            </a:r>
            <a:r>
              <a:rPr lang="en-US" sz="1400" u="sng" dirty="0" smtClean="0">
                <a:solidFill>
                  <a:srgbClr val="FF0000"/>
                </a:solidFill>
              </a:rPr>
              <a:t>not possible to track risk management performance</a:t>
            </a:r>
            <a:r>
              <a:rPr lang="en-US" sz="1400" dirty="0" smtClean="0"/>
              <a:t> objectively when all measures are subjective.</a:t>
            </a: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Slide Number Placeholder 5"/>
          <p:cNvSpPr>
            <a:spLocks noGrp="1"/>
          </p:cNvSpPr>
          <p:nvPr>
            <p:ph type="sldNum" sz="quarter" idx="10"/>
          </p:nvPr>
        </p:nvSpPr>
        <p:spPr>
          <a:noFill/>
        </p:spPr>
        <p:txBody>
          <a:bodyPr/>
          <a:lstStyle/>
          <a:p>
            <a:r>
              <a:rPr lang="en-US" dirty="0" smtClean="0"/>
              <a:t>- </a:t>
            </a:r>
            <a:fld id="{8D86004B-50A1-4CAA-95DF-0397E74D0066}" type="slidenum">
              <a:rPr lang="en-US" smtClean="0"/>
              <a:pPr/>
              <a:t>87</a:t>
            </a:fld>
            <a:r>
              <a:rPr lang="en-US" dirty="0" smtClean="0"/>
              <a:t> -</a:t>
            </a:r>
          </a:p>
        </p:txBody>
      </p:sp>
      <p:sp>
        <p:nvSpPr>
          <p:cNvPr id="13316" name="Rectangle 2"/>
          <p:cNvSpPr>
            <a:spLocks noGrp="1" noChangeArrowheads="1"/>
          </p:cNvSpPr>
          <p:nvPr>
            <p:ph type="title"/>
          </p:nvPr>
        </p:nvSpPr>
        <p:spPr>
          <a:xfrm>
            <a:off x="152400" y="-38100"/>
            <a:ext cx="8534400" cy="1066800"/>
          </a:xfrm>
        </p:spPr>
        <p:txBody>
          <a:bodyPr/>
          <a:lstStyle/>
          <a:p>
            <a:r>
              <a:rPr lang="en-US" sz="1200" dirty="0" smtClean="0"/>
              <a:t>Risk Management</a:t>
            </a:r>
            <a:br>
              <a:rPr lang="en-US" sz="1200" dirty="0" smtClean="0"/>
            </a:br>
            <a:r>
              <a:rPr lang="en-US" dirty="0"/>
              <a:t>R</a:t>
            </a:r>
            <a:r>
              <a:rPr lang="en-US" dirty="0" smtClean="0"/>
              <a:t>isk Control – Determine Information Protection Needs</a:t>
            </a:r>
          </a:p>
        </p:txBody>
      </p:sp>
      <p:sp>
        <p:nvSpPr>
          <p:cNvPr id="13317" name="Rectangle 3"/>
          <p:cNvSpPr>
            <a:spLocks noGrp="1" noChangeArrowheads="1"/>
          </p:cNvSpPr>
          <p:nvPr>
            <p:ph type="body" sz="half" idx="1"/>
          </p:nvPr>
        </p:nvSpPr>
        <p:spPr>
          <a:xfrm>
            <a:off x="247650" y="1143000"/>
            <a:ext cx="3810000" cy="5257800"/>
          </a:xfrm>
        </p:spPr>
        <p:txBody>
          <a:bodyPr/>
          <a:lstStyle/>
          <a:p>
            <a:pPr>
              <a:buFontTx/>
              <a:buNone/>
            </a:pPr>
            <a:r>
              <a:rPr lang="en-US" sz="1800" dirty="0" smtClean="0"/>
              <a:t>Mode of Operations: </a:t>
            </a:r>
            <a:r>
              <a:rPr lang="en-US" sz="1800" b="1" dirty="0" smtClean="0"/>
              <a:t>System-High</a:t>
            </a:r>
          </a:p>
          <a:p>
            <a:pPr>
              <a:buFontTx/>
              <a:buNone/>
            </a:pPr>
            <a:r>
              <a:rPr lang="en-US" sz="1800" dirty="0" smtClean="0"/>
              <a:t>Data Sensitivity: </a:t>
            </a:r>
            <a:r>
              <a:rPr lang="en-US" sz="1800" b="1" dirty="0" smtClean="0"/>
              <a:t>SBU/FOUO</a:t>
            </a:r>
          </a:p>
          <a:p>
            <a:pPr>
              <a:buFontTx/>
              <a:buNone/>
            </a:pPr>
            <a:r>
              <a:rPr lang="en-US" sz="1800" dirty="0" smtClean="0"/>
              <a:t>SC (</a:t>
            </a:r>
            <a:r>
              <a:rPr lang="en-US" sz="1800" b="1" dirty="0" smtClean="0"/>
              <a:t>Budget &amp; Finance</a:t>
            </a:r>
            <a:r>
              <a:rPr lang="en-US" sz="1800" dirty="0" smtClean="0"/>
              <a:t>)</a:t>
            </a:r>
            <a:r>
              <a:rPr lang="en-US" sz="1800" b="1" dirty="0" smtClean="0"/>
              <a:t> </a:t>
            </a:r>
            <a:r>
              <a:rPr lang="en-US" sz="1800" dirty="0" smtClean="0"/>
              <a:t>= </a:t>
            </a:r>
          </a:p>
          <a:p>
            <a:pPr>
              <a:buFontTx/>
              <a:buNone/>
            </a:pPr>
            <a:r>
              <a:rPr lang="en-US" sz="1800" dirty="0" smtClean="0"/>
              <a:t>{Conf.(</a:t>
            </a:r>
            <a:r>
              <a:rPr lang="en-US" sz="1800" b="1" dirty="0" smtClean="0"/>
              <a:t>M</a:t>
            </a:r>
            <a:r>
              <a:rPr lang="en-US" sz="1800" dirty="0" smtClean="0"/>
              <a:t>), Integ.(</a:t>
            </a:r>
            <a:r>
              <a:rPr lang="en-US" sz="1800" b="1" dirty="0" smtClean="0"/>
              <a:t>M</a:t>
            </a:r>
            <a:r>
              <a:rPr lang="en-US" sz="1800" dirty="0" smtClean="0"/>
              <a:t>), Avail.(</a:t>
            </a:r>
            <a:r>
              <a:rPr lang="en-US" sz="1800" b="1" dirty="0" smtClean="0"/>
              <a:t>L</a:t>
            </a:r>
            <a:r>
              <a:rPr lang="en-US" sz="1800" dirty="0" smtClean="0"/>
              <a:t>)}</a:t>
            </a:r>
          </a:p>
          <a:p>
            <a:pPr>
              <a:buFontTx/>
              <a:buNone/>
            </a:pPr>
            <a:r>
              <a:rPr lang="en-US" sz="1800" dirty="0" smtClean="0"/>
              <a:t>Threat agent (Likelihood):</a:t>
            </a:r>
          </a:p>
          <a:p>
            <a:pPr lvl="1"/>
            <a:r>
              <a:rPr lang="en-US" sz="1600" dirty="0" smtClean="0"/>
              <a:t>Hackers (</a:t>
            </a:r>
            <a:r>
              <a:rPr lang="en-US" sz="1600" b="1" dirty="0" smtClean="0"/>
              <a:t>Moderate</a:t>
            </a:r>
            <a:r>
              <a:rPr lang="en-US" sz="1600" dirty="0" smtClean="0"/>
              <a:t>)</a:t>
            </a:r>
          </a:p>
          <a:p>
            <a:pPr lvl="1"/>
            <a:r>
              <a:rPr lang="en-US" sz="1600" dirty="0" smtClean="0"/>
              <a:t>Organized Crime (</a:t>
            </a:r>
            <a:r>
              <a:rPr lang="en-US" sz="1600" b="1" dirty="0" smtClean="0"/>
              <a:t>Moderate</a:t>
            </a:r>
            <a:r>
              <a:rPr lang="en-US" sz="1600" dirty="0" smtClean="0"/>
              <a:t>)</a:t>
            </a:r>
          </a:p>
          <a:p>
            <a:pPr lvl="1"/>
            <a:r>
              <a:rPr lang="en-US" sz="1600" dirty="0" smtClean="0"/>
              <a:t>International Press (</a:t>
            </a:r>
            <a:r>
              <a:rPr lang="en-US" sz="1600" b="1" dirty="0" smtClean="0"/>
              <a:t>Moderate</a:t>
            </a:r>
            <a:r>
              <a:rPr lang="en-US" sz="1600" dirty="0" smtClean="0"/>
              <a:t>)</a:t>
            </a:r>
          </a:p>
          <a:p>
            <a:pPr lvl="1"/>
            <a:r>
              <a:rPr lang="en-US" sz="1600" dirty="0" smtClean="0"/>
              <a:t>Careless/Poorly Trained Employees (</a:t>
            </a:r>
            <a:r>
              <a:rPr lang="en-US" sz="1600" b="1" dirty="0" smtClean="0"/>
              <a:t>High</a:t>
            </a:r>
            <a:r>
              <a:rPr lang="en-US" sz="1600" dirty="0" smtClean="0"/>
              <a:t>)</a:t>
            </a:r>
          </a:p>
        </p:txBody>
      </p:sp>
      <p:graphicFrame>
        <p:nvGraphicFramePr>
          <p:cNvPr id="13314" name="Object 4"/>
          <p:cNvGraphicFramePr>
            <a:graphicFrameLocks noGrp="1" noChangeAspect="1"/>
          </p:cNvGraphicFramePr>
          <p:nvPr>
            <p:ph sz="quarter" idx="2"/>
            <p:extLst>
              <p:ext uri="{D42A27DB-BD31-4B8C-83A1-F6EECF244321}">
                <p14:modId xmlns:p14="http://schemas.microsoft.com/office/powerpoint/2010/main" val="1737167580"/>
              </p:ext>
            </p:extLst>
          </p:nvPr>
        </p:nvGraphicFramePr>
        <p:xfrm>
          <a:off x="4033838" y="1085850"/>
          <a:ext cx="4960937" cy="5619750"/>
        </p:xfrm>
        <a:graphic>
          <a:graphicData uri="http://schemas.openxmlformats.org/presentationml/2006/ole">
            <mc:AlternateContent xmlns:mc="http://schemas.openxmlformats.org/markup-compatibility/2006">
              <mc:Choice xmlns:v="urn:schemas-microsoft-com:vml" Requires="v">
                <p:oleObj spid="_x0000_s13398" name="Visio" r:id="rId4" imgW="6892913" imgH="7806801" progId="Visio.Drawing.11">
                  <p:embed/>
                </p:oleObj>
              </mc:Choice>
              <mc:Fallback>
                <p:oleObj name="Visio" r:id="rId4" imgW="6892913" imgH="7806801" progId="Visio.Drawing.11">
                  <p:embed/>
                  <p:pic>
                    <p:nvPicPr>
                      <p:cNvPr id="0" name="Object 4"/>
                      <p:cNvPicPr>
                        <a:picLocks noChangeAspect="1" noChangeArrowheads="1"/>
                      </p:cNvPicPr>
                      <p:nvPr/>
                    </p:nvPicPr>
                    <p:blipFill>
                      <a:blip r:embed="rId5"/>
                      <a:srcRect/>
                      <a:stretch>
                        <a:fillRect/>
                      </a:stretch>
                    </p:blipFill>
                    <p:spPr bwMode="auto">
                      <a:xfrm>
                        <a:off x="4033838" y="1085850"/>
                        <a:ext cx="4960937" cy="561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3381" name="Group 5"/>
          <p:cNvGraphicFramePr>
            <a:graphicFrameLocks noGrp="1"/>
          </p:cNvGraphicFramePr>
          <p:nvPr>
            <p:ph sz="quarter" idx="3"/>
            <p:extLst>
              <p:ext uri="{D42A27DB-BD31-4B8C-83A1-F6EECF244321}">
                <p14:modId xmlns:p14="http://schemas.microsoft.com/office/powerpoint/2010/main" val="4277916186"/>
              </p:ext>
            </p:extLst>
          </p:nvPr>
        </p:nvGraphicFramePr>
        <p:xfrm>
          <a:off x="200025" y="4595813"/>
          <a:ext cx="3638550" cy="1325880"/>
        </p:xfrm>
        <a:graphic>
          <a:graphicData uri="http://schemas.openxmlformats.org/drawingml/2006/table">
            <a:tbl>
              <a:tblPr/>
              <a:tblGrid>
                <a:gridCol w="1233488"/>
                <a:gridCol w="801687"/>
                <a:gridCol w="803275"/>
                <a:gridCol w="800100"/>
              </a:tblGrid>
              <a:tr h="0">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smtClean="0">
                        <a:ln>
                          <a:noFill/>
                        </a:ln>
                        <a:solidFill>
                          <a:schemeClr val="tx1"/>
                        </a:solidFill>
                        <a:effectLst/>
                        <a:latin typeface="Times New Roman" pitchFamily="18" charset="0"/>
                      </a:endParaRPr>
                    </a:p>
                  </a:txBody>
                  <a:tcPr anchor="ctr" horzOverflow="overflow">
                    <a:lnL cap="flat">
                      <a:noFill/>
                    </a:lnL>
                    <a:lnR w="12700" cap="flat" cmpd="sng" algn="ctr">
                      <a:solidFill>
                        <a:prstClr val="white">
                          <a:lumMod val="65000"/>
                        </a:prstClr>
                      </a:solidFill>
                      <a:prstDash val="solid"/>
                      <a:round/>
                      <a:headEnd type="none" w="med" len="med"/>
                      <a:tailEnd type="none" w="med" len="med"/>
                    </a:lnR>
                    <a:lnT cap="flat">
                      <a:noFill/>
                    </a:lnT>
                    <a:lnB w="12700" cap="flat" cmpd="sng" algn="ctr">
                      <a:solidFill>
                        <a:prstClr val="white">
                          <a:lumMod val="65000"/>
                        </a:prstClr>
                      </a:solidFill>
                      <a:prstDash val="solid"/>
                      <a:round/>
                      <a:headEnd type="none" w="med" len="med"/>
                      <a:tailEnd type="none" w="med" len="med"/>
                    </a:lnB>
                    <a:lnTlToBr>
                      <a:noFill/>
                    </a:lnTlToBr>
                    <a:lnBlToTr>
                      <a:noFill/>
                    </a:lnBlToTr>
                    <a:noFill/>
                  </a:tcPr>
                </a:tc>
                <a:tc gridSpan="3">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FFFFFF"/>
                          </a:solidFill>
                          <a:effectLst/>
                          <a:latin typeface="Arial" charset="0"/>
                          <a:ea typeface="Times New Roman" pitchFamily="18" charset="0"/>
                          <a:cs typeface="Arial" charset="0"/>
                        </a:rPr>
                        <a:t>PHE (Threat Likelihood)</a:t>
                      </a:r>
                      <a:endParaRPr kumimoji="0" lang="en-US" sz="9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r>
              <a:tr h="14128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FFFFFF"/>
                          </a:solidFill>
                          <a:effectLst/>
                          <a:latin typeface="Arial" charset="0"/>
                          <a:ea typeface="Times New Roman" pitchFamily="18" charset="0"/>
                          <a:cs typeface="Arial" charset="0"/>
                        </a:rPr>
                        <a:t>Severity of HTI</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FFFFFF"/>
                          </a:solidFill>
                          <a:effectLst/>
                          <a:latin typeface="Arial" charset="0"/>
                          <a:ea typeface="Times New Roman" pitchFamily="18" charset="0"/>
                          <a:cs typeface="Arial" charset="0"/>
                        </a:rPr>
                        <a:t>(Impact)</a:t>
                      </a:r>
                      <a:endParaRPr kumimoji="0" lang="en-US" sz="9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anchor="ct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rgbClr val="1F497D"/>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003399"/>
                          </a:solidFill>
                          <a:effectLst/>
                          <a:latin typeface="Arial" charset="0"/>
                          <a:ea typeface="Times New Roman" pitchFamily="18" charset="0"/>
                          <a:cs typeface="Arial" charset="0"/>
                        </a:rPr>
                        <a:t>Low</a:t>
                      </a:r>
                      <a:endParaRPr kumimoji="0" lang="en-US" sz="900" b="0" i="0" u="none" strike="noStrike" cap="none" normalizeH="0" baseline="0" dirty="0" smtClean="0">
                        <a:ln>
                          <a:noFill/>
                        </a:ln>
                        <a:solidFill>
                          <a:srgbClr val="003399"/>
                        </a:solidFill>
                        <a:effectLst/>
                        <a:latin typeface="Times New Roman" pitchFamily="18" charset="0"/>
                        <a:ea typeface="Times New Roman" pitchFamily="18" charset="0"/>
                        <a:cs typeface="Arial" charset="0"/>
                      </a:endParaRPr>
                    </a:p>
                  </a:txBody>
                  <a:tcPr anchor="ct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003399"/>
                          </a:solidFill>
                          <a:effectLst/>
                          <a:latin typeface="Arial" charset="0"/>
                          <a:ea typeface="Times New Roman" pitchFamily="18" charset="0"/>
                          <a:cs typeface="Arial" charset="0"/>
                        </a:rPr>
                        <a:t>Moderate</a:t>
                      </a:r>
                      <a:endParaRPr kumimoji="0" lang="en-US" sz="900" b="0" i="0" u="none" strike="noStrike" cap="none" normalizeH="0" baseline="0" dirty="0" smtClean="0">
                        <a:ln>
                          <a:noFill/>
                        </a:ln>
                        <a:solidFill>
                          <a:srgbClr val="003399"/>
                        </a:solidFill>
                        <a:effectLst/>
                        <a:latin typeface="Times New Roman" pitchFamily="18" charset="0"/>
                        <a:ea typeface="Times New Roman" pitchFamily="18" charset="0"/>
                        <a:cs typeface="Arial" charset="0"/>
                      </a:endParaRPr>
                    </a:p>
                  </a:txBody>
                  <a:tcPr anchor="ct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003399"/>
                          </a:solidFill>
                          <a:effectLst/>
                          <a:latin typeface="Arial" charset="0"/>
                          <a:ea typeface="Times New Roman" pitchFamily="18" charset="0"/>
                          <a:cs typeface="Arial" charset="0"/>
                        </a:rPr>
                        <a:t>High</a:t>
                      </a:r>
                      <a:endParaRPr kumimoji="0" lang="en-US" sz="900" b="0" i="0" u="none" strike="noStrike" cap="none" normalizeH="0" baseline="0" dirty="0" smtClean="0">
                        <a:ln>
                          <a:noFill/>
                        </a:ln>
                        <a:solidFill>
                          <a:srgbClr val="003399"/>
                        </a:solidFill>
                        <a:effectLst/>
                        <a:latin typeface="Times New Roman" pitchFamily="18" charset="0"/>
                        <a:ea typeface="Times New Roman" pitchFamily="18" charset="0"/>
                        <a:cs typeface="Arial" charset="0"/>
                      </a:endParaRPr>
                    </a:p>
                  </a:txBody>
                  <a:tcPr anchor="ct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chemeClr val="tx2">
                        <a:lumMod val="20000"/>
                        <a:lumOff val="80000"/>
                      </a:schemeClr>
                    </a:solidFill>
                  </a:tcPr>
                </a:tc>
              </a:tr>
              <a:tr h="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003399"/>
                          </a:solidFill>
                          <a:effectLst/>
                          <a:latin typeface="Arial" charset="0"/>
                          <a:ea typeface="Times New Roman" pitchFamily="18" charset="0"/>
                          <a:cs typeface="Arial" charset="0"/>
                        </a:rPr>
                        <a:t>Significant (High)</a:t>
                      </a:r>
                      <a:endParaRPr kumimoji="0" lang="en-US" sz="900" b="0" i="0" u="none" strike="noStrike" cap="none" normalizeH="0" baseline="0" dirty="0" smtClean="0">
                        <a:ln>
                          <a:noFill/>
                        </a:ln>
                        <a:solidFill>
                          <a:srgbClr val="003399"/>
                        </a:solidFill>
                        <a:effectLst/>
                        <a:latin typeface="Times New Roman" pitchFamily="18" charset="0"/>
                        <a:ea typeface="Times New Roman" pitchFamily="18" charset="0"/>
                        <a:cs typeface="Arial" charset="0"/>
                      </a:endParaRPr>
                    </a:p>
                  </a:txBody>
                  <a:tcPr anchor="ct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rgbClr val="C6D9F1"/>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3399"/>
                          </a:solidFill>
                          <a:effectLst/>
                          <a:latin typeface="Arial" charset="0"/>
                          <a:ea typeface="Times New Roman" pitchFamily="18" charset="0"/>
                          <a:cs typeface="Arial" charset="0"/>
                        </a:rPr>
                        <a:t>2</a:t>
                      </a:r>
                      <a:endParaRPr kumimoji="0" lang="en-US" sz="1000" b="0" i="0" u="none" strike="noStrike" cap="none" normalizeH="0" baseline="0" dirty="0" smtClean="0">
                        <a:ln>
                          <a:noFill/>
                        </a:ln>
                        <a:solidFill>
                          <a:srgbClr val="003399"/>
                        </a:solidFill>
                        <a:effectLst/>
                        <a:latin typeface="Times New Roman" pitchFamily="18" charset="0"/>
                        <a:ea typeface="Times New Roman" pitchFamily="18" charset="0"/>
                        <a:cs typeface="Arial" charset="0"/>
                      </a:endParaRPr>
                    </a:p>
                  </a:txBody>
                  <a:tcPr anchor="ct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bg1"/>
                          </a:solidFill>
                          <a:effectLst/>
                          <a:latin typeface="Arial" charset="0"/>
                          <a:ea typeface="Times New Roman" pitchFamily="18" charset="0"/>
                          <a:cs typeface="Arial" charset="0"/>
                        </a:rPr>
                        <a:t>3</a:t>
                      </a:r>
                      <a:endParaRPr kumimoji="0" lang="en-US" sz="1000" b="0" i="0" u="none" strike="noStrike" cap="none" normalizeH="0" baseline="0" dirty="0" smtClean="0">
                        <a:ln>
                          <a:noFill/>
                        </a:ln>
                        <a:solidFill>
                          <a:schemeClr val="bg1"/>
                        </a:solidFill>
                        <a:effectLst/>
                        <a:latin typeface="Times New Roman" pitchFamily="18" charset="0"/>
                        <a:ea typeface="Times New Roman" pitchFamily="18" charset="0"/>
                        <a:cs typeface="Arial" charset="0"/>
                      </a:endParaRPr>
                    </a:p>
                  </a:txBody>
                  <a:tcPr anchor="ct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rgbClr val="FF0000"/>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bg1"/>
                          </a:solidFill>
                          <a:effectLst/>
                          <a:latin typeface="Arial" charset="0"/>
                          <a:ea typeface="Times New Roman" pitchFamily="18" charset="0"/>
                          <a:cs typeface="Arial" charset="0"/>
                        </a:rPr>
                        <a:t>3</a:t>
                      </a:r>
                      <a:endParaRPr kumimoji="0" lang="en-US" sz="1000" b="0" i="0" u="none" strike="noStrike" cap="none" normalizeH="0" baseline="0" dirty="0" smtClean="0">
                        <a:ln>
                          <a:noFill/>
                        </a:ln>
                        <a:solidFill>
                          <a:schemeClr val="bg1"/>
                        </a:solidFill>
                        <a:effectLst/>
                        <a:latin typeface="Times New Roman" pitchFamily="18" charset="0"/>
                        <a:ea typeface="Times New Roman" pitchFamily="18" charset="0"/>
                        <a:cs typeface="Arial" charset="0"/>
                      </a:endParaRPr>
                    </a:p>
                  </a:txBody>
                  <a:tcPr anchor="ct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rgbClr val="FF0000"/>
                    </a:solidFill>
                  </a:tcPr>
                </a:tc>
              </a:tr>
              <a:tr h="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003399"/>
                          </a:solidFill>
                          <a:effectLst/>
                          <a:latin typeface="Arial" charset="0"/>
                          <a:ea typeface="Times New Roman" pitchFamily="18" charset="0"/>
                          <a:cs typeface="Arial" charset="0"/>
                        </a:rPr>
                        <a:t>Serious (Moderate)</a:t>
                      </a:r>
                    </a:p>
                  </a:txBody>
                  <a:tcPr anchor="ct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rgbClr val="C6D9F1"/>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3399"/>
                          </a:solidFill>
                          <a:effectLst/>
                          <a:latin typeface="Arial" charset="0"/>
                          <a:ea typeface="Times New Roman" pitchFamily="18" charset="0"/>
                          <a:cs typeface="Arial" charset="0"/>
                        </a:rPr>
                        <a:t>1</a:t>
                      </a:r>
                      <a:endParaRPr kumimoji="0" lang="en-US" sz="1000" b="0" i="0" u="none" strike="noStrike" cap="none" normalizeH="0" baseline="0" dirty="0" smtClean="0">
                        <a:ln>
                          <a:noFill/>
                        </a:ln>
                        <a:solidFill>
                          <a:srgbClr val="003399"/>
                        </a:solidFill>
                        <a:effectLst/>
                        <a:latin typeface="Times New Roman" pitchFamily="18" charset="0"/>
                        <a:ea typeface="Times New Roman" pitchFamily="18" charset="0"/>
                        <a:cs typeface="Arial" charset="0"/>
                      </a:endParaRPr>
                    </a:p>
                  </a:txBody>
                  <a:tcPr anchor="ct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rgbClr val="92D050"/>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3399"/>
                          </a:solidFill>
                          <a:effectLst/>
                          <a:latin typeface="Arial" charset="0"/>
                          <a:ea typeface="Times New Roman" pitchFamily="18" charset="0"/>
                          <a:cs typeface="Arial" charset="0"/>
                        </a:rPr>
                        <a:t>2</a:t>
                      </a:r>
                      <a:endParaRPr kumimoji="0" lang="en-US" sz="1000" b="0" i="0" u="none" strike="noStrike" cap="none" normalizeH="0" baseline="0" dirty="0" smtClean="0">
                        <a:ln>
                          <a:noFill/>
                        </a:ln>
                        <a:solidFill>
                          <a:srgbClr val="003399"/>
                        </a:solidFill>
                        <a:effectLst/>
                        <a:latin typeface="Times New Roman" pitchFamily="18" charset="0"/>
                        <a:ea typeface="Times New Roman" pitchFamily="18" charset="0"/>
                        <a:cs typeface="Arial" charset="0"/>
                      </a:endParaRPr>
                    </a:p>
                  </a:txBody>
                  <a:tcPr anchor="ct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rgbClr val="FFFF00"/>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bg1"/>
                          </a:solidFill>
                          <a:effectLst/>
                          <a:latin typeface="Arial" charset="0"/>
                          <a:ea typeface="Times New Roman" pitchFamily="18" charset="0"/>
                          <a:cs typeface="Arial" charset="0"/>
                        </a:rPr>
                        <a:t>3</a:t>
                      </a:r>
                      <a:endParaRPr kumimoji="0" lang="en-US" sz="1000" b="0" i="0" u="none" strike="noStrike" cap="none" normalizeH="0" baseline="0" dirty="0" smtClean="0">
                        <a:ln>
                          <a:noFill/>
                        </a:ln>
                        <a:solidFill>
                          <a:schemeClr val="bg1"/>
                        </a:solidFill>
                        <a:effectLst/>
                        <a:latin typeface="Times New Roman" pitchFamily="18" charset="0"/>
                        <a:ea typeface="Times New Roman" pitchFamily="18" charset="0"/>
                        <a:cs typeface="Arial" charset="0"/>
                      </a:endParaRPr>
                    </a:p>
                  </a:txBody>
                  <a:tcPr anchor="ct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rgbClr val="FF0000"/>
                    </a:solidFill>
                  </a:tcPr>
                </a:tc>
              </a:tr>
              <a:tr h="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003399"/>
                          </a:solidFill>
                          <a:effectLst/>
                          <a:latin typeface="Arial" charset="0"/>
                          <a:ea typeface="Times New Roman" pitchFamily="18" charset="0"/>
                          <a:cs typeface="Arial" charset="0"/>
                        </a:rPr>
                        <a:t>Mild (Low)</a:t>
                      </a:r>
                      <a:endParaRPr kumimoji="0" lang="en-US" sz="900" b="0" i="0" u="none" strike="noStrike" cap="none" normalizeH="0" baseline="0" dirty="0" smtClean="0">
                        <a:ln>
                          <a:noFill/>
                        </a:ln>
                        <a:solidFill>
                          <a:srgbClr val="003399"/>
                        </a:solidFill>
                        <a:effectLst/>
                        <a:latin typeface="Times New Roman" pitchFamily="18" charset="0"/>
                        <a:ea typeface="Times New Roman" pitchFamily="18" charset="0"/>
                        <a:cs typeface="Arial" charset="0"/>
                      </a:endParaRPr>
                    </a:p>
                  </a:txBody>
                  <a:tcPr anchor="ct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rgbClr val="C6D9F1"/>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3399"/>
                          </a:solidFill>
                          <a:effectLst/>
                          <a:latin typeface="Arial" charset="0"/>
                          <a:ea typeface="Times New Roman" pitchFamily="18" charset="0"/>
                          <a:cs typeface="Arial" charset="0"/>
                        </a:rPr>
                        <a:t>1</a:t>
                      </a:r>
                      <a:endParaRPr kumimoji="0" lang="en-US" sz="1000" b="0" i="0" u="none" strike="noStrike" cap="none" normalizeH="0" baseline="0" dirty="0" smtClean="0">
                        <a:ln>
                          <a:noFill/>
                        </a:ln>
                        <a:solidFill>
                          <a:srgbClr val="003399"/>
                        </a:solidFill>
                        <a:effectLst/>
                        <a:latin typeface="Times New Roman" pitchFamily="18" charset="0"/>
                        <a:ea typeface="Times New Roman" pitchFamily="18" charset="0"/>
                        <a:cs typeface="Arial" charset="0"/>
                      </a:endParaRPr>
                    </a:p>
                  </a:txBody>
                  <a:tcPr anchor="ct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rgbClr val="92D050"/>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3399"/>
                          </a:solidFill>
                          <a:effectLst/>
                          <a:latin typeface="Arial" charset="0"/>
                          <a:ea typeface="Times New Roman" pitchFamily="18" charset="0"/>
                          <a:cs typeface="Arial" charset="0"/>
                        </a:rPr>
                        <a:t>1</a:t>
                      </a:r>
                      <a:endParaRPr kumimoji="0" lang="en-US" sz="1000" b="0" i="0" u="none" strike="noStrike" cap="none" normalizeH="0" baseline="0" dirty="0" smtClean="0">
                        <a:ln>
                          <a:noFill/>
                        </a:ln>
                        <a:solidFill>
                          <a:srgbClr val="003399"/>
                        </a:solidFill>
                        <a:effectLst/>
                        <a:latin typeface="Times New Roman" pitchFamily="18" charset="0"/>
                        <a:ea typeface="Times New Roman" pitchFamily="18" charset="0"/>
                        <a:cs typeface="Arial" charset="0"/>
                      </a:endParaRPr>
                    </a:p>
                  </a:txBody>
                  <a:tcPr anchor="ct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rgbClr val="92D050"/>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003399"/>
                          </a:solidFill>
                          <a:effectLst/>
                          <a:latin typeface="Arial" charset="0"/>
                          <a:ea typeface="Times New Roman" pitchFamily="18" charset="0"/>
                          <a:cs typeface="Arial" charset="0"/>
                        </a:rPr>
                        <a:t>2</a:t>
                      </a:r>
                      <a:endParaRPr kumimoji="0" lang="en-US" sz="1000" b="0" i="0" u="none" strike="noStrike" cap="none" normalizeH="0" baseline="0" dirty="0" smtClean="0">
                        <a:ln>
                          <a:noFill/>
                        </a:ln>
                        <a:solidFill>
                          <a:srgbClr val="003399"/>
                        </a:solidFill>
                        <a:effectLst/>
                        <a:latin typeface="Times New Roman" pitchFamily="18" charset="0"/>
                        <a:ea typeface="Times New Roman" pitchFamily="18" charset="0"/>
                        <a:cs typeface="Arial" charset="0"/>
                      </a:endParaRPr>
                    </a:p>
                  </a:txBody>
                  <a:tcPr anchor="ctr" horzOverflow="overflow">
                    <a:lnL w="12700" cap="flat" cmpd="sng" algn="ctr">
                      <a:solidFill>
                        <a:prstClr val="white">
                          <a:lumMod val="65000"/>
                        </a:prstClr>
                      </a:solidFill>
                      <a:prstDash val="solid"/>
                      <a:round/>
                      <a:headEnd type="none" w="med" len="med"/>
                      <a:tailEnd type="none" w="med" len="med"/>
                    </a:lnL>
                    <a:lnR w="12700" cap="flat" cmpd="sng" algn="ctr">
                      <a:solidFill>
                        <a:prstClr val="white">
                          <a:lumMod val="65000"/>
                        </a:prstClr>
                      </a:solidFill>
                      <a:prstDash val="solid"/>
                      <a:round/>
                      <a:headEnd type="none" w="med" len="med"/>
                      <a:tailEnd type="none" w="med" len="med"/>
                    </a:lnR>
                    <a:lnT w="12700" cap="flat" cmpd="sng" algn="ctr">
                      <a:solidFill>
                        <a:prstClr val="white">
                          <a:lumMod val="65000"/>
                        </a:prstClr>
                      </a:solidFill>
                      <a:prstDash val="solid"/>
                      <a:round/>
                      <a:headEnd type="none" w="med" len="med"/>
                      <a:tailEnd type="none" w="med" len="med"/>
                    </a:lnT>
                    <a:lnB w="12700" cap="flat" cmpd="sng" algn="ctr">
                      <a:solidFill>
                        <a:prstClr val="white">
                          <a:lumMod val="65000"/>
                        </a:prstClr>
                      </a:solidFill>
                      <a:prstDash val="solid"/>
                      <a:round/>
                      <a:headEnd type="none" w="med" len="med"/>
                      <a:tailEnd type="none" w="med" len="med"/>
                    </a:lnB>
                    <a:lnTlToBr>
                      <a:noFill/>
                    </a:lnTlToBr>
                    <a:lnBlToTr>
                      <a:noFill/>
                    </a:lnBlToTr>
                    <a:solidFill>
                      <a:srgbClr val="FFFF00"/>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3"/>
          <p:cNvSpPr>
            <a:spLocks noGrp="1"/>
          </p:cNvSpPr>
          <p:nvPr>
            <p:ph type="sldNum" sz="quarter" idx="10"/>
          </p:nvPr>
        </p:nvSpPr>
        <p:spPr>
          <a:noFill/>
        </p:spPr>
        <p:txBody>
          <a:bodyPr/>
          <a:lstStyle/>
          <a:p>
            <a:r>
              <a:rPr lang="en-US" dirty="0" smtClean="0"/>
              <a:t>- </a:t>
            </a:r>
            <a:fld id="{CCD1BB1A-676F-4F70-ADBC-95C391DB7920}" type="slidenum">
              <a:rPr lang="en-US" smtClean="0"/>
              <a:pPr/>
              <a:t>88</a:t>
            </a:fld>
            <a:r>
              <a:rPr lang="en-US" dirty="0" smtClean="0"/>
              <a:t> -</a:t>
            </a:r>
          </a:p>
        </p:txBody>
      </p:sp>
      <p:sp>
        <p:nvSpPr>
          <p:cNvPr id="66563" name="Rectangle 2"/>
          <p:cNvSpPr>
            <a:spLocks noGrp="1" noChangeArrowheads="1"/>
          </p:cNvSpPr>
          <p:nvPr>
            <p:ph type="title"/>
          </p:nvPr>
        </p:nvSpPr>
        <p:spPr/>
        <p:txBody>
          <a:bodyPr/>
          <a:lstStyle/>
          <a:p>
            <a:r>
              <a:rPr lang="en-US" sz="1200" dirty="0" smtClean="0"/>
              <a:t>Risk Management</a:t>
            </a:r>
            <a:br>
              <a:rPr lang="en-US" sz="1200" dirty="0" smtClean="0"/>
            </a:br>
            <a:r>
              <a:rPr lang="en-US" dirty="0" smtClean="0"/>
              <a:t>Risk Control – Risk Management Actions</a:t>
            </a:r>
          </a:p>
        </p:txBody>
      </p:sp>
      <p:sp>
        <p:nvSpPr>
          <p:cNvPr id="66564" name="Rectangle 3"/>
          <p:cNvSpPr>
            <a:spLocks noGrp="1" noChangeArrowheads="1"/>
          </p:cNvSpPr>
          <p:nvPr>
            <p:ph type="body" idx="1"/>
          </p:nvPr>
        </p:nvSpPr>
        <p:spPr/>
        <p:txBody>
          <a:bodyPr/>
          <a:lstStyle/>
          <a:p>
            <a:pPr>
              <a:buClr>
                <a:srgbClr val="003399"/>
              </a:buClr>
            </a:pPr>
            <a:r>
              <a:rPr lang="en-US" u="sng" dirty="0" smtClean="0">
                <a:solidFill>
                  <a:srgbClr val="FF6600"/>
                </a:solidFill>
              </a:rPr>
              <a:t>Risk Acceptance</a:t>
            </a:r>
          </a:p>
          <a:p>
            <a:pPr lvl="1">
              <a:buClr>
                <a:srgbClr val="003399"/>
              </a:buClr>
            </a:pPr>
            <a:r>
              <a:rPr lang="en-US" dirty="0" smtClean="0"/>
              <a:t>Establish risk </a:t>
            </a:r>
            <a:r>
              <a:rPr lang="en-US" dirty="0"/>
              <a:t>a</a:t>
            </a:r>
            <a:r>
              <a:rPr lang="en-US" dirty="0" smtClean="0"/>
              <a:t>cceptance </a:t>
            </a:r>
            <a:r>
              <a:rPr lang="en-US" dirty="0"/>
              <a:t>c</a:t>
            </a:r>
            <a:r>
              <a:rPr lang="en-US" dirty="0" smtClean="0"/>
              <a:t>riteria to determine what is acceptable.</a:t>
            </a:r>
          </a:p>
          <a:p>
            <a:pPr>
              <a:buClr>
                <a:srgbClr val="003399"/>
              </a:buClr>
            </a:pPr>
            <a:r>
              <a:rPr lang="en-US" u="sng" dirty="0" smtClean="0">
                <a:solidFill>
                  <a:srgbClr val="FF6600"/>
                </a:solidFill>
              </a:rPr>
              <a:t>Risk Mitigation</a:t>
            </a:r>
          </a:p>
          <a:p>
            <a:pPr lvl="1">
              <a:buClr>
                <a:srgbClr val="003399"/>
              </a:buClr>
            </a:pPr>
            <a:r>
              <a:rPr lang="en-US" dirty="0" smtClean="0"/>
              <a:t>Establish plan of action &amp; milestone (POA&amp;M) for implementing safeguards and countermeasures.</a:t>
            </a:r>
          </a:p>
          <a:p>
            <a:pPr>
              <a:buClr>
                <a:srgbClr val="003399"/>
              </a:buClr>
            </a:pPr>
            <a:r>
              <a:rPr lang="en-US" u="sng" dirty="0" smtClean="0">
                <a:solidFill>
                  <a:srgbClr val="FF6600"/>
                </a:solidFill>
              </a:rPr>
              <a:t>Risk Transfer</a:t>
            </a:r>
          </a:p>
          <a:p>
            <a:pPr lvl="1">
              <a:buClr>
                <a:srgbClr val="003399"/>
              </a:buClr>
            </a:pPr>
            <a:r>
              <a:rPr lang="en-US" dirty="0" smtClean="0"/>
              <a:t>Transfer the potential liability to another entity (e.g., insurance company.)</a:t>
            </a:r>
          </a:p>
          <a:p>
            <a:pPr>
              <a:buClr>
                <a:srgbClr val="003399"/>
              </a:buClr>
            </a:pPr>
            <a:endParaRPr lang="en-US" dirty="0" smtClean="0"/>
          </a:p>
          <a:p>
            <a:pPr>
              <a:buClr>
                <a:srgbClr val="003399"/>
              </a:buClr>
            </a:pPr>
            <a:r>
              <a:rPr lang="en-US" u="sng" dirty="0" smtClean="0">
                <a:solidFill>
                  <a:srgbClr val="FF6600"/>
                </a:solidFill>
              </a:rPr>
              <a:t>Total Risk</a:t>
            </a:r>
            <a:r>
              <a:rPr lang="en-US" dirty="0" smtClean="0"/>
              <a:t> = </a:t>
            </a:r>
            <a:r>
              <a:rPr lang="en-US" dirty="0" smtClean="0">
                <a:cs typeface="Arial" charset="0"/>
              </a:rPr>
              <a:t>∑ (</a:t>
            </a:r>
            <a:r>
              <a:rPr lang="en-US" dirty="0" smtClean="0"/>
              <a:t>Threats x Vulnerability x Asset value)</a:t>
            </a:r>
          </a:p>
          <a:p>
            <a:pPr>
              <a:buClr>
                <a:srgbClr val="003399"/>
              </a:buClr>
            </a:pPr>
            <a:r>
              <a:rPr lang="en-US" u="sng" dirty="0" smtClean="0">
                <a:solidFill>
                  <a:srgbClr val="FF6600"/>
                </a:solidFill>
              </a:rPr>
              <a:t>Residual Risk</a:t>
            </a:r>
            <a:r>
              <a:rPr lang="en-US" dirty="0" smtClean="0"/>
              <a:t> = (Total Risk) – (Countermeasures and Safeguards)</a:t>
            </a: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6" name="Content Placeholder 5"/>
          <p:cNvSpPr>
            <a:spLocks noGrp="1"/>
          </p:cNvSpPr>
          <p:nvPr>
            <p:ph idx="1"/>
          </p:nvPr>
        </p:nvSpPr>
        <p:spPr/>
        <p:txBody>
          <a:bodyPr/>
          <a:lstStyle/>
          <a:p>
            <a:r>
              <a:rPr lang="en-US" dirty="0" smtClean="0"/>
              <a:t>What are the two types of risk analysis methods?</a:t>
            </a:r>
          </a:p>
          <a:p>
            <a:pPr lvl="1"/>
            <a:r>
              <a:rPr lang="en-US" dirty="0" smtClean="0"/>
              <a:t> </a:t>
            </a:r>
          </a:p>
          <a:p>
            <a:pPr lvl="1"/>
            <a:r>
              <a:rPr lang="en-US" dirty="0" smtClean="0"/>
              <a:t> </a:t>
            </a:r>
          </a:p>
          <a:p>
            <a:endParaRPr lang="en-US" dirty="0" smtClean="0"/>
          </a:p>
          <a:p>
            <a:r>
              <a:rPr lang="en-US" dirty="0" smtClean="0"/>
              <a:t>What type of risk analysis requires the potential impact be measured in financial terms?</a:t>
            </a:r>
          </a:p>
          <a:p>
            <a:pPr lvl="1"/>
            <a:r>
              <a:rPr lang="en-US" dirty="0" smtClean="0"/>
              <a:t> </a:t>
            </a:r>
          </a:p>
          <a:p>
            <a:pPr lvl="1"/>
            <a:endParaRPr lang="en-US" dirty="0" smtClean="0"/>
          </a:p>
          <a:p>
            <a:r>
              <a:rPr lang="en-US" dirty="0" smtClean="0"/>
              <a:t>What type of risk analysis requires the potential impact be adjudicated in terms of “severity of loss”?</a:t>
            </a:r>
          </a:p>
          <a:p>
            <a:pPr lvl="1"/>
            <a:r>
              <a:rPr lang="en-US" dirty="0" smtClean="0"/>
              <a:t> </a:t>
            </a:r>
          </a:p>
          <a:p>
            <a:pPr lvl="1"/>
            <a:endParaRPr lang="en-US" dirty="0"/>
          </a:p>
        </p:txBody>
      </p:sp>
      <p:sp>
        <p:nvSpPr>
          <p:cNvPr id="5" name="Slide Number Placeholder 4"/>
          <p:cNvSpPr>
            <a:spLocks noGrp="1"/>
          </p:cNvSpPr>
          <p:nvPr>
            <p:ph type="sldNum" sz="quarter" idx="10"/>
          </p:nvPr>
        </p:nvSpPr>
        <p:spPr/>
        <p:txBody>
          <a:bodyPr/>
          <a:lstStyle/>
          <a:p>
            <a:pPr>
              <a:defRPr/>
            </a:pPr>
            <a:r>
              <a:rPr lang="en-US" dirty="0" smtClean="0"/>
              <a:t>- </a:t>
            </a:r>
            <a:fld id="{E6F969BA-C3D3-4CA2-B674-4366BB858D96}" type="slidenum">
              <a:rPr lang="en-US" smtClean="0"/>
              <a:pPr>
                <a:defRPr/>
              </a:pPr>
              <a:t>89</a:t>
            </a:fld>
            <a:r>
              <a:rPr lang="en-US" dirty="0" smtClean="0"/>
              <a:t>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3"/>
          <p:cNvSpPr>
            <a:spLocks noGrp="1"/>
          </p:cNvSpPr>
          <p:nvPr>
            <p:ph type="sldNum" sz="quarter" idx="10"/>
          </p:nvPr>
        </p:nvSpPr>
        <p:spPr>
          <a:noFill/>
        </p:spPr>
        <p:txBody>
          <a:bodyPr/>
          <a:lstStyle/>
          <a:p>
            <a:r>
              <a:rPr lang="en-US" dirty="0" smtClean="0"/>
              <a:t>- </a:t>
            </a:r>
            <a:fld id="{020AE799-965B-471E-ABC3-EB19C46871BF}" type="slidenum">
              <a:rPr lang="en-US" smtClean="0"/>
              <a:pPr/>
              <a:t>9</a:t>
            </a:fld>
            <a:r>
              <a:rPr lang="en-US" dirty="0" smtClean="0"/>
              <a:t> -</a:t>
            </a:r>
          </a:p>
        </p:txBody>
      </p:sp>
      <p:sp>
        <p:nvSpPr>
          <p:cNvPr id="28675" name="Rectangle 2"/>
          <p:cNvSpPr>
            <a:spLocks noGrp="1" noChangeArrowheads="1"/>
          </p:cNvSpPr>
          <p:nvPr>
            <p:ph type="title"/>
          </p:nvPr>
        </p:nvSpPr>
        <p:spPr/>
        <p:txBody>
          <a:bodyPr/>
          <a:lstStyle/>
          <a:p>
            <a:r>
              <a:rPr lang="en-US" sz="1200" dirty="0" smtClean="0"/>
              <a:t>Information Security Concept</a:t>
            </a:r>
            <a:r>
              <a:rPr lang="en-US" dirty="0" smtClean="0"/>
              <a:t/>
            </a:r>
            <a:br>
              <a:rPr lang="en-US" dirty="0" smtClean="0"/>
            </a:br>
            <a:r>
              <a:rPr lang="en-US" dirty="0" smtClean="0"/>
              <a:t>Security Best Practices</a:t>
            </a:r>
          </a:p>
        </p:txBody>
      </p:sp>
      <p:sp>
        <p:nvSpPr>
          <p:cNvPr id="28676" name="Rectangle 3"/>
          <p:cNvSpPr>
            <a:spLocks noGrp="1" noChangeArrowheads="1"/>
          </p:cNvSpPr>
          <p:nvPr>
            <p:ph type="body" idx="1"/>
          </p:nvPr>
        </p:nvSpPr>
        <p:spPr>
          <a:xfrm>
            <a:off x="685800" y="1143000"/>
            <a:ext cx="7772400" cy="5413917"/>
          </a:xfrm>
        </p:spPr>
        <p:txBody>
          <a:bodyPr/>
          <a:lstStyle/>
          <a:p>
            <a:pPr>
              <a:buClr>
                <a:srgbClr val="003399"/>
              </a:buClr>
            </a:pPr>
            <a:r>
              <a:rPr lang="en-US" u="sng" dirty="0" smtClean="0">
                <a:solidFill>
                  <a:srgbClr val="FF6600"/>
                </a:solidFill>
              </a:rPr>
              <a:t>Confidentiality</a:t>
            </a:r>
          </a:p>
          <a:p>
            <a:pPr>
              <a:buClr>
                <a:srgbClr val="003399"/>
              </a:buClr>
            </a:pPr>
            <a:r>
              <a:rPr lang="en-US" u="sng" dirty="0" smtClean="0">
                <a:solidFill>
                  <a:srgbClr val="FF6600"/>
                </a:solidFill>
              </a:rPr>
              <a:t>Integrity</a:t>
            </a:r>
          </a:p>
          <a:p>
            <a:pPr>
              <a:buClr>
                <a:srgbClr val="003399"/>
              </a:buClr>
            </a:pPr>
            <a:r>
              <a:rPr lang="en-US" u="sng" dirty="0" smtClean="0">
                <a:solidFill>
                  <a:srgbClr val="FF6600"/>
                </a:solidFill>
              </a:rPr>
              <a:t>Availability</a:t>
            </a:r>
          </a:p>
          <a:p>
            <a:pPr>
              <a:buClr>
                <a:srgbClr val="003399"/>
              </a:buClr>
            </a:pPr>
            <a:r>
              <a:rPr lang="en-US" u="sng" dirty="0" smtClean="0">
                <a:solidFill>
                  <a:srgbClr val="FF6600"/>
                </a:solidFill>
              </a:rPr>
              <a:t>Need-to-know</a:t>
            </a:r>
          </a:p>
          <a:p>
            <a:pPr>
              <a:buClr>
                <a:srgbClr val="003399"/>
              </a:buClr>
            </a:pPr>
            <a:r>
              <a:rPr lang="en-US" u="sng" dirty="0" smtClean="0">
                <a:solidFill>
                  <a:srgbClr val="FF6600"/>
                </a:solidFill>
              </a:rPr>
              <a:t>Least privilege</a:t>
            </a:r>
            <a:endParaRPr lang="en-US" u="sng" dirty="0" smtClean="0">
              <a:solidFill>
                <a:srgbClr val="000099"/>
              </a:solidFill>
            </a:endParaRPr>
          </a:p>
          <a:p>
            <a:pPr>
              <a:buClr>
                <a:srgbClr val="003399"/>
              </a:buClr>
            </a:pPr>
            <a:r>
              <a:rPr lang="en-US" u="sng" dirty="0" smtClean="0">
                <a:solidFill>
                  <a:srgbClr val="FF6600"/>
                </a:solidFill>
              </a:rPr>
              <a:t>Separation of duties</a:t>
            </a:r>
          </a:p>
          <a:p>
            <a:pPr>
              <a:buClr>
                <a:srgbClr val="003399"/>
              </a:buClr>
            </a:pPr>
            <a:r>
              <a:rPr lang="en-US" u="sng" dirty="0" smtClean="0">
                <a:solidFill>
                  <a:srgbClr val="FF6600"/>
                </a:solidFill>
              </a:rPr>
              <a:t>Job rotation</a:t>
            </a:r>
            <a:endParaRPr lang="en-US" dirty="0" smtClean="0"/>
          </a:p>
          <a:p>
            <a:pPr lvl="1">
              <a:buClr>
                <a:srgbClr val="003399"/>
              </a:buClr>
            </a:pPr>
            <a:r>
              <a:rPr lang="en-US" dirty="0" smtClean="0"/>
              <a:t>To reduce risk of collusion</a:t>
            </a:r>
          </a:p>
          <a:p>
            <a:pPr lvl="1">
              <a:buClr>
                <a:srgbClr val="003399"/>
              </a:buClr>
            </a:pPr>
            <a:r>
              <a:rPr lang="en-US" dirty="0" smtClean="0"/>
              <a:t>To ensure no single point of failure</a:t>
            </a:r>
          </a:p>
          <a:p>
            <a:pPr>
              <a:buClr>
                <a:srgbClr val="003399"/>
              </a:buClr>
            </a:pPr>
            <a:r>
              <a:rPr lang="en-US" u="sng" dirty="0" smtClean="0">
                <a:solidFill>
                  <a:srgbClr val="FF6600"/>
                </a:solidFill>
              </a:rPr>
              <a:t>Mandatory vacation</a:t>
            </a:r>
            <a:endParaRPr lang="en-US" dirty="0" smtClean="0"/>
          </a:p>
          <a:p>
            <a:pPr lvl="1">
              <a:buClr>
                <a:srgbClr val="003399"/>
              </a:buClr>
            </a:pPr>
            <a:r>
              <a:rPr lang="en-US" dirty="0" smtClean="0"/>
              <a:t>To allow auditors to review records</a:t>
            </a:r>
          </a:p>
        </p:txBody>
      </p:sp>
      <p:sp>
        <p:nvSpPr>
          <p:cNvPr id="3" name="TextBox 2"/>
          <p:cNvSpPr txBox="1"/>
          <p:nvPr/>
        </p:nvSpPr>
        <p:spPr>
          <a:xfrm>
            <a:off x="6334298" y="5818909"/>
            <a:ext cx="2241319" cy="276999"/>
          </a:xfrm>
          <a:prstGeom prst="rect">
            <a:avLst/>
          </a:prstGeom>
          <a:noFill/>
        </p:spPr>
        <p:txBody>
          <a:bodyPr wrap="none" rtlCol="0">
            <a:spAutoFit/>
          </a:bodyPr>
          <a:lstStyle/>
          <a:p>
            <a:r>
              <a:rPr lang="en-US" dirty="0">
                <a:solidFill>
                  <a:srgbClr val="003399"/>
                </a:solidFill>
                <a:hlinkClick r:id="rId3"/>
              </a:rPr>
              <a:t>http://</a:t>
            </a:r>
            <a:r>
              <a:rPr lang="en-US" dirty="0" smtClean="0">
                <a:solidFill>
                  <a:srgbClr val="003399"/>
                </a:solidFill>
                <a:hlinkClick r:id="rId3"/>
              </a:rPr>
              <a:t>youtu.be/b63hL4gq1Wg</a:t>
            </a:r>
            <a:r>
              <a:rPr lang="en-US" dirty="0" smtClean="0">
                <a:solidFill>
                  <a:srgbClr val="003399"/>
                </a:solidFill>
              </a:rPr>
              <a:t> </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a:t>
            </a:r>
            <a:endParaRPr lang="en-US" dirty="0"/>
          </a:p>
        </p:txBody>
      </p:sp>
      <p:sp>
        <p:nvSpPr>
          <p:cNvPr id="6" name="Content Placeholder 5"/>
          <p:cNvSpPr>
            <a:spLocks noGrp="1"/>
          </p:cNvSpPr>
          <p:nvPr>
            <p:ph idx="1"/>
          </p:nvPr>
        </p:nvSpPr>
        <p:spPr/>
        <p:txBody>
          <a:bodyPr/>
          <a:lstStyle/>
          <a:p>
            <a:r>
              <a:rPr lang="en-US" dirty="0" smtClean="0"/>
              <a:t>What are the two types of risk analysis methods?</a:t>
            </a:r>
          </a:p>
          <a:p>
            <a:pPr lvl="1"/>
            <a:r>
              <a:rPr lang="en-US" dirty="0" smtClean="0"/>
              <a:t> </a:t>
            </a:r>
            <a:r>
              <a:rPr lang="en-US" u="sng" dirty="0" smtClean="0">
                <a:solidFill>
                  <a:srgbClr val="FF6600"/>
                </a:solidFill>
              </a:rPr>
              <a:t>Qualitative</a:t>
            </a:r>
          </a:p>
          <a:p>
            <a:pPr lvl="1"/>
            <a:r>
              <a:rPr lang="en-US" dirty="0" smtClean="0"/>
              <a:t> </a:t>
            </a:r>
            <a:r>
              <a:rPr lang="en-US" u="sng" dirty="0" smtClean="0">
                <a:solidFill>
                  <a:srgbClr val="FF6600"/>
                </a:solidFill>
              </a:rPr>
              <a:t>Quantitative</a:t>
            </a:r>
          </a:p>
          <a:p>
            <a:endParaRPr lang="en-US" dirty="0" smtClean="0"/>
          </a:p>
          <a:p>
            <a:r>
              <a:rPr lang="en-US" dirty="0" smtClean="0"/>
              <a:t>What type of risk analysis requires the potential impact be measured in financial terms?</a:t>
            </a:r>
          </a:p>
          <a:p>
            <a:pPr lvl="1"/>
            <a:r>
              <a:rPr lang="en-US" dirty="0" smtClean="0"/>
              <a:t> </a:t>
            </a:r>
            <a:r>
              <a:rPr lang="en-US" u="sng" dirty="0" smtClean="0">
                <a:solidFill>
                  <a:srgbClr val="FF6600"/>
                </a:solidFill>
              </a:rPr>
              <a:t>Quantitative</a:t>
            </a:r>
          </a:p>
          <a:p>
            <a:pPr lvl="1"/>
            <a:endParaRPr lang="en-US" dirty="0" smtClean="0"/>
          </a:p>
          <a:p>
            <a:r>
              <a:rPr lang="en-US" dirty="0" smtClean="0"/>
              <a:t>What type of risk analysis requires the potential impact be adjudicated in terms of “severity of loss”?</a:t>
            </a:r>
          </a:p>
          <a:p>
            <a:pPr lvl="1"/>
            <a:r>
              <a:rPr lang="en-US" dirty="0" smtClean="0"/>
              <a:t> </a:t>
            </a:r>
            <a:r>
              <a:rPr lang="en-US" u="sng" dirty="0" smtClean="0">
                <a:solidFill>
                  <a:srgbClr val="FF6600"/>
                </a:solidFill>
              </a:rPr>
              <a:t>Qualitative</a:t>
            </a:r>
          </a:p>
          <a:p>
            <a:pPr lvl="1"/>
            <a:endParaRPr lang="en-US" dirty="0"/>
          </a:p>
        </p:txBody>
      </p:sp>
      <p:sp>
        <p:nvSpPr>
          <p:cNvPr id="5" name="Slide Number Placeholder 4"/>
          <p:cNvSpPr>
            <a:spLocks noGrp="1"/>
          </p:cNvSpPr>
          <p:nvPr>
            <p:ph type="sldNum" sz="quarter" idx="10"/>
          </p:nvPr>
        </p:nvSpPr>
        <p:spPr/>
        <p:txBody>
          <a:bodyPr/>
          <a:lstStyle/>
          <a:p>
            <a:pPr>
              <a:defRPr/>
            </a:pPr>
            <a:r>
              <a:rPr lang="en-US" dirty="0" smtClean="0"/>
              <a:t>- </a:t>
            </a:r>
            <a:fld id="{E6F969BA-C3D3-4CA2-B674-4366BB858D96}" type="slidenum">
              <a:rPr lang="en-US" smtClean="0"/>
              <a:pPr>
                <a:defRPr/>
              </a:pPr>
              <a:t>90</a:t>
            </a:fld>
            <a:r>
              <a:rPr lang="en-US" dirty="0" smtClean="0"/>
              <a:t> -</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 calcmode="lin" valueType="num">
                                      <p:cBhvr additive="base">
                                        <p:cTn id="12"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6">
                                            <p:txEl>
                                              <p:pRg st="5" end="5"/>
                                            </p:txEl>
                                          </p:spTgt>
                                        </p:tgtEl>
                                        <p:attrNameLst>
                                          <p:attrName>style.visibility</p:attrName>
                                        </p:attrNameLst>
                                      </p:cBhvr>
                                      <p:to>
                                        <p:strVal val="visible"/>
                                      </p:to>
                                    </p:set>
                                    <p:anim calcmode="lin" valueType="num">
                                      <p:cBhvr additive="base">
                                        <p:cTn id="18" dur="500" fill="hold"/>
                                        <p:tgtEl>
                                          <p:spTgt spid="6">
                                            <p:txEl>
                                              <p:pRg st="5" end="5"/>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6">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6">
                                            <p:txEl>
                                              <p:pRg st="8" end="8"/>
                                            </p:txEl>
                                          </p:spTgt>
                                        </p:tgtEl>
                                        <p:attrNameLst>
                                          <p:attrName>style.visibility</p:attrName>
                                        </p:attrNameLst>
                                      </p:cBhvr>
                                      <p:to>
                                        <p:strVal val="visible"/>
                                      </p:to>
                                    </p:set>
                                    <p:anim calcmode="lin" valueType="num">
                                      <p:cBhvr additive="base">
                                        <p:cTn id="24" dur="500" fill="hold"/>
                                        <p:tgtEl>
                                          <p:spTgt spid="6">
                                            <p:txEl>
                                              <p:pRg st="8" end="8"/>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6">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3"/>
          <p:cNvSpPr>
            <a:spLocks noGrp="1"/>
          </p:cNvSpPr>
          <p:nvPr>
            <p:ph type="sldNum" sz="quarter" idx="10"/>
          </p:nvPr>
        </p:nvSpPr>
        <p:spPr>
          <a:noFill/>
        </p:spPr>
        <p:txBody>
          <a:bodyPr/>
          <a:lstStyle/>
          <a:p>
            <a:r>
              <a:rPr lang="en-US" dirty="0" smtClean="0"/>
              <a:t>- </a:t>
            </a:r>
            <a:fld id="{09D8F03F-6F86-4F8C-8E6C-002DACC77ACB}" type="slidenum">
              <a:rPr lang="en-US" smtClean="0"/>
              <a:pPr/>
              <a:t>91</a:t>
            </a:fld>
            <a:r>
              <a:rPr lang="en-US" dirty="0" smtClean="0"/>
              <a:t> -</a:t>
            </a:r>
          </a:p>
        </p:txBody>
      </p:sp>
      <p:sp>
        <p:nvSpPr>
          <p:cNvPr id="67587" name="Rectangle 2"/>
          <p:cNvSpPr>
            <a:spLocks noGrp="1" noChangeArrowheads="1"/>
          </p:cNvSpPr>
          <p:nvPr>
            <p:ph type="title"/>
          </p:nvPr>
        </p:nvSpPr>
        <p:spPr/>
        <p:txBody>
          <a:bodyPr/>
          <a:lstStyle/>
          <a:p>
            <a:r>
              <a:rPr lang="en-US" sz="1200" dirty="0" smtClean="0"/>
              <a:t>Learning Objectives </a:t>
            </a:r>
            <a:r>
              <a:rPr lang="en-US" dirty="0" smtClean="0"/>
              <a:t/>
            </a:r>
            <a:br>
              <a:rPr lang="en-US" dirty="0" smtClean="0"/>
            </a:br>
            <a:r>
              <a:rPr lang="en-US" dirty="0" smtClean="0"/>
              <a:t>Information Security Management Domain</a:t>
            </a:r>
          </a:p>
        </p:txBody>
      </p:sp>
      <p:sp>
        <p:nvSpPr>
          <p:cNvPr id="67588" name="Rectangle 3"/>
          <p:cNvSpPr>
            <a:spLocks noGrp="1" noChangeArrowheads="1"/>
          </p:cNvSpPr>
          <p:nvPr>
            <p:ph type="body" idx="1"/>
          </p:nvPr>
        </p:nvSpPr>
        <p:spPr/>
        <p:txBody>
          <a:bodyPr/>
          <a:lstStyle/>
          <a:p>
            <a:r>
              <a:rPr lang="en-US" dirty="0" smtClean="0"/>
              <a:t>Information Security Concepts</a:t>
            </a:r>
          </a:p>
          <a:p>
            <a:r>
              <a:rPr lang="en-US" dirty="0" smtClean="0"/>
              <a:t>Information Security Management</a:t>
            </a:r>
          </a:p>
          <a:p>
            <a:r>
              <a:rPr lang="en-US" dirty="0" smtClean="0"/>
              <a:t>Policies, Standards, Procedures, and Guidelines</a:t>
            </a:r>
          </a:p>
          <a:p>
            <a:r>
              <a:rPr lang="en-US" dirty="0" smtClean="0"/>
              <a:t>Information Classification</a:t>
            </a:r>
          </a:p>
          <a:p>
            <a:r>
              <a:rPr lang="en-US" dirty="0" smtClean="0"/>
              <a:t>System Life Cycle (SLC) and System Development Life Cycle (SDLC)</a:t>
            </a:r>
          </a:p>
          <a:p>
            <a:r>
              <a:rPr lang="en-US" dirty="0" smtClean="0"/>
              <a:t>Risk Management</a:t>
            </a:r>
          </a:p>
          <a:p>
            <a:r>
              <a:rPr lang="en-US" dirty="0" smtClean="0"/>
              <a:t>Certification &amp; Accreditation</a:t>
            </a:r>
          </a:p>
          <a:p>
            <a:r>
              <a:rPr lang="en-US" dirty="0" smtClean="0"/>
              <a:t>Security Assessment</a:t>
            </a:r>
          </a:p>
          <a:p>
            <a:r>
              <a:rPr lang="en-US" dirty="0" smtClean="0"/>
              <a:t>Configuration Management</a:t>
            </a:r>
          </a:p>
          <a:p>
            <a:r>
              <a:rPr lang="en-US" dirty="0" smtClean="0"/>
              <a:t>Personnel Security</a:t>
            </a:r>
          </a:p>
          <a:p>
            <a:r>
              <a:rPr lang="en-US" dirty="0" smtClean="0"/>
              <a:t>Security Education, Training &amp; Awareness</a:t>
            </a:r>
          </a:p>
        </p:txBody>
      </p:sp>
      <p:sp>
        <p:nvSpPr>
          <p:cNvPr id="67589" name="AutoShape 4"/>
          <p:cNvSpPr>
            <a:spLocks noChangeArrowheads="1"/>
          </p:cNvSpPr>
          <p:nvPr/>
        </p:nvSpPr>
        <p:spPr bwMode="auto">
          <a:xfrm>
            <a:off x="304800" y="4125913"/>
            <a:ext cx="609600" cy="457200"/>
          </a:xfrm>
          <a:custGeom>
            <a:avLst/>
            <a:gdLst>
              <a:gd name="T0" fmla="*/ 12903199 w 21600"/>
              <a:gd name="T1" fmla="*/ 0 h 21600"/>
              <a:gd name="T2" fmla="*/ 0 w 21600"/>
              <a:gd name="T3" fmla="*/ 4838700 h 21600"/>
              <a:gd name="T4" fmla="*/ 12903199 w 21600"/>
              <a:gd name="T5" fmla="*/ 9677399 h 21600"/>
              <a:gd name="T6" fmla="*/ 17204267 w 21600"/>
              <a:gd name="T7" fmla="*/ 4838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noFill/>
            <a:miter lim="800000"/>
            <a:headEnd/>
            <a:tailEnd/>
          </a:ln>
        </p:spPr>
        <p:txBody>
          <a:bodyPr wrap="none" anchor="ctr">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10"/>
          </p:nvPr>
        </p:nvSpPr>
        <p:spPr>
          <a:noFill/>
        </p:spPr>
        <p:txBody>
          <a:bodyPr/>
          <a:lstStyle/>
          <a:p>
            <a:r>
              <a:rPr lang="en-US" dirty="0" smtClean="0"/>
              <a:t>- </a:t>
            </a:r>
            <a:fld id="{7475135A-A36A-4653-846F-686138032276}" type="slidenum">
              <a:rPr lang="en-US" smtClean="0"/>
              <a:pPr/>
              <a:t>92</a:t>
            </a:fld>
            <a:r>
              <a:rPr lang="en-US" dirty="0" smtClean="0"/>
              <a:t> -</a:t>
            </a:r>
          </a:p>
        </p:txBody>
      </p:sp>
      <p:sp>
        <p:nvSpPr>
          <p:cNvPr id="68611" name="Rectangle 2"/>
          <p:cNvSpPr>
            <a:spLocks noGrp="1" noChangeArrowheads="1"/>
          </p:cNvSpPr>
          <p:nvPr>
            <p:ph type="title"/>
          </p:nvPr>
        </p:nvSpPr>
        <p:spPr/>
        <p:txBody>
          <a:bodyPr/>
          <a:lstStyle/>
          <a:p>
            <a:r>
              <a:rPr lang="en-US" sz="1200" dirty="0" smtClean="0"/>
              <a:t>Certification &amp; Accreditation (C&amp;A)</a:t>
            </a:r>
            <a:br>
              <a:rPr lang="en-US" sz="1200" dirty="0" smtClean="0"/>
            </a:br>
            <a:r>
              <a:rPr lang="en-US" dirty="0" smtClean="0"/>
              <a:t>Concept</a:t>
            </a:r>
          </a:p>
        </p:txBody>
      </p:sp>
      <p:sp>
        <p:nvSpPr>
          <p:cNvPr id="68612" name="Rectangle 3"/>
          <p:cNvSpPr>
            <a:spLocks noGrp="1" noChangeArrowheads="1"/>
          </p:cNvSpPr>
          <p:nvPr>
            <p:ph type="body" idx="1"/>
          </p:nvPr>
        </p:nvSpPr>
        <p:spPr/>
        <p:txBody>
          <a:bodyPr/>
          <a:lstStyle/>
          <a:p>
            <a:pPr>
              <a:buClr>
                <a:srgbClr val="003399"/>
              </a:buClr>
            </a:pPr>
            <a:r>
              <a:rPr lang="en-US" u="sng" dirty="0" smtClean="0">
                <a:solidFill>
                  <a:srgbClr val="FF6600"/>
                </a:solidFill>
              </a:rPr>
              <a:t>Certification</a:t>
            </a:r>
            <a:r>
              <a:rPr lang="en-US" dirty="0" smtClean="0"/>
              <a:t> is a disciplined approach to evaluate level of </a:t>
            </a:r>
            <a:r>
              <a:rPr lang="en-US" u="sng" dirty="0" smtClean="0">
                <a:solidFill>
                  <a:srgbClr val="FF6600"/>
                </a:solidFill>
              </a:rPr>
              <a:t>conformance</a:t>
            </a:r>
            <a:r>
              <a:rPr lang="en-US" dirty="0" smtClean="0"/>
              <a:t> to the prescribed </a:t>
            </a:r>
            <a:r>
              <a:rPr lang="en-US" u="sng" dirty="0" smtClean="0">
                <a:solidFill>
                  <a:srgbClr val="FF6600"/>
                </a:solidFill>
              </a:rPr>
              <a:t>security requirements</a:t>
            </a:r>
            <a:r>
              <a:rPr lang="en-US" dirty="0" smtClean="0"/>
              <a:t> and the implemented </a:t>
            </a:r>
            <a:r>
              <a:rPr lang="en-US" u="sng" dirty="0" smtClean="0">
                <a:solidFill>
                  <a:srgbClr val="FF6600"/>
                </a:solidFill>
              </a:rPr>
              <a:t>security controls</a:t>
            </a:r>
            <a:r>
              <a:rPr lang="en-US" dirty="0" smtClean="0"/>
              <a:t> to a security enclave.</a:t>
            </a:r>
          </a:p>
          <a:p>
            <a:pPr>
              <a:buClr>
                <a:srgbClr val="003399"/>
              </a:buClr>
            </a:pPr>
            <a:endParaRPr lang="en-US" dirty="0" smtClean="0"/>
          </a:p>
          <a:p>
            <a:pPr>
              <a:buClr>
                <a:srgbClr val="003399"/>
              </a:buClr>
            </a:pPr>
            <a:r>
              <a:rPr lang="en-US" u="sng" dirty="0" smtClean="0">
                <a:solidFill>
                  <a:srgbClr val="FF6600"/>
                </a:solidFill>
              </a:rPr>
              <a:t>Accreditation</a:t>
            </a:r>
            <a:r>
              <a:rPr lang="en-US" dirty="0" smtClean="0"/>
              <a:t> is the official management decision to operate the certified system(s).  It is also a formal </a:t>
            </a:r>
            <a:r>
              <a:rPr lang="en-US" u="sng" dirty="0" smtClean="0">
                <a:solidFill>
                  <a:srgbClr val="FF6600"/>
                </a:solidFill>
              </a:rPr>
              <a:t>acceptance of the responsibility</a:t>
            </a:r>
            <a:r>
              <a:rPr lang="en-US" dirty="0" smtClean="0"/>
              <a:t> to the security of the certified system(s). </a:t>
            </a:r>
          </a:p>
          <a:p>
            <a:pPr>
              <a:buClr>
                <a:srgbClr val="003399"/>
              </a:buClr>
            </a:pPr>
            <a:endParaRPr lang="en-US" dirty="0" smtClean="0"/>
          </a:p>
          <a:p>
            <a:pPr>
              <a:buClr>
                <a:srgbClr val="003399"/>
              </a:buClr>
            </a:pPr>
            <a:r>
              <a:rPr lang="en-US" dirty="0" smtClean="0"/>
              <a:t>C&amp;A does not guarantee the system(s) free of vulnerability and risks… hence, the need for periodic </a:t>
            </a:r>
            <a:r>
              <a:rPr lang="en-US" u="sng" dirty="0" smtClean="0">
                <a:solidFill>
                  <a:srgbClr val="FF6600"/>
                </a:solidFill>
              </a:rPr>
              <a:t>security (or vulnerability) assessments</a:t>
            </a:r>
            <a:r>
              <a:rPr lang="en-US" dirty="0" smtClean="0"/>
              <a:t>.</a:t>
            </a: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Certification &amp; Accreditation (C&amp;A)</a:t>
            </a:r>
            <a:r>
              <a:rPr lang="en-US" dirty="0" smtClean="0"/>
              <a:t/>
            </a:r>
            <a:br>
              <a:rPr lang="en-US" dirty="0" smtClean="0"/>
            </a:br>
            <a:r>
              <a:rPr lang="en-US" dirty="0" smtClean="0"/>
              <a:t>We are in a “Transition Period”</a:t>
            </a:r>
            <a:endParaRPr lang="en-US" dirty="0"/>
          </a:p>
        </p:txBody>
      </p:sp>
      <p:sp>
        <p:nvSpPr>
          <p:cNvPr id="3" name="Content Placeholder 2"/>
          <p:cNvSpPr>
            <a:spLocks noGrp="1"/>
          </p:cNvSpPr>
          <p:nvPr>
            <p:ph idx="1"/>
          </p:nvPr>
        </p:nvSpPr>
        <p:spPr/>
        <p:txBody>
          <a:bodyPr/>
          <a:lstStyle/>
          <a:p>
            <a:r>
              <a:rPr lang="en-US" dirty="0" smtClean="0"/>
              <a:t>The concept of C&amp;A is still around...</a:t>
            </a:r>
          </a:p>
          <a:p>
            <a:pPr lvl="1"/>
            <a:r>
              <a:rPr lang="en-US" dirty="0" smtClean="0"/>
              <a:t>It’s a cultural thing.</a:t>
            </a:r>
          </a:p>
          <a:p>
            <a:pPr lvl="1"/>
            <a:r>
              <a:rPr lang="en-US" dirty="0" smtClean="0"/>
              <a:t>Most of IG security auditors, and many agency information assurance (IA) professionals are sorting out RMF &amp; </a:t>
            </a:r>
            <a:r>
              <a:rPr lang="en-US" dirty="0"/>
              <a:t>o</a:t>
            </a:r>
            <a:r>
              <a:rPr lang="en-US" dirty="0" smtClean="0"/>
              <a:t>ngoing security authorization</a:t>
            </a:r>
          </a:p>
          <a:p>
            <a:endParaRPr lang="en-US" dirty="0" smtClean="0"/>
          </a:p>
          <a:p>
            <a:r>
              <a:rPr lang="en-US" dirty="0" smtClean="0"/>
              <a:t>C&amp;A has a long history...</a:t>
            </a:r>
          </a:p>
          <a:p>
            <a:pPr lvl="1"/>
            <a:r>
              <a:rPr lang="en-US" dirty="0" smtClean="0"/>
              <a:t>Computer Security Act of 1987 </a:t>
            </a:r>
            <a:r>
              <a:rPr lang="en-US" dirty="0" smtClean="0">
                <a:sym typeface="Wingdings" pitchFamily="2" charset="2"/>
              </a:rPr>
              <a:t></a:t>
            </a:r>
            <a:r>
              <a:rPr lang="en-US" dirty="0" smtClean="0"/>
              <a:t> FISMA 2002</a:t>
            </a:r>
          </a:p>
          <a:p>
            <a:pPr lvl="1"/>
            <a:r>
              <a:rPr lang="en-US" dirty="0" smtClean="0"/>
              <a:t>The Rainbow Series/</a:t>
            </a:r>
            <a:r>
              <a:rPr lang="en-US" dirty="0" err="1" smtClean="0"/>
              <a:t>DoD</a:t>
            </a:r>
            <a:r>
              <a:rPr lang="en-US" dirty="0" smtClean="0"/>
              <a:t> 5200.28-STD (TCSEC) </a:t>
            </a:r>
            <a:r>
              <a:rPr lang="en-US" dirty="0" smtClean="0">
                <a:sym typeface="Wingdings" pitchFamily="2" charset="2"/>
              </a:rPr>
              <a:t> NIST SP 800-37/</a:t>
            </a:r>
            <a:r>
              <a:rPr lang="en-US" dirty="0" err="1" smtClean="0">
                <a:sym typeface="Wingdings" pitchFamily="2" charset="2"/>
              </a:rPr>
              <a:t>DoDI</a:t>
            </a:r>
            <a:r>
              <a:rPr lang="en-US" dirty="0" smtClean="0">
                <a:sym typeface="Wingdings" pitchFamily="2" charset="2"/>
              </a:rPr>
              <a:t> 8500.2  NIST 800-37, Rev. 1/CNSSP-22</a:t>
            </a:r>
            <a:endParaRPr lang="en-US" dirty="0" smtClean="0"/>
          </a:p>
          <a:p>
            <a:endParaRPr lang="en-US" dirty="0"/>
          </a:p>
          <a:p>
            <a:r>
              <a:rPr lang="en-US" dirty="0" smtClean="0"/>
              <a:t>For CISSP, we just need to learn the broad concept of C&amp;A</a:t>
            </a:r>
            <a:endParaRPr lang="en-US" dirty="0"/>
          </a:p>
        </p:txBody>
      </p:sp>
      <p:sp>
        <p:nvSpPr>
          <p:cNvPr id="4" name="Slide Number Placeholder 3"/>
          <p:cNvSpPr>
            <a:spLocks noGrp="1"/>
          </p:cNvSpPr>
          <p:nvPr>
            <p:ph type="sldNum" sz="quarter" idx="10"/>
          </p:nvPr>
        </p:nvSpPr>
        <p:spPr/>
        <p:txBody>
          <a:bodyPr/>
          <a:lstStyle/>
          <a:p>
            <a:pPr>
              <a:defRPr/>
            </a:pPr>
            <a:r>
              <a:rPr lang="en-US" smtClean="0"/>
              <a:t>- </a:t>
            </a:r>
            <a:fld id="{5C6890EE-A853-453D-A1B9-5967B6EF9B58}" type="slidenum">
              <a:rPr lang="en-US" smtClean="0"/>
              <a:pPr>
                <a:defRPr/>
              </a:pPr>
              <a:t>93</a:t>
            </a:fld>
            <a:r>
              <a:rPr lang="en-US" smtClean="0"/>
              <a:t> -</a:t>
            </a:r>
            <a:endParaRPr lang="en-US" dirty="0"/>
          </a:p>
        </p:txBody>
      </p:sp>
    </p:spTree>
    <p:extLst>
      <p:ext uri="{BB962C8B-B14F-4D97-AF65-F5344CB8AC3E}">
        <p14:creationId xmlns:p14="http://schemas.microsoft.com/office/powerpoint/2010/main" val="2198715770"/>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Number Placeholder 3"/>
          <p:cNvSpPr>
            <a:spLocks noGrp="1"/>
          </p:cNvSpPr>
          <p:nvPr>
            <p:ph type="sldNum" sz="quarter" idx="10"/>
          </p:nvPr>
        </p:nvSpPr>
        <p:spPr>
          <a:noFill/>
        </p:spPr>
        <p:txBody>
          <a:bodyPr/>
          <a:lstStyle/>
          <a:p>
            <a:r>
              <a:rPr lang="en-US" dirty="0" smtClean="0"/>
              <a:t>- </a:t>
            </a:r>
            <a:fld id="{94A39A57-4B5A-426A-8B4A-0628E675C7EA}" type="slidenum">
              <a:rPr lang="en-US" smtClean="0"/>
              <a:pPr/>
              <a:t>94</a:t>
            </a:fld>
            <a:r>
              <a:rPr lang="en-US" dirty="0" smtClean="0"/>
              <a:t> -</a:t>
            </a:r>
          </a:p>
        </p:txBody>
      </p:sp>
      <p:sp>
        <p:nvSpPr>
          <p:cNvPr id="69635" name="Rectangle 2"/>
          <p:cNvSpPr>
            <a:spLocks noGrp="1" noChangeArrowheads="1"/>
          </p:cNvSpPr>
          <p:nvPr>
            <p:ph type="title"/>
          </p:nvPr>
        </p:nvSpPr>
        <p:spPr/>
        <p:txBody>
          <a:bodyPr/>
          <a:lstStyle/>
          <a:p>
            <a:r>
              <a:rPr lang="en-US" sz="1200" dirty="0" smtClean="0"/>
              <a:t>Certification &amp; Accreditation (C&amp;A)</a:t>
            </a:r>
            <a:br>
              <a:rPr lang="en-US" sz="1200" dirty="0" smtClean="0"/>
            </a:br>
            <a:r>
              <a:rPr lang="en-US" dirty="0" smtClean="0"/>
              <a:t>Process &amp; Guideline</a:t>
            </a:r>
          </a:p>
        </p:txBody>
      </p:sp>
      <p:sp>
        <p:nvSpPr>
          <p:cNvPr id="69636" name="Rectangle 3"/>
          <p:cNvSpPr>
            <a:spLocks noGrp="1" noChangeArrowheads="1"/>
          </p:cNvSpPr>
          <p:nvPr>
            <p:ph type="body" idx="1"/>
          </p:nvPr>
        </p:nvSpPr>
        <p:spPr>
          <a:xfrm>
            <a:off x="685800" y="1143000"/>
            <a:ext cx="7772400" cy="5562600"/>
          </a:xfrm>
        </p:spPr>
        <p:txBody>
          <a:bodyPr/>
          <a:lstStyle/>
          <a:p>
            <a:pPr>
              <a:lnSpc>
                <a:spcPct val="90000"/>
              </a:lnSpc>
              <a:buFontTx/>
              <a:buNone/>
            </a:pPr>
            <a:r>
              <a:rPr lang="en-US" dirty="0" smtClean="0"/>
              <a:t>Standard </a:t>
            </a:r>
            <a:r>
              <a:rPr lang="en-US" strike="sngStrike" dirty="0" smtClean="0"/>
              <a:t>C&amp;A</a:t>
            </a:r>
            <a:r>
              <a:rPr lang="en-US" dirty="0" smtClean="0"/>
              <a:t> / Security Authorization Processes:</a:t>
            </a:r>
          </a:p>
          <a:p>
            <a:pPr>
              <a:lnSpc>
                <a:spcPct val="90000"/>
              </a:lnSpc>
            </a:pPr>
            <a:r>
              <a:rPr lang="en-US" dirty="0" smtClean="0"/>
              <a:t>For Federal Information Systems</a:t>
            </a:r>
          </a:p>
          <a:p>
            <a:pPr lvl="1">
              <a:lnSpc>
                <a:spcPct val="90000"/>
              </a:lnSpc>
            </a:pPr>
            <a:r>
              <a:rPr lang="en-US" dirty="0" smtClean="0"/>
              <a:t>Civil: </a:t>
            </a:r>
            <a:r>
              <a:rPr lang="en-US" u="sng" dirty="0" smtClean="0">
                <a:solidFill>
                  <a:srgbClr val="FF6600"/>
                </a:solidFill>
              </a:rPr>
              <a:t>NIST SP 800-37, Rev. 1</a:t>
            </a:r>
            <a:r>
              <a:rPr lang="en-US" dirty="0" smtClean="0"/>
              <a:t>, </a:t>
            </a:r>
            <a:r>
              <a:rPr lang="en-US" i="1" dirty="0" smtClean="0"/>
              <a:t>Guide for Applying the Risk Management Framework to Federal Information Systems: A Security Life Cycle Approach</a:t>
            </a:r>
            <a:r>
              <a:rPr lang="en-US" dirty="0" smtClean="0"/>
              <a:t>, February 2010</a:t>
            </a:r>
          </a:p>
          <a:p>
            <a:pPr lvl="1">
              <a:lnSpc>
                <a:spcPct val="90000"/>
              </a:lnSpc>
            </a:pPr>
            <a:endParaRPr lang="en-US" dirty="0" smtClean="0"/>
          </a:p>
          <a:p>
            <a:pPr>
              <a:lnSpc>
                <a:spcPct val="90000"/>
              </a:lnSpc>
            </a:pPr>
            <a:r>
              <a:rPr lang="en-US" dirty="0" smtClean="0"/>
              <a:t>For National Security Systems (NSS)</a:t>
            </a:r>
          </a:p>
          <a:p>
            <a:pPr lvl="1">
              <a:lnSpc>
                <a:spcPct val="90000"/>
              </a:lnSpc>
            </a:pPr>
            <a:r>
              <a:rPr lang="en-US" dirty="0" smtClean="0"/>
              <a:t>Civil: </a:t>
            </a:r>
            <a:r>
              <a:rPr lang="en-US" u="sng" dirty="0" smtClean="0">
                <a:solidFill>
                  <a:srgbClr val="FF6600"/>
                </a:solidFill>
              </a:rPr>
              <a:t>CNSSP-22</a:t>
            </a:r>
            <a:r>
              <a:rPr lang="en-US" dirty="0" smtClean="0"/>
              <a:t>, </a:t>
            </a:r>
            <a:r>
              <a:rPr lang="en-US" i="1" dirty="0" smtClean="0"/>
              <a:t>Information Assurance Risk Management Policy for National Security Systems</a:t>
            </a:r>
            <a:r>
              <a:rPr lang="en-US" dirty="0" smtClean="0"/>
              <a:t>, January 2012</a:t>
            </a:r>
            <a:endParaRPr lang="en-US" i="1" dirty="0" smtClean="0"/>
          </a:p>
          <a:p>
            <a:pPr lvl="1">
              <a:lnSpc>
                <a:spcPct val="90000"/>
              </a:lnSpc>
            </a:pPr>
            <a:r>
              <a:rPr lang="en-US" dirty="0" smtClean="0"/>
              <a:t>Military: </a:t>
            </a:r>
            <a:r>
              <a:rPr lang="en-US" u="sng" dirty="0" smtClean="0">
                <a:solidFill>
                  <a:srgbClr val="FF6600"/>
                </a:solidFill>
              </a:rPr>
              <a:t>DoDI 8510.01</a:t>
            </a:r>
            <a:r>
              <a:rPr lang="en-US" dirty="0" smtClean="0"/>
              <a:t>, </a:t>
            </a:r>
            <a:r>
              <a:rPr lang="en-US" i="1" strike="sngStrike" dirty="0" smtClean="0"/>
              <a:t>Department of Defense Information Assurance Certification and Accreditation Process (DIACAP</a:t>
            </a:r>
            <a:r>
              <a:rPr lang="en-US" i="1" dirty="0" smtClean="0"/>
              <a:t>)</a:t>
            </a:r>
            <a:r>
              <a:rPr lang="en-US" dirty="0" smtClean="0"/>
              <a:t> </a:t>
            </a:r>
            <a:r>
              <a:rPr lang="en-US" dirty="0" smtClean="0">
                <a:sym typeface="Wingdings"/>
              </a:rPr>
              <a:t></a:t>
            </a:r>
            <a:r>
              <a:rPr lang="en-US" dirty="0" smtClean="0"/>
              <a:t> </a:t>
            </a:r>
            <a:r>
              <a:rPr lang="en-US" i="1" dirty="0" smtClean="0"/>
              <a:t>Risk Management Framework (RMF) </a:t>
            </a:r>
            <a:r>
              <a:rPr lang="en-US" i="1" dirty="0" err="1" smtClean="0"/>
              <a:t>DoD</a:t>
            </a:r>
            <a:r>
              <a:rPr lang="en-US" i="1" dirty="0" smtClean="0"/>
              <a:t> Information Technology (IT)</a:t>
            </a:r>
            <a:r>
              <a:rPr lang="en-US" dirty="0" smtClean="0"/>
              <a:t>, March 12, 2014.</a:t>
            </a:r>
            <a:endParaRPr lang="en-US" dirty="0" smtClean="0"/>
          </a:p>
          <a:p>
            <a:pPr>
              <a:lnSpc>
                <a:spcPct val="90000"/>
              </a:lnSpc>
              <a:buFontTx/>
              <a:buNone/>
            </a:pPr>
            <a:endParaRPr lang="en-US" sz="2000" dirty="0" smtClean="0"/>
          </a:p>
          <a:p>
            <a:pPr>
              <a:lnSpc>
                <a:spcPct val="90000"/>
              </a:lnSpc>
              <a:buFontTx/>
              <a:buNone/>
            </a:pPr>
            <a:endParaRPr lang="en-US" sz="2000" dirty="0" smtClean="0"/>
          </a:p>
          <a:p>
            <a:pPr>
              <a:lnSpc>
                <a:spcPct val="90000"/>
              </a:lnSpc>
              <a:buFontTx/>
              <a:buNone/>
            </a:pPr>
            <a:r>
              <a:rPr lang="en-US" sz="1200" dirty="0" smtClean="0"/>
              <a:t>	</a:t>
            </a:r>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a:t>Information Security Management</a:t>
            </a:r>
            <a:r>
              <a:rPr lang="en-US" dirty="0"/>
              <a:t/>
            </a:r>
            <a:br>
              <a:rPr lang="en-US" dirty="0"/>
            </a:br>
            <a:r>
              <a:rPr lang="en-US" dirty="0" smtClean="0"/>
              <a:t>Risk Management Framework </a:t>
            </a:r>
            <a:r>
              <a:rPr lang="en-US" dirty="0"/>
              <a:t>– </a:t>
            </a:r>
            <a:r>
              <a:rPr lang="en-US" dirty="0" smtClean="0"/>
              <a:t>Management Process</a:t>
            </a:r>
            <a:endParaRPr lang="en-US" dirty="0"/>
          </a:p>
        </p:txBody>
      </p:sp>
      <p:sp>
        <p:nvSpPr>
          <p:cNvPr id="3" name="Content Placeholder 2"/>
          <p:cNvSpPr>
            <a:spLocks noGrp="1"/>
          </p:cNvSpPr>
          <p:nvPr>
            <p:ph idx="1"/>
          </p:nvPr>
        </p:nvSpPr>
        <p:spPr>
          <a:xfrm>
            <a:off x="3067050" y="1143000"/>
            <a:ext cx="5753100" cy="5334000"/>
          </a:xfrm>
        </p:spPr>
        <p:txBody>
          <a:bodyPr>
            <a:normAutofit fontScale="85000" lnSpcReduction="10000"/>
          </a:bodyPr>
          <a:lstStyle/>
          <a:p>
            <a:pPr marL="0" indent="0">
              <a:buNone/>
            </a:pPr>
            <a:r>
              <a:rPr lang="en-US" dirty="0" smtClean="0"/>
              <a:t>Objectives:</a:t>
            </a:r>
          </a:p>
          <a:p>
            <a:pPr lvl="1"/>
            <a:r>
              <a:rPr lang="en-US" dirty="0" smtClean="0"/>
              <a:t>To </a:t>
            </a:r>
            <a:r>
              <a:rPr lang="en-US" dirty="0"/>
              <a:t>ensure that managing information system-related security risks is consistent with the organization’s mission/business objectives and overall risk strategy established by the senior leadership through the risk executive (function);</a:t>
            </a:r>
          </a:p>
          <a:p>
            <a:pPr lvl="1"/>
            <a:r>
              <a:rPr lang="en-US" dirty="0" smtClean="0"/>
              <a:t>To </a:t>
            </a:r>
            <a:r>
              <a:rPr lang="en-US" dirty="0"/>
              <a:t>ensure that information security requirements, including necessary security controls, are integrated into the organization’s enterprise architecture and system development life cycle processes;</a:t>
            </a:r>
          </a:p>
          <a:p>
            <a:pPr lvl="1"/>
            <a:r>
              <a:rPr lang="en-US" dirty="0" smtClean="0"/>
              <a:t>To </a:t>
            </a:r>
            <a:r>
              <a:rPr lang="en-US" dirty="0"/>
              <a:t>support consistent, well-informed, and ongoing security authorization decisions (through continuous monitoring), transparency of security and risk management-related information, and reciprocity; and</a:t>
            </a:r>
          </a:p>
          <a:p>
            <a:pPr lvl="1"/>
            <a:r>
              <a:rPr lang="en-US" dirty="0" smtClean="0"/>
              <a:t>To </a:t>
            </a:r>
            <a:r>
              <a:rPr lang="en-US" dirty="0"/>
              <a:t>achieve more secure information and information systems within the federal government through the implementation of appropriate risk mitigation strategies</a:t>
            </a:r>
            <a:r>
              <a:rPr lang="en-US" dirty="0" smtClean="0"/>
              <a:t>.</a:t>
            </a:r>
            <a:endParaRPr lang="en-US" dirty="0"/>
          </a:p>
        </p:txBody>
      </p:sp>
      <p:sp>
        <p:nvSpPr>
          <p:cNvPr id="4" name="Slide Number Placeholder 3"/>
          <p:cNvSpPr>
            <a:spLocks noGrp="1"/>
          </p:cNvSpPr>
          <p:nvPr>
            <p:ph type="sldNum" sz="quarter" idx="10"/>
          </p:nvPr>
        </p:nvSpPr>
        <p:spPr/>
        <p:txBody>
          <a:bodyPr/>
          <a:lstStyle/>
          <a:p>
            <a:pPr>
              <a:defRPr/>
            </a:pPr>
            <a:r>
              <a:rPr lang="en-US" smtClean="0"/>
              <a:t>- </a:t>
            </a:r>
            <a:fld id="{5C6890EE-A853-453D-A1B9-5967B6EF9B58}" type="slidenum">
              <a:rPr lang="en-US" smtClean="0"/>
              <a:pPr>
                <a:defRPr/>
              </a:pPr>
              <a:t>95</a:t>
            </a:fld>
            <a:r>
              <a:rPr lang="en-US" smtClean="0"/>
              <a:t> -</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0057886"/>
              </p:ext>
            </p:extLst>
          </p:nvPr>
        </p:nvGraphicFramePr>
        <p:xfrm>
          <a:off x="292099" y="1928813"/>
          <a:ext cx="2974975" cy="3426323"/>
        </p:xfrm>
        <a:graphic>
          <a:graphicData uri="http://schemas.openxmlformats.org/presentationml/2006/ole">
            <mc:AlternateContent xmlns:mc="http://schemas.openxmlformats.org/markup-compatibility/2006">
              <mc:Choice xmlns:v="urn:schemas-microsoft-com:vml" Requires="v">
                <p:oleObj spid="_x0000_s432196" name="Visio" r:id="rId4" imgW="2406074" imgH="2771843" progId="Visio.Drawing.11">
                  <p:embed/>
                </p:oleObj>
              </mc:Choice>
              <mc:Fallback>
                <p:oleObj name="Visio" r:id="rId4" imgW="2406074" imgH="2771843" progId="Visio.Drawing.11">
                  <p:embed/>
                  <p:pic>
                    <p:nvPicPr>
                      <p:cNvPr id="0" name=""/>
                      <p:cNvPicPr/>
                      <p:nvPr/>
                    </p:nvPicPr>
                    <p:blipFill>
                      <a:blip r:embed="rId5"/>
                      <a:stretch>
                        <a:fillRect/>
                      </a:stretch>
                    </p:blipFill>
                    <p:spPr>
                      <a:xfrm>
                        <a:off x="292099" y="1928813"/>
                        <a:ext cx="2974975" cy="3426323"/>
                      </a:xfrm>
                      <a:prstGeom prst="rect">
                        <a:avLst/>
                      </a:prstGeom>
                    </p:spPr>
                  </p:pic>
                </p:oleObj>
              </mc:Fallback>
            </mc:AlternateContent>
          </a:graphicData>
        </a:graphic>
      </p:graphicFrame>
      <p:sp>
        <p:nvSpPr>
          <p:cNvPr id="7" name="TextBox 4"/>
          <p:cNvSpPr txBox="1">
            <a:spLocks noChangeArrowheads="1"/>
          </p:cNvSpPr>
          <p:nvPr/>
        </p:nvSpPr>
        <p:spPr bwMode="auto">
          <a:xfrm>
            <a:off x="1165225" y="6262688"/>
            <a:ext cx="7893049" cy="461665"/>
          </a:xfrm>
          <a:prstGeom prst="rect">
            <a:avLst/>
          </a:prstGeom>
          <a:noFill/>
          <a:ln w="9525">
            <a:noFill/>
            <a:miter lim="800000"/>
            <a:headEnd/>
            <a:tailEnd/>
          </a:ln>
        </p:spPr>
        <p:txBody>
          <a:bodyPr wrap="square">
            <a:spAutoFit/>
          </a:bodyPr>
          <a:lstStyle/>
          <a:p>
            <a:r>
              <a:rPr lang="en-US" b="1" dirty="0">
                <a:solidFill>
                  <a:srgbClr val="003399"/>
                </a:solidFill>
              </a:rPr>
              <a:t>Reference: </a:t>
            </a:r>
            <a:r>
              <a:rPr lang="en-US" dirty="0">
                <a:solidFill>
                  <a:srgbClr val="003399"/>
                </a:solidFill>
              </a:rPr>
              <a:t>NIST SP 800-37, Rev. 1, </a:t>
            </a:r>
            <a:r>
              <a:rPr lang="en-US" i="1" dirty="0">
                <a:solidFill>
                  <a:srgbClr val="003399"/>
                </a:solidFill>
              </a:rPr>
              <a:t>Guide for Applying the Risk Management Framework to Federal Information Systems – A Security Life Cycle Approach</a:t>
            </a:r>
            <a:r>
              <a:rPr lang="en-US" dirty="0">
                <a:solidFill>
                  <a:srgbClr val="003399"/>
                </a:solidFill>
              </a:rPr>
              <a:t>, Joint Task Force Transformation Initiative, February 2010. </a:t>
            </a:r>
            <a:endParaRPr lang="en-US" i="1" dirty="0">
              <a:solidFill>
                <a:srgbClr val="003399"/>
              </a:solidFill>
            </a:endParaRPr>
          </a:p>
        </p:txBody>
      </p:sp>
    </p:spTree>
    <p:extLst>
      <p:ext uri="{BB962C8B-B14F-4D97-AF65-F5344CB8AC3E}">
        <p14:creationId xmlns:p14="http://schemas.microsoft.com/office/powerpoint/2010/main" val="1169763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0"/>
          </p:nvPr>
        </p:nvSpPr>
        <p:spPr>
          <a:noFill/>
        </p:spPr>
        <p:txBody>
          <a:bodyPr/>
          <a:lstStyle/>
          <a:p>
            <a:r>
              <a:rPr lang="en-US" dirty="0" smtClean="0"/>
              <a:t>- </a:t>
            </a:r>
            <a:fld id="{B6A7D548-8F87-484E-80CA-A69C32D048AC}" type="slidenum">
              <a:rPr lang="en-US" smtClean="0"/>
              <a:pPr/>
              <a:t>96</a:t>
            </a:fld>
            <a:r>
              <a:rPr lang="en-US" dirty="0" smtClean="0"/>
              <a:t> -</a:t>
            </a:r>
          </a:p>
        </p:txBody>
      </p:sp>
      <p:sp>
        <p:nvSpPr>
          <p:cNvPr id="70659" name="Rectangle 2"/>
          <p:cNvSpPr>
            <a:spLocks noGrp="1" noChangeArrowheads="1"/>
          </p:cNvSpPr>
          <p:nvPr>
            <p:ph type="title"/>
          </p:nvPr>
        </p:nvSpPr>
        <p:spPr>
          <a:xfrm>
            <a:off x="152400" y="-38100"/>
            <a:ext cx="8686800" cy="1066800"/>
          </a:xfrm>
        </p:spPr>
        <p:txBody>
          <a:bodyPr/>
          <a:lstStyle/>
          <a:p>
            <a:r>
              <a:rPr lang="en-US" sz="1200" dirty="0" smtClean="0"/>
              <a:t>Certification &amp; Accreditation (C&amp;A)</a:t>
            </a:r>
            <a:br>
              <a:rPr lang="en-US" sz="1200" dirty="0" smtClean="0"/>
            </a:br>
            <a:r>
              <a:rPr lang="en-US" dirty="0" smtClean="0"/>
              <a:t>Risk Management Framework &amp; System Life Cycle</a:t>
            </a:r>
          </a:p>
        </p:txBody>
      </p:sp>
      <p:graphicFrame>
        <p:nvGraphicFramePr>
          <p:cNvPr id="4" name="Object 3"/>
          <p:cNvGraphicFramePr>
            <a:graphicFrameLocks noChangeAspect="1"/>
          </p:cNvGraphicFramePr>
          <p:nvPr>
            <p:extLst>
              <p:ext uri="{D42A27DB-BD31-4B8C-83A1-F6EECF244321}">
                <p14:modId xmlns:p14="http://schemas.microsoft.com/office/powerpoint/2010/main" val="757180951"/>
              </p:ext>
            </p:extLst>
          </p:nvPr>
        </p:nvGraphicFramePr>
        <p:xfrm>
          <a:off x="109625" y="1681410"/>
          <a:ext cx="8930077" cy="3532274"/>
        </p:xfrm>
        <a:graphic>
          <a:graphicData uri="http://schemas.openxmlformats.org/presentationml/2006/ole">
            <mc:AlternateContent xmlns:mc="http://schemas.openxmlformats.org/markup-compatibility/2006">
              <mc:Choice xmlns:v="urn:schemas-microsoft-com:vml" Requires="v">
                <p:oleObj spid="_x0000_s435266" name="Visio" r:id="rId4" imgW="7417310" imgH="2933700" progId="Visio.Drawing.11">
                  <p:embed/>
                </p:oleObj>
              </mc:Choice>
              <mc:Fallback>
                <p:oleObj name="Visio" r:id="rId4" imgW="7417310" imgH="2933700" progId="Visio.Drawing.11">
                  <p:embed/>
                  <p:pic>
                    <p:nvPicPr>
                      <p:cNvPr id="0" name=""/>
                      <p:cNvPicPr/>
                      <p:nvPr/>
                    </p:nvPicPr>
                    <p:blipFill>
                      <a:blip r:embed="rId5"/>
                      <a:stretch>
                        <a:fillRect/>
                      </a:stretch>
                    </p:blipFill>
                    <p:spPr>
                      <a:xfrm>
                        <a:off x="109625" y="1681410"/>
                        <a:ext cx="8930077" cy="3532274"/>
                      </a:xfrm>
                      <a:prstGeom prst="rect">
                        <a:avLst/>
                      </a:prstGeom>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0"/>
          </p:nvPr>
        </p:nvSpPr>
        <p:spPr>
          <a:noFill/>
        </p:spPr>
        <p:txBody>
          <a:bodyPr/>
          <a:lstStyle/>
          <a:p>
            <a:r>
              <a:rPr lang="en-US" dirty="0" smtClean="0"/>
              <a:t>- </a:t>
            </a:r>
            <a:fld id="{B6A7D548-8F87-484E-80CA-A69C32D048AC}" type="slidenum">
              <a:rPr lang="en-US" smtClean="0"/>
              <a:pPr/>
              <a:t>97</a:t>
            </a:fld>
            <a:r>
              <a:rPr lang="en-US" dirty="0" smtClean="0"/>
              <a:t> -</a:t>
            </a:r>
          </a:p>
        </p:txBody>
      </p:sp>
      <p:sp>
        <p:nvSpPr>
          <p:cNvPr id="70659" name="Rectangle 2"/>
          <p:cNvSpPr>
            <a:spLocks noGrp="1" noChangeArrowheads="1"/>
          </p:cNvSpPr>
          <p:nvPr>
            <p:ph type="title"/>
          </p:nvPr>
        </p:nvSpPr>
        <p:spPr>
          <a:xfrm>
            <a:off x="152400" y="-38100"/>
            <a:ext cx="8686800" cy="1066800"/>
          </a:xfrm>
        </p:spPr>
        <p:txBody>
          <a:bodyPr/>
          <a:lstStyle/>
          <a:p>
            <a:r>
              <a:rPr lang="en-US" sz="1200" dirty="0" smtClean="0"/>
              <a:t>Certification &amp; Accreditation (C&amp;A)</a:t>
            </a:r>
            <a:br>
              <a:rPr lang="en-US" sz="1200" dirty="0" smtClean="0"/>
            </a:br>
            <a:r>
              <a:rPr lang="en-US" dirty="0" smtClean="0"/>
              <a:t>Risk Management Framework and Ongoing Security Authorization</a:t>
            </a:r>
          </a:p>
        </p:txBody>
      </p:sp>
      <p:graphicFrame>
        <p:nvGraphicFramePr>
          <p:cNvPr id="5" name="Object 4"/>
          <p:cNvGraphicFramePr>
            <a:graphicFrameLocks noChangeAspect="1"/>
          </p:cNvGraphicFramePr>
          <p:nvPr>
            <p:extLst>
              <p:ext uri="{D42A27DB-BD31-4B8C-83A1-F6EECF244321}">
                <p14:modId xmlns:p14="http://schemas.microsoft.com/office/powerpoint/2010/main" val="4094841439"/>
              </p:ext>
            </p:extLst>
          </p:nvPr>
        </p:nvGraphicFramePr>
        <p:xfrm>
          <a:off x="465471" y="1552717"/>
          <a:ext cx="8322034" cy="4070040"/>
        </p:xfrm>
        <a:graphic>
          <a:graphicData uri="http://schemas.openxmlformats.org/presentationml/2006/ole">
            <mc:AlternateContent xmlns:mc="http://schemas.openxmlformats.org/markup-compatibility/2006">
              <mc:Choice xmlns:v="urn:schemas-microsoft-com:vml" Requires="v">
                <p:oleObj spid="_x0000_s436288" name="Visio" r:id="rId4" imgW="8277143" imgH="4048057" progId="Visio.Drawing.11">
                  <p:embed/>
                </p:oleObj>
              </mc:Choice>
              <mc:Fallback>
                <p:oleObj name="Visio" r:id="rId4" imgW="8277143" imgH="4048057" progId="Visio.Drawing.11">
                  <p:embed/>
                  <p:pic>
                    <p:nvPicPr>
                      <p:cNvPr id="0" name=""/>
                      <p:cNvPicPr/>
                      <p:nvPr/>
                    </p:nvPicPr>
                    <p:blipFill>
                      <a:blip r:embed="rId5"/>
                      <a:stretch>
                        <a:fillRect/>
                      </a:stretch>
                    </p:blipFill>
                    <p:spPr>
                      <a:xfrm>
                        <a:off x="465471" y="1552717"/>
                        <a:ext cx="8322034" cy="4070040"/>
                      </a:xfrm>
                      <a:prstGeom prst="rect">
                        <a:avLst/>
                      </a:prstGeom>
                    </p:spPr>
                  </p:pic>
                </p:oleObj>
              </mc:Fallback>
            </mc:AlternateContent>
          </a:graphicData>
        </a:graphic>
      </p:graphicFrame>
    </p:spTree>
    <p:extLst>
      <p:ext uri="{BB962C8B-B14F-4D97-AF65-F5344CB8AC3E}">
        <p14:creationId xmlns:p14="http://schemas.microsoft.com/office/powerpoint/2010/main" val="710985460"/>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200" dirty="0" smtClean="0"/>
              <a:t>Certification &amp; Accreditation (C&amp;A)</a:t>
            </a:r>
            <a:r>
              <a:rPr lang="en-US" dirty="0" smtClean="0"/>
              <a:t/>
            </a:r>
            <a:br>
              <a:rPr lang="en-US" dirty="0" smtClean="0"/>
            </a:br>
            <a:r>
              <a:rPr lang="en-US" dirty="0" smtClean="0"/>
              <a:t>DIACAP</a:t>
            </a:r>
            <a:endParaRPr lang="en-US" dirty="0"/>
          </a:p>
        </p:txBody>
      </p:sp>
      <p:sp>
        <p:nvSpPr>
          <p:cNvPr id="4" name="Slide Number Placeholder 3"/>
          <p:cNvSpPr>
            <a:spLocks noGrp="1"/>
          </p:cNvSpPr>
          <p:nvPr>
            <p:ph type="sldNum" sz="quarter" idx="10"/>
          </p:nvPr>
        </p:nvSpPr>
        <p:spPr/>
        <p:txBody>
          <a:bodyPr/>
          <a:lstStyle/>
          <a:p>
            <a:pPr>
              <a:defRPr/>
            </a:pPr>
            <a:r>
              <a:rPr lang="en-US" dirty="0" smtClean="0"/>
              <a:t>- </a:t>
            </a:r>
            <a:fld id="{5C6890EE-A853-453D-A1B9-5967B6EF9B58}" type="slidenum">
              <a:rPr lang="en-US" smtClean="0"/>
              <a:pPr>
                <a:defRPr/>
              </a:pPr>
              <a:t>98</a:t>
            </a:fld>
            <a:r>
              <a:rPr lang="en-US" dirty="0" smtClean="0"/>
              <a:t> -</a:t>
            </a:r>
            <a:endParaRPr lang="en-US" dirty="0"/>
          </a:p>
        </p:txBody>
      </p:sp>
      <p:pic>
        <p:nvPicPr>
          <p:cNvPr id="5" name="Picture 5"/>
          <p:cNvPicPr>
            <a:picLocks noChangeAspect="1" noChangeArrowheads="1"/>
          </p:cNvPicPr>
          <p:nvPr/>
        </p:nvPicPr>
        <p:blipFill>
          <a:blip r:embed="rId3" cstate="print"/>
          <a:srcRect/>
          <a:stretch>
            <a:fillRect/>
          </a:stretch>
        </p:blipFill>
        <p:spPr bwMode="auto">
          <a:xfrm>
            <a:off x="508000" y="1408785"/>
            <a:ext cx="8099425" cy="4678363"/>
          </a:xfrm>
          <a:prstGeom prst="rect">
            <a:avLst/>
          </a:prstGeom>
          <a:noFill/>
          <a:ln w="9525" algn="ctr">
            <a:noFill/>
            <a:miter lim="800000"/>
            <a:headEnd/>
            <a:tailEnd/>
          </a:ln>
          <a:effectLst/>
        </p:spPr>
      </p:pic>
      <p:sp>
        <p:nvSpPr>
          <p:cNvPr id="6" name="TextBox 5"/>
          <p:cNvSpPr txBox="1"/>
          <p:nvPr/>
        </p:nvSpPr>
        <p:spPr>
          <a:xfrm>
            <a:off x="3974270" y="6317748"/>
            <a:ext cx="5028231" cy="461665"/>
          </a:xfrm>
          <a:prstGeom prst="rect">
            <a:avLst/>
          </a:prstGeom>
          <a:noFill/>
        </p:spPr>
        <p:txBody>
          <a:bodyPr wrap="square" rtlCol="0">
            <a:spAutoFit/>
          </a:bodyPr>
          <a:lstStyle/>
          <a:p>
            <a:r>
              <a:rPr lang="en-US" b="1" dirty="0" smtClean="0">
                <a:solidFill>
                  <a:srgbClr val="003399"/>
                </a:solidFill>
              </a:rPr>
              <a:t>Reference: </a:t>
            </a:r>
            <a:r>
              <a:rPr lang="en-US" dirty="0">
                <a:solidFill>
                  <a:srgbClr val="003399"/>
                </a:solidFill>
              </a:rPr>
              <a:t>DoDI 8510.1 </a:t>
            </a:r>
            <a:r>
              <a:rPr lang="en-US" i="1" dirty="0">
                <a:solidFill>
                  <a:srgbClr val="003399"/>
                </a:solidFill>
              </a:rPr>
              <a:t>Department of Defense Information Assurance Certification and Accreditation Process (DIACAP</a:t>
            </a:r>
            <a:r>
              <a:rPr lang="en-US" i="1" dirty="0" smtClean="0">
                <a:solidFill>
                  <a:srgbClr val="003399"/>
                </a:solidFill>
              </a:rPr>
              <a:t>)</a:t>
            </a:r>
            <a:endParaRPr lang="en-US" dirty="0">
              <a:solidFill>
                <a:srgbClr val="003399"/>
              </a:solidFill>
            </a:endParaRPr>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3"/>
          <p:cNvSpPr>
            <a:spLocks noGrp="1"/>
          </p:cNvSpPr>
          <p:nvPr>
            <p:ph type="sldNum" sz="quarter" idx="10"/>
          </p:nvPr>
        </p:nvSpPr>
        <p:spPr>
          <a:noFill/>
        </p:spPr>
        <p:txBody>
          <a:bodyPr/>
          <a:lstStyle/>
          <a:p>
            <a:r>
              <a:rPr lang="en-US" dirty="0" smtClean="0"/>
              <a:t>- </a:t>
            </a:r>
            <a:fld id="{81FBD7FB-B753-476E-893D-DB7EA34DE300}" type="slidenum">
              <a:rPr lang="en-US" smtClean="0"/>
              <a:pPr/>
              <a:t>99</a:t>
            </a:fld>
            <a:r>
              <a:rPr lang="en-US" dirty="0" smtClean="0"/>
              <a:t> -</a:t>
            </a:r>
          </a:p>
        </p:txBody>
      </p:sp>
      <p:sp>
        <p:nvSpPr>
          <p:cNvPr id="72707" name="Rectangle 2"/>
          <p:cNvSpPr>
            <a:spLocks noGrp="1" noChangeArrowheads="1"/>
          </p:cNvSpPr>
          <p:nvPr>
            <p:ph type="title"/>
          </p:nvPr>
        </p:nvSpPr>
        <p:spPr/>
        <p:txBody>
          <a:bodyPr/>
          <a:lstStyle/>
          <a:p>
            <a:r>
              <a:rPr lang="en-US" sz="1200" dirty="0" smtClean="0"/>
              <a:t>Learning Objectives </a:t>
            </a:r>
            <a:r>
              <a:rPr lang="en-US" dirty="0" smtClean="0"/>
              <a:t/>
            </a:r>
            <a:br>
              <a:rPr lang="en-US" dirty="0" smtClean="0"/>
            </a:br>
            <a:r>
              <a:rPr lang="en-US" dirty="0" smtClean="0"/>
              <a:t>Information Security Management Domain</a:t>
            </a:r>
          </a:p>
        </p:txBody>
      </p:sp>
      <p:sp>
        <p:nvSpPr>
          <p:cNvPr id="72708" name="Rectangle 3"/>
          <p:cNvSpPr>
            <a:spLocks noGrp="1" noChangeArrowheads="1"/>
          </p:cNvSpPr>
          <p:nvPr>
            <p:ph type="body" idx="1"/>
          </p:nvPr>
        </p:nvSpPr>
        <p:spPr/>
        <p:txBody>
          <a:bodyPr/>
          <a:lstStyle/>
          <a:p>
            <a:r>
              <a:rPr lang="en-US" dirty="0"/>
              <a:t>Information Security Concepts</a:t>
            </a:r>
          </a:p>
          <a:p>
            <a:r>
              <a:rPr lang="en-US" dirty="0"/>
              <a:t>Information Security Management</a:t>
            </a:r>
          </a:p>
          <a:p>
            <a:r>
              <a:rPr lang="en-US" dirty="0"/>
              <a:t>Information Security Governance</a:t>
            </a:r>
          </a:p>
          <a:p>
            <a:r>
              <a:rPr lang="en-US" dirty="0"/>
              <a:t>Information Classification</a:t>
            </a:r>
          </a:p>
          <a:p>
            <a:r>
              <a:rPr lang="en-US" dirty="0"/>
              <a:t>System Life Cycle (SLC) and System Development Life Cycle (SDLC)</a:t>
            </a:r>
          </a:p>
          <a:p>
            <a:r>
              <a:rPr lang="en-US" dirty="0"/>
              <a:t>Risk Management</a:t>
            </a:r>
          </a:p>
          <a:p>
            <a:r>
              <a:rPr lang="en-US" dirty="0"/>
              <a:t>Certification &amp; Accreditation</a:t>
            </a:r>
          </a:p>
          <a:p>
            <a:r>
              <a:rPr lang="en-US" dirty="0"/>
              <a:t>Security Assessment</a:t>
            </a:r>
          </a:p>
          <a:p>
            <a:r>
              <a:rPr lang="en-US" dirty="0"/>
              <a:t>Configuration Management</a:t>
            </a:r>
          </a:p>
          <a:p>
            <a:r>
              <a:rPr lang="en-US" dirty="0"/>
              <a:t>Personnel Security</a:t>
            </a:r>
          </a:p>
          <a:p>
            <a:r>
              <a:rPr lang="en-US" dirty="0"/>
              <a:t>Security Education, Training, and Awareness</a:t>
            </a:r>
          </a:p>
          <a:p>
            <a:r>
              <a:rPr lang="en-US" dirty="0"/>
              <a:t>Project Management</a:t>
            </a:r>
          </a:p>
        </p:txBody>
      </p:sp>
      <p:sp>
        <p:nvSpPr>
          <p:cNvPr id="72709" name="AutoShape 4"/>
          <p:cNvSpPr>
            <a:spLocks noChangeArrowheads="1"/>
          </p:cNvSpPr>
          <p:nvPr/>
        </p:nvSpPr>
        <p:spPr bwMode="auto">
          <a:xfrm>
            <a:off x="304800" y="4572000"/>
            <a:ext cx="609600" cy="457200"/>
          </a:xfrm>
          <a:custGeom>
            <a:avLst/>
            <a:gdLst>
              <a:gd name="T0" fmla="*/ 12903199 w 21600"/>
              <a:gd name="T1" fmla="*/ 0 h 21600"/>
              <a:gd name="T2" fmla="*/ 0 w 21600"/>
              <a:gd name="T3" fmla="*/ 4838700 h 21600"/>
              <a:gd name="T4" fmla="*/ 12903199 w 21600"/>
              <a:gd name="T5" fmla="*/ 9677399 h 21600"/>
              <a:gd name="T6" fmla="*/ 17204267 w 21600"/>
              <a:gd name="T7" fmla="*/ 48387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6600"/>
          </a:solidFill>
          <a:ln w="9525">
            <a:noFill/>
            <a:miter lim="800000"/>
            <a:headEnd/>
            <a:tailEnd/>
          </a:ln>
        </p:spPr>
        <p:txBody>
          <a:bodyPr wrap="none" anchor="ctr">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MITRE_Institut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RA-U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Arial" charset="0"/>
          </a:defRPr>
        </a:defPPr>
      </a:lstStyle>
    </a:lnDef>
  </a:objectDefaults>
  <a:extraClrSchemeLst>
    <a:extraClrScheme>
      <a:clrScheme name="SRA-U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RA-U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RA-U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RA-U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RA-U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RA-U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RA-U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SRA-U Template</Template>
  <TotalTime>10789</TotalTime>
  <Words>13736</Words>
  <Application>Microsoft Macintosh PowerPoint</Application>
  <PresentationFormat>On-screen Show (4:3)</PresentationFormat>
  <Paragraphs>1996</Paragraphs>
  <Slides>145</Slides>
  <Notes>135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145</vt:i4>
      </vt:variant>
    </vt:vector>
  </HeadingPairs>
  <TitlesOfParts>
    <vt:vector size="147" baseType="lpstr">
      <vt:lpstr>MITRE_Institute Template</vt:lpstr>
      <vt:lpstr>Visio</vt:lpstr>
      <vt:lpstr>CISSP® Common Body of Knowledge Review  Information Security Governance &amp; Risk Management Domain</vt:lpstr>
      <vt:lpstr>Learning Objectives Information Security &amp; Risk Management Domain ...1/3</vt:lpstr>
      <vt:lpstr>Learning Objectives Information Security &amp; Risk Management Domain ...2/3</vt:lpstr>
      <vt:lpstr>Learning Objectives Information Security &amp; Risk Management Domain ...3/3</vt:lpstr>
      <vt:lpstr>Topics Information Security &amp; Risk Management Domain</vt:lpstr>
      <vt:lpstr>Information Security Concept Dimensions of Information Security Practice</vt:lpstr>
      <vt:lpstr>Information Security Concept Security Objectives</vt:lpstr>
      <vt:lpstr>Information Security Concept Security Implementation Principles</vt:lpstr>
      <vt:lpstr>Information Security Concept Security Best Practices</vt:lpstr>
      <vt:lpstr>Information Security Concept Relationships between Threat, Risk, and Countermeasure</vt:lpstr>
      <vt:lpstr>Information Security Concept Security Controls</vt:lpstr>
      <vt:lpstr>Information Security Concept Categories of Security Controls …(1/4)</vt:lpstr>
      <vt:lpstr>Information Security Concept Categories of Security Controls …(2/4)</vt:lpstr>
      <vt:lpstr>Information Security Concept Categories of Security Controls …(3/4)</vt:lpstr>
      <vt:lpstr>Information Security Concept Categories of Security Controls …(4/4)</vt:lpstr>
      <vt:lpstr>Information Security Concept Concept of Security Requirements</vt:lpstr>
      <vt:lpstr>Information Security Concept Concept of Security Requirements &amp; Common Criteria (ISO/IEC 15408)</vt:lpstr>
      <vt:lpstr>Information Security Concept Types of Security Controls</vt:lpstr>
      <vt:lpstr>Information Security Concept Due Care vs. Due Diligence</vt:lpstr>
      <vt:lpstr>Information Security Concepts Defense-in-Depth Model – Rings of Protection</vt:lpstr>
      <vt:lpstr>Information Security Concept Defense-in-Depth Model – Information Security</vt:lpstr>
      <vt:lpstr>Information Security Concept Defense-in-Depth Model – Physical Security</vt:lpstr>
      <vt:lpstr>Questions:</vt:lpstr>
      <vt:lpstr>Answers:</vt:lpstr>
      <vt:lpstr>Questions:</vt:lpstr>
      <vt:lpstr>Answers:</vt:lpstr>
      <vt:lpstr>Learning Objectives  Information Security Management Domain</vt:lpstr>
      <vt:lpstr>Information Security Management Information Security Management Planning</vt:lpstr>
      <vt:lpstr>Information Security Management DoD Information Assurance Program – Competencies</vt:lpstr>
      <vt:lpstr>Learning Objectives Information Security Management Domain</vt:lpstr>
      <vt:lpstr>Information Security Governance</vt:lpstr>
      <vt:lpstr>Information Security Governance Policies</vt:lpstr>
      <vt:lpstr>Information Security Governance  Policies – Roles &amp; Responsibilities</vt:lpstr>
      <vt:lpstr>Information Security Governance  Standards</vt:lpstr>
      <vt:lpstr>Information Security Governance Standards</vt:lpstr>
      <vt:lpstr>Information Security Governance  Standards – ISO/IEC 27001:2005</vt:lpstr>
      <vt:lpstr>Information Security Governance  Process &amp; Procedure</vt:lpstr>
      <vt:lpstr>Information Security Governance  Guidelines</vt:lpstr>
      <vt:lpstr>Question:</vt:lpstr>
      <vt:lpstr>Answer:</vt:lpstr>
      <vt:lpstr>Learning Objectives Information Security Management Domain</vt:lpstr>
      <vt:lpstr>Information Classification</vt:lpstr>
      <vt:lpstr>Information Classification Example: Executive Order 13526</vt:lpstr>
      <vt:lpstr>Information Classification Example: DoD Manual 5200.01 Vol. 1 to Vol. 4 </vt:lpstr>
      <vt:lpstr>Questions:</vt:lpstr>
      <vt:lpstr>Answers:</vt:lpstr>
      <vt:lpstr>Notes on NIST SP 800-59</vt:lpstr>
      <vt:lpstr>Learning Objectives  Information Security Management Domain</vt:lpstr>
      <vt:lpstr>System Life Cycle (SLC) and System Development Life Cycle (SDLC)  System Development Life Cycle (SDLC) Models</vt:lpstr>
      <vt:lpstr>System Life Cycle (SLC) and System Development Life Cycle (SDLC)  Waterfall Development Models</vt:lpstr>
      <vt:lpstr>System Life Cycle (SLC) and System Development Life Cycle (SDLC)  Boehm’s Spiral Model</vt:lpstr>
      <vt:lpstr>System Life Cycle (SLC) and System Development Life Cycle (SDLC)  Rapid Application Development (RAD) Model</vt:lpstr>
      <vt:lpstr>System Life Cycle (SLC) and System Development Life Cycle (SDLC)  Incremental Commitment Model</vt:lpstr>
      <vt:lpstr>System Life Cycle (SLC) and System Development Life Cycle (SDLC)  Other SDLC Models – Modified Waterfall w/ Subprojects</vt:lpstr>
      <vt:lpstr>System Life Cycle (SLC) and System Development Life Cycle (SDLC)  Other SDLC Models – Evolutionary Prototyping</vt:lpstr>
      <vt:lpstr>System Life Cycle (SLC) and System Development Life Cycle (SDLC)  Are there other SDLC models?</vt:lpstr>
      <vt:lpstr>System Life Cycle (SLC) and System Development Life Cycle (SDLC)  Philosophy behind the Rugged DevOps</vt:lpstr>
      <vt:lpstr>System Life Cycle (SLC) and System Development Life Cycle (SDLC)  History of Systems/Software Engineering Process Standards</vt:lpstr>
      <vt:lpstr>System Life Cycle (SLC) and System Development Life Cycle (SDLC)  Software &amp; System Engineering Management Processes</vt:lpstr>
      <vt:lpstr>System Life Cycle (SLC) and System Development Life Cycle (SDLC)  DoD-STD-2167A – System Engineering Process</vt:lpstr>
      <vt:lpstr>System Life Cycle (SLC) and System Development Life Cycle (SDLC)  ISO/IEC 15288:2008, System Life Cycle Processes</vt:lpstr>
      <vt:lpstr>System Life Cycle (SLC) and System Development Life Cycle (SDLC)  ISO/IEC 12207:2008, Software Life Cycle Processes</vt:lpstr>
      <vt:lpstr>System Life Cycle (SLC) and System Development Life Cycle (SDLC)  IEEE std 1220, System Engineering Process</vt:lpstr>
      <vt:lpstr>System Life Cycle (SLC) and System Development Life Cycle (SDLC) System Life Cycle (SLC)</vt:lpstr>
      <vt:lpstr>System Life Cycle (SLC) and System Development Life Cycle (SDLC)  Systems Life Cycle (SLC)</vt:lpstr>
      <vt:lpstr>System Life Cycle (SLC) and System Development Life Cycle (SDLC)  Information System Security Engineering (ISSE) Process</vt:lpstr>
      <vt:lpstr>System Life Cycle (SLC) and System Development Life Cycle (SDLC) Examples of SDLC and Systems Engineering Activities</vt:lpstr>
      <vt:lpstr>It starts at the beginning of a SDLC…</vt:lpstr>
      <vt:lpstr>PowerPoint Presentation</vt:lpstr>
      <vt:lpstr>PowerPoint Presentation</vt:lpstr>
      <vt:lpstr>System Life Cycle (SLC) and System Development Life Cycle (SDLC)  Example of SDLC in a Defense Acquisition Lifecycle</vt:lpstr>
      <vt:lpstr>System Life Cycle (SLC) and System Development Life Cycle (SDLC) Example: SDLC in a Defense Acquisition Lifecycle</vt:lpstr>
      <vt:lpstr>Questions:</vt:lpstr>
      <vt:lpstr>Questions:</vt:lpstr>
      <vt:lpstr>Learning Objectives  Information Security Management Domain</vt:lpstr>
      <vt:lpstr>Risk Management What is a Risk?</vt:lpstr>
      <vt:lpstr>Risk Management Relationship between Threat, Risk, and Countermeasure</vt:lpstr>
      <vt:lpstr>Risk Management Threat to Information Operations</vt:lpstr>
      <vt:lpstr>Information Security Management Risk Management Practice</vt:lpstr>
      <vt:lpstr>Information Security Management “All Security Involves Trade-offs”</vt:lpstr>
      <vt:lpstr>Risk Management Current State of Insecurity in Federal Agencies</vt:lpstr>
      <vt:lpstr>Risk Management C&amp;A ≠ Risk Management</vt:lpstr>
      <vt:lpstr>Information Security Management Fundamental revisited</vt:lpstr>
      <vt:lpstr>Risk Management Risk Assessment Process</vt:lpstr>
      <vt:lpstr>Risk Management Risk Assessment Methods</vt:lpstr>
      <vt:lpstr>Risk Management Risk Assessment Methods: Quantitative vs. Qualitative</vt:lpstr>
      <vt:lpstr>Risk Management Risk Control – Determine Information Protection Needs</vt:lpstr>
      <vt:lpstr>Risk Management Risk Control – Risk Management Actions</vt:lpstr>
      <vt:lpstr>Questions</vt:lpstr>
      <vt:lpstr>Answers</vt:lpstr>
      <vt:lpstr>Learning Objectives  Information Security Management Domain</vt:lpstr>
      <vt:lpstr>Certification &amp; Accreditation (C&amp;A) Concept</vt:lpstr>
      <vt:lpstr>Certification &amp; Accreditation (C&amp;A) We are in a “Transition Period”</vt:lpstr>
      <vt:lpstr>Certification &amp; Accreditation (C&amp;A) Process &amp; Guideline</vt:lpstr>
      <vt:lpstr>Information Security Management Risk Management Framework – Management Process</vt:lpstr>
      <vt:lpstr>Certification &amp; Accreditation (C&amp;A) Risk Management Framework &amp; System Life Cycle</vt:lpstr>
      <vt:lpstr>Certification &amp; Accreditation (C&amp;A) Risk Management Framework and Ongoing Security Authorization</vt:lpstr>
      <vt:lpstr>Certification &amp; Accreditation (C&amp;A) DIACAP</vt:lpstr>
      <vt:lpstr>Learning Objectives  Information Security Management Domain</vt:lpstr>
      <vt:lpstr>Security Assessment NSA Defined Security Assessment Methodology</vt:lpstr>
      <vt:lpstr>Security Assessment The “Current State” of Cyber Defense Operating Model</vt:lpstr>
      <vt:lpstr>Security Asssessment The “Future State” of Cyber Defense Operating Model – Information Security Continuous Monitoring (ISCM) </vt:lpstr>
      <vt:lpstr>Questions:</vt:lpstr>
      <vt:lpstr>Answers:</vt:lpstr>
      <vt:lpstr>Questions:</vt:lpstr>
      <vt:lpstr>Answers:</vt:lpstr>
      <vt:lpstr>Learning Objectives  Information Security Management Domain</vt:lpstr>
      <vt:lpstr>Configuration Management Change Control &amp; Configuration Management</vt:lpstr>
      <vt:lpstr>Configuration Management Configuration Management and Security Posture Baseline</vt:lpstr>
      <vt:lpstr>Configuration Management Configuration Management and Information Security</vt:lpstr>
      <vt:lpstr>Configuration Management Configuration Management and Information Security</vt:lpstr>
      <vt:lpstr>Learning Objectives  Information Security Management Domain</vt:lpstr>
      <vt:lpstr>Personnel Security Personnel Security Best Practice</vt:lpstr>
      <vt:lpstr>Personnel Security Insider Threats… (1/2)</vt:lpstr>
      <vt:lpstr>Personnel Security Insider Threats… (2/2)</vt:lpstr>
      <vt:lpstr>Learning Objectives  Information Security Management Domain</vt:lpstr>
      <vt:lpstr>Security Education, Training and Awareness (SETA)</vt:lpstr>
      <vt:lpstr>Security Education, Training, and Awareness National Initiative for Cybersecurity Education (NICE) (1/2)</vt:lpstr>
      <vt:lpstr>Security Education, Training, and Awareness National Initiative for Cybersecurity Education (NICE) (2/2)</vt:lpstr>
      <vt:lpstr>Learning Objectives  Information Security Management Domain</vt:lpstr>
      <vt:lpstr>Project Management Terms &amp; Definitions... 1/2</vt:lpstr>
      <vt:lpstr>Project Management Terms &amp; Definitions... 2/3</vt:lpstr>
      <vt:lpstr>Project Management Terms &amp; Definitions... 3/3</vt:lpstr>
      <vt:lpstr>Project Management Project Management Methodologies &amp; Framework</vt:lpstr>
      <vt:lpstr>Project Management “Scientific” Project Management Methodologies</vt:lpstr>
      <vt:lpstr>Project Management “Scientific” Project Management Methodologies</vt:lpstr>
      <vt:lpstr>Project Management Critical Paths Method (CPM)</vt:lpstr>
      <vt:lpstr>Project Management Program Evaluation &amp; Review Technique (PERT)</vt:lpstr>
      <vt:lpstr>Management Methodologies Program Evaluation &amp; Review Technique (PERT)</vt:lpstr>
      <vt:lpstr>Management Methodologies Program Evaluation &amp; Review Technique (PERT)</vt:lpstr>
      <vt:lpstr>Some serious facts about the current state of federal IT projects</vt:lpstr>
      <vt:lpstr>Project Management Earned-Value Management System (EVMS)</vt:lpstr>
      <vt:lpstr>Project Management Earned-Value Management System (EVMS)</vt:lpstr>
      <vt:lpstr>Project Management Earned-Value Management System (EVMS)</vt:lpstr>
      <vt:lpstr>Project Management EVMS – Earned-Value Technique (EVT)</vt:lpstr>
      <vt:lpstr>Project Management EVMS – Earned-Value Technique (EVT)</vt:lpstr>
      <vt:lpstr>Project Management EVMS – Earned-Value Technique (EVT)</vt:lpstr>
      <vt:lpstr>Project Management EVMS – Earned-Value Technique (EVT)</vt:lpstr>
      <vt:lpstr>Project Management EVMS – Earned-Value Technique (EVT)</vt:lpstr>
      <vt:lpstr>Project Management EVMS – Earned-Value Technique (EVT)</vt:lpstr>
      <vt:lpstr>Project Management Project Recovery</vt:lpstr>
      <vt:lpstr>Project Management Project Recovery</vt:lpstr>
      <vt:lpstr>Validation Time… </vt:lpstr>
      <vt:lpstr>Exercise #1: Build Security In </vt:lpstr>
      <vt:lpstr>Exercise #2: Risk Management Process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CISSP Common Body of Knowledge</dc:title>
  <dc:subject>Information Security Management Domain</dc:subject>
  <dc:creator>aouyang@mitre.org</dc:creator>
  <cp:lastModifiedBy>Ouyang, Alfred H.</cp:lastModifiedBy>
  <cp:revision>153</cp:revision>
  <cp:lastPrinted>2012-05-12T21:55:28Z</cp:lastPrinted>
  <dcterms:created xsi:type="dcterms:W3CDTF">2005-06-17T19:06:26Z</dcterms:created>
  <dcterms:modified xsi:type="dcterms:W3CDTF">2014-05-11T01:32:19Z</dcterms:modified>
</cp:coreProperties>
</file>