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23" r:id="rId3"/>
    <p:sldId id="258" r:id="rId4"/>
    <p:sldId id="259" r:id="rId5"/>
    <p:sldId id="260" r:id="rId6"/>
    <p:sldId id="336" r:id="rId7"/>
    <p:sldId id="337" r:id="rId8"/>
    <p:sldId id="262" r:id="rId9"/>
    <p:sldId id="263" r:id="rId10"/>
    <p:sldId id="322" r:id="rId11"/>
    <p:sldId id="362" r:id="rId12"/>
    <p:sldId id="363" r:id="rId13"/>
    <p:sldId id="264" r:id="rId14"/>
    <p:sldId id="265" r:id="rId15"/>
    <p:sldId id="324" r:id="rId16"/>
    <p:sldId id="325" r:id="rId17"/>
    <p:sldId id="339" r:id="rId18"/>
    <p:sldId id="340" r:id="rId19"/>
    <p:sldId id="266" r:id="rId20"/>
    <p:sldId id="267" r:id="rId21"/>
    <p:sldId id="355" r:id="rId22"/>
    <p:sldId id="358" r:id="rId23"/>
    <p:sldId id="356" r:id="rId24"/>
    <p:sldId id="357" r:id="rId25"/>
    <p:sldId id="359" r:id="rId26"/>
    <p:sldId id="268" r:id="rId27"/>
    <p:sldId id="269" r:id="rId28"/>
    <p:sldId id="270" r:id="rId29"/>
    <p:sldId id="326" r:id="rId30"/>
    <p:sldId id="327" r:id="rId31"/>
    <p:sldId id="276" r:id="rId32"/>
    <p:sldId id="277" r:id="rId33"/>
    <p:sldId id="372" r:id="rId34"/>
    <p:sldId id="278" r:id="rId35"/>
    <p:sldId id="279" r:id="rId36"/>
    <p:sldId id="280" r:id="rId37"/>
    <p:sldId id="281" r:id="rId38"/>
    <p:sldId id="371" r:id="rId39"/>
    <p:sldId id="343" r:id="rId40"/>
    <p:sldId id="344" r:id="rId41"/>
    <p:sldId id="341" r:id="rId42"/>
    <p:sldId id="282" r:id="rId43"/>
    <p:sldId id="283" r:id="rId44"/>
    <p:sldId id="284" r:id="rId45"/>
    <p:sldId id="287" r:id="rId46"/>
    <p:sldId id="288" r:id="rId47"/>
    <p:sldId id="286" r:id="rId48"/>
    <p:sldId id="351" r:id="rId49"/>
    <p:sldId id="352" r:id="rId50"/>
    <p:sldId id="290" r:id="rId51"/>
    <p:sldId id="291" r:id="rId52"/>
    <p:sldId id="292" r:id="rId53"/>
    <p:sldId id="285" r:id="rId54"/>
    <p:sldId id="293" r:id="rId55"/>
    <p:sldId id="294" r:id="rId56"/>
    <p:sldId id="295" r:id="rId57"/>
    <p:sldId id="289" r:id="rId58"/>
    <p:sldId id="360" r:id="rId59"/>
    <p:sldId id="296" r:id="rId60"/>
    <p:sldId id="361" r:id="rId61"/>
    <p:sldId id="297" r:id="rId62"/>
    <p:sldId id="298" r:id="rId63"/>
    <p:sldId id="353" r:id="rId64"/>
    <p:sldId id="354" r:id="rId65"/>
    <p:sldId id="301" r:id="rId66"/>
    <p:sldId id="302" r:id="rId67"/>
    <p:sldId id="303" r:id="rId68"/>
    <p:sldId id="304" r:id="rId69"/>
    <p:sldId id="330" r:id="rId70"/>
    <p:sldId id="331" r:id="rId71"/>
    <p:sldId id="332" r:id="rId72"/>
    <p:sldId id="333" r:id="rId73"/>
    <p:sldId id="342" r:id="rId74"/>
    <p:sldId id="305" r:id="rId75"/>
    <p:sldId id="364" r:id="rId76"/>
    <p:sldId id="306" r:id="rId77"/>
    <p:sldId id="307" r:id="rId78"/>
    <p:sldId id="308" r:id="rId79"/>
    <p:sldId id="309" r:id="rId80"/>
    <p:sldId id="349" r:id="rId81"/>
    <p:sldId id="310" r:id="rId82"/>
    <p:sldId id="311" r:id="rId83"/>
    <p:sldId id="346" r:id="rId84"/>
    <p:sldId id="347" r:id="rId85"/>
    <p:sldId id="345" r:id="rId86"/>
    <p:sldId id="348" r:id="rId87"/>
    <p:sldId id="312" r:id="rId88"/>
    <p:sldId id="313" r:id="rId89"/>
    <p:sldId id="314" r:id="rId90"/>
    <p:sldId id="315" r:id="rId91"/>
    <p:sldId id="365" r:id="rId92"/>
    <p:sldId id="368" r:id="rId93"/>
    <p:sldId id="367" r:id="rId94"/>
    <p:sldId id="366" r:id="rId95"/>
    <p:sldId id="369" r:id="rId96"/>
    <p:sldId id="370" r:id="rId97"/>
    <p:sldId id="316" r:id="rId98"/>
    <p:sldId id="317" r:id="rId99"/>
    <p:sldId id="318" r:id="rId100"/>
    <p:sldId id="319" r:id="rId101"/>
  </p:sldIdLst>
  <p:sldSz cx="9144000" cy="6858000" type="screen4x3"/>
  <p:notesSz cx="6858000" cy="8759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00CC66"/>
    <a:srgbClr val="FF99FF"/>
    <a:srgbClr val="FF99CC"/>
    <a:srgbClr val="FFFF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3" autoAdjust="0"/>
    <p:restoredTop sz="90073" autoAdjust="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149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t" anchorCtr="0" compatLnSpc="1">
            <a:prstTxWarp prst="textNoShape">
              <a:avLst/>
            </a:prstTxWarp>
          </a:bodyPr>
          <a:lstStyle>
            <a:lvl1pPr defTabSz="889206">
              <a:defRPr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52" y="0"/>
            <a:ext cx="2973148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t" anchorCtr="0" compatLnSpc="1">
            <a:prstTxWarp prst="textNoShape">
              <a:avLst/>
            </a:prstTxWarp>
          </a:bodyPr>
          <a:lstStyle>
            <a:lvl1pPr algn="r" defTabSz="889206">
              <a:defRPr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320936"/>
            <a:ext cx="2973149" cy="4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b" anchorCtr="0" compatLnSpc="1">
            <a:prstTxWarp prst="textNoShape">
              <a:avLst/>
            </a:prstTxWarp>
          </a:bodyPr>
          <a:lstStyle>
            <a:lvl1pPr defTabSz="889206"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52" y="8320936"/>
            <a:ext cx="2973148" cy="4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b" anchorCtr="0" compatLnSpc="1">
            <a:prstTxWarp prst="textNoShape">
              <a:avLst/>
            </a:prstTxWarp>
          </a:bodyPr>
          <a:lstStyle>
            <a:lvl1pPr algn="r" defTabSz="889206">
              <a:defRPr/>
            </a:lvl1pPr>
          </a:lstStyle>
          <a:p>
            <a:fld id="{355FF926-CFDE-423B-888B-0A885B928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149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t" anchorCtr="0" compatLnSpc="1">
            <a:prstTxWarp prst="textNoShape">
              <a:avLst/>
            </a:prstTxWarp>
          </a:bodyPr>
          <a:lstStyle>
            <a:lvl1pPr defTabSz="889206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2" y="0"/>
            <a:ext cx="2973148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t" anchorCtr="0" compatLnSpc="1">
            <a:prstTxWarp prst="textNoShape">
              <a:avLst/>
            </a:prstTxWarp>
          </a:bodyPr>
          <a:lstStyle>
            <a:lvl1pPr algn="r" defTabSz="889206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9838" y="657225"/>
            <a:ext cx="4379912" cy="3284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16" y="4161218"/>
            <a:ext cx="5028370" cy="394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320936"/>
            <a:ext cx="2973149" cy="4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b" anchorCtr="0" compatLnSpc="1">
            <a:prstTxWarp prst="textNoShape">
              <a:avLst/>
            </a:prstTxWarp>
          </a:bodyPr>
          <a:lstStyle>
            <a:lvl1pPr defTabSz="889206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2" y="8320936"/>
            <a:ext cx="2973148" cy="4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06" tIns="44454" rIns="88906" bIns="44454" numCol="1" anchor="b" anchorCtr="0" compatLnSpc="1">
            <a:prstTxWarp prst="textNoShape">
              <a:avLst/>
            </a:prstTxWarp>
          </a:bodyPr>
          <a:lstStyle>
            <a:lvl1pPr algn="r" defTabSz="889206">
              <a:defRPr>
                <a:latin typeface="Times New Roman" pitchFamily="18" charset="0"/>
              </a:defRPr>
            </a:lvl1pPr>
          </a:lstStyle>
          <a:p>
            <a:fld id="{57A333DC-A842-4C51-AF20-79ABF2D8A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3F321-C11C-411A-B1CB-F85D36813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CF6F4-5CB1-4F9F-9022-DF665414F7CE}" type="slidenum">
              <a:rPr lang="en-US"/>
              <a:pPr/>
              <a:t>10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95BE7-8B47-4D15-BCC9-7AE52D601036}" type="slidenum">
              <a:rPr lang="en-US"/>
              <a:pPr/>
              <a:t>100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CF6F4-5CB1-4F9F-9022-DF665414F7CE}" type="slidenum">
              <a:rPr lang="en-US"/>
              <a:pPr/>
              <a:t>12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CF73F-3642-4BA4-8A8B-4280F1D31739}" type="slidenum">
              <a:rPr lang="en-US"/>
              <a:pPr/>
              <a:t>13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B02F3-D4C5-4BFF-9E7A-BC7C4508E661}" type="slidenum">
              <a:rPr lang="en-US"/>
              <a:pPr/>
              <a:t>14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F197B-B7D0-4B31-BD5A-E39994D59A99}" type="slidenum">
              <a:rPr lang="en-US"/>
              <a:pPr/>
              <a:t>15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9581D-D6C9-4D9F-AB77-07ED6D60405A}" type="slidenum">
              <a:rPr lang="en-US"/>
              <a:pPr/>
              <a:t>16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040D4-B4C0-4851-8C8D-911A0C2B241F}" type="slidenum">
              <a:rPr lang="en-US"/>
              <a:pPr/>
              <a:t>19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68A1E-067E-4257-A14A-F4BAACF00CD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BF58F-1752-41AC-BD99-98864C00C9CB}" type="slidenum">
              <a:rPr lang="en-US"/>
              <a:pPr/>
              <a:t>20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B3ABB-2AB9-46C2-9D23-CD31EA2A66AA}" type="slidenum">
              <a:rPr lang="en-US"/>
              <a:pPr/>
              <a:t>21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19748-5E59-4B67-BB93-7EA1DC19CAEE}" type="slidenum">
              <a:rPr lang="en-US"/>
              <a:pPr/>
              <a:t>22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418FD-E5D5-40DA-AA72-E00BC962315E}" type="slidenum">
              <a:rPr lang="en-US"/>
              <a:pPr/>
              <a:t>23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0E59C-D3DA-4458-AE9D-111A6607FE98}" type="slidenum">
              <a:rPr lang="en-US"/>
              <a:pPr/>
              <a:t>24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87CA4-20A1-4E45-8A44-5E3CBA0B17A5}" type="slidenum">
              <a:rPr lang="en-US"/>
              <a:pPr/>
              <a:t>25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CCD9D-B2A6-4317-88E0-8995AC9FA0B7}" type="slidenum">
              <a:rPr lang="en-US"/>
              <a:pPr/>
              <a:t>26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EEB5-6F32-4363-9066-67532D1745E2}" type="slidenum">
              <a:rPr lang="en-US"/>
              <a:pPr/>
              <a:t>27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81149-9874-47CB-A378-59A0C68DACF6}" type="slidenum">
              <a:rPr lang="en-US"/>
              <a:pPr/>
              <a:t>28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19106-78F0-40EF-B058-D001D74F796F}" type="slidenum">
              <a:rPr lang="en-US"/>
              <a:pPr/>
              <a:t>29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6988B-0AA3-4573-9DFC-15FCC7D46C3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3105F-CD96-487C-A60E-AED33CC23A7B}" type="slidenum">
              <a:rPr lang="en-US"/>
              <a:pPr/>
              <a:t>30</a:t>
            </a:fld>
            <a:endParaRPr lang="en-US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1311-3E64-4078-8B0E-DEF32F6F143A}" type="slidenum">
              <a:rPr lang="en-US"/>
              <a:pPr/>
              <a:t>31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7A93-6330-4E3E-9380-13BF149FADDB}" type="slidenum">
              <a:rPr lang="en-US"/>
              <a:pPr/>
              <a:t>32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7A93-6330-4E3E-9380-13BF149FADDB}" type="slidenum">
              <a:rPr lang="en-US"/>
              <a:pPr/>
              <a:t>33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C1614-28FA-4A9D-A39F-FFC483E4F0F6}" type="slidenum">
              <a:rPr lang="en-US"/>
              <a:pPr/>
              <a:t>34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DC2DE-0499-4711-9ECB-3253F1831947}" type="slidenum">
              <a:rPr lang="en-US"/>
              <a:pPr/>
              <a:t>35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92CAB-9EF4-42AF-AD57-CC128B199CC5}" type="slidenum">
              <a:rPr lang="en-US"/>
              <a:pPr/>
              <a:t>36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9511B-83E4-4915-9469-2B78D35510F1}" type="slidenum">
              <a:rPr lang="en-US"/>
              <a:pPr/>
              <a:t>37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1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DAB70-014D-4C45-B59D-B18E1171FBAD}" type="slidenum">
              <a:rPr lang="en-US"/>
              <a:pPr/>
              <a:t>39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5888C-EE42-4CB8-8F82-52FF0DD20507}" type="slidenum">
              <a:rPr lang="en-US"/>
              <a:pPr/>
              <a:t>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6DD51-C357-44A0-9993-C7AD06E1059B}" type="slidenum">
              <a:rPr lang="en-US"/>
              <a:pPr/>
              <a:t>40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1311-3E64-4078-8B0E-DEF32F6F143A}" type="slidenum">
              <a:rPr lang="en-US"/>
              <a:pPr/>
              <a:t>41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6B98E-E6A1-4F7D-8249-EA8DC0921A42}" type="slidenum">
              <a:rPr lang="en-US"/>
              <a:pPr/>
              <a:t>42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AEB2A-F688-48DD-8EA9-D365FC368B84}" type="slidenum">
              <a:rPr lang="en-US"/>
              <a:pPr/>
              <a:t>43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6AF24-80F2-4C6C-BBD8-AC9EFBE64445}" type="slidenum">
              <a:rPr lang="en-US"/>
              <a:pPr/>
              <a:t>44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30C0-BFCA-4453-A863-4234D62DC4E9}" type="slidenum">
              <a:rPr lang="en-US"/>
              <a:pPr/>
              <a:t>45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F2FC7-656A-4230-AABE-F64FAEAEFB16}" type="slidenum">
              <a:rPr lang="en-US"/>
              <a:pPr/>
              <a:t>46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6DF84-E9BA-4BBD-93EE-F622863E7DF9}" type="slidenum">
              <a:rPr lang="en-US"/>
              <a:pPr/>
              <a:t>47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FDD4A-2183-41E7-BAD6-728EC95233B3}" type="slidenum">
              <a:rPr lang="en-US"/>
              <a:pPr/>
              <a:t>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For CISSP Exam – Know the differences between identification, authentication, authorization, and accountability.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FC4FB-CAF3-410D-8A23-DB6D7B19596F}" type="slidenum">
              <a:rPr lang="en-US"/>
              <a:pPr/>
              <a:t>50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B89FA-9445-4501-A26E-E7BB7EA23FE6}" type="slidenum">
              <a:rPr lang="en-US"/>
              <a:pPr/>
              <a:t>51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E09EF-2176-4876-8E84-4A50A9B8FBC8}" type="slidenum">
              <a:rPr lang="en-US"/>
              <a:pPr/>
              <a:t>52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AB96-1D18-4B40-8792-122430F95E43}" type="slidenum">
              <a:rPr lang="en-US"/>
              <a:pPr/>
              <a:t>53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DF110-A194-4124-80DB-21B82F2D3EC6}" type="slidenum">
              <a:rPr lang="en-US"/>
              <a:pPr/>
              <a:t>54</a:t>
            </a:fld>
            <a:endParaRPr 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E164-7821-4332-9067-77334CF963A4}" type="slidenum">
              <a:rPr lang="en-US"/>
              <a:pPr/>
              <a:t>55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90980-6869-428E-856E-8635CDCF6B3A}" type="slidenum">
              <a:rPr lang="en-US"/>
              <a:pPr/>
              <a:t>56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A0ECF-1325-42E9-AF12-9409404E8341}" type="slidenum">
              <a:rPr lang="en-US"/>
              <a:pPr/>
              <a:t>57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8EA7E-0171-47A7-A57E-E247FE3468B4}" type="slidenum">
              <a:rPr lang="en-US"/>
              <a:pPr/>
              <a:t>59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B7472-1961-404B-9D2D-1AAF425C1C58}" type="slidenum">
              <a:rPr lang="en-US"/>
              <a:pPr/>
              <a:t>6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B449A-9992-418F-9AB7-A098424EC2C0}" type="slidenum">
              <a:rPr lang="en-US"/>
              <a:pPr/>
              <a:t>61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64FFB-191F-4B9C-9663-D617D5B78A39}" type="slidenum">
              <a:rPr lang="en-US"/>
              <a:pPr/>
              <a:t>62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89721-C319-42AA-B3B2-EF594180E83C}" type="slidenum">
              <a:rPr lang="en-US"/>
              <a:pPr/>
              <a:t>65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90FA4-4DDF-4456-AC60-CFC6D06948E7}" type="slidenum">
              <a:rPr lang="en-US"/>
              <a:pPr/>
              <a:t>66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71C71-5AC5-4D7F-851A-C44978EB0C62}" type="slidenum">
              <a:rPr lang="en-US"/>
              <a:pPr/>
              <a:t>67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0BC92-51B4-4AE7-BDBC-19E049CB5B8C}" type="slidenum">
              <a:rPr lang="en-US"/>
              <a:pPr/>
              <a:t>68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58418-4FA9-462A-AE54-7E7100DFC6A0}" type="slidenum">
              <a:rPr lang="en-US"/>
              <a:pPr/>
              <a:t>69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B7472-1961-404B-9D2D-1AAF425C1C58}" type="slidenum">
              <a:rPr lang="en-US"/>
              <a:pPr/>
              <a:t>7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8711-3425-4B7F-AD37-2CF9CB4ABB4C}" type="slidenum">
              <a:rPr lang="en-US"/>
              <a:pPr/>
              <a:t>70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A258D-25A3-439D-B80F-041593FE7F81}" type="slidenum">
              <a:rPr lang="en-US"/>
              <a:pPr/>
              <a:t>71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65F0E-6403-4D83-8536-F6948A522507}" type="slidenum">
              <a:rPr lang="en-US"/>
              <a:pPr/>
              <a:t>72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1311-3E64-4078-8B0E-DEF32F6F143A}" type="slidenum">
              <a:rPr lang="en-US"/>
              <a:pPr/>
              <a:t>73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A6286-FE71-47A6-876F-52D1CF9C68A1}" type="slidenum">
              <a:rPr lang="en-US"/>
              <a:pPr/>
              <a:t>74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ED1C5-3616-47E7-B0BC-3218A0C4536F}" type="slidenum">
              <a:rPr lang="en-US"/>
              <a:pPr/>
              <a:t>76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F6B9-C7F8-422B-BFFF-77373A8851D2}" type="slidenum">
              <a:rPr lang="en-US"/>
              <a:pPr/>
              <a:t>77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9370A-3635-4B0C-B138-A6C8F46271AD}" type="slidenum">
              <a:rPr lang="en-US"/>
              <a:pPr/>
              <a:t>78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53C31-A999-4BC4-BEF5-F5411AC41F7D}" type="slidenum">
              <a:rPr lang="en-US"/>
              <a:pPr/>
              <a:t>79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9A13D-C60F-4BDD-A9C1-3A9A388B419E}" type="slidenum">
              <a:rPr lang="en-US"/>
              <a:pPr/>
              <a:t>8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F6B9-C7F8-422B-BFFF-77373A8851D2}" type="slidenum">
              <a:rPr lang="en-US"/>
              <a:pPr/>
              <a:t>80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4D128-FCBF-43CF-B038-8E0AED191A6F}" type="slidenum">
              <a:rPr lang="en-US"/>
              <a:pPr/>
              <a:t>81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0B21A-5EC8-440C-A574-16DE2B77695F}" type="slidenum">
              <a:rPr lang="en-US"/>
              <a:pPr/>
              <a:t>82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A8B6D-ED12-4216-A118-1F2491801994}" type="slidenum">
              <a:rPr lang="en-US"/>
              <a:pPr/>
              <a:t>83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B7418-6A4A-41D1-A59F-9071C7B5AEE2}" type="slidenum">
              <a:rPr lang="en-US"/>
              <a:pPr/>
              <a:t>84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1311-3E64-4078-8B0E-DEF32F6F143A}" type="slidenum">
              <a:rPr lang="en-US"/>
              <a:pPr/>
              <a:t>85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CA5F4-074B-4D0F-ABCF-25FC2B354CD3}" type="slidenum">
              <a:rPr lang="en-US"/>
              <a:pPr/>
              <a:t>86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CA5F4-074B-4D0F-ABCF-25FC2B354CD3}" type="slidenum">
              <a:rPr lang="en-US"/>
              <a:pPr/>
              <a:t>87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18C23-FEA2-4369-BC8D-F89732AF1636}" type="slidenum">
              <a:rPr lang="en-US"/>
              <a:pPr/>
              <a:t>88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9804A-4595-4C4C-A4C6-378DEBC9B157}" type="slidenum">
              <a:rPr lang="en-US"/>
              <a:pPr/>
              <a:t>89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05D00-831B-4411-925D-37F57334135C}" type="slidenum">
              <a:rPr lang="en-US"/>
              <a:pPr/>
              <a:t>9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F8F50-7D16-463C-A4E4-52B5968D89FA}" type="slidenum">
              <a:rPr lang="en-US"/>
              <a:pPr/>
              <a:t>90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40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50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379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203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501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33DC-A842-4C51-AF20-79ABF2D8A521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73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2574B-400B-4DA3-898C-802913A0D6B3}" type="slidenum">
              <a:rPr lang="en-US"/>
              <a:pPr/>
              <a:t>97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2A051-27A5-4A95-858C-8E35D3E70EF3}" type="slidenum">
              <a:rPr lang="en-US"/>
              <a:pPr/>
              <a:t>98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B347-8B12-482A-A401-2F3A9AF85A35}" type="slidenum">
              <a:rPr lang="en-US"/>
              <a:pPr/>
              <a:t>99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%3ca%20rel=%22license%22%20href=%22http:/creativecommons.org/licenses/by-nc-sa/3.0/%22%3e%3cimg%20alt=%22Creative%20Commons%20License%22%20style=%22border-width:0%22%20src=%22http:/i.creativecommons.org/l/by-nc-sa/3.0/88x31.png%22%20/%3e%3c/a%3e%3cbr%20/%3e%3cspan%20xmlns:dct=%22http:/purl.org/dc/terms/%22%20property=%22dct:title%22%3eCISSP%20Common%20Body%20of%20Knowledge%3c/span%3e%20by%20%3cspan%20xmlns:cc=%22http:/creativecommons.org/n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6096000" cy="1981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581400"/>
            <a:ext cx="4419600" cy="1143000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48600" y="64008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- </a:t>
            </a:r>
            <a:fld id="{3FDE6267-42FA-4B55-990A-97A91C169435}" type="slidenum">
              <a:rPr lang="en-US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3" y="6302928"/>
            <a:ext cx="8699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/>
          <p:nvPr userDrawn="1"/>
        </p:nvSpPr>
        <p:spPr>
          <a:xfrm>
            <a:off x="1772325" y="6096000"/>
            <a:ext cx="660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i="1" dirty="0" smtClean="0">
                <a:solidFill>
                  <a:srgbClr val="003399"/>
                </a:solidFill>
              </a:rPr>
              <a:t>CISSP Common Body of Knowledge Review</a:t>
            </a:r>
            <a:r>
              <a:rPr lang="en-US" sz="1000" dirty="0" smtClean="0">
                <a:solidFill>
                  <a:srgbClr val="003399"/>
                </a:solidFill>
              </a:rPr>
              <a:t> by Alfred Ouyang</a:t>
            </a:r>
            <a:r>
              <a:rPr lang="en-US" sz="1000" baseline="0" dirty="0" smtClean="0">
                <a:solidFill>
                  <a:srgbClr val="003399"/>
                </a:solidFill>
              </a:rPr>
              <a:t> </a:t>
            </a:r>
            <a:r>
              <a:rPr lang="en-US" sz="1000" dirty="0" smtClean="0">
                <a:solidFill>
                  <a:srgbClr val="003399"/>
                </a:solidFill>
              </a:rPr>
              <a:t>is licensed under the Creative Commons Attribution-</a:t>
            </a:r>
            <a:r>
              <a:rPr lang="en-US" sz="1000" dirty="0" err="1" smtClean="0">
                <a:solidFill>
                  <a:srgbClr val="003399"/>
                </a:solidFill>
              </a:rPr>
              <a:t>NonCommercial</a:t>
            </a:r>
            <a:r>
              <a:rPr lang="en-US" sz="1000" dirty="0" smtClean="0">
                <a:solidFill>
                  <a:srgbClr val="003399"/>
                </a:solidFill>
              </a:rPr>
              <a:t>-</a:t>
            </a:r>
            <a:r>
              <a:rPr lang="en-US" sz="1000" dirty="0" err="1" smtClean="0">
                <a:solidFill>
                  <a:srgbClr val="003399"/>
                </a:solidFill>
              </a:rPr>
              <a:t>ShareAlike</a:t>
            </a:r>
            <a:r>
              <a:rPr lang="en-US" sz="1000" dirty="0" smtClean="0">
                <a:solidFill>
                  <a:srgbClr val="003399"/>
                </a:solidFill>
              </a:rPr>
              <a:t> 3.0 </a:t>
            </a:r>
            <a:r>
              <a:rPr lang="en-US" sz="1000" dirty="0" err="1" smtClean="0">
                <a:solidFill>
                  <a:srgbClr val="003399"/>
                </a:solidFill>
              </a:rPr>
              <a:t>Unported</a:t>
            </a:r>
            <a:r>
              <a:rPr lang="en-US" sz="1000" dirty="0" smtClean="0">
                <a:solidFill>
                  <a:srgbClr val="003399"/>
                </a:solidFill>
              </a:rPr>
              <a:t> License. To view a copy of this license, visit http://creativecommons.org/licenses/by-nc-sa/3.0/ or send a letter to Creative Commons, 444 Castro Street, Suite 900, Mountain View, California, 94041, USA.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F7FCBFBD-A9F5-49ED-9E18-E8FDB5021897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-38100"/>
            <a:ext cx="2209800" cy="659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38100"/>
            <a:ext cx="6477000" cy="659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B7239CB2-22E6-4628-9957-F03271941F5F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839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0BE66E04-A212-4BA3-BCAE-6EE216CC0441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839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772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8CA98DD8-DAAF-484B-A234-E6165967248C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839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0320D914-6997-4E19-A532-F6F7A37F7F52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839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5FCDD81E-486F-49BB-8CE6-791BA96E02A5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"/>
            <a:ext cx="8839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48600" y="6629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C27D9987-4891-4654-A736-563111C8B325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1FDC359-72E3-4EA7-BE2A-DEA8E3C78CD8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2C855B32-EDEF-40C9-B205-006EBAF931C2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A815E16E-7550-4F14-B5B2-517B6F70AB9B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A5177706-951D-480F-BB0F-DB2302A64E5D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11850233-FC24-4B27-AD2F-3DB43BC0F9B6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703218B6-39B3-4A63-99E8-0D016A0DDD91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6E5F2DC9-8CB1-496F-8014-314C967A6E99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- </a:t>
            </a:r>
            <a:fld id="{13535F9A-B45D-42E5-A002-8756D09EA5EF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381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</a:defRPr>
            </a:lvl1pPr>
          </a:lstStyle>
          <a:p>
            <a:r>
              <a:rPr lang="en-US"/>
              <a:t>- </a:t>
            </a:r>
            <a:fld id="{FBA21D12-C77E-4EAB-9CC5-7950D32A2DC9}" type="slidenum">
              <a:rPr lang="en-US"/>
              <a:pPr/>
              <a:t>‹#›</a:t>
            </a:fld>
            <a:r>
              <a:rPr lang="en-US"/>
              <a:t> -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" y="6674342"/>
            <a:ext cx="7620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5.e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5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6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Drawing1/Drawing/~Page-1/Sheet.1" TargetMode="Externa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0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CISSP</a:t>
            </a:r>
            <a:r>
              <a:rPr lang="en-US" baseline="30000" dirty="0"/>
              <a:t>®</a:t>
            </a:r>
            <a:r>
              <a:rPr lang="en-US" dirty="0"/>
              <a:t> Common Body of </a:t>
            </a:r>
            <a:r>
              <a:rPr lang="en-US" smtClean="0"/>
              <a:t>Knowledge Review: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Cryptography Domain – </a:t>
            </a:r>
            <a:br>
              <a:rPr lang="en-US" sz="3200" dirty="0">
                <a:solidFill>
                  <a:srgbClr val="FF6600"/>
                </a:solidFill>
              </a:rPr>
            </a:br>
            <a:r>
              <a:rPr lang="en-US" sz="3200" dirty="0">
                <a:solidFill>
                  <a:srgbClr val="FF6600"/>
                </a:solidFill>
              </a:rPr>
              <a:t>Part 1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6463" y="3886200"/>
            <a:ext cx="4800600" cy="1143000"/>
          </a:xfrm>
        </p:spPr>
        <p:txBody>
          <a:bodyPr/>
          <a:lstStyle/>
          <a:p>
            <a:pPr>
              <a:tabLst>
                <a:tab pos="1146175" algn="l"/>
              </a:tabLst>
            </a:pPr>
            <a:r>
              <a:rPr lang="en-US" dirty="0" smtClean="0"/>
              <a:t>Version: 5.9.2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1709364-958B-477D-8E12-793C34E3E08D}" type="slidenum">
              <a:rPr lang="en-US"/>
              <a:pPr/>
              <a:t>10</a:t>
            </a:fld>
            <a:r>
              <a:rPr lang="en-US"/>
              <a:t> -</a:t>
            </a: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History of </a:t>
            </a:r>
            <a:r>
              <a:rPr lang="en-US" dirty="0" smtClean="0"/>
              <a:t>Cryptograph </a:t>
            </a:r>
            <a:r>
              <a:rPr lang="en-US" sz="1200" dirty="0" smtClean="0"/>
              <a:t>…(2/4)</a:t>
            </a:r>
            <a:endParaRPr lang="en-US" sz="1200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000" b="1" dirty="0" smtClean="0"/>
              <a:t>1919-1922: </a:t>
            </a:r>
            <a:r>
              <a:rPr lang="en-US" sz="2000" dirty="0" smtClean="0"/>
              <a:t>Patents issued to Gilbert Vernam </a:t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u="sng" dirty="0" smtClean="0">
                <a:solidFill>
                  <a:srgbClr val="FF6600"/>
                </a:solidFill>
              </a:rPr>
              <a:t>Vernam cipher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1930-1941:</a:t>
            </a:r>
            <a:r>
              <a:rPr lang="en-US" sz="2000" dirty="0" smtClean="0"/>
              <a:t> German military used </a:t>
            </a:r>
            <a:r>
              <a:rPr lang="en-US" sz="2000" u="sng" dirty="0" smtClean="0">
                <a:solidFill>
                  <a:srgbClr val="FF6600"/>
                </a:solidFill>
              </a:rPr>
              <a:t>Lorenz </a:t>
            </a:r>
            <a:br>
              <a:rPr lang="en-US" sz="2000" u="sng" dirty="0" smtClean="0">
                <a:solidFill>
                  <a:srgbClr val="FF6600"/>
                </a:solidFill>
              </a:rPr>
            </a:br>
            <a:r>
              <a:rPr lang="en-US" sz="2000" u="sng" dirty="0" smtClean="0">
                <a:solidFill>
                  <a:srgbClr val="FF6600"/>
                </a:solidFill>
              </a:rPr>
              <a:t>SZ 40 and SZ 42 cipher machines</a:t>
            </a:r>
            <a:r>
              <a:rPr lang="en-US" sz="2000" dirty="0" smtClean="0"/>
              <a:t> based on </a:t>
            </a:r>
            <a:br>
              <a:rPr lang="en-US" sz="2000" dirty="0" smtClean="0"/>
            </a:br>
            <a:r>
              <a:rPr lang="en-US" sz="2000" dirty="0" smtClean="0"/>
              <a:t>Vernam stream cipher to encrypt </a:t>
            </a:r>
            <a:br>
              <a:rPr lang="en-US" sz="2000" dirty="0" smtClean="0"/>
            </a:br>
            <a:r>
              <a:rPr lang="en-US" sz="2000" dirty="0" err="1" smtClean="0"/>
              <a:t>teleprinter</a:t>
            </a:r>
            <a:r>
              <a:rPr lang="en-US" sz="2000" dirty="0" smtClean="0"/>
              <a:t> messages.</a:t>
            </a:r>
          </a:p>
          <a:p>
            <a:pPr lvl="1"/>
            <a:r>
              <a:rPr lang="en-US" sz="1600" dirty="0" smtClean="0"/>
              <a:t>Stream cipher using pseudorandom bits to be </a:t>
            </a:r>
            <a:br>
              <a:rPr lang="en-US" sz="1600" dirty="0" smtClean="0"/>
            </a:br>
            <a:r>
              <a:rPr lang="en-US" sz="1600" dirty="0" err="1" smtClean="0"/>
              <a:t>XOR’ed</a:t>
            </a:r>
            <a:r>
              <a:rPr lang="en-US" sz="1600" dirty="0" smtClean="0"/>
              <a:t> with the plaintext.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1933-1945:</a:t>
            </a:r>
            <a:r>
              <a:rPr lang="en-US" sz="2000" dirty="0" smtClean="0"/>
              <a:t> German military field units used </a:t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FF6600"/>
                </a:solidFill>
              </a:rPr>
              <a:t>Enigma</a:t>
            </a:r>
            <a:r>
              <a:rPr lang="en-US" sz="2000" dirty="0" smtClean="0"/>
              <a:t> cipher machine to encrypt </a:t>
            </a:r>
            <a:br>
              <a:rPr lang="en-US" sz="2000" dirty="0" smtClean="0"/>
            </a:br>
            <a:r>
              <a:rPr lang="en-US" sz="2000" dirty="0" smtClean="0"/>
              <a:t>messages.</a:t>
            </a:r>
          </a:p>
          <a:p>
            <a:pPr lvl="1"/>
            <a:r>
              <a:rPr lang="en-US" sz="1600" dirty="0" smtClean="0"/>
              <a:t>Electro-mechanical rotor cipher machine uses </a:t>
            </a:r>
            <a:br>
              <a:rPr lang="en-US" sz="1600" dirty="0" smtClean="0"/>
            </a:br>
            <a:r>
              <a:rPr lang="en-US" sz="1600" dirty="0" smtClean="0"/>
              <a:t>polyalphabetic substitution</a:t>
            </a:r>
          </a:p>
        </p:txBody>
      </p:sp>
      <p:graphicFrame>
        <p:nvGraphicFramePr>
          <p:cNvPr id="795649" name="Object 1"/>
          <p:cNvGraphicFramePr>
            <a:graphicFrameLocks noChangeAspect="1"/>
          </p:cNvGraphicFramePr>
          <p:nvPr/>
        </p:nvGraphicFramePr>
        <p:xfrm>
          <a:off x="6400800" y="4648200"/>
          <a:ext cx="9715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85" name="Visio" r:id="rId4" imgW="1732927" imgH="2702141" progId="Visio.Drawing.11">
                  <p:embed/>
                </p:oleObj>
              </mc:Choice>
              <mc:Fallback>
                <p:oleObj name="Visio" r:id="rId4" imgW="1732927" imgH="2702141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648200"/>
                        <a:ext cx="9715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5651" name="Picture 3" descr="File:Lorenz-SZ42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1400" y="2667000"/>
            <a:ext cx="2032000" cy="1511300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0" y="6553200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Secrets and Lies – Digital Security in a Networked </a:t>
            </a:r>
            <a:r>
              <a:rPr lang="en-US" sz="1000" i="1" dirty="0" smtClean="0">
                <a:solidFill>
                  <a:srgbClr val="003399"/>
                </a:solidFill>
              </a:rPr>
              <a:t>World</a:t>
            </a:r>
            <a:r>
              <a:rPr lang="en-US" sz="1000" dirty="0" smtClean="0">
                <a:solidFill>
                  <a:srgbClr val="003399"/>
                </a:solidFill>
              </a:rPr>
              <a:t>, B. </a:t>
            </a:r>
            <a:r>
              <a:rPr lang="en-US" sz="1000" dirty="0" err="1" smtClean="0">
                <a:solidFill>
                  <a:srgbClr val="003399"/>
                </a:solidFill>
              </a:rPr>
              <a:t>Schneier</a:t>
            </a:r>
            <a:r>
              <a:rPr lang="en-US" sz="1000" dirty="0" smtClean="0">
                <a:solidFill>
                  <a:srgbClr val="003399"/>
                </a:solidFill>
              </a:rPr>
              <a:t>, Wiley Publishing, 2004</a:t>
            </a:r>
            <a:endParaRPr lang="en-US" sz="1000" i="1" dirty="0">
              <a:solidFill>
                <a:srgbClr val="003399"/>
              </a:solidFill>
            </a:endParaRPr>
          </a:p>
        </p:txBody>
      </p:sp>
      <p:pic>
        <p:nvPicPr>
          <p:cNvPr id="7956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9575"/>
            <a:ext cx="1368793" cy="19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FC6320A-C3AD-44EB-95F7-DEC76F7F4A89}" type="slidenum">
              <a:rPr lang="en-US"/>
              <a:pPr/>
              <a:t>100</a:t>
            </a:fld>
            <a:r>
              <a:rPr lang="en-US"/>
              <a:t> -</a:t>
            </a:r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– Asymmetric Key Size Comparisons</a:t>
            </a:r>
          </a:p>
        </p:txBody>
      </p:sp>
      <p:graphicFrame>
        <p:nvGraphicFramePr>
          <p:cNvPr id="828466" name="Group 50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3733800" cy="2590800"/>
        </p:xfrm>
        <a:graphic>
          <a:graphicData uri="http://schemas.openxmlformats.org/drawingml/2006/table">
            <a:tbl>
              <a:tblPr/>
              <a:tblGrid>
                <a:gridCol w="1866901"/>
                <a:gridCol w="1866899"/>
              </a:tblGrid>
              <a:tr h="20708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 of Symmetric Keys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Effective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Security (Bits)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Encryption Algorithm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SKIPJACK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3DES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07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AES-128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192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AES-192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07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AES-256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62400" y="4114800"/>
          <a:ext cx="4664075" cy="2346960"/>
        </p:xfrm>
        <a:graphic>
          <a:graphicData uri="http://schemas.openxmlformats.org/drawingml/2006/table">
            <a:tbl>
              <a:tblPr/>
              <a:tblGrid>
                <a:gridCol w="1555750"/>
                <a:gridCol w="1554163"/>
                <a:gridCol w="1554162"/>
              </a:tblGrid>
              <a:tr h="21771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 of Public Keys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DSA/DH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RSA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ECC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17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17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3072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3072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7680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7680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384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17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15360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15360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Terms &amp; Definition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of Cryptograph </a:t>
            </a:r>
            <a:r>
              <a:rPr lang="en-US" sz="1200" dirty="0" smtClean="0"/>
              <a:t>…(3/4)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724400" cy="5334000"/>
          </a:xfrm>
        </p:spPr>
        <p:txBody>
          <a:bodyPr/>
          <a:lstStyle/>
          <a:p>
            <a:r>
              <a:rPr lang="en-US" sz="2000" b="1" dirty="0" smtClean="0"/>
              <a:t>1943-1944: </a:t>
            </a:r>
            <a:r>
              <a:rPr lang="en-US" sz="2000" dirty="0" smtClean="0"/>
              <a:t>British code breakers designed </a:t>
            </a:r>
            <a:r>
              <a:rPr lang="en-US" sz="2000" u="sng" dirty="0" smtClean="0">
                <a:solidFill>
                  <a:srgbClr val="FF6600"/>
                </a:solidFill>
              </a:rPr>
              <a:t>Colossus Mark 1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rgbClr val="FF6600"/>
                </a:solidFill>
              </a:rPr>
              <a:t>Colossus Mark 2</a:t>
            </a:r>
            <a:r>
              <a:rPr lang="en-US" sz="2000" dirty="0" smtClean="0"/>
              <a:t> to decrypt Lorenz cipher machine.</a:t>
            </a:r>
          </a:p>
          <a:p>
            <a:pPr lvl="1"/>
            <a:r>
              <a:rPr lang="en-US" sz="1600" dirty="0" smtClean="0"/>
              <a:t>Designed by Max Newman &amp; Tommy Flowers</a:t>
            </a:r>
          </a:p>
          <a:p>
            <a:pPr lvl="1"/>
            <a:r>
              <a:rPr lang="en-US" sz="1600" dirty="0" smtClean="0"/>
              <a:t>Using frequency </a:t>
            </a:r>
            <a:br>
              <a:rPr lang="en-US" sz="1600" dirty="0" smtClean="0"/>
            </a:br>
            <a:r>
              <a:rPr lang="en-US" sz="1600" dirty="0" smtClean="0"/>
              <a:t>analysis.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1938-1944: </a:t>
            </a:r>
            <a:r>
              <a:rPr lang="en-US" sz="2000" dirty="0" smtClean="0"/>
              <a:t>British code breakers designed </a:t>
            </a:r>
            <a:r>
              <a:rPr lang="en-US" sz="2000" u="sng" dirty="0" smtClean="0">
                <a:solidFill>
                  <a:srgbClr val="FF6600"/>
                </a:solidFill>
              </a:rPr>
              <a:t>Bombe</a:t>
            </a:r>
            <a:r>
              <a:rPr lang="en-US" sz="2000" dirty="0" smtClean="0"/>
              <a:t> to decrypt Enigma cipher machine.</a:t>
            </a:r>
          </a:p>
          <a:p>
            <a:pPr lvl="1"/>
            <a:r>
              <a:rPr lang="en-US" sz="1600" dirty="0" smtClean="0"/>
              <a:t>Designed by Alan Turing</a:t>
            </a:r>
          </a:p>
          <a:p>
            <a:pPr lvl="1"/>
            <a:r>
              <a:rPr lang="en-US" sz="1600" dirty="0" smtClean="0"/>
              <a:t>Using frequency analysis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951300" name="Picture 4" descr="http://upload.wikimedia.org/wikipedia/commons/2/23/TuringBombeBletchley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17" y="3935151"/>
            <a:ext cx="3657783" cy="2541849"/>
          </a:xfrm>
          <a:prstGeom prst="rect">
            <a:avLst/>
          </a:prstGeom>
          <a:noFill/>
        </p:spPr>
      </p:pic>
      <p:pic>
        <p:nvPicPr>
          <p:cNvPr id="951302" name="Picture 6" descr="http://upload.wikimedia.org/wikipedia/commons/thumb/4/4b/Colossus.jpg/300px-Colos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815" y="1344349"/>
            <a:ext cx="3657600" cy="2426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6589477"/>
            <a:ext cx="5001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Reference: </a:t>
            </a:r>
            <a:r>
              <a:rPr lang="en-US" sz="1000" dirty="0" smtClean="0">
                <a:solidFill>
                  <a:srgbClr val="003399"/>
                </a:solidFill>
              </a:rPr>
              <a:t>Bletchley Park National Codes Center (http://www.bletchleypark.org.uk/)</a:t>
            </a:r>
            <a:endParaRPr lang="en-US" sz="1000" dirty="0">
              <a:solidFill>
                <a:srgbClr val="003399"/>
              </a:solidFill>
            </a:endParaRPr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71787"/>
            <a:ext cx="1681111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77" y="5086350"/>
            <a:ext cx="949784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1709364-958B-477D-8E12-793C34E3E08D}" type="slidenum">
              <a:rPr lang="en-US"/>
              <a:pPr/>
              <a:t>12</a:t>
            </a:fld>
            <a:r>
              <a:rPr lang="en-US"/>
              <a:t> -</a:t>
            </a: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History of </a:t>
            </a:r>
            <a:r>
              <a:rPr lang="en-US" dirty="0" smtClean="0"/>
              <a:t>Cryptograph </a:t>
            </a:r>
            <a:r>
              <a:rPr lang="en-US" sz="1200" dirty="0" smtClean="0"/>
              <a:t>…(4/4)</a:t>
            </a:r>
            <a:endParaRPr lang="en-US" sz="1200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 smtClean="0"/>
              <a:t>1976</a:t>
            </a:r>
            <a:r>
              <a:rPr lang="en-US" sz="2000" b="1" dirty="0"/>
              <a:t>:</a:t>
            </a:r>
            <a:r>
              <a:rPr lang="en-US" sz="2000" dirty="0"/>
              <a:t> NSA chosen IBM’s modified </a:t>
            </a:r>
            <a:r>
              <a:rPr lang="en-US" sz="2000" u="sng" dirty="0">
                <a:solidFill>
                  <a:srgbClr val="FF6600"/>
                </a:solidFill>
              </a:rPr>
              <a:t>Lucifer cipher</a:t>
            </a:r>
            <a:r>
              <a:rPr lang="en-US" sz="2000" dirty="0"/>
              <a:t> to 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u="sng" dirty="0">
                <a:solidFill>
                  <a:srgbClr val="FF6600"/>
                </a:solidFill>
              </a:rPr>
              <a:t>Data Encryption Standard (DES)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1976</a:t>
            </a:r>
            <a:r>
              <a:rPr lang="en-US" sz="2000" b="1" dirty="0"/>
              <a:t>:</a:t>
            </a:r>
            <a:r>
              <a:rPr lang="en-US" sz="2000" dirty="0"/>
              <a:t> Whitfield </a:t>
            </a:r>
            <a:r>
              <a:rPr lang="en-US" sz="2000" u="sng" dirty="0" err="1">
                <a:solidFill>
                  <a:srgbClr val="FF6600"/>
                </a:solidFill>
              </a:rPr>
              <a:t>Diffie</a:t>
            </a:r>
            <a:r>
              <a:rPr lang="en-US" sz="2000" dirty="0"/>
              <a:t> &amp; Martin </a:t>
            </a:r>
            <a:r>
              <a:rPr lang="en-US" sz="2000" u="sng" dirty="0">
                <a:solidFill>
                  <a:srgbClr val="FF6600"/>
                </a:solidFill>
              </a:rPr>
              <a:t>Hellman</a:t>
            </a:r>
            <a:r>
              <a:rPr lang="en-US" sz="2000" dirty="0"/>
              <a:t> published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New </a:t>
            </a:r>
            <a:r>
              <a:rPr lang="en-US" sz="2000" i="1" dirty="0"/>
              <a:t>Directions in Cryptography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1978</a:t>
            </a:r>
            <a:r>
              <a:rPr lang="en-US" sz="2000" b="1" dirty="0"/>
              <a:t>:</a:t>
            </a:r>
            <a:r>
              <a:rPr lang="en-US" sz="2000" dirty="0"/>
              <a:t> Ronald L. </a:t>
            </a:r>
            <a:r>
              <a:rPr lang="en-US" sz="2000" dirty="0" err="1"/>
              <a:t>Rivest</a:t>
            </a:r>
            <a:r>
              <a:rPr lang="en-US" sz="2000" dirty="0"/>
              <a:t>, </a:t>
            </a:r>
            <a:r>
              <a:rPr lang="en-US" sz="2000" dirty="0" err="1"/>
              <a:t>Adi</a:t>
            </a:r>
            <a:r>
              <a:rPr lang="en-US" sz="2000" dirty="0"/>
              <a:t> Shamir &amp; Leonard M.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Adleman</a:t>
            </a:r>
            <a:r>
              <a:rPr lang="en-US" sz="2000" dirty="0" smtClean="0"/>
              <a:t> </a:t>
            </a:r>
            <a:r>
              <a:rPr lang="en-US" sz="2000" dirty="0"/>
              <a:t>(RSA) published </a:t>
            </a:r>
            <a:r>
              <a:rPr lang="en-US" sz="2000" i="1" u="sng" dirty="0">
                <a:solidFill>
                  <a:srgbClr val="FF6600"/>
                </a:solidFill>
              </a:rPr>
              <a:t>RSA Algorithm for Public </a:t>
            </a:r>
            <a:r>
              <a:rPr lang="en-US" sz="2000" i="1" u="sng" dirty="0" smtClean="0">
                <a:solidFill>
                  <a:srgbClr val="FF6600"/>
                </a:solidFill>
              </a:rPr>
              <a:t/>
            </a:r>
            <a:br>
              <a:rPr lang="en-US" sz="2000" i="1" u="sng" dirty="0" smtClean="0">
                <a:solidFill>
                  <a:srgbClr val="FF6600"/>
                </a:solidFill>
              </a:rPr>
            </a:br>
            <a:r>
              <a:rPr lang="en-US" sz="2000" i="1" u="sng" dirty="0" smtClean="0">
                <a:solidFill>
                  <a:srgbClr val="FF6600"/>
                </a:solidFill>
              </a:rPr>
              <a:t>Key </a:t>
            </a:r>
            <a:r>
              <a:rPr lang="en-US" sz="2000" i="1" u="sng" dirty="0">
                <a:solidFill>
                  <a:srgbClr val="FF6600"/>
                </a:solidFill>
              </a:rPr>
              <a:t>System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1984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6600"/>
                </a:solidFill>
              </a:rPr>
              <a:t>ROT13</a:t>
            </a:r>
            <a:r>
              <a:rPr lang="en-US" sz="2000" dirty="0"/>
              <a:t> cipher introduced on UNIX systems, it encrypts </a:t>
            </a:r>
            <a:r>
              <a:rPr lang="en-US" sz="2000" dirty="0" err="1"/>
              <a:t>cleartext</a:t>
            </a:r>
            <a:r>
              <a:rPr lang="en-US" sz="2000" dirty="0"/>
              <a:t> message by shifts letters 13 </a:t>
            </a:r>
            <a:r>
              <a:rPr lang="en-US" sz="2000" dirty="0" smtClean="0"/>
              <a:t>places.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 smtClean="0"/>
              <a:t>1991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6600"/>
                </a:solidFill>
              </a:rPr>
              <a:t>Phil Zimmermann</a:t>
            </a:r>
            <a:r>
              <a:rPr lang="en-US" sz="2000" dirty="0"/>
              <a:t> released first version of </a:t>
            </a:r>
            <a:r>
              <a:rPr lang="en-US" sz="2000" u="sng" dirty="0">
                <a:solidFill>
                  <a:srgbClr val="FF6600"/>
                </a:solidFill>
              </a:rPr>
              <a:t>PGP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u="sng" dirty="0">
                <a:solidFill>
                  <a:srgbClr val="FF6600"/>
                </a:solidFill>
              </a:rPr>
              <a:t>Pretty Good Privacy</a:t>
            </a:r>
            <a:r>
              <a:rPr lang="en-US" sz="2000" dirty="0"/>
              <a:t>).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2000</a:t>
            </a:r>
            <a:r>
              <a:rPr lang="en-US" sz="2000" b="1" dirty="0"/>
              <a:t>:</a:t>
            </a:r>
            <a:r>
              <a:rPr lang="en-US" sz="2000" dirty="0"/>
              <a:t> Joan </a:t>
            </a:r>
            <a:r>
              <a:rPr lang="en-US" sz="2000" dirty="0" err="1"/>
              <a:t>Daeman</a:t>
            </a:r>
            <a:r>
              <a:rPr lang="en-US" sz="2000" dirty="0"/>
              <a:t> and Vincent </a:t>
            </a:r>
            <a:r>
              <a:rPr lang="en-US" sz="2000" dirty="0" err="1"/>
              <a:t>Rijman’s</a:t>
            </a:r>
            <a:r>
              <a:rPr lang="en-US" sz="2000" dirty="0"/>
              <a:t> </a:t>
            </a:r>
            <a:r>
              <a:rPr lang="en-US" sz="2000" u="sng" dirty="0">
                <a:solidFill>
                  <a:srgbClr val="FF6600"/>
                </a:solidFill>
              </a:rPr>
              <a:t>Rijndael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algorithm </a:t>
            </a:r>
            <a:r>
              <a:rPr lang="en-US" sz="2000" dirty="0"/>
              <a:t>was selected by NIST as the </a:t>
            </a:r>
            <a:r>
              <a:rPr lang="en-US" sz="2000" u="sng" dirty="0">
                <a:solidFill>
                  <a:srgbClr val="FF6600"/>
                </a:solidFill>
              </a:rPr>
              <a:t>Advanced </a:t>
            </a:r>
            <a:r>
              <a:rPr lang="en-US" sz="2000" u="sng" dirty="0" smtClean="0">
                <a:solidFill>
                  <a:srgbClr val="FF6600"/>
                </a:solidFill>
              </a:rPr>
              <a:t/>
            </a:r>
            <a:br>
              <a:rPr lang="en-US" sz="2000" u="sng" dirty="0" smtClean="0">
                <a:solidFill>
                  <a:srgbClr val="FF6600"/>
                </a:solidFill>
              </a:rPr>
            </a:br>
            <a:r>
              <a:rPr lang="en-US" sz="2000" u="sng" dirty="0" smtClean="0">
                <a:solidFill>
                  <a:srgbClr val="FF6600"/>
                </a:solidFill>
              </a:rPr>
              <a:t>Encryption </a:t>
            </a:r>
            <a:r>
              <a:rPr lang="en-US" sz="2000" u="sng" dirty="0">
                <a:solidFill>
                  <a:srgbClr val="FF6600"/>
                </a:solidFill>
              </a:rPr>
              <a:t>Standard</a:t>
            </a:r>
            <a:r>
              <a:rPr lang="en-US" sz="2000" dirty="0" smtClean="0"/>
              <a:t> (</a:t>
            </a:r>
            <a:r>
              <a:rPr lang="en-US" sz="2000" u="sng" dirty="0" smtClean="0">
                <a:solidFill>
                  <a:srgbClr val="FF6600"/>
                </a:solidFill>
              </a:rPr>
              <a:t>AES</a:t>
            </a:r>
            <a:r>
              <a:rPr lang="en-US" sz="2000" dirty="0" smtClean="0"/>
              <a:t>). 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6611779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Secrets and Lies – Digital Security in a Networked </a:t>
            </a:r>
            <a:r>
              <a:rPr lang="en-US" sz="1000" i="1" dirty="0" smtClean="0">
                <a:solidFill>
                  <a:srgbClr val="003399"/>
                </a:solidFill>
              </a:rPr>
              <a:t>World</a:t>
            </a:r>
            <a:r>
              <a:rPr lang="en-US" sz="1000" dirty="0" smtClean="0">
                <a:solidFill>
                  <a:srgbClr val="003399"/>
                </a:solidFill>
              </a:rPr>
              <a:t>, B. </a:t>
            </a:r>
            <a:r>
              <a:rPr lang="en-US" sz="1000" dirty="0" err="1" smtClean="0">
                <a:solidFill>
                  <a:srgbClr val="003399"/>
                </a:solidFill>
              </a:rPr>
              <a:t>Schneier</a:t>
            </a:r>
            <a:r>
              <a:rPr lang="en-US" sz="1000" dirty="0" smtClean="0">
                <a:solidFill>
                  <a:srgbClr val="003399"/>
                </a:solidFill>
              </a:rPr>
              <a:t>, Wiley Publishing, 2004</a:t>
            </a:r>
            <a:endParaRPr lang="en-US" sz="1000" i="1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90" y="900284"/>
            <a:ext cx="922020" cy="97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Vincent Rijmen and Joan Dae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5410200"/>
            <a:ext cx="1049338" cy="6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24" name="Picture 4" descr="https://encrypted-tbn2.google.com/images?q=tbn:ANd9GcRme5skJ_sLdTm5lLZJpcafQ9_yd-nEIprf5C5Jp5E_Er3mbf9z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63" y="1837896"/>
            <a:ext cx="1422210" cy="8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26" name="Picture 6" descr="https://encrypted-tbn1.google.com/images?q=tbn:ANd9GcS2_WSLvmHD8qz_phu2YS_vfbHUNNdhUxNeo6tILFO_jRm9Ziq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708621"/>
            <a:ext cx="2209800" cy="8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28" name="Picture 8" descr="https://encrypted-tbn2.google.com/images?q=tbn:ANd9GcRHrRQ3LGISMzkVs6kNh_ZyH44VZvYAKsUJSEGMXhnemayluHd9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77963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226B699-E0E3-42C0-90C3-613A321B4D3D}" type="slidenum">
              <a:rPr lang="en-US"/>
              <a:pPr/>
              <a:t>13</a:t>
            </a:fld>
            <a:r>
              <a:rPr lang="en-US"/>
              <a:t> -</a:t>
            </a:r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 smtClean="0"/>
              <a:t>Cryptographic </a:t>
            </a:r>
            <a:r>
              <a:rPr lang="en-US" dirty="0"/>
              <a:t>Algorithm &amp; Operation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6068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Cryptographic </a:t>
            </a:r>
            <a:r>
              <a:rPr lang="en-US" u="sng" dirty="0">
                <a:solidFill>
                  <a:srgbClr val="FF6600"/>
                </a:solidFill>
              </a:rPr>
              <a:t>algorithm</a:t>
            </a:r>
            <a:r>
              <a:rPr lang="en-US" dirty="0"/>
              <a:t> – A set of mathematical function and rules that takes plaintext and a key as input, and product ciphertext as output.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Cryptographic </a:t>
            </a:r>
            <a:r>
              <a:rPr lang="en-US" u="sng" dirty="0">
                <a:solidFill>
                  <a:srgbClr val="FF6600"/>
                </a:solidFill>
              </a:rPr>
              <a:t>operation</a:t>
            </a:r>
            <a:r>
              <a:rPr lang="en-US" dirty="0"/>
              <a:t> – Encryption/Decryption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Encryption</a:t>
            </a:r>
            <a:r>
              <a:rPr lang="en-US" dirty="0"/>
              <a:t> – An act to </a:t>
            </a:r>
            <a:r>
              <a:rPr lang="en-US" u="sng" dirty="0">
                <a:solidFill>
                  <a:srgbClr val="FF6600"/>
                </a:solidFill>
              </a:rPr>
              <a:t>convert plaintext into ciphertext</a:t>
            </a:r>
            <a:r>
              <a:rPr lang="en-US" dirty="0"/>
              <a:t> in order to preserve </a:t>
            </a:r>
            <a:r>
              <a:rPr lang="en-US" u="sng" dirty="0">
                <a:solidFill>
                  <a:srgbClr val="FF6600"/>
                </a:solidFill>
              </a:rPr>
              <a:t>confidentiality</a:t>
            </a:r>
            <a:r>
              <a:rPr lang="en-US" dirty="0"/>
              <a:t> of data.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Decryption</a:t>
            </a:r>
            <a:r>
              <a:rPr lang="en-US" dirty="0"/>
              <a:t> – An act to convert ciphertext back to plaintext.</a:t>
            </a:r>
          </a:p>
        </p:txBody>
      </p:sp>
      <p:graphicFrame>
        <p:nvGraphicFramePr>
          <p:cNvPr id="7157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8275" y="4165600"/>
          <a:ext cx="6240463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12" name="Visio" r:id="rId4" imgW="8463975" imgH="3239155" progId="Visio.Drawing.11">
                  <p:embed/>
                </p:oleObj>
              </mc:Choice>
              <mc:Fallback>
                <p:oleObj name="Visio" r:id="rId4" imgW="8463975" imgH="323915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165600"/>
                        <a:ext cx="6240463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13DA0CF8-C29F-45AD-ABD3-002476BC047E}" type="slidenum">
              <a:rPr lang="en-US"/>
              <a:pPr/>
              <a:t>14</a:t>
            </a:fld>
            <a:r>
              <a:rPr lang="en-US"/>
              <a:t> -</a:t>
            </a:r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Terms &amp; Definition</a:t>
            </a:r>
            <a:r>
              <a:rPr lang="en-US" sz="1400"/>
              <a:t/>
            </a:r>
            <a:br>
              <a:rPr lang="en-US" sz="1400"/>
            </a:br>
            <a:r>
              <a:rPr lang="en-US"/>
              <a:t>Strength of Encryption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864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The goal of the cryptosystem is to make compromising it </a:t>
            </a:r>
            <a:r>
              <a:rPr lang="en-US" u="sng" dirty="0">
                <a:solidFill>
                  <a:srgbClr val="FF6600"/>
                </a:solidFill>
              </a:rPr>
              <a:t>too expensive</a:t>
            </a:r>
            <a:r>
              <a:rPr lang="en-US" dirty="0"/>
              <a:t> or </a:t>
            </a:r>
            <a:r>
              <a:rPr lang="en-US" u="sng" dirty="0">
                <a:solidFill>
                  <a:srgbClr val="FF6600"/>
                </a:solidFill>
              </a:rPr>
              <a:t>time consuming</a:t>
            </a:r>
            <a:r>
              <a:rPr lang="en-US" dirty="0"/>
              <a:t> to justify the effort.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The </a:t>
            </a:r>
            <a:r>
              <a:rPr lang="en-US" dirty="0"/>
              <a:t>strength of the encryption method comes </a:t>
            </a:r>
            <a:r>
              <a:rPr lang="en-US" dirty="0" smtClean="0"/>
              <a:t>from:</a:t>
            </a:r>
            <a:endParaRPr lang="en-US" dirty="0"/>
          </a:p>
          <a:p>
            <a:pPr marL="838200" lvl="1" indent="-381000">
              <a:buClr>
                <a:srgbClr val="003399"/>
              </a:buClr>
              <a:buFontTx/>
              <a:buAutoNum type="arabicPeriod"/>
            </a:pPr>
            <a:r>
              <a:rPr lang="en-US" u="sng" dirty="0">
                <a:solidFill>
                  <a:srgbClr val="FF6600"/>
                </a:solidFill>
              </a:rPr>
              <a:t>The algorithm</a:t>
            </a:r>
          </a:p>
          <a:p>
            <a:pPr marL="838200" lvl="1" indent="-381000">
              <a:buClr>
                <a:srgbClr val="003399"/>
              </a:buClr>
              <a:buFontTx/>
              <a:buAutoNum type="arabicPeriod"/>
            </a:pPr>
            <a:r>
              <a:rPr lang="en-US" u="sng" dirty="0">
                <a:solidFill>
                  <a:srgbClr val="FF6600"/>
                </a:solidFill>
              </a:rPr>
              <a:t>Secrecy of the key</a:t>
            </a:r>
          </a:p>
          <a:p>
            <a:pPr marL="838200" lvl="1" indent="-381000">
              <a:buClr>
                <a:srgbClr val="003399"/>
              </a:buClr>
              <a:buFontTx/>
              <a:buAutoNum type="arabicPeriod"/>
            </a:pPr>
            <a:r>
              <a:rPr lang="en-US" u="sng" dirty="0">
                <a:solidFill>
                  <a:srgbClr val="FF6600"/>
                </a:solidFill>
              </a:rPr>
              <a:t>Length of the key</a:t>
            </a:r>
          </a:p>
          <a:p>
            <a:pPr marL="838200" lvl="1" indent="-381000">
              <a:buClr>
                <a:srgbClr val="003399"/>
              </a:buClr>
              <a:buFontTx/>
              <a:buAutoNum type="arabicPeriod"/>
            </a:pPr>
            <a:r>
              <a:rPr lang="en-US" u="sng" dirty="0">
                <a:solidFill>
                  <a:srgbClr val="FF6600"/>
                </a:solidFill>
              </a:rPr>
              <a:t>Initialization vectors (IV)</a:t>
            </a:r>
          </a:p>
          <a:p>
            <a:pPr marL="838200" lvl="1" indent="-381000">
              <a:buClr>
                <a:srgbClr val="003399"/>
              </a:buClr>
              <a:buFontTx/>
              <a:buAutoNum type="arabicPeriod"/>
            </a:pPr>
            <a:r>
              <a:rPr lang="en-US" dirty="0"/>
              <a:t>And how they all work together (</a:t>
            </a:r>
            <a:r>
              <a:rPr lang="en-US" u="sng" dirty="0">
                <a:solidFill>
                  <a:srgbClr val="FF6600"/>
                </a:solidFill>
              </a:rPr>
              <a:t>encryption method</a:t>
            </a:r>
            <a:r>
              <a:rPr lang="en-US" dirty="0"/>
              <a:t>)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Strength </a:t>
            </a:r>
            <a:r>
              <a:rPr lang="en-US" dirty="0"/>
              <a:t>(a.k.a. </a:t>
            </a:r>
            <a:r>
              <a:rPr lang="en-US" u="sng" dirty="0">
                <a:solidFill>
                  <a:srgbClr val="FF6600"/>
                </a:solidFill>
              </a:rPr>
              <a:t>work factor</a:t>
            </a:r>
            <a:r>
              <a:rPr lang="en-US" dirty="0"/>
              <a:t>) refers to how hard it is to figure out the algorithm or a key (whichever is not made public) used in the cryptosystem.</a:t>
            </a:r>
          </a:p>
          <a:p>
            <a:pPr marL="838200" lvl="1" indent="-381000"/>
            <a:r>
              <a:rPr lang="en-US" dirty="0"/>
              <a:t>“Work Factor” is an estimate of the effort it would take an attacker to compromise the encryption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F365DC0-9CBC-4613-9DAB-1B7FED86DFEF}" type="slidenum">
              <a:rPr lang="en-US"/>
              <a:pPr/>
              <a:t>15</a:t>
            </a:fld>
            <a:r>
              <a:rPr lang="en-US"/>
              <a:t> -</a:t>
            </a: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definition of cryptography?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definition of keyspace?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a </a:t>
            </a:r>
            <a:r>
              <a:rPr lang="en-US" dirty="0" err="1" smtClean="0"/>
              <a:t>scytale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Who </a:t>
            </a:r>
            <a:r>
              <a:rPr lang="en-US" dirty="0" smtClean="0"/>
              <a:t>first invented </a:t>
            </a:r>
            <a:r>
              <a:rPr lang="en-US" dirty="0"/>
              <a:t>wheel cipher?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significance of </a:t>
            </a:r>
            <a:r>
              <a:rPr lang="en-US" dirty="0" err="1"/>
              <a:t>Diffie</a:t>
            </a:r>
            <a:r>
              <a:rPr lang="en-US" dirty="0"/>
              <a:t>-Hellman algorithm?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significance of RSA algorithm?</a:t>
            </a:r>
          </a:p>
          <a:p>
            <a:pPr lvl="1"/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6964E54-07D7-4CF5-BBD1-5AEC451732A7}" type="slidenum">
              <a:rPr lang="en-US"/>
              <a:pPr/>
              <a:t>16</a:t>
            </a:fld>
            <a:r>
              <a:rPr lang="en-US"/>
              <a:t> -</a:t>
            </a:r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definition of cryptography?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The science of secret writing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What is the definition of keyspace?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All possible values used to construct keys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What is a </a:t>
            </a:r>
            <a:r>
              <a:rPr lang="en-US" dirty="0" err="1" smtClean="0"/>
              <a:t>scytale</a:t>
            </a:r>
            <a:r>
              <a:rPr lang="en-US" dirty="0"/>
              <a:t>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A staff which a long, thin strip of leather was </a:t>
            </a:r>
            <a:r>
              <a:rPr lang="en-US" u="sng" dirty="0" smtClean="0">
                <a:solidFill>
                  <a:srgbClr val="FF6600"/>
                </a:solidFill>
              </a:rPr>
              <a:t>wrapped </a:t>
            </a:r>
            <a:r>
              <a:rPr lang="en-US" u="sng" dirty="0">
                <a:solidFill>
                  <a:srgbClr val="FF6600"/>
                </a:solidFill>
              </a:rPr>
              <a:t>and written on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Who </a:t>
            </a:r>
            <a:r>
              <a:rPr lang="en-US" dirty="0" smtClean="0"/>
              <a:t>first invented </a:t>
            </a:r>
            <a:r>
              <a:rPr lang="en-US" dirty="0"/>
              <a:t>wheel cipher?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Thomas Jefferson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What is the significance of </a:t>
            </a:r>
            <a:r>
              <a:rPr lang="en-US" dirty="0" err="1"/>
              <a:t>Diffie</a:t>
            </a:r>
            <a:r>
              <a:rPr lang="en-US" dirty="0"/>
              <a:t>-Hellman algorithm?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It enables </a:t>
            </a:r>
            <a:r>
              <a:rPr lang="en-US" u="sng" dirty="0" smtClean="0">
                <a:solidFill>
                  <a:srgbClr val="FF6600"/>
                </a:solidFill>
              </a:rPr>
              <a:t>key-exchange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What is the significance of RSA algorithm?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Public key cryptography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of converting plaintext into ciphertext is…?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Act of converting ciphertext back to plaintext is…?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Instance where two different keys generate the same ciphertext from a plaintext is…?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practice of breaking cryptosystems or obtaining plaintext from ciphertext without a key is…?</a:t>
            </a:r>
          </a:p>
          <a:p>
            <a:pPr lvl="1"/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of converting plaintext into ciphertext is…?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Encryption</a:t>
            </a:r>
          </a:p>
          <a:p>
            <a:endParaRPr lang="en-US" dirty="0" smtClean="0"/>
          </a:p>
          <a:p>
            <a:r>
              <a:rPr lang="en-US" dirty="0" smtClean="0"/>
              <a:t>Act of converting ciphertext back to plaintext is…?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Decryption</a:t>
            </a:r>
          </a:p>
          <a:p>
            <a:endParaRPr lang="en-US" dirty="0" smtClean="0"/>
          </a:p>
          <a:p>
            <a:r>
              <a:rPr lang="en-US" dirty="0" smtClean="0"/>
              <a:t>Instance where two different keys generate the same ciphertext from a plaintext is…?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Key clustering</a:t>
            </a:r>
          </a:p>
          <a:p>
            <a:endParaRPr lang="en-US" dirty="0" smtClean="0"/>
          </a:p>
          <a:p>
            <a:r>
              <a:rPr lang="en-US" dirty="0" smtClean="0"/>
              <a:t>The practice of breaking cryptosystems or obtaining plaintext from ciphertext without a key is…?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6600"/>
                </a:solidFill>
              </a:rPr>
              <a:t>Cryptanalysis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0B86269-9587-4096-A6D3-1FDB0C8CE8F9}" type="slidenum">
              <a:rPr lang="en-US"/>
              <a:pPr/>
              <a:t>19</a:t>
            </a:fld>
            <a:r>
              <a:rPr lang="en-US"/>
              <a:t> -</a:t>
            </a:r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1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</a:p>
          <a:p>
            <a:r>
              <a:rPr lang="en-US" dirty="0" smtClean="0"/>
              <a:t>Cryptographic Algorithms</a:t>
            </a:r>
          </a:p>
          <a:p>
            <a:pPr lvl="1"/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Symmetric Key Cryptography</a:t>
            </a:r>
          </a:p>
          <a:p>
            <a:pPr lvl="1"/>
            <a:r>
              <a:rPr lang="en-US" dirty="0" smtClean="0"/>
              <a:t>Asymmetric Key Cryptography</a:t>
            </a:r>
          </a:p>
          <a:p>
            <a:pPr lvl="1"/>
            <a:r>
              <a:rPr lang="en-US" dirty="0" smtClean="0"/>
              <a:t>Hybrid Cryptography</a:t>
            </a:r>
            <a:endParaRPr lang="en-US" dirty="0"/>
          </a:p>
        </p:txBody>
      </p:sp>
      <p:sp>
        <p:nvSpPr>
          <p:cNvPr id="719876" name="AutoShape 4"/>
          <p:cNvSpPr>
            <a:spLocks noChangeArrowheads="1"/>
          </p:cNvSpPr>
          <p:nvPr/>
        </p:nvSpPr>
        <p:spPr bwMode="auto">
          <a:xfrm>
            <a:off x="304800" y="1571625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- </a:t>
            </a:r>
            <a:fld id="{4D85EF24-3B34-43CC-AE64-68E7227C97A4}" type="slidenum">
              <a:rPr lang="en-US"/>
              <a:pPr/>
              <a:t>2</a:t>
            </a:fld>
            <a:r>
              <a:rPr lang="en-US" dirty="0"/>
              <a:t> -</a:t>
            </a: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Learning Objective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Cryptography Domain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Cryptography domain addresses the principles, means, and methods of applying mathematical algorithms and data transformations to information to ensure its integrity, confidentiality, and authentication.</a:t>
            </a:r>
          </a:p>
          <a:p>
            <a:pPr marL="0" indent="0">
              <a:buNone/>
            </a:pPr>
            <a:r>
              <a:rPr lang="en-US" sz="2000" dirty="0" smtClean="0"/>
              <a:t>The candidate is expected to know basic concepts within cryptography; public and private key algorithms in terms of their applications and uses; algorithm construction, key distribution and management, and methods of attack; the applications, construction and use of digital signatures to provide authenticity of electronic transactions, and non-repudiation of the parties involved; and the organization and management of the Public Key Infrastructure (PKIs) and digital certification and management.</a:t>
            </a: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0" y="6096000"/>
            <a:ext cx="28360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3399"/>
                </a:solidFill>
              </a:rPr>
              <a:t>Reference</a:t>
            </a:r>
            <a:r>
              <a:rPr lang="en-US" sz="1000" dirty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CISSP CIB</a:t>
            </a:r>
            <a:r>
              <a:rPr lang="en-US" sz="1000" dirty="0">
                <a:solidFill>
                  <a:srgbClr val="003399"/>
                </a:solidFill>
              </a:rPr>
              <a:t>, </a:t>
            </a:r>
            <a:r>
              <a:rPr lang="en-US" sz="1000" dirty="0" smtClean="0">
                <a:solidFill>
                  <a:srgbClr val="003399"/>
                </a:solidFill>
              </a:rPr>
              <a:t>January 2012 (Rev. </a:t>
            </a:r>
            <a:r>
              <a:rPr lang="en-US" sz="1000" smtClean="0">
                <a:solidFill>
                  <a:srgbClr val="003399"/>
                </a:solidFill>
              </a:rPr>
              <a:t>5)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79239966-B90C-48F0-9A8E-7CA36222BB23}" type="slidenum">
              <a:rPr lang="en-US"/>
              <a:pPr/>
              <a:t>20</a:t>
            </a:fld>
            <a:r>
              <a:rPr lang="en-US"/>
              <a:t> -</a:t>
            </a:r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Concept</a:t>
            </a:r>
            <a:br>
              <a:rPr lang="en-US" sz="1200" dirty="0"/>
            </a:br>
            <a:r>
              <a:rPr lang="en-US" dirty="0" smtClean="0"/>
              <a:t>Cipher Types</a:t>
            </a:r>
            <a:endParaRPr lang="en-US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Classic Ciphers: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Substitution cipher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Transposition cipher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Polyalphabetic (or running key) cipher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Concealment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Modern Ciphers: </a:t>
            </a: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Block cipher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Stream cipher</a:t>
            </a:r>
          </a:p>
          <a:p>
            <a:pPr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</a:rPr>
              <a:t>Steganography</a:t>
            </a:r>
            <a:endParaRPr lang="en-US" u="sng" dirty="0">
              <a:solidFill>
                <a:srgbClr val="FF6600"/>
              </a:solidFill>
            </a:endParaRP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Combination</a:t>
            </a:r>
            <a:r>
              <a:rPr lang="en-US" dirty="0"/>
              <a:t>: Complexity can be created by use combination above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649312D-FFFE-4DB9-9A2B-AC01F5BF7164}" type="slidenum">
              <a:rPr lang="en-US"/>
              <a:pPr/>
              <a:t>21</a:t>
            </a:fld>
            <a:r>
              <a:rPr lang="en-US"/>
              <a:t> -</a:t>
            </a:r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Classic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Substitution </a:t>
            </a:r>
            <a:r>
              <a:rPr lang="en-US" dirty="0"/>
              <a:t>Cipher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876675"/>
          </a:xfrm>
        </p:spPr>
        <p:txBody>
          <a:bodyPr/>
          <a:lstStyle/>
          <a:p>
            <a:r>
              <a:rPr lang="en-US" dirty="0"/>
              <a:t>A substitution cipher </a:t>
            </a:r>
            <a:r>
              <a:rPr lang="en-US" u="sng" dirty="0">
                <a:solidFill>
                  <a:srgbClr val="FF6600"/>
                </a:solidFill>
              </a:rPr>
              <a:t>substitutes</a:t>
            </a:r>
            <a:r>
              <a:rPr lang="en-US" dirty="0"/>
              <a:t> one piece of information for another. </a:t>
            </a:r>
          </a:p>
          <a:p>
            <a:pPr lvl="1"/>
            <a:r>
              <a:rPr lang="en-US" dirty="0"/>
              <a:t>This is most frequently done by offsetting letters of the alphabet. (a.k.a. “</a:t>
            </a:r>
            <a:r>
              <a:rPr lang="en-US" u="sng" dirty="0">
                <a:solidFill>
                  <a:srgbClr val="FF6600"/>
                </a:solidFill>
              </a:rPr>
              <a:t>shift alphabet</a:t>
            </a:r>
            <a:r>
              <a:rPr lang="en-US" dirty="0"/>
              <a:t>”)</a:t>
            </a:r>
          </a:p>
          <a:p>
            <a:r>
              <a:rPr lang="en-US" dirty="0"/>
              <a:t>Two examples are:</a:t>
            </a:r>
          </a:p>
          <a:p>
            <a:pPr lvl="1"/>
            <a:r>
              <a:rPr lang="en-US" dirty="0" smtClean="0"/>
              <a:t>Caesar cipher</a:t>
            </a:r>
            <a:endParaRPr lang="en-US" dirty="0"/>
          </a:p>
          <a:p>
            <a:pPr lvl="1"/>
            <a:r>
              <a:rPr lang="en-US" dirty="0"/>
              <a:t>ROT13 cipher on UNIX</a:t>
            </a:r>
          </a:p>
        </p:txBody>
      </p:sp>
      <p:sp>
        <p:nvSpPr>
          <p:cNvPr id="730116" name="Rectangle 4"/>
          <p:cNvSpPr>
            <a:spLocks noChangeArrowheads="1"/>
          </p:cNvSpPr>
          <p:nvPr/>
        </p:nvSpPr>
        <p:spPr bwMode="auto">
          <a:xfrm>
            <a:off x="685800" y="44958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3399"/>
                </a:solidFill>
                <a:latin typeface="Lucida Console" pitchFamily="49" charset="0"/>
              </a:rPr>
              <a:t>   ABCDEFGHIJKLMNOPQRSTUVWXYZ</a:t>
            </a:r>
            <a:r>
              <a:rPr lang="en-US" sz="2400" dirty="0" smtClean="0">
                <a:solidFill>
                  <a:srgbClr val="003399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endParaRPr lang="en-US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		      	and sliding everything up by </a:t>
            </a:r>
            <a:r>
              <a:rPr lang="en-US" sz="2400" dirty="0">
                <a:solidFill>
                  <a:srgbClr val="FF6600"/>
                </a:solidFill>
              </a:rPr>
              <a:t>3</a:t>
            </a:r>
            <a:r>
              <a:rPr lang="en-US" sz="2400" dirty="0">
                <a:solidFill>
                  <a:srgbClr val="003399"/>
                </a:solidFill>
              </a:rPr>
              <a:t>, you get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3399"/>
                </a:solidFill>
                <a:latin typeface="Lucida Console" pitchFamily="49" charset="0"/>
              </a:rPr>
              <a:t>ABCDEFGHIJKLMNOPQRSTUVWXYZABC</a:t>
            </a:r>
            <a:r>
              <a:rPr lang="en-US" sz="2400" dirty="0" smtClean="0">
                <a:solidFill>
                  <a:srgbClr val="003399"/>
                </a:solidFill>
                <a:latin typeface="Courier New" pitchFamily="49" charset="0"/>
              </a:rPr>
              <a:t> </a:t>
            </a:r>
            <a:endParaRPr lang="en-US" sz="2400" dirty="0">
              <a:solidFill>
                <a:srgbClr val="003399"/>
              </a:solidFill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			so “D = A”, “E = B”, “F = C”, and so on.</a:t>
            </a:r>
          </a:p>
        </p:txBody>
      </p:sp>
      <p:sp>
        <p:nvSpPr>
          <p:cNvPr id="730117" name="Line 5"/>
          <p:cNvSpPr>
            <a:spLocks noChangeShapeType="1"/>
          </p:cNvSpPr>
          <p:nvPr/>
        </p:nvSpPr>
        <p:spPr bwMode="auto">
          <a:xfrm>
            <a:off x="1416050" y="48768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118" name="Line 6"/>
          <p:cNvSpPr>
            <a:spLocks noChangeShapeType="1"/>
          </p:cNvSpPr>
          <p:nvPr/>
        </p:nvSpPr>
        <p:spPr bwMode="auto">
          <a:xfrm>
            <a:off x="1603375" y="48768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0119" name="Line 7"/>
          <p:cNvSpPr>
            <a:spLocks noChangeShapeType="1"/>
          </p:cNvSpPr>
          <p:nvPr/>
        </p:nvSpPr>
        <p:spPr bwMode="auto">
          <a:xfrm>
            <a:off x="1790700" y="48768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2032" y="2819400"/>
            <a:ext cx="589533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918577"/>
              </p:ext>
            </p:extLst>
          </p:nvPr>
        </p:nvGraphicFramePr>
        <p:xfrm>
          <a:off x="5562600" y="2847109"/>
          <a:ext cx="914400" cy="87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89" name="Visio" r:id="rId5" imgW="2628934" imgH="2519734" progId="Visio.Drawing.11">
                  <p:embed/>
                </p:oleObj>
              </mc:Choice>
              <mc:Fallback>
                <p:oleObj name="Visio" r:id="rId5" imgW="2628934" imgH="25197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2847109"/>
                        <a:ext cx="914400" cy="87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41A2690-4787-49ED-A7F6-1359E60B5589}" type="slidenum">
              <a:rPr lang="en-US"/>
              <a:pPr/>
              <a:t>22</a:t>
            </a:fld>
            <a:r>
              <a:rPr lang="en-US"/>
              <a:t> -</a:t>
            </a:r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Classic Ciphers</a:t>
            </a:r>
            <a:br>
              <a:rPr lang="en-US" sz="1200" dirty="0" smtClean="0"/>
            </a:br>
            <a:r>
              <a:rPr lang="en-US" dirty="0" smtClean="0"/>
              <a:t>Polyalphabetic </a:t>
            </a:r>
            <a:r>
              <a:rPr lang="en-US" dirty="0"/>
              <a:t>(or Running Key) Cipher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running key cipher</a:t>
            </a:r>
            <a:r>
              <a:rPr lang="en-US" dirty="0"/>
              <a:t> is a type of </a:t>
            </a:r>
            <a:r>
              <a:rPr lang="en-US" u="sng" dirty="0" smtClean="0">
                <a:solidFill>
                  <a:srgbClr val="FF6600"/>
                </a:solidFill>
              </a:rPr>
              <a:t>substitution</a:t>
            </a:r>
            <a:r>
              <a:rPr lang="en-US" dirty="0" smtClean="0"/>
              <a:t> cipher</a:t>
            </a:r>
          </a:p>
          <a:p>
            <a:pPr lvl="1"/>
            <a:r>
              <a:rPr lang="en-US" dirty="0" smtClean="0"/>
              <a:t>Invented by </a:t>
            </a:r>
            <a:r>
              <a:rPr lang="en-US" dirty="0" err="1" smtClean="0"/>
              <a:t>Blaise</a:t>
            </a:r>
            <a:r>
              <a:rPr lang="en-US" dirty="0" smtClean="0"/>
              <a:t> de </a:t>
            </a:r>
            <a:r>
              <a:rPr lang="en-US" dirty="0" err="1" smtClean="0"/>
              <a:t>Vigen</a:t>
            </a:r>
            <a:r>
              <a:rPr lang="en-US" dirty="0" err="1" smtClean="0">
                <a:latin typeface="Arial"/>
                <a:cs typeface="Arial"/>
              </a:rPr>
              <a:t>ère</a:t>
            </a:r>
            <a:r>
              <a:rPr lang="en-US" dirty="0" smtClean="0">
                <a:latin typeface="Arial"/>
                <a:cs typeface="Arial"/>
              </a:rPr>
              <a:t> in 19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century</a:t>
            </a:r>
            <a:endParaRPr lang="en-US" dirty="0"/>
          </a:p>
          <a:p>
            <a:pPr lvl="1"/>
            <a:r>
              <a:rPr lang="en-US" dirty="0" smtClean="0"/>
              <a:t>The cryptographic algorithm is </a:t>
            </a:r>
            <a:r>
              <a:rPr lang="en-US" u="sng" dirty="0" smtClean="0">
                <a:solidFill>
                  <a:srgbClr val="FF6600"/>
                </a:solidFill>
              </a:rPr>
              <a:t>polyalphabetic </a:t>
            </a:r>
            <a:br>
              <a:rPr lang="en-US" u="sng" dirty="0" smtClean="0">
                <a:solidFill>
                  <a:srgbClr val="FF6600"/>
                </a:solidFill>
              </a:rPr>
            </a:br>
            <a:r>
              <a:rPr lang="en-US" u="sng" dirty="0" smtClean="0">
                <a:solidFill>
                  <a:srgbClr val="FF6600"/>
                </a:solidFill>
              </a:rPr>
              <a:t>substitution</a:t>
            </a:r>
            <a:r>
              <a:rPr lang="en-US" dirty="0" smtClean="0"/>
              <a:t>, where the secret key is repeated </a:t>
            </a:r>
            <a:br>
              <a:rPr lang="en-US" dirty="0" smtClean="0"/>
            </a:br>
            <a:r>
              <a:rPr lang="en-US" dirty="0" smtClean="0"/>
              <a:t>along the length of plaintext/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36261" name="Text Box 5"/>
          <p:cNvSpPr txBox="1">
            <a:spLocks noChangeArrowheads="1"/>
          </p:cNvSpPr>
          <p:nvPr/>
        </p:nvSpPr>
        <p:spPr bwMode="auto">
          <a:xfrm>
            <a:off x="304800" y="4087813"/>
            <a:ext cx="4495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3399"/>
                </a:solidFill>
                <a:latin typeface="Lucida Console" pitchFamily="49" charset="0"/>
              </a:rPr>
              <a:t>Plaintext:  COMPUTING GIVES INSIGHT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3399"/>
                </a:solidFill>
                <a:latin typeface="Lucida Console" pitchFamily="49" charset="0"/>
              </a:rPr>
              <a:t>Keyword:    LUCKYLUCK YLUCK YLUCKYL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3399"/>
                </a:solidFill>
                <a:latin typeface="Lucida Console" pitchFamily="49" charset="0"/>
              </a:rPr>
              <a:t>Ciphertext: NIOZSECPQ ETPGC GYMKQFE</a:t>
            </a:r>
          </a:p>
        </p:txBody>
      </p:sp>
      <p:sp>
        <p:nvSpPr>
          <p:cNvPr id="736262" name="Text Box 6"/>
          <p:cNvSpPr txBox="1">
            <a:spLocks noChangeArrowheads="1"/>
          </p:cNvSpPr>
          <p:nvPr/>
        </p:nvSpPr>
        <p:spPr bwMode="auto">
          <a:xfrm>
            <a:off x="212770" y="6096000"/>
            <a:ext cx="41360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Source:</a:t>
            </a:r>
            <a:r>
              <a:rPr lang="en-US" sz="1000" dirty="0" smtClean="0">
                <a:solidFill>
                  <a:srgbClr val="003399"/>
                </a:solidFill>
              </a:rPr>
              <a:t> </a:t>
            </a:r>
            <a:r>
              <a:rPr lang="en-US" sz="1000" dirty="0">
                <a:solidFill>
                  <a:srgbClr val="003399"/>
                </a:solidFill>
              </a:rPr>
              <a:t>http://astro.ocis.temple.edu/~dhill001/vigenere/vigenere.html 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949460"/>
              </p:ext>
            </p:extLst>
          </p:nvPr>
        </p:nvGraphicFramePr>
        <p:xfrm>
          <a:off x="4953000" y="3200400"/>
          <a:ext cx="356616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  <a:gridCol w="13716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8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82" y="1600200"/>
            <a:ext cx="971918" cy="12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265E1D1-8CCC-4094-879D-87C8271E82BF}" type="slidenum">
              <a:rPr lang="en-US"/>
              <a:pPr/>
              <a:t>23</a:t>
            </a:fld>
            <a:r>
              <a:rPr lang="en-US"/>
              <a:t> -</a:t>
            </a:r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Classic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Transposition </a:t>
            </a:r>
            <a:r>
              <a:rPr lang="en-US" dirty="0"/>
              <a:t>Cipher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Instead of replacing the characters with other characters, this </a:t>
            </a:r>
            <a:r>
              <a:rPr lang="en-US" u="sng">
                <a:solidFill>
                  <a:srgbClr val="FF6600"/>
                </a:solidFill>
              </a:rPr>
              <a:t>cipher simply changes the order</a:t>
            </a:r>
            <a:r>
              <a:rPr lang="en-US"/>
              <a:t> of the characters. </a:t>
            </a:r>
          </a:p>
          <a:p>
            <a:r>
              <a:rPr lang="en-US"/>
              <a:t>The </a:t>
            </a:r>
            <a:r>
              <a:rPr lang="en-US" u="sng">
                <a:solidFill>
                  <a:srgbClr val="FF6600"/>
                </a:solidFill>
              </a:rPr>
              <a:t>key</a:t>
            </a:r>
            <a:r>
              <a:rPr lang="en-US"/>
              <a:t> determines the positions that the characters are moved to</a:t>
            </a:r>
          </a:p>
          <a:p>
            <a:r>
              <a:rPr lang="en-US"/>
              <a:t>The </a:t>
            </a:r>
            <a:r>
              <a:rPr lang="en-US" u="sng">
                <a:solidFill>
                  <a:srgbClr val="FF6600"/>
                </a:solidFill>
              </a:rPr>
              <a:t>key</a:t>
            </a:r>
            <a:r>
              <a:rPr lang="en-US"/>
              <a:t> for this cipher is </a:t>
            </a:r>
            <a:r>
              <a:rPr lang="en-US" u="sng">
                <a:solidFill>
                  <a:srgbClr val="FF6600"/>
                </a:solidFill>
              </a:rPr>
              <a:t>not standard</a:t>
            </a:r>
            <a:r>
              <a:rPr lang="en-US"/>
              <a:t>. </a:t>
            </a:r>
          </a:p>
          <a:p>
            <a:pPr lvl="1"/>
            <a:r>
              <a:rPr lang="en-US"/>
              <a:t>Instead of a list of alphabetic substitutions, it is a </a:t>
            </a:r>
            <a:r>
              <a:rPr lang="en-US" u="sng">
                <a:solidFill>
                  <a:srgbClr val="FF6600"/>
                </a:solidFill>
              </a:rPr>
              <a:t>mapping order</a:t>
            </a:r>
            <a:r>
              <a:rPr lang="en-US"/>
              <a:t>.</a:t>
            </a:r>
          </a:p>
          <a:p>
            <a:pPr lvl="1"/>
            <a:r>
              <a:rPr lang="en-US"/>
              <a:t>Such as (</a:t>
            </a:r>
            <a:r>
              <a:rPr lang="en-US">
                <a:latin typeface="Lucida Console" pitchFamily="49" charset="0"/>
              </a:rPr>
              <a:t>1,2,3,4,5</a:t>
            </a:r>
            <a:r>
              <a:rPr lang="en-US"/>
              <a:t>) = (</a:t>
            </a:r>
            <a:r>
              <a:rPr lang="en-US">
                <a:latin typeface="Lucida Console" pitchFamily="49" charset="0"/>
              </a:rPr>
              <a:t>3,4,5,2,1</a:t>
            </a:r>
            <a:r>
              <a:rPr lang="en-US"/>
              <a:t>). This means that the third element is put in place of the first, thus followed by the fourth, then the fifth, second, and finally followed by the original first element. </a:t>
            </a:r>
          </a:p>
          <a:p>
            <a:pPr lvl="1"/>
            <a:r>
              <a:rPr lang="en-US"/>
              <a:t>Example: "</a:t>
            </a:r>
            <a:r>
              <a:rPr lang="en-US" sz="2400">
                <a:latin typeface="Lucida Console" pitchFamily="49" charset="0"/>
              </a:rPr>
              <a:t>WORLD</a:t>
            </a:r>
            <a:r>
              <a:rPr lang="en-US"/>
              <a:t>" -&gt; "</a:t>
            </a:r>
            <a:r>
              <a:rPr lang="en-US" sz="2400">
                <a:latin typeface="Lucida Console" pitchFamily="49" charset="0"/>
              </a:rPr>
              <a:t>RLDOW</a:t>
            </a:r>
            <a:r>
              <a:rPr lang="en-US"/>
              <a:t>"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2AF6F7D-EDBE-487E-B44B-43BEFC2E8078}" type="slidenum">
              <a:rPr lang="en-US"/>
              <a:pPr/>
              <a:t>24</a:t>
            </a:fld>
            <a:r>
              <a:rPr lang="en-US"/>
              <a:t> -</a:t>
            </a:r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Classic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Transposition </a:t>
            </a:r>
            <a:r>
              <a:rPr lang="en-US" dirty="0"/>
              <a:t>Cipher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7051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Permutations</a:t>
            </a:r>
            <a:r>
              <a:rPr lang="en-US" dirty="0"/>
              <a:t> of this cipher run in blocked matrices. This means that the message is spread out into a matrix.</a:t>
            </a:r>
          </a:p>
          <a:p>
            <a:r>
              <a:rPr lang="en-US" dirty="0"/>
              <a:t>Example: “</a:t>
            </a:r>
            <a:r>
              <a:rPr lang="en-US" b="1" dirty="0">
                <a:latin typeface="Lucida Console" pitchFamily="49" charset="0"/>
              </a:rPr>
              <a:t>I LOVE CISSP CBK REVIEW CLASS </a:t>
            </a:r>
            <a:r>
              <a:rPr lang="en-US" b="1" dirty="0" smtClean="0">
                <a:latin typeface="Lucida Console" pitchFamily="49" charset="0"/>
              </a:rPr>
              <a:t>2012</a:t>
            </a:r>
            <a:r>
              <a:rPr lang="en-US" dirty="0" smtClean="0"/>
              <a:t>"</a:t>
            </a:r>
            <a:endParaRPr lang="en-US" sz="2800" dirty="0"/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1779588" y="3937000"/>
            <a:ext cx="213712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ILOVECI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SSPCBKR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EVIEWCL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6600"/>
                </a:solidFill>
                <a:latin typeface="Lucida Console" pitchFamily="49" charset="0"/>
              </a:rPr>
              <a:t>ASS2012</a:t>
            </a:r>
            <a:endParaRPr lang="en-US" sz="3600" b="1" dirty="0">
              <a:solidFill>
                <a:srgbClr val="FF6600"/>
              </a:solidFill>
              <a:latin typeface="Lucida Console" pitchFamily="49" charset="0"/>
            </a:endParaRP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4751388" y="3922713"/>
            <a:ext cx="213712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6600"/>
                </a:solidFill>
                <a:latin typeface="Lucida Console" pitchFamily="49" charset="0"/>
              </a:rPr>
              <a:t>ICW2012</a:t>
            </a:r>
            <a:endParaRPr lang="en-US" sz="3600" b="1" dirty="0">
              <a:solidFill>
                <a:srgbClr val="FF6600"/>
              </a:solidFill>
              <a:latin typeface="Lucida Console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LBCLASS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OKREVIE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Lucida Console" pitchFamily="49" charset="0"/>
              </a:rPr>
              <a:t>VECISSP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1FA90115-975D-427E-B1CB-4070D1C18277}" type="slidenum">
              <a:rPr lang="en-US"/>
              <a:pPr/>
              <a:t>25</a:t>
            </a:fld>
            <a:r>
              <a:rPr lang="en-US"/>
              <a:t> -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Classic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Concealment </a:t>
            </a:r>
            <a:r>
              <a:rPr lang="en-US" dirty="0"/>
              <a:t>Cipher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3967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concealment cipher</a:t>
            </a:r>
            <a:r>
              <a:rPr lang="en-US" dirty="0"/>
              <a:t> hides a message in a longer message i.e. “</a:t>
            </a:r>
            <a:r>
              <a:rPr lang="en-US" u="sng" dirty="0">
                <a:solidFill>
                  <a:srgbClr val="FF6600"/>
                </a:solidFill>
              </a:rPr>
              <a:t>a message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WITHIN</a:t>
            </a:r>
            <a:r>
              <a:rPr lang="en-US" dirty="0"/>
              <a:t> </a:t>
            </a:r>
            <a:r>
              <a:rPr lang="en-US" u="sng" dirty="0">
                <a:solidFill>
                  <a:srgbClr val="FF6600"/>
                </a:solidFill>
              </a:rPr>
              <a:t>a message</a:t>
            </a:r>
            <a:r>
              <a:rPr lang="en-US" dirty="0"/>
              <a:t>”</a:t>
            </a:r>
          </a:p>
          <a:p>
            <a:r>
              <a:rPr lang="en-US" dirty="0"/>
              <a:t>A paragraph is sent to you containing an embedded secret message.  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The agreed upon secret key is to use every </a:t>
            </a:r>
            <a:r>
              <a:rPr lang="en-US" u="sng" dirty="0">
                <a:solidFill>
                  <a:srgbClr val="FF6600"/>
                </a:solidFill>
              </a:rPr>
              <a:t>sixth word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Selecting every </a:t>
            </a:r>
            <a:r>
              <a:rPr lang="en-US" u="sng" dirty="0">
                <a:solidFill>
                  <a:srgbClr val="FF6600"/>
                </a:solidFill>
              </a:rPr>
              <a:t>sixth word</a:t>
            </a:r>
            <a:r>
              <a:rPr lang="en-US" dirty="0"/>
              <a:t> in the paragraph will decrypt the message</a:t>
            </a:r>
            <a:r>
              <a:rPr lang="en-US" sz="1200" dirty="0"/>
              <a:t> </a:t>
            </a:r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1660525" y="4648200"/>
            <a:ext cx="6111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Lucida Console" pitchFamily="49" charset="0"/>
              </a:rPr>
              <a:t>“I have been trying to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buy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Lucida Console" pitchFamily="49" charset="0"/>
              </a:rPr>
              <a:t>you a nice gift like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gold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Lucida Console" pitchFamily="49" charset="0"/>
              </a:rPr>
              <a:t>or an antique but prices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now</a:t>
            </a:r>
            <a:r>
              <a:rPr lang="en-US" sz="2400" b="1" dirty="0"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Lucida Console" pitchFamily="49" charset="0"/>
              </a:rPr>
              <a:t>are really high.”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FC0FFB0-D4D7-4AB0-859A-E3A2AE344A3F}" type="slidenum">
              <a:rPr lang="en-US"/>
              <a:pPr/>
              <a:t>26</a:t>
            </a:fld>
            <a:r>
              <a:rPr lang="en-US"/>
              <a:t> -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Modern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Block Cipher</a:t>
            </a:r>
            <a:endParaRPr lang="en-US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405765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Block </a:t>
            </a:r>
            <a:r>
              <a:rPr lang="en-US" u="sng" dirty="0" smtClean="0">
                <a:solidFill>
                  <a:srgbClr val="FF6600"/>
                </a:solidFill>
              </a:rPr>
              <a:t>Cipher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Operate on </a:t>
            </a:r>
            <a:r>
              <a:rPr lang="en-US" u="sng" dirty="0">
                <a:solidFill>
                  <a:srgbClr val="FF6600"/>
                </a:solidFill>
              </a:rPr>
              <a:t>fixed size block</a:t>
            </a:r>
            <a:r>
              <a:rPr lang="en-US" dirty="0"/>
              <a:t> of plaintext.</a:t>
            </a:r>
          </a:p>
          <a:p>
            <a:pPr lvl="1"/>
            <a:r>
              <a:rPr lang="en-US" dirty="0"/>
              <a:t>The encryption algorithm takes a fixed-length block of plaintext and create a block of ciphertext in the same length.</a:t>
            </a:r>
          </a:p>
          <a:p>
            <a:pPr lvl="2"/>
            <a:r>
              <a:rPr lang="en-US" dirty="0"/>
              <a:t>Usually 8-byte (64-bit)</a:t>
            </a:r>
          </a:p>
          <a:p>
            <a:pPr lvl="1"/>
            <a:r>
              <a:rPr lang="en-US" dirty="0"/>
              <a:t>Usually implemented in </a:t>
            </a:r>
            <a:r>
              <a:rPr lang="en-US" u="sng" dirty="0">
                <a:solidFill>
                  <a:srgbClr val="FF6600"/>
                </a:solidFill>
              </a:rPr>
              <a:t>software</a:t>
            </a:r>
            <a:r>
              <a:rPr lang="en-US" dirty="0"/>
              <a:t>.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Generally, Block cipher encryption is </a:t>
            </a:r>
            <a:r>
              <a:rPr lang="en-US" u="sng" dirty="0">
                <a:solidFill>
                  <a:srgbClr val="FF6600"/>
                </a:solidFill>
              </a:rPr>
              <a:t>slower</a:t>
            </a:r>
            <a:r>
              <a:rPr lang="en-US" dirty="0"/>
              <a:t> than Stream cipher encryption.</a:t>
            </a:r>
          </a:p>
          <a:p>
            <a:pPr lvl="1"/>
            <a:r>
              <a:rPr lang="en-US" dirty="0"/>
              <a:t>Example: </a:t>
            </a:r>
            <a:r>
              <a:rPr lang="en-US" dirty="0" smtClean="0"/>
              <a:t>DES, Triple DES, AES, IDEA</a:t>
            </a:r>
            <a:endParaRPr lang="en-US" dirty="0"/>
          </a:p>
        </p:txBody>
      </p:sp>
      <p:graphicFrame>
        <p:nvGraphicFramePr>
          <p:cNvPr id="72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75424"/>
              </p:ext>
            </p:extLst>
          </p:nvPr>
        </p:nvGraphicFramePr>
        <p:xfrm>
          <a:off x="3352800" y="4378325"/>
          <a:ext cx="199866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09" name="Visio" r:id="rId4" imgW="2054901" imgH="2190615" progId="Visio.Drawing.11">
                  <p:embed/>
                </p:oleObj>
              </mc:Choice>
              <mc:Fallback>
                <p:oleObj name="Visio" r:id="rId4" imgW="2054901" imgH="2190615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78325"/>
                        <a:ext cx="1998663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2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5576B63-8C4A-4CA0-9780-8CD1C5D2B23D}" type="slidenum">
              <a:rPr lang="en-US"/>
              <a:pPr/>
              <a:t>27</a:t>
            </a:fld>
            <a:r>
              <a:rPr lang="en-US"/>
              <a:t> -</a:t>
            </a: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Modern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Stream Cipher</a:t>
            </a:r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246438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Stream </a:t>
            </a:r>
            <a:r>
              <a:rPr lang="en-US" u="sng" dirty="0" smtClean="0">
                <a:solidFill>
                  <a:srgbClr val="FF6600"/>
                </a:solidFill>
              </a:rPr>
              <a:t>Cipher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Operate on </a:t>
            </a:r>
            <a:r>
              <a:rPr lang="en-US" u="sng" dirty="0">
                <a:solidFill>
                  <a:srgbClr val="FF6600"/>
                </a:solidFill>
              </a:rPr>
              <a:t>continuous streams</a:t>
            </a:r>
            <a:r>
              <a:rPr lang="en-US" dirty="0"/>
              <a:t> of plaintext.</a:t>
            </a:r>
          </a:p>
          <a:p>
            <a:pPr lvl="1"/>
            <a:r>
              <a:rPr lang="en-US" dirty="0"/>
              <a:t>Usually implemented in </a:t>
            </a:r>
            <a:r>
              <a:rPr lang="en-US" u="sng" dirty="0">
                <a:solidFill>
                  <a:srgbClr val="FF6600"/>
                </a:solidFill>
              </a:rPr>
              <a:t>hardware</a:t>
            </a:r>
            <a:r>
              <a:rPr lang="en-US" dirty="0"/>
              <a:t>.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Well suited for serial communications.</a:t>
            </a:r>
          </a:p>
          <a:p>
            <a:pPr lvl="1"/>
            <a:r>
              <a:rPr lang="en-US" dirty="0"/>
              <a:t>Functional complex, with long key that does not repeat.</a:t>
            </a:r>
          </a:p>
          <a:p>
            <a:pPr lvl="1"/>
            <a:r>
              <a:rPr lang="en-US" dirty="0"/>
              <a:t>Statistically unpredictable.</a:t>
            </a:r>
          </a:p>
          <a:p>
            <a:pPr lvl="1"/>
            <a:r>
              <a:rPr lang="en-US" dirty="0"/>
              <a:t>Keystream should NOT be linearly related to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RC4, SEAL, VEST</a:t>
            </a:r>
            <a:endParaRPr lang="en-US" dirty="0"/>
          </a:p>
        </p:txBody>
      </p:sp>
      <p:graphicFrame>
        <p:nvGraphicFramePr>
          <p:cNvPr id="7260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3050" y="4594225"/>
          <a:ext cx="60372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52" name="Visio" r:id="rId4" imgW="5970746" imgH="1759387" progId="Visio.Drawing.11">
                  <p:embed/>
                </p:oleObj>
              </mc:Choice>
              <mc:Fallback>
                <p:oleObj name="Visio" r:id="rId4" imgW="5970746" imgH="175938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594225"/>
                        <a:ext cx="6037263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B794846-2FE1-4541-BE11-9A6BA6E907E0}" type="slidenum">
              <a:rPr lang="en-US"/>
              <a:pPr/>
              <a:t>28</a:t>
            </a:fld>
            <a:r>
              <a:rPr lang="en-US"/>
              <a:t> -</a:t>
            </a:r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Modern Ciphers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err="1" smtClean="0"/>
              <a:t>Steganography</a:t>
            </a:r>
            <a:endParaRPr lang="en-US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0825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 err="1">
                <a:solidFill>
                  <a:srgbClr val="FF6600"/>
                </a:solidFill>
              </a:rPr>
              <a:t>Steganography</a:t>
            </a:r>
            <a:r>
              <a:rPr lang="en-US" dirty="0"/>
              <a:t> is a method of hiding data in another media so that the data's very existence is concealed. </a:t>
            </a:r>
          </a:p>
          <a:p>
            <a:pPr lvl="1"/>
            <a:r>
              <a:rPr lang="en-US" dirty="0" smtClean="0"/>
              <a:t>Microdot, very popular in World War II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files (graphic images, MP3, or video) contain unused or insignificant areas of data… Steganography takes advantage of these areas, replacing them with information.</a:t>
            </a:r>
          </a:p>
          <a:p>
            <a:pPr lvl="1"/>
            <a:r>
              <a:rPr lang="en-US" dirty="0"/>
              <a:t>The files can then be exchanged without anyone knowing what really lies inside of them. </a:t>
            </a:r>
          </a:p>
          <a:p>
            <a:pPr lvl="1"/>
            <a:r>
              <a:rPr lang="en-US" dirty="0"/>
              <a:t>Web Bugs – malicious version of Steganography.</a:t>
            </a:r>
          </a:p>
          <a:p>
            <a:pPr lvl="1"/>
            <a:r>
              <a:rPr lang="en-US" dirty="0"/>
              <a:t>Can be used to insert concealed digital watermarks.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1200" dirty="0"/>
              <a:t>Note: For CISSP Exam… Steganography </a:t>
            </a:r>
            <a:r>
              <a:rPr lang="en-US" sz="1200" dirty="0">
                <a:solidFill>
                  <a:srgbClr val="FF0000"/>
                </a:solidFill>
              </a:rPr>
              <a:t>DOES NOT USE</a:t>
            </a:r>
            <a:r>
              <a:rPr lang="en-US" sz="1200" dirty="0"/>
              <a:t> algorithms or keys to encrypt data…it hides data within another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D00496C9-8649-4BEF-9B52-AEA6D646BA0E}" type="slidenum">
              <a:rPr lang="en-US"/>
              <a:pPr/>
              <a:t>29</a:t>
            </a:fld>
            <a:r>
              <a:rPr lang="en-US"/>
              <a:t> -</a:t>
            </a: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four </a:t>
            </a:r>
            <a:r>
              <a:rPr lang="en-US" dirty="0" smtClean="0"/>
              <a:t>types of modern cipher?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What are the four </a:t>
            </a:r>
            <a:r>
              <a:rPr lang="en-US" dirty="0" smtClean="0"/>
              <a:t>types of classic cipher?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- </a:t>
            </a:r>
            <a:fld id="{0DADF68C-D9AF-413D-8913-16037FE5EB45}" type="slidenum">
              <a:rPr lang="en-US"/>
              <a:pPr/>
              <a:t>3</a:t>
            </a:fld>
            <a:r>
              <a:rPr lang="en-US" dirty="0"/>
              <a:t> -</a:t>
            </a:r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Topics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Cryptography Domain – Part 1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  <a:endParaRPr lang="en-US" dirty="0"/>
          </a:p>
          <a:p>
            <a:r>
              <a:rPr lang="en-US" dirty="0" smtClean="0"/>
              <a:t>Cryptographic Algorithms</a:t>
            </a:r>
            <a:endParaRPr lang="en-US" dirty="0"/>
          </a:p>
          <a:p>
            <a:pPr lvl="1"/>
            <a:r>
              <a:rPr lang="en-US" dirty="0"/>
              <a:t>Hash Function Cryptography</a:t>
            </a:r>
          </a:p>
          <a:p>
            <a:pPr lvl="1"/>
            <a:r>
              <a:rPr lang="en-US" dirty="0"/>
              <a:t>Symmetric Key Cryptography</a:t>
            </a:r>
          </a:p>
          <a:p>
            <a:pPr lvl="1"/>
            <a:r>
              <a:rPr lang="en-US" dirty="0"/>
              <a:t>Asymmetric Key Cryptography</a:t>
            </a:r>
          </a:p>
          <a:p>
            <a:pPr lvl="1"/>
            <a:r>
              <a:rPr lang="en-US" dirty="0"/>
              <a:t>Hybrid Cryptography</a:t>
            </a:r>
          </a:p>
        </p:txBody>
      </p:sp>
      <p:sp>
        <p:nvSpPr>
          <p:cNvPr id="703492" name="AutoShape 4"/>
          <p:cNvSpPr>
            <a:spLocks noChangeArrowheads="1"/>
          </p:cNvSpPr>
          <p:nvPr/>
        </p:nvSpPr>
        <p:spPr bwMode="auto">
          <a:xfrm>
            <a:off x="304800" y="1133475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5F81B3A-3CCD-4CF1-95FE-1FF5C094F3A1}" type="slidenum">
              <a:rPr lang="en-US"/>
              <a:pPr/>
              <a:t>30</a:t>
            </a:fld>
            <a:r>
              <a:rPr lang="en-US"/>
              <a:t> -</a:t>
            </a:r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four </a:t>
            </a:r>
            <a:r>
              <a:rPr lang="en-US" dirty="0" smtClean="0"/>
              <a:t>types of modern cipher?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Block cipher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Stream cipher</a:t>
            </a:r>
          </a:p>
          <a:p>
            <a:pPr lvl="1"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</a:rPr>
              <a:t>Steganography</a:t>
            </a:r>
            <a:endParaRPr lang="en-US" u="sng" dirty="0">
              <a:solidFill>
                <a:srgbClr val="FF6600"/>
              </a:solidFill>
            </a:endParaRP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Combination</a:t>
            </a:r>
          </a:p>
          <a:p>
            <a:pPr>
              <a:buClr>
                <a:srgbClr val="003399"/>
              </a:buClr>
            </a:pPr>
            <a:endParaRPr lang="en-US" u="sng" dirty="0">
              <a:solidFill>
                <a:srgbClr val="FF6600"/>
              </a:solidFill>
            </a:endParaRPr>
          </a:p>
          <a:p>
            <a:pPr>
              <a:buClr>
                <a:srgbClr val="003399"/>
              </a:buClr>
            </a:pPr>
            <a:r>
              <a:rPr lang="en-US" dirty="0"/>
              <a:t>What are the four </a:t>
            </a:r>
            <a:r>
              <a:rPr lang="en-US" dirty="0" smtClean="0"/>
              <a:t>types of classic cipher?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Substitution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Transposition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Polyalphabetic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Concealment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63C3216-66F1-441F-90C0-5B9566536A8E}" type="slidenum">
              <a:rPr lang="en-US"/>
              <a:pPr/>
              <a:t>31</a:t>
            </a:fld>
            <a:r>
              <a:rPr lang="en-US"/>
              <a:t> -</a:t>
            </a: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1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</a:p>
          <a:p>
            <a:r>
              <a:rPr lang="en-US" dirty="0" smtClean="0"/>
              <a:t>Cryptographic Algorithms</a:t>
            </a:r>
          </a:p>
          <a:p>
            <a:pPr lvl="1"/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Symmetric Key Cryptography</a:t>
            </a:r>
          </a:p>
          <a:p>
            <a:pPr lvl="1"/>
            <a:r>
              <a:rPr lang="en-US" dirty="0" smtClean="0"/>
              <a:t>Asymmetric Key Cryptography</a:t>
            </a:r>
          </a:p>
          <a:p>
            <a:pPr lvl="1"/>
            <a:r>
              <a:rPr lang="en-US" dirty="0" smtClean="0"/>
              <a:t>Hybrid Cryptography</a:t>
            </a:r>
          </a:p>
          <a:p>
            <a:endParaRPr lang="en-US" dirty="0"/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304800" y="3183467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8378A22-0CAA-4078-B3E5-4DB58CF107EE}" type="slidenum">
              <a:rPr lang="en-US"/>
              <a:pPr/>
              <a:t>32</a:t>
            </a:fld>
            <a:r>
              <a:rPr lang="en-US"/>
              <a:t> -</a:t>
            </a: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4864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>
                <a:solidFill>
                  <a:srgbClr val="FF6600"/>
                </a:solidFill>
              </a:rPr>
              <a:t>hash function</a:t>
            </a:r>
            <a:r>
              <a:rPr lang="en-US" dirty="0"/>
              <a:t> takes an input of arbitrary length and outputs a fixed size value – “</a:t>
            </a:r>
            <a:r>
              <a:rPr lang="en-US" u="sng" dirty="0">
                <a:solidFill>
                  <a:srgbClr val="FF6600"/>
                </a:solidFill>
              </a:rPr>
              <a:t>Hash Value</a:t>
            </a:r>
            <a:r>
              <a:rPr lang="en-US" dirty="0"/>
              <a:t>”.</a:t>
            </a:r>
          </a:p>
          <a:p>
            <a:pPr>
              <a:buClr>
                <a:srgbClr val="003399"/>
              </a:buClr>
            </a:pPr>
            <a:endParaRPr lang="en-US" dirty="0" smtClean="0"/>
          </a:p>
          <a:p>
            <a:pPr>
              <a:buClr>
                <a:srgbClr val="003399"/>
              </a:buClr>
            </a:pPr>
            <a:r>
              <a:rPr lang="en-US" dirty="0" smtClean="0"/>
              <a:t>The </a:t>
            </a:r>
            <a:r>
              <a:rPr lang="en-US" dirty="0"/>
              <a:t>maximum number of input and output bits is determined by the design of the hash function.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Pre-image resistance</a:t>
            </a:r>
            <a:r>
              <a:rPr lang="en-US" dirty="0"/>
              <a:t>.  A good hash function is “</a:t>
            </a:r>
            <a:r>
              <a:rPr lang="en-US" u="sng" dirty="0">
                <a:solidFill>
                  <a:srgbClr val="FF6600"/>
                </a:solidFill>
              </a:rPr>
              <a:t>one-way</a:t>
            </a:r>
            <a:r>
              <a:rPr lang="en-US" dirty="0"/>
              <a:t>”.  Original input (message or file) can not be derived from the hash value.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Collision resistance</a:t>
            </a:r>
            <a:r>
              <a:rPr lang="en-US" dirty="0"/>
              <a:t>.  Two inputs into a hash function should not produce the same hash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8378A22-0CAA-4078-B3E5-4DB58CF107EE}" type="slidenum">
              <a:rPr lang="en-US"/>
              <a:pPr/>
              <a:t>33</a:t>
            </a:fld>
            <a:r>
              <a:rPr lang="en-US"/>
              <a:t> -</a:t>
            </a: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4864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dirty="0" smtClean="0"/>
              <a:t>Cryptographic hash </a:t>
            </a:r>
            <a:r>
              <a:rPr lang="en-US" dirty="0"/>
              <a:t>functions are used to provide </a:t>
            </a:r>
            <a:r>
              <a:rPr lang="en-US" u="sng" dirty="0">
                <a:solidFill>
                  <a:srgbClr val="FF6600"/>
                </a:solidFill>
              </a:rPr>
              <a:t>integrity</a:t>
            </a:r>
            <a:r>
              <a:rPr lang="en-US" dirty="0"/>
              <a:t>, </a:t>
            </a:r>
            <a:r>
              <a:rPr lang="en-US" u="sng" dirty="0">
                <a:solidFill>
                  <a:srgbClr val="FF6600"/>
                </a:solidFill>
              </a:rPr>
              <a:t>authentication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non-repudiation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Message digest</a:t>
            </a:r>
            <a:r>
              <a:rPr lang="en-US" dirty="0" smtClean="0"/>
              <a:t>, if the message or file is used as an input into a cryptographic hash function.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Message authentication</a:t>
            </a:r>
            <a:r>
              <a:rPr lang="en-US" dirty="0" smtClean="0"/>
              <a:t>, if a secret key is used along with a message as inputs into a cryptographic hash function.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Digital signature</a:t>
            </a:r>
            <a:r>
              <a:rPr lang="en-US" dirty="0" smtClean="0"/>
              <a:t>, if the private key is used as an input, and the output can be verified with the public key.</a:t>
            </a:r>
          </a:p>
          <a:p>
            <a:pPr>
              <a:buClr>
                <a:srgbClr val="003399"/>
              </a:buClr>
            </a:pPr>
            <a:endParaRPr lang="en-US" dirty="0" smtClean="0"/>
          </a:p>
          <a:p>
            <a:pPr>
              <a:buClr>
                <a:srgbClr val="003399"/>
              </a:buClr>
            </a:pPr>
            <a:r>
              <a:rPr lang="en-US" dirty="0" smtClean="0"/>
              <a:t>Cryptographic hash functions are also used as “</a:t>
            </a:r>
            <a:r>
              <a:rPr lang="en-US" u="sng" dirty="0" smtClean="0">
                <a:solidFill>
                  <a:srgbClr val="FF6600"/>
                </a:solidFill>
              </a:rPr>
              <a:t>randomness extractor</a:t>
            </a:r>
            <a:r>
              <a:rPr lang="en-US" dirty="0" smtClean="0"/>
              <a:t>” for pseudo-random number generators (PRNGs)</a:t>
            </a:r>
          </a:p>
        </p:txBody>
      </p:sp>
    </p:spTree>
    <p:extLst>
      <p:ext uri="{BB962C8B-B14F-4D97-AF65-F5344CB8AC3E}">
        <p14:creationId xmlns:p14="http://schemas.microsoft.com/office/powerpoint/2010/main" val="9874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0A06AC4-F682-4AB5-BBAC-5445C944D1EE}" type="slidenum">
              <a:rPr lang="en-US"/>
              <a:pPr/>
              <a:t>34</a:t>
            </a:fld>
            <a:r>
              <a:rPr lang="en-US"/>
              <a:t> -</a:t>
            </a:r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There are two flavors and a hybrid hash functions: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Non-keyed digest</a:t>
            </a:r>
            <a:r>
              <a:rPr lang="en-US" dirty="0"/>
              <a:t> (for </a:t>
            </a:r>
            <a:r>
              <a:rPr lang="en-US" u="sng" dirty="0" smtClean="0">
                <a:solidFill>
                  <a:srgbClr val="FF6600"/>
                </a:solidFill>
              </a:rPr>
              <a:t>integrity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Message Integrity Code (</a:t>
            </a:r>
            <a:r>
              <a:rPr lang="en-US" dirty="0">
                <a:solidFill>
                  <a:srgbClr val="FF6600"/>
                </a:solidFill>
              </a:rPr>
              <a:t>MIC</a:t>
            </a:r>
            <a:r>
              <a:rPr lang="en-US" dirty="0"/>
              <a:t>).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Modification Detection Code (</a:t>
            </a:r>
            <a:r>
              <a:rPr lang="en-US" dirty="0">
                <a:solidFill>
                  <a:srgbClr val="FF6600"/>
                </a:solidFill>
              </a:rPr>
              <a:t>MDC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Keyed digest</a:t>
            </a:r>
            <a:r>
              <a:rPr lang="en-US" dirty="0"/>
              <a:t> (for </a:t>
            </a:r>
            <a:r>
              <a:rPr lang="en-US" u="sng" dirty="0">
                <a:solidFill>
                  <a:srgbClr val="FF6600"/>
                </a:solidFill>
              </a:rPr>
              <a:t>authentication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Message Authentication Code (</a:t>
            </a:r>
            <a:r>
              <a:rPr lang="en-US" u="sng" dirty="0">
                <a:solidFill>
                  <a:srgbClr val="FF6600"/>
                </a:solidFill>
              </a:rPr>
              <a:t>MAC</a:t>
            </a:r>
            <a:r>
              <a:rPr lang="en-US" dirty="0"/>
              <a:t>): Secret key + message.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Keyed-hash MAC or Hashed MAC (</a:t>
            </a:r>
            <a:r>
              <a:rPr lang="en-US" u="sng" dirty="0">
                <a:solidFill>
                  <a:srgbClr val="FF6600"/>
                </a:solidFill>
              </a:rPr>
              <a:t>HMAC</a:t>
            </a:r>
            <a:r>
              <a:rPr lang="en-US" dirty="0"/>
              <a:t>): MAC + MDC.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Digital signature</a:t>
            </a:r>
            <a:r>
              <a:rPr lang="en-US" dirty="0"/>
              <a:t> </a:t>
            </a:r>
            <a:r>
              <a:rPr lang="en-US" dirty="0" smtClean="0"/>
              <a:t>(for </a:t>
            </a:r>
            <a:r>
              <a:rPr lang="en-US" u="sng" dirty="0" smtClean="0">
                <a:solidFill>
                  <a:srgbClr val="FF6600"/>
                </a:solidFill>
              </a:rPr>
              <a:t>non-repudiation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Popular message digest algorithms: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MD5, RIPE-MD, HAVAL,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FIPS 186-2</a:t>
            </a:r>
            <a:r>
              <a:rPr lang="en-US" sz="2000" dirty="0"/>
              <a:t>: SHA-1, SHA-224, SHA-256, SHA-384, </a:t>
            </a:r>
            <a:r>
              <a:rPr lang="en-US" sz="2000" dirty="0" smtClean="0"/>
              <a:t>SHA-512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Popular digital signature algorithms: 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ElGamal</a:t>
            </a:r>
            <a:r>
              <a:rPr lang="en-US" sz="2000" dirty="0"/>
              <a:t>,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FIPS 180-2: DSA, EC-DSA.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7937739-3039-48F3-A3CF-12421AAFA0D1}" type="slidenum">
              <a:rPr lang="en-US"/>
              <a:pPr/>
              <a:t>35</a:t>
            </a:fld>
            <a:r>
              <a:rPr lang="en-US"/>
              <a:t> -</a:t>
            </a:r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 – Non-Keyed Digest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614613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Non-keyed digest</a:t>
            </a:r>
            <a:r>
              <a:rPr lang="en-US" dirty="0"/>
              <a:t> is used to provide </a:t>
            </a:r>
            <a:r>
              <a:rPr lang="en-US" u="sng" dirty="0">
                <a:solidFill>
                  <a:srgbClr val="FF6600"/>
                </a:solidFill>
              </a:rPr>
              <a:t>integrity</a:t>
            </a:r>
            <a:r>
              <a:rPr lang="en-US" dirty="0"/>
              <a:t> </a:t>
            </a:r>
            <a:r>
              <a:rPr lang="en-US" dirty="0" smtClean="0"/>
              <a:t>function.  The </a:t>
            </a:r>
            <a:r>
              <a:rPr lang="en-US" dirty="0"/>
              <a:t>output fixed-size “hash value” is called: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Message Digest (</a:t>
            </a:r>
            <a:r>
              <a:rPr lang="en-US" u="sng" dirty="0">
                <a:solidFill>
                  <a:srgbClr val="FF6600"/>
                </a:solidFill>
              </a:rPr>
              <a:t>MD</a:t>
            </a:r>
            <a:r>
              <a:rPr lang="en-US" dirty="0"/>
              <a:t>) in cryptography world.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Modification </a:t>
            </a:r>
            <a:r>
              <a:rPr lang="en-US" dirty="0"/>
              <a:t>Detection Code (</a:t>
            </a:r>
            <a:r>
              <a:rPr lang="en-US" u="sng" dirty="0">
                <a:solidFill>
                  <a:srgbClr val="FF6600"/>
                </a:solidFill>
              </a:rPr>
              <a:t>MDC-2</a:t>
            </a:r>
            <a:r>
              <a:rPr lang="en-US" dirty="0"/>
              <a:t>) patented by IBM.</a:t>
            </a:r>
          </a:p>
        </p:txBody>
      </p:sp>
      <p:graphicFrame>
        <p:nvGraphicFramePr>
          <p:cNvPr id="7465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581400"/>
          <a:ext cx="6837363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2" name="Visio" r:id="rId4" imgW="8416052" imgH="2994958" progId="Visio.Drawing.11">
                  <p:embed/>
                </p:oleObj>
              </mc:Choice>
              <mc:Fallback>
                <p:oleObj name="Visio" r:id="rId4" imgW="8416052" imgH="2994958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6837363" cy="250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DC71089A-5CAD-4669-9118-86D7515A06B6}" type="slidenum">
              <a:rPr lang="en-US"/>
              <a:pPr/>
              <a:t>36</a:t>
            </a:fld>
            <a:r>
              <a:rPr lang="en-US"/>
              <a:t> -</a:t>
            </a:r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 – Keyed Digest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974975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Keyed digest</a:t>
            </a:r>
            <a:r>
              <a:rPr lang="en-US" dirty="0"/>
              <a:t> is used to provide </a:t>
            </a:r>
            <a:r>
              <a:rPr lang="en-US" u="sng" dirty="0">
                <a:solidFill>
                  <a:srgbClr val="FF6600"/>
                </a:solidFill>
              </a:rPr>
              <a:t>authentication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smtClean="0"/>
              <a:t>function.  The </a:t>
            </a:r>
            <a:r>
              <a:rPr lang="en-US" dirty="0"/>
              <a:t>output fixed-size “hash value” is called: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Message Authentication Code (</a:t>
            </a:r>
            <a:r>
              <a:rPr lang="en-US" u="sng" dirty="0">
                <a:solidFill>
                  <a:srgbClr val="FF6600"/>
                </a:solidFill>
              </a:rPr>
              <a:t>MAC</a:t>
            </a:r>
            <a:r>
              <a:rPr lang="en-US" dirty="0"/>
              <a:t>): Secret key (symmetric ephemeral key) + </a:t>
            </a:r>
            <a:r>
              <a:rPr lang="en-US" dirty="0" smtClean="0"/>
              <a:t>message. (a.k.a. Message Integrity Code (</a:t>
            </a:r>
            <a:r>
              <a:rPr lang="en-US" u="sng" dirty="0" smtClean="0">
                <a:solidFill>
                  <a:srgbClr val="FF6600"/>
                </a:solidFill>
              </a:rPr>
              <a:t>MIC</a:t>
            </a:r>
            <a:r>
              <a:rPr lang="en-US" dirty="0" smtClean="0"/>
              <a:t>) and Keyed-Hash </a:t>
            </a:r>
            <a:r>
              <a:rPr lang="en-US" dirty="0"/>
              <a:t>MAC </a:t>
            </a:r>
            <a:r>
              <a:rPr lang="en-US" dirty="0" smtClean="0"/>
              <a:t>(</a:t>
            </a:r>
            <a:r>
              <a:rPr lang="en-US" u="sng" dirty="0">
                <a:solidFill>
                  <a:srgbClr val="FF6600"/>
                </a:solidFill>
              </a:rPr>
              <a:t>HMAC</a:t>
            </a:r>
            <a:r>
              <a:rPr lang="en-US" dirty="0" smtClean="0"/>
              <a:t>).)</a:t>
            </a:r>
            <a:endParaRPr lang="en-US" dirty="0"/>
          </a:p>
        </p:txBody>
      </p:sp>
      <p:graphicFrame>
        <p:nvGraphicFramePr>
          <p:cNvPr id="7485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76350" y="3200400"/>
          <a:ext cx="658177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81" name="Visio" r:id="rId4" imgW="8253115" imgH="3689211" progId="Visio.Drawing.11">
                  <p:embed/>
                </p:oleObj>
              </mc:Choice>
              <mc:Fallback>
                <p:oleObj name="Visio" r:id="rId4" imgW="8253115" imgH="368921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200400"/>
                        <a:ext cx="6581775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6561296"/>
            <a:ext cx="5562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FIPS 198, </a:t>
            </a:r>
            <a:r>
              <a:rPr lang="en-US" sz="1000" i="1" dirty="0" smtClean="0">
                <a:solidFill>
                  <a:srgbClr val="003399"/>
                </a:solidFill>
              </a:rPr>
              <a:t>The Keyed-Hash Message Authentication Code (HMAC)</a:t>
            </a:r>
            <a:r>
              <a:rPr lang="en-US" sz="1000" dirty="0" smtClean="0">
                <a:solidFill>
                  <a:srgbClr val="003399"/>
                </a:solidFill>
              </a:rPr>
              <a:t>, March 6, 2002.</a:t>
            </a:r>
            <a:endParaRPr lang="en-US" sz="10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E05643B-6DF4-4B1D-988F-1E33FBD5FF14}" type="slidenum">
              <a:rPr lang="en-US"/>
              <a:pPr/>
              <a:t>37</a:t>
            </a:fld>
            <a:r>
              <a:rPr lang="en-US"/>
              <a:t> -</a:t>
            </a:r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 – Digital Signature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614613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Digital signature</a:t>
            </a:r>
            <a:r>
              <a:rPr lang="en-US"/>
              <a:t> (or digital fingerprint) is used to provide </a:t>
            </a:r>
            <a:r>
              <a:rPr lang="en-US" u="sng">
                <a:solidFill>
                  <a:srgbClr val="FF6600"/>
                </a:solidFill>
              </a:rPr>
              <a:t>non-repudiation</a:t>
            </a:r>
            <a:r>
              <a:rPr lang="en-US"/>
              <a:t> function.</a:t>
            </a:r>
          </a:p>
          <a:p>
            <a:pPr>
              <a:buClr>
                <a:srgbClr val="003399"/>
              </a:buClr>
            </a:pPr>
            <a:r>
              <a:rPr lang="en-US"/>
              <a:t>Digital signature is a hybrid cryptography that uses </a:t>
            </a:r>
            <a:r>
              <a:rPr lang="en-US" u="sng">
                <a:solidFill>
                  <a:srgbClr val="FF6600"/>
                </a:solidFill>
              </a:rPr>
              <a:t>non-keyed</a:t>
            </a:r>
            <a:r>
              <a:rPr lang="en-US" u="sng">
                <a:solidFill>
                  <a:srgbClr val="FF9900"/>
                </a:solidFill>
              </a:rPr>
              <a:t> </a:t>
            </a:r>
            <a:r>
              <a:rPr lang="en-US" u="sng">
                <a:solidFill>
                  <a:srgbClr val="FF6600"/>
                </a:solidFill>
              </a:rPr>
              <a:t>hash function</a:t>
            </a:r>
            <a:r>
              <a:rPr lang="en-US"/>
              <a:t> and </a:t>
            </a:r>
            <a:r>
              <a:rPr lang="en-US" u="sng">
                <a:solidFill>
                  <a:srgbClr val="FF6600"/>
                </a:solidFill>
              </a:rPr>
              <a:t>asymmetric key-pair</a:t>
            </a:r>
            <a:r>
              <a:rPr lang="en-US"/>
              <a:t> (public key &amp; private key).</a:t>
            </a:r>
          </a:p>
          <a:p>
            <a:endParaRPr lang="en-US"/>
          </a:p>
        </p:txBody>
      </p:sp>
      <p:graphicFrame>
        <p:nvGraphicFramePr>
          <p:cNvPr id="7505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0923638"/>
              </p:ext>
            </p:extLst>
          </p:nvPr>
        </p:nvGraphicFramePr>
        <p:xfrm>
          <a:off x="1485900" y="3124200"/>
          <a:ext cx="6153150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29" name="Visio" r:id="rId4" imgW="8258115" imgH="4543485" progId="Visio.Drawing.11">
                  <p:embed/>
                </p:oleObj>
              </mc:Choice>
              <mc:Fallback>
                <p:oleObj name="Visio" r:id="rId4" imgW="8258115" imgH="454348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124200"/>
                        <a:ext cx="6153150" cy="338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2200" y="6611779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FIPS 186-2, </a:t>
            </a:r>
            <a:r>
              <a:rPr lang="en-US" sz="1000" i="1" dirty="0" smtClean="0">
                <a:solidFill>
                  <a:srgbClr val="003399"/>
                </a:solidFill>
              </a:rPr>
              <a:t>Digital Signature Standard (DSS)</a:t>
            </a:r>
            <a:r>
              <a:rPr lang="en-US" sz="1000" dirty="0" smtClean="0">
                <a:solidFill>
                  <a:srgbClr val="003399"/>
                </a:solidFill>
              </a:rPr>
              <a:t>, January 27, 2000.</a:t>
            </a:r>
            <a:endParaRPr lang="en-US" sz="10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Hash Function Cryptography – </a:t>
            </a:r>
            <a:r>
              <a:rPr lang="en-US" dirty="0" smtClean="0"/>
              <a:t>Randomness Extractor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random number is hard to find, what </a:t>
            </a:r>
            <a:r>
              <a:rPr lang="en-US" dirty="0"/>
              <a:t>c</a:t>
            </a:r>
            <a:r>
              <a:rPr lang="en-US" dirty="0" smtClean="0"/>
              <a:t>omputing machines generates is “pseudo random”</a:t>
            </a:r>
          </a:p>
          <a:p>
            <a:pPr lvl="1"/>
            <a:r>
              <a:rPr lang="en-US" dirty="0"/>
              <a:t>The most common </a:t>
            </a:r>
            <a:r>
              <a:rPr lang="en-US" dirty="0" smtClean="0"/>
              <a:t>pseudo-random number generator (</a:t>
            </a:r>
            <a:r>
              <a:rPr lang="en-US" u="sng" dirty="0" smtClean="0">
                <a:solidFill>
                  <a:srgbClr val="FF6600"/>
                </a:solidFill>
              </a:rPr>
              <a:t>PRNG</a:t>
            </a:r>
            <a:r>
              <a:rPr lang="en-US" dirty="0" smtClean="0"/>
              <a:t>) uses </a:t>
            </a:r>
            <a:r>
              <a:rPr lang="en-US" dirty="0"/>
              <a:t>the linear congruential </a:t>
            </a:r>
            <a:r>
              <a:rPr lang="en-US" dirty="0" smtClean="0"/>
              <a:t>formula: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i="1" baseline="-25000" dirty="0" smtClean="0">
                <a:latin typeface="Lucida Console" pitchFamily="49" charset="0"/>
              </a:rPr>
              <a:t>n</a:t>
            </a:r>
            <a:r>
              <a:rPr lang="en-US" baseline="-25000" dirty="0" smtClean="0">
                <a:latin typeface="Lucida Console" pitchFamily="49" charset="0"/>
              </a:rPr>
              <a:t>+1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(</a:t>
            </a:r>
            <a:r>
              <a:rPr lang="en-US" i="1" dirty="0" err="1">
                <a:latin typeface="Lucida Console" pitchFamily="49" charset="0"/>
              </a:rPr>
              <a:t>a</a:t>
            </a:r>
            <a:r>
              <a:rPr lang="en-US" dirty="0" err="1">
                <a:latin typeface="Lucida Console" pitchFamily="49" charset="0"/>
              </a:rPr>
              <a:t>X</a:t>
            </a:r>
            <a:r>
              <a:rPr lang="en-US" i="1" baseline="-25000" dirty="0" err="1">
                <a:latin typeface="Lucida Console" pitchFamily="49" charset="0"/>
              </a:rPr>
              <a:t>n</a:t>
            </a:r>
            <a:r>
              <a:rPr lang="en-US" dirty="0">
                <a:latin typeface="Lucida Console" pitchFamily="49" charset="0"/>
              </a:rPr>
              <a:t> +</a:t>
            </a:r>
            <a:r>
              <a:rPr lang="en-US" i="1" dirty="0">
                <a:latin typeface="Lucida Console" pitchFamily="49" charset="0"/>
              </a:rPr>
              <a:t>b</a:t>
            </a:r>
            <a:r>
              <a:rPr lang="en-US" dirty="0">
                <a:latin typeface="Lucida Console" pitchFamily="49" charset="0"/>
              </a:rPr>
              <a:t>) mod </a:t>
            </a:r>
            <a:r>
              <a:rPr lang="en-US" i="1" dirty="0" smtClean="0">
                <a:latin typeface="Lucida Console" pitchFamily="49" charset="0"/>
              </a:rPr>
              <a:t>m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To add “randomness”</a:t>
            </a:r>
            <a:r>
              <a:rPr lang="en-US" dirty="0" smtClean="0"/>
              <a:t>, the PRNG output is put through a cryptographic hash function, because a good hash function is: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Pre-image </a:t>
            </a:r>
            <a:r>
              <a:rPr lang="en-US" u="sng" dirty="0" smtClean="0">
                <a:solidFill>
                  <a:srgbClr val="FF6600"/>
                </a:solidFill>
              </a:rPr>
              <a:t>resistance</a:t>
            </a:r>
            <a:r>
              <a:rPr lang="en-US" dirty="0"/>
              <a:t> </a:t>
            </a:r>
            <a:r>
              <a:rPr lang="en-US" dirty="0" smtClean="0"/>
              <a:t>and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Collision </a:t>
            </a:r>
            <a:r>
              <a:rPr lang="en-US" u="sng" dirty="0" smtClean="0">
                <a:solidFill>
                  <a:srgbClr val="FF6600"/>
                </a:solidFill>
              </a:rPr>
              <a:t>resistance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8CA98DD8-DAAF-484B-A234-E6165967248C}" type="slidenum">
              <a:rPr lang="en-US" smtClean="0"/>
              <a:pPr/>
              <a:t>38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45878"/>
              </p:ext>
            </p:extLst>
          </p:nvPr>
        </p:nvGraphicFramePr>
        <p:xfrm>
          <a:off x="2971800" y="3276600"/>
          <a:ext cx="2830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37" name="Packager Shell Object" showAsIcon="1" r:id="rId4" imgW="2830680" imgH="685440" progId="Package">
                  <p:embed/>
                </p:oleObj>
              </mc:Choice>
              <mc:Fallback>
                <p:oleObj name="Packager Shell Object" showAsIcon="1" r:id="rId4" imgW="28306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3276600"/>
                        <a:ext cx="2830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4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AAC7906-B642-42F6-B1FD-9B9544944045}" type="slidenum">
              <a:rPr lang="en-US"/>
              <a:pPr/>
              <a:t>39</a:t>
            </a:fld>
            <a:r>
              <a:rPr lang="en-US"/>
              <a:t> -</a:t>
            </a:r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hash function?</a:t>
            </a:r>
          </a:p>
          <a:p>
            <a:pPr lvl="1"/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What are the difference between non-keyed digest and keyed digest?</a:t>
            </a:r>
          </a:p>
          <a:p>
            <a:pPr lvl="1"/>
            <a:r>
              <a:rPr lang="en-US" dirty="0"/>
              <a:t>Non-keyed </a:t>
            </a:r>
            <a:r>
              <a:rPr lang="en-US" dirty="0" smtClean="0"/>
              <a:t>digest is used to provide ? function</a:t>
            </a:r>
            <a:endParaRPr lang="en-US" dirty="0"/>
          </a:p>
          <a:p>
            <a:pPr lvl="1"/>
            <a:r>
              <a:rPr lang="en-US" dirty="0"/>
              <a:t>Keyed </a:t>
            </a:r>
            <a:r>
              <a:rPr lang="en-US" dirty="0" smtClean="0"/>
              <a:t>digest is used to provide ? function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are the two key criteria of a good hash function?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- </a:t>
            </a:r>
            <a:fld id="{21E923C7-1781-425A-B333-CE77415DCCCF}" type="slidenum">
              <a:rPr lang="en-US"/>
              <a:pPr/>
              <a:t>4</a:t>
            </a:fld>
            <a:r>
              <a:rPr lang="en-US" dirty="0"/>
              <a:t> -</a:t>
            </a:r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Topics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Cryptography Domain – Part 2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Utilization of cryptography</a:t>
            </a:r>
          </a:p>
          <a:p>
            <a:pPr lvl="1"/>
            <a:r>
              <a:rPr lang="en-US" dirty="0" smtClean="0"/>
              <a:t>Public Key Infrastructure (PKI)</a:t>
            </a:r>
          </a:p>
          <a:p>
            <a:pPr lvl="1"/>
            <a:r>
              <a:rPr lang="en-US" dirty="0" smtClean="0"/>
              <a:t>HTTP, S-HTTP, </a:t>
            </a:r>
            <a:r>
              <a:rPr lang="en-US" dirty="0" err="1" smtClean="0"/>
              <a:t>IPsec</a:t>
            </a:r>
            <a:r>
              <a:rPr lang="en-US" dirty="0" smtClean="0"/>
              <a:t>, SSH, SET</a:t>
            </a:r>
          </a:p>
          <a:p>
            <a:pPr lvl="1"/>
            <a:r>
              <a:rPr lang="en-US" dirty="0" smtClean="0"/>
              <a:t>Single Sign-On (SSO)</a:t>
            </a:r>
          </a:p>
          <a:p>
            <a:pPr lvl="1"/>
            <a:r>
              <a:rPr lang="en-US" dirty="0" smtClean="0"/>
              <a:t>Secured E-mail</a:t>
            </a:r>
          </a:p>
          <a:p>
            <a:r>
              <a:rPr lang="en-US" dirty="0" smtClean="0"/>
              <a:t>Types of crypto attacks</a:t>
            </a:r>
          </a:p>
          <a:p>
            <a:pPr lvl="1"/>
            <a:r>
              <a:rPr lang="en-US" dirty="0" smtClean="0"/>
              <a:t>Crypto-analytic Attacks</a:t>
            </a:r>
          </a:p>
          <a:p>
            <a:pPr lvl="1"/>
            <a:r>
              <a:rPr lang="en-US" dirty="0" smtClean="0"/>
              <a:t>Cryptographic Attacks</a:t>
            </a:r>
          </a:p>
          <a:p>
            <a:r>
              <a:rPr lang="en-US" dirty="0" smtClean="0"/>
              <a:t>Discussion on export of crypto 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E98A3A9-F222-4DED-B553-8C22E5C86D34}" type="slidenum">
              <a:rPr lang="en-US"/>
              <a:pPr/>
              <a:t>40</a:t>
            </a:fld>
            <a:r>
              <a:rPr lang="en-US"/>
              <a:t> -</a:t>
            </a:r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 hash function?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A “one-way” mathematical function that take an input of arbitrary length and outputs a fixed size value</a:t>
            </a:r>
            <a:r>
              <a:rPr lang="en-US"/>
              <a:t>.</a:t>
            </a:r>
          </a:p>
          <a:p>
            <a:pPr>
              <a:buClr>
                <a:srgbClr val="003399"/>
              </a:buClr>
            </a:pPr>
            <a:endParaRPr lang="en-US"/>
          </a:p>
          <a:p>
            <a:pPr>
              <a:buClr>
                <a:srgbClr val="003399"/>
              </a:buClr>
            </a:pPr>
            <a:r>
              <a:rPr lang="en-US"/>
              <a:t>What are the difference between non-keyed digest and keyed digest?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Non-keyed digest is used to provide integrity function</a:t>
            </a:r>
            <a:r>
              <a:rPr lang="en-US"/>
              <a:t>.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Keyed digest is used to provide authentication function</a:t>
            </a:r>
            <a:r>
              <a:rPr lang="en-US"/>
              <a:t>.</a:t>
            </a:r>
          </a:p>
          <a:p>
            <a:pPr>
              <a:buClr>
                <a:srgbClr val="003399"/>
              </a:buClr>
            </a:pPr>
            <a:endParaRPr lang="en-US"/>
          </a:p>
          <a:p>
            <a:pPr>
              <a:buClr>
                <a:srgbClr val="003399"/>
              </a:buClr>
            </a:pPr>
            <a:r>
              <a:rPr lang="en-US"/>
              <a:t>What are the two key criteria of a good hash function?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Pre-image resistant</a:t>
            </a:r>
            <a:r>
              <a:rPr lang="en-US"/>
              <a:t>, and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Collision resistant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63C3216-66F1-441F-90C0-5B9566536A8E}" type="slidenum">
              <a:rPr lang="en-US"/>
              <a:pPr/>
              <a:t>41</a:t>
            </a:fld>
            <a:r>
              <a:rPr lang="en-US"/>
              <a:t> -</a:t>
            </a: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1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</a:p>
          <a:p>
            <a:r>
              <a:rPr lang="en-US" dirty="0" smtClean="0"/>
              <a:t>Cryptographic Algorithms</a:t>
            </a:r>
          </a:p>
          <a:p>
            <a:pPr lvl="1"/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Symmetric Key Cryptography</a:t>
            </a:r>
          </a:p>
          <a:p>
            <a:pPr lvl="1"/>
            <a:r>
              <a:rPr lang="en-US" dirty="0" smtClean="0"/>
              <a:t>Asymmetric Key Cryptography</a:t>
            </a:r>
          </a:p>
          <a:p>
            <a:pPr lvl="1"/>
            <a:r>
              <a:rPr lang="en-US" dirty="0" smtClean="0"/>
              <a:t>Hybrid Cryptography</a:t>
            </a:r>
          </a:p>
          <a:p>
            <a:endParaRPr lang="en-US" dirty="0"/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304800" y="35052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7F8E74E-5AFE-4F93-9A22-D9F018E44AB7}" type="slidenum">
              <a:rPr lang="en-US"/>
              <a:pPr/>
              <a:t>42</a:t>
            </a:fld>
            <a:r>
              <a:rPr lang="en-US"/>
              <a:t> -</a:t>
            </a:r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Symmetric Key Cryptography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2464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Symmetric key cryptography involves </a:t>
            </a:r>
            <a:r>
              <a:rPr lang="en-US" u="sng" dirty="0">
                <a:solidFill>
                  <a:srgbClr val="FF6600"/>
                </a:solidFill>
              </a:rPr>
              <a:t>a single secret</a:t>
            </a:r>
            <a:r>
              <a:rPr lang="en-US" u="sng" dirty="0">
                <a:solidFill>
                  <a:srgbClr val="FF9900"/>
                </a:solidFill>
              </a:rPr>
              <a:t> </a:t>
            </a:r>
            <a:r>
              <a:rPr lang="en-US" u="sng" dirty="0">
                <a:solidFill>
                  <a:srgbClr val="FF6600"/>
                </a:solidFill>
              </a:rPr>
              <a:t>(symmetric) key</a:t>
            </a:r>
            <a:r>
              <a:rPr lang="en-US" dirty="0"/>
              <a:t>.</a:t>
            </a:r>
          </a:p>
          <a:p>
            <a:pPr marL="457200" indent="-457200"/>
            <a:r>
              <a:rPr lang="en-US" dirty="0"/>
              <a:t>Both the </a:t>
            </a:r>
            <a:r>
              <a:rPr lang="en-US" u="sng" dirty="0">
                <a:solidFill>
                  <a:srgbClr val="FF6600"/>
                </a:solidFill>
              </a:rPr>
              <a:t>sender</a:t>
            </a:r>
            <a:r>
              <a:rPr lang="en-US" dirty="0"/>
              <a:t> and the </a:t>
            </a:r>
            <a:r>
              <a:rPr lang="en-US" u="sng" dirty="0">
                <a:solidFill>
                  <a:srgbClr val="FF6600"/>
                </a:solidFill>
              </a:rPr>
              <a:t>recipient</a:t>
            </a:r>
            <a:r>
              <a:rPr lang="en-US" dirty="0"/>
              <a:t> must have the same </a:t>
            </a:r>
            <a:r>
              <a:rPr lang="en-US" u="sng" dirty="0">
                <a:solidFill>
                  <a:srgbClr val="FF6600"/>
                </a:solidFill>
              </a:rPr>
              <a:t>secret key</a:t>
            </a:r>
            <a:r>
              <a:rPr lang="en-US" dirty="0"/>
              <a:t>.</a:t>
            </a:r>
            <a:endParaRPr lang="en-US" sz="2800" b="1" dirty="0">
              <a:solidFill>
                <a:srgbClr val="FF0000"/>
              </a:solidFill>
              <a:latin typeface="Lucida Console" pitchFamily="49" charset="0"/>
            </a:endParaRPr>
          </a:p>
          <a:p>
            <a:pPr marL="457200" indent="-457200"/>
            <a:r>
              <a:rPr lang="en-US" dirty="0"/>
              <a:t>It is used by the </a:t>
            </a:r>
            <a:r>
              <a:rPr lang="en-US" u="sng" dirty="0">
                <a:solidFill>
                  <a:srgbClr val="FF6600"/>
                </a:solidFill>
              </a:rPr>
              <a:t>sender to encrypt</a:t>
            </a:r>
            <a:r>
              <a:rPr lang="en-US" dirty="0"/>
              <a:t> the message and by the </a:t>
            </a:r>
            <a:r>
              <a:rPr lang="en-US" u="sng" dirty="0">
                <a:solidFill>
                  <a:srgbClr val="FF6600"/>
                </a:solidFill>
              </a:rPr>
              <a:t>recipient to decrypt</a:t>
            </a:r>
            <a:r>
              <a:rPr lang="en-US" dirty="0"/>
              <a:t> it.</a:t>
            </a:r>
            <a:endParaRPr lang="en-US" sz="2800" b="1" dirty="0">
              <a:solidFill>
                <a:srgbClr val="FF0000"/>
              </a:solidFill>
              <a:latin typeface="Lucida Console" pitchFamily="49" charset="0"/>
            </a:endParaRPr>
          </a:p>
        </p:txBody>
      </p:sp>
      <p:graphicFrame>
        <p:nvGraphicFramePr>
          <p:cNvPr id="7526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38250" y="3967163"/>
          <a:ext cx="6651625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77" name="Visio" r:id="rId4" imgW="8482310" imgH="3299162" progId="Visio.Drawing.11">
                  <p:embed/>
                </p:oleObj>
              </mc:Choice>
              <mc:Fallback>
                <p:oleObj name="Visio" r:id="rId4" imgW="8482310" imgH="3299162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967163"/>
                        <a:ext cx="6651625" cy="258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BCCA45A-22E6-4114-ACE0-E7E72ABBB921}" type="slidenum">
              <a:rPr lang="en-US"/>
              <a:pPr/>
              <a:t>43</a:t>
            </a:fld>
            <a:r>
              <a:rPr lang="en-US"/>
              <a:t> -</a:t>
            </a:r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Symmetric Key Cryptography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same secret key</a:t>
            </a:r>
            <a:r>
              <a:rPr lang="en-US" dirty="0"/>
              <a:t> has to be possessed by both parties.</a:t>
            </a:r>
          </a:p>
          <a:p>
            <a:pPr lvl="1"/>
            <a:r>
              <a:rPr lang="en-US" dirty="0"/>
              <a:t>Requires a </a:t>
            </a:r>
            <a:r>
              <a:rPr lang="en-US" u="sng" dirty="0">
                <a:solidFill>
                  <a:srgbClr val="FF6600"/>
                </a:solidFill>
              </a:rPr>
              <a:t>secure mechanism</a:t>
            </a:r>
            <a:r>
              <a:rPr lang="en-US" dirty="0"/>
              <a:t> to deliver keys.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Each pair of users needs a unique key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dirty="0"/>
              <a:t>Key management can be difficult as the number of users grows.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n*(n-1)/2</a:t>
            </a:r>
            <a:r>
              <a:rPr lang="en-US" dirty="0"/>
              <a:t>: A user group of 100 people… 4,950 keys would be needed.</a:t>
            </a:r>
          </a:p>
          <a:p>
            <a:pPr>
              <a:buClr>
                <a:srgbClr val="003399"/>
              </a:buClr>
            </a:pPr>
            <a:r>
              <a:rPr lang="en-US" dirty="0"/>
              <a:t>Symmetric key cryptography provides </a:t>
            </a:r>
            <a:r>
              <a:rPr lang="en-US" u="sng" dirty="0">
                <a:solidFill>
                  <a:srgbClr val="FF6600"/>
                </a:solidFill>
              </a:rPr>
              <a:t>confidentiality</a:t>
            </a:r>
            <a:r>
              <a:rPr lang="en-US" dirty="0"/>
              <a:t> only.  </a:t>
            </a:r>
            <a:r>
              <a:rPr lang="en-US" u="sng" dirty="0">
                <a:solidFill>
                  <a:srgbClr val="FF6600"/>
                </a:solidFill>
              </a:rPr>
              <a:t>Need to combine with MAC</a:t>
            </a:r>
            <a:r>
              <a:rPr lang="en-US" dirty="0"/>
              <a:t> for message </a:t>
            </a:r>
            <a:r>
              <a:rPr lang="en-US" u="sng" dirty="0">
                <a:solidFill>
                  <a:srgbClr val="FF6600"/>
                </a:solidFill>
              </a:rPr>
              <a:t>integrity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authentication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r>
              <a:rPr lang="en-US" dirty="0"/>
              <a:t>Popular symmetric key algorithms: DES, 3DES, AES, RC6, </a:t>
            </a:r>
            <a:r>
              <a:rPr lang="en-US" dirty="0" err="1"/>
              <a:t>Twofish</a:t>
            </a:r>
            <a:r>
              <a:rPr lang="en-US" dirty="0"/>
              <a:t>, Blowfish, etc.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09800" y="6582489"/>
            <a:ext cx="49327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Reference</a:t>
            </a:r>
            <a:r>
              <a:rPr lang="en-US" sz="1000" dirty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Communication Theory of Secrecy Systems</a:t>
            </a:r>
            <a:r>
              <a:rPr lang="en-US" sz="1000" dirty="0">
                <a:solidFill>
                  <a:srgbClr val="003399"/>
                </a:solidFill>
              </a:rPr>
              <a:t>, by Claude Shannon, 1949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DAE009C-44C6-4D75-9149-AD52AF3E4298}" type="slidenum">
              <a:rPr lang="en-US"/>
              <a:pPr/>
              <a:t>44</a:t>
            </a:fld>
            <a:r>
              <a:rPr lang="en-US"/>
              <a:t> -</a:t>
            </a: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Symmetric Key Cryptography – Algorithms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There are two (2) ciphers that uses symmetric key algorithms for encryption: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Block ciphers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Taking a </a:t>
            </a:r>
            <a:r>
              <a:rPr lang="en-US" u="sng" dirty="0">
                <a:solidFill>
                  <a:srgbClr val="FF6600"/>
                </a:solidFill>
              </a:rPr>
              <a:t>fixed-length block</a:t>
            </a:r>
            <a:r>
              <a:rPr lang="en-US" dirty="0"/>
              <a:t> of plaintext data and create a block of ciphertext data of same length.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Stream ciphers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Generating a </a:t>
            </a:r>
            <a:r>
              <a:rPr lang="en-US" u="sng" dirty="0">
                <a:solidFill>
                  <a:srgbClr val="FF6600"/>
                </a:solidFill>
              </a:rPr>
              <a:t>keystream</a:t>
            </a:r>
            <a:r>
              <a:rPr lang="en-US" dirty="0"/>
              <a:t> (sequence of bits), combining the keystream with plaintext data, bit-by-bit using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XOR</a:t>
            </a:r>
            <a:r>
              <a:rPr lang="en-US" dirty="0"/>
              <a:t> operations and create a stream of ciphertext data.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One-time pad</a:t>
            </a:r>
            <a:r>
              <a:rPr lang="en-US" dirty="0"/>
              <a:t> (a.k.a. Vernam cipher) is a type of stream cipher.  The entire keystream is totally random and is used only once.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83C2D0B-DB1A-4884-A58B-7382EDD362F5}" type="slidenum">
              <a:rPr lang="en-US"/>
              <a:pPr/>
              <a:t>45</a:t>
            </a:fld>
            <a:r>
              <a:rPr lang="en-US"/>
              <a:t> -</a:t>
            </a:r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Stream Cipher – XOR Operation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696200" cy="4508500"/>
          </a:xfrm>
        </p:spPr>
        <p:txBody>
          <a:bodyPr/>
          <a:lstStyle/>
          <a:p>
            <a:r>
              <a:rPr lang="en-US" dirty="0"/>
              <a:t>Exclusive-OR (</a:t>
            </a:r>
            <a:r>
              <a:rPr lang="en-US" dirty="0">
                <a:latin typeface="Lucida Console" pitchFamily="49" charset="0"/>
              </a:rPr>
              <a:t>XOR</a:t>
            </a:r>
            <a:r>
              <a:rPr lang="en-US" dirty="0"/>
              <a:t>) is an operation that is applied to two bits.   </a:t>
            </a:r>
          </a:p>
          <a:p>
            <a:r>
              <a:rPr lang="en-US" dirty="0"/>
              <a:t>It is a function in </a:t>
            </a:r>
            <a:r>
              <a:rPr lang="en-US" u="sng" dirty="0">
                <a:solidFill>
                  <a:srgbClr val="FF6600"/>
                </a:solidFill>
              </a:rPr>
              <a:t>binary</a:t>
            </a:r>
            <a:r>
              <a:rPr lang="en-US" dirty="0"/>
              <a:t> mathematics</a:t>
            </a:r>
          </a:p>
          <a:p>
            <a:pPr lvl="1"/>
            <a:r>
              <a:rPr lang="en-US" dirty="0"/>
              <a:t>if both bits are the same, the result is zero (0)</a:t>
            </a:r>
          </a:p>
          <a:p>
            <a:pPr lvl="2">
              <a:buFontTx/>
              <a:buNone/>
            </a:pP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0 </a:t>
            </a:r>
            <a:r>
              <a:rPr lang="en-US" sz="2400" b="1" dirty="0" smtClean="0">
                <a:solidFill>
                  <a:srgbClr val="FF6600"/>
                </a:solidFill>
              </a:rPr>
              <a:t>⊕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Lucida Console" pitchFamily="49" charset="0"/>
              </a:rPr>
              <a:t>0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= 0</a:t>
            </a:r>
          </a:p>
          <a:p>
            <a:pPr lvl="2">
              <a:buFontTx/>
              <a:buNone/>
            </a:pP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1 </a:t>
            </a:r>
            <a:r>
              <a:rPr lang="en-US" sz="2400" b="1" dirty="0">
                <a:solidFill>
                  <a:srgbClr val="FF6600"/>
                </a:solidFill>
              </a:rPr>
              <a:t>⊕</a:t>
            </a:r>
            <a:r>
              <a:rPr lang="en-US" sz="2400" b="1" dirty="0" smtClean="0">
                <a:solidFill>
                  <a:srgbClr val="FF6600"/>
                </a:solidFill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1 = 0</a:t>
            </a:r>
          </a:p>
          <a:p>
            <a:pPr lvl="1"/>
            <a:r>
              <a:rPr lang="en-US" dirty="0"/>
              <a:t>If both bits are different, the result is one (1)</a:t>
            </a:r>
          </a:p>
          <a:p>
            <a:pPr lvl="2">
              <a:buFontTx/>
              <a:buNone/>
            </a:pP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0 </a:t>
            </a:r>
            <a:r>
              <a:rPr lang="en-US" sz="2400" b="1" dirty="0">
                <a:solidFill>
                  <a:srgbClr val="FF6600"/>
                </a:solidFill>
              </a:rPr>
              <a:t>⊕</a:t>
            </a:r>
            <a:r>
              <a:rPr lang="en-US" sz="2400" b="1" dirty="0" smtClean="0">
                <a:solidFill>
                  <a:srgbClr val="FF6600"/>
                </a:solidFill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1 = 1</a:t>
            </a:r>
          </a:p>
          <a:p>
            <a:pPr lvl="2">
              <a:buFontTx/>
              <a:buNone/>
            </a:pPr>
            <a:r>
              <a:rPr lang="en-US" sz="2400" b="1">
                <a:solidFill>
                  <a:srgbClr val="FF6600"/>
                </a:solidFill>
                <a:latin typeface="Lucida Console" pitchFamily="49" charset="0"/>
              </a:rPr>
              <a:t>1 </a:t>
            </a:r>
            <a:r>
              <a:rPr lang="en-US" sz="2400" b="1">
                <a:solidFill>
                  <a:srgbClr val="FF6600"/>
                </a:solidFill>
              </a:rPr>
              <a:t>⊕</a:t>
            </a:r>
            <a:r>
              <a:rPr lang="en-US" sz="2400" b="1" smtClean="0">
                <a:solidFill>
                  <a:srgbClr val="FF6600"/>
                </a:solidFill>
                <a:latin typeface="Lucida Console" pitchFamily="49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Lucida Console" pitchFamily="49" charset="0"/>
              </a:rPr>
              <a:t>0 = 1</a:t>
            </a:r>
          </a:p>
          <a:p>
            <a:endParaRPr lang="en-US" dirty="0">
              <a:solidFill>
                <a:srgbClr val="FF9900"/>
              </a:solidFill>
              <a:latin typeface="Lucida Console" pitchFamily="49" charset="0"/>
            </a:endParaRPr>
          </a:p>
        </p:txBody>
      </p:sp>
      <p:graphicFrame>
        <p:nvGraphicFramePr>
          <p:cNvPr id="7628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43075" y="5010150"/>
          <a:ext cx="563880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16" name="Visio" r:id="rId4" imgW="6427401" imgH="1750011" progId="Visio.Drawing.11">
                  <p:embed/>
                </p:oleObj>
              </mc:Choice>
              <mc:Fallback>
                <p:oleObj name="Visio" r:id="rId4" imgW="6427401" imgH="175001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010150"/>
                        <a:ext cx="5638800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747773B-A28E-4CD9-8B4A-716ED2845502}" type="slidenum">
              <a:rPr lang="en-US"/>
              <a:pPr/>
              <a:t>46</a:t>
            </a:fld>
            <a:r>
              <a:rPr lang="en-US"/>
              <a:t> -</a:t>
            </a: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Stream Cipher – XOR Operation</a:t>
            </a:r>
          </a:p>
        </p:txBody>
      </p:sp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Message 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01011010 =&gt; ASCII “Z”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Keystream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01100011 =&gt; ASCII “c”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99"/>
              </a:solidFill>
              <a:latin typeface="Lucida Console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Ciphertext 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00111001 =&gt; ASCII “9”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Ciphertext 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00111001 =&gt; ASCII “9”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Keystream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01100011 =&gt; ASCII “c”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99"/>
              </a:solidFill>
              <a:latin typeface="Lucida Console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99"/>
                </a:solidFill>
              </a:rPr>
              <a:t>Message 			</a:t>
            </a:r>
            <a:r>
              <a:rPr lang="en-US" sz="2400" dirty="0">
                <a:solidFill>
                  <a:srgbClr val="003399"/>
                </a:solidFill>
                <a:latin typeface="Lucida Console" pitchFamily="49" charset="0"/>
              </a:rPr>
              <a:t>01011010 =&gt; ASCII “Z”</a:t>
            </a:r>
          </a:p>
        </p:txBody>
      </p:sp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34417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XOR</a:t>
            </a:r>
          </a:p>
        </p:txBody>
      </p:sp>
      <p:sp>
        <p:nvSpPr>
          <p:cNvPr id="764933" name="Line 5"/>
          <p:cNvSpPr>
            <a:spLocks noChangeShapeType="1"/>
          </p:cNvSpPr>
          <p:nvPr/>
        </p:nvSpPr>
        <p:spPr bwMode="auto">
          <a:xfrm>
            <a:off x="533400" y="37338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3441700" y="47085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XOR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593177C-D210-46F5-94AC-822597288695}" type="slidenum">
              <a:rPr lang="en-US"/>
              <a:pPr/>
              <a:t>47</a:t>
            </a:fld>
            <a:r>
              <a:rPr lang="en-US"/>
              <a:t> -</a:t>
            </a:r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Block Cipher – Confusion vs. Diffusion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Block Ciphers</a:t>
            </a:r>
            <a:r>
              <a:rPr lang="en-US" dirty="0"/>
              <a:t> use “confusion” and “diffusion”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encryption </a:t>
            </a:r>
            <a:r>
              <a:rPr lang="en-US" dirty="0" smtClean="0"/>
              <a:t>methods:</a:t>
            </a:r>
          </a:p>
          <a:p>
            <a:pPr marL="0" indent="0">
              <a:buFontTx/>
              <a:buNone/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Confusion</a:t>
            </a:r>
            <a:r>
              <a:rPr lang="en-US" dirty="0"/>
              <a:t> refers to making the relationship between the </a:t>
            </a:r>
            <a:r>
              <a:rPr lang="en-US" u="sng" dirty="0">
                <a:solidFill>
                  <a:srgbClr val="FF6600"/>
                </a:solidFill>
              </a:rPr>
              <a:t>key</a:t>
            </a:r>
            <a:r>
              <a:rPr lang="en-US" dirty="0"/>
              <a:t> and the </a:t>
            </a:r>
            <a:r>
              <a:rPr lang="en-US" u="sng" dirty="0">
                <a:solidFill>
                  <a:srgbClr val="FF6600"/>
                </a:solidFill>
              </a:rPr>
              <a:t>ciphertext</a:t>
            </a:r>
            <a:r>
              <a:rPr lang="en-US" dirty="0"/>
              <a:t> as complex and involved as possible</a:t>
            </a:r>
            <a:r>
              <a:rPr lang="en-US" dirty="0" smtClean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Diffusion</a:t>
            </a:r>
            <a:r>
              <a:rPr lang="en-US" dirty="0"/>
              <a:t> refers to the property that redundancy in the statistics of the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u="sng" dirty="0">
                <a:solidFill>
                  <a:srgbClr val="FF6600"/>
                </a:solidFill>
              </a:rPr>
              <a:t>plaintext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is "dissipated" in the statistics of the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u="sng" dirty="0">
                <a:solidFill>
                  <a:srgbClr val="FF6600"/>
                </a:solidFill>
              </a:rPr>
              <a:t>ciphertext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/>
          </a:p>
        </p:txBody>
      </p:sp>
      <p:sp>
        <p:nvSpPr>
          <p:cNvPr id="760836" name="Text Box 4"/>
          <p:cNvSpPr txBox="1">
            <a:spLocks noChangeArrowheads="1"/>
          </p:cNvSpPr>
          <p:nvPr/>
        </p:nvSpPr>
        <p:spPr bwMode="auto">
          <a:xfrm>
            <a:off x="1981200" y="6535579"/>
            <a:ext cx="49327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Reference</a:t>
            </a:r>
            <a:r>
              <a:rPr lang="en-US" sz="1000" dirty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Communication Theory of Secrecy Systems</a:t>
            </a:r>
            <a:r>
              <a:rPr lang="en-US" sz="1000" dirty="0">
                <a:solidFill>
                  <a:srgbClr val="003399"/>
                </a:solidFill>
              </a:rPr>
              <a:t>, by Claude Shannon, 1949 </a:t>
            </a:r>
          </a:p>
        </p:txBody>
      </p:sp>
      <p:pic>
        <p:nvPicPr>
          <p:cNvPr id="95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46" y="990600"/>
            <a:ext cx="87825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Symmetric Key Cryptography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Block Cipher –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3399"/>
              </a:buClr>
              <a:buNone/>
            </a:pPr>
            <a:r>
              <a:rPr lang="en-US" u="sng" dirty="0" smtClean="0">
                <a:solidFill>
                  <a:srgbClr val="FF6600"/>
                </a:solidFill>
              </a:rPr>
              <a:t>Confusion</a:t>
            </a:r>
            <a:r>
              <a:rPr lang="en-US" dirty="0" smtClean="0"/>
              <a:t> can be achieved through substitution cipher operations.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S-box</a:t>
            </a:r>
            <a:r>
              <a:rPr lang="en-US" dirty="0" smtClean="0"/>
              <a:t> provides element of </a:t>
            </a:r>
            <a:r>
              <a:rPr lang="en-US" u="sng" dirty="0" smtClean="0">
                <a:solidFill>
                  <a:srgbClr val="FF6600"/>
                </a:solidFill>
              </a:rPr>
              <a:t>confusion</a:t>
            </a:r>
            <a:r>
              <a:rPr lang="en-US" dirty="0" smtClean="0"/>
              <a:t> to a block cipher in symmetric key cryptosystem.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An S-box takes some number of </a:t>
            </a:r>
            <a:r>
              <a:rPr lang="en-US" u="sng" dirty="0" smtClean="0">
                <a:solidFill>
                  <a:srgbClr val="FF6600"/>
                </a:solidFill>
              </a:rPr>
              <a:t>input bits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3300"/>
                </a:solidFill>
                <a:latin typeface="Lucida Console" pitchFamily="49" charset="0"/>
              </a:rPr>
              <a:t>m</a:t>
            </a:r>
            <a:r>
              <a:rPr lang="en-US" dirty="0" smtClean="0"/>
              <a:t>, and transforms them into some number of </a:t>
            </a:r>
            <a:r>
              <a:rPr lang="en-US" u="sng" dirty="0" smtClean="0">
                <a:solidFill>
                  <a:srgbClr val="FF6600"/>
                </a:solidFill>
              </a:rPr>
              <a:t>output bits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3300"/>
                </a:solidFill>
                <a:latin typeface="Lucida Console" pitchFamily="49" charset="0"/>
              </a:rPr>
              <a:t>n</a:t>
            </a:r>
            <a:r>
              <a:rPr lang="en-US" dirty="0" smtClean="0"/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Implemented as a “</a:t>
            </a:r>
            <a:r>
              <a:rPr lang="en-US" b="1" dirty="0" smtClean="0">
                <a:solidFill>
                  <a:srgbClr val="FF3300"/>
                </a:solidFill>
                <a:latin typeface="Lucida Console" pitchFamily="49" charset="0"/>
              </a:rPr>
              <a:t>m × n</a:t>
            </a:r>
            <a:r>
              <a:rPr lang="en-US" dirty="0" smtClean="0"/>
              <a:t>” lookup table to provide element of confusion to block cipher.</a:t>
            </a:r>
          </a:p>
          <a:p>
            <a:r>
              <a:rPr lang="en-US" dirty="0" smtClean="0"/>
              <a:t>S-box can be implemented as:</a:t>
            </a:r>
          </a:p>
          <a:p>
            <a:pPr lvl="1"/>
            <a:r>
              <a:rPr lang="en-US" dirty="0" smtClean="0"/>
              <a:t>Lookup table (e.g., DES)</a:t>
            </a:r>
          </a:p>
          <a:p>
            <a:pPr lvl="1"/>
            <a:r>
              <a:rPr lang="en-US" dirty="0" smtClean="0"/>
              <a:t>Linear transformation through matrix multiplication (e.g., AES), or</a:t>
            </a:r>
          </a:p>
          <a:p>
            <a:pPr lvl="1"/>
            <a:r>
              <a:rPr lang="en-US" dirty="0" smtClean="0"/>
              <a:t>Dynamically from the key (e.g., Blowfish or </a:t>
            </a:r>
            <a:r>
              <a:rPr lang="en-US" dirty="0" err="1" smtClean="0"/>
              <a:t>Twofish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48</a:t>
            </a:fld>
            <a:r>
              <a:rPr lang="en-US" smtClean="0"/>
              <a:t> -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Symmetric Key Cryptography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Block Cipher –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3399"/>
              </a:buClr>
              <a:buNone/>
            </a:pPr>
            <a:r>
              <a:rPr lang="en-US" u="sng" dirty="0" smtClean="0">
                <a:solidFill>
                  <a:srgbClr val="FF6600"/>
                </a:solidFill>
              </a:rPr>
              <a:t>Diffusion</a:t>
            </a:r>
            <a:r>
              <a:rPr lang="en-US" dirty="0" smtClean="0"/>
              <a:t> can be achieved through transposition cipher operations.</a:t>
            </a:r>
          </a:p>
          <a:p>
            <a:pPr>
              <a:buClr>
                <a:srgbClr val="003399"/>
              </a:buClr>
            </a:pPr>
            <a:r>
              <a:rPr lang="en-US" u="sng" dirty="0" err="1" smtClean="0">
                <a:solidFill>
                  <a:srgbClr val="FF6600"/>
                </a:solidFill>
              </a:rPr>
              <a:t>Feistel</a:t>
            </a:r>
            <a:r>
              <a:rPr lang="en-US" u="sng" dirty="0" smtClean="0">
                <a:solidFill>
                  <a:srgbClr val="FF6600"/>
                </a:solidFill>
              </a:rPr>
              <a:t> network</a:t>
            </a:r>
            <a:r>
              <a:rPr lang="en-US" dirty="0" smtClean="0"/>
              <a:t> permutation provides element of </a:t>
            </a:r>
            <a:r>
              <a:rPr lang="en-US" u="sng" dirty="0" smtClean="0">
                <a:solidFill>
                  <a:srgbClr val="FF6600"/>
                </a:solidFill>
              </a:rPr>
              <a:t>diffusion</a:t>
            </a:r>
            <a:r>
              <a:rPr lang="en-US" dirty="0" smtClean="0"/>
              <a:t> to a block cipher of in a symmetric key cryptosystem.</a:t>
            </a:r>
          </a:p>
          <a:p>
            <a:pPr lvl="1">
              <a:buClr>
                <a:srgbClr val="003399"/>
              </a:buClr>
            </a:pPr>
            <a:r>
              <a:rPr lang="en-US" dirty="0" err="1" smtClean="0"/>
              <a:t>Feistel</a:t>
            </a:r>
            <a:r>
              <a:rPr lang="en-US" dirty="0" smtClean="0"/>
              <a:t> or modified </a:t>
            </a:r>
            <a:r>
              <a:rPr lang="en-US" dirty="0" err="1" smtClean="0"/>
              <a:t>Feistel</a:t>
            </a:r>
            <a:r>
              <a:rPr lang="en-US" dirty="0" smtClean="0"/>
              <a:t>: DES, TDES, Blowfish, </a:t>
            </a:r>
            <a:r>
              <a:rPr lang="en-US" dirty="0" err="1" smtClean="0"/>
              <a:t>Twofish</a:t>
            </a:r>
            <a:r>
              <a:rPr lang="en-US" dirty="0" smtClean="0"/>
              <a:t>, RC5, etc.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Generalized </a:t>
            </a:r>
            <a:r>
              <a:rPr lang="en-US" dirty="0" err="1" smtClean="0"/>
              <a:t>Feistel</a:t>
            </a:r>
            <a:r>
              <a:rPr lang="en-US" dirty="0" smtClean="0"/>
              <a:t>: RC2, RC6, Skipjack, etc.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Columnar transposition</a:t>
            </a:r>
            <a:r>
              <a:rPr lang="en-US" dirty="0" smtClean="0"/>
              <a:t> is not a </a:t>
            </a:r>
            <a:r>
              <a:rPr lang="en-US" dirty="0" err="1" smtClean="0"/>
              <a:t>Feistel</a:t>
            </a:r>
            <a:r>
              <a:rPr lang="en-US" dirty="0" smtClean="0"/>
              <a:t> network permutation, but it also provides element of diffusion to a block cipher.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AES’ </a:t>
            </a:r>
            <a:r>
              <a:rPr lang="en-US" dirty="0" err="1" smtClean="0"/>
              <a:t>ShiftRows</a:t>
            </a:r>
            <a:r>
              <a:rPr lang="en-US" dirty="0" smtClean="0"/>
              <a:t> and </a:t>
            </a:r>
            <a:r>
              <a:rPr lang="en-US" dirty="0" err="1" smtClean="0"/>
              <a:t>MixColumns</a:t>
            </a:r>
            <a:r>
              <a:rPr lang="en-US" dirty="0" smtClean="0"/>
              <a:t> operations</a:t>
            </a:r>
          </a:p>
          <a:p>
            <a:pPr lvl="1">
              <a:buClr>
                <a:srgbClr val="003399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49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96985"/>
            <a:ext cx="838200" cy="8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C4016A2-0C1F-4D2D-BCEA-F932BFB405BE}" type="slidenum">
              <a:rPr lang="en-US"/>
              <a:pPr/>
              <a:t>5</a:t>
            </a:fld>
            <a:r>
              <a:rPr lang="en-US"/>
              <a:t> -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Concept</a:t>
            </a:r>
            <a:r>
              <a:rPr lang="en-US"/>
              <a:t/>
            </a:r>
            <a:br>
              <a:rPr lang="en-US"/>
            </a:br>
            <a:r>
              <a:rPr lang="en-US"/>
              <a:t>Security Principles and Cryptography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3399"/>
              </a:buClr>
              <a:buFontTx/>
              <a:buNone/>
            </a:pPr>
            <a:r>
              <a:rPr lang="en-US" dirty="0" smtClean="0"/>
              <a:t>Objectives </a:t>
            </a:r>
            <a:r>
              <a:rPr lang="en-US" dirty="0"/>
              <a:t>of Cryptography:  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Confidentiality</a:t>
            </a:r>
            <a:r>
              <a:rPr lang="en-US" dirty="0"/>
              <a:t> – unauthorized persons cannot access information.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Integrity</a:t>
            </a:r>
            <a:r>
              <a:rPr lang="en-US" dirty="0"/>
              <a:t> – ensures the message remains unmodified.</a:t>
            </a:r>
          </a:p>
          <a:p>
            <a:pPr>
              <a:buClr>
                <a:srgbClr val="003399"/>
              </a:buClr>
              <a:buFontTx/>
              <a:buNone/>
            </a:pPr>
            <a:endParaRPr lang="en-US" dirty="0" smtClean="0"/>
          </a:p>
          <a:p>
            <a:pPr>
              <a:buClr>
                <a:srgbClr val="003399"/>
              </a:buClr>
              <a:buFontTx/>
              <a:buNone/>
            </a:pPr>
            <a:r>
              <a:rPr lang="en-US" dirty="0" smtClean="0"/>
              <a:t>Cryptography provides: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Confidentiality</a:t>
            </a:r>
            <a:r>
              <a:rPr lang="en-US" dirty="0" smtClean="0"/>
              <a:t> – Encryption.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Integrity</a:t>
            </a:r>
            <a:r>
              <a:rPr lang="en-US" dirty="0" smtClean="0"/>
              <a:t> – Hash/Message Digest.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Authentication</a:t>
            </a:r>
            <a:r>
              <a:rPr lang="en-US" dirty="0" smtClean="0"/>
              <a:t> – to verify the identity of a subject.</a:t>
            </a:r>
          </a:p>
          <a:p>
            <a:pPr lvl="1"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Non-repudiation</a:t>
            </a:r>
            <a:r>
              <a:rPr lang="en-US" dirty="0" smtClean="0"/>
              <a:t> – sender can’t deny sending.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Stuff To Look Out For…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Authentication</a:t>
            </a:r>
            <a:r>
              <a:rPr lang="en-US" dirty="0" smtClean="0"/>
              <a:t> –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part of the “C.I.A. Triad”.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4D6B49F-EE68-4A1D-A63A-C4C837FB1966}" type="slidenum">
              <a:rPr lang="en-US"/>
              <a:pPr/>
              <a:t>50</a:t>
            </a:fld>
            <a:r>
              <a:rPr lang="en-US"/>
              <a:t> -</a:t>
            </a:r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 smtClean="0"/>
              <a:t>Block Cipher Modes of Operation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In general all block ciphers operates </a:t>
            </a:r>
            <a:r>
              <a:rPr lang="en-US" dirty="0"/>
              <a:t>in five (5) modes</a:t>
            </a:r>
          </a:p>
          <a:p>
            <a:r>
              <a:rPr lang="en-US" dirty="0"/>
              <a:t>Block Mode</a:t>
            </a:r>
          </a:p>
          <a:p>
            <a:pPr lvl="1">
              <a:buClr>
                <a:srgbClr val="003399"/>
              </a:buClr>
            </a:pPr>
            <a:r>
              <a:rPr lang="en-US" sz="2400" u="sng" dirty="0">
                <a:solidFill>
                  <a:srgbClr val="FF6600"/>
                </a:solidFill>
              </a:rPr>
              <a:t>ECB (Electronic Code Book)</a:t>
            </a:r>
          </a:p>
          <a:p>
            <a:pPr lvl="1">
              <a:buClr>
                <a:srgbClr val="003399"/>
              </a:buClr>
            </a:pPr>
            <a:r>
              <a:rPr lang="en-US" sz="2400" u="sng" dirty="0">
                <a:solidFill>
                  <a:srgbClr val="FF6600"/>
                </a:solidFill>
              </a:rPr>
              <a:t>CBC (Cipher Block Chaining)</a:t>
            </a:r>
          </a:p>
          <a:p>
            <a:pPr>
              <a:buClr>
                <a:srgbClr val="003399"/>
              </a:buClr>
            </a:pPr>
            <a:r>
              <a:rPr lang="en-US" dirty="0"/>
              <a:t>Stream Mode</a:t>
            </a:r>
          </a:p>
          <a:p>
            <a:pPr lvl="1">
              <a:buClr>
                <a:srgbClr val="003399"/>
              </a:buClr>
            </a:pPr>
            <a:r>
              <a:rPr lang="en-US" sz="2400" u="sng" dirty="0">
                <a:solidFill>
                  <a:srgbClr val="FF6600"/>
                </a:solidFill>
              </a:rPr>
              <a:t>CFB (Cipher Feed Back)</a:t>
            </a:r>
          </a:p>
          <a:p>
            <a:pPr lvl="1">
              <a:buClr>
                <a:srgbClr val="003399"/>
              </a:buClr>
            </a:pPr>
            <a:r>
              <a:rPr lang="en-US" sz="2400" u="sng" dirty="0">
                <a:solidFill>
                  <a:srgbClr val="FF6600"/>
                </a:solidFill>
              </a:rPr>
              <a:t>OFB (Output Feed Back)</a:t>
            </a:r>
          </a:p>
          <a:p>
            <a:pPr lvl="1">
              <a:buClr>
                <a:srgbClr val="003399"/>
              </a:buClr>
            </a:pPr>
            <a:r>
              <a:rPr lang="en-US" sz="2400" u="sng" dirty="0">
                <a:solidFill>
                  <a:srgbClr val="FF6600"/>
                </a:solidFill>
              </a:rPr>
              <a:t>CTR (Counter)</a:t>
            </a:r>
          </a:p>
          <a:p>
            <a:pPr>
              <a:buClr>
                <a:srgbClr val="003399"/>
              </a:buClr>
            </a:pPr>
            <a:endParaRPr lang="en-US" dirty="0" smtClean="0"/>
          </a:p>
          <a:p>
            <a:pPr>
              <a:buClr>
                <a:srgbClr val="003399"/>
              </a:buClr>
            </a:pPr>
            <a:r>
              <a:rPr lang="en-US" dirty="0" smtClean="0"/>
              <a:t>FIPS 81 </a:t>
            </a:r>
            <a:r>
              <a:rPr lang="en-US" dirty="0"/>
              <a:t>specified only 4 modes as the Federal standard, </a:t>
            </a:r>
            <a:r>
              <a:rPr lang="en-US" u="sng" dirty="0">
                <a:solidFill>
                  <a:srgbClr val="FF6600"/>
                </a:solidFill>
              </a:rPr>
              <a:t>counter mode was not considered</a:t>
            </a:r>
            <a:r>
              <a:rPr lang="en-US" dirty="0"/>
              <a:t>.</a:t>
            </a:r>
          </a:p>
          <a:p>
            <a:r>
              <a:rPr lang="en-US" dirty="0"/>
              <a:t>NIST withdrew FIPS </a:t>
            </a:r>
            <a:r>
              <a:rPr lang="en-US" dirty="0" smtClean="0"/>
              <a:t>81 </a:t>
            </a:r>
            <a:r>
              <a:rPr lang="en-US" dirty="0"/>
              <a:t>on May 19</a:t>
            </a:r>
            <a:r>
              <a:rPr lang="en-US" baseline="30000" dirty="0"/>
              <a:t>th</a:t>
            </a:r>
            <a:r>
              <a:rPr lang="en-US" dirty="0"/>
              <a:t>, 2005.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3200" y="6553200"/>
            <a:ext cx="33698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Reference</a:t>
            </a:r>
            <a:r>
              <a:rPr lang="en-US" sz="1000" dirty="0">
                <a:solidFill>
                  <a:srgbClr val="003399"/>
                </a:solidFill>
              </a:rPr>
              <a:t>: </a:t>
            </a:r>
            <a:r>
              <a:rPr lang="en-US" sz="1000" dirty="0" smtClean="0">
                <a:solidFill>
                  <a:srgbClr val="003399"/>
                </a:solidFill>
              </a:rPr>
              <a:t>http://www.itl.nist.gov/fipspubs/withdraw.htm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8DDF41B-2174-4405-898F-A43DFF8FBF5C}" type="slidenum">
              <a:rPr lang="en-US"/>
              <a:pPr/>
              <a:t>51</a:t>
            </a:fld>
            <a:r>
              <a:rPr lang="en-US"/>
              <a:t> -</a:t>
            </a:r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</a:t>
            </a:r>
            <a:br>
              <a:rPr lang="en-US" sz="1200" dirty="0"/>
            </a:br>
            <a:r>
              <a:rPr lang="en-US" dirty="0" smtClean="0"/>
              <a:t> Block Cipher Modes of Operation– </a:t>
            </a:r>
            <a:r>
              <a:rPr lang="en-US" dirty="0"/>
              <a:t>ECB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77200" cy="3425825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Electronic Code Book (ECB) Block Mode</a:t>
            </a:r>
          </a:p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(p</a:t>
            </a:r>
            <a:r>
              <a:rPr lang="en-US" i="1" baseline="-25000" dirty="0" smtClean="0"/>
              <a:t>i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64-bit </a:t>
            </a:r>
            <a:r>
              <a:rPr lang="en-US" dirty="0"/>
              <a:t>data blocks processed individually, one at a time.</a:t>
            </a:r>
          </a:p>
          <a:p>
            <a:pPr lvl="1"/>
            <a:r>
              <a:rPr lang="en-US" dirty="0"/>
              <a:t>Decrypting starts at the beginning of ciphertext file and processes 64-bit block one at a time, until EOF.</a:t>
            </a:r>
          </a:p>
          <a:p>
            <a:r>
              <a:rPr lang="en-US" b="1" dirty="0"/>
              <a:t>Advantage</a:t>
            </a:r>
            <a:r>
              <a:rPr lang="en-US" dirty="0"/>
              <a:t>: </a:t>
            </a:r>
            <a:r>
              <a:rPr lang="en-US" u="sng" dirty="0">
                <a:solidFill>
                  <a:srgbClr val="FF6600"/>
                </a:solidFill>
              </a:rPr>
              <a:t>Fast &amp; Simple</a:t>
            </a:r>
            <a:r>
              <a:rPr lang="en-US" dirty="0"/>
              <a:t>.</a:t>
            </a:r>
          </a:p>
          <a:p>
            <a:r>
              <a:rPr lang="en-US" b="1" dirty="0"/>
              <a:t>Disadvantage</a:t>
            </a:r>
            <a:r>
              <a:rPr lang="en-US" dirty="0"/>
              <a:t>: </a:t>
            </a:r>
            <a:r>
              <a:rPr lang="en-US" u="sng" dirty="0">
                <a:solidFill>
                  <a:srgbClr val="FF6600"/>
                </a:solidFill>
              </a:rPr>
              <a:t>Susceptible to Known-plaintext attacks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771083" name="Object 11"/>
          <p:cNvGraphicFramePr>
            <a:graphicFrameLocks noChangeAspect="1"/>
          </p:cNvGraphicFramePr>
          <p:nvPr/>
        </p:nvGraphicFramePr>
        <p:xfrm>
          <a:off x="609600" y="4343401"/>
          <a:ext cx="786751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15" name="Visio" r:id="rId4" imgW="7541514" imgH="2190801" progId="Visio.Drawing.11">
                  <p:embed/>
                </p:oleObj>
              </mc:Choice>
              <mc:Fallback>
                <p:oleObj name="Visio" r:id="rId4" imgW="7541514" imgH="2190801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401"/>
                        <a:ext cx="786751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D5C861E-C6BF-408B-B256-46333C5C4015}" type="slidenum">
              <a:rPr lang="en-US"/>
              <a:pPr/>
              <a:t>52</a:t>
            </a:fld>
            <a:r>
              <a:rPr lang="en-US"/>
              <a:t> -</a:t>
            </a:r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</a:t>
            </a:r>
            <a:br>
              <a:rPr lang="en-US" sz="1200" dirty="0"/>
            </a:br>
            <a:r>
              <a:rPr lang="en-US" dirty="0" smtClean="0"/>
              <a:t> Block Cipher Modes of Operation– </a:t>
            </a:r>
            <a:r>
              <a:rPr lang="en-US" dirty="0"/>
              <a:t>CBC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3425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Cipher Block Chaining (CBC) Block Mode</a:t>
            </a:r>
          </a:p>
          <a:p>
            <a:pPr>
              <a:lnSpc>
                <a:spcPct val="90000"/>
              </a:lnSpc>
            </a:pPr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c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 , where: c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= IV</a:t>
            </a:r>
            <a:endParaRPr lang="en-US" i="1" dirty="0" smtClean="0">
              <a:latin typeface="Arial Unicode MS"/>
              <a:ea typeface="Arial Unicode MS"/>
              <a:cs typeface="Arial Unicode MS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64-bit </a:t>
            </a:r>
            <a:r>
              <a:rPr lang="en-US" dirty="0"/>
              <a:t>plaintext blocks loaded sequentially.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XOR’ed</a:t>
            </a:r>
            <a:r>
              <a:rPr lang="en-US" dirty="0"/>
              <a:t> with 64-bit Initialization Vector (IV).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Combination processed into cipher under secret key.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ciphertext </a:t>
            </a:r>
            <a:r>
              <a:rPr lang="en-US" dirty="0" err="1"/>
              <a:t>XOR’ed</a:t>
            </a:r>
            <a:r>
              <a:rPr lang="en-US" dirty="0"/>
              <a:t> with next plaintext block.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Most frequently used mode of operation</a:t>
            </a:r>
            <a:r>
              <a:rPr lang="en-US" dirty="0"/>
              <a:t>.</a:t>
            </a:r>
          </a:p>
        </p:txBody>
      </p:sp>
      <p:graphicFrame>
        <p:nvGraphicFramePr>
          <p:cNvPr id="7731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8844211"/>
              </p:ext>
            </p:extLst>
          </p:nvPr>
        </p:nvGraphicFramePr>
        <p:xfrm>
          <a:off x="476224" y="3871516"/>
          <a:ext cx="8210576" cy="283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60" name="Visio" r:id="rId4" imgW="8332251" imgH="2876415" progId="Visio.Drawing.11">
                  <p:embed/>
                </p:oleObj>
              </mc:Choice>
              <mc:Fallback>
                <p:oleObj name="Visio" r:id="rId4" imgW="8332251" imgH="287641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24" y="3871516"/>
                        <a:ext cx="8210576" cy="283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D7A62D7D-3C93-4A08-8350-84CFD814D82E}" type="slidenum">
              <a:rPr lang="en-US"/>
              <a:pPr/>
              <a:t>53</a:t>
            </a:fld>
            <a:r>
              <a:rPr lang="en-US"/>
              <a:t> -</a:t>
            </a:r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8100"/>
            <a:ext cx="8305800" cy="1066800"/>
          </a:xfrm>
        </p:spPr>
        <p:txBody>
          <a:bodyPr/>
          <a:lstStyle/>
          <a:p>
            <a:r>
              <a:rPr lang="en-US" sz="1200" dirty="0" smtClean="0"/>
              <a:t>Cryptographic Algorithms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Block Cipher – </a:t>
            </a:r>
            <a:r>
              <a:rPr lang="en-US" dirty="0"/>
              <a:t>Initialization Vector (IV)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cs typeface="Arial" charset="0"/>
              </a:rPr>
              <a:t>Initialization Vector (IV)</a:t>
            </a:r>
            <a:r>
              <a:rPr lang="en-US" dirty="0">
                <a:cs typeface="Arial" charset="0"/>
              </a:rPr>
              <a:t> is </a:t>
            </a:r>
            <a:r>
              <a:rPr lang="en-US" u="sng" dirty="0">
                <a:solidFill>
                  <a:srgbClr val="FF6600"/>
                </a:solidFill>
                <a:cs typeface="Arial" charset="0"/>
              </a:rPr>
              <a:t>a </a:t>
            </a:r>
            <a:r>
              <a:rPr lang="en-US" u="sng" dirty="0">
                <a:solidFill>
                  <a:srgbClr val="FF6600"/>
                </a:solidFill>
              </a:rPr>
              <a:t>block of bits</a:t>
            </a:r>
            <a:r>
              <a:rPr lang="en-US" dirty="0"/>
              <a:t> used in the beginning of the encryption process for block or stream cipher.  </a:t>
            </a:r>
            <a:endParaRPr lang="en-US" dirty="0" smtClean="0"/>
          </a:p>
          <a:p>
            <a:pPr>
              <a:buClr>
                <a:srgbClr val="003399"/>
              </a:buClr>
            </a:pPr>
            <a:endParaRPr lang="en-US" dirty="0" smtClean="0"/>
          </a:p>
          <a:p>
            <a:pPr>
              <a:buClr>
                <a:srgbClr val="003399"/>
              </a:buClr>
            </a:pPr>
            <a:r>
              <a:rPr lang="en-US" dirty="0" smtClean="0"/>
              <a:t>IV is generated using: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Random number generator (RNG) or 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Pseudo-random number generator (PRNG)</a:t>
            </a:r>
          </a:p>
          <a:p>
            <a:pPr>
              <a:buClr>
                <a:srgbClr val="003399"/>
              </a:buClr>
            </a:pPr>
            <a:endParaRPr lang="en-US" dirty="0" smtClean="0"/>
          </a:p>
          <a:p>
            <a:pPr>
              <a:buClr>
                <a:srgbClr val="003399"/>
              </a:buClr>
            </a:pPr>
            <a:r>
              <a:rPr lang="en-US" dirty="0" smtClean="0"/>
              <a:t>IV </a:t>
            </a:r>
            <a:r>
              <a:rPr lang="en-US" dirty="0"/>
              <a:t>eliminates </a:t>
            </a:r>
            <a:r>
              <a:rPr lang="en-US" dirty="0" smtClean="0"/>
              <a:t>re-keying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stream cipher</a:t>
            </a:r>
            <a:r>
              <a:rPr lang="en-US" dirty="0">
                <a:cs typeface="Times New Roman" pitchFamily="18" charset="0"/>
              </a:rPr>
              <a:t>, the IV is</a:t>
            </a:r>
            <a:r>
              <a:rPr lang="en-US" dirty="0"/>
              <a:t> loaded into the keyed internal secret state of the cipher, after which a number of cipher rounds is executed prior to releasing the first bit of output.</a:t>
            </a:r>
          </a:p>
          <a:p>
            <a:pPr lvl="1">
              <a:buClr>
                <a:srgbClr val="003399"/>
              </a:buClr>
            </a:pPr>
            <a:r>
              <a:rPr lang="en-US" dirty="0" smtClean="0"/>
              <a:t>In </a:t>
            </a:r>
            <a:r>
              <a:rPr lang="en-US" u="sng" dirty="0" smtClean="0">
                <a:solidFill>
                  <a:srgbClr val="FF6600"/>
                </a:solidFill>
              </a:rPr>
              <a:t>block cipher</a:t>
            </a:r>
            <a:r>
              <a:rPr lang="en-US" dirty="0" smtClean="0"/>
              <a:t>, the IV is linearly added to the first block of plaintext prior to encryption.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0F16BB1-92B1-4463-A240-F669DD320C1D}" type="slidenum">
              <a:rPr lang="en-US"/>
              <a:pPr/>
              <a:t>54</a:t>
            </a:fld>
            <a:r>
              <a:rPr lang="en-US"/>
              <a:t> -</a:t>
            </a:r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</a:t>
            </a:r>
            <a:br>
              <a:rPr lang="en-US" sz="1200" dirty="0"/>
            </a:br>
            <a:r>
              <a:rPr lang="en-US" dirty="0" smtClean="0"/>
              <a:t> Block Cipher Modes of Operation– </a:t>
            </a:r>
            <a:r>
              <a:rPr lang="en-US" dirty="0"/>
              <a:t>CFB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229600" cy="28194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None/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Cipher Feed Back (CFB) Stream Mode</a:t>
            </a:r>
          </a:p>
          <a:p>
            <a:pPr marL="381000" indent="-381000">
              <a:lnSpc>
                <a:spcPct val="90000"/>
              </a:lnSpc>
            </a:pPr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c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 , where c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= IV</a:t>
            </a:r>
            <a:endParaRPr lang="en-US" dirty="0" smtClean="0">
              <a:cs typeface="Times New Roman" pitchFamily="18" charset="0"/>
            </a:endParaRPr>
          </a:p>
          <a:p>
            <a:pPr marL="781050" lvl="1" indent="-381000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Previous </a:t>
            </a:r>
            <a:r>
              <a:rPr lang="en-US" dirty="0">
                <a:cs typeface="Times New Roman" pitchFamily="18" charset="0"/>
              </a:rPr>
              <a:t>ciphertext block is encrypted and the output is combined with plaintext block using XOR to produce current ciphertext block. 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Initialization Vector (IV) is used as a “seed” for the process.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Plaintext patterns are concealed by the XOR operation.</a:t>
            </a:r>
          </a:p>
        </p:txBody>
      </p:sp>
      <p:graphicFrame>
        <p:nvGraphicFramePr>
          <p:cNvPr id="77517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9726030"/>
              </p:ext>
            </p:extLst>
          </p:nvPr>
        </p:nvGraphicFramePr>
        <p:xfrm>
          <a:off x="152400" y="3886200"/>
          <a:ext cx="8722909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08" name="Visio" r:id="rId4" imgW="8908984" imgH="2876415" progId="Visio.Drawing.11">
                  <p:embed/>
                </p:oleObj>
              </mc:Choice>
              <mc:Fallback>
                <p:oleObj name="Visio" r:id="rId4" imgW="8908984" imgH="287641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8722909" cy="2816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59A1ECC5-B15F-4465-8A5E-DCFCC191DCB0}" type="slidenum">
              <a:rPr lang="en-US"/>
              <a:pPr/>
              <a:t>55</a:t>
            </a:fld>
            <a:r>
              <a:rPr lang="en-US"/>
              <a:t> -</a:t>
            </a:r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</a:t>
            </a:r>
            <a:br>
              <a:rPr lang="en-US" sz="1200" dirty="0"/>
            </a:br>
            <a:r>
              <a:rPr lang="en-US" dirty="0" smtClean="0"/>
              <a:t> Block Cipher Modes of Operation– </a:t>
            </a:r>
            <a:r>
              <a:rPr lang="en-US" dirty="0"/>
              <a:t>OFB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614613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Output Feed Back (OFB) Stream Mode</a:t>
            </a:r>
          </a:p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 smtClean="0">
                <a:latin typeface="Arial Unicode MS"/>
                <a:ea typeface="Arial Unicode MS"/>
                <a:cs typeface="Arial Unicode MS"/>
              </a:rPr>
              <a:t>o</a:t>
            </a:r>
            <a:r>
              <a:rPr lang="en-US" i="1" baseline="-25000" dirty="0" err="1" smtClean="0">
                <a:latin typeface="Arial Unicode MS"/>
                <a:ea typeface="Arial Unicode MS"/>
                <a:cs typeface="Arial Unicode MS"/>
              </a:rPr>
              <a:t>i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  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,where: 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 smtClean="0">
                <a:latin typeface="Arial Unicode MS"/>
                <a:ea typeface="Arial Unicode MS"/>
                <a:cs typeface="Arial Unicode MS"/>
              </a:rPr>
              <a:t>o</a:t>
            </a:r>
            <a:r>
              <a:rPr lang="en-US" i="1" baseline="-25000" dirty="0" err="1" smtClean="0">
                <a:latin typeface="Arial Unicode MS"/>
                <a:ea typeface="Arial Unicode MS"/>
                <a:cs typeface="Arial Unicode MS"/>
              </a:rPr>
              <a:t>i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o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and o</a:t>
            </a:r>
            <a:r>
              <a:rPr lang="en-US" baseline="-25000" dirty="0" smtClean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= IV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Similar </a:t>
            </a:r>
            <a:r>
              <a:rPr lang="en-US" dirty="0">
                <a:cs typeface="Times New Roman" pitchFamily="18" charset="0"/>
              </a:rPr>
              <a:t>to CFB mode, except that quantity </a:t>
            </a:r>
            <a:r>
              <a:rPr lang="en-US" dirty="0" err="1">
                <a:cs typeface="Times New Roman" pitchFamily="18" charset="0"/>
              </a:rPr>
              <a:t>XOR’ed</a:t>
            </a:r>
            <a:r>
              <a:rPr lang="en-US" dirty="0">
                <a:cs typeface="Times New Roman" pitchFamily="18" charset="0"/>
              </a:rPr>
              <a:t> with each plaintext block is generated independently of both plaintext and ciphertext.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Initialization Vector (IV) is used as a “seed” for the process.</a:t>
            </a:r>
          </a:p>
        </p:txBody>
      </p:sp>
      <p:graphicFrame>
        <p:nvGraphicFramePr>
          <p:cNvPr id="777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4254"/>
              </p:ext>
            </p:extLst>
          </p:nvPr>
        </p:nvGraphicFramePr>
        <p:xfrm>
          <a:off x="112650" y="3581400"/>
          <a:ext cx="88027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56" name="Visio" r:id="rId4" imgW="8871976" imgH="3167434" progId="Visio.Drawing.11">
                  <p:embed/>
                </p:oleObj>
              </mc:Choice>
              <mc:Fallback>
                <p:oleObj name="Visio" r:id="rId4" imgW="8871976" imgH="3167434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50" y="3581400"/>
                        <a:ext cx="88027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4D46B21-3792-42F6-9E5B-533A79B56476}" type="slidenum">
              <a:rPr lang="en-US"/>
              <a:pPr/>
              <a:t>56</a:t>
            </a:fld>
            <a:r>
              <a:rPr lang="en-US"/>
              <a:t> -</a:t>
            </a:r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</a:t>
            </a:r>
            <a:br>
              <a:rPr lang="en-US" sz="1200" dirty="0"/>
            </a:br>
            <a:r>
              <a:rPr lang="en-US" dirty="0" smtClean="0"/>
              <a:t> Block Cipher Modes of Operation– Counter</a:t>
            </a:r>
            <a:endParaRPr lang="en-US" dirty="0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2614613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Counter (CTR) Stream Mode</a:t>
            </a:r>
            <a:r>
              <a:rPr lang="en-US" dirty="0">
                <a:solidFill>
                  <a:srgbClr val="FF99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(Not a FIPS!)</a:t>
            </a:r>
          </a:p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 , where: 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n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 = 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IV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|</a:t>
            </a:r>
            <a:r>
              <a:rPr lang="en-US" i="1" dirty="0" smtClean="0">
                <a:latin typeface="Arial Unicode MS"/>
                <a:ea typeface="Arial Unicode MS"/>
                <a:cs typeface="Arial Unicode MS"/>
              </a:rPr>
              <a:t> t</a:t>
            </a:r>
            <a:r>
              <a:rPr lang="en-US" i="1" baseline="-25000" dirty="0" smtClean="0">
                <a:latin typeface="Arial Unicode MS"/>
                <a:ea typeface="Arial Unicode MS"/>
                <a:cs typeface="Arial Unicode MS"/>
              </a:rPr>
              <a:t>i-1</a:t>
            </a:r>
            <a:endParaRPr lang="en-US" i="1" baseline="-25000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Similar </a:t>
            </a:r>
            <a:r>
              <a:rPr lang="en-US" dirty="0">
                <a:cs typeface="Times New Roman" pitchFamily="18" charset="0"/>
              </a:rPr>
              <a:t>to OFB mode the quantity </a:t>
            </a:r>
            <a:r>
              <a:rPr lang="en-US" dirty="0" err="1">
                <a:cs typeface="Times New Roman" pitchFamily="18" charset="0"/>
              </a:rPr>
              <a:t>XOR’ed</a:t>
            </a:r>
            <a:r>
              <a:rPr lang="en-US" dirty="0">
                <a:cs typeface="Times New Roman" pitchFamily="18" charset="0"/>
              </a:rPr>
              <a:t> with each plaintext block is generated independently of both plaintext and ciphertext.</a:t>
            </a:r>
          </a:p>
          <a:p>
            <a:pPr lvl="1"/>
            <a:r>
              <a:rPr lang="en-US" dirty="0">
                <a:cs typeface="Times New Roman" pitchFamily="18" charset="0"/>
              </a:rPr>
              <a:t>Encrypted CTR values generate a keystream to be </a:t>
            </a:r>
            <a:r>
              <a:rPr lang="en-US" dirty="0" err="1">
                <a:cs typeface="Times New Roman" pitchFamily="18" charset="0"/>
              </a:rPr>
              <a:t>XOR’ed</a:t>
            </a:r>
            <a:r>
              <a:rPr lang="en-US" dirty="0">
                <a:cs typeface="Times New Roman" pitchFamily="18" charset="0"/>
              </a:rPr>
              <a:t> with message stream, much like stream cipher.</a:t>
            </a:r>
          </a:p>
        </p:txBody>
      </p:sp>
      <p:graphicFrame>
        <p:nvGraphicFramePr>
          <p:cNvPr id="779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038413"/>
              </p:ext>
            </p:extLst>
          </p:nvPr>
        </p:nvGraphicFramePr>
        <p:xfrm>
          <a:off x="622300" y="3785137"/>
          <a:ext cx="8064500" cy="292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02" name="Visio" r:id="rId4" imgW="7899502" imgH="2860556" progId="Visio.Drawing.11">
                  <p:embed/>
                </p:oleObj>
              </mc:Choice>
              <mc:Fallback>
                <p:oleObj name="Visio" r:id="rId4" imgW="7899502" imgH="2860556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785137"/>
                        <a:ext cx="8064500" cy="2920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4D9D2B6-4983-4CB4-96D0-7E0A3F10956E}" type="slidenum">
              <a:rPr lang="en-US"/>
              <a:pPr/>
              <a:t>57</a:t>
            </a:fld>
            <a:r>
              <a:rPr lang="en-US"/>
              <a:t> -</a:t>
            </a:r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Symmetric Key Cryptosystem – </a:t>
            </a:r>
            <a:r>
              <a:rPr lang="en-US" dirty="0" smtClean="0"/>
              <a:t>DES </a:t>
            </a:r>
            <a:r>
              <a:rPr lang="en-US" sz="1200" dirty="0" smtClean="0"/>
              <a:t>…(1/2)</a:t>
            </a:r>
            <a:endParaRPr lang="en-US" sz="1200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410200" cy="5410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Data Encryption Standard</a:t>
            </a:r>
            <a:r>
              <a:rPr lang="en-US" dirty="0"/>
              <a:t> (</a:t>
            </a:r>
            <a:r>
              <a:rPr lang="en-US" u="sng" dirty="0">
                <a:solidFill>
                  <a:srgbClr val="FF6600"/>
                </a:solidFill>
              </a:rPr>
              <a:t>DES</a:t>
            </a:r>
            <a:r>
              <a:rPr lang="en-US" dirty="0"/>
              <a:t>), a symmetric key cryptosystem based on IBM’s </a:t>
            </a:r>
            <a:r>
              <a:rPr lang="en-US" u="sng" dirty="0">
                <a:solidFill>
                  <a:srgbClr val="FF6600"/>
                </a:solidFill>
              </a:rPr>
              <a:t>Lucifer cipher</a:t>
            </a:r>
            <a:r>
              <a:rPr lang="en-US" dirty="0"/>
              <a:t>. DES has been a FIPS 46-1 since 1977.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DES</a:t>
            </a:r>
            <a:r>
              <a:rPr lang="en-US" dirty="0"/>
              <a:t> is a 64-bit block cipher algorithm (64-bit block = </a:t>
            </a:r>
            <a:r>
              <a:rPr lang="en-US" u="sng" dirty="0">
                <a:solidFill>
                  <a:srgbClr val="FF6600"/>
                </a:solidFill>
              </a:rPr>
              <a:t>56-bit secret key</a:t>
            </a:r>
            <a:r>
              <a:rPr lang="en-US" dirty="0"/>
              <a:t> + 8-bit parity) that uses </a:t>
            </a:r>
            <a:r>
              <a:rPr lang="en-US" u="sng" dirty="0">
                <a:solidFill>
                  <a:srgbClr val="FF6600"/>
                </a:solidFill>
              </a:rPr>
              <a:t>a key of 56 bits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16 rounds</a:t>
            </a:r>
            <a:r>
              <a:rPr lang="en-US" dirty="0"/>
              <a:t> of </a:t>
            </a:r>
            <a:r>
              <a:rPr lang="en-US" u="sng" dirty="0">
                <a:solidFill>
                  <a:srgbClr val="FF6600"/>
                </a:solidFill>
              </a:rPr>
              <a:t>transposition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substitution</a:t>
            </a:r>
            <a:r>
              <a:rPr lang="en-US" dirty="0"/>
              <a:t> to encrypt each group of 8 (64-bit) plaintext letters.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6965686" y="5666601"/>
            <a:ext cx="12426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Feistel</a:t>
            </a:r>
            <a:r>
              <a:rPr lang="en-US" dirty="0" smtClean="0">
                <a:solidFill>
                  <a:srgbClr val="000099"/>
                </a:solidFill>
              </a:rPr>
              <a:t> Network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66981" name="Text Box 5"/>
          <p:cNvSpPr txBox="1">
            <a:spLocks noChangeArrowheads="1"/>
          </p:cNvSpPr>
          <p:nvPr/>
        </p:nvSpPr>
        <p:spPr bwMode="auto">
          <a:xfrm>
            <a:off x="2971800" y="6381690"/>
            <a:ext cx="3841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0099"/>
                </a:solidFill>
              </a:rPr>
              <a:t>NIST FIPS 46-3, </a:t>
            </a:r>
            <a:r>
              <a:rPr lang="en-US" sz="1000" i="1" dirty="0" smtClean="0">
                <a:solidFill>
                  <a:srgbClr val="000099"/>
                </a:solidFill>
              </a:rPr>
              <a:t>Data Encryption Standard</a:t>
            </a:r>
            <a:r>
              <a:rPr lang="en-US" sz="1000" dirty="0" smtClean="0">
                <a:solidFill>
                  <a:srgbClr val="000099"/>
                </a:solidFill>
              </a:rPr>
              <a:t>, October 25, 1999</a:t>
            </a:r>
            <a:endParaRPr lang="en-US" sz="1000" i="1" dirty="0">
              <a:solidFill>
                <a:srgbClr val="000099"/>
              </a:solidFill>
            </a:endParaRPr>
          </a:p>
        </p:txBody>
      </p:sp>
      <p:pic>
        <p:nvPicPr>
          <p:cNvPr id="951298" name="Picture 2" descr="http://t2.gstatic.com/images?q=tbn:ANd9GcR1XIny3BTrvHYYQnqexDtbQGHxYNgyO1BmJyDEiBInMrBfYAa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22" y="152400"/>
            <a:ext cx="79408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123950"/>
            <a:ext cx="29432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Symmetric Key Cryptography </a:t>
            </a:r>
            <a:br>
              <a:rPr lang="en-US" sz="1200" dirty="0" smtClean="0"/>
            </a:br>
            <a:r>
              <a:rPr lang="en-US" dirty="0" smtClean="0"/>
              <a:t>Symmetric Key Cryptosystem – DES </a:t>
            </a:r>
            <a:r>
              <a:rPr lang="en-US" sz="1200" dirty="0" smtClean="0"/>
              <a:t>…(2/2)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animation of the 64-bit DES encryption process… </a:t>
            </a:r>
          </a:p>
          <a:p>
            <a:pPr lvl="1"/>
            <a:r>
              <a:rPr lang="en-US" dirty="0" smtClean="0"/>
              <a:t>Key schedule, 56-bit key divided into two 28-bit </a:t>
            </a:r>
            <a:r>
              <a:rPr lang="en-US" dirty="0" err="1" smtClean="0"/>
              <a:t>subkeys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 each successive rounds, both halves are rotated left by one or two bits.</a:t>
            </a:r>
          </a:p>
          <a:p>
            <a:pPr lvl="1"/>
            <a:r>
              <a:rPr lang="en-US" dirty="0" smtClean="0"/>
              <a:t>Initial Permutation (IP)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Permutation of a 64-bit input block to a 64-bit IP matrix</a:t>
            </a:r>
          </a:p>
          <a:p>
            <a:pPr lvl="1"/>
            <a:r>
              <a:rPr lang="en-US" dirty="0" smtClean="0"/>
              <a:t>Rounds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Expansion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Key mixing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Substitution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Permutation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21FDC359-72E3-4EA7-BE2A-DEA8E3C78CD8}" type="slidenum">
              <a:rPr lang="en-US" smtClean="0"/>
              <a:pPr/>
              <a:t>58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6459379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</a:t>
            </a:r>
            <a:r>
              <a:rPr lang="en-US" sz="1000" dirty="0">
                <a:solidFill>
                  <a:srgbClr val="000099"/>
                </a:solidFill>
              </a:rPr>
              <a:t> </a:t>
            </a:r>
            <a:r>
              <a:rPr lang="en-US" sz="1000" dirty="0" smtClean="0">
                <a:solidFill>
                  <a:srgbClr val="003399"/>
                </a:solidFill>
              </a:rPr>
              <a:t>http</a:t>
            </a:r>
            <a:r>
              <a:rPr lang="en-US" sz="1000" dirty="0">
                <a:solidFill>
                  <a:srgbClr val="003399"/>
                </a:solidFill>
              </a:rPr>
              <a:t>://www.cryptool.org/en/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8CF3BE5-4E9E-4FE5-BFDB-F8186C7DBB3B}" type="slidenum">
              <a:rPr lang="en-US"/>
              <a:pPr/>
              <a:t>59</a:t>
            </a:fld>
            <a:r>
              <a:rPr lang="en-US"/>
              <a:t> -</a:t>
            </a:r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Symmetric Key Cryptosystem – Triple-DES </a:t>
            </a:r>
            <a:r>
              <a:rPr lang="en-US" dirty="0" smtClean="0"/>
              <a:t>(TDES) </a:t>
            </a:r>
            <a:r>
              <a:rPr lang="en-US" sz="1200" dirty="0" smtClean="0"/>
              <a:t>…(1/2)</a:t>
            </a:r>
            <a:endParaRPr lang="en-US" sz="1200" dirty="0"/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6553200" cy="5486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DES </a:t>
            </a:r>
            <a:r>
              <a:rPr lang="en-US" dirty="0"/>
              <a:t>is an interim solution from NIST to provide a stronger solution than DES…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DES </a:t>
            </a:r>
            <a:r>
              <a:rPr lang="en-US" dirty="0"/>
              <a:t>uses </a:t>
            </a:r>
            <a:r>
              <a:rPr lang="en-US" u="sng" dirty="0">
                <a:solidFill>
                  <a:srgbClr val="FF6600"/>
                </a:solidFill>
              </a:rPr>
              <a:t>48 rounds</a:t>
            </a:r>
            <a:r>
              <a:rPr lang="en-US" dirty="0"/>
              <a:t> of </a:t>
            </a:r>
            <a:r>
              <a:rPr lang="en-US" u="sng" dirty="0">
                <a:solidFill>
                  <a:srgbClr val="FF6600"/>
                </a:solidFill>
              </a:rPr>
              <a:t>transposition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substitution</a:t>
            </a:r>
            <a:r>
              <a:rPr lang="en-US" dirty="0"/>
              <a:t> functions in its computation.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DES </a:t>
            </a:r>
            <a:r>
              <a:rPr lang="en-US" dirty="0"/>
              <a:t>is approximately 2</a:t>
            </a:r>
            <a:r>
              <a:rPr lang="en-US" baseline="30000" dirty="0"/>
              <a:t>56 </a:t>
            </a:r>
            <a:r>
              <a:rPr lang="en-US" dirty="0"/>
              <a:t>times stronger than DES.</a:t>
            </a:r>
          </a:p>
          <a:p>
            <a:r>
              <a:rPr lang="en-US" dirty="0"/>
              <a:t>T</a:t>
            </a:r>
            <a:r>
              <a:rPr lang="en-US" dirty="0" smtClean="0"/>
              <a:t>DES </a:t>
            </a:r>
            <a:r>
              <a:rPr lang="en-US" dirty="0"/>
              <a:t>operates in four (4) different modes…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DES-EEE</a:t>
            </a:r>
            <a:r>
              <a:rPr lang="en-US" dirty="0"/>
              <a:t>: </a:t>
            </a:r>
            <a:r>
              <a:rPr lang="en-US" dirty="0" smtClean="0"/>
              <a:t>TDES </a:t>
            </a:r>
            <a:r>
              <a:rPr lang="en-US" dirty="0"/>
              <a:t>encryption with </a:t>
            </a:r>
            <a:r>
              <a:rPr lang="en-US" u="sng" dirty="0">
                <a:solidFill>
                  <a:srgbClr val="FF6600"/>
                </a:solidFill>
              </a:rPr>
              <a:t>3 different keys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DES-EDE</a:t>
            </a:r>
            <a:r>
              <a:rPr lang="en-US" dirty="0"/>
              <a:t>: </a:t>
            </a:r>
            <a:r>
              <a:rPr lang="en-US" dirty="0" smtClean="0"/>
              <a:t>TDES </a:t>
            </a:r>
            <a:r>
              <a:rPr lang="en-US" dirty="0"/>
              <a:t>operations (encrypt-decrypt-encrypt) with </a:t>
            </a:r>
            <a:r>
              <a:rPr lang="en-US" u="sng" dirty="0">
                <a:solidFill>
                  <a:srgbClr val="FF6600"/>
                </a:solidFill>
              </a:rPr>
              <a:t>3 different keys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DES-EEE2</a:t>
            </a:r>
            <a:r>
              <a:rPr lang="en-US" dirty="0"/>
              <a:t>: </a:t>
            </a:r>
            <a:r>
              <a:rPr lang="en-US" dirty="0" smtClean="0"/>
              <a:t>TDES </a:t>
            </a:r>
            <a:r>
              <a:rPr lang="en-US" dirty="0"/>
              <a:t>encryption with </a:t>
            </a:r>
            <a:r>
              <a:rPr lang="en-US" u="sng" dirty="0">
                <a:solidFill>
                  <a:srgbClr val="FF6600"/>
                </a:solidFill>
              </a:rPr>
              <a:t>2 different keys</a:t>
            </a:r>
            <a:r>
              <a:rPr lang="en-US" dirty="0"/>
              <a:t> and 1</a:t>
            </a:r>
            <a:r>
              <a:rPr lang="en-US" baseline="30000" dirty="0"/>
              <a:t>st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operations use the same key.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DES-EDE2</a:t>
            </a:r>
            <a:r>
              <a:rPr lang="en-US" dirty="0"/>
              <a:t>: </a:t>
            </a:r>
            <a:r>
              <a:rPr lang="en-US" dirty="0" smtClean="0"/>
              <a:t>TDES </a:t>
            </a:r>
            <a:r>
              <a:rPr lang="en-US" dirty="0" err="1" smtClean="0"/>
              <a:t>operatons</a:t>
            </a:r>
            <a:r>
              <a:rPr lang="en-US" dirty="0" smtClean="0"/>
              <a:t> (encrypt-decrypt-encrypt) with </a:t>
            </a:r>
            <a:r>
              <a:rPr lang="en-US" u="sng" dirty="0">
                <a:solidFill>
                  <a:srgbClr val="FF6600"/>
                </a:solidFill>
              </a:rPr>
              <a:t>2 different keys</a:t>
            </a:r>
            <a:r>
              <a:rPr lang="en-US" dirty="0"/>
              <a:t> and 1</a:t>
            </a:r>
            <a:r>
              <a:rPr lang="en-US" baseline="30000" dirty="0"/>
              <a:t>st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operations use the same key.</a:t>
            </a:r>
          </a:p>
        </p:txBody>
      </p:sp>
      <p:graphicFrame>
        <p:nvGraphicFramePr>
          <p:cNvPr id="78131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5521742"/>
              </p:ext>
            </p:extLst>
          </p:nvPr>
        </p:nvGraphicFramePr>
        <p:xfrm>
          <a:off x="6637338" y="2214563"/>
          <a:ext cx="2278062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50" name="Visio" r:id="rId4" imgW="2698628" imgH="2820481" progId="Visio.Drawing.11">
                  <p:embed/>
                </p:oleObj>
              </mc:Choice>
              <mc:Fallback>
                <p:oleObj name="Visio" r:id="rId4" imgW="2698628" imgH="282048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214563"/>
                        <a:ext cx="2278062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43200" y="6611779"/>
            <a:ext cx="46618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	NIST FIPS 46-3, </a:t>
            </a:r>
            <a:r>
              <a:rPr lang="en-US" sz="1000" i="1" dirty="0" smtClean="0">
                <a:solidFill>
                  <a:srgbClr val="000099"/>
                </a:solidFill>
              </a:rPr>
              <a:t>Data Encryption Standard</a:t>
            </a:r>
            <a:r>
              <a:rPr lang="en-US" sz="1000" dirty="0" smtClean="0">
                <a:solidFill>
                  <a:srgbClr val="000099"/>
                </a:solidFill>
              </a:rPr>
              <a:t>, October 25, 1999</a:t>
            </a:r>
            <a:endParaRPr lang="en-US" sz="1000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49505E0-AF3E-49F4-8E73-3BD0BE7CCEC7}" type="slidenum">
              <a:rPr lang="en-US"/>
              <a:pPr/>
              <a:t>6</a:t>
            </a:fld>
            <a:r>
              <a:rPr lang="en-US"/>
              <a:t> -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 </a:t>
            </a:r>
            <a:r>
              <a:rPr lang="en-US" sz="1200" dirty="0" smtClean="0"/>
              <a:t>… (1/3)</a:t>
            </a:r>
            <a:endParaRPr lang="en-US" sz="1200" dirty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3340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Cryptography</a:t>
            </a:r>
            <a:r>
              <a:rPr lang="en-US" dirty="0" smtClean="0"/>
              <a:t> – the science of secret writing.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Cryptology</a:t>
            </a:r>
            <a:r>
              <a:rPr lang="en-US" dirty="0" smtClean="0"/>
              <a:t> </a:t>
            </a:r>
            <a:r>
              <a:rPr lang="en-US" dirty="0"/>
              <a:t>– the study of cryptography and cryptanalysis</a:t>
            </a:r>
            <a:r>
              <a:rPr lang="en-US" dirty="0" smtClean="0"/>
              <a:t>.</a:t>
            </a:r>
          </a:p>
          <a:p>
            <a:pPr>
              <a:buClr>
                <a:srgbClr val="003399"/>
              </a:buClr>
            </a:pPr>
            <a:endParaRPr lang="en-US" u="sng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Cryptosystem</a:t>
            </a:r>
            <a:r>
              <a:rPr lang="en-US" dirty="0" smtClean="0">
                <a:sym typeface="Wingdings" pitchFamily="2" charset="2"/>
              </a:rPr>
              <a:t> – hardware and/or software implementation of cryptography.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Algorithm</a:t>
            </a:r>
            <a:r>
              <a:rPr lang="en-US" dirty="0" smtClean="0">
                <a:sym typeface="Wingdings" pitchFamily="2" charset="2"/>
              </a:rPr>
              <a:t> – a precise rule (or set of rules) specifying how to solve some problem or accomplish a specific task.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Cipher</a:t>
            </a:r>
            <a:r>
              <a:rPr lang="en-US" dirty="0" smtClean="0">
                <a:sym typeface="Wingdings" pitchFamily="2" charset="2"/>
              </a:rPr>
              <a:t> – cryptographic transformation operating with bits or characters.</a:t>
            </a:r>
            <a:endParaRPr lang="en-US" u="sng" dirty="0" smtClean="0">
              <a:solidFill>
                <a:srgbClr val="FF66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Symmetric Key Cryptography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Symmetric Key Cryptosystem – Triple-DES (TDES) </a:t>
            </a:r>
            <a:r>
              <a:rPr lang="en-US" sz="1200" dirty="0" smtClean="0"/>
              <a:t>…(2/2)</a:t>
            </a:r>
            <a:endParaRPr lang="en-US" sz="1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TDES is used as the underlying block cipher algorithm for the following modes of operations:</a:t>
            </a:r>
          </a:p>
          <a:p>
            <a:pPr lvl="1"/>
            <a:r>
              <a:rPr lang="en-US" dirty="0" smtClean="0"/>
              <a:t>Electronic Code Book (TECB in ANSI X9.52)</a:t>
            </a:r>
          </a:p>
          <a:p>
            <a:pPr lvl="1"/>
            <a:r>
              <a:rPr lang="en-US" dirty="0" smtClean="0"/>
              <a:t>Cipher Block Chaining (TCBC, TCBC-I in ANSI X9.52)</a:t>
            </a:r>
          </a:p>
          <a:p>
            <a:pPr lvl="1"/>
            <a:r>
              <a:rPr lang="en-US" dirty="0" smtClean="0"/>
              <a:t>Cipher Feed Back (TCFB, TCFB-P in ANSI X9.52)</a:t>
            </a:r>
          </a:p>
          <a:p>
            <a:pPr lvl="1"/>
            <a:r>
              <a:rPr lang="en-US" dirty="0" smtClean="0"/>
              <a:t>Output Feed Back (TOFB, TOFB-I in ANSI X9.52)</a:t>
            </a:r>
          </a:p>
          <a:p>
            <a:pPr lvl="1"/>
            <a:r>
              <a:rPr lang="en-US" dirty="0" smtClean="0"/>
              <a:t>Counter (CTR, not specified in ANSI X9.52)</a:t>
            </a:r>
          </a:p>
          <a:p>
            <a:r>
              <a:rPr lang="en-US" dirty="0" smtClean="0"/>
              <a:t>For example: TECB (TDES-EEE in ECB) 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320D914-6997-4E19-A532-F6F7A37F7F52}" type="slidenum">
              <a:rPr lang="en-US" smtClean="0"/>
              <a:pPr/>
              <a:t>60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1200" y="6304002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</a:t>
            </a:r>
            <a:r>
              <a:rPr lang="en-US" sz="1000" dirty="0">
                <a:solidFill>
                  <a:srgbClr val="003399"/>
                </a:solidFill>
              </a:rPr>
              <a:t> </a:t>
            </a:r>
            <a:endParaRPr lang="en-US" sz="1000" dirty="0" smtClean="0">
              <a:solidFill>
                <a:srgbClr val="003399"/>
              </a:solidFill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NIST SP 800-38A, </a:t>
            </a:r>
            <a:r>
              <a:rPr lang="en-US" sz="1000" i="1" dirty="0" smtClean="0">
                <a:solidFill>
                  <a:srgbClr val="003399"/>
                </a:solidFill>
              </a:rPr>
              <a:t>Recommendation for Block Cipher Modes of Operation</a:t>
            </a:r>
            <a:r>
              <a:rPr lang="en-US" sz="1000" dirty="0" smtClean="0">
                <a:solidFill>
                  <a:srgbClr val="003399"/>
                </a:solidFill>
              </a:rPr>
              <a:t>, December 2001.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FIPS 46-3, </a:t>
            </a:r>
            <a:r>
              <a:rPr lang="en-US" sz="1000" i="1" dirty="0" smtClean="0">
                <a:solidFill>
                  <a:srgbClr val="003399"/>
                </a:solidFill>
              </a:rPr>
              <a:t>Data Encryption Standard</a:t>
            </a:r>
            <a:r>
              <a:rPr lang="en-US" sz="1000" dirty="0" smtClean="0">
                <a:solidFill>
                  <a:srgbClr val="003399"/>
                </a:solidFill>
              </a:rPr>
              <a:t>, October 25, 1999.</a:t>
            </a:r>
            <a:endParaRPr lang="en-US" sz="1000" dirty="0">
              <a:solidFill>
                <a:srgbClr val="003399"/>
              </a:solidFill>
            </a:endParaRPr>
          </a:p>
        </p:txBody>
      </p:sp>
      <p:graphicFrame>
        <p:nvGraphicFramePr>
          <p:cNvPr id="920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34656"/>
              </p:ext>
            </p:extLst>
          </p:nvPr>
        </p:nvGraphicFramePr>
        <p:xfrm>
          <a:off x="1447799" y="3886664"/>
          <a:ext cx="5836179" cy="241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3" name="Visio" r:id="rId4" imgW="7825892" imgH="3242422" progId="Visio.Drawing.11">
                  <p:embed/>
                </p:oleObj>
              </mc:Choice>
              <mc:Fallback>
                <p:oleObj name="Visio" r:id="rId4" imgW="7825892" imgH="324242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3886664"/>
                        <a:ext cx="5836179" cy="241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D042F575-2E1A-44D6-B187-29EA3FDD369C}" type="slidenum">
              <a:rPr lang="en-US"/>
              <a:pPr/>
              <a:t>61</a:t>
            </a:fld>
            <a:r>
              <a:rPr lang="en-US"/>
              <a:t> -</a:t>
            </a:r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Symmetric Key Cryptosystem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Advanced </a:t>
            </a:r>
            <a:r>
              <a:rPr lang="en-US" dirty="0"/>
              <a:t>Encryption Standard (AES</a:t>
            </a:r>
            <a:r>
              <a:rPr lang="en-US" dirty="0" smtClean="0"/>
              <a:t>) </a:t>
            </a:r>
            <a:r>
              <a:rPr lang="en-US" sz="1200" dirty="0" smtClean="0"/>
              <a:t>… (1/4)</a:t>
            </a:r>
            <a:endParaRPr lang="en-US" sz="1200" dirty="0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NIST announced the need for a </a:t>
            </a:r>
            <a:r>
              <a:rPr lang="en-US" dirty="0" smtClean="0"/>
              <a:t>TDES </a:t>
            </a:r>
            <a:r>
              <a:rPr lang="en-US" dirty="0"/>
              <a:t>replacement in 1997.</a:t>
            </a:r>
          </a:p>
          <a:p>
            <a:r>
              <a:rPr lang="en-US" dirty="0"/>
              <a:t>A request for candidate symmetric block algorithms supporting </a:t>
            </a:r>
            <a:r>
              <a:rPr lang="en-US" u="sng" dirty="0">
                <a:solidFill>
                  <a:srgbClr val="FF6600"/>
                </a:solidFill>
              </a:rPr>
              <a:t>key sizes</a:t>
            </a:r>
            <a:r>
              <a:rPr lang="en-US" dirty="0"/>
              <a:t> of </a:t>
            </a:r>
            <a:r>
              <a:rPr lang="en-US" u="sng" dirty="0">
                <a:solidFill>
                  <a:srgbClr val="FF6600"/>
                </a:solidFill>
              </a:rPr>
              <a:t>128</a:t>
            </a:r>
            <a:r>
              <a:rPr lang="en-US" dirty="0"/>
              <a:t>, </a:t>
            </a:r>
            <a:r>
              <a:rPr lang="en-US" u="sng" dirty="0">
                <a:solidFill>
                  <a:srgbClr val="FF6600"/>
                </a:solidFill>
              </a:rPr>
              <a:t>192</a:t>
            </a:r>
            <a:r>
              <a:rPr lang="en-US" dirty="0"/>
              <a:t>, and </a:t>
            </a:r>
            <a:r>
              <a:rPr lang="en-US" u="sng" dirty="0">
                <a:solidFill>
                  <a:srgbClr val="FF6600"/>
                </a:solidFill>
              </a:rPr>
              <a:t>256-bit</a:t>
            </a:r>
            <a:r>
              <a:rPr lang="en-US" dirty="0"/>
              <a:t> was issued.</a:t>
            </a:r>
          </a:p>
          <a:p>
            <a:r>
              <a:rPr lang="en-US" dirty="0"/>
              <a:t>AES Candidates included:</a:t>
            </a:r>
          </a:p>
          <a:p>
            <a:pPr lvl="1"/>
            <a:r>
              <a:rPr lang="en-US" dirty="0"/>
              <a:t>MARS – Developed by the IBM Team that developed Lucifer (the algorithm DES was developed from).</a:t>
            </a:r>
          </a:p>
          <a:p>
            <a:pPr lvl="1"/>
            <a:r>
              <a:rPr lang="en-US" dirty="0"/>
              <a:t>RC6 – Developed by RSA.</a:t>
            </a:r>
          </a:p>
          <a:p>
            <a:pPr lvl="1"/>
            <a:r>
              <a:rPr lang="en-US" dirty="0"/>
              <a:t>Serpent – Developed by Ross Anderson, Eli </a:t>
            </a:r>
            <a:r>
              <a:rPr lang="en-US" dirty="0" err="1"/>
              <a:t>Biham</a:t>
            </a:r>
            <a:r>
              <a:rPr lang="en-US" dirty="0"/>
              <a:t>, and Lars Knudsen.</a:t>
            </a:r>
          </a:p>
          <a:p>
            <a:pPr lvl="1"/>
            <a:r>
              <a:rPr lang="en-US" dirty="0" err="1"/>
              <a:t>TwoFish</a:t>
            </a:r>
            <a:r>
              <a:rPr lang="en-US" dirty="0"/>
              <a:t> – Developed by Counterpane Systems.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Rijndael – Developed by Vincent </a:t>
            </a:r>
            <a:r>
              <a:rPr lang="en-US" u="sng" dirty="0" err="1">
                <a:solidFill>
                  <a:srgbClr val="FF6600"/>
                </a:solidFill>
              </a:rPr>
              <a:t>Rijmen</a:t>
            </a:r>
            <a:r>
              <a:rPr lang="en-US" u="sng" dirty="0">
                <a:solidFill>
                  <a:srgbClr val="FF6600"/>
                </a:solidFill>
              </a:rPr>
              <a:t> and Joan </a:t>
            </a:r>
            <a:r>
              <a:rPr lang="en-US" u="sng" dirty="0" err="1">
                <a:solidFill>
                  <a:srgbClr val="FF6600"/>
                </a:solidFill>
              </a:rPr>
              <a:t>Deamon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dirty="0"/>
              <a:t>CAST – Developed by Entrust Technologies.</a:t>
            </a:r>
          </a:p>
          <a:p>
            <a:endParaRPr lang="en-US" dirty="0"/>
          </a:p>
        </p:txBody>
      </p:sp>
      <p:pic>
        <p:nvPicPr>
          <p:cNvPr id="5" name="Picture 2" descr="Vincent Rijmen and Joan Dae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5486400"/>
            <a:ext cx="1163638" cy="7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024719A-6FDF-4C00-AD19-B394429720A2}" type="slidenum">
              <a:rPr lang="en-US"/>
              <a:pPr/>
              <a:t>62</a:t>
            </a:fld>
            <a:r>
              <a:rPr lang="en-US"/>
              <a:t> -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 smtClean="0"/>
              <a:t>Symmetric Key </a:t>
            </a:r>
            <a:r>
              <a:rPr lang="en-US" dirty="0"/>
              <a:t>Cryptosystem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Advanced </a:t>
            </a:r>
            <a:r>
              <a:rPr lang="en-US" dirty="0"/>
              <a:t>Encryption Standard (AES</a:t>
            </a:r>
            <a:r>
              <a:rPr lang="en-US" dirty="0" smtClean="0"/>
              <a:t>) </a:t>
            </a:r>
            <a:r>
              <a:rPr lang="en-US" sz="1200" dirty="0" smtClean="0"/>
              <a:t>… (2/4)</a:t>
            </a:r>
            <a:endParaRPr lang="en-US" sz="1200" dirty="0"/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5791200" cy="5330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Rijndael algorithm</a:t>
            </a:r>
            <a:r>
              <a:rPr lang="en-US" dirty="0"/>
              <a:t> developed by Vincent </a:t>
            </a:r>
            <a:r>
              <a:rPr lang="en-US" dirty="0" err="1"/>
              <a:t>Rijman</a:t>
            </a:r>
            <a:r>
              <a:rPr lang="en-US" dirty="0"/>
              <a:t> &amp; Joan </a:t>
            </a:r>
            <a:r>
              <a:rPr lang="en-US" dirty="0" err="1"/>
              <a:t>Daeman</a:t>
            </a:r>
            <a:r>
              <a:rPr lang="en-US" dirty="0"/>
              <a:t> was selected after lengthy testing to become </a:t>
            </a:r>
            <a:r>
              <a:rPr lang="en-US" u="sng" dirty="0">
                <a:solidFill>
                  <a:srgbClr val="FF6600"/>
                </a:solidFill>
              </a:rPr>
              <a:t>AES</a:t>
            </a:r>
            <a:r>
              <a:rPr lang="en-US" dirty="0"/>
              <a:t> (FIPS 197)</a:t>
            </a:r>
          </a:p>
          <a:p>
            <a:pPr>
              <a:lnSpc>
                <a:spcPct val="90000"/>
              </a:lnSpc>
            </a:pPr>
            <a:r>
              <a:rPr lang="en-US" dirty="0"/>
              <a:t>AES is a symmetric block cipher that can…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Process </a:t>
            </a:r>
            <a:r>
              <a:rPr lang="en-US" u="sng" dirty="0">
                <a:solidFill>
                  <a:srgbClr val="FF6600"/>
                </a:solidFill>
              </a:rPr>
              <a:t>data blocks</a:t>
            </a:r>
            <a:r>
              <a:rPr lang="en-US" dirty="0"/>
              <a:t> of </a:t>
            </a:r>
            <a:r>
              <a:rPr lang="en-US" u="sng" dirty="0">
                <a:solidFill>
                  <a:srgbClr val="FF6600"/>
                </a:solidFill>
              </a:rPr>
              <a:t>128 bits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Uses </a:t>
            </a:r>
            <a:r>
              <a:rPr lang="en-US" u="sng" dirty="0">
                <a:solidFill>
                  <a:srgbClr val="FF6600"/>
                </a:solidFill>
              </a:rPr>
              <a:t>cipher keys</a:t>
            </a:r>
            <a:r>
              <a:rPr lang="en-US" dirty="0"/>
              <a:t> with lengths of </a:t>
            </a:r>
            <a:r>
              <a:rPr lang="en-US" u="sng" dirty="0">
                <a:solidFill>
                  <a:srgbClr val="FF6600"/>
                </a:solidFill>
              </a:rPr>
              <a:t>128</a:t>
            </a:r>
            <a:r>
              <a:rPr lang="en-US" dirty="0"/>
              <a:t>, </a:t>
            </a:r>
            <a:r>
              <a:rPr lang="en-US" u="sng" dirty="0">
                <a:solidFill>
                  <a:srgbClr val="FF6600"/>
                </a:solidFill>
              </a:rPr>
              <a:t>192</a:t>
            </a:r>
            <a:r>
              <a:rPr lang="en-US" dirty="0"/>
              <a:t>, and </a:t>
            </a:r>
            <a:r>
              <a:rPr lang="en-US" u="sng" dirty="0">
                <a:solidFill>
                  <a:srgbClr val="FF6600"/>
                </a:solidFill>
              </a:rPr>
              <a:t>256</a:t>
            </a:r>
            <a:r>
              <a:rPr lang="en-US" dirty="0"/>
              <a:t> bits.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Variable</a:t>
            </a:r>
            <a:r>
              <a:rPr lang="en-US" dirty="0"/>
              <a:t> number of rounds, each round containing 4 steps (</a:t>
            </a:r>
            <a:r>
              <a:rPr lang="en-US" u="sng" dirty="0">
                <a:solidFill>
                  <a:srgbClr val="FF6600"/>
                </a:solidFill>
              </a:rPr>
              <a:t>Byte Sub, Shift Row, Mix Column, Add Round Key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Rijndael was designed to handle additional block sizes and key lengths, however they are not adopted in the AES standard.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8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066800"/>
            <a:ext cx="24733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5413" name="Text Box 5"/>
          <p:cNvSpPr txBox="1">
            <a:spLocks noChangeArrowheads="1"/>
          </p:cNvSpPr>
          <p:nvPr/>
        </p:nvSpPr>
        <p:spPr bwMode="auto">
          <a:xfrm>
            <a:off x="2286000" y="6227802"/>
            <a:ext cx="441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</a:t>
            </a:r>
            <a:endParaRPr lang="en-US" sz="1000" dirty="0">
              <a:solidFill>
                <a:srgbClr val="000099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003399"/>
                </a:solidFill>
              </a:rPr>
              <a:t>NIST FIPS 197, </a:t>
            </a:r>
            <a:r>
              <a:rPr lang="en-US" sz="1000" i="1" dirty="0" smtClean="0">
                <a:solidFill>
                  <a:srgbClr val="003399"/>
                </a:solidFill>
              </a:rPr>
              <a:t>Advanced Encryption Standard (AES)</a:t>
            </a:r>
            <a:r>
              <a:rPr lang="en-US" sz="1000" dirty="0" smtClean="0">
                <a:solidFill>
                  <a:srgbClr val="003399"/>
                </a:solidFill>
              </a:rPr>
              <a:t>, November 2001 </a:t>
            </a:r>
            <a:endParaRPr lang="en-US" sz="1000" dirty="0">
              <a:solidFill>
                <a:srgbClr val="003399"/>
              </a:solidFill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000" dirty="0">
                <a:solidFill>
                  <a:srgbClr val="000099"/>
                </a:solidFill>
              </a:rPr>
              <a:t>http://www.quadibloc.com/crypto/co040401.htm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  Symmetric Key Cryptography </a:t>
            </a:r>
            <a:br>
              <a:rPr lang="en-US" sz="1200" dirty="0" smtClean="0"/>
            </a:br>
            <a:r>
              <a:rPr lang="en-US" dirty="0" smtClean="0"/>
              <a:t>Symmetric Key Cryptosystem – </a:t>
            </a:r>
            <a:br>
              <a:rPr lang="en-US" dirty="0" smtClean="0"/>
            </a:br>
            <a:r>
              <a:rPr lang="en-US" dirty="0" smtClean="0"/>
              <a:t>Advanced Encryption Standard (AES) </a:t>
            </a:r>
            <a:r>
              <a:rPr lang="en-US" sz="1200" dirty="0" smtClean="0"/>
              <a:t>… (3/4)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DES, AES is an block cipher algorithm for symmetric key cryptosystem. </a:t>
            </a:r>
          </a:p>
          <a:p>
            <a:pPr lvl="1"/>
            <a:r>
              <a:rPr lang="en-US" dirty="0" smtClean="0"/>
              <a:t>Uses confusion and diffusion principles</a:t>
            </a:r>
          </a:p>
          <a:p>
            <a:pPr lvl="1"/>
            <a:r>
              <a:rPr lang="en-US" dirty="0" smtClean="0"/>
              <a:t>Uses a substitute-permutation network (NOT </a:t>
            </a:r>
            <a:r>
              <a:rPr lang="en-US" dirty="0" err="1" smtClean="0"/>
              <a:t>Feistel</a:t>
            </a:r>
            <a:r>
              <a:rPr lang="en-US" dirty="0" smtClean="0"/>
              <a:t> network)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both its </a:t>
            </a:r>
            <a:r>
              <a:rPr lang="en-US" u="sng" dirty="0" smtClean="0">
                <a:solidFill>
                  <a:srgbClr val="FF6600"/>
                </a:solidFill>
              </a:rPr>
              <a:t>cipher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6600"/>
                </a:solidFill>
              </a:rPr>
              <a:t>inverse cipher</a:t>
            </a:r>
            <a:r>
              <a:rPr lang="en-US" dirty="0" smtClean="0"/>
              <a:t>, AES algorithm uses a “</a:t>
            </a:r>
            <a:r>
              <a:rPr lang="en-US" u="sng" dirty="0" smtClean="0">
                <a:solidFill>
                  <a:srgbClr val="FF6600"/>
                </a:solidFill>
              </a:rPr>
              <a:t>round function</a:t>
            </a:r>
            <a:r>
              <a:rPr lang="en-US" dirty="0" smtClean="0"/>
              <a:t>” that is composed of four different byte-oriented transformations: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 typeface="Arial" charset="0"/>
              <a:buChar char="–"/>
            </a:pPr>
            <a:r>
              <a:rPr lang="en-US" u="sng" dirty="0" err="1" smtClean="0">
                <a:solidFill>
                  <a:srgbClr val="FF6600"/>
                </a:solidFill>
              </a:rPr>
              <a:t>SubByte</a:t>
            </a:r>
            <a:r>
              <a:rPr lang="en-US" dirty="0" smtClean="0"/>
              <a:t> (Confusion)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 typeface="Arial" charset="0"/>
              <a:buChar char="–"/>
            </a:pPr>
            <a:r>
              <a:rPr lang="en-US" u="sng" dirty="0" err="1" smtClean="0">
                <a:solidFill>
                  <a:srgbClr val="FF6600"/>
                </a:solidFill>
              </a:rPr>
              <a:t>ShiftRow</a:t>
            </a:r>
            <a:r>
              <a:rPr lang="en-US" dirty="0" smtClean="0"/>
              <a:t> (Diffusion)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 typeface="Arial" charset="0"/>
              <a:buChar char="–"/>
            </a:pPr>
            <a:r>
              <a:rPr lang="en-US" u="sng" dirty="0" err="1" smtClean="0">
                <a:solidFill>
                  <a:srgbClr val="FF6600"/>
                </a:solidFill>
              </a:rPr>
              <a:t>MixColumn</a:t>
            </a:r>
            <a:r>
              <a:rPr lang="en-US" dirty="0" smtClean="0"/>
              <a:t> (Diffusion)</a:t>
            </a:r>
          </a:p>
          <a:p>
            <a:pPr lvl="1">
              <a:lnSpc>
                <a:spcPct val="90000"/>
              </a:lnSpc>
              <a:buClr>
                <a:srgbClr val="003399"/>
              </a:buClr>
              <a:buFont typeface="Arial" charset="0"/>
              <a:buChar char="–"/>
            </a:pPr>
            <a:r>
              <a:rPr lang="en-US" u="sng" dirty="0" err="1" smtClean="0">
                <a:solidFill>
                  <a:srgbClr val="FF6600"/>
                </a:solidFill>
              </a:rPr>
              <a:t>AddRoundKey</a:t>
            </a:r>
            <a:r>
              <a:rPr lang="en-US" dirty="0" smtClean="0"/>
              <a:t> (Confusion)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63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6574295"/>
            <a:ext cx="487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  <a:r>
              <a:rPr lang="en-US" sz="1000" dirty="0" smtClean="0">
                <a:solidFill>
                  <a:srgbClr val="003399"/>
                </a:solidFill>
              </a:rPr>
              <a:t>NIST </a:t>
            </a:r>
            <a:r>
              <a:rPr lang="en-US" sz="1000" dirty="0">
                <a:solidFill>
                  <a:srgbClr val="003399"/>
                </a:solidFill>
              </a:rPr>
              <a:t>FIPS 197, </a:t>
            </a:r>
            <a:r>
              <a:rPr lang="en-US" sz="1000" i="1" dirty="0">
                <a:solidFill>
                  <a:srgbClr val="003399"/>
                </a:solidFill>
              </a:rPr>
              <a:t>Advanced Encryption Standard (AES)</a:t>
            </a:r>
            <a:r>
              <a:rPr lang="en-US" sz="1000" dirty="0">
                <a:solidFill>
                  <a:srgbClr val="003399"/>
                </a:solidFill>
              </a:rPr>
              <a:t>, November 2001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Symmetric Key Cryptography </a:t>
            </a:r>
            <a:br>
              <a:rPr lang="en-US" sz="1200" dirty="0" smtClean="0"/>
            </a:br>
            <a:r>
              <a:rPr lang="en-US" dirty="0" smtClean="0"/>
              <a:t>Symmetric Key Cryptosystem – </a:t>
            </a:r>
            <a:br>
              <a:rPr lang="en-US" dirty="0" smtClean="0"/>
            </a:br>
            <a:r>
              <a:rPr lang="en-US" dirty="0" smtClean="0"/>
              <a:t>Advanced Encryption Standard (AES) </a:t>
            </a:r>
            <a:r>
              <a:rPr lang="en-US" sz="1200" dirty="0" smtClean="0"/>
              <a:t>… (4/4)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animation of the 128-bit AES encryption process… </a:t>
            </a:r>
            <a:r>
              <a:rPr lang="en-US" sz="1200" dirty="0" smtClean="0"/>
              <a:t>(http://www.formaestudio.com/rijndaelinspector/archivos/rijndaelanimation.html)</a:t>
            </a:r>
            <a:endParaRPr lang="en-US" dirty="0" smtClean="0"/>
          </a:p>
          <a:p>
            <a:pPr lvl="1"/>
            <a:r>
              <a:rPr lang="en-US" dirty="0" err="1" smtClean="0"/>
              <a:t>KeyExpansion</a:t>
            </a:r>
            <a:r>
              <a:rPr lang="en-US" dirty="0" smtClean="0"/>
              <a:t> using </a:t>
            </a:r>
            <a:r>
              <a:rPr lang="en-US" dirty="0" err="1" smtClean="0"/>
              <a:t>Rijndael’s</a:t>
            </a:r>
            <a:r>
              <a:rPr lang="en-US" dirty="0" smtClean="0"/>
              <a:t> key schedule</a:t>
            </a:r>
          </a:p>
          <a:p>
            <a:pPr lvl="1"/>
            <a:r>
              <a:rPr lang="en-US" dirty="0" smtClean="0"/>
              <a:t>Initial Round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AddRoundKey</a:t>
            </a:r>
            <a:endParaRPr lang="en-US" dirty="0" smtClean="0"/>
          </a:p>
          <a:p>
            <a:pPr lvl="1"/>
            <a:r>
              <a:rPr lang="en-US" dirty="0" smtClean="0"/>
              <a:t>Rounds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SubBytes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ShiftRows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MixColumns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AddRoundKey</a:t>
            </a:r>
            <a:endParaRPr lang="en-US" dirty="0" smtClean="0"/>
          </a:p>
          <a:p>
            <a:pPr lvl="1"/>
            <a:r>
              <a:rPr lang="en-US" dirty="0" smtClean="0"/>
              <a:t>Final Round (no </a:t>
            </a:r>
            <a:r>
              <a:rPr lang="en-US" dirty="0" err="1" smtClean="0"/>
              <a:t>MixColumns</a:t>
            </a:r>
            <a:r>
              <a:rPr lang="en-US" dirty="0" smtClean="0"/>
              <a:t>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SubBytes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ShiftRows</a:t>
            </a: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/>
              <a:t>AddRoundKey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21FDC359-72E3-4EA7-BE2A-DEA8E3C78CD8}" type="slidenum">
              <a:rPr lang="en-US" smtClean="0"/>
              <a:pPr/>
              <a:t>64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0400" y="6574295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</a:t>
            </a:r>
            <a:r>
              <a:rPr lang="en-US" sz="1000" dirty="0" smtClean="0">
                <a:solidFill>
                  <a:srgbClr val="003399"/>
                </a:solidFill>
              </a:rPr>
              <a:t>http://cryptool.org/en/</a:t>
            </a:r>
            <a:endParaRPr lang="en-US" sz="1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D8CE91BD-7F1C-4AF6-8EB1-E7916BB91249}" type="slidenum">
              <a:rPr lang="en-US"/>
              <a:pPr/>
              <a:t>65</a:t>
            </a:fld>
            <a:r>
              <a:rPr lang="en-US"/>
              <a:t> -</a:t>
            </a:r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Symmetric Key Cryptosystem – </a:t>
            </a:r>
            <a:r>
              <a:rPr lang="en-US" dirty="0" smtClean="0"/>
              <a:t>SKIPJACK</a:t>
            </a:r>
            <a:endParaRPr lang="en-US" dirty="0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SKIPJACK</a:t>
            </a:r>
            <a:r>
              <a:rPr lang="en-US" dirty="0" smtClean="0"/>
              <a:t> </a:t>
            </a:r>
            <a:r>
              <a:rPr lang="en-US" dirty="0"/>
              <a:t>is a symmetric key algorithm implemented in electronic </a:t>
            </a:r>
            <a:r>
              <a:rPr lang="en-US" dirty="0" smtClean="0"/>
              <a:t>devices.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SKIPJACK </a:t>
            </a:r>
            <a:r>
              <a:rPr lang="en-US" dirty="0"/>
              <a:t>algorithm is </a:t>
            </a:r>
            <a:r>
              <a:rPr lang="en-US" dirty="0" smtClean="0"/>
              <a:t>no longer classified</a:t>
            </a:r>
            <a:r>
              <a:rPr lang="en-US" dirty="0"/>
              <a:t>.  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Single chip </a:t>
            </a:r>
            <a:r>
              <a:rPr lang="en-US" dirty="0" err="1"/>
              <a:t>cryptoprocessors</a:t>
            </a:r>
            <a:r>
              <a:rPr lang="en-US" dirty="0"/>
              <a:t>: </a:t>
            </a:r>
            <a:r>
              <a:rPr lang="en-US" u="sng" dirty="0">
                <a:solidFill>
                  <a:srgbClr val="FF6600"/>
                </a:solidFill>
              </a:rPr>
              <a:t>CLIPPER</a:t>
            </a:r>
            <a:r>
              <a:rPr lang="en-US" dirty="0"/>
              <a:t>, CAPSTONE, KEYSTONE, REGENT, </a:t>
            </a:r>
            <a:r>
              <a:rPr lang="en-US" u="sng" dirty="0">
                <a:solidFill>
                  <a:srgbClr val="FF6600"/>
                </a:solidFill>
              </a:rPr>
              <a:t>KRYPTON</a:t>
            </a:r>
            <a:r>
              <a:rPr lang="en-US" dirty="0"/>
              <a:t>, and </a:t>
            </a:r>
            <a:r>
              <a:rPr lang="en-US" u="sng" dirty="0">
                <a:solidFill>
                  <a:srgbClr val="FF6600"/>
                </a:solidFill>
              </a:rPr>
              <a:t>FORTEZZA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SKIPJACK is a </a:t>
            </a:r>
            <a:r>
              <a:rPr lang="en-US" u="sng" dirty="0">
                <a:solidFill>
                  <a:srgbClr val="FF6600"/>
                </a:solidFill>
              </a:rPr>
              <a:t>64-bit</a:t>
            </a:r>
            <a:r>
              <a:rPr lang="en-US" dirty="0"/>
              <a:t> codebook using an </a:t>
            </a:r>
            <a:r>
              <a:rPr lang="en-US" u="sng" dirty="0">
                <a:solidFill>
                  <a:srgbClr val="FF6600"/>
                </a:solidFill>
              </a:rPr>
              <a:t>80-bit</a:t>
            </a:r>
            <a:r>
              <a:rPr lang="en-US" dirty="0"/>
              <a:t> </a:t>
            </a:r>
            <a:r>
              <a:rPr lang="en-US" dirty="0" err="1"/>
              <a:t>cryptovariable</a:t>
            </a:r>
            <a:r>
              <a:rPr lang="en-US" dirty="0"/>
              <a:t> (session key).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Similar to DES, SKIPJACK has four (4) modes of operation but processes </a:t>
            </a:r>
            <a:r>
              <a:rPr lang="en-US" u="sng" dirty="0">
                <a:solidFill>
                  <a:srgbClr val="FF6600"/>
                </a:solidFill>
              </a:rPr>
              <a:t>32 rounds</a:t>
            </a:r>
            <a:r>
              <a:rPr lang="en-US" dirty="0"/>
              <a:t> of </a:t>
            </a:r>
            <a:r>
              <a:rPr lang="en-US" u="sng" dirty="0">
                <a:solidFill>
                  <a:srgbClr val="FF6600"/>
                </a:solidFill>
              </a:rPr>
              <a:t>transposition</a:t>
            </a:r>
            <a:r>
              <a:rPr lang="en-US" dirty="0"/>
              <a:t> &amp; </a:t>
            </a:r>
            <a:r>
              <a:rPr lang="en-US" u="sng" dirty="0">
                <a:solidFill>
                  <a:srgbClr val="FF6600"/>
                </a:solidFill>
              </a:rPr>
              <a:t>substitution</a:t>
            </a:r>
            <a:r>
              <a:rPr lang="en-US" dirty="0"/>
              <a:t> per operation:</a:t>
            </a: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Electronic Code Book (ECB</a:t>
            </a:r>
            <a:r>
              <a:rPr lang="en-US" u="sng" dirty="0" smtClean="0">
                <a:solidFill>
                  <a:srgbClr val="FF6600"/>
                </a:solidFill>
              </a:rPr>
              <a:t>), 64-bit</a:t>
            </a:r>
            <a:endParaRPr lang="en-US" u="sng" dirty="0">
              <a:solidFill>
                <a:srgbClr val="FF6600"/>
              </a:solidFill>
            </a:endParaRP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Cipher Block Chaining (CBC</a:t>
            </a:r>
            <a:r>
              <a:rPr lang="en-US" u="sng" dirty="0" smtClean="0">
                <a:solidFill>
                  <a:srgbClr val="FF6600"/>
                </a:solidFill>
              </a:rPr>
              <a:t>), 64-bit</a:t>
            </a:r>
            <a:endParaRPr lang="en-US" u="sng" dirty="0">
              <a:solidFill>
                <a:srgbClr val="FF6600"/>
              </a:solidFill>
            </a:endParaRP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Output Feed Back (OFB</a:t>
            </a:r>
            <a:r>
              <a:rPr lang="en-US" u="sng" dirty="0" smtClean="0">
                <a:solidFill>
                  <a:srgbClr val="FF6600"/>
                </a:solidFill>
              </a:rPr>
              <a:t>), 64-bit</a:t>
            </a:r>
            <a:endParaRPr lang="en-US" u="sng" dirty="0">
              <a:solidFill>
                <a:srgbClr val="FF6600"/>
              </a:solidFill>
            </a:endParaRPr>
          </a:p>
          <a:p>
            <a:pPr lvl="2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Cipher Feed Back (CFB</a:t>
            </a:r>
            <a:r>
              <a:rPr lang="en-US" u="sng" dirty="0" smtClean="0">
                <a:solidFill>
                  <a:srgbClr val="FF6600"/>
                </a:solidFill>
              </a:rPr>
              <a:t>), 64/32/16/8-bit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/>
              <a:t>Skipjack uses </a:t>
            </a:r>
            <a:r>
              <a:rPr lang="en-US" u="sng" dirty="0" smtClean="0">
                <a:solidFill>
                  <a:srgbClr val="FF6600"/>
                </a:solidFill>
              </a:rPr>
              <a:t>DH</a:t>
            </a:r>
            <a:r>
              <a:rPr lang="en-US" dirty="0" smtClean="0"/>
              <a:t> for key exchange.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6553200"/>
            <a:ext cx="472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0099"/>
                </a:solidFill>
              </a:rPr>
              <a:t>Reference</a:t>
            </a:r>
            <a:r>
              <a:rPr lang="en-US" sz="1000" dirty="0" smtClean="0">
                <a:solidFill>
                  <a:srgbClr val="000099"/>
                </a:solidFill>
              </a:rPr>
              <a:t>: http://csrc.nist.gov/groups/ST/toolkit/documents/skipjack/skipjack.pdf</a:t>
            </a:r>
            <a:endParaRPr lang="en-US" sz="1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A2FE4D6F-E2DE-4C63-B4D5-1DE7AD36BE5B}" type="slidenum">
              <a:rPr lang="en-US"/>
              <a:pPr/>
              <a:t>66</a:t>
            </a:fld>
            <a:r>
              <a:rPr lang="en-US"/>
              <a:t> -</a:t>
            </a:r>
          </a:p>
        </p:txBody>
      </p:sp>
      <p:pic>
        <p:nvPicPr>
          <p:cNvPr id="793602" name="Picture 2" descr="International_Data_Encryption_Algorithm_InfoBox_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657600" cy="3760788"/>
          </a:xfrm>
          <a:prstGeom prst="rect">
            <a:avLst/>
          </a:prstGeom>
          <a:noFill/>
        </p:spPr>
      </p:pic>
      <p:sp>
        <p:nvSpPr>
          <p:cNvPr id="79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Cryptographic Algorithms: </a:t>
            </a:r>
            <a:r>
              <a:rPr lang="en-US" sz="1200" dirty="0"/>
              <a:t>Symmetric Key Cryptography </a:t>
            </a:r>
            <a:br>
              <a:rPr lang="en-US" sz="1200" dirty="0"/>
            </a:br>
            <a:r>
              <a:rPr lang="en-US" dirty="0"/>
              <a:t>Symmetric Key Cryptosystem – IDEA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4864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International Data Encryption Algorithm (IDEA)</a:t>
            </a:r>
          </a:p>
          <a:p>
            <a:pPr>
              <a:lnSpc>
                <a:spcPct val="90000"/>
              </a:lnSpc>
            </a:pPr>
            <a:r>
              <a:rPr lang="en-US" dirty="0"/>
              <a:t>Uses </a:t>
            </a:r>
            <a:r>
              <a:rPr lang="en-US" u="sng" dirty="0">
                <a:solidFill>
                  <a:srgbClr val="FF6600"/>
                </a:solidFill>
              </a:rPr>
              <a:t>64-bit</a:t>
            </a:r>
            <a:r>
              <a:rPr lang="en-US" dirty="0"/>
              <a:t> input and output </a:t>
            </a:r>
            <a:r>
              <a:rPr lang="en-US" u="sng" dirty="0">
                <a:solidFill>
                  <a:srgbClr val="FF6600"/>
                </a:solidFill>
              </a:rPr>
              <a:t>data blocks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Based on 3 mathematical functions</a:t>
            </a:r>
          </a:p>
          <a:p>
            <a:pPr marL="1371600" lvl="1" indent="-914400">
              <a:lnSpc>
                <a:spcPct val="90000"/>
              </a:lnSpc>
            </a:pPr>
            <a:r>
              <a:rPr lang="en-US" dirty="0" smtClean="0"/>
              <a:t>XOR</a:t>
            </a:r>
            <a:endParaRPr lang="en-US" dirty="0"/>
          </a:p>
          <a:p>
            <a:pPr marL="1371600" lvl="1" indent="-914400">
              <a:lnSpc>
                <a:spcPct val="90000"/>
              </a:lnSpc>
            </a:pPr>
            <a:r>
              <a:rPr lang="en-US" dirty="0" smtClean="0"/>
              <a:t>ADDITION </a:t>
            </a:r>
            <a:r>
              <a:rPr lang="en-US" dirty="0"/>
              <a:t>modulo 2</a:t>
            </a:r>
            <a:r>
              <a:rPr lang="en-US" baseline="30000" dirty="0"/>
              <a:t>16</a:t>
            </a:r>
            <a:r>
              <a:rPr lang="en-US" dirty="0"/>
              <a:t> (65536)</a:t>
            </a:r>
          </a:p>
          <a:p>
            <a:pPr marL="1371600" lvl="1" indent="-914400">
              <a:lnSpc>
                <a:spcPct val="90000"/>
              </a:lnSpc>
            </a:pPr>
            <a:r>
              <a:rPr lang="en-US" dirty="0" smtClean="0"/>
              <a:t>MULTIPLICATION </a:t>
            </a:r>
            <a:r>
              <a:rPr lang="en-US" dirty="0"/>
              <a:t>modulo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+ 1 (65537)</a:t>
            </a:r>
          </a:p>
          <a:p>
            <a:pPr>
              <a:lnSpc>
                <a:spcPct val="90000"/>
              </a:lnSpc>
            </a:pPr>
            <a:r>
              <a:rPr lang="en-US" dirty="0"/>
              <a:t>Uses </a:t>
            </a:r>
            <a:r>
              <a:rPr lang="en-US" u="sng" dirty="0">
                <a:solidFill>
                  <a:srgbClr val="FF6600"/>
                </a:solidFill>
              </a:rPr>
              <a:t>8 rounds</a:t>
            </a:r>
            <a:r>
              <a:rPr lang="en-US" dirty="0"/>
              <a:t> of transposition and substitution.</a:t>
            </a:r>
          </a:p>
        </p:txBody>
      </p:sp>
      <p:graphicFrame>
        <p:nvGraphicFramePr>
          <p:cNvPr id="7936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19200" y="3360751"/>
          <a:ext cx="304800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98" name="Visio" r:id="rId5" imgW="513398" imgH="513398" progId="Visio.Drawing.11">
                  <p:embed/>
                </p:oleObj>
              </mc:Choice>
              <mc:Fallback>
                <p:oleObj name="Visio" r:id="rId5" imgW="513398" imgH="51339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60751"/>
                        <a:ext cx="304800" cy="304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1215062" y="301625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99" name="Visio" r:id="rId7" imgW="513398" imgH="513398" progId="Visio.Drawing.11">
                  <p:embed/>
                </p:oleObj>
              </mc:Choice>
              <mc:Fallback>
                <p:oleObj name="Visio" r:id="rId7" imgW="513398" imgH="513398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062" y="301625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1219200" y="3724275"/>
          <a:ext cx="3143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00" name="Visio" r:id="rId9" imgW="513398" imgH="513398" progId="Visio.Drawing.11">
                  <p:embed/>
                </p:oleObj>
              </mc:Choice>
              <mc:Fallback>
                <p:oleObj name="Visio" r:id="rId9" imgW="513398" imgH="513398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24275"/>
                        <a:ext cx="3143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08" name="Text Box 8"/>
          <p:cNvSpPr txBox="1">
            <a:spLocks noChangeArrowheads="1"/>
          </p:cNvSpPr>
          <p:nvPr/>
        </p:nvSpPr>
        <p:spPr bwMode="auto">
          <a:xfrm>
            <a:off x="2514600" y="6553200"/>
            <a:ext cx="4721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http://en.wikipedia.org/wiki/International_Data_Encryption_Algorithm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53380FED-B129-420C-9C06-893E0D7EEBD5}" type="slidenum">
              <a:rPr lang="en-US"/>
              <a:pPr/>
              <a:t>67</a:t>
            </a:fld>
            <a:r>
              <a:rPr lang="en-US"/>
              <a:t> -</a:t>
            </a:r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Cryptography: Symmetric Key Cryptography </a:t>
            </a:r>
            <a:br>
              <a:rPr lang="en-US" sz="1200"/>
            </a:br>
            <a:r>
              <a:rPr lang="en-US"/>
              <a:t>Symmetric Key Cryptosystem – Other Block Ciphers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RC5</a:t>
            </a:r>
          </a:p>
          <a:p>
            <a:pPr lvl="1">
              <a:buClr>
                <a:srgbClr val="003399"/>
              </a:buClr>
            </a:pPr>
            <a:r>
              <a:rPr lang="en-US"/>
              <a:t>Designed by Ron Rivest of RSA Security</a:t>
            </a:r>
          </a:p>
          <a:p>
            <a:pPr lvl="1">
              <a:buClr>
                <a:srgbClr val="003399"/>
              </a:buClr>
            </a:pPr>
            <a:r>
              <a:rPr lang="en-US"/>
              <a:t>Features data dependant rotations, variable block size (32,64, or 128 bits), variable key size (0 – 2040 bits), variable number of rounds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RC6</a:t>
            </a:r>
          </a:p>
          <a:p>
            <a:pPr lvl="1">
              <a:buClr>
                <a:srgbClr val="003399"/>
              </a:buClr>
            </a:pPr>
            <a:r>
              <a:rPr lang="en-US"/>
              <a:t>Also designed by Ron Rivest.  It was a candidate for AES.</a:t>
            </a:r>
          </a:p>
          <a:p>
            <a:pPr lvl="1">
              <a:buClr>
                <a:srgbClr val="003399"/>
              </a:buClr>
            </a:pPr>
            <a:r>
              <a:rPr lang="en-US"/>
              <a:t>Based on RC5, RC6 has a block size of 128 bits, supports key size of 128, 192, and 256 bits.</a:t>
            </a:r>
          </a:p>
          <a:p>
            <a:pPr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Blowfish</a:t>
            </a:r>
          </a:p>
          <a:p>
            <a:pPr lvl="1"/>
            <a:r>
              <a:rPr lang="en-US"/>
              <a:t>Highly efficient block cipher, designed by Bruce Schneier</a:t>
            </a:r>
          </a:p>
          <a:p>
            <a:pPr lvl="1"/>
            <a:r>
              <a:rPr lang="en-US"/>
              <a:t>Key size: 32 – 448 bits (in steps of 8 bits)</a:t>
            </a:r>
          </a:p>
          <a:p>
            <a:pPr lvl="1"/>
            <a:r>
              <a:rPr lang="en-US"/>
              <a:t>64-bit block size</a:t>
            </a:r>
          </a:p>
          <a:p>
            <a:pPr lvl="1"/>
            <a:r>
              <a:rPr lang="en-US"/>
              <a:t>Optimized for 32-bit micro-processors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52B3DDA-9519-443C-952F-E573E67F35B0}" type="slidenum">
              <a:rPr lang="en-US"/>
              <a:pPr/>
              <a:t>68</a:t>
            </a:fld>
            <a:r>
              <a:rPr lang="en-US"/>
              <a:t> -</a:t>
            </a:r>
          </a:p>
        </p:txBody>
      </p:sp>
      <p:pic>
        <p:nvPicPr>
          <p:cNvPr id="797698" name="Picture 2" descr="R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4495800"/>
            <a:ext cx="4572000" cy="2176463"/>
          </a:xfrm>
          <a:prstGeom prst="rect">
            <a:avLst/>
          </a:prstGeom>
          <a:noFill/>
        </p:spPr>
      </p:pic>
      <p:sp>
        <p:nvSpPr>
          <p:cNvPr id="79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Classes of Cryptography: Symmetric Key Cryptography </a:t>
            </a:r>
            <a:br>
              <a:rPr lang="en-US" sz="1200" dirty="0"/>
            </a:br>
            <a:r>
              <a:rPr lang="en-US" dirty="0"/>
              <a:t>Symmetric Key Cryptosystem – Stream Ciphers</a:t>
            </a:r>
          </a:p>
        </p:txBody>
      </p:sp>
      <p:sp>
        <p:nvSpPr>
          <p:cNvPr id="797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RC4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most commonly implemented software stream cipher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Used in </a:t>
            </a:r>
            <a:r>
              <a:rPr lang="en-US" u="sng" dirty="0">
                <a:solidFill>
                  <a:srgbClr val="FF6600"/>
                </a:solidFill>
              </a:rPr>
              <a:t>Secure Socket Layer (SSL)</a:t>
            </a:r>
            <a:r>
              <a:rPr lang="en-US" dirty="0"/>
              <a:t> and </a:t>
            </a:r>
            <a:r>
              <a:rPr lang="en-US" u="sng" dirty="0">
                <a:solidFill>
                  <a:srgbClr val="FF6600"/>
                </a:solidFill>
              </a:rPr>
              <a:t>Wired Equivalent Privacy (WEP)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Designed by Ron </a:t>
            </a:r>
            <a:r>
              <a:rPr lang="en-US" dirty="0" err="1"/>
              <a:t>Rivest</a:t>
            </a:r>
            <a:r>
              <a:rPr lang="en-US" dirty="0"/>
              <a:t> of RSA Security.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Using pseudo-random generation algorithm.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Variable key size.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Highly efficient, much faster than any block cipher.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Stream ciphers can be difficult to implement correctly.</a:t>
            </a:r>
          </a:p>
        </p:txBody>
      </p:sp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5257800" y="6553200"/>
            <a:ext cx="2446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Source</a:t>
            </a:r>
            <a:r>
              <a:rPr lang="en-US" sz="1000" dirty="0">
                <a:solidFill>
                  <a:srgbClr val="003399"/>
                </a:solidFill>
              </a:rPr>
              <a:t>: http://en.wikipedia.org/wiki/RC4</a:t>
            </a:r>
          </a:p>
        </p:txBody>
      </p:sp>
      <p:sp>
        <p:nvSpPr>
          <p:cNvPr id="2" name="AutoShape 2" descr="data:image/jpg;base64,/9j/4AAQSkZJRgABAQAAAQABAAD/2wCEAAkGBhQSEBQUEhQUFBQVFBQVFBQUFRQUFRUUFxcVFBcUFRUXHCYeFxkjGRQUHy8gIycpLCwsFR4xNTAqNSYsLCkBCQoKDgwOGg8PFCkcHRwsLCksKSkpKSkpLCkpLCwpKSkpKSkpKSkpKSkpKSwpLCkpKSwsLCwsKS4pKSw2KSwsLP/AABEIAOEA4QMBIgACEQEDEQH/xAAbAAABBQEBAAAAAAAAAAAAAAACAAEDBQYEB//EAEEQAAEDAgMFBgQDBwIFBQAAAAEAAhEDIQQFMRJBUWFxBiKBkaHwEzKxwVLR4QcjM0JigrJy8RQWQ5LCFVNzotL/xAAZAQACAwEAAAAAAAAAAAAAAAAAAQIDBAX/xAAlEQEAAgIDAQACAQUBAAAAAAAAAQIDESExQRJRYSIEMkJSsRP/2gAMAwEAAhEDEQA/AKFKE4CIBTQMAiCQCcIIkoShEAgGARQlCdANCSRQuPGwQZyU20uKvmbRzjnbzVfVz+OfRQm0QlFZleAhHCzlPO3H+VSjO3/hHql9wl8S0AckqihnX4mkeFvMKwpYsEffUfopRaJQmswmTpAp1IjJJwE8IAIShHCUIAISRQlCAEhNCKEoQAwknShANCSeE6AgTgJQnAQR4TgJQnAQCCeEgEUIBkiiAUGJrBok6BIyrVg0SbALN5nnm0Ybpx96LjzfODUNidkKLKMudUMmzfOeiptddSgmguF5PvgrPCZI52ohXWCy5rYDR+ZV3h8BxCyWy/hrrh32pcN2cEXPvyXcOzLIv6K/o4QKc4RVTkmfWmMMRHTL1ey8junwVdislrMEi8aRwW2NEjkpBTG+6lGW0K7Yay88wOYFrth9tbG0FXLVY552ZZWaSLOA1WCw+bVMPULHkuaDBG8RvE/RbMWaLdsWXDNWuhKFDhcUHtDmkEHRTytDMaEoRQlCZBhNCOE0IMMJQihJABCaFJCEhACkihJAQwnAShEAgjJwE4CIBAIBPCdOgAeYBJWRzrMjUdsMs28npc+Ctu0OY7Ldka+7+Sx1XFTDR/MfIfnKqtO+FtI1yko4Y1agb/LrHLiea2mAw4aAAIhUeSUhDncTA6BaDBCSFjy2502Yo42u8Bhv1VzSw1lzZbRsreg0LLttpGhUcOpRRU9JsrpbRlJd4rnYZc1ajCvHUFx4mihGdSrWLzT9oOW/DqioNHfVembCy/7Q8HtYXa/CRKux21LNmrurz7J82NF/Fjvmbw5jmPVbfD1g9sgyOPJecYcTbyWj7P44t7ni3pvb4Lo1t45t6+tSnhMwyJ4olapMmhFCUIAUoRJkAJCUIk0IAYSRQkgIAEQCZEAgihEAkAnAQDgJORBQ4knZMawgMN2kxW08+P1j9PNUuFfNSfYU2c1y6oRw7vgLfWUsFh7TxsPzVK5f5S6GNHGfVaPK9VnqTNlrCtDlXzdVhydtuPpssA2wVhEKvwIIAVk1kqnTVVYYJoVm1gBEKpYwwIXbQOl06pWjbqxAEaXVZiVZETKrcS2ClcU/Ctrs1VL2jo7eErA/hPmLq7xD1xY7DbeHcOLT5wo1nkrxuHhuFb3iFaUDBaRqLjrvCgbhi2oZ4x43/IqSoQBAiZkddI8l0o5cy3bX5ZW2mDxXdCynZnNR8Q0ybG7eo1Hl9FrGrRWdwz2jUmhKEUJiFJEMJQihJABCUIoShACki2UkBzAIwEwCMBBFCcBOnAQCUGKcWtLrWB6LohQYunLHDkfolJw8pqnacTxK6sNUkgdI9+9y53iNrlI8kVI3AHJUz0u9bCkyacK1yjUclU5aw7Oz0WiwGHDRJOqwW7ba8Q1WWGQrak1ZrCZjTbq8c76K4o4wFoIM31UNNNJhcAwAip1VXnE/u55j8k7cUGyTpCa1c0jZc+IAWeqdrGNcBqIJ5mNw5rjp9tA8Eluz4jTinNdwq+6xPa6r0NVBt90j3Cpqnaj8B2hwAmOMqfDZn8UyIB3jfHTgq5pMD/0iXm3aP93iXsNgXS09bhZx9XaDrwW36ib/AJr0XttkBqsbVaLhpnnFwvMq7SKh4yt2G24Yc1dTsVPFEEOB7wMyvTMqxgqUmP8AxNB49R5ryvYvZbvsJVLqLwf5X26EA/VaastumnCeE4anhWKwQmhGQhhANCUJ4ShANCSdJAc4RAJkYCCPCcBIBFCAaEz2SFIAnAQHlGaYX4Veow27xI/0uuD5EeSiwbJeOo9+i3Pa3s8azRUpgbbAeW00AmOvDqshl2EcIJ6/YKm/ESvpO5XTcbsXXWMydUgNBPGPsqvEUybC/TVduGwOIcA2kCydXEQfDn1WONNfO3a9zmtJFO3E93zmAmy3P3MNj3bSGkOHjC66HYUvALnu2t7iSTPEd6QVa5j2JbsSX98uc81D87idQTvClMV12dfrfXC+ybMRWbY6wrTNcuPwpBgxvXn/AGPpuo19ibXj35r0XEVi4QdLKiWusbq8vxlKTDZcZhoEiT1XJTrupPc19KnLdow91ZwcWgHZ7rYBO6YFl6Ji8ncYLWTAEkctLJYfKGOdtVKW07eS1n3U8dqx/cpyUvMfxZah2tfTc1tbDMpMcAdtgsAbgmyuMJSD6u0wd2LkWbxiRr4LUf8Apo3MF97i0+l0VHDNps2WgBv4RYeWihe8eJ1xT6rjSll+H6LxvtXlHwK1vln9R+S9jrmCQFle0eTirJdp3Z842vO3gpYJ1KvPG4iHnNLK3kbQYS0mBY3cdwW47LZb8GgOL+8ft6LVZZgmikLDuFsCN11wUqcAAbhC24rfUyyZ8fxEfsoShElC0MgYQkKSE0IACE0IoShBBSRQmQaABEAmARgIIgEQCQCNANCeE8J4QEVWIg71hq1nPb+EEW/pP6LeVaYcCCsVjMtNOuQXTYuB3kGRfnJ9FTkXYvUeWmXjkt1lDQ75h74LEZS0B3RbfJKlpXPv26WKNrwZQ0iZI5Ek/QrixlDZBvPDcFZtr21VD2hxt2sYYcXR4b1HTVasRDiw1OMQ08FuaolgO9YTBMe2sATIW3bPwwVPXCONNRq7NpibKUweBVVXEiZvCrKeOqUX7LyeR4/qoa0thrNq1lxPfKLBZsC2CuXE194TtBx648Z8w52XE6mHbTdbgf8Adu8wF1Yp0j18Vw1qg2mkWMj7fkjFxOmLPHG3Y9oo0HFx+Rp2ju2vlA9foquncewurtPXL6dKmP8AqO2n8g07X+UeSgYyFv8A6euo2yf1lt2iPxBQmhHCULQxAhNCMhMgAhNCOEJCAZJPCSAgaEQCTQiAQRQiASARAIBgEUJwE8IASFSZ/QAh+hbM7pBHreFe7K5M1wgqUnAibe4StG4SidSxFCtBJWmyrMYAWew1GdoeRWiyHLg8D3cLl34dXFbS9bmEgCVnO0eNcxzXNuAut7m0nkPcJ3C4UOLLHjclCycm1dlnasCqC8ETa62tDtawt2QZ4DeVh/8Al9tR2sK8yXIGUXh20LQrOCray9wYr1XbT+4waN/mPXh0VrjsG2oyCL8eajp5rTi72+a46vamkHbLSHPj5Gd53k3dzUZjaz6mO3CyhUpOgmRuOisqbSdVwnPDUcGOpFpNwTH0Btp6q6LBHgqp2IttzPZZZ7OcQ5g7msjx5LQ1jAWczRu1Ya7vIwTxHRTxxu0KMtv4pMqxJqsD3C8kDoDZd+yhw9ENaAABA3KSF1YjUOVadzsEJEI4ShMkUJiFLCYhARQmhGQmLUAEJItlJAQAIgEgEQCCJEEwCMBMGARQnATgIBoSLUWynDUgwVYbFd4vBMrQdmcUGuIJ5qq7S4E06vxB8rpGmjt/TeuPA44NO03eI8zqfEH2FhyY+ZbseTUQ1mcUW4iqQQIaI0ve6zmY9lHX+DWcw67LiS08uS1OCdLQ8SA4NA8tmDwv9uK563edsjW8XvHEnoqear4vEqjKMmt+/DwdjVpJG0Dujj03La0ckwjXtPdNiCO84SI1F7/qqSjUI0Phrcmy6/i1Q4XiWnZ4zr9AT4J9+LN1/wBpTY3IKZP7umGtDnGXNgOB4A31+iLKsqpYdpFJoDnfM62048z9kDMS8nvkk3BMnjHl+ifDV4efeijM+QlE18QV2huImZiRb+3RWDsyF+XDxVdiKDg5xsPncTqRq5oHj9FncXm2wRexjdpN/GwRFN6U2yamWoxWZDZJBBET4eyqnKXGvXaOL4jlpPhfzKzb8dUqQxkjaMzvF5E+G7n0n0PsVlAZ+8OjZDZ1c7Rx6DT/AGWrHi50zXyb5lLnuxRrAEhoqSWTYEggETpNxbmueFzftQxANKm3ftud4BsHw7wVX2VzoVGCm8/vG2Em7mjQ8yB9JW6a65Y4na9hMQjhKFA0aaEeymIQEZCYhSEJoQEUJKSE6A5AjTAIgEyIBGAmARgIBAJwE4CIBIGATwnhPCAq+0GWGvRLGmDIM9Fgf+Idh3Op1B8oN+Rgd06xf1XqcLN9tsNT+AS75/5DaRBBN/AKNq7SiVvlxa5jGnRos4GAABYfS53hV5YdsuAESRvFpgiT081Tdmcz/dtaSXQHA30Bj7lbANDqYIETs2GsFrJjfvIWa9NrqX1OpUeAqFpBAPzXbxcTGu4aq9FNzzB+YEOkDS0j1gRwXRQy1rS4uHCPc8j6Jf8AFx8R1hFhv4edyqOYhsj5nkJwcPvGk2mLx571WV6h2yW/yGJ5m5MDUgfUcVb0a4kSCbx4gfnbzXBjLNcRYA90QJdYuJk8mkeKdabnaOTJERqHHSzQDaJPyu1iO4dmb9drpJWLzrMPiPaGwLzYWuLgSNJEjj4q6z6oGF4v39OEReed/QeHB2cyU1KwMbTybToBuJHIfktUVY97na77F9mHvdLplxLnH8LTfwJXpWCoAkbIimwbLB0sSosPgBRpNpN+Z+p38z5KXOsaMLhKj7DZbDR/UbNHmQttKfEfuVF7fU/qHlXbjMfi4t0fKyWDgYJLvW3gs1TcWO2mktc0gzvnj74qerVJJOvE2mTqoSDw81YUNblnbRpaBWaQdNptweZGoWjoYljwCxwcDwK8vIsJFr7/AKKNzyIIt0Vc0g4l6zCEheaYbPq9P5ajuhO0PIq9y/t5urM/uZ/+SfoVGaSe2tIQwoMFmlKsP3bw7lo4dWm66oUNGjhJGkkNOQBEAkAjATIgEQCQCMBAIBPCcBOgzQnhUGb9t8PQkB3xXj+WnBAPN+g8JWKzbt7iK0hp+Czgz5j1eb+UIGnoua5/RwzSarwDuYLvPRv52WE7S587ENY4t2AR3WzMNJkSeJELJCXOAuS4gTrcmFos/wAPslvAADwFkvDjtX5RmDmVQA4jhvGhJmdB04L0XKM2BAaZBBLIniBEb+YXlDnbNQHmFpsJjnAhwcZsfLl4BUWnXaz53zD1qq/u2Og4amAB5DRVGaVYbbfAHARJ3b7WVHhe2rgIeO9NoNtCIuOCHF9pqZIaQBtQ4BziAdYgwCN7YKXxEl9WjhcZfmG02QQLuGl7gjz1P0SxeJIbM20BMCI2rgHUx6rOYDNA07Ldp5cTBgGxJs708pRVMXXrv7m756hgUqdhviBwsSTFpUq18KZmXJiq76+IawAOcO6IiS4i5cBuHTcvUuyXZoYantOu8i5/Lkqr9nmAwhdU2H/ErsMVC4Q4gWD2j8B5ab7rU5vjNluyPmNgtmPH899/8U2vxqOhYN+291Q3A7rfusL+0/Otqo3DNNmjbffVxB2W+Av4rbms2hQLnGzGlx5wJK8QzPGGtVfUdJLyXHWRP2iB4K6UK8oHG8m6Zse/G5RTwPKfumpAeXPX9VFMLT73KFwtPDz6qcDXTdrr70QCZI0B4cdPugOcjT3uSj/dO9l78Y+6cX9UjMyQQQSDxFueqvMu7YVqY75FVvB3zeDt/jKpDuPAJRbT3KUxsNl/z9T/APbf5hJY7w9Uyj8QNy9SajATAJy4ASTAFyTYBVGIBO94aCSQANSTAHUlZjN+3FOnIoj4jvxGzB93LG5pnNWuf3jyRubo0dGiycQG1zbt3RpyKX713EWYP7t/h5rE5v2mr4iz3nZ/A3ut8hr4yq/WULmKWjQFCVK5qjIUZg3VktLaxNIf1t9DP2W9zvJ9ukSNQsb2TpzjKXVx/wDqV6ZlHaHDV6rsM101BYGDsvdcEMO+PXcp0j+Mq7TP08ix9HZI6q0wL7K77ZdnNkuIEQZWdwJsFky1000ttbBsqCrhpXTQ0Vz2by0VcVTZqJ2j0aC77BVUiZmIW24jbmyzJGMIcS01JnZIJa3kRFz1Wpp1KhkkF9u7LYa3k1ujRFrBaenkLNqSBu3LqrYJobAXZpStY1DmWtNuZeO5diamEzGnUYNn941pG4teYc2OEH6L1rDONavOoavP8Zl+3mLANGH4jvDT1AXpOSUNinJ1N054Hemf/abmuxhxTBgvcAegufp6ry4HUec++S0Xb3MfjYo37rBA5kwT6Qs8GW9fDgq1kQQfzPAH7cUwbPvchFz6e5TNeQb9OnL1SSSv+3igA5i2mmuh67/NORPru4c00WmUEjrGRIuJ+iZpJHscN6jOMBMNE3u7d+pupNnj1skZwOP34py3UfZDOnv3uTg392tqEwDZ6eQSUsDgfVJAb/Ns/pYcd8y7cxvzHrwHMrCZz2jq4gwTssmzGnu+P4j1VTVqlxkmSd5uTzJS5qqIMyT2W5wjpsv0RVhb0/NSDlbVEwpXMI5qJtMOsUdIEEtOguD+ajBgNNROaukhc70pC37H4cvrvAMO+BW2TvBIDbc4cVLgapwVYhwlromB3m8HNP2VRlGaOw9dlVty03G5zTIc09QSt1mOV0sbTFai6QfNp/C/g76q3HEWrr1C86n9LHA9p6GPb8CsYrC1KqRAqgaNd/VulVuL7B1KbSWkOvMCx424rJV8HUoVGm7S1wIcLEGdQVqKHajFER8ZxNtWs9e6i+KtuJEWmvMK+jRLSQRBGo4LXfs8w84h7vwUz5uIH0BXC9jcXSLrNrsHeiweOMe46K8/ZphiKdZ7hc1Ay/8AQ2T/AJrLTBNcsfhfbLFscto931+i56lSZ6IalRPSpyDzXSYmVyTBbeJqvOp9Gzb6BajN8YKVA8gqzAUPh48McYbVYQP7TtR5SuL9qeMbTbsMdO3Yc7D0hQvaN6k4ie3mdTEFz3Pdq5xM8yZTHTrrH5IKYtb3wujDTF9+irWm8+OmnVQ7fiYtwRudf373yma7eevP3f1QAOqkCQJF7b53e+S5CHPPeNp+UaePFdpJm3TluHn0UTXyb2I3aaHX9UjHTpRb6DmjLJ8vSP0UreWvTSw03pnDh+aZOZogg++CNrb8ZCGNZ5aG2unvgjaUjOki2z/V6/mkmSka9dIF/r78Fz4ruuPA38d6mwxn9FXH4Sl0tFuvT3/smc309/VBiKwbf18kmGWgzw8iFIkTMPDpJ8FM5uoHDzTk9Pd07N+vv2Uggc23srnrNXeW+4UVWlKUwarLV1ZVndXC1Nuk6Nzmm7Xjg4b0XwRtQjxGXSWgakgeKhFZjmEtx69GwVWjmFGw2amz3mGJHEtP8w9QiPZrZbcd6IJ3Hmsjh8LUoOabtIuHCxBXoeUZ2K7GlxAf8tRukk6PH0I5rZFvqOe2aY10ylKk6jU4XsvR+zmE+HhWf1AvP95LvpA8Fl8/wgOgvMDqtq4BjGtGgAb4AQiIEyZjdorvZTgCyDC4UjWxsfO67qrQB74ImREM9nga2ahsaTS+RrO4DqvLO1eZ/FrSNDdoiDHEjdPPgF6bm1eWj+t8/wBrf1heUZxX28TUduBLRwgW+qV+IOvbmaLAfonqTrpOm/w98U2zMb9Z8Oqd1jb37H1VaxDPu6em0XO7S9r+XVRknnr7+ikLJE/r1JQEZZf7fYnzQ/D2jO/d0FzP0Rh0nQSZued0mWBM690fc+vqkaRtQE24+iTynYyBHA+/X6JVz5+xvTJAG6/7c/yUlM6e9PvdRN199FNHe08f08kjSfEHAeQST/EPE/8Ac78kyZKfM9G+P2SwHy+P2SSVX+SfhY75T1/JTUv4Q8Pokkpel4I6+H2UrflPh/5JJJkalr5f5Jq+vj9wkkgOehu6K4w38Wl/qH1ckknXsrNJ2h3dFyZL/EZ1H2SSVnqrxpsz/iM/+Rn+TVs3fOzqEklKOiWeL/iFQY35f+5JJV18WW9ZPMv+n/ocvLav8R3+o/5BJJTyI0HR1Ph9VHud/pb9kklWscp/P/yUtP5PH7p0kg5qW/oUZ0b0+xSSRBukano/7oMR/N1H0KSSZIqf3H+QRO1PT7OSSSMSSSSDf//Z"/>
          <p:cNvSpPr>
            <a:spLocks noChangeAspect="1" noChangeArrowheads="1"/>
          </p:cNvSpPr>
          <p:nvPr/>
        </p:nvSpPr>
        <p:spPr bwMode="auto">
          <a:xfrm>
            <a:off x="7302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g;base64,/9j/4AAQSkZJRgABAQAAAQABAAD/2wCEAAkGBhQSEBQUEhQUFBQVFBQVFBQUFRQUFRUUFxcVFBcUFRUXHCYeFxkjGRQUHy8gIycpLCwsFR4xNTAqNSYsLCkBCQoKDgwOGg8PFCkcHRwsLCksKSkpKSkpLCkpLCwpKSkpKSkpKSkpKSkpKSwpLCkpKSwsLCwsKS4pKSw2KSwsLP/AABEIAOEA4QMBIgACEQEDEQH/xAAbAAABBQEBAAAAAAAAAAAAAAACAAEDBQYEB//EAEEQAAEDAgMFBgQDBwIFBQAAAAEAAhEDIQQFMRJBUWFxBiKBkaHwEzKxwVLR4QcjM0JigrJy8RQWQ5LCFVNzotL/xAAZAQACAwEAAAAAAAAAAAAAAAAAAQIDBAX/xAAlEQEAAgIDAQACAQUBAAAAAAAAAQIDESExQRJRYSIEMkJSsRP/2gAMAwEAAhEDEQA/AKFKE4CIBTQMAiCQCcIIkoShEAgGARQlCdANCSRQuPGwQZyU20uKvmbRzjnbzVfVz+OfRQm0QlFZleAhHCzlPO3H+VSjO3/hHql9wl8S0AckqihnX4mkeFvMKwpYsEffUfopRaJQmswmTpAp1IjJJwE8IAIShHCUIAISRQlCAEhNCKEoQAwknShANCSeE6AgTgJQnAQR4TgJQnAQCCeEgEUIBkiiAUGJrBok6BIyrVg0SbALN5nnm0Ybpx96LjzfODUNidkKLKMudUMmzfOeiptddSgmguF5PvgrPCZI52ohXWCy5rYDR+ZV3h8BxCyWy/hrrh32pcN2cEXPvyXcOzLIv6K/o4QKc4RVTkmfWmMMRHTL1ey8junwVdislrMEi8aRwW2NEjkpBTG+6lGW0K7Yay88wOYFrth9tbG0FXLVY552ZZWaSLOA1WCw+bVMPULHkuaDBG8RvE/RbMWaLdsWXDNWuhKFDhcUHtDmkEHRTytDMaEoRQlCZBhNCOE0IMMJQihJABCaFJCEhACkihJAQwnAShEAgjJwE4CIBAIBPCdOgAeYBJWRzrMjUdsMs28npc+Ctu0OY7Ldka+7+Sx1XFTDR/MfIfnKqtO+FtI1yko4Y1agb/LrHLiea2mAw4aAAIhUeSUhDncTA6BaDBCSFjy2502Yo42u8Bhv1VzSw1lzZbRsreg0LLttpGhUcOpRRU9JsrpbRlJd4rnYZc1ajCvHUFx4mihGdSrWLzT9oOW/DqioNHfVembCy/7Q8HtYXa/CRKux21LNmrurz7J82NF/Fjvmbw5jmPVbfD1g9sgyOPJecYcTbyWj7P44t7ni3pvb4Lo1t45t6+tSnhMwyJ4olapMmhFCUIAUoRJkAJCUIk0IAYSRQkgIAEQCZEAgihEAkAnAQDgJORBQ4knZMawgMN2kxW08+P1j9PNUuFfNSfYU2c1y6oRw7vgLfWUsFh7TxsPzVK5f5S6GNHGfVaPK9VnqTNlrCtDlXzdVhydtuPpssA2wVhEKvwIIAVk1kqnTVVYYJoVm1gBEKpYwwIXbQOl06pWjbqxAEaXVZiVZETKrcS2ClcU/Ctrs1VL2jo7eErA/hPmLq7xD1xY7DbeHcOLT5wo1nkrxuHhuFb3iFaUDBaRqLjrvCgbhi2oZ4x43/IqSoQBAiZkddI8l0o5cy3bX5ZW2mDxXdCynZnNR8Q0ybG7eo1Hl9FrGrRWdwz2jUmhKEUJiFJEMJQihJABCUIoShACki2UkBzAIwEwCMBBFCcBOnAQCUGKcWtLrWB6LohQYunLHDkfolJw8pqnacTxK6sNUkgdI9+9y53iNrlI8kVI3AHJUz0u9bCkyacK1yjUclU5aw7Oz0WiwGHDRJOqwW7ba8Q1WWGQrak1ZrCZjTbq8c76K4o4wFoIM31UNNNJhcAwAip1VXnE/u55j8k7cUGyTpCa1c0jZc+IAWeqdrGNcBqIJ5mNw5rjp9tA8Eluz4jTinNdwq+6xPa6r0NVBt90j3Cpqnaj8B2hwAmOMqfDZn8UyIB3jfHTgq5pMD/0iXm3aP93iXsNgXS09bhZx9XaDrwW36ib/AJr0XttkBqsbVaLhpnnFwvMq7SKh4yt2G24Yc1dTsVPFEEOB7wMyvTMqxgqUmP8AxNB49R5ryvYvZbvsJVLqLwf5X26EA/VaastumnCeE4anhWKwQmhGQhhANCUJ4ShANCSdJAc4RAJkYCCPCcBIBFCAaEz2SFIAnAQHlGaYX4Veow27xI/0uuD5EeSiwbJeOo9+i3Pa3s8azRUpgbbAeW00AmOvDqshl2EcIJ6/YKm/ESvpO5XTcbsXXWMydUgNBPGPsqvEUybC/TVduGwOIcA2kCydXEQfDn1WONNfO3a9zmtJFO3E93zmAmy3P3MNj3bSGkOHjC66HYUvALnu2t7iSTPEd6QVa5j2JbsSX98uc81D87idQTvClMV12dfrfXC+ybMRWbY6wrTNcuPwpBgxvXn/AGPpuo19ibXj35r0XEVi4QdLKiWusbq8vxlKTDZcZhoEiT1XJTrupPc19KnLdow91ZwcWgHZ7rYBO6YFl6Ji8ncYLWTAEkctLJYfKGOdtVKW07eS1n3U8dqx/cpyUvMfxZah2tfTc1tbDMpMcAdtgsAbgmyuMJSD6u0wd2LkWbxiRr4LUf8Apo3MF97i0+l0VHDNps2WgBv4RYeWihe8eJ1xT6rjSll+H6LxvtXlHwK1vln9R+S9jrmCQFle0eTirJdp3Z842vO3gpYJ1KvPG4iHnNLK3kbQYS0mBY3cdwW47LZb8GgOL+8ft6LVZZgmikLDuFsCN11wUqcAAbhC24rfUyyZ8fxEfsoShElC0MgYQkKSE0IACE0IoShBBSRQmQaABEAmARgIIgEQCQCNANCeE8J4QEVWIg71hq1nPb+EEW/pP6LeVaYcCCsVjMtNOuQXTYuB3kGRfnJ9FTkXYvUeWmXjkt1lDQ75h74LEZS0B3RbfJKlpXPv26WKNrwZQ0iZI5Ek/QrixlDZBvPDcFZtr21VD2hxt2sYYcXR4b1HTVasRDiw1OMQ08FuaolgO9YTBMe2sATIW3bPwwVPXCONNRq7NpibKUweBVVXEiZvCrKeOqUX7LyeR4/qoa0thrNq1lxPfKLBZsC2CuXE194TtBx648Z8w52XE6mHbTdbgf8Adu8wF1Yp0j18Vw1qg2mkWMj7fkjFxOmLPHG3Y9oo0HFx+Rp2ju2vlA9foquncewurtPXL6dKmP8AqO2n8g07X+UeSgYyFv8A6euo2yf1lt2iPxBQmhHCULQxAhNCMhMgAhNCOEJCAZJPCSAgaEQCTQiAQRQiASARAIBgEUJwE8IASFSZ/QAh+hbM7pBHreFe7K5M1wgqUnAibe4StG4SidSxFCtBJWmyrMYAWew1GdoeRWiyHLg8D3cLl34dXFbS9bmEgCVnO0eNcxzXNuAut7m0nkPcJ3C4UOLLHjclCycm1dlnasCqC8ETa62tDtawt2QZ4DeVh/8Al9tR2sK8yXIGUXh20LQrOCray9wYr1XbT+4waN/mPXh0VrjsG2oyCL8eajp5rTi72+a46vamkHbLSHPj5Gd53k3dzUZjaz6mO3CyhUpOgmRuOisqbSdVwnPDUcGOpFpNwTH0Btp6q6LBHgqp2IttzPZZZ7OcQ5g7msjx5LQ1jAWczRu1Ya7vIwTxHRTxxu0KMtv4pMqxJqsD3C8kDoDZd+yhw9ENaAABA3KSF1YjUOVadzsEJEI4ShMkUJiFLCYhARQmhGQmLUAEJItlJAQAIgEgEQCCJEEwCMBMGARQnATgIBoSLUWynDUgwVYbFd4vBMrQdmcUGuIJ5qq7S4E06vxB8rpGmjt/TeuPA44NO03eI8zqfEH2FhyY+ZbseTUQ1mcUW4iqQQIaI0ve6zmY9lHX+DWcw67LiS08uS1OCdLQ8SA4NA8tmDwv9uK563edsjW8XvHEnoqear4vEqjKMmt+/DwdjVpJG0Dujj03La0ckwjXtPdNiCO84SI1F7/qqSjUI0Phrcmy6/i1Q4XiWnZ4zr9AT4J9+LN1/wBpTY3IKZP7umGtDnGXNgOB4A31+iLKsqpYdpFJoDnfM62048z9kDMS8nvkk3BMnjHl+ifDV4efeijM+QlE18QV2huImZiRb+3RWDsyF+XDxVdiKDg5xsPncTqRq5oHj9FncXm2wRexjdpN/GwRFN6U2yamWoxWZDZJBBET4eyqnKXGvXaOL4jlpPhfzKzb8dUqQxkjaMzvF5E+G7n0n0PsVlAZ+8OjZDZ1c7Rx6DT/AGWrHi50zXyb5lLnuxRrAEhoqSWTYEggETpNxbmueFzftQxANKm3ftud4BsHw7wVX2VzoVGCm8/vG2Em7mjQ8yB9JW6a65Y4na9hMQjhKFA0aaEeymIQEZCYhSEJoQEUJKSE6A5AjTAIgEyIBGAmARgIBAJwE4CIBIGATwnhPCAq+0GWGvRLGmDIM9Fgf+Idh3Op1B8oN+Rgd06xf1XqcLN9tsNT+AS75/5DaRBBN/AKNq7SiVvlxa5jGnRos4GAABYfS53hV5YdsuAESRvFpgiT081Tdmcz/dtaSXQHA30Bj7lbANDqYIETs2GsFrJjfvIWa9NrqX1OpUeAqFpBAPzXbxcTGu4aq9FNzzB+YEOkDS0j1gRwXRQy1rS4uHCPc8j6Jf8AFx8R1hFhv4edyqOYhsj5nkJwcPvGk2mLx571WV6h2yW/yGJ5m5MDUgfUcVb0a4kSCbx4gfnbzXBjLNcRYA90QJdYuJk8mkeKdabnaOTJERqHHSzQDaJPyu1iO4dmb9drpJWLzrMPiPaGwLzYWuLgSNJEjj4q6z6oGF4v39OEReed/QeHB2cyU1KwMbTybToBuJHIfktUVY97na77F9mHvdLplxLnH8LTfwJXpWCoAkbIimwbLB0sSosPgBRpNpN+Z+p38z5KXOsaMLhKj7DZbDR/UbNHmQttKfEfuVF7fU/qHlXbjMfi4t0fKyWDgYJLvW3gs1TcWO2mktc0gzvnj74qerVJJOvE2mTqoSDw81YUNblnbRpaBWaQdNptweZGoWjoYljwCxwcDwK8vIsJFr7/AKKNzyIIt0Vc0g4l6zCEheaYbPq9P5ajuhO0PIq9y/t5urM/uZ/+SfoVGaSe2tIQwoMFmlKsP3bw7lo4dWm66oUNGjhJGkkNOQBEAkAjATIgEQCQCMBAIBPCcBOgzQnhUGb9t8PQkB3xXj+WnBAPN+g8JWKzbt7iK0hp+Czgz5j1eb+UIGnoua5/RwzSarwDuYLvPRv52WE7S587ENY4t2AR3WzMNJkSeJELJCXOAuS4gTrcmFos/wAPslvAADwFkvDjtX5RmDmVQA4jhvGhJmdB04L0XKM2BAaZBBLIniBEb+YXlDnbNQHmFpsJjnAhwcZsfLl4BUWnXaz53zD1qq/u2Og4amAB5DRVGaVYbbfAHARJ3b7WVHhe2rgIeO9NoNtCIuOCHF9pqZIaQBtQ4BziAdYgwCN7YKXxEl9WjhcZfmG02QQLuGl7gjz1P0SxeJIbM20BMCI2rgHUx6rOYDNA07Ldp5cTBgGxJs708pRVMXXrv7m756hgUqdhviBwsSTFpUq18KZmXJiq76+IawAOcO6IiS4i5cBuHTcvUuyXZoYantOu8i5/Lkqr9nmAwhdU2H/ErsMVC4Q4gWD2j8B5ab7rU5vjNluyPmNgtmPH899/8U2vxqOhYN+291Q3A7rfusL+0/Otqo3DNNmjbffVxB2W+Av4rbms2hQLnGzGlx5wJK8QzPGGtVfUdJLyXHWRP2iB4K6UK8oHG8m6Zse/G5RTwPKfumpAeXPX9VFMLT73KFwtPDz6qcDXTdrr70QCZI0B4cdPugOcjT3uSj/dO9l78Y+6cX9UjMyQQQSDxFueqvMu7YVqY75FVvB3zeDt/jKpDuPAJRbT3KUxsNl/z9T/APbf5hJY7w9Uyj8QNy9SajATAJy4ASTAFyTYBVGIBO94aCSQANSTAHUlZjN+3FOnIoj4jvxGzB93LG5pnNWuf3jyRubo0dGiycQG1zbt3RpyKX713EWYP7t/h5rE5v2mr4iz3nZ/A3ut8hr4yq/WULmKWjQFCVK5qjIUZg3VktLaxNIf1t9DP2W9zvJ9ukSNQsb2TpzjKXVx/wDqV6ZlHaHDV6rsM101BYGDsvdcEMO+PXcp0j+Mq7TP08ix9HZI6q0wL7K77ZdnNkuIEQZWdwJsFky1000ttbBsqCrhpXTQ0Vz2by0VcVTZqJ2j0aC77BVUiZmIW24jbmyzJGMIcS01JnZIJa3kRFz1Wpp1KhkkF9u7LYa3k1ujRFrBaenkLNqSBu3LqrYJobAXZpStY1DmWtNuZeO5diamEzGnUYNn941pG4teYc2OEH6L1rDONavOoavP8Zl+3mLANGH4jvDT1AXpOSUNinJ1N054Hemf/abmuxhxTBgvcAegufp6ry4HUec++S0Xb3MfjYo37rBA5kwT6Qs8GW9fDgq1kQQfzPAH7cUwbPvchFz6e5TNeQb9OnL1SSSv+3igA5i2mmuh67/NORPru4c00WmUEjrGRIuJ+iZpJHscN6jOMBMNE3u7d+pupNnj1skZwOP34py3UfZDOnv3uTg392tqEwDZ6eQSUsDgfVJAb/Ns/pYcd8y7cxvzHrwHMrCZz2jq4gwTssmzGnu+P4j1VTVqlxkmSd5uTzJS5qqIMyT2W5wjpsv0RVhb0/NSDlbVEwpXMI5qJtMOsUdIEEtOguD+ajBgNNROaukhc70pC37H4cvrvAMO+BW2TvBIDbc4cVLgapwVYhwlromB3m8HNP2VRlGaOw9dlVty03G5zTIc09QSt1mOV0sbTFai6QfNp/C/g76q3HEWrr1C86n9LHA9p6GPb8CsYrC1KqRAqgaNd/VulVuL7B1KbSWkOvMCx424rJV8HUoVGm7S1wIcLEGdQVqKHajFER8ZxNtWs9e6i+KtuJEWmvMK+jRLSQRBGo4LXfs8w84h7vwUz5uIH0BXC9jcXSLrNrsHeiweOMe46K8/ZphiKdZ7hc1Ay/8AQ2T/AJrLTBNcsfhfbLFscto931+i56lSZ6IalRPSpyDzXSYmVyTBbeJqvOp9Gzb6BajN8YKVA8gqzAUPh48McYbVYQP7TtR5SuL9qeMbTbsMdO3Yc7D0hQvaN6k4ie3mdTEFz3Pdq5xM8yZTHTrrH5IKYtb3wujDTF9+irWm8+OmnVQ7fiYtwRudf373yma7eevP3f1QAOqkCQJF7b53e+S5CHPPeNp+UaePFdpJm3TluHn0UTXyb2I3aaHX9UjHTpRb6DmjLJ8vSP0UreWvTSw03pnDh+aZOZogg++CNrb8ZCGNZ5aG2unvgjaUjOki2z/V6/mkmSka9dIF/r78Fz4ruuPA38d6mwxn9FXH4Sl0tFuvT3/smc309/VBiKwbf18kmGWgzw8iFIkTMPDpJ8FM5uoHDzTk9Pd07N+vv2Uggc23srnrNXeW+4UVWlKUwarLV1ZVndXC1Nuk6Nzmm7Xjg4b0XwRtQjxGXSWgakgeKhFZjmEtx69GwVWjmFGw2amz3mGJHEtP8w9QiPZrZbcd6IJ3Hmsjh8LUoOabtIuHCxBXoeUZ2K7GlxAf8tRukk6PH0I5rZFvqOe2aY10ylKk6jU4XsvR+zmE+HhWf1AvP95LvpA8Fl8/wgOgvMDqtq4BjGtGgAb4AQiIEyZjdorvZTgCyDC4UjWxsfO67qrQB74ImREM9nga2ahsaTS+RrO4DqvLO1eZ/FrSNDdoiDHEjdPPgF6bm1eWj+t8/wBrf1heUZxX28TUduBLRwgW+qV+IOvbmaLAfonqTrpOm/w98U2zMb9Z8Oqd1jb37H1VaxDPu6em0XO7S9r+XVRknnr7+ikLJE/r1JQEZZf7fYnzQ/D2jO/d0FzP0Rh0nQSZued0mWBM690fc+vqkaRtQE24+iTynYyBHA+/X6JVz5+xvTJAG6/7c/yUlM6e9PvdRN199FNHe08f08kjSfEHAeQST/EPE/8Ac78kyZKfM9G+P2SwHy+P2SSVX+SfhY75T1/JTUv4Q8Pokkpel4I6+H2UrflPh/5JJJkalr5f5Jq+vj9wkkgOehu6K4w38Wl/qH1ckknXsrNJ2h3dFyZL/EZ1H2SSVnqrxpsz/iM/+Rn+TVs3fOzqEklKOiWeL/iFQY35f+5JJV18WW9ZPMv+n/ocvLav8R3+o/5BJJTyI0HR1Ph9VHud/pb9kklWscp/P/yUtP5PH7p0kg5qW/oUZ0b0+xSSRBukano/7oMR/N1H0KSSZIqf3H+QRO1PT7OSSSMSSSSDf//Z"/>
          <p:cNvSpPr>
            <a:spLocks noChangeAspect="1" noChangeArrowheads="1"/>
          </p:cNvSpPr>
          <p:nvPr/>
        </p:nvSpPr>
        <p:spPr bwMode="auto">
          <a:xfrm>
            <a:off x="22542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3350" name="Picture 6" descr="http://www.cs.purdue.edu/news/images/ronriv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38" y="2438400"/>
            <a:ext cx="751800" cy="10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FEF6CBF-2105-4A10-A185-BFA1A2AE90DA}" type="slidenum">
              <a:rPr lang="en-US"/>
              <a:pPr/>
              <a:t>69</a:t>
            </a:fld>
            <a:r>
              <a:rPr lang="en-US"/>
              <a:t> -</a:t>
            </a:r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key attribute of symmetric key cryptography?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What are the two key properties that all block cipher cryptosystems have?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What type of stream cipher cryptosystem is considered “unbreakable”?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949505E0-AF3E-49F4-8E73-3BD0BE7CCEC7}" type="slidenum">
              <a:rPr lang="en-US"/>
              <a:pPr/>
              <a:t>7</a:t>
            </a:fld>
            <a:r>
              <a:rPr lang="en-US"/>
              <a:t> -</a:t>
            </a: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Cryptograph </a:t>
            </a:r>
            <a:r>
              <a:rPr lang="en-US" sz="1200" dirty="0" smtClean="0"/>
              <a:t>… (2/3)</a:t>
            </a:r>
            <a:endParaRPr lang="en-US" sz="1200" dirty="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334000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Plaintext/</a:t>
            </a:r>
            <a:r>
              <a:rPr lang="en-US" u="sng" dirty="0" err="1" smtClean="0">
                <a:solidFill>
                  <a:srgbClr val="FF6600"/>
                </a:solidFill>
                <a:sym typeface="Wingdings" pitchFamily="2" charset="2"/>
              </a:rPr>
              <a:t>Cleartext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– data in unscrambled form.</a:t>
            </a:r>
          </a:p>
          <a:p>
            <a:pPr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  <a:sym typeface="Wingdings" pitchFamily="2" charset="2"/>
              </a:rPr>
              <a:t>Ciphertext</a:t>
            </a:r>
            <a:r>
              <a:rPr lang="en-US" u="sng" dirty="0">
                <a:solidFill>
                  <a:srgbClr val="FF6600"/>
                </a:solidFill>
                <a:sym typeface="Wingdings" pitchFamily="2" charset="2"/>
              </a:rPr>
              <a:t>/Cryptogram</a:t>
            </a:r>
            <a:r>
              <a:rPr lang="en-US" dirty="0">
                <a:sym typeface="Wingdings" pitchFamily="2" charset="2"/>
              </a:rPr>
              <a:t> – scrambled data.</a:t>
            </a:r>
          </a:p>
          <a:p>
            <a:pPr>
              <a:buClr>
                <a:srgbClr val="003399"/>
              </a:buClr>
            </a:pPr>
            <a:endParaRPr lang="en-US" u="sng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Encipher/Encrypt/Encode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– act of scrambling using key.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sym typeface="Wingdings" pitchFamily="2" charset="2"/>
              </a:rPr>
              <a:t>Decipher/Decrypt/Decode</a:t>
            </a:r>
            <a:r>
              <a:rPr lang="en-US" dirty="0">
                <a:sym typeface="Wingdings" pitchFamily="2" charset="2"/>
              </a:rPr>
              <a:t> – descrambling with key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>
              <a:buClr>
                <a:srgbClr val="003399"/>
              </a:buClr>
            </a:pPr>
            <a:endParaRPr lang="en-US" u="sng" dirty="0" smtClean="0">
              <a:solidFill>
                <a:srgbClr val="FF6600"/>
              </a:solidFill>
            </a:endParaRP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</a:rPr>
              <a:t>Cryptanalysis</a:t>
            </a:r>
            <a:r>
              <a:rPr lang="en-US" dirty="0" smtClean="0"/>
              <a:t> – the practice of breaking cryptosystems or obtaining plaintext from cipher text without a key.</a:t>
            </a:r>
          </a:p>
          <a:p>
            <a:pPr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Work Factor</a:t>
            </a:r>
            <a:r>
              <a:rPr lang="en-US" dirty="0" smtClean="0">
                <a:sym typeface="Wingdings" pitchFamily="2" charset="2"/>
              </a:rPr>
              <a:t> – time, effort, and resources necessary to break a cryptosystem.</a:t>
            </a:r>
          </a:p>
          <a:p>
            <a:pPr>
              <a:buClr>
                <a:srgbClr val="003399"/>
              </a:buClr>
            </a:pPr>
            <a:endParaRPr lang="en-US" dirty="0" smtClean="0">
              <a:sym typeface="Wingdings" pitchFamily="2" charset="2"/>
            </a:endParaRPr>
          </a:p>
          <a:p>
            <a:pPr>
              <a:buClr>
                <a:srgbClr val="003399"/>
              </a:buClr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BA6E59BC-D204-443A-B1B7-596F6D0CA12B}" type="slidenum">
              <a:rPr lang="en-US"/>
              <a:pPr/>
              <a:t>70</a:t>
            </a:fld>
            <a:r>
              <a:rPr lang="en-US"/>
              <a:t> -</a:t>
            </a:r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key attribute of symmetric key cryptography?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A single secret key</a:t>
            </a:r>
            <a:r>
              <a:rPr lang="en-US"/>
              <a:t>.</a:t>
            </a:r>
          </a:p>
          <a:p>
            <a:pPr>
              <a:buClr>
                <a:srgbClr val="003399"/>
              </a:buClr>
            </a:pPr>
            <a:endParaRPr lang="en-US"/>
          </a:p>
          <a:p>
            <a:pPr>
              <a:buClr>
                <a:srgbClr val="003399"/>
              </a:buClr>
            </a:pPr>
            <a:r>
              <a:rPr lang="en-US"/>
              <a:t>What are the two key properties that all block cipher cryptosystems have?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Confusion</a:t>
            </a:r>
            <a:r>
              <a:rPr lang="en-US"/>
              <a:t>, and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Diffusion</a:t>
            </a:r>
            <a:r>
              <a:rPr lang="en-US"/>
              <a:t>.</a:t>
            </a:r>
          </a:p>
          <a:p>
            <a:pPr>
              <a:buClr>
                <a:srgbClr val="003399"/>
              </a:buClr>
            </a:pPr>
            <a:endParaRPr lang="en-US"/>
          </a:p>
          <a:p>
            <a:pPr>
              <a:buClr>
                <a:srgbClr val="003399"/>
              </a:buClr>
            </a:pPr>
            <a:r>
              <a:rPr lang="en-US"/>
              <a:t>What type of stream cipher cryptosystem is considered “unbreakable”?</a:t>
            </a:r>
          </a:p>
          <a:p>
            <a:pPr lvl="1">
              <a:buClr>
                <a:srgbClr val="003399"/>
              </a:buClr>
            </a:pPr>
            <a:r>
              <a:rPr lang="en-US" u="sng">
                <a:solidFill>
                  <a:srgbClr val="FF6600"/>
                </a:solidFill>
              </a:rPr>
              <a:t>One-time pad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96AFE73-D1D9-4D15-8B16-CE9E658895E8}" type="slidenum">
              <a:rPr lang="en-US"/>
              <a:pPr/>
              <a:t>71</a:t>
            </a:fld>
            <a:r>
              <a:rPr lang="en-US"/>
              <a:t> -</a:t>
            </a:r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two types of cipher that uses symmetric key algorithm for encryption?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What are the four modes of cryptography operations for DES?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003FCAD-E1C3-4613-B888-626923FB105A}" type="slidenum">
              <a:rPr lang="en-US"/>
              <a:pPr/>
              <a:t>72</a:t>
            </a:fld>
            <a:r>
              <a:rPr lang="en-US"/>
              <a:t> -</a:t>
            </a:r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two types of cipher that uses symmetric key algorithm for encryption?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Block cipher</a:t>
            </a:r>
            <a:r>
              <a:rPr lang="en-US" dirty="0"/>
              <a:t>, and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Stream cipher</a:t>
            </a:r>
            <a:r>
              <a:rPr lang="en-US" dirty="0"/>
              <a:t>.</a:t>
            </a:r>
          </a:p>
          <a:p>
            <a:pPr>
              <a:buClr>
                <a:srgbClr val="003399"/>
              </a:buClr>
            </a:pPr>
            <a:endParaRPr lang="en-US" dirty="0"/>
          </a:p>
          <a:p>
            <a:pPr>
              <a:buClr>
                <a:srgbClr val="003399"/>
              </a:buClr>
            </a:pPr>
            <a:r>
              <a:rPr lang="en-US" dirty="0"/>
              <a:t>What are the four modes of cryptography operations for DES?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Electronic Code Book (ECB) Block Mode</a:t>
            </a:r>
            <a:r>
              <a:rPr lang="en-US" dirty="0"/>
              <a:t>,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Cipher Block Chaining (CBC) Block Mode</a:t>
            </a:r>
            <a:r>
              <a:rPr lang="en-US" dirty="0"/>
              <a:t>,</a:t>
            </a:r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Cipher Feed Back (CFB) Stream Mode</a:t>
            </a:r>
            <a:r>
              <a:rPr lang="en-US" dirty="0"/>
              <a:t>, </a:t>
            </a:r>
            <a:r>
              <a:rPr lang="en-US" dirty="0" smtClean="0"/>
              <a:t>and</a:t>
            </a:r>
            <a:endParaRPr lang="en-US" dirty="0"/>
          </a:p>
          <a:p>
            <a:pPr lvl="1"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Output Feed Back (OFB) Stream Mode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63C3216-66F1-441F-90C0-5B9566536A8E}" type="slidenum">
              <a:rPr lang="en-US"/>
              <a:pPr/>
              <a:t>73</a:t>
            </a:fld>
            <a:r>
              <a:rPr lang="en-US"/>
              <a:t> -</a:t>
            </a: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1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</a:p>
          <a:p>
            <a:r>
              <a:rPr lang="en-US" dirty="0" smtClean="0"/>
              <a:t>Cryptographic Algorithms</a:t>
            </a:r>
          </a:p>
          <a:p>
            <a:pPr lvl="1"/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Symmetric Key Cryptography</a:t>
            </a:r>
          </a:p>
          <a:p>
            <a:pPr lvl="1"/>
            <a:r>
              <a:rPr lang="en-US" dirty="0" smtClean="0"/>
              <a:t>Asymmetric Key Cryptography</a:t>
            </a:r>
          </a:p>
          <a:p>
            <a:pPr lvl="1"/>
            <a:r>
              <a:rPr lang="en-US" dirty="0" smtClean="0"/>
              <a:t>Hybrid Cryptography</a:t>
            </a:r>
          </a:p>
          <a:p>
            <a:endParaRPr lang="en-US" dirty="0"/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304800" y="38862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FB131C6-F9E4-480F-B1CC-AE1CC83AE1B8}" type="slidenum">
              <a:rPr lang="en-US"/>
              <a:pPr/>
              <a:t>74</a:t>
            </a:fld>
            <a:r>
              <a:rPr lang="en-US"/>
              <a:t> -</a:t>
            </a:r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Cryptography Algorithm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Asymmetric Key Cryptography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Asymmetric key cryptography</a:t>
            </a:r>
            <a:r>
              <a:rPr lang="en-US" dirty="0">
                <a:cs typeface="Times New Roman" pitchFamily="18" charset="0"/>
              </a:rPr>
              <a:t> involves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two mathematically related but different keys</a:t>
            </a:r>
            <a:r>
              <a:rPr lang="en-US" dirty="0">
                <a:cs typeface="Times New Roman" pitchFamily="18" charset="0"/>
              </a:rPr>
              <a:t> known as a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key-pair</a:t>
            </a:r>
            <a:r>
              <a:rPr lang="en-US" dirty="0">
                <a:solidFill>
                  <a:srgbClr val="FF99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(a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private</a:t>
            </a:r>
            <a:r>
              <a:rPr lang="en-US" u="sng" dirty="0">
                <a:solidFill>
                  <a:srgbClr val="FF9900"/>
                </a:solidFill>
                <a:cs typeface="Times New Roman" pitchFamily="18" charset="0"/>
              </a:rPr>
              <a:t>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key</a:t>
            </a:r>
            <a:r>
              <a:rPr lang="en-US" dirty="0">
                <a:cs typeface="Times New Roman" pitchFamily="18" charset="0"/>
              </a:rPr>
              <a:t> &amp; a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public key</a:t>
            </a:r>
            <a:r>
              <a:rPr lang="en-US" dirty="0">
                <a:cs typeface="Times New Roman" pitchFamily="18" charset="0"/>
              </a:rPr>
              <a:t>).</a:t>
            </a:r>
          </a:p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public key</a:t>
            </a:r>
            <a:r>
              <a:rPr lang="en-US" dirty="0">
                <a:cs typeface="Times New Roman" pitchFamily="18" charset="0"/>
              </a:rPr>
              <a:t> is derived from the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private key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/>
            <a:r>
              <a:rPr lang="en-US" dirty="0">
                <a:cs typeface="Times New Roman" pitchFamily="18" charset="0"/>
              </a:rPr>
              <a:t>Only the owner has the private key.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One-way</a:t>
            </a:r>
            <a:r>
              <a:rPr lang="en-US" dirty="0">
                <a:cs typeface="Times New Roman" pitchFamily="18" charset="0"/>
              </a:rPr>
              <a:t> mathematical link (a.k.a. “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Trapdoor function</a:t>
            </a:r>
            <a:r>
              <a:rPr lang="en-US" dirty="0">
                <a:cs typeface="Times New Roman" pitchFamily="18" charset="0"/>
              </a:rPr>
              <a:t>”).</a:t>
            </a:r>
          </a:p>
          <a:p>
            <a:pPr lvl="1"/>
            <a:r>
              <a:rPr lang="en-US" dirty="0">
                <a:cs typeface="Times New Roman" pitchFamily="18" charset="0"/>
              </a:rPr>
              <a:t>The private key cannot be deduced (theoretically) by analyzing the public key.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Cryptography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Asymmetric Key Cryptography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message format: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message format: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8CA98DD8-DAAF-484B-A234-E6165967248C}" type="slidenum">
              <a:rPr lang="en-US" smtClean="0"/>
              <a:pPr/>
              <a:t>75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950274" name="Object 2"/>
          <p:cNvGraphicFramePr>
            <a:graphicFrameLocks noChangeAspect="1"/>
          </p:cNvGraphicFramePr>
          <p:nvPr/>
        </p:nvGraphicFramePr>
        <p:xfrm>
          <a:off x="1885950" y="1609725"/>
          <a:ext cx="54292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35" name="Visio" r:id="rId4" imgW="8491728" imgH="3156012" progId="Visio.Drawing.11">
                  <p:embed/>
                </p:oleObj>
              </mc:Choice>
              <mc:Fallback>
                <p:oleObj name="Visio" r:id="rId4" imgW="8491728" imgH="315601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609725"/>
                        <a:ext cx="54292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905000" y="4248150"/>
          <a:ext cx="54292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36" name="Visio" r:id="rId6" imgW="8491728" imgH="3156012" progId="Visio.Drawing.11">
                  <p:embed/>
                </p:oleObj>
              </mc:Choice>
              <mc:Fallback>
                <p:oleObj name="Visio" r:id="rId6" imgW="8491728" imgH="315601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48150"/>
                        <a:ext cx="542925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5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F27A6798-5BF5-406F-9F8B-E95CA9F06DE3}" type="slidenum">
              <a:rPr lang="en-US"/>
              <a:pPr/>
              <a:t>76</a:t>
            </a:fld>
            <a:r>
              <a:rPr lang="en-US"/>
              <a:t> -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</a:t>
            </a:r>
            <a:r>
              <a:rPr lang="en-US"/>
              <a:t/>
            </a:r>
            <a:br>
              <a:rPr lang="en-US"/>
            </a:br>
            <a:r>
              <a:rPr lang="en-US"/>
              <a:t>Asymmetric Key Cryptography – Algorithms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Asymmetric key cryptography</a:t>
            </a:r>
            <a:r>
              <a:rPr lang="en-US" dirty="0"/>
              <a:t> is </a:t>
            </a:r>
            <a:r>
              <a:rPr lang="en-US" u="sng" dirty="0">
                <a:solidFill>
                  <a:srgbClr val="FF6600"/>
                </a:solidFill>
              </a:rPr>
              <a:t>mathematically more complex</a:t>
            </a:r>
            <a:r>
              <a:rPr lang="en-US" dirty="0"/>
              <a:t> than symmetric key cryptography.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Factorization</a:t>
            </a:r>
            <a:r>
              <a:rPr lang="en-US" dirty="0"/>
              <a:t> algorithms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Discrete logarithm</a:t>
            </a:r>
            <a:r>
              <a:rPr lang="en-US" dirty="0"/>
              <a:t> algorithms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Discrete Logarithm with Finite Field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Elliptic Curve Discrete Logarithm with Finite Field</a:t>
            </a:r>
          </a:p>
          <a:p>
            <a:pPr>
              <a:buClr>
                <a:srgbClr val="003399"/>
              </a:buClr>
            </a:pPr>
            <a:r>
              <a:rPr lang="en-US" dirty="0"/>
              <a:t>The </a:t>
            </a:r>
            <a:r>
              <a:rPr lang="en-US" u="sng" dirty="0">
                <a:solidFill>
                  <a:srgbClr val="FF6600"/>
                </a:solidFill>
              </a:rPr>
              <a:t>public-key cryptography</a:t>
            </a:r>
            <a:r>
              <a:rPr lang="en-US" dirty="0"/>
              <a:t> process is </a:t>
            </a:r>
            <a:r>
              <a:rPr lang="en-US" u="sng" dirty="0">
                <a:solidFill>
                  <a:srgbClr val="FF6600"/>
                </a:solidFill>
              </a:rPr>
              <a:t>substantially slower than symmetric key cryptography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process. (100 times slower in software, 1,000 to 10,000 times slower in hardware)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sizes</a:t>
            </a:r>
            <a:r>
              <a:rPr lang="en-US" dirty="0"/>
              <a:t> must be relatively </a:t>
            </a:r>
            <a:r>
              <a:rPr lang="en-US" u="sng" dirty="0">
                <a:solidFill>
                  <a:srgbClr val="FF6600"/>
                </a:solidFill>
              </a:rPr>
              <a:t>large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6202D9C-0659-4C38-852A-870E30ECA6B8}" type="slidenum">
              <a:rPr lang="en-US"/>
              <a:pPr/>
              <a:t>77</a:t>
            </a:fld>
            <a:r>
              <a:rPr lang="en-US"/>
              <a:t> -</a:t>
            </a:r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</a:t>
            </a:r>
            <a:r>
              <a:rPr lang="en-US"/>
              <a:t/>
            </a:r>
            <a:br>
              <a:rPr lang="en-US"/>
            </a:br>
            <a:r>
              <a:rPr lang="en-US"/>
              <a:t>Asymmetric Key Cryptography – Factorization Algorithms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Factorization</a:t>
            </a:r>
            <a:r>
              <a:rPr lang="en-US" dirty="0"/>
              <a:t> Algorithms</a:t>
            </a:r>
          </a:p>
          <a:p>
            <a:r>
              <a:rPr lang="en-US" dirty="0"/>
              <a:t>Based on </a:t>
            </a:r>
            <a:r>
              <a:rPr lang="en-US" u="sng" dirty="0">
                <a:solidFill>
                  <a:srgbClr val="FF6600"/>
                </a:solidFill>
              </a:rPr>
              <a:t>factoring </a:t>
            </a:r>
            <a:r>
              <a:rPr lang="en-US" u="sng" dirty="0" smtClean="0">
                <a:solidFill>
                  <a:srgbClr val="FF6600"/>
                </a:solidFill>
              </a:rPr>
              <a:t>“semi-</a:t>
            </a:r>
            <a:r>
              <a:rPr lang="en-US" u="sng" dirty="0" smtClean="0">
                <a:solidFill>
                  <a:srgbClr val="FF6600"/>
                </a:solidFill>
              </a:rPr>
              <a:t>prime” </a:t>
            </a:r>
            <a:r>
              <a:rPr lang="en-US" u="sng" dirty="0">
                <a:solidFill>
                  <a:srgbClr val="FF6600"/>
                </a:solidFill>
              </a:rPr>
              <a:t>numbers</a:t>
            </a:r>
            <a:r>
              <a:rPr lang="en-US" dirty="0"/>
              <a:t> (integers).</a:t>
            </a:r>
          </a:p>
          <a:p>
            <a:r>
              <a:rPr lang="en-US" dirty="0"/>
              <a:t>Larger the number, more computation is needed.  </a:t>
            </a:r>
            <a:r>
              <a:rPr lang="en-US" b="1" dirty="0">
                <a:latin typeface="Lucida Console" pitchFamily="49" charset="0"/>
              </a:rPr>
              <a:t>2</a:t>
            </a:r>
            <a:r>
              <a:rPr lang="en-US" b="1" dirty="0"/>
              <a:t>, </a:t>
            </a:r>
            <a:r>
              <a:rPr lang="en-US" b="1" dirty="0">
                <a:latin typeface="Lucida Console" pitchFamily="49" charset="0"/>
              </a:rPr>
              <a:t>3</a:t>
            </a:r>
            <a:r>
              <a:rPr lang="en-US" b="1" dirty="0"/>
              <a:t>, … , </a:t>
            </a:r>
            <a:r>
              <a:rPr lang="en-US" b="1" dirty="0">
                <a:latin typeface="Lucida Console" pitchFamily="49" charset="0"/>
              </a:rPr>
              <a:t>73</a:t>
            </a:r>
            <a:r>
              <a:rPr lang="en-US" b="1" dirty="0"/>
              <a:t>, </a:t>
            </a:r>
            <a:r>
              <a:rPr lang="en-US" b="1" dirty="0">
                <a:latin typeface="Lucida Console" pitchFamily="49" charset="0"/>
              </a:rPr>
              <a:t>2521</a:t>
            </a:r>
            <a:r>
              <a:rPr lang="en-US" b="1" dirty="0"/>
              <a:t>, … , </a:t>
            </a:r>
            <a:r>
              <a:rPr lang="en-US" b="1" dirty="0">
                <a:latin typeface="Lucida Console" pitchFamily="49" charset="0"/>
              </a:rPr>
              <a:t>2345347734339</a:t>
            </a:r>
            <a:r>
              <a:rPr lang="en-US" b="1" dirty="0"/>
              <a:t>, </a:t>
            </a:r>
            <a:r>
              <a:rPr lang="en-US" b="1" dirty="0">
                <a:latin typeface="Lucida Console" pitchFamily="49" charset="0"/>
              </a:rPr>
              <a:t>2</a:t>
            </a:r>
            <a:r>
              <a:rPr lang="en-US" b="1" baseline="30000" dirty="0">
                <a:latin typeface="Lucida Console" pitchFamily="49" charset="0"/>
              </a:rPr>
              <a:t>756839</a:t>
            </a:r>
            <a:r>
              <a:rPr lang="en-US" b="1" dirty="0">
                <a:latin typeface="Lucida Console" pitchFamily="49" charset="0"/>
              </a:rPr>
              <a:t>-1</a:t>
            </a:r>
            <a:r>
              <a:rPr lang="en-US" dirty="0"/>
              <a:t>, ...etc.</a:t>
            </a:r>
          </a:p>
          <a:p>
            <a:r>
              <a:rPr lang="en-US" dirty="0"/>
              <a:t>RSA PKCS#1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Key generation</a:t>
            </a:r>
            <a:r>
              <a:rPr lang="en-US" dirty="0"/>
              <a:t>: RSA public key and RSA private key.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Public-key encryption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c = m</a:t>
            </a:r>
            <a:r>
              <a:rPr lang="en-US" b="1" baseline="30000" dirty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 mod 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c</a:t>
            </a:r>
            <a:r>
              <a:rPr lang="en-US" dirty="0"/>
              <a:t> is ciphertext,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m</a:t>
            </a:r>
            <a:r>
              <a:rPr lang="en-US" dirty="0"/>
              <a:t> is message,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dirty="0"/>
              <a:t> is RSA public exponent and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n</a:t>
            </a:r>
            <a:r>
              <a:rPr lang="en-US" dirty="0"/>
              <a:t> is RSA modulus.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Public-key decryption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m = c</a:t>
            </a:r>
            <a:r>
              <a:rPr lang="en-US" b="1" baseline="30000" dirty="0">
                <a:solidFill>
                  <a:srgbClr val="FF0000"/>
                </a:solidFill>
                <a:latin typeface="Lucida Console" pitchFamily="49" charset="0"/>
              </a:rPr>
              <a:t>d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 mod 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d</a:t>
            </a:r>
            <a:r>
              <a:rPr lang="en-US" dirty="0"/>
              <a:t> is RSA private exponent.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Digital signature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m = s</a:t>
            </a:r>
            <a:r>
              <a:rPr lang="en-US" b="1" baseline="30000" dirty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 mod 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where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dirty="0"/>
              <a:t> is signature representative.</a:t>
            </a:r>
          </a:p>
        </p:txBody>
      </p:sp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4724401" y="6477000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BD49A95-5F67-4475-A4DE-492CEF49C559}" type="slidenum">
              <a:rPr lang="en-US"/>
              <a:pPr/>
              <a:t>78</a:t>
            </a:fld>
            <a:r>
              <a:rPr lang="en-US"/>
              <a:t> -</a:t>
            </a:r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Classes of Cryptograph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Asymmetric Key Cryptography – Discrete Logarithms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Discrete logarithm w/ finite field</a:t>
            </a:r>
          </a:p>
          <a:p>
            <a:r>
              <a:rPr lang="en-US" dirty="0"/>
              <a:t>Based on the mathematical proof of </a:t>
            </a:r>
            <a:r>
              <a:rPr lang="en-US" u="sng" dirty="0">
                <a:solidFill>
                  <a:srgbClr val="FF6600"/>
                </a:solidFill>
              </a:rPr>
              <a:t>generalized discrete logarithm problem</a:t>
            </a:r>
            <a:r>
              <a:rPr lang="en-US" dirty="0"/>
              <a:t> (GDLP),</a:t>
            </a:r>
          </a:p>
          <a:p>
            <a:pPr lvl="1"/>
            <a:r>
              <a:rPr lang="en-US" dirty="0"/>
              <a:t>where computing exponentiation over a finite field is easy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lang="en-US" b="1" baseline="30000" dirty="0" err="1" smtClean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mod 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P</a:t>
            </a:r>
            <a:r>
              <a:rPr lang="en-US" dirty="0" smtClean="0"/>
              <a:t>), </a:t>
            </a:r>
            <a:endParaRPr lang="en-US" dirty="0"/>
          </a:p>
          <a:p>
            <a:pPr lvl="1"/>
            <a:r>
              <a:rPr lang="en-US" dirty="0"/>
              <a:t>but computing the discrete logarithm is hard.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find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dirty="0"/>
              <a:t> where </a:t>
            </a:r>
            <a:r>
              <a:rPr lang="en-US" b="1" dirty="0" err="1" smtClean="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lang="en-US" b="1" baseline="30000" dirty="0" err="1" smtClean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≡ 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Z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(mod 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P)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Parameters have to be as large as factoring (512, 1024, 2048-bit).</a:t>
            </a:r>
          </a:p>
          <a:p>
            <a:pPr>
              <a:buClr>
                <a:srgbClr val="003399"/>
              </a:buClr>
            </a:pPr>
            <a:r>
              <a:rPr lang="en-US" u="sng" dirty="0" err="1">
                <a:solidFill>
                  <a:srgbClr val="FF6600"/>
                </a:solidFill>
              </a:rPr>
              <a:t>Diffie</a:t>
            </a:r>
            <a:r>
              <a:rPr lang="en-US" u="sng" dirty="0">
                <a:solidFill>
                  <a:srgbClr val="FF6600"/>
                </a:solidFill>
              </a:rPr>
              <a:t>-Hellman</a:t>
            </a:r>
            <a:r>
              <a:rPr lang="en-US" dirty="0"/>
              <a:t>, </a:t>
            </a:r>
            <a:r>
              <a:rPr lang="en-US" u="sng" dirty="0">
                <a:solidFill>
                  <a:srgbClr val="FF6600"/>
                </a:solidFill>
              </a:rPr>
              <a:t>El </a:t>
            </a:r>
            <a:r>
              <a:rPr lang="en-US" u="sng" dirty="0" err="1">
                <a:solidFill>
                  <a:srgbClr val="FF6600"/>
                </a:solidFill>
              </a:rPr>
              <a:t>Gamal</a:t>
            </a:r>
            <a:r>
              <a:rPr lang="en-US" dirty="0"/>
              <a:t>, and </a:t>
            </a:r>
            <a:r>
              <a:rPr lang="en-US" u="sng" dirty="0">
                <a:solidFill>
                  <a:srgbClr val="FF6600"/>
                </a:solidFill>
              </a:rPr>
              <a:t>DSA</a:t>
            </a:r>
            <a:r>
              <a:rPr lang="en-US" dirty="0"/>
              <a:t>.</a:t>
            </a:r>
          </a:p>
          <a:p>
            <a:r>
              <a:rPr lang="en-US" dirty="0"/>
              <a:t>Brute force attacks are infeasible against discrete logarithms.   But vulnerable to chosen-ciphertext attacks.</a:t>
            </a: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4343400" y="6477000"/>
            <a:ext cx="32063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http://en.wikipedia.org/wiki/Diffie_hellman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B06409B-8583-4337-8D4B-3709273084AB}" type="slidenum">
              <a:rPr lang="en-US"/>
              <a:pPr/>
              <a:t>79</a:t>
            </a:fld>
            <a:r>
              <a:rPr lang="en-US"/>
              <a:t> -</a:t>
            </a:r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</a:t>
            </a:r>
            <a:r>
              <a:rPr lang="en-US"/>
              <a:t/>
            </a:r>
            <a:br>
              <a:rPr lang="en-US"/>
            </a:br>
            <a:r>
              <a:rPr lang="en-US"/>
              <a:t>Asymmetric Key Cryptography – Diffie-Hellman (DH)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153400" cy="1524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sz="2000" u="sng" dirty="0" err="1">
                <a:solidFill>
                  <a:srgbClr val="FF6600"/>
                </a:solidFill>
              </a:rPr>
              <a:t>Diffie</a:t>
            </a:r>
            <a:r>
              <a:rPr lang="en-US" sz="2000" u="sng" dirty="0">
                <a:solidFill>
                  <a:srgbClr val="FF6600"/>
                </a:solidFill>
              </a:rPr>
              <a:t>-Hellman</a:t>
            </a:r>
            <a:r>
              <a:rPr lang="en-US" sz="2000" dirty="0"/>
              <a:t> (DH) is a </a:t>
            </a:r>
            <a:r>
              <a:rPr lang="en-US" sz="2000" u="sng" dirty="0">
                <a:solidFill>
                  <a:srgbClr val="FF6600"/>
                </a:solidFill>
              </a:rPr>
              <a:t>key exchange algorithm</a:t>
            </a:r>
            <a:r>
              <a:rPr lang="en-US" sz="2000" dirty="0"/>
              <a:t> for public-key cryptography.  </a:t>
            </a:r>
            <a:r>
              <a:rPr lang="en-US" sz="2000" u="sng" dirty="0">
                <a:solidFill>
                  <a:srgbClr val="FF0000"/>
                </a:solidFill>
              </a:rPr>
              <a:t>NOT for encryption</a:t>
            </a:r>
            <a:r>
              <a:rPr lang="en-US" sz="2000" dirty="0"/>
              <a:t>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DH uses finite field discrete logarithm as “trapdoor” function between private and public keys.  </a:t>
            </a:r>
            <a:r>
              <a:rPr lang="en-US" sz="2000" b="1" dirty="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lang="en-US" sz="2000" b="1" baseline="30000" dirty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sz="2000" b="1" dirty="0">
                <a:solidFill>
                  <a:srgbClr val="FF0000"/>
                </a:solidFill>
                <a:latin typeface="Lucida Console" pitchFamily="49" charset="0"/>
              </a:rPr>
              <a:t> (mod P)</a:t>
            </a:r>
            <a:endParaRPr lang="en-US" sz="2000" dirty="0"/>
          </a:p>
        </p:txBody>
      </p:sp>
      <p:graphicFrame>
        <p:nvGraphicFramePr>
          <p:cNvPr id="807940" name="Group 4"/>
          <p:cNvGraphicFramePr>
            <a:graphicFrameLocks noGrp="1"/>
          </p:cNvGraphicFramePr>
          <p:nvPr>
            <p:ph sz="half" idx="2"/>
          </p:nvPr>
        </p:nvGraphicFramePr>
        <p:xfrm>
          <a:off x="381000" y="2932113"/>
          <a:ext cx="8382000" cy="3403473"/>
        </p:xfrm>
        <a:graphic>
          <a:graphicData uri="http://schemas.openxmlformats.org/drawingml/2006/table">
            <a:tbl>
              <a:tblPr/>
              <a:tblGrid>
                <a:gridCol w="598488"/>
                <a:gridCol w="2544762"/>
                <a:gridCol w="2693988"/>
                <a:gridCol w="2544762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Exchange Methodology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Select Y &amp; P with 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Y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X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P)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Public know to the 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Select Y &amp; P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Y = 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P =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11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Y = 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P =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Alice chooses a secret number (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Select a secret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Bob chooses a secret number (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11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13)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121 (mod 13)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Calculate one-way function using their secret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11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13)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161051 (mod 13)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Alice sends the result “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” to 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Send the result of the one-way function to the other person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Bob sends the result “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” to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Calculate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7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13)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49 (mod 13) =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Take received calculation and raise it to your secret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Calculate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 (mod 13)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1024 (mod 13) =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Symmetric key selected through calculation is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Both people have the same number without revealing their “secret”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Symmetric key selected through calculation is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7987" name="Text Box 51"/>
          <p:cNvSpPr txBox="1">
            <a:spLocks noChangeArrowheads="1"/>
          </p:cNvSpPr>
          <p:nvPr/>
        </p:nvSpPr>
        <p:spPr bwMode="auto">
          <a:xfrm>
            <a:off x="4343400" y="6477000"/>
            <a:ext cx="3812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Reference</a:t>
            </a:r>
            <a:r>
              <a:rPr lang="en-US" dirty="0" smtClean="0">
                <a:solidFill>
                  <a:srgbClr val="003399"/>
                </a:solidFill>
              </a:rPr>
              <a:t>: </a:t>
            </a:r>
            <a:r>
              <a:rPr lang="en-US" dirty="0">
                <a:solidFill>
                  <a:srgbClr val="003399"/>
                </a:solidFill>
              </a:rPr>
              <a:t>http://en.wikipedia.org/wiki/Diffie_hellman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331D1E63-15B2-4A47-B5A6-3409FF867E26}" type="slidenum">
              <a:rPr lang="en-US"/>
              <a:pPr/>
              <a:t>8</a:t>
            </a:fld>
            <a:r>
              <a:rPr lang="en-US"/>
              <a:t> -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br>
              <a:rPr lang="en-US" sz="1200" dirty="0"/>
            </a:br>
            <a:r>
              <a:rPr lang="en-US" dirty="0" smtClean="0"/>
              <a:t>Cryptograph </a:t>
            </a:r>
            <a:r>
              <a:rPr lang="en-US" sz="1200" dirty="0" smtClean="0"/>
              <a:t>… (3/3)</a:t>
            </a:r>
            <a:endParaRPr lang="en-US" sz="1200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sym typeface="Wingdings" pitchFamily="2" charset="2"/>
              </a:rPr>
              <a:t>Key</a:t>
            </a:r>
            <a:r>
              <a:rPr lang="en-US" dirty="0">
                <a:sym typeface="Wingdings" pitchFamily="2" charset="2"/>
              </a:rPr>
              <a:t> – For crypto, a secret value in the form of a sequence of characters used to encrypt and decrypt.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sym typeface="Wingdings" pitchFamily="2" charset="2"/>
              </a:rPr>
              <a:t>Key clustering</a:t>
            </a:r>
            <a:r>
              <a:rPr lang="en-US" dirty="0">
                <a:sym typeface="Wingdings" pitchFamily="2" charset="2"/>
              </a:rPr>
              <a:t> – instance where two keys generate the same ciphertext from same plaintext.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endParaRPr lang="en-US" u="sng" dirty="0" smtClean="0">
              <a:solidFill>
                <a:srgbClr val="FF66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Keyspace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– All possible values used to construct keys.  The larger keyspace the better.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u="sng" dirty="0" smtClean="0">
                <a:solidFill>
                  <a:srgbClr val="FF6600"/>
                </a:solidFill>
                <a:sym typeface="Wingdings" pitchFamily="2" charset="2"/>
              </a:rPr>
              <a:t>Initialization </a:t>
            </a:r>
            <a:r>
              <a:rPr lang="en-US" u="sng" dirty="0">
                <a:solidFill>
                  <a:srgbClr val="FF6600"/>
                </a:solidFill>
                <a:sym typeface="Wingdings" pitchFamily="2" charset="2"/>
              </a:rPr>
              <a:t>Vector (IV)</a:t>
            </a:r>
            <a:r>
              <a:rPr lang="en-US" dirty="0">
                <a:sym typeface="Wingdings" pitchFamily="2" charset="2"/>
              </a:rPr>
              <a:t> – In crypto, </a:t>
            </a:r>
            <a:r>
              <a:rPr lang="en-US" dirty="0" smtClean="0">
                <a:sym typeface="Wingdings" pitchFamily="2" charset="2"/>
              </a:rPr>
              <a:t>IV is a block of bits used </a:t>
            </a:r>
            <a:r>
              <a:rPr lang="en-US" dirty="0">
                <a:sym typeface="Wingdings" pitchFamily="2" charset="2"/>
              </a:rPr>
              <a:t>as the initializing input algorithm for the encryption of a plaintext block sequence.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dirty="0" smtClean="0">
                <a:sym typeface="Wingdings" pitchFamily="2" charset="2"/>
              </a:rPr>
              <a:t>IV increases </a:t>
            </a:r>
            <a:r>
              <a:rPr lang="en-US" dirty="0">
                <a:sym typeface="Wingdings" pitchFamily="2" charset="2"/>
              </a:rPr>
              <a:t>security by introducing additional cryptographic variance and to synchronize cryptographic equipment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46202D9C-0659-4C38-852A-870E30ECA6B8}" type="slidenum">
              <a:rPr lang="en-US"/>
              <a:pPr/>
              <a:t>80</a:t>
            </a:fld>
            <a:r>
              <a:rPr lang="en-US"/>
              <a:t> -</a:t>
            </a:r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Classes of Cryptograph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Asymmetric Key Cryptography – </a:t>
            </a:r>
            <a:r>
              <a:rPr lang="en-US" dirty="0" smtClean="0"/>
              <a:t>RSA Encryption Algorithm</a:t>
            </a:r>
            <a:endParaRPr lang="en-US" dirty="0"/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Message: 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</a:rPr>
              <a:t>m = 3</a:t>
            </a:r>
          </a:p>
          <a:p>
            <a:r>
              <a:rPr lang="en-US" sz="2000" dirty="0" smtClean="0"/>
              <a:t>Choose 2 random, prime numbers: 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p = 19, q = 13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n = </a:t>
            </a:r>
            <a:r>
              <a:rPr lang="en-US" sz="2000" b="1" dirty="0" err="1" smtClean="0">
                <a:solidFill>
                  <a:srgbClr val="FF0000"/>
                </a:solidFill>
                <a:latin typeface="Lucida Console" pitchFamily="49" charset="0"/>
              </a:rPr>
              <a:t>pq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n = 247</a:t>
            </a:r>
          </a:p>
          <a:p>
            <a:r>
              <a:rPr lang="en-US" sz="2000" dirty="0" smtClean="0"/>
              <a:t>Choose a random # to be 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sz="2000" dirty="0" smtClean="0"/>
              <a:t> (encryption key): 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e = 7</a:t>
            </a:r>
          </a:p>
          <a:p>
            <a:r>
              <a:rPr lang="en-US" sz="2000" dirty="0" smtClean="0"/>
              <a:t>Compute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 (decryption key) (private key)</a:t>
            </a:r>
          </a:p>
          <a:p>
            <a:pPr lvl="1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ucida Console" pitchFamily="49" charset="0"/>
              </a:rPr>
              <a:t>d = e</a:t>
            </a:r>
            <a:r>
              <a:rPr lang="en-US" sz="1800" b="1" baseline="30000" dirty="0" smtClean="0">
                <a:solidFill>
                  <a:srgbClr val="FF0000"/>
                </a:solidFill>
                <a:latin typeface="Lucida Console" pitchFamily="49" charset="0"/>
              </a:rPr>
              <a:t>-1</a:t>
            </a:r>
            <a:r>
              <a:rPr lang="en-US" sz="1800" b="1" dirty="0" smtClean="0">
                <a:solidFill>
                  <a:srgbClr val="FF0000"/>
                </a:solidFill>
                <a:latin typeface="Lucida Console" pitchFamily="49" charset="0"/>
              </a:rPr>
              <a:t> mod (p-1)(q-1)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ucida Console" pitchFamily="49" charset="0"/>
              </a:rPr>
              <a:t>d = ((19-1)(13-1))/7 = 216/7 = 31 </a:t>
            </a:r>
            <a:r>
              <a:rPr lang="en-US" sz="1800" dirty="0" smtClean="0"/>
              <a:t>(round up)</a:t>
            </a:r>
            <a:endParaRPr lang="en-US" sz="1800" b="1" dirty="0">
              <a:solidFill>
                <a:srgbClr val="FF0000"/>
              </a:solidFill>
              <a:latin typeface="Lucida Console" pitchFamily="49" charset="0"/>
            </a:endParaRP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/>
              <a:t>Public </a:t>
            </a:r>
            <a:r>
              <a:rPr lang="en-US" sz="2000" dirty="0"/>
              <a:t>key </a:t>
            </a:r>
            <a:r>
              <a:rPr lang="en-US" sz="2000" dirty="0" smtClean="0"/>
              <a:t>= </a:t>
            </a:r>
            <a:r>
              <a:rPr lang="en-US" sz="2000" b="1" dirty="0" smtClean="0"/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Lucida Console" pitchFamily="49" charset="0"/>
              </a:rPr>
              <a:t>n</a:t>
            </a:r>
            <a:r>
              <a:rPr lang="en-US" sz="2000" b="1" dirty="0" err="1" smtClean="0"/>
              <a:t>,</a:t>
            </a:r>
            <a:r>
              <a:rPr lang="en-US" sz="2000" b="1" dirty="0" err="1" smtClean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sz="2000" b="1" dirty="0" smtClean="0"/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 =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247</a:t>
            </a:r>
            <a:r>
              <a:rPr lang="en-US" sz="2000" b="1" dirty="0" smtClean="0"/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7</a:t>
            </a:r>
            <a:r>
              <a:rPr lang="en-US" sz="2000" b="1" dirty="0" smtClean="0"/>
              <a:t>)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  <a:tabLst>
                <a:tab pos="2057400" algn="l"/>
              </a:tabLst>
            </a:pPr>
            <a:endParaRPr lang="en-US" sz="2000" dirty="0" smtClean="0"/>
          </a:p>
          <a:p>
            <a:pPr>
              <a:buClr>
                <a:srgbClr val="003399"/>
              </a:buClr>
              <a:buFont typeface="Arial" pitchFamily="34" charset="0"/>
              <a:buChar char="•"/>
              <a:tabLst>
                <a:tab pos="1714500" algn="l"/>
              </a:tabLst>
            </a:pPr>
            <a:r>
              <a:rPr lang="en-US" sz="2000" dirty="0" smtClean="0"/>
              <a:t>To encrypt: 	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c = m</a:t>
            </a:r>
            <a:r>
              <a:rPr lang="en-US" sz="2000" b="1" baseline="30000" dirty="0" smtClean="0">
                <a:solidFill>
                  <a:srgbClr val="FF0000"/>
                </a:solidFill>
                <a:latin typeface="Lucida Console" pitchFamily="49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</a:rPr>
              <a:t> mod n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c = 3</a:t>
            </a:r>
            <a:r>
              <a:rPr lang="en-US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mod 247 </a:t>
            </a:r>
            <a:r>
              <a:rPr lang="en-US" sz="2000" dirty="0" smtClean="0">
                <a:sym typeface="Wingdings" pitchFamily="2" charset="2"/>
              </a:rPr>
              <a:t>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Lucida Console" pitchFamily="49" charset="0"/>
                <a:sym typeface="Wingdings" pitchFamily="2" charset="2"/>
              </a:rPr>
              <a:t>c = 211</a:t>
            </a:r>
            <a:r>
              <a:rPr lang="en-US" sz="2000" b="1" dirty="0" smtClean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(ciphertext)</a:t>
            </a:r>
            <a:endParaRPr lang="en-US" sz="2000" dirty="0" smtClean="0"/>
          </a:p>
          <a:p>
            <a:pPr>
              <a:buClr>
                <a:srgbClr val="003399"/>
              </a:buClr>
              <a:buFont typeface="Arial" pitchFamily="34" charset="0"/>
              <a:buChar char="•"/>
              <a:tabLst>
                <a:tab pos="1714500" algn="l"/>
              </a:tabLst>
            </a:pPr>
            <a:r>
              <a:rPr lang="en-US" sz="2000" dirty="0" smtClean="0"/>
              <a:t>To decrypt:	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</a:rPr>
              <a:t>m = c</a:t>
            </a:r>
            <a:r>
              <a:rPr lang="en-US" sz="2000" b="1" baseline="30000" dirty="0" smtClean="0">
                <a:solidFill>
                  <a:srgbClr val="00CC66"/>
                </a:solidFill>
                <a:latin typeface="Lucida Console" pitchFamily="49" charset="0"/>
              </a:rPr>
              <a:t>d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</a:rPr>
              <a:t> mod n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  <a:sym typeface="Wingdings" pitchFamily="2" charset="2"/>
              </a:rPr>
              <a:t>m = 211</a:t>
            </a:r>
            <a:r>
              <a:rPr lang="en-US" sz="2000" b="1" baseline="30000" dirty="0" smtClean="0">
                <a:solidFill>
                  <a:srgbClr val="00CC66"/>
                </a:solidFill>
                <a:latin typeface="Lucida Console" pitchFamily="49" charset="0"/>
                <a:sym typeface="Wingdings" pitchFamily="2" charset="2"/>
              </a:rPr>
              <a:t>31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  <a:sym typeface="Wingdings" pitchFamily="2" charset="2"/>
              </a:rPr>
              <a:t> mode 247 </a:t>
            </a:r>
            <a:r>
              <a:rPr lang="en-US" sz="2000" dirty="0" smtClean="0">
                <a:sym typeface="Wingdings" pitchFamily="2" charset="2"/>
              </a:rPr>
              <a:t>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00CC66"/>
                </a:solidFill>
                <a:latin typeface="Lucida Console" pitchFamily="49" charset="0"/>
                <a:sym typeface="Wingdings" pitchFamily="2" charset="2"/>
              </a:rPr>
              <a:t>m = 3</a:t>
            </a: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(plaintext)</a:t>
            </a:r>
            <a:endParaRPr lang="en-US" sz="2000" dirty="0" smtClean="0"/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4724400" y="6324600"/>
            <a:ext cx="37337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</a:p>
          <a:p>
            <a:pPr marL="119063" indent="-119063">
              <a:buFont typeface="Arial" pitchFamily="34" charset="0"/>
              <a:buChar char="•"/>
              <a:tabLst>
                <a:tab pos="119063" algn="l"/>
              </a:tabLst>
            </a:pPr>
            <a:r>
              <a:rPr lang="en-US" sz="1000" i="1" dirty="0" smtClean="0">
                <a:solidFill>
                  <a:srgbClr val="003399"/>
                </a:solidFill>
              </a:rPr>
              <a:t>CISSP All-in-One Exam Guide</a:t>
            </a:r>
            <a:r>
              <a:rPr lang="en-US" sz="1000" dirty="0" smtClean="0">
                <a:solidFill>
                  <a:srgbClr val="003399"/>
                </a:solidFill>
              </a:rPr>
              <a:t>, 4</a:t>
            </a:r>
            <a:r>
              <a:rPr lang="en-US" sz="1000" baseline="30000" dirty="0" smtClean="0">
                <a:solidFill>
                  <a:srgbClr val="003399"/>
                </a:solidFill>
              </a:rPr>
              <a:t>th</a:t>
            </a:r>
            <a:r>
              <a:rPr lang="en-US" sz="1000" dirty="0" smtClean="0">
                <a:solidFill>
                  <a:srgbClr val="003399"/>
                </a:solidFill>
              </a:rPr>
              <a:t> ed.</a:t>
            </a:r>
          </a:p>
          <a:p>
            <a:pPr marL="119063" indent="-119063">
              <a:buFont typeface="Arial" pitchFamily="34" charset="0"/>
              <a:buChar char="•"/>
              <a:tabLst>
                <a:tab pos="119063" algn="l"/>
              </a:tabLst>
            </a:pPr>
            <a:r>
              <a:rPr lang="en-US" sz="1000" dirty="0" smtClean="0">
                <a:solidFill>
                  <a:srgbClr val="003399"/>
                </a:solidFill>
              </a:rPr>
              <a:t>http</a:t>
            </a:r>
            <a:r>
              <a:rPr lang="en-US" sz="1000" dirty="0">
                <a:solidFill>
                  <a:srgbClr val="003399"/>
                </a:solidFill>
              </a:rPr>
              <a:t>://en.wikipedia.org/wiki/RSA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429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67577F1-3661-4293-9712-36CED0B2D86D}" type="slidenum">
              <a:rPr lang="en-US"/>
              <a:pPr/>
              <a:t>81</a:t>
            </a:fld>
            <a:r>
              <a:rPr lang="en-US"/>
              <a:t> -</a:t>
            </a:r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</a:t>
            </a:r>
            <a:r>
              <a:rPr lang="en-US"/>
              <a:t/>
            </a:r>
            <a:br>
              <a:rPr lang="en-US"/>
            </a:br>
            <a:r>
              <a:rPr lang="en-US"/>
              <a:t>Asymmetric Key Cryptography – Elliptic Curve Algorithm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u="sng" dirty="0">
                <a:solidFill>
                  <a:srgbClr val="FF6600"/>
                </a:solidFill>
              </a:rPr>
              <a:t>Elliptic Curve Cryptography (ECC)</a:t>
            </a:r>
            <a:r>
              <a:rPr lang="en-US" dirty="0"/>
              <a:t> uses algebraic system defined on points of elliptic curve to provide public-key cryptography.</a:t>
            </a:r>
          </a:p>
          <a:p>
            <a:r>
              <a:rPr lang="en-US" dirty="0"/>
              <a:t>ECC based on the mathematical </a:t>
            </a:r>
            <a:br>
              <a:rPr lang="en-US" dirty="0"/>
            </a:br>
            <a:r>
              <a:rPr lang="en-US" dirty="0"/>
              <a:t>problem of factors that are </a:t>
            </a:r>
            <a:br>
              <a:rPr lang="en-US" dirty="0"/>
            </a:br>
            <a:r>
              <a:rPr lang="en-US" dirty="0"/>
              <a:t>coordinate pairs that fall on </a:t>
            </a:r>
            <a:br>
              <a:rPr lang="en-US" dirty="0"/>
            </a:br>
            <a:r>
              <a:rPr lang="en-US" dirty="0"/>
              <a:t>an elliptic curve.</a:t>
            </a:r>
          </a:p>
          <a:p>
            <a:r>
              <a:rPr lang="en-US" dirty="0"/>
              <a:t> Advantages: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Highest strength/bit</a:t>
            </a:r>
            <a:r>
              <a:rPr lang="en-US" dirty="0"/>
              <a:t> in current public-key cryptosystems.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Fast encryption and signature speed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  <a:buFont typeface="Arial" charset="0"/>
              <a:buChar char="–"/>
            </a:pPr>
            <a:r>
              <a:rPr lang="en-US" u="sng" dirty="0">
                <a:solidFill>
                  <a:srgbClr val="FF6600"/>
                </a:solidFill>
              </a:rPr>
              <a:t>Small signatures &amp; certificates</a:t>
            </a:r>
            <a:r>
              <a:rPr lang="en-US" dirty="0"/>
              <a:t>.  (Ideal for smart card).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ECC</a:t>
            </a:r>
            <a:r>
              <a:rPr lang="en-US" dirty="0"/>
              <a:t>, EC-DH, EC-DSA, EC-</a:t>
            </a:r>
            <a:r>
              <a:rPr lang="en-US" dirty="0" err="1"/>
              <a:t>ElGamal</a:t>
            </a:r>
            <a:endParaRPr lang="en-US" dirty="0"/>
          </a:p>
        </p:txBody>
      </p:sp>
      <p:sp>
        <p:nvSpPr>
          <p:cNvPr id="809989" name="Rectangle 5"/>
          <p:cNvSpPr>
            <a:spLocks noChangeArrowheads="1"/>
          </p:cNvSpPr>
          <p:nvPr/>
        </p:nvSpPr>
        <p:spPr bwMode="auto">
          <a:xfrm>
            <a:off x="3048000" y="6611779"/>
            <a:ext cx="3150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dirty="0">
                <a:solidFill>
                  <a:srgbClr val="003399"/>
                </a:solidFill>
              </a:rPr>
              <a:t>http://en.wikipedia.org/wiki/Elliptic_curve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71567"/>
              </p:ext>
            </p:extLst>
          </p:nvPr>
        </p:nvGraphicFramePr>
        <p:xfrm>
          <a:off x="4876800" y="3617750"/>
          <a:ext cx="2514600" cy="5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97" name="Packager Shell Object" showAsIcon="1" r:id="rId5" imgW="3008520" imgH="685440" progId="Package">
                  <p:embed/>
                </p:oleObj>
              </mc:Choice>
              <mc:Fallback>
                <p:oleObj name="Packager Shell Object" showAsIcon="1" r:id="rId5" imgW="300852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3617750"/>
                        <a:ext cx="2514600" cy="5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0761"/>
              </p:ext>
            </p:extLst>
          </p:nvPr>
        </p:nvGraphicFramePr>
        <p:xfrm>
          <a:off x="7391400" y="3598794"/>
          <a:ext cx="1524000" cy="5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98" name="Packager Shell Object" showAsIcon="1" r:id="rId7" imgW="1802520" imgH="685440" progId="Package">
                  <p:embed/>
                </p:oleObj>
              </mc:Choice>
              <mc:Fallback>
                <p:oleObj name="Packager Shell Object" showAsIcon="1" r:id="rId7" imgW="180252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1400" y="3598794"/>
                        <a:ext cx="1524000" cy="58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71DBF799-0D03-414B-8B02-263940A9C071}" type="slidenum">
              <a:rPr lang="en-US"/>
              <a:pPr/>
              <a:t>82</a:t>
            </a:fld>
            <a:r>
              <a:rPr lang="en-US"/>
              <a:t> -</a:t>
            </a:r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Classes of Cryptograph</a:t>
            </a:r>
            <a:r>
              <a:rPr lang="en-US"/>
              <a:t/>
            </a:r>
            <a:br>
              <a:rPr lang="en-US"/>
            </a:br>
            <a:r>
              <a:rPr lang="en-US"/>
              <a:t>Asymmetric Key Cryptography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While asymmetric key cryptography is more complex and slower than symmetric, but…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management</a:t>
            </a:r>
            <a:r>
              <a:rPr lang="en-US" dirty="0"/>
              <a:t> is </a:t>
            </a:r>
            <a:r>
              <a:rPr lang="en-US" u="sng" dirty="0">
                <a:solidFill>
                  <a:srgbClr val="FF6600"/>
                </a:solidFill>
              </a:rPr>
              <a:t>simplified</a:t>
            </a:r>
            <a:r>
              <a:rPr lang="en-US" dirty="0"/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/>
              <a:t>Only one party needs to know the private key.</a:t>
            </a:r>
          </a:p>
          <a:p>
            <a:pPr lvl="1">
              <a:buClr>
                <a:srgbClr val="003399"/>
              </a:buClr>
            </a:pPr>
            <a:r>
              <a:rPr lang="en-US" dirty="0">
                <a:cs typeface="Times New Roman" pitchFamily="18" charset="0"/>
              </a:rPr>
              <a:t>Knowledge of the public key does not compromise the security of message transmissions. 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Key distribution</a:t>
            </a:r>
            <a:r>
              <a:rPr lang="en-US" dirty="0">
                <a:cs typeface="Times New Roman" pitchFamily="18" charset="0"/>
              </a:rPr>
              <a:t> is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scalable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>
                <a:cs typeface="Times New Roman" pitchFamily="18" charset="0"/>
              </a:rPr>
              <a:t>Each subject has just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one key-pair</a:t>
            </a:r>
            <a:r>
              <a:rPr lang="en-US" dirty="0">
                <a:cs typeface="Times New Roman" pitchFamily="18" charset="0"/>
              </a:rPr>
              <a:t> (private &amp; public keys) .instead of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n*(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n-1)/2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for symmetric key crypto.</a:t>
            </a:r>
          </a:p>
          <a:p>
            <a:pPr lvl="1">
              <a:buClr>
                <a:srgbClr val="003399"/>
              </a:buClr>
            </a:pPr>
            <a:r>
              <a:rPr lang="en-US" dirty="0">
                <a:cs typeface="Times New Roman" pitchFamily="18" charset="0"/>
              </a:rPr>
              <a:t>Number of keys =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2*n</a:t>
            </a:r>
            <a:r>
              <a:rPr lang="en-US" dirty="0">
                <a:cs typeface="Times New Roman" pitchFamily="18" charset="0"/>
              </a:rPr>
              <a:t> (1,000 users, 2,000 keys).</a:t>
            </a:r>
          </a:p>
          <a:p>
            <a:pPr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Key establishment</a:t>
            </a:r>
            <a:r>
              <a:rPr lang="en-US" dirty="0">
                <a:cs typeface="Times New Roman" pitchFamily="18" charset="0"/>
              </a:rPr>
              <a:t> can be </a:t>
            </a:r>
            <a:r>
              <a:rPr lang="en-US" u="sng" dirty="0">
                <a:solidFill>
                  <a:srgbClr val="FF6600"/>
                </a:solidFill>
                <a:cs typeface="Times New Roman" pitchFamily="18" charset="0"/>
              </a:rPr>
              <a:t>authenticated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lvl="1">
              <a:buClr>
                <a:srgbClr val="003399"/>
              </a:buClr>
            </a:pPr>
            <a:r>
              <a:rPr lang="en-US" dirty="0">
                <a:cs typeface="Times New Roman" pitchFamily="18" charset="0"/>
              </a:rPr>
              <a:t>The key pair – private &amp; public keys are mathematically related, but different.</a:t>
            </a:r>
          </a:p>
          <a:p>
            <a:pPr lvl="1">
              <a:buClr>
                <a:srgbClr val="003399"/>
              </a:buClr>
            </a:pPr>
            <a:r>
              <a:rPr lang="en-US" dirty="0">
                <a:cs typeface="Times New Roman" pitchFamily="18" charset="0"/>
              </a:rPr>
              <a:t>DH algorithm: (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lang="en-US" b="1" baseline="30000" dirty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 mod P</a:t>
            </a:r>
            <a:r>
              <a:rPr lang="en-US" dirty="0"/>
              <a:t>, find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dirty="0"/>
              <a:t>where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Y</a:t>
            </a:r>
            <a:r>
              <a:rPr lang="en-US" b="1" baseline="30000" dirty="0">
                <a:solidFill>
                  <a:srgbClr val="FF0000"/>
                </a:solidFill>
                <a:latin typeface="Lucida Console" pitchFamily="49" charset="0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Lucida Console" pitchFamily="49" charset="0"/>
              </a:rPr>
              <a:t> ≡ Z (mod P)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5F813AA-03EE-4DDD-9BCF-30BCFCB2D131}" type="slidenum">
              <a:rPr lang="en-US"/>
              <a:pPr/>
              <a:t>83</a:t>
            </a:fld>
            <a:r>
              <a:rPr lang="en-US"/>
              <a:t> -</a:t>
            </a:r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Question: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asymmetric key cryptography, how is the public key is related to private key?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are the two types of algorithms used in asymmetric key cryptography?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are the three major advantages of asymmetric cryptography over symmetric cryptography?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E33C2E34-C484-41B4-A8EA-8AF75CC8864F}" type="slidenum">
              <a:rPr lang="en-US"/>
              <a:pPr/>
              <a:t>84</a:t>
            </a:fld>
            <a:r>
              <a:rPr lang="en-US"/>
              <a:t> -</a:t>
            </a:r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Answers: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asymmetric key cryptography, how is the public key is related to private key?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Public key is generated through a “one-way” algorithm using the private key.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What are the two types of algorithms used in asymmetric key cryptography?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Factorization algorithm</a:t>
            </a:r>
            <a:r>
              <a:rPr lang="en-US" dirty="0"/>
              <a:t>, and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Discrete logarithm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Clr>
                <a:srgbClr val="003399"/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rgbClr val="003399"/>
              </a:buClr>
            </a:pPr>
            <a:r>
              <a:rPr lang="en-US" dirty="0"/>
              <a:t>What are the three major advantages of asymmetric cryptography over symmetric cryptography?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management</a:t>
            </a:r>
            <a:r>
              <a:rPr lang="en-US" dirty="0"/>
              <a:t> (is simplified),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distribution</a:t>
            </a:r>
            <a:r>
              <a:rPr lang="en-US" dirty="0"/>
              <a:t> (is scalable), and</a:t>
            </a:r>
          </a:p>
          <a:p>
            <a:pPr lvl="1">
              <a:lnSpc>
                <a:spcPct val="90000"/>
              </a:lnSpc>
              <a:buClr>
                <a:srgbClr val="003399"/>
              </a:buClr>
            </a:pPr>
            <a:r>
              <a:rPr lang="en-US" u="sng" dirty="0">
                <a:solidFill>
                  <a:srgbClr val="FF6600"/>
                </a:solidFill>
              </a:rPr>
              <a:t>Key establishment</a:t>
            </a:r>
            <a:r>
              <a:rPr lang="en-US" dirty="0"/>
              <a:t> (keys can be authenticated).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9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63C3216-66F1-441F-90C0-5B9566536A8E}" type="slidenum">
              <a:rPr lang="en-US"/>
              <a:pPr/>
              <a:t>85</a:t>
            </a:fld>
            <a:r>
              <a:rPr lang="en-US"/>
              <a:t> -</a:t>
            </a: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/>
              <a:t>Topics</a:t>
            </a:r>
            <a:r>
              <a:rPr lang="en-US"/>
              <a:t/>
            </a:r>
            <a:br>
              <a:rPr lang="en-US"/>
            </a:br>
            <a:r>
              <a:rPr lang="en-US"/>
              <a:t>Cryptography Domain – Part 1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Terms, Definition, Concept &amp; History</a:t>
            </a:r>
          </a:p>
          <a:p>
            <a:r>
              <a:rPr lang="en-US" dirty="0" smtClean="0"/>
              <a:t>Cipher Types</a:t>
            </a:r>
          </a:p>
          <a:p>
            <a:pPr lvl="1"/>
            <a:r>
              <a:rPr lang="en-US" dirty="0" smtClean="0"/>
              <a:t>Classic Ciphers</a:t>
            </a:r>
          </a:p>
          <a:p>
            <a:pPr lvl="1"/>
            <a:r>
              <a:rPr lang="en-US" dirty="0" smtClean="0"/>
              <a:t>Modern Ciphers</a:t>
            </a:r>
          </a:p>
          <a:p>
            <a:r>
              <a:rPr lang="en-US" dirty="0" smtClean="0"/>
              <a:t>Cryptographic Algorithms</a:t>
            </a:r>
          </a:p>
          <a:p>
            <a:pPr lvl="1"/>
            <a:r>
              <a:rPr lang="en-US" dirty="0" smtClean="0"/>
              <a:t>Hash Function Cryptography</a:t>
            </a:r>
          </a:p>
          <a:p>
            <a:pPr lvl="1"/>
            <a:r>
              <a:rPr lang="en-US" dirty="0" smtClean="0"/>
              <a:t>Symmetric Key Cryptography</a:t>
            </a:r>
          </a:p>
          <a:p>
            <a:pPr lvl="1"/>
            <a:r>
              <a:rPr lang="en-US" dirty="0" smtClean="0"/>
              <a:t>Asymmetric Key Cryptography</a:t>
            </a:r>
          </a:p>
          <a:p>
            <a:pPr lvl="1"/>
            <a:r>
              <a:rPr lang="en-US" dirty="0" smtClean="0"/>
              <a:t>Hybrid Cryptography</a:t>
            </a:r>
          </a:p>
          <a:p>
            <a:endParaRPr lang="en-US" dirty="0"/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304800" y="42672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4011DF5-4AA8-4059-AB37-DC5EE59424E8}" type="slidenum">
              <a:rPr lang="en-US"/>
              <a:pPr/>
              <a:t>86</a:t>
            </a:fld>
            <a:r>
              <a:rPr lang="en-US"/>
              <a:t> -</a:t>
            </a: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Classes of Cryptograph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Hybrid Use of Symmetric and Asymmetric Cryptography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Question: </a:t>
            </a:r>
          </a:p>
          <a:p>
            <a:r>
              <a:rPr lang="en-US" dirty="0" smtClean="0"/>
              <a:t>How can one take advantage the speed of symmetric cryptography and keep the secret key secret?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Answer: </a:t>
            </a:r>
          </a:p>
          <a:p>
            <a:r>
              <a:rPr lang="en-US" dirty="0" smtClean="0"/>
              <a:t>Make use of </a:t>
            </a:r>
            <a:r>
              <a:rPr lang="en-US" u="sng" dirty="0" smtClean="0">
                <a:solidFill>
                  <a:srgbClr val="FF6600"/>
                </a:solidFill>
              </a:rPr>
              <a:t>asymmetric cryptography </a:t>
            </a:r>
            <a:r>
              <a:rPr lang="en-US" dirty="0" smtClean="0"/>
              <a:t>to keep the ephemeral secret key secret.</a:t>
            </a:r>
          </a:p>
          <a:p>
            <a:r>
              <a:rPr lang="en-US" dirty="0" smtClean="0"/>
              <a:t>Make use of </a:t>
            </a:r>
            <a:r>
              <a:rPr lang="en-US" u="sng" dirty="0" smtClean="0">
                <a:solidFill>
                  <a:srgbClr val="FF6600"/>
                </a:solidFill>
              </a:rPr>
              <a:t>hash functions </a:t>
            </a:r>
            <a:r>
              <a:rPr lang="en-US" dirty="0" smtClean="0"/>
              <a:t>to ensure integrity and non-repudiation of the ephemeral secret key.</a:t>
            </a:r>
          </a:p>
          <a:p>
            <a:r>
              <a:rPr lang="en-US" dirty="0" smtClean="0"/>
              <a:t>Use the transported ephemeral secret key to perform bulk/ link encryption using </a:t>
            </a:r>
            <a:r>
              <a:rPr lang="en-US" u="sng" dirty="0" smtClean="0">
                <a:solidFill>
                  <a:srgbClr val="FF6600"/>
                </a:solidFill>
              </a:rPr>
              <a:t>symmetric cryptography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64011DF5-4AA8-4059-AB37-DC5EE59424E8}" type="slidenum">
              <a:rPr lang="en-US"/>
              <a:pPr/>
              <a:t>87</a:t>
            </a:fld>
            <a:r>
              <a:rPr lang="en-US"/>
              <a:t> -</a:t>
            </a:r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Classes of Cryptograph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Hybrid Use of Symmetric and Asymmetric Cryptography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PKI enabled e-mail message, where a one-time secret key is generated for DES, </a:t>
            </a:r>
            <a:r>
              <a:rPr lang="en-US" dirty="0" smtClean="0"/>
              <a:t>TDES </a:t>
            </a:r>
            <a:r>
              <a:rPr lang="en-US" dirty="0"/>
              <a:t>or AES to encrypt the content.  E-mail recipient’s public key is used to encrypt the one-time secret key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Secured SSL/TLS HTTPS sessions that uses public key cryptography to transport the session ephemeral secret key and perform symmetric crypto-operations.</a:t>
            </a:r>
            <a:endParaRPr lang="en-US" dirty="0"/>
          </a:p>
          <a:p>
            <a:r>
              <a:rPr lang="en-US" dirty="0"/>
              <a:t>KG-75, KG-175 are Type-1 cryptosystems that use FIREFLY public key from EKMS, and KSD-64 CIK.  Then SKIPJACK-like keys are combined to perform symmetric cryptography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58F5CA5A-EB36-4393-9E82-3158A9586FA8}" type="slidenum">
              <a:rPr lang="en-US"/>
              <a:pPr/>
              <a:t>88</a:t>
            </a:fld>
            <a:r>
              <a:rPr lang="en-US"/>
              <a:t> -</a:t>
            </a:r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vs. Asymmetric Summary</a:t>
            </a:r>
          </a:p>
        </p:txBody>
      </p:sp>
      <p:graphicFrame>
        <p:nvGraphicFramePr>
          <p:cNvPr id="816165" name="Group 37"/>
          <p:cNvGraphicFramePr>
            <a:graphicFrameLocks noGrp="1"/>
          </p:cNvGraphicFramePr>
          <p:nvPr>
            <p:ph idx="1"/>
          </p:nvPr>
        </p:nvGraphicFramePr>
        <p:xfrm>
          <a:off x="685800" y="1593850"/>
          <a:ext cx="7772400" cy="3486152"/>
        </p:xfrm>
        <a:graphic>
          <a:graphicData uri="http://schemas.openxmlformats.org/drawingml/2006/table">
            <a:tbl>
              <a:tblPr/>
              <a:tblGrid>
                <a:gridCol w="1831975"/>
                <a:gridCol w="2495550"/>
                <a:gridCol w="3444875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Symmetric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Asymmetric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Key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One shared secret key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Public/Private key pair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Key exchange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Difficult – must be done securely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Public/Private key relationship allows Public Key to be in the Open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Speed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Less complex &amp; faster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More complex &amp; much slower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Key Length (Bits)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Smaller (80 to 256+)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Much Larger (1024 to 2048+)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*ECC (160 to 512+)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Bulk encryption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Key encryption, key distribution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Security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Confidentiality/ Integrity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Confidentiality, Integrity, Authentication, Non-repudiation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8788A15D-EEFB-4822-BCAB-763A220A76B4}" type="slidenum">
              <a:rPr lang="en-US"/>
              <a:pPr/>
              <a:t>89</a:t>
            </a:fld>
            <a:r>
              <a:rPr lang="en-US"/>
              <a:t> -</a:t>
            </a:r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Cryptography Algorithms</a:t>
            </a:r>
          </a:p>
        </p:txBody>
      </p:sp>
      <p:graphicFrame>
        <p:nvGraphicFramePr>
          <p:cNvPr id="818297" name="Group 121"/>
          <p:cNvGraphicFramePr>
            <a:graphicFrameLocks noGrp="1"/>
          </p:cNvGraphicFramePr>
          <p:nvPr>
            <p:ph sz="half" idx="1"/>
          </p:nvPr>
        </p:nvGraphicFramePr>
        <p:xfrm>
          <a:off x="333375" y="1143000"/>
          <a:ext cx="8458200" cy="5303520"/>
        </p:xfrm>
        <a:graphic>
          <a:graphicData uri="http://schemas.openxmlformats.org/drawingml/2006/table">
            <a:tbl>
              <a:tblPr/>
              <a:tblGrid>
                <a:gridCol w="2917825"/>
                <a:gridCol w="1455738"/>
                <a:gridCol w="1458912"/>
                <a:gridCol w="1384300"/>
                <a:gridCol w="1241425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Encryption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Digital Signature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Hash Function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Key Distribution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Symmetric Key Algorithms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DES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3DES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AES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Blowfish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IDEA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RC4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Asymmetric Key Algorithms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RSA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ECC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ElGamal, EC-ElGamal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DSA, EC-DSA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Diffie-Hellman (DH), EC-DH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Hash Function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RSA: MD2, MD4, MD5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SHA-1, SHA-224, SHA-256, SHA-384, SHA-512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HAVAL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92638" y="6611779"/>
            <a:ext cx="36369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Reference:</a:t>
            </a:r>
            <a:r>
              <a:rPr lang="en-US" sz="1000" dirty="0">
                <a:solidFill>
                  <a:srgbClr val="003399"/>
                </a:solidFill>
              </a:rPr>
              <a:t> </a:t>
            </a:r>
            <a:r>
              <a:rPr lang="en-US" sz="1000" i="1" dirty="0" smtClean="0">
                <a:solidFill>
                  <a:srgbClr val="003399"/>
                </a:solidFill>
              </a:rPr>
              <a:t>CISSP All-in-One Exam Guide</a:t>
            </a:r>
            <a:r>
              <a:rPr lang="en-US" sz="1000" dirty="0" smtClean="0">
                <a:solidFill>
                  <a:srgbClr val="003399"/>
                </a:solidFill>
              </a:rPr>
              <a:t>, 4</a:t>
            </a:r>
            <a:r>
              <a:rPr lang="en-US" sz="1000" baseline="30000" dirty="0" smtClean="0">
                <a:solidFill>
                  <a:srgbClr val="003399"/>
                </a:solidFill>
              </a:rPr>
              <a:t>th</a:t>
            </a:r>
            <a:r>
              <a:rPr lang="en-US" sz="1000" dirty="0" smtClean="0">
                <a:solidFill>
                  <a:srgbClr val="003399"/>
                </a:solidFill>
              </a:rPr>
              <a:t> ed.</a:t>
            </a:r>
            <a:endParaRPr lang="en-US" sz="1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0272063-7785-4163-86A1-2FC90BA20BF8}" type="slidenum">
              <a:rPr lang="en-US"/>
              <a:pPr/>
              <a:t>9</a:t>
            </a:fld>
            <a:r>
              <a:rPr lang="en-US"/>
              <a:t> -</a:t>
            </a:r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Terms &amp; Definition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History of </a:t>
            </a:r>
            <a:r>
              <a:rPr lang="en-US" dirty="0" smtClean="0"/>
              <a:t>Cryptograph </a:t>
            </a:r>
            <a:r>
              <a:rPr lang="en-US" sz="1200" dirty="0" smtClean="0"/>
              <a:t>…(1/4)</a:t>
            </a:r>
            <a:endParaRPr lang="en-US" sz="120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CISSP Exam… </a:t>
            </a:r>
            <a:r>
              <a:rPr lang="en-US" sz="2000" dirty="0" smtClean="0"/>
              <a:t>Read </a:t>
            </a:r>
            <a:r>
              <a:rPr lang="en-US" sz="2000" i="1" dirty="0"/>
              <a:t>Secrets and Lies – Digital Security in a Networked World</a:t>
            </a:r>
            <a:r>
              <a:rPr lang="en-US" sz="2000" dirty="0"/>
              <a:t> by Bruce </a:t>
            </a:r>
            <a:r>
              <a:rPr lang="en-US" sz="2000" dirty="0" err="1" smtClean="0"/>
              <a:t>Schneier</a:t>
            </a:r>
            <a:r>
              <a:rPr lang="en-US" sz="2000" dirty="0" smtClean="0"/>
              <a:t>, or </a:t>
            </a:r>
            <a:r>
              <a:rPr lang="en-US" sz="2000" i="1" dirty="0" err="1"/>
              <a:t>Codebreaker</a:t>
            </a:r>
            <a:r>
              <a:rPr lang="en-US" sz="2000" i="1" dirty="0"/>
              <a:t>: The History of Codes and Ciphers</a:t>
            </a:r>
            <a:r>
              <a:rPr lang="en-US" sz="2000" dirty="0"/>
              <a:t>, by Stephen </a:t>
            </a:r>
            <a:r>
              <a:rPr lang="en-US" sz="2000" dirty="0" err="1" smtClean="0"/>
              <a:t>Pincock</a:t>
            </a:r>
            <a:r>
              <a:rPr lang="en-US" sz="2000" dirty="0"/>
              <a:t>.</a:t>
            </a:r>
          </a:p>
          <a:p>
            <a:r>
              <a:rPr lang="en-US" sz="2000" b="1" dirty="0"/>
              <a:t>1500 BC:</a:t>
            </a:r>
            <a:r>
              <a:rPr lang="en-US" sz="2000" dirty="0"/>
              <a:t> A Mesopotamian tablet contains an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enciphered formula </a:t>
            </a:r>
            <a:r>
              <a:rPr lang="en-US" sz="2000" dirty="0"/>
              <a:t>for the making of glazes for pottery.</a:t>
            </a:r>
          </a:p>
          <a:p>
            <a:r>
              <a:rPr lang="en-US" sz="2000" b="1" dirty="0"/>
              <a:t>487 BC:</a:t>
            </a:r>
            <a:r>
              <a:rPr lang="en-US" sz="2000" dirty="0"/>
              <a:t> The Greek used a device called the </a:t>
            </a:r>
            <a:r>
              <a:rPr lang="en-US" sz="2000" u="sng" dirty="0" err="1" smtClean="0">
                <a:solidFill>
                  <a:srgbClr val="FF6600"/>
                </a:solidFill>
              </a:rPr>
              <a:t>scytale</a:t>
            </a:r>
            <a:r>
              <a:rPr lang="en-US" sz="2000" dirty="0" smtClean="0"/>
              <a:t>/</a:t>
            </a:r>
            <a:br>
              <a:rPr lang="en-US" sz="2000" dirty="0" smtClean="0"/>
            </a:br>
            <a:r>
              <a:rPr lang="en-US" sz="2000" u="sng" dirty="0" err="1" smtClean="0">
                <a:solidFill>
                  <a:srgbClr val="FF6600"/>
                </a:solidFill>
              </a:rPr>
              <a:t>skytale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a </a:t>
            </a:r>
            <a:r>
              <a:rPr lang="en-US" sz="2000" dirty="0"/>
              <a:t>staff around which a long, thin strip of leather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was wrapped </a:t>
            </a:r>
            <a:r>
              <a:rPr lang="en-US" sz="2000" dirty="0"/>
              <a:t>and written on.</a:t>
            </a:r>
          </a:p>
          <a:p>
            <a:r>
              <a:rPr lang="en-US" sz="2000" b="1" dirty="0"/>
              <a:t>50-60 BC:</a:t>
            </a:r>
            <a:r>
              <a:rPr lang="en-US" sz="2000" dirty="0"/>
              <a:t>  </a:t>
            </a:r>
            <a:r>
              <a:rPr lang="en-US" sz="2000" u="sng" dirty="0">
                <a:solidFill>
                  <a:srgbClr val="FF6600"/>
                </a:solidFill>
              </a:rPr>
              <a:t>Julius Caesar</a:t>
            </a:r>
            <a:r>
              <a:rPr lang="en-US" sz="2000" dirty="0"/>
              <a:t> used a simple </a:t>
            </a:r>
            <a:r>
              <a:rPr lang="en-US" sz="2000" u="sng" dirty="0">
                <a:solidFill>
                  <a:srgbClr val="FF6600"/>
                </a:solidFill>
              </a:rPr>
              <a:t>substitution</a:t>
            </a:r>
            <a:r>
              <a:rPr lang="en-US" sz="2000" dirty="0"/>
              <a:t> with </a:t>
            </a:r>
            <a:br>
              <a:rPr lang="en-US" sz="2000" dirty="0"/>
            </a:br>
            <a:r>
              <a:rPr lang="en-US" sz="2000" dirty="0"/>
              <a:t>the normal alphabet (just shifting the letters a fixed </a:t>
            </a:r>
            <a:br>
              <a:rPr lang="en-US" sz="2000" dirty="0"/>
            </a:br>
            <a:r>
              <a:rPr lang="en-US" sz="2000" dirty="0"/>
              <a:t>amount) in government communications.</a:t>
            </a:r>
          </a:p>
          <a:p>
            <a:r>
              <a:rPr lang="en-US" sz="2000" b="1" dirty="0"/>
              <a:t>1790:</a:t>
            </a:r>
            <a:r>
              <a:rPr lang="en-US" sz="2000" dirty="0"/>
              <a:t> Thomas Jefferson invented </a:t>
            </a:r>
            <a:r>
              <a:rPr lang="en-US" sz="2000" u="sng" dirty="0">
                <a:solidFill>
                  <a:srgbClr val="FF6600"/>
                </a:solidFill>
              </a:rPr>
              <a:t>wheel cipher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(The order of the disks is the key).</a:t>
            </a:r>
          </a:p>
          <a:p>
            <a:r>
              <a:rPr lang="en-US" sz="2000" b="1" dirty="0"/>
              <a:t>1854:</a:t>
            </a:r>
            <a:r>
              <a:rPr lang="en-US" sz="2000" dirty="0"/>
              <a:t> Charles Babbage re-invented the </a:t>
            </a:r>
            <a:r>
              <a:rPr lang="en-US" sz="2000" u="sng" dirty="0">
                <a:solidFill>
                  <a:srgbClr val="FF6600"/>
                </a:solidFill>
              </a:rPr>
              <a:t>wheel cipher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13732" name="Text Box 4"/>
          <p:cNvSpPr txBox="1">
            <a:spLocks noChangeArrowheads="1"/>
          </p:cNvSpPr>
          <p:nvPr/>
        </p:nvSpPr>
        <p:spPr bwMode="auto">
          <a:xfrm>
            <a:off x="1524000" y="6553200"/>
            <a:ext cx="6324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</a:t>
            </a:r>
            <a:r>
              <a:rPr lang="en-US" sz="1000" i="1" dirty="0">
                <a:solidFill>
                  <a:srgbClr val="003399"/>
                </a:solidFill>
              </a:rPr>
              <a:t>Secrets and Lies – Digital Security in a Networked </a:t>
            </a:r>
            <a:r>
              <a:rPr lang="en-US" sz="1000" i="1" dirty="0" smtClean="0">
                <a:solidFill>
                  <a:srgbClr val="003399"/>
                </a:solidFill>
              </a:rPr>
              <a:t>World</a:t>
            </a:r>
            <a:r>
              <a:rPr lang="en-US" sz="1000" dirty="0" smtClean="0">
                <a:solidFill>
                  <a:srgbClr val="003399"/>
                </a:solidFill>
              </a:rPr>
              <a:t>, B. </a:t>
            </a:r>
            <a:r>
              <a:rPr lang="en-US" sz="1000" dirty="0" err="1" smtClean="0">
                <a:solidFill>
                  <a:srgbClr val="003399"/>
                </a:solidFill>
              </a:rPr>
              <a:t>Schneier</a:t>
            </a:r>
            <a:r>
              <a:rPr lang="en-US" sz="1000" dirty="0" smtClean="0">
                <a:solidFill>
                  <a:srgbClr val="003399"/>
                </a:solidFill>
              </a:rPr>
              <a:t>, Wiley Publishing, 2004</a:t>
            </a:r>
            <a:endParaRPr lang="en-US" sz="1000" i="1" dirty="0">
              <a:solidFill>
                <a:srgbClr val="003399"/>
              </a:solidFill>
            </a:endParaRPr>
          </a:p>
        </p:txBody>
      </p:sp>
      <p:graphicFrame>
        <p:nvGraphicFramePr>
          <p:cNvPr id="71373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83877569"/>
              </p:ext>
            </p:extLst>
          </p:nvPr>
        </p:nvGraphicFramePr>
        <p:xfrm>
          <a:off x="7391400" y="3810000"/>
          <a:ext cx="69937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97" name="Visio" r:id="rId4" imgW="1547693" imgH="1853565" progId="Visio.Drawing.11">
                  <p:embed/>
                </p:oleObj>
              </mc:Choice>
              <mc:Fallback>
                <p:oleObj name="Visio" r:id="rId4" imgW="1547693" imgH="1853565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0"/>
                        <a:ext cx="69937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69206"/>
              </p:ext>
            </p:extLst>
          </p:nvPr>
        </p:nvGraphicFramePr>
        <p:xfrm>
          <a:off x="7445462" y="5486400"/>
          <a:ext cx="97721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98" name="Visio" r:id="rId6" imgW="1390802" imgH="1409191" progId="Visio.Drawing.11">
                  <p:link updateAutomatic="1"/>
                </p:oleObj>
              </mc:Choice>
              <mc:Fallback>
                <p:oleObj name="Visio" r:id="rId6" imgW="1390802" imgH="1409191" progId="Visio.Drawing.11">
                  <p:link updateAutomatic="1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462" y="5486400"/>
                        <a:ext cx="97721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3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3949235"/>
              </p:ext>
            </p:extLst>
          </p:nvPr>
        </p:nvGraphicFramePr>
        <p:xfrm>
          <a:off x="6477002" y="4829068"/>
          <a:ext cx="1447798" cy="58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99" name="Visio" r:id="rId8" imgW="3332988" imgH="1338135" progId="Visio.Drawing.11">
                  <p:embed/>
                </p:oleObj>
              </mc:Choice>
              <mc:Fallback>
                <p:oleObj name="Visio" r:id="rId8" imgW="3332988" imgH="1338135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2" y="4829068"/>
                        <a:ext cx="1447798" cy="581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53956"/>
              </p:ext>
            </p:extLst>
          </p:nvPr>
        </p:nvGraphicFramePr>
        <p:xfrm>
          <a:off x="7391400" y="3048000"/>
          <a:ext cx="860067" cy="62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00" name="Visio" r:id="rId10" imgW="1524360" imgH="1116789" progId="Visio.Drawing.11">
                  <p:embed/>
                </p:oleObj>
              </mc:Choice>
              <mc:Fallback>
                <p:oleObj name="Visio" r:id="rId10" imgW="1524360" imgH="11167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91400" y="3048000"/>
                        <a:ext cx="860067" cy="62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56103"/>
              </p:ext>
            </p:extLst>
          </p:nvPr>
        </p:nvGraphicFramePr>
        <p:xfrm>
          <a:off x="7068126" y="1830387"/>
          <a:ext cx="890214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01" name="Visio" r:id="rId12" imgW="1603509" imgH="2056589" progId="Visio.Drawing.11">
                  <p:embed/>
                </p:oleObj>
              </mc:Choice>
              <mc:Fallback>
                <p:oleObj name="Visio" r:id="rId12" imgW="1603509" imgH="20565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68126" y="1830387"/>
                        <a:ext cx="890214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24B38C57-A67E-40CD-9969-16D1A4300928}" type="slidenum">
              <a:rPr lang="en-US"/>
              <a:pPr/>
              <a:t>90</a:t>
            </a:fld>
            <a:r>
              <a:rPr lang="en-US"/>
              <a:t> -</a:t>
            </a:r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Time…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r>
              <a:rPr lang="en-US" sz="2800" smtClean="0"/>
              <a:t>Classroom Exercise</a:t>
            </a:r>
            <a:endParaRPr lang="en-US" sz="2800" dirty="0"/>
          </a:p>
          <a:p>
            <a:pPr marL="457200" indent="-457200">
              <a:buFontTx/>
              <a:buAutoNum type="arabicPeriod"/>
            </a:pPr>
            <a:endParaRPr lang="en-US" sz="2800" dirty="0"/>
          </a:p>
          <a:p>
            <a:pPr marL="457200" indent="-457200">
              <a:buFontTx/>
              <a:buAutoNum type="arabicPeriod"/>
            </a:pPr>
            <a:r>
              <a:rPr lang="en-US" sz="2800" dirty="0"/>
              <a:t>Review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#1: Polyalphabetic (/ Running Key)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decipher the followings…</a:t>
            </a:r>
          </a:p>
          <a:p>
            <a:pPr lvl="1"/>
            <a:r>
              <a:rPr lang="en-US" dirty="0" smtClean="0"/>
              <a:t>Ciphertext: 	</a:t>
            </a:r>
            <a:r>
              <a:rPr lang="en-US" dirty="0" smtClean="0">
                <a:latin typeface="Lucida Console" pitchFamily="49" charset="0"/>
              </a:rPr>
              <a:t>JWCXOOQIYIZODHKDWBT</a:t>
            </a:r>
          </a:p>
          <a:p>
            <a:pPr lvl="1"/>
            <a:r>
              <a:rPr lang="en-US" dirty="0" smtClean="0"/>
              <a:t>Keyword: 	</a:t>
            </a:r>
            <a:r>
              <a:rPr lang="en-US" dirty="0" smtClean="0">
                <a:latin typeface="Lucida Console" pitchFamily="49" charset="0"/>
              </a:rPr>
              <a:t>BLOCKCIPHERBLOCKCIP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91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352297"/>
              </p:ext>
            </p:extLst>
          </p:nvPr>
        </p:nvGraphicFramePr>
        <p:xfrm>
          <a:off x="2209800" y="2514600"/>
          <a:ext cx="475488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  <a:gridCol w="182880"/>
              </a:tblGrid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H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Q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V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W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X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Y</a:t>
                      </a:r>
                      <a:endParaRPr lang="en-US" sz="1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8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#2: Cipher Operation for </a:t>
            </a:r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cipher operation is in stream mode?</a:t>
            </a:r>
          </a:p>
          <a:p>
            <a:pPr marL="457200" lvl="1" indent="0">
              <a:buNone/>
            </a:pP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dirty="0"/>
              <a:t>(p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 c</a:t>
            </a:r>
            <a:r>
              <a:rPr lang="en-US" i="1" baseline="-25000" dirty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 , where: c</a:t>
            </a:r>
            <a:r>
              <a:rPr lang="en-US" baseline="-25000" dirty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= IV</a:t>
            </a:r>
            <a:endParaRPr lang="en-US" i="1" dirty="0">
              <a:latin typeface="Arial Unicode MS"/>
              <a:ea typeface="Arial Unicode MS"/>
              <a:cs typeface="Arial Unicode MS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dirty="0"/>
              <a:t>(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c</a:t>
            </a:r>
            <a:r>
              <a:rPr lang="en-US" i="1" baseline="-25000" dirty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 , where c</a:t>
            </a:r>
            <a:r>
              <a:rPr lang="en-US" baseline="-25000" dirty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=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IV</a:t>
            </a:r>
          </a:p>
          <a:p>
            <a:endParaRPr lang="en-US" dirty="0">
              <a:latin typeface="Arial Unicode MS"/>
              <a:ea typeface="Arial Unicode MS"/>
              <a:cs typeface="Arial Unicode MS"/>
            </a:endParaRPr>
          </a:p>
          <a:p>
            <a:r>
              <a:rPr lang="en-US" dirty="0" smtClean="0">
                <a:cs typeface="Times New Roman" pitchFamily="18" charset="0"/>
              </a:rPr>
              <a:t>How is </a:t>
            </a:r>
            <a:r>
              <a:rPr lang="en-US" smtClean="0">
                <a:cs typeface="Times New Roman" pitchFamily="18" charset="0"/>
              </a:rPr>
              <a:t>IV generated?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92</a:t>
            </a:fld>
            <a:r>
              <a:rPr lang="en-US" smtClean="0"/>
              <a:t> 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93</a:t>
            </a:fld>
            <a:r>
              <a:rPr lang="en-US" smtClean="0"/>
              <a:t> 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#1: Polyalphabetic (/Running Key)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94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Plaintext: 	</a:t>
            </a:r>
            <a:r>
              <a:rPr lang="en-US" dirty="0" smtClean="0">
                <a:latin typeface="Lucida Console" pitchFamily="49" charset="0"/>
              </a:rPr>
              <a:t>I LOVE MITRE INSTITUTE</a:t>
            </a:r>
          </a:p>
          <a:p>
            <a:endParaRPr lang="en-US" dirty="0" smtClean="0"/>
          </a:p>
          <a:p>
            <a:r>
              <a:rPr lang="en-US" dirty="0" smtClean="0"/>
              <a:t>Using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/>
              <a:t>: 	</a:t>
            </a:r>
            <a:r>
              <a:rPr lang="en-US" dirty="0">
                <a:latin typeface="Lucida Console" pitchFamily="49" charset="0"/>
              </a:rPr>
              <a:t>JWCXOOQIYIZODHKDWBT</a:t>
            </a:r>
          </a:p>
          <a:p>
            <a:pPr lvl="1"/>
            <a:r>
              <a:rPr lang="en-US" dirty="0"/>
              <a:t>Keyword: 	</a:t>
            </a:r>
            <a:r>
              <a:rPr lang="en-US" dirty="0" smtClean="0">
                <a:latin typeface="Lucida Console" pitchFamily="49" charset="0"/>
              </a:rPr>
              <a:t>BLOCKCIPHERBLOCKCIP</a:t>
            </a:r>
            <a:endParaRPr lang="en-US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#2: Cipher Operation for </a:t>
            </a:r>
            <a:r>
              <a:rPr lang="en-US" dirty="0"/>
              <a:t>Block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 smtClean="0"/>
              <a:t>Cipher Block Chaining (CBC)</a:t>
            </a:r>
          </a:p>
          <a:p>
            <a:pPr marL="57150" indent="0">
              <a:buNone/>
            </a:pP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dirty="0"/>
              <a:t>(p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 c</a:t>
            </a:r>
            <a:r>
              <a:rPr lang="en-US" i="1" baseline="-25000" dirty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 , where: c</a:t>
            </a:r>
            <a:r>
              <a:rPr lang="en-US" baseline="-25000" dirty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= IV</a:t>
            </a:r>
            <a:endParaRPr lang="en-US" i="1" dirty="0">
              <a:latin typeface="Arial Unicode MS"/>
              <a:ea typeface="Arial Unicode MS"/>
              <a:cs typeface="Arial Unicode MS"/>
            </a:endParaRP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800100" lvl="1"/>
            <a:endParaRPr lang="en-US" dirty="0" smtClean="0"/>
          </a:p>
          <a:p>
            <a:pPr marL="400050"/>
            <a:r>
              <a:rPr lang="en-US" dirty="0" smtClean="0"/>
              <a:t>Cipher Feed Back (CFB)</a:t>
            </a:r>
          </a:p>
          <a:p>
            <a:pPr marL="57150" indent="0">
              <a:buNone/>
            </a:pP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dirty="0"/>
              <a:t>(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c</a:t>
            </a:r>
            <a:r>
              <a:rPr lang="en-US" i="1" baseline="-25000" dirty="0">
                <a:latin typeface="Arial Unicode MS"/>
                <a:ea typeface="Arial Unicode MS"/>
                <a:cs typeface="Arial Unicode MS"/>
              </a:rPr>
              <a:t>i-1</a:t>
            </a:r>
            <a:r>
              <a:rPr lang="en-US" i="1" dirty="0">
                <a:latin typeface="Arial Unicode MS"/>
                <a:ea typeface="Arial Unicode MS"/>
                <a:cs typeface="Arial Unicode MS"/>
              </a:rPr>
              <a:t>)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 , where c</a:t>
            </a:r>
            <a:r>
              <a:rPr lang="en-US" baseline="-25000" dirty="0">
                <a:latin typeface="Arial Unicode MS"/>
                <a:ea typeface="Arial Unicode MS"/>
                <a:cs typeface="Arial Unicode MS"/>
              </a:rPr>
              <a:t>0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=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IV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95</a:t>
            </a:fld>
            <a:r>
              <a:rPr lang="en-US" smtClean="0"/>
              <a:t> -</a:t>
            </a:r>
            <a:endParaRPr lang="en-US"/>
          </a:p>
        </p:txBody>
      </p:sp>
      <p:pic>
        <p:nvPicPr>
          <p:cNvPr id="951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1"/>
            <a:ext cx="4839870" cy="167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98" y="5069933"/>
            <a:ext cx="5052602" cy="16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#2: Cipher Operation for Block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IV generated?</a:t>
            </a:r>
          </a:p>
          <a:p>
            <a:pPr marL="0" indent="0">
              <a:buNone/>
            </a:pPr>
            <a:r>
              <a:rPr lang="en-US" dirty="0" smtClean="0"/>
              <a:t>It is usually done using a pseudo-random number generator (PRNG).</a:t>
            </a:r>
          </a:p>
          <a:p>
            <a:pPr marL="0" indent="0">
              <a:buNone/>
            </a:pPr>
            <a:r>
              <a:rPr lang="en-US" dirty="0" smtClean="0"/>
              <a:t>The most common PRNG is the linear congruential generator: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i="1" baseline="-25000" dirty="0" smtClean="0">
                <a:latin typeface="Lucida Console" pitchFamily="49" charset="0"/>
              </a:rPr>
              <a:t>n</a:t>
            </a:r>
            <a:r>
              <a:rPr lang="en-US" baseline="-25000" dirty="0" smtClean="0">
                <a:latin typeface="Lucida Console" pitchFamily="49" charset="0"/>
              </a:rPr>
              <a:t>+1</a:t>
            </a:r>
            <a:r>
              <a:rPr lang="en-US" dirty="0" smtClean="0">
                <a:latin typeface="Lucida Console" pitchFamily="49" charset="0"/>
              </a:rPr>
              <a:t> = (</a:t>
            </a:r>
            <a:r>
              <a:rPr lang="en-US" i="1" dirty="0" err="1" smtClean="0">
                <a:latin typeface="Lucida Console" pitchFamily="49" charset="0"/>
              </a:rPr>
              <a:t>a</a:t>
            </a:r>
            <a:r>
              <a:rPr lang="en-US" dirty="0" err="1" smtClean="0">
                <a:latin typeface="Lucida Console" pitchFamily="49" charset="0"/>
              </a:rPr>
              <a:t>X</a:t>
            </a:r>
            <a:r>
              <a:rPr lang="en-US" i="1" baseline="-25000" dirty="0" err="1" smtClean="0">
                <a:latin typeface="Lucida Console" pitchFamily="49" charset="0"/>
              </a:rPr>
              <a:t>n</a:t>
            </a:r>
            <a:r>
              <a:rPr lang="en-US" dirty="0" smtClean="0">
                <a:latin typeface="Lucida Console" pitchFamily="49" charset="0"/>
              </a:rPr>
              <a:t> +</a:t>
            </a:r>
            <a:r>
              <a:rPr lang="en-US" i="1" dirty="0" smtClean="0">
                <a:latin typeface="Lucida Console" pitchFamily="49" charset="0"/>
              </a:rPr>
              <a:t>b</a:t>
            </a:r>
            <a:r>
              <a:rPr lang="en-US" dirty="0" smtClean="0">
                <a:latin typeface="Lucida Console" pitchFamily="49" charset="0"/>
              </a:rPr>
              <a:t>) mod </a:t>
            </a:r>
            <a:r>
              <a:rPr lang="en-US" i="1" dirty="0" smtClean="0">
                <a:latin typeface="Lucida Console" pitchFamily="49" charset="0"/>
              </a:rPr>
              <a:t>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the random number is put in to a randomness extractor. Typically it is a cryptographic hash function.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21FDC359-72E3-4EA7-BE2A-DEA8E3C78CD8}" type="slidenum">
              <a:rPr lang="en-US" smtClean="0"/>
              <a:pPr/>
              <a:t>96</a:t>
            </a:fld>
            <a:r>
              <a:rPr lang="en-US" smtClean="0"/>
              <a:t> -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91930"/>
              </p:ext>
            </p:extLst>
          </p:nvPr>
        </p:nvGraphicFramePr>
        <p:xfrm>
          <a:off x="3124201" y="3886201"/>
          <a:ext cx="2514599" cy="60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8" name="Packager Shell Object" showAsIcon="1" r:id="rId4" imgW="2830680" imgH="685440" progId="Package">
                  <p:embed/>
                </p:oleObj>
              </mc:Choice>
              <mc:Fallback>
                <p:oleObj name="Packager Shell Object" showAsIcon="1" r:id="rId4" imgW="283068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1" y="3886201"/>
                        <a:ext cx="2514599" cy="609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6400800"/>
            <a:ext cx="518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</a:t>
            </a:r>
            <a:r>
              <a:rPr lang="en-US" sz="1000" dirty="0" smtClean="0">
                <a:solidFill>
                  <a:srgbClr val="003399"/>
                </a:solidFill>
              </a:rPr>
              <a:t>: L. </a:t>
            </a:r>
            <a:r>
              <a:rPr lang="en-US" sz="1000" dirty="0" err="1" smtClean="0">
                <a:solidFill>
                  <a:srgbClr val="003399"/>
                </a:solidFill>
              </a:rPr>
              <a:t>Trevisan</a:t>
            </a:r>
            <a:r>
              <a:rPr lang="en-US" sz="1000" dirty="0" smtClean="0">
                <a:solidFill>
                  <a:srgbClr val="003399"/>
                </a:solidFill>
              </a:rPr>
              <a:t>, </a:t>
            </a:r>
            <a:r>
              <a:rPr lang="en-US" sz="1000" i="1" dirty="0" smtClean="0">
                <a:solidFill>
                  <a:srgbClr val="003399"/>
                </a:solidFill>
              </a:rPr>
              <a:t>Extractors and Pseudorandom Generators</a:t>
            </a:r>
            <a:r>
              <a:rPr lang="en-US" sz="1000" dirty="0" smtClean="0">
                <a:solidFill>
                  <a:srgbClr val="003399"/>
                </a:solidFill>
              </a:rPr>
              <a:t>, </a:t>
            </a:r>
            <a:r>
              <a:rPr lang="en-US" sz="1000" dirty="0">
                <a:solidFill>
                  <a:srgbClr val="003399"/>
                </a:solidFill>
              </a:rPr>
              <a:t>UC Berkeley, 1999 (http://www.cs.berkeley.edu/~luca/pubs/extractor-full.pdf)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85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C0D50707-9C36-4948-9AA9-61666E27DAC5}" type="slidenum">
              <a:rPr lang="en-US"/>
              <a:pPr/>
              <a:t>97</a:t>
            </a:fld>
            <a:r>
              <a:rPr lang="en-US"/>
              <a:t> -</a:t>
            </a:r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Cryptography Standards (PKCS)*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r>
              <a:rPr lang="en-US" sz="2000" dirty="0">
                <a:cs typeface="Times New Roman" pitchFamily="18" charset="0"/>
              </a:rPr>
              <a:t>PKCS # 1: RSA Cryptography Standard. (Now includes PKCS #2 &amp; #4)</a:t>
            </a:r>
          </a:p>
          <a:p>
            <a:r>
              <a:rPr lang="en-US" sz="2000" dirty="0">
                <a:cs typeface="Times New Roman" pitchFamily="18" charset="0"/>
              </a:rPr>
              <a:t>PKCS # 3: </a:t>
            </a:r>
            <a:r>
              <a:rPr lang="en-US" sz="2000" dirty="0" err="1">
                <a:cs typeface="Times New Roman" pitchFamily="18" charset="0"/>
              </a:rPr>
              <a:t>Diffie</a:t>
            </a:r>
            <a:r>
              <a:rPr lang="en-US" sz="2000" dirty="0">
                <a:cs typeface="Times New Roman" pitchFamily="18" charset="0"/>
              </a:rPr>
              <a:t>-Hellman Key Agreement Standard. </a:t>
            </a:r>
          </a:p>
          <a:p>
            <a:r>
              <a:rPr lang="en-US" sz="2000" dirty="0">
                <a:cs typeface="Times New Roman" pitchFamily="18" charset="0"/>
              </a:rPr>
              <a:t>PKCS # 5: Password-Based Cryptography Standard. </a:t>
            </a:r>
          </a:p>
          <a:p>
            <a:r>
              <a:rPr lang="en-US" sz="2000" dirty="0">
                <a:cs typeface="Times New Roman" pitchFamily="18" charset="0"/>
              </a:rPr>
              <a:t>PKCS # 6: Extended-Certificate Syntax Standard. (This is currently being phased out in favor of X509 v3.)</a:t>
            </a:r>
          </a:p>
          <a:p>
            <a:r>
              <a:rPr lang="en-US" sz="2000" dirty="0">
                <a:cs typeface="Times New Roman" pitchFamily="18" charset="0"/>
              </a:rPr>
              <a:t>PKCS # 7: Cryptographic Message Syntax Standard. </a:t>
            </a:r>
          </a:p>
          <a:p>
            <a:r>
              <a:rPr lang="en-US" sz="2000" dirty="0">
                <a:cs typeface="Times New Roman" pitchFamily="18" charset="0"/>
              </a:rPr>
              <a:t>PKCS # 8: Private-Key Information Syntax Standard. (Key Information)</a:t>
            </a:r>
          </a:p>
          <a:p>
            <a:r>
              <a:rPr lang="en-US" sz="2000" dirty="0">
                <a:cs typeface="Times New Roman" pitchFamily="18" charset="0"/>
              </a:rPr>
              <a:t>PKCS # 9: Selected Attribute Types. (This defines selected attribute types for use in other PKCS standards)</a:t>
            </a:r>
          </a:p>
          <a:p>
            <a:r>
              <a:rPr lang="en-US" sz="2000" dirty="0">
                <a:cs typeface="Times New Roman" pitchFamily="18" charset="0"/>
              </a:rPr>
              <a:t>PKCS # 10: Certification Request Syntax Standard.</a:t>
            </a:r>
          </a:p>
          <a:p>
            <a:r>
              <a:rPr lang="en-US" sz="2000" dirty="0">
                <a:cs typeface="Times New Roman" pitchFamily="18" charset="0"/>
              </a:rPr>
              <a:t>PKCS # 11: Cryptographic Token Interface Standard. </a:t>
            </a:r>
          </a:p>
          <a:p>
            <a:r>
              <a:rPr lang="en-US" sz="2000" dirty="0">
                <a:cs typeface="Times New Roman" pitchFamily="18" charset="0"/>
              </a:rPr>
              <a:t>PKCS # 12: Personal Information Exchange Syntax Standard.</a:t>
            </a:r>
          </a:p>
          <a:p>
            <a:r>
              <a:rPr lang="en-US" sz="2000" dirty="0">
                <a:cs typeface="Times New Roman" pitchFamily="18" charset="0"/>
              </a:rPr>
              <a:t>PKCS # 13: Elliptic Curve Cryptography Standard.</a:t>
            </a:r>
          </a:p>
          <a:p>
            <a:r>
              <a:rPr lang="en-US" sz="2000" dirty="0">
                <a:cs typeface="Times New Roman" pitchFamily="18" charset="0"/>
              </a:rPr>
              <a:t>PKCS # 15: Cryptographic Token Information Format Standard.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3898900" y="6604000"/>
            <a:ext cx="3797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3399"/>
                </a:solidFill>
              </a:rPr>
              <a:t>*Source</a:t>
            </a:r>
            <a:r>
              <a:rPr lang="en-US" sz="1000" dirty="0">
                <a:solidFill>
                  <a:srgbClr val="003399"/>
                </a:solidFill>
              </a:rPr>
              <a:t>: http://www.rsasecurity.com/rsalabs/node.asp?id=2124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AEAF421-B3A6-4BEF-9734-4024FD1CFC9B}" type="slidenum">
              <a:rPr lang="en-US"/>
              <a:pPr/>
              <a:t>98</a:t>
            </a:fld>
            <a:r>
              <a:rPr lang="en-US"/>
              <a:t> -</a:t>
            </a:r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FIPS 140-2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462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Federal Information Process Standard (FIPS) 140-2: </a:t>
            </a:r>
            <a:r>
              <a:rPr lang="en-US" i="1"/>
              <a:t>Security Requirements for Cryptographic Modules</a:t>
            </a:r>
            <a:r>
              <a:rPr lang="en-US"/>
              <a:t>*</a:t>
            </a:r>
          </a:p>
          <a:p>
            <a:r>
              <a:rPr lang="en-US"/>
              <a:t>Specifies security requirements for protecting </a:t>
            </a:r>
            <a:r>
              <a:rPr lang="en-US" u="sng">
                <a:solidFill>
                  <a:srgbClr val="FF6600"/>
                </a:solidFill>
              </a:rPr>
              <a:t>SBU information</a:t>
            </a:r>
            <a:r>
              <a:rPr lang="en-US"/>
              <a:t>. </a:t>
            </a:r>
          </a:p>
          <a:p>
            <a:r>
              <a:rPr lang="en-US"/>
              <a:t>Covers areas related to the secure </a:t>
            </a:r>
            <a:r>
              <a:rPr lang="en-US" u="sng">
                <a:solidFill>
                  <a:srgbClr val="FF6600"/>
                </a:solidFill>
              </a:rPr>
              <a:t>design</a:t>
            </a:r>
            <a:r>
              <a:rPr lang="en-US"/>
              <a:t> and </a:t>
            </a:r>
            <a:r>
              <a:rPr lang="en-US" u="sng">
                <a:solidFill>
                  <a:srgbClr val="FF6600"/>
                </a:solidFill>
              </a:rPr>
              <a:t>implementation</a:t>
            </a:r>
            <a:r>
              <a:rPr lang="en-US"/>
              <a:t> of a cryptographic module.  </a:t>
            </a:r>
          </a:p>
          <a:p>
            <a:r>
              <a:rPr lang="en-US"/>
              <a:t>Provides four (4) increasing, qualitative levels of security</a:t>
            </a:r>
          </a:p>
          <a:p>
            <a:r>
              <a:rPr lang="en-US"/>
              <a:t>Cryptographic Module Validation Program (CMVP)**</a:t>
            </a:r>
          </a:p>
          <a:p>
            <a:pPr lvl="1"/>
            <a:r>
              <a:rPr lang="en-US"/>
              <a:t>All new products are to be tested under FIPS 140-2.</a:t>
            </a:r>
          </a:p>
          <a:p>
            <a:pPr lvl="1"/>
            <a:r>
              <a:rPr lang="en-US"/>
              <a:t>Currently, all FIPS 140-1 validated modules are still valid.</a:t>
            </a:r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4592638" y="6172200"/>
            <a:ext cx="31797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3399"/>
                </a:solidFill>
              </a:rPr>
              <a:t>Reference:</a:t>
            </a:r>
            <a:endParaRPr lang="en-US" sz="1000" b="1" dirty="0">
              <a:solidFill>
                <a:srgbClr val="003399"/>
              </a:solidFill>
            </a:endParaRPr>
          </a:p>
          <a:p>
            <a:pPr marL="228600" indent="-228600"/>
            <a:r>
              <a:rPr lang="en-US" sz="1000" dirty="0" smtClean="0">
                <a:solidFill>
                  <a:srgbClr val="003399"/>
                </a:solidFill>
              </a:rPr>
              <a:t>	* </a:t>
            </a:r>
            <a:r>
              <a:rPr lang="en-US" sz="1000" dirty="0">
                <a:solidFill>
                  <a:srgbClr val="003399"/>
                </a:solidFill>
              </a:rPr>
              <a:t>http://csrc.nist.gov/publications/fips/ </a:t>
            </a:r>
          </a:p>
          <a:p>
            <a:pPr marL="228600" indent="-228600"/>
            <a:r>
              <a:rPr lang="en-US" sz="1000" b="1" dirty="0" smtClean="0">
                <a:solidFill>
                  <a:srgbClr val="003399"/>
                </a:solidFill>
              </a:rPr>
              <a:t>	**</a:t>
            </a:r>
            <a:r>
              <a:rPr lang="en-US" sz="1000" dirty="0" smtClean="0">
                <a:solidFill>
                  <a:srgbClr val="003399"/>
                </a:solidFill>
              </a:rPr>
              <a:t>  </a:t>
            </a:r>
            <a:r>
              <a:rPr lang="en-US" sz="1000" dirty="0">
                <a:solidFill>
                  <a:srgbClr val="003399"/>
                </a:solidFill>
              </a:rPr>
              <a:t>http://csrc.nist.gov/cryptval/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- </a:t>
            </a:r>
            <a:fld id="{072C16DD-3C7C-4ADC-BEE1-0F2CFA600E44}" type="slidenum">
              <a:rPr lang="en-US"/>
              <a:pPr/>
              <a:t>99</a:t>
            </a:fld>
            <a:r>
              <a:rPr lang="en-US"/>
              <a:t> -</a:t>
            </a:r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FIPS </a:t>
            </a:r>
            <a:r>
              <a:rPr lang="en-US" dirty="0" smtClean="0"/>
              <a:t>140-2, </a:t>
            </a:r>
            <a:r>
              <a:rPr lang="en-US" i="1" dirty="0" smtClean="0"/>
              <a:t>Security Requirements for Cryptographic Modules</a:t>
            </a:r>
            <a:r>
              <a:rPr lang="en-US" dirty="0" smtClean="0"/>
              <a:t>, December 2002</a:t>
            </a:r>
            <a:endParaRPr lang="en-US" dirty="0"/>
          </a:p>
        </p:txBody>
      </p:sp>
      <p:graphicFrame>
        <p:nvGraphicFramePr>
          <p:cNvPr id="826501" name="Group 133"/>
          <p:cNvGraphicFramePr>
            <a:graphicFrameLocks noGrp="1"/>
          </p:cNvGraphicFramePr>
          <p:nvPr>
            <p:ph idx="1"/>
          </p:nvPr>
        </p:nvGraphicFramePr>
        <p:xfrm>
          <a:off x="228600" y="1112838"/>
          <a:ext cx="8686800" cy="5501639"/>
        </p:xfrm>
        <a:graphic>
          <a:graphicData uri="http://schemas.openxmlformats.org/drawingml/2006/table">
            <a:tbl>
              <a:tblPr/>
              <a:tblGrid>
                <a:gridCol w="1365250"/>
                <a:gridCol w="1828800"/>
                <a:gridCol w="1831975"/>
                <a:gridCol w="1828800"/>
                <a:gridCol w="18319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Security Level 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Security Level 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Security Level 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Security Level 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Cryptographic Module Specification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Specification of cryptographic module, cryptographic boundary, Approved algorithms, and Approved modes of operation.  Description of cryptographic module, including all hardware, software, and firmware components.  Statement of module security policy.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Cryptographic Module Ports and Interfaces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Required and optional interfaces.  Specification of all interfaces and of all input and output data paths.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ports for unprotected critical security parameters logically or physically separated from other data ports.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Roles, Services, and Authentication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Logical separation of required and optional roles and services.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Role-based or identity-based operator authentication.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Identity-based operator authentication.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Finite State Model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Specification of finite state model.  Required states and optional states.  State transition diagram and specification of state transitions.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Physical Security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Production grade equipment.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Locks or tamper evidence.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Tamper detection and response for covers and doors.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Tamper detection and response envelope.  EFP or EFT.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Operational Environment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Single operator.  Executable code.  Approved integrity technique.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Referenced PPs evaluated at EAL2 with specified discretionary access control mechanisms and auditing.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Referenced PPs plus trusted path evaluated at EAL3 plus security policy modeling.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Referenced PPs plus trusted path evaluated at EAL4.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66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Cryptographic Key Management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Key management mechanisms:  random number and key generation, key establishment, key distribution, key entry/output, key storage, and key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zeroization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Secret and private keys established using manual methods may be entered or output in plaintext form.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Secret and private keys established using manual methods shall be entered or output encrypted or with split knowledge procedures.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EMI/EMC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 CFR FCC Part 15. Subpart B, Class A (Business use).  Applicable FCC requirements (for radio).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 CFR FCC Part 15.  Subpart B, Class B (Home use).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Self-Tests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Power-up tests: cryptographic algorithm tests, software/firmware integrity tests, critical functions tests.  Conditional tests.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 Assurance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Configuration management (CM).  Secure installation and generation.  Design and policy correspondence.  Guidance documents.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CM system.  Secure distribution.  Functional specification. 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High-level language implementation. 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Formal model.  Detailed explanations (informal proofs).  Preconditions and post-conditions. 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Mitigation of Other  Attacks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Specification of mitigation of attacks for which no testable requirements are currently available.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TRE Institute CISSP Template">
  <a:themeElements>
    <a:clrScheme name="SRA-U CISS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RA-U CISS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RA-U CISS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A-U CISSP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A-U CISSP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SRA-U CISSP Template</Template>
  <TotalTime>2179</TotalTime>
  <Words>8617</Words>
  <Application>Microsoft Office PowerPoint</Application>
  <PresentationFormat>On-screen Show (4:3)</PresentationFormat>
  <Paragraphs>2608</Paragraphs>
  <Slides>100</Slides>
  <Notes>100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MITRE Institute CISSP Template</vt:lpstr>
      <vt:lpstr>Drawing1\Drawing\~Page-1\Sheet.1</vt:lpstr>
      <vt:lpstr>Visio</vt:lpstr>
      <vt:lpstr>Packager Shell Object</vt:lpstr>
      <vt:lpstr>CISSP® Common Body of Knowledge Review:  Cryptography Domain –  Part 1</vt:lpstr>
      <vt:lpstr>Learning Objective Cryptography Domain</vt:lpstr>
      <vt:lpstr>Topics Cryptography Domain – Part 1</vt:lpstr>
      <vt:lpstr>Topics Cryptography Domain – Part 2</vt:lpstr>
      <vt:lpstr>Concept Security Principles and Cryptography</vt:lpstr>
      <vt:lpstr>Terms &amp; Definition Cryptograph … (1/3)</vt:lpstr>
      <vt:lpstr>Terms &amp; Definition Cryptograph … (2/3)</vt:lpstr>
      <vt:lpstr>Terms &amp; Definition Cryptograph … (3/3)</vt:lpstr>
      <vt:lpstr>Terms &amp; Definition History of Cryptograph …(1/4)</vt:lpstr>
      <vt:lpstr>Terms &amp; Definition History of Cryptograph …(2/4)</vt:lpstr>
      <vt:lpstr>Terms &amp; Definition History of Cryptograph …(3/4)</vt:lpstr>
      <vt:lpstr>Terms &amp; Definition History of Cryptograph …(4/4)</vt:lpstr>
      <vt:lpstr>Terms &amp; Definition Cryptographic Algorithm &amp; Operation</vt:lpstr>
      <vt:lpstr>Terms &amp; Definition Strength of Encryption</vt:lpstr>
      <vt:lpstr>Questions:</vt:lpstr>
      <vt:lpstr>Answers:</vt:lpstr>
      <vt:lpstr>Questions:</vt:lpstr>
      <vt:lpstr>Answers:</vt:lpstr>
      <vt:lpstr>Topics Cryptography Domain – Part 1</vt:lpstr>
      <vt:lpstr>Concept Cipher Types</vt:lpstr>
      <vt:lpstr>Classic Ciphers Substitution Cipher</vt:lpstr>
      <vt:lpstr>Classic Ciphers Polyalphabetic (or Running Key) Cipher</vt:lpstr>
      <vt:lpstr>Classic Ciphers Transposition Cipher</vt:lpstr>
      <vt:lpstr>Classic Ciphers Transposition Cipher</vt:lpstr>
      <vt:lpstr>Classic Ciphers Concealment Cipher</vt:lpstr>
      <vt:lpstr>Modern Ciphers Block Cipher</vt:lpstr>
      <vt:lpstr>Modern Ciphers Stream Cipher</vt:lpstr>
      <vt:lpstr>Modern Ciphers Steganography</vt:lpstr>
      <vt:lpstr>Questions:</vt:lpstr>
      <vt:lpstr>Answers:</vt:lpstr>
      <vt:lpstr>Topics Cryptography Domain – Part 1</vt:lpstr>
      <vt:lpstr>Cryptographic Algorithms Hash Function Cryptography</vt:lpstr>
      <vt:lpstr>Cryptographic Algorithms Hash Function Cryptography</vt:lpstr>
      <vt:lpstr>Cryptographic Algorithms  Hash Function Cryptography</vt:lpstr>
      <vt:lpstr>Cryptographic Algorithms  Hash Function Cryptography – Non-Keyed Digest</vt:lpstr>
      <vt:lpstr>Cryptographic Algorithms  Hash Function Cryptography – Keyed Digest</vt:lpstr>
      <vt:lpstr>Cryptographic Algorithms  Hash Function Cryptography – Digital Signature</vt:lpstr>
      <vt:lpstr>Cryptographic Algorithms  Hash Function Cryptography – Randomness Extractor</vt:lpstr>
      <vt:lpstr>Questions:</vt:lpstr>
      <vt:lpstr>Answers:</vt:lpstr>
      <vt:lpstr>Topics Cryptography Domain – Part 1</vt:lpstr>
      <vt:lpstr>Cryptographic Algorithms  Symmetric Key Cryptography</vt:lpstr>
      <vt:lpstr>Cryptographic Algorithms  Symmetric Key Cryptography</vt:lpstr>
      <vt:lpstr>Cryptographic Algorithms  Symmetric Key Cryptography – Algorithms</vt:lpstr>
      <vt:lpstr>Cryptographic Algorithms: Symmetric Key Cryptography  Stream Cipher – XOR Operation</vt:lpstr>
      <vt:lpstr>Cryptographic Algorithms: Symmetric Key Cryptography  Stream Cipher – XOR Operation</vt:lpstr>
      <vt:lpstr>Cryptographic Algorithms: Symmetric Key Cryptography  Block Cipher – Confusion vs. Diffusion</vt:lpstr>
      <vt:lpstr>Cryptographic Algorithms: Symmetric Key Cryptography  Block Cipher – Confusion</vt:lpstr>
      <vt:lpstr>Cryptographic Algorithms: Symmetric Key Cryptography  Block Cipher – Diffusion</vt:lpstr>
      <vt:lpstr>Cryptographic Algorithms: Symmetric Key Cryptography  Block Cipher Modes of Operation</vt:lpstr>
      <vt:lpstr>Cryptographic Algorithms: Symmetric Key Cryptography  Block Cipher Modes of Operation– ECB</vt:lpstr>
      <vt:lpstr>Cryptographic Algorithms: Symmetric Key Cryptography  Block Cipher Modes of Operation– CBC</vt:lpstr>
      <vt:lpstr>Cryptographic Algorithms  Block Cipher – Initialization Vector (IV)</vt:lpstr>
      <vt:lpstr>Cryptographic Algorithms: Symmetric Key Cryptography  Block Cipher Modes of Operation– CFB</vt:lpstr>
      <vt:lpstr>Cryptographic Algorithms: Symmetric Key Cryptography  Block Cipher Modes of Operation– OFB</vt:lpstr>
      <vt:lpstr>Cryptographic Algorithms: Symmetric Key Cryptography  Block Cipher Modes of Operation– Counter</vt:lpstr>
      <vt:lpstr>Cryptographic Algorithms: Symmetric Key Cryptography  Symmetric Key Cryptosystem – DES …(1/2)</vt:lpstr>
      <vt:lpstr>Cryptographic Algorithms: Symmetric Key Cryptography  Symmetric Key Cryptosystem – DES …(2/2)</vt:lpstr>
      <vt:lpstr>Cryptographic Algorithms: Symmetric Key Cryptography  Symmetric Key Cryptosystem – Triple-DES (TDES) …(1/2)</vt:lpstr>
      <vt:lpstr>Cryptographic Algorithms: Symmetric Key Cryptography  Symmetric Key Cryptosystem – Triple-DES (TDES) …(2/2)</vt:lpstr>
      <vt:lpstr>Cryptographic Algorithms: Symmetric Key Cryptography  Symmetric Key Cryptosystem –  Advanced Encryption Standard (AES) … (1/4)</vt:lpstr>
      <vt:lpstr>Cryptographic Algorithms: Symmetric Key Cryptography  Symmetric Key Cryptosystem –  Advanced Encryption Standard (AES) … (2/4)</vt:lpstr>
      <vt:lpstr>Cryptographic Algorithms  Symmetric Key Cryptography  Symmetric Key Cryptosystem –  Advanced Encryption Standard (AES) … (3/4)</vt:lpstr>
      <vt:lpstr>Cryptographic Algorithms: Symmetric Key Cryptography  Symmetric Key Cryptosystem –  Advanced Encryption Standard (AES) … (4/4)</vt:lpstr>
      <vt:lpstr>Cryptographic Algorithms: Symmetric Key Cryptography  Symmetric Key Cryptosystem – SKIPJACK</vt:lpstr>
      <vt:lpstr>Cryptographic Algorithms: Symmetric Key Cryptography  Symmetric Key Cryptosystem – IDEA</vt:lpstr>
      <vt:lpstr>Classes of Cryptography: Symmetric Key Cryptography  Symmetric Key Cryptosystem – Other Block Ciphers</vt:lpstr>
      <vt:lpstr>Classes of Cryptography: Symmetric Key Cryptography  Symmetric Key Cryptosystem – Stream Ciphers</vt:lpstr>
      <vt:lpstr>Questions:</vt:lpstr>
      <vt:lpstr>Answers:</vt:lpstr>
      <vt:lpstr>Questions:</vt:lpstr>
      <vt:lpstr>Answers:</vt:lpstr>
      <vt:lpstr>Topics Cryptography Domain – Part 1</vt:lpstr>
      <vt:lpstr>Cryptography Algorithm Asymmetric Key Cryptography</vt:lpstr>
      <vt:lpstr>Cryptography Algorithm Asymmetric Key Cryptography</vt:lpstr>
      <vt:lpstr>Classes of Cryptograph Asymmetric Key Cryptography – Algorithms</vt:lpstr>
      <vt:lpstr>Classes of Cryptograph Asymmetric Key Cryptography – Factorization Algorithms</vt:lpstr>
      <vt:lpstr>Classes of Cryptograph Asymmetric Key Cryptography – Discrete Logarithms</vt:lpstr>
      <vt:lpstr>Classes of Cryptograph Asymmetric Key Cryptography – Diffie-Hellman (DH)</vt:lpstr>
      <vt:lpstr>Classes of Cryptograph Asymmetric Key Cryptography – RSA Encryption Algorithm</vt:lpstr>
      <vt:lpstr>Classes of Cryptograph Asymmetric Key Cryptography – Elliptic Curve Algorithm</vt:lpstr>
      <vt:lpstr>Classes of Cryptograph Asymmetric Key Cryptography</vt:lpstr>
      <vt:lpstr>Question:</vt:lpstr>
      <vt:lpstr>Answers:</vt:lpstr>
      <vt:lpstr>Topics Cryptography Domain – Part 1</vt:lpstr>
      <vt:lpstr>Classes of Cryptograph Hybrid Use of Symmetric and Asymmetric Cryptography</vt:lpstr>
      <vt:lpstr>Classes of Cryptograph Hybrid Use of Symmetric and Asymmetric Cryptography</vt:lpstr>
      <vt:lpstr>Symmetric vs. Asymmetric Summary</vt:lpstr>
      <vt:lpstr>Summary of Cryptography Algorithms</vt:lpstr>
      <vt:lpstr>Validation Time… </vt:lpstr>
      <vt:lpstr>Exercise #1: Polyalphabetic (/ Running Key) Cipher</vt:lpstr>
      <vt:lpstr>Exercise #2: Cipher Operation for Block Cipher</vt:lpstr>
      <vt:lpstr>Answers</vt:lpstr>
      <vt:lpstr>Exercise #1: Polyalphabetic (/Running Key) Cipher</vt:lpstr>
      <vt:lpstr>Exercise #2: Cipher Operation for Block Cipher</vt:lpstr>
      <vt:lpstr>Exercise #2: Cipher Operation for Block Cipher</vt:lpstr>
      <vt:lpstr>Public Key Cryptography Standards (PKCS)*</vt:lpstr>
      <vt:lpstr>FIPS 140-2</vt:lpstr>
      <vt:lpstr>FIPS 140-2, Security Requirements for Cryptographic Modules, December 2002</vt:lpstr>
      <vt:lpstr>Symmetric – Asymmetric Key Size Comparisons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CISSP Common Body of Knowledge</dc:title>
  <dc:subject>Cryptography Domain</dc:subject>
  <dc:creator>aouyang@mitre.org</dc:creator>
  <cp:keywords>CISSP; CBK; Cryptography Domain</cp:keywords>
  <cp:lastModifiedBy>Ouyang, Alfred H.</cp:lastModifiedBy>
  <cp:revision>94</cp:revision>
  <dcterms:created xsi:type="dcterms:W3CDTF">2005-06-21T20:14:24Z</dcterms:created>
  <dcterms:modified xsi:type="dcterms:W3CDTF">2013-10-06T17:22:26Z</dcterms:modified>
</cp:coreProperties>
</file>