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410" r:id="rId2"/>
    <p:sldId id="411" r:id="rId3"/>
    <p:sldId id="412" r:id="rId4"/>
    <p:sldId id="369" r:id="rId5"/>
    <p:sldId id="281" r:id="rId6"/>
    <p:sldId id="315" r:id="rId7"/>
    <p:sldId id="339" r:id="rId8"/>
    <p:sldId id="316" r:id="rId9"/>
    <p:sldId id="305" r:id="rId10"/>
    <p:sldId id="283" r:id="rId11"/>
    <p:sldId id="286" r:id="rId12"/>
    <p:sldId id="285" r:id="rId13"/>
    <p:sldId id="289" r:id="rId14"/>
    <p:sldId id="291" r:id="rId15"/>
    <p:sldId id="318" r:id="rId16"/>
    <p:sldId id="294" r:id="rId17"/>
    <p:sldId id="297" r:id="rId18"/>
    <p:sldId id="399" r:id="rId19"/>
    <p:sldId id="347" r:id="rId20"/>
    <p:sldId id="351" r:id="rId21"/>
    <p:sldId id="352" r:id="rId22"/>
    <p:sldId id="353" r:id="rId23"/>
    <p:sldId id="354" r:id="rId24"/>
    <p:sldId id="398" r:id="rId25"/>
    <p:sldId id="335" r:id="rId26"/>
    <p:sldId id="357" r:id="rId27"/>
    <p:sldId id="358" r:id="rId28"/>
    <p:sldId id="359" r:id="rId29"/>
    <p:sldId id="360" r:id="rId30"/>
    <p:sldId id="361" r:id="rId31"/>
    <p:sldId id="376" r:id="rId32"/>
    <p:sldId id="336" r:id="rId33"/>
    <p:sldId id="400" r:id="rId34"/>
    <p:sldId id="390" r:id="rId35"/>
    <p:sldId id="392" r:id="rId36"/>
    <p:sldId id="396" r:id="rId37"/>
    <p:sldId id="393" r:id="rId38"/>
    <p:sldId id="401" r:id="rId39"/>
    <p:sldId id="402" r:id="rId40"/>
    <p:sldId id="404" r:id="rId41"/>
    <p:sldId id="395" r:id="rId42"/>
    <p:sldId id="377" r:id="rId43"/>
    <p:sldId id="323" r:id="rId44"/>
    <p:sldId id="304" r:id="rId45"/>
    <p:sldId id="380" r:id="rId46"/>
    <p:sldId id="328" r:id="rId47"/>
    <p:sldId id="381" r:id="rId48"/>
    <p:sldId id="329" r:id="rId49"/>
    <p:sldId id="409" r:id="rId50"/>
    <p:sldId id="407" r:id="rId51"/>
    <p:sldId id="40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0" d="100"/>
          <a:sy n="60" d="100"/>
        </p:scale>
        <p:origin x="-1656"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E8BF0-4D1B-4F4B-B6C0-4A951B31E45D}" type="datetimeFigureOut">
              <a:rPr lang="en-US" smtClean="0"/>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19A28-66FC-44D6-AEF3-C1C52B12C1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F19A28-66FC-44D6-AEF3-C1C52B12C1A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2FB4438-FF1F-49B5-8136-E8921E8F6799}" type="slidenum">
              <a:rPr lang="en-US"/>
              <a:pPr/>
              <a:t>2</a:t>
            </a:fld>
            <a:endParaRPr lang="en-US"/>
          </a:p>
        </p:txBody>
      </p:sp>
      <p:sp>
        <p:nvSpPr>
          <p:cNvPr id="23449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234498" name="Rectangle 2"/>
          <p:cNvSpPr txBox="1">
            <a:spLocks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F19A28-66FC-44D6-AEF3-C1C52B12C1A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F19A28-66FC-44D6-AEF3-C1C52B12C1AF}"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C8328A-7546-4BB5-BEA4-51D31C772FF7}" type="datetime1">
              <a:rPr lang="en-US" smtClean="0"/>
              <a:pPr/>
              <a:t>1/29/2013</a:t>
            </a:fld>
            <a:endParaRPr lang="en-US"/>
          </a:p>
        </p:txBody>
      </p:sp>
      <p:sp>
        <p:nvSpPr>
          <p:cNvPr id="5" name="Footer Placeholder 4"/>
          <p:cNvSpPr>
            <a:spLocks noGrp="1"/>
          </p:cNvSpPr>
          <p:nvPr>
            <p:ph type="ftr" sz="quarter" idx="11"/>
          </p:nvPr>
        </p:nvSpPr>
        <p:spPr/>
        <p:txBody>
          <a:bodyPr/>
          <a:lstStyle/>
          <a:p>
            <a:r>
              <a:rPr lang="en-US" smtClean="0"/>
              <a:t>Dr. Ali Al-Shemery @ashemery.com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EE02A-A0ED-4082-B709-5B3BB588EC2B}" type="datetime1">
              <a:rPr lang="en-US" smtClean="0"/>
              <a:pPr/>
              <a:t>1/29/2013</a:t>
            </a:fld>
            <a:endParaRPr lang="en-US"/>
          </a:p>
        </p:txBody>
      </p:sp>
      <p:sp>
        <p:nvSpPr>
          <p:cNvPr id="5" name="Footer Placeholder 4"/>
          <p:cNvSpPr>
            <a:spLocks noGrp="1"/>
          </p:cNvSpPr>
          <p:nvPr>
            <p:ph type="ftr" sz="quarter" idx="11"/>
          </p:nvPr>
        </p:nvSpPr>
        <p:spPr/>
        <p:txBody>
          <a:bodyPr/>
          <a:lstStyle/>
          <a:p>
            <a:r>
              <a:rPr lang="en-US" smtClean="0"/>
              <a:t>Dr. Ali Al-Shemery @ashemery.com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DD20E-E43E-44C3-A337-E72C2A8821C4}" type="datetime1">
              <a:rPr lang="en-US" smtClean="0"/>
              <a:pPr/>
              <a:t>1/29/2013</a:t>
            </a:fld>
            <a:endParaRPr lang="en-US"/>
          </a:p>
        </p:txBody>
      </p:sp>
      <p:sp>
        <p:nvSpPr>
          <p:cNvPr id="5" name="Footer Placeholder 4"/>
          <p:cNvSpPr>
            <a:spLocks noGrp="1"/>
          </p:cNvSpPr>
          <p:nvPr>
            <p:ph type="ftr" sz="quarter" idx="11"/>
          </p:nvPr>
        </p:nvSpPr>
        <p:spPr/>
        <p:txBody>
          <a:bodyPr/>
          <a:lstStyle/>
          <a:p>
            <a:r>
              <a:rPr lang="en-US" smtClean="0"/>
              <a:t>Dr. Ali Al-Shemery @ashemery.com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9804BC-4E05-46DF-8174-962B7601E6FD}" type="datetime1">
              <a:rPr lang="en-US" smtClean="0"/>
              <a:pPr/>
              <a:t>1/29/2013</a:t>
            </a:fld>
            <a:endParaRPr lang="en-US"/>
          </a:p>
        </p:txBody>
      </p:sp>
      <p:sp>
        <p:nvSpPr>
          <p:cNvPr id="5" name="Footer Placeholder 4"/>
          <p:cNvSpPr>
            <a:spLocks noGrp="1"/>
          </p:cNvSpPr>
          <p:nvPr>
            <p:ph type="ftr" sz="quarter" idx="11"/>
          </p:nvPr>
        </p:nvSpPr>
        <p:spPr/>
        <p:txBody>
          <a:bodyPr/>
          <a:lstStyle/>
          <a:p>
            <a:r>
              <a:rPr lang="en-US" smtClean="0"/>
              <a:t>Dr. Ali Al-Shemery @ashemery.com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3D00D7-2AC9-4F12-8A82-A3A76DEC664E}" type="datetime1">
              <a:rPr lang="en-US" smtClean="0"/>
              <a:pPr/>
              <a:t>1/29/2013</a:t>
            </a:fld>
            <a:endParaRPr lang="en-US"/>
          </a:p>
        </p:txBody>
      </p:sp>
      <p:sp>
        <p:nvSpPr>
          <p:cNvPr id="5" name="Footer Placeholder 4"/>
          <p:cNvSpPr>
            <a:spLocks noGrp="1"/>
          </p:cNvSpPr>
          <p:nvPr>
            <p:ph type="ftr" sz="quarter" idx="11"/>
          </p:nvPr>
        </p:nvSpPr>
        <p:spPr/>
        <p:txBody>
          <a:bodyPr/>
          <a:lstStyle/>
          <a:p>
            <a:r>
              <a:rPr lang="en-US" smtClean="0"/>
              <a:t>Dr. Ali Al-Shemery @ashemery.com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FC3163-E0FE-4DEF-A2B2-CB0053C0EDE6}" type="datetime1">
              <a:rPr lang="en-US" smtClean="0"/>
              <a:pPr/>
              <a:t>1/29/2013</a:t>
            </a:fld>
            <a:endParaRPr lang="en-US"/>
          </a:p>
        </p:txBody>
      </p:sp>
      <p:sp>
        <p:nvSpPr>
          <p:cNvPr id="6" name="Footer Placeholder 5"/>
          <p:cNvSpPr>
            <a:spLocks noGrp="1"/>
          </p:cNvSpPr>
          <p:nvPr>
            <p:ph type="ftr" sz="quarter" idx="11"/>
          </p:nvPr>
        </p:nvSpPr>
        <p:spPr/>
        <p:txBody>
          <a:bodyPr/>
          <a:lstStyle/>
          <a:p>
            <a:r>
              <a:rPr lang="en-US" smtClean="0"/>
              <a:t>Dr. Ali Al-Shemery @ashemery.com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6B8619-79B1-4CC3-A6C3-2DC076FEB7CA}" type="datetime1">
              <a:rPr lang="en-US" smtClean="0"/>
              <a:pPr/>
              <a:t>1/29/2013</a:t>
            </a:fld>
            <a:endParaRPr lang="en-US"/>
          </a:p>
        </p:txBody>
      </p:sp>
      <p:sp>
        <p:nvSpPr>
          <p:cNvPr id="8" name="Footer Placeholder 7"/>
          <p:cNvSpPr>
            <a:spLocks noGrp="1"/>
          </p:cNvSpPr>
          <p:nvPr>
            <p:ph type="ftr" sz="quarter" idx="11"/>
          </p:nvPr>
        </p:nvSpPr>
        <p:spPr/>
        <p:txBody>
          <a:bodyPr/>
          <a:lstStyle/>
          <a:p>
            <a:r>
              <a:rPr lang="en-US" smtClean="0"/>
              <a:t>Dr. Ali Al-Shemery @ashemery.com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ADEBAA-5A56-49B9-80F0-349AB880A162}" type="datetime1">
              <a:rPr lang="en-US" smtClean="0"/>
              <a:pPr/>
              <a:t>1/29/2013</a:t>
            </a:fld>
            <a:endParaRPr lang="en-US"/>
          </a:p>
        </p:txBody>
      </p:sp>
      <p:sp>
        <p:nvSpPr>
          <p:cNvPr id="4" name="Footer Placeholder 3"/>
          <p:cNvSpPr>
            <a:spLocks noGrp="1"/>
          </p:cNvSpPr>
          <p:nvPr>
            <p:ph type="ftr" sz="quarter" idx="11"/>
          </p:nvPr>
        </p:nvSpPr>
        <p:spPr/>
        <p:txBody>
          <a:bodyPr/>
          <a:lstStyle/>
          <a:p>
            <a:r>
              <a:rPr lang="en-US" smtClean="0"/>
              <a:t>Dr. Ali Al-Shemery @ashemery.com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60FD4-01FA-4D17-A131-D2DDAA313B4C}" type="datetime1">
              <a:rPr lang="en-US" smtClean="0"/>
              <a:pPr/>
              <a:t>1/29/2013</a:t>
            </a:fld>
            <a:endParaRPr lang="en-US"/>
          </a:p>
        </p:txBody>
      </p:sp>
      <p:sp>
        <p:nvSpPr>
          <p:cNvPr id="3" name="Footer Placeholder 2"/>
          <p:cNvSpPr>
            <a:spLocks noGrp="1"/>
          </p:cNvSpPr>
          <p:nvPr>
            <p:ph type="ftr" sz="quarter" idx="11"/>
          </p:nvPr>
        </p:nvSpPr>
        <p:spPr/>
        <p:txBody>
          <a:bodyPr/>
          <a:lstStyle/>
          <a:p>
            <a:r>
              <a:rPr lang="en-US" smtClean="0"/>
              <a:t>Dr. Ali Al-Shemery @ashemery.com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72FF8-1929-476E-9573-50952ACCD204}" type="datetime1">
              <a:rPr lang="en-US" smtClean="0"/>
              <a:pPr/>
              <a:t>1/29/2013</a:t>
            </a:fld>
            <a:endParaRPr lang="en-US"/>
          </a:p>
        </p:txBody>
      </p:sp>
      <p:sp>
        <p:nvSpPr>
          <p:cNvPr id="6" name="Footer Placeholder 5"/>
          <p:cNvSpPr>
            <a:spLocks noGrp="1"/>
          </p:cNvSpPr>
          <p:nvPr>
            <p:ph type="ftr" sz="quarter" idx="11"/>
          </p:nvPr>
        </p:nvSpPr>
        <p:spPr/>
        <p:txBody>
          <a:bodyPr/>
          <a:lstStyle/>
          <a:p>
            <a:r>
              <a:rPr lang="en-US" smtClean="0"/>
              <a:t>Dr. Ali Al-Shemery @ashemery.com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1E45A-B90A-4FBD-B8C0-035D84F4091D}" type="datetime1">
              <a:rPr lang="en-US" smtClean="0"/>
              <a:pPr/>
              <a:t>1/29/2013</a:t>
            </a:fld>
            <a:endParaRPr lang="en-US"/>
          </a:p>
        </p:txBody>
      </p:sp>
      <p:sp>
        <p:nvSpPr>
          <p:cNvPr id="6" name="Footer Placeholder 5"/>
          <p:cNvSpPr>
            <a:spLocks noGrp="1"/>
          </p:cNvSpPr>
          <p:nvPr>
            <p:ph type="ftr" sz="quarter" idx="11"/>
          </p:nvPr>
        </p:nvSpPr>
        <p:spPr/>
        <p:txBody>
          <a:bodyPr/>
          <a:lstStyle/>
          <a:p>
            <a:r>
              <a:rPr lang="en-US" smtClean="0"/>
              <a:t>Dr. Ali Al-Shemery @ashemery.com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CF8A8-C94A-4AC3-84F6-18F863E9EAFB}" type="datetime1">
              <a:rPr lang="en-US" smtClean="0"/>
              <a:pPr/>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Ali Al-Shemery @ashemery.com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ocial-engineer.org/framework/File:Bug1.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bg1"/>
                </a:solidFill>
                <a:latin typeface="Bookman Old Style" pitchFamily="18" charset="0"/>
              </a:rPr>
              <a:t>Hacking Techniques &amp; Intrusion Detection</a:t>
            </a:r>
            <a:endParaRPr lang="en-US" b="1" dirty="0">
              <a:solidFill>
                <a:schemeClr val="bg1"/>
              </a:solidFill>
              <a:latin typeface="Bookman Old Style" pitchFamily="18" charset="0"/>
            </a:endParaRPr>
          </a:p>
        </p:txBody>
      </p:sp>
      <p:sp>
        <p:nvSpPr>
          <p:cNvPr id="3" name="Subtitle 2"/>
          <p:cNvSpPr>
            <a:spLocks noGrp="1"/>
          </p:cNvSpPr>
          <p:nvPr>
            <p:ph type="subTitle" idx="1"/>
          </p:nvPr>
        </p:nvSpPr>
        <p:spPr>
          <a:xfrm>
            <a:off x="1371600" y="3886200"/>
            <a:ext cx="6400800" cy="1981200"/>
          </a:xfrm>
        </p:spPr>
        <p:txBody>
          <a:bodyPr>
            <a:normAutofit fontScale="92500" lnSpcReduction="10000"/>
          </a:bodyPr>
          <a:lstStyle/>
          <a:p>
            <a:endParaRPr lang="en-US" sz="2600" dirty="0" smtClean="0"/>
          </a:p>
          <a:p>
            <a:endParaRPr lang="en-US" dirty="0" smtClean="0">
              <a:solidFill>
                <a:schemeClr val="bg1"/>
              </a:solidFill>
            </a:endParaRPr>
          </a:p>
          <a:p>
            <a:r>
              <a:rPr lang="en-US" dirty="0" smtClean="0">
                <a:solidFill>
                  <a:schemeClr val="bg1"/>
                </a:solidFill>
              </a:rPr>
              <a:t>Ali </a:t>
            </a:r>
            <a:r>
              <a:rPr lang="en-US" dirty="0" smtClean="0">
                <a:solidFill>
                  <a:schemeClr val="bg1"/>
                </a:solidFill>
              </a:rPr>
              <a:t>Al-</a:t>
            </a:r>
            <a:r>
              <a:rPr lang="en-US" dirty="0" err="1" smtClean="0">
                <a:solidFill>
                  <a:schemeClr val="bg1"/>
                </a:solidFill>
              </a:rPr>
              <a:t>Shemery</a:t>
            </a:r>
            <a:endParaRPr lang="en-US" dirty="0" smtClean="0">
              <a:solidFill>
                <a:schemeClr val="bg1"/>
              </a:solidFill>
            </a:endParaRPr>
          </a:p>
          <a:p>
            <a:r>
              <a:rPr lang="en-US" dirty="0" err="1" smtClean="0">
                <a:solidFill>
                  <a:schemeClr val="bg1"/>
                </a:solidFill>
              </a:rPr>
              <a:t>arabnix</a:t>
            </a:r>
            <a:r>
              <a:rPr lang="en-US" dirty="0" smtClean="0">
                <a:solidFill>
                  <a:schemeClr val="bg1"/>
                </a:solidFill>
              </a:rPr>
              <a:t> [at] </a:t>
            </a:r>
            <a:r>
              <a:rPr lang="en-US" dirty="0" err="1" smtClean="0">
                <a:solidFill>
                  <a:schemeClr val="bg1"/>
                </a:solidFill>
              </a:rPr>
              <a:t>gmail</a:t>
            </a:r>
            <a:endParaRPr lang="en-US" dirty="0" smtClean="0">
              <a:solidFill>
                <a:schemeClr val="bg1"/>
              </a:solidFill>
            </a:endParaRPr>
          </a:p>
        </p:txBody>
      </p:sp>
      <p:cxnSp>
        <p:nvCxnSpPr>
          <p:cNvPr id="5" name="Straight Connector 4"/>
          <p:cNvCxnSpPr/>
          <p:nvPr/>
        </p:nvCxnSpPr>
        <p:spPr>
          <a:xfrm>
            <a:off x="533400" y="37338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Definition SE</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a:bodyPr>
          <a:lstStyle/>
          <a:p>
            <a:pPr>
              <a:buNone/>
            </a:pPr>
            <a:r>
              <a:rPr lang="en-US" dirty="0" smtClean="0">
                <a:solidFill>
                  <a:schemeClr val="bg1"/>
                </a:solidFill>
                <a:latin typeface="Bookman Old Style" pitchFamily="18" charset="0"/>
              </a:rPr>
              <a:t>	“The act of manipulating a person to take an action that may or may not be in the “target’s” best interest. This may include obtaining information, gaining access, or getting the target to take certain action.” </a:t>
            </a:r>
          </a:p>
          <a:p>
            <a:pPr algn="r">
              <a:buNone/>
            </a:pPr>
            <a:endParaRPr lang="en-US" dirty="0" smtClean="0">
              <a:solidFill>
                <a:schemeClr val="bg1"/>
              </a:solidFill>
              <a:latin typeface="Bookman Old Style" pitchFamily="18" charset="0"/>
            </a:endParaRPr>
          </a:p>
          <a:p>
            <a:pPr marL="0" indent="0" algn="r">
              <a:lnSpc>
                <a:spcPct val="80000"/>
              </a:lnSpc>
              <a:buNone/>
            </a:pPr>
            <a:r>
              <a:rPr lang="en-US" sz="3300" b="1" i="1" dirty="0" smtClean="0">
                <a:solidFill>
                  <a:srgbClr val="FF0000"/>
                </a:solidFill>
              </a:rPr>
              <a:t>– Christopher </a:t>
            </a:r>
            <a:r>
              <a:rPr lang="en-US" sz="3300" b="1" i="1" dirty="0" err="1" smtClean="0">
                <a:solidFill>
                  <a:srgbClr val="FF0000"/>
                </a:solidFill>
              </a:rPr>
              <a:t>Hadnagy</a:t>
            </a:r>
            <a:endParaRPr lang="en-US" sz="3300" b="1" i="1" dirty="0" smtClean="0">
              <a:solidFill>
                <a:srgbClr val="FF0000"/>
              </a:solidFill>
            </a:endParaRP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latin typeface="Bookman Old Style" pitchFamily="18" charset="0"/>
              </a:rPr>
              <a:t>Why Attackers Might Use Social Engineering?</a:t>
            </a:r>
            <a:endParaRPr lang="en-US" b="1" dirty="0">
              <a:solidFill>
                <a:schemeClr val="bg1"/>
              </a:solidFill>
              <a:latin typeface="Bookman Old Style" pitchFamily="18" charset="0"/>
            </a:endParaRPr>
          </a:p>
        </p:txBody>
      </p:sp>
      <p:sp>
        <p:nvSpPr>
          <p:cNvPr id="3" name="Content Placeholder 2"/>
          <p:cNvSpPr>
            <a:spLocks noGrp="1"/>
          </p:cNvSpPr>
          <p:nvPr>
            <p:ph idx="1"/>
          </p:nvPr>
        </p:nvSpPr>
        <p:spPr>
          <a:xfrm>
            <a:off x="457200" y="1600200"/>
            <a:ext cx="8229600" cy="4800600"/>
          </a:xfrm>
        </p:spPr>
        <p:txBody>
          <a:bodyPr>
            <a:normAutofit lnSpcReduction="10000"/>
          </a:bodyPr>
          <a:lstStyle/>
          <a:p>
            <a:pPr>
              <a:buClr>
                <a:srgbClr val="FF0000"/>
              </a:buClr>
            </a:pPr>
            <a:r>
              <a:rPr lang="en-US" sz="2800" dirty="0" smtClean="0">
                <a:solidFill>
                  <a:schemeClr val="bg1"/>
                </a:solidFill>
                <a:latin typeface="Bookman Old Style" pitchFamily="18" charset="0"/>
              </a:rPr>
              <a:t>No technology in the world can prevent social engineering!</a:t>
            </a:r>
          </a:p>
          <a:p>
            <a:pPr>
              <a:buClr>
                <a:srgbClr val="FF0000"/>
              </a:buClr>
            </a:pPr>
            <a:r>
              <a:rPr lang="en-US" sz="2800" dirty="0" smtClean="0">
                <a:solidFill>
                  <a:schemeClr val="bg1"/>
                </a:solidFill>
                <a:latin typeface="Bookman Old Style" pitchFamily="18" charset="0"/>
              </a:rPr>
              <a:t>Because there is no patch for </a:t>
            </a:r>
            <a:r>
              <a:rPr lang="en-US" sz="2800" i="1" dirty="0" smtClean="0">
                <a:solidFill>
                  <a:schemeClr val="bg1"/>
                </a:solidFill>
                <a:latin typeface="Bookman Old Style" pitchFamily="18" charset="0"/>
              </a:rPr>
              <a:t>human stupidity</a:t>
            </a:r>
            <a:r>
              <a:rPr lang="en-US" sz="2800" dirty="0" smtClean="0">
                <a:solidFill>
                  <a:schemeClr val="bg1"/>
                </a:solidFill>
                <a:latin typeface="Bookman Old Style" pitchFamily="18" charset="0"/>
              </a:rPr>
              <a:t>!</a:t>
            </a:r>
          </a:p>
          <a:p>
            <a:pPr>
              <a:buClr>
                <a:srgbClr val="FF0000"/>
              </a:buClr>
            </a:pPr>
            <a:r>
              <a:rPr lang="en-US" sz="2800" dirty="0" smtClean="0">
                <a:solidFill>
                  <a:schemeClr val="bg1"/>
                </a:solidFill>
                <a:latin typeface="Bookman Old Style" pitchFamily="18" charset="0"/>
              </a:rPr>
              <a:t>People are the largest vulnerability in any network or security chain!</a:t>
            </a:r>
          </a:p>
          <a:p>
            <a:pPr>
              <a:buClr>
                <a:srgbClr val="FF0000"/>
              </a:buClr>
            </a:pPr>
            <a:r>
              <a:rPr lang="en-US" sz="2800" dirty="0" smtClean="0">
                <a:solidFill>
                  <a:schemeClr val="bg1"/>
                </a:solidFill>
                <a:latin typeface="Bookman Old Style" pitchFamily="18" charset="0"/>
              </a:rPr>
              <a:t>Path of Least Resistance</a:t>
            </a:r>
          </a:p>
          <a:p>
            <a:pPr lvl="1">
              <a:buClr>
                <a:srgbClr val="FF0000"/>
              </a:buClr>
            </a:pPr>
            <a:r>
              <a:rPr lang="en-US" sz="2400" dirty="0" smtClean="0">
                <a:solidFill>
                  <a:schemeClr val="bg1"/>
                </a:solidFill>
                <a:latin typeface="Bookman Old Style" pitchFamily="18" charset="0"/>
              </a:rPr>
              <a:t>Why spend hours, days, weeks to crack a password when you can just ask for it?</a:t>
            </a:r>
          </a:p>
          <a:p>
            <a:pPr>
              <a:buClr>
                <a:srgbClr val="FF0000"/>
              </a:buClr>
            </a:pPr>
            <a:r>
              <a:rPr lang="en-US" sz="2800" dirty="0" smtClean="0">
                <a:solidFill>
                  <a:schemeClr val="bg1"/>
                </a:solidFill>
                <a:latin typeface="Bookman Old Style" pitchFamily="18" charset="0"/>
              </a:rPr>
              <a:t>On The Rise</a:t>
            </a:r>
          </a:p>
          <a:p>
            <a:pPr lvl="1">
              <a:buClr>
                <a:srgbClr val="FF0000"/>
              </a:buClr>
            </a:pPr>
            <a:r>
              <a:rPr lang="en-US" sz="2400" dirty="0" smtClean="0">
                <a:solidFill>
                  <a:schemeClr val="bg1"/>
                </a:solidFill>
                <a:latin typeface="Bookman Old Style" pitchFamily="18" charset="0"/>
              </a:rPr>
              <a:t>Phishing attacks are rising 26% per month!</a:t>
            </a:r>
            <a:endParaRPr lang="en-US" sz="2400" dirty="0" smtClean="0">
              <a:solidFill>
                <a:srgbClr val="FF0000"/>
              </a:solidFill>
            </a:endParaRP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latin typeface="Bookman Old Style" pitchFamily="18" charset="0"/>
              </a:rPr>
              <a:t>Categories of Social Engineers</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fontScale="62500" lnSpcReduction="20000"/>
          </a:bodyPr>
          <a:lstStyle/>
          <a:p>
            <a:pPr>
              <a:buClr>
                <a:srgbClr val="FF0000"/>
              </a:buClr>
            </a:pPr>
            <a:r>
              <a:rPr lang="en-US" sz="4100" dirty="0" smtClean="0">
                <a:solidFill>
                  <a:schemeClr val="bg1"/>
                </a:solidFill>
                <a:latin typeface="Bookman Old Style" pitchFamily="18" charset="0"/>
              </a:rPr>
              <a:t>Hackers</a:t>
            </a:r>
          </a:p>
          <a:p>
            <a:pPr>
              <a:buClr>
                <a:srgbClr val="FF0000"/>
              </a:buClr>
            </a:pPr>
            <a:r>
              <a:rPr lang="en-US" sz="4100" dirty="0" smtClean="0">
                <a:solidFill>
                  <a:schemeClr val="bg1"/>
                </a:solidFill>
                <a:latin typeface="Bookman Old Style" pitchFamily="18" charset="0"/>
              </a:rPr>
              <a:t>Penetration Testers</a:t>
            </a:r>
          </a:p>
          <a:p>
            <a:pPr>
              <a:buClr>
                <a:srgbClr val="FF0000"/>
              </a:buClr>
            </a:pPr>
            <a:r>
              <a:rPr lang="en-US" sz="4100" dirty="0" smtClean="0">
                <a:solidFill>
                  <a:schemeClr val="bg1"/>
                </a:solidFill>
                <a:latin typeface="Bookman Old Style" pitchFamily="18" charset="0"/>
              </a:rPr>
              <a:t>Spies or Espionage</a:t>
            </a:r>
          </a:p>
          <a:p>
            <a:pPr>
              <a:buClr>
                <a:srgbClr val="FF0000"/>
              </a:buClr>
            </a:pPr>
            <a:r>
              <a:rPr lang="en-US" sz="4100" dirty="0" smtClean="0">
                <a:solidFill>
                  <a:schemeClr val="bg1"/>
                </a:solidFill>
                <a:latin typeface="Bookman Old Style" pitchFamily="18" charset="0"/>
              </a:rPr>
              <a:t>Identity Thieves</a:t>
            </a:r>
          </a:p>
          <a:p>
            <a:pPr>
              <a:buClr>
                <a:srgbClr val="FF0000"/>
              </a:buClr>
            </a:pPr>
            <a:r>
              <a:rPr lang="en-US" sz="4100" dirty="0" smtClean="0">
                <a:solidFill>
                  <a:schemeClr val="bg1"/>
                </a:solidFill>
                <a:latin typeface="Bookman Old Style" pitchFamily="18" charset="0"/>
              </a:rPr>
              <a:t>Disgruntled Employees</a:t>
            </a:r>
          </a:p>
          <a:p>
            <a:pPr>
              <a:buClr>
                <a:srgbClr val="FF0000"/>
              </a:buClr>
            </a:pPr>
            <a:r>
              <a:rPr lang="en-US" sz="4100" dirty="0" smtClean="0">
                <a:solidFill>
                  <a:schemeClr val="bg1"/>
                </a:solidFill>
                <a:latin typeface="Bookman Old Style" pitchFamily="18" charset="0"/>
              </a:rPr>
              <a:t>Information Brokers</a:t>
            </a:r>
          </a:p>
          <a:p>
            <a:pPr>
              <a:buClr>
                <a:srgbClr val="FF0000"/>
              </a:buClr>
            </a:pPr>
            <a:r>
              <a:rPr lang="en-US" sz="4100" dirty="0" smtClean="0">
                <a:solidFill>
                  <a:schemeClr val="bg1"/>
                </a:solidFill>
                <a:latin typeface="Bookman Old Style" pitchFamily="18" charset="0"/>
              </a:rPr>
              <a:t>Scam Artists</a:t>
            </a:r>
          </a:p>
          <a:p>
            <a:pPr>
              <a:buClr>
                <a:srgbClr val="FF0000"/>
              </a:buClr>
            </a:pPr>
            <a:r>
              <a:rPr lang="en-US" sz="4100" dirty="0" smtClean="0">
                <a:solidFill>
                  <a:schemeClr val="bg1"/>
                </a:solidFill>
                <a:latin typeface="Bookman Old Style" pitchFamily="18" charset="0"/>
              </a:rPr>
              <a:t>Executive Recruiters</a:t>
            </a:r>
          </a:p>
          <a:p>
            <a:pPr>
              <a:buClr>
                <a:srgbClr val="FF0000"/>
              </a:buClr>
            </a:pPr>
            <a:r>
              <a:rPr lang="en-US" sz="4100" dirty="0" smtClean="0">
                <a:solidFill>
                  <a:schemeClr val="bg1"/>
                </a:solidFill>
                <a:latin typeface="Bookman Old Style" pitchFamily="18" charset="0"/>
              </a:rPr>
              <a:t>Sales People</a:t>
            </a:r>
          </a:p>
          <a:p>
            <a:pPr>
              <a:buClr>
                <a:srgbClr val="FF0000"/>
              </a:buClr>
            </a:pPr>
            <a:r>
              <a:rPr lang="en-US" sz="4100" dirty="0" smtClean="0">
                <a:solidFill>
                  <a:schemeClr val="bg1"/>
                </a:solidFill>
                <a:latin typeface="Bookman Old Style" pitchFamily="18" charset="0"/>
              </a:rPr>
              <a:t>Governments</a:t>
            </a:r>
          </a:p>
          <a:p>
            <a:pPr>
              <a:buClr>
                <a:srgbClr val="FF0000"/>
              </a:buClr>
            </a:pPr>
            <a:r>
              <a:rPr lang="en-US" sz="4100" dirty="0" smtClean="0">
                <a:solidFill>
                  <a:schemeClr val="bg1"/>
                </a:solidFill>
                <a:latin typeface="Bookman Old Style" pitchFamily="18" charset="0"/>
              </a:rPr>
              <a:t>Everyday People</a:t>
            </a:r>
            <a:endParaRPr lang="en-US" sz="4100" dirty="0">
              <a:solidFill>
                <a:schemeClr val="bg1"/>
              </a:solidFill>
              <a:latin typeface="Bookman Old Style" pitchFamily="18" charset="0"/>
            </a:endParaRP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latin typeface="Bookman Old Style" pitchFamily="18" charset="0"/>
              </a:rPr>
              <a:t>Typical Goals of a Social Engineer</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lnSpcReduction="10000"/>
          </a:bodyPr>
          <a:lstStyle/>
          <a:p>
            <a:pPr>
              <a:buClr>
                <a:srgbClr val="FF0000"/>
              </a:buClr>
            </a:pPr>
            <a:r>
              <a:rPr lang="en-US" dirty="0" smtClean="0">
                <a:solidFill>
                  <a:schemeClr val="bg1"/>
                </a:solidFill>
                <a:latin typeface="Bookman Old Style" pitchFamily="18" charset="0"/>
              </a:rPr>
              <a:t>Dr. Max </a:t>
            </a:r>
            <a:r>
              <a:rPr lang="en-US" dirty="0" err="1" smtClean="0">
                <a:solidFill>
                  <a:schemeClr val="bg1"/>
                </a:solidFill>
                <a:latin typeface="Bookman Old Style" pitchFamily="18" charset="0"/>
              </a:rPr>
              <a:t>Kilger</a:t>
            </a:r>
            <a:r>
              <a:rPr lang="en-US" dirty="0" smtClean="0">
                <a:solidFill>
                  <a:schemeClr val="bg1"/>
                </a:solidFill>
                <a:latin typeface="Bookman Old Style" pitchFamily="18" charset="0"/>
              </a:rPr>
              <a:t> (</a:t>
            </a:r>
            <a:r>
              <a:rPr lang="en-US" dirty="0" err="1" smtClean="0">
                <a:solidFill>
                  <a:schemeClr val="bg1"/>
                </a:solidFill>
                <a:latin typeface="Bookman Old Style" pitchFamily="18" charset="0"/>
              </a:rPr>
              <a:t>Honeynet</a:t>
            </a:r>
            <a:r>
              <a:rPr lang="en-US" dirty="0" smtClean="0">
                <a:solidFill>
                  <a:schemeClr val="bg1"/>
                </a:solidFill>
                <a:latin typeface="Bookman Old Style" pitchFamily="18" charset="0"/>
              </a:rPr>
              <a:t> Project) identified six motivations for non-ethical computer activity:</a:t>
            </a:r>
          </a:p>
          <a:p>
            <a:pPr lvl="1">
              <a:buClr>
                <a:srgbClr val="FF0000"/>
              </a:buClr>
            </a:pPr>
            <a:r>
              <a:rPr lang="en-US" dirty="0" smtClean="0">
                <a:solidFill>
                  <a:schemeClr val="bg1"/>
                </a:solidFill>
                <a:latin typeface="Bookman Old Style" pitchFamily="18" charset="0"/>
              </a:rPr>
              <a:t>Money, Entertainment, Ego, Cause, Entrance into a social group, and Status within that social group</a:t>
            </a:r>
          </a:p>
          <a:p>
            <a:pPr>
              <a:buClr>
                <a:srgbClr val="FF0000"/>
              </a:buClr>
            </a:pPr>
            <a:r>
              <a:rPr lang="en-US" dirty="0" smtClean="0">
                <a:solidFill>
                  <a:schemeClr val="bg1"/>
                </a:solidFill>
                <a:latin typeface="Bookman Old Style" pitchFamily="18" charset="0"/>
              </a:rPr>
              <a:t>Other key motivations:</a:t>
            </a:r>
          </a:p>
          <a:p>
            <a:pPr lvl="1">
              <a:buClr>
                <a:srgbClr val="FF0000"/>
              </a:buClr>
            </a:pPr>
            <a:r>
              <a:rPr lang="en-US" dirty="0" smtClean="0">
                <a:solidFill>
                  <a:schemeClr val="bg1"/>
                </a:solidFill>
                <a:latin typeface="Bookman Old Style" pitchFamily="18" charset="0"/>
              </a:rPr>
              <a:t>knowledge, revenge and curiosity.</a:t>
            </a:r>
          </a:p>
          <a:p>
            <a:pPr>
              <a:buClr>
                <a:srgbClr val="FF0000"/>
              </a:buClr>
            </a:pPr>
            <a:r>
              <a:rPr lang="en-US" dirty="0" smtClean="0">
                <a:solidFill>
                  <a:schemeClr val="bg1"/>
                </a:solidFill>
                <a:latin typeface="Bookman Old Style" pitchFamily="18" charset="0"/>
              </a:rPr>
              <a:t> Social Engineering as a Protection </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latin typeface="Bookman Old Style" pitchFamily="18" charset="0"/>
              </a:rPr>
              <a:t> Classic Social Engineering Attacks</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a:bodyPr>
          <a:lstStyle/>
          <a:p>
            <a:pPr>
              <a:buClr>
                <a:srgbClr val="FF0000"/>
              </a:buClr>
            </a:pPr>
            <a:r>
              <a:rPr lang="en-US" dirty="0" smtClean="0">
                <a:solidFill>
                  <a:schemeClr val="bg1"/>
                </a:solidFill>
                <a:latin typeface="Bookman Old Style" pitchFamily="18" charset="0"/>
              </a:rPr>
              <a:t>Username / Password Information</a:t>
            </a:r>
          </a:p>
          <a:p>
            <a:pPr>
              <a:buClr>
                <a:srgbClr val="FF0000"/>
              </a:buClr>
            </a:pPr>
            <a:r>
              <a:rPr lang="en-US" dirty="0" smtClean="0">
                <a:solidFill>
                  <a:schemeClr val="bg1"/>
                </a:solidFill>
                <a:latin typeface="Bookman Old Style" pitchFamily="18" charset="0"/>
              </a:rPr>
              <a:t>Credit Information</a:t>
            </a:r>
          </a:p>
          <a:p>
            <a:pPr>
              <a:buClr>
                <a:srgbClr val="FF0000"/>
              </a:buClr>
            </a:pPr>
            <a:r>
              <a:rPr lang="en-US" dirty="0" smtClean="0">
                <a:solidFill>
                  <a:schemeClr val="bg1"/>
                </a:solidFill>
                <a:latin typeface="Bookman Old Style" pitchFamily="18" charset="0"/>
              </a:rPr>
              <a:t>Name &amp; Address Information</a:t>
            </a:r>
          </a:p>
          <a:p>
            <a:pPr>
              <a:buClr>
                <a:srgbClr val="FF0000"/>
              </a:buClr>
            </a:pPr>
            <a:r>
              <a:rPr lang="en-US" dirty="0" smtClean="0">
                <a:solidFill>
                  <a:schemeClr val="bg1"/>
                </a:solidFill>
                <a:latin typeface="Bookman Old Style" pitchFamily="18" charset="0"/>
              </a:rPr>
              <a:t>Procedures</a:t>
            </a:r>
          </a:p>
          <a:p>
            <a:pPr>
              <a:buClr>
                <a:srgbClr val="FF0000"/>
              </a:buClr>
            </a:pPr>
            <a:r>
              <a:rPr lang="en-US" dirty="0" smtClean="0">
                <a:solidFill>
                  <a:schemeClr val="bg1"/>
                </a:solidFill>
                <a:latin typeface="Bookman Old Style" pitchFamily="18" charset="0"/>
              </a:rPr>
              <a:t>PIN Codes</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Explosion 1 6"/>
          <p:cNvSpPr/>
          <p:nvPr/>
        </p:nvSpPr>
        <p:spPr>
          <a:xfrm>
            <a:off x="4267200" y="2895600"/>
            <a:ext cx="4724400" cy="3810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000" b="1" dirty="0" smtClean="0">
                <a:solidFill>
                  <a:schemeClr val="bg1"/>
                </a:solidFill>
                <a:latin typeface="Bookman Old Style" pitchFamily="18" charset="0"/>
              </a:rPr>
              <a:t>Impersonation</a:t>
            </a:r>
          </a:p>
          <a:p>
            <a:pPr algn="ctr">
              <a:buNone/>
            </a:pPr>
            <a:r>
              <a:rPr lang="en-US" sz="2000" b="1" dirty="0" smtClean="0">
                <a:solidFill>
                  <a:schemeClr val="bg1"/>
                </a:solidFill>
                <a:latin typeface="Bookman Old Style" pitchFamily="18" charset="0"/>
              </a:rPr>
              <a:t>In Person</a:t>
            </a:r>
          </a:p>
          <a:p>
            <a:pPr algn="ctr">
              <a:buNone/>
            </a:pPr>
            <a:r>
              <a:rPr lang="en-US" sz="2000" b="1" dirty="0" smtClean="0">
                <a:solidFill>
                  <a:schemeClr val="bg1"/>
                </a:solidFill>
                <a:latin typeface="Bookman Old Style" pitchFamily="18" charset="0"/>
              </a:rPr>
              <a:t>Dumpster Diving</a:t>
            </a:r>
          </a:p>
          <a:p>
            <a:pPr algn="ctr">
              <a:buNone/>
            </a:pPr>
            <a:r>
              <a:rPr lang="en-US" sz="2000" b="1" dirty="0" smtClean="0">
                <a:solidFill>
                  <a:schemeClr val="bg1"/>
                </a:solidFill>
                <a:latin typeface="Bookman Old Style" pitchFamily="18" charset="0"/>
              </a:rPr>
              <a:t>Shoulder Surfing</a:t>
            </a:r>
          </a:p>
          <a:p>
            <a:pPr algn="ctr">
              <a:buNone/>
            </a:pPr>
            <a:r>
              <a:rPr lang="en-US" sz="2000" b="1" dirty="0" smtClean="0">
                <a:solidFill>
                  <a:schemeClr val="bg1"/>
                </a:solidFill>
                <a:latin typeface="Bookman Old Style" pitchFamily="18" charset="0"/>
              </a:rPr>
              <a:t>Websites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latin typeface="Bookman Old Style" pitchFamily="18" charset="0"/>
              </a:rPr>
              <a:t>Real World Social Engineering Examples</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a:bodyPr>
          <a:lstStyle/>
          <a:p>
            <a:pPr>
              <a:buClr>
                <a:srgbClr val="FF0000"/>
              </a:buClr>
            </a:pPr>
            <a:r>
              <a:rPr lang="en-US" dirty="0" smtClean="0">
                <a:solidFill>
                  <a:schemeClr val="bg1"/>
                </a:solidFill>
                <a:latin typeface="Bookman Old Style" pitchFamily="18" charset="0"/>
              </a:rPr>
              <a:t>Playing the Part</a:t>
            </a:r>
          </a:p>
          <a:p>
            <a:pPr>
              <a:buClr>
                <a:srgbClr val="FF0000"/>
              </a:buClr>
            </a:pPr>
            <a:r>
              <a:rPr lang="en-US" dirty="0" smtClean="0">
                <a:solidFill>
                  <a:schemeClr val="bg1"/>
                </a:solidFill>
                <a:latin typeface="Bookman Old Style" pitchFamily="18" charset="0"/>
              </a:rPr>
              <a:t>Opposite Sex</a:t>
            </a:r>
          </a:p>
          <a:p>
            <a:pPr>
              <a:buClr>
                <a:srgbClr val="FF0000"/>
              </a:buClr>
            </a:pPr>
            <a:r>
              <a:rPr lang="en-US" dirty="0" smtClean="0">
                <a:solidFill>
                  <a:schemeClr val="bg1"/>
                </a:solidFill>
                <a:latin typeface="Bookman Old Style" pitchFamily="18" charset="0"/>
              </a:rPr>
              <a:t>Confidence Men (Con Men)</a:t>
            </a:r>
          </a:p>
          <a:p>
            <a:pPr>
              <a:buClr>
                <a:srgbClr val="FF0000"/>
              </a:buClr>
            </a:pPr>
            <a:r>
              <a:rPr lang="en-US" dirty="0" smtClean="0">
                <a:solidFill>
                  <a:schemeClr val="bg1"/>
                </a:solidFill>
                <a:latin typeface="Bookman Old Style" pitchFamily="18" charset="0"/>
              </a:rPr>
              <a:t>Phishing (</a:t>
            </a:r>
            <a:r>
              <a:rPr lang="en-US" i="1" dirty="0" smtClean="0">
                <a:solidFill>
                  <a:schemeClr val="bg1"/>
                </a:solidFill>
                <a:latin typeface="Bookman Old Style" pitchFamily="18" charset="0"/>
              </a:rPr>
              <a:t>more on this coming</a:t>
            </a:r>
            <a:r>
              <a:rPr lang="en-US" dirty="0" smtClean="0">
                <a:solidFill>
                  <a:schemeClr val="bg1"/>
                </a:solidFill>
                <a:latin typeface="Bookman Old Style" pitchFamily="18" charset="0"/>
              </a:rPr>
              <a:t>)</a:t>
            </a:r>
          </a:p>
          <a:p>
            <a:pPr>
              <a:buClr>
                <a:srgbClr val="FF0000"/>
              </a:buClr>
            </a:pPr>
            <a:r>
              <a:rPr lang="en-US" dirty="0" smtClean="0">
                <a:solidFill>
                  <a:schemeClr val="bg1"/>
                </a:solidFill>
                <a:latin typeface="Bookman Old Style" pitchFamily="18" charset="0"/>
              </a:rPr>
              <a:t>Politicians</a:t>
            </a:r>
          </a:p>
          <a:p>
            <a:endParaRPr lang="en-US" b="1" dirty="0" smtClean="0">
              <a:solidFill>
                <a:schemeClr val="bg1"/>
              </a:solidFill>
              <a:latin typeface="Bookman Old Style" pitchFamily="18" charset="0"/>
            </a:endParaRPr>
          </a:p>
          <a:p>
            <a:endParaRPr lang="en-US" b="1" dirty="0" smtClean="0">
              <a:solidFill>
                <a:schemeClr val="bg1"/>
              </a:solidFill>
              <a:latin typeface="Bookman Old Style" pitchFamily="18" charset="0"/>
            </a:endParaRPr>
          </a:p>
          <a:p>
            <a:endParaRPr lang="en-US" b="1" dirty="0" smtClean="0">
              <a:solidFill>
                <a:schemeClr val="bg1"/>
              </a:solidFill>
              <a:latin typeface="Bookman Old Style" pitchFamily="18" charset="0"/>
            </a:endParaRPr>
          </a:p>
          <a:p>
            <a:endParaRPr lang="en-US" dirty="0" smtClean="0">
              <a:solidFill>
                <a:schemeClr val="bg1"/>
              </a:solidFill>
              <a:latin typeface="Bookman Old Style" pitchFamily="18" charset="0"/>
            </a:endParaRP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Phishing</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Autofit/>
          </a:bodyPr>
          <a:lstStyle/>
          <a:p>
            <a:pPr>
              <a:buClr>
                <a:srgbClr val="FF0000"/>
              </a:buClr>
              <a:buNone/>
            </a:pPr>
            <a:r>
              <a:rPr lang="en-US" sz="2400" dirty="0" smtClean="0">
                <a:solidFill>
                  <a:schemeClr val="bg1"/>
                </a:solidFill>
                <a:latin typeface="Bookman Old Style" pitchFamily="18" charset="0"/>
              </a:rPr>
              <a:t>In the field of computer security:</a:t>
            </a:r>
          </a:p>
          <a:p>
            <a:pPr>
              <a:buClr>
                <a:srgbClr val="FF0000"/>
              </a:buClr>
            </a:pPr>
            <a:r>
              <a:rPr lang="en-US" sz="2400" dirty="0" smtClean="0">
                <a:solidFill>
                  <a:schemeClr val="bg1"/>
                </a:solidFill>
                <a:latin typeface="Bookman Old Style" pitchFamily="18" charset="0"/>
              </a:rPr>
              <a:t>“Phishing is the criminally fraudulent process of attempting to acquire sensitive information such as usernames, passwords and credit card details by masquerading as a trustworthy entity in an electronic communication".</a:t>
            </a:r>
          </a:p>
          <a:p>
            <a:pPr>
              <a:buClr>
                <a:srgbClr val="FF0000"/>
              </a:buClr>
            </a:pPr>
            <a:r>
              <a:rPr lang="en-US" sz="2400" dirty="0" smtClean="0">
                <a:solidFill>
                  <a:schemeClr val="bg1"/>
                </a:solidFill>
                <a:latin typeface="Bookman Old Style" pitchFamily="18" charset="0"/>
              </a:rPr>
              <a:t>Examples:</a:t>
            </a:r>
          </a:p>
          <a:p>
            <a:pPr lvl="1">
              <a:buClr>
                <a:srgbClr val="FF0000"/>
              </a:buClr>
            </a:pPr>
            <a:r>
              <a:rPr lang="en-US" sz="2000" dirty="0" smtClean="0">
                <a:solidFill>
                  <a:schemeClr val="bg1"/>
                </a:solidFill>
                <a:latin typeface="Bookman Old Style" pitchFamily="18" charset="0"/>
              </a:rPr>
              <a:t>URL and Email Manipulation</a:t>
            </a:r>
          </a:p>
          <a:p>
            <a:pPr lvl="2">
              <a:buClr>
                <a:srgbClr val="FF0000"/>
              </a:buClr>
            </a:pPr>
            <a:r>
              <a:rPr lang="en-US" sz="1600" dirty="0" smtClean="0">
                <a:solidFill>
                  <a:schemeClr val="bg1"/>
                </a:solidFill>
                <a:latin typeface="Bookman Old Style" pitchFamily="18" charset="0"/>
              </a:rPr>
              <a:t>A URL like (http://www.company.com) looks almost identical to (http://www.cornpany.com)</a:t>
            </a:r>
          </a:p>
          <a:p>
            <a:pPr lvl="1">
              <a:buClr>
                <a:srgbClr val="FF0000"/>
              </a:buClr>
            </a:pPr>
            <a:r>
              <a:rPr lang="en-US" sz="2000" dirty="0" smtClean="0">
                <a:solidFill>
                  <a:schemeClr val="bg1"/>
                </a:solidFill>
                <a:latin typeface="Bookman Old Style" pitchFamily="18" charset="0"/>
              </a:rPr>
              <a:t>Spear Phishing</a:t>
            </a:r>
          </a:p>
          <a:p>
            <a:pPr lvl="1">
              <a:buClr>
                <a:srgbClr val="FF0000"/>
              </a:buClr>
            </a:pPr>
            <a:r>
              <a:rPr lang="en-US" sz="2000" dirty="0" smtClean="0">
                <a:solidFill>
                  <a:schemeClr val="bg1"/>
                </a:solidFill>
                <a:latin typeface="Bookman Old Style" pitchFamily="18" charset="0"/>
              </a:rPr>
              <a:t>Penetration Testers and Social Engineers</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Information Gathering</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lstStyle/>
          <a:p>
            <a:pPr>
              <a:buClr>
                <a:srgbClr val="FF0000"/>
              </a:buClr>
            </a:pPr>
            <a:r>
              <a:rPr lang="en-US" dirty="0" smtClean="0">
                <a:solidFill>
                  <a:schemeClr val="bg1"/>
                </a:solidFill>
                <a:latin typeface="Bookman Old Style" pitchFamily="18" charset="0"/>
              </a:rPr>
              <a:t>Human Intelligence (HUMINT)</a:t>
            </a:r>
          </a:p>
          <a:p>
            <a:pPr>
              <a:buClr>
                <a:srgbClr val="FF0000"/>
              </a:buClr>
            </a:pPr>
            <a:r>
              <a:rPr lang="en-US" dirty="0" smtClean="0">
                <a:solidFill>
                  <a:schemeClr val="bg1"/>
                </a:solidFill>
                <a:latin typeface="Bookman Old Style" pitchFamily="18" charset="0"/>
              </a:rPr>
              <a:t>Signals Intelligence (SIGINT)</a:t>
            </a:r>
          </a:p>
          <a:p>
            <a:pPr>
              <a:buClr>
                <a:srgbClr val="FF0000"/>
              </a:buClr>
            </a:pPr>
            <a:r>
              <a:rPr lang="en-US" dirty="0" smtClean="0">
                <a:solidFill>
                  <a:schemeClr val="bg1"/>
                </a:solidFill>
                <a:latin typeface="Bookman Old Style" pitchFamily="18" charset="0"/>
              </a:rPr>
              <a:t>Open Source Intelligence (OSINT)</a:t>
            </a:r>
          </a:p>
          <a:p>
            <a:pPr>
              <a:buClr>
                <a:srgbClr val="FF0000"/>
              </a:buClr>
            </a:pPr>
            <a:r>
              <a:rPr lang="en-US" dirty="0" smtClean="0">
                <a:solidFill>
                  <a:schemeClr val="bg1"/>
                </a:solidFill>
                <a:latin typeface="Bookman Old Style" pitchFamily="18" charset="0"/>
              </a:rPr>
              <a:t>Imagery Intelligence (IMINT)</a:t>
            </a:r>
          </a:p>
          <a:p>
            <a:endParaRPr lang="en-US" dirty="0" smtClean="0">
              <a:solidFill>
                <a:schemeClr val="bg1"/>
              </a:solidFill>
              <a:latin typeface="Bookman Old Style" pitchFamily="18" charset="0"/>
            </a:endParaRPr>
          </a:p>
          <a:p>
            <a:pPr algn="r">
              <a:buNone/>
            </a:pPr>
            <a:r>
              <a:rPr lang="en-US" b="1" i="1" dirty="0" smtClean="0">
                <a:solidFill>
                  <a:srgbClr val="FF0000"/>
                </a:solidFill>
              </a:rPr>
              <a:t>– Will be discussed next week.</a:t>
            </a:r>
            <a:endParaRPr lang="en-US" b="1" i="1" dirty="0">
              <a:solidFill>
                <a:srgbClr val="FF0000"/>
              </a:solidFill>
            </a:endParaRP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457451"/>
          </a:xfrm>
        </p:spPr>
        <p:txBody>
          <a:bodyPr>
            <a:normAutofit/>
          </a:bodyPr>
          <a:lstStyle/>
          <a:p>
            <a:r>
              <a:rPr lang="en-US" b="1" dirty="0" smtClean="0">
                <a:solidFill>
                  <a:schemeClr val="bg1"/>
                </a:solidFill>
                <a:latin typeface="Bookman Old Style" pitchFamily="18" charset="0"/>
              </a:rPr>
              <a:t>ELICITATION</a:t>
            </a:r>
            <a:endParaRPr lang="en-US" b="1" dirty="0">
              <a:solidFill>
                <a:schemeClr val="bg1"/>
              </a:solidFill>
              <a:latin typeface="Bookman Old Style" pitchFamily="18" charset="0"/>
            </a:endParaRPr>
          </a:p>
        </p:txBody>
      </p:sp>
      <p:cxnSp>
        <p:nvCxnSpPr>
          <p:cNvPr id="5" name="Straight Connector 4"/>
          <p:cNvCxnSpPr/>
          <p:nvPr/>
        </p:nvCxnSpPr>
        <p:spPr>
          <a:xfrm>
            <a:off x="533400" y="35052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txBox="1">
            <a:spLocks/>
          </p:cNvSpPr>
          <p:nvPr/>
        </p:nvSpPr>
        <p:spPr>
          <a:xfrm>
            <a:off x="457200" y="3657600"/>
            <a:ext cx="7924800" cy="2590800"/>
          </a:xfrm>
          <a:prstGeom prst="rect">
            <a:avLst/>
          </a:prstGeom>
        </p:spPr>
        <p:txBody>
          <a:bodyPr vert="horz" lIns="91440" tIns="45720" rIns="91440" bIns="45720" rtlCol="0">
            <a:noAutofit/>
          </a:bodyPr>
          <a:lstStyle/>
          <a:p>
            <a:pPr>
              <a:buClr>
                <a:srgbClr val="FF0000"/>
              </a:buClr>
            </a:pPr>
            <a:r>
              <a:rPr lang="en-US" sz="3200" dirty="0" smtClean="0">
                <a:solidFill>
                  <a:schemeClr val="bg1"/>
                </a:solidFill>
                <a:latin typeface="Bookman Old Style" pitchFamily="18" charset="0"/>
              </a:rPr>
              <a:t>“Elicitation is the process of extracting information from something or someone.”</a:t>
            </a:r>
          </a:p>
          <a:p>
            <a:pPr algn="r">
              <a:lnSpc>
                <a:spcPct val="80000"/>
              </a:lnSpc>
            </a:pPr>
            <a:r>
              <a:rPr lang="en-US" sz="3300" b="1" i="1" dirty="0" smtClean="0">
                <a:solidFill>
                  <a:srgbClr val="FF0000"/>
                </a:solidFill>
              </a:rPr>
              <a:t>– NASA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Elicitation Goals</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fontScale="92500" lnSpcReduction="20000"/>
          </a:bodyPr>
          <a:lstStyle/>
          <a:p>
            <a:pPr>
              <a:buClr>
                <a:srgbClr val="FF0000"/>
              </a:buClr>
            </a:pPr>
            <a:r>
              <a:rPr lang="en-US" sz="3800" dirty="0" smtClean="0">
                <a:solidFill>
                  <a:schemeClr val="bg1"/>
                </a:solidFill>
                <a:latin typeface="Bookman Old Style" pitchFamily="18" charset="0"/>
              </a:rPr>
              <a:t>Elicitation is used to get to know people better.</a:t>
            </a:r>
          </a:p>
          <a:p>
            <a:pPr>
              <a:buClr>
                <a:srgbClr val="FF0000"/>
              </a:buClr>
            </a:pPr>
            <a:r>
              <a:rPr lang="en-US" sz="3800" dirty="0" smtClean="0">
                <a:solidFill>
                  <a:schemeClr val="bg1"/>
                </a:solidFill>
                <a:latin typeface="Bookman Old Style" pitchFamily="18" charset="0"/>
              </a:rPr>
              <a:t>Used to make mental judgments of </a:t>
            </a:r>
            <a:r>
              <a:rPr lang="en-US" sz="3800" b="1" dirty="0" smtClean="0">
                <a:solidFill>
                  <a:schemeClr val="bg1"/>
                </a:solidFill>
                <a:latin typeface="Bookman Old Style" pitchFamily="18" charset="0"/>
              </a:rPr>
              <a:t>IF</a:t>
            </a:r>
            <a:r>
              <a:rPr lang="en-US" sz="3800" dirty="0" smtClean="0">
                <a:solidFill>
                  <a:schemeClr val="bg1"/>
                </a:solidFill>
                <a:latin typeface="Bookman Old Style" pitchFamily="18" charset="0"/>
              </a:rPr>
              <a:t> and </a:t>
            </a:r>
            <a:r>
              <a:rPr lang="en-US" sz="3800" b="1" dirty="0" smtClean="0">
                <a:solidFill>
                  <a:schemeClr val="bg1"/>
                </a:solidFill>
                <a:latin typeface="Bookman Old Style" pitchFamily="18" charset="0"/>
              </a:rPr>
              <a:t>HOW</a:t>
            </a:r>
            <a:r>
              <a:rPr lang="en-US" sz="3800" dirty="0" smtClean="0">
                <a:solidFill>
                  <a:schemeClr val="bg1"/>
                </a:solidFill>
                <a:latin typeface="Bookman Old Style" pitchFamily="18" charset="0"/>
              </a:rPr>
              <a:t> to develop a relationship with a person. </a:t>
            </a:r>
          </a:p>
          <a:p>
            <a:pPr>
              <a:buClr>
                <a:srgbClr val="FF0000"/>
              </a:buClr>
            </a:pPr>
            <a:r>
              <a:rPr lang="en-US" sz="3800" dirty="0" smtClean="0">
                <a:solidFill>
                  <a:schemeClr val="bg1"/>
                </a:solidFill>
                <a:latin typeface="Bookman Old Style" pitchFamily="18" charset="0"/>
              </a:rPr>
              <a:t>In the case of an individual or group of people, this is something we do everyday by talking, listening, and asking questions.</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0" y="0"/>
            <a:ext cx="9144000" cy="1143000"/>
          </a:xfrm>
          <a:ln/>
        </p:spPr>
        <p:txBody>
          <a:bodyP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a:solidFill>
                  <a:schemeClr val="bg1"/>
                </a:solidFill>
              </a:rPr>
              <a:t>All materials is licensed under a Creative Commons “Share Alike” license.</a:t>
            </a:r>
          </a:p>
        </p:txBody>
      </p:sp>
      <p:sp>
        <p:nvSpPr>
          <p:cNvPr id="5122" name="Text Box 2"/>
          <p:cNvSpPr txBox="1">
            <a:spLocks noChangeArrowheads="1"/>
          </p:cNvSpPr>
          <p:nvPr/>
        </p:nvSpPr>
        <p:spPr bwMode="auto">
          <a:xfrm>
            <a:off x="685800" y="1371600"/>
            <a:ext cx="7772400" cy="4114800"/>
          </a:xfrm>
          <a:prstGeom prst="rect">
            <a:avLst/>
          </a:prstGeom>
          <a:noFill/>
          <a:ln w="9525">
            <a:noFill/>
            <a:round/>
            <a:headEnd/>
            <a:tailEnd/>
          </a:ln>
          <a:effectLst/>
        </p:spPr>
        <p:txBody>
          <a:bodyPr/>
          <a:lstStyle/>
          <a:p>
            <a:pPr marL="342900" indent="-341313" hangingPunct="1">
              <a:lnSpc>
                <a:spcPct val="100000"/>
              </a:lnSpc>
              <a:spcBef>
                <a:spcPts val="488"/>
              </a:spcBef>
              <a:spcAft>
                <a:spcPts val="1425"/>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400">
                <a:solidFill>
                  <a:schemeClr val="bg1"/>
                </a:solidFill>
                <a:latin typeface="Calibri" charset="0"/>
                <a:ea typeface="宋体" charset="0"/>
                <a:cs typeface="宋体" charset="0"/>
              </a:rPr>
              <a:t>http://creativecommons.org/licenses/by-sa/3.0/</a:t>
            </a:r>
          </a:p>
        </p:txBody>
      </p:sp>
      <p:sp>
        <p:nvSpPr>
          <p:cNvPr id="5123" name="Text Box 3"/>
          <p:cNvSpPr txBox="1">
            <a:spLocks noChangeArrowheads="1"/>
          </p:cNvSpPr>
          <p:nvPr/>
        </p:nvSpPr>
        <p:spPr bwMode="auto">
          <a:xfrm>
            <a:off x="0" y="0"/>
            <a:ext cx="1588" cy="1588"/>
          </a:xfrm>
          <a:prstGeom prst="rect">
            <a:avLst/>
          </a:prstGeom>
          <a:noFill/>
          <a:ln w="9525">
            <a:noFill/>
            <a:round/>
            <a:headEnd/>
            <a:tailEnd/>
          </a:ln>
          <a:effectLst/>
        </p:spPr>
        <p:txBody>
          <a:bodyPr lIns="90000" tIns="45000" rIns="90000" bIns="45000"/>
          <a:lstStyle/>
          <a:p>
            <a:pPr hangingPunct="1">
              <a:lnSpc>
                <a:spcPct val="100000"/>
              </a:lnSpc>
            </a:pPr>
            <a:endParaRPr lang="en-US" dirty="0">
              <a:solidFill>
                <a:schemeClr val="bg1"/>
              </a:solidFill>
              <a:latin typeface="Calibri" charset="0"/>
              <a:ea typeface="ＭＳ Ｐゴシック" pitchFamily="80" charset="0"/>
              <a:cs typeface="ＭＳ Ｐゴシック" pitchFamily="80" charset="0"/>
            </a:endParaRPr>
          </a:p>
        </p:txBody>
      </p:sp>
      <p:pic>
        <p:nvPicPr>
          <p:cNvPr id="5124" name="Picture 4"/>
          <p:cNvPicPr>
            <a:picLocks noChangeAspect="1" noChangeArrowheads="1"/>
          </p:cNvPicPr>
          <p:nvPr/>
        </p:nvPicPr>
        <p:blipFill>
          <a:blip r:embed="rId3" cstate="print"/>
          <a:srcRect/>
          <a:stretch>
            <a:fillRect/>
          </a:stretch>
        </p:blipFill>
        <p:spPr bwMode="auto">
          <a:xfrm>
            <a:off x="1524000" y="2049463"/>
            <a:ext cx="6324600" cy="4732337"/>
          </a:xfrm>
          <a:prstGeom prst="rect">
            <a:avLst/>
          </a:prstGeom>
          <a:noFill/>
          <a:ln w="9360">
            <a:noFill/>
            <a:miter lim="800000"/>
            <a:headEnd/>
            <a:tailEnd/>
          </a:ln>
          <a:effectLst/>
        </p:spPr>
      </p:pic>
      <p:sp>
        <p:nvSpPr>
          <p:cNvPr id="6" name="Slide Number Placeholder 5"/>
          <p:cNvSpPr>
            <a:spLocks noGrp="1"/>
          </p:cNvSpPr>
          <p:nvPr>
            <p:ph type="sldNum" sz="quarter" idx="12"/>
          </p:nvPr>
        </p:nvSpPr>
        <p:spPr/>
        <p:txBody>
          <a:bodyPr/>
          <a:lstStyle/>
          <a:p>
            <a:fld id="{B9CC72DF-3A8E-450B-81DD-45727830726F}" type="slidenum">
              <a:rPr lang="en-US" smtClean="0"/>
              <a:pPr/>
              <a:t>2</a:t>
            </a:fld>
            <a:endParaRPr 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Elicitation Preloading</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Autofit/>
          </a:bodyPr>
          <a:lstStyle/>
          <a:p>
            <a:pPr>
              <a:buClr>
                <a:srgbClr val="FF0000"/>
              </a:buClr>
            </a:pPr>
            <a:r>
              <a:rPr lang="en-US" dirty="0" smtClean="0">
                <a:solidFill>
                  <a:schemeClr val="bg1"/>
                </a:solidFill>
                <a:latin typeface="Bookman Old Style" pitchFamily="18" charset="0"/>
              </a:rPr>
              <a:t>Preloading is influencing subjects before the event. </a:t>
            </a:r>
          </a:p>
          <a:p>
            <a:pPr>
              <a:buClr>
                <a:srgbClr val="FF0000"/>
              </a:buClr>
            </a:pPr>
            <a:r>
              <a:rPr lang="en-US" dirty="0" smtClean="0">
                <a:solidFill>
                  <a:schemeClr val="bg1"/>
                </a:solidFill>
                <a:latin typeface="Bookman Old Style" pitchFamily="18" charset="0"/>
              </a:rPr>
              <a:t>Think about a movie's pre-release trailers. </a:t>
            </a:r>
          </a:p>
          <a:p>
            <a:pPr>
              <a:buClr>
                <a:srgbClr val="FF0000"/>
              </a:buClr>
            </a:pPr>
            <a:r>
              <a:rPr lang="en-US" dirty="0" smtClean="0">
                <a:solidFill>
                  <a:schemeClr val="bg1"/>
                </a:solidFill>
                <a:latin typeface="Bookman Old Style" pitchFamily="18" charset="0"/>
              </a:rPr>
              <a:t>They use desired outcome words such as “</a:t>
            </a:r>
            <a:r>
              <a:rPr lang="en-US" dirty="0" smtClean="0">
                <a:solidFill>
                  <a:srgbClr val="FF0000"/>
                </a:solidFill>
                <a:latin typeface="Bookman Old Style" pitchFamily="18" charset="0"/>
              </a:rPr>
              <a:t>The best film you have ever seen!</a:t>
            </a:r>
            <a:r>
              <a:rPr lang="en-US" dirty="0" smtClean="0">
                <a:solidFill>
                  <a:schemeClr val="bg1"/>
                </a:solidFill>
                <a:latin typeface="Bookman Old Style" pitchFamily="18" charset="0"/>
              </a:rPr>
              <a:t>”  </a:t>
            </a:r>
          </a:p>
          <a:p>
            <a:pPr>
              <a:buClr>
                <a:srgbClr val="FF0000"/>
              </a:buClr>
            </a:pPr>
            <a:r>
              <a:rPr lang="en-US" dirty="0" smtClean="0">
                <a:solidFill>
                  <a:schemeClr val="bg1"/>
                </a:solidFill>
                <a:latin typeface="Bookman Old Style" pitchFamily="18" charset="0"/>
              </a:rPr>
              <a:t>This technique works great when introducing anything.</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latin typeface="Bookman Old Style" pitchFamily="18" charset="0"/>
              </a:rPr>
              <a:t>Becoming a Successful Elicitor</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Autofit/>
          </a:bodyPr>
          <a:lstStyle/>
          <a:p>
            <a:pPr>
              <a:buClr>
                <a:srgbClr val="FF0000"/>
              </a:buClr>
            </a:pPr>
            <a:r>
              <a:rPr lang="en-US" sz="2000" dirty="0" smtClean="0">
                <a:solidFill>
                  <a:schemeClr val="bg1"/>
                </a:solidFill>
                <a:latin typeface="Bookman Old Style" pitchFamily="18" charset="0"/>
              </a:rPr>
              <a:t>Understand how to communicate with people.</a:t>
            </a:r>
          </a:p>
          <a:p>
            <a:pPr>
              <a:buClr>
                <a:srgbClr val="FF0000"/>
              </a:buClr>
            </a:pPr>
            <a:r>
              <a:rPr lang="en-US" sz="2000" dirty="0" smtClean="0">
                <a:solidFill>
                  <a:schemeClr val="bg1"/>
                </a:solidFill>
                <a:latin typeface="Bookman Old Style" pitchFamily="18" charset="0"/>
              </a:rPr>
              <a:t>Must learn to be adaptive (communication must be made to fit the environment and situation).</a:t>
            </a:r>
          </a:p>
          <a:p>
            <a:pPr>
              <a:buClr>
                <a:srgbClr val="FF0000"/>
              </a:buClr>
            </a:pPr>
            <a:r>
              <a:rPr lang="en-US" sz="2000" dirty="0" smtClean="0">
                <a:solidFill>
                  <a:schemeClr val="bg1"/>
                </a:solidFill>
                <a:latin typeface="Bookman Old Style" pitchFamily="18" charset="0"/>
              </a:rPr>
              <a:t>Build a bond or relationship with the potential "target".</a:t>
            </a:r>
          </a:p>
          <a:p>
            <a:pPr>
              <a:buClr>
                <a:srgbClr val="FF0000"/>
              </a:buClr>
            </a:pPr>
            <a:r>
              <a:rPr lang="en-US" sz="2000" dirty="0" smtClean="0">
                <a:solidFill>
                  <a:schemeClr val="bg1"/>
                </a:solidFill>
                <a:latin typeface="Bookman Old Style" pitchFamily="18" charset="0"/>
              </a:rPr>
              <a:t>Communications should match your pretext, otherwise you might seem out of place to the people your communicating with. </a:t>
            </a:r>
            <a:r>
              <a:rPr lang="en-US" sz="2000" i="1" dirty="0" smtClean="0">
                <a:solidFill>
                  <a:schemeClr val="bg1"/>
                </a:solidFill>
                <a:latin typeface="Bookman Old Style" pitchFamily="18" charset="0"/>
              </a:rPr>
              <a:t>If your pretext is a member of the IT staff then you need to know, understand, and be able to effectively communicate enough technical information to appear convincing.</a:t>
            </a:r>
          </a:p>
          <a:p>
            <a:pPr>
              <a:buClr>
                <a:srgbClr val="FF0000"/>
              </a:buClr>
            </a:pPr>
            <a:r>
              <a:rPr lang="en-US" sz="2000" dirty="0" smtClean="0">
                <a:solidFill>
                  <a:schemeClr val="bg1"/>
                </a:solidFill>
                <a:latin typeface="Bookman Old Style" pitchFamily="18" charset="0"/>
              </a:rPr>
              <a:t>You must know how to ask intelligent questions that will force a response. </a:t>
            </a:r>
            <a:r>
              <a:rPr lang="en-US" sz="2000" i="1" dirty="0" smtClean="0">
                <a:solidFill>
                  <a:schemeClr val="bg1"/>
                </a:solidFill>
                <a:latin typeface="Bookman Old Style" pitchFamily="18" charset="0"/>
              </a:rPr>
              <a:t>Questions that can be answered with a simple "Yes" or "No" are not good questions at all</a:t>
            </a:r>
            <a:r>
              <a:rPr lang="en-US" sz="2000" dirty="0" smtClean="0">
                <a:solidFill>
                  <a:schemeClr val="bg1"/>
                </a:solidFill>
                <a:latin typeface="Bookman Old Style" pitchFamily="18" charset="0"/>
              </a:rPr>
              <a:t>.</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Types of Questions</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a:bodyPr>
          <a:lstStyle/>
          <a:p>
            <a:pPr>
              <a:buClr>
                <a:srgbClr val="FF0000"/>
              </a:buClr>
            </a:pPr>
            <a:r>
              <a:rPr lang="en-US" sz="2800" dirty="0" smtClean="0">
                <a:solidFill>
                  <a:schemeClr val="bg1"/>
                </a:solidFill>
                <a:latin typeface="Bookman Old Style" pitchFamily="18" charset="0"/>
              </a:rPr>
              <a:t>Open Ended </a:t>
            </a:r>
          </a:p>
          <a:p>
            <a:pPr>
              <a:buClr>
                <a:srgbClr val="FF0000"/>
              </a:buClr>
            </a:pPr>
            <a:r>
              <a:rPr lang="en-US" sz="2800" dirty="0" smtClean="0">
                <a:solidFill>
                  <a:schemeClr val="bg1"/>
                </a:solidFill>
                <a:latin typeface="Bookman Old Style" pitchFamily="18" charset="0"/>
              </a:rPr>
              <a:t>Close Ended </a:t>
            </a:r>
          </a:p>
          <a:p>
            <a:pPr>
              <a:buClr>
                <a:srgbClr val="FF0000"/>
              </a:buClr>
            </a:pPr>
            <a:r>
              <a:rPr lang="en-US" sz="2800" dirty="0" smtClean="0">
                <a:solidFill>
                  <a:schemeClr val="bg1"/>
                </a:solidFill>
                <a:latin typeface="Bookman Old Style" pitchFamily="18" charset="0"/>
              </a:rPr>
              <a:t>Neutral </a:t>
            </a:r>
          </a:p>
          <a:p>
            <a:pPr>
              <a:buClr>
                <a:srgbClr val="FF0000"/>
              </a:buClr>
            </a:pPr>
            <a:r>
              <a:rPr lang="en-US" sz="2800" dirty="0" smtClean="0">
                <a:solidFill>
                  <a:schemeClr val="bg1"/>
                </a:solidFill>
                <a:latin typeface="Bookman Old Style" pitchFamily="18" charset="0"/>
              </a:rPr>
              <a:t>Leading </a:t>
            </a:r>
          </a:p>
          <a:p>
            <a:pPr>
              <a:buClr>
                <a:srgbClr val="FF0000"/>
              </a:buClr>
            </a:pPr>
            <a:r>
              <a:rPr lang="en-US" sz="2800" dirty="0" smtClean="0">
                <a:solidFill>
                  <a:schemeClr val="bg1"/>
                </a:solidFill>
                <a:latin typeface="Bookman Old Style" pitchFamily="18" charset="0"/>
              </a:rPr>
              <a:t>Assumptive</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Key Points</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fontScale="85000" lnSpcReduction="10000"/>
          </a:bodyPr>
          <a:lstStyle/>
          <a:p>
            <a:pPr>
              <a:buClr>
                <a:srgbClr val="FF0000"/>
              </a:buClr>
            </a:pPr>
            <a:r>
              <a:rPr lang="en-US" dirty="0" smtClean="0">
                <a:solidFill>
                  <a:schemeClr val="bg1"/>
                </a:solidFill>
                <a:latin typeface="Bookman Old Style" pitchFamily="18" charset="0"/>
              </a:rPr>
              <a:t>Important key points in mind: </a:t>
            </a:r>
          </a:p>
          <a:p>
            <a:pPr lvl="1">
              <a:buClr>
                <a:srgbClr val="FF0000"/>
              </a:buClr>
            </a:pPr>
            <a:r>
              <a:rPr lang="en-US" dirty="0" smtClean="0">
                <a:solidFill>
                  <a:schemeClr val="bg1"/>
                </a:solidFill>
                <a:latin typeface="Bookman Old Style" pitchFamily="18" charset="0"/>
              </a:rPr>
              <a:t>Too many questions can shut down the interaction </a:t>
            </a:r>
          </a:p>
          <a:p>
            <a:pPr lvl="1">
              <a:buClr>
                <a:srgbClr val="FF0000"/>
              </a:buClr>
            </a:pPr>
            <a:r>
              <a:rPr lang="en-US" sz="2900" dirty="0" smtClean="0">
                <a:solidFill>
                  <a:schemeClr val="bg1"/>
                </a:solidFill>
                <a:latin typeface="Bookman Old Style" pitchFamily="18" charset="0"/>
              </a:rPr>
              <a:t>Too little may make the person uncomfortable </a:t>
            </a:r>
          </a:p>
          <a:p>
            <a:pPr lvl="1">
              <a:buClr>
                <a:srgbClr val="FF0000"/>
              </a:buClr>
            </a:pPr>
            <a:r>
              <a:rPr lang="en-US" sz="2900" dirty="0" smtClean="0">
                <a:solidFill>
                  <a:schemeClr val="bg1"/>
                </a:solidFill>
                <a:latin typeface="Bookman Old Style" pitchFamily="18" charset="0"/>
              </a:rPr>
              <a:t>Ask only one question at a time, too many will cloud the answer you get </a:t>
            </a:r>
          </a:p>
          <a:p>
            <a:pPr lvl="1">
              <a:buClr>
                <a:srgbClr val="FF0000"/>
              </a:buClr>
            </a:pPr>
            <a:r>
              <a:rPr lang="en-US" sz="2900" dirty="0" smtClean="0">
                <a:solidFill>
                  <a:schemeClr val="bg1"/>
                </a:solidFill>
                <a:latin typeface="Bookman Old Style" pitchFamily="18" charset="0"/>
              </a:rPr>
              <a:t>Use a narrowing approach to questions to gain the most information </a:t>
            </a:r>
          </a:p>
          <a:p>
            <a:pPr>
              <a:buNone/>
            </a:pPr>
            <a:endParaRPr lang="en-US" dirty="0" smtClean="0">
              <a:solidFill>
                <a:schemeClr val="bg1"/>
              </a:solidFill>
              <a:latin typeface="Bookman Old Style" pitchFamily="18" charset="0"/>
            </a:endParaRPr>
          </a:p>
          <a:p>
            <a:pPr>
              <a:buNone/>
            </a:pPr>
            <a:r>
              <a:rPr lang="en-US" dirty="0" smtClean="0">
                <a:solidFill>
                  <a:schemeClr val="bg1"/>
                </a:solidFill>
                <a:latin typeface="Bookman Old Style" pitchFamily="18" charset="0"/>
              </a:rPr>
              <a:t>	i.e. Neutral Questions </a:t>
            </a:r>
            <a:r>
              <a:rPr lang="en-US" dirty="0" smtClean="0">
                <a:solidFill>
                  <a:srgbClr val="FF0000"/>
                </a:solidFill>
                <a:latin typeface="Bookman Old Style" pitchFamily="18" charset="0"/>
              </a:rPr>
              <a:t>-----&gt;</a:t>
            </a:r>
            <a:r>
              <a:rPr lang="en-US" dirty="0" smtClean="0">
                <a:solidFill>
                  <a:schemeClr val="bg1"/>
                </a:solidFill>
                <a:latin typeface="Bookman Old Style" pitchFamily="18" charset="0"/>
              </a:rPr>
              <a:t> Open Ended </a:t>
            </a:r>
            <a:r>
              <a:rPr lang="en-US" dirty="0" smtClean="0">
                <a:solidFill>
                  <a:srgbClr val="FF0000"/>
                </a:solidFill>
                <a:latin typeface="Bookman Old Style" pitchFamily="18" charset="0"/>
              </a:rPr>
              <a:t>-----&gt;</a:t>
            </a:r>
            <a:r>
              <a:rPr lang="en-US" dirty="0" smtClean="0">
                <a:solidFill>
                  <a:schemeClr val="bg1"/>
                </a:solidFill>
                <a:latin typeface="Bookman Old Style" pitchFamily="18" charset="0"/>
              </a:rPr>
              <a:t> Closed Ended </a:t>
            </a:r>
            <a:r>
              <a:rPr lang="en-US" dirty="0" smtClean="0">
                <a:solidFill>
                  <a:srgbClr val="FF0000"/>
                </a:solidFill>
                <a:latin typeface="Bookman Old Style" pitchFamily="18" charset="0"/>
              </a:rPr>
              <a:t>-----&gt;</a:t>
            </a:r>
            <a:r>
              <a:rPr lang="en-US" dirty="0" smtClean="0">
                <a:solidFill>
                  <a:schemeClr val="bg1"/>
                </a:solidFill>
                <a:latin typeface="Bookman Old Style" pitchFamily="18" charset="0"/>
              </a:rPr>
              <a:t> Highly Directed </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457451"/>
          </a:xfrm>
        </p:spPr>
        <p:txBody>
          <a:bodyPr>
            <a:normAutofit/>
          </a:bodyPr>
          <a:lstStyle/>
          <a:p>
            <a:r>
              <a:rPr lang="en-US" b="1" dirty="0" smtClean="0">
                <a:solidFill>
                  <a:schemeClr val="bg1"/>
                </a:solidFill>
                <a:latin typeface="Bookman Old Style" pitchFamily="18" charset="0"/>
              </a:rPr>
              <a:t>PRETEXTING:</a:t>
            </a:r>
            <a:br>
              <a:rPr lang="en-US" b="1" dirty="0" smtClean="0">
                <a:solidFill>
                  <a:schemeClr val="bg1"/>
                </a:solidFill>
                <a:latin typeface="Bookman Old Style" pitchFamily="18" charset="0"/>
              </a:rPr>
            </a:br>
            <a:r>
              <a:rPr lang="en-US" b="1" dirty="0" smtClean="0">
                <a:solidFill>
                  <a:schemeClr val="bg1"/>
                </a:solidFill>
                <a:latin typeface="Bookman Old Style" pitchFamily="18" charset="0"/>
              </a:rPr>
              <a:t>How to Become Anyone!</a:t>
            </a:r>
            <a:endParaRPr lang="en-US" b="1" dirty="0">
              <a:solidFill>
                <a:schemeClr val="bg1"/>
              </a:solidFill>
              <a:latin typeface="Bookman Old Style" pitchFamily="18" charset="0"/>
            </a:endParaRPr>
          </a:p>
        </p:txBody>
      </p:sp>
      <p:cxnSp>
        <p:nvCxnSpPr>
          <p:cNvPr id="5" name="Straight Connector 4"/>
          <p:cNvCxnSpPr/>
          <p:nvPr/>
        </p:nvCxnSpPr>
        <p:spPr>
          <a:xfrm>
            <a:off x="533400" y="35052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txBox="1">
            <a:spLocks/>
          </p:cNvSpPr>
          <p:nvPr/>
        </p:nvSpPr>
        <p:spPr>
          <a:xfrm>
            <a:off x="457200" y="3657600"/>
            <a:ext cx="8229600" cy="2590800"/>
          </a:xfrm>
          <a:prstGeom prst="rect">
            <a:avLst/>
          </a:prstGeom>
        </p:spPr>
        <p:txBody>
          <a:bodyPr vert="horz" lIns="91440" tIns="45720" rIns="91440" bIns="45720" rtlCol="0">
            <a:noAutofit/>
          </a:bodyPr>
          <a:lstStyle/>
          <a:p>
            <a:pPr lvl="0">
              <a:defRPr/>
            </a:pPr>
            <a:r>
              <a:rPr lang="en-US" sz="3200" dirty="0" smtClean="0">
                <a:solidFill>
                  <a:schemeClr val="bg1"/>
                </a:solidFill>
                <a:latin typeface="Bookman Old Style" pitchFamily="18" charset="0"/>
              </a:rPr>
              <a:t>“True social engineering is not just believing you are playing a part, but for that moment you are that person, you are that role, it is what your life is.”</a:t>
            </a:r>
          </a:p>
          <a:p>
            <a:pPr lvl="0" algn="r">
              <a:defRPr/>
            </a:pPr>
            <a:r>
              <a:rPr lang="en-US" sz="3200" b="1" i="1" dirty="0" smtClean="0">
                <a:solidFill>
                  <a:srgbClr val="FF0000"/>
                </a:solidFill>
              </a:rPr>
              <a:t>– Chris Nickerson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Definition</a:t>
            </a:r>
            <a:endParaRPr lang="en-US" b="1" dirty="0">
              <a:solidFill>
                <a:schemeClr val="bg1"/>
              </a:solidFill>
              <a:latin typeface="Bookman Old Style" pitchFamily="18" charset="0"/>
            </a:endParaRPr>
          </a:p>
        </p:txBody>
      </p:sp>
      <p:sp>
        <p:nvSpPr>
          <p:cNvPr id="3" name="Content Placeholder 2"/>
          <p:cNvSpPr>
            <a:spLocks noGrp="1"/>
          </p:cNvSpPr>
          <p:nvPr>
            <p:ph idx="1"/>
          </p:nvPr>
        </p:nvSpPr>
        <p:spPr>
          <a:xfrm>
            <a:off x="457200" y="1676400"/>
            <a:ext cx="8229600" cy="4449763"/>
          </a:xfrm>
        </p:spPr>
        <p:txBody>
          <a:bodyPr>
            <a:noAutofit/>
          </a:bodyPr>
          <a:lstStyle/>
          <a:p>
            <a:pPr>
              <a:buClr>
                <a:srgbClr val="FF0000"/>
              </a:buClr>
            </a:pPr>
            <a:r>
              <a:rPr lang="en-US" sz="2400" dirty="0" err="1" smtClean="0">
                <a:solidFill>
                  <a:schemeClr val="bg1"/>
                </a:solidFill>
                <a:latin typeface="Bookman Old Style" pitchFamily="18" charset="0"/>
              </a:rPr>
              <a:t>Pretexting</a:t>
            </a:r>
            <a:r>
              <a:rPr lang="en-US" sz="2400" dirty="0" smtClean="0">
                <a:solidFill>
                  <a:schemeClr val="bg1"/>
                </a:solidFill>
                <a:latin typeface="Bookman Old Style" pitchFamily="18" charset="0"/>
              </a:rPr>
              <a:t> is a social engineering technique wherein a hacker uses false pretenses to engage with his/her intended victim in order to get information from that target. </a:t>
            </a:r>
          </a:p>
          <a:p>
            <a:pPr>
              <a:buClr>
                <a:srgbClr val="FF0000"/>
              </a:buClr>
            </a:pPr>
            <a:r>
              <a:rPr lang="en-US" sz="2400" dirty="0" smtClean="0">
                <a:solidFill>
                  <a:schemeClr val="bg1"/>
                </a:solidFill>
                <a:latin typeface="Bookman Old Style" pitchFamily="18" charset="0"/>
              </a:rPr>
              <a:t>Basically it’s a lie with a made-up story to go along with it. </a:t>
            </a:r>
            <a:r>
              <a:rPr lang="en-US" sz="2400" dirty="0" err="1" smtClean="0">
                <a:solidFill>
                  <a:schemeClr val="bg1"/>
                </a:solidFill>
                <a:latin typeface="Bookman Old Style" pitchFamily="18" charset="0"/>
              </a:rPr>
              <a:t>Pretexting</a:t>
            </a:r>
            <a:r>
              <a:rPr lang="en-US" sz="2400" dirty="0" smtClean="0">
                <a:solidFill>
                  <a:schemeClr val="bg1"/>
                </a:solidFill>
                <a:latin typeface="Bookman Old Style" pitchFamily="18" charset="0"/>
              </a:rPr>
              <a:t> is often used to gain trust, and when trust is gained by the </a:t>
            </a:r>
            <a:r>
              <a:rPr lang="en-US" sz="2400" dirty="0" err="1" smtClean="0">
                <a:solidFill>
                  <a:schemeClr val="bg1"/>
                </a:solidFill>
                <a:latin typeface="Bookman Old Style" pitchFamily="18" charset="0"/>
              </a:rPr>
              <a:t>pretexter</a:t>
            </a:r>
            <a:r>
              <a:rPr lang="en-US" sz="2400" dirty="0" smtClean="0">
                <a:solidFill>
                  <a:schemeClr val="bg1"/>
                </a:solidFill>
                <a:latin typeface="Bookman Old Style" pitchFamily="18" charset="0"/>
              </a:rPr>
              <a:t>, data and privacy are in danger.</a:t>
            </a:r>
          </a:p>
          <a:p>
            <a:pPr>
              <a:buClr>
                <a:srgbClr val="FF0000"/>
              </a:buClr>
            </a:pPr>
            <a:endParaRPr lang="en-US" sz="2400" dirty="0" smtClean="0">
              <a:solidFill>
                <a:schemeClr val="bg1"/>
              </a:solidFill>
              <a:latin typeface="Bookman Old Style" pitchFamily="18" charset="0"/>
            </a:endParaRPr>
          </a:p>
          <a:p>
            <a:pPr lvl="0">
              <a:buNone/>
            </a:pPr>
            <a:r>
              <a:rPr lang="en-US" sz="2400" dirty="0" smtClean="0">
                <a:solidFill>
                  <a:schemeClr val="bg1"/>
                </a:solidFill>
                <a:latin typeface="Bookman Old Style" pitchFamily="18" charset="0"/>
              </a:rPr>
              <a:t>“Honesty is the key to a relationship. If you can fake that, you’re in.”</a:t>
            </a:r>
          </a:p>
          <a:p>
            <a:pPr lvl="0" algn="r"/>
            <a:r>
              <a:rPr lang="en-US" sz="2400" dirty="0" smtClean="0">
                <a:solidFill>
                  <a:srgbClr val="FF0000"/>
                </a:solidFill>
                <a:latin typeface="Bookman Old Style" pitchFamily="18" charset="0"/>
              </a:rPr>
              <a:t>—Richard </a:t>
            </a:r>
            <a:r>
              <a:rPr lang="en-US" sz="2400" dirty="0" err="1" smtClean="0">
                <a:solidFill>
                  <a:srgbClr val="FF0000"/>
                </a:solidFill>
                <a:latin typeface="Bookman Old Style" pitchFamily="18" charset="0"/>
              </a:rPr>
              <a:t>Jeni</a:t>
            </a:r>
            <a:endParaRPr lang="en-US" sz="2400" dirty="0" smtClean="0">
              <a:solidFill>
                <a:srgbClr val="FF0000"/>
              </a:solidFill>
              <a:latin typeface="Bookman Old Style" pitchFamily="18" charset="0"/>
            </a:endParaRPr>
          </a:p>
          <a:p>
            <a:pPr>
              <a:buClr>
                <a:srgbClr val="FF0000"/>
              </a:buClr>
              <a:buNone/>
            </a:pPr>
            <a:endParaRPr lang="en-US" sz="2400" dirty="0" smtClean="0">
              <a:solidFill>
                <a:schemeClr val="bg1"/>
              </a:solidFill>
              <a:latin typeface="Bookman Old Style" pitchFamily="18" charset="0"/>
            </a:endParaRP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Importance of </a:t>
            </a:r>
            <a:r>
              <a:rPr lang="en-US" b="1" dirty="0" err="1" smtClean="0">
                <a:solidFill>
                  <a:schemeClr val="bg1"/>
                </a:solidFill>
                <a:latin typeface="Bookman Old Style" pitchFamily="18" charset="0"/>
              </a:rPr>
              <a:t>Pretexting</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Autofit/>
          </a:bodyPr>
          <a:lstStyle/>
          <a:p>
            <a:pPr>
              <a:buClr>
                <a:srgbClr val="FF0000"/>
              </a:buClr>
            </a:pPr>
            <a:r>
              <a:rPr lang="en-US" sz="2800" dirty="0" smtClean="0">
                <a:solidFill>
                  <a:schemeClr val="bg1"/>
                </a:solidFill>
                <a:latin typeface="Bookman Old Style" pitchFamily="18" charset="0"/>
              </a:rPr>
              <a:t>One of the most important aspects of social engineering is trust. </a:t>
            </a:r>
            <a:r>
              <a:rPr lang="en-US" sz="2800" i="1" dirty="0" smtClean="0">
                <a:solidFill>
                  <a:schemeClr val="bg1"/>
                </a:solidFill>
                <a:latin typeface="Bookman Old Style" pitchFamily="18" charset="0"/>
              </a:rPr>
              <a:t>If you cannot build trust you will most likely fail.</a:t>
            </a:r>
            <a:endParaRPr lang="en-US" sz="2800" dirty="0" smtClean="0">
              <a:solidFill>
                <a:schemeClr val="bg1"/>
              </a:solidFill>
              <a:latin typeface="Bookman Old Style" pitchFamily="18" charset="0"/>
            </a:endParaRPr>
          </a:p>
          <a:p>
            <a:pPr>
              <a:buClr>
                <a:srgbClr val="FF0000"/>
              </a:buClr>
            </a:pPr>
            <a:r>
              <a:rPr lang="en-US" sz="2800" dirty="0" smtClean="0">
                <a:solidFill>
                  <a:schemeClr val="bg1"/>
                </a:solidFill>
                <a:latin typeface="Bookman Old Style" pitchFamily="18" charset="0"/>
              </a:rPr>
              <a:t>A solid pretext is an essential part of building trust. </a:t>
            </a:r>
          </a:p>
          <a:p>
            <a:pPr>
              <a:buClr>
                <a:srgbClr val="FF0000"/>
              </a:buClr>
            </a:pPr>
            <a:r>
              <a:rPr lang="en-US" sz="2800" dirty="0" smtClean="0">
                <a:solidFill>
                  <a:schemeClr val="bg1"/>
                </a:solidFill>
                <a:latin typeface="Bookman Old Style" pitchFamily="18" charset="0"/>
              </a:rPr>
              <a:t>If your alias, story, or identity has holes or lacks credibility or even the perception of credibility the target will most likely catch on.</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chemeClr val="bg1"/>
                </a:solidFill>
                <a:latin typeface="Bookman Old Style" pitchFamily="18" charset="0"/>
              </a:rPr>
              <a:t>Pretexting</a:t>
            </a:r>
            <a:r>
              <a:rPr lang="en-US" b="1" dirty="0" smtClean="0">
                <a:solidFill>
                  <a:schemeClr val="bg1"/>
                </a:solidFill>
                <a:latin typeface="Bookman Old Style" pitchFamily="18" charset="0"/>
              </a:rPr>
              <a:t> Principles and Planning</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a:bodyPr>
          <a:lstStyle/>
          <a:p>
            <a:pPr>
              <a:buClr>
                <a:srgbClr val="FF0000"/>
              </a:buClr>
            </a:pPr>
            <a:r>
              <a:rPr lang="en-US" sz="2200" dirty="0" smtClean="0">
                <a:solidFill>
                  <a:schemeClr val="bg1"/>
                </a:solidFill>
                <a:latin typeface="Bookman Old Style" pitchFamily="18" charset="0"/>
              </a:rPr>
              <a:t>A crucial aspect of using </a:t>
            </a:r>
            <a:r>
              <a:rPr lang="en-US" sz="2200" dirty="0" err="1" smtClean="0">
                <a:solidFill>
                  <a:schemeClr val="bg1"/>
                </a:solidFill>
                <a:latin typeface="Bookman Old Style" pitchFamily="18" charset="0"/>
              </a:rPr>
              <a:t>pretexting</a:t>
            </a:r>
            <a:r>
              <a:rPr lang="en-US" sz="2200" dirty="0" smtClean="0">
                <a:solidFill>
                  <a:schemeClr val="bg1"/>
                </a:solidFill>
                <a:latin typeface="Bookman Old Style" pitchFamily="18" charset="0"/>
              </a:rPr>
              <a:t> as a social engineering tactic is proper planning. </a:t>
            </a:r>
          </a:p>
          <a:p>
            <a:pPr>
              <a:buClr>
                <a:srgbClr val="FF0000"/>
              </a:buClr>
            </a:pPr>
            <a:r>
              <a:rPr lang="en-US" sz="2200" dirty="0" smtClean="0">
                <a:solidFill>
                  <a:schemeClr val="bg1"/>
                </a:solidFill>
                <a:latin typeface="Bookman Old Style" pitchFamily="18" charset="0"/>
              </a:rPr>
              <a:t>If proper planning is not taken, the percentage of your social engineering attempts that will succeed will be few to none.</a:t>
            </a:r>
          </a:p>
          <a:p>
            <a:pPr lvl="1">
              <a:buClr>
                <a:srgbClr val="FF0000"/>
              </a:buClr>
            </a:pPr>
            <a:r>
              <a:rPr lang="en-US" dirty="0" smtClean="0">
                <a:solidFill>
                  <a:schemeClr val="bg1"/>
                </a:solidFill>
                <a:latin typeface="Bookman Old Style" pitchFamily="18" charset="0"/>
              </a:rPr>
              <a:t>Basic Principles</a:t>
            </a:r>
          </a:p>
          <a:p>
            <a:pPr lvl="1">
              <a:buClr>
                <a:srgbClr val="FF0000"/>
              </a:buClr>
            </a:pPr>
            <a:r>
              <a:rPr lang="en-US" dirty="0" smtClean="0">
                <a:solidFill>
                  <a:schemeClr val="bg1"/>
                </a:solidFill>
                <a:latin typeface="Bookman Old Style" pitchFamily="18" charset="0"/>
              </a:rPr>
              <a:t>Planning and Using Pretexts</a:t>
            </a:r>
          </a:p>
          <a:p>
            <a:pPr lvl="1">
              <a:buClr>
                <a:srgbClr val="FF0000"/>
              </a:buClr>
            </a:pPr>
            <a:r>
              <a:rPr lang="en-US" dirty="0" smtClean="0">
                <a:solidFill>
                  <a:schemeClr val="bg1"/>
                </a:solidFill>
                <a:latin typeface="Bookman Old Style" pitchFamily="18" charset="0"/>
              </a:rPr>
              <a:t>Character Creation </a:t>
            </a:r>
          </a:p>
          <a:p>
            <a:pPr lvl="2">
              <a:buClr>
                <a:srgbClr val="FF0000"/>
              </a:buClr>
            </a:pPr>
            <a:r>
              <a:rPr lang="en-US" dirty="0" smtClean="0">
                <a:solidFill>
                  <a:schemeClr val="bg1"/>
                </a:solidFill>
                <a:latin typeface="Bookman Old Style" pitchFamily="18" charset="0"/>
              </a:rPr>
              <a:t>Trust Relationships</a:t>
            </a:r>
          </a:p>
          <a:p>
            <a:endParaRPr lang="en-US" dirty="0">
              <a:solidFill>
                <a:schemeClr val="bg1"/>
              </a:solidFill>
              <a:latin typeface="Bookman Old Style" pitchFamily="18" charset="0"/>
            </a:endParaRP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Basic Principles</a:t>
            </a:r>
          </a:p>
        </p:txBody>
      </p:sp>
      <p:sp>
        <p:nvSpPr>
          <p:cNvPr id="3" name="Content Placeholder 2"/>
          <p:cNvSpPr>
            <a:spLocks noGrp="1"/>
          </p:cNvSpPr>
          <p:nvPr>
            <p:ph idx="1"/>
          </p:nvPr>
        </p:nvSpPr>
        <p:spPr/>
        <p:txBody>
          <a:bodyPr>
            <a:noAutofit/>
          </a:bodyPr>
          <a:lstStyle/>
          <a:p>
            <a:pPr>
              <a:buClr>
                <a:srgbClr val="FF0000"/>
              </a:buClr>
            </a:pPr>
            <a:r>
              <a:rPr lang="en-US" sz="2000" dirty="0" smtClean="0">
                <a:solidFill>
                  <a:schemeClr val="bg1"/>
                </a:solidFill>
                <a:latin typeface="Bookman Old Style" pitchFamily="18" charset="0"/>
              </a:rPr>
              <a:t>The more research that is done the better chance of success </a:t>
            </a:r>
          </a:p>
          <a:p>
            <a:pPr>
              <a:buClr>
                <a:srgbClr val="FF0000"/>
              </a:buClr>
            </a:pPr>
            <a:r>
              <a:rPr lang="en-US" sz="2000" dirty="0" smtClean="0">
                <a:solidFill>
                  <a:schemeClr val="bg1"/>
                </a:solidFill>
                <a:latin typeface="Bookman Old Style" pitchFamily="18" charset="0"/>
              </a:rPr>
              <a:t>Careful planning is required for success </a:t>
            </a:r>
          </a:p>
          <a:p>
            <a:pPr>
              <a:buClr>
                <a:srgbClr val="FF0000"/>
              </a:buClr>
            </a:pPr>
            <a:r>
              <a:rPr lang="en-US" sz="2000" dirty="0" smtClean="0">
                <a:solidFill>
                  <a:schemeClr val="bg1"/>
                </a:solidFill>
                <a:latin typeface="Bookman Old Style" pitchFamily="18" charset="0"/>
              </a:rPr>
              <a:t>Practicing dialects or expressions that will be familiar to your target is essential </a:t>
            </a:r>
          </a:p>
          <a:p>
            <a:pPr>
              <a:buClr>
                <a:srgbClr val="FF0000"/>
              </a:buClr>
            </a:pPr>
            <a:r>
              <a:rPr lang="en-US" sz="2000" dirty="0" smtClean="0">
                <a:solidFill>
                  <a:schemeClr val="bg1"/>
                </a:solidFill>
                <a:latin typeface="Bookman Old Style" pitchFamily="18" charset="0"/>
              </a:rPr>
              <a:t>Just because the pretext is over the phone does not minimize the research effort </a:t>
            </a:r>
          </a:p>
          <a:p>
            <a:pPr>
              <a:buClr>
                <a:srgbClr val="FF0000"/>
              </a:buClr>
            </a:pPr>
            <a:r>
              <a:rPr lang="en-US" sz="2000" dirty="0" smtClean="0">
                <a:solidFill>
                  <a:schemeClr val="bg1"/>
                </a:solidFill>
                <a:latin typeface="Bookman Old Style" pitchFamily="18" charset="0"/>
              </a:rPr>
              <a:t>The simpler the pretext the better chance of success </a:t>
            </a:r>
          </a:p>
          <a:p>
            <a:pPr>
              <a:buClr>
                <a:srgbClr val="FF0000"/>
              </a:buClr>
            </a:pPr>
            <a:r>
              <a:rPr lang="en-US" sz="2000" dirty="0" smtClean="0">
                <a:solidFill>
                  <a:schemeClr val="bg1"/>
                </a:solidFill>
                <a:latin typeface="Bookman Old Style" pitchFamily="18" charset="0"/>
              </a:rPr>
              <a:t>Your pretext should appear spontaneous </a:t>
            </a:r>
          </a:p>
          <a:p>
            <a:pPr>
              <a:buClr>
                <a:srgbClr val="FF0000"/>
              </a:buClr>
            </a:pPr>
            <a:r>
              <a:rPr lang="en-US" sz="2000" dirty="0" smtClean="0">
                <a:solidFill>
                  <a:schemeClr val="bg1"/>
                </a:solidFill>
                <a:latin typeface="Bookman Old Style" pitchFamily="18" charset="0"/>
              </a:rPr>
              <a:t>Your pretext should seem accurate or have aspects that are not susceptible to verification </a:t>
            </a:r>
          </a:p>
          <a:p>
            <a:pPr>
              <a:buClr>
                <a:srgbClr val="FF0000"/>
              </a:buClr>
            </a:pPr>
            <a:r>
              <a:rPr lang="en-US" sz="2000" dirty="0" smtClean="0">
                <a:solidFill>
                  <a:schemeClr val="bg1"/>
                </a:solidFill>
                <a:latin typeface="Bookman Old Style" pitchFamily="18" charset="0"/>
              </a:rPr>
              <a:t>You must know the intelligence and type of person you will be contacting</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latin typeface="Bookman Old Style" pitchFamily="18" charset="0"/>
              </a:rPr>
              <a:t>Planning and Using Pretexts</a:t>
            </a:r>
          </a:p>
        </p:txBody>
      </p:sp>
      <p:sp>
        <p:nvSpPr>
          <p:cNvPr id="3" name="Content Placeholder 2"/>
          <p:cNvSpPr>
            <a:spLocks noGrp="1"/>
          </p:cNvSpPr>
          <p:nvPr>
            <p:ph idx="1"/>
          </p:nvPr>
        </p:nvSpPr>
        <p:spPr/>
        <p:txBody>
          <a:bodyPr>
            <a:normAutofit fontScale="77500" lnSpcReduction="20000"/>
          </a:bodyPr>
          <a:lstStyle/>
          <a:p>
            <a:pPr>
              <a:buClr>
                <a:srgbClr val="FF0000"/>
              </a:buClr>
            </a:pPr>
            <a:r>
              <a:rPr lang="en-US" dirty="0" err="1" smtClean="0">
                <a:solidFill>
                  <a:schemeClr val="bg1"/>
                </a:solidFill>
                <a:latin typeface="Bookman Old Style" pitchFamily="18" charset="0"/>
              </a:rPr>
              <a:t>Pretexting</a:t>
            </a:r>
            <a:r>
              <a:rPr lang="en-US" dirty="0" smtClean="0">
                <a:solidFill>
                  <a:schemeClr val="bg1"/>
                </a:solidFill>
                <a:latin typeface="Bookman Old Style" pitchFamily="18" charset="0"/>
              </a:rPr>
              <a:t> has been hailed as one of the quickest ways to obtain information. </a:t>
            </a:r>
          </a:p>
          <a:p>
            <a:pPr>
              <a:buClr>
                <a:srgbClr val="FF0000"/>
              </a:buClr>
            </a:pPr>
            <a:r>
              <a:rPr lang="en-US" dirty="0" smtClean="0">
                <a:solidFill>
                  <a:schemeClr val="bg1"/>
                </a:solidFill>
                <a:latin typeface="Bookman Old Style" pitchFamily="18" charset="0"/>
              </a:rPr>
              <a:t>Utilized by federal and local law enforcement, private detectives, reporters, interrogators and many other types of people. </a:t>
            </a:r>
          </a:p>
          <a:p>
            <a:pPr>
              <a:buClr>
                <a:srgbClr val="FF0000"/>
              </a:buClr>
            </a:pPr>
            <a:endParaRPr lang="en-US" dirty="0" smtClean="0">
              <a:solidFill>
                <a:schemeClr val="bg1"/>
              </a:solidFill>
              <a:latin typeface="Bookman Old Style" pitchFamily="18" charset="0"/>
            </a:endParaRPr>
          </a:p>
          <a:p>
            <a:pPr>
              <a:buClr>
                <a:srgbClr val="FF0000"/>
              </a:buClr>
            </a:pPr>
            <a:r>
              <a:rPr lang="en-US" dirty="0" smtClean="0">
                <a:solidFill>
                  <a:schemeClr val="bg1"/>
                </a:solidFill>
                <a:latin typeface="Bookman Old Style" pitchFamily="18" charset="0"/>
              </a:rPr>
              <a:t>While selecting your pretext it is imperative to consider a few key questions: </a:t>
            </a:r>
          </a:p>
          <a:p>
            <a:pPr lvl="1">
              <a:buClr>
                <a:srgbClr val="FF0000"/>
              </a:buClr>
            </a:pPr>
            <a:r>
              <a:rPr lang="en-US" dirty="0" smtClean="0">
                <a:solidFill>
                  <a:schemeClr val="bg1"/>
                </a:solidFill>
                <a:latin typeface="Bookman Old Style" pitchFamily="18" charset="0"/>
              </a:rPr>
              <a:t>What problem am I trying to solve? </a:t>
            </a:r>
          </a:p>
          <a:p>
            <a:pPr lvl="1">
              <a:buClr>
                <a:srgbClr val="FF0000"/>
              </a:buClr>
            </a:pPr>
            <a:r>
              <a:rPr lang="en-US" dirty="0" smtClean="0">
                <a:solidFill>
                  <a:schemeClr val="bg1"/>
                </a:solidFill>
                <a:latin typeface="Bookman Old Style" pitchFamily="18" charset="0"/>
              </a:rPr>
              <a:t>What questions am I trying to answer? </a:t>
            </a:r>
          </a:p>
          <a:p>
            <a:pPr lvl="1">
              <a:buClr>
                <a:srgbClr val="FF0000"/>
              </a:buClr>
            </a:pPr>
            <a:r>
              <a:rPr lang="en-US" dirty="0" smtClean="0">
                <a:solidFill>
                  <a:schemeClr val="bg1"/>
                </a:solidFill>
                <a:latin typeface="Bookman Old Style" pitchFamily="18" charset="0"/>
              </a:rPr>
              <a:t>What information do I seek? </a:t>
            </a:r>
          </a:p>
          <a:p>
            <a:pPr lvl="1">
              <a:buClr>
                <a:srgbClr val="FF0000"/>
              </a:buClr>
            </a:pPr>
            <a:r>
              <a:rPr lang="en-US" dirty="0" smtClean="0">
                <a:solidFill>
                  <a:schemeClr val="bg1"/>
                </a:solidFill>
                <a:latin typeface="Bookman Old Style" pitchFamily="18" charset="0"/>
              </a:rPr>
              <a:t>The nature of the person whom we will be contacting</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 </a:t>
            </a:r>
            <a:r>
              <a:rPr lang="en-US" b="1" dirty="0" err="1" smtClean="0">
                <a:solidFill>
                  <a:schemeClr val="bg1"/>
                </a:solidFill>
                <a:latin typeface="Bookman Old Style" pitchFamily="18" charset="0"/>
              </a:rPr>
              <a:t>whoami</a:t>
            </a:r>
            <a:endParaRPr lang="en-US" sz="4000"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a:bodyPr>
          <a:lstStyle/>
          <a:p>
            <a:pPr>
              <a:buClr>
                <a:srgbClr val="FF0000"/>
              </a:buClr>
            </a:pPr>
            <a:r>
              <a:rPr lang="en-US" sz="2800" dirty="0" smtClean="0">
                <a:solidFill>
                  <a:schemeClr val="bg1"/>
                </a:solidFill>
              </a:rPr>
              <a:t>Ali </a:t>
            </a:r>
            <a:r>
              <a:rPr lang="en-US" sz="2800" dirty="0" smtClean="0">
                <a:solidFill>
                  <a:schemeClr val="bg1"/>
                </a:solidFill>
              </a:rPr>
              <a:t>Al-</a:t>
            </a:r>
            <a:r>
              <a:rPr lang="en-US" sz="2800" dirty="0" err="1" smtClean="0">
                <a:solidFill>
                  <a:schemeClr val="bg1"/>
                </a:solidFill>
              </a:rPr>
              <a:t>Shemery</a:t>
            </a:r>
            <a:endParaRPr lang="en-US" sz="2800" dirty="0" smtClean="0">
              <a:solidFill>
                <a:schemeClr val="bg1"/>
              </a:solidFill>
            </a:endParaRPr>
          </a:p>
          <a:p>
            <a:pPr>
              <a:buClr>
                <a:srgbClr val="FF0000"/>
              </a:buClr>
            </a:pPr>
            <a:r>
              <a:rPr lang="en-US" sz="2800" dirty="0" smtClean="0">
                <a:solidFill>
                  <a:schemeClr val="bg1"/>
                </a:solidFill>
              </a:rPr>
              <a:t>Ph.D., </a:t>
            </a:r>
            <a:r>
              <a:rPr lang="en-US" sz="2800" dirty="0" err="1" smtClean="0">
                <a:solidFill>
                  <a:schemeClr val="bg1"/>
                </a:solidFill>
              </a:rPr>
              <a:t>MS.c</a:t>
            </a:r>
            <a:r>
              <a:rPr lang="en-US" sz="2800" dirty="0" smtClean="0">
                <a:solidFill>
                  <a:schemeClr val="bg1"/>
                </a:solidFill>
              </a:rPr>
              <a:t>., and </a:t>
            </a:r>
            <a:r>
              <a:rPr lang="en-US" sz="2800" dirty="0" err="1" smtClean="0">
                <a:solidFill>
                  <a:schemeClr val="bg1"/>
                </a:solidFill>
              </a:rPr>
              <a:t>BS.c</a:t>
            </a:r>
            <a:r>
              <a:rPr lang="en-US" sz="2800" dirty="0" smtClean="0">
                <a:solidFill>
                  <a:schemeClr val="bg1"/>
                </a:solidFill>
              </a:rPr>
              <a:t>., </a:t>
            </a:r>
            <a:r>
              <a:rPr lang="en-US" sz="2800" dirty="0" smtClean="0">
                <a:solidFill>
                  <a:schemeClr val="bg1"/>
                </a:solidFill>
              </a:rPr>
              <a:t>Jordan</a:t>
            </a:r>
          </a:p>
          <a:p>
            <a:pPr>
              <a:buClr>
                <a:srgbClr val="FF0000"/>
              </a:buClr>
            </a:pPr>
            <a:r>
              <a:rPr lang="en-US" sz="2800" dirty="0" smtClean="0">
                <a:solidFill>
                  <a:schemeClr val="bg1"/>
                </a:solidFill>
              </a:rPr>
              <a:t>More </a:t>
            </a:r>
            <a:r>
              <a:rPr lang="en-US" sz="2800" dirty="0" smtClean="0">
                <a:solidFill>
                  <a:schemeClr val="bg1"/>
                </a:solidFill>
              </a:rPr>
              <a:t>than 14 years of Technical Background (mainly Linux/Unix and </a:t>
            </a:r>
            <a:r>
              <a:rPr lang="en-US" sz="2800" dirty="0" err="1" smtClean="0">
                <a:solidFill>
                  <a:schemeClr val="bg1"/>
                </a:solidFill>
              </a:rPr>
              <a:t>Infosec</a:t>
            </a:r>
            <a:r>
              <a:rPr lang="en-US" sz="2800" dirty="0" smtClean="0">
                <a:solidFill>
                  <a:schemeClr val="bg1"/>
                </a:solidFill>
              </a:rPr>
              <a:t>)</a:t>
            </a:r>
          </a:p>
          <a:p>
            <a:pPr>
              <a:buClr>
                <a:srgbClr val="FF0000"/>
              </a:buClr>
            </a:pPr>
            <a:r>
              <a:rPr lang="en-US" sz="2800" dirty="0" smtClean="0">
                <a:solidFill>
                  <a:schemeClr val="bg1"/>
                </a:solidFill>
              </a:rPr>
              <a:t>Technical Instructor for more than 10 years (</a:t>
            </a:r>
            <a:r>
              <a:rPr lang="en-US" sz="2800" dirty="0" err="1" smtClean="0">
                <a:solidFill>
                  <a:schemeClr val="bg1"/>
                </a:solidFill>
              </a:rPr>
              <a:t>Infosec</a:t>
            </a:r>
            <a:r>
              <a:rPr lang="en-US" sz="2800" dirty="0" smtClean="0">
                <a:solidFill>
                  <a:schemeClr val="bg1"/>
                </a:solidFill>
              </a:rPr>
              <a:t>, and Linux Courses)</a:t>
            </a:r>
            <a:endParaRPr lang="en-US" sz="2800" dirty="0" smtClean="0">
              <a:solidFill>
                <a:schemeClr val="bg1"/>
              </a:solidFill>
            </a:endParaRPr>
          </a:p>
          <a:p>
            <a:pPr>
              <a:buClr>
                <a:srgbClr val="FF0000"/>
              </a:buClr>
            </a:pPr>
            <a:r>
              <a:rPr lang="en-US" sz="2800" dirty="0" smtClean="0">
                <a:solidFill>
                  <a:schemeClr val="bg1"/>
                </a:solidFill>
              </a:rPr>
              <a:t>Hold more than </a:t>
            </a:r>
            <a:r>
              <a:rPr lang="en-US" sz="2800" dirty="0" smtClean="0">
                <a:solidFill>
                  <a:schemeClr val="bg1"/>
                </a:solidFill>
              </a:rPr>
              <a:t>15 well </a:t>
            </a:r>
            <a:r>
              <a:rPr lang="en-US" sz="2800" dirty="0" smtClean="0">
                <a:solidFill>
                  <a:schemeClr val="bg1"/>
                </a:solidFill>
              </a:rPr>
              <a:t>k</a:t>
            </a:r>
            <a:r>
              <a:rPr lang="en-US" sz="2800" dirty="0" smtClean="0">
                <a:solidFill>
                  <a:schemeClr val="bg1"/>
                </a:solidFill>
              </a:rPr>
              <a:t>nown </a:t>
            </a:r>
            <a:r>
              <a:rPr lang="en-US" sz="2800" dirty="0" smtClean="0">
                <a:solidFill>
                  <a:schemeClr val="bg1"/>
                </a:solidFill>
              </a:rPr>
              <a:t>Technical </a:t>
            </a:r>
            <a:r>
              <a:rPr lang="en-US" sz="2800" dirty="0" smtClean="0">
                <a:solidFill>
                  <a:schemeClr val="bg1"/>
                </a:solidFill>
              </a:rPr>
              <a:t>Certificates</a:t>
            </a:r>
            <a:endParaRPr lang="en-US" sz="2800" dirty="0" smtClean="0">
              <a:solidFill>
                <a:schemeClr val="bg1"/>
              </a:solidFill>
            </a:endParaRPr>
          </a:p>
          <a:p>
            <a:pPr>
              <a:buClr>
                <a:srgbClr val="FF0000"/>
              </a:buClr>
            </a:pPr>
            <a:r>
              <a:rPr lang="en-US" sz="2800" dirty="0" err="1" smtClean="0">
                <a:solidFill>
                  <a:schemeClr val="bg1"/>
                </a:solidFill>
              </a:rPr>
              <a:t>Infosec</a:t>
            </a:r>
            <a:r>
              <a:rPr lang="en-US" sz="2800" dirty="0" smtClean="0">
                <a:solidFill>
                  <a:schemeClr val="bg1"/>
                </a:solidFill>
              </a:rPr>
              <a:t> &amp; Linux are my main Interests</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Character Creation</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fontScale="70000" lnSpcReduction="20000"/>
          </a:bodyPr>
          <a:lstStyle/>
          <a:p>
            <a:pPr>
              <a:buClr>
                <a:srgbClr val="FF0000"/>
              </a:buClr>
            </a:pPr>
            <a:r>
              <a:rPr lang="en-US" dirty="0" smtClean="0">
                <a:solidFill>
                  <a:schemeClr val="bg1"/>
                </a:solidFill>
                <a:latin typeface="Bookman Old Style" pitchFamily="18" charset="0"/>
              </a:rPr>
              <a:t>When you're developing a pretext you are essentially creating a character. </a:t>
            </a:r>
          </a:p>
          <a:p>
            <a:pPr>
              <a:buClr>
                <a:srgbClr val="FF0000"/>
              </a:buClr>
            </a:pPr>
            <a:r>
              <a:rPr lang="en-US" dirty="0" smtClean="0">
                <a:solidFill>
                  <a:schemeClr val="bg1"/>
                </a:solidFill>
                <a:latin typeface="Bookman Old Style" pitchFamily="18" charset="0"/>
              </a:rPr>
              <a:t>The complexity of that character is determined by the planned depth of interaction with people at the target site. </a:t>
            </a:r>
          </a:p>
          <a:p>
            <a:pPr>
              <a:buClr>
                <a:srgbClr val="FF0000"/>
              </a:buClr>
            </a:pPr>
            <a:r>
              <a:rPr lang="en-US" dirty="0" smtClean="0">
                <a:solidFill>
                  <a:schemeClr val="bg1"/>
                </a:solidFill>
                <a:latin typeface="Bookman Old Style" pitchFamily="18" charset="0"/>
              </a:rPr>
              <a:t>A pretext can be as simple as just being friendly to someone during a conversation or as complicated as a full blown fake identity complete with ID’s, public records, and all the trappings of a normal person’s life (social networking pages, blog postings, and other things searchable via the Internet). </a:t>
            </a:r>
          </a:p>
          <a:p>
            <a:pPr>
              <a:buClr>
                <a:srgbClr val="FF0000"/>
              </a:buClr>
            </a:pPr>
            <a:r>
              <a:rPr lang="en-US" dirty="0" smtClean="0">
                <a:solidFill>
                  <a:schemeClr val="bg1"/>
                </a:solidFill>
                <a:latin typeface="Bookman Old Style" pitchFamily="18" charset="0"/>
              </a:rPr>
              <a:t>The process of character development is well documented and practiced by the acting community.</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457451"/>
          </a:xfrm>
        </p:spPr>
        <p:txBody>
          <a:bodyPr>
            <a:normAutofit/>
          </a:bodyPr>
          <a:lstStyle/>
          <a:p>
            <a:r>
              <a:rPr lang="en-US" b="1" dirty="0" smtClean="0">
                <a:solidFill>
                  <a:schemeClr val="bg1"/>
                </a:solidFill>
                <a:latin typeface="Bookman Old Style" pitchFamily="18" charset="0"/>
              </a:rPr>
              <a:t>Mind Tricks</a:t>
            </a:r>
            <a:endParaRPr lang="en-US" b="1" dirty="0">
              <a:solidFill>
                <a:schemeClr val="bg1"/>
              </a:solidFill>
              <a:latin typeface="Bookman Old Style" pitchFamily="18" charset="0"/>
            </a:endParaRPr>
          </a:p>
        </p:txBody>
      </p:sp>
      <p:cxnSp>
        <p:nvCxnSpPr>
          <p:cNvPr id="5" name="Straight Connector 4"/>
          <p:cNvCxnSpPr/>
          <p:nvPr/>
        </p:nvCxnSpPr>
        <p:spPr>
          <a:xfrm>
            <a:off x="533400" y="37338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itle 4"/>
          <p:cNvSpPr txBox="1">
            <a:spLocks/>
          </p:cNvSpPr>
          <p:nvPr/>
        </p:nvSpPr>
        <p:spPr>
          <a:xfrm>
            <a:off x="457200" y="4191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Bookman Old Style" pitchFamily="18" charset="0"/>
                <a:ea typeface="+mj-ea"/>
                <a:cs typeface="+mj-cs"/>
              </a:rPr>
              <a:t>Psychological Principles Used in Social Engineering</a:t>
            </a:r>
            <a:endParaRPr kumimoji="0" lang="en-US" sz="4000" b="1"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latin typeface="Bookman Old Style" pitchFamily="18" charset="0"/>
              </a:rPr>
              <a:t>PSYCHOLOGICAL PRINCIPLES</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Autofit/>
          </a:bodyPr>
          <a:lstStyle/>
          <a:p>
            <a:pPr>
              <a:buNone/>
            </a:pPr>
            <a:r>
              <a:rPr lang="en-US" sz="2800" dirty="0" smtClean="0">
                <a:solidFill>
                  <a:schemeClr val="bg1"/>
                </a:solidFill>
                <a:latin typeface="Bookman Old Style" pitchFamily="18" charset="0"/>
              </a:rPr>
              <a:t>“Simply confirming your nonverbal behavior to the client, using language from the client’s preferred representational system and matching speech volume, tone and area of speech often overcomes client reluctance to communicate.”</a:t>
            </a:r>
          </a:p>
          <a:p>
            <a:pPr lvl="1" algn="r"/>
            <a:r>
              <a:rPr lang="en-US" i="1" dirty="0" smtClean="0">
                <a:solidFill>
                  <a:srgbClr val="FF0000"/>
                </a:solidFill>
                <a:latin typeface="Bookman Old Style" pitchFamily="18" charset="0"/>
              </a:rPr>
              <a:t>Subtle Skills for Building Rapport, FBI</a:t>
            </a:r>
            <a:endParaRPr lang="en-US" i="1" dirty="0">
              <a:solidFill>
                <a:srgbClr val="FF0000"/>
              </a:solidFill>
              <a:latin typeface="Bookman Old Style" pitchFamily="18" charset="0"/>
            </a:endParaRP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Autofit/>
          </a:bodyPr>
          <a:lstStyle/>
          <a:p>
            <a:r>
              <a:rPr lang="en-US" sz="4000" b="1" dirty="0" smtClean="0">
                <a:solidFill>
                  <a:schemeClr val="bg1"/>
                </a:solidFill>
                <a:latin typeface="Bookman Old Style" pitchFamily="18" charset="0"/>
              </a:rPr>
              <a:t>Modes of Thinking</a:t>
            </a:r>
            <a:endParaRPr lang="en-US" sz="4000" b="1" dirty="0">
              <a:solidFill>
                <a:schemeClr val="bg1"/>
              </a:solidFill>
              <a:latin typeface="Bookman Old Style" pitchFamily="18" charset="0"/>
            </a:endParaRPr>
          </a:p>
        </p:txBody>
      </p:sp>
      <p:sp>
        <p:nvSpPr>
          <p:cNvPr id="6" name="Content Placeholder 5"/>
          <p:cNvSpPr>
            <a:spLocks noGrp="1"/>
          </p:cNvSpPr>
          <p:nvPr>
            <p:ph idx="1"/>
          </p:nvPr>
        </p:nvSpPr>
        <p:spPr/>
        <p:txBody>
          <a:bodyPr>
            <a:normAutofit lnSpcReduction="10000"/>
          </a:bodyPr>
          <a:lstStyle/>
          <a:p>
            <a:pPr>
              <a:buClr>
                <a:srgbClr val="FF0000"/>
              </a:buClr>
            </a:pPr>
            <a:r>
              <a:rPr lang="en-US" dirty="0" smtClean="0">
                <a:solidFill>
                  <a:schemeClr val="bg1"/>
                </a:solidFill>
              </a:rPr>
              <a:t>To alter someone’s way of thinking you must understand the way people think and in what modes they think.</a:t>
            </a:r>
          </a:p>
          <a:p>
            <a:pPr>
              <a:buClr>
                <a:srgbClr val="FF0000"/>
              </a:buClr>
            </a:pPr>
            <a:r>
              <a:rPr lang="en-US" dirty="0" smtClean="0">
                <a:solidFill>
                  <a:schemeClr val="bg1"/>
                </a:solidFill>
              </a:rPr>
              <a:t>A basic question will come in mind “</a:t>
            </a:r>
            <a:r>
              <a:rPr lang="en-US" dirty="0" smtClean="0">
                <a:solidFill>
                  <a:srgbClr val="FF0000"/>
                </a:solidFill>
              </a:rPr>
              <a:t>How do I figure out a target’s dominant mode of thinking?</a:t>
            </a:r>
            <a:r>
              <a:rPr lang="en-US" dirty="0" smtClean="0">
                <a:solidFill>
                  <a:schemeClr val="bg1"/>
                </a:solidFill>
              </a:rPr>
              <a:t>”</a:t>
            </a:r>
          </a:p>
          <a:p>
            <a:pPr lvl="1">
              <a:buClr>
                <a:srgbClr val="FF0000"/>
              </a:buClr>
            </a:pPr>
            <a:r>
              <a:rPr lang="en-US" dirty="0" smtClean="0">
                <a:solidFill>
                  <a:schemeClr val="bg1"/>
                </a:solidFill>
              </a:rPr>
              <a:t>The Senses</a:t>
            </a:r>
          </a:p>
          <a:p>
            <a:pPr lvl="1">
              <a:buClr>
                <a:srgbClr val="FF0000"/>
              </a:buClr>
            </a:pPr>
            <a:r>
              <a:rPr lang="en-US" dirty="0" smtClean="0">
                <a:solidFill>
                  <a:schemeClr val="bg1"/>
                </a:solidFill>
              </a:rPr>
              <a:t>Micro-Expressions</a:t>
            </a:r>
          </a:p>
          <a:p>
            <a:pPr lvl="1">
              <a:buClr>
                <a:srgbClr val="FF0000"/>
              </a:buClr>
            </a:pPr>
            <a:r>
              <a:rPr lang="en-US" dirty="0" err="1" smtClean="0">
                <a:solidFill>
                  <a:schemeClr val="bg1"/>
                </a:solidFill>
              </a:rPr>
              <a:t>Neurolinguistic</a:t>
            </a:r>
            <a:r>
              <a:rPr lang="en-US" dirty="0" smtClean="0">
                <a:solidFill>
                  <a:schemeClr val="bg1"/>
                </a:solidFill>
              </a:rPr>
              <a:t> Programming (NLP)</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Autofit/>
          </a:bodyPr>
          <a:lstStyle/>
          <a:p>
            <a:r>
              <a:rPr lang="en-US" sz="4000" b="1" dirty="0" smtClean="0">
                <a:solidFill>
                  <a:schemeClr val="bg1"/>
                </a:solidFill>
                <a:latin typeface="Bookman Old Style" pitchFamily="18" charset="0"/>
              </a:rPr>
              <a:t>The Three Main Modes of Thinking</a:t>
            </a:r>
            <a:endParaRPr lang="en-US" sz="4000" b="1" dirty="0">
              <a:solidFill>
                <a:schemeClr val="bg1"/>
              </a:solidFill>
              <a:latin typeface="Bookman Old Style" pitchFamily="18" charset="0"/>
            </a:endParaRPr>
          </a:p>
        </p:txBody>
      </p:sp>
      <p:sp>
        <p:nvSpPr>
          <p:cNvPr id="6" name="Content Placeholder 5"/>
          <p:cNvSpPr>
            <a:spLocks noGrp="1"/>
          </p:cNvSpPr>
          <p:nvPr>
            <p:ph idx="1"/>
          </p:nvPr>
        </p:nvSpPr>
        <p:spPr/>
        <p:txBody>
          <a:bodyPr>
            <a:normAutofit/>
          </a:bodyPr>
          <a:lstStyle/>
          <a:p>
            <a:pPr>
              <a:buClr>
                <a:srgbClr val="FF0000"/>
              </a:buClr>
            </a:pPr>
            <a:r>
              <a:rPr lang="en-US" dirty="0" smtClean="0">
                <a:solidFill>
                  <a:schemeClr val="bg1"/>
                </a:solidFill>
              </a:rPr>
              <a:t>Although we have five senses, the modes of thinking are associated with only three of them:</a:t>
            </a:r>
          </a:p>
          <a:p>
            <a:pPr lvl="1">
              <a:buClr>
                <a:srgbClr val="FF0000"/>
              </a:buClr>
            </a:pPr>
            <a:r>
              <a:rPr lang="en-US" dirty="0" smtClean="0">
                <a:solidFill>
                  <a:schemeClr val="bg1"/>
                </a:solidFill>
              </a:rPr>
              <a:t>Sight, or a visual thinker</a:t>
            </a:r>
          </a:p>
          <a:p>
            <a:pPr lvl="1">
              <a:buClr>
                <a:srgbClr val="FF0000"/>
              </a:buClr>
            </a:pPr>
            <a:r>
              <a:rPr lang="en-US" dirty="0" smtClean="0">
                <a:solidFill>
                  <a:schemeClr val="bg1"/>
                </a:solidFill>
              </a:rPr>
              <a:t>Hearing, or an auditory thinker</a:t>
            </a:r>
          </a:p>
          <a:p>
            <a:pPr lvl="1">
              <a:buClr>
                <a:srgbClr val="FF0000"/>
              </a:buClr>
            </a:pPr>
            <a:r>
              <a:rPr lang="en-US" dirty="0" smtClean="0">
                <a:solidFill>
                  <a:schemeClr val="bg1"/>
                </a:solidFill>
              </a:rPr>
              <a:t>Feeling, or a kinesthetic thinker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Autofit/>
          </a:bodyPr>
          <a:lstStyle/>
          <a:p>
            <a:r>
              <a:rPr lang="en-US" sz="4000" b="1" dirty="0" smtClean="0">
                <a:solidFill>
                  <a:schemeClr val="bg1"/>
                </a:solidFill>
                <a:latin typeface="Bookman Old Style" pitchFamily="18" charset="0"/>
              </a:rPr>
              <a:t>Micro-Expressions</a:t>
            </a:r>
            <a:endParaRPr lang="en-US" sz="4000" b="1" dirty="0">
              <a:solidFill>
                <a:schemeClr val="bg1"/>
              </a:solidFill>
              <a:latin typeface="Bookman Old Style" pitchFamily="18" charset="0"/>
            </a:endParaRPr>
          </a:p>
        </p:txBody>
      </p:sp>
      <p:sp>
        <p:nvSpPr>
          <p:cNvPr id="6" name="Content Placeholder 5"/>
          <p:cNvSpPr>
            <a:spLocks noGrp="1"/>
          </p:cNvSpPr>
          <p:nvPr>
            <p:ph idx="1"/>
          </p:nvPr>
        </p:nvSpPr>
        <p:spPr/>
        <p:txBody>
          <a:bodyPr>
            <a:normAutofit/>
          </a:bodyPr>
          <a:lstStyle/>
          <a:p>
            <a:pPr>
              <a:buClr>
                <a:srgbClr val="FF0000"/>
              </a:buClr>
            </a:pPr>
            <a:r>
              <a:rPr lang="en-US" dirty="0" smtClean="0">
                <a:solidFill>
                  <a:schemeClr val="bg1"/>
                </a:solidFill>
              </a:rPr>
              <a:t>Anger</a:t>
            </a:r>
          </a:p>
          <a:p>
            <a:pPr>
              <a:buClr>
                <a:srgbClr val="FF0000"/>
              </a:buClr>
            </a:pPr>
            <a:r>
              <a:rPr lang="en-US" dirty="0" smtClean="0">
                <a:solidFill>
                  <a:schemeClr val="bg1"/>
                </a:solidFill>
              </a:rPr>
              <a:t>Disgust</a:t>
            </a:r>
          </a:p>
          <a:p>
            <a:pPr>
              <a:buClr>
                <a:srgbClr val="FF0000"/>
              </a:buClr>
            </a:pPr>
            <a:r>
              <a:rPr lang="en-US" dirty="0" smtClean="0">
                <a:solidFill>
                  <a:schemeClr val="bg1"/>
                </a:solidFill>
              </a:rPr>
              <a:t>Fear</a:t>
            </a:r>
          </a:p>
          <a:p>
            <a:pPr>
              <a:buClr>
                <a:srgbClr val="FF0000"/>
              </a:buClr>
            </a:pPr>
            <a:r>
              <a:rPr lang="en-US" dirty="0" smtClean="0">
                <a:solidFill>
                  <a:schemeClr val="bg1"/>
                </a:solidFill>
              </a:rPr>
              <a:t>Joy</a:t>
            </a:r>
          </a:p>
          <a:p>
            <a:pPr>
              <a:buClr>
                <a:srgbClr val="FF0000"/>
              </a:buClr>
            </a:pPr>
            <a:r>
              <a:rPr lang="en-US" dirty="0" smtClean="0">
                <a:solidFill>
                  <a:schemeClr val="bg1"/>
                </a:solidFill>
              </a:rPr>
              <a:t>Sadness</a:t>
            </a:r>
          </a:p>
          <a:p>
            <a:pPr>
              <a:buClr>
                <a:srgbClr val="FF0000"/>
              </a:buClr>
            </a:pPr>
            <a:r>
              <a:rPr lang="en-US" dirty="0" smtClean="0">
                <a:solidFill>
                  <a:schemeClr val="bg1"/>
                </a:solidFill>
              </a:rPr>
              <a:t>Surprise</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6-contempt.jpg"/>
          <p:cNvPicPr>
            <a:picLocks noChangeAspect="1"/>
          </p:cNvPicPr>
          <p:nvPr/>
        </p:nvPicPr>
        <p:blipFill>
          <a:blip r:embed="rId2" cstate="print"/>
          <a:stretch>
            <a:fillRect/>
          </a:stretch>
        </p:blipFill>
        <p:spPr>
          <a:xfrm>
            <a:off x="304800" y="4343400"/>
            <a:ext cx="2786743" cy="2438400"/>
          </a:xfrm>
          <a:prstGeom prst="rect">
            <a:avLst/>
          </a:prstGeom>
        </p:spPr>
      </p:pic>
      <p:sp>
        <p:nvSpPr>
          <p:cNvPr id="11" name="Content Placeholder 10"/>
          <p:cNvSpPr>
            <a:spLocks noGrp="1"/>
          </p:cNvSpPr>
          <p:nvPr>
            <p:ph idx="1"/>
          </p:nvPr>
        </p:nvSpPr>
        <p:spPr>
          <a:xfrm>
            <a:off x="609600" y="3733800"/>
            <a:ext cx="2133600" cy="609600"/>
          </a:xfrm>
        </p:spPr>
        <p:txBody>
          <a:bodyPr>
            <a:normAutofit/>
          </a:bodyPr>
          <a:lstStyle/>
          <a:p>
            <a:pPr algn="ctr">
              <a:buNone/>
            </a:pPr>
            <a:r>
              <a:rPr lang="en-US" dirty="0" smtClean="0">
                <a:solidFill>
                  <a:schemeClr val="bg1"/>
                </a:solidFill>
              </a:rPr>
              <a:t>Contempt</a:t>
            </a:r>
            <a:endParaRPr lang="en-US" dirty="0">
              <a:solidFill>
                <a:schemeClr val="bg1"/>
              </a:solidFill>
            </a:endParaRPr>
          </a:p>
        </p:txBody>
      </p:sp>
      <p:pic>
        <p:nvPicPr>
          <p:cNvPr id="12" name="Picture 11" descr="angry-young-girl-cute-face-kids2.jpg"/>
          <p:cNvPicPr>
            <a:picLocks noChangeAspect="1"/>
          </p:cNvPicPr>
          <p:nvPr/>
        </p:nvPicPr>
        <p:blipFill>
          <a:blip r:embed="rId3" cstate="print"/>
          <a:stretch>
            <a:fillRect/>
          </a:stretch>
        </p:blipFill>
        <p:spPr>
          <a:xfrm>
            <a:off x="76200" y="561975"/>
            <a:ext cx="3313160" cy="2486025"/>
          </a:xfrm>
          <a:prstGeom prst="rect">
            <a:avLst/>
          </a:prstGeom>
        </p:spPr>
      </p:pic>
      <p:sp>
        <p:nvSpPr>
          <p:cNvPr id="13" name="Content Placeholder 10"/>
          <p:cNvSpPr txBox="1">
            <a:spLocks/>
          </p:cNvSpPr>
          <p:nvPr/>
        </p:nvSpPr>
        <p:spPr>
          <a:xfrm>
            <a:off x="685800" y="0"/>
            <a:ext cx="21336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Anger</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14" name="Picture 13" descr="disgusted-face.jpg"/>
          <p:cNvPicPr>
            <a:picLocks noChangeAspect="1"/>
          </p:cNvPicPr>
          <p:nvPr/>
        </p:nvPicPr>
        <p:blipFill>
          <a:blip r:embed="rId4" cstate="print"/>
          <a:stretch>
            <a:fillRect/>
          </a:stretch>
        </p:blipFill>
        <p:spPr>
          <a:xfrm>
            <a:off x="3797300" y="533400"/>
            <a:ext cx="1549400" cy="1691640"/>
          </a:xfrm>
          <a:prstGeom prst="rect">
            <a:avLst/>
          </a:prstGeom>
        </p:spPr>
      </p:pic>
      <p:sp>
        <p:nvSpPr>
          <p:cNvPr id="15" name="Content Placeholder 10"/>
          <p:cNvSpPr txBox="1">
            <a:spLocks/>
          </p:cNvSpPr>
          <p:nvPr/>
        </p:nvSpPr>
        <p:spPr>
          <a:xfrm>
            <a:off x="3886200" y="0"/>
            <a:ext cx="1371600" cy="6858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Disgust</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16" name="Picture 15" descr="Happy-face.jpg"/>
          <p:cNvPicPr>
            <a:picLocks noChangeAspect="1"/>
          </p:cNvPicPr>
          <p:nvPr/>
        </p:nvPicPr>
        <p:blipFill>
          <a:blip r:embed="rId5" cstate="print"/>
          <a:stretch>
            <a:fillRect/>
          </a:stretch>
        </p:blipFill>
        <p:spPr>
          <a:xfrm>
            <a:off x="6705600" y="3856641"/>
            <a:ext cx="2286000" cy="2925159"/>
          </a:xfrm>
          <a:prstGeom prst="rect">
            <a:avLst/>
          </a:prstGeom>
        </p:spPr>
      </p:pic>
      <p:sp>
        <p:nvSpPr>
          <p:cNvPr id="17" name="Content Placeholder 10"/>
          <p:cNvSpPr txBox="1">
            <a:spLocks/>
          </p:cNvSpPr>
          <p:nvPr/>
        </p:nvSpPr>
        <p:spPr>
          <a:xfrm>
            <a:off x="6705600" y="3276600"/>
            <a:ext cx="2209800" cy="685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dirty="0" smtClean="0">
                <a:solidFill>
                  <a:schemeClr val="bg1"/>
                </a:solidFill>
              </a:rPr>
              <a:t>Happiness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18" name="Picture 17" descr="sad-soldier.jpg"/>
          <p:cNvPicPr>
            <a:picLocks noChangeAspect="1"/>
          </p:cNvPicPr>
          <p:nvPr/>
        </p:nvPicPr>
        <p:blipFill>
          <a:blip r:embed="rId6" cstate="print"/>
          <a:stretch>
            <a:fillRect/>
          </a:stretch>
        </p:blipFill>
        <p:spPr>
          <a:xfrm>
            <a:off x="3352800" y="4952746"/>
            <a:ext cx="2895600" cy="1829054"/>
          </a:xfrm>
          <a:prstGeom prst="rect">
            <a:avLst/>
          </a:prstGeom>
        </p:spPr>
      </p:pic>
      <p:sp>
        <p:nvSpPr>
          <p:cNvPr id="19" name="Content Placeholder 10"/>
          <p:cNvSpPr txBox="1">
            <a:spLocks/>
          </p:cNvSpPr>
          <p:nvPr/>
        </p:nvSpPr>
        <p:spPr>
          <a:xfrm>
            <a:off x="3810000" y="4419600"/>
            <a:ext cx="21336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Sadness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20" name="Picture 19" descr="Fear-womans-face.jpg"/>
          <p:cNvPicPr>
            <a:picLocks noChangeAspect="1"/>
          </p:cNvPicPr>
          <p:nvPr/>
        </p:nvPicPr>
        <p:blipFill>
          <a:blip r:embed="rId7" cstate="print"/>
          <a:stretch>
            <a:fillRect/>
          </a:stretch>
        </p:blipFill>
        <p:spPr>
          <a:xfrm>
            <a:off x="6734175" y="707851"/>
            <a:ext cx="2257425" cy="2263949"/>
          </a:xfrm>
          <a:prstGeom prst="rect">
            <a:avLst/>
          </a:prstGeom>
        </p:spPr>
      </p:pic>
      <p:sp>
        <p:nvSpPr>
          <p:cNvPr id="21" name="Content Placeholder 10"/>
          <p:cNvSpPr txBox="1">
            <a:spLocks/>
          </p:cNvSpPr>
          <p:nvPr/>
        </p:nvSpPr>
        <p:spPr>
          <a:xfrm>
            <a:off x="6781800" y="76200"/>
            <a:ext cx="21336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Fear</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22" name="Picture 21" descr="shocked_face.jpg"/>
          <p:cNvPicPr>
            <a:picLocks noChangeAspect="1"/>
          </p:cNvPicPr>
          <p:nvPr/>
        </p:nvPicPr>
        <p:blipFill>
          <a:blip r:embed="rId8" cstate="print"/>
          <a:stretch>
            <a:fillRect/>
          </a:stretch>
        </p:blipFill>
        <p:spPr>
          <a:xfrm>
            <a:off x="4343400" y="2362200"/>
            <a:ext cx="2057400" cy="2057400"/>
          </a:xfrm>
          <a:prstGeom prst="rect">
            <a:avLst/>
          </a:prstGeom>
        </p:spPr>
      </p:pic>
      <p:sp>
        <p:nvSpPr>
          <p:cNvPr id="23" name="Slide Number Placeholder 22"/>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Autofit/>
          </a:bodyPr>
          <a:lstStyle/>
          <a:p>
            <a:r>
              <a:rPr lang="en-US" sz="4000" b="1" dirty="0" smtClean="0">
                <a:solidFill>
                  <a:schemeClr val="bg1"/>
                </a:solidFill>
                <a:latin typeface="Bookman Old Style" pitchFamily="18" charset="0"/>
              </a:rPr>
              <a:t>Training Yourself to See </a:t>
            </a:r>
            <a:r>
              <a:rPr lang="en-US" sz="4000" b="1" dirty="0" err="1" smtClean="0">
                <a:solidFill>
                  <a:schemeClr val="bg1"/>
                </a:solidFill>
                <a:latin typeface="Bookman Old Style" pitchFamily="18" charset="0"/>
              </a:rPr>
              <a:t>Microexpressions</a:t>
            </a:r>
            <a:endParaRPr lang="en-US" sz="4000" b="1" dirty="0">
              <a:solidFill>
                <a:schemeClr val="bg1"/>
              </a:solidFill>
              <a:latin typeface="Bookman Old Style" pitchFamily="18" charset="0"/>
            </a:endParaRPr>
          </a:p>
        </p:txBody>
      </p:sp>
      <p:sp>
        <p:nvSpPr>
          <p:cNvPr id="6" name="Content Placeholder 5"/>
          <p:cNvSpPr>
            <a:spLocks noGrp="1"/>
          </p:cNvSpPr>
          <p:nvPr>
            <p:ph idx="1"/>
          </p:nvPr>
        </p:nvSpPr>
        <p:spPr/>
        <p:txBody>
          <a:bodyPr>
            <a:normAutofit/>
          </a:bodyPr>
          <a:lstStyle/>
          <a:p>
            <a:pPr>
              <a:buClr>
                <a:srgbClr val="FF0000"/>
              </a:buClr>
            </a:pPr>
            <a:r>
              <a:rPr lang="en-US" dirty="0" smtClean="0">
                <a:solidFill>
                  <a:schemeClr val="bg1"/>
                </a:solidFill>
              </a:rPr>
              <a:t>Replay expression videos to see how each part of the face is involved.</a:t>
            </a:r>
          </a:p>
          <a:p>
            <a:pPr>
              <a:buClr>
                <a:srgbClr val="FF0000"/>
              </a:buClr>
            </a:pPr>
            <a:r>
              <a:rPr lang="en-US" dirty="0" smtClean="0">
                <a:solidFill>
                  <a:schemeClr val="bg1"/>
                </a:solidFill>
              </a:rPr>
              <a:t>Perform the ME yourself using a mirror.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Autofit/>
          </a:bodyPr>
          <a:lstStyle/>
          <a:p>
            <a:r>
              <a:rPr lang="en-US" sz="4000" b="1" dirty="0" smtClean="0">
                <a:solidFill>
                  <a:schemeClr val="bg1"/>
                </a:solidFill>
                <a:latin typeface="Bookman Old Style" pitchFamily="18" charset="0"/>
              </a:rPr>
              <a:t>Benefits of ME Training</a:t>
            </a:r>
            <a:endParaRPr lang="en-US" sz="4000" b="1" dirty="0">
              <a:solidFill>
                <a:schemeClr val="bg1"/>
              </a:solidFill>
              <a:latin typeface="Bookman Old Style" pitchFamily="18" charset="0"/>
            </a:endParaRPr>
          </a:p>
        </p:txBody>
      </p:sp>
      <p:sp>
        <p:nvSpPr>
          <p:cNvPr id="6" name="Content Placeholder 5"/>
          <p:cNvSpPr>
            <a:spLocks noGrp="1"/>
          </p:cNvSpPr>
          <p:nvPr>
            <p:ph idx="1"/>
          </p:nvPr>
        </p:nvSpPr>
        <p:spPr/>
        <p:txBody>
          <a:bodyPr>
            <a:normAutofit/>
          </a:bodyPr>
          <a:lstStyle/>
          <a:p>
            <a:pPr>
              <a:buClr>
                <a:srgbClr val="FF0000"/>
              </a:buClr>
            </a:pPr>
            <a:r>
              <a:rPr lang="en-US" dirty="0" smtClean="0">
                <a:solidFill>
                  <a:schemeClr val="bg1"/>
                </a:solidFill>
              </a:rPr>
              <a:t>Combine the skill with:</a:t>
            </a:r>
          </a:p>
          <a:p>
            <a:pPr lvl="1">
              <a:buClr>
                <a:srgbClr val="FF0000"/>
              </a:buClr>
            </a:pPr>
            <a:r>
              <a:rPr lang="en-US" dirty="0" smtClean="0">
                <a:solidFill>
                  <a:schemeClr val="bg1"/>
                </a:solidFill>
              </a:rPr>
              <a:t>interrogation tactics, </a:t>
            </a:r>
          </a:p>
          <a:p>
            <a:pPr lvl="1">
              <a:buClr>
                <a:srgbClr val="FF0000"/>
              </a:buClr>
            </a:pPr>
            <a:r>
              <a:rPr lang="en-US" dirty="0" smtClean="0">
                <a:solidFill>
                  <a:schemeClr val="bg1"/>
                </a:solidFill>
              </a:rPr>
              <a:t>body language skills, </a:t>
            </a:r>
          </a:p>
          <a:p>
            <a:pPr lvl="1">
              <a:buClr>
                <a:srgbClr val="FF0000"/>
              </a:buClr>
            </a:pPr>
            <a:r>
              <a:rPr lang="en-US" dirty="0" smtClean="0">
                <a:solidFill>
                  <a:schemeClr val="bg1"/>
                </a:solidFill>
              </a:rPr>
              <a:t>and elicitation skills to not only figure out what targets are thinking, but also to lead them down the path you want.</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Autofit/>
          </a:bodyPr>
          <a:lstStyle/>
          <a:p>
            <a:r>
              <a:rPr lang="en-US" sz="4000" b="1" dirty="0" smtClean="0">
                <a:solidFill>
                  <a:schemeClr val="bg1"/>
                </a:solidFill>
                <a:latin typeface="Bookman Old Style" pitchFamily="18" charset="0"/>
              </a:rPr>
              <a:t>You’re not a Mind Reader!</a:t>
            </a:r>
            <a:endParaRPr lang="en-US" sz="4000" b="1" dirty="0">
              <a:solidFill>
                <a:schemeClr val="bg1"/>
              </a:solidFill>
              <a:latin typeface="Bookman Old Style" pitchFamily="18" charset="0"/>
            </a:endParaRPr>
          </a:p>
        </p:txBody>
      </p:sp>
      <p:sp>
        <p:nvSpPr>
          <p:cNvPr id="6" name="Content Placeholder 5"/>
          <p:cNvSpPr>
            <a:spLocks noGrp="1"/>
          </p:cNvSpPr>
          <p:nvPr>
            <p:ph idx="1"/>
          </p:nvPr>
        </p:nvSpPr>
        <p:spPr/>
        <p:txBody>
          <a:bodyPr>
            <a:normAutofit/>
          </a:bodyPr>
          <a:lstStyle/>
          <a:p>
            <a:pPr>
              <a:buClr>
                <a:srgbClr val="FF0000"/>
              </a:buClr>
            </a:pPr>
            <a:r>
              <a:rPr lang="en-US" dirty="0" smtClean="0">
                <a:solidFill>
                  <a:schemeClr val="bg1"/>
                </a:solidFill>
              </a:rPr>
              <a:t>The expression is linked to an emotion, but the </a:t>
            </a:r>
            <a:r>
              <a:rPr lang="en-US" i="1" dirty="0" smtClean="0">
                <a:solidFill>
                  <a:schemeClr val="bg1"/>
                </a:solidFill>
              </a:rPr>
              <a:t>expression doesn’t tell you why the emotion is being displayed</a:t>
            </a:r>
            <a:r>
              <a:rPr lang="en-US" dirty="0" smtClean="0">
                <a:solidFill>
                  <a:schemeClr val="bg1"/>
                </a:solidFill>
              </a:rPr>
              <a:t>.</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Welcome</a:t>
            </a:r>
            <a:endParaRPr lang="en-US" sz="4000"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a:bodyPr>
          <a:lstStyle/>
          <a:p>
            <a:pPr>
              <a:buNone/>
            </a:pPr>
            <a:r>
              <a:rPr lang="en-US" sz="3600" dirty="0" smtClean="0">
                <a:solidFill>
                  <a:schemeClr val="bg1"/>
                </a:solidFill>
              </a:rPr>
              <a:t>Please introduce yourself:</a:t>
            </a:r>
          </a:p>
          <a:p>
            <a:pPr>
              <a:buClr>
                <a:srgbClr val="FF0000"/>
              </a:buClr>
            </a:pPr>
            <a:r>
              <a:rPr lang="en-US" sz="3600" dirty="0" smtClean="0">
                <a:solidFill>
                  <a:schemeClr val="bg1"/>
                </a:solidFill>
              </a:rPr>
              <a:t>Name:</a:t>
            </a:r>
          </a:p>
          <a:p>
            <a:pPr>
              <a:buClr>
                <a:srgbClr val="FF0000"/>
              </a:buClr>
            </a:pPr>
            <a:r>
              <a:rPr lang="en-US" sz="3600" dirty="0" smtClean="0">
                <a:solidFill>
                  <a:schemeClr val="bg1"/>
                </a:solidFill>
              </a:rPr>
              <a:t>Work:</a:t>
            </a:r>
          </a:p>
          <a:p>
            <a:pPr>
              <a:buClr>
                <a:srgbClr val="FF0000"/>
              </a:buClr>
            </a:pPr>
            <a:r>
              <a:rPr lang="en-US" sz="3600" dirty="0" smtClean="0">
                <a:solidFill>
                  <a:schemeClr val="bg1"/>
                </a:solidFill>
              </a:rPr>
              <a:t>Why </a:t>
            </a:r>
            <a:r>
              <a:rPr lang="en-US" sz="3600" dirty="0" err="1" smtClean="0">
                <a:solidFill>
                  <a:schemeClr val="bg1"/>
                </a:solidFill>
              </a:rPr>
              <a:t>Infosec</a:t>
            </a:r>
            <a:r>
              <a:rPr lang="en-US" sz="3600" dirty="0" smtClean="0">
                <a:solidFill>
                  <a:schemeClr val="bg1"/>
                </a:solidFill>
              </a:rPr>
              <a:t> degree?</a:t>
            </a:r>
          </a:p>
          <a:p>
            <a:pPr>
              <a:buClr>
                <a:srgbClr val="FF0000"/>
              </a:buClr>
            </a:pPr>
            <a:r>
              <a:rPr lang="en-US" sz="3600" dirty="0" smtClean="0">
                <a:solidFill>
                  <a:schemeClr val="bg1"/>
                </a:solidFill>
              </a:rPr>
              <a:t>Any Technical Background?</a:t>
            </a:r>
            <a:endParaRPr lang="en-US" sz="3600" dirty="0">
              <a:solidFill>
                <a:schemeClr val="bg1"/>
              </a:solidFill>
            </a:endParaRP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Autofit/>
          </a:bodyPr>
          <a:lstStyle/>
          <a:p>
            <a:r>
              <a:rPr lang="en-US" sz="4000" b="1" dirty="0" smtClean="0">
                <a:solidFill>
                  <a:schemeClr val="bg1"/>
                </a:solidFill>
                <a:latin typeface="Bookman Old Style" pitchFamily="18" charset="0"/>
              </a:rPr>
              <a:t>How to Use ME as a Social Engineer</a:t>
            </a:r>
            <a:endParaRPr lang="en-US" sz="4000" b="1" dirty="0">
              <a:solidFill>
                <a:schemeClr val="bg1"/>
              </a:solidFill>
              <a:latin typeface="Bookman Old Style" pitchFamily="18" charset="0"/>
            </a:endParaRPr>
          </a:p>
        </p:txBody>
      </p:sp>
      <p:sp>
        <p:nvSpPr>
          <p:cNvPr id="6" name="Content Placeholder 5"/>
          <p:cNvSpPr>
            <a:spLocks noGrp="1"/>
          </p:cNvSpPr>
          <p:nvPr>
            <p:ph idx="1"/>
          </p:nvPr>
        </p:nvSpPr>
        <p:spPr/>
        <p:txBody>
          <a:bodyPr>
            <a:normAutofit/>
          </a:bodyPr>
          <a:lstStyle/>
          <a:p>
            <a:pPr>
              <a:buClr>
                <a:srgbClr val="FF0000"/>
              </a:buClr>
            </a:pPr>
            <a:r>
              <a:rPr lang="en-US" dirty="0" smtClean="0">
                <a:solidFill>
                  <a:schemeClr val="bg1"/>
                </a:solidFill>
              </a:rPr>
              <a:t>Eliciting or causing an emotion</a:t>
            </a:r>
          </a:p>
          <a:p>
            <a:pPr>
              <a:buClr>
                <a:srgbClr val="FF0000"/>
              </a:buClr>
            </a:pPr>
            <a:r>
              <a:rPr lang="en-US" dirty="0" smtClean="0">
                <a:solidFill>
                  <a:schemeClr val="bg1"/>
                </a:solidFill>
              </a:rPr>
              <a:t>Detecting deception</a:t>
            </a:r>
          </a:p>
          <a:p>
            <a:pPr lvl="1">
              <a:buClr>
                <a:srgbClr val="FF0000"/>
              </a:buClr>
            </a:pPr>
            <a:r>
              <a:rPr lang="en-US" dirty="0" smtClean="0">
                <a:solidFill>
                  <a:schemeClr val="bg1"/>
                </a:solidFill>
              </a:rPr>
              <a:t>Contradictions</a:t>
            </a:r>
          </a:p>
          <a:p>
            <a:pPr lvl="1">
              <a:buClr>
                <a:srgbClr val="FF0000"/>
              </a:buClr>
            </a:pPr>
            <a:r>
              <a:rPr lang="en-US" dirty="0" smtClean="0">
                <a:solidFill>
                  <a:schemeClr val="bg1"/>
                </a:solidFill>
              </a:rPr>
              <a:t>Hesitation</a:t>
            </a:r>
          </a:p>
          <a:p>
            <a:pPr lvl="1">
              <a:buClr>
                <a:srgbClr val="FF0000"/>
              </a:buClr>
            </a:pPr>
            <a:r>
              <a:rPr lang="en-US" dirty="0" smtClean="0">
                <a:solidFill>
                  <a:schemeClr val="bg1"/>
                </a:solidFill>
              </a:rPr>
              <a:t>Changes in behavior</a:t>
            </a:r>
          </a:p>
          <a:p>
            <a:pPr lvl="1">
              <a:buClr>
                <a:srgbClr val="FF0000"/>
              </a:buClr>
            </a:pPr>
            <a:r>
              <a:rPr lang="en-US" dirty="0" smtClean="0">
                <a:solidFill>
                  <a:schemeClr val="bg1"/>
                </a:solidFill>
              </a:rPr>
              <a:t>Hand gestures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Autofit/>
          </a:bodyPr>
          <a:lstStyle/>
          <a:p>
            <a:r>
              <a:rPr lang="en-US" sz="4000" b="1" dirty="0" err="1" smtClean="0">
                <a:solidFill>
                  <a:schemeClr val="bg1"/>
                </a:solidFill>
                <a:latin typeface="Bookman Old Style" pitchFamily="18" charset="0"/>
              </a:rPr>
              <a:t>Neurolinguistic</a:t>
            </a:r>
            <a:r>
              <a:rPr lang="en-US" sz="4000" b="1" dirty="0" smtClean="0">
                <a:solidFill>
                  <a:schemeClr val="bg1"/>
                </a:solidFill>
                <a:latin typeface="Bookman Old Style" pitchFamily="18" charset="0"/>
              </a:rPr>
              <a:t> Programming (NLP)</a:t>
            </a:r>
            <a:endParaRPr lang="en-US" sz="4000" b="1" dirty="0">
              <a:solidFill>
                <a:schemeClr val="bg1"/>
              </a:solidFill>
              <a:latin typeface="Bookman Old Style" pitchFamily="18" charset="0"/>
            </a:endParaRPr>
          </a:p>
        </p:txBody>
      </p:sp>
      <p:sp>
        <p:nvSpPr>
          <p:cNvPr id="6" name="Content Placeholder 5"/>
          <p:cNvSpPr>
            <a:spLocks noGrp="1"/>
          </p:cNvSpPr>
          <p:nvPr>
            <p:ph idx="1"/>
          </p:nvPr>
        </p:nvSpPr>
        <p:spPr/>
        <p:txBody>
          <a:bodyPr>
            <a:normAutofit fontScale="92500" lnSpcReduction="20000"/>
          </a:bodyPr>
          <a:lstStyle/>
          <a:p>
            <a:r>
              <a:rPr lang="en-US" dirty="0" smtClean="0">
                <a:solidFill>
                  <a:schemeClr val="bg1"/>
                </a:solidFill>
              </a:rPr>
              <a:t>“a model of interpersonal communication chiefly concerned with the relationship between successful patterns of behavior and the subjective experiences (esp. patterns of thought) underlying them,” </a:t>
            </a:r>
          </a:p>
          <a:p>
            <a:r>
              <a:rPr lang="en-US" dirty="0" smtClean="0">
                <a:solidFill>
                  <a:schemeClr val="bg1"/>
                </a:solidFill>
              </a:rPr>
              <a:t>and “a system of alternative therapy based on this which seeks to educate people in self-awareness and effective communication, and  to change their patterns of mental and emotional behavior.”</a:t>
            </a:r>
          </a:p>
          <a:p>
            <a:pPr lvl="1" algn="r"/>
            <a:r>
              <a:rPr lang="en-US" dirty="0" smtClean="0">
                <a:solidFill>
                  <a:srgbClr val="FF0000"/>
                </a:solidFill>
              </a:rPr>
              <a:t>Oxford English Dictionary</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Autofit/>
          </a:bodyPr>
          <a:lstStyle/>
          <a:p>
            <a:r>
              <a:rPr lang="en-US" sz="4000" b="1" dirty="0" smtClean="0">
                <a:solidFill>
                  <a:schemeClr val="bg1"/>
                </a:solidFill>
                <a:latin typeface="Bookman Old Style" pitchFamily="18" charset="0"/>
              </a:rPr>
              <a:t>How to Use NLP as a Social Engineer</a:t>
            </a:r>
          </a:p>
        </p:txBody>
      </p:sp>
      <p:sp>
        <p:nvSpPr>
          <p:cNvPr id="6" name="Content Placeholder 5"/>
          <p:cNvSpPr>
            <a:spLocks noGrp="1"/>
          </p:cNvSpPr>
          <p:nvPr>
            <p:ph idx="1"/>
          </p:nvPr>
        </p:nvSpPr>
        <p:spPr/>
        <p:txBody>
          <a:bodyPr>
            <a:normAutofit/>
          </a:bodyPr>
          <a:lstStyle/>
          <a:p>
            <a:pPr>
              <a:buClr>
                <a:srgbClr val="FF0000"/>
              </a:buClr>
            </a:pPr>
            <a:r>
              <a:rPr lang="en-US" dirty="0" smtClean="0">
                <a:solidFill>
                  <a:schemeClr val="bg1"/>
                </a:solidFill>
              </a:rPr>
              <a:t>Many of the scripts and principles of NLP tend to lean toward hypnosis and similar avenues. </a:t>
            </a:r>
          </a:p>
          <a:p>
            <a:pPr>
              <a:buClr>
                <a:srgbClr val="FF0000"/>
              </a:buClr>
            </a:pPr>
            <a:r>
              <a:rPr lang="en-US" dirty="0" smtClean="0">
                <a:solidFill>
                  <a:schemeClr val="bg1"/>
                </a:solidFill>
              </a:rPr>
              <a:t>Even though you will not use hypnosis to social engineer a target, you can use many of the principles of NLP as a social engineer. </a:t>
            </a:r>
          </a:p>
          <a:p>
            <a:pPr>
              <a:buClr>
                <a:srgbClr val="FF0000"/>
              </a:buClr>
            </a:pPr>
            <a:r>
              <a:rPr lang="en-US" dirty="0" smtClean="0">
                <a:solidFill>
                  <a:schemeClr val="bg1"/>
                </a:solidFill>
              </a:rPr>
              <a:t>For example, NLP can teach you how to use your voice, language, and choice of words to guide people down the path you want.</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457451"/>
          </a:xfrm>
        </p:spPr>
        <p:txBody>
          <a:bodyPr>
            <a:normAutofit/>
          </a:bodyPr>
          <a:lstStyle/>
          <a:p>
            <a:r>
              <a:rPr lang="en-US" b="1" dirty="0" smtClean="0">
                <a:solidFill>
                  <a:schemeClr val="bg1"/>
                </a:solidFill>
                <a:latin typeface="Bookman Old Style" pitchFamily="18" charset="0"/>
              </a:rPr>
              <a:t>SOCIAL ENGINEERING TOOLS </a:t>
            </a:r>
            <a:endParaRPr lang="en-US" b="1" dirty="0">
              <a:solidFill>
                <a:schemeClr val="bg1"/>
              </a:solidFill>
              <a:latin typeface="Bookman Old Style" pitchFamily="18" charset="0"/>
            </a:endParaRPr>
          </a:p>
        </p:txBody>
      </p:sp>
      <p:cxnSp>
        <p:nvCxnSpPr>
          <p:cNvPr id="5" name="Straight Connector 4"/>
          <p:cNvCxnSpPr/>
          <p:nvPr/>
        </p:nvCxnSpPr>
        <p:spPr>
          <a:xfrm>
            <a:off x="533400" y="37338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descr="social_engineering.jpg"/>
          <p:cNvPicPr>
            <a:picLocks noChangeAspect="1"/>
          </p:cNvPicPr>
          <p:nvPr/>
        </p:nvPicPr>
        <p:blipFill>
          <a:blip r:embed="rId2" cstate="print"/>
          <a:stretch>
            <a:fillRect/>
          </a:stretch>
        </p:blipFill>
        <p:spPr>
          <a:xfrm>
            <a:off x="3238500" y="4171950"/>
            <a:ext cx="2667000" cy="238125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Physical Tools</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a:bodyPr>
          <a:lstStyle/>
          <a:p>
            <a:pPr>
              <a:lnSpc>
                <a:spcPct val="80000"/>
              </a:lnSpc>
              <a:buClr>
                <a:srgbClr val="FF0000"/>
              </a:buClr>
            </a:pPr>
            <a:r>
              <a:rPr lang="en-US" dirty="0" smtClean="0">
                <a:solidFill>
                  <a:schemeClr val="bg1"/>
                </a:solidFill>
                <a:latin typeface="Bookman Old Style" pitchFamily="18" charset="0"/>
              </a:rPr>
              <a:t>Lock Picking and Shims</a:t>
            </a:r>
          </a:p>
          <a:p>
            <a:pPr>
              <a:lnSpc>
                <a:spcPct val="80000"/>
              </a:lnSpc>
              <a:buClr>
                <a:srgbClr val="FF0000"/>
              </a:buClr>
            </a:pPr>
            <a:r>
              <a:rPr lang="en-US" dirty="0" smtClean="0">
                <a:solidFill>
                  <a:schemeClr val="bg1"/>
                </a:solidFill>
                <a:latin typeface="Bookman Old Style" pitchFamily="18" charset="0"/>
              </a:rPr>
              <a:t>(Shove Knife, </a:t>
            </a:r>
          </a:p>
          <a:p>
            <a:pPr>
              <a:lnSpc>
                <a:spcPct val="80000"/>
              </a:lnSpc>
              <a:buClr>
                <a:srgbClr val="FF0000"/>
              </a:buClr>
            </a:pPr>
            <a:r>
              <a:rPr lang="en-US" dirty="0" smtClean="0">
                <a:solidFill>
                  <a:schemeClr val="bg1"/>
                </a:solidFill>
                <a:latin typeface="Bookman Old Style" pitchFamily="18" charset="0"/>
              </a:rPr>
              <a:t>Bump Keys, </a:t>
            </a:r>
          </a:p>
          <a:p>
            <a:pPr>
              <a:lnSpc>
                <a:spcPct val="80000"/>
              </a:lnSpc>
              <a:buClr>
                <a:srgbClr val="FF0000"/>
              </a:buClr>
            </a:pPr>
            <a:r>
              <a:rPr lang="en-US" dirty="0" smtClean="0">
                <a:solidFill>
                  <a:schemeClr val="bg1"/>
                </a:solidFill>
                <a:latin typeface="Bookman Old Style" pitchFamily="18" charset="0"/>
              </a:rPr>
              <a:t>Shims)</a:t>
            </a:r>
          </a:p>
          <a:p>
            <a:pPr>
              <a:lnSpc>
                <a:spcPct val="80000"/>
              </a:lnSpc>
              <a:buClr>
                <a:srgbClr val="FF0000"/>
              </a:buClr>
            </a:pPr>
            <a:r>
              <a:rPr lang="en-US" dirty="0" smtClean="0">
                <a:solidFill>
                  <a:schemeClr val="bg1"/>
                </a:solidFill>
                <a:latin typeface="Bookman Old Style" pitchFamily="18" charset="0"/>
              </a:rPr>
              <a:t>Snap Gun.</a:t>
            </a:r>
          </a:p>
          <a:p>
            <a:pPr>
              <a:lnSpc>
                <a:spcPct val="80000"/>
              </a:lnSpc>
              <a:buClr>
                <a:srgbClr val="FF0000"/>
              </a:buClr>
            </a:pPr>
            <a:endParaRPr lang="en-US" sz="3200" dirty="0" smtClean="0">
              <a:solidFill>
                <a:schemeClr val="bg1"/>
              </a:solidFill>
              <a:latin typeface="Bookman Old Style" pitchFamily="18" charset="0"/>
            </a:endParaRP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lockpicking-tools.jpg"/>
          <p:cNvPicPr>
            <a:picLocks noChangeAspect="1"/>
          </p:cNvPicPr>
          <p:nvPr/>
        </p:nvPicPr>
        <p:blipFill>
          <a:blip r:embed="rId2" cstate="print"/>
          <a:stretch>
            <a:fillRect/>
          </a:stretch>
        </p:blipFill>
        <p:spPr>
          <a:xfrm>
            <a:off x="3505200" y="1981200"/>
            <a:ext cx="5638801" cy="4876800"/>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Physical Tools – Cont.</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a:bodyPr>
          <a:lstStyle/>
          <a:p>
            <a:pPr>
              <a:lnSpc>
                <a:spcPct val="80000"/>
              </a:lnSpc>
              <a:buClr>
                <a:srgbClr val="FF0000"/>
              </a:buClr>
            </a:pPr>
            <a:r>
              <a:rPr lang="en-US" sz="3200" dirty="0" smtClean="0">
                <a:solidFill>
                  <a:schemeClr val="bg1"/>
                </a:solidFill>
                <a:latin typeface="Bookman Old Style" pitchFamily="18" charset="0"/>
              </a:rPr>
              <a:t>Cameras (Small/Compact, Cell Phones, Covert, </a:t>
            </a:r>
            <a:r>
              <a:rPr lang="en-US" sz="3200" dirty="0" err="1" smtClean="0">
                <a:solidFill>
                  <a:schemeClr val="bg1"/>
                </a:solidFill>
                <a:latin typeface="Bookman Old Style" pitchFamily="18" charset="0"/>
              </a:rPr>
              <a:t>Qik</a:t>
            </a:r>
            <a:r>
              <a:rPr lang="en-US" sz="3200" dirty="0" smtClean="0">
                <a:solidFill>
                  <a:schemeClr val="bg1"/>
                </a:solidFill>
                <a:latin typeface="Bookman Old Style" pitchFamily="18" charset="0"/>
              </a:rPr>
              <a:t>)</a:t>
            </a:r>
          </a:p>
          <a:p>
            <a:pPr>
              <a:lnSpc>
                <a:spcPct val="80000"/>
              </a:lnSpc>
              <a:buClr>
                <a:srgbClr val="FF0000"/>
              </a:buClr>
            </a:pPr>
            <a:r>
              <a:rPr lang="en-US" sz="3200" dirty="0" smtClean="0">
                <a:solidFill>
                  <a:schemeClr val="bg1"/>
                </a:solidFill>
                <a:latin typeface="Bookman Old Style" pitchFamily="18" charset="0"/>
              </a:rPr>
              <a:t>GPS Tracker (</a:t>
            </a:r>
            <a:r>
              <a:rPr lang="en-US" sz="3200" dirty="0" err="1" smtClean="0">
                <a:solidFill>
                  <a:schemeClr val="bg1"/>
                </a:solidFill>
                <a:latin typeface="Bookman Old Style" pitchFamily="18" charset="0"/>
              </a:rPr>
              <a:t>SpyHawk</a:t>
            </a:r>
            <a:r>
              <a:rPr lang="en-US" sz="3200" dirty="0" smtClean="0">
                <a:solidFill>
                  <a:schemeClr val="bg1"/>
                </a:solidFill>
                <a:latin typeface="Bookman Old Style" pitchFamily="18" charset="0"/>
              </a:rPr>
              <a:t>, </a:t>
            </a:r>
            <a:r>
              <a:rPr lang="en-US" sz="3200" dirty="0" err="1" smtClean="0">
                <a:solidFill>
                  <a:schemeClr val="bg1"/>
                </a:solidFill>
                <a:latin typeface="Bookman Old Style" pitchFamily="18" charset="0"/>
              </a:rPr>
              <a:t>SuperTrack</a:t>
            </a:r>
            <a:r>
              <a:rPr lang="en-US" sz="3200" dirty="0" smtClean="0">
                <a:solidFill>
                  <a:schemeClr val="bg1"/>
                </a:solidFill>
                <a:latin typeface="Bookman Old Style" pitchFamily="18" charset="0"/>
              </a:rPr>
              <a:t>)</a:t>
            </a:r>
          </a:p>
          <a:p>
            <a:pPr>
              <a:lnSpc>
                <a:spcPct val="80000"/>
              </a:lnSpc>
              <a:buClr>
                <a:srgbClr val="FF0000"/>
              </a:buClr>
            </a:pPr>
            <a:r>
              <a:rPr lang="en-US" sz="3200" dirty="0" smtClean="0">
                <a:solidFill>
                  <a:schemeClr val="bg1"/>
                </a:solidFill>
                <a:latin typeface="Bookman Old Style" pitchFamily="18" charset="0"/>
              </a:rPr>
              <a:t>Pen Recorder</a:t>
            </a:r>
          </a:p>
          <a:p>
            <a:pPr>
              <a:lnSpc>
                <a:spcPct val="80000"/>
              </a:lnSpc>
              <a:buClr>
                <a:srgbClr val="FF0000"/>
              </a:buClr>
            </a:pPr>
            <a:r>
              <a:rPr lang="en-US" sz="3200" dirty="0" smtClean="0">
                <a:solidFill>
                  <a:schemeClr val="bg1"/>
                </a:solidFill>
                <a:latin typeface="Bookman Old Style" pitchFamily="18" charset="0"/>
              </a:rPr>
              <a:t>RF Bug Kits</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descr="Bug1.JPG">
            <a:hlinkClick r:id="rId2"/>
          </p:cNvPr>
          <p:cNvPicPr/>
          <p:nvPr/>
        </p:nvPicPr>
        <p:blipFill>
          <a:blip r:embed="rId3" cstate="print"/>
          <a:srcRect/>
          <a:stretch>
            <a:fillRect/>
          </a:stretch>
        </p:blipFill>
        <p:spPr bwMode="auto">
          <a:xfrm>
            <a:off x="4191000" y="2895600"/>
            <a:ext cx="4952999" cy="3810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dirty="0" smtClean="0">
                <a:solidFill>
                  <a:schemeClr val="bg1"/>
                </a:solidFill>
                <a:latin typeface="Bookman Old Style" pitchFamily="18" charset="0"/>
              </a:rPr>
              <a:t>Computer Based Tools</a:t>
            </a:r>
          </a:p>
        </p:txBody>
      </p:sp>
      <p:sp>
        <p:nvSpPr>
          <p:cNvPr id="3" name="Content Placeholder 2"/>
          <p:cNvSpPr>
            <a:spLocks noGrp="1"/>
          </p:cNvSpPr>
          <p:nvPr>
            <p:ph idx="1"/>
          </p:nvPr>
        </p:nvSpPr>
        <p:spPr>
          <a:xfrm>
            <a:off x="457200" y="1219200"/>
            <a:ext cx="8229600" cy="4525963"/>
          </a:xfrm>
        </p:spPr>
        <p:txBody>
          <a:bodyPr>
            <a:normAutofit/>
          </a:bodyPr>
          <a:lstStyle/>
          <a:p>
            <a:pPr>
              <a:lnSpc>
                <a:spcPct val="80000"/>
              </a:lnSpc>
              <a:buClr>
                <a:srgbClr val="FF0000"/>
              </a:buClr>
            </a:pPr>
            <a:r>
              <a:rPr lang="en-US" dirty="0" err="1" smtClean="0">
                <a:solidFill>
                  <a:schemeClr val="bg1"/>
                </a:solidFill>
                <a:latin typeface="Bookman Old Style" pitchFamily="18" charset="0"/>
              </a:rPr>
              <a:t>Maltego</a:t>
            </a:r>
            <a:endParaRPr lang="en-US" dirty="0" smtClean="0">
              <a:solidFill>
                <a:schemeClr val="bg1"/>
              </a:solidFill>
              <a:latin typeface="Bookman Old Style" pitchFamily="18" charset="0"/>
            </a:endParaRPr>
          </a:p>
        </p:txBody>
      </p:sp>
      <p:cxnSp>
        <p:nvCxnSpPr>
          <p:cNvPr id="4" name="Straight Connector 3"/>
          <p:cNvCxnSpPr/>
          <p:nvPr/>
        </p:nvCxnSpPr>
        <p:spPr>
          <a:xfrm>
            <a:off x="533400" y="10668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descr="maltego1.jpg"/>
          <p:cNvPicPr>
            <a:picLocks noChangeAspect="1"/>
          </p:cNvPicPr>
          <p:nvPr/>
        </p:nvPicPr>
        <p:blipFill>
          <a:blip r:embed="rId2" cstate="print"/>
          <a:stretch>
            <a:fillRect/>
          </a:stretch>
        </p:blipFill>
        <p:spPr>
          <a:xfrm>
            <a:off x="0" y="1752601"/>
            <a:ext cx="9144000" cy="5181600"/>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latin typeface="Bookman Old Style" pitchFamily="18" charset="0"/>
              </a:rPr>
              <a:t>Computer Based Tools – Cont.</a:t>
            </a:r>
          </a:p>
        </p:txBody>
      </p:sp>
      <p:sp>
        <p:nvSpPr>
          <p:cNvPr id="3" name="Content Placeholder 2"/>
          <p:cNvSpPr>
            <a:spLocks noGrp="1"/>
          </p:cNvSpPr>
          <p:nvPr>
            <p:ph idx="1"/>
          </p:nvPr>
        </p:nvSpPr>
        <p:spPr/>
        <p:txBody>
          <a:bodyPr>
            <a:normAutofit/>
          </a:bodyPr>
          <a:lstStyle/>
          <a:p>
            <a:pPr>
              <a:lnSpc>
                <a:spcPct val="80000"/>
              </a:lnSpc>
              <a:buClr>
                <a:srgbClr val="FF0000"/>
              </a:buClr>
            </a:pPr>
            <a:r>
              <a:rPr lang="en-US" dirty="0" smtClean="0">
                <a:solidFill>
                  <a:schemeClr val="bg1"/>
                </a:solidFill>
                <a:latin typeface="Bookman Old Style" pitchFamily="18" charset="0"/>
              </a:rPr>
              <a:t>Social Engineer Toolkit (SET)</a:t>
            </a:r>
          </a:p>
          <a:p>
            <a:pPr>
              <a:lnSpc>
                <a:spcPct val="80000"/>
              </a:lnSpc>
              <a:buClr>
                <a:srgbClr val="FF0000"/>
              </a:buClr>
            </a:pPr>
            <a:r>
              <a:rPr lang="en-US" dirty="0" smtClean="0">
                <a:solidFill>
                  <a:schemeClr val="bg1"/>
                </a:solidFill>
                <a:latin typeface="Bookman Old Style" pitchFamily="18" charset="0"/>
              </a:rPr>
              <a:t>Common User Passwords Profiler (CUPP)</a:t>
            </a:r>
          </a:p>
          <a:p>
            <a:pPr>
              <a:lnSpc>
                <a:spcPct val="80000"/>
              </a:lnSpc>
              <a:buClr>
                <a:srgbClr val="FF0000"/>
              </a:buClr>
            </a:pPr>
            <a:r>
              <a:rPr lang="en-US" dirty="0" smtClean="0">
                <a:solidFill>
                  <a:schemeClr val="bg1"/>
                </a:solidFill>
                <a:latin typeface="Bookman Old Style" pitchFamily="18" charset="0"/>
              </a:rPr>
              <a:t>Who's Your Daddy Password Profiler (WYD)</a:t>
            </a:r>
          </a:p>
          <a:p>
            <a:pPr>
              <a:lnSpc>
                <a:spcPct val="80000"/>
              </a:lnSpc>
              <a:buClr>
                <a:srgbClr val="FF0000"/>
              </a:buClr>
            </a:pPr>
            <a:r>
              <a:rPr lang="en-US" dirty="0" err="1" smtClean="0">
                <a:solidFill>
                  <a:schemeClr val="bg1"/>
                </a:solidFill>
                <a:latin typeface="Bookman Old Style" pitchFamily="18" charset="0"/>
              </a:rPr>
              <a:t>Dradis</a:t>
            </a:r>
            <a:r>
              <a:rPr lang="en-US" dirty="0" smtClean="0">
                <a:solidFill>
                  <a:schemeClr val="bg1"/>
                </a:solidFill>
                <a:latin typeface="Bookman Old Style" pitchFamily="18" charset="0"/>
              </a:rPr>
              <a:t>, </a:t>
            </a:r>
            <a:r>
              <a:rPr lang="en-US" dirty="0" err="1" smtClean="0">
                <a:solidFill>
                  <a:schemeClr val="bg1"/>
                </a:solidFill>
                <a:latin typeface="Bookman Old Style" pitchFamily="18" charset="0"/>
              </a:rPr>
              <a:t>BaskKet</a:t>
            </a:r>
            <a:r>
              <a:rPr lang="en-US" dirty="0" smtClean="0">
                <a:solidFill>
                  <a:schemeClr val="bg1"/>
                </a:solidFill>
                <a:latin typeface="Bookman Old Style" pitchFamily="18" charset="0"/>
              </a:rPr>
              <a:t> – Information Gathering</a:t>
            </a:r>
          </a:p>
          <a:p>
            <a:pPr>
              <a:lnSpc>
                <a:spcPct val="80000"/>
              </a:lnSpc>
              <a:buClr>
                <a:srgbClr val="FF0000"/>
              </a:buClr>
            </a:pPr>
            <a:endParaRPr lang="en-US" dirty="0">
              <a:solidFill>
                <a:schemeClr val="bg1"/>
              </a:solidFill>
              <a:latin typeface="Bookman Old Style" pitchFamily="18" charset="0"/>
            </a:endParaRP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Phone Based Tools</a:t>
            </a:r>
          </a:p>
        </p:txBody>
      </p:sp>
      <p:sp>
        <p:nvSpPr>
          <p:cNvPr id="3" name="Content Placeholder 2"/>
          <p:cNvSpPr>
            <a:spLocks noGrp="1"/>
          </p:cNvSpPr>
          <p:nvPr>
            <p:ph idx="1"/>
          </p:nvPr>
        </p:nvSpPr>
        <p:spPr/>
        <p:txBody>
          <a:bodyPr>
            <a:normAutofit/>
          </a:bodyPr>
          <a:lstStyle/>
          <a:p>
            <a:pPr>
              <a:lnSpc>
                <a:spcPct val="80000"/>
              </a:lnSpc>
              <a:buClr>
                <a:srgbClr val="FF0000"/>
              </a:buClr>
            </a:pPr>
            <a:r>
              <a:rPr lang="en-US" dirty="0" smtClean="0">
                <a:solidFill>
                  <a:schemeClr val="bg1"/>
                </a:solidFill>
                <a:latin typeface="Bookman Old Style" pitchFamily="18" charset="0"/>
              </a:rPr>
              <a:t>Caller ID Spoofing</a:t>
            </a:r>
          </a:p>
          <a:p>
            <a:pPr lvl="1">
              <a:lnSpc>
                <a:spcPct val="80000"/>
              </a:lnSpc>
              <a:buClr>
                <a:srgbClr val="FF0000"/>
              </a:buClr>
            </a:pPr>
            <a:r>
              <a:rPr lang="en-US" dirty="0" err="1" smtClean="0">
                <a:solidFill>
                  <a:schemeClr val="bg1"/>
                </a:solidFill>
                <a:latin typeface="Bookman Old Style" pitchFamily="18" charset="0"/>
              </a:rPr>
              <a:t>SpoofCard</a:t>
            </a:r>
            <a:endParaRPr lang="en-US" dirty="0" smtClean="0">
              <a:solidFill>
                <a:schemeClr val="bg1"/>
              </a:solidFill>
              <a:latin typeface="Bookman Old Style" pitchFamily="18" charset="0"/>
            </a:endParaRPr>
          </a:p>
          <a:p>
            <a:pPr lvl="1">
              <a:lnSpc>
                <a:spcPct val="80000"/>
              </a:lnSpc>
              <a:buClr>
                <a:srgbClr val="FF0000"/>
              </a:buClr>
            </a:pPr>
            <a:r>
              <a:rPr lang="en-US" dirty="0" smtClean="0">
                <a:solidFill>
                  <a:schemeClr val="bg1"/>
                </a:solidFill>
                <a:latin typeface="Bookman Old Style" pitchFamily="18" charset="0"/>
              </a:rPr>
              <a:t>Asterisk</a:t>
            </a:r>
          </a:p>
          <a:p>
            <a:pPr lvl="1">
              <a:lnSpc>
                <a:spcPct val="80000"/>
              </a:lnSpc>
              <a:buClr>
                <a:srgbClr val="FF0000"/>
              </a:buClr>
            </a:pPr>
            <a:r>
              <a:rPr lang="en-US" dirty="0" err="1" smtClean="0">
                <a:solidFill>
                  <a:schemeClr val="bg1"/>
                </a:solidFill>
                <a:latin typeface="Bookman Old Style" pitchFamily="18" charset="0"/>
              </a:rPr>
              <a:t>SpoofApp</a:t>
            </a:r>
            <a:endParaRPr lang="en-US" dirty="0" smtClean="0">
              <a:solidFill>
                <a:schemeClr val="bg1"/>
              </a:solidFill>
              <a:latin typeface="Bookman Old Style" pitchFamily="18" charset="0"/>
            </a:endParaRPr>
          </a:p>
          <a:p>
            <a:pPr lvl="1">
              <a:lnSpc>
                <a:spcPct val="80000"/>
              </a:lnSpc>
              <a:buClr>
                <a:srgbClr val="FF0000"/>
              </a:buClr>
            </a:pPr>
            <a:r>
              <a:rPr lang="en-US" dirty="0" smtClean="0">
                <a:solidFill>
                  <a:schemeClr val="bg1"/>
                </a:solidFill>
                <a:latin typeface="Bookman Old Style" pitchFamily="18" charset="0"/>
              </a:rPr>
              <a:t>Voicemail</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Social Engineering</a:t>
            </a:r>
          </a:p>
        </p:txBody>
      </p:sp>
      <p:sp>
        <p:nvSpPr>
          <p:cNvPr id="3" name="Content Placeholder 2"/>
          <p:cNvSpPr>
            <a:spLocks noGrp="1"/>
          </p:cNvSpPr>
          <p:nvPr>
            <p:ph idx="1"/>
          </p:nvPr>
        </p:nvSpPr>
        <p:spPr/>
        <p:txBody>
          <a:bodyPr>
            <a:normAutofit/>
          </a:bodyPr>
          <a:lstStyle/>
          <a:p>
            <a:pPr>
              <a:lnSpc>
                <a:spcPct val="80000"/>
              </a:lnSpc>
              <a:buClr>
                <a:srgbClr val="FF0000"/>
              </a:buClr>
            </a:pPr>
            <a:r>
              <a:rPr lang="en-US" dirty="0" smtClean="0">
                <a:solidFill>
                  <a:schemeClr val="bg1"/>
                </a:solidFill>
                <a:latin typeface="Bookman Old Style" pitchFamily="18" charset="0"/>
              </a:rPr>
              <a:t>Countermeasure</a:t>
            </a:r>
          </a:p>
          <a:p>
            <a:pPr>
              <a:lnSpc>
                <a:spcPct val="80000"/>
              </a:lnSpc>
              <a:buClr>
                <a:srgbClr val="FF0000"/>
              </a:buClr>
            </a:pPr>
            <a:r>
              <a:rPr lang="en-US" dirty="0" smtClean="0">
                <a:solidFill>
                  <a:schemeClr val="bg1"/>
                </a:solidFill>
                <a:latin typeface="Bookman Old Style" pitchFamily="18" charset="0"/>
              </a:rPr>
              <a:t>Mitigation</a:t>
            </a:r>
          </a:p>
          <a:p>
            <a:pPr>
              <a:lnSpc>
                <a:spcPct val="80000"/>
              </a:lnSpc>
              <a:buClr>
                <a:srgbClr val="FF0000"/>
              </a:buClr>
            </a:pPr>
            <a:r>
              <a:rPr lang="en-US" dirty="0" smtClean="0">
                <a:solidFill>
                  <a:schemeClr val="bg1"/>
                </a:solidFill>
                <a:latin typeface="Bookman Old Style" pitchFamily="18" charset="0"/>
              </a:rPr>
              <a:t>Remediation</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49</a:t>
            </a:fld>
            <a:endParaRPr lang="en-US"/>
          </a:p>
        </p:txBody>
      </p:sp>
      <p:sp>
        <p:nvSpPr>
          <p:cNvPr id="8" name="Content Placeholder 2"/>
          <p:cNvSpPr txBox="1">
            <a:spLocks/>
          </p:cNvSpPr>
          <p:nvPr/>
        </p:nvSpPr>
        <p:spPr>
          <a:xfrm>
            <a:off x="3429000" y="4114801"/>
            <a:ext cx="1447800" cy="1523999"/>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80000"/>
              </a:lnSpc>
              <a:spcBef>
                <a:spcPct val="20000"/>
              </a:spcBef>
              <a:spcAft>
                <a:spcPts val="0"/>
              </a:spcAft>
              <a:buClr>
                <a:srgbClr val="FF0000"/>
              </a:buClr>
              <a:buSzTx/>
              <a:tabLst/>
              <a:defRPr/>
            </a:pPr>
            <a:r>
              <a:rPr kumimoji="0" lang="en-US" sz="88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457451"/>
          </a:xfrm>
        </p:spPr>
        <p:txBody>
          <a:bodyPr>
            <a:normAutofit/>
          </a:bodyPr>
          <a:lstStyle/>
          <a:p>
            <a:r>
              <a:rPr lang="en-US" b="1" dirty="0" smtClean="0">
                <a:solidFill>
                  <a:schemeClr val="bg1"/>
                </a:solidFill>
                <a:latin typeface="Bookman Old Style" pitchFamily="18" charset="0"/>
              </a:rPr>
              <a:t>Social Engineering</a:t>
            </a:r>
            <a:endParaRPr lang="en-US" b="1" dirty="0">
              <a:solidFill>
                <a:schemeClr val="bg1"/>
              </a:solidFill>
              <a:latin typeface="Bookman Old Style" pitchFamily="18" charset="0"/>
            </a:endParaRPr>
          </a:p>
        </p:txBody>
      </p:sp>
      <p:cxnSp>
        <p:nvCxnSpPr>
          <p:cNvPr id="5" name="Straight Connector 4"/>
          <p:cNvCxnSpPr/>
          <p:nvPr/>
        </p:nvCxnSpPr>
        <p:spPr>
          <a:xfrm>
            <a:off x="533400" y="37338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Bookman Old Style" pitchFamily="18" charset="0"/>
              </a:rPr>
              <a:t>SUMMARY</a:t>
            </a:r>
            <a:endParaRPr lang="en-US"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a:bodyPr>
          <a:lstStyle/>
          <a:p>
            <a:pPr>
              <a:buClr>
                <a:srgbClr val="FF0000"/>
              </a:buClr>
            </a:pPr>
            <a:r>
              <a:rPr lang="en-US" sz="2800" dirty="0" smtClean="0">
                <a:solidFill>
                  <a:schemeClr val="bg1"/>
                </a:solidFill>
                <a:latin typeface="Bookman Old Style" pitchFamily="18" charset="0"/>
              </a:rPr>
              <a:t>How hackers manipulate people to reach information using Social Engineering techniques,</a:t>
            </a:r>
          </a:p>
          <a:p>
            <a:pPr>
              <a:buClr>
                <a:srgbClr val="FF0000"/>
              </a:buClr>
            </a:pPr>
            <a:r>
              <a:rPr lang="en-US" sz="2800" dirty="0" smtClean="0">
                <a:solidFill>
                  <a:schemeClr val="bg1"/>
                </a:solidFill>
                <a:latin typeface="Bookman Old Style" pitchFamily="18" charset="0"/>
              </a:rPr>
              <a:t>Who are Social Engineers,</a:t>
            </a:r>
          </a:p>
          <a:p>
            <a:pPr>
              <a:buClr>
                <a:srgbClr val="FF0000"/>
              </a:buClr>
            </a:pPr>
            <a:r>
              <a:rPr lang="en-US" sz="2800" dirty="0" smtClean="0">
                <a:solidFill>
                  <a:schemeClr val="bg1"/>
                </a:solidFill>
                <a:latin typeface="Bookman Old Style" pitchFamily="18" charset="0"/>
              </a:rPr>
              <a:t>The Tools used by Social Engineers,</a:t>
            </a:r>
          </a:p>
          <a:p>
            <a:pPr>
              <a:buClr>
                <a:srgbClr val="FF0000"/>
              </a:buClr>
            </a:pPr>
            <a:r>
              <a:rPr lang="en-US" sz="2800" dirty="0" smtClean="0">
                <a:solidFill>
                  <a:schemeClr val="bg1"/>
                </a:solidFill>
                <a:latin typeface="Bookman Old Style" pitchFamily="18" charset="0"/>
              </a:rPr>
              <a:t>Countermeasures, Mitigation, and Remediation for Social Engineering.</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Bookman Old Style" pitchFamily="18" charset="0"/>
              </a:rPr>
              <a:t>References</a:t>
            </a:r>
            <a:endParaRPr lang="en-US" dirty="0"/>
          </a:p>
        </p:txBody>
      </p:sp>
      <p:sp>
        <p:nvSpPr>
          <p:cNvPr id="3" name="Content Placeholder 2"/>
          <p:cNvSpPr>
            <a:spLocks noGrp="1"/>
          </p:cNvSpPr>
          <p:nvPr>
            <p:ph idx="1"/>
          </p:nvPr>
        </p:nvSpPr>
        <p:spPr>
          <a:xfrm>
            <a:off x="457200" y="1371600"/>
            <a:ext cx="8382000" cy="4754563"/>
          </a:xfrm>
        </p:spPr>
        <p:txBody>
          <a:bodyPr>
            <a:noAutofit/>
          </a:bodyPr>
          <a:lstStyle/>
          <a:p>
            <a:pPr>
              <a:buNone/>
            </a:pPr>
            <a:r>
              <a:rPr lang="en-US" sz="2400" dirty="0" smtClean="0">
                <a:solidFill>
                  <a:schemeClr val="bg1"/>
                </a:solidFill>
              </a:rPr>
              <a:t>[-] Social Engineering Framework, http://www.social-engineer.org/framework/</a:t>
            </a:r>
          </a:p>
          <a:p>
            <a:pPr>
              <a:buNone/>
            </a:pPr>
            <a:r>
              <a:rPr lang="en-US" sz="2400" dirty="0" smtClean="0">
                <a:solidFill>
                  <a:schemeClr val="bg1"/>
                </a:solidFill>
              </a:rPr>
              <a:t>[-] Chris Nickerson, a well-known social engineer from the TV series Tiger Team</a:t>
            </a:r>
          </a:p>
          <a:p>
            <a:pPr>
              <a:buNone/>
            </a:pPr>
            <a:r>
              <a:rPr lang="en-US" sz="2400" dirty="0" smtClean="0">
                <a:solidFill>
                  <a:schemeClr val="bg1"/>
                </a:solidFill>
              </a:rPr>
              <a:t>[-] Dr. Max </a:t>
            </a:r>
            <a:r>
              <a:rPr lang="en-US" sz="2400" dirty="0" err="1" smtClean="0">
                <a:solidFill>
                  <a:schemeClr val="bg1"/>
                </a:solidFill>
              </a:rPr>
              <a:t>Kilger</a:t>
            </a:r>
            <a:r>
              <a:rPr lang="en-US" sz="2400" dirty="0" smtClean="0">
                <a:solidFill>
                  <a:schemeClr val="bg1"/>
                </a:solidFill>
              </a:rPr>
              <a:t>,  motivations, http://www.social-engineer.org/wiki/archives/TypicalGoals/TypicalGoals-rdodge.pdf</a:t>
            </a:r>
          </a:p>
          <a:p>
            <a:pPr>
              <a:buNone/>
            </a:pPr>
            <a:r>
              <a:rPr lang="en-US" sz="2400" dirty="0" smtClean="0">
                <a:solidFill>
                  <a:schemeClr val="bg1"/>
                </a:solidFill>
              </a:rPr>
              <a:t>[-] Social Engineering: The Art of Human Hacking, Chris </a:t>
            </a:r>
            <a:r>
              <a:rPr lang="en-US" sz="2400" dirty="0" err="1" smtClean="0">
                <a:solidFill>
                  <a:schemeClr val="bg1"/>
                </a:solidFill>
              </a:rPr>
              <a:t>Hadnagy</a:t>
            </a:r>
            <a:endParaRPr lang="en-US" sz="2400" dirty="0" smtClean="0">
              <a:solidFill>
                <a:schemeClr val="bg1"/>
              </a:solidFill>
            </a:endParaRPr>
          </a:p>
          <a:p>
            <a:pPr>
              <a:buNone/>
            </a:pPr>
            <a:r>
              <a:rPr lang="en-US" sz="2400" dirty="0" smtClean="0">
                <a:solidFill>
                  <a:schemeClr val="bg1"/>
                </a:solidFill>
              </a:rPr>
              <a:t>[-] NASA SE definition, http://social-engineer.org/wiki/archives/Elicitation/Definition_of_Elicitation.htm</a:t>
            </a:r>
          </a:p>
        </p:txBody>
      </p:sp>
      <p:cxnSp>
        <p:nvCxnSpPr>
          <p:cNvPr id="7" name="Straight Connector 6"/>
          <p:cNvCxnSpPr/>
          <p:nvPr/>
        </p:nvCxnSpPr>
        <p:spPr>
          <a:xfrm>
            <a:off x="533400" y="12192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solidFill>
                  <a:schemeClr val="bg1"/>
                </a:solidFill>
                <a:latin typeface="Bookman Old Style" pitchFamily="18" charset="0"/>
              </a:rPr>
              <a:t>Kickstarting</a:t>
            </a:r>
            <a:r>
              <a:rPr lang="en-US" sz="4000" b="1" dirty="0" smtClean="0">
                <a:solidFill>
                  <a:schemeClr val="bg1"/>
                </a:solidFill>
                <a:latin typeface="Bookman Old Style" pitchFamily="18" charset="0"/>
              </a:rPr>
              <a:t> Notes</a:t>
            </a:r>
            <a:endParaRPr lang="en-US" sz="4000"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a:bodyPr>
          <a:lstStyle/>
          <a:p>
            <a:pPr>
              <a:buClr>
                <a:srgbClr val="FF0000"/>
              </a:buClr>
            </a:pPr>
            <a:r>
              <a:rPr lang="en-US" dirty="0" smtClean="0">
                <a:solidFill>
                  <a:schemeClr val="bg1"/>
                </a:solidFill>
              </a:rPr>
              <a:t>The course will cover different topics from an offensive point of view,</a:t>
            </a:r>
          </a:p>
          <a:p>
            <a:pPr>
              <a:buClr>
                <a:srgbClr val="FF0000"/>
              </a:buClr>
            </a:pPr>
            <a:r>
              <a:rPr lang="en-US" dirty="0" smtClean="0">
                <a:solidFill>
                  <a:schemeClr val="bg1"/>
                </a:solidFill>
              </a:rPr>
              <a:t>Mitigation and remediation steps will be provided for each subject of the course,</a:t>
            </a:r>
          </a:p>
          <a:p>
            <a:pPr>
              <a:buClr>
                <a:srgbClr val="FF0000"/>
              </a:buClr>
            </a:pPr>
            <a:r>
              <a:rPr lang="en-US" dirty="0" smtClean="0">
                <a:solidFill>
                  <a:schemeClr val="bg1"/>
                </a:solidFill>
              </a:rPr>
              <a:t>Backtrack Linux is used to perform the attacks,</a:t>
            </a:r>
          </a:p>
          <a:p>
            <a:pPr>
              <a:buClr>
                <a:srgbClr val="FF0000"/>
              </a:buClr>
            </a:pPr>
            <a:r>
              <a:rPr lang="en-US" dirty="0" smtClean="0">
                <a:solidFill>
                  <a:schemeClr val="bg1"/>
                </a:solidFill>
              </a:rPr>
              <a:t>Don’t depend on the course’s slide notes!</a:t>
            </a:r>
            <a:endParaRPr lang="en-US" dirty="0">
              <a:solidFill>
                <a:schemeClr val="bg1"/>
              </a:solidFill>
            </a:endParaRP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bg1"/>
                </a:solidFill>
                <a:latin typeface="Bookman Old Style" pitchFamily="18" charset="0"/>
              </a:rPr>
              <a:t>Outline - Social Engineering</a:t>
            </a:r>
            <a:endParaRPr lang="en-US" sz="4000" b="1" dirty="0">
              <a:solidFill>
                <a:schemeClr val="bg1"/>
              </a:solidFill>
              <a:latin typeface="Bookman Old Style" pitchFamily="18" charset="0"/>
            </a:endParaRPr>
          </a:p>
        </p:txBody>
      </p:sp>
      <p:sp>
        <p:nvSpPr>
          <p:cNvPr id="3" name="Content Placeholder 2"/>
          <p:cNvSpPr>
            <a:spLocks noGrp="1"/>
          </p:cNvSpPr>
          <p:nvPr>
            <p:ph idx="1"/>
          </p:nvPr>
        </p:nvSpPr>
        <p:spPr/>
        <p:txBody>
          <a:bodyPr>
            <a:normAutofit/>
          </a:bodyPr>
          <a:lstStyle/>
          <a:p>
            <a:pPr>
              <a:buClr>
                <a:srgbClr val="FF0000"/>
              </a:buClr>
            </a:pPr>
            <a:r>
              <a:rPr lang="en-US" dirty="0" smtClean="0">
                <a:solidFill>
                  <a:schemeClr val="bg1"/>
                </a:solidFill>
              </a:rPr>
              <a:t>Intro.</a:t>
            </a:r>
          </a:p>
          <a:p>
            <a:pPr>
              <a:buClr>
                <a:srgbClr val="FF0000"/>
              </a:buClr>
            </a:pPr>
            <a:r>
              <a:rPr lang="en-US" dirty="0" smtClean="0">
                <a:solidFill>
                  <a:schemeClr val="bg1"/>
                </a:solidFill>
              </a:rPr>
              <a:t>Information Gathering</a:t>
            </a:r>
          </a:p>
          <a:p>
            <a:pPr>
              <a:buClr>
                <a:srgbClr val="FF0000"/>
              </a:buClr>
            </a:pPr>
            <a:r>
              <a:rPr lang="en-US" dirty="0" smtClean="0">
                <a:solidFill>
                  <a:schemeClr val="bg1"/>
                </a:solidFill>
              </a:rPr>
              <a:t>Elicitation</a:t>
            </a:r>
          </a:p>
          <a:p>
            <a:pPr>
              <a:buClr>
                <a:srgbClr val="FF0000"/>
              </a:buClr>
            </a:pPr>
            <a:r>
              <a:rPr lang="en-US" dirty="0" err="1" smtClean="0">
                <a:solidFill>
                  <a:schemeClr val="bg1"/>
                </a:solidFill>
              </a:rPr>
              <a:t>Pretexting</a:t>
            </a:r>
            <a:r>
              <a:rPr lang="en-US" dirty="0" smtClean="0">
                <a:solidFill>
                  <a:schemeClr val="bg1"/>
                </a:solidFill>
              </a:rPr>
              <a:t>: How to Become Anyone!</a:t>
            </a:r>
          </a:p>
          <a:p>
            <a:pPr>
              <a:buClr>
                <a:srgbClr val="FF0000"/>
              </a:buClr>
            </a:pPr>
            <a:r>
              <a:rPr lang="en-US" dirty="0" smtClean="0">
                <a:solidFill>
                  <a:schemeClr val="bg1"/>
                </a:solidFill>
              </a:rPr>
              <a:t>Mind Tricks: Psychological Principles Used in Social  Engineering</a:t>
            </a:r>
          </a:p>
          <a:p>
            <a:pPr>
              <a:buClr>
                <a:srgbClr val="FF0000"/>
              </a:buClr>
            </a:pPr>
            <a:r>
              <a:rPr lang="en-US" dirty="0" smtClean="0">
                <a:solidFill>
                  <a:schemeClr val="bg1"/>
                </a:solidFill>
              </a:rPr>
              <a:t>Tools Used</a:t>
            </a:r>
          </a:p>
        </p:txBody>
      </p:sp>
      <p:cxnSp>
        <p:nvCxnSpPr>
          <p:cNvPr id="4" name="Straight Connector 3"/>
          <p:cNvCxnSpPr/>
          <p:nvPr/>
        </p:nvCxnSpPr>
        <p:spPr>
          <a:xfrm>
            <a:off x="533400" y="15240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457451"/>
          </a:xfrm>
        </p:spPr>
        <p:txBody>
          <a:bodyPr>
            <a:normAutofit/>
          </a:bodyPr>
          <a:lstStyle/>
          <a:p>
            <a:r>
              <a:rPr lang="en-US" b="1" dirty="0" smtClean="0">
                <a:solidFill>
                  <a:schemeClr val="bg1"/>
                </a:solidFill>
                <a:latin typeface="Bookman Old Style" pitchFamily="18" charset="0"/>
              </a:rPr>
              <a:t>Why Start the course with Social Engineering</a:t>
            </a:r>
            <a:endParaRPr lang="en-US" b="1" dirty="0">
              <a:solidFill>
                <a:schemeClr val="bg1"/>
              </a:solidFill>
              <a:latin typeface="Bookman Old Style" pitchFamily="18" charset="0"/>
            </a:endParaRPr>
          </a:p>
        </p:txBody>
      </p:sp>
      <p:sp>
        <p:nvSpPr>
          <p:cNvPr id="3" name="Subtitle 2"/>
          <p:cNvSpPr>
            <a:spLocks noGrp="1"/>
          </p:cNvSpPr>
          <p:nvPr>
            <p:ph type="subTitle" idx="1"/>
          </p:nvPr>
        </p:nvSpPr>
        <p:spPr>
          <a:xfrm>
            <a:off x="1371600" y="3886200"/>
            <a:ext cx="6400800" cy="1981200"/>
          </a:xfrm>
        </p:spPr>
        <p:txBody>
          <a:bodyPr>
            <a:normAutofit fontScale="40000" lnSpcReduction="20000"/>
          </a:bodyPr>
          <a:lstStyle/>
          <a:p>
            <a:endParaRPr lang="en-US" dirty="0" smtClean="0">
              <a:solidFill>
                <a:schemeClr val="bg1"/>
              </a:solidFill>
            </a:endParaRPr>
          </a:p>
          <a:p>
            <a:r>
              <a:rPr lang="en-US" sz="25700" b="1" dirty="0" smtClean="0">
                <a:solidFill>
                  <a:schemeClr val="bg1"/>
                </a:solidFill>
              </a:rPr>
              <a:t>?</a:t>
            </a:r>
          </a:p>
        </p:txBody>
      </p:sp>
      <p:cxnSp>
        <p:nvCxnSpPr>
          <p:cNvPr id="5" name="Straight Connector 4"/>
          <p:cNvCxnSpPr/>
          <p:nvPr/>
        </p:nvCxnSpPr>
        <p:spPr>
          <a:xfrm>
            <a:off x="533400" y="37338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457451"/>
          </a:xfrm>
        </p:spPr>
        <p:txBody>
          <a:bodyPr>
            <a:normAutofit/>
          </a:bodyPr>
          <a:lstStyle/>
          <a:p>
            <a:r>
              <a:rPr lang="en-US" b="1" dirty="0" smtClean="0">
                <a:solidFill>
                  <a:schemeClr val="bg1"/>
                </a:solidFill>
                <a:latin typeface="Bookman Old Style" pitchFamily="18" charset="0"/>
              </a:rPr>
              <a:t>Social Engineering</a:t>
            </a:r>
            <a:endParaRPr lang="en-US" b="1" dirty="0">
              <a:solidFill>
                <a:schemeClr val="bg1"/>
              </a:solidFill>
              <a:latin typeface="Bookman Old Style" pitchFamily="18" charset="0"/>
            </a:endParaRPr>
          </a:p>
        </p:txBody>
      </p:sp>
      <p:sp>
        <p:nvSpPr>
          <p:cNvPr id="3" name="Subtitle 2"/>
          <p:cNvSpPr>
            <a:spLocks noGrp="1"/>
          </p:cNvSpPr>
          <p:nvPr>
            <p:ph type="subTitle" idx="1"/>
          </p:nvPr>
        </p:nvSpPr>
        <p:spPr>
          <a:xfrm>
            <a:off x="609600" y="3733800"/>
            <a:ext cx="7848600" cy="3048000"/>
          </a:xfrm>
        </p:spPr>
        <p:txBody>
          <a:bodyPr>
            <a:normAutofit fontScale="85000" lnSpcReduction="20000"/>
          </a:bodyPr>
          <a:lstStyle/>
          <a:p>
            <a:pPr algn="l"/>
            <a:r>
              <a:rPr lang="en-US" sz="3900" b="1" i="1" dirty="0" smtClean="0">
                <a:solidFill>
                  <a:schemeClr val="bg1"/>
                </a:solidFill>
              </a:rPr>
              <a:t>“You could spend a fortune purchasing technology and services from every exhibitor, speaker and sponsor at the RSA Conference, and your network infrastructure could still remain vulnerable to old-fashioned manipulation.”    </a:t>
            </a:r>
          </a:p>
          <a:p>
            <a:pPr algn="r"/>
            <a:r>
              <a:rPr lang="en-US" sz="3900" b="1" i="1" dirty="0" smtClean="0">
                <a:solidFill>
                  <a:srgbClr val="FF0000"/>
                </a:solidFill>
              </a:rPr>
              <a:t>Kevin </a:t>
            </a:r>
            <a:r>
              <a:rPr lang="en-US" sz="3900" b="1" i="1" dirty="0" err="1" smtClean="0">
                <a:solidFill>
                  <a:srgbClr val="FF0000"/>
                </a:solidFill>
              </a:rPr>
              <a:t>Mitnick</a:t>
            </a:r>
            <a:endParaRPr lang="en-US" sz="3900" b="1" i="1" dirty="0" smtClean="0">
              <a:solidFill>
                <a:srgbClr val="FF0000"/>
              </a:solidFill>
            </a:endParaRPr>
          </a:p>
        </p:txBody>
      </p:sp>
      <p:cxnSp>
        <p:nvCxnSpPr>
          <p:cNvPr id="5" name="Straight Connector 4"/>
          <p:cNvCxnSpPr/>
          <p:nvPr/>
        </p:nvCxnSpPr>
        <p:spPr>
          <a:xfrm>
            <a:off x="533400" y="3505200"/>
            <a:ext cx="804672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descr="cryptonerd.png"/>
          <p:cNvPicPr>
            <a:picLocks noChangeAspect="1"/>
          </p:cNvPicPr>
          <p:nvPr/>
        </p:nvPicPr>
        <p:blipFill>
          <a:blip r:embed="rId2" cstate="print"/>
          <a:stretch>
            <a:fillRect/>
          </a:stretch>
        </p:blipFill>
        <p:spPr>
          <a:xfrm>
            <a:off x="1447800" y="221371"/>
            <a:ext cx="6248400" cy="313142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13809</TotalTime>
  <Words>2012</Words>
  <Application>Microsoft Office PowerPoint</Application>
  <PresentationFormat>On-screen Show (4:3)</PresentationFormat>
  <Paragraphs>320</Paragraphs>
  <Slides>51</Slides>
  <Notes>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Hacking Techniques &amp; Intrusion Detection</vt:lpstr>
      <vt:lpstr>All materials is licensed under a Creative Commons “Share Alike” license.</vt:lpstr>
      <vt:lpstr># whoami</vt:lpstr>
      <vt:lpstr>Welcome</vt:lpstr>
      <vt:lpstr>Social Engineering</vt:lpstr>
      <vt:lpstr>Kickstarting Notes</vt:lpstr>
      <vt:lpstr>Outline - Social Engineering</vt:lpstr>
      <vt:lpstr>Why Start the course with Social Engineering</vt:lpstr>
      <vt:lpstr>Social Engineering</vt:lpstr>
      <vt:lpstr>Definition SE</vt:lpstr>
      <vt:lpstr>Why Attackers Might Use Social Engineering?</vt:lpstr>
      <vt:lpstr>Categories of Social Engineers</vt:lpstr>
      <vt:lpstr>Typical Goals of a Social Engineer</vt:lpstr>
      <vt:lpstr> Classic Social Engineering Attacks</vt:lpstr>
      <vt:lpstr>Real World Social Engineering Examples</vt:lpstr>
      <vt:lpstr>Phishing</vt:lpstr>
      <vt:lpstr>Information Gathering</vt:lpstr>
      <vt:lpstr>ELICITATION</vt:lpstr>
      <vt:lpstr>Elicitation Goals</vt:lpstr>
      <vt:lpstr>Elicitation Preloading</vt:lpstr>
      <vt:lpstr>Becoming a Successful Elicitor</vt:lpstr>
      <vt:lpstr>Types of Questions</vt:lpstr>
      <vt:lpstr>Key Points</vt:lpstr>
      <vt:lpstr>PRETEXTING: How to Become Anyone!</vt:lpstr>
      <vt:lpstr>Definition</vt:lpstr>
      <vt:lpstr>Importance of Pretexting</vt:lpstr>
      <vt:lpstr>Pretexting Principles and Planning</vt:lpstr>
      <vt:lpstr>Basic Principles</vt:lpstr>
      <vt:lpstr>Planning and Using Pretexts</vt:lpstr>
      <vt:lpstr>Character Creation</vt:lpstr>
      <vt:lpstr>Mind Tricks</vt:lpstr>
      <vt:lpstr>PSYCHOLOGICAL PRINCIPLES</vt:lpstr>
      <vt:lpstr>Modes of Thinking</vt:lpstr>
      <vt:lpstr>The Three Main Modes of Thinking</vt:lpstr>
      <vt:lpstr>Micro-Expressions</vt:lpstr>
      <vt:lpstr>Slide 36</vt:lpstr>
      <vt:lpstr>Training Yourself to See Microexpressions</vt:lpstr>
      <vt:lpstr>Benefits of ME Training</vt:lpstr>
      <vt:lpstr>You’re not a Mind Reader!</vt:lpstr>
      <vt:lpstr>How to Use ME as a Social Engineer</vt:lpstr>
      <vt:lpstr>Neurolinguistic Programming (NLP)</vt:lpstr>
      <vt:lpstr>How to Use NLP as a Social Engineer</vt:lpstr>
      <vt:lpstr>SOCIAL ENGINEERING TOOLS </vt:lpstr>
      <vt:lpstr>Physical Tools</vt:lpstr>
      <vt:lpstr>Physical Tools – Cont.</vt:lpstr>
      <vt:lpstr>Computer Based Tools</vt:lpstr>
      <vt:lpstr>Computer Based Tools – Cont.</vt:lpstr>
      <vt:lpstr>Phone Based Tools</vt:lpstr>
      <vt:lpstr>Social Engineering</vt:lpstr>
      <vt:lpstr>SUMMARY</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Hacking Techniques &amp; Intrusion Detection</dc:title>
  <dc:subject>Social Engineering</dc:subject>
  <dc:creator>Dr. Ali Al-Shemery</dc:creator>
  <cp:lastModifiedBy>user1</cp:lastModifiedBy>
  <cp:revision>632</cp:revision>
  <dcterms:created xsi:type="dcterms:W3CDTF">2006-08-16T00:00:00Z</dcterms:created>
  <dcterms:modified xsi:type="dcterms:W3CDTF">2013-01-29T23:56:44Z</dcterms:modified>
</cp:coreProperties>
</file>