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hape 13"/>
          <p:cNvSpPr/>
          <p:nvPr>
            <p:ph type="sldImg"/>
          </p:nvPr>
        </p:nvSpPr>
        <p:spPr>
          <a:xfrm>
            <a:off x="1143000" y="685800"/>
            <a:ext cx="4572000" cy="3429000"/>
          </a:xfrm>
          <a:prstGeom prst="rect">
            <a:avLst/>
          </a:prstGeom>
        </p:spPr>
        <p:txBody>
          <a:bodyPr/>
          <a:lstStyle/>
          <a:p>
            <a:pPr lvl="0"/>
          </a:p>
        </p:txBody>
      </p:sp>
      <p:sp>
        <p:nvSpPr>
          <p:cNvPr id="14" name="Shape 1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 Id="rId3" Type="http://schemas.openxmlformats.org/officeDocument/2006/relationships/hyperlink" Target="http://www.youtube.com/watch?v=Nr8r09c8ogg" TargetMode="Externa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 Id="rId3" Type="http://schemas.openxmlformats.org/officeDocument/2006/relationships/hyperlink" Target="http://ifanboy.com/wp-content/uploads/2011/10/The-Shadow-Alex-Ross-Cover-1.jpg" TargetMode="Externa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ph type="sldImg"/>
          </p:nvPr>
        </p:nvSpPr>
        <p:spPr>
          <a:prstGeom prst="rect">
            <a:avLst/>
          </a:prstGeom>
        </p:spPr>
        <p:txBody>
          <a:bodyPr/>
          <a:lstStyle/>
          <a:p>
            <a:pPr lvl="0"/>
          </a:p>
        </p:txBody>
      </p:sp>
      <p:sp>
        <p:nvSpPr>
          <p:cNvPr id="24" name="Shape 24"/>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sldImg"/>
          </p:nvPr>
        </p:nvSpPr>
        <p:spPr>
          <a:prstGeom prst="rect">
            <a:avLst/>
          </a:prstGeom>
        </p:spPr>
        <p:txBody>
          <a:bodyPr/>
          <a:lstStyle/>
          <a:p>
            <a:pPr lvl="0"/>
          </a:p>
        </p:txBody>
      </p:sp>
      <p:sp>
        <p:nvSpPr>
          <p:cNvPr id="78" name="Shape 78"/>
          <p:cNvSpPr/>
          <p:nvPr>
            <p:ph type="body" sz="quarter" idx="1"/>
          </p:nvPr>
        </p:nvSpPr>
        <p:spPr>
          <a:prstGeom prst="rect">
            <a:avLst/>
          </a:prstGeom>
        </p:spPr>
        <p:txBody>
          <a:bodyPr/>
          <a:lstStyle>
            <a:lvl1pPr>
              <a:defRPr u="sng">
                <a:solidFill>
                  <a:srgbClr val="CCCCFF"/>
                </a:solidFill>
                <a:uFill>
                  <a:solidFill>
                    <a:srgbClr val="CCCCFF"/>
                  </a:solidFill>
                </a:uFill>
                <a:hlinkClick r:id="rId3" invalidUrl="" action="" tgtFrame="" tooltip="" history="1" highlightClick="0" endSnd="0"/>
              </a:defRPr>
            </a:lvl1pPr>
          </a:lstStyle>
          <a:p>
            <a:pPr lvl="0">
              <a:defRPr sz="1800" u="none">
                <a:solidFill>
                  <a:srgbClr val="000000"/>
                </a:solidFill>
                <a:uFillTx/>
              </a:defRPr>
            </a:pPr>
            <a:r>
              <a:rPr sz="2400" u="sng">
                <a:solidFill>
                  <a:srgbClr val="CCCCFF"/>
                </a:solidFill>
                <a:uFill>
                  <a:solidFill>
                    <a:srgbClr val="CCCCFF"/>
                  </a:solidFill>
                </a:uFill>
                <a:hlinkClick r:id="rId3" invalidUrl="" action="" tgtFrame="" tooltip="" history="1" highlightClick="0" endSnd="0"/>
              </a:rPr>
              <a:t>http://www.youtube.com/watch?v=Nr8r09c8ogg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sldImg"/>
          </p:nvPr>
        </p:nvSpPr>
        <p:spPr>
          <a:prstGeom prst="rect">
            <a:avLst/>
          </a:prstGeom>
        </p:spPr>
        <p:txBody>
          <a:bodyPr/>
          <a:lstStyle/>
          <a:p>
            <a:pPr lvl="0"/>
          </a:p>
        </p:txBody>
      </p:sp>
      <p:sp>
        <p:nvSpPr>
          <p:cNvPr id="96" name="Shape 96"/>
          <p:cNvSpPr/>
          <p:nvPr>
            <p:ph type="body" sz="quarter" idx="1"/>
          </p:nvPr>
        </p:nvSpPr>
        <p:spPr>
          <a:prstGeom prst="rect">
            <a:avLst/>
          </a:prstGeom>
        </p:spPr>
        <p:txBody>
          <a:bodyPr/>
          <a:lstStyle>
            <a:lvl1pPr>
              <a:defRPr u="sng">
                <a:solidFill>
                  <a:srgbClr val="CCCCFF"/>
                </a:solidFill>
                <a:uFill>
                  <a:solidFill>
                    <a:srgbClr val="CCCCFF"/>
                  </a:solidFill>
                </a:uFill>
                <a:hlinkClick r:id="rId3" invalidUrl="" action="" tgtFrame="" tooltip="" history="1" highlightClick="0" endSnd="0"/>
              </a:defRPr>
            </a:lvl1pPr>
          </a:lstStyle>
          <a:p>
            <a:pPr lvl="0">
              <a:defRPr sz="1800" u="none">
                <a:solidFill>
                  <a:srgbClr val="000000"/>
                </a:solidFill>
                <a:uFillTx/>
              </a:defRPr>
            </a:pPr>
            <a:r>
              <a:rPr sz="2400" u="sng">
                <a:solidFill>
                  <a:srgbClr val="CCCCFF"/>
                </a:solidFill>
                <a:uFill>
                  <a:solidFill>
                    <a:srgbClr val="CCCCFF"/>
                  </a:solidFill>
                </a:uFill>
                <a:hlinkClick r:id="rId3" invalidUrl="" action="" tgtFrame="" tooltip="" history="1" highlightClick="0" endSnd="0"/>
              </a:rPr>
              <a:t>http://ifanboy.com/wp-content/uploads/2011/10/The-Shadow-Alex-Ross-Cover-1.jpg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sldImg"/>
          </p:nvPr>
        </p:nvSpPr>
        <p:spPr>
          <a:prstGeom prst="rect">
            <a:avLst/>
          </a:prstGeom>
        </p:spPr>
        <p:txBody>
          <a:bodyPr/>
          <a:lstStyle/>
          <a:p>
            <a:pPr lvl="0"/>
          </a:p>
        </p:txBody>
      </p:sp>
      <p:sp>
        <p:nvSpPr>
          <p:cNvPr id="103" name="Shape 103"/>
          <p:cNvSpPr/>
          <p:nvPr>
            <p:ph type="body" sz="quarter" idx="1"/>
          </p:nvPr>
        </p:nvSpPr>
        <p:spPr>
          <a:prstGeom prst="rect">
            <a:avLst/>
          </a:prstGeom>
        </p:spPr>
        <p:txBody>
          <a:bodyPr/>
          <a:lstStyle/>
          <a:p>
            <a:pPr lvl="0">
              <a:defRPr sz="1800"/>
            </a:pPr>
            <a:r>
              <a:rPr sz="2400"/>
              <a:t>You can confirm that the typical sub rsp, 0x28 that you see is due to shadow space reservation by just changing func() to only take 4 parameters instead of 5, and seeing that it only reserves 0x28 again instead of 0x38 like seen here. But if you then add a local variable, which should technically fit in the reserved stack space (just like this 5th parameter should have), it will again bump it up to 0x38. Still not sure what’s up with the over-allocation of stack space in general (possibly just 0x10 alignment)…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8" name="Shape 8"/>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9" name="Shape 9"/>
          <p:cNvSpPr/>
          <p:nvPr>
            <p:ph type="title"/>
          </p:nvPr>
        </p:nvSpPr>
        <p:spPr>
          <a:prstGeom prst="rect">
            <a:avLst/>
          </a:prstGeom>
        </p:spPr>
        <p:txBody>
          <a:bodyPr/>
          <a:lstStyle/>
          <a:p>
            <a:pPr lvl="0">
              <a:defRPr sz="1800"/>
            </a:pPr>
            <a:r>
              <a:rPr sz="4400"/>
              <a:t>Title Text</a:t>
            </a:r>
          </a:p>
        </p:txBody>
      </p:sp>
      <p:sp>
        <p:nvSpPr>
          <p:cNvPr id="10" name="Shape 1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6553200" y="6248400"/>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7223125" y="6397625"/>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6.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hyperlink" Target="http://msdn.microsoft.com/en-us/library/zthk2dkh.aspx"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 name="Shape 16"/>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17" name="Shape 17"/>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685800" y="-56876"/>
            <a:ext cx="7772400" cy="6217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800">
                <a:latin typeface="Arial"/>
                <a:ea typeface="Arial"/>
                <a:cs typeface="Arial"/>
                <a:sym typeface="Arial"/>
              </a:defRPr>
            </a:lvl1pPr>
          </a:lstStyle>
          <a:p>
            <a:pPr lvl="0">
              <a:defRPr sz="1800"/>
            </a:pPr>
            <a:r>
              <a:rPr sz="3800"/>
              <a:t>SpecialMaths.c takeaways</a:t>
            </a:r>
          </a:p>
        </p:txBody>
      </p:sp>
      <p:sp>
        <p:nvSpPr>
          <p:cNvPr id="69" name="Shape 69"/>
          <p:cNvSpPr/>
          <p:nvPr/>
        </p:nvSpPr>
        <p:spPr>
          <a:xfrm>
            <a:off x="38100" y="4911725"/>
            <a:ext cx="3621373" cy="18378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&lt;stdlib.h&gt;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main(int argc, char ** argv){</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int a;</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atoi(argv[1]);</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2*argc + a;</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70" name="Shape 70"/>
          <p:cNvSpPr/>
          <p:nvPr/>
        </p:nvSpPr>
        <p:spPr>
          <a:xfrm>
            <a:off x="4175621" y="3249162"/>
            <a:ext cx="6072287" cy="3662276"/>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main:</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0000000140001000  mov         qword ptr [rsp+10h],rdx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0000000140001005  mov         dword ptr [rsp+8],ecx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0000000140001009  sub         rsp,38h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000000014000100D  mov         eax,8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0000000140001012  imul        rax,rax,1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0000000140001016  mov         rcx,qword ptr [rsp+48h]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000000014000101B  mov         rcx,qword ptr [rcx+rax]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000000014000101F  call        qword ptr [400020F8h]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0000000140001025  mov         dword ptr [rsp+20h],eax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0000000140001029  mov         eax,dword ptr [rsp+20h]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000000014000102D  mov         ecx,dword ptr [rsp+40h]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0000000140001031  lea         eax,[rax+rcx*2]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0000000140001034  add         rsp,38h  </a:t>
            </a:r>
            <a:endParaRPr sz="12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200">
                <a:latin typeface="Monaco"/>
                <a:ea typeface="Monaco"/>
                <a:cs typeface="Monaco"/>
                <a:sym typeface="Monaco"/>
              </a:rPr>
              <a:t>0000000140001038  ret  </a:t>
            </a:r>
          </a:p>
        </p:txBody>
      </p:sp>
      <p:sp>
        <p:nvSpPr>
          <p:cNvPr id="71" name="Shape 71"/>
          <p:cNvSpPr/>
          <p:nvPr/>
        </p:nvSpPr>
        <p:spPr>
          <a:xfrm>
            <a:off x="-6220" y="817247"/>
            <a:ext cx="9156439" cy="21414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When a compiler sees “special math” that can be computed in the form “a + b*X + Y” (derived from the “r/mX” form, where X = {1, 2, 4, 8}, and Y = {0-2^32-1}), then it can compute the result faster if it uses the LEA instruction, rather than a IMUL instruction for instance.</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More evidence that pass-by-register function arguments are being stored onto the stack at some point (this time both ecx and rdx)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25400" y="-6907"/>
            <a:ext cx="7772400" cy="57261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3400">
                <a:latin typeface="Arial"/>
                <a:ea typeface="Arial"/>
                <a:cs typeface="Arial"/>
                <a:sym typeface="Arial"/>
              </a:defRPr>
            </a:lvl1pPr>
          </a:lstStyle>
          <a:p>
            <a:pPr lvl="0">
              <a:defRPr sz="1800"/>
            </a:pPr>
            <a:r>
              <a:rPr sz="3400"/>
              <a:t>TooManyParameters.c</a:t>
            </a:r>
          </a:p>
        </p:txBody>
      </p:sp>
      <p:sp>
        <p:nvSpPr>
          <p:cNvPr id="74" name="Shape 74"/>
          <p:cNvSpPr/>
          <p:nvPr/>
        </p:nvSpPr>
        <p:spPr>
          <a:xfrm>
            <a:off x="25400" y="2579878"/>
            <a:ext cx="5942807" cy="257319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//TooManyParameters:</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int func(int a, int b, int c, int d, int e){</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  int i = a+b-c+d-e;</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  return i;</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int main(){</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  return func(0x11,0x22,0x33,0x44, 0x55);</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a:t>
            </a:r>
          </a:p>
        </p:txBody>
      </p:sp>
      <p:sp>
        <p:nvSpPr>
          <p:cNvPr id="75" name="Shape 75"/>
          <p:cNvSpPr/>
          <p:nvPr/>
        </p:nvSpPr>
        <p:spPr>
          <a:xfrm>
            <a:off x="-6220" y="469286"/>
            <a:ext cx="4534036" cy="544153"/>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pPr lvl="0">
              <a:defRPr sz="1800"/>
            </a:pPr>
            <a:r>
              <a:rPr sz="1600"/>
              <a:t>Using more than 4 arguments, to force it to pass the extra parameters via the stack</a:t>
            </a:r>
          </a:p>
        </p:txBody>
      </p:sp>
      <p:sp>
        <p:nvSpPr>
          <p:cNvPr id="76" name="Shape 76"/>
          <p:cNvSpPr/>
          <p:nvPr/>
        </p:nvSpPr>
        <p:spPr>
          <a:xfrm>
            <a:off x="4516189" y="-20858"/>
            <a:ext cx="5325319" cy="6899716"/>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func:</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0000000140001000  mov  dword ptr [rsp+20h],r9d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0000000140001005  mov  dword ptr [rsp+18h],r8d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000000014000100A  mov  dword ptr [rsp+10h],edx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000000014000100E  mov  dword ptr [rsp+8],ecx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0000000140001012  sub  rsp,18h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0000000140001016  mov  eax,dword ptr [rsp+28h]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000000014000101A  mov  ecx,dword ptr [rsp+20h]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000000014000101E  add  ecx,eax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0000000140001020  mov  eax,ecx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0000000140001022  sub  eax,dword ptr [rsp+30h]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0000000140001026  add  eax,dword ptr [rsp+38h]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000000014000102A  sub  eax,dword ptr [rsp+40h]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000000014000102E  mov  dword ptr [rsp],eax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0000000140001031  mov  eax,dword ptr [rsp]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0000000140001034  add  rsp,18h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0000000140001038  ret</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main:</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0000000140001040  sub  rsp,38h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0000000140001044  mov  dword ptr [rsp+20h],55h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000000014000104C  mov  r9d,44h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0000000140001052  mov  r8d,33h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0000000140001058  mov  edx,22h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000000014000105D  mov  ecx,11h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0000000140001062  call  0000000140001000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0000000140001067  add  rsp,38h  </a:t>
            </a:r>
            <a:endParaRPr sz="13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300">
                <a:latin typeface="Monaco"/>
                <a:ea typeface="Monaco"/>
                <a:cs typeface="Monaco"/>
                <a:sym typeface="Monaco"/>
              </a:rPr>
              <a:t>000000014000106B  ret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nvSpPr>
        <p:spPr>
          <a:xfrm>
            <a:off x="-15905" y="5204"/>
            <a:ext cx="7629784" cy="42139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The stack looks like this at line 0000000140001031 in func():</a:t>
            </a:r>
          </a:p>
        </p:txBody>
      </p:sp>
      <p:graphicFrame>
        <p:nvGraphicFramePr>
          <p:cNvPr id="81" name="Table 81"/>
          <p:cNvGraphicFramePr/>
          <p:nvPr/>
        </p:nvGraphicFramePr>
        <p:xfrm>
          <a:off x="1986954" y="931260"/>
          <a:ext cx="4801792" cy="526177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381845"/>
                <a:gridCol w="2381845"/>
              </a:tblGrid>
              <a:tr h="512277">
                <a:tc>
                  <a:txBody>
                    <a:bodyPr/>
                    <a:lstStyle/>
                    <a:p>
                      <a:pPr lvl="0">
                        <a:tabLst/>
                        <a:defRPr b="0" i="0" sz="1800"/>
                      </a:pPr>
                      <a:r>
                        <a:rPr sz="1650">
                          <a:latin typeface="Consolas"/>
                          <a:ea typeface="Consolas"/>
                          <a:cs typeface="Consolas"/>
                          <a:sym typeface="Consolas"/>
                        </a:rPr>
                        <a:t>00000000`0012FEB8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50">
                          <a:latin typeface="Consolas"/>
                          <a:ea typeface="Consolas"/>
                          <a:cs typeface="Consolas"/>
                          <a:sym typeface="Consolas"/>
                        </a:rPr>
                        <a:t>return address = </a:t>
                      </a:r>
                      <a:r>
                        <a:rPr sz="1650" u="sng">
                          <a:solidFill>
                            <a:srgbClr val="408000"/>
                          </a:solidFill>
                          <a:latin typeface="Consolas"/>
                          <a:ea typeface="Consolas"/>
                          <a:cs typeface="Consolas"/>
                          <a:sym typeface="Consolas"/>
                        </a:rPr>
                        <a:t>000000014000132D</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3748">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3748">
                <a:tc>
                  <a:txBody>
                    <a:bodyPr/>
                    <a:lstStyle/>
                    <a:p>
                      <a:pPr lvl="0">
                        <a:tabLst/>
                        <a:defRPr b="0" i="0" sz="1800"/>
                      </a:pPr>
                      <a:r>
                        <a:rPr sz="1650">
                          <a:latin typeface="Consolas"/>
                          <a:ea typeface="Consolas"/>
                          <a:cs typeface="Consolas"/>
                          <a:sym typeface="Consolas"/>
                        </a:rPr>
                        <a:t>00000000`0012FEA8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3748">
                <a:tc>
                  <a:txBody>
                    <a:bodyPr/>
                    <a:lstStyle/>
                    <a:p>
                      <a:pPr lvl="0">
                        <a:tabLst/>
                        <a:defRPr b="0" i="0" sz="1800"/>
                      </a:pPr>
                      <a:r>
                        <a:rPr sz="1650">
                          <a:latin typeface="Consolas"/>
                          <a:ea typeface="Consolas"/>
                          <a:cs typeface="Consolas"/>
                          <a:sym typeface="Consolas"/>
                        </a:rPr>
                        <a:t>00000000`0012FEA0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100">
                          <a:latin typeface="Arial"/>
                          <a:ea typeface="Arial"/>
                          <a:cs typeface="Arial"/>
                        </a:rPr>
                        <a:t>arg5 </a:t>
                      </a:r>
                      <a:r>
                        <a:rPr sz="2100">
                          <a:latin typeface="Arial"/>
                          <a:ea typeface="Arial"/>
                          <a:cs typeface="Arial"/>
                        </a:rPr>
                        <a:t>= 0x55</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32695">
                <a:tc>
                  <a:txBody>
                    <a:bodyPr/>
                    <a:lstStyle/>
                    <a:p>
                      <a:pPr lvl="0">
                        <a:tabLst/>
                        <a:defRPr b="0" i="0" sz="1800"/>
                      </a:pPr>
                      <a:r>
                        <a:rPr sz="1650">
                          <a:latin typeface="Consolas"/>
                          <a:ea typeface="Consolas"/>
                          <a:cs typeface="Consolas"/>
                          <a:sym typeface="Consolas"/>
                        </a:rPr>
                        <a:t>00000000`0012FE98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100">
                          <a:latin typeface="Arial"/>
                          <a:ea typeface="Arial"/>
                          <a:cs typeface="Arial"/>
                        </a:rPr>
                        <a:t>arg4 = r9</a:t>
                      </a:r>
                      <a:r>
                        <a:rPr sz="2100">
                          <a:latin typeface="Arial"/>
                          <a:ea typeface="Arial"/>
                          <a:cs typeface="Arial"/>
                        </a:rPr>
                        <a:t> = 0x44</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32695">
                <a:tc>
                  <a:txBody>
                    <a:bodyPr/>
                    <a:lstStyle/>
                    <a:p>
                      <a:pPr lvl="0">
                        <a:tabLst/>
                        <a:defRPr b="0" i="0" sz="1800"/>
                      </a:pPr>
                      <a:r>
                        <a:rPr sz="1650">
                          <a:latin typeface="Consolas"/>
                          <a:ea typeface="Consolas"/>
                          <a:cs typeface="Consolas"/>
                          <a:sym typeface="Consolas"/>
                        </a:rPr>
                        <a:t>00000000`0012FE90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100">
                          <a:latin typeface="Arial"/>
                          <a:ea typeface="Arial"/>
                          <a:cs typeface="Arial"/>
                        </a:rPr>
                        <a:t>arg3 = r8</a:t>
                      </a:r>
                      <a:r>
                        <a:rPr sz="2100">
                          <a:latin typeface="Arial"/>
                          <a:ea typeface="Arial"/>
                          <a:cs typeface="Arial"/>
                        </a:rPr>
                        <a:t>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32695">
                <a:tc>
                  <a:txBody>
                    <a:bodyPr/>
                    <a:lstStyle/>
                    <a:p>
                      <a:pPr lvl="0">
                        <a:tabLst/>
                        <a:defRPr b="0" i="0" sz="1800"/>
                      </a:pPr>
                      <a:r>
                        <a:rPr sz="1650">
                          <a:latin typeface="Consolas"/>
                          <a:ea typeface="Consolas"/>
                          <a:cs typeface="Consolas"/>
                          <a:sym typeface="Consolas"/>
                        </a:rPr>
                        <a:t>00000000`0012FE88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100">
                          <a:latin typeface="Arial"/>
                          <a:ea typeface="Arial"/>
                          <a:cs typeface="Arial"/>
                        </a:rPr>
                        <a:t>arg2 = edx</a:t>
                      </a:r>
                      <a:r>
                        <a:rPr sz="2100">
                          <a:latin typeface="Arial"/>
                          <a:ea typeface="Arial"/>
                          <a:cs typeface="Arial"/>
                        </a:rPr>
                        <a:t> = 0x22</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33949">
                <a:tc>
                  <a:txBody>
                    <a:bodyPr/>
                    <a:lstStyle/>
                    <a:p>
                      <a:pPr lvl="0">
                        <a:tabLst/>
                        <a:defRPr b="0" i="0" sz="1800"/>
                      </a:pPr>
                      <a:r>
                        <a:rPr sz="1650">
                          <a:latin typeface="Consolas"/>
                          <a:ea typeface="Consolas"/>
                          <a:cs typeface="Consolas"/>
                          <a:sym typeface="Consolas"/>
                        </a:rPr>
                        <a:t>00000000`0012FE80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200">
                          <a:latin typeface="Arial"/>
                          <a:ea typeface="Arial"/>
                          <a:cs typeface="Arial"/>
                        </a:rPr>
                        <a:t>arg1 = ecx</a:t>
                      </a:r>
                      <a:r>
                        <a:rPr sz="2200">
                          <a:latin typeface="Arial"/>
                          <a:ea typeface="Arial"/>
                          <a:cs typeface="Arial"/>
                        </a:rPr>
                        <a:t> = 0x11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56265">
                <a:tc>
                  <a:txBody>
                    <a:bodyPr/>
                    <a:lstStyle/>
                    <a:p>
                      <a:pPr lvl="0">
                        <a:tabLst/>
                        <a:defRPr b="0" i="0" sz="1800"/>
                      </a:pPr>
                      <a:r>
                        <a:rPr sz="1650">
                          <a:latin typeface="Consolas"/>
                          <a:ea typeface="Consolas"/>
                          <a:cs typeface="Consolas"/>
                          <a:sym typeface="Consolas"/>
                        </a:rPr>
                        <a:t>00000000`0012FE78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50">
                          <a:latin typeface="Consolas"/>
                          <a:ea typeface="Consolas"/>
                          <a:cs typeface="Consolas"/>
                          <a:sym typeface="Consolas"/>
                        </a:rPr>
                        <a:t>return address = </a:t>
                      </a:r>
                      <a:r>
                        <a:rPr sz="1650" u="sng">
                          <a:solidFill>
                            <a:srgbClr val="408000"/>
                          </a:solidFill>
                          <a:latin typeface="Consolas"/>
                          <a:ea typeface="Consolas"/>
                          <a:cs typeface="Consolas"/>
                          <a:sym typeface="Consolas"/>
                        </a:rPr>
                        <a:t>0000000140001067</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33949">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33949">
                <a:tc>
                  <a:txBody>
                    <a:bodyPr/>
                    <a:lstStyle/>
                    <a:p>
                      <a:pPr lvl="0">
                        <a:tabLst/>
                        <a:defRPr b="0" i="0" sz="1800"/>
                      </a:pPr>
                      <a:r>
                        <a:rPr sz="1650">
                          <a:latin typeface="Consolas"/>
                          <a:ea typeface="Consolas"/>
                          <a:cs typeface="Consolas"/>
                          <a:sym typeface="Consolas"/>
                        </a:rPr>
                        <a:t>00000000`0012FE78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33949">
                <a:tc>
                  <a:txBody>
                    <a:bodyPr/>
                    <a:lstStyle/>
                    <a:p>
                      <a:pPr lvl="0">
                        <a:tabLst/>
                        <a:defRPr b="0" i="0" sz="1800"/>
                      </a:pPr>
                      <a:r>
                        <a:rPr sz="1650">
                          <a:latin typeface="Consolas"/>
                          <a:ea typeface="Consolas"/>
                          <a:cs typeface="Consolas"/>
                          <a:sym typeface="Consolas"/>
                        </a:rPr>
                        <a:t>00000000`0012FE70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200">
                          <a:latin typeface="Arial"/>
                          <a:ea typeface="Arial"/>
                          <a:cs typeface="Arial"/>
                        </a:rPr>
                        <a:t>undef`ffffffef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82" name="Shape 82"/>
          <p:cNvSpPr/>
          <p:nvPr/>
        </p:nvSpPr>
        <p:spPr>
          <a:xfrm>
            <a:off x="7145418" y="2613620"/>
            <a:ext cx="1980805" cy="1425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22" y="0"/>
                </a:moveTo>
                <a:cubicBezTo>
                  <a:pt x="2347" y="0"/>
                  <a:pt x="1960" y="537"/>
                  <a:pt x="1960" y="1197"/>
                </a:cubicBezTo>
                <a:lnTo>
                  <a:pt x="1960" y="10042"/>
                </a:lnTo>
                <a:lnTo>
                  <a:pt x="0" y="12436"/>
                </a:lnTo>
                <a:lnTo>
                  <a:pt x="1960" y="14823"/>
                </a:lnTo>
                <a:lnTo>
                  <a:pt x="1960" y="20403"/>
                </a:lnTo>
                <a:cubicBezTo>
                  <a:pt x="1960" y="21063"/>
                  <a:pt x="2347" y="21600"/>
                  <a:pt x="2822" y="21600"/>
                </a:cubicBezTo>
                <a:lnTo>
                  <a:pt x="20739" y="21600"/>
                </a:lnTo>
                <a:cubicBezTo>
                  <a:pt x="21214" y="21600"/>
                  <a:pt x="21600" y="21063"/>
                  <a:pt x="21600" y="20403"/>
                </a:cubicBezTo>
                <a:lnTo>
                  <a:pt x="21600" y="1197"/>
                </a:lnTo>
                <a:cubicBezTo>
                  <a:pt x="21600" y="537"/>
                  <a:pt x="21214" y="0"/>
                  <a:pt x="20739" y="0"/>
                </a:cubicBezTo>
                <a:lnTo>
                  <a:pt x="2822"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0" tIns="0" rIns="0" bIns="0"/>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700">
                <a:latin typeface="Arial"/>
                <a:ea typeface="Arial"/>
                <a:cs typeface="Arial"/>
                <a:sym typeface="Arial"/>
              </a:defRPr>
            </a:lvl1pPr>
          </a:lstStyle>
          <a:p>
            <a:pPr lvl="0">
              <a:defRPr sz="1800"/>
            </a:pPr>
            <a:r>
              <a:rPr sz="1700"/>
              <a:t>A pattern emerges! Say hello to the Microsoft stack “Shadow Space”!</a:t>
            </a:r>
          </a:p>
        </p:txBody>
      </p:sp>
      <p:pic>
        <p:nvPicPr>
          <p:cNvPr id="83" name="pasted-image.pdf"/>
          <p:cNvPicPr/>
          <p:nvPr/>
        </p:nvPicPr>
        <p:blipFill>
          <a:blip r:embed="rId2">
            <a:extLst/>
          </a:blip>
          <a:stretch>
            <a:fillRect/>
          </a:stretch>
        </p:blipFill>
        <p:spPr>
          <a:xfrm>
            <a:off x="1527332" y="4864412"/>
            <a:ext cx="375062" cy="1312715"/>
          </a:xfrm>
          <a:prstGeom prst="rect">
            <a:avLst/>
          </a:prstGeom>
          <a:ln w="12700">
            <a:miter lim="400000"/>
          </a:ln>
        </p:spPr>
      </p:pic>
      <p:sp>
        <p:nvSpPr>
          <p:cNvPr id="84" name="Shape 84"/>
          <p:cNvSpPr/>
          <p:nvPr/>
        </p:nvSpPr>
        <p:spPr>
          <a:xfrm>
            <a:off x="274789" y="5686705"/>
            <a:ext cx="733017"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0000"/>
                </a:solidFill>
                <a:latin typeface="Arial"/>
                <a:ea typeface="Arial"/>
                <a:cs typeface="Arial"/>
                <a:sym typeface="Arial"/>
              </a:defRPr>
            </a:lvl1pPr>
          </a:lstStyle>
          <a:p>
            <a:pPr lvl="0">
              <a:defRPr sz="1800">
                <a:solidFill>
                  <a:srgbClr val="000000"/>
                </a:solidFill>
              </a:defRPr>
            </a:pPr>
            <a:r>
              <a:rPr sz="2400">
                <a:solidFill>
                  <a:srgbClr val="FF0000"/>
                </a:solidFill>
              </a:rPr>
              <a:t>RSP</a:t>
            </a:r>
          </a:p>
        </p:txBody>
      </p:sp>
      <p:sp>
        <p:nvSpPr>
          <p:cNvPr id="85" name="Shape 85"/>
          <p:cNvSpPr/>
          <p:nvPr/>
        </p:nvSpPr>
        <p:spPr>
          <a:xfrm>
            <a:off x="989659" y="5906320"/>
            <a:ext cx="903005" cy="1"/>
          </a:xfrm>
          <a:prstGeom prst="line">
            <a:avLst/>
          </a:prstGeom>
          <a:ln w="38160">
            <a:solidFill>
              <a:srgbClr val="FF0000"/>
            </a:solidFill>
            <a:miter/>
            <a:tailEnd type="triangle"/>
          </a:ln>
        </p:spPr>
        <p:txBody>
          <a:bodyPr lIns="0" tIns="0" rIns="0" bIns="0"/>
          <a:lstStyle/>
          <a:p>
            <a:pPr lvl="0">
              <a:defRPr sz="1200">
                <a:latin typeface="+mn-lt"/>
                <a:ea typeface="+mn-ea"/>
                <a:cs typeface="+mn-cs"/>
                <a:sym typeface="Helvetica"/>
              </a:defRPr>
            </a:pPr>
          </a:p>
        </p:txBody>
      </p:sp>
      <p:sp>
        <p:nvSpPr>
          <p:cNvPr id="86" name="Shape 86"/>
          <p:cNvSpPr/>
          <p:nvPr/>
        </p:nvSpPr>
        <p:spPr>
          <a:xfrm>
            <a:off x="66597" y="5297373"/>
            <a:ext cx="1433325"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0x18 bytes</a:t>
            </a:r>
          </a:p>
        </p:txBody>
      </p:sp>
      <p:sp>
        <p:nvSpPr>
          <p:cNvPr id="87" name="Shape 87"/>
          <p:cNvSpPr/>
          <p:nvPr/>
        </p:nvSpPr>
        <p:spPr>
          <a:xfrm>
            <a:off x="41197" y="2575088"/>
            <a:ext cx="1433325"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0x38 bytes</a:t>
            </a:r>
          </a:p>
        </p:txBody>
      </p:sp>
      <p:pic>
        <p:nvPicPr>
          <p:cNvPr id="88" name="pasted-image.pdf"/>
          <p:cNvPicPr/>
          <p:nvPr/>
        </p:nvPicPr>
        <p:blipFill>
          <a:blip r:embed="rId3">
            <a:extLst/>
          </a:blip>
          <a:stretch>
            <a:fillRect/>
          </a:stretch>
        </p:blipFill>
        <p:spPr>
          <a:xfrm>
            <a:off x="1412019" y="1469170"/>
            <a:ext cx="502925" cy="2797514"/>
          </a:xfrm>
          <a:prstGeom prst="rect">
            <a:avLst/>
          </a:prstGeom>
          <a:ln w="12700">
            <a:miter lim="400000"/>
          </a:ln>
        </p:spPr>
      </p:pic>
      <p:sp>
        <p:nvSpPr>
          <p:cNvPr id="89" name="Shape 89"/>
          <p:cNvSpPr/>
          <p:nvPr/>
        </p:nvSpPr>
        <p:spPr>
          <a:xfrm>
            <a:off x="6721555" y="4875635"/>
            <a:ext cx="2190354" cy="1959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93" y="0"/>
                </a:moveTo>
                <a:cubicBezTo>
                  <a:pt x="2205" y="0"/>
                  <a:pt x="1808" y="443"/>
                  <a:pt x="1808" y="989"/>
                </a:cubicBezTo>
                <a:lnTo>
                  <a:pt x="1808" y="9593"/>
                </a:lnTo>
                <a:lnTo>
                  <a:pt x="0" y="11565"/>
                </a:lnTo>
                <a:lnTo>
                  <a:pt x="1808" y="13543"/>
                </a:lnTo>
                <a:lnTo>
                  <a:pt x="1808" y="20611"/>
                </a:lnTo>
                <a:cubicBezTo>
                  <a:pt x="1808" y="21157"/>
                  <a:pt x="2205" y="21600"/>
                  <a:pt x="2693" y="21600"/>
                </a:cubicBezTo>
                <a:lnTo>
                  <a:pt x="20719" y="21600"/>
                </a:lnTo>
                <a:cubicBezTo>
                  <a:pt x="21207" y="21600"/>
                  <a:pt x="21600" y="21157"/>
                  <a:pt x="21600" y="20611"/>
                </a:cubicBezTo>
                <a:lnTo>
                  <a:pt x="21600" y="989"/>
                </a:lnTo>
                <a:cubicBezTo>
                  <a:pt x="21600" y="443"/>
                  <a:pt x="21207" y="0"/>
                  <a:pt x="20719" y="0"/>
                </a:cubicBezTo>
                <a:lnTo>
                  <a:pt x="2693"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0" tIns="0" rIns="0" bIns="0"/>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700">
                <a:latin typeface="Arial"/>
                <a:ea typeface="Arial"/>
                <a:cs typeface="Arial"/>
                <a:sym typeface="Arial"/>
              </a:defRPr>
            </a:lvl1pPr>
          </a:lstStyle>
          <a:p>
            <a:pPr lvl="0">
              <a:defRPr sz="1800"/>
            </a:pPr>
            <a:r>
              <a:rPr sz="1700"/>
              <a:t>Because the asm only wrote a “dword ptr” (4 bytes) worth of memory at this location, so the top 4 bytes are undefined</a:t>
            </a:r>
          </a:p>
        </p:txBody>
      </p:sp>
      <p:pic>
        <p:nvPicPr>
          <p:cNvPr id="90" name="pasted-image.pdf"/>
          <p:cNvPicPr/>
          <p:nvPr/>
        </p:nvPicPr>
        <p:blipFill>
          <a:blip r:embed="rId4">
            <a:extLst/>
          </a:blip>
          <a:stretch>
            <a:fillRect/>
          </a:stretch>
        </p:blipFill>
        <p:spPr>
          <a:xfrm>
            <a:off x="6794500" y="2565400"/>
            <a:ext cx="406400" cy="1727200"/>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92" name="pasted-image.png"/>
          <p:cNvPicPr/>
          <p:nvPr/>
        </p:nvPicPr>
        <p:blipFill>
          <a:blip r:embed="rId3">
            <a:extLst/>
          </a:blip>
          <a:stretch>
            <a:fillRect/>
          </a:stretch>
        </p:blipFill>
        <p:spPr>
          <a:xfrm>
            <a:off x="2610700" y="1033569"/>
            <a:ext cx="3922600" cy="5316776"/>
          </a:xfrm>
          <a:prstGeom prst="rect">
            <a:avLst/>
          </a:prstGeom>
          <a:ln w="12700">
            <a:miter lim="400000"/>
          </a:ln>
        </p:spPr>
      </p:pic>
      <p:sp>
        <p:nvSpPr>
          <p:cNvPr id="93" name="Shape 93"/>
          <p:cNvSpPr/>
          <p:nvPr/>
        </p:nvSpPr>
        <p:spPr>
          <a:xfrm>
            <a:off x="-15905" y="5204"/>
            <a:ext cx="9076430" cy="93885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000"/>
            </a:lvl1pPr>
          </a:lstStyle>
          <a:p>
            <a:pPr lvl="0">
              <a:defRPr sz="1800"/>
            </a:pPr>
            <a:r>
              <a:rPr sz="3000"/>
              <a:t>Who knows what the first 4 parameters passed in registers were when you’re trying to backtrace the stack calls?</a:t>
            </a:r>
          </a:p>
        </p:txBody>
      </p:sp>
      <p:sp>
        <p:nvSpPr>
          <p:cNvPr id="94" name="Shape 94"/>
          <p:cNvSpPr/>
          <p:nvPr/>
        </p:nvSpPr>
        <p:spPr>
          <a:xfrm>
            <a:off x="-4345" y="6439855"/>
            <a:ext cx="9152690" cy="39761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sz="2100"/>
              <a:t>“Shadow space” reference </a:t>
            </a:r>
            <a:r>
              <a:rPr sz="2100" u="sng">
                <a:solidFill>
                  <a:srgbClr val="CCCCFF"/>
                </a:solidFill>
                <a:uFill>
                  <a:solidFill>
                    <a:srgbClr val="CCCCFF"/>
                  </a:solidFill>
                </a:uFill>
                <a:hlinkClick r:id="rId4" invalidUrl="" action="" tgtFrame="" tooltip="" history="1" highlightClick="0" endSnd="0"/>
              </a:rPr>
              <a:t>http://msdn.microsoft.com/en-us/library/zthk2dkh.aspx</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92"/>
                                        </p:tgtEl>
                                        <p:attrNameLst>
                                          <p:attrName>style.visibility</p:attrName>
                                        </p:attrNameLst>
                                      </p:cBhvr>
                                      <p:to>
                                        <p:strVal val="visible"/>
                                      </p:to>
                                    </p:set>
                                    <p:animEffect filter="fade" transition="in">
                                      <p:cBhvr>
                                        <p:cTn id="7" dur="10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2"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nvSpPr>
        <p:spPr>
          <a:xfrm>
            <a:off x="-25400" y="-6907"/>
            <a:ext cx="7772400" cy="57261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3400">
                <a:latin typeface="Arial"/>
                <a:ea typeface="Arial"/>
                <a:cs typeface="Arial"/>
                <a:sym typeface="Arial"/>
              </a:defRPr>
            </a:lvl1pPr>
          </a:lstStyle>
          <a:p>
            <a:pPr lvl="0">
              <a:defRPr sz="1800"/>
            </a:pPr>
            <a:r>
              <a:rPr sz="3400"/>
              <a:t>TooManyParameters.c takeaways</a:t>
            </a:r>
          </a:p>
        </p:txBody>
      </p:sp>
      <p:sp>
        <p:nvSpPr>
          <p:cNvPr id="99" name="Shape 99"/>
          <p:cNvSpPr/>
          <p:nvPr/>
        </p:nvSpPr>
        <p:spPr>
          <a:xfrm>
            <a:off x="0" y="4256278"/>
            <a:ext cx="5942807" cy="257319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//ExampleSubroutine4:</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int func(int a, int b, int c, int d, int e){</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  int i = a+b-c+d-e;</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  return i;</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int main(){</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  return func(0x11,0x22,0x33,0x44, 0x55);</a:t>
            </a:r>
            <a:endParaRPr sz="19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a:t>
            </a:r>
          </a:p>
        </p:txBody>
      </p:sp>
      <p:sp>
        <p:nvSpPr>
          <p:cNvPr id="100" name="Shape 100"/>
          <p:cNvSpPr/>
          <p:nvPr/>
        </p:nvSpPr>
        <p:spPr>
          <a:xfrm>
            <a:off x="6827589" y="929376"/>
            <a:ext cx="5325319" cy="5874197"/>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func:</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dword ptr [rsp+20h],r9d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dword ptr [rsp+18h],r8d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dword ptr [rsp+10h],edx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dword ptr [rsp+8],ecx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sub  rsp,18h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eax,dword ptr [rsp+28h]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ecx,dword ptr [rsp+20h]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add  ecx,eax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eax,ecx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sub  eax,dword ptr [rsp+30h]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add  eax,dword ptr [rsp+38h]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sub  eax,dword ptr [rsp+40h]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dword ptr [rsp],eax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eax,dword ptr [rsp]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add  rsp,18h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ret</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main:</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sub  rsp,38h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dword ptr [rsp+20h],55h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r9d,44h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r8d,33h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edx,22h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mov  ecx,11h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call  0000000140001000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add  rsp,38h  </a:t>
            </a:r>
            <a:endParaRPr sz="10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000">
                <a:latin typeface="Monaco"/>
                <a:ea typeface="Monaco"/>
                <a:cs typeface="Monaco"/>
                <a:sym typeface="Monaco"/>
              </a:rPr>
              <a:t> ret  </a:t>
            </a:r>
          </a:p>
        </p:txBody>
      </p:sp>
      <p:sp>
        <p:nvSpPr>
          <p:cNvPr id="101" name="Shape 101"/>
          <p:cNvSpPr/>
          <p:nvPr/>
        </p:nvSpPr>
        <p:spPr>
          <a:xfrm>
            <a:off x="-6220" y="576331"/>
            <a:ext cx="6854713" cy="31701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Microsoft compiler specifically augments the calling convention by not only passing the first 4 arguments through registers, but also still reserving “shadow space” for them on the stack.</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“The callee has the responsibility of dumping the register parameters into their shadow space if needed.”</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Compiler reserves this space even if no function parameters are passed to another function</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Instructions we now know (12)</a:t>
            </a:r>
          </a:p>
        </p:txBody>
      </p:sp>
      <p:sp>
        <p:nvSpPr>
          <p:cNvPr id="106" name="Shape 106"/>
          <p:cNvSpPr/>
          <p:nvPr/>
        </p:nvSpPr>
        <p:spPr>
          <a:xfrm>
            <a:off x="685800" y="1981200"/>
            <a:ext cx="7772400" cy="45485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NOP</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PUSH/POP</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CALL/RET</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MOV</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ADD/SUB</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IMUL</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MOVZX/MOVSX</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LEA</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Back to Hello World</a:t>
            </a:r>
          </a:p>
        </p:txBody>
      </p:sp>
      <p:sp>
        <p:nvSpPr>
          <p:cNvPr id="109" name="Shape 109"/>
          <p:cNvSpPr/>
          <p:nvPr/>
        </p:nvSpPr>
        <p:spPr>
          <a:xfrm>
            <a:off x="-1" y="1981200"/>
            <a:ext cx="9144002" cy="247904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.text:0000000140001000 main</a:t>
            </a:r>
            <a:endParaRPr>
              <a:latin typeface="Courier New"/>
              <a:ea typeface="Courier New"/>
              <a:cs typeface="Courier New"/>
              <a:sym typeface="Courier New"/>
            </a:endParaRPr>
          </a:p>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.text:0000000140001000</a:t>
            </a:r>
            <a:endParaRPr>
              <a:latin typeface="Courier New"/>
              <a:ea typeface="Courier New"/>
              <a:cs typeface="Courier New"/>
              <a:sym typeface="Courier New"/>
            </a:endParaRPr>
          </a:p>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.text:0000000140001000 sub     rsp, 28h</a:t>
            </a:r>
            <a:endParaRPr>
              <a:latin typeface="Courier New"/>
              <a:ea typeface="Courier New"/>
              <a:cs typeface="Courier New"/>
              <a:sym typeface="Courier New"/>
            </a:endParaRPr>
          </a:p>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.text:0000000140001004 lea     rcx, Format     ; "Hello World!\n"</a:t>
            </a:r>
            <a:endParaRPr>
              <a:latin typeface="Courier New"/>
              <a:ea typeface="Courier New"/>
              <a:cs typeface="Courier New"/>
              <a:sym typeface="Courier New"/>
            </a:endParaRPr>
          </a:p>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.text:000000014000100B call    cs:__imp_printf</a:t>
            </a:r>
            <a:endParaRPr>
              <a:latin typeface="Courier New"/>
              <a:ea typeface="Courier New"/>
              <a:cs typeface="Courier New"/>
              <a:sym typeface="Courier New"/>
            </a:endParaRPr>
          </a:p>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.text:0000000140001011 mov     eax, 1234h</a:t>
            </a:r>
            <a:endParaRPr>
              <a:latin typeface="Courier New"/>
              <a:ea typeface="Courier New"/>
              <a:cs typeface="Courier New"/>
              <a:sym typeface="Courier New"/>
            </a:endParaRPr>
          </a:p>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.text:0000000140001016 add     rsp, 28h</a:t>
            </a:r>
            <a:endParaRPr>
              <a:latin typeface="Courier New"/>
              <a:ea typeface="Courier New"/>
              <a:cs typeface="Courier New"/>
              <a:sym typeface="Courier New"/>
            </a:endParaRPr>
          </a:p>
          <a:p>
            <a:pPr lvl="0" marL="341312" indent="-339725">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.text:000000014000101A retn</a:t>
            </a:r>
          </a:p>
        </p:txBody>
      </p:sp>
      <p:sp>
        <p:nvSpPr>
          <p:cNvPr id="110" name="Shape 110"/>
          <p:cNvSpPr/>
          <p:nvPr/>
        </p:nvSpPr>
        <p:spPr>
          <a:xfrm>
            <a:off x="17593" y="4675998"/>
            <a:ext cx="9108815" cy="899753"/>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Are we all comfortable with this now?</a:t>
            </a:r>
            <a:endParaRPr sz="24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(other than the fact that IDA hides the address of the string which is being calculated and replaces it with “Format” for the format string being passed to printf?)</a:t>
            </a:r>
          </a:p>
        </p:txBody>
      </p:sp>
      <p:sp>
        <p:nvSpPr>
          <p:cNvPr id="111" name="Shape 111"/>
          <p:cNvSpPr/>
          <p:nvPr/>
        </p:nvSpPr>
        <p:spPr>
          <a:xfrm>
            <a:off x="212570" y="5867400"/>
            <a:ext cx="8718860" cy="9615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Windows Visual C++ 2012, /GS (buffer overflow protection) option turned off</a:t>
            </a:r>
            <a:endParaRPr sz="20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Optimize for minimum size (/O1) turned on</a:t>
            </a:r>
            <a:endParaRPr sz="20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Disassembled with IDA Pro 6.6 (with some omissions for fitting on screen)</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 name="Shape 19"/>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0" name="Shape 20"/>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1"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2" name="Shape 22"/>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 name="Shape 26"/>
          <p:cNvSpPr/>
          <p:nvPr/>
        </p:nvSpPr>
        <p:spPr>
          <a:xfrm>
            <a:off x="685800" y="1412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Pass1Parameter.c</a:t>
            </a:r>
          </a:p>
        </p:txBody>
      </p:sp>
      <p:sp>
        <p:nvSpPr>
          <p:cNvPr id="27" name="Shape 27"/>
          <p:cNvSpPr/>
          <p:nvPr/>
        </p:nvSpPr>
        <p:spPr>
          <a:xfrm>
            <a:off x="0" y="2141838"/>
            <a:ext cx="3657600" cy="266577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//Pass1Parameter.c:</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int func(int a){</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int i = a;</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return i;</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int main(){</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return func(0x11);</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t>
            </a:r>
          </a:p>
        </p:txBody>
      </p:sp>
      <p:sp>
        <p:nvSpPr>
          <p:cNvPr id="28" name="Shape 28"/>
          <p:cNvSpPr/>
          <p:nvPr/>
        </p:nvSpPr>
        <p:spPr>
          <a:xfrm>
            <a:off x="-6220" y="1035890"/>
            <a:ext cx="9156439" cy="4269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2300">
                <a:latin typeface="Arial"/>
                <a:ea typeface="Arial"/>
                <a:cs typeface="Arial"/>
                <a:sym typeface="Arial"/>
              </a:defRPr>
            </a:lvl1pPr>
          </a:lstStyle>
          <a:p>
            <a:pPr lvl="0">
              <a:defRPr sz="1800"/>
            </a:pPr>
            <a:r>
              <a:rPr sz="2300"/>
              <a:t>Adding a single argument</a:t>
            </a:r>
          </a:p>
        </p:txBody>
      </p:sp>
      <p:sp>
        <p:nvSpPr>
          <p:cNvPr id="29" name="Shape 29"/>
          <p:cNvSpPr/>
          <p:nvPr/>
        </p:nvSpPr>
        <p:spPr>
          <a:xfrm>
            <a:off x="3507531" y="2131562"/>
            <a:ext cx="5724377" cy="395225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func:</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0000000140001000  mov        dword ptr [rsp+8],ecx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0000000140001004  sub        rsp,18h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0000000140001008  mov        eax,dword ptr [rsp+20h]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000000014000100C  mov        dword ptr [rsp],eax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000000014000100F  mov        eax,dword ptr [rsp]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0000000140001012  add        rsp,18h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0000000140001016  ret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main:</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0000000140001020  sub        rsp,28h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0000000140001024  mov        ecx,11h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0000000140001029  call       func (0140001000h)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000000014000102E  add        rsp,28h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0000000140001032  ret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nvSpPr>
        <p:spPr>
          <a:xfrm>
            <a:off x="-15905" y="5204"/>
            <a:ext cx="7646899" cy="42139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2400"/>
              <a:t>The stack looks like this at line 000000014000100F in func():</a:t>
            </a:r>
          </a:p>
        </p:txBody>
      </p:sp>
      <p:graphicFrame>
        <p:nvGraphicFramePr>
          <p:cNvPr id="32" name="Table 32"/>
          <p:cNvGraphicFramePr/>
          <p:nvPr/>
        </p:nvGraphicFramePr>
        <p:xfrm>
          <a:off x="2190154" y="1388460"/>
          <a:ext cx="4801792" cy="491869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381845"/>
                <a:gridCol w="2381845"/>
              </a:tblGrid>
              <a:tr h="564104">
                <a:tc>
                  <a:txBody>
                    <a:bodyPr/>
                    <a:lstStyle/>
                    <a:p>
                      <a:pPr lvl="0">
                        <a:tabLst/>
                        <a:defRPr b="0" i="0" sz="1800"/>
                      </a:pPr>
                      <a:r>
                        <a:rPr sz="1650">
                          <a:latin typeface="Consolas"/>
                          <a:ea typeface="Consolas"/>
                          <a:cs typeface="Consolas"/>
                          <a:sym typeface="Consolas"/>
                        </a:rPr>
                        <a:t>00000000`0012FEB8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50">
                          <a:latin typeface="Consolas"/>
                          <a:ea typeface="Consolas"/>
                          <a:cs typeface="Consolas"/>
                          <a:sym typeface="Consolas"/>
                        </a:rPr>
                        <a:t>return address = </a:t>
                      </a:r>
                      <a:r>
                        <a:rPr sz="1650" u="sng">
                          <a:solidFill>
                            <a:srgbClr val="408000"/>
                          </a:solidFill>
                          <a:latin typeface="Consolas"/>
                          <a:ea typeface="Consolas"/>
                          <a:cs typeface="Consolas"/>
                          <a:sym typeface="Consolas"/>
                        </a:rPr>
                        <a:t>00000001400012FD</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11560">
                <a:tc>
                  <a:txBody>
                    <a:bodyPr/>
                    <a:lstStyle/>
                    <a:p>
                      <a:pPr lvl="0">
                        <a:tabLst/>
                        <a:defRPr b="0" i="0" sz="1800"/>
                      </a:pPr>
                      <a:r>
                        <a:rPr sz="1650">
                          <a:latin typeface="Consolas"/>
                          <a:ea typeface="Consolas"/>
                          <a:cs typeface="Consolas"/>
                          <a:sym typeface="Consolas"/>
                        </a:rPr>
                        <a:t>00000000`0012FEB0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76471">
                <a:tc>
                  <a:txBody>
                    <a:bodyPr/>
                    <a:lstStyle/>
                    <a:p>
                      <a:pPr lvl="0">
                        <a:tabLst/>
                        <a:defRPr b="0" i="0" sz="1800"/>
                      </a:pPr>
                      <a:r>
                        <a:rPr sz="1650">
                          <a:latin typeface="Consolas"/>
                          <a:ea typeface="Consolas"/>
                          <a:cs typeface="Consolas"/>
                          <a:sym typeface="Consolas"/>
                        </a:rPr>
                        <a:t>00000000`0012FEA8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76471">
                <a:tc>
                  <a:txBody>
                    <a:bodyPr/>
                    <a:lstStyle/>
                    <a:p>
                      <a:pPr lvl="0">
                        <a:tabLst/>
                        <a:defRPr b="0" i="0" sz="1800"/>
                      </a:pPr>
                      <a:r>
                        <a:rPr sz="1650">
                          <a:latin typeface="Consolas"/>
                          <a:ea typeface="Consolas"/>
                          <a:cs typeface="Consolas"/>
                          <a:sym typeface="Consolas"/>
                        </a:rPr>
                        <a:t>00000000`0012FEA0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76471">
                <a:tc>
                  <a:txBody>
                    <a:bodyPr/>
                    <a:lstStyle/>
                    <a:p>
                      <a:pPr lvl="0">
                        <a:tabLst/>
                        <a:defRPr b="0" i="0" sz="1800"/>
                      </a:pPr>
                      <a:r>
                        <a:rPr sz="1650">
                          <a:latin typeface="Consolas"/>
                          <a:ea typeface="Consolas"/>
                          <a:cs typeface="Consolas"/>
                          <a:sym typeface="Consolas"/>
                        </a:rPr>
                        <a:t>00000000`0012FE98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77852">
                <a:tc>
                  <a:txBody>
                    <a:bodyPr/>
                    <a:lstStyle/>
                    <a:p>
                      <a:pPr lvl="0">
                        <a:tabLst/>
                        <a:defRPr b="0" i="0" sz="1800"/>
                      </a:pPr>
                      <a:r>
                        <a:rPr sz="1650">
                          <a:latin typeface="Consolas"/>
                          <a:ea typeface="Consolas"/>
                          <a:cs typeface="Consolas"/>
                          <a:sym typeface="Consolas"/>
                        </a:rPr>
                        <a:t>00000000`0012FE90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200">
                          <a:latin typeface="Arial"/>
                          <a:ea typeface="Arial"/>
                          <a:cs typeface="Arial"/>
                        </a:rPr>
                        <a:t>arg1 = ecx</a:t>
                      </a:r>
                      <a:r>
                        <a:rPr sz="2200">
                          <a:latin typeface="Arial"/>
                          <a:ea typeface="Arial"/>
                          <a:cs typeface="Arial"/>
                        </a:rPr>
                        <a:t> = 0x11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64104">
                <a:tc>
                  <a:txBody>
                    <a:bodyPr/>
                    <a:lstStyle/>
                    <a:p>
                      <a:pPr lvl="0">
                        <a:tabLst/>
                        <a:defRPr b="0" i="0" sz="1800"/>
                      </a:pPr>
                      <a:r>
                        <a:rPr sz="1650">
                          <a:latin typeface="Consolas"/>
                          <a:ea typeface="Consolas"/>
                          <a:cs typeface="Consolas"/>
                          <a:sym typeface="Consolas"/>
                        </a:rPr>
                        <a:t>00000000`0012FE88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50">
                          <a:latin typeface="Consolas"/>
                          <a:ea typeface="Consolas"/>
                          <a:cs typeface="Consolas"/>
                          <a:sym typeface="Consolas"/>
                        </a:rPr>
                        <a:t>return address = </a:t>
                      </a:r>
                      <a:r>
                        <a:rPr sz="1650" u="sng">
                          <a:solidFill>
                            <a:srgbClr val="408000"/>
                          </a:solidFill>
                          <a:latin typeface="Consolas"/>
                          <a:ea typeface="Consolas"/>
                          <a:cs typeface="Consolas"/>
                          <a:sym typeface="Consolas"/>
                        </a:rPr>
                        <a:t>000000014000102E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77852">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77852">
                <a:tc>
                  <a:txBody>
                    <a:bodyPr/>
                    <a:lstStyle/>
                    <a:p>
                      <a:pPr lvl="0">
                        <a:tabLst/>
                        <a:defRPr b="0" i="0" sz="1800"/>
                      </a:pPr>
                      <a:r>
                        <a:rPr sz="1650">
                          <a:latin typeface="Consolas"/>
                          <a:ea typeface="Consolas"/>
                          <a:cs typeface="Consolas"/>
                          <a:sym typeface="Consolas"/>
                        </a:rPr>
                        <a:t>00000000`0012FE78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477852">
                <a:tc>
                  <a:txBody>
                    <a:bodyPr/>
                    <a:lstStyle/>
                    <a:p>
                      <a:pPr lvl="0">
                        <a:tabLst/>
                        <a:defRPr b="0" i="0" sz="1800"/>
                      </a:pPr>
                      <a:r>
                        <a:rPr sz="1650">
                          <a:latin typeface="Consolas"/>
                          <a:ea typeface="Consolas"/>
                          <a:cs typeface="Consolas"/>
                          <a:sym typeface="Consolas"/>
                        </a:rPr>
                        <a:t>00000000`0012FE70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200">
                          <a:latin typeface="Arial"/>
                          <a:ea typeface="Arial"/>
                          <a:cs typeface="Arial"/>
                        </a:rPr>
                        <a:t>undef`0000BEEF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33" name="Shape 33"/>
          <p:cNvSpPr/>
          <p:nvPr/>
        </p:nvSpPr>
        <p:spPr>
          <a:xfrm>
            <a:off x="6920342" y="3212728"/>
            <a:ext cx="2198689" cy="1144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542" y="0"/>
                </a:moveTo>
                <a:cubicBezTo>
                  <a:pt x="2114" y="0"/>
                  <a:pt x="1766" y="668"/>
                  <a:pt x="1766" y="1490"/>
                </a:cubicBezTo>
                <a:lnTo>
                  <a:pt x="1766" y="12845"/>
                </a:lnTo>
                <a:lnTo>
                  <a:pt x="0" y="15818"/>
                </a:lnTo>
                <a:lnTo>
                  <a:pt x="1766" y="18799"/>
                </a:lnTo>
                <a:lnTo>
                  <a:pt x="1766" y="20110"/>
                </a:lnTo>
                <a:cubicBezTo>
                  <a:pt x="1766" y="20932"/>
                  <a:pt x="2114" y="21600"/>
                  <a:pt x="2542" y="21600"/>
                </a:cubicBezTo>
                <a:lnTo>
                  <a:pt x="20824" y="21600"/>
                </a:lnTo>
                <a:cubicBezTo>
                  <a:pt x="21252" y="21600"/>
                  <a:pt x="21600" y="20932"/>
                  <a:pt x="21600" y="20110"/>
                </a:cubicBezTo>
                <a:lnTo>
                  <a:pt x="21600" y="1490"/>
                </a:lnTo>
                <a:cubicBezTo>
                  <a:pt x="21600" y="668"/>
                  <a:pt x="21252" y="0"/>
                  <a:pt x="20824" y="0"/>
                </a:cubicBezTo>
                <a:lnTo>
                  <a:pt x="2542"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0" tIns="0" rIns="0" bIns="0"/>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700">
                <a:latin typeface="Arial"/>
                <a:ea typeface="Arial"/>
                <a:cs typeface="Arial"/>
                <a:sym typeface="Arial"/>
              </a:defRPr>
            </a:lvl1pPr>
          </a:lstStyle>
          <a:p>
            <a:pPr lvl="0">
              <a:defRPr sz="1800"/>
            </a:pPr>
            <a:r>
              <a:rPr sz="1700"/>
              <a:t>Huh? func() wrote the register-passed argument above the return address?</a:t>
            </a:r>
          </a:p>
        </p:txBody>
      </p:sp>
      <p:pic>
        <p:nvPicPr>
          <p:cNvPr id="34" name="pasted-image.pdf"/>
          <p:cNvPicPr/>
          <p:nvPr/>
        </p:nvPicPr>
        <p:blipFill>
          <a:blip r:embed="rId2">
            <a:extLst/>
          </a:blip>
          <a:stretch>
            <a:fillRect/>
          </a:stretch>
        </p:blipFill>
        <p:spPr>
          <a:xfrm>
            <a:off x="1711743" y="4830926"/>
            <a:ext cx="406401" cy="1422401"/>
          </a:xfrm>
          <a:prstGeom prst="rect">
            <a:avLst/>
          </a:prstGeom>
          <a:ln w="12700">
            <a:miter lim="400000"/>
          </a:ln>
        </p:spPr>
      </p:pic>
      <p:sp>
        <p:nvSpPr>
          <p:cNvPr id="35" name="Shape 35"/>
          <p:cNvSpPr/>
          <p:nvPr/>
        </p:nvSpPr>
        <p:spPr>
          <a:xfrm>
            <a:off x="477989" y="5788305"/>
            <a:ext cx="733017"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0000"/>
                </a:solidFill>
                <a:latin typeface="Arial"/>
                <a:ea typeface="Arial"/>
                <a:cs typeface="Arial"/>
                <a:sym typeface="Arial"/>
              </a:defRPr>
            </a:lvl1pPr>
          </a:lstStyle>
          <a:p>
            <a:pPr lvl="0">
              <a:defRPr sz="1800">
                <a:solidFill>
                  <a:srgbClr val="000000"/>
                </a:solidFill>
              </a:defRPr>
            </a:pPr>
            <a:r>
              <a:rPr sz="2400">
                <a:solidFill>
                  <a:srgbClr val="FF0000"/>
                </a:solidFill>
              </a:rPr>
              <a:t>RSP</a:t>
            </a:r>
          </a:p>
        </p:txBody>
      </p:sp>
      <p:sp>
        <p:nvSpPr>
          <p:cNvPr id="36" name="Shape 36"/>
          <p:cNvSpPr/>
          <p:nvPr/>
        </p:nvSpPr>
        <p:spPr>
          <a:xfrm>
            <a:off x="1192859" y="6007920"/>
            <a:ext cx="903005" cy="1"/>
          </a:xfrm>
          <a:prstGeom prst="line">
            <a:avLst/>
          </a:prstGeom>
          <a:ln w="38160">
            <a:solidFill>
              <a:srgbClr val="FF0000"/>
            </a:solidFill>
            <a:miter/>
            <a:tailEnd type="triangle"/>
          </a:ln>
        </p:spPr>
        <p:txBody>
          <a:bodyPr lIns="0" tIns="0" rIns="0" bIns="0"/>
          <a:lstStyle/>
          <a:p>
            <a:pPr lvl="0">
              <a:defRPr sz="1200">
                <a:latin typeface="+mn-lt"/>
                <a:ea typeface="+mn-ea"/>
                <a:cs typeface="+mn-cs"/>
                <a:sym typeface="Helvetica"/>
              </a:defRPr>
            </a:pPr>
          </a:p>
        </p:txBody>
      </p:sp>
      <p:sp>
        <p:nvSpPr>
          <p:cNvPr id="37" name="Shape 37"/>
          <p:cNvSpPr/>
          <p:nvPr/>
        </p:nvSpPr>
        <p:spPr>
          <a:xfrm>
            <a:off x="225458" y="5331430"/>
            <a:ext cx="1433325"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0x18 bytes</a:t>
            </a:r>
          </a:p>
        </p:txBody>
      </p:sp>
      <p:sp>
        <p:nvSpPr>
          <p:cNvPr id="38" name="Shape 38"/>
          <p:cNvSpPr/>
          <p:nvPr/>
        </p:nvSpPr>
        <p:spPr>
          <a:xfrm>
            <a:off x="225458" y="2845954"/>
            <a:ext cx="1433325"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0x28 bytes</a:t>
            </a:r>
          </a:p>
        </p:txBody>
      </p:sp>
      <p:pic>
        <p:nvPicPr>
          <p:cNvPr id="39" name="pasted-image.pdf"/>
          <p:cNvPicPr/>
          <p:nvPr/>
        </p:nvPicPr>
        <p:blipFill>
          <a:blip r:embed="rId3">
            <a:extLst/>
          </a:blip>
          <a:stretch>
            <a:fillRect/>
          </a:stretch>
        </p:blipFill>
        <p:spPr>
          <a:xfrm>
            <a:off x="1711743" y="2006083"/>
            <a:ext cx="406401" cy="2260601"/>
          </a:xfrm>
          <a:prstGeom prst="rect">
            <a:avLst/>
          </a:prstGeom>
          <a:ln w="12700">
            <a:miter lim="400000"/>
          </a:ln>
        </p:spPr>
      </p:pic>
      <p:sp>
        <p:nvSpPr>
          <p:cNvPr id="40" name="Shape 40"/>
          <p:cNvSpPr/>
          <p:nvPr/>
        </p:nvSpPr>
        <p:spPr>
          <a:xfrm>
            <a:off x="6924755" y="4875635"/>
            <a:ext cx="2190354" cy="1959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93" y="0"/>
                </a:moveTo>
                <a:cubicBezTo>
                  <a:pt x="2205" y="0"/>
                  <a:pt x="1808" y="443"/>
                  <a:pt x="1808" y="989"/>
                </a:cubicBezTo>
                <a:lnTo>
                  <a:pt x="1808" y="9593"/>
                </a:lnTo>
                <a:lnTo>
                  <a:pt x="0" y="11565"/>
                </a:lnTo>
                <a:lnTo>
                  <a:pt x="1808" y="13543"/>
                </a:lnTo>
                <a:lnTo>
                  <a:pt x="1808" y="20611"/>
                </a:lnTo>
                <a:cubicBezTo>
                  <a:pt x="1808" y="21157"/>
                  <a:pt x="2205" y="21600"/>
                  <a:pt x="2693" y="21600"/>
                </a:cubicBezTo>
                <a:lnTo>
                  <a:pt x="20719" y="21600"/>
                </a:lnTo>
                <a:cubicBezTo>
                  <a:pt x="21207" y="21600"/>
                  <a:pt x="21600" y="21157"/>
                  <a:pt x="21600" y="20611"/>
                </a:cubicBezTo>
                <a:lnTo>
                  <a:pt x="21600" y="989"/>
                </a:lnTo>
                <a:cubicBezTo>
                  <a:pt x="21600" y="443"/>
                  <a:pt x="21207" y="0"/>
                  <a:pt x="20719" y="0"/>
                </a:cubicBezTo>
                <a:lnTo>
                  <a:pt x="2693"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0" tIns="0" rIns="0" bIns="0"/>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700">
                <a:latin typeface="Arial"/>
                <a:ea typeface="Arial"/>
                <a:cs typeface="Arial"/>
                <a:sym typeface="Arial"/>
              </a:defRPr>
            </a:lvl1pPr>
          </a:lstStyle>
          <a:p>
            <a:pPr lvl="0">
              <a:defRPr sz="1800"/>
            </a:pPr>
            <a:r>
              <a:rPr sz="1700"/>
              <a:t>Because the asm only wrote a “dword ptr” (4 bytes) worth of memory at this location, so the top 4 bytes are undefined</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685800" y="1412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Pass1Parameter.c takeaways</a:t>
            </a:r>
          </a:p>
        </p:txBody>
      </p:sp>
      <p:sp>
        <p:nvSpPr>
          <p:cNvPr id="43" name="Shape 43"/>
          <p:cNvSpPr/>
          <p:nvPr/>
        </p:nvSpPr>
        <p:spPr>
          <a:xfrm>
            <a:off x="-43954" y="2916538"/>
            <a:ext cx="3657601" cy="266577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//Pass1Parameter.c:</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int func(int a){</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int i = a;</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return i;</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int main(){</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return func(0x11);</a:t>
            </a:r>
            <a:endParaRPr sz="2000">
              <a:latin typeface="Arial"/>
              <a:ea typeface="Arial"/>
              <a:cs typeface="Arial"/>
              <a:sym typeface="Arial"/>
            </a:endParaRPr>
          </a:p>
          <a:p>
            <a:pPr lvl="0" marL="341312" indent="-339725">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t>
            </a:r>
          </a:p>
        </p:txBody>
      </p:sp>
      <p:sp>
        <p:nvSpPr>
          <p:cNvPr id="44" name="Shape 44"/>
          <p:cNvSpPr/>
          <p:nvPr/>
        </p:nvSpPr>
        <p:spPr>
          <a:xfrm>
            <a:off x="3463577" y="2906262"/>
            <a:ext cx="5724377" cy="395225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func:</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0000000140001000  mov        dword ptr [rsp+8],ecx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0000000140001004  sub        rsp,18h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0000000140001008  mov        eax,dword ptr [rsp+20h]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000000014000100C  mov        dword ptr [rsp],eax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000000014000100F  mov        eax,dword ptr [rsp]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0000000140001012  add        rsp,18h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0000000140001016  ret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main:</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0000000140001020  sub        rsp,28h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0000000140001024  mov        ecx,11h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0000000140001029  call       func (0140001000h)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000000014000102E  add        rsp,28h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0000000140001032  ret  </a:t>
            </a:r>
          </a:p>
        </p:txBody>
      </p:sp>
      <p:sp>
        <p:nvSpPr>
          <p:cNvPr id="45" name="Shape 45"/>
          <p:cNvSpPr/>
          <p:nvPr/>
        </p:nvSpPr>
        <p:spPr>
          <a:xfrm>
            <a:off x="-6220" y="1155136"/>
            <a:ext cx="9156439" cy="14556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Something very interesting is going on with the stack!</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The value which is passed in a register is then still being stored on the stack…doesn’t that kind of defeat the speed benefit of passing in registers?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nvSpPr>
        <p:spPr>
          <a:xfrm>
            <a:off x="685800" y="-56876"/>
            <a:ext cx="7772400" cy="6217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800">
                <a:latin typeface="Arial"/>
                <a:ea typeface="Arial"/>
                <a:cs typeface="Arial"/>
                <a:sym typeface="Arial"/>
              </a:defRPr>
            </a:lvl1pPr>
          </a:lstStyle>
          <a:p>
            <a:pPr lvl="0">
              <a:defRPr sz="1800"/>
            </a:pPr>
            <a:r>
              <a:rPr sz="3800"/>
              <a:t>SpecialMaths.c</a:t>
            </a:r>
          </a:p>
        </p:txBody>
      </p:sp>
      <p:sp>
        <p:nvSpPr>
          <p:cNvPr id="48" name="Shape 48"/>
          <p:cNvSpPr/>
          <p:nvPr/>
        </p:nvSpPr>
        <p:spPr>
          <a:xfrm>
            <a:off x="-7746" y="1355725"/>
            <a:ext cx="7232415" cy="21299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&lt;stdlib.h&gt;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main(int argc, char ** argv){</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int a;</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//reminder: atoi() converts an ASCII string to an integer</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atoi(argv[1]);</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2*argc + a;</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49" name="Shape 49"/>
          <p:cNvSpPr/>
          <p:nvPr/>
        </p:nvSpPr>
        <p:spPr>
          <a:xfrm>
            <a:off x="-6219" y="432640"/>
            <a:ext cx="9156439" cy="7698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W</a:t>
            </a:r>
            <a:r>
              <a:rPr sz="2300">
                <a:latin typeface="Arial"/>
                <a:ea typeface="Arial"/>
                <a:cs typeface="Arial"/>
                <a:sym typeface="Arial"/>
              </a:rPr>
              <a:t>ith command line arguments, 2 function parameters, and special maths known to generate particular asm as a teachable moment :)</a:t>
            </a:r>
          </a:p>
        </p:txBody>
      </p:sp>
      <p:sp>
        <p:nvSpPr>
          <p:cNvPr id="50" name="Shape 50"/>
          <p:cNvSpPr/>
          <p:nvPr/>
        </p:nvSpPr>
        <p:spPr>
          <a:xfrm>
            <a:off x="3400921" y="2614162"/>
            <a:ext cx="6072287" cy="423165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main:</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0000000140001000  mov         qword ptr [rsp+10h],rdx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0000000140001005  mov         dword ptr [rsp+8],ecx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0000000140001009  sub         rsp,38h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000000014000100D  mov         eax,8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0000000140001012  imul        rax,rax,1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0000000140001016  mov         rcx,qword ptr [rsp+48h]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000000014000101B  mov         rcx,qword ptr [rcx+rax]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000000014000101F  call        qword ptr [400020F8h]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0000000140001025  mov         dword ptr [rsp+20h],eax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0000000140001029  mov         eax,dword ptr [rsp+20h]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000000014000102D  mov         ecx,dword ptr [rsp+40h]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solidFill>
                  <a:srgbClr val="FF2600"/>
                </a:solidFill>
                <a:latin typeface="Monaco"/>
                <a:ea typeface="Monaco"/>
                <a:cs typeface="Monaco"/>
                <a:sym typeface="Monaco"/>
              </a:rPr>
              <a:t>0000000140001031  lea         eax,[rax+rcx*2]  </a:t>
            </a:r>
            <a:endParaRPr sz="1400">
              <a:solidFill>
                <a:srgbClr val="FF2600"/>
              </a:solidFill>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0000000140001034  add         rsp,38h  </a:t>
            </a:r>
            <a:endParaRPr sz="1400">
              <a:latin typeface="Monaco"/>
              <a:ea typeface="Monaco"/>
              <a:cs typeface="Monaco"/>
              <a:sym typeface="Monaco"/>
            </a:endParaRPr>
          </a:p>
          <a:p>
            <a:pPr lvl="0" marL="341312" indent="-339725">
              <a:spcBef>
                <a:spcPts val="3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800"/>
            </a:pPr>
            <a:r>
              <a:rPr sz="1400">
                <a:latin typeface="Monaco"/>
                <a:ea typeface="Monaco"/>
                <a:cs typeface="Monaco"/>
                <a:sym typeface="Monaco"/>
              </a:rPr>
              <a:t>0000000140001038  ret  </a:t>
            </a:r>
          </a:p>
        </p:txBody>
      </p:sp>
      <p:pic>
        <p:nvPicPr>
          <p:cNvPr id="51" name="pasted-image.pdf"/>
          <p:cNvPicPr/>
          <p:nvPr/>
        </p:nvPicPr>
        <p:blipFill>
          <a:blip r:embed="rId2">
            <a:extLst/>
          </a:blip>
          <a:stretch>
            <a:fillRect/>
          </a:stretch>
        </p:blipFill>
        <p:spPr>
          <a:xfrm>
            <a:off x="3035300" y="5875020"/>
            <a:ext cx="431800" cy="431801"/>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3" name="pasted-image.png"/>
          <p:cNvPicPr/>
          <p:nvPr/>
        </p:nvPicPr>
        <p:blipFill>
          <a:blip r:embed="rId2">
            <a:extLst/>
          </a:blip>
          <a:stretch>
            <a:fillRect/>
          </a:stretch>
        </p:blipFill>
        <p:spPr>
          <a:xfrm>
            <a:off x="0" y="355729"/>
            <a:ext cx="9144000" cy="6146542"/>
          </a:xfrm>
          <a:prstGeom prst="rect">
            <a:avLst/>
          </a:prstGeom>
          <a:ln w="12700">
            <a:miter lim="400000"/>
          </a:ln>
        </p:spPr>
      </p:pic>
      <p:sp>
        <p:nvSpPr>
          <p:cNvPr id="54" name="Shape 54"/>
          <p:cNvSpPr/>
          <p:nvPr/>
        </p:nvSpPr>
        <p:spPr>
          <a:xfrm>
            <a:off x="2527300" y="1967451"/>
            <a:ext cx="3339555" cy="252824"/>
          </a:xfrm>
          <a:prstGeom prst="rect">
            <a:avLst/>
          </a:prstGeom>
          <a:solidFill>
            <a:srgbClr val="BBE0E3">
              <a:alpha val="0"/>
            </a:srgbClr>
          </a:solidFill>
          <a:ln w="38160">
            <a:solidFill>
              <a:srgbClr val="FF0000"/>
            </a:solidFill>
            <a:miter/>
          </a:ln>
        </p:spPr>
        <p:txBody>
          <a:bodyPr lIns="0" tIns="0" rIns="0" bIns="0" anchor="ctr"/>
          <a:lstStyle/>
          <a:p>
            <a:pPr lvl="0">
              <a:defRPr>
                <a:latin typeface="Arial"/>
                <a:ea typeface="Arial"/>
                <a:cs typeface="Arial"/>
                <a:sym typeface="Arial"/>
              </a:defRPr>
            </a:pPr>
          </a:p>
        </p:txBody>
      </p:sp>
      <p:sp>
        <p:nvSpPr>
          <p:cNvPr id="55" name="Shape 55"/>
          <p:cNvSpPr/>
          <p:nvPr/>
        </p:nvSpPr>
        <p:spPr>
          <a:xfrm>
            <a:off x="2286000" y="0"/>
            <a:ext cx="456206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Setting command line arguments</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nvSpPr>
        <p:spPr>
          <a:xfrm>
            <a:off x="685800" y="-2388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“r/mX” Addressing Forms Reminder</a:t>
            </a:r>
          </a:p>
        </p:txBody>
      </p:sp>
      <p:sp>
        <p:nvSpPr>
          <p:cNvPr id="58" name="Shape 58"/>
          <p:cNvSpPr/>
          <p:nvPr/>
        </p:nvSpPr>
        <p:spPr>
          <a:xfrm>
            <a:off x="685800" y="1447800"/>
            <a:ext cx="7772400" cy="38642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Anywhere you see an r/mX it means it could be taking a value either from a register, or a memory address.</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I’m just calling these “r/mX forms” because anywhere you see “r/mX” in the manual, the instruction can be a variation of the below forms.</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 Intel syntax, most of the time square brackets [] means to treat the value within as a memory address, and fetch the value at that address (like dereferencing a pointer)</a:t>
            </a:r>
            <a:endParaRPr sz="2000">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mov rax, rbx </a:t>
            </a:r>
            <a:endParaRPr>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mov rax, [rbx]</a:t>
            </a:r>
            <a:endParaRPr>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mov rax, [rbx+rcx*X] (X=1, 2, 4, 8)</a:t>
            </a:r>
            <a:endParaRPr>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mov rax, [rbx+rcx*X+Y] (Y= one byte, 0-255 or 4 bytes, 0-2^32-1)</a:t>
            </a:r>
            <a:endParaRPr>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Most complicated form is: </a:t>
            </a:r>
            <a:r>
              <a:rPr sz="2000">
                <a:latin typeface="Courier New"/>
                <a:ea typeface="Courier New"/>
                <a:cs typeface="Courier New"/>
                <a:sym typeface="Courier New"/>
              </a:rPr>
              <a:t>[base + index*scale + disp]</a:t>
            </a:r>
          </a:p>
        </p:txBody>
      </p:sp>
      <p:sp>
        <p:nvSpPr>
          <p:cNvPr id="59" name="Shape 59"/>
          <p:cNvSpPr/>
          <p:nvPr/>
        </p:nvSpPr>
        <p:spPr>
          <a:xfrm>
            <a:off x="2365375" y="6276975"/>
            <a:ext cx="4048559" cy="544153"/>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More info: Intel v2a, Section 2.1.5 page 2-4</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in particular Tables 2-2 and 2-3</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LEA - Load Effective Address</a:t>
            </a:r>
          </a:p>
        </p:txBody>
      </p:sp>
      <p:sp>
        <p:nvSpPr>
          <p:cNvPr id="62" name="Shape 62"/>
          <p:cNvSpPr/>
          <p:nvPr/>
        </p:nvSpPr>
        <p:spPr>
          <a:xfrm>
            <a:off x="685800" y="1981200"/>
            <a:ext cx="7772400" cy="408432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Frequently used with pointer arithmetic, sometimes for just arithmetic in general</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Uses the r/mX form but </a:t>
            </a:r>
            <a:r>
              <a:rPr sz="2800">
                <a:latin typeface="Arial Bold"/>
                <a:ea typeface="Arial Bold"/>
                <a:cs typeface="Arial Bold"/>
                <a:sym typeface="Arial Bold"/>
              </a:rPr>
              <a:t>is the exception to the rule</a:t>
            </a:r>
            <a:r>
              <a:rPr sz="2800">
                <a:latin typeface="Arial"/>
                <a:ea typeface="Arial"/>
                <a:cs typeface="Arial"/>
                <a:sym typeface="Arial"/>
              </a:rPr>
              <a:t> that the square brackets [ ] syntax means dereference (“value at”)</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Example: rbx = 0x2, rdx = 0x1000</a:t>
            </a:r>
            <a:endParaRPr sz="28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lea rax, [rdx+rbx*8+5]</a:t>
            </a:r>
            <a:endParaRPr sz="24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r</a:t>
            </a:r>
            <a:r>
              <a:rPr sz="2400">
                <a:latin typeface="Arial"/>
                <a:ea typeface="Arial"/>
                <a:cs typeface="Arial"/>
                <a:sym typeface="Arial"/>
              </a:rPr>
              <a:t>ax = 0x1015, not the value at 0x1015</a:t>
            </a:r>
            <a:endParaRPr sz="2400">
              <a:latin typeface="Arial"/>
              <a:ea typeface="Arial"/>
              <a:cs typeface="Arial"/>
              <a:sym typeface="Arial"/>
            </a:endParaRPr>
          </a:p>
          <a:p>
            <a:pPr lvl="0">
              <a:lnSpc>
                <a:spcPct val="90000"/>
              </a:lnSpc>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2400">
              <a:latin typeface="Arial"/>
              <a:ea typeface="Arial"/>
              <a:cs typeface="Arial"/>
              <a:sym typeface="Arial"/>
            </a:endParaRPr>
          </a:p>
        </p:txBody>
      </p:sp>
      <p:grpSp>
        <p:nvGrpSpPr>
          <p:cNvPr id="65" name="Group 65"/>
          <p:cNvGrpSpPr/>
          <p:nvPr/>
        </p:nvGrpSpPr>
        <p:grpSpPr>
          <a:xfrm>
            <a:off x="152400" y="76199"/>
            <a:ext cx="762000" cy="762000"/>
            <a:chOff x="0" y="0"/>
            <a:chExt cx="761998" cy="761998"/>
          </a:xfrm>
        </p:grpSpPr>
        <p:sp>
          <p:nvSpPr>
            <p:cNvPr id="63" name="Shape 63"/>
            <p:cNvSpPr/>
            <p:nvPr/>
          </p:nvSpPr>
          <p:spPr>
            <a:xfrm>
              <a:off x="0" y="-1"/>
              <a:ext cx="762000" cy="762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64" name="Shape 64"/>
            <p:cNvSpPr/>
            <p:nvPr/>
          </p:nvSpPr>
          <p:spPr>
            <a:xfrm>
              <a:off x="158334" y="216971"/>
              <a:ext cx="445332" cy="439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12</a:t>
              </a:r>
            </a:p>
          </p:txBody>
        </p:sp>
      </p:grpSp>
      <p:sp>
        <p:nvSpPr>
          <p:cNvPr id="66" name="Shape 66"/>
          <p:cNvSpPr/>
          <p:nvPr/>
        </p:nvSpPr>
        <p:spPr>
          <a:xfrm>
            <a:off x="73025" y="6400800"/>
            <a:ext cx="6561274"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Not covered in book!? It’s kind of important!</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