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Lst>
  <p:sldSz cx="9144000" cy="6858000"/>
  <p:notesSz cx="6858000" cy="9144000"/>
  <p:defaultTextStyle>
    <a:lvl1pPr defTabSz="457200">
      <a:defRPr sz="2400">
        <a:latin typeface="Times New Roman"/>
        <a:ea typeface="Times New Roman"/>
        <a:cs typeface="Times New Roman"/>
        <a:sym typeface="Times New Roman"/>
      </a:defRPr>
    </a:lvl1pPr>
    <a:lvl2pPr indent="457200" defTabSz="457200">
      <a:defRPr sz="2400">
        <a:latin typeface="Times New Roman"/>
        <a:ea typeface="Times New Roman"/>
        <a:cs typeface="Times New Roman"/>
        <a:sym typeface="Times New Roman"/>
      </a:defRPr>
    </a:lvl2pPr>
    <a:lvl3pPr indent="914400" defTabSz="457200">
      <a:defRPr sz="2400">
        <a:latin typeface="Times New Roman"/>
        <a:ea typeface="Times New Roman"/>
        <a:cs typeface="Times New Roman"/>
        <a:sym typeface="Times New Roman"/>
      </a:defRPr>
    </a:lvl3pPr>
    <a:lvl4pPr indent="1371600" defTabSz="457200">
      <a:defRPr sz="2400">
        <a:latin typeface="Times New Roman"/>
        <a:ea typeface="Times New Roman"/>
        <a:cs typeface="Times New Roman"/>
        <a:sym typeface="Times New Roman"/>
      </a:defRPr>
    </a:lvl4pPr>
    <a:lvl5pPr indent="1828800" defTabSz="457200">
      <a:defRPr sz="2400">
        <a:latin typeface="Times New Roman"/>
        <a:ea typeface="Times New Roman"/>
        <a:cs typeface="Times New Roman"/>
        <a:sym typeface="Times New Roman"/>
      </a:defRPr>
    </a:lvl5pPr>
    <a:lvl6pPr defTabSz="457200">
      <a:defRPr sz="2400">
        <a:latin typeface="Times New Roman"/>
        <a:ea typeface="Times New Roman"/>
        <a:cs typeface="Times New Roman"/>
        <a:sym typeface="Times New Roman"/>
      </a:defRPr>
    </a:lvl6pPr>
    <a:lvl7pPr defTabSz="457200">
      <a:defRPr sz="2400">
        <a:latin typeface="Times New Roman"/>
        <a:ea typeface="Times New Roman"/>
        <a:cs typeface="Times New Roman"/>
        <a:sym typeface="Times New Roman"/>
      </a:defRPr>
    </a:lvl7pPr>
    <a:lvl8pPr defTabSz="457200">
      <a:defRPr sz="2400">
        <a:latin typeface="Times New Roman"/>
        <a:ea typeface="Times New Roman"/>
        <a:cs typeface="Times New Roman"/>
        <a:sym typeface="Times New Roman"/>
      </a:defRPr>
    </a:lvl8pPr>
    <a:lvl9pPr defTabSz="457200">
      <a:defRPr sz="2400">
        <a:latin typeface="Times New Roman"/>
        <a:ea typeface="Times New Roman"/>
        <a:cs typeface="Times New Roman"/>
        <a:sym typeface="Times New Roman"/>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ECDD"/>
          </a:solidFill>
        </a:fill>
      </a:tcStyle>
    </a:wholeTbl>
    <a:band2H>
      <a:tcTxStyle b="def" i="def"/>
      <a:tcStyle>
        <a:tcBdr/>
        <a:fill>
          <a:solidFill>
            <a:srgbClr val="E6F6E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CC99"/>
          </a:solidFill>
        </a:fill>
      </a:tcStyle>
    </a:firstRow>
  </a:tblStyle>
  <a:tblStyle styleId="{C7B018BB-80A7-4F77-B60F-C8B233D01FF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CCCE6"/>
          </a:solidFill>
        </a:fill>
      </a:tcStyle>
    </a:wholeTbl>
    <a:band2H>
      <a:tcTxStyle b="def" i="def"/>
      <a:tcStyle>
        <a:tcBdr/>
        <a:fill>
          <a:solidFill>
            <a:srgbClr val="E7E7F3"/>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2E2EB9"/>
          </a:solidFill>
        </a:fill>
      </a:tcStyle>
    </a:firstRow>
  </a:tblStyle>
  <a:tblStyle styleId="{CF821DB8-F4EB-4A41-A1BA-3FCAFE7338EE}" styleName="">
    <a:tblBg/>
    <a:wholeTbl>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00CC99"/>
          </a:solidFill>
        </a:fill>
      </a:tcStyle>
    </a:firstCol>
    <a:lastRow>
      <a:tcTxStyle b="on" i="on">
        <a:font>
          <a:latin typeface="Times New Roman"/>
          <a:ea typeface="Times New Roman"/>
          <a:cs typeface="Times New Roman"/>
        </a:font>
        <a:srgbClr val="000000"/>
      </a:tcTxStyle>
      <a:tcStyle>
        <a:tcBdr>
          <a:left>
            <a:ln w="12700" cap="flat">
              <a:noFill/>
              <a:miter lim="400000"/>
            </a:ln>
          </a:left>
          <a:right>
            <a:ln w="12700" cap="flat">
              <a:noFill/>
              <a:miter lim="400000"/>
            </a:ln>
          </a:right>
          <a:top>
            <a:ln w="508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
          <a:latin typeface="Times New Roman"/>
          <a:ea typeface="Times New Roman"/>
          <a:cs typeface="Times New Roman"/>
        </a:font>
        <a:srgbClr val="FFFFFF"/>
      </a:tcTxStyle>
      <a:tcStyle>
        <a:tcBdr>
          <a:left>
            <a:ln w="12700" cap="flat">
              <a:noFill/>
              <a:miter lim="400000"/>
            </a:ln>
          </a:left>
          <a:right>
            <a:ln w="12700" cap="flat">
              <a:noFill/>
              <a:miter lim="400000"/>
            </a:ln>
          </a:right>
          <a:top>
            <a:ln w="25400" cap="flat">
              <a:solidFill>
                <a:srgbClr val="000000"/>
              </a:solidFill>
              <a:prstDash val="solid"/>
              <a:bevel/>
            </a:ln>
          </a:top>
          <a:bottom>
            <a:ln w="25400" cap="flat">
              <a:solidFill>
                <a:srgbClr val="000000"/>
              </a:solidFill>
              <a:prstDash val="solid"/>
              <a:bevel/>
            </a:ln>
          </a:bottom>
          <a:insideH>
            <a:ln w="12700" cap="flat">
              <a:noFill/>
              <a:miter lim="400000"/>
            </a:ln>
          </a:insideH>
          <a:insideV>
            <a:ln w="12700" cap="flat">
              <a:noFill/>
              <a:miter lim="400000"/>
            </a:ln>
          </a:insideV>
        </a:tcBdr>
        <a:fill>
          <a:solidFill>
            <a:srgbClr val="00CC99"/>
          </a:solidFill>
        </a:fill>
      </a:tcStyle>
    </a:firstRow>
  </a:tblStyle>
  <a:tblStyle styleId="{33BA23B1-9221-436E-865A-0063620EA4FD}" styleName="">
    <a:tblBg/>
    <a:wholeTbl>
      <a:tcTxStyle b="on" i="on">
        <a:font>
          <a:latin typeface="Times New Roman"/>
          <a:ea typeface="Times New Roman"/>
          <a:cs typeface="Times New Roman"/>
        </a:font>
        <a:srgbClr val="000000"/>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ACA"/>
          </a:solidFill>
        </a:fill>
      </a:tcStyle>
    </a:wholeTbl>
    <a:band2H>
      <a:tcTxStyle b="def" i="def"/>
      <a:tcStyle>
        <a:tcBdr/>
        <a:fill>
          <a:solidFill>
            <a:srgbClr val="E6E6E6"/>
          </a:solidFill>
        </a:fill>
      </a:tcStyle>
    </a:band2H>
    <a:firstCol>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Col>
    <a:la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lastRow>
    <a:firstRow>
      <a:tcTxStyle b="on" i="on">
        <a:font>
          <a:latin typeface="Times New Roman"/>
          <a:ea typeface="Times New Roman"/>
          <a:cs typeface="Times New Roman"/>
        </a:font>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fill>
      </a:tcStyle>
    </a:firstRow>
  </a:tblStyle>
  <a:tblStyle styleId="{2708684C-4D16-4618-839F-0558EEFCDFE6}" styleName="">
    <a:tblBg/>
    <a:wholeTb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wholeTbl>
    <a:band2H>
      <a:tcTxStyle b="def" i="def"/>
      <a:tcStyle>
        <a:tcBdr/>
        <a:fill>
          <a:solidFill>
            <a:srgbClr val="FFFFFF"/>
          </a:solidFill>
        </a:fill>
      </a:tcStyle>
    </a:band2H>
    <a:firstCol>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solidFill>
            <a:srgbClr val="000000">
              <a:alpha val="20000"/>
            </a:srgbClr>
          </a:solidFill>
        </a:fill>
      </a:tcStyle>
    </a:firstCol>
    <a:la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50800" cap="flat">
              <a:solidFill>
                <a:srgbClr val="000000"/>
              </a:solidFill>
              <a:prstDash val="solid"/>
              <a:bevel/>
            </a:ln>
          </a:top>
          <a:bottom>
            <a:ln w="127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lastRow>
    <a:firstRow>
      <a:tcTxStyle b="on" i="on">
        <a:font>
          <a:latin typeface="Times New Roman"/>
          <a:ea typeface="Times New Roman"/>
          <a:cs typeface="Times New Roman"/>
        </a:font>
        <a:srgbClr val="000000"/>
      </a:tcTxStyle>
      <a:tcStyle>
        <a:tcBdr>
          <a:left>
            <a:ln w="12700" cap="flat">
              <a:solidFill>
                <a:srgbClr val="000000"/>
              </a:solidFill>
              <a:prstDash val="solid"/>
              <a:bevel/>
            </a:ln>
          </a:left>
          <a:right>
            <a:ln w="12700" cap="flat">
              <a:solidFill>
                <a:srgbClr val="000000"/>
              </a:solidFill>
              <a:prstDash val="solid"/>
              <a:bevel/>
            </a:ln>
          </a:right>
          <a:top>
            <a:ln w="12700" cap="flat">
              <a:solidFill>
                <a:srgbClr val="000000"/>
              </a:solidFill>
              <a:prstDash val="solid"/>
              <a:bevel/>
            </a:ln>
          </a:top>
          <a:bottom>
            <a:ln w="25400" cap="flat">
              <a:solidFill>
                <a:srgbClr val="000000"/>
              </a:solidFill>
              <a:prstDash val="solid"/>
              <a:bevel/>
            </a:ln>
          </a:bottom>
          <a:insideH>
            <a:ln w="12700" cap="flat">
              <a:solidFill>
                <a:srgbClr val="000000"/>
              </a:solidFill>
              <a:prstDash val="solid"/>
              <a:bevel/>
            </a:ln>
          </a:insideH>
          <a:insideV>
            <a:ln w="12700" cap="flat">
              <a:solidFill>
                <a:srgbClr val="000000"/>
              </a:solidFill>
              <a:prstDash val="solid"/>
              <a:bevel/>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Shape 15"/>
          <p:cNvSpPr/>
          <p:nvPr>
            <p:ph type="sldImg"/>
          </p:nvPr>
        </p:nvSpPr>
        <p:spPr>
          <a:xfrm>
            <a:off x="1143000" y="685800"/>
            <a:ext cx="4572000" cy="3429000"/>
          </a:xfrm>
          <a:prstGeom prst="rect">
            <a:avLst/>
          </a:prstGeom>
        </p:spPr>
        <p:txBody>
          <a:bodyPr/>
          <a:lstStyle/>
          <a:p>
            <a:pPr lvl="0"/>
          </a:p>
        </p:txBody>
      </p:sp>
      <p:sp>
        <p:nvSpPr>
          <p:cNvPr id="16" name="Shape 16"/>
          <p:cNvSpPr/>
          <p:nvPr>
            <p:ph type="body" sz="quarter" idx="1"/>
          </p:nvPr>
        </p:nvSpPr>
        <p:spPr>
          <a:xfrm>
            <a:off x="914400" y="4343400"/>
            <a:ext cx="5029200" cy="4114800"/>
          </a:xfrm>
          <a:prstGeom prst="rect">
            <a:avLst/>
          </a:prstGeom>
        </p:spPr>
        <p:txBody>
          <a:bodyPr/>
          <a:lstStyle/>
          <a:p>
            <a:pPr lvl="0"/>
          </a:p>
        </p:txBody>
      </p:sp>
    </p:spTree>
  </p:cSld>
  <p:clrMap bg1="lt1" tx1="dk1" bg2="lt2" tx2="dk2" accent1="accent1" accent2="accent2" accent3="accent3" accent4="accent4" accent5="accent5" accent6="accent6" hlink="hlink" folHlink="folHlink"/>
  <p:notesStyle>
    <a:lvl1pPr defTabSz="457200">
      <a:lnSpc>
        <a:spcPct val="125000"/>
      </a:lnSpc>
      <a:defRPr sz="2400">
        <a:latin typeface="+mj-lt"/>
        <a:ea typeface="+mj-ea"/>
        <a:cs typeface="+mj-cs"/>
        <a:sym typeface="Avenir Roman"/>
      </a:defRPr>
    </a:lvl1pPr>
    <a:lvl2pPr indent="228600" defTabSz="457200">
      <a:lnSpc>
        <a:spcPct val="125000"/>
      </a:lnSpc>
      <a:defRPr sz="2400">
        <a:latin typeface="+mj-lt"/>
        <a:ea typeface="+mj-ea"/>
        <a:cs typeface="+mj-cs"/>
        <a:sym typeface="Avenir Roman"/>
      </a:defRPr>
    </a:lvl2pPr>
    <a:lvl3pPr indent="457200" defTabSz="457200">
      <a:lnSpc>
        <a:spcPct val="125000"/>
      </a:lnSpc>
      <a:defRPr sz="2400">
        <a:latin typeface="+mj-lt"/>
        <a:ea typeface="+mj-ea"/>
        <a:cs typeface="+mj-cs"/>
        <a:sym typeface="Avenir Roman"/>
      </a:defRPr>
    </a:lvl3pPr>
    <a:lvl4pPr indent="685800" defTabSz="457200">
      <a:lnSpc>
        <a:spcPct val="125000"/>
      </a:lnSpc>
      <a:defRPr sz="2400">
        <a:latin typeface="+mj-lt"/>
        <a:ea typeface="+mj-ea"/>
        <a:cs typeface="+mj-cs"/>
        <a:sym typeface="Avenir Roman"/>
      </a:defRPr>
    </a:lvl4pPr>
    <a:lvl5pPr indent="914400" defTabSz="457200">
      <a:lnSpc>
        <a:spcPct val="125000"/>
      </a:lnSpc>
      <a:defRPr sz="2400">
        <a:latin typeface="+mj-lt"/>
        <a:ea typeface="+mj-ea"/>
        <a:cs typeface="+mj-cs"/>
        <a:sym typeface="Avenir Roman"/>
      </a:defRPr>
    </a:lvl5pPr>
    <a:lvl6pPr indent="1143000" defTabSz="457200">
      <a:lnSpc>
        <a:spcPct val="125000"/>
      </a:lnSpc>
      <a:defRPr sz="2400">
        <a:latin typeface="+mj-lt"/>
        <a:ea typeface="+mj-ea"/>
        <a:cs typeface="+mj-cs"/>
        <a:sym typeface="Avenir Roman"/>
      </a:defRPr>
    </a:lvl6pPr>
    <a:lvl7pPr indent="1371600" defTabSz="457200">
      <a:lnSpc>
        <a:spcPct val="125000"/>
      </a:lnSpc>
      <a:defRPr sz="2400">
        <a:latin typeface="+mj-lt"/>
        <a:ea typeface="+mj-ea"/>
        <a:cs typeface="+mj-cs"/>
        <a:sym typeface="Avenir Roman"/>
      </a:defRPr>
    </a:lvl7pPr>
    <a:lvl8pPr indent="1600200" defTabSz="457200">
      <a:lnSpc>
        <a:spcPct val="125000"/>
      </a:lnSpc>
      <a:defRPr sz="2400">
        <a:latin typeface="+mj-lt"/>
        <a:ea typeface="+mj-ea"/>
        <a:cs typeface="+mj-cs"/>
        <a:sym typeface="Avenir Roman"/>
      </a:defRPr>
    </a:lvl8pPr>
    <a:lvl9pPr indent="1828800" defTabSz="457200">
      <a:lnSpc>
        <a:spcPct val="125000"/>
      </a:lnSpc>
      <a:defRPr sz="2400">
        <a:latin typeface="+mj-lt"/>
        <a:ea typeface="+mj-ea"/>
        <a:cs typeface="+mj-cs"/>
        <a:sym typeface="Avenir Roman"/>
      </a:defRPr>
    </a:lvl9pPr>
  </p:notesStyle>
</p:notesMaster>
</file>

<file path=ppt/notesSlides/_rels/notesSlide1.xml.rels><?xml version="1.0" encoding="UTF-8" standalone="yes"?><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5" name="Shape 25"/>
          <p:cNvSpPr/>
          <p:nvPr>
            <p:ph type="sldImg"/>
          </p:nvPr>
        </p:nvSpPr>
        <p:spPr>
          <a:prstGeom prst="rect">
            <a:avLst/>
          </a:prstGeom>
        </p:spPr>
        <p:txBody>
          <a:bodyPr/>
          <a:lstStyle/>
          <a:p>
            <a:pPr lvl="0"/>
          </a:p>
        </p:txBody>
      </p:sp>
      <p:sp>
        <p:nvSpPr>
          <p:cNvPr id="26" name="Shape 26"/>
          <p:cNvSpPr/>
          <p:nvPr>
            <p:ph type="body" sz="quarter" idx="1"/>
          </p:nvPr>
        </p:nvSpPr>
        <p:spPr>
          <a:prstGeom prst="rect">
            <a:avLst/>
          </a:prstGeom>
        </p:spPr>
        <p:txBody>
          <a:bodyPr/>
          <a:lstStyle/>
          <a:p>
            <a:pPr lvl="0">
              <a:defRPr sz="1800"/>
            </a:pPr>
            <a:r>
              <a:rPr sz="2400"/>
              <a:t>Attribution condition: You must indicate that derivative work</a:t>
            </a:r>
            <a:endParaRPr sz="2400"/>
          </a:p>
          <a:p>
            <a:pPr lvl="0">
              <a:defRPr sz="1800"/>
            </a:pPr>
            <a:r>
              <a:rPr sz="2400"/>
              <a:t>"Is derived from Xeno Kovah's ‘Intro x86-64’ class, available at http://OpenSecurityTraining.info/IntroX86-64.html"</a:t>
            </a:r>
          </a:p>
        </p:txBody>
      </p:sp>
    </p:spTree>
  </p:cSld>
  <p:clrMapOvr>
    <a:masterClrMapping/>
  </p:clrMapOvr>
</p:notes>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6" name="Shape 6"/>
          <p:cNvSpPr/>
          <p:nvPr>
            <p:ph type="sldNum" sz="quarter" idx="2"/>
          </p:nvPr>
        </p:nvSpPr>
        <p:spPr>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
        <p:nvSpPr>
          <p:cNvPr id="7" name="Shape 7"/>
          <p:cNvSpPr/>
          <p:nvPr>
            <p:ph type="title"/>
          </p:nvPr>
        </p:nvSpPr>
        <p:spPr>
          <a:prstGeom prst="rect">
            <a:avLst/>
          </a:prstGeom>
        </p:spPr>
        <p:txBody>
          <a:bodyPr/>
          <a:lstStyle/>
          <a:p>
            <a:pPr lvl="0">
              <a:defRPr sz="1800"/>
            </a:pPr>
            <a:r>
              <a:rPr sz="4400"/>
              <a:t>Title Text</a:t>
            </a:r>
          </a:p>
        </p:txBody>
      </p:sp>
      <p:sp>
        <p:nvSpPr>
          <p:cNvPr id="8" name="Shape 8"/>
          <p:cNvSpPr/>
          <p:nvPr>
            <p:ph type="body" idx="1"/>
          </p:nvPr>
        </p:nvSpPr>
        <p:spPr>
          <a:prstGeom prst="rect">
            <a:avLst/>
          </a:prstGeom>
        </p:spPr>
        <p:txBody>
          <a:bodyPr/>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Layouts/slideLayout2.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0" name="Shape 10"/>
          <p:cNvSpPr/>
          <p:nvPr>
            <p:ph type="sldNum" sz="quarter" idx="2"/>
          </p:nvPr>
        </p:nvSpPr>
        <p:spPr>
          <a:prstGeom prst="rect">
            <a:avLst/>
          </a:prstGeom>
        </p:spPr>
        <p:txBody>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Tree>
  </p:cSld>
  <p:clrMapOvr>
    <a:masterClrMapping/>
  </p:clrMapOvr>
  <p:transition spd="med" advClick="1"/>
</p:sldLayout>
</file>

<file path=ppt/slideLayouts/slideLayout3.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2" name="Shape 12"/>
          <p:cNvSpPr/>
          <p:nvPr>
            <p:ph type="sldNum" sz="quarter" idx="2"/>
          </p:nvPr>
        </p:nvSpPr>
        <p:spPr>
          <a:xfrm>
            <a:off x="7223125" y="6397625"/>
            <a:ext cx="1903413" cy="439229"/>
          </a:xfrm>
          <a:prstGeom prst="rect">
            <a:avLst/>
          </a:prstGeom>
        </p:spPr>
        <p:txBody>
          <a:bodyPr lIns="0" tIns="0" rIns="0" bIns="0"/>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fld id="{86CB4B4D-7CA3-9044-876B-883B54F8677D}" type="slidenum"/>
          </a:p>
        </p:txBody>
      </p:sp>
      <p:sp>
        <p:nvSpPr>
          <p:cNvPr id="13" name="Shape 13"/>
          <p:cNvSpPr/>
          <p:nvPr>
            <p:ph type="title"/>
          </p:nvPr>
        </p:nvSpPr>
        <p:spPr>
          <a:prstGeom prst="rect">
            <a:avLst/>
          </a:prstGeom>
        </p:spPr>
        <p:txBody>
          <a:bodyPr lIns="0" tIns="0" rIns="0" bIns="0"/>
          <a:lstStyle/>
          <a:p>
            <a:pPr lvl="0">
              <a:defRPr sz="1800"/>
            </a:pPr>
            <a:r>
              <a:rPr sz="4400"/>
              <a:t>Title Text</a:t>
            </a:r>
          </a:p>
        </p:txBody>
      </p:sp>
      <p:sp>
        <p:nvSpPr>
          <p:cNvPr id="14" name="Shape 14"/>
          <p:cNvSpPr/>
          <p:nvPr>
            <p:ph type="body" idx="1"/>
          </p:nvPr>
        </p:nvSpPr>
        <p:spPr>
          <a:prstGeom prst="rect">
            <a:avLst/>
          </a:prstGeom>
        </p:spPr>
        <p:txBody>
          <a:bodyPr lIns="0" tIns="0" rIns="0" bIns="0"/>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Ovr>
    <a:masterClrMapping/>
  </p:clrMapOvr>
  <p:transitio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p:bgPr>
    </p:bg>
    <p:spTree>
      <p:nvGrpSpPr>
        <p:cNvPr id="1" name=""/>
        <p:cNvGrpSpPr/>
        <p:nvPr/>
      </p:nvGrpSpPr>
      <p:grpSpPr>
        <a:xfrm>
          <a:off x="0" y="0"/>
          <a:ext cx="0" cy="0"/>
          <a:chOff x="0" y="0"/>
          <a:chExt cx="0" cy="0"/>
        </a:xfrm>
      </p:grpSpPr>
      <p:sp>
        <p:nvSpPr>
          <p:cNvPr id="2" name="Shape 2"/>
          <p:cNvSpPr/>
          <p:nvPr>
            <p:ph type="sldNum" sz="quarter" idx="2"/>
          </p:nvPr>
        </p:nvSpPr>
        <p:spPr>
          <a:xfrm>
            <a:off x="6553200" y="6248400"/>
            <a:ext cx="1903413" cy="439229"/>
          </a:xfrm>
          <a:prstGeom prst="rect">
            <a:avLst/>
          </a:prstGeom>
          <a:ln w="12700">
            <a:miter lim="400000"/>
          </a:ln>
        </p:spPr>
        <p:txBody>
          <a:bodyPr lIns="46799" tIns="46799" rIns="46799" bIns="46799">
            <a:spAutoFit/>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defRPr>
                <a:latin typeface="Arial"/>
                <a:ea typeface="Arial"/>
                <a:cs typeface="Arial"/>
                <a:sym typeface="Arial"/>
              </a:defRPr>
            </a:lvl1pPr>
          </a:lstStyle>
          <a:p>
            <a:pPr lvl="0"/>
            <a:fld id="{86CB4B4D-7CA3-9044-876B-883B54F8677D}" type="slidenum"/>
          </a:p>
        </p:txBody>
      </p:sp>
      <p:sp>
        <p:nvSpPr>
          <p:cNvPr id="3" name="Shape 3"/>
          <p:cNvSpPr/>
          <p:nvPr>
            <p:ph type="title"/>
          </p:nvPr>
        </p:nvSpPr>
        <p:spPr>
          <a:xfrm>
            <a:off x="685800" y="1844675"/>
            <a:ext cx="7772400" cy="2041525"/>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nchor="ctr"/>
          <a:lstStyle/>
          <a:p>
            <a:pPr lvl="0">
              <a:defRPr sz="1800"/>
            </a:pPr>
            <a:r>
              <a:rPr sz="4400"/>
              <a:t>Title Text</a:t>
            </a:r>
          </a:p>
        </p:txBody>
      </p:sp>
      <p:sp>
        <p:nvSpPr>
          <p:cNvPr id="4" name="Shape 4"/>
          <p:cNvSpPr/>
          <p:nvPr>
            <p:ph type="body" idx="1"/>
          </p:nvPr>
        </p:nvSpPr>
        <p:spPr>
          <a:xfrm>
            <a:off x="1371600" y="3886200"/>
            <a:ext cx="6400800" cy="2971800"/>
          </a:xfrm>
          <a:prstGeom prst="rect">
            <a:avLst/>
          </a:prstGeom>
          <a:ln w="12700">
            <a:miter lim="400000"/>
          </a:ln>
          <a:extLst>
            <a:ext uri="{C572A759-6A51-4108-AA02-DFA0A04FC94B}">
              <ma14:wrappingTextBoxFlag xmlns:ma14="http://schemas.microsoft.com/office/mac/drawingml/2011/main" val="1"/>
            </a:ext>
          </a:extLst>
        </p:spPr>
        <p:txBody>
          <a:bodyPr lIns="46799" tIns="46799" rIns="46799" bIns="46799"/>
          <a:lstStyle/>
          <a:p>
            <a:pPr lvl="0">
              <a:defRPr sz="1800"/>
            </a:pPr>
            <a:r>
              <a:rPr sz="3200"/>
              <a:t>Body Level One</a:t>
            </a:r>
            <a:endParaRPr sz="3200"/>
          </a:p>
          <a:p>
            <a:pPr lvl="1">
              <a:defRPr sz="1800"/>
            </a:pPr>
            <a:r>
              <a:rPr sz="3200"/>
              <a:t>Body Level Two</a:t>
            </a:r>
            <a:endParaRPr sz="3200"/>
          </a:p>
          <a:p>
            <a:pPr lvl="2">
              <a:defRPr sz="1800"/>
            </a:pPr>
            <a:r>
              <a:rPr sz="3200"/>
              <a:t>Body Level Three</a:t>
            </a:r>
            <a:endParaRPr sz="3200"/>
          </a:p>
          <a:p>
            <a:pPr lvl="3">
              <a:defRPr sz="1800"/>
            </a:pPr>
            <a:r>
              <a:rPr sz="3200"/>
              <a:t>Body Level Four</a:t>
            </a:r>
            <a:endParaRPr sz="3200"/>
          </a:p>
          <a:p>
            <a:pPr lvl="4">
              <a:defRPr sz="1800"/>
            </a:pPr>
            <a:r>
              <a:rPr sz="3200"/>
              <a:t>Body Level Five</a:t>
            </a:r>
          </a:p>
        </p:txBody>
      </p:sp>
    </p:spTree>
  </p:cSld>
  <p:clrMap bg1="lt1" tx1="dk1" bg2="lt2" tx2="dk2" accent1="accent1" accent2="accent2" accent3="accent3" accent4="accent4" accent5="accent5" accent6="accent6" hlink="hlink" folHlink="folHlink"/>
  <p:sldLayoutIdLst>
    <p:sldLayoutId id="2147483649" r:id="rId2"/>
    <p:sldLayoutId id="2147483650" r:id="rId3"/>
    <p:sldLayoutId id="2147483651" r:id="rId4"/>
  </p:sldLayoutIdLst>
  <p:transition spd="med" advClick="1"/>
  <p:txStyles>
    <p:titleStyle>
      <a:lvl1pPr algn="ctr" defTabSz="457200">
        <a:defRPr sz="4400">
          <a:latin typeface="Arial"/>
          <a:ea typeface="Arial"/>
          <a:cs typeface="Arial"/>
          <a:sym typeface="Arial"/>
        </a:defRPr>
      </a:lvl1pPr>
      <a:lvl2pPr algn="ctr" defTabSz="457200">
        <a:defRPr sz="4400">
          <a:latin typeface="Arial"/>
          <a:ea typeface="Arial"/>
          <a:cs typeface="Arial"/>
          <a:sym typeface="Arial"/>
        </a:defRPr>
      </a:lvl2pPr>
      <a:lvl3pPr algn="ctr" defTabSz="457200">
        <a:defRPr sz="4400">
          <a:latin typeface="Arial"/>
          <a:ea typeface="Arial"/>
          <a:cs typeface="Arial"/>
          <a:sym typeface="Arial"/>
        </a:defRPr>
      </a:lvl3pPr>
      <a:lvl4pPr algn="ctr" defTabSz="457200">
        <a:defRPr sz="4400">
          <a:latin typeface="Arial"/>
          <a:ea typeface="Arial"/>
          <a:cs typeface="Arial"/>
          <a:sym typeface="Arial"/>
        </a:defRPr>
      </a:lvl4pPr>
      <a:lvl5pPr algn="ctr" defTabSz="457200">
        <a:defRPr sz="4400">
          <a:latin typeface="Arial"/>
          <a:ea typeface="Arial"/>
          <a:cs typeface="Arial"/>
          <a:sym typeface="Arial"/>
        </a:defRPr>
      </a:lvl5pPr>
      <a:lvl6pPr indent="457200" algn="ctr" defTabSz="457200">
        <a:defRPr sz="4400">
          <a:latin typeface="Arial"/>
          <a:ea typeface="Arial"/>
          <a:cs typeface="Arial"/>
          <a:sym typeface="Arial"/>
        </a:defRPr>
      </a:lvl6pPr>
      <a:lvl7pPr indent="914400" algn="ctr" defTabSz="457200">
        <a:defRPr sz="4400">
          <a:latin typeface="Arial"/>
          <a:ea typeface="Arial"/>
          <a:cs typeface="Arial"/>
          <a:sym typeface="Arial"/>
        </a:defRPr>
      </a:lvl7pPr>
      <a:lvl8pPr indent="1371600" algn="ctr" defTabSz="457200">
        <a:defRPr sz="4400">
          <a:latin typeface="Arial"/>
          <a:ea typeface="Arial"/>
          <a:cs typeface="Arial"/>
          <a:sym typeface="Arial"/>
        </a:defRPr>
      </a:lvl8pPr>
      <a:lvl9pPr indent="1828800" algn="ctr" defTabSz="457200">
        <a:defRPr sz="4400">
          <a:latin typeface="Arial"/>
          <a:ea typeface="Arial"/>
          <a:cs typeface="Arial"/>
          <a:sym typeface="Arial"/>
        </a:defRPr>
      </a:lvl9pPr>
    </p:titleStyle>
    <p:bodyStyle>
      <a:lvl1pPr marL="342900" indent="-342900" algn="ctr" defTabSz="457200">
        <a:spcBef>
          <a:spcPts val="800"/>
        </a:spcBef>
        <a:defRPr sz="3200">
          <a:latin typeface="Arial"/>
          <a:ea typeface="Arial"/>
          <a:cs typeface="Arial"/>
          <a:sym typeface="Arial"/>
        </a:defRPr>
      </a:lvl1pPr>
      <a:lvl2pPr marL="342900" indent="114300" algn="ctr" defTabSz="457200">
        <a:spcBef>
          <a:spcPts val="800"/>
        </a:spcBef>
        <a:defRPr sz="3200">
          <a:latin typeface="Arial"/>
          <a:ea typeface="Arial"/>
          <a:cs typeface="Arial"/>
          <a:sym typeface="Arial"/>
        </a:defRPr>
      </a:lvl2pPr>
      <a:lvl3pPr marL="342900" indent="571500" algn="ctr" defTabSz="457200">
        <a:spcBef>
          <a:spcPts val="800"/>
        </a:spcBef>
        <a:defRPr sz="3200">
          <a:latin typeface="Arial"/>
          <a:ea typeface="Arial"/>
          <a:cs typeface="Arial"/>
          <a:sym typeface="Arial"/>
        </a:defRPr>
      </a:lvl3pPr>
      <a:lvl4pPr marL="342900" indent="1028700" algn="ctr" defTabSz="457200">
        <a:spcBef>
          <a:spcPts val="800"/>
        </a:spcBef>
        <a:defRPr sz="3200">
          <a:latin typeface="Arial"/>
          <a:ea typeface="Arial"/>
          <a:cs typeface="Arial"/>
          <a:sym typeface="Arial"/>
        </a:defRPr>
      </a:lvl4pPr>
      <a:lvl5pPr marL="342900" indent="1485900" algn="ctr" defTabSz="457200">
        <a:spcBef>
          <a:spcPts val="800"/>
        </a:spcBef>
        <a:defRPr sz="3200">
          <a:latin typeface="Arial"/>
          <a:ea typeface="Arial"/>
          <a:cs typeface="Arial"/>
          <a:sym typeface="Arial"/>
        </a:defRPr>
      </a:lvl5pPr>
      <a:lvl6pPr marL="342900" indent="1943100" algn="ctr" defTabSz="457200">
        <a:spcBef>
          <a:spcPts val="800"/>
        </a:spcBef>
        <a:defRPr sz="3200">
          <a:latin typeface="Arial"/>
          <a:ea typeface="Arial"/>
          <a:cs typeface="Arial"/>
          <a:sym typeface="Arial"/>
        </a:defRPr>
      </a:lvl6pPr>
      <a:lvl7pPr marL="342900" indent="2400300" algn="ctr" defTabSz="457200">
        <a:spcBef>
          <a:spcPts val="800"/>
        </a:spcBef>
        <a:defRPr sz="3200">
          <a:latin typeface="Arial"/>
          <a:ea typeface="Arial"/>
          <a:cs typeface="Arial"/>
          <a:sym typeface="Arial"/>
        </a:defRPr>
      </a:lvl7pPr>
      <a:lvl8pPr marL="342900" indent="2857500" algn="ctr" defTabSz="457200">
        <a:spcBef>
          <a:spcPts val="800"/>
        </a:spcBef>
        <a:defRPr sz="3200">
          <a:latin typeface="Arial"/>
          <a:ea typeface="Arial"/>
          <a:cs typeface="Arial"/>
          <a:sym typeface="Arial"/>
        </a:defRPr>
      </a:lvl8pPr>
      <a:lvl9pPr marL="342900" indent="3314700" algn="ctr" defTabSz="457200">
        <a:spcBef>
          <a:spcPts val="800"/>
        </a:spcBef>
        <a:defRPr sz="3200">
          <a:latin typeface="Arial"/>
          <a:ea typeface="Arial"/>
          <a:cs typeface="Arial"/>
          <a:sym typeface="Arial"/>
        </a:defRPr>
      </a:lvl9pPr>
    </p:bodyStyle>
    <p:otherStyle>
      <a:lvl1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1pPr>
      <a:lvl2pPr indent="4572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2pPr>
      <a:lvl3pPr indent="9144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3pPr>
      <a:lvl4pPr indent="13716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4pPr>
      <a:lvl5pPr indent="1828800"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5pPr>
      <a:lvl6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6pPr>
      <a:lvl7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7pPr>
      <a:lvl8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8pPr>
      <a:lvl9pPr defTabSz="457200">
        <a:tabLst>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csapp.cs.cmu.edu/public/labs.html" TargetMode="External"/><Relationship Id="rId3" Type="http://schemas.openxmlformats.org/officeDocument/2006/relationships/hyperlink" Target="http://www.amazon.com/gp/product/0136108040/ref=as_li_tl?ie=UTF8&amp;camp=1789&amp;creative=390957&amp;creativeASIN=0136108040&amp;linkCode=as2&amp;tag=opensecuinfo-20&amp;linkId=6LT5HKEUJJYSI3T4" TargetMode="External"/></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18" name="Shape 18"/>
          <p:cNvSpPr/>
          <p:nvPr>
            <p:ph type="title"/>
          </p:nvPr>
        </p:nvSpPr>
        <p:spPr>
          <a:xfrm>
            <a:off x="685800" y="739775"/>
            <a:ext cx="7772400" cy="2103438"/>
          </a:xfrm>
          <a:prstGeom prst="rect">
            <a:avLst/>
          </a:prstGeom>
        </p:spPr>
        <p:txBody>
          <a:bodyPr lIns="45719" tIns="45719" rIns="45719" bIns="45719">
            <a:normAutofit fontScale="100000" lnSpcReduction="0"/>
          </a:bodyPr>
          <a:lstStyle>
            <a:lvl1pPr>
              <a:tabLst>
                <a:tab pos="914400" algn="l"/>
                <a:tab pos="1828800" algn="l"/>
                <a:tab pos="2743200" algn="l"/>
                <a:tab pos="3657600" algn="l"/>
                <a:tab pos="4572000" algn="l"/>
                <a:tab pos="5486400" algn="l"/>
                <a:tab pos="6400800" algn="l"/>
                <a:tab pos="7315200" algn="l"/>
                <a:tab pos="8229600" algn="l"/>
                <a:tab pos="9144000" algn="l"/>
                <a:tab pos="10058400" algn="l"/>
              </a:tabLst>
            </a:lvl1pPr>
          </a:lstStyle>
          <a:p>
            <a:pPr lvl="0">
              <a:defRPr sz="1800"/>
            </a:pPr>
            <a:r>
              <a:rPr sz="4400"/>
              <a:t>Introduction to Intel x86-64 Assembly, Architecture, Applications, &amp; Alliteration</a:t>
            </a:r>
          </a:p>
        </p:txBody>
      </p:sp>
      <p:sp>
        <p:nvSpPr>
          <p:cNvPr id="19" name="Shape 19"/>
          <p:cNvSpPr/>
          <p:nvPr/>
        </p:nvSpPr>
        <p:spPr>
          <a:xfrm>
            <a:off x="1371600" y="3886200"/>
            <a:ext cx="6400800" cy="111954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algn="ctr">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3200">
                <a:latin typeface="Arial"/>
                <a:ea typeface="Arial"/>
                <a:cs typeface="Arial"/>
                <a:sym typeface="Arial"/>
              </a:rPr>
              <a:t>Xeno Kovah – 2014</a:t>
            </a:r>
            <a:endParaRPr sz="3200">
              <a:latin typeface="Arial"/>
              <a:ea typeface="Arial"/>
              <a:cs typeface="Arial"/>
              <a:sym typeface="Arial"/>
            </a:endParaRPr>
          </a:p>
          <a:p>
            <a:pPr lvl="0" algn="ctr">
              <a:spcBef>
                <a:spcPts val="800"/>
              </a:spcBef>
              <a:tabLst>
                <a:tab pos="914400" algn="l"/>
                <a:tab pos="1828800" algn="l"/>
                <a:tab pos="2743200" algn="l"/>
                <a:tab pos="3657600" algn="l"/>
                <a:tab pos="4572000" algn="l"/>
                <a:tab pos="5486400" algn="l"/>
                <a:tab pos="6400800" algn="l"/>
                <a:tab pos="7315200" algn="l"/>
                <a:tab pos="8229600" algn="l"/>
                <a:tab pos="9144000" algn="l"/>
                <a:tab pos="10058400" algn="l"/>
              </a:tabLst>
              <a:defRPr sz="1800"/>
            </a:pPr>
            <a:r>
              <a:rPr sz="3200">
                <a:latin typeface="Arial"/>
                <a:ea typeface="Arial"/>
                <a:cs typeface="Arial"/>
                <a:sym typeface="Arial"/>
              </a:rPr>
              <a:t>xkovah at gmail</a:t>
            </a:r>
          </a:p>
        </p:txBody>
      </p:sp>
    </p:spTree>
  </p:cSld>
  <p:clrMapOvr>
    <a:masterClrMapping/>
  </p:clrMapOvr>
  <p:transitio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1" name="Shape 21"/>
          <p:cNvSpPr/>
          <p:nvPr/>
        </p:nvSpPr>
        <p:spPr>
          <a:xfrm>
            <a:off x="-1" y="-936"/>
            <a:ext cx="9144002" cy="1143284"/>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3600">
                <a:latin typeface="Arial"/>
                <a:ea typeface="Arial"/>
                <a:cs typeface="Arial"/>
                <a:sym typeface="Arial"/>
              </a:defRPr>
            </a:lvl1pPr>
          </a:lstStyle>
          <a:p>
            <a:pPr lvl="0">
              <a:defRPr sz="1800"/>
            </a:pPr>
            <a:r>
              <a:rPr sz="3600"/>
              <a:t>All materials is licensed under a Creative Commons “Share Alike” license.</a:t>
            </a:r>
          </a:p>
        </p:txBody>
      </p:sp>
      <p:sp>
        <p:nvSpPr>
          <p:cNvPr id="22" name="Shape 22"/>
          <p:cNvSpPr/>
          <p:nvPr/>
        </p:nvSpPr>
        <p:spPr>
          <a:xfrm>
            <a:off x="685800" y="1237670"/>
            <a:ext cx="7772400" cy="437070"/>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lvl1pPr marL="341312" indent="-341312">
              <a:spcBef>
                <a:spcPts val="6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a:latin typeface="Arial"/>
                <a:ea typeface="Arial"/>
                <a:cs typeface="Arial"/>
                <a:sym typeface="Arial"/>
              </a:defRPr>
            </a:lvl1pPr>
          </a:lstStyle>
          <a:p>
            <a:pPr lvl="0">
              <a:defRPr sz="1800"/>
            </a:pPr>
            <a:r>
              <a:rPr sz="2400"/>
              <a:t>http://creativecommons.org/licenses/by-sa/3.0/</a:t>
            </a:r>
          </a:p>
        </p:txBody>
      </p:sp>
      <p:pic>
        <p:nvPicPr>
          <p:cNvPr id="23" name="image.png"/>
          <p:cNvPicPr/>
          <p:nvPr/>
        </p:nvPicPr>
        <p:blipFill>
          <a:blip r:embed="rId3">
            <a:extLst/>
          </a:blip>
          <a:stretch>
            <a:fillRect/>
          </a:stretch>
        </p:blipFill>
        <p:spPr>
          <a:xfrm>
            <a:off x="1524000" y="1770062"/>
            <a:ext cx="6324600" cy="4732338"/>
          </a:xfrm>
          <a:prstGeom prst="rect">
            <a:avLst/>
          </a:prstGeom>
          <a:ln w="12700">
            <a:miter lim="400000"/>
          </a:ln>
        </p:spPr>
      </p:pic>
      <p:sp>
        <p:nvSpPr>
          <p:cNvPr id="24" name="Shape 24"/>
          <p:cNvSpPr/>
          <p:nvPr/>
        </p:nvSpPr>
        <p:spPr>
          <a:xfrm>
            <a:off x="-9816" y="6484365"/>
            <a:ext cx="7107559" cy="544070"/>
          </a:xfrm>
          <a:prstGeom prst="rect">
            <a:avLst/>
          </a:prstGeom>
          <a:ln w="12700">
            <a:miter lim="400000"/>
          </a:ln>
          <a:extLst>
            <a:ext uri="{C572A759-6A51-4108-AA02-DFA0A04FC94B}">
              <ma14:wrappingTextBoxFlag xmlns:ma14="http://schemas.microsoft.com/office/mac/drawingml/2011/main" val="1"/>
            </a:ext>
          </a:extLst>
        </p:spPr>
        <p:txBody>
          <a:bodyPr wrap="none" lIns="0" tIns="0" rIns="0" bIns="0">
            <a:spAutoFit/>
          </a:bodyPr>
          <a:lstStyle/>
          <a:p>
            <a:pPr lvl="0">
              <a:defRPr sz="1800"/>
            </a:pPr>
            <a:r>
              <a:rPr sz="1100">
                <a:latin typeface="Arial"/>
                <a:ea typeface="Arial"/>
                <a:cs typeface="Arial"/>
                <a:sym typeface="Arial"/>
              </a:rPr>
              <a:t>Attribution condition: You must indicate that derivative work</a:t>
            </a:r>
            <a:endParaRPr sz="1100">
              <a:latin typeface="Arial"/>
              <a:ea typeface="Arial"/>
              <a:cs typeface="Arial"/>
              <a:sym typeface="Arial"/>
            </a:endParaRPr>
          </a:p>
          <a:p>
            <a:pPr lvl="0">
              <a:defRPr sz="1800"/>
            </a:pPr>
            <a:r>
              <a:rPr sz="1100">
                <a:latin typeface="Arial"/>
                <a:ea typeface="Arial"/>
                <a:cs typeface="Arial"/>
                <a:sym typeface="Arial"/>
              </a:rPr>
              <a:t>"Is derived from Xeno Kovah's 'Intro x86-64’ class, available at http://OpenSecurityTraining.info/IntroX86-64.html”</a:t>
            </a:r>
            <a:endParaRPr sz="1100">
              <a:latin typeface="Arial"/>
              <a:ea typeface="Arial"/>
              <a:cs typeface="Arial"/>
              <a:sym typeface="Arial"/>
            </a:endParaRPr>
          </a:p>
        </p:txBody>
      </p:sp>
    </p:spTree>
  </p:cSld>
  <p:clrMapOvr>
    <a:masterClrMapping/>
  </p:clrMapOvr>
  <p:transitio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8" name="Shape 28"/>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Bomb lab</a:t>
            </a:r>
          </a:p>
        </p:txBody>
      </p:sp>
      <p:sp>
        <p:nvSpPr>
          <p:cNvPr id="29" name="Shape 29"/>
          <p:cNvSpPr/>
          <p:nvPr/>
        </p:nvSpPr>
        <p:spPr>
          <a:xfrm>
            <a:off x="685800" y="1981200"/>
            <a:ext cx="7772400" cy="392043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From CMU architecture class - </a:t>
            </a:r>
            <a:r>
              <a:rPr sz="2800">
                <a:latin typeface="Arial"/>
                <a:ea typeface="Arial"/>
                <a:cs typeface="Arial"/>
                <a:sym typeface="Arial"/>
                <a:hlinkClick r:id="rId2" invalidUrl="" action="" tgtFrame="" tooltip="" history="1" highlightClick="0" endSnd="0"/>
              </a:rPr>
              <a:t>http://csapp.cs.cmu.edu/public/labs.html</a:t>
            </a:r>
            <a:endParaRPr sz="2800">
              <a:solidFill>
                <a:srgbClr val="009999"/>
              </a:solidFill>
              <a:latin typeface="Arial"/>
              <a:ea typeface="Arial"/>
              <a:cs typeface="Arial"/>
              <a:sym typeface="Arial"/>
            </a:endParaRPr>
          </a:p>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Thanks to Randal E. Bryant &amp; David R. O’Hallaron for providing the source code so it could be ported to x86-64 (and Windows in the Intro RE class)</a:t>
            </a:r>
            <a:endParaRPr sz="2800">
              <a:latin typeface="Arial"/>
              <a:ea typeface="Arial"/>
              <a:cs typeface="Arial"/>
              <a:sym typeface="Arial"/>
            </a:endParaRPr>
          </a:p>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The textbook for the class which the bomb lab is a part of is “</a:t>
            </a:r>
            <a:r>
              <a:rPr sz="2400" u="sng">
                <a:solidFill>
                  <a:srgbClr val="CCCCFF"/>
                </a:solidFill>
                <a:uFill>
                  <a:solidFill>
                    <a:srgbClr val="CCCCFF"/>
                  </a:solidFill>
                </a:uFill>
                <a:latin typeface="Arial"/>
                <a:ea typeface="Arial"/>
                <a:cs typeface="Arial"/>
                <a:sym typeface="Arial"/>
                <a:hlinkClick r:id="rId3" invalidUrl="" action="" tgtFrame="" tooltip="" history="1" highlightClick="0" endSnd="0"/>
              </a:rPr>
              <a:t>Computer Systems: A Programmer's Perspective, 2nd Edition, Prentice Hall, 2011; Bryant and O'Hallaron</a:t>
            </a:r>
            <a:r>
              <a:rPr sz="2800">
                <a:latin typeface="Arial"/>
                <a:ea typeface="Arial"/>
                <a:cs typeface="Arial"/>
                <a:sym typeface="Arial"/>
              </a:rPr>
              <a:t>”</a:t>
            </a:r>
          </a:p>
        </p:txBody>
      </p:sp>
    </p:spTree>
  </p:cSld>
  <p:clrMapOvr>
    <a:masterClrMapping/>
  </p:clrMapOvr>
  <p:transition spd="med" advClick="1"/>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1" name="Shape 31"/>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Bomb lab 2</a:t>
            </a:r>
          </a:p>
        </p:txBody>
      </p:sp>
      <p:sp>
        <p:nvSpPr>
          <p:cNvPr id="32" name="Shape 32"/>
          <p:cNvSpPr/>
          <p:nvPr/>
        </p:nvSpPr>
        <p:spPr>
          <a:xfrm>
            <a:off x="685800" y="1981200"/>
            <a:ext cx="7772400" cy="341027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Goal is to reverse engineer multiple phases to determine the program’s desired input</a:t>
            </a:r>
            <a:endParaRPr sz="2800">
              <a:latin typeface="Arial"/>
              <a:ea typeface="Arial"/>
              <a:cs typeface="Arial"/>
              <a:sym typeface="Arial"/>
            </a:endParaRPr>
          </a:p>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Create a text file with answers, one per line, named “answers”</a:t>
            </a:r>
            <a:endParaRPr sz="2800">
              <a:latin typeface="Arial"/>
              <a:ea typeface="Arial"/>
              <a:cs typeface="Arial"/>
              <a:sym typeface="Arial"/>
            </a:endParaRPr>
          </a:p>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gdb -x myCmds bomb</a:t>
            </a:r>
            <a:endParaRPr sz="2800">
              <a:latin typeface="Arial"/>
              <a:ea typeface="Arial"/>
              <a:cs typeface="Arial"/>
              <a:sym typeface="Arial"/>
            </a:endParaRPr>
          </a:p>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run with “r &lt; answers”</a:t>
            </a:r>
            <a:endParaRPr sz="2800">
              <a:latin typeface="Arial"/>
              <a:ea typeface="Arial"/>
              <a:cs typeface="Arial"/>
              <a:sym typeface="Arial"/>
            </a:endParaRPr>
          </a:p>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Should add/remove breakpoints on the different phases as you go along</a:t>
            </a:r>
          </a:p>
        </p:txBody>
      </p:sp>
    </p:spTree>
  </p:cSld>
  <p:clrMapOvr>
    <a:masterClrMapping/>
  </p:clrMapOvr>
  <p:transition spd="med" advClick="1"/>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4" name="Shape 34"/>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Bomb lab - EXPERT MODE!</a:t>
            </a:r>
          </a:p>
        </p:txBody>
      </p:sp>
      <p:sp>
        <p:nvSpPr>
          <p:cNvPr id="35" name="Shape 35"/>
          <p:cNvSpPr/>
          <p:nvPr/>
        </p:nvSpPr>
        <p:spPr>
          <a:xfrm>
            <a:off x="685800" y="1981200"/>
            <a:ext cx="7772400" cy="4789064"/>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If you already know a thing or two about asm (and were just here for the 64 bit update), let’s see how far you can get how fast if you play it on expert mode, without symbol information. Execute the following command in the directory where the bomb resides:</a:t>
            </a:r>
            <a:endParaRPr sz="2800">
              <a:latin typeface="Arial"/>
              <a:ea typeface="Arial"/>
              <a:cs typeface="Arial"/>
              <a:sym typeface="Arial"/>
            </a:endParaRPr>
          </a:p>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strip bomb</a:t>
            </a:r>
            <a:endParaRPr sz="2800">
              <a:latin typeface="Arial"/>
              <a:ea typeface="Arial"/>
              <a:cs typeface="Arial"/>
              <a:sym typeface="Arial"/>
            </a:endParaRPr>
          </a:p>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This is more like what you will actually see with malware. You’re not going to get symbols in that case.</a:t>
            </a:r>
            <a:endParaRPr sz="2800">
              <a:latin typeface="Arial"/>
              <a:ea typeface="Arial"/>
              <a:cs typeface="Arial"/>
              <a:sym typeface="Arial"/>
            </a:endParaRPr>
          </a:p>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i="1" sz="2800">
                <a:latin typeface="Arial"/>
                <a:ea typeface="Arial"/>
                <a:cs typeface="Arial"/>
                <a:sym typeface="Arial"/>
              </a:rPr>
              <a:t>Now</a:t>
            </a:r>
            <a:r>
              <a:rPr sz="2800">
                <a:latin typeface="Arial"/>
                <a:ea typeface="Arial"/>
                <a:cs typeface="Arial"/>
                <a:sym typeface="Arial"/>
              </a:rPr>
              <a:t> go ahead and see how fast you can go through the rounds ;)</a:t>
            </a:r>
          </a:p>
        </p:txBody>
      </p:sp>
    </p:spTree>
  </p:cSld>
  <p:clrMapOvr>
    <a:masterClrMapping/>
  </p:clrMapOvr>
  <p:transitio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 name="Shape 37"/>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Phase_2 hint</a:t>
            </a:r>
          </a:p>
        </p:txBody>
      </p:sp>
      <p:sp>
        <p:nvSpPr>
          <p:cNvPr id="38" name="Shape 38"/>
          <p:cNvSpPr/>
          <p:nvPr/>
        </p:nvSpPr>
        <p:spPr>
          <a:xfrm>
            <a:off x="46831" y="1981200"/>
            <a:ext cx="9050338" cy="4062944"/>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sscanf() is defined as follows:</a:t>
            </a:r>
            <a:endParaRPr sz="2800">
              <a:latin typeface="Arial"/>
              <a:ea typeface="Arial"/>
              <a:cs typeface="Arial"/>
              <a:sym typeface="Arial"/>
            </a:endParaRPr>
          </a:p>
          <a:p>
            <a:pPr lvl="0" marL="341312" indent="-341312">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100">
                <a:latin typeface="Courier"/>
                <a:ea typeface="Courier"/>
                <a:cs typeface="Courier"/>
                <a:sym typeface="Courier"/>
              </a:rPr>
              <a:t>int sscanf(const char *str, const char *format, ...);</a:t>
            </a:r>
            <a:endParaRPr sz="2800">
              <a:latin typeface="Courier"/>
              <a:ea typeface="Courier"/>
              <a:cs typeface="Courier"/>
              <a:sym typeface="Courier"/>
            </a:endParaRPr>
          </a:p>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So if it was e.g. “sscanf(foo, “%d %d”, &amp;a, &amp;b)” </a:t>
            </a:r>
            <a:endParaRPr sz="2800">
              <a:latin typeface="Arial"/>
              <a:ea typeface="Arial"/>
              <a:cs typeface="Arial"/>
              <a:sym typeface="Arial"/>
            </a:endParaRPr>
          </a:p>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It would take whatever string was pointed to by the first argument, </a:t>
            </a:r>
            <a:r>
              <a:rPr i="1" sz="2800">
                <a:latin typeface="Arial"/>
                <a:ea typeface="Arial"/>
                <a:cs typeface="Arial"/>
                <a:sym typeface="Arial"/>
              </a:rPr>
              <a:t>parse</a:t>
            </a:r>
            <a:r>
              <a:rPr sz="2800">
                <a:latin typeface="Arial"/>
                <a:ea typeface="Arial"/>
                <a:cs typeface="Arial"/>
                <a:sym typeface="Arial"/>
              </a:rPr>
              <a:t> it according to the second format string argument, and then store the parsed out values in the variables which were given by the subsequent n arguments (for n = 2 in this case)</a:t>
            </a:r>
            <a:endParaRPr sz="2800">
              <a:latin typeface="Arial"/>
              <a:ea typeface="Arial"/>
              <a:cs typeface="Arial"/>
              <a:sym typeface="Arial"/>
            </a:endParaRPr>
          </a:p>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“On success, the function returns the number of variables filled"</a:t>
            </a:r>
          </a:p>
        </p:txBody>
      </p:sp>
    </p:spTree>
  </p:cSld>
  <p:clrMapOvr>
    <a:masterClrMapping/>
  </p:clrMapOvr>
  <p:transitio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0" name="Shape 40"/>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Phase_2 hint</a:t>
            </a:r>
          </a:p>
        </p:txBody>
      </p:sp>
      <p:sp>
        <p:nvSpPr>
          <p:cNvPr id="41" name="Shape 41"/>
          <p:cNvSpPr/>
          <p:nvPr/>
        </p:nvSpPr>
        <p:spPr>
          <a:xfrm>
            <a:off x="46831" y="1981200"/>
            <a:ext cx="9050338" cy="2139427"/>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sscanf() is defined as follows:</a:t>
            </a:r>
            <a:endParaRPr sz="2800">
              <a:latin typeface="Arial"/>
              <a:ea typeface="Arial"/>
              <a:cs typeface="Arial"/>
              <a:sym typeface="Arial"/>
            </a:endParaRPr>
          </a:p>
          <a:p>
            <a:pPr lvl="0" marL="341312" indent="-341312">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100">
                <a:latin typeface="Courier"/>
                <a:ea typeface="Courier"/>
                <a:cs typeface="Courier"/>
                <a:sym typeface="Courier"/>
              </a:rPr>
              <a:t>int sscanf(const char *str, const char *format, ...);</a:t>
            </a:r>
            <a:endParaRPr sz="2800">
              <a:latin typeface="Courier"/>
              <a:ea typeface="Courier"/>
              <a:cs typeface="Courier"/>
              <a:sym typeface="Courier"/>
            </a:endParaRPr>
          </a:p>
          <a:p>
            <a:pPr lvl="0" marL="398197" indent="-398197">
              <a:lnSpc>
                <a:spcPct val="90000"/>
              </a:lnSpc>
              <a:spcBef>
                <a:spcPts val="7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2800">
                <a:latin typeface="Arial"/>
                <a:ea typeface="Arial"/>
                <a:cs typeface="Arial"/>
                <a:sym typeface="Arial"/>
              </a:rPr>
              <a:t>So if it was e.g. “sscanf(guess, “%d %d %d %d %d %d”, &amp;var1, &amp;var2, &amp;var3,</a:t>
            </a:r>
            <a:r>
              <a:rPr sz="2400">
                <a:latin typeface="Arial"/>
                <a:ea typeface="Arial"/>
                <a:cs typeface="Arial"/>
                <a:sym typeface="Arial"/>
              </a:rPr>
              <a:t> </a:t>
            </a:r>
            <a:r>
              <a:rPr sz="2800">
                <a:latin typeface="Arial"/>
                <a:ea typeface="Arial"/>
                <a:cs typeface="Arial"/>
                <a:sym typeface="Arial"/>
              </a:rPr>
              <a:t>&amp;var4,</a:t>
            </a:r>
            <a:r>
              <a:rPr sz="2400">
                <a:latin typeface="Arial"/>
                <a:ea typeface="Arial"/>
                <a:cs typeface="Arial"/>
                <a:sym typeface="Arial"/>
              </a:rPr>
              <a:t> </a:t>
            </a:r>
            <a:r>
              <a:rPr sz="2800">
                <a:latin typeface="Arial"/>
                <a:ea typeface="Arial"/>
                <a:cs typeface="Arial"/>
                <a:sym typeface="Arial"/>
              </a:rPr>
              <a:t>&amp;var5,</a:t>
            </a:r>
            <a:r>
              <a:rPr sz="2400">
                <a:latin typeface="Arial"/>
                <a:ea typeface="Arial"/>
                <a:cs typeface="Arial"/>
                <a:sym typeface="Arial"/>
              </a:rPr>
              <a:t> </a:t>
            </a:r>
            <a:r>
              <a:rPr sz="2800">
                <a:latin typeface="Arial"/>
                <a:ea typeface="Arial"/>
                <a:cs typeface="Arial"/>
                <a:sym typeface="Arial"/>
              </a:rPr>
              <a:t>&amp;var6,)” </a:t>
            </a:r>
            <a:endParaRPr sz="2800">
              <a:latin typeface="Arial"/>
              <a:ea typeface="Arial"/>
              <a:cs typeface="Arial"/>
              <a:sym typeface="Arial"/>
            </a:endParaRPr>
          </a:p>
        </p:txBody>
      </p:sp>
    </p:spTree>
  </p:cSld>
  <p:clrMapOvr>
    <a:masterClrMapping/>
  </p:clrMapOvr>
  <p:transitio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 name="Shape 43"/>
          <p:cNvSpPr/>
          <p:nvPr/>
        </p:nvSpPr>
        <p:spPr>
          <a:xfrm>
            <a:off x="685800" y="827020"/>
            <a:ext cx="7772400" cy="708160"/>
          </a:xfrm>
          <a:prstGeom prst="rect">
            <a:avLst/>
          </a:prstGeom>
          <a:ln w="12700">
            <a:miter lim="400000"/>
          </a:ln>
          <a:extLst>
            <a:ext uri="{C572A759-6A51-4108-AA02-DFA0A04FC94B}">
              <ma14:wrappingTextBoxFlag xmlns:ma14="http://schemas.microsoft.com/office/mac/drawingml/2011/main" val="1"/>
            </a:ext>
          </a:extLst>
        </p:spPr>
        <p:txBody>
          <a:bodyPr lIns="0" tIns="0" rIns="0" bIns="0" anchor="ctr">
            <a:spAutoFit/>
          </a:bodyPr>
          <a:lstStyle>
            <a:lvl1pPr algn="ctr">
              <a:tabLst>
                <a:tab pos="914400" algn="l"/>
                <a:tab pos="1828800" algn="l"/>
                <a:tab pos="2743200" algn="l"/>
                <a:tab pos="3657600" algn="l"/>
                <a:tab pos="4572000" algn="l"/>
                <a:tab pos="5486400" algn="l"/>
                <a:tab pos="6400800" algn="l"/>
                <a:tab pos="7315200" algn="l"/>
                <a:tab pos="8229600" algn="l"/>
                <a:tab pos="9144000" algn="l"/>
                <a:tab pos="10058400" algn="l"/>
              </a:tabLst>
              <a:defRPr sz="4400">
                <a:latin typeface="Arial"/>
                <a:ea typeface="Arial"/>
                <a:cs typeface="Arial"/>
                <a:sym typeface="Arial"/>
              </a:defRPr>
            </a:lvl1pPr>
          </a:lstStyle>
          <a:p>
            <a:pPr lvl="0">
              <a:defRPr sz="1800"/>
            </a:pPr>
            <a:r>
              <a:rPr sz="4400"/>
              <a:t>GDB/Bomb Lab Cheat Sheet</a:t>
            </a:r>
          </a:p>
        </p:txBody>
      </p:sp>
      <p:sp>
        <p:nvSpPr>
          <p:cNvPr id="44" name="Shape 44"/>
          <p:cNvSpPr/>
          <p:nvPr/>
        </p:nvSpPr>
        <p:spPr>
          <a:xfrm>
            <a:off x="685800" y="1981200"/>
            <a:ext cx="7772400" cy="4612045"/>
          </a:xfrm>
          <a:prstGeom prst="rect">
            <a:avLst/>
          </a:prstGeom>
          <a:ln w="12700">
            <a:miter lim="400000"/>
          </a:ln>
          <a:extLst>
            <a:ext uri="{C572A759-6A51-4108-AA02-DFA0A04FC94B}">
              <ma14:wrappingTextBoxFlag xmlns:ma14="http://schemas.microsoft.com/office/mac/drawingml/2011/main" val="1"/>
            </a:ext>
          </a:extLst>
        </p:spPr>
        <p:txBody>
          <a:bodyPr lIns="0" tIns="0" rIns="0" bIns="0">
            <a:spAutoFit/>
          </a:bodyPr>
          <a:lstStyle/>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Christian Arllen found this, and it has many more example of gdb syntax, as well as some help for if you get stuck on the lab</a:t>
            </a:r>
            <a:endParaRPr sz="3200">
              <a:latin typeface="Arial"/>
              <a:ea typeface="Arial"/>
              <a:cs typeface="Arial"/>
              <a:sym typeface="Arial"/>
            </a:endParaRPr>
          </a:p>
          <a:p>
            <a:pPr lvl="0" marL="341312" indent="-341312">
              <a:spcBef>
                <a:spcPts val="800"/>
              </a:spcBef>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http://condor.depaul.edu/~jriely/csc373fall2010/extras/mygdbnotes.txt</a:t>
            </a:r>
            <a:endParaRPr sz="3200">
              <a:latin typeface="Arial"/>
              <a:ea typeface="Arial"/>
              <a:cs typeface="Arial"/>
              <a:sym typeface="Arial"/>
            </a:endParaRPr>
          </a:p>
          <a:p>
            <a:pPr lvl="0" marL="455083" indent="-455083">
              <a:spcBef>
                <a:spcPts val="800"/>
              </a:spcBef>
              <a:buClr>
                <a:srgbClr val="000000"/>
              </a:buClr>
              <a:buSzPct val="100000"/>
              <a:buFont typeface="Arial"/>
              <a:buChar char="•"/>
              <a:tabLst>
                <a:tab pos="901700" algn="l"/>
                <a:tab pos="1816100" algn="l"/>
                <a:tab pos="2730500" algn="l"/>
                <a:tab pos="3644900" algn="l"/>
                <a:tab pos="4559300" algn="l"/>
                <a:tab pos="5473700" algn="l"/>
                <a:tab pos="6388100" algn="l"/>
                <a:tab pos="7302500" algn="l"/>
                <a:tab pos="8216900" algn="l"/>
                <a:tab pos="9131300" algn="l"/>
                <a:tab pos="10045700" algn="l"/>
              </a:tabLst>
              <a:defRPr sz="1800"/>
            </a:pPr>
            <a:r>
              <a:rPr sz="3200">
                <a:latin typeface="Arial"/>
                <a:ea typeface="Arial"/>
                <a:cs typeface="Arial"/>
                <a:sym typeface="Arial"/>
              </a:rPr>
              <a:t>(get it on google cache while you can, because it's gone now)</a:t>
            </a:r>
          </a:p>
        </p:txBody>
      </p:sp>
    </p:spTree>
  </p:cSld>
  <p:clrMapOvr>
    <a:masterClrMapping/>
  </p:clrMapOvr>
  <p:transition spd="med" advClick="1"/>
</p:sld>
</file>

<file path=ppt/theme/theme1.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a:themeElements>
    <a:clrScheme name="Default">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0C9"/>
      </a:accent5>
      <a:accent6>
        <a:srgbClr val="2E2EB9"/>
      </a:accent6>
      <a:hlink>
        <a:srgbClr val="0000FF"/>
      </a:hlink>
      <a:folHlink>
        <a:srgbClr val="FF00FF"/>
      </a:folHlink>
    </a:clrScheme>
    <a:fontScheme name="Default">
      <a:majorFont>
        <a:latin typeface="Avenir Roman"/>
        <a:ea typeface="Avenir Roman"/>
        <a:cs typeface="Avenir Roman"/>
      </a:majorFont>
      <a:minorFont>
        <a:latin typeface="Helvetica"/>
        <a:ea typeface="Helvetica"/>
        <a:cs typeface="Helvetica"/>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00CC99"/>
          </a:solidFill>
          <a:prstDash val="solid"/>
          <a:bevel/>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rgbClr val="00CC99"/>
          </a:solidFill>
          <a:prstDash val="solid"/>
          <a:bevel/>
        </a:ln>
        <a:effectLst>
          <a:outerShdw sx="100000" sy="100000" kx="0" ky="0" algn="b" rotWithShape="0" blurRad="38100" dist="20000" dir="5400000">
            <a:srgbClr val="000000">
              <a:alpha val="38000"/>
            </a:srgbClr>
          </a:outerShdw>
        </a:effectLst>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upright="0">
        <a:spAutoFit/>
      </a:bodyPr>
      <a:lstStyle>
        <a:defPPr marL="0" marR="0" indent="0" algn="l" defTabSz="457200" rtl="0" fontAlgn="auto" latinLnBrk="1" hangingPunct="0">
          <a:lnSpc>
            <a:spcPct val="100000"/>
          </a:lnSpc>
          <a:spcBef>
            <a:spcPts val="0"/>
          </a:spcBef>
          <a:spcAft>
            <a:spcPts val="0"/>
          </a:spcAft>
          <a:buClrTx/>
          <a:buSzTx/>
          <a:buFontTx/>
          <a:buNone/>
          <a:tabLst/>
          <a:defRPr b="0" baseline="0" cap="none" i="0" spc="0" strike="noStrike" sz="2400" u="none" kumimoji="0" normalizeH="0">
            <a:ln>
              <a:noFill/>
            </a:ln>
            <a:solidFill>
              <a:srgbClr val="000000"/>
            </a:solidFill>
            <a:effectLst/>
            <a:uFillTx/>
            <a:latin typeface="Times New Roman"/>
            <a:ea typeface="Times New Roman"/>
            <a:cs typeface="Times New Roman"/>
            <a:sym typeface="Times New Roman"/>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