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6"/>
  </p:notesMasterIdLst>
  <p:handoutMasterIdLst>
    <p:handoutMasterId r:id="rId177"/>
  </p:handoutMasterIdLst>
  <p:sldIdLst>
    <p:sldId id="256" r:id="rId2"/>
    <p:sldId id="259" r:id="rId3"/>
    <p:sldId id="424" r:id="rId4"/>
    <p:sldId id="262" r:id="rId5"/>
    <p:sldId id="447" r:id="rId6"/>
    <p:sldId id="425" r:id="rId7"/>
    <p:sldId id="426" r:id="rId8"/>
    <p:sldId id="427" r:id="rId9"/>
    <p:sldId id="428" r:id="rId10"/>
    <p:sldId id="429" r:id="rId11"/>
    <p:sldId id="442" r:id="rId12"/>
    <p:sldId id="430" r:id="rId13"/>
    <p:sldId id="431" r:id="rId14"/>
    <p:sldId id="433" r:id="rId15"/>
    <p:sldId id="434" r:id="rId16"/>
    <p:sldId id="436" r:id="rId17"/>
    <p:sldId id="437" r:id="rId18"/>
    <p:sldId id="435" r:id="rId19"/>
    <p:sldId id="260" r:id="rId20"/>
    <p:sldId id="257" r:id="rId21"/>
    <p:sldId id="261" r:id="rId22"/>
    <p:sldId id="258" r:id="rId23"/>
    <p:sldId id="263" r:id="rId24"/>
    <p:sldId id="277" r:id="rId25"/>
    <p:sldId id="264" r:id="rId26"/>
    <p:sldId id="265" r:id="rId27"/>
    <p:sldId id="268" r:id="rId28"/>
    <p:sldId id="266" r:id="rId29"/>
    <p:sldId id="267" r:id="rId30"/>
    <p:sldId id="278" r:id="rId31"/>
    <p:sldId id="269" r:id="rId32"/>
    <p:sldId id="270" r:id="rId33"/>
    <p:sldId id="280" r:id="rId34"/>
    <p:sldId id="271" r:id="rId35"/>
    <p:sldId id="272" r:id="rId36"/>
    <p:sldId id="273" r:id="rId37"/>
    <p:sldId id="274" r:id="rId38"/>
    <p:sldId id="275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2" r:id="rId60"/>
    <p:sldId id="301" r:id="rId61"/>
    <p:sldId id="443" r:id="rId62"/>
    <p:sldId id="445" r:id="rId63"/>
    <p:sldId id="444" r:id="rId64"/>
    <p:sldId id="305" r:id="rId65"/>
    <p:sldId id="306" r:id="rId66"/>
    <p:sldId id="316" r:id="rId67"/>
    <p:sldId id="312" r:id="rId68"/>
    <p:sldId id="309" r:id="rId69"/>
    <p:sldId id="311" r:id="rId70"/>
    <p:sldId id="314" r:id="rId71"/>
    <p:sldId id="315" r:id="rId72"/>
    <p:sldId id="321" r:id="rId73"/>
    <p:sldId id="318" r:id="rId74"/>
    <p:sldId id="322" r:id="rId75"/>
    <p:sldId id="323" r:id="rId76"/>
    <p:sldId id="320" r:id="rId77"/>
    <p:sldId id="324" r:id="rId78"/>
    <p:sldId id="304" r:id="rId79"/>
    <p:sldId id="308" r:id="rId80"/>
    <p:sldId id="319" r:id="rId81"/>
    <p:sldId id="325" r:id="rId82"/>
    <p:sldId id="326" r:id="rId83"/>
    <p:sldId id="439" r:id="rId84"/>
    <p:sldId id="440" r:id="rId85"/>
    <p:sldId id="327" r:id="rId86"/>
    <p:sldId id="332" r:id="rId87"/>
    <p:sldId id="333" r:id="rId88"/>
    <p:sldId id="334" r:id="rId89"/>
    <p:sldId id="335" r:id="rId90"/>
    <p:sldId id="336" r:id="rId91"/>
    <p:sldId id="337" r:id="rId92"/>
    <p:sldId id="331" r:id="rId93"/>
    <p:sldId id="339" r:id="rId94"/>
    <p:sldId id="341" r:id="rId95"/>
    <p:sldId id="342" r:id="rId96"/>
    <p:sldId id="343" r:id="rId97"/>
    <p:sldId id="344" r:id="rId98"/>
    <p:sldId id="340" r:id="rId99"/>
    <p:sldId id="346" r:id="rId100"/>
    <p:sldId id="347" r:id="rId101"/>
    <p:sldId id="350" r:id="rId102"/>
    <p:sldId id="351" r:id="rId103"/>
    <p:sldId id="353" r:id="rId104"/>
    <p:sldId id="352" r:id="rId105"/>
    <p:sldId id="354" r:id="rId106"/>
    <p:sldId id="359" r:id="rId107"/>
    <p:sldId id="360" r:id="rId108"/>
    <p:sldId id="357" r:id="rId109"/>
    <p:sldId id="358" r:id="rId110"/>
    <p:sldId id="363" r:id="rId111"/>
    <p:sldId id="364" r:id="rId112"/>
    <p:sldId id="361" r:id="rId113"/>
    <p:sldId id="362" r:id="rId114"/>
    <p:sldId id="365" r:id="rId115"/>
    <p:sldId id="355" r:id="rId116"/>
    <p:sldId id="356" r:id="rId117"/>
    <p:sldId id="367" r:id="rId118"/>
    <p:sldId id="370" r:id="rId119"/>
    <p:sldId id="371" r:id="rId120"/>
    <p:sldId id="373" r:id="rId121"/>
    <p:sldId id="372" r:id="rId122"/>
    <p:sldId id="369" r:id="rId123"/>
    <p:sldId id="374" r:id="rId124"/>
    <p:sldId id="368" r:id="rId125"/>
    <p:sldId id="375" r:id="rId126"/>
    <p:sldId id="376" r:id="rId127"/>
    <p:sldId id="378" r:id="rId128"/>
    <p:sldId id="377" r:id="rId129"/>
    <p:sldId id="386" r:id="rId130"/>
    <p:sldId id="387" r:id="rId131"/>
    <p:sldId id="388" r:id="rId132"/>
    <p:sldId id="389" r:id="rId133"/>
    <p:sldId id="391" r:id="rId134"/>
    <p:sldId id="390" r:id="rId135"/>
    <p:sldId id="379" r:id="rId136"/>
    <p:sldId id="380" r:id="rId137"/>
    <p:sldId id="381" r:id="rId138"/>
    <p:sldId id="384" r:id="rId139"/>
    <p:sldId id="382" r:id="rId140"/>
    <p:sldId id="385" r:id="rId141"/>
    <p:sldId id="383" r:id="rId142"/>
    <p:sldId id="392" r:id="rId143"/>
    <p:sldId id="401" r:id="rId144"/>
    <p:sldId id="394" r:id="rId145"/>
    <p:sldId id="396" r:id="rId146"/>
    <p:sldId id="402" r:id="rId147"/>
    <p:sldId id="403" r:id="rId148"/>
    <p:sldId id="404" r:id="rId149"/>
    <p:sldId id="406" r:id="rId150"/>
    <p:sldId id="393" r:id="rId151"/>
    <p:sldId id="397" r:id="rId152"/>
    <p:sldId id="398" r:id="rId153"/>
    <p:sldId id="399" r:id="rId154"/>
    <p:sldId id="400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14" r:id="rId163"/>
    <p:sldId id="415" r:id="rId164"/>
    <p:sldId id="416" r:id="rId165"/>
    <p:sldId id="417" r:id="rId166"/>
    <p:sldId id="418" r:id="rId167"/>
    <p:sldId id="419" r:id="rId168"/>
    <p:sldId id="423" r:id="rId169"/>
    <p:sldId id="420" r:id="rId170"/>
    <p:sldId id="421" r:id="rId171"/>
    <p:sldId id="422" r:id="rId172"/>
    <p:sldId id="448" r:id="rId173"/>
    <p:sldId id="317" r:id="rId174"/>
    <p:sldId id="449" r:id="rId175"/>
  </p:sldIdLst>
  <p:sldSz cx="12801600" cy="9601200" type="A3"/>
  <p:notesSz cx="9144000" cy="6858000"/>
  <p:defaultTextStyle>
    <a:defPPr>
      <a:defRPr lang="en-US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921032-1F0B-A247-995A-83277DCFE194}">
          <p14:sldIdLst>
            <p14:sldId id="256"/>
            <p14:sldId id="259"/>
            <p14:sldId id="424"/>
            <p14:sldId id="262"/>
            <p14:sldId id="447"/>
            <p14:sldId id="425"/>
            <p14:sldId id="426"/>
            <p14:sldId id="427"/>
            <p14:sldId id="428"/>
            <p14:sldId id="429"/>
            <p14:sldId id="442"/>
            <p14:sldId id="430"/>
            <p14:sldId id="431"/>
            <p14:sldId id="433"/>
            <p14:sldId id="434"/>
            <p14:sldId id="436"/>
            <p14:sldId id="437"/>
            <p14:sldId id="435"/>
            <p14:sldId id="260"/>
            <p14:sldId id="257"/>
            <p14:sldId id="261"/>
            <p14:sldId id="258"/>
            <p14:sldId id="263"/>
            <p14:sldId id="277"/>
            <p14:sldId id="264"/>
            <p14:sldId id="265"/>
            <p14:sldId id="268"/>
            <p14:sldId id="266"/>
            <p14:sldId id="267"/>
            <p14:sldId id="278"/>
            <p14:sldId id="269"/>
            <p14:sldId id="270"/>
            <p14:sldId id="280"/>
            <p14:sldId id="271"/>
            <p14:sldId id="272"/>
            <p14:sldId id="273"/>
            <p14:sldId id="274"/>
            <p14:sldId id="275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2"/>
            <p14:sldId id="301"/>
            <p14:sldId id="443"/>
            <p14:sldId id="445"/>
            <p14:sldId id="444"/>
            <p14:sldId id="305"/>
            <p14:sldId id="306"/>
            <p14:sldId id="316"/>
            <p14:sldId id="312"/>
            <p14:sldId id="309"/>
            <p14:sldId id="311"/>
            <p14:sldId id="314"/>
            <p14:sldId id="315"/>
            <p14:sldId id="321"/>
            <p14:sldId id="318"/>
            <p14:sldId id="322"/>
            <p14:sldId id="323"/>
            <p14:sldId id="320"/>
            <p14:sldId id="324"/>
            <p14:sldId id="304"/>
            <p14:sldId id="308"/>
            <p14:sldId id="319"/>
            <p14:sldId id="325"/>
            <p14:sldId id="326"/>
            <p14:sldId id="439"/>
            <p14:sldId id="440"/>
            <p14:sldId id="327"/>
            <p14:sldId id="332"/>
            <p14:sldId id="333"/>
            <p14:sldId id="334"/>
            <p14:sldId id="335"/>
            <p14:sldId id="336"/>
            <p14:sldId id="337"/>
            <p14:sldId id="331"/>
            <p14:sldId id="339"/>
            <p14:sldId id="341"/>
            <p14:sldId id="342"/>
            <p14:sldId id="343"/>
            <p14:sldId id="344"/>
            <p14:sldId id="340"/>
            <p14:sldId id="346"/>
            <p14:sldId id="347"/>
            <p14:sldId id="350"/>
            <p14:sldId id="351"/>
            <p14:sldId id="353"/>
            <p14:sldId id="352"/>
            <p14:sldId id="354"/>
            <p14:sldId id="359"/>
            <p14:sldId id="360"/>
            <p14:sldId id="357"/>
            <p14:sldId id="358"/>
            <p14:sldId id="363"/>
            <p14:sldId id="364"/>
            <p14:sldId id="361"/>
            <p14:sldId id="362"/>
            <p14:sldId id="365"/>
            <p14:sldId id="355"/>
            <p14:sldId id="356"/>
            <p14:sldId id="367"/>
            <p14:sldId id="370"/>
            <p14:sldId id="371"/>
            <p14:sldId id="373"/>
            <p14:sldId id="372"/>
            <p14:sldId id="369"/>
            <p14:sldId id="374"/>
            <p14:sldId id="368"/>
            <p14:sldId id="375"/>
            <p14:sldId id="376"/>
            <p14:sldId id="378"/>
            <p14:sldId id="377"/>
            <p14:sldId id="386"/>
            <p14:sldId id="387"/>
            <p14:sldId id="388"/>
            <p14:sldId id="389"/>
            <p14:sldId id="391"/>
            <p14:sldId id="390"/>
            <p14:sldId id="379"/>
            <p14:sldId id="380"/>
            <p14:sldId id="381"/>
            <p14:sldId id="384"/>
            <p14:sldId id="382"/>
            <p14:sldId id="385"/>
            <p14:sldId id="383"/>
            <p14:sldId id="392"/>
            <p14:sldId id="401"/>
            <p14:sldId id="394"/>
            <p14:sldId id="396"/>
            <p14:sldId id="402"/>
            <p14:sldId id="403"/>
            <p14:sldId id="404"/>
            <p14:sldId id="406"/>
            <p14:sldId id="393"/>
            <p14:sldId id="397"/>
            <p14:sldId id="398"/>
            <p14:sldId id="399"/>
            <p14:sldId id="400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3"/>
            <p14:sldId id="420"/>
            <p14:sldId id="421"/>
            <p14:sldId id="422"/>
            <p14:sldId id="448"/>
            <p14:sldId id="317"/>
            <p14:sldId id="44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62A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13" autoAdjust="0"/>
    <p:restoredTop sz="77024" autoAdjust="0"/>
  </p:normalViewPr>
  <p:slideViewPr>
    <p:cSldViewPr snapToGrid="0" snapToObjects="1">
      <p:cViewPr varScale="1">
        <p:scale>
          <a:sx n="48" d="100"/>
          <a:sy n="48" d="100"/>
        </p:scale>
        <p:origin x="-1984" y="-128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5816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1" d="100"/>
          <a:sy n="91" d="100"/>
        </p:scale>
        <p:origin x="-2440" y="-11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viewProps" Target="viewProps.xml"/><Relationship Id="rId181" Type="http://schemas.openxmlformats.org/officeDocument/2006/relationships/theme" Target="theme/theme1.xml"/><Relationship Id="rId182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notesMaster" Target="notesMasters/notesMaster1.xml"/><Relationship Id="rId177" Type="http://schemas.openxmlformats.org/officeDocument/2006/relationships/handoutMaster" Target="handoutMasters/handoutMaster1.xml"/><Relationship Id="rId178" Type="http://schemas.openxmlformats.org/officeDocument/2006/relationships/printerSettings" Target="printerSettings/printerSettings1.bin"/><Relationship Id="rId179" Type="http://schemas.openxmlformats.org/officeDocument/2006/relationships/presProps" Target="presProp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ECDD0D-B555-6945-823B-0181400078DA}" type="doc">
      <dgm:prSet loTypeId="urn:microsoft.com/office/officeart/2005/8/layout/arrow5" loCatId="" qsTypeId="urn:microsoft.com/office/officeart/2005/8/quickstyle/3D9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8479FAD-A07F-3F4F-B6ED-A855E91A2C9C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COMMAND</a:t>
          </a:r>
        </a:p>
        <a:p>
          <a:r>
            <a:rPr lang="en-US" dirty="0" smtClean="0"/>
            <a:t>DATA</a:t>
          </a:r>
          <a:endParaRPr lang="en-US" dirty="0"/>
        </a:p>
      </dgm:t>
    </dgm:pt>
    <dgm:pt modelId="{58F0F3C0-7FAA-F342-B17A-B3DE1F820E46}" type="parTrans" cxnId="{5B3A9E31-8464-7D4E-932C-FDB1FF02040B}">
      <dgm:prSet/>
      <dgm:spPr/>
      <dgm:t>
        <a:bodyPr/>
        <a:lstStyle/>
        <a:p>
          <a:endParaRPr lang="en-US"/>
        </a:p>
      </dgm:t>
    </dgm:pt>
    <dgm:pt modelId="{75824EB5-C4C9-154B-96CD-51A4F81B5096}" type="sibTrans" cxnId="{5B3A9E31-8464-7D4E-932C-FDB1FF02040B}">
      <dgm:prSet/>
      <dgm:spPr/>
      <dgm:t>
        <a:bodyPr/>
        <a:lstStyle/>
        <a:p>
          <a:endParaRPr lang="en-US"/>
        </a:p>
      </dgm:t>
    </dgm:pt>
    <dgm:pt modelId="{BA58F0D6-069C-CF46-A9D2-F9CB19F9865C}">
      <dgm:prSet phldrT="[Text]"/>
      <dgm:spPr>
        <a:solidFill>
          <a:srgbClr val="62A4C0"/>
        </a:solidFill>
      </dgm:spPr>
      <dgm:t>
        <a:bodyPr/>
        <a:lstStyle/>
        <a:p>
          <a:r>
            <a:rPr lang="en-US" dirty="0" smtClean="0"/>
            <a:t>ACK RESEND</a:t>
          </a:r>
          <a:endParaRPr lang="en-US" dirty="0"/>
        </a:p>
      </dgm:t>
    </dgm:pt>
    <dgm:pt modelId="{1AC12E8F-426B-8949-8964-57604A4E8EAD}" type="parTrans" cxnId="{B0F45836-F352-DE48-971E-BC60B633966B}">
      <dgm:prSet/>
      <dgm:spPr/>
      <dgm:t>
        <a:bodyPr/>
        <a:lstStyle/>
        <a:p>
          <a:endParaRPr lang="en-US"/>
        </a:p>
      </dgm:t>
    </dgm:pt>
    <dgm:pt modelId="{2120987D-5B88-164A-B28A-443CAD4F8FDE}" type="sibTrans" cxnId="{B0F45836-F352-DE48-971E-BC60B633966B}">
      <dgm:prSet/>
      <dgm:spPr/>
      <dgm:t>
        <a:bodyPr/>
        <a:lstStyle/>
        <a:p>
          <a:endParaRPr lang="en-US"/>
        </a:p>
      </dgm:t>
    </dgm:pt>
    <dgm:pt modelId="{3DC862E0-BB46-0743-83C2-D6B6D4F9C8D4}" type="pres">
      <dgm:prSet presAssocID="{B9ECDD0D-B555-6945-823B-0181400078D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C314E3-FF45-D045-83BD-D548E4845337}" type="pres">
      <dgm:prSet presAssocID="{68479FAD-A07F-3F4F-B6ED-A855E91A2C9C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6CF620-3386-844C-87B3-1BCEB652CC33}" type="pres">
      <dgm:prSet presAssocID="{BA58F0D6-069C-CF46-A9D2-F9CB19F9865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F76705-941F-EA42-B2E6-740F154930A0}" type="presOf" srcId="{BA58F0D6-069C-CF46-A9D2-F9CB19F9865C}" destId="{5B6CF620-3386-844C-87B3-1BCEB652CC33}" srcOrd="0" destOrd="0" presId="urn:microsoft.com/office/officeart/2005/8/layout/arrow5"/>
    <dgm:cxn modelId="{629DE305-3E26-3E46-BAF9-C49F8A521970}" type="presOf" srcId="{B9ECDD0D-B555-6945-823B-0181400078DA}" destId="{3DC862E0-BB46-0743-83C2-D6B6D4F9C8D4}" srcOrd="0" destOrd="0" presId="urn:microsoft.com/office/officeart/2005/8/layout/arrow5"/>
    <dgm:cxn modelId="{5B3A9E31-8464-7D4E-932C-FDB1FF02040B}" srcId="{B9ECDD0D-B555-6945-823B-0181400078DA}" destId="{68479FAD-A07F-3F4F-B6ED-A855E91A2C9C}" srcOrd="0" destOrd="0" parTransId="{58F0F3C0-7FAA-F342-B17A-B3DE1F820E46}" sibTransId="{75824EB5-C4C9-154B-96CD-51A4F81B5096}"/>
    <dgm:cxn modelId="{B0F45836-F352-DE48-971E-BC60B633966B}" srcId="{B9ECDD0D-B555-6945-823B-0181400078DA}" destId="{BA58F0D6-069C-CF46-A9D2-F9CB19F9865C}" srcOrd="1" destOrd="0" parTransId="{1AC12E8F-426B-8949-8964-57604A4E8EAD}" sibTransId="{2120987D-5B88-164A-B28A-443CAD4F8FDE}"/>
    <dgm:cxn modelId="{DAF48F95-5A89-9F45-9FF2-D64737F24A04}" type="presOf" srcId="{68479FAD-A07F-3F4F-B6ED-A855E91A2C9C}" destId="{9DC314E3-FF45-D045-83BD-D548E4845337}" srcOrd="0" destOrd="0" presId="urn:microsoft.com/office/officeart/2005/8/layout/arrow5"/>
    <dgm:cxn modelId="{1914DBEA-0993-0848-B476-588E63A16931}" type="presParOf" srcId="{3DC862E0-BB46-0743-83C2-D6B6D4F9C8D4}" destId="{9DC314E3-FF45-D045-83BD-D548E4845337}" srcOrd="0" destOrd="0" presId="urn:microsoft.com/office/officeart/2005/8/layout/arrow5"/>
    <dgm:cxn modelId="{2DA5E108-3DEC-2D4F-AAE1-4842B7E04D7A}" type="presParOf" srcId="{3DC862E0-BB46-0743-83C2-D6B6D4F9C8D4}" destId="{5B6CF620-3386-844C-87B3-1BCEB652CC3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4EAA8C-9EFA-F645-ABBD-2F6589B9FA95}" type="doc">
      <dgm:prSet loTypeId="urn:microsoft.com/office/officeart/2005/8/layout/radial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F5CA93-EBF4-054F-8C83-B448C5766840}">
      <dgm:prSet phldrT="[Text]"/>
      <dgm:spPr/>
      <dgm:t>
        <a:bodyPr/>
        <a:lstStyle/>
        <a:p>
          <a:r>
            <a:rPr lang="en-US" dirty="0" smtClean="0"/>
            <a:t>Window Class</a:t>
          </a:r>
          <a:endParaRPr lang="en-US" dirty="0"/>
        </a:p>
      </dgm:t>
    </dgm:pt>
    <dgm:pt modelId="{D06ADEF6-075A-004E-8AA2-A47C7E4CFDAE}" type="parTrans" cxnId="{220A5CA2-FFF4-494E-BF94-E3D2B3427315}">
      <dgm:prSet/>
      <dgm:spPr/>
      <dgm:t>
        <a:bodyPr/>
        <a:lstStyle/>
        <a:p>
          <a:endParaRPr lang="en-US"/>
        </a:p>
      </dgm:t>
    </dgm:pt>
    <dgm:pt modelId="{6E6E15CE-02E1-1D49-B298-9F0BD4A3F5D0}" type="sibTrans" cxnId="{220A5CA2-FFF4-494E-BF94-E3D2B3427315}">
      <dgm:prSet/>
      <dgm:spPr/>
      <dgm:t>
        <a:bodyPr/>
        <a:lstStyle/>
        <a:p>
          <a:endParaRPr lang="en-US"/>
        </a:p>
      </dgm:t>
    </dgm:pt>
    <dgm:pt modelId="{949F8F2F-A16D-204E-8CCF-FA94FD4C5847}">
      <dgm:prSet phldrT="[Text]"/>
      <dgm:spPr/>
      <dgm:t>
        <a:bodyPr/>
        <a:lstStyle/>
        <a:p>
          <a:r>
            <a:rPr lang="en-US" dirty="0" smtClean="0"/>
            <a:t>Window 1</a:t>
          </a:r>
          <a:endParaRPr lang="en-US" dirty="0"/>
        </a:p>
      </dgm:t>
    </dgm:pt>
    <dgm:pt modelId="{693784CC-84D1-9B42-A39F-54AEB2F9A9D7}" type="parTrans" cxnId="{6028635D-6FD5-6042-9C70-32103E7B8B23}">
      <dgm:prSet/>
      <dgm:spPr/>
      <dgm:t>
        <a:bodyPr/>
        <a:lstStyle/>
        <a:p>
          <a:endParaRPr lang="en-US"/>
        </a:p>
      </dgm:t>
    </dgm:pt>
    <dgm:pt modelId="{29709F97-20EB-5042-9F69-1FF4AA9AE88F}" type="sibTrans" cxnId="{6028635D-6FD5-6042-9C70-32103E7B8B23}">
      <dgm:prSet/>
      <dgm:spPr/>
      <dgm:t>
        <a:bodyPr/>
        <a:lstStyle/>
        <a:p>
          <a:endParaRPr lang="en-US"/>
        </a:p>
      </dgm:t>
    </dgm:pt>
    <dgm:pt modelId="{C7D6BF74-65BB-0E4C-A6D4-EAB37306C886}">
      <dgm:prSet phldrT="[Text]"/>
      <dgm:spPr/>
      <dgm:t>
        <a:bodyPr/>
        <a:lstStyle/>
        <a:p>
          <a:r>
            <a:rPr lang="en-US" dirty="0" smtClean="0"/>
            <a:t>Window 2</a:t>
          </a:r>
          <a:endParaRPr lang="en-US" dirty="0"/>
        </a:p>
      </dgm:t>
    </dgm:pt>
    <dgm:pt modelId="{DB18E79B-A7E2-1442-BBE0-DC568F8D5AB6}" type="parTrans" cxnId="{B1E7E5B7-295F-3A4D-ABA5-587E1F00F45E}">
      <dgm:prSet/>
      <dgm:spPr/>
      <dgm:t>
        <a:bodyPr/>
        <a:lstStyle/>
        <a:p>
          <a:endParaRPr lang="en-US"/>
        </a:p>
      </dgm:t>
    </dgm:pt>
    <dgm:pt modelId="{F9531C0B-95DA-E342-9557-5E1B3D6A1409}" type="sibTrans" cxnId="{B1E7E5B7-295F-3A4D-ABA5-587E1F00F45E}">
      <dgm:prSet/>
      <dgm:spPr/>
      <dgm:t>
        <a:bodyPr/>
        <a:lstStyle/>
        <a:p>
          <a:endParaRPr lang="en-US"/>
        </a:p>
      </dgm:t>
    </dgm:pt>
    <dgm:pt modelId="{03B8DDE3-3C26-394C-AC85-CB97AA4520AA}">
      <dgm:prSet phldrT="[Text]"/>
      <dgm:spPr/>
      <dgm:t>
        <a:bodyPr/>
        <a:lstStyle/>
        <a:p>
          <a:r>
            <a:rPr lang="en-US" dirty="0" smtClean="0"/>
            <a:t>Window 3</a:t>
          </a:r>
          <a:endParaRPr lang="en-US" dirty="0"/>
        </a:p>
      </dgm:t>
    </dgm:pt>
    <dgm:pt modelId="{75ED8B8C-F52F-7744-AB63-59301EFCD578}" type="parTrans" cxnId="{FFE6B510-559E-2345-BA4E-CB9E24751C3B}">
      <dgm:prSet/>
      <dgm:spPr/>
      <dgm:t>
        <a:bodyPr/>
        <a:lstStyle/>
        <a:p>
          <a:endParaRPr lang="en-US"/>
        </a:p>
      </dgm:t>
    </dgm:pt>
    <dgm:pt modelId="{5D7A2047-B2FA-3149-994A-7B35B7B266FE}" type="sibTrans" cxnId="{FFE6B510-559E-2345-BA4E-CB9E24751C3B}">
      <dgm:prSet/>
      <dgm:spPr/>
      <dgm:t>
        <a:bodyPr/>
        <a:lstStyle/>
        <a:p>
          <a:endParaRPr lang="en-US"/>
        </a:p>
      </dgm:t>
    </dgm:pt>
    <dgm:pt modelId="{3B412421-927A-1342-8645-79E1A3888D19}" type="pres">
      <dgm:prSet presAssocID="{444EAA8C-9EFA-F645-ABBD-2F6589B9FA9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A0E2F5-6BBB-7B49-9BAC-806DC8667086}" type="pres">
      <dgm:prSet presAssocID="{5EF5CA93-EBF4-054F-8C83-B448C5766840}" presName="centerShape" presStyleLbl="node0" presStyleIdx="0" presStyleCnt="1"/>
      <dgm:spPr/>
      <dgm:t>
        <a:bodyPr/>
        <a:lstStyle/>
        <a:p>
          <a:endParaRPr lang="en-US"/>
        </a:p>
      </dgm:t>
    </dgm:pt>
    <dgm:pt modelId="{E600CA82-6A8C-7048-BE74-8C78CDF3F865}" type="pres">
      <dgm:prSet presAssocID="{693784CC-84D1-9B42-A39F-54AEB2F9A9D7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8092B80B-8435-584D-AAB6-C14BB49C2B03}" type="pres">
      <dgm:prSet presAssocID="{949F8F2F-A16D-204E-8CCF-FA94FD4C58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DB2E2-8969-EA46-AD1B-C0078365DE9B}" type="pres">
      <dgm:prSet presAssocID="{DB18E79B-A7E2-1442-BBE0-DC568F8D5AB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F48164F7-A199-DE4E-93E1-0A236740EA1D}" type="pres">
      <dgm:prSet presAssocID="{C7D6BF74-65BB-0E4C-A6D4-EAB37306C88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1A2DB-8D95-034E-BA59-F479D3391501}" type="pres">
      <dgm:prSet presAssocID="{75ED8B8C-F52F-7744-AB63-59301EFCD578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FAF7212A-7F29-DE4E-A605-12FC3258527E}" type="pres">
      <dgm:prSet presAssocID="{03B8DDE3-3C26-394C-AC85-CB97AA4520A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0A5CA2-FFF4-494E-BF94-E3D2B3427315}" srcId="{444EAA8C-9EFA-F645-ABBD-2F6589B9FA95}" destId="{5EF5CA93-EBF4-054F-8C83-B448C5766840}" srcOrd="0" destOrd="0" parTransId="{D06ADEF6-075A-004E-8AA2-A47C7E4CFDAE}" sibTransId="{6E6E15CE-02E1-1D49-B298-9F0BD4A3F5D0}"/>
    <dgm:cxn modelId="{B1E7E5B7-295F-3A4D-ABA5-587E1F00F45E}" srcId="{5EF5CA93-EBF4-054F-8C83-B448C5766840}" destId="{C7D6BF74-65BB-0E4C-A6D4-EAB37306C886}" srcOrd="1" destOrd="0" parTransId="{DB18E79B-A7E2-1442-BBE0-DC568F8D5AB6}" sibTransId="{F9531C0B-95DA-E342-9557-5E1B3D6A1409}"/>
    <dgm:cxn modelId="{59223CE6-EF2D-B24C-9A36-C32B4AB3661B}" type="presOf" srcId="{693784CC-84D1-9B42-A39F-54AEB2F9A9D7}" destId="{E600CA82-6A8C-7048-BE74-8C78CDF3F865}" srcOrd="0" destOrd="0" presId="urn:microsoft.com/office/officeart/2005/8/layout/radial4"/>
    <dgm:cxn modelId="{813557E7-467D-3C48-8A02-6E77D9A29924}" type="presOf" srcId="{DB18E79B-A7E2-1442-BBE0-DC568F8D5AB6}" destId="{AFCDB2E2-8969-EA46-AD1B-C0078365DE9B}" srcOrd="0" destOrd="0" presId="urn:microsoft.com/office/officeart/2005/8/layout/radial4"/>
    <dgm:cxn modelId="{908BDE42-65A1-AA4E-9BB9-B1868316B264}" type="presOf" srcId="{75ED8B8C-F52F-7744-AB63-59301EFCD578}" destId="{80F1A2DB-8D95-034E-BA59-F479D3391501}" srcOrd="0" destOrd="0" presId="urn:microsoft.com/office/officeart/2005/8/layout/radial4"/>
    <dgm:cxn modelId="{6028635D-6FD5-6042-9C70-32103E7B8B23}" srcId="{5EF5CA93-EBF4-054F-8C83-B448C5766840}" destId="{949F8F2F-A16D-204E-8CCF-FA94FD4C5847}" srcOrd="0" destOrd="0" parTransId="{693784CC-84D1-9B42-A39F-54AEB2F9A9D7}" sibTransId="{29709F97-20EB-5042-9F69-1FF4AA9AE88F}"/>
    <dgm:cxn modelId="{1B5D1929-295C-7B4D-81B1-D4122D9722D8}" type="presOf" srcId="{5EF5CA93-EBF4-054F-8C83-B448C5766840}" destId="{27A0E2F5-6BBB-7B49-9BAC-806DC8667086}" srcOrd="0" destOrd="0" presId="urn:microsoft.com/office/officeart/2005/8/layout/radial4"/>
    <dgm:cxn modelId="{564DFCDC-6A19-3447-AAC0-23AEEF9E4EF5}" type="presOf" srcId="{C7D6BF74-65BB-0E4C-A6D4-EAB37306C886}" destId="{F48164F7-A199-DE4E-93E1-0A236740EA1D}" srcOrd="0" destOrd="0" presId="urn:microsoft.com/office/officeart/2005/8/layout/radial4"/>
    <dgm:cxn modelId="{42D0B1A3-FF40-EF43-9427-2CEBFEA227C0}" type="presOf" srcId="{03B8DDE3-3C26-394C-AC85-CB97AA4520AA}" destId="{FAF7212A-7F29-DE4E-A605-12FC3258527E}" srcOrd="0" destOrd="0" presId="urn:microsoft.com/office/officeart/2005/8/layout/radial4"/>
    <dgm:cxn modelId="{5175350D-2CCC-CF44-9989-222C35F4D5D5}" type="presOf" srcId="{444EAA8C-9EFA-F645-ABBD-2F6589B9FA95}" destId="{3B412421-927A-1342-8645-79E1A3888D19}" srcOrd="0" destOrd="0" presId="urn:microsoft.com/office/officeart/2005/8/layout/radial4"/>
    <dgm:cxn modelId="{A7149D89-03C1-D24F-B532-EDDC0BDB0A7A}" type="presOf" srcId="{949F8F2F-A16D-204E-8CCF-FA94FD4C5847}" destId="{8092B80B-8435-584D-AAB6-C14BB49C2B03}" srcOrd="0" destOrd="0" presId="urn:microsoft.com/office/officeart/2005/8/layout/radial4"/>
    <dgm:cxn modelId="{FFE6B510-559E-2345-BA4E-CB9E24751C3B}" srcId="{5EF5CA93-EBF4-054F-8C83-B448C5766840}" destId="{03B8DDE3-3C26-394C-AC85-CB97AA4520AA}" srcOrd="2" destOrd="0" parTransId="{75ED8B8C-F52F-7744-AB63-59301EFCD578}" sibTransId="{5D7A2047-B2FA-3149-994A-7B35B7B266FE}"/>
    <dgm:cxn modelId="{BF16FE98-6737-694B-84BE-1C01E4C10D36}" type="presParOf" srcId="{3B412421-927A-1342-8645-79E1A3888D19}" destId="{27A0E2F5-6BBB-7B49-9BAC-806DC8667086}" srcOrd="0" destOrd="0" presId="urn:microsoft.com/office/officeart/2005/8/layout/radial4"/>
    <dgm:cxn modelId="{CA329526-100D-7742-A303-AEB9C7B8C2A7}" type="presParOf" srcId="{3B412421-927A-1342-8645-79E1A3888D19}" destId="{E600CA82-6A8C-7048-BE74-8C78CDF3F865}" srcOrd="1" destOrd="0" presId="urn:microsoft.com/office/officeart/2005/8/layout/radial4"/>
    <dgm:cxn modelId="{5AF68C59-3FC5-4349-A4F2-A034BC3598DF}" type="presParOf" srcId="{3B412421-927A-1342-8645-79E1A3888D19}" destId="{8092B80B-8435-584D-AAB6-C14BB49C2B03}" srcOrd="2" destOrd="0" presId="urn:microsoft.com/office/officeart/2005/8/layout/radial4"/>
    <dgm:cxn modelId="{988BFA05-DDA1-9547-96CB-A75844C56ECB}" type="presParOf" srcId="{3B412421-927A-1342-8645-79E1A3888D19}" destId="{AFCDB2E2-8969-EA46-AD1B-C0078365DE9B}" srcOrd="3" destOrd="0" presId="urn:microsoft.com/office/officeart/2005/8/layout/radial4"/>
    <dgm:cxn modelId="{4C353976-56F4-EB40-A577-7BEC5F91999D}" type="presParOf" srcId="{3B412421-927A-1342-8645-79E1A3888D19}" destId="{F48164F7-A199-DE4E-93E1-0A236740EA1D}" srcOrd="4" destOrd="0" presId="urn:microsoft.com/office/officeart/2005/8/layout/radial4"/>
    <dgm:cxn modelId="{DCED0760-621A-F649-975A-ADC88292DF34}" type="presParOf" srcId="{3B412421-927A-1342-8645-79E1A3888D19}" destId="{80F1A2DB-8D95-034E-BA59-F479D3391501}" srcOrd="5" destOrd="0" presId="urn:microsoft.com/office/officeart/2005/8/layout/radial4"/>
    <dgm:cxn modelId="{B9D6922E-149A-9A46-AEAC-336561E59925}" type="presParOf" srcId="{3B412421-927A-1342-8645-79E1A3888D19}" destId="{FAF7212A-7F29-DE4E-A605-12FC3258527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44EAA8C-9EFA-F645-ABBD-2F6589B9FA95}" type="doc">
      <dgm:prSet loTypeId="urn:microsoft.com/office/officeart/2005/8/layout/radial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F5CA93-EBF4-054F-8C83-B448C5766840}">
      <dgm:prSet phldrT="[Text]"/>
      <dgm:spPr/>
      <dgm:t>
        <a:bodyPr/>
        <a:lstStyle/>
        <a:p>
          <a:r>
            <a:rPr lang="en-US" dirty="0" smtClean="0"/>
            <a:t>Window Class</a:t>
          </a:r>
          <a:endParaRPr lang="en-US" dirty="0"/>
        </a:p>
      </dgm:t>
    </dgm:pt>
    <dgm:pt modelId="{D06ADEF6-075A-004E-8AA2-A47C7E4CFDAE}" type="parTrans" cxnId="{220A5CA2-FFF4-494E-BF94-E3D2B3427315}">
      <dgm:prSet/>
      <dgm:spPr/>
      <dgm:t>
        <a:bodyPr/>
        <a:lstStyle/>
        <a:p>
          <a:endParaRPr lang="en-US"/>
        </a:p>
      </dgm:t>
    </dgm:pt>
    <dgm:pt modelId="{6E6E15CE-02E1-1D49-B298-9F0BD4A3F5D0}" type="sibTrans" cxnId="{220A5CA2-FFF4-494E-BF94-E3D2B3427315}">
      <dgm:prSet/>
      <dgm:spPr/>
      <dgm:t>
        <a:bodyPr/>
        <a:lstStyle/>
        <a:p>
          <a:endParaRPr lang="en-US"/>
        </a:p>
      </dgm:t>
    </dgm:pt>
    <dgm:pt modelId="{949F8F2F-A16D-204E-8CCF-FA94FD4C5847}">
      <dgm:prSet phldrT="[Text]"/>
      <dgm:spPr/>
      <dgm:t>
        <a:bodyPr/>
        <a:lstStyle/>
        <a:p>
          <a:r>
            <a:rPr lang="en-US" dirty="0" smtClean="0"/>
            <a:t>Window 1</a:t>
          </a:r>
          <a:endParaRPr lang="en-US" dirty="0"/>
        </a:p>
      </dgm:t>
    </dgm:pt>
    <dgm:pt modelId="{693784CC-84D1-9B42-A39F-54AEB2F9A9D7}" type="parTrans" cxnId="{6028635D-6FD5-6042-9C70-32103E7B8B23}">
      <dgm:prSet/>
      <dgm:spPr/>
      <dgm:t>
        <a:bodyPr/>
        <a:lstStyle/>
        <a:p>
          <a:endParaRPr lang="en-US"/>
        </a:p>
      </dgm:t>
    </dgm:pt>
    <dgm:pt modelId="{29709F97-20EB-5042-9F69-1FF4AA9AE88F}" type="sibTrans" cxnId="{6028635D-6FD5-6042-9C70-32103E7B8B23}">
      <dgm:prSet/>
      <dgm:spPr/>
      <dgm:t>
        <a:bodyPr/>
        <a:lstStyle/>
        <a:p>
          <a:endParaRPr lang="en-US"/>
        </a:p>
      </dgm:t>
    </dgm:pt>
    <dgm:pt modelId="{C7D6BF74-65BB-0E4C-A6D4-EAB37306C886}">
      <dgm:prSet phldrT="[Text]"/>
      <dgm:spPr/>
      <dgm:t>
        <a:bodyPr/>
        <a:lstStyle/>
        <a:p>
          <a:r>
            <a:rPr lang="en-US" dirty="0" smtClean="0"/>
            <a:t>Window 2</a:t>
          </a:r>
          <a:endParaRPr lang="en-US" dirty="0"/>
        </a:p>
      </dgm:t>
    </dgm:pt>
    <dgm:pt modelId="{DB18E79B-A7E2-1442-BBE0-DC568F8D5AB6}" type="parTrans" cxnId="{B1E7E5B7-295F-3A4D-ABA5-587E1F00F45E}">
      <dgm:prSet/>
      <dgm:spPr/>
      <dgm:t>
        <a:bodyPr/>
        <a:lstStyle/>
        <a:p>
          <a:endParaRPr lang="en-US"/>
        </a:p>
      </dgm:t>
    </dgm:pt>
    <dgm:pt modelId="{F9531C0B-95DA-E342-9557-5E1B3D6A1409}" type="sibTrans" cxnId="{B1E7E5B7-295F-3A4D-ABA5-587E1F00F45E}">
      <dgm:prSet/>
      <dgm:spPr/>
      <dgm:t>
        <a:bodyPr/>
        <a:lstStyle/>
        <a:p>
          <a:endParaRPr lang="en-US"/>
        </a:p>
      </dgm:t>
    </dgm:pt>
    <dgm:pt modelId="{03B8DDE3-3C26-394C-AC85-CB97AA4520AA}">
      <dgm:prSet phldrT="[Text]"/>
      <dgm:spPr/>
      <dgm:t>
        <a:bodyPr/>
        <a:lstStyle/>
        <a:p>
          <a:r>
            <a:rPr lang="en-US" dirty="0" smtClean="0"/>
            <a:t>Window 3</a:t>
          </a:r>
          <a:endParaRPr lang="en-US" dirty="0"/>
        </a:p>
      </dgm:t>
    </dgm:pt>
    <dgm:pt modelId="{75ED8B8C-F52F-7744-AB63-59301EFCD578}" type="parTrans" cxnId="{FFE6B510-559E-2345-BA4E-CB9E24751C3B}">
      <dgm:prSet/>
      <dgm:spPr/>
      <dgm:t>
        <a:bodyPr/>
        <a:lstStyle/>
        <a:p>
          <a:endParaRPr lang="en-US"/>
        </a:p>
      </dgm:t>
    </dgm:pt>
    <dgm:pt modelId="{5D7A2047-B2FA-3149-994A-7B35B7B266FE}" type="sibTrans" cxnId="{FFE6B510-559E-2345-BA4E-CB9E24751C3B}">
      <dgm:prSet/>
      <dgm:spPr/>
      <dgm:t>
        <a:bodyPr/>
        <a:lstStyle/>
        <a:p>
          <a:endParaRPr lang="en-US"/>
        </a:p>
      </dgm:t>
    </dgm:pt>
    <dgm:pt modelId="{3B412421-927A-1342-8645-79E1A3888D19}" type="pres">
      <dgm:prSet presAssocID="{444EAA8C-9EFA-F645-ABBD-2F6589B9FA9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A0E2F5-6BBB-7B49-9BAC-806DC8667086}" type="pres">
      <dgm:prSet presAssocID="{5EF5CA93-EBF4-054F-8C83-B448C5766840}" presName="centerShape" presStyleLbl="node0" presStyleIdx="0" presStyleCnt="1"/>
      <dgm:spPr/>
      <dgm:t>
        <a:bodyPr/>
        <a:lstStyle/>
        <a:p>
          <a:endParaRPr lang="en-US"/>
        </a:p>
      </dgm:t>
    </dgm:pt>
    <dgm:pt modelId="{E600CA82-6A8C-7048-BE74-8C78CDF3F865}" type="pres">
      <dgm:prSet presAssocID="{693784CC-84D1-9B42-A39F-54AEB2F9A9D7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8092B80B-8435-584D-AAB6-C14BB49C2B03}" type="pres">
      <dgm:prSet presAssocID="{949F8F2F-A16D-204E-8CCF-FA94FD4C58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DB2E2-8969-EA46-AD1B-C0078365DE9B}" type="pres">
      <dgm:prSet presAssocID="{DB18E79B-A7E2-1442-BBE0-DC568F8D5AB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F48164F7-A199-DE4E-93E1-0A236740EA1D}" type="pres">
      <dgm:prSet presAssocID="{C7D6BF74-65BB-0E4C-A6D4-EAB37306C88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1A2DB-8D95-034E-BA59-F479D3391501}" type="pres">
      <dgm:prSet presAssocID="{75ED8B8C-F52F-7744-AB63-59301EFCD578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FAF7212A-7F29-DE4E-A605-12FC3258527E}" type="pres">
      <dgm:prSet presAssocID="{03B8DDE3-3C26-394C-AC85-CB97AA4520A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99A450-36B9-0E47-B5E3-163F1FB6CBFB}" type="presOf" srcId="{DB18E79B-A7E2-1442-BBE0-DC568F8D5AB6}" destId="{AFCDB2E2-8969-EA46-AD1B-C0078365DE9B}" srcOrd="0" destOrd="0" presId="urn:microsoft.com/office/officeart/2005/8/layout/radial4"/>
    <dgm:cxn modelId="{220A5CA2-FFF4-494E-BF94-E3D2B3427315}" srcId="{444EAA8C-9EFA-F645-ABBD-2F6589B9FA95}" destId="{5EF5CA93-EBF4-054F-8C83-B448C5766840}" srcOrd="0" destOrd="0" parTransId="{D06ADEF6-075A-004E-8AA2-A47C7E4CFDAE}" sibTransId="{6E6E15CE-02E1-1D49-B298-9F0BD4A3F5D0}"/>
    <dgm:cxn modelId="{B1E7E5B7-295F-3A4D-ABA5-587E1F00F45E}" srcId="{5EF5CA93-EBF4-054F-8C83-B448C5766840}" destId="{C7D6BF74-65BB-0E4C-A6D4-EAB37306C886}" srcOrd="1" destOrd="0" parTransId="{DB18E79B-A7E2-1442-BBE0-DC568F8D5AB6}" sibTransId="{F9531C0B-95DA-E342-9557-5E1B3D6A1409}"/>
    <dgm:cxn modelId="{576B7B5B-9E5A-044C-9F99-A32837E2A697}" type="presOf" srcId="{03B8DDE3-3C26-394C-AC85-CB97AA4520AA}" destId="{FAF7212A-7F29-DE4E-A605-12FC3258527E}" srcOrd="0" destOrd="0" presId="urn:microsoft.com/office/officeart/2005/8/layout/radial4"/>
    <dgm:cxn modelId="{080A047E-F799-5249-AD89-ABC7EAA065D6}" type="presOf" srcId="{75ED8B8C-F52F-7744-AB63-59301EFCD578}" destId="{80F1A2DB-8D95-034E-BA59-F479D3391501}" srcOrd="0" destOrd="0" presId="urn:microsoft.com/office/officeart/2005/8/layout/radial4"/>
    <dgm:cxn modelId="{8D9B8C70-2B94-CD45-81A2-867EEE729F68}" type="presOf" srcId="{693784CC-84D1-9B42-A39F-54AEB2F9A9D7}" destId="{E600CA82-6A8C-7048-BE74-8C78CDF3F865}" srcOrd="0" destOrd="0" presId="urn:microsoft.com/office/officeart/2005/8/layout/radial4"/>
    <dgm:cxn modelId="{028C7CBE-46AB-F648-AB9D-5EB81B870E13}" type="presOf" srcId="{5EF5CA93-EBF4-054F-8C83-B448C5766840}" destId="{27A0E2F5-6BBB-7B49-9BAC-806DC8667086}" srcOrd="0" destOrd="0" presId="urn:microsoft.com/office/officeart/2005/8/layout/radial4"/>
    <dgm:cxn modelId="{6028635D-6FD5-6042-9C70-32103E7B8B23}" srcId="{5EF5CA93-EBF4-054F-8C83-B448C5766840}" destId="{949F8F2F-A16D-204E-8CCF-FA94FD4C5847}" srcOrd="0" destOrd="0" parTransId="{693784CC-84D1-9B42-A39F-54AEB2F9A9D7}" sibTransId="{29709F97-20EB-5042-9F69-1FF4AA9AE88F}"/>
    <dgm:cxn modelId="{FF4AB060-CB24-704F-9575-D046E6FB4CD4}" type="presOf" srcId="{949F8F2F-A16D-204E-8CCF-FA94FD4C5847}" destId="{8092B80B-8435-584D-AAB6-C14BB49C2B03}" srcOrd="0" destOrd="0" presId="urn:microsoft.com/office/officeart/2005/8/layout/radial4"/>
    <dgm:cxn modelId="{6F827AA1-FEBE-E141-8BAA-B9A8EE67FA3D}" type="presOf" srcId="{C7D6BF74-65BB-0E4C-A6D4-EAB37306C886}" destId="{F48164F7-A199-DE4E-93E1-0A236740EA1D}" srcOrd="0" destOrd="0" presId="urn:microsoft.com/office/officeart/2005/8/layout/radial4"/>
    <dgm:cxn modelId="{7EE733DB-503F-2B48-88CD-4273C915C7F2}" type="presOf" srcId="{444EAA8C-9EFA-F645-ABBD-2F6589B9FA95}" destId="{3B412421-927A-1342-8645-79E1A3888D19}" srcOrd="0" destOrd="0" presId="urn:microsoft.com/office/officeart/2005/8/layout/radial4"/>
    <dgm:cxn modelId="{FFE6B510-559E-2345-BA4E-CB9E24751C3B}" srcId="{5EF5CA93-EBF4-054F-8C83-B448C5766840}" destId="{03B8DDE3-3C26-394C-AC85-CB97AA4520AA}" srcOrd="2" destOrd="0" parTransId="{75ED8B8C-F52F-7744-AB63-59301EFCD578}" sibTransId="{5D7A2047-B2FA-3149-994A-7B35B7B266FE}"/>
    <dgm:cxn modelId="{C228DF24-6E13-FF46-B3E6-67DF706DDD91}" type="presParOf" srcId="{3B412421-927A-1342-8645-79E1A3888D19}" destId="{27A0E2F5-6BBB-7B49-9BAC-806DC8667086}" srcOrd="0" destOrd="0" presId="urn:microsoft.com/office/officeart/2005/8/layout/radial4"/>
    <dgm:cxn modelId="{0356FC3C-3531-B54D-B0D2-90A7FA58CC03}" type="presParOf" srcId="{3B412421-927A-1342-8645-79E1A3888D19}" destId="{E600CA82-6A8C-7048-BE74-8C78CDF3F865}" srcOrd="1" destOrd="0" presId="urn:microsoft.com/office/officeart/2005/8/layout/radial4"/>
    <dgm:cxn modelId="{AB4BD32B-3CFF-494E-9A11-C8C75EB7AAF2}" type="presParOf" srcId="{3B412421-927A-1342-8645-79E1A3888D19}" destId="{8092B80B-8435-584D-AAB6-C14BB49C2B03}" srcOrd="2" destOrd="0" presId="urn:microsoft.com/office/officeart/2005/8/layout/radial4"/>
    <dgm:cxn modelId="{04B98C92-708A-0748-8271-85EDBC03C2E4}" type="presParOf" srcId="{3B412421-927A-1342-8645-79E1A3888D19}" destId="{AFCDB2E2-8969-EA46-AD1B-C0078365DE9B}" srcOrd="3" destOrd="0" presId="urn:microsoft.com/office/officeart/2005/8/layout/radial4"/>
    <dgm:cxn modelId="{1DBDF2B1-BD2C-6747-A155-0DFEFD8030FB}" type="presParOf" srcId="{3B412421-927A-1342-8645-79E1A3888D19}" destId="{F48164F7-A199-DE4E-93E1-0A236740EA1D}" srcOrd="4" destOrd="0" presId="urn:microsoft.com/office/officeart/2005/8/layout/radial4"/>
    <dgm:cxn modelId="{17736841-6448-304D-A05A-713D82C34B51}" type="presParOf" srcId="{3B412421-927A-1342-8645-79E1A3888D19}" destId="{80F1A2DB-8D95-034E-BA59-F479D3391501}" srcOrd="5" destOrd="0" presId="urn:microsoft.com/office/officeart/2005/8/layout/radial4"/>
    <dgm:cxn modelId="{08D58BB9-3051-E748-981A-079866C8DE08}" type="presParOf" srcId="{3B412421-927A-1342-8645-79E1A3888D19}" destId="{FAF7212A-7F29-DE4E-A605-12FC3258527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58904C-A862-7A44-B973-0528C9FD1C6F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28478644-A634-0742-A22A-675BEC599D95}">
      <dgm:prSet phldrT="[Text]"/>
      <dgm:spPr/>
      <dgm:t>
        <a:bodyPr/>
        <a:lstStyle/>
        <a:p>
          <a:r>
            <a:rPr lang="en-US" dirty="0" smtClean="0"/>
            <a:t>Acquire the  </a:t>
          </a:r>
          <a:r>
            <a:rPr lang="en-US" dirty="0" err="1" smtClean="0"/>
            <a:t>SpinLock</a:t>
          </a:r>
          <a:r>
            <a:rPr lang="en-US" dirty="0" smtClean="0"/>
            <a:t> of </a:t>
          </a:r>
          <a:r>
            <a:rPr lang="en-US" dirty="0" err="1" smtClean="0"/>
            <a:t>ServiceRoutine</a:t>
          </a:r>
          <a:endParaRPr lang="en-US" dirty="0"/>
        </a:p>
      </dgm:t>
    </dgm:pt>
    <dgm:pt modelId="{1AF49CD8-E9C5-E04B-A904-22606F969385}" type="parTrans" cxnId="{5BE1FEF5-ED3E-E84D-B927-7A65B142A0DE}">
      <dgm:prSet/>
      <dgm:spPr/>
      <dgm:t>
        <a:bodyPr/>
        <a:lstStyle/>
        <a:p>
          <a:endParaRPr lang="en-US"/>
        </a:p>
      </dgm:t>
    </dgm:pt>
    <dgm:pt modelId="{110EB293-C2E6-3640-B6C2-3C6FCAB51B05}" type="sibTrans" cxnId="{5BE1FEF5-ED3E-E84D-B927-7A65B142A0DE}">
      <dgm:prSet/>
      <dgm:spPr/>
      <dgm:t>
        <a:bodyPr/>
        <a:lstStyle/>
        <a:p>
          <a:endParaRPr lang="en-US"/>
        </a:p>
      </dgm:t>
    </dgm:pt>
    <dgm:pt modelId="{A0E715FF-9D91-814D-B042-6B52178D30CD}">
      <dgm:prSet phldrT="[Text]"/>
      <dgm:spPr/>
      <dgm:t>
        <a:bodyPr/>
        <a:lstStyle/>
        <a:p>
          <a:r>
            <a:rPr lang="en-US" dirty="0" smtClean="0"/>
            <a:t>Raise the IRQL to DEVICE_IRQL</a:t>
          </a:r>
          <a:endParaRPr lang="en-US" dirty="0"/>
        </a:p>
      </dgm:t>
    </dgm:pt>
    <dgm:pt modelId="{211D56E0-B606-DD4A-BC48-5D444A4F231C}" type="parTrans" cxnId="{FDF9B9AC-9B14-334C-89BE-8EE64E81D2BB}">
      <dgm:prSet/>
      <dgm:spPr/>
      <dgm:t>
        <a:bodyPr/>
        <a:lstStyle/>
        <a:p>
          <a:endParaRPr lang="en-US"/>
        </a:p>
      </dgm:t>
    </dgm:pt>
    <dgm:pt modelId="{BFFBD2EB-E781-4D43-B9C7-41010442718E}" type="sibTrans" cxnId="{FDF9B9AC-9B14-334C-89BE-8EE64E81D2BB}">
      <dgm:prSet/>
      <dgm:spPr/>
      <dgm:t>
        <a:bodyPr/>
        <a:lstStyle/>
        <a:p>
          <a:endParaRPr lang="en-US"/>
        </a:p>
      </dgm:t>
    </dgm:pt>
    <dgm:pt modelId="{8CBD0132-8417-F548-97A3-AAD7043D6690}">
      <dgm:prSet phldrT="[Text]"/>
      <dgm:spPr/>
      <dgm:t>
        <a:bodyPr/>
        <a:lstStyle/>
        <a:p>
          <a:r>
            <a:rPr lang="en-US" dirty="0" smtClean="0"/>
            <a:t>Call the </a:t>
          </a:r>
          <a:r>
            <a:rPr lang="en-US" dirty="0" err="1" smtClean="0"/>
            <a:t>ServiceRoutine</a:t>
          </a:r>
          <a:endParaRPr lang="en-US" dirty="0"/>
        </a:p>
      </dgm:t>
    </dgm:pt>
    <dgm:pt modelId="{760A33A6-F570-3941-8C78-A92F3BFFDA3F}" type="parTrans" cxnId="{5C26C7A8-481F-354E-B937-9AE0154F9786}">
      <dgm:prSet/>
      <dgm:spPr/>
      <dgm:t>
        <a:bodyPr/>
        <a:lstStyle/>
        <a:p>
          <a:endParaRPr lang="en-US"/>
        </a:p>
      </dgm:t>
    </dgm:pt>
    <dgm:pt modelId="{AA55F6A0-CD86-E642-B9A3-3BA2062ED494}" type="sibTrans" cxnId="{5C26C7A8-481F-354E-B937-9AE0154F9786}">
      <dgm:prSet/>
      <dgm:spPr/>
      <dgm:t>
        <a:bodyPr/>
        <a:lstStyle/>
        <a:p>
          <a:endParaRPr lang="en-US"/>
        </a:p>
      </dgm:t>
    </dgm:pt>
    <dgm:pt modelId="{871B2CDB-A5D9-DF46-AB89-165303E87CE8}">
      <dgm:prSet/>
      <dgm:spPr/>
      <dgm:t>
        <a:bodyPr/>
        <a:lstStyle/>
        <a:p>
          <a:r>
            <a:rPr lang="en-US" dirty="0" smtClean="0"/>
            <a:t>Lower IRQL</a:t>
          </a:r>
          <a:endParaRPr lang="en-US" dirty="0"/>
        </a:p>
      </dgm:t>
    </dgm:pt>
    <dgm:pt modelId="{636E1FEF-237A-B94A-A039-B2436CBB1A92}" type="parTrans" cxnId="{FBA9E8B6-88A8-DD4A-B534-E7D3C86C11E7}">
      <dgm:prSet/>
      <dgm:spPr/>
      <dgm:t>
        <a:bodyPr/>
        <a:lstStyle/>
        <a:p>
          <a:endParaRPr lang="en-US"/>
        </a:p>
      </dgm:t>
    </dgm:pt>
    <dgm:pt modelId="{EE7A7518-66D6-D247-8FA2-715C8F196F93}" type="sibTrans" cxnId="{FBA9E8B6-88A8-DD4A-B534-E7D3C86C11E7}">
      <dgm:prSet/>
      <dgm:spPr/>
      <dgm:t>
        <a:bodyPr/>
        <a:lstStyle/>
        <a:p>
          <a:endParaRPr lang="en-US"/>
        </a:p>
      </dgm:t>
    </dgm:pt>
    <dgm:pt modelId="{9CAEECB0-3795-E742-8074-0F18AFAFAEA8}">
      <dgm:prSet/>
      <dgm:spPr/>
      <dgm:t>
        <a:bodyPr/>
        <a:lstStyle/>
        <a:p>
          <a:r>
            <a:rPr lang="en-US" dirty="0" smtClean="0"/>
            <a:t>Release the  </a:t>
          </a:r>
          <a:r>
            <a:rPr lang="en-US" dirty="0" err="1" smtClean="0"/>
            <a:t>SpinLock</a:t>
          </a:r>
          <a:r>
            <a:rPr lang="en-US" dirty="0" smtClean="0"/>
            <a:t> of </a:t>
          </a:r>
          <a:r>
            <a:rPr lang="en-US" dirty="0" err="1" smtClean="0"/>
            <a:t>ServiceRoutine</a:t>
          </a:r>
          <a:endParaRPr lang="en-US" dirty="0"/>
        </a:p>
      </dgm:t>
    </dgm:pt>
    <dgm:pt modelId="{9AD2538F-EE18-DD45-A8DA-1D8083F982DF}" type="parTrans" cxnId="{21CD70CA-5D39-394D-80D5-5762E7A2608F}">
      <dgm:prSet/>
      <dgm:spPr/>
      <dgm:t>
        <a:bodyPr/>
        <a:lstStyle/>
        <a:p>
          <a:endParaRPr lang="en-US"/>
        </a:p>
      </dgm:t>
    </dgm:pt>
    <dgm:pt modelId="{A536E60C-DABB-5B4C-A452-275F855C9C4E}" type="sibTrans" cxnId="{21CD70CA-5D39-394D-80D5-5762E7A2608F}">
      <dgm:prSet/>
      <dgm:spPr/>
      <dgm:t>
        <a:bodyPr/>
        <a:lstStyle/>
        <a:p>
          <a:endParaRPr lang="en-US"/>
        </a:p>
      </dgm:t>
    </dgm:pt>
    <dgm:pt modelId="{2C02A687-1841-2E4B-990C-E469261CFE3D}" type="pres">
      <dgm:prSet presAssocID="{6258904C-A862-7A44-B973-0528C9FD1C6F}" presName="CompostProcess" presStyleCnt="0">
        <dgm:presLayoutVars>
          <dgm:dir/>
          <dgm:resizeHandles val="exact"/>
        </dgm:presLayoutVars>
      </dgm:prSet>
      <dgm:spPr/>
    </dgm:pt>
    <dgm:pt modelId="{53D741AD-07B7-E240-836D-8201AFA26065}" type="pres">
      <dgm:prSet presAssocID="{6258904C-A862-7A44-B973-0528C9FD1C6F}" presName="arrow" presStyleLbl="bgShp" presStyleIdx="0" presStyleCnt="1"/>
      <dgm:spPr/>
    </dgm:pt>
    <dgm:pt modelId="{C1FB361D-61BC-E34A-BBCD-5A69D4827E1F}" type="pres">
      <dgm:prSet presAssocID="{6258904C-A862-7A44-B973-0528C9FD1C6F}" presName="linearProcess" presStyleCnt="0"/>
      <dgm:spPr/>
    </dgm:pt>
    <dgm:pt modelId="{6652804D-D140-B246-893B-AC444FF616BD}" type="pres">
      <dgm:prSet presAssocID="{28478644-A634-0742-A22A-675BEC599D95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8F6B0-5501-B246-9748-28A8D3144EB1}" type="pres">
      <dgm:prSet presAssocID="{110EB293-C2E6-3640-B6C2-3C6FCAB51B05}" presName="sibTrans" presStyleCnt="0"/>
      <dgm:spPr/>
    </dgm:pt>
    <dgm:pt modelId="{297D3E75-5153-BD45-B0F8-8C75BDE46B63}" type="pres">
      <dgm:prSet presAssocID="{A0E715FF-9D91-814D-B042-6B52178D30CD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6D7F0D-CD7D-1941-BC30-7A36EA6558B0}" type="pres">
      <dgm:prSet presAssocID="{BFFBD2EB-E781-4D43-B9C7-41010442718E}" presName="sibTrans" presStyleCnt="0"/>
      <dgm:spPr/>
    </dgm:pt>
    <dgm:pt modelId="{274EF38E-ED4E-F741-A08B-17EAC276A46B}" type="pres">
      <dgm:prSet presAssocID="{8CBD0132-8417-F548-97A3-AAD7043D669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6ACE22-86FF-EE49-A948-B73622B3CB2E}" type="pres">
      <dgm:prSet presAssocID="{AA55F6A0-CD86-E642-B9A3-3BA2062ED494}" presName="sibTrans" presStyleCnt="0"/>
      <dgm:spPr/>
    </dgm:pt>
    <dgm:pt modelId="{33041720-B056-1346-BC1D-00CC24831566}" type="pres">
      <dgm:prSet presAssocID="{871B2CDB-A5D9-DF46-AB89-165303E87CE8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F75C7-B797-1B4F-8200-9B0A41C3C515}" type="pres">
      <dgm:prSet presAssocID="{EE7A7518-66D6-D247-8FA2-715C8F196F93}" presName="sibTrans" presStyleCnt="0"/>
      <dgm:spPr/>
    </dgm:pt>
    <dgm:pt modelId="{5CB3A908-AF3D-9C4F-A364-5E9AA78CBB4A}" type="pres">
      <dgm:prSet presAssocID="{9CAEECB0-3795-E742-8074-0F18AFAFAEA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26C7A8-481F-354E-B937-9AE0154F9786}" srcId="{6258904C-A862-7A44-B973-0528C9FD1C6F}" destId="{8CBD0132-8417-F548-97A3-AAD7043D6690}" srcOrd="2" destOrd="0" parTransId="{760A33A6-F570-3941-8C78-A92F3BFFDA3F}" sibTransId="{AA55F6A0-CD86-E642-B9A3-3BA2062ED494}"/>
    <dgm:cxn modelId="{11B82983-53DB-224D-86D2-50948036B97A}" type="presOf" srcId="{6258904C-A862-7A44-B973-0528C9FD1C6F}" destId="{2C02A687-1841-2E4B-990C-E469261CFE3D}" srcOrd="0" destOrd="0" presId="urn:microsoft.com/office/officeart/2005/8/layout/hProcess9"/>
    <dgm:cxn modelId="{F04B0FC3-5291-AB4B-8776-FAD283F8B9A6}" type="presOf" srcId="{871B2CDB-A5D9-DF46-AB89-165303E87CE8}" destId="{33041720-B056-1346-BC1D-00CC24831566}" srcOrd="0" destOrd="0" presId="urn:microsoft.com/office/officeart/2005/8/layout/hProcess9"/>
    <dgm:cxn modelId="{96FFED91-7E93-B545-958E-BF401BFB1C0D}" type="presOf" srcId="{28478644-A634-0742-A22A-675BEC599D95}" destId="{6652804D-D140-B246-893B-AC444FF616BD}" srcOrd="0" destOrd="0" presId="urn:microsoft.com/office/officeart/2005/8/layout/hProcess9"/>
    <dgm:cxn modelId="{21CD70CA-5D39-394D-80D5-5762E7A2608F}" srcId="{6258904C-A862-7A44-B973-0528C9FD1C6F}" destId="{9CAEECB0-3795-E742-8074-0F18AFAFAEA8}" srcOrd="4" destOrd="0" parTransId="{9AD2538F-EE18-DD45-A8DA-1D8083F982DF}" sibTransId="{A536E60C-DABB-5B4C-A452-275F855C9C4E}"/>
    <dgm:cxn modelId="{FBA9E8B6-88A8-DD4A-B534-E7D3C86C11E7}" srcId="{6258904C-A862-7A44-B973-0528C9FD1C6F}" destId="{871B2CDB-A5D9-DF46-AB89-165303E87CE8}" srcOrd="3" destOrd="0" parTransId="{636E1FEF-237A-B94A-A039-B2436CBB1A92}" sibTransId="{EE7A7518-66D6-D247-8FA2-715C8F196F93}"/>
    <dgm:cxn modelId="{FDF9B9AC-9B14-334C-89BE-8EE64E81D2BB}" srcId="{6258904C-A862-7A44-B973-0528C9FD1C6F}" destId="{A0E715FF-9D91-814D-B042-6B52178D30CD}" srcOrd="1" destOrd="0" parTransId="{211D56E0-B606-DD4A-BC48-5D444A4F231C}" sibTransId="{BFFBD2EB-E781-4D43-B9C7-41010442718E}"/>
    <dgm:cxn modelId="{F2128A63-91AD-E049-9380-8A5DCCC78115}" type="presOf" srcId="{9CAEECB0-3795-E742-8074-0F18AFAFAEA8}" destId="{5CB3A908-AF3D-9C4F-A364-5E9AA78CBB4A}" srcOrd="0" destOrd="0" presId="urn:microsoft.com/office/officeart/2005/8/layout/hProcess9"/>
    <dgm:cxn modelId="{2E153AD5-C195-5347-AC4E-B56463950DEF}" type="presOf" srcId="{A0E715FF-9D91-814D-B042-6B52178D30CD}" destId="{297D3E75-5153-BD45-B0F8-8C75BDE46B63}" srcOrd="0" destOrd="0" presId="urn:microsoft.com/office/officeart/2005/8/layout/hProcess9"/>
    <dgm:cxn modelId="{54C51D40-1099-5642-A77D-60D01348F2AB}" type="presOf" srcId="{8CBD0132-8417-F548-97A3-AAD7043D6690}" destId="{274EF38E-ED4E-F741-A08B-17EAC276A46B}" srcOrd="0" destOrd="0" presId="urn:microsoft.com/office/officeart/2005/8/layout/hProcess9"/>
    <dgm:cxn modelId="{5BE1FEF5-ED3E-E84D-B927-7A65B142A0DE}" srcId="{6258904C-A862-7A44-B973-0528C9FD1C6F}" destId="{28478644-A634-0742-A22A-675BEC599D95}" srcOrd="0" destOrd="0" parTransId="{1AF49CD8-E9C5-E04B-A904-22606F969385}" sibTransId="{110EB293-C2E6-3640-B6C2-3C6FCAB51B05}"/>
    <dgm:cxn modelId="{D1781039-84E0-EB46-8F25-2892E20D1A39}" type="presParOf" srcId="{2C02A687-1841-2E4B-990C-E469261CFE3D}" destId="{53D741AD-07B7-E240-836D-8201AFA26065}" srcOrd="0" destOrd="0" presId="urn:microsoft.com/office/officeart/2005/8/layout/hProcess9"/>
    <dgm:cxn modelId="{05AD765F-CC41-4341-9972-90FCC596AB9F}" type="presParOf" srcId="{2C02A687-1841-2E4B-990C-E469261CFE3D}" destId="{C1FB361D-61BC-E34A-BBCD-5A69D4827E1F}" srcOrd="1" destOrd="0" presId="urn:microsoft.com/office/officeart/2005/8/layout/hProcess9"/>
    <dgm:cxn modelId="{2BE050A2-1F85-CB46-B18B-FE68C85DE986}" type="presParOf" srcId="{C1FB361D-61BC-E34A-BBCD-5A69D4827E1F}" destId="{6652804D-D140-B246-893B-AC444FF616BD}" srcOrd="0" destOrd="0" presId="urn:microsoft.com/office/officeart/2005/8/layout/hProcess9"/>
    <dgm:cxn modelId="{F8E3B122-10CF-1446-B4A2-75D99A9F1B2F}" type="presParOf" srcId="{C1FB361D-61BC-E34A-BBCD-5A69D4827E1F}" destId="{FB18F6B0-5501-B246-9748-28A8D3144EB1}" srcOrd="1" destOrd="0" presId="urn:microsoft.com/office/officeart/2005/8/layout/hProcess9"/>
    <dgm:cxn modelId="{BF61FA97-3AFE-6C4C-A584-4625E80576FE}" type="presParOf" srcId="{C1FB361D-61BC-E34A-BBCD-5A69D4827E1F}" destId="{297D3E75-5153-BD45-B0F8-8C75BDE46B63}" srcOrd="2" destOrd="0" presId="urn:microsoft.com/office/officeart/2005/8/layout/hProcess9"/>
    <dgm:cxn modelId="{85C755A6-0A2F-A444-96E2-1B957B64CB63}" type="presParOf" srcId="{C1FB361D-61BC-E34A-BBCD-5A69D4827E1F}" destId="{9B6D7F0D-CD7D-1941-BC30-7A36EA6558B0}" srcOrd="3" destOrd="0" presId="urn:microsoft.com/office/officeart/2005/8/layout/hProcess9"/>
    <dgm:cxn modelId="{1C80A2E9-CEB0-2B47-AD44-FEA487EEC4BE}" type="presParOf" srcId="{C1FB361D-61BC-E34A-BBCD-5A69D4827E1F}" destId="{274EF38E-ED4E-F741-A08B-17EAC276A46B}" srcOrd="4" destOrd="0" presId="urn:microsoft.com/office/officeart/2005/8/layout/hProcess9"/>
    <dgm:cxn modelId="{B0BB5280-F6E2-6F4C-ABFC-4D24C98994D0}" type="presParOf" srcId="{C1FB361D-61BC-E34A-BBCD-5A69D4827E1F}" destId="{716ACE22-86FF-EE49-A948-B73622B3CB2E}" srcOrd="5" destOrd="0" presId="urn:microsoft.com/office/officeart/2005/8/layout/hProcess9"/>
    <dgm:cxn modelId="{BCC44109-5D4B-8F41-8907-D30586097B04}" type="presParOf" srcId="{C1FB361D-61BC-E34A-BBCD-5A69D4827E1F}" destId="{33041720-B056-1346-BC1D-00CC24831566}" srcOrd="6" destOrd="0" presId="urn:microsoft.com/office/officeart/2005/8/layout/hProcess9"/>
    <dgm:cxn modelId="{7C5C8CD6-060C-4840-A2FF-86DB4D37A21A}" type="presParOf" srcId="{C1FB361D-61BC-E34A-BBCD-5A69D4827E1F}" destId="{EDDF75C7-B797-1B4F-8200-9B0A41C3C515}" srcOrd="7" destOrd="0" presId="urn:microsoft.com/office/officeart/2005/8/layout/hProcess9"/>
    <dgm:cxn modelId="{82E4267A-9704-3C4B-978B-A02AE6594172}" type="presParOf" srcId="{C1FB361D-61BC-E34A-BBCD-5A69D4827E1F}" destId="{5CB3A908-AF3D-9C4F-A364-5E9AA78CBB4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C6DE7E-021D-1A46-A2C6-516E6F5F7200}" type="doc">
      <dgm:prSet loTypeId="urn:microsoft.com/office/officeart/2005/8/layout/radial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A783D44-65C2-784C-BAFD-D26D7E588F43}">
      <dgm:prSet phldrT="[Text]"/>
      <dgm:spPr/>
      <dgm:t>
        <a:bodyPr/>
        <a:lstStyle/>
        <a:p>
          <a:r>
            <a:rPr lang="en-US" dirty="0" smtClean="0"/>
            <a:t>I8042prt.sys</a:t>
          </a:r>
          <a:endParaRPr lang="en-US" dirty="0"/>
        </a:p>
      </dgm:t>
    </dgm:pt>
    <dgm:pt modelId="{7685E448-6398-9948-9FA5-B7D94F2BFE29}" type="parTrans" cxnId="{5A2E631C-FF97-3646-B6EF-8678A076CB97}">
      <dgm:prSet/>
      <dgm:spPr/>
      <dgm:t>
        <a:bodyPr/>
        <a:lstStyle/>
        <a:p>
          <a:endParaRPr lang="en-US"/>
        </a:p>
      </dgm:t>
    </dgm:pt>
    <dgm:pt modelId="{4A55201F-9845-3147-B087-45B4DE722876}" type="sibTrans" cxnId="{5A2E631C-FF97-3646-B6EF-8678A076CB97}">
      <dgm:prSet/>
      <dgm:spPr/>
      <dgm:t>
        <a:bodyPr/>
        <a:lstStyle/>
        <a:p>
          <a:endParaRPr lang="en-US"/>
        </a:p>
      </dgm:t>
    </dgm:pt>
    <dgm:pt modelId="{54C8BBD2-D127-8044-92E6-3E1B40776847}">
      <dgm:prSet phldrT="[Text]"/>
      <dgm:spPr/>
      <dgm:t>
        <a:bodyPr/>
        <a:lstStyle/>
        <a:p>
          <a:r>
            <a:rPr lang="en-US" dirty="0" smtClean="0"/>
            <a:t>I8042KeyboardInterruptService</a:t>
          </a:r>
          <a:endParaRPr lang="en-US" dirty="0"/>
        </a:p>
      </dgm:t>
    </dgm:pt>
    <dgm:pt modelId="{CBBBDB8E-D7E7-1349-BD17-06657E22E1CC}" type="parTrans" cxnId="{3C07ECCA-5DC8-714E-919C-444BB665C194}">
      <dgm:prSet/>
      <dgm:spPr/>
      <dgm:t>
        <a:bodyPr/>
        <a:lstStyle/>
        <a:p>
          <a:endParaRPr lang="en-US"/>
        </a:p>
      </dgm:t>
    </dgm:pt>
    <dgm:pt modelId="{BB58F8B8-2DDD-BF47-810B-8402B33A3564}" type="sibTrans" cxnId="{3C07ECCA-5DC8-714E-919C-444BB665C194}">
      <dgm:prSet/>
      <dgm:spPr/>
      <dgm:t>
        <a:bodyPr/>
        <a:lstStyle/>
        <a:p>
          <a:endParaRPr lang="en-US"/>
        </a:p>
      </dgm:t>
    </dgm:pt>
    <dgm:pt modelId="{0A57127B-8E5F-F74C-A516-DD99947594F4}">
      <dgm:prSet phldrT="[Text]"/>
      <dgm:spPr/>
      <dgm:t>
        <a:bodyPr/>
        <a:lstStyle/>
        <a:p>
          <a:r>
            <a:rPr lang="en-US" dirty="0" smtClean="0"/>
            <a:t>I8xGetByteAsynchronous</a:t>
          </a:r>
        </a:p>
      </dgm:t>
    </dgm:pt>
    <dgm:pt modelId="{23D8B517-7398-8442-8C5E-79BDD67A4C6E}" type="parTrans" cxnId="{FE6286D0-7ECA-924B-9606-297E0B53856A}">
      <dgm:prSet/>
      <dgm:spPr/>
      <dgm:t>
        <a:bodyPr/>
        <a:lstStyle/>
        <a:p>
          <a:endParaRPr lang="en-US"/>
        </a:p>
      </dgm:t>
    </dgm:pt>
    <dgm:pt modelId="{B78BE8CC-64CF-7F41-8FF3-A2510C010C2D}" type="sibTrans" cxnId="{FE6286D0-7ECA-924B-9606-297E0B53856A}">
      <dgm:prSet/>
      <dgm:spPr/>
      <dgm:t>
        <a:bodyPr/>
        <a:lstStyle/>
        <a:p>
          <a:endParaRPr lang="en-US"/>
        </a:p>
      </dgm:t>
    </dgm:pt>
    <dgm:pt modelId="{5D0BC2E1-8FC2-A943-97A3-AF5512945F11}">
      <dgm:prSet phldrT="[Text]"/>
      <dgm:spPr/>
      <dgm:t>
        <a:bodyPr/>
        <a:lstStyle/>
        <a:p>
          <a:r>
            <a:rPr lang="en-US" dirty="0" smtClean="0"/>
            <a:t>GLOBALS </a:t>
          </a:r>
          <a:r>
            <a:rPr lang="en-US" dirty="0" err="1" smtClean="0"/>
            <a:t>Globals</a:t>
          </a:r>
          <a:r>
            <a:rPr lang="en-US" dirty="0" smtClean="0"/>
            <a:t>;   </a:t>
          </a:r>
          <a:endParaRPr lang="en-US" dirty="0"/>
        </a:p>
      </dgm:t>
    </dgm:pt>
    <dgm:pt modelId="{78B3A460-0609-E243-9960-74AFFC4192EC}" type="parTrans" cxnId="{EDB6630C-FB0C-E74E-AD9A-68E8C19CE4B5}">
      <dgm:prSet/>
      <dgm:spPr/>
      <dgm:t>
        <a:bodyPr/>
        <a:lstStyle/>
        <a:p>
          <a:endParaRPr lang="en-US"/>
        </a:p>
      </dgm:t>
    </dgm:pt>
    <dgm:pt modelId="{1CC5D864-EC3E-9F45-B717-612ED276FC9E}" type="sibTrans" cxnId="{EDB6630C-FB0C-E74E-AD9A-68E8C19CE4B5}">
      <dgm:prSet/>
      <dgm:spPr/>
      <dgm:t>
        <a:bodyPr/>
        <a:lstStyle/>
        <a:p>
          <a:endParaRPr lang="en-US"/>
        </a:p>
      </dgm:t>
    </dgm:pt>
    <dgm:pt modelId="{D4AC733F-4815-DC48-9DC6-AAEB26F6A35D}">
      <dgm:prSet/>
      <dgm:spPr/>
      <dgm:t>
        <a:bodyPr/>
        <a:lstStyle/>
        <a:p>
          <a:r>
            <a:rPr lang="en-US" dirty="0" smtClean="0"/>
            <a:t>I8042KeyboardIsrDpc</a:t>
          </a:r>
          <a:endParaRPr lang="en-US" dirty="0"/>
        </a:p>
      </dgm:t>
    </dgm:pt>
    <dgm:pt modelId="{F3D5167C-732D-C84D-BFF5-414C251CF441}" type="parTrans" cxnId="{9B3F4BB8-9419-1943-B8B0-D9359D13A003}">
      <dgm:prSet/>
      <dgm:spPr/>
      <dgm:t>
        <a:bodyPr/>
        <a:lstStyle/>
        <a:p>
          <a:endParaRPr lang="en-US"/>
        </a:p>
      </dgm:t>
    </dgm:pt>
    <dgm:pt modelId="{E85E25AF-E193-7540-8374-882A7DBEBEB0}" type="sibTrans" cxnId="{9B3F4BB8-9419-1943-B8B0-D9359D13A003}">
      <dgm:prSet/>
      <dgm:spPr/>
      <dgm:t>
        <a:bodyPr/>
        <a:lstStyle/>
        <a:p>
          <a:endParaRPr lang="en-US"/>
        </a:p>
      </dgm:t>
    </dgm:pt>
    <dgm:pt modelId="{A2F5BAE2-12A1-F844-B23E-D2C777AA208C}">
      <dgm:prSet/>
      <dgm:spPr/>
      <dgm:t>
        <a:bodyPr/>
        <a:lstStyle/>
        <a:p>
          <a:r>
            <a:rPr lang="en-US" dirty="0" smtClean="0"/>
            <a:t>I8xWriteDataToKeyboardQueue</a:t>
          </a:r>
          <a:endParaRPr lang="en-US" dirty="0"/>
        </a:p>
      </dgm:t>
    </dgm:pt>
    <dgm:pt modelId="{63F7F8EA-04A1-224B-88C6-202A72A1B651}" type="parTrans" cxnId="{72166C08-3F41-8049-B5AE-ECD8AE87DF47}">
      <dgm:prSet/>
      <dgm:spPr/>
      <dgm:t>
        <a:bodyPr/>
        <a:lstStyle/>
        <a:p>
          <a:endParaRPr lang="en-US"/>
        </a:p>
      </dgm:t>
    </dgm:pt>
    <dgm:pt modelId="{7027C314-BE7F-C142-9C3F-B3E9C61A94A2}" type="sibTrans" cxnId="{72166C08-3F41-8049-B5AE-ECD8AE87DF47}">
      <dgm:prSet/>
      <dgm:spPr/>
      <dgm:t>
        <a:bodyPr/>
        <a:lstStyle/>
        <a:p>
          <a:endParaRPr lang="en-US"/>
        </a:p>
      </dgm:t>
    </dgm:pt>
    <dgm:pt modelId="{9D0E1C77-E52B-A841-859E-E80EEF943D20}" type="pres">
      <dgm:prSet presAssocID="{21C6DE7E-021D-1A46-A2C6-516E6F5F72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93C584-1599-9F4D-8DF2-2E5281A671B2}" type="pres">
      <dgm:prSet presAssocID="{3A783D44-65C2-784C-BAFD-D26D7E588F43}" presName="centerShape" presStyleLbl="node0" presStyleIdx="0" presStyleCnt="1"/>
      <dgm:spPr/>
      <dgm:t>
        <a:bodyPr/>
        <a:lstStyle/>
        <a:p>
          <a:endParaRPr lang="en-US"/>
        </a:p>
      </dgm:t>
    </dgm:pt>
    <dgm:pt modelId="{A38F0769-ECF3-4C43-B5F2-0983333FFE23}" type="pres">
      <dgm:prSet presAssocID="{CBBBDB8E-D7E7-1349-BD17-06657E22E1CC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67B02B39-D5EF-7F41-98AE-5C2FBE11B735}" type="pres">
      <dgm:prSet presAssocID="{54C8BBD2-D127-8044-92E6-3E1B4077684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58C1C2-EB98-E44C-AC06-56885CDF7443}" type="pres">
      <dgm:prSet presAssocID="{23D8B517-7398-8442-8C5E-79BDD67A4C6E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10410DAE-96C4-D140-8548-44E361DED493}" type="pres">
      <dgm:prSet presAssocID="{0A57127B-8E5F-F74C-A516-DD99947594F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1CBBAE-3ACF-8245-BA8E-9A4FEF9C19BB}" type="pres">
      <dgm:prSet presAssocID="{78B3A460-0609-E243-9960-74AFFC4192EC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F0E211EA-5AD4-2946-AD2A-D398C41F6B4C}" type="pres">
      <dgm:prSet presAssocID="{5D0BC2E1-8FC2-A943-97A3-AF5512945F1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38D69-BCC1-EE4F-957E-A61642490F34}" type="pres">
      <dgm:prSet presAssocID="{F3D5167C-732D-C84D-BFF5-414C251CF441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700540EB-AA4E-0248-BFC8-170183652207}" type="pres">
      <dgm:prSet presAssocID="{D4AC733F-4815-DC48-9DC6-AAEB26F6A35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9554A7-E9EB-9C4C-B867-E993270361E5}" type="pres">
      <dgm:prSet presAssocID="{63F7F8EA-04A1-224B-88C6-202A72A1B651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8DA4CF1C-9B4C-3842-A0A5-3CAA211A3FEE}" type="pres">
      <dgm:prSet presAssocID="{A2F5BAE2-12A1-F844-B23E-D2C777AA208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F64DA2-CFFF-C94F-815B-5FDCA9979BB3}" type="presOf" srcId="{78B3A460-0609-E243-9960-74AFFC4192EC}" destId="{761CBBAE-3ACF-8245-BA8E-9A4FEF9C19BB}" srcOrd="0" destOrd="0" presId="urn:microsoft.com/office/officeart/2005/8/layout/radial4"/>
    <dgm:cxn modelId="{72166C08-3F41-8049-B5AE-ECD8AE87DF47}" srcId="{3A783D44-65C2-784C-BAFD-D26D7E588F43}" destId="{A2F5BAE2-12A1-F844-B23E-D2C777AA208C}" srcOrd="4" destOrd="0" parTransId="{63F7F8EA-04A1-224B-88C6-202A72A1B651}" sibTransId="{7027C314-BE7F-C142-9C3F-B3E9C61A94A2}"/>
    <dgm:cxn modelId="{54927204-8CD8-554F-84DE-19E698265C8F}" type="presOf" srcId="{A2F5BAE2-12A1-F844-B23E-D2C777AA208C}" destId="{8DA4CF1C-9B4C-3842-A0A5-3CAA211A3FEE}" srcOrd="0" destOrd="0" presId="urn:microsoft.com/office/officeart/2005/8/layout/radial4"/>
    <dgm:cxn modelId="{A872623D-23FA-BD4D-B005-6CFC7F9F461E}" type="presOf" srcId="{63F7F8EA-04A1-224B-88C6-202A72A1B651}" destId="{959554A7-E9EB-9C4C-B867-E993270361E5}" srcOrd="0" destOrd="0" presId="urn:microsoft.com/office/officeart/2005/8/layout/radial4"/>
    <dgm:cxn modelId="{6419784D-4B3B-6242-B898-ECD5CD29DE98}" type="presOf" srcId="{0A57127B-8E5F-F74C-A516-DD99947594F4}" destId="{10410DAE-96C4-D140-8548-44E361DED493}" srcOrd="0" destOrd="0" presId="urn:microsoft.com/office/officeart/2005/8/layout/radial4"/>
    <dgm:cxn modelId="{9B3F4BB8-9419-1943-B8B0-D9359D13A003}" srcId="{3A783D44-65C2-784C-BAFD-D26D7E588F43}" destId="{D4AC733F-4815-DC48-9DC6-AAEB26F6A35D}" srcOrd="3" destOrd="0" parTransId="{F3D5167C-732D-C84D-BFF5-414C251CF441}" sibTransId="{E85E25AF-E193-7540-8374-882A7DBEBEB0}"/>
    <dgm:cxn modelId="{5A2E631C-FF97-3646-B6EF-8678A076CB97}" srcId="{21C6DE7E-021D-1A46-A2C6-516E6F5F7200}" destId="{3A783D44-65C2-784C-BAFD-D26D7E588F43}" srcOrd="0" destOrd="0" parTransId="{7685E448-6398-9948-9FA5-B7D94F2BFE29}" sibTransId="{4A55201F-9845-3147-B087-45B4DE722876}"/>
    <dgm:cxn modelId="{EDB6630C-FB0C-E74E-AD9A-68E8C19CE4B5}" srcId="{3A783D44-65C2-784C-BAFD-D26D7E588F43}" destId="{5D0BC2E1-8FC2-A943-97A3-AF5512945F11}" srcOrd="2" destOrd="0" parTransId="{78B3A460-0609-E243-9960-74AFFC4192EC}" sibTransId="{1CC5D864-EC3E-9F45-B717-612ED276FC9E}"/>
    <dgm:cxn modelId="{3C07ECCA-5DC8-714E-919C-444BB665C194}" srcId="{3A783D44-65C2-784C-BAFD-D26D7E588F43}" destId="{54C8BBD2-D127-8044-92E6-3E1B40776847}" srcOrd="0" destOrd="0" parTransId="{CBBBDB8E-D7E7-1349-BD17-06657E22E1CC}" sibTransId="{BB58F8B8-2DDD-BF47-810B-8402B33A3564}"/>
    <dgm:cxn modelId="{F021011B-5416-5045-8ADC-FF9318270D96}" type="presOf" srcId="{23D8B517-7398-8442-8C5E-79BDD67A4C6E}" destId="{4A58C1C2-EB98-E44C-AC06-56885CDF7443}" srcOrd="0" destOrd="0" presId="urn:microsoft.com/office/officeart/2005/8/layout/radial4"/>
    <dgm:cxn modelId="{FE6286D0-7ECA-924B-9606-297E0B53856A}" srcId="{3A783D44-65C2-784C-BAFD-D26D7E588F43}" destId="{0A57127B-8E5F-F74C-A516-DD99947594F4}" srcOrd="1" destOrd="0" parTransId="{23D8B517-7398-8442-8C5E-79BDD67A4C6E}" sibTransId="{B78BE8CC-64CF-7F41-8FF3-A2510C010C2D}"/>
    <dgm:cxn modelId="{9C26A056-3869-2C49-806D-EBB208F1EEB3}" type="presOf" srcId="{54C8BBD2-D127-8044-92E6-3E1B40776847}" destId="{67B02B39-D5EF-7F41-98AE-5C2FBE11B735}" srcOrd="0" destOrd="0" presId="urn:microsoft.com/office/officeart/2005/8/layout/radial4"/>
    <dgm:cxn modelId="{5340E261-5379-D549-9CC6-C32919AA915A}" type="presOf" srcId="{5D0BC2E1-8FC2-A943-97A3-AF5512945F11}" destId="{F0E211EA-5AD4-2946-AD2A-D398C41F6B4C}" srcOrd="0" destOrd="0" presId="urn:microsoft.com/office/officeart/2005/8/layout/radial4"/>
    <dgm:cxn modelId="{B8B992C0-58DC-FC41-8064-E9FFFBE54D6D}" type="presOf" srcId="{D4AC733F-4815-DC48-9DC6-AAEB26F6A35D}" destId="{700540EB-AA4E-0248-BFC8-170183652207}" srcOrd="0" destOrd="0" presId="urn:microsoft.com/office/officeart/2005/8/layout/radial4"/>
    <dgm:cxn modelId="{CC5F6CE5-168D-DB43-8A4E-70BCE6F18DBF}" type="presOf" srcId="{CBBBDB8E-D7E7-1349-BD17-06657E22E1CC}" destId="{A38F0769-ECF3-4C43-B5F2-0983333FFE23}" srcOrd="0" destOrd="0" presId="urn:microsoft.com/office/officeart/2005/8/layout/radial4"/>
    <dgm:cxn modelId="{537DEFEB-EEA4-CF42-9DD4-136EE9DE78E9}" type="presOf" srcId="{F3D5167C-732D-C84D-BFF5-414C251CF441}" destId="{E2A38D69-BCC1-EE4F-957E-A61642490F34}" srcOrd="0" destOrd="0" presId="urn:microsoft.com/office/officeart/2005/8/layout/radial4"/>
    <dgm:cxn modelId="{05AAB5B2-2D42-6148-9339-81198EC5B033}" type="presOf" srcId="{21C6DE7E-021D-1A46-A2C6-516E6F5F7200}" destId="{9D0E1C77-E52B-A841-859E-E80EEF943D20}" srcOrd="0" destOrd="0" presId="urn:microsoft.com/office/officeart/2005/8/layout/radial4"/>
    <dgm:cxn modelId="{57429411-70A7-5747-898D-41ABF00912F2}" type="presOf" srcId="{3A783D44-65C2-784C-BAFD-D26D7E588F43}" destId="{8293C584-1599-9F4D-8DF2-2E5281A671B2}" srcOrd="0" destOrd="0" presId="urn:microsoft.com/office/officeart/2005/8/layout/radial4"/>
    <dgm:cxn modelId="{1764CCC1-5646-1D40-A816-6241931C5208}" type="presParOf" srcId="{9D0E1C77-E52B-A841-859E-E80EEF943D20}" destId="{8293C584-1599-9F4D-8DF2-2E5281A671B2}" srcOrd="0" destOrd="0" presId="urn:microsoft.com/office/officeart/2005/8/layout/radial4"/>
    <dgm:cxn modelId="{4853348A-18F9-1149-8C1E-688C011EB971}" type="presParOf" srcId="{9D0E1C77-E52B-A841-859E-E80EEF943D20}" destId="{A38F0769-ECF3-4C43-B5F2-0983333FFE23}" srcOrd="1" destOrd="0" presId="urn:microsoft.com/office/officeart/2005/8/layout/radial4"/>
    <dgm:cxn modelId="{858697B8-04C8-7049-82DB-A48DD788185F}" type="presParOf" srcId="{9D0E1C77-E52B-A841-859E-E80EEF943D20}" destId="{67B02B39-D5EF-7F41-98AE-5C2FBE11B735}" srcOrd="2" destOrd="0" presId="urn:microsoft.com/office/officeart/2005/8/layout/radial4"/>
    <dgm:cxn modelId="{483AEA53-665F-7349-B2D4-2459B9645940}" type="presParOf" srcId="{9D0E1C77-E52B-A841-859E-E80EEF943D20}" destId="{4A58C1C2-EB98-E44C-AC06-56885CDF7443}" srcOrd="3" destOrd="0" presId="urn:microsoft.com/office/officeart/2005/8/layout/radial4"/>
    <dgm:cxn modelId="{48DBFD31-DEA2-EE47-B27A-5169F209D1EF}" type="presParOf" srcId="{9D0E1C77-E52B-A841-859E-E80EEF943D20}" destId="{10410DAE-96C4-D140-8548-44E361DED493}" srcOrd="4" destOrd="0" presId="urn:microsoft.com/office/officeart/2005/8/layout/radial4"/>
    <dgm:cxn modelId="{50AE85AA-32A4-7749-A048-6A89039DAEE1}" type="presParOf" srcId="{9D0E1C77-E52B-A841-859E-E80EEF943D20}" destId="{761CBBAE-3ACF-8245-BA8E-9A4FEF9C19BB}" srcOrd="5" destOrd="0" presId="urn:microsoft.com/office/officeart/2005/8/layout/radial4"/>
    <dgm:cxn modelId="{A7238B45-0D23-9646-A928-77BBCA6D4805}" type="presParOf" srcId="{9D0E1C77-E52B-A841-859E-E80EEF943D20}" destId="{F0E211EA-5AD4-2946-AD2A-D398C41F6B4C}" srcOrd="6" destOrd="0" presId="urn:microsoft.com/office/officeart/2005/8/layout/radial4"/>
    <dgm:cxn modelId="{9058C1D7-8E9B-1B40-A609-3724A3D2AB17}" type="presParOf" srcId="{9D0E1C77-E52B-A841-859E-E80EEF943D20}" destId="{E2A38D69-BCC1-EE4F-957E-A61642490F34}" srcOrd="7" destOrd="0" presId="urn:microsoft.com/office/officeart/2005/8/layout/radial4"/>
    <dgm:cxn modelId="{C0854554-9719-7043-A6F4-E92C2B98541A}" type="presParOf" srcId="{9D0E1C77-E52B-A841-859E-E80EEF943D20}" destId="{700540EB-AA4E-0248-BFC8-170183652207}" srcOrd="8" destOrd="0" presId="urn:microsoft.com/office/officeart/2005/8/layout/radial4"/>
    <dgm:cxn modelId="{AB16CDA2-A935-3E49-B754-E30D33010CA2}" type="presParOf" srcId="{9D0E1C77-E52B-A841-859E-E80EEF943D20}" destId="{959554A7-E9EB-9C4C-B867-E993270361E5}" srcOrd="9" destOrd="0" presId="urn:microsoft.com/office/officeart/2005/8/layout/radial4"/>
    <dgm:cxn modelId="{EE00E8E4-3D6C-474E-A32C-EAA525D85C9E}" type="presParOf" srcId="{9D0E1C77-E52B-A841-859E-E80EEF943D20}" destId="{8DA4CF1C-9B4C-3842-A0A5-3CAA211A3FEE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6F8221-CF0F-CB4B-885E-48753388A5D5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C2121757-8FC5-BF47-95BF-8EDE725B2407}">
      <dgm:prSet phldrT="[Text]"/>
      <dgm:spPr/>
      <dgm:t>
        <a:bodyPr/>
        <a:lstStyle/>
        <a:p>
          <a:r>
            <a:rPr lang="en-US" dirty="0" smtClean="0"/>
            <a:t>I8xGetByteAsynchronous</a:t>
          </a:r>
          <a:endParaRPr lang="en-US" dirty="0"/>
        </a:p>
      </dgm:t>
    </dgm:pt>
    <dgm:pt modelId="{D0BB43BE-FA51-4845-B7B4-ECA0B6AB4AB7}" type="parTrans" cxnId="{42E3C8AB-82A9-9B41-85AE-BAA69F0231EB}">
      <dgm:prSet/>
      <dgm:spPr/>
      <dgm:t>
        <a:bodyPr/>
        <a:lstStyle/>
        <a:p>
          <a:endParaRPr lang="en-US"/>
        </a:p>
      </dgm:t>
    </dgm:pt>
    <dgm:pt modelId="{7E08620B-1D48-4844-A724-EC300DF06B2F}" type="sibTrans" cxnId="{42E3C8AB-82A9-9B41-85AE-BAA69F0231EB}">
      <dgm:prSet/>
      <dgm:spPr/>
      <dgm:t>
        <a:bodyPr/>
        <a:lstStyle/>
        <a:p>
          <a:endParaRPr lang="en-US"/>
        </a:p>
      </dgm:t>
    </dgm:pt>
    <dgm:pt modelId="{0E3B2542-417B-EC4A-BDE7-BE4FB6271B23}">
      <dgm:prSet phldrT="[Text]"/>
      <dgm:spPr/>
      <dgm:t>
        <a:bodyPr/>
        <a:lstStyle/>
        <a:p>
          <a:r>
            <a:rPr lang="en-US" dirty="0" smtClean="0"/>
            <a:t>Call </a:t>
          </a:r>
          <a:r>
            <a:rPr lang="en-US" dirty="0" err="1" smtClean="0"/>
            <a:t>IsrHookCallback</a:t>
          </a:r>
          <a:r>
            <a:rPr lang="en-US" dirty="0" smtClean="0"/>
            <a:t> if one is registered</a:t>
          </a:r>
          <a:endParaRPr lang="en-US" dirty="0"/>
        </a:p>
      </dgm:t>
    </dgm:pt>
    <dgm:pt modelId="{604E2EEC-81D9-B740-872E-111F24A2F355}" type="parTrans" cxnId="{E74F1469-D70E-F041-8EE8-F51228A11A39}">
      <dgm:prSet/>
      <dgm:spPr/>
      <dgm:t>
        <a:bodyPr/>
        <a:lstStyle/>
        <a:p>
          <a:endParaRPr lang="en-US"/>
        </a:p>
      </dgm:t>
    </dgm:pt>
    <dgm:pt modelId="{F1651FF4-F8C3-A64A-B66A-9E17581F20CC}" type="sibTrans" cxnId="{E74F1469-D70E-F041-8EE8-F51228A11A39}">
      <dgm:prSet/>
      <dgm:spPr/>
      <dgm:t>
        <a:bodyPr/>
        <a:lstStyle/>
        <a:p>
          <a:endParaRPr lang="en-US"/>
        </a:p>
      </dgm:t>
    </dgm:pt>
    <dgm:pt modelId="{BE29AD9C-2FA1-354A-97B6-79EDCBB2BA99}">
      <dgm:prSet phldrT="[Text]"/>
      <dgm:spPr/>
      <dgm:t>
        <a:bodyPr/>
        <a:lstStyle/>
        <a:p>
          <a:r>
            <a:rPr lang="en-US" dirty="0" smtClean="0"/>
            <a:t>I8xQueueCurrentKeyboardInput</a:t>
          </a:r>
          <a:endParaRPr lang="en-US" dirty="0"/>
        </a:p>
      </dgm:t>
    </dgm:pt>
    <dgm:pt modelId="{7B4B1703-7047-0D42-862D-2A31E1A4E0D9}" type="parTrans" cxnId="{9CC8773C-4222-6942-B546-50957CBBBFA1}">
      <dgm:prSet/>
      <dgm:spPr/>
      <dgm:t>
        <a:bodyPr/>
        <a:lstStyle/>
        <a:p>
          <a:endParaRPr lang="en-US"/>
        </a:p>
      </dgm:t>
    </dgm:pt>
    <dgm:pt modelId="{8B4B7811-F42A-594E-BCE6-193589E643B7}" type="sibTrans" cxnId="{9CC8773C-4222-6942-B546-50957CBBBFA1}">
      <dgm:prSet/>
      <dgm:spPr/>
      <dgm:t>
        <a:bodyPr/>
        <a:lstStyle/>
        <a:p>
          <a:endParaRPr lang="en-US"/>
        </a:p>
      </dgm:t>
    </dgm:pt>
    <dgm:pt modelId="{F4563EFB-A272-8F45-A530-EAE7228C2389}">
      <dgm:prSet/>
      <dgm:spPr/>
      <dgm:t>
        <a:bodyPr/>
        <a:lstStyle/>
        <a:p>
          <a:r>
            <a:rPr lang="en-US" dirty="0" smtClean="0"/>
            <a:t>I8xWriteDataToKeyboardQueue</a:t>
          </a:r>
          <a:endParaRPr lang="en-US" dirty="0"/>
        </a:p>
      </dgm:t>
    </dgm:pt>
    <dgm:pt modelId="{65B6C288-02DF-C34C-8551-94D10621990A}" type="parTrans" cxnId="{41ECAC2D-D8F0-1742-B446-76E64A903F42}">
      <dgm:prSet/>
      <dgm:spPr/>
      <dgm:t>
        <a:bodyPr/>
        <a:lstStyle/>
        <a:p>
          <a:endParaRPr lang="en-US"/>
        </a:p>
      </dgm:t>
    </dgm:pt>
    <dgm:pt modelId="{0CADD649-18B2-594D-A898-B653FFB5DB1B}" type="sibTrans" cxnId="{41ECAC2D-D8F0-1742-B446-76E64A903F42}">
      <dgm:prSet/>
      <dgm:spPr/>
      <dgm:t>
        <a:bodyPr/>
        <a:lstStyle/>
        <a:p>
          <a:endParaRPr lang="en-US"/>
        </a:p>
      </dgm:t>
    </dgm:pt>
    <dgm:pt modelId="{9453E178-4805-2E48-90C7-7C13F253D1A1}" type="pres">
      <dgm:prSet presAssocID="{9D6F8221-CF0F-CB4B-885E-48753388A5D5}" presName="CompostProcess" presStyleCnt="0">
        <dgm:presLayoutVars>
          <dgm:dir/>
          <dgm:resizeHandles val="exact"/>
        </dgm:presLayoutVars>
      </dgm:prSet>
      <dgm:spPr/>
    </dgm:pt>
    <dgm:pt modelId="{C077A44C-5DBA-D74C-A157-F5C0F41702F2}" type="pres">
      <dgm:prSet presAssocID="{9D6F8221-CF0F-CB4B-885E-48753388A5D5}" presName="arrow" presStyleLbl="bgShp" presStyleIdx="0" presStyleCnt="1" custLinFactNeighborX="72"/>
      <dgm:spPr/>
    </dgm:pt>
    <dgm:pt modelId="{A26AB057-27EA-7F4D-BDC2-D8D212732DEE}" type="pres">
      <dgm:prSet presAssocID="{9D6F8221-CF0F-CB4B-885E-48753388A5D5}" presName="linearProcess" presStyleCnt="0"/>
      <dgm:spPr/>
    </dgm:pt>
    <dgm:pt modelId="{B45ECBA5-7842-A94D-91A2-04712C1F2E66}" type="pres">
      <dgm:prSet presAssocID="{C2121757-8FC5-BF47-95BF-8EDE725B2407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FDF2AA-EBB4-124A-AC55-A04C8D53469B}" type="pres">
      <dgm:prSet presAssocID="{7E08620B-1D48-4844-A724-EC300DF06B2F}" presName="sibTrans" presStyleCnt="0"/>
      <dgm:spPr/>
    </dgm:pt>
    <dgm:pt modelId="{FE45AB2A-F89A-4C41-8E8E-50736CFA22F2}" type="pres">
      <dgm:prSet presAssocID="{0E3B2542-417B-EC4A-BDE7-BE4FB6271B23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4453A-E3CB-DC40-9A35-BE742330BDA0}" type="pres">
      <dgm:prSet presAssocID="{F1651FF4-F8C3-A64A-B66A-9E17581F20CC}" presName="sibTrans" presStyleCnt="0"/>
      <dgm:spPr/>
    </dgm:pt>
    <dgm:pt modelId="{FC17B00E-CA95-2249-B1F4-93314C32F731}" type="pres">
      <dgm:prSet presAssocID="{BE29AD9C-2FA1-354A-97B6-79EDCBB2BA9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85B28-6DCF-BF40-B0FA-FE2933ECEEFC}" type="pres">
      <dgm:prSet presAssocID="{8B4B7811-F42A-594E-BCE6-193589E643B7}" presName="sibTrans" presStyleCnt="0"/>
      <dgm:spPr/>
    </dgm:pt>
    <dgm:pt modelId="{A77812C6-289E-684B-8C88-DE74227332DB}" type="pres">
      <dgm:prSet presAssocID="{F4563EFB-A272-8F45-A530-EAE7228C238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ECAC2D-D8F0-1742-B446-76E64A903F42}" srcId="{9D6F8221-CF0F-CB4B-885E-48753388A5D5}" destId="{F4563EFB-A272-8F45-A530-EAE7228C2389}" srcOrd="3" destOrd="0" parTransId="{65B6C288-02DF-C34C-8551-94D10621990A}" sibTransId="{0CADD649-18B2-594D-A898-B653FFB5DB1B}"/>
    <dgm:cxn modelId="{E2B4C459-160B-4341-A9FA-D9BF88870F17}" type="presOf" srcId="{BE29AD9C-2FA1-354A-97B6-79EDCBB2BA99}" destId="{FC17B00E-CA95-2249-B1F4-93314C32F731}" srcOrd="0" destOrd="0" presId="urn:microsoft.com/office/officeart/2005/8/layout/hProcess9"/>
    <dgm:cxn modelId="{CFDC7180-A88A-3D44-99AB-F85CAB5285F2}" type="presOf" srcId="{C2121757-8FC5-BF47-95BF-8EDE725B2407}" destId="{B45ECBA5-7842-A94D-91A2-04712C1F2E66}" srcOrd="0" destOrd="0" presId="urn:microsoft.com/office/officeart/2005/8/layout/hProcess9"/>
    <dgm:cxn modelId="{9CC8773C-4222-6942-B546-50957CBBBFA1}" srcId="{9D6F8221-CF0F-CB4B-885E-48753388A5D5}" destId="{BE29AD9C-2FA1-354A-97B6-79EDCBB2BA99}" srcOrd="2" destOrd="0" parTransId="{7B4B1703-7047-0D42-862D-2A31E1A4E0D9}" sibTransId="{8B4B7811-F42A-594E-BCE6-193589E643B7}"/>
    <dgm:cxn modelId="{E74F1469-D70E-F041-8EE8-F51228A11A39}" srcId="{9D6F8221-CF0F-CB4B-885E-48753388A5D5}" destId="{0E3B2542-417B-EC4A-BDE7-BE4FB6271B23}" srcOrd="1" destOrd="0" parTransId="{604E2EEC-81D9-B740-872E-111F24A2F355}" sibTransId="{F1651FF4-F8C3-A64A-B66A-9E17581F20CC}"/>
    <dgm:cxn modelId="{42E3C8AB-82A9-9B41-85AE-BAA69F0231EB}" srcId="{9D6F8221-CF0F-CB4B-885E-48753388A5D5}" destId="{C2121757-8FC5-BF47-95BF-8EDE725B2407}" srcOrd="0" destOrd="0" parTransId="{D0BB43BE-FA51-4845-B7B4-ECA0B6AB4AB7}" sibTransId="{7E08620B-1D48-4844-A724-EC300DF06B2F}"/>
    <dgm:cxn modelId="{C755A4BA-45D3-4947-A060-810BCD29A2AB}" type="presOf" srcId="{F4563EFB-A272-8F45-A530-EAE7228C2389}" destId="{A77812C6-289E-684B-8C88-DE74227332DB}" srcOrd="0" destOrd="0" presId="urn:microsoft.com/office/officeart/2005/8/layout/hProcess9"/>
    <dgm:cxn modelId="{14477D0A-1B08-8A4B-BE53-BE14EA32ED16}" type="presOf" srcId="{9D6F8221-CF0F-CB4B-885E-48753388A5D5}" destId="{9453E178-4805-2E48-90C7-7C13F253D1A1}" srcOrd="0" destOrd="0" presId="urn:microsoft.com/office/officeart/2005/8/layout/hProcess9"/>
    <dgm:cxn modelId="{4267ABCB-D848-9340-93DE-998852CB4733}" type="presOf" srcId="{0E3B2542-417B-EC4A-BDE7-BE4FB6271B23}" destId="{FE45AB2A-F89A-4C41-8E8E-50736CFA22F2}" srcOrd="0" destOrd="0" presId="urn:microsoft.com/office/officeart/2005/8/layout/hProcess9"/>
    <dgm:cxn modelId="{21F998FE-9563-9E42-8CDE-D2CE0129E290}" type="presParOf" srcId="{9453E178-4805-2E48-90C7-7C13F253D1A1}" destId="{C077A44C-5DBA-D74C-A157-F5C0F41702F2}" srcOrd="0" destOrd="0" presId="urn:microsoft.com/office/officeart/2005/8/layout/hProcess9"/>
    <dgm:cxn modelId="{E124D4F8-DADC-E344-8FF0-67F133C1519C}" type="presParOf" srcId="{9453E178-4805-2E48-90C7-7C13F253D1A1}" destId="{A26AB057-27EA-7F4D-BDC2-D8D212732DEE}" srcOrd="1" destOrd="0" presId="urn:microsoft.com/office/officeart/2005/8/layout/hProcess9"/>
    <dgm:cxn modelId="{BC20AF5C-AE40-F843-A6AA-ED3380D8685D}" type="presParOf" srcId="{A26AB057-27EA-7F4D-BDC2-D8D212732DEE}" destId="{B45ECBA5-7842-A94D-91A2-04712C1F2E66}" srcOrd="0" destOrd="0" presId="urn:microsoft.com/office/officeart/2005/8/layout/hProcess9"/>
    <dgm:cxn modelId="{DDB5D5C0-6028-7545-A104-3813B54297C6}" type="presParOf" srcId="{A26AB057-27EA-7F4D-BDC2-D8D212732DEE}" destId="{7AFDF2AA-EBB4-124A-AC55-A04C8D53469B}" srcOrd="1" destOrd="0" presId="urn:microsoft.com/office/officeart/2005/8/layout/hProcess9"/>
    <dgm:cxn modelId="{4604370D-CA6D-6B4C-8CB0-9D2982DC9439}" type="presParOf" srcId="{A26AB057-27EA-7F4D-BDC2-D8D212732DEE}" destId="{FE45AB2A-F89A-4C41-8E8E-50736CFA22F2}" srcOrd="2" destOrd="0" presId="urn:microsoft.com/office/officeart/2005/8/layout/hProcess9"/>
    <dgm:cxn modelId="{BF41F0A0-E9D3-D940-9F8B-EC7555D18235}" type="presParOf" srcId="{A26AB057-27EA-7F4D-BDC2-D8D212732DEE}" destId="{7774453A-E3CB-DC40-9A35-BE742330BDA0}" srcOrd="3" destOrd="0" presId="urn:microsoft.com/office/officeart/2005/8/layout/hProcess9"/>
    <dgm:cxn modelId="{D8008CDB-5579-E248-9ECB-C3FDBA05DA08}" type="presParOf" srcId="{A26AB057-27EA-7F4D-BDC2-D8D212732DEE}" destId="{FC17B00E-CA95-2249-B1F4-93314C32F731}" srcOrd="4" destOrd="0" presId="urn:microsoft.com/office/officeart/2005/8/layout/hProcess9"/>
    <dgm:cxn modelId="{0179E3DD-9152-104F-B521-37F77E8C498E}" type="presParOf" srcId="{A26AB057-27EA-7F4D-BDC2-D8D212732DEE}" destId="{21485B28-6DCF-BF40-B0FA-FE2933ECEEFC}" srcOrd="5" destOrd="0" presId="urn:microsoft.com/office/officeart/2005/8/layout/hProcess9"/>
    <dgm:cxn modelId="{68AEF98B-AE7B-D948-A52C-725D771134A0}" type="presParOf" srcId="{A26AB057-27EA-7F4D-BDC2-D8D212732DEE}" destId="{A77812C6-289E-684B-8C88-DE74227332D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DD2951-85E8-A848-A1B7-480100BCECA5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E55A97-BEA0-EF46-9853-E56CB9AC86D8}">
      <dgm:prSet phldrT="[Text]" custT="1"/>
      <dgm:spPr/>
      <dgm:t>
        <a:bodyPr/>
        <a:lstStyle/>
        <a:p>
          <a:r>
            <a:rPr lang="en-US" sz="1500" dirty="0" smtClean="0"/>
            <a:t>I8042KeyboardIsrDpc</a:t>
          </a:r>
          <a:endParaRPr lang="en-US" sz="1500" dirty="0"/>
        </a:p>
      </dgm:t>
    </dgm:pt>
    <dgm:pt modelId="{67460A75-4AE4-754A-A9E5-279CB46ED69C}" type="parTrans" cxnId="{5C55588B-FD4F-5440-9762-28C49F94C967}">
      <dgm:prSet/>
      <dgm:spPr/>
      <dgm:t>
        <a:bodyPr/>
        <a:lstStyle/>
        <a:p>
          <a:endParaRPr lang="en-US" sz="1500"/>
        </a:p>
      </dgm:t>
    </dgm:pt>
    <dgm:pt modelId="{3FE3A569-CA13-3647-87B7-FF4BFA4540B5}" type="sibTrans" cxnId="{5C55588B-FD4F-5440-9762-28C49F94C967}">
      <dgm:prSet custT="1"/>
      <dgm:spPr/>
      <dgm:t>
        <a:bodyPr/>
        <a:lstStyle/>
        <a:p>
          <a:endParaRPr lang="en-US" sz="1500"/>
        </a:p>
      </dgm:t>
    </dgm:pt>
    <dgm:pt modelId="{D11B837F-14F0-A54B-8152-4B5D0A053148}">
      <dgm:prSet phldrT="[Text]" custT="1"/>
      <dgm:spPr/>
      <dgm:t>
        <a:bodyPr/>
        <a:lstStyle/>
        <a:p>
          <a:r>
            <a:rPr lang="en-US" sz="1500" dirty="0" smtClean="0"/>
            <a:t>Class Service Callback</a:t>
          </a:r>
          <a:endParaRPr lang="en-US" sz="1500" dirty="0"/>
        </a:p>
      </dgm:t>
    </dgm:pt>
    <dgm:pt modelId="{0121B0FA-C64C-9E48-9BF9-390AC967133D}" type="parTrans" cxnId="{139A798B-3B47-FF4A-9B3B-98B34C787D6D}">
      <dgm:prSet/>
      <dgm:spPr/>
      <dgm:t>
        <a:bodyPr/>
        <a:lstStyle/>
        <a:p>
          <a:endParaRPr lang="en-US" sz="1500"/>
        </a:p>
      </dgm:t>
    </dgm:pt>
    <dgm:pt modelId="{F8C70B29-BDCF-0E41-A786-B051BBFB9873}" type="sibTrans" cxnId="{139A798B-3B47-FF4A-9B3B-98B34C787D6D}">
      <dgm:prSet/>
      <dgm:spPr/>
      <dgm:t>
        <a:bodyPr/>
        <a:lstStyle/>
        <a:p>
          <a:endParaRPr lang="en-US" sz="1500"/>
        </a:p>
      </dgm:t>
    </dgm:pt>
    <dgm:pt modelId="{E953FD91-B71D-334E-A75F-8E2809BC52B8}" type="pres">
      <dgm:prSet presAssocID="{DEDD2951-85E8-A848-A1B7-480100BCECA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F131A1-865B-BF41-802F-DA2DF5945728}" type="pres">
      <dgm:prSet presAssocID="{DEDD2951-85E8-A848-A1B7-480100BCECA5}" presName="dummyMaxCanvas" presStyleCnt="0">
        <dgm:presLayoutVars/>
      </dgm:prSet>
      <dgm:spPr/>
    </dgm:pt>
    <dgm:pt modelId="{A2E4892C-4027-AC43-B0A7-B50F3CFD71B7}" type="pres">
      <dgm:prSet presAssocID="{DEDD2951-85E8-A848-A1B7-480100BCECA5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BF1FD-C3F9-3A48-A7B8-0D12C07F2962}" type="pres">
      <dgm:prSet presAssocID="{DEDD2951-85E8-A848-A1B7-480100BCECA5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DC782-C8FF-9848-A987-37F8E7DF4DCD}" type="pres">
      <dgm:prSet presAssocID="{DEDD2951-85E8-A848-A1B7-480100BCECA5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6A30B-3D26-5145-9D88-671241A6596D}" type="pres">
      <dgm:prSet presAssocID="{DEDD2951-85E8-A848-A1B7-480100BCECA5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F49061-9F60-7C46-A042-FDFB7702A4F3}" type="pres">
      <dgm:prSet presAssocID="{DEDD2951-85E8-A848-A1B7-480100BCECA5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FE5CFA-7636-6546-8D52-E5C3D36F64CA}" type="presOf" srcId="{0BE55A97-BEA0-EF46-9853-E56CB9AC86D8}" destId="{A2E4892C-4027-AC43-B0A7-B50F3CFD71B7}" srcOrd="0" destOrd="0" presId="urn:microsoft.com/office/officeart/2005/8/layout/vProcess5"/>
    <dgm:cxn modelId="{C0464AD1-3246-E84C-B7FE-A14784BE9A79}" type="presOf" srcId="{3FE3A569-CA13-3647-87B7-FF4BFA4540B5}" destId="{925DC782-C8FF-9848-A987-37F8E7DF4DCD}" srcOrd="0" destOrd="0" presId="urn:microsoft.com/office/officeart/2005/8/layout/vProcess5"/>
    <dgm:cxn modelId="{DB384827-F1E3-C048-8EBB-7A596BFCA442}" type="presOf" srcId="{DEDD2951-85E8-A848-A1B7-480100BCECA5}" destId="{E953FD91-B71D-334E-A75F-8E2809BC52B8}" srcOrd="0" destOrd="0" presId="urn:microsoft.com/office/officeart/2005/8/layout/vProcess5"/>
    <dgm:cxn modelId="{5C55588B-FD4F-5440-9762-28C49F94C967}" srcId="{DEDD2951-85E8-A848-A1B7-480100BCECA5}" destId="{0BE55A97-BEA0-EF46-9853-E56CB9AC86D8}" srcOrd="0" destOrd="0" parTransId="{67460A75-4AE4-754A-A9E5-279CB46ED69C}" sibTransId="{3FE3A569-CA13-3647-87B7-FF4BFA4540B5}"/>
    <dgm:cxn modelId="{EA665F0D-AD76-864F-B78C-A21567D67BD6}" type="presOf" srcId="{D11B837F-14F0-A54B-8152-4B5D0A053148}" destId="{6CDBF1FD-C3F9-3A48-A7B8-0D12C07F2962}" srcOrd="0" destOrd="0" presId="urn:microsoft.com/office/officeart/2005/8/layout/vProcess5"/>
    <dgm:cxn modelId="{2950A277-34ED-A748-8303-7D0B13AA081A}" type="presOf" srcId="{D11B837F-14F0-A54B-8152-4B5D0A053148}" destId="{7AF49061-9F60-7C46-A042-FDFB7702A4F3}" srcOrd="1" destOrd="0" presId="urn:microsoft.com/office/officeart/2005/8/layout/vProcess5"/>
    <dgm:cxn modelId="{B106BECD-503C-D74C-BA56-63CBAEA29731}" type="presOf" srcId="{0BE55A97-BEA0-EF46-9853-E56CB9AC86D8}" destId="{5D96A30B-3D26-5145-9D88-671241A6596D}" srcOrd="1" destOrd="0" presId="urn:microsoft.com/office/officeart/2005/8/layout/vProcess5"/>
    <dgm:cxn modelId="{139A798B-3B47-FF4A-9B3B-98B34C787D6D}" srcId="{DEDD2951-85E8-A848-A1B7-480100BCECA5}" destId="{D11B837F-14F0-A54B-8152-4B5D0A053148}" srcOrd="1" destOrd="0" parTransId="{0121B0FA-C64C-9E48-9BF9-390AC967133D}" sibTransId="{F8C70B29-BDCF-0E41-A786-B051BBFB9873}"/>
    <dgm:cxn modelId="{05EE696E-65E3-7D4A-999F-A2FE8AFFAEE9}" type="presParOf" srcId="{E953FD91-B71D-334E-A75F-8E2809BC52B8}" destId="{50F131A1-865B-BF41-802F-DA2DF5945728}" srcOrd="0" destOrd="0" presId="urn:microsoft.com/office/officeart/2005/8/layout/vProcess5"/>
    <dgm:cxn modelId="{C7CFE5EB-F7B6-754A-A63E-E4433E4ADC86}" type="presParOf" srcId="{E953FD91-B71D-334E-A75F-8E2809BC52B8}" destId="{A2E4892C-4027-AC43-B0A7-B50F3CFD71B7}" srcOrd="1" destOrd="0" presId="urn:microsoft.com/office/officeart/2005/8/layout/vProcess5"/>
    <dgm:cxn modelId="{638571A5-A83A-004D-8BB0-E169D6E72955}" type="presParOf" srcId="{E953FD91-B71D-334E-A75F-8E2809BC52B8}" destId="{6CDBF1FD-C3F9-3A48-A7B8-0D12C07F2962}" srcOrd="2" destOrd="0" presId="urn:microsoft.com/office/officeart/2005/8/layout/vProcess5"/>
    <dgm:cxn modelId="{1A9D0E13-4242-3347-81C6-7699E19E5FEC}" type="presParOf" srcId="{E953FD91-B71D-334E-A75F-8E2809BC52B8}" destId="{925DC782-C8FF-9848-A987-37F8E7DF4DCD}" srcOrd="3" destOrd="0" presId="urn:microsoft.com/office/officeart/2005/8/layout/vProcess5"/>
    <dgm:cxn modelId="{55DD25EF-B904-364B-9FCB-F68DDDBF3BD1}" type="presParOf" srcId="{E953FD91-B71D-334E-A75F-8E2809BC52B8}" destId="{5D96A30B-3D26-5145-9D88-671241A6596D}" srcOrd="4" destOrd="0" presId="urn:microsoft.com/office/officeart/2005/8/layout/vProcess5"/>
    <dgm:cxn modelId="{3818A5C1-8ADD-4E4A-B63C-9CD7EAC4D052}" type="presParOf" srcId="{E953FD91-B71D-334E-A75F-8E2809BC52B8}" destId="{7AF49061-9F60-7C46-A042-FDFB7702A4F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D6BAD4-7AF4-4541-9E22-45ADC5C8A2BF}" type="doc">
      <dgm:prSet loTypeId="urn:microsoft.com/office/officeart/2009/layout/CircleArrowProcess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F856D3B-9A0E-0447-890F-90D9EAB879A5}">
      <dgm:prSet phldrT="[Text]"/>
      <dgm:spPr/>
      <dgm:t>
        <a:bodyPr/>
        <a:lstStyle/>
        <a:p>
          <a:r>
            <a:rPr lang="en-US" dirty="0" smtClean="0"/>
            <a:t>Make an </a:t>
          </a:r>
          <a:r>
            <a:rPr lang="en-US" dirty="0" err="1" smtClean="0"/>
            <a:t>async</a:t>
          </a:r>
          <a:r>
            <a:rPr lang="en-US" dirty="0" smtClean="0"/>
            <a:t> read request </a:t>
          </a:r>
        </a:p>
        <a:p>
          <a:r>
            <a:rPr lang="en-US" b="1" dirty="0" err="1" smtClean="0"/>
            <a:t>StartDeviceRead</a:t>
          </a:r>
          <a:endParaRPr lang="en-US" b="1" dirty="0" smtClean="0"/>
        </a:p>
      </dgm:t>
    </dgm:pt>
    <dgm:pt modelId="{88C44065-B589-BD4E-9613-D86FEBDDB28D}" type="parTrans" cxnId="{0B65DCBF-760A-C148-8D05-B02075095726}">
      <dgm:prSet/>
      <dgm:spPr/>
      <dgm:t>
        <a:bodyPr/>
        <a:lstStyle/>
        <a:p>
          <a:endParaRPr lang="en-US"/>
        </a:p>
      </dgm:t>
    </dgm:pt>
    <dgm:pt modelId="{7482150F-B46F-AA4E-A51E-1459CCD2902F}" type="sibTrans" cxnId="{0B65DCBF-760A-C148-8D05-B02075095726}">
      <dgm:prSet/>
      <dgm:spPr/>
      <dgm:t>
        <a:bodyPr/>
        <a:lstStyle/>
        <a:p>
          <a:endParaRPr lang="en-US"/>
        </a:p>
      </dgm:t>
    </dgm:pt>
    <dgm:pt modelId="{DC4B08AC-7B88-1B4E-9222-A6752D10DD75}">
      <dgm:prSet phldrT="[Text]"/>
      <dgm:spPr/>
      <dgm:t>
        <a:bodyPr/>
        <a:lstStyle/>
        <a:p>
          <a:r>
            <a:rPr lang="en-US" dirty="0" smtClean="0"/>
            <a:t>Wait for it to  complete</a:t>
          </a:r>
          <a:endParaRPr lang="en-US" dirty="0"/>
        </a:p>
      </dgm:t>
    </dgm:pt>
    <dgm:pt modelId="{4D855C2D-3767-F04C-B57A-57E6FACF90C3}" type="parTrans" cxnId="{F8105452-B5A9-5D4B-AF1B-0DEE96E707F0}">
      <dgm:prSet/>
      <dgm:spPr/>
      <dgm:t>
        <a:bodyPr/>
        <a:lstStyle/>
        <a:p>
          <a:endParaRPr lang="en-US"/>
        </a:p>
      </dgm:t>
    </dgm:pt>
    <dgm:pt modelId="{3DBD6928-C2B3-0748-9203-CABF8741F941}" type="sibTrans" cxnId="{F8105452-B5A9-5D4B-AF1B-0DEE96E707F0}">
      <dgm:prSet/>
      <dgm:spPr/>
      <dgm:t>
        <a:bodyPr/>
        <a:lstStyle/>
        <a:p>
          <a:endParaRPr lang="en-US"/>
        </a:p>
      </dgm:t>
    </dgm:pt>
    <dgm:pt modelId="{08B2DAA4-C083-394B-A975-10F2C2A400A2}">
      <dgm:prSet phldrT="[Text]"/>
      <dgm:spPr/>
      <dgm:t>
        <a:bodyPr/>
        <a:lstStyle/>
        <a:p>
          <a:r>
            <a:rPr lang="en-US" dirty="0" smtClean="0"/>
            <a:t>Process the keyboard data in APC routine</a:t>
          </a:r>
          <a:endParaRPr lang="en-US" dirty="0"/>
        </a:p>
      </dgm:t>
    </dgm:pt>
    <dgm:pt modelId="{287BBE13-5769-3A4C-93F5-FE9E1293AC6E}" type="parTrans" cxnId="{852837F6-6F6F-D94A-AA3D-060334A50460}">
      <dgm:prSet/>
      <dgm:spPr/>
      <dgm:t>
        <a:bodyPr/>
        <a:lstStyle/>
        <a:p>
          <a:endParaRPr lang="en-US"/>
        </a:p>
      </dgm:t>
    </dgm:pt>
    <dgm:pt modelId="{990E5D2E-E48C-D043-813E-068402580787}" type="sibTrans" cxnId="{852837F6-6F6F-D94A-AA3D-060334A50460}">
      <dgm:prSet/>
      <dgm:spPr/>
      <dgm:t>
        <a:bodyPr/>
        <a:lstStyle/>
        <a:p>
          <a:endParaRPr lang="en-US"/>
        </a:p>
      </dgm:t>
    </dgm:pt>
    <dgm:pt modelId="{BF013273-9C4D-8F4B-85FA-37175AF51B40}">
      <dgm:prSet/>
      <dgm:spPr/>
      <dgm:t>
        <a:bodyPr/>
        <a:lstStyle/>
        <a:p>
          <a:r>
            <a:rPr lang="en-US" dirty="0" smtClean="0"/>
            <a:t>Go to step one</a:t>
          </a:r>
          <a:endParaRPr lang="en-US" dirty="0"/>
        </a:p>
      </dgm:t>
    </dgm:pt>
    <dgm:pt modelId="{0009DA4F-711C-814C-B374-18ACB9C43AFD}" type="parTrans" cxnId="{74437540-779E-4F4D-9F76-9D459BA036F4}">
      <dgm:prSet/>
      <dgm:spPr/>
      <dgm:t>
        <a:bodyPr/>
        <a:lstStyle/>
        <a:p>
          <a:endParaRPr lang="en-US"/>
        </a:p>
      </dgm:t>
    </dgm:pt>
    <dgm:pt modelId="{528BA592-59E5-DB45-A59B-2C87B52871E7}" type="sibTrans" cxnId="{74437540-779E-4F4D-9F76-9D459BA036F4}">
      <dgm:prSet/>
      <dgm:spPr/>
      <dgm:t>
        <a:bodyPr/>
        <a:lstStyle/>
        <a:p>
          <a:endParaRPr lang="en-US"/>
        </a:p>
      </dgm:t>
    </dgm:pt>
    <dgm:pt modelId="{E011B77B-456F-4042-93BC-7FB3C9276C5C}" type="pres">
      <dgm:prSet presAssocID="{F9D6BAD4-7AF4-4541-9E22-45ADC5C8A2B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3B71A96-C32B-2E40-AB4A-8C028A427AD9}" type="pres">
      <dgm:prSet presAssocID="{5F856D3B-9A0E-0447-890F-90D9EAB879A5}" presName="Accent1" presStyleCnt="0"/>
      <dgm:spPr/>
    </dgm:pt>
    <dgm:pt modelId="{667A3F43-9258-8047-9CD1-3F548E56C9D4}" type="pres">
      <dgm:prSet presAssocID="{5F856D3B-9A0E-0447-890F-90D9EAB879A5}" presName="Accent" presStyleLbl="node1" presStyleIdx="0" presStyleCnt="4"/>
      <dgm:spPr/>
    </dgm:pt>
    <dgm:pt modelId="{848E2BEE-CBC1-B245-A1D5-FC55C3E1AC2A}" type="pres">
      <dgm:prSet presAssocID="{5F856D3B-9A0E-0447-890F-90D9EAB879A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12AC8-FCD9-DC4F-9B3C-E7E6377CFBAF}" type="pres">
      <dgm:prSet presAssocID="{DC4B08AC-7B88-1B4E-9222-A6752D10DD75}" presName="Accent2" presStyleCnt="0"/>
      <dgm:spPr/>
    </dgm:pt>
    <dgm:pt modelId="{39060FB4-D39F-3247-8055-00D6433CCF50}" type="pres">
      <dgm:prSet presAssocID="{DC4B08AC-7B88-1B4E-9222-A6752D10DD75}" presName="Accent" presStyleLbl="node1" presStyleIdx="1" presStyleCnt="4"/>
      <dgm:spPr/>
    </dgm:pt>
    <dgm:pt modelId="{C32E94F6-7210-5946-BDAE-A9028485D124}" type="pres">
      <dgm:prSet presAssocID="{DC4B08AC-7B88-1B4E-9222-A6752D10DD75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1A51C-F8EF-3648-A5C1-364182A63EA9}" type="pres">
      <dgm:prSet presAssocID="{08B2DAA4-C083-394B-A975-10F2C2A400A2}" presName="Accent3" presStyleCnt="0"/>
      <dgm:spPr/>
    </dgm:pt>
    <dgm:pt modelId="{1722B81A-B010-1147-878A-BF812D9A51F2}" type="pres">
      <dgm:prSet presAssocID="{08B2DAA4-C083-394B-A975-10F2C2A400A2}" presName="Accent" presStyleLbl="node1" presStyleIdx="2" presStyleCnt="4"/>
      <dgm:spPr/>
    </dgm:pt>
    <dgm:pt modelId="{F71155A0-FD69-7C4F-8840-A583F794E335}" type="pres">
      <dgm:prSet presAssocID="{08B2DAA4-C083-394B-A975-10F2C2A400A2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A9361-7084-2E4B-95F8-A69CCD62D046}" type="pres">
      <dgm:prSet presAssocID="{BF013273-9C4D-8F4B-85FA-37175AF51B40}" presName="Accent4" presStyleCnt="0"/>
      <dgm:spPr/>
    </dgm:pt>
    <dgm:pt modelId="{5252E7DD-9BDA-DC46-A55A-CBE81DC12334}" type="pres">
      <dgm:prSet presAssocID="{BF013273-9C4D-8F4B-85FA-37175AF51B40}" presName="Accent" presStyleLbl="node1" presStyleIdx="3" presStyleCnt="4"/>
      <dgm:spPr/>
    </dgm:pt>
    <dgm:pt modelId="{E1A64E92-0F9B-A449-85B1-0AF3830DAF7F}" type="pres">
      <dgm:prSet presAssocID="{BF013273-9C4D-8F4B-85FA-37175AF51B40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2837F6-6F6F-D94A-AA3D-060334A50460}" srcId="{F9D6BAD4-7AF4-4541-9E22-45ADC5C8A2BF}" destId="{08B2DAA4-C083-394B-A975-10F2C2A400A2}" srcOrd="2" destOrd="0" parTransId="{287BBE13-5769-3A4C-93F5-FE9E1293AC6E}" sibTransId="{990E5D2E-E48C-D043-813E-068402580787}"/>
    <dgm:cxn modelId="{F4DC369B-969D-6148-95BD-D705B309C862}" type="presOf" srcId="{08B2DAA4-C083-394B-A975-10F2C2A400A2}" destId="{F71155A0-FD69-7C4F-8840-A583F794E335}" srcOrd="0" destOrd="0" presId="urn:microsoft.com/office/officeart/2009/layout/CircleArrowProcess"/>
    <dgm:cxn modelId="{D4FE6F62-93C4-F642-95A1-11E9DE1EBEC4}" type="presOf" srcId="{F9D6BAD4-7AF4-4541-9E22-45ADC5C8A2BF}" destId="{E011B77B-456F-4042-93BC-7FB3C9276C5C}" srcOrd="0" destOrd="0" presId="urn:microsoft.com/office/officeart/2009/layout/CircleArrowProcess"/>
    <dgm:cxn modelId="{F8105452-B5A9-5D4B-AF1B-0DEE96E707F0}" srcId="{F9D6BAD4-7AF4-4541-9E22-45ADC5C8A2BF}" destId="{DC4B08AC-7B88-1B4E-9222-A6752D10DD75}" srcOrd="1" destOrd="0" parTransId="{4D855C2D-3767-F04C-B57A-57E6FACF90C3}" sibTransId="{3DBD6928-C2B3-0748-9203-CABF8741F941}"/>
    <dgm:cxn modelId="{0E8B0A48-DF1C-F441-B17D-3C152E79A6A9}" type="presOf" srcId="{5F856D3B-9A0E-0447-890F-90D9EAB879A5}" destId="{848E2BEE-CBC1-B245-A1D5-FC55C3E1AC2A}" srcOrd="0" destOrd="0" presId="urn:microsoft.com/office/officeart/2009/layout/CircleArrowProcess"/>
    <dgm:cxn modelId="{0B65DCBF-760A-C148-8D05-B02075095726}" srcId="{F9D6BAD4-7AF4-4541-9E22-45ADC5C8A2BF}" destId="{5F856D3B-9A0E-0447-890F-90D9EAB879A5}" srcOrd="0" destOrd="0" parTransId="{88C44065-B589-BD4E-9613-D86FEBDDB28D}" sibTransId="{7482150F-B46F-AA4E-A51E-1459CCD2902F}"/>
    <dgm:cxn modelId="{74437540-779E-4F4D-9F76-9D459BA036F4}" srcId="{F9D6BAD4-7AF4-4541-9E22-45ADC5C8A2BF}" destId="{BF013273-9C4D-8F4B-85FA-37175AF51B40}" srcOrd="3" destOrd="0" parTransId="{0009DA4F-711C-814C-B374-18ACB9C43AFD}" sibTransId="{528BA592-59E5-DB45-A59B-2C87B52871E7}"/>
    <dgm:cxn modelId="{91DF7BA3-FB93-5740-A4D5-DB4820F4CC4B}" type="presOf" srcId="{DC4B08AC-7B88-1B4E-9222-A6752D10DD75}" destId="{C32E94F6-7210-5946-BDAE-A9028485D124}" srcOrd="0" destOrd="0" presId="urn:microsoft.com/office/officeart/2009/layout/CircleArrowProcess"/>
    <dgm:cxn modelId="{8E5FE404-7DF7-7E49-8CDD-A88D5EAAE987}" type="presOf" srcId="{BF013273-9C4D-8F4B-85FA-37175AF51B40}" destId="{E1A64E92-0F9B-A449-85B1-0AF3830DAF7F}" srcOrd="0" destOrd="0" presId="urn:microsoft.com/office/officeart/2009/layout/CircleArrowProcess"/>
    <dgm:cxn modelId="{BF9E20BF-5C7A-AE4D-8137-D381883EC29E}" type="presParOf" srcId="{E011B77B-456F-4042-93BC-7FB3C9276C5C}" destId="{53B71A96-C32B-2E40-AB4A-8C028A427AD9}" srcOrd="0" destOrd="0" presId="urn:microsoft.com/office/officeart/2009/layout/CircleArrowProcess"/>
    <dgm:cxn modelId="{1CB4A3FE-AB7D-8B49-A353-03B9F78738FD}" type="presParOf" srcId="{53B71A96-C32B-2E40-AB4A-8C028A427AD9}" destId="{667A3F43-9258-8047-9CD1-3F548E56C9D4}" srcOrd="0" destOrd="0" presId="urn:microsoft.com/office/officeart/2009/layout/CircleArrowProcess"/>
    <dgm:cxn modelId="{1DA760EF-2520-5544-A3FD-0940C434A87D}" type="presParOf" srcId="{E011B77B-456F-4042-93BC-7FB3C9276C5C}" destId="{848E2BEE-CBC1-B245-A1D5-FC55C3E1AC2A}" srcOrd="1" destOrd="0" presId="urn:microsoft.com/office/officeart/2009/layout/CircleArrowProcess"/>
    <dgm:cxn modelId="{32879962-3DD9-5C40-8464-AEF567B20F37}" type="presParOf" srcId="{E011B77B-456F-4042-93BC-7FB3C9276C5C}" destId="{67A12AC8-FCD9-DC4F-9B3C-E7E6377CFBAF}" srcOrd="2" destOrd="0" presId="urn:microsoft.com/office/officeart/2009/layout/CircleArrowProcess"/>
    <dgm:cxn modelId="{2D17119A-20AA-C748-9689-32A2B3E06582}" type="presParOf" srcId="{67A12AC8-FCD9-DC4F-9B3C-E7E6377CFBAF}" destId="{39060FB4-D39F-3247-8055-00D6433CCF50}" srcOrd="0" destOrd="0" presId="urn:microsoft.com/office/officeart/2009/layout/CircleArrowProcess"/>
    <dgm:cxn modelId="{1EB7D4B6-840F-3E4B-BE2A-E1A5EE16910E}" type="presParOf" srcId="{E011B77B-456F-4042-93BC-7FB3C9276C5C}" destId="{C32E94F6-7210-5946-BDAE-A9028485D124}" srcOrd="3" destOrd="0" presId="urn:microsoft.com/office/officeart/2009/layout/CircleArrowProcess"/>
    <dgm:cxn modelId="{6165E232-4304-3B4B-B18C-CC6A5A172644}" type="presParOf" srcId="{E011B77B-456F-4042-93BC-7FB3C9276C5C}" destId="{F681A51C-F8EF-3648-A5C1-364182A63EA9}" srcOrd="4" destOrd="0" presId="urn:microsoft.com/office/officeart/2009/layout/CircleArrowProcess"/>
    <dgm:cxn modelId="{70925DDA-704A-0D4C-801E-72200390F93C}" type="presParOf" srcId="{F681A51C-F8EF-3648-A5C1-364182A63EA9}" destId="{1722B81A-B010-1147-878A-BF812D9A51F2}" srcOrd="0" destOrd="0" presId="urn:microsoft.com/office/officeart/2009/layout/CircleArrowProcess"/>
    <dgm:cxn modelId="{0DE395ED-F69C-314A-98BA-915E5EFD2E0E}" type="presParOf" srcId="{E011B77B-456F-4042-93BC-7FB3C9276C5C}" destId="{F71155A0-FD69-7C4F-8840-A583F794E335}" srcOrd="5" destOrd="0" presId="urn:microsoft.com/office/officeart/2009/layout/CircleArrowProcess"/>
    <dgm:cxn modelId="{62B2B319-B3D7-3D4B-BE84-FF932DF76E02}" type="presParOf" srcId="{E011B77B-456F-4042-93BC-7FB3C9276C5C}" destId="{DFAA9361-7084-2E4B-95F8-A69CCD62D046}" srcOrd="6" destOrd="0" presId="urn:microsoft.com/office/officeart/2009/layout/CircleArrowProcess"/>
    <dgm:cxn modelId="{1738EE4A-2343-714A-9996-A66C55922782}" type="presParOf" srcId="{DFAA9361-7084-2E4B-95F8-A69CCD62D046}" destId="{5252E7DD-9BDA-DC46-A55A-CBE81DC12334}" srcOrd="0" destOrd="0" presId="urn:microsoft.com/office/officeart/2009/layout/CircleArrowProcess"/>
    <dgm:cxn modelId="{4A9F2542-932F-C14B-B0DF-1410B185921E}" type="presParOf" srcId="{E011B77B-456F-4042-93BC-7FB3C9276C5C}" destId="{E1A64E92-0F9B-A449-85B1-0AF3830DAF7F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9B1D5B-1FF3-C14F-A564-656F20DEEBDC}" type="doc">
      <dgm:prSet loTypeId="urn:microsoft.com/office/officeart/2005/8/layout/StepDownProcess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5E2AF98-60A0-3C47-B6D5-B67F899ED620}">
      <dgm:prSet phldrT="[Text]"/>
      <dgm:spPr/>
      <dgm:t>
        <a:bodyPr/>
        <a:lstStyle/>
        <a:p>
          <a:r>
            <a:rPr lang="en-US" dirty="0" err="1" smtClean="0"/>
            <a:t>ProcessKeyboardInput</a:t>
          </a:r>
          <a:endParaRPr lang="en-US" dirty="0"/>
        </a:p>
      </dgm:t>
    </dgm:pt>
    <dgm:pt modelId="{88361D3A-258E-9845-897E-2C4E97FEA3B8}" type="parTrans" cxnId="{131F1BD6-9205-6D43-B3D6-0507F3D1CB17}">
      <dgm:prSet/>
      <dgm:spPr/>
      <dgm:t>
        <a:bodyPr/>
        <a:lstStyle/>
        <a:p>
          <a:endParaRPr lang="en-US"/>
        </a:p>
      </dgm:t>
    </dgm:pt>
    <dgm:pt modelId="{37D27F60-D4A1-5041-BE6F-D433F6384E5F}" type="sibTrans" cxnId="{131F1BD6-9205-6D43-B3D6-0507F3D1CB17}">
      <dgm:prSet/>
      <dgm:spPr/>
      <dgm:t>
        <a:bodyPr/>
        <a:lstStyle/>
        <a:p>
          <a:endParaRPr lang="en-US"/>
        </a:p>
      </dgm:t>
    </dgm:pt>
    <dgm:pt modelId="{194AF23A-F49E-2043-ACEF-CC9D641BECCF}">
      <dgm:prSet phldrT="[Text]"/>
      <dgm:spPr/>
      <dgm:t>
        <a:bodyPr/>
        <a:lstStyle/>
        <a:p>
          <a:r>
            <a:rPr lang="en-US" dirty="0" smtClean="0"/>
            <a:t>﻿</a:t>
          </a:r>
          <a:r>
            <a:rPr lang="en-US" dirty="0" err="1" smtClean="0"/>
            <a:t>ProcessKeyboardInputWorker</a:t>
          </a:r>
          <a:endParaRPr lang="en-US" dirty="0"/>
        </a:p>
      </dgm:t>
    </dgm:pt>
    <dgm:pt modelId="{FD3273BA-2069-9344-8704-1FEEF35DF0A1}" type="parTrans" cxnId="{4D73670E-8EE3-B64A-A92B-EBF5F5AADB18}">
      <dgm:prSet/>
      <dgm:spPr/>
      <dgm:t>
        <a:bodyPr/>
        <a:lstStyle/>
        <a:p>
          <a:endParaRPr lang="en-US"/>
        </a:p>
      </dgm:t>
    </dgm:pt>
    <dgm:pt modelId="{C3E5A7DB-7DDD-D841-BD85-586A8D42D30E}" type="sibTrans" cxnId="{4D73670E-8EE3-B64A-A92B-EBF5F5AADB18}">
      <dgm:prSet/>
      <dgm:spPr/>
      <dgm:t>
        <a:bodyPr/>
        <a:lstStyle/>
        <a:p>
          <a:endParaRPr lang="en-US"/>
        </a:p>
      </dgm:t>
    </dgm:pt>
    <dgm:pt modelId="{61478091-31C0-9B46-AA03-505FBD4AC2B3}" type="pres">
      <dgm:prSet presAssocID="{2E9B1D5B-1FF3-C14F-A564-656F20DEEBD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53E3011-2D77-1941-A1A5-9CCC14D2819F}" type="pres">
      <dgm:prSet presAssocID="{A5E2AF98-60A0-3C47-B6D5-B67F899ED620}" presName="composite" presStyleCnt="0"/>
      <dgm:spPr/>
    </dgm:pt>
    <dgm:pt modelId="{87E68A49-4F37-984E-9F91-A80067FBCE3E}" type="pres">
      <dgm:prSet presAssocID="{A5E2AF98-60A0-3C47-B6D5-B67F899ED620}" presName="bentUpArrow1" presStyleLbl="alignImgPlace1" presStyleIdx="0" presStyleCnt="1" custLinFactNeighborX="38214"/>
      <dgm:spPr/>
    </dgm:pt>
    <dgm:pt modelId="{D4151C4B-12C9-F94B-A80A-E41E15983056}" type="pres">
      <dgm:prSet presAssocID="{A5E2AF98-60A0-3C47-B6D5-B67F899ED620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1B794-3E64-F14F-9A55-93FEFB01BA01}" type="pres">
      <dgm:prSet presAssocID="{A5E2AF98-60A0-3C47-B6D5-B67F899ED620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B4E25-D7ED-2541-A732-02DBA3060575}" type="pres">
      <dgm:prSet presAssocID="{37D27F60-D4A1-5041-BE6F-D433F6384E5F}" presName="sibTrans" presStyleCnt="0"/>
      <dgm:spPr/>
    </dgm:pt>
    <dgm:pt modelId="{F337C61D-7F61-A841-9165-0BACB1B823BE}" type="pres">
      <dgm:prSet presAssocID="{194AF23A-F49E-2043-ACEF-CC9D641BECCF}" presName="composite" presStyleCnt="0"/>
      <dgm:spPr/>
    </dgm:pt>
    <dgm:pt modelId="{24F023A3-D8B7-6549-B74A-AED1FFBC282B}" type="pres">
      <dgm:prSet presAssocID="{194AF23A-F49E-2043-ACEF-CC9D641BECCF}" presName="ParentText" presStyleLbl="node1" presStyleIdx="1" presStyleCnt="2" custLinFactNeighborX="37447" custLinFactNeighborY="7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6A3C2B-7856-A741-8474-0DE054008379}" type="presOf" srcId="{A5E2AF98-60A0-3C47-B6D5-B67F899ED620}" destId="{D4151C4B-12C9-F94B-A80A-E41E15983056}" srcOrd="0" destOrd="0" presId="urn:microsoft.com/office/officeart/2005/8/layout/StepDownProcess"/>
    <dgm:cxn modelId="{C41A4152-92BF-CF4E-B0F8-5E18C79AB37C}" type="presOf" srcId="{194AF23A-F49E-2043-ACEF-CC9D641BECCF}" destId="{24F023A3-D8B7-6549-B74A-AED1FFBC282B}" srcOrd="0" destOrd="0" presId="urn:microsoft.com/office/officeart/2005/8/layout/StepDownProcess"/>
    <dgm:cxn modelId="{131F1BD6-9205-6D43-B3D6-0507F3D1CB17}" srcId="{2E9B1D5B-1FF3-C14F-A564-656F20DEEBDC}" destId="{A5E2AF98-60A0-3C47-B6D5-B67F899ED620}" srcOrd="0" destOrd="0" parTransId="{88361D3A-258E-9845-897E-2C4E97FEA3B8}" sibTransId="{37D27F60-D4A1-5041-BE6F-D433F6384E5F}"/>
    <dgm:cxn modelId="{99E92F56-2AFD-3949-8DEB-A6052E42951B}" type="presOf" srcId="{2E9B1D5B-1FF3-C14F-A564-656F20DEEBDC}" destId="{61478091-31C0-9B46-AA03-505FBD4AC2B3}" srcOrd="0" destOrd="0" presId="urn:microsoft.com/office/officeart/2005/8/layout/StepDownProcess"/>
    <dgm:cxn modelId="{4D73670E-8EE3-B64A-A92B-EBF5F5AADB18}" srcId="{2E9B1D5B-1FF3-C14F-A564-656F20DEEBDC}" destId="{194AF23A-F49E-2043-ACEF-CC9D641BECCF}" srcOrd="1" destOrd="0" parTransId="{FD3273BA-2069-9344-8704-1FEEF35DF0A1}" sibTransId="{C3E5A7DB-7DDD-D841-BD85-586A8D42D30E}"/>
    <dgm:cxn modelId="{95C46E75-C366-2842-875A-401C59E4C032}" type="presParOf" srcId="{61478091-31C0-9B46-AA03-505FBD4AC2B3}" destId="{453E3011-2D77-1941-A1A5-9CCC14D2819F}" srcOrd="0" destOrd="0" presId="urn:microsoft.com/office/officeart/2005/8/layout/StepDownProcess"/>
    <dgm:cxn modelId="{A875ED59-5252-1540-A7BC-8C180CBD8BA7}" type="presParOf" srcId="{453E3011-2D77-1941-A1A5-9CCC14D2819F}" destId="{87E68A49-4F37-984E-9F91-A80067FBCE3E}" srcOrd="0" destOrd="0" presId="urn:microsoft.com/office/officeart/2005/8/layout/StepDownProcess"/>
    <dgm:cxn modelId="{A6A73E34-7C78-7542-B2A0-17A798A56996}" type="presParOf" srcId="{453E3011-2D77-1941-A1A5-9CCC14D2819F}" destId="{D4151C4B-12C9-F94B-A80A-E41E15983056}" srcOrd="1" destOrd="0" presId="urn:microsoft.com/office/officeart/2005/8/layout/StepDownProcess"/>
    <dgm:cxn modelId="{F13318CE-253D-8844-8F23-379C1BB1E162}" type="presParOf" srcId="{453E3011-2D77-1941-A1A5-9CCC14D2819F}" destId="{2DF1B794-3E64-F14F-9A55-93FEFB01BA01}" srcOrd="2" destOrd="0" presId="urn:microsoft.com/office/officeart/2005/8/layout/StepDownProcess"/>
    <dgm:cxn modelId="{AB1AD908-26F9-8741-81A8-A21EA0791D84}" type="presParOf" srcId="{61478091-31C0-9B46-AA03-505FBD4AC2B3}" destId="{FC0B4E25-D7ED-2541-A732-02DBA3060575}" srcOrd="1" destOrd="0" presId="urn:microsoft.com/office/officeart/2005/8/layout/StepDownProcess"/>
    <dgm:cxn modelId="{183C024B-4EAC-DC41-8399-C667FDDFDDE7}" type="presParOf" srcId="{61478091-31C0-9B46-AA03-505FBD4AC2B3}" destId="{F337C61D-7F61-A841-9165-0BACB1B823BE}" srcOrd="2" destOrd="0" presId="urn:microsoft.com/office/officeart/2005/8/layout/StepDownProcess"/>
    <dgm:cxn modelId="{C27EF916-655B-DE49-AA8D-0B57A5AC3D09}" type="presParOf" srcId="{F337C61D-7F61-A841-9165-0BACB1B823BE}" destId="{24F023A3-D8B7-6549-B74A-AED1FFBC282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C8923B-EDD3-AA44-A465-782D73399814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5E06786-481C-CC46-88B0-C936B21AA4CF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/>
            <a:t>Scancode</a:t>
          </a:r>
          <a:endParaRPr lang="en-US" dirty="0"/>
        </a:p>
      </dgm:t>
    </dgm:pt>
    <dgm:pt modelId="{F0A6E46B-9F2A-CF42-974C-0B2C39A882FA}" type="parTrans" cxnId="{F6120231-0D64-DF44-B94C-39C07CCFAD6F}">
      <dgm:prSet/>
      <dgm:spPr/>
      <dgm:t>
        <a:bodyPr/>
        <a:lstStyle/>
        <a:p>
          <a:endParaRPr lang="en-US"/>
        </a:p>
      </dgm:t>
    </dgm:pt>
    <dgm:pt modelId="{5FC10743-40BF-E34F-88BF-73DAC2A072BE}" type="sibTrans" cxnId="{F6120231-0D64-DF44-B94C-39C07CCFAD6F}">
      <dgm:prSet/>
      <dgm:spPr/>
      <dgm:t>
        <a:bodyPr/>
        <a:lstStyle/>
        <a:p>
          <a:endParaRPr lang="en-US"/>
        </a:p>
      </dgm:t>
    </dgm:pt>
    <dgm:pt modelId="{8710734B-2F9E-E840-963E-BE9EF297D060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Virtual Key</a:t>
          </a:r>
          <a:endParaRPr lang="en-US" dirty="0"/>
        </a:p>
      </dgm:t>
    </dgm:pt>
    <dgm:pt modelId="{68AE75D2-30C0-8E4D-90CC-8B6616751083}" type="parTrans" cxnId="{C4543F98-2BE5-2C46-824A-311C2CC164D8}">
      <dgm:prSet/>
      <dgm:spPr/>
      <dgm:t>
        <a:bodyPr/>
        <a:lstStyle/>
        <a:p>
          <a:endParaRPr lang="en-US"/>
        </a:p>
      </dgm:t>
    </dgm:pt>
    <dgm:pt modelId="{F63854CA-7068-6744-9EAE-D3789C7A714B}" type="sibTrans" cxnId="{C4543F98-2BE5-2C46-824A-311C2CC164D8}">
      <dgm:prSet/>
      <dgm:spPr/>
      <dgm:t>
        <a:bodyPr/>
        <a:lstStyle/>
        <a:p>
          <a:endParaRPr lang="en-US"/>
        </a:p>
      </dgm:t>
    </dgm:pt>
    <dgm:pt modelId="{ADC585FE-F4FF-8442-89E3-08E85B983A68}" type="pres">
      <dgm:prSet presAssocID="{32C8923B-EDD3-AA44-A465-782D73399814}" presName="Name0" presStyleCnt="0">
        <dgm:presLayoutVars>
          <dgm:dir/>
          <dgm:animLvl val="lvl"/>
          <dgm:resizeHandles val="exact"/>
        </dgm:presLayoutVars>
      </dgm:prSet>
      <dgm:spPr/>
    </dgm:pt>
    <dgm:pt modelId="{AF5D49C4-0DB2-6147-9D54-698F85662992}" type="pres">
      <dgm:prSet presAssocID="{25E06786-481C-CC46-88B0-C936B21AA4C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6DF2D9-03B7-BA48-B879-2D02B3C03F0B}" type="pres">
      <dgm:prSet presAssocID="{5FC10743-40BF-E34F-88BF-73DAC2A072BE}" presName="parTxOnlySpace" presStyleCnt="0"/>
      <dgm:spPr/>
    </dgm:pt>
    <dgm:pt modelId="{9888089D-D251-C84E-A4D4-8DFEDA035B2B}" type="pres">
      <dgm:prSet presAssocID="{8710734B-2F9E-E840-963E-BE9EF297D060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120231-0D64-DF44-B94C-39C07CCFAD6F}" srcId="{32C8923B-EDD3-AA44-A465-782D73399814}" destId="{25E06786-481C-CC46-88B0-C936B21AA4CF}" srcOrd="0" destOrd="0" parTransId="{F0A6E46B-9F2A-CF42-974C-0B2C39A882FA}" sibTransId="{5FC10743-40BF-E34F-88BF-73DAC2A072BE}"/>
    <dgm:cxn modelId="{2D6CFEF5-4439-3847-8B4D-19A9B49A6E0B}" type="presOf" srcId="{32C8923B-EDD3-AA44-A465-782D73399814}" destId="{ADC585FE-F4FF-8442-89E3-08E85B983A68}" srcOrd="0" destOrd="0" presId="urn:microsoft.com/office/officeart/2005/8/layout/chevron1"/>
    <dgm:cxn modelId="{6EA01AA2-8F8A-1F48-B361-C3315123122C}" type="presOf" srcId="{25E06786-481C-CC46-88B0-C936B21AA4CF}" destId="{AF5D49C4-0DB2-6147-9D54-698F85662992}" srcOrd="0" destOrd="0" presId="urn:microsoft.com/office/officeart/2005/8/layout/chevron1"/>
    <dgm:cxn modelId="{F6AC39FA-F8E3-FB47-8AE0-45254D7D517B}" type="presOf" srcId="{8710734B-2F9E-E840-963E-BE9EF297D060}" destId="{9888089D-D251-C84E-A4D4-8DFEDA035B2B}" srcOrd="0" destOrd="0" presId="urn:microsoft.com/office/officeart/2005/8/layout/chevron1"/>
    <dgm:cxn modelId="{C4543F98-2BE5-2C46-824A-311C2CC164D8}" srcId="{32C8923B-EDD3-AA44-A465-782D73399814}" destId="{8710734B-2F9E-E840-963E-BE9EF297D060}" srcOrd="1" destOrd="0" parTransId="{68AE75D2-30C0-8E4D-90CC-8B6616751083}" sibTransId="{F63854CA-7068-6744-9EAE-D3789C7A714B}"/>
    <dgm:cxn modelId="{3779BD99-7FF4-3F4E-A09F-B8EDD1FD5444}" type="presParOf" srcId="{ADC585FE-F4FF-8442-89E3-08E85B983A68}" destId="{AF5D49C4-0DB2-6147-9D54-698F85662992}" srcOrd="0" destOrd="0" presId="urn:microsoft.com/office/officeart/2005/8/layout/chevron1"/>
    <dgm:cxn modelId="{1B87799B-7A33-1D42-9276-C5DF4D8C5C90}" type="presParOf" srcId="{ADC585FE-F4FF-8442-89E3-08E85B983A68}" destId="{D56DF2D9-03B7-BA48-B879-2D02B3C03F0B}" srcOrd="1" destOrd="0" presId="urn:microsoft.com/office/officeart/2005/8/layout/chevron1"/>
    <dgm:cxn modelId="{D0F24CE6-7A2B-F54F-AD4C-8EE277B76072}" type="presParOf" srcId="{ADC585FE-F4FF-8442-89E3-08E85B983A68}" destId="{9888089D-D251-C84E-A4D4-8DFEDA035B2B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6157E8-DF0B-2747-84DF-43956F49B200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614B6D0A-919A-6743-B292-82EE4B55F449}">
      <dgm:prSet phldrT="[Text]"/>
      <dgm:spPr/>
      <dgm:t>
        <a:bodyPr/>
        <a:lstStyle/>
        <a:p>
          <a:r>
            <a:rPr lang="en-US" dirty="0" smtClean="0"/>
            <a:t>Call Low Level Keyboard Hook</a:t>
          </a:r>
          <a:endParaRPr lang="en-US" dirty="0"/>
        </a:p>
      </dgm:t>
    </dgm:pt>
    <dgm:pt modelId="{A194D1F0-E552-D54A-B691-7C1A827A1567}" type="parTrans" cxnId="{FE0D996A-4F9D-044B-B25C-9442A7DC9644}">
      <dgm:prSet/>
      <dgm:spPr/>
      <dgm:t>
        <a:bodyPr/>
        <a:lstStyle/>
        <a:p>
          <a:endParaRPr lang="en-US"/>
        </a:p>
      </dgm:t>
    </dgm:pt>
    <dgm:pt modelId="{58504041-A143-2240-99C0-33C2486B3B46}" type="sibTrans" cxnId="{FE0D996A-4F9D-044B-B25C-9442A7DC9644}">
      <dgm:prSet/>
      <dgm:spPr/>
      <dgm:t>
        <a:bodyPr/>
        <a:lstStyle/>
        <a:p>
          <a:endParaRPr lang="en-US"/>
        </a:p>
      </dgm:t>
    </dgm:pt>
    <dgm:pt modelId="{4CD5B8A4-005C-B84B-B826-958BBB64B5F9}">
      <dgm:prSet phldrT="[Text]"/>
      <dgm:spPr/>
      <dgm:t>
        <a:bodyPr/>
        <a:lstStyle/>
        <a:p>
          <a:r>
            <a:rPr lang="en-US" dirty="0" smtClean="0"/>
            <a:t>Update </a:t>
          </a:r>
          <a:r>
            <a:rPr lang="en-US" dirty="0" err="1" smtClean="0"/>
            <a:t>Async</a:t>
          </a:r>
          <a:r>
            <a:rPr lang="en-US" dirty="0" smtClean="0"/>
            <a:t> Key State Table</a:t>
          </a:r>
          <a:endParaRPr lang="en-US" dirty="0"/>
        </a:p>
      </dgm:t>
    </dgm:pt>
    <dgm:pt modelId="{88C7C987-67E6-534E-ADB5-1A4CE0C511AF}" type="parTrans" cxnId="{81E43E0D-B1D6-2643-B717-5D0B925A1095}">
      <dgm:prSet/>
      <dgm:spPr/>
      <dgm:t>
        <a:bodyPr/>
        <a:lstStyle/>
        <a:p>
          <a:endParaRPr lang="en-US"/>
        </a:p>
      </dgm:t>
    </dgm:pt>
    <dgm:pt modelId="{BCC7214B-860B-5B4B-8024-070B38E903D4}" type="sibTrans" cxnId="{81E43E0D-B1D6-2643-B717-5D0B925A1095}">
      <dgm:prSet/>
      <dgm:spPr/>
      <dgm:t>
        <a:bodyPr/>
        <a:lstStyle/>
        <a:p>
          <a:endParaRPr lang="en-US"/>
        </a:p>
      </dgm:t>
    </dgm:pt>
    <dgm:pt modelId="{7EF9BD6C-8805-C449-BD1A-A631C600D393}">
      <dgm:prSet phldrT="[Text]"/>
      <dgm:spPr/>
      <dgm:t>
        <a:bodyPr/>
        <a:lstStyle/>
        <a:p>
          <a:r>
            <a:rPr lang="en-US" dirty="0" smtClean="0"/>
            <a:t>Post Input Message</a:t>
          </a:r>
          <a:endParaRPr lang="en-US" dirty="0"/>
        </a:p>
      </dgm:t>
    </dgm:pt>
    <dgm:pt modelId="{41C87852-6E3D-FE4B-9930-F71E9B4D142E}" type="parTrans" cxnId="{C2AADB8A-1125-2340-96F4-12F77D836C20}">
      <dgm:prSet/>
      <dgm:spPr/>
      <dgm:t>
        <a:bodyPr/>
        <a:lstStyle/>
        <a:p>
          <a:endParaRPr lang="en-US"/>
        </a:p>
      </dgm:t>
    </dgm:pt>
    <dgm:pt modelId="{B2C4662C-40CD-E44E-92EF-864D4E9BD85E}" type="sibTrans" cxnId="{C2AADB8A-1125-2340-96F4-12F77D836C20}">
      <dgm:prSet/>
      <dgm:spPr/>
      <dgm:t>
        <a:bodyPr/>
        <a:lstStyle/>
        <a:p>
          <a:endParaRPr lang="en-US"/>
        </a:p>
      </dgm:t>
    </dgm:pt>
    <dgm:pt modelId="{639E6893-3919-EC4D-A9F9-12F1863645F5}" type="pres">
      <dgm:prSet presAssocID="{816157E8-DF0B-2747-84DF-43956F49B200}" presName="CompostProcess" presStyleCnt="0">
        <dgm:presLayoutVars>
          <dgm:dir/>
          <dgm:resizeHandles val="exact"/>
        </dgm:presLayoutVars>
      </dgm:prSet>
      <dgm:spPr/>
    </dgm:pt>
    <dgm:pt modelId="{0E3DEF1D-EEA6-6840-922F-A670B4BAF852}" type="pres">
      <dgm:prSet presAssocID="{816157E8-DF0B-2747-84DF-43956F49B200}" presName="arrow" presStyleLbl="bgShp" presStyleIdx="0" presStyleCnt="1"/>
      <dgm:spPr/>
    </dgm:pt>
    <dgm:pt modelId="{B268252A-A285-0B4F-A1B8-1728C5E76AEE}" type="pres">
      <dgm:prSet presAssocID="{816157E8-DF0B-2747-84DF-43956F49B200}" presName="linearProcess" presStyleCnt="0"/>
      <dgm:spPr/>
    </dgm:pt>
    <dgm:pt modelId="{F7D48816-0D84-A043-AE32-FCC8F186D24B}" type="pres">
      <dgm:prSet presAssocID="{614B6D0A-919A-6743-B292-82EE4B55F44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08D17-07AB-BC49-A978-8BD26C9BD138}" type="pres">
      <dgm:prSet presAssocID="{58504041-A143-2240-99C0-33C2486B3B46}" presName="sibTrans" presStyleCnt="0"/>
      <dgm:spPr/>
    </dgm:pt>
    <dgm:pt modelId="{2904FBF4-706D-834E-A98B-F78C0398A7BB}" type="pres">
      <dgm:prSet presAssocID="{4CD5B8A4-005C-B84B-B826-958BBB64B5F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1B3C4-B596-2B45-960D-3E6BCAF8CC62}" type="pres">
      <dgm:prSet presAssocID="{BCC7214B-860B-5B4B-8024-070B38E903D4}" presName="sibTrans" presStyleCnt="0"/>
      <dgm:spPr/>
    </dgm:pt>
    <dgm:pt modelId="{B6679FB1-8D85-9643-9C06-4D767ECD16A9}" type="pres">
      <dgm:prSet presAssocID="{7EF9BD6C-8805-C449-BD1A-A631C600D39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E43E0D-B1D6-2643-B717-5D0B925A1095}" srcId="{816157E8-DF0B-2747-84DF-43956F49B200}" destId="{4CD5B8A4-005C-B84B-B826-958BBB64B5F9}" srcOrd="1" destOrd="0" parTransId="{88C7C987-67E6-534E-ADB5-1A4CE0C511AF}" sibTransId="{BCC7214B-860B-5B4B-8024-070B38E903D4}"/>
    <dgm:cxn modelId="{C2AADB8A-1125-2340-96F4-12F77D836C20}" srcId="{816157E8-DF0B-2747-84DF-43956F49B200}" destId="{7EF9BD6C-8805-C449-BD1A-A631C600D393}" srcOrd="2" destOrd="0" parTransId="{41C87852-6E3D-FE4B-9930-F71E9B4D142E}" sibTransId="{B2C4662C-40CD-E44E-92EF-864D4E9BD85E}"/>
    <dgm:cxn modelId="{72FB91F5-5ED2-DC48-B0EA-727331BCCA05}" type="presOf" srcId="{614B6D0A-919A-6743-B292-82EE4B55F449}" destId="{F7D48816-0D84-A043-AE32-FCC8F186D24B}" srcOrd="0" destOrd="0" presId="urn:microsoft.com/office/officeart/2005/8/layout/hProcess9"/>
    <dgm:cxn modelId="{D0864B81-12AD-1C40-9E74-3D5086042430}" type="presOf" srcId="{7EF9BD6C-8805-C449-BD1A-A631C600D393}" destId="{B6679FB1-8D85-9643-9C06-4D767ECD16A9}" srcOrd="0" destOrd="0" presId="urn:microsoft.com/office/officeart/2005/8/layout/hProcess9"/>
    <dgm:cxn modelId="{FE0D996A-4F9D-044B-B25C-9442A7DC9644}" srcId="{816157E8-DF0B-2747-84DF-43956F49B200}" destId="{614B6D0A-919A-6743-B292-82EE4B55F449}" srcOrd="0" destOrd="0" parTransId="{A194D1F0-E552-D54A-B691-7C1A827A1567}" sibTransId="{58504041-A143-2240-99C0-33C2486B3B46}"/>
    <dgm:cxn modelId="{B05FFCE3-BE5F-474A-8CDC-2E7205845DC4}" type="presOf" srcId="{816157E8-DF0B-2747-84DF-43956F49B200}" destId="{639E6893-3919-EC4D-A9F9-12F1863645F5}" srcOrd="0" destOrd="0" presId="urn:microsoft.com/office/officeart/2005/8/layout/hProcess9"/>
    <dgm:cxn modelId="{6A2D62C2-5713-4643-BCD6-E34A9803CF29}" type="presOf" srcId="{4CD5B8A4-005C-B84B-B826-958BBB64B5F9}" destId="{2904FBF4-706D-834E-A98B-F78C0398A7BB}" srcOrd="0" destOrd="0" presId="urn:microsoft.com/office/officeart/2005/8/layout/hProcess9"/>
    <dgm:cxn modelId="{ECE499FE-74D6-314B-B4A7-2D0E6A0907F0}" type="presParOf" srcId="{639E6893-3919-EC4D-A9F9-12F1863645F5}" destId="{0E3DEF1D-EEA6-6840-922F-A670B4BAF852}" srcOrd="0" destOrd="0" presId="urn:microsoft.com/office/officeart/2005/8/layout/hProcess9"/>
    <dgm:cxn modelId="{216217E7-485D-5E45-9CE3-C7B70CE575C5}" type="presParOf" srcId="{639E6893-3919-EC4D-A9F9-12F1863645F5}" destId="{B268252A-A285-0B4F-A1B8-1728C5E76AEE}" srcOrd="1" destOrd="0" presId="urn:microsoft.com/office/officeart/2005/8/layout/hProcess9"/>
    <dgm:cxn modelId="{57CF6F09-D13D-5F46-A127-C80528E710A5}" type="presParOf" srcId="{B268252A-A285-0B4F-A1B8-1728C5E76AEE}" destId="{F7D48816-0D84-A043-AE32-FCC8F186D24B}" srcOrd="0" destOrd="0" presId="urn:microsoft.com/office/officeart/2005/8/layout/hProcess9"/>
    <dgm:cxn modelId="{6458FABA-688A-BB43-B9FF-4863A2E23AC4}" type="presParOf" srcId="{B268252A-A285-0B4F-A1B8-1728C5E76AEE}" destId="{44408D17-07AB-BC49-A978-8BD26C9BD138}" srcOrd="1" destOrd="0" presId="urn:microsoft.com/office/officeart/2005/8/layout/hProcess9"/>
    <dgm:cxn modelId="{2B0FD7A2-1ED6-F54D-B3B2-F66CB63189E0}" type="presParOf" srcId="{B268252A-A285-0B4F-A1B8-1728C5E76AEE}" destId="{2904FBF4-706D-834E-A98B-F78C0398A7BB}" srcOrd="2" destOrd="0" presId="urn:microsoft.com/office/officeart/2005/8/layout/hProcess9"/>
    <dgm:cxn modelId="{BA631859-1A06-5142-BF19-664D883B3198}" type="presParOf" srcId="{B268252A-A285-0B4F-A1B8-1728C5E76AEE}" destId="{8B81B3C4-B596-2B45-960D-3E6BCAF8CC62}" srcOrd="3" destOrd="0" presId="urn:microsoft.com/office/officeart/2005/8/layout/hProcess9"/>
    <dgm:cxn modelId="{70675D5C-3908-5644-92B4-1438A3C18D50}" type="presParOf" srcId="{B268252A-A285-0B4F-A1B8-1728C5E76AEE}" destId="{B6679FB1-8D85-9643-9C06-4D767ECD16A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314E3-FF45-D045-83BD-D548E4845337}">
      <dsp:nvSpPr>
        <dsp:cNvPr id="0" name=""/>
        <dsp:cNvSpPr/>
      </dsp:nvSpPr>
      <dsp:spPr>
        <a:xfrm rot="16200000">
          <a:off x="1251" y="912195"/>
          <a:ext cx="3321778" cy="3321778"/>
        </a:xfrm>
        <a:prstGeom prst="downArrow">
          <a:avLst>
            <a:gd name="adj1" fmla="val 50000"/>
            <a:gd name="adj2" fmla="val 35000"/>
          </a:avLst>
        </a:prstGeom>
        <a:solidFill>
          <a:schemeClr val="accent4"/>
        </a:soli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  <a:sp3d extrusionH="28000" prstMaterial="matte"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COMMAND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DATA</a:t>
          </a:r>
          <a:endParaRPr lang="en-US" sz="3100" kern="1200" dirty="0"/>
        </a:p>
      </dsp:txBody>
      <dsp:txXfrm rot="5400000">
        <a:off x="1251" y="1742639"/>
        <a:ext cx="2740467" cy="1660889"/>
      </dsp:txXfrm>
    </dsp:sp>
    <dsp:sp modelId="{5B6CF620-3386-844C-87B3-1BCEB652CC33}">
      <dsp:nvSpPr>
        <dsp:cNvPr id="0" name=""/>
        <dsp:cNvSpPr/>
      </dsp:nvSpPr>
      <dsp:spPr>
        <a:xfrm rot="5400000">
          <a:off x="3576566" y="912195"/>
          <a:ext cx="3321778" cy="3321778"/>
        </a:xfrm>
        <a:prstGeom prst="downArrow">
          <a:avLst>
            <a:gd name="adj1" fmla="val 50000"/>
            <a:gd name="adj2" fmla="val 35000"/>
          </a:avLst>
        </a:prstGeom>
        <a:solidFill>
          <a:srgbClr val="62A4C0"/>
        </a:soli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  <a:sp3d extrusionH="28000" prstMaterial="matte"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ACK RESEND</a:t>
          </a:r>
          <a:endParaRPr lang="en-US" sz="3100" kern="1200" dirty="0"/>
        </a:p>
      </dsp:txBody>
      <dsp:txXfrm rot="-5400000">
        <a:off x="4157877" y="1742640"/>
        <a:ext cx="2740467" cy="16608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0E2F5-6BBB-7B49-9BAC-806DC8667086}">
      <dsp:nvSpPr>
        <dsp:cNvPr id="0" name=""/>
        <dsp:cNvSpPr/>
      </dsp:nvSpPr>
      <dsp:spPr>
        <a:xfrm>
          <a:off x="3017710" y="3188645"/>
          <a:ext cx="2498979" cy="249897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Window Class</a:t>
          </a:r>
          <a:endParaRPr lang="en-US" sz="3400" kern="1200" dirty="0"/>
        </a:p>
      </dsp:txBody>
      <dsp:txXfrm>
        <a:off x="3383677" y="3554612"/>
        <a:ext cx="1767045" cy="1767045"/>
      </dsp:txXfrm>
    </dsp:sp>
    <dsp:sp modelId="{E600CA82-6A8C-7048-BE74-8C78CDF3F865}">
      <dsp:nvSpPr>
        <dsp:cNvPr id="0" name=""/>
        <dsp:cNvSpPr/>
      </dsp:nvSpPr>
      <dsp:spPr>
        <a:xfrm rot="12900000">
          <a:off x="1220029" y="2688504"/>
          <a:ext cx="2114019" cy="7122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92B80B-8435-584D-AAB6-C14BB49C2B03}">
      <dsp:nvSpPr>
        <dsp:cNvPr id="0" name=""/>
        <dsp:cNvSpPr/>
      </dsp:nvSpPr>
      <dsp:spPr>
        <a:xfrm>
          <a:off x="224172" y="1488721"/>
          <a:ext cx="2374030" cy="1899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Window 1</a:t>
          </a:r>
          <a:endParaRPr lang="en-US" sz="4200" kern="1200" dirty="0"/>
        </a:p>
      </dsp:txBody>
      <dsp:txXfrm>
        <a:off x="279798" y="1544347"/>
        <a:ext cx="2262778" cy="1787972"/>
      </dsp:txXfrm>
    </dsp:sp>
    <dsp:sp modelId="{AFCDB2E2-8969-EA46-AD1B-C0078365DE9B}">
      <dsp:nvSpPr>
        <dsp:cNvPr id="0" name=""/>
        <dsp:cNvSpPr/>
      </dsp:nvSpPr>
      <dsp:spPr>
        <a:xfrm rot="16200000">
          <a:off x="3210190" y="1652492"/>
          <a:ext cx="2114019" cy="7122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095324"/>
                <a:satOff val="-50000"/>
                <a:lumOff val="9118"/>
                <a:alphaOff val="0"/>
                <a:shade val="70000"/>
                <a:satMod val="120000"/>
              </a:schemeClr>
            </a:gs>
            <a:gs pos="35000">
              <a:schemeClr val="accent4">
                <a:hueOff val="-1095324"/>
                <a:satOff val="-50000"/>
                <a:lumOff val="9118"/>
                <a:alphaOff val="0"/>
                <a:shade val="100000"/>
                <a:satMod val="150000"/>
              </a:schemeClr>
            </a:gs>
            <a:gs pos="70000">
              <a:schemeClr val="accent4">
                <a:hueOff val="-1095324"/>
                <a:satOff val="-50000"/>
                <a:lumOff val="9118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1095324"/>
                <a:satOff val="-50000"/>
                <a:lumOff val="9118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8164F7-A199-DE4E-93E1-0A236740EA1D}">
      <dsp:nvSpPr>
        <dsp:cNvPr id="0" name=""/>
        <dsp:cNvSpPr/>
      </dsp:nvSpPr>
      <dsp:spPr>
        <a:xfrm>
          <a:off x="3080184" y="1975"/>
          <a:ext cx="2374030" cy="1899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095324"/>
                <a:satOff val="-50000"/>
                <a:lumOff val="9118"/>
                <a:alphaOff val="0"/>
                <a:shade val="70000"/>
                <a:satMod val="120000"/>
              </a:schemeClr>
            </a:gs>
            <a:gs pos="35000">
              <a:schemeClr val="accent4">
                <a:hueOff val="-1095324"/>
                <a:satOff val="-50000"/>
                <a:lumOff val="9118"/>
                <a:alphaOff val="0"/>
                <a:shade val="100000"/>
                <a:satMod val="150000"/>
              </a:schemeClr>
            </a:gs>
            <a:gs pos="70000">
              <a:schemeClr val="accent4">
                <a:hueOff val="-1095324"/>
                <a:satOff val="-50000"/>
                <a:lumOff val="9118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1095324"/>
                <a:satOff val="-50000"/>
                <a:lumOff val="9118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Window 2</a:t>
          </a:r>
          <a:endParaRPr lang="en-US" sz="4200" kern="1200" dirty="0"/>
        </a:p>
      </dsp:txBody>
      <dsp:txXfrm>
        <a:off x="3135810" y="57601"/>
        <a:ext cx="2262778" cy="1787972"/>
      </dsp:txXfrm>
    </dsp:sp>
    <dsp:sp modelId="{80F1A2DB-8D95-034E-BA59-F479D3391501}">
      <dsp:nvSpPr>
        <dsp:cNvPr id="0" name=""/>
        <dsp:cNvSpPr/>
      </dsp:nvSpPr>
      <dsp:spPr>
        <a:xfrm rot="19500000">
          <a:off x="5200350" y="2688504"/>
          <a:ext cx="2114019" cy="7122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190648"/>
                <a:satOff val="-100000"/>
                <a:lumOff val="18236"/>
                <a:alphaOff val="0"/>
                <a:shade val="70000"/>
                <a:satMod val="120000"/>
              </a:schemeClr>
            </a:gs>
            <a:gs pos="35000">
              <a:schemeClr val="accent4">
                <a:hueOff val="-2190648"/>
                <a:satOff val="-100000"/>
                <a:lumOff val="18236"/>
                <a:alphaOff val="0"/>
                <a:shade val="100000"/>
                <a:satMod val="150000"/>
              </a:schemeClr>
            </a:gs>
            <a:gs pos="7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F7212A-7F29-DE4E-A605-12FC3258527E}">
      <dsp:nvSpPr>
        <dsp:cNvPr id="0" name=""/>
        <dsp:cNvSpPr/>
      </dsp:nvSpPr>
      <dsp:spPr>
        <a:xfrm>
          <a:off x="5936196" y="1488721"/>
          <a:ext cx="2374030" cy="1899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190648"/>
                <a:satOff val="-100000"/>
                <a:lumOff val="18236"/>
                <a:alphaOff val="0"/>
                <a:shade val="70000"/>
                <a:satMod val="120000"/>
              </a:schemeClr>
            </a:gs>
            <a:gs pos="35000">
              <a:schemeClr val="accent4">
                <a:hueOff val="-2190648"/>
                <a:satOff val="-100000"/>
                <a:lumOff val="18236"/>
                <a:alphaOff val="0"/>
                <a:shade val="100000"/>
                <a:satMod val="150000"/>
              </a:schemeClr>
            </a:gs>
            <a:gs pos="7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Window 3</a:t>
          </a:r>
          <a:endParaRPr lang="en-US" sz="4200" kern="1200" dirty="0"/>
        </a:p>
      </dsp:txBody>
      <dsp:txXfrm>
        <a:off x="5991822" y="1544347"/>
        <a:ext cx="2262778" cy="17879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0E2F5-6BBB-7B49-9BAC-806DC8667086}">
      <dsp:nvSpPr>
        <dsp:cNvPr id="0" name=""/>
        <dsp:cNvSpPr/>
      </dsp:nvSpPr>
      <dsp:spPr>
        <a:xfrm>
          <a:off x="3017710" y="3188645"/>
          <a:ext cx="2498979" cy="249897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Window Class</a:t>
          </a:r>
          <a:endParaRPr lang="en-US" sz="3400" kern="1200" dirty="0"/>
        </a:p>
      </dsp:txBody>
      <dsp:txXfrm>
        <a:off x="3383677" y="3554612"/>
        <a:ext cx="1767045" cy="1767045"/>
      </dsp:txXfrm>
    </dsp:sp>
    <dsp:sp modelId="{E600CA82-6A8C-7048-BE74-8C78CDF3F865}">
      <dsp:nvSpPr>
        <dsp:cNvPr id="0" name=""/>
        <dsp:cNvSpPr/>
      </dsp:nvSpPr>
      <dsp:spPr>
        <a:xfrm rot="12900000">
          <a:off x="1220029" y="2688504"/>
          <a:ext cx="2114019" cy="7122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92B80B-8435-584D-AAB6-C14BB49C2B03}">
      <dsp:nvSpPr>
        <dsp:cNvPr id="0" name=""/>
        <dsp:cNvSpPr/>
      </dsp:nvSpPr>
      <dsp:spPr>
        <a:xfrm>
          <a:off x="224172" y="1488721"/>
          <a:ext cx="2374030" cy="1899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Window 1</a:t>
          </a:r>
          <a:endParaRPr lang="en-US" sz="4200" kern="1200" dirty="0"/>
        </a:p>
      </dsp:txBody>
      <dsp:txXfrm>
        <a:off x="279798" y="1544347"/>
        <a:ext cx="2262778" cy="1787972"/>
      </dsp:txXfrm>
    </dsp:sp>
    <dsp:sp modelId="{AFCDB2E2-8969-EA46-AD1B-C0078365DE9B}">
      <dsp:nvSpPr>
        <dsp:cNvPr id="0" name=""/>
        <dsp:cNvSpPr/>
      </dsp:nvSpPr>
      <dsp:spPr>
        <a:xfrm rot="16200000">
          <a:off x="3210190" y="1652492"/>
          <a:ext cx="2114019" cy="7122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095324"/>
                <a:satOff val="-50000"/>
                <a:lumOff val="9118"/>
                <a:alphaOff val="0"/>
                <a:shade val="70000"/>
                <a:satMod val="120000"/>
              </a:schemeClr>
            </a:gs>
            <a:gs pos="35000">
              <a:schemeClr val="accent4">
                <a:hueOff val="-1095324"/>
                <a:satOff val="-50000"/>
                <a:lumOff val="9118"/>
                <a:alphaOff val="0"/>
                <a:shade val="100000"/>
                <a:satMod val="150000"/>
              </a:schemeClr>
            </a:gs>
            <a:gs pos="70000">
              <a:schemeClr val="accent4">
                <a:hueOff val="-1095324"/>
                <a:satOff val="-50000"/>
                <a:lumOff val="9118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1095324"/>
                <a:satOff val="-50000"/>
                <a:lumOff val="9118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8164F7-A199-DE4E-93E1-0A236740EA1D}">
      <dsp:nvSpPr>
        <dsp:cNvPr id="0" name=""/>
        <dsp:cNvSpPr/>
      </dsp:nvSpPr>
      <dsp:spPr>
        <a:xfrm>
          <a:off x="3080184" y="1975"/>
          <a:ext cx="2374030" cy="1899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095324"/>
                <a:satOff val="-50000"/>
                <a:lumOff val="9118"/>
                <a:alphaOff val="0"/>
                <a:shade val="70000"/>
                <a:satMod val="120000"/>
              </a:schemeClr>
            </a:gs>
            <a:gs pos="35000">
              <a:schemeClr val="accent4">
                <a:hueOff val="-1095324"/>
                <a:satOff val="-50000"/>
                <a:lumOff val="9118"/>
                <a:alphaOff val="0"/>
                <a:shade val="100000"/>
                <a:satMod val="150000"/>
              </a:schemeClr>
            </a:gs>
            <a:gs pos="70000">
              <a:schemeClr val="accent4">
                <a:hueOff val="-1095324"/>
                <a:satOff val="-50000"/>
                <a:lumOff val="9118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1095324"/>
                <a:satOff val="-50000"/>
                <a:lumOff val="9118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Window 2</a:t>
          </a:r>
          <a:endParaRPr lang="en-US" sz="4200" kern="1200" dirty="0"/>
        </a:p>
      </dsp:txBody>
      <dsp:txXfrm>
        <a:off x="3135810" y="57601"/>
        <a:ext cx="2262778" cy="1787972"/>
      </dsp:txXfrm>
    </dsp:sp>
    <dsp:sp modelId="{80F1A2DB-8D95-034E-BA59-F479D3391501}">
      <dsp:nvSpPr>
        <dsp:cNvPr id="0" name=""/>
        <dsp:cNvSpPr/>
      </dsp:nvSpPr>
      <dsp:spPr>
        <a:xfrm rot="19500000">
          <a:off x="5200350" y="2688504"/>
          <a:ext cx="2114019" cy="7122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190648"/>
                <a:satOff val="-100000"/>
                <a:lumOff val="18236"/>
                <a:alphaOff val="0"/>
                <a:shade val="70000"/>
                <a:satMod val="120000"/>
              </a:schemeClr>
            </a:gs>
            <a:gs pos="35000">
              <a:schemeClr val="accent4">
                <a:hueOff val="-2190648"/>
                <a:satOff val="-100000"/>
                <a:lumOff val="18236"/>
                <a:alphaOff val="0"/>
                <a:shade val="100000"/>
                <a:satMod val="150000"/>
              </a:schemeClr>
            </a:gs>
            <a:gs pos="7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F7212A-7F29-DE4E-A605-12FC3258527E}">
      <dsp:nvSpPr>
        <dsp:cNvPr id="0" name=""/>
        <dsp:cNvSpPr/>
      </dsp:nvSpPr>
      <dsp:spPr>
        <a:xfrm>
          <a:off x="5936196" y="1488721"/>
          <a:ext cx="2374030" cy="1899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190648"/>
                <a:satOff val="-100000"/>
                <a:lumOff val="18236"/>
                <a:alphaOff val="0"/>
                <a:shade val="70000"/>
                <a:satMod val="120000"/>
              </a:schemeClr>
            </a:gs>
            <a:gs pos="35000">
              <a:schemeClr val="accent4">
                <a:hueOff val="-2190648"/>
                <a:satOff val="-100000"/>
                <a:lumOff val="18236"/>
                <a:alphaOff val="0"/>
                <a:shade val="100000"/>
                <a:satMod val="150000"/>
              </a:schemeClr>
            </a:gs>
            <a:gs pos="7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-2190648"/>
                <a:satOff val="-100000"/>
                <a:lumOff val="18236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Window 3</a:t>
          </a:r>
          <a:endParaRPr lang="en-US" sz="4200" kern="1200" dirty="0"/>
        </a:p>
      </dsp:txBody>
      <dsp:txXfrm>
        <a:off x="5991822" y="1544347"/>
        <a:ext cx="2262778" cy="1787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741AD-07B7-E240-836D-8201AFA26065}">
      <dsp:nvSpPr>
        <dsp:cNvPr id="0" name=""/>
        <dsp:cNvSpPr/>
      </dsp:nvSpPr>
      <dsp:spPr>
        <a:xfrm>
          <a:off x="640079" y="0"/>
          <a:ext cx="7254240" cy="56896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52804D-D140-B246-893B-AC444FF616BD}">
      <dsp:nvSpPr>
        <dsp:cNvPr id="0" name=""/>
        <dsp:cNvSpPr/>
      </dsp:nvSpPr>
      <dsp:spPr>
        <a:xfrm>
          <a:off x="3750" y="1706880"/>
          <a:ext cx="1639788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Acquire the  </a:t>
          </a:r>
          <a:r>
            <a:rPr lang="en-US" sz="1500" kern="1200" dirty="0" err="1" smtClean="0"/>
            <a:t>SpinLock</a:t>
          </a:r>
          <a:r>
            <a:rPr lang="en-US" sz="1500" kern="1200" dirty="0" smtClean="0"/>
            <a:t> of </a:t>
          </a:r>
          <a:r>
            <a:rPr lang="en-US" sz="1500" kern="1200" dirty="0" err="1" smtClean="0"/>
            <a:t>ServiceRoutine</a:t>
          </a:r>
          <a:endParaRPr lang="en-US" sz="1500" kern="1200" dirty="0"/>
        </a:p>
      </dsp:txBody>
      <dsp:txXfrm>
        <a:off x="83798" y="1786928"/>
        <a:ext cx="1479692" cy="2115744"/>
      </dsp:txXfrm>
    </dsp:sp>
    <dsp:sp modelId="{297D3E75-5153-BD45-B0F8-8C75BDE46B63}">
      <dsp:nvSpPr>
        <dsp:cNvPr id="0" name=""/>
        <dsp:cNvSpPr/>
      </dsp:nvSpPr>
      <dsp:spPr>
        <a:xfrm>
          <a:off x="1725528" y="1706880"/>
          <a:ext cx="1639788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Raise the IRQL to DEVICE_IRQL</a:t>
          </a:r>
          <a:endParaRPr lang="en-US" sz="1500" kern="1200" dirty="0"/>
        </a:p>
      </dsp:txBody>
      <dsp:txXfrm>
        <a:off x="1805576" y="1786928"/>
        <a:ext cx="1479692" cy="2115744"/>
      </dsp:txXfrm>
    </dsp:sp>
    <dsp:sp modelId="{274EF38E-ED4E-F741-A08B-17EAC276A46B}">
      <dsp:nvSpPr>
        <dsp:cNvPr id="0" name=""/>
        <dsp:cNvSpPr/>
      </dsp:nvSpPr>
      <dsp:spPr>
        <a:xfrm>
          <a:off x="3447305" y="1706880"/>
          <a:ext cx="1639788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Call the </a:t>
          </a:r>
          <a:r>
            <a:rPr lang="en-US" sz="1500" kern="1200" dirty="0" err="1" smtClean="0"/>
            <a:t>ServiceRoutine</a:t>
          </a:r>
          <a:endParaRPr lang="en-US" sz="1500" kern="1200" dirty="0"/>
        </a:p>
      </dsp:txBody>
      <dsp:txXfrm>
        <a:off x="3527353" y="1786928"/>
        <a:ext cx="1479692" cy="2115744"/>
      </dsp:txXfrm>
    </dsp:sp>
    <dsp:sp modelId="{33041720-B056-1346-BC1D-00CC24831566}">
      <dsp:nvSpPr>
        <dsp:cNvPr id="0" name=""/>
        <dsp:cNvSpPr/>
      </dsp:nvSpPr>
      <dsp:spPr>
        <a:xfrm>
          <a:off x="5169083" y="1706880"/>
          <a:ext cx="1639788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Lower IRQL</a:t>
          </a:r>
          <a:endParaRPr lang="en-US" sz="1500" kern="1200" dirty="0"/>
        </a:p>
      </dsp:txBody>
      <dsp:txXfrm>
        <a:off x="5249131" y="1786928"/>
        <a:ext cx="1479692" cy="2115744"/>
      </dsp:txXfrm>
    </dsp:sp>
    <dsp:sp modelId="{5CB3A908-AF3D-9C4F-A364-5E9AA78CBB4A}">
      <dsp:nvSpPr>
        <dsp:cNvPr id="0" name=""/>
        <dsp:cNvSpPr/>
      </dsp:nvSpPr>
      <dsp:spPr>
        <a:xfrm>
          <a:off x="6890861" y="1706880"/>
          <a:ext cx="1639788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Release the  </a:t>
          </a:r>
          <a:r>
            <a:rPr lang="en-US" sz="1500" kern="1200" dirty="0" err="1" smtClean="0"/>
            <a:t>SpinLock</a:t>
          </a:r>
          <a:r>
            <a:rPr lang="en-US" sz="1500" kern="1200" dirty="0" smtClean="0"/>
            <a:t> of </a:t>
          </a:r>
          <a:r>
            <a:rPr lang="en-US" sz="1500" kern="1200" dirty="0" err="1" smtClean="0"/>
            <a:t>ServiceRoutine</a:t>
          </a:r>
          <a:endParaRPr lang="en-US" sz="1500" kern="1200" dirty="0"/>
        </a:p>
      </dsp:txBody>
      <dsp:txXfrm>
        <a:off x="6970909" y="1786928"/>
        <a:ext cx="1479692" cy="21157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3C584-1599-9F4D-8DF2-2E5281A671B2}">
      <dsp:nvSpPr>
        <dsp:cNvPr id="0" name=""/>
        <dsp:cNvSpPr/>
      </dsp:nvSpPr>
      <dsp:spPr>
        <a:xfrm>
          <a:off x="4308770" y="4400629"/>
          <a:ext cx="2986132" cy="29861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I8042prt.sys</a:t>
          </a:r>
          <a:endParaRPr lang="en-US" sz="3000" kern="1200" dirty="0"/>
        </a:p>
      </dsp:txBody>
      <dsp:txXfrm>
        <a:off x="4746079" y="4837938"/>
        <a:ext cx="2111514" cy="2111514"/>
      </dsp:txXfrm>
    </dsp:sp>
    <dsp:sp modelId="{A38F0769-ECF3-4C43-B5F2-0983333FFE23}">
      <dsp:nvSpPr>
        <dsp:cNvPr id="0" name=""/>
        <dsp:cNvSpPr/>
      </dsp:nvSpPr>
      <dsp:spPr>
        <a:xfrm rot="10800000">
          <a:off x="1419301" y="5468172"/>
          <a:ext cx="2730547" cy="8510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B02B39-D5EF-7F41-98AE-5C2FBE11B735}">
      <dsp:nvSpPr>
        <dsp:cNvPr id="0" name=""/>
        <dsp:cNvSpPr/>
      </dsp:nvSpPr>
      <dsp:spPr>
        <a:xfrm>
          <a:off x="888" y="4758965"/>
          <a:ext cx="2836826" cy="2269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I8042KeyboardInterruptService</a:t>
          </a:r>
          <a:endParaRPr lang="en-US" sz="1300" kern="1200" dirty="0"/>
        </a:p>
      </dsp:txBody>
      <dsp:txXfrm>
        <a:off x="67358" y="4825435"/>
        <a:ext cx="2703886" cy="2136520"/>
      </dsp:txXfrm>
    </dsp:sp>
    <dsp:sp modelId="{4A58C1C2-EB98-E44C-AC06-56885CDF7443}">
      <dsp:nvSpPr>
        <dsp:cNvPr id="0" name=""/>
        <dsp:cNvSpPr/>
      </dsp:nvSpPr>
      <dsp:spPr>
        <a:xfrm rot="13500000">
          <a:off x="2303036" y="3334646"/>
          <a:ext cx="2730547" cy="8510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61822"/>
                <a:satOff val="0"/>
                <a:lumOff val="98"/>
                <a:alphaOff val="0"/>
                <a:shade val="70000"/>
                <a:satMod val="120000"/>
              </a:schemeClr>
            </a:gs>
            <a:gs pos="35000">
              <a:schemeClr val="accent3">
                <a:hueOff val="261822"/>
                <a:satOff val="0"/>
                <a:lumOff val="98"/>
                <a:alphaOff val="0"/>
                <a:shade val="100000"/>
                <a:satMod val="150000"/>
              </a:schemeClr>
            </a:gs>
            <a:gs pos="70000">
              <a:schemeClr val="accent3">
                <a:hueOff val="261822"/>
                <a:satOff val="0"/>
                <a:lumOff val="98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261822"/>
                <a:satOff val="0"/>
                <a:lumOff val="98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10DAE-96C4-D140-8548-44E361DED493}">
      <dsp:nvSpPr>
        <dsp:cNvPr id="0" name=""/>
        <dsp:cNvSpPr/>
      </dsp:nvSpPr>
      <dsp:spPr>
        <a:xfrm>
          <a:off x="1284503" y="1660045"/>
          <a:ext cx="2836826" cy="2269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61822"/>
                <a:satOff val="0"/>
                <a:lumOff val="98"/>
                <a:alphaOff val="0"/>
                <a:shade val="70000"/>
                <a:satMod val="120000"/>
              </a:schemeClr>
            </a:gs>
            <a:gs pos="35000">
              <a:schemeClr val="accent3">
                <a:hueOff val="261822"/>
                <a:satOff val="0"/>
                <a:lumOff val="98"/>
                <a:alphaOff val="0"/>
                <a:shade val="100000"/>
                <a:satMod val="150000"/>
              </a:schemeClr>
            </a:gs>
            <a:gs pos="70000">
              <a:schemeClr val="accent3">
                <a:hueOff val="261822"/>
                <a:satOff val="0"/>
                <a:lumOff val="98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261822"/>
                <a:satOff val="0"/>
                <a:lumOff val="98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I8xGetByteAsynchronous</a:t>
          </a:r>
        </a:p>
      </dsp:txBody>
      <dsp:txXfrm>
        <a:off x="1350973" y="1726515"/>
        <a:ext cx="2703886" cy="2136520"/>
      </dsp:txXfrm>
    </dsp:sp>
    <dsp:sp modelId="{761CBBAE-3ACF-8245-BA8E-9A4FEF9C19BB}">
      <dsp:nvSpPr>
        <dsp:cNvPr id="0" name=""/>
        <dsp:cNvSpPr/>
      </dsp:nvSpPr>
      <dsp:spPr>
        <a:xfrm rot="16200000">
          <a:off x="4436562" y="2450911"/>
          <a:ext cx="2730547" cy="8510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23643"/>
                <a:satOff val="0"/>
                <a:lumOff val="196"/>
                <a:alphaOff val="0"/>
                <a:shade val="70000"/>
                <a:satMod val="120000"/>
              </a:schemeClr>
            </a:gs>
            <a:gs pos="35000">
              <a:schemeClr val="accent3">
                <a:hueOff val="523643"/>
                <a:satOff val="0"/>
                <a:lumOff val="196"/>
                <a:alphaOff val="0"/>
                <a:shade val="100000"/>
                <a:satMod val="150000"/>
              </a:schemeClr>
            </a:gs>
            <a:gs pos="70000">
              <a:schemeClr val="accent3">
                <a:hueOff val="523643"/>
                <a:satOff val="0"/>
                <a:lumOff val="196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523643"/>
                <a:satOff val="0"/>
                <a:lumOff val="196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211EA-5AD4-2946-AD2A-D398C41F6B4C}">
      <dsp:nvSpPr>
        <dsp:cNvPr id="0" name=""/>
        <dsp:cNvSpPr/>
      </dsp:nvSpPr>
      <dsp:spPr>
        <a:xfrm>
          <a:off x="4383423" y="376430"/>
          <a:ext cx="2836826" cy="2269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23643"/>
                <a:satOff val="0"/>
                <a:lumOff val="196"/>
                <a:alphaOff val="0"/>
                <a:shade val="70000"/>
                <a:satMod val="120000"/>
              </a:schemeClr>
            </a:gs>
            <a:gs pos="35000">
              <a:schemeClr val="accent3">
                <a:hueOff val="523643"/>
                <a:satOff val="0"/>
                <a:lumOff val="196"/>
                <a:alphaOff val="0"/>
                <a:shade val="100000"/>
                <a:satMod val="150000"/>
              </a:schemeClr>
            </a:gs>
            <a:gs pos="70000">
              <a:schemeClr val="accent3">
                <a:hueOff val="523643"/>
                <a:satOff val="0"/>
                <a:lumOff val="196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523643"/>
                <a:satOff val="0"/>
                <a:lumOff val="196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GLOBALS </a:t>
          </a:r>
          <a:r>
            <a:rPr lang="en-US" sz="1300" kern="1200" dirty="0" err="1" smtClean="0"/>
            <a:t>Globals</a:t>
          </a:r>
          <a:r>
            <a:rPr lang="en-US" sz="1300" kern="1200" dirty="0" smtClean="0"/>
            <a:t>;   </a:t>
          </a:r>
          <a:endParaRPr lang="en-US" sz="1300" kern="1200" dirty="0"/>
        </a:p>
      </dsp:txBody>
      <dsp:txXfrm>
        <a:off x="4449893" y="442900"/>
        <a:ext cx="2703886" cy="2136520"/>
      </dsp:txXfrm>
    </dsp:sp>
    <dsp:sp modelId="{E2A38D69-BCC1-EE4F-957E-A61642490F34}">
      <dsp:nvSpPr>
        <dsp:cNvPr id="0" name=""/>
        <dsp:cNvSpPr/>
      </dsp:nvSpPr>
      <dsp:spPr>
        <a:xfrm rot="18900000">
          <a:off x="6570088" y="3334646"/>
          <a:ext cx="2730547" cy="8510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85465"/>
                <a:satOff val="0"/>
                <a:lumOff val="294"/>
                <a:alphaOff val="0"/>
                <a:shade val="70000"/>
                <a:satMod val="120000"/>
              </a:schemeClr>
            </a:gs>
            <a:gs pos="35000">
              <a:schemeClr val="accent3">
                <a:hueOff val="785465"/>
                <a:satOff val="0"/>
                <a:lumOff val="294"/>
                <a:alphaOff val="0"/>
                <a:shade val="100000"/>
                <a:satMod val="150000"/>
              </a:schemeClr>
            </a:gs>
            <a:gs pos="70000">
              <a:schemeClr val="accent3">
                <a:hueOff val="785465"/>
                <a:satOff val="0"/>
                <a:lumOff val="294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785465"/>
                <a:satOff val="0"/>
                <a:lumOff val="294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0540EB-AA4E-0248-BFC8-170183652207}">
      <dsp:nvSpPr>
        <dsp:cNvPr id="0" name=""/>
        <dsp:cNvSpPr/>
      </dsp:nvSpPr>
      <dsp:spPr>
        <a:xfrm>
          <a:off x="7482343" y="1660045"/>
          <a:ext cx="2836826" cy="2269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85465"/>
                <a:satOff val="0"/>
                <a:lumOff val="294"/>
                <a:alphaOff val="0"/>
                <a:shade val="70000"/>
                <a:satMod val="120000"/>
              </a:schemeClr>
            </a:gs>
            <a:gs pos="35000">
              <a:schemeClr val="accent3">
                <a:hueOff val="785465"/>
                <a:satOff val="0"/>
                <a:lumOff val="294"/>
                <a:alphaOff val="0"/>
                <a:shade val="100000"/>
                <a:satMod val="150000"/>
              </a:schemeClr>
            </a:gs>
            <a:gs pos="70000">
              <a:schemeClr val="accent3">
                <a:hueOff val="785465"/>
                <a:satOff val="0"/>
                <a:lumOff val="294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785465"/>
                <a:satOff val="0"/>
                <a:lumOff val="294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I8042KeyboardIsrDpc</a:t>
          </a:r>
          <a:endParaRPr lang="en-US" sz="1300" kern="1200" dirty="0"/>
        </a:p>
      </dsp:txBody>
      <dsp:txXfrm>
        <a:off x="7548813" y="1726515"/>
        <a:ext cx="2703886" cy="2136520"/>
      </dsp:txXfrm>
    </dsp:sp>
    <dsp:sp modelId="{959554A7-E9EB-9C4C-B867-E993270361E5}">
      <dsp:nvSpPr>
        <dsp:cNvPr id="0" name=""/>
        <dsp:cNvSpPr/>
      </dsp:nvSpPr>
      <dsp:spPr>
        <a:xfrm>
          <a:off x="7453823" y="5468172"/>
          <a:ext cx="2730547" cy="8510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047287"/>
                <a:satOff val="0"/>
                <a:lumOff val="392"/>
                <a:alphaOff val="0"/>
                <a:shade val="70000"/>
                <a:satMod val="120000"/>
              </a:schemeClr>
            </a:gs>
            <a:gs pos="35000">
              <a:schemeClr val="accent3">
                <a:hueOff val="1047287"/>
                <a:satOff val="0"/>
                <a:lumOff val="392"/>
                <a:alphaOff val="0"/>
                <a:shade val="100000"/>
                <a:satMod val="150000"/>
              </a:schemeClr>
            </a:gs>
            <a:gs pos="70000">
              <a:schemeClr val="accent3">
                <a:hueOff val="1047287"/>
                <a:satOff val="0"/>
                <a:lumOff val="392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1047287"/>
                <a:satOff val="0"/>
                <a:lumOff val="392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A4CF1C-9B4C-3842-A0A5-3CAA211A3FEE}">
      <dsp:nvSpPr>
        <dsp:cNvPr id="0" name=""/>
        <dsp:cNvSpPr/>
      </dsp:nvSpPr>
      <dsp:spPr>
        <a:xfrm>
          <a:off x="8765958" y="4758965"/>
          <a:ext cx="2836826" cy="2269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047287"/>
                <a:satOff val="0"/>
                <a:lumOff val="392"/>
                <a:alphaOff val="0"/>
                <a:shade val="70000"/>
                <a:satMod val="120000"/>
              </a:schemeClr>
            </a:gs>
            <a:gs pos="35000">
              <a:schemeClr val="accent3">
                <a:hueOff val="1047287"/>
                <a:satOff val="0"/>
                <a:lumOff val="392"/>
                <a:alphaOff val="0"/>
                <a:shade val="100000"/>
                <a:satMod val="150000"/>
              </a:schemeClr>
            </a:gs>
            <a:gs pos="70000">
              <a:schemeClr val="accent3">
                <a:hueOff val="1047287"/>
                <a:satOff val="0"/>
                <a:lumOff val="392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1047287"/>
                <a:satOff val="0"/>
                <a:lumOff val="392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I8xWriteDataToKeyboardQueue</a:t>
          </a:r>
          <a:endParaRPr lang="en-US" sz="1300" kern="1200" dirty="0"/>
        </a:p>
      </dsp:txBody>
      <dsp:txXfrm>
        <a:off x="8832428" y="4825435"/>
        <a:ext cx="2703886" cy="2136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7A44C-5DBA-D74C-A157-F5C0F41702F2}">
      <dsp:nvSpPr>
        <dsp:cNvPr id="0" name=""/>
        <dsp:cNvSpPr/>
      </dsp:nvSpPr>
      <dsp:spPr>
        <a:xfrm>
          <a:off x="861741" y="0"/>
          <a:ext cx="9687350" cy="56896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5ECBA5-7842-A94D-91A2-04712C1F2E66}">
      <dsp:nvSpPr>
        <dsp:cNvPr id="0" name=""/>
        <dsp:cNvSpPr/>
      </dsp:nvSpPr>
      <dsp:spPr>
        <a:xfrm>
          <a:off x="5704" y="1706880"/>
          <a:ext cx="2743487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I8xGetByteAsynchronous</a:t>
          </a:r>
          <a:endParaRPr lang="en-US" sz="1200" kern="1200" dirty="0"/>
        </a:p>
      </dsp:txBody>
      <dsp:txXfrm>
        <a:off x="116801" y="1817977"/>
        <a:ext cx="2521293" cy="2053646"/>
      </dsp:txXfrm>
    </dsp:sp>
    <dsp:sp modelId="{FE45AB2A-F89A-4C41-8E8E-50736CFA22F2}">
      <dsp:nvSpPr>
        <dsp:cNvPr id="0" name=""/>
        <dsp:cNvSpPr/>
      </dsp:nvSpPr>
      <dsp:spPr>
        <a:xfrm>
          <a:off x="2886366" y="1706880"/>
          <a:ext cx="2743487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Call </a:t>
          </a:r>
          <a:r>
            <a:rPr lang="en-US" sz="1200" kern="1200" dirty="0" err="1" smtClean="0"/>
            <a:t>IsrHookCallback</a:t>
          </a:r>
          <a:r>
            <a:rPr lang="en-US" sz="1200" kern="1200" dirty="0" smtClean="0"/>
            <a:t> if one is registered</a:t>
          </a:r>
          <a:endParaRPr lang="en-US" sz="1200" kern="1200" dirty="0"/>
        </a:p>
      </dsp:txBody>
      <dsp:txXfrm>
        <a:off x="2997463" y="1817977"/>
        <a:ext cx="2521293" cy="2053646"/>
      </dsp:txXfrm>
    </dsp:sp>
    <dsp:sp modelId="{FC17B00E-CA95-2249-B1F4-93314C32F731}">
      <dsp:nvSpPr>
        <dsp:cNvPr id="0" name=""/>
        <dsp:cNvSpPr/>
      </dsp:nvSpPr>
      <dsp:spPr>
        <a:xfrm>
          <a:off x="5767028" y="1706880"/>
          <a:ext cx="2743487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I8xQueueCurrentKeyboardInput</a:t>
          </a:r>
          <a:endParaRPr lang="en-US" sz="1200" kern="1200" dirty="0"/>
        </a:p>
      </dsp:txBody>
      <dsp:txXfrm>
        <a:off x="5878125" y="1817977"/>
        <a:ext cx="2521293" cy="2053646"/>
      </dsp:txXfrm>
    </dsp:sp>
    <dsp:sp modelId="{A77812C6-289E-684B-8C88-DE74227332DB}">
      <dsp:nvSpPr>
        <dsp:cNvPr id="0" name=""/>
        <dsp:cNvSpPr/>
      </dsp:nvSpPr>
      <dsp:spPr>
        <a:xfrm>
          <a:off x="8647691" y="1706880"/>
          <a:ext cx="2743487" cy="2275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I8xWriteDataToKeyboardQueue</a:t>
          </a:r>
          <a:endParaRPr lang="en-US" sz="1200" kern="1200" dirty="0"/>
        </a:p>
      </dsp:txBody>
      <dsp:txXfrm>
        <a:off x="8758788" y="1817977"/>
        <a:ext cx="2521293" cy="20536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4892C-4027-AC43-B0A7-B50F3CFD71B7}">
      <dsp:nvSpPr>
        <dsp:cNvPr id="0" name=""/>
        <dsp:cNvSpPr/>
      </dsp:nvSpPr>
      <dsp:spPr>
        <a:xfrm>
          <a:off x="0" y="0"/>
          <a:ext cx="6852193" cy="1826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I8042KeyboardIsrDpc</a:t>
          </a:r>
          <a:endParaRPr lang="en-US" sz="1500" kern="1200" dirty="0"/>
        </a:p>
      </dsp:txBody>
      <dsp:txXfrm>
        <a:off x="53505" y="53505"/>
        <a:ext cx="4964057" cy="1719785"/>
      </dsp:txXfrm>
    </dsp:sp>
    <dsp:sp modelId="{6CDBF1FD-C3F9-3A48-A7B8-0D12C07F2962}">
      <dsp:nvSpPr>
        <dsp:cNvPr id="0" name=""/>
        <dsp:cNvSpPr/>
      </dsp:nvSpPr>
      <dsp:spPr>
        <a:xfrm>
          <a:off x="1209210" y="2232750"/>
          <a:ext cx="6852193" cy="1826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Class Service Callback</a:t>
          </a:r>
          <a:endParaRPr lang="en-US" sz="1500" kern="1200" dirty="0"/>
        </a:p>
      </dsp:txBody>
      <dsp:txXfrm>
        <a:off x="1262715" y="2286255"/>
        <a:ext cx="4348555" cy="1719785"/>
      </dsp:txXfrm>
    </dsp:sp>
    <dsp:sp modelId="{925DC782-C8FF-9848-A987-37F8E7DF4DCD}">
      <dsp:nvSpPr>
        <dsp:cNvPr id="0" name=""/>
        <dsp:cNvSpPr/>
      </dsp:nvSpPr>
      <dsp:spPr>
        <a:xfrm>
          <a:off x="5664776" y="1436064"/>
          <a:ext cx="1187417" cy="11874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931945" y="1436064"/>
        <a:ext cx="653079" cy="8935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A3F43-9258-8047-9CD1-3F548E56C9D4}">
      <dsp:nvSpPr>
        <dsp:cNvPr id="0" name=""/>
        <dsp:cNvSpPr/>
      </dsp:nvSpPr>
      <dsp:spPr>
        <a:xfrm>
          <a:off x="4099759" y="0"/>
          <a:ext cx="2476347" cy="247659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8E2BEE-CBC1-B245-A1D5-FC55C3E1AC2A}">
      <dsp:nvSpPr>
        <dsp:cNvPr id="0" name=""/>
        <dsp:cNvSpPr/>
      </dsp:nvSpPr>
      <dsp:spPr>
        <a:xfrm>
          <a:off x="4646497" y="896461"/>
          <a:ext cx="1381942" cy="690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Make an </a:t>
          </a:r>
          <a:r>
            <a:rPr lang="en-US" sz="1300" kern="1200" dirty="0" err="1" smtClean="0"/>
            <a:t>async</a:t>
          </a:r>
          <a:r>
            <a:rPr lang="en-US" sz="1300" kern="1200" dirty="0" smtClean="0"/>
            <a:t> read request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 smtClean="0"/>
            <a:t>StartDeviceRead</a:t>
          </a:r>
          <a:endParaRPr lang="en-US" sz="1300" b="1" kern="1200" dirty="0" smtClean="0"/>
        </a:p>
      </dsp:txBody>
      <dsp:txXfrm>
        <a:off x="4646497" y="896461"/>
        <a:ext cx="1381942" cy="690899"/>
      </dsp:txXfrm>
    </dsp:sp>
    <dsp:sp modelId="{39060FB4-D39F-3247-8055-00D6433CCF50}">
      <dsp:nvSpPr>
        <dsp:cNvPr id="0" name=""/>
        <dsp:cNvSpPr/>
      </dsp:nvSpPr>
      <dsp:spPr>
        <a:xfrm>
          <a:off x="3411807" y="1423174"/>
          <a:ext cx="2476347" cy="247659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2E94F6-7210-5946-BDAE-A9028485D124}">
      <dsp:nvSpPr>
        <dsp:cNvPr id="0" name=""/>
        <dsp:cNvSpPr/>
      </dsp:nvSpPr>
      <dsp:spPr>
        <a:xfrm>
          <a:off x="3955758" y="2322263"/>
          <a:ext cx="1381942" cy="690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Wait for it to  complete</a:t>
          </a:r>
          <a:endParaRPr lang="en-US" sz="1300" kern="1200" dirty="0"/>
        </a:p>
      </dsp:txBody>
      <dsp:txXfrm>
        <a:off x="3955758" y="2322263"/>
        <a:ext cx="1381942" cy="690899"/>
      </dsp:txXfrm>
    </dsp:sp>
    <dsp:sp modelId="{1722B81A-B010-1147-878A-BF812D9A51F2}">
      <dsp:nvSpPr>
        <dsp:cNvPr id="0" name=""/>
        <dsp:cNvSpPr/>
      </dsp:nvSpPr>
      <dsp:spPr>
        <a:xfrm>
          <a:off x="4099759" y="2851602"/>
          <a:ext cx="2476347" cy="247659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155A0-FD69-7C4F-8840-A583F794E335}">
      <dsp:nvSpPr>
        <dsp:cNvPr id="0" name=""/>
        <dsp:cNvSpPr/>
      </dsp:nvSpPr>
      <dsp:spPr>
        <a:xfrm>
          <a:off x="4646497" y="3748064"/>
          <a:ext cx="1381942" cy="690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Process the keyboard data in APC routine</a:t>
          </a:r>
          <a:endParaRPr lang="en-US" sz="1300" kern="1200" dirty="0"/>
        </a:p>
      </dsp:txBody>
      <dsp:txXfrm>
        <a:off x="4646497" y="3748064"/>
        <a:ext cx="1381942" cy="690899"/>
      </dsp:txXfrm>
    </dsp:sp>
    <dsp:sp modelId="{5252E7DD-9BDA-DC46-A55A-CBE81DC12334}">
      <dsp:nvSpPr>
        <dsp:cNvPr id="0" name=""/>
        <dsp:cNvSpPr/>
      </dsp:nvSpPr>
      <dsp:spPr>
        <a:xfrm>
          <a:off x="3588324" y="4438964"/>
          <a:ext cx="2127494" cy="212852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A64E92-0F9B-A449-85B1-0AF3830DAF7F}">
      <dsp:nvSpPr>
        <dsp:cNvPr id="0" name=""/>
        <dsp:cNvSpPr/>
      </dsp:nvSpPr>
      <dsp:spPr>
        <a:xfrm>
          <a:off x="3955758" y="5173866"/>
          <a:ext cx="1381942" cy="690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Go to step one</a:t>
          </a:r>
          <a:endParaRPr lang="en-US" sz="1300" kern="1200" dirty="0"/>
        </a:p>
      </dsp:txBody>
      <dsp:txXfrm>
        <a:off x="3955758" y="5173866"/>
        <a:ext cx="1381942" cy="6908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68A49-4F37-984E-9F91-A80067FBCE3E}">
      <dsp:nvSpPr>
        <dsp:cNvPr id="0" name=""/>
        <dsp:cNvSpPr/>
      </dsp:nvSpPr>
      <dsp:spPr>
        <a:xfrm rot="5400000">
          <a:off x="2807023" y="2912624"/>
          <a:ext cx="2604804" cy="29654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151C4B-12C9-F94B-A80A-E41E15983056}">
      <dsp:nvSpPr>
        <dsp:cNvPr id="0" name=""/>
        <dsp:cNvSpPr/>
      </dsp:nvSpPr>
      <dsp:spPr>
        <a:xfrm>
          <a:off x="983681" y="25146"/>
          <a:ext cx="4384957" cy="30693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ProcessKeyboardInput</a:t>
          </a:r>
          <a:endParaRPr lang="en-US" sz="2100" kern="1200" dirty="0"/>
        </a:p>
      </dsp:txBody>
      <dsp:txXfrm>
        <a:off x="1133540" y="175005"/>
        <a:ext cx="4085239" cy="2769609"/>
      </dsp:txXfrm>
    </dsp:sp>
    <dsp:sp modelId="{2DF1B794-3E64-F14F-9A55-93FEFB01BA01}">
      <dsp:nvSpPr>
        <dsp:cNvPr id="0" name=""/>
        <dsp:cNvSpPr/>
      </dsp:nvSpPr>
      <dsp:spPr>
        <a:xfrm>
          <a:off x="5368638" y="317876"/>
          <a:ext cx="3189199" cy="2480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023A3-D8B7-6549-B74A-AED1FFBC282B}">
      <dsp:nvSpPr>
        <dsp:cNvPr id="0" name=""/>
        <dsp:cNvSpPr/>
      </dsp:nvSpPr>
      <dsp:spPr>
        <a:xfrm>
          <a:off x="5602957" y="3496126"/>
          <a:ext cx="4384957" cy="30693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﻿</a:t>
          </a:r>
          <a:r>
            <a:rPr lang="en-US" sz="2100" kern="1200" dirty="0" err="1" smtClean="0"/>
            <a:t>ProcessKeyboardInputWorker</a:t>
          </a:r>
          <a:endParaRPr lang="en-US" sz="2100" kern="1200" dirty="0"/>
        </a:p>
      </dsp:txBody>
      <dsp:txXfrm>
        <a:off x="5752816" y="3645985"/>
        <a:ext cx="4085239" cy="27696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D49C4-0DB2-6147-9D54-698F85662992}">
      <dsp:nvSpPr>
        <dsp:cNvPr id="0" name=""/>
        <dsp:cNvSpPr/>
      </dsp:nvSpPr>
      <dsp:spPr>
        <a:xfrm>
          <a:off x="7500" y="1948021"/>
          <a:ext cx="4483893" cy="1793557"/>
        </a:xfrm>
        <a:prstGeom prst="chevron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Scancode</a:t>
          </a:r>
          <a:endParaRPr lang="en-US" sz="3800" kern="1200" dirty="0"/>
        </a:p>
      </dsp:txBody>
      <dsp:txXfrm>
        <a:off x="904279" y="1948021"/>
        <a:ext cx="2690336" cy="1793557"/>
      </dsp:txXfrm>
    </dsp:sp>
    <dsp:sp modelId="{9888089D-D251-C84E-A4D4-8DFEDA035B2B}">
      <dsp:nvSpPr>
        <dsp:cNvPr id="0" name=""/>
        <dsp:cNvSpPr/>
      </dsp:nvSpPr>
      <dsp:spPr>
        <a:xfrm>
          <a:off x="4043005" y="1948021"/>
          <a:ext cx="4483893" cy="1793557"/>
        </a:xfrm>
        <a:prstGeom prst="chevron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Virtual Key</a:t>
          </a:r>
          <a:endParaRPr lang="en-US" sz="3800" kern="1200" dirty="0"/>
        </a:p>
      </dsp:txBody>
      <dsp:txXfrm>
        <a:off x="4939784" y="1948021"/>
        <a:ext cx="2690336" cy="17935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DEF1D-EEA6-6840-922F-A670B4BAF852}">
      <dsp:nvSpPr>
        <dsp:cNvPr id="0" name=""/>
        <dsp:cNvSpPr/>
      </dsp:nvSpPr>
      <dsp:spPr>
        <a:xfrm>
          <a:off x="749093" y="0"/>
          <a:ext cx="8489727" cy="656748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D48816-0D84-A043-AE32-FCC8F186D24B}">
      <dsp:nvSpPr>
        <dsp:cNvPr id="0" name=""/>
        <dsp:cNvSpPr/>
      </dsp:nvSpPr>
      <dsp:spPr>
        <a:xfrm>
          <a:off x="277252" y="1970246"/>
          <a:ext cx="2996374" cy="26269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Call Low Level Keyboard Hook</a:t>
          </a:r>
          <a:endParaRPr lang="en-US" sz="3700" kern="1200" dirty="0"/>
        </a:p>
      </dsp:txBody>
      <dsp:txXfrm>
        <a:off x="405491" y="2098485"/>
        <a:ext cx="2739896" cy="2370517"/>
      </dsp:txXfrm>
    </dsp:sp>
    <dsp:sp modelId="{2904FBF4-706D-834E-A98B-F78C0398A7BB}">
      <dsp:nvSpPr>
        <dsp:cNvPr id="0" name=""/>
        <dsp:cNvSpPr/>
      </dsp:nvSpPr>
      <dsp:spPr>
        <a:xfrm>
          <a:off x="3495770" y="1970246"/>
          <a:ext cx="2996374" cy="26269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Update </a:t>
          </a:r>
          <a:r>
            <a:rPr lang="en-US" sz="3700" kern="1200" dirty="0" err="1" smtClean="0"/>
            <a:t>Async</a:t>
          </a:r>
          <a:r>
            <a:rPr lang="en-US" sz="3700" kern="1200" dirty="0" smtClean="0"/>
            <a:t> Key State Table</a:t>
          </a:r>
          <a:endParaRPr lang="en-US" sz="3700" kern="1200" dirty="0"/>
        </a:p>
      </dsp:txBody>
      <dsp:txXfrm>
        <a:off x="3624009" y="2098485"/>
        <a:ext cx="2739896" cy="2370517"/>
      </dsp:txXfrm>
    </dsp:sp>
    <dsp:sp modelId="{B6679FB1-8D85-9643-9C06-4D767ECD16A9}">
      <dsp:nvSpPr>
        <dsp:cNvPr id="0" name=""/>
        <dsp:cNvSpPr/>
      </dsp:nvSpPr>
      <dsp:spPr>
        <a:xfrm>
          <a:off x="6714288" y="1970246"/>
          <a:ext cx="2996374" cy="26269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Post Input Message</a:t>
          </a:r>
          <a:endParaRPr lang="en-US" sz="3700" kern="1200" dirty="0"/>
        </a:p>
      </dsp:txBody>
      <dsp:txXfrm>
        <a:off x="6842527" y="2098485"/>
        <a:ext cx="2739896" cy="2370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3B69F-99C9-FA47-B47F-F4095D3F749F}" type="datetimeFigureOut">
              <a:rPr lang="en-US" smtClean="0"/>
              <a:t>9/19/13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60AF3-29C3-B949-A25F-AAB0A8507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773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5A43A-E8E5-0C47-A4D3-3657C4E820FE}" type="datetimeFigureOut">
              <a:rPr lang="en-US" smtClean="0"/>
              <a:t>9/19/13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7460" y="460573"/>
            <a:ext cx="8847456" cy="59316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text</a:t>
            </a:r>
            <a:r>
              <a:rPr lang="tr-TR" dirty="0" smtClean="0"/>
              <a:t> </a:t>
            </a:r>
            <a:r>
              <a:rPr lang="tr-TR" dirty="0" err="1" smtClean="0"/>
              <a:t>styles</a:t>
            </a:r>
            <a:endParaRPr lang="tr-TR" dirty="0" smtClean="0"/>
          </a:p>
          <a:p>
            <a:pPr lvl="1"/>
            <a:r>
              <a:rPr lang="tr-TR" dirty="0" smtClean="0"/>
              <a:t>Second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2"/>
            <a:r>
              <a:rPr lang="tr-TR" dirty="0" smtClean="0"/>
              <a:t>Third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3"/>
            <a:r>
              <a:rPr lang="tr-TR" dirty="0" err="1" smtClean="0"/>
              <a:t>Fourth</a:t>
            </a:r>
            <a:r>
              <a:rPr lang="tr-TR" dirty="0" smtClean="0"/>
              <a:t>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4"/>
            <a:r>
              <a:rPr lang="tr-TR" dirty="0" err="1" smtClean="0"/>
              <a:t>Fifth</a:t>
            </a:r>
            <a:r>
              <a:rPr lang="tr-TR" dirty="0" smtClean="0"/>
              <a:t> </a:t>
            </a:r>
            <a:r>
              <a:rPr lang="tr-TR" dirty="0" err="1" smtClean="0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40928-CEB6-F24B-8A1F-A450A6482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33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6400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51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anti rootkit tool.</a:t>
            </a:r>
          </a:p>
          <a:p>
            <a:r>
              <a:rPr lang="en-US" baseline="0" dirty="0" smtClean="0"/>
              <a:t>Detects even the lowest level malware modifications</a:t>
            </a:r>
          </a:p>
          <a:p>
            <a:r>
              <a:rPr lang="en-US" baseline="0" dirty="0" smtClean="0"/>
              <a:t>Also able to fix them!!!</a:t>
            </a:r>
          </a:p>
          <a:p>
            <a:r>
              <a:rPr lang="en-US" baseline="0" dirty="0" smtClean="0"/>
              <a:t>Only supports 32bit and it is discontinued </a:t>
            </a:r>
            <a:r>
              <a:rPr lang="en-US" baseline="0" dirty="0" smtClean="0">
                <a:sym typeface="Wingdings"/>
              </a:rPr>
              <a:t>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Labs:</a:t>
            </a:r>
          </a:p>
          <a:p>
            <a:r>
              <a:rPr lang="en-US" baseline="0" dirty="0" smtClean="0">
                <a:sym typeface="Wingdings"/>
              </a:rPr>
              <a:t>	Click on each tab, see what is inside.</a:t>
            </a:r>
          </a:p>
          <a:p>
            <a:r>
              <a:rPr lang="en-US" baseline="0" dirty="0" smtClean="0">
                <a:sym typeface="Wingdings"/>
              </a:rPr>
              <a:t>	Click on “Tools” menu and select “Windows Hooks”</a:t>
            </a:r>
          </a:p>
          <a:p>
            <a:r>
              <a:rPr lang="en-US" baseline="0" dirty="0" smtClean="0">
                <a:sym typeface="Wingdings"/>
              </a:rPr>
              <a:t>	It’s currently empty, but wait :)</a:t>
            </a:r>
          </a:p>
          <a:p>
            <a:endParaRPr lang="en-US" baseline="0" dirty="0" smtClean="0">
              <a:sym typeface="Wingding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dirty="0" err="1" smtClean="0"/>
              <a:t>Labs</a:t>
            </a:r>
            <a:r>
              <a:rPr lang="es-ES_tradnl" b="0" dirty="0" smtClean="0"/>
              <a:t>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dirty="0" smtClean="0"/>
              <a:t>	</a:t>
            </a:r>
            <a:r>
              <a:rPr lang="es-ES_tradnl" b="0" dirty="0" err="1" smtClean="0"/>
              <a:t>Write</a:t>
            </a:r>
            <a:r>
              <a:rPr lang="es-ES_tradnl" b="0" baseline="0" dirty="0" smtClean="0"/>
              <a:t> “uf win32k!ProcessKeyboardInput” + ENTER</a:t>
            </a:r>
            <a:endParaRPr lang="es-ES_tradnl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dirty="0" smtClean="0"/>
              <a:t>	</a:t>
            </a:r>
            <a:r>
              <a:rPr lang="es-ES_tradnl" b="0" dirty="0" err="1" smtClean="0"/>
              <a:t>Scroll</a:t>
            </a:r>
            <a:r>
              <a:rPr lang="es-ES_tradnl" b="0" dirty="0" smtClean="0"/>
              <a:t> </a:t>
            </a:r>
            <a:r>
              <a:rPr lang="es-ES_tradnl" b="0" dirty="0" err="1" smtClean="0"/>
              <a:t>to</a:t>
            </a:r>
            <a:r>
              <a:rPr lang="es-ES_tradnl" b="0" dirty="0" smtClean="0"/>
              <a:t> </a:t>
            </a:r>
            <a:r>
              <a:rPr lang="es-ES_tradnl" b="0" dirty="0" err="1" smtClean="0"/>
              <a:t>end</a:t>
            </a:r>
            <a:endParaRPr lang="es-ES_tradnl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dirty="0" smtClean="0"/>
              <a:t>	</a:t>
            </a:r>
            <a:r>
              <a:rPr lang="es-ES_tradnl" b="0" dirty="0" err="1" smtClean="0"/>
              <a:t>Copy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the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address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with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which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worker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is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called</a:t>
            </a:r>
            <a:endParaRPr lang="es-ES_tradnl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baseline="0" dirty="0" smtClean="0"/>
              <a:t>	﻿</a:t>
            </a:r>
            <a:r>
              <a:rPr lang="es-ES_tradnl" b="0" baseline="0" dirty="0" err="1" smtClean="0"/>
              <a:t>ba</a:t>
            </a:r>
            <a:r>
              <a:rPr lang="es-ES_tradnl" b="0" baseline="0" dirty="0" smtClean="0"/>
              <a:t> e1 ADDRESS "? </a:t>
            </a:r>
            <a:r>
              <a:rPr lang="es-ES_tradnl" b="0" baseline="0" dirty="0" err="1" smtClean="0"/>
              <a:t>poi</a:t>
            </a:r>
            <a:r>
              <a:rPr lang="es-ES_tradnl" b="0" baseline="0" dirty="0" smtClean="0"/>
              <a:t>(@</a:t>
            </a:r>
            <a:r>
              <a:rPr lang="es-ES_tradnl" b="0" baseline="0" dirty="0" err="1" smtClean="0"/>
              <a:t>ebx</a:t>
            </a:r>
            <a:r>
              <a:rPr lang="es-ES_tradnl" b="0" baseline="0" dirty="0" smtClean="0"/>
              <a:t>);g;”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baseline="0" dirty="0" smtClean="0"/>
              <a:t>	</a:t>
            </a:r>
            <a:r>
              <a:rPr lang="es-ES_tradnl" b="0" baseline="0" dirty="0" err="1" smtClean="0"/>
              <a:t>Now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switch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to</a:t>
            </a:r>
            <a:r>
              <a:rPr lang="es-ES_tradnl" b="0" baseline="0" dirty="0" smtClean="0"/>
              <a:t> RED VM and </a:t>
            </a:r>
            <a:r>
              <a:rPr lang="es-ES_tradnl" b="0" baseline="0" dirty="0" err="1" smtClean="0"/>
              <a:t>click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start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menu</a:t>
            </a:r>
            <a:r>
              <a:rPr lang="es-ES_tradnl" b="0" baseline="0" dirty="0" smtClean="0"/>
              <a:t>, hit “A” once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baseline="0" dirty="0" smtClean="0"/>
              <a:t>	</a:t>
            </a:r>
            <a:r>
              <a:rPr lang="es-ES_tradnl" b="0" baseline="0" dirty="0" err="1" smtClean="0"/>
              <a:t>Pay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attention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to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the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number</a:t>
            </a:r>
            <a:r>
              <a:rPr lang="es-ES_tradnl" b="0" baseline="0" dirty="0" smtClean="0"/>
              <a:t> of times </a:t>
            </a:r>
            <a:r>
              <a:rPr lang="es-ES_tradnl" b="0" baseline="0" dirty="0" err="1" smtClean="0"/>
              <a:t>it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gets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called</a:t>
            </a:r>
            <a:r>
              <a:rPr lang="es-ES_tradnl" b="0" baseline="0" dirty="0" smtClean="0"/>
              <a:t>. </a:t>
            </a:r>
            <a:r>
              <a:rPr lang="es-ES_tradnl" b="0" baseline="0" dirty="0" err="1" smtClean="0"/>
              <a:t>Why</a:t>
            </a:r>
            <a:r>
              <a:rPr lang="es-ES_tradnl" b="0" baseline="0" dirty="0" smtClean="0"/>
              <a:t> at </a:t>
            </a:r>
            <a:r>
              <a:rPr lang="es-ES_tradnl" b="0" baseline="0" dirty="0" err="1" smtClean="0"/>
              <a:t>least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two</a:t>
            </a:r>
            <a:r>
              <a:rPr lang="es-ES_tradnl" b="0" baseline="0" dirty="0" smtClean="0"/>
              <a:t> times?</a:t>
            </a:r>
            <a:endParaRPr lang="es-ES_tradnl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0820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549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Write “﻿</a:t>
            </a:r>
            <a:r>
              <a:rPr lang="en-US" dirty="0" err="1" smtClean="0"/>
              <a:t>uf</a:t>
            </a:r>
            <a:r>
              <a:rPr lang="en-US" dirty="0" smtClean="0"/>
              <a:t> win32k!xxxProcessKeyEvent” + ENTER</a:t>
            </a:r>
          </a:p>
          <a:p>
            <a:r>
              <a:rPr lang="en-US" dirty="0" smtClean="0"/>
              <a:t>	Find</a:t>
            </a:r>
            <a:r>
              <a:rPr lang="en-US" baseline="0" dirty="0" smtClean="0"/>
              <a:t> the line with “﻿</a:t>
            </a:r>
            <a:r>
              <a:rPr lang="en-US" baseline="0" dirty="0" err="1" smtClean="0"/>
              <a:t>mov</a:t>
            </a:r>
            <a:r>
              <a:rPr lang="en-US" baseline="0" dirty="0" smtClean="0"/>
              <a:t>     </a:t>
            </a:r>
            <a:r>
              <a:rPr lang="en-US" baseline="0" dirty="0" err="1" smtClean="0"/>
              <a:t>esi,dword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ptr</a:t>
            </a:r>
            <a:r>
              <a:rPr lang="en-US" baseline="0" dirty="0" smtClean="0"/>
              <a:t> [ebp+8]”</a:t>
            </a:r>
          </a:p>
          <a:p>
            <a:r>
              <a:rPr lang="en-US" baseline="0" dirty="0" smtClean="0"/>
              <a:t>	Copy the following address</a:t>
            </a:r>
          </a:p>
          <a:p>
            <a:r>
              <a:rPr lang="en-US" baseline="0" dirty="0" smtClean="0"/>
              <a:t>	</a:t>
            </a:r>
            <a:r>
              <a:rPr lang="es-ES_tradnl" baseline="0" dirty="0" err="1" smtClean="0"/>
              <a:t>Issue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command</a:t>
            </a:r>
            <a:r>
              <a:rPr lang="es-ES_tradnl" baseline="0" dirty="0" smtClean="0"/>
              <a:t>: </a:t>
            </a:r>
            <a:r>
              <a:rPr lang="es-ES_tradnl" baseline="0" dirty="0" err="1" smtClean="0"/>
              <a:t>ba</a:t>
            </a:r>
            <a:r>
              <a:rPr lang="es-ES_tradnl" baseline="0" dirty="0" smtClean="0"/>
              <a:t> e1 ADDRESS ".echo </a:t>
            </a:r>
            <a:r>
              <a:rPr lang="es-ES_tradnl" baseline="0" dirty="0" err="1" smtClean="0"/>
              <a:t>KEYLOGGER;db</a:t>
            </a:r>
            <a:r>
              <a:rPr lang="es-ES_tradnl" baseline="0" dirty="0" smtClean="0"/>
              <a:t> @</a:t>
            </a:r>
            <a:r>
              <a:rPr lang="es-ES_tradnl" baseline="0" dirty="0" err="1" smtClean="0"/>
              <a:t>esi</a:t>
            </a:r>
            <a:r>
              <a:rPr lang="es-ES_tradnl" baseline="0" dirty="0" smtClean="0"/>
              <a:t>;.echo ---------;g;”</a:t>
            </a:r>
            <a:endParaRPr lang="en-US" dirty="0" smtClean="0"/>
          </a:p>
          <a:p>
            <a:r>
              <a:rPr lang="en-US" dirty="0" smtClean="0"/>
              <a:t>	Press</a:t>
            </a:r>
            <a:r>
              <a:rPr lang="en-US" baseline="0" dirty="0" smtClean="0"/>
              <a:t> F5 and write something into RED VM.</a:t>
            </a:r>
          </a:p>
          <a:p>
            <a:r>
              <a:rPr lang="en-US" baseline="0" dirty="0" smtClean="0"/>
              <a:t>	Pay attention to the buffer (VKEY + </a:t>
            </a:r>
            <a:r>
              <a:rPr lang="en-US" baseline="0" dirty="0" err="1" smtClean="0"/>
              <a:t>ScanCode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	(Next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	</a:t>
            </a:r>
          </a:p>
          <a:p>
            <a:r>
              <a:rPr lang="en-US" dirty="0" smtClean="0"/>
              <a:t>	Write “</a:t>
            </a:r>
            <a:r>
              <a:rPr lang="en-US" dirty="0" err="1" smtClean="0"/>
              <a:t>bc</a:t>
            </a:r>
            <a:r>
              <a:rPr lang="en-US" baseline="0" dirty="0" smtClean="0"/>
              <a:t> *” + ENTER </a:t>
            </a:r>
            <a:endParaRPr lang="en-US" dirty="0" smtClean="0"/>
          </a:p>
          <a:p>
            <a:r>
              <a:rPr lang="en-US" dirty="0" smtClean="0"/>
              <a:t>	Write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uf</a:t>
            </a:r>
            <a:r>
              <a:rPr lang="en-US" baseline="0" dirty="0" smtClean="0"/>
              <a:t> win32k!UpdateRawKeyState” + ENTER</a:t>
            </a:r>
          </a:p>
          <a:p>
            <a:r>
              <a:rPr lang="en-US" baseline="0" dirty="0" smtClean="0"/>
              <a:t>	Find the first line starting with “</a:t>
            </a:r>
            <a:r>
              <a:rPr lang="en-US" baseline="0" dirty="0" err="1" smtClean="0"/>
              <a:t>movz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	Put a breakpoint right after it by issuing: </a:t>
            </a:r>
            <a:r>
              <a:rPr lang="es-ES_tradnl" baseline="0" dirty="0" smtClean="0"/>
              <a:t>﻿</a:t>
            </a:r>
            <a:r>
              <a:rPr lang="es-ES_tradnl" baseline="0" dirty="0" err="1" smtClean="0"/>
              <a:t>ba</a:t>
            </a:r>
            <a:r>
              <a:rPr lang="es-ES_tradnl" baseline="0" dirty="0" smtClean="0"/>
              <a:t> e1 ADDRESS "r </a:t>
            </a:r>
            <a:r>
              <a:rPr lang="es-ES_tradnl" baseline="0" dirty="0" err="1" smtClean="0"/>
              <a:t>ecx;g</a:t>
            </a:r>
            <a:r>
              <a:rPr lang="es-ES_tradnl" baseline="0" dirty="0" smtClean="0"/>
              <a:t>;”</a:t>
            </a:r>
          </a:p>
          <a:p>
            <a:r>
              <a:rPr lang="es-ES_tradnl" baseline="0" dirty="0" smtClean="0"/>
              <a:t>	</a:t>
            </a:r>
            <a:r>
              <a:rPr lang="es-ES_tradnl" baseline="0" dirty="0" err="1" smtClean="0"/>
              <a:t>Press</a:t>
            </a:r>
            <a:r>
              <a:rPr lang="es-ES_tradnl" baseline="0" dirty="0" smtClean="0"/>
              <a:t> F5 and </a:t>
            </a:r>
            <a:r>
              <a:rPr lang="es-ES_tradnl" baseline="0" dirty="0" err="1" smtClean="0"/>
              <a:t>write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some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keys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into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RED machine.</a:t>
            </a:r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anti rootkits</a:t>
            </a:r>
            <a:r>
              <a:rPr lang="en-US" baseline="0" dirty="0" smtClean="0"/>
              <a:t> also</a:t>
            </a:r>
            <a:r>
              <a:rPr lang="en-US" dirty="0" smtClean="0"/>
              <a:t>.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Labs:</a:t>
            </a:r>
          </a:p>
          <a:p>
            <a:r>
              <a:rPr lang="en-US" baseline="0" dirty="0" smtClean="0">
                <a:sym typeface="Wingdings"/>
              </a:rPr>
              <a:t>	Click on each tab, see what is inside.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307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6419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98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</a:t>
            </a:r>
            <a:r>
              <a:rPr lang="en-US" baseline="0" dirty="0" smtClean="0"/>
              <a:t> best tools for malware analysis</a:t>
            </a:r>
          </a:p>
          <a:p>
            <a:r>
              <a:rPr lang="en-US" baseline="0" dirty="0" smtClean="0">
                <a:sym typeface="Wingdings"/>
              </a:rPr>
              <a:t>Superior features when compared to “Task Manager”</a:t>
            </a:r>
          </a:p>
          <a:p>
            <a:r>
              <a:rPr lang="en-US" baseline="0" dirty="0" smtClean="0">
                <a:sym typeface="Wingdings"/>
              </a:rPr>
              <a:t>Used by nearly every malware analyst!</a:t>
            </a:r>
          </a:p>
          <a:p>
            <a:endParaRPr lang="en-US" baseline="0" dirty="0" smtClean="0">
              <a:sym typeface="Wingdings"/>
            </a:endParaRP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Labs:</a:t>
            </a:r>
          </a:p>
          <a:p>
            <a:r>
              <a:rPr lang="en-US" baseline="0" dirty="0" smtClean="0">
                <a:sym typeface="Wingdings"/>
              </a:rPr>
              <a:t>	Click on “View” menu</a:t>
            </a:r>
          </a:p>
          <a:p>
            <a:r>
              <a:rPr lang="en-US" baseline="0" dirty="0" smtClean="0">
                <a:sym typeface="Wingdings"/>
              </a:rPr>
              <a:t>	Select “Lower Pane View” -&gt; DLLs</a:t>
            </a:r>
          </a:p>
          <a:p>
            <a:r>
              <a:rPr lang="en-US" baseline="0" dirty="0" smtClean="0">
                <a:sym typeface="Wingdings"/>
              </a:rPr>
              <a:t>	Select the “System” process (the process in which most of the OS code runs</a:t>
            </a:r>
          </a:p>
          <a:p>
            <a:r>
              <a:rPr lang="en-US" baseline="0" dirty="0" smtClean="0">
                <a:sym typeface="Wingdings"/>
              </a:rPr>
              <a:t>	Find the i8042prt.sys driver</a:t>
            </a:r>
          </a:p>
          <a:p>
            <a:r>
              <a:rPr lang="en-US" baseline="0" dirty="0" smtClean="0">
                <a:sym typeface="Wingdings"/>
              </a:rPr>
              <a:t>	It displays the DLLs loaded by processes but also Drivers.</a:t>
            </a:r>
          </a:p>
          <a:p>
            <a:r>
              <a:rPr lang="en-US" baseline="0" dirty="0" smtClean="0">
                <a:sym typeface="Wingdings"/>
              </a:rPr>
              <a:t>	Click on “Options” menu and select “Difference Highlight Duration”</a:t>
            </a:r>
          </a:p>
          <a:p>
            <a:r>
              <a:rPr lang="en-US" baseline="0" dirty="0" smtClean="0">
                <a:sym typeface="Wingdings"/>
              </a:rPr>
              <a:t>	Click ın “View” select “Scroll to new Processes”</a:t>
            </a:r>
          </a:p>
          <a:p>
            <a:r>
              <a:rPr lang="en-US" baseline="0" dirty="0" smtClean="0">
                <a:sym typeface="Wingdings"/>
              </a:rPr>
              <a:t>	Align it to the right side</a:t>
            </a:r>
          </a:p>
          <a:p>
            <a:r>
              <a:rPr lang="en-US" baseline="0" dirty="0" smtClean="0">
                <a:sym typeface="Wingdings"/>
              </a:rPr>
              <a:t>	Run </a:t>
            </a:r>
            <a:r>
              <a:rPr lang="en-US" baseline="0" dirty="0" err="1" smtClean="0">
                <a:sym typeface="Wingdings"/>
              </a:rPr>
              <a:t>notepad.exe</a:t>
            </a:r>
            <a:r>
              <a:rPr lang="en-US" baseline="0" dirty="0" smtClean="0">
                <a:sym typeface="Wingdings"/>
              </a:rPr>
              <a:t> see how it’s highlighted on the Process Explorer (GREEN)</a:t>
            </a:r>
          </a:p>
          <a:p>
            <a:r>
              <a:rPr lang="en-US" baseline="0" dirty="0" smtClean="0">
                <a:sym typeface="Wingdings"/>
              </a:rPr>
              <a:t>	Select </a:t>
            </a:r>
            <a:r>
              <a:rPr lang="en-US" baseline="0" dirty="0" err="1" smtClean="0">
                <a:sym typeface="Wingdings"/>
              </a:rPr>
              <a:t>notepad.exe</a:t>
            </a:r>
            <a:r>
              <a:rPr lang="en-US" baseline="0" dirty="0" smtClean="0">
                <a:sym typeface="Wingdings"/>
              </a:rPr>
              <a:t> from the list and make the lower pane a little wider.</a:t>
            </a:r>
          </a:p>
          <a:p>
            <a:r>
              <a:rPr lang="en-US" baseline="0" dirty="0" smtClean="0">
                <a:sym typeface="Wingdings"/>
              </a:rPr>
              <a:t>	Go to “Materials/</a:t>
            </a:r>
            <a:r>
              <a:rPr lang="en-US" baseline="0" dirty="0" err="1" smtClean="0">
                <a:sym typeface="Wingdings"/>
              </a:rPr>
              <a:t>Keyloggers</a:t>
            </a:r>
            <a:r>
              <a:rPr lang="en-US" baseline="0" dirty="0" smtClean="0">
                <a:sym typeface="Wingdings"/>
              </a:rPr>
              <a:t>” folder</a:t>
            </a:r>
          </a:p>
          <a:p>
            <a:r>
              <a:rPr lang="en-US" baseline="0" dirty="0" smtClean="0">
                <a:sym typeface="Wingdings"/>
              </a:rPr>
              <a:t>	Execute “</a:t>
            </a:r>
            <a:r>
              <a:rPr lang="en-US" baseline="0" dirty="0" err="1" smtClean="0">
                <a:sym typeface="Wingdings"/>
              </a:rPr>
              <a:t>KeyCap_orginal.exe</a:t>
            </a:r>
            <a:r>
              <a:rPr lang="en-US" baseline="0" dirty="0" smtClean="0">
                <a:sym typeface="Wingdings"/>
              </a:rPr>
              <a:t>” and align it left-bottom with Notepad on left-top.</a:t>
            </a:r>
          </a:p>
          <a:p>
            <a:r>
              <a:rPr lang="en-US" baseline="0" dirty="0" smtClean="0">
                <a:sym typeface="Wingdings"/>
              </a:rPr>
              <a:t>	Re-select “Notepad” from the Process Explorer list</a:t>
            </a:r>
          </a:p>
          <a:p>
            <a:r>
              <a:rPr lang="en-US" baseline="0" dirty="0" smtClean="0">
                <a:sym typeface="Wingdings"/>
              </a:rPr>
              <a:t>	Click “Install Hook” and observe “</a:t>
            </a:r>
            <a:r>
              <a:rPr lang="en-US" baseline="0" dirty="0" err="1" smtClean="0">
                <a:sym typeface="Wingdings"/>
              </a:rPr>
              <a:t>KeyCap_DLL.dll</a:t>
            </a:r>
            <a:r>
              <a:rPr lang="en-US" baseline="0" dirty="0" smtClean="0">
                <a:sym typeface="Wingdings"/>
              </a:rPr>
              <a:t>” being loaded into the </a:t>
            </a:r>
            <a:r>
              <a:rPr lang="en-US" baseline="0" dirty="0" err="1" smtClean="0">
                <a:sym typeface="Wingdings"/>
              </a:rPr>
              <a:t>Notepad.exe</a:t>
            </a:r>
            <a:r>
              <a:rPr lang="en-US" baseline="0" dirty="0" smtClean="0">
                <a:sym typeface="Wingdings"/>
              </a:rPr>
              <a:t> address space</a:t>
            </a:r>
          </a:p>
          <a:p>
            <a:r>
              <a:rPr lang="en-US" baseline="0" dirty="0" smtClean="0">
                <a:sym typeface="Wingdings"/>
              </a:rPr>
              <a:t>	</a:t>
            </a:r>
          </a:p>
          <a:p>
            <a:endParaRPr lang="en-US" baseline="0" dirty="0" smtClean="0">
              <a:sym typeface="Wingding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3137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Provided by Microsoft itself.</a:t>
            </a:r>
            <a:endParaRPr lang="en-US" dirty="0" smtClean="0"/>
          </a:p>
          <a:p>
            <a:r>
              <a:rPr lang="en-US" dirty="0" smtClean="0"/>
              <a:t>Most powerful debugger for malware</a:t>
            </a:r>
            <a:r>
              <a:rPr lang="en-US" baseline="0" dirty="0" smtClean="0"/>
              <a:t> analysis and kernel debugging.</a:t>
            </a:r>
          </a:p>
          <a:p>
            <a:r>
              <a:rPr lang="en-US" baseline="0" dirty="0" smtClean="0"/>
              <a:t>Supports both user mode and kernel mode</a:t>
            </a:r>
          </a:p>
          <a:p>
            <a:r>
              <a:rPr lang="en-US" baseline="0" dirty="0" smtClean="0"/>
              <a:t>FREEZES the Operating System when you click Debug -&gt; Break.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Labs:</a:t>
            </a:r>
          </a:p>
          <a:p>
            <a:r>
              <a:rPr lang="en-US" baseline="0" dirty="0" smtClean="0"/>
              <a:t>	Switch to the controller machine with the blue background</a:t>
            </a:r>
          </a:p>
          <a:p>
            <a:r>
              <a:rPr lang="en-US" baseline="0" dirty="0" smtClean="0"/>
              <a:t>	Double click “</a:t>
            </a:r>
            <a:r>
              <a:rPr lang="en-US" baseline="0" dirty="0" err="1" smtClean="0"/>
              <a:t>Windbg</a:t>
            </a:r>
            <a:r>
              <a:rPr lang="en-US" baseline="0" dirty="0" smtClean="0"/>
              <a:t>” on the desktop</a:t>
            </a:r>
          </a:p>
          <a:p>
            <a:r>
              <a:rPr lang="en-US" baseline="0" dirty="0" smtClean="0"/>
              <a:t>	Click on “File” menu -&gt; Select “Kernel Debugging”</a:t>
            </a:r>
          </a:p>
          <a:p>
            <a:r>
              <a:rPr lang="en-US" baseline="0" dirty="0" smtClean="0"/>
              <a:t>	Click “Reconnect” and make sure “Baud Rate” is 115200 and “com1” as port</a:t>
            </a:r>
          </a:p>
          <a:p>
            <a:r>
              <a:rPr lang="en-US" baseline="0" dirty="0" smtClean="0"/>
              <a:t>	Before clicking on the “OK” button, make sure the RED VM is responsive (mouse your mouse and see it is)</a:t>
            </a:r>
          </a:p>
          <a:p>
            <a:r>
              <a:rPr lang="en-US" baseline="0" dirty="0" smtClean="0"/>
              <a:t>	Click the “OK” button and click “NO” on workspace menu</a:t>
            </a:r>
          </a:p>
          <a:p>
            <a:r>
              <a:rPr lang="en-US" baseline="0" dirty="0" smtClean="0"/>
              <a:t>	** Describe what is KERNEL DEBUGGING on the board</a:t>
            </a:r>
          </a:p>
          <a:p>
            <a:r>
              <a:rPr lang="en-US" baseline="0" dirty="0" smtClean="0"/>
              <a:t>	Click “Debug” -&gt; “Break” several times until you see something gets printed (10+ times </a:t>
            </a:r>
            <a:r>
              <a:rPr lang="en-US" baseline="0" dirty="0" smtClean="0">
                <a:sym typeface="Wingdings"/>
              </a:rPr>
              <a:t>)</a:t>
            </a:r>
          </a:p>
          <a:p>
            <a:r>
              <a:rPr lang="en-US" baseline="0" dirty="0" smtClean="0">
                <a:sym typeface="Wingdings"/>
              </a:rPr>
              <a:t>	Click “Yes” to workspace question</a:t>
            </a:r>
          </a:p>
          <a:p>
            <a:r>
              <a:rPr lang="en-US" baseline="0" dirty="0" smtClean="0">
                <a:sym typeface="Wingdings"/>
              </a:rPr>
              <a:t>	Click “File” -&gt; “Symbol File Path…”</a:t>
            </a:r>
          </a:p>
          <a:p>
            <a:r>
              <a:rPr lang="en-US" baseline="0" dirty="0" smtClean="0">
                <a:sym typeface="Wingdings"/>
              </a:rPr>
              <a:t>	Write “﻿</a:t>
            </a:r>
            <a:r>
              <a:rPr lang="en-US" baseline="0" dirty="0" err="1" smtClean="0">
                <a:sym typeface="Wingdings"/>
              </a:rPr>
              <a:t>srv</a:t>
            </a:r>
            <a:r>
              <a:rPr lang="en-US" baseline="0" dirty="0" smtClean="0">
                <a:sym typeface="Wingdings"/>
              </a:rPr>
              <a:t>*C:\Symbols*”</a:t>
            </a:r>
          </a:p>
          <a:p>
            <a:r>
              <a:rPr lang="en-US" baseline="0" dirty="0" smtClean="0">
                <a:sym typeface="Wingdings"/>
              </a:rPr>
              <a:t>	Click OK.</a:t>
            </a:r>
          </a:p>
          <a:p>
            <a:r>
              <a:rPr lang="en-US" baseline="0" dirty="0" smtClean="0">
                <a:sym typeface="Wingdings"/>
              </a:rPr>
              <a:t>	Write “.reload” ENTER, wait for symbols to load (could take some time )</a:t>
            </a:r>
          </a:p>
          <a:p>
            <a:r>
              <a:rPr lang="en-US" baseline="0" dirty="0" smtClean="0">
                <a:sym typeface="Wingdings"/>
              </a:rPr>
              <a:t>	</a:t>
            </a:r>
          </a:p>
          <a:p>
            <a:r>
              <a:rPr lang="en-US" baseline="0" dirty="0" smtClean="0">
                <a:sym typeface="Wingdings"/>
              </a:rPr>
              <a:t>	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3439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3056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3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 / DOWN keys brings</a:t>
            </a:r>
            <a:r>
              <a:rPr lang="en-US" baseline="0" dirty="0" smtClean="0"/>
              <a:t> the History</a:t>
            </a:r>
          </a:p>
          <a:p>
            <a:r>
              <a:rPr lang="en-US" baseline="0" dirty="0" smtClean="0"/>
              <a:t>TAB auto completes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Labs: </a:t>
            </a:r>
          </a:p>
          <a:p>
            <a:r>
              <a:rPr lang="en-US" dirty="0" smtClean="0"/>
              <a:t>	Write “</a:t>
            </a:r>
            <a:r>
              <a:rPr lang="en-US" dirty="0" err="1" smtClean="0"/>
              <a:t>bp</a:t>
            </a:r>
            <a:r>
              <a:rPr lang="en-US" dirty="0" smtClean="0"/>
              <a:t> </a:t>
            </a:r>
            <a:r>
              <a:rPr lang="en-US" dirty="0" err="1" smtClean="0"/>
              <a:t>nt!NtCreateFile</a:t>
            </a:r>
            <a:r>
              <a:rPr lang="en-US" dirty="0" smtClean="0"/>
              <a:t>” + ENTER</a:t>
            </a:r>
          </a:p>
          <a:p>
            <a:r>
              <a:rPr lang="en-US" dirty="0" smtClean="0"/>
              <a:t>	Write “</a:t>
            </a:r>
            <a:r>
              <a:rPr lang="en-US" dirty="0" err="1" smtClean="0"/>
              <a:t>bl</a:t>
            </a:r>
            <a:r>
              <a:rPr lang="en-US" dirty="0" smtClean="0"/>
              <a:t>” + ENTER</a:t>
            </a:r>
          </a:p>
          <a:p>
            <a:r>
              <a:rPr lang="en-US" dirty="0" smtClean="0"/>
              <a:t>	Press</a:t>
            </a:r>
            <a:r>
              <a:rPr lang="en-US" baseline="0" dirty="0" smtClean="0"/>
              <a:t> F5 until you see “Break point 0 hit”</a:t>
            </a:r>
          </a:p>
          <a:p>
            <a:r>
              <a:rPr lang="en-US" baseline="0" dirty="0" smtClean="0"/>
              <a:t>	Write “</a:t>
            </a:r>
            <a:r>
              <a:rPr lang="en-US" baseline="0" dirty="0" err="1" smtClean="0"/>
              <a:t>bd</a:t>
            </a:r>
            <a:r>
              <a:rPr lang="en-US" baseline="0" dirty="0" smtClean="0"/>
              <a:t> *” + ENTER </a:t>
            </a:r>
          </a:p>
          <a:p>
            <a:r>
              <a:rPr lang="en-US" baseline="0" dirty="0" smtClean="0"/>
              <a:t>           </a:t>
            </a:r>
            <a:r>
              <a:rPr lang="en-US" baseline="0" dirty="0" smtClean="0"/>
              <a:t>    Write </a:t>
            </a:r>
            <a:r>
              <a:rPr lang="en-US" baseline="0" dirty="0" smtClean="0"/>
              <a:t>“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nt!NtCreateFile</a:t>
            </a:r>
            <a:r>
              <a:rPr lang="en-US" baseline="0" dirty="0" smtClean="0"/>
              <a:t> “.echo CREATE FILE </a:t>
            </a:r>
            <a:r>
              <a:rPr lang="en-US" baseline="0" dirty="0" err="1" smtClean="0"/>
              <a:t>CALLED;g</a:t>
            </a:r>
            <a:r>
              <a:rPr lang="en-US" baseline="0" dirty="0" smtClean="0"/>
              <a:t>;”	</a:t>
            </a:r>
          </a:p>
          <a:p>
            <a:r>
              <a:rPr lang="en-US" baseline="0" dirty="0" smtClean="0"/>
              <a:t>	Press F5 and do something in the RED VM and see what happens.</a:t>
            </a:r>
          </a:p>
          <a:p>
            <a:r>
              <a:rPr lang="en-US" baseline="0" dirty="0" smtClean="0"/>
              <a:t>	Let’s clear all the break points by issuing “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*” command + ENTER + F5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9041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9373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3282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Switch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winlogon.exe</a:t>
            </a:r>
            <a:r>
              <a:rPr lang="en-US" baseline="0" dirty="0" smtClean="0"/>
              <a:t> by issuing “!process 0 0 </a:t>
            </a:r>
            <a:r>
              <a:rPr lang="en-US" baseline="0" dirty="0" err="1" smtClean="0"/>
              <a:t>winlogon.exe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	Copy the address of EPROCESS and write “.process ADDRESS” + ENTER</a:t>
            </a:r>
          </a:p>
          <a:p>
            <a:r>
              <a:rPr lang="en-US" baseline="0" dirty="0" smtClean="0"/>
              <a:t>	Write “</a:t>
            </a:r>
            <a:r>
              <a:rPr lang="en-US" baseline="0" dirty="0" err="1" smtClean="0"/>
              <a:t>dps</a:t>
            </a:r>
            <a:r>
              <a:rPr lang="en-US" baseline="0" dirty="0" smtClean="0"/>
              <a:t> win32k!W32pServiceTable L200”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 </a:t>
            </a:r>
          </a:p>
          <a:p>
            <a:r>
              <a:rPr lang="en-US" dirty="0" smtClean="0"/>
              <a:t>	BREAK</a:t>
            </a:r>
            <a:r>
              <a:rPr lang="en-US" baseline="0" dirty="0" smtClean="0"/>
              <a:t> the RED Machine by Debug-&gt;Break</a:t>
            </a:r>
            <a:endParaRPr lang="en-US" dirty="0" smtClean="0"/>
          </a:p>
          <a:p>
            <a:r>
              <a:rPr lang="en-US" dirty="0" smtClean="0"/>
              <a:t>	Write “u </a:t>
            </a:r>
            <a:r>
              <a:rPr lang="en-US" dirty="0" err="1" smtClean="0"/>
              <a:t>nt!NtCreateFile</a:t>
            </a:r>
            <a:r>
              <a:rPr lang="en-US" dirty="0" smtClean="0"/>
              <a:t>” + ENTER</a:t>
            </a:r>
          </a:p>
          <a:p>
            <a:r>
              <a:rPr lang="en-US" dirty="0" smtClean="0"/>
              <a:t>	This </a:t>
            </a:r>
            <a:r>
              <a:rPr lang="en-US" dirty="0" err="1" smtClean="0"/>
              <a:t>unassembles</a:t>
            </a:r>
            <a:r>
              <a:rPr lang="en-US" dirty="0" smtClean="0"/>
              <a:t> a small portion of the address</a:t>
            </a:r>
          </a:p>
          <a:p>
            <a:r>
              <a:rPr lang="en-US" dirty="0" smtClean="0"/>
              <a:t>	Write “.</a:t>
            </a:r>
            <a:r>
              <a:rPr lang="en-US" dirty="0" err="1" smtClean="0"/>
              <a:t>cls</a:t>
            </a:r>
            <a:r>
              <a:rPr lang="en-US" dirty="0" smtClean="0"/>
              <a:t>” + ENTER</a:t>
            </a:r>
          </a:p>
          <a:p>
            <a:r>
              <a:rPr lang="en-US" dirty="0" smtClean="0"/>
              <a:t>	Press up arrow</a:t>
            </a:r>
            <a:r>
              <a:rPr lang="en-US" baseline="0" dirty="0" smtClean="0"/>
              <a:t> two times and modify the previous “u </a:t>
            </a:r>
            <a:r>
              <a:rPr lang="en-US" baseline="0" dirty="0" err="1" smtClean="0"/>
              <a:t>nt!NtCreateFile</a:t>
            </a:r>
            <a:r>
              <a:rPr lang="en-US" baseline="0" dirty="0" smtClean="0"/>
              <a:t>” to “</a:t>
            </a:r>
            <a:r>
              <a:rPr lang="en-US" baseline="0" dirty="0" err="1" smtClean="0"/>
              <a:t>uf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nt!NtCreateFile</a:t>
            </a:r>
            <a:r>
              <a:rPr lang="en-US" baseline="0" dirty="0" smtClean="0"/>
              <a:t>” + ENTER</a:t>
            </a:r>
            <a:endParaRPr lang="en-US" dirty="0" smtClean="0"/>
          </a:p>
          <a:p>
            <a:r>
              <a:rPr lang="en-US" dirty="0" smtClean="0"/>
              <a:t>	Write “</a:t>
            </a:r>
            <a:r>
              <a:rPr lang="en-US" dirty="0" err="1" smtClean="0"/>
              <a:t>db</a:t>
            </a:r>
            <a:r>
              <a:rPr lang="en-US" dirty="0" smtClean="0"/>
              <a:t> </a:t>
            </a:r>
            <a:r>
              <a:rPr lang="en-US" dirty="0" err="1" smtClean="0"/>
              <a:t>nt!NtCreateFile</a:t>
            </a:r>
            <a:r>
              <a:rPr lang="en-US" dirty="0" smtClean="0"/>
              <a:t>” + ENTER</a:t>
            </a:r>
          </a:p>
          <a:p>
            <a:r>
              <a:rPr lang="en-US" dirty="0" smtClean="0"/>
              <a:t>	Write “? poi(</a:t>
            </a:r>
            <a:r>
              <a:rPr lang="en-US" dirty="0" err="1" smtClean="0"/>
              <a:t>nt!NtCreateFile</a:t>
            </a:r>
            <a:r>
              <a:rPr lang="en-US" dirty="0" smtClean="0"/>
              <a:t>)” + ENTER</a:t>
            </a:r>
          </a:p>
          <a:p>
            <a:r>
              <a:rPr lang="en-US" dirty="0" smtClean="0"/>
              <a:t>	DO NOT GET CONFUSED, THEY</a:t>
            </a:r>
            <a:r>
              <a:rPr lang="en-US" baseline="0" dirty="0" smtClean="0"/>
              <a:t> ARE SIMPLY DATA STRUCTURES </a:t>
            </a:r>
            <a:r>
              <a:rPr lang="en-US" baseline="0" dirty="0" smtClean="0">
                <a:sym typeface="Wingdings"/>
              </a:rPr>
              <a:t> NOTHING MORE THAN THAT.</a:t>
            </a:r>
            <a:endParaRPr lang="en-US" dirty="0" smtClean="0"/>
          </a:p>
          <a:p>
            <a:r>
              <a:rPr lang="en-US" dirty="0" smtClean="0"/>
              <a:t>	Write “!pic” + ENTER</a:t>
            </a:r>
          </a:p>
          <a:p>
            <a:r>
              <a:rPr lang="en-US" dirty="0" smtClean="0"/>
              <a:t>	Write “!</a:t>
            </a:r>
            <a:r>
              <a:rPr lang="en-US" dirty="0" err="1" smtClean="0"/>
              <a:t>ioapic</a:t>
            </a:r>
            <a:r>
              <a:rPr lang="en-US" dirty="0" smtClean="0"/>
              <a:t>” + ENTER</a:t>
            </a:r>
          </a:p>
          <a:p>
            <a:r>
              <a:rPr lang="en-US" dirty="0" smtClean="0"/>
              <a:t>	These two commands</a:t>
            </a:r>
            <a:r>
              <a:rPr lang="en-US" baseline="0" dirty="0" smtClean="0"/>
              <a:t> will help us understand how first </a:t>
            </a:r>
            <a:r>
              <a:rPr lang="en-US" baseline="0" dirty="0" err="1" smtClean="0"/>
              <a:t>keylogging</a:t>
            </a:r>
            <a:r>
              <a:rPr lang="en-US" baseline="0" dirty="0" smtClean="0"/>
              <a:t> method works.</a:t>
            </a:r>
          </a:p>
          <a:p>
            <a:r>
              <a:rPr lang="en-US" baseline="0" dirty="0" smtClean="0"/>
              <a:t>	Write “!</a:t>
            </a:r>
            <a:r>
              <a:rPr lang="en-US" baseline="0" dirty="0" err="1" smtClean="0"/>
              <a:t>drvobj</a:t>
            </a:r>
            <a:r>
              <a:rPr lang="en-US" baseline="0" dirty="0" smtClean="0"/>
              <a:t> \Driver\</a:t>
            </a:r>
            <a:r>
              <a:rPr lang="en-US" baseline="0" dirty="0" err="1" smtClean="0"/>
              <a:t>kbdclass</a:t>
            </a:r>
            <a:r>
              <a:rPr lang="en-US" baseline="0" dirty="0" smtClean="0"/>
              <a:t> 0x7” + ENTER</a:t>
            </a:r>
          </a:p>
          <a:p>
            <a:r>
              <a:rPr lang="en-US" baseline="0" dirty="0" smtClean="0"/>
              <a:t>	Copy the second object address from the previous command an write “!</a:t>
            </a:r>
            <a:r>
              <a:rPr lang="en-US" baseline="0" dirty="0" err="1" smtClean="0"/>
              <a:t>devobj</a:t>
            </a:r>
            <a:r>
              <a:rPr lang="en-US" baseline="0" dirty="0" smtClean="0"/>
              <a:t> OBJECT ADDRESS” + ENTER</a:t>
            </a:r>
          </a:p>
          <a:p>
            <a:r>
              <a:rPr lang="en-US" baseline="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9041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Go</a:t>
            </a:r>
            <a:r>
              <a:rPr lang="en-US" baseline="0" dirty="0" smtClean="0"/>
              <a:t> to Materials/</a:t>
            </a:r>
            <a:r>
              <a:rPr lang="en-US" baseline="0" dirty="0" err="1" smtClean="0"/>
              <a:t>Keyloggers</a:t>
            </a:r>
            <a:r>
              <a:rPr lang="en-US" baseline="0" dirty="0" smtClean="0"/>
              <a:t>/</a:t>
            </a:r>
          </a:p>
          <a:p>
            <a:r>
              <a:rPr lang="en-US" baseline="0" dirty="0" smtClean="0"/>
              <a:t>	Right click on “AKLT_3.0.new”</a:t>
            </a:r>
          </a:p>
          <a:p>
            <a:r>
              <a:rPr lang="en-US" baseline="0" dirty="0" smtClean="0"/>
              <a:t>	Select “CFF Explorer”</a:t>
            </a:r>
          </a:p>
          <a:p>
            <a:r>
              <a:rPr lang="en-US" baseline="0" dirty="0" smtClean="0"/>
              <a:t>	Go to “Import Directory”</a:t>
            </a:r>
          </a:p>
          <a:p>
            <a:r>
              <a:rPr lang="en-US" baseline="0" dirty="0" smtClean="0"/>
              <a:t>	Select “User32.dll” and see what APIs are residing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7997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Go to Materials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Keyloggers</a:t>
            </a:r>
            <a:r>
              <a:rPr lang="en-US" baseline="0" dirty="0" smtClean="0"/>
              <a:t>/</a:t>
            </a:r>
          </a:p>
          <a:p>
            <a:r>
              <a:rPr lang="en-US" baseline="0" dirty="0" smtClean="0"/>
              <a:t>	Run </a:t>
            </a:r>
            <a:r>
              <a:rPr lang="en-US" baseline="0" dirty="0" err="1" smtClean="0"/>
              <a:t>GetAsyncKeySate.exe</a:t>
            </a:r>
            <a:endParaRPr lang="en-US" baseline="0" dirty="0" smtClean="0"/>
          </a:p>
          <a:p>
            <a:r>
              <a:rPr lang="en-US" baseline="0" dirty="0" smtClean="0"/>
              <a:t>	Run </a:t>
            </a:r>
            <a:r>
              <a:rPr lang="en-US" baseline="0" dirty="0" err="1" smtClean="0"/>
              <a:t>GetKeyState.exe</a:t>
            </a:r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3882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8873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Run</a:t>
            </a:r>
            <a:r>
              <a:rPr lang="en-US" baseline="0" dirty="0" smtClean="0"/>
              <a:t> “API monitor”</a:t>
            </a:r>
          </a:p>
          <a:p>
            <a:r>
              <a:rPr lang="en-US" baseline="0" dirty="0" smtClean="0"/>
              <a:t>	Set “</a:t>
            </a:r>
            <a:r>
              <a:rPr lang="en-US" baseline="0" dirty="0" err="1" smtClean="0"/>
              <a:t>ExtTextOutW</a:t>
            </a:r>
            <a:r>
              <a:rPr lang="en-US" baseline="0" dirty="0" smtClean="0"/>
              <a:t>” as filter</a:t>
            </a:r>
          </a:p>
          <a:p>
            <a:r>
              <a:rPr lang="en-US" baseline="0" dirty="0" smtClean="0"/>
              <a:t>	Run </a:t>
            </a:r>
            <a:r>
              <a:rPr lang="en-US" baseline="0" dirty="0" err="1" smtClean="0"/>
              <a:t>notepad.exe</a:t>
            </a:r>
            <a:r>
              <a:rPr lang="en-US" baseline="0" dirty="0" smtClean="0"/>
              <a:t> and click monitor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7897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0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Elite </a:t>
            </a:r>
            <a:r>
              <a:rPr lang="en-US" baseline="0" dirty="0" err="1" smtClean="0"/>
              <a:t>Keylogger</a:t>
            </a:r>
            <a:r>
              <a:rPr lang="en-US" baseline="0" dirty="0" smtClean="0"/>
              <a:t> detects that a Kernel Debugger is in place and messes with the boot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062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0048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way to analyze is </a:t>
            </a:r>
            <a:r>
              <a:rPr lang="en-US" dirty="0" err="1" smtClean="0"/>
              <a:t>RkUnhooker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Go to Materials/</a:t>
            </a:r>
            <a:r>
              <a:rPr lang="en-US" dirty="0" err="1" smtClean="0"/>
              <a:t>Keyloggers</a:t>
            </a:r>
            <a:r>
              <a:rPr lang="en-US" dirty="0" smtClean="0"/>
              <a:t>/</a:t>
            </a:r>
            <a:r>
              <a:rPr lang="en-US" dirty="0" err="1" smtClean="0"/>
              <a:t>SetWindowsHookEx</a:t>
            </a:r>
            <a:endParaRPr lang="en-US" dirty="0" smtClean="0"/>
          </a:p>
          <a:p>
            <a:r>
              <a:rPr lang="en-US" dirty="0" smtClean="0"/>
              <a:t>	Run </a:t>
            </a:r>
            <a:r>
              <a:rPr lang="en-US" dirty="0" err="1" smtClean="0"/>
              <a:t>keylog.exe</a:t>
            </a:r>
            <a:r>
              <a:rPr lang="en-US" dirty="0" smtClean="0"/>
              <a:t> and </a:t>
            </a:r>
            <a:r>
              <a:rPr lang="en-US" dirty="0" err="1" smtClean="0"/>
              <a:t>SSM_KeyLog</a:t>
            </a:r>
            <a:r>
              <a:rPr lang="en-US" baseline="0" dirty="0" smtClean="0"/>
              <a:t> from command line</a:t>
            </a:r>
          </a:p>
          <a:p>
            <a:r>
              <a:rPr lang="en-US" baseline="0" dirty="0" smtClean="0"/>
              <a:t>	Analyze them using </a:t>
            </a:r>
            <a:r>
              <a:rPr lang="en-US" baseline="0" dirty="0" err="1" smtClean="0"/>
              <a:t>RkUnhooker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5001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Run</a:t>
            </a:r>
            <a:r>
              <a:rPr lang="en-US" baseline="0" dirty="0" smtClean="0"/>
              <a:t> AKLT_3.0.exe</a:t>
            </a:r>
          </a:p>
          <a:p>
            <a:r>
              <a:rPr lang="en-US" baseline="0" dirty="0" smtClean="0"/>
              <a:t>	Click DirectX</a:t>
            </a:r>
            <a:endParaRPr lang="en-US" dirty="0" smtClean="0"/>
          </a:p>
          <a:p>
            <a:r>
              <a:rPr lang="en-US" dirty="0" smtClean="0"/>
              <a:t>	See how it 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20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0625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Pretty easy to create</a:t>
            </a:r>
          </a:p>
          <a:p>
            <a:r>
              <a:rPr lang="en-US" dirty="0" smtClean="0"/>
              <a:t>A</a:t>
            </a:r>
            <a:r>
              <a:rPr lang="en-US" baseline="0" dirty="0" smtClean="0"/>
              <a:t> place where most people do not expect.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dirty="0" smtClean="0"/>
              <a:t>Labs:</a:t>
            </a:r>
          </a:p>
          <a:p>
            <a:r>
              <a:rPr lang="en-US" dirty="0" smtClean="0"/>
              <a:t>	Fire up “</a:t>
            </a:r>
            <a:r>
              <a:rPr lang="en-US" dirty="0" err="1" smtClean="0"/>
              <a:t>firefox.exe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	Go</a:t>
            </a:r>
            <a:r>
              <a:rPr lang="en-US" baseline="0" dirty="0" smtClean="0"/>
              <a:t> to Materials/</a:t>
            </a:r>
            <a:r>
              <a:rPr lang="en-US" baseline="0" dirty="0" err="1" smtClean="0"/>
              <a:t>Keyloggers</a:t>
            </a:r>
            <a:endParaRPr lang="en-US" baseline="0" dirty="0" smtClean="0"/>
          </a:p>
          <a:p>
            <a:r>
              <a:rPr lang="en-US" baseline="0" dirty="0" smtClean="0"/>
              <a:t>	Select </a:t>
            </a:r>
            <a:r>
              <a:rPr lang="en-US" baseline="0" dirty="0" err="1" smtClean="0"/>
              <a:t>firefox_keylogger.xpi</a:t>
            </a:r>
            <a:endParaRPr lang="en-US" baseline="0" dirty="0" smtClean="0"/>
          </a:p>
          <a:p>
            <a:r>
              <a:rPr lang="en-US" baseline="0" dirty="0" smtClean="0"/>
              <a:t>	Drag and drop it into “Firefox”</a:t>
            </a:r>
          </a:p>
          <a:p>
            <a:r>
              <a:rPr lang="en-US" baseline="0" dirty="0" smtClean="0"/>
              <a:t>	Install it and provide “1” for password</a:t>
            </a:r>
          </a:p>
          <a:p>
            <a:r>
              <a:rPr lang="en-US" baseline="0" dirty="0" smtClean="0"/>
              <a:t>	Now go to “</a:t>
            </a:r>
            <a:r>
              <a:rPr lang="en-US" baseline="0" dirty="0" err="1" smtClean="0"/>
              <a:t>facebook.com</a:t>
            </a:r>
            <a:r>
              <a:rPr lang="en-US" baseline="0" dirty="0" smtClean="0"/>
              <a:t>” </a:t>
            </a:r>
          </a:p>
          <a:p>
            <a:r>
              <a:rPr lang="en-US" baseline="0" dirty="0" smtClean="0"/>
              <a:t>	Send CTRL + SHIFT + \ combination or do it with </a:t>
            </a:r>
            <a:r>
              <a:rPr lang="en-US" baseline="0" dirty="0" err="1" smtClean="0"/>
              <a:t>OSK.exe</a:t>
            </a:r>
            <a:r>
              <a:rPr lang="en-US" baseline="0" dirty="0"/>
              <a:t> </a:t>
            </a:r>
            <a:r>
              <a:rPr lang="en-US" baseline="0" dirty="0" smtClean="0"/>
              <a:t>(pay attention to language 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Change</a:t>
            </a:r>
            <a:r>
              <a:rPr lang="en-US" baseline="0" dirty="0" smtClean="0"/>
              <a:t> the extension name to zip</a:t>
            </a:r>
          </a:p>
          <a:p>
            <a:r>
              <a:rPr lang="en-US" baseline="0" dirty="0" smtClean="0"/>
              <a:t>	Unzip it</a:t>
            </a:r>
          </a:p>
          <a:p>
            <a:r>
              <a:rPr lang="en-US" baseline="0" dirty="0" smtClean="0"/>
              <a:t>	Select </a:t>
            </a:r>
            <a:r>
              <a:rPr lang="en-US" baseline="0" dirty="0" err="1" smtClean="0"/>
              <a:t>overlay.js</a:t>
            </a:r>
            <a:r>
              <a:rPr lang="en-US" baseline="0" dirty="0" smtClean="0"/>
              <a:t> and edit it.</a:t>
            </a:r>
          </a:p>
          <a:p>
            <a:r>
              <a:rPr lang="en-US" baseline="0" dirty="0" smtClean="0"/>
              <a:t>	See what’s inside.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22989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92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Intentionally</a:t>
            </a:r>
            <a:r>
              <a:rPr lang="en-US" baseline="0" dirty="0" smtClean="0"/>
              <a:t> chosen this photo because it really looks like diving. </a:t>
            </a:r>
          </a:p>
          <a:p>
            <a:r>
              <a:rPr lang="en-US" baseline="0" dirty="0" smtClean="0"/>
              <a:t>You dive into the OS which looks a lot like an ocean (at least in my opinion)</a:t>
            </a:r>
          </a:p>
          <a:p>
            <a:r>
              <a:rPr lang="en-US" baseline="0" dirty="0" smtClean="0"/>
              <a:t>The more you dive and spend your time, you more you see and respect the NT team </a:t>
            </a:r>
            <a:r>
              <a:rPr lang="en-US" baseline="0" dirty="0" smtClean="0">
                <a:sym typeface="Wingdings"/>
              </a:rPr>
              <a:t>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0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9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3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08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97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79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42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84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3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1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89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27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96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53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55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05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49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3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327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 </a:t>
            </a:r>
          </a:p>
          <a:p>
            <a:r>
              <a:rPr lang="en-US" dirty="0" smtClean="0"/>
              <a:t>	Fire up </a:t>
            </a:r>
            <a:r>
              <a:rPr lang="en-US" dirty="0" err="1" smtClean="0"/>
              <a:t>Windbg</a:t>
            </a:r>
            <a:r>
              <a:rPr lang="en-US" dirty="0" smtClean="0"/>
              <a:t> and BREAK the VM</a:t>
            </a:r>
          </a:p>
          <a:p>
            <a:r>
              <a:rPr lang="en-US" dirty="0" smtClean="0"/>
              <a:t>	Write “!pic” + ENTER	</a:t>
            </a:r>
          </a:p>
          <a:p>
            <a:r>
              <a:rPr lang="en-US" dirty="0" smtClean="0"/>
              <a:t>	See that there are 16</a:t>
            </a:r>
            <a:r>
              <a:rPr lang="en-US" baseline="0" dirty="0" smtClean="0"/>
              <a:t> interrupts (0x0 – 0xF)</a:t>
            </a:r>
          </a:p>
          <a:p>
            <a:r>
              <a:rPr lang="en-US" baseline="0" dirty="0" smtClean="0"/>
              <a:t>	For hex values, you can use “</a:t>
            </a:r>
            <a:r>
              <a:rPr lang="en-US" baseline="0" dirty="0" err="1" smtClean="0"/>
              <a:t>Calc.exe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797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 </a:t>
            </a:r>
          </a:p>
          <a:p>
            <a:r>
              <a:rPr lang="en-US" dirty="0" smtClean="0"/>
              <a:t>	Write “!</a:t>
            </a:r>
            <a:r>
              <a:rPr lang="en-US" dirty="0" err="1" smtClean="0"/>
              <a:t>apic</a:t>
            </a:r>
            <a:r>
              <a:rPr lang="en-US" dirty="0" smtClean="0"/>
              <a:t>” + ENTER</a:t>
            </a:r>
          </a:p>
          <a:p>
            <a:r>
              <a:rPr lang="en-US" dirty="0" smtClean="0"/>
              <a:t>	Pay</a:t>
            </a:r>
            <a:r>
              <a:rPr lang="en-US" baseline="0" dirty="0" smtClean="0"/>
              <a:t> attention to the address it’s mapped to. ﻿”0xfffe0000”</a:t>
            </a:r>
          </a:p>
          <a:p>
            <a:r>
              <a:rPr lang="en-US" baseline="0" dirty="0" smtClean="0"/>
              <a:t>	The next slide will make it easier to understand the relation of this to the other components.</a:t>
            </a:r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79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 </a:t>
            </a:r>
          </a:p>
          <a:p>
            <a:r>
              <a:rPr lang="en-US" dirty="0" smtClean="0"/>
              <a:t>	Write “!</a:t>
            </a:r>
            <a:r>
              <a:rPr lang="en-US" dirty="0" err="1" smtClean="0"/>
              <a:t>idt</a:t>
            </a:r>
            <a:r>
              <a:rPr lang="en-US" dirty="0" smtClean="0"/>
              <a:t> –a” + ENTER</a:t>
            </a:r>
          </a:p>
          <a:p>
            <a:r>
              <a:rPr lang="en-US" dirty="0" smtClean="0"/>
              <a:t>	Much of the OS code resides in memory</a:t>
            </a:r>
            <a:r>
              <a:rPr lang="en-US" baseline="0" dirty="0" smtClean="0"/>
              <a:t> and some of it on disk</a:t>
            </a:r>
          </a:p>
          <a:p>
            <a:r>
              <a:rPr lang="en-US" baseline="0" dirty="0" smtClean="0"/>
              <a:t>	This table is the glue between the hardware and the Operating System.</a:t>
            </a:r>
          </a:p>
          <a:p>
            <a:r>
              <a:rPr lang="en-US" baseline="0" dirty="0" smtClean="0"/>
              <a:t>	Pay attention to the one used by “i8042prt.sys” driver for keyboard handling</a:t>
            </a:r>
          </a:p>
          <a:p>
            <a:r>
              <a:rPr lang="en-US" baseline="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2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48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924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265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06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97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72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68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295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813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831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2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talk about the criticalness of </a:t>
            </a:r>
            <a:r>
              <a:rPr lang="en-US" dirty="0" err="1" smtClean="0"/>
              <a:t>Keyloggers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493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11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the GLUE between the OS and the hardware</a:t>
            </a:r>
          </a:p>
          <a:p>
            <a:r>
              <a:rPr lang="en-US" dirty="0" smtClean="0"/>
              <a:t>Provides</a:t>
            </a:r>
            <a:r>
              <a:rPr lang="en-US" baseline="0" dirty="0" smtClean="0"/>
              <a:t> entry points for hardware</a:t>
            </a:r>
          </a:p>
          <a:p>
            <a:r>
              <a:rPr lang="en-US" baseline="0" dirty="0" smtClean="0"/>
              <a:t>Keyboard interrupt is supposed to be NUMBER 1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Labs:</a:t>
            </a:r>
          </a:p>
          <a:p>
            <a:r>
              <a:rPr lang="en-US" baseline="0" dirty="0" smtClean="0"/>
              <a:t>	Break the VM</a:t>
            </a:r>
          </a:p>
          <a:p>
            <a:r>
              <a:rPr lang="en-US" baseline="0" dirty="0" smtClean="0"/>
              <a:t>	Write “</a:t>
            </a:r>
            <a:r>
              <a:rPr lang="en-US" baseline="0" dirty="0" err="1" smtClean="0"/>
              <a:t>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nt</a:t>
            </a:r>
            <a:r>
              <a:rPr lang="en-US" baseline="0" dirty="0" smtClean="0"/>
              <a:t>!_KIDTENTRY” + ENTER</a:t>
            </a:r>
          </a:p>
          <a:p>
            <a:r>
              <a:rPr lang="en-US" baseline="0" dirty="0" smtClean="0"/>
              <a:t>	If you modify the “Offset” and “</a:t>
            </a:r>
            <a:r>
              <a:rPr lang="en-US" baseline="0" dirty="0" err="1" smtClean="0"/>
              <a:t>ExtendedOffset</a:t>
            </a:r>
            <a:r>
              <a:rPr lang="en-US" baseline="0" dirty="0" smtClean="0"/>
              <a:t>” values appropriately, you can make it call your </a:t>
            </a:r>
            <a:r>
              <a:rPr lang="en-US" baseline="0" dirty="0" err="1" smtClean="0"/>
              <a:t>keylogger</a:t>
            </a:r>
            <a:r>
              <a:rPr lang="en-US" baseline="0" dirty="0" smtClean="0"/>
              <a:t> routine.</a:t>
            </a:r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358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inspect</a:t>
            </a:r>
            <a:r>
              <a:rPr lang="en-US" baseline="0" dirty="0" smtClean="0"/>
              <a:t> the relation between IOAPIC and IDT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Labs:	</a:t>
            </a:r>
          </a:p>
          <a:p>
            <a:r>
              <a:rPr lang="en-US" baseline="0" dirty="0" smtClean="0"/>
              <a:t>	Write “!</a:t>
            </a:r>
            <a:r>
              <a:rPr lang="en-US" baseline="0" dirty="0" err="1" smtClean="0"/>
              <a:t>ioapic</a:t>
            </a:r>
            <a:r>
              <a:rPr lang="en-US" baseline="0" dirty="0" smtClean="0"/>
              <a:t>” + ENTER</a:t>
            </a:r>
          </a:p>
          <a:p>
            <a:r>
              <a:rPr lang="en-US" baseline="0" dirty="0" smtClean="0"/>
              <a:t>	Note the INT01 Vector Number</a:t>
            </a:r>
          </a:p>
          <a:p>
            <a:r>
              <a:rPr lang="en-US" baseline="0" dirty="0" smtClean="0"/>
              <a:t>	Write “!</a:t>
            </a:r>
            <a:r>
              <a:rPr lang="en-US" baseline="0" dirty="0" err="1" smtClean="0"/>
              <a:t>idt</a:t>
            </a:r>
            <a:r>
              <a:rPr lang="en-US" baseline="0" dirty="0" smtClean="0"/>
              <a:t> 0x91” + ENTER</a:t>
            </a:r>
          </a:p>
          <a:p>
            <a:r>
              <a:rPr lang="en-US" baseline="0" dirty="0" smtClean="0"/>
              <a:t>	You should see something like the one shown in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881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Reading</a:t>
            </a:r>
            <a:r>
              <a:rPr lang="en-US" baseline="0" dirty="0" smtClean="0"/>
              <a:t> the scan code will empty the buffer.</a:t>
            </a:r>
          </a:p>
          <a:p>
            <a:r>
              <a:rPr lang="en-US" baseline="0" dirty="0" smtClean="0"/>
              <a:t>We should put it back into its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830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!</a:t>
            </a:r>
            <a:r>
              <a:rPr lang="en-US" dirty="0" err="1" smtClean="0"/>
              <a:t>idt</a:t>
            </a:r>
            <a:r>
              <a:rPr lang="en-US" dirty="0" smtClean="0"/>
              <a:t> 0x91 (or what ever your PC shows as the interrupt index)</a:t>
            </a:r>
          </a:p>
          <a:p>
            <a:r>
              <a:rPr lang="en-US" dirty="0" smtClean="0"/>
              <a:t>	If it’s pointing to i8042prt.sys, then we</a:t>
            </a:r>
            <a:r>
              <a:rPr lang="en-US" baseline="0" dirty="0" smtClean="0"/>
              <a:t> should check “!</a:t>
            </a:r>
            <a:r>
              <a:rPr lang="en-US" baseline="0" dirty="0" err="1" smtClean="0"/>
              <a:t>chkimg</a:t>
            </a:r>
            <a:r>
              <a:rPr lang="en-US" baseline="0" dirty="0" smtClean="0"/>
              <a:t> i8042prt” for possible modifications.</a:t>
            </a:r>
          </a:p>
          <a:p>
            <a:r>
              <a:rPr lang="en-US" baseline="0" dirty="0" smtClean="0"/>
              <a:t>	</a:t>
            </a:r>
            <a:r>
              <a:rPr lang="en-US" baseline="0" dirty="0" smtClean="0"/>
              <a:t>Let’s talk about the </a:t>
            </a:r>
            <a:r>
              <a:rPr lang="en-US" baseline="0" dirty="0" smtClean="0"/>
              <a:t>logic behind !</a:t>
            </a:r>
            <a:r>
              <a:rPr lang="en-US" baseline="0" dirty="0" err="1" smtClean="0"/>
              <a:t>chkimg</a:t>
            </a:r>
            <a:r>
              <a:rPr lang="en-US" baseline="0" dirty="0" smtClean="0"/>
              <a:t>” command ( DISK IMAGE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MEMORY IMAGE)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37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282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 </a:t>
            </a:r>
          </a:p>
          <a:p>
            <a:r>
              <a:rPr lang="en-US" dirty="0" smtClean="0"/>
              <a:t>	Write “!</a:t>
            </a:r>
            <a:r>
              <a:rPr lang="en-US" dirty="0" err="1" smtClean="0"/>
              <a:t>idt</a:t>
            </a:r>
            <a:r>
              <a:rPr lang="en-US" dirty="0" smtClean="0"/>
              <a:t> 0x91” + ENTER</a:t>
            </a:r>
          </a:p>
          <a:p>
            <a:r>
              <a:rPr lang="en-US" dirty="0" smtClean="0"/>
              <a:t>	Copy</a:t>
            </a:r>
            <a:r>
              <a:rPr lang="en-US" baseline="0" dirty="0" smtClean="0"/>
              <a:t> the address of the Interrupt starting with “Dumping IDT:” </a:t>
            </a:r>
          </a:p>
          <a:p>
            <a:r>
              <a:rPr lang="en-US" baseline="0" dirty="0" smtClean="0"/>
              <a:t>	Write “</a:t>
            </a:r>
            <a:r>
              <a:rPr lang="en-US" baseline="0" dirty="0" err="1" smtClean="0"/>
              <a:t>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nt</a:t>
            </a:r>
            <a:r>
              <a:rPr lang="en-US" baseline="0" dirty="0" smtClean="0"/>
              <a:t>!_KINTERRUPT ADDRESS” + ENTER</a:t>
            </a:r>
          </a:p>
          <a:p>
            <a:r>
              <a:rPr lang="en-US" baseline="0" dirty="0" smtClean="0"/>
              <a:t>	Pay attention to the </a:t>
            </a:r>
            <a:r>
              <a:rPr lang="en-US" baseline="0" dirty="0" err="1" smtClean="0"/>
              <a:t>DispatchCode</a:t>
            </a:r>
            <a:r>
              <a:rPr lang="en-US" baseline="0" dirty="0" smtClean="0"/>
              <a:t> field.</a:t>
            </a:r>
          </a:p>
          <a:p>
            <a:r>
              <a:rPr lang="en-US" baseline="0" dirty="0" smtClean="0"/>
              <a:t>	Write “</a:t>
            </a:r>
            <a:r>
              <a:rPr lang="en-US" baseline="0" dirty="0" err="1" smtClean="0"/>
              <a:t>uf</a:t>
            </a:r>
            <a:r>
              <a:rPr lang="en-US" baseline="0" dirty="0" smtClean="0"/>
              <a:t> </a:t>
            </a:r>
            <a:r>
              <a:rPr lang="de-DE" baseline="0" dirty="0" smtClean="0"/>
              <a:t> DISPATCH_CODE + 0x0</a:t>
            </a:r>
            <a:r>
              <a:rPr lang="en-US" baseline="0" dirty="0" smtClean="0"/>
              <a:t>” see the code.</a:t>
            </a:r>
          </a:p>
          <a:p>
            <a:r>
              <a:rPr lang="en-US" baseline="0" dirty="0" smtClean="0"/>
              <a:t>	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600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</a:t>
            </a:r>
            <a:r>
              <a:rPr lang="en-US" baseline="0" dirty="0" smtClean="0"/>
              <a:t> “Chained Dispatching”</a:t>
            </a:r>
          </a:p>
          <a:p>
            <a:r>
              <a:rPr lang="en-US" baseline="0" dirty="0" smtClean="0"/>
              <a:t>Multiple drivers handling a single device, until some one returns.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Labs:</a:t>
            </a:r>
          </a:p>
          <a:p>
            <a:r>
              <a:rPr lang="en-US" baseline="0" dirty="0" smtClean="0"/>
              <a:t>	CTRL + F and search for ”BADB0D0”</a:t>
            </a:r>
          </a:p>
          <a:p>
            <a:r>
              <a:rPr lang="en-US" baseline="0" dirty="0" smtClean="0"/>
              <a:t>	Pay attention to EDI.</a:t>
            </a:r>
          </a:p>
          <a:p>
            <a:r>
              <a:rPr lang="en-US" baseline="0" dirty="0" smtClean="0"/>
              <a:t>	What address does it contain?</a:t>
            </a:r>
          </a:p>
          <a:p>
            <a:r>
              <a:rPr lang="en-US" baseline="0" dirty="0" smtClean="0"/>
              <a:t>	﻿</a:t>
            </a:r>
            <a:r>
              <a:rPr lang="en-US" baseline="0" dirty="0" err="1" smtClean="0"/>
              <a:t>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nt</a:t>
            </a:r>
            <a:r>
              <a:rPr lang="en-US" baseline="0" dirty="0" smtClean="0"/>
              <a:t>!_KINTERRUPT ADDRESS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947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Spinlocks are mechanisms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syncronizing</a:t>
            </a:r>
            <a:r>
              <a:rPr lang="en-US" baseline="0" dirty="0" smtClean="0"/>
              <a:t> two different procedures</a:t>
            </a:r>
          </a:p>
          <a:p>
            <a:r>
              <a:rPr lang="en-US" dirty="0" smtClean="0"/>
              <a:t>IRQL</a:t>
            </a:r>
            <a:r>
              <a:rPr lang="en-US" baseline="0" dirty="0" smtClean="0"/>
              <a:t> is a term we have seen before.</a:t>
            </a:r>
          </a:p>
          <a:p>
            <a:r>
              <a:rPr lang="en-US" baseline="0" dirty="0" smtClean="0"/>
              <a:t>Spinlock + IRQL combination provides support for symmetric multi processor 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2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310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Relation between a DEVICE and a DRIVER</a:t>
            </a:r>
            <a:endParaRPr lang="en-US" dirty="0" smtClean="0"/>
          </a:p>
          <a:p>
            <a:r>
              <a:rPr lang="en-US" dirty="0" smtClean="0"/>
              <a:t>Talk</a:t>
            </a:r>
            <a:r>
              <a:rPr lang="en-US" baseline="0" dirty="0" smtClean="0"/>
              <a:t> about the differences of Devices. </a:t>
            </a:r>
          </a:p>
          <a:p>
            <a:r>
              <a:rPr lang="en-US" baseline="0" dirty="0" smtClean="0"/>
              <a:t>BUS / FUNCTION / FILTER Drivers.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Run “</a:t>
            </a:r>
            <a:r>
              <a:rPr lang="en-US" dirty="0" err="1" smtClean="0"/>
              <a:t>DeviceTree</a:t>
            </a:r>
            <a:r>
              <a:rPr lang="en-US" dirty="0" smtClean="0"/>
              <a:t>”</a:t>
            </a:r>
          </a:p>
          <a:p>
            <a:r>
              <a:rPr lang="en-US" baseline="0" dirty="0" smtClean="0"/>
              <a:t>	Click “P” button on left wait for it to load it’s tree</a:t>
            </a:r>
          </a:p>
          <a:p>
            <a:r>
              <a:rPr lang="en-US" baseline="0" dirty="0" smtClean="0"/>
              <a:t>	Click “Search” menu -&gt; “Find Device”</a:t>
            </a:r>
          </a:p>
          <a:p>
            <a:r>
              <a:rPr lang="en-US" baseline="0" dirty="0" smtClean="0"/>
              <a:t>	Write “KeyboardClass0” + ENTER</a:t>
            </a:r>
          </a:p>
          <a:p>
            <a:r>
              <a:rPr lang="en-US" baseline="0" dirty="0" smtClean="0"/>
              <a:t>	Take a look at the way it’s structured.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Go</a:t>
            </a:r>
            <a:r>
              <a:rPr lang="en-US" baseline="0" dirty="0" smtClean="0"/>
              <a:t> to “Materials/Applications”</a:t>
            </a:r>
          </a:p>
          <a:p>
            <a:r>
              <a:rPr lang="en-US" baseline="0" dirty="0" smtClean="0"/>
              <a:t>	Install “</a:t>
            </a:r>
            <a:r>
              <a:rPr lang="en-US" baseline="0" dirty="0" err="1" smtClean="0"/>
              <a:t>Zemana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AntiLogger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Free.exe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	DO NOT RESTART THE MACHINE	</a:t>
            </a:r>
          </a:p>
          <a:p>
            <a:r>
              <a:rPr lang="en-US" baseline="0" dirty="0" smtClean="0"/>
              <a:t>	Run GMER, take a look at the “Rootkit/Malware” tab</a:t>
            </a:r>
          </a:p>
          <a:p>
            <a:r>
              <a:rPr lang="en-US" baseline="0" dirty="0" smtClean="0"/>
              <a:t>	Close GMER and run “</a:t>
            </a:r>
            <a:r>
              <a:rPr lang="en-US" baseline="0" dirty="0" err="1" smtClean="0"/>
              <a:t>Tuluka</a:t>
            </a:r>
            <a:r>
              <a:rPr lang="en-US" baseline="0" dirty="0" smtClean="0"/>
              <a:t>” and click on “Drivers” tab</a:t>
            </a:r>
          </a:p>
          <a:p>
            <a:r>
              <a:rPr lang="en-US" baseline="0" dirty="0" smtClean="0"/>
              <a:t>	Switch down until you see the \Driver\</a:t>
            </a:r>
            <a:r>
              <a:rPr lang="en-US" baseline="0" dirty="0" err="1" smtClean="0"/>
              <a:t>kbdclass</a:t>
            </a:r>
            <a:r>
              <a:rPr lang="en-US" baseline="0" dirty="0" smtClean="0"/>
              <a:t> which should be RED</a:t>
            </a:r>
          </a:p>
          <a:p>
            <a:r>
              <a:rPr lang="en-US" baseline="0" dirty="0" smtClean="0"/>
              <a:t>	Click on it and see which IRP handler is hooked.</a:t>
            </a:r>
          </a:p>
          <a:p>
            <a:r>
              <a:rPr lang="en-US" baseline="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Go to C:\Windows\System32\drivers\ directory.</a:t>
            </a:r>
          </a:p>
          <a:p>
            <a:r>
              <a:rPr lang="en-US" dirty="0" smtClean="0"/>
              <a:t>	Find the i8042prt.sys</a:t>
            </a:r>
            <a:endParaRPr lang="en-US" baseline="0" dirty="0" smtClean="0"/>
          </a:p>
          <a:p>
            <a:r>
              <a:rPr lang="en-US" baseline="0" dirty="0" smtClean="0"/>
              <a:t>	Right click and select “Open with CFF Explorer”</a:t>
            </a:r>
          </a:p>
          <a:p>
            <a:r>
              <a:rPr lang="en-US" baseline="0" dirty="0" smtClean="0"/>
              <a:t>	See what it says in “</a:t>
            </a:r>
            <a:r>
              <a:rPr lang="en-US" baseline="0" dirty="0" err="1" smtClean="0"/>
              <a:t>FileDescription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315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functions are not exported</a:t>
            </a:r>
          </a:p>
          <a:p>
            <a:r>
              <a:rPr lang="en-US" dirty="0" smtClean="0"/>
              <a:t>We can scan for them</a:t>
            </a:r>
            <a:r>
              <a:rPr lang="en-US" baseline="0" dirty="0" smtClean="0"/>
              <a:t> and find their addresses easily.</a:t>
            </a:r>
          </a:p>
          <a:p>
            <a:r>
              <a:rPr lang="en-US" baseline="0" dirty="0" smtClean="0"/>
              <a:t>ONE OF THE BEST ways, it is not scanned by PATCHGUARD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998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the steps performed by 8042 port driver.</a:t>
            </a:r>
          </a:p>
          <a:p>
            <a:r>
              <a:rPr lang="en-US" baseline="0" dirty="0" smtClean="0"/>
              <a:t>Go over them one by one.</a:t>
            </a:r>
          </a:p>
          <a:p>
            <a:r>
              <a:rPr lang="en-US" baseline="0" dirty="0" smtClean="0"/>
              <a:t>Talk about DPC.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841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36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internal structure</a:t>
            </a:r>
            <a:r>
              <a:rPr lang="en-US" baseline="0" dirty="0" smtClean="0"/>
              <a:t> for reading a 8042 port.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Labs:</a:t>
            </a:r>
          </a:p>
          <a:p>
            <a:r>
              <a:rPr lang="en-US" baseline="0" dirty="0" smtClean="0"/>
              <a:t>	Write “﻿</a:t>
            </a:r>
            <a:r>
              <a:rPr lang="en-US" baseline="0" dirty="0" err="1" smtClean="0"/>
              <a:t>uf</a:t>
            </a:r>
            <a:r>
              <a:rPr lang="en-US" baseline="0" dirty="0" smtClean="0"/>
              <a:t> i8042prt!I8042KeyboardInterruptService” + ENTER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483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Write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dps</a:t>
            </a:r>
            <a:r>
              <a:rPr lang="en-US" baseline="0" dirty="0" smtClean="0"/>
              <a:t> i8042prt!Globals” + ENTER</a:t>
            </a:r>
          </a:p>
          <a:p>
            <a:r>
              <a:rPr lang="en-US" baseline="0" dirty="0" smtClean="0"/>
              <a:t>	Take a look at READ_PORT_UCHAR / WRITE_PORT_UCHAR</a:t>
            </a:r>
          </a:p>
          <a:p>
            <a:r>
              <a:rPr lang="en-US" baseline="0" dirty="0" smtClean="0"/>
              <a:t>	Why putting them there?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64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free virtualization software!</a:t>
            </a:r>
          </a:p>
          <a:p>
            <a:r>
              <a:rPr lang="en-US" dirty="0" smtClean="0"/>
              <a:t>Supports snapshots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will be debugging a Windows 7 x32 machine (</a:t>
            </a:r>
            <a:r>
              <a:rPr lang="en-US" baseline="0" dirty="0" err="1" smtClean="0"/>
              <a:t>debuggee</a:t>
            </a:r>
            <a:r>
              <a:rPr lang="en-US" baseline="0" dirty="0" smtClean="0"/>
              <a:t>) using a Win 7 x64 machine (debugger).</a:t>
            </a:r>
          </a:p>
          <a:p>
            <a:r>
              <a:rPr lang="en-US" dirty="0" smtClean="0"/>
              <a:t>32 bit should</a:t>
            </a:r>
            <a:r>
              <a:rPr lang="en-US" baseline="0" dirty="0" smtClean="0"/>
              <a:t> not be turned on alone. Turn on x64 then x32.</a:t>
            </a:r>
          </a:p>
          <a:p>
            <a:r>
              <a:rPr lang="en-US" baseline="0" dirty="0" smtClean="0"/>
              <a:t>2 modes =&gt; Normal / Kernel Debugging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Labs:</a:t>
            </a:r>
          </a:p>
          <a:p>
            <a:r>
              <a:rPr lang="en-US" baseline="0" dirty="0" smtClean="0"/>
              <a:t>	Click snapshots button</a:t>
            </a:r>
          </a:p>
          <a:p>
            <a:r>
              <a:rPr lang="en-US" baseline="0" dirty="0" smtClean="0"/>
              <a:t>	Select the last one</a:t>
            </a:r>
          </a:p>
          <a:p>
            <a:r>
              <a:rPr lang="en-US" baseline="0" dirty="0" smtClean="0"/>
              <a:t>	Click “Restore” button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Untick</a:t>
            </a:r>
            <a:r>
              <a:rPr lang="en-US" baseline="0" dirty="0" smtClean="0"/>
              <a:t> “Create a snapshot of current state”</a:t>
            </a:r>
          </a:p>
          <a:p>
            <a:r>
              <a:rPr lang="en-US" baseline="0" dirty="0" smtClean="0"/>
              <a:t>	Run x64 machine</a:t>
            </a:r>
          </a:p>
          <a:p>
            <a:r>
              <a:rPr lang="en-US" baseline="0" dirty="0" smtClean="0"/>
              <a:t>	Run x32 machine, beware the RED </a:t>
            </a:r>
            <a:r>
              <a:rPr lang="en-US" baseline="0" dirty="0" err="1" smtClean="0"/>
              <a:t>walpaper</a:t>
            </a:r>
            <a:r>
              <a:rPr lang="en-US" baseline="0" dirty="0" smtClean="0"/>
              <a:t> of the victim machine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GLOBALS structure is being used in </a:t>
            </a:r>
            <a:r>
              <a:rPr lang="fi-FI" dirty="0" smtClean="0"/>
              <a:t>I8xGetByteAsynchronous </a:t>
            </a:r>
            <a:r>
              <a:rPr lang="fi-FI" dirty="0" err="1" smtClean="0"/>
              <a:t>function</a:t>
            </a:r>
            <a:endParaRPr lang="en-US" dirty="0" smtClean="0"/>
          </a:p>
          <a:p>
            <a:r>
              <a:rPr lang="en-US" dirty="0" smtClean="0"/>
              <a:t>Putting</a:t>
            </a:r>
            <a:r>
              <a:rPr lang="en-US" baseline="0" dirty="0" smtClean="0"/>
              <a:t> break points into this function, we are able to retrieve the keystrokes.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508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210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inline hooked easily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822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298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</a:t>
            </a:r>
            <a:r>
              <a:rPr lang="en-US" baseline="0" dirty="0" smtClean="0"/>
              <a:t> when ISR gets called.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886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521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743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42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Talk about</a:t>
            </a:r>
            <a:r>
              <a:rPr lang="en-US" baseline="0" dirty="0" smtClean="0"/>
              <a:t> </a:t>
            </a:r>
            <a:r>
              <a:rPr lang="en-US" dirty="0" smtClean="0"/>
              <a:t>DPC Processing and CPU time.</a:t>
            </a:r>
          </a:p>
          <a:p>
            <a:r>
              <a:rPr lang="en-US" dirty="0" smtClean="0"/>
              <a:t>Re</a:t>
            </a:r>
            <a:r>
              <a:rPr lang="en-US" baseline="0" dirty="0" smtClean="0"/>
              <a:t>-cover IRQL and its use combined with Spinlocks.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33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window inspector. </a:t>
            </a:r>
            <a:endParaRPr lang="en-US" baseline="0" dirty="0" smtClean="0"/>
          </a:p>
          <a:p>
            <a:r>
              <a:rPr lang="en-US" baseline="0" dirty="0" smtClean="0"/>
              <a:t>Supports displaying window messages processed by a window.</a:t>
            </a:r>
          </a:p>
          <a:p>
            <a:r>
              <a:rPr lang="en-US" baseline="0" dirty="0" smtClean="0"/>
              <a:t>Right click into the selected window entry for messages.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Lab:</a:t>
            </a:r>
          </a:p>
          <a:p>
            <a:r>
              <a:rPr lang="en-US" baseline="0" dirty="0" smtClean="0"/>
              <a:t>	Run </a:t>
            </a:r>
            <a:r>
              <a:rPr lang="en-US" baseline="0" dirty="0" err="1" smtClean="0"/>
              <a:t>Notepad.exe</a:t>
            </a:r>
            <a:endParaRPr lang="en-US" baseline="0" dirty="0" smtClean="0"/>
          </a:p>
          <a:p>
            <a:r>
              <a:rPr lang="en-US" baseline="0" dirty="0" smtClean="0"/>
              <a:t>	Align Window Detective and the Notepad side by side.</a:t>
            </a:r>
          </a:p>
          <a:p>
            <a:r>
              <a:rPr lang="en-US" baseline="0" dirty="0" smtClean="0"/>
              <a:t>	Click the picker tool and select Notepad’s window.</a:t>
            </a:r>
          </a:p>
          <a:p>
            <a:r>
              <a:rPr lang="en-US" baseline="0" dirty="0" smtClean="0"/>
              <a:t>	Select “Notepad” from the Window Pane</a:t>
            </a:r>
          </a:p>
          <a:p>
            <a:r>
              <a:rPr lang="en-US" baseline="0" dirty="0" smtClean="0"/>
              <a:t>	Right click on it and select “Messages”</a:t>
            </a:r>
          </a:p>
          <a:p>
            <a:r>
              <a:rPr lang="en-US" baseline="0" dirty="0" smtClean="0"/>
              <a:t>	Hover your mouse over </a:t>
            </a:r>
            <a:r>
              <a:rPr lang="en-US" baseline="0" dirty="0" err="1" smtClean="0"/>
              <a:t>Notepad.exe</a:t>
            </a:r>
            <a:endParaRPr lang="en-US" baseline="0" dirty="0" smtClean="0"/>
          </a:p>
          <a:p>
            <a:r>
              <a:rPr lang="en-US" baseline="0" dirty="0" smtClean="0"/>
              <a:t>	See what happens…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187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798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 the filter driver logic.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7008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Write</a:t>
            </a:r>
            <a:r>
              <a:rPr lang="en-US" baseline="0" dirty="0" smtClean="0"/>
              <a:t> “.</a:t>
            </a:r>
            <a:r>
              <a:rPr lang="en-US" baseline="0" dirty="0" err="1" smtClean="0"/>
              <a:t>cls</a:t>
            </a:r>
            <a:r>
              <a:rPr lang="en-US" baseline="0" dirty="0" smtClean="0"/>
              <a:t>” + ENTER</a:t>
            </a:r>
          </a:p>
          <a:p>
            <a:r>
              <a:rPr lang="en-US" baseline="0" dirty="0" smtClean="0"/>
              <a:t>	Write “!</a:t>
            </a:r>
            <a:r>
              <a:rPr lang="en-US" baseline="0" dirty="0" err="1" smtClean="0"/>
              <a:t>drvobj</a:t>
            </a:r>
            <a:r>
              <a:rPr lang="en-US" baseline="0" dirty="0" smtClean="0"/>
              <a:t> \Driver\</a:t>
            </a:r>
            <a:r>
              <a:rPr lang="en-US" baseline="0" dirty="0" err="1" smtClean="0"/>
              <a:t>kbdclass</a:t>
            </a:r>
            <a:r>
              <a:rPr lang="en-US" baseline="0" dirty="0" smtClean="0"/>
              <a:t> 0x7” + ENTER</a:t>
            </a:r>
          </a:p>
          <a:p>
            <a:r>
              <a:rPr lang="en-US" baseline="0" dirty="0" smtClean="0"/>
              <a:t>	Inspect the driver object, pay attention to IRP_MJ_READ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Write “.</a:t>
            </a:r>
            <a:r>
              <a:rPr lang="en-US" dirty="0" err="1" smtClean="0"/>
              <a:t>cls</a:t>
            </a:r>
            <a:r>
              <a:rPr lang="en-US" dirty="0" smtClean="0"/>
              <a:t>” + ENTER</a:t>
            </a:r>
          </a:p>
          <a:p>
            <a:r>
              <a:rPr lang="en-US" dirty="0" smtClean="0"/>
              <a:t>	﻿Write “!</a:t>
            </a:r>
            <a:r>
              <a:rPr lang="en-US" dirty="0" err="1" smtClean="0"/>
              <a:t>drvobj</a:t>
            </a:r>
            <a:r>
              <a:rPr lang="en-US" dirty="0" smtClean="0"/>
              <a:t> \Driver\i8042prt 0x7” + ENTER</a:t>
            </a:r>
          </a:p>
          <a:p>
            <a:r>
              <a:rPr lang="en-US" dirty="0" smtClean="0"/>
              <a:t>	</a:t>
            </a:r>
            <a:r>
              <a:rPr lang="en-US" baseline="0" dirty="0" smtClean="0"/>
              <a:t> Comparison is made in the next slide.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IO</a:t>
            </a:r>
            <a:r>
              <a:rPr lang="en-US" baseline="0" dirty="0" smtClean="0"/>
              <a:t> Control Codes. Why they are useful.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Powerfu</a:t>
            </a:r>
            <a:r>
              <a:rPr lang="en-US" baseline="0" dirty="0" smtClean="0"/>
              <a:t>l tool for dynamic analysis, one of my favorite tools.</a:t>
            </a:r>
          </a:p>
          <a:p>
            <a:r>
              <a:rPr lang="en-US" baseline="0" dirty="0" smtClean="0"/>
              <a:t>A lot of useful features with ability to display API parameters</a:t>
            </a:r>
          </a:p>
          <a:p>
            <a:r>
              <a:rPr lang="en-US" baseline="0" dirty="0" smtClean="0"/>
              <a:t>Easy to use with process tracking feature.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Lab:</a:t>
            </a:r>
          </a:p>
          <a:p>
            <a:r>
              <a:rPr lang="en-US" baseline="0" dirty="0" smtClean="0"/>
              <a:t>	Fire up “API Monitor”</a:t>
            </a:r>
          </a:p>
          <a:p>
            <a:r>
              <a:rPr lang="en-US" baseline="0" dirty="0" smtClean="0"/>
              <a:t>	Wait for it to load API definitions</a:t>
            </a:r>
          </a:p>
          <a:p>
            <a:r>
              <a:rPr lang="en-US" baseline="0" dirty="0" smtClean="0"/>
              <a:t>	Click on “Clear Capture Filter” for removing old filters</a:t>
            </a:r>
          </a:p>
          <a:p>
            <a:r>
              <a:rPr lang="en-US" baseline="0" dirty="0" smtClean="0"/>
              <a:t>	Click on “Find” button and write “</a:t>
            </a:r>
            <a:r>
              <a:rPr lang="en-US" baseline="0" dirty="0" err="1" smtClean="0"/>
              <a:t>GetMessageA</a:t>
            </a:r>
            <a:r>
              <a:rPr lang="en-US" baseline="0" dirty="0" smtClean="0"/>
              <a:t>”, check it.</a:t>
            </a:r>
          </a:p>
          <a:p>
            <a:r>
              <a:rPr lang="en-US" baseline="0" dirty="0" smtClean="0"/>
              <a:t>	Do the same for “</a:t>
            </a:r>
            <a:r>
              <a:rPr lang="en-US" baseline="0" dirty="0" err="1" smtClean="0"/>
              <a:t>GetMessageW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	Dismiss any other process if one pops up and run “</a:t>
            </a:r>
            <a:r>
              <a:rPr lang="en-US" baseline="0" dirty="0" err="1" smtClean="0"/>
              <a:t>Notepad.exe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	Click “Monitor” button</a:t>
            </a:r>
          </a:p>
          <a:p>
            <a:r>
              <a:rPr lang="en-US" baseline="0" dirty="0" smtClean="0"/>
              <a:t>	Take a look at the “Summary” window</a:t>
            </a:r>
          </a:p>
          <a:p>
            <a:r>
              <a:rPr lang="en-US" baseline="0" dirty="0" smtClean="0"/>
              <a:t>	Remove the cursor from Notepad by clicking Taskbar. </a:t>
            </a:r>
          </a:p>
          <a:p>
            <a:r>
              <a:rPr lang="en-US" baseline="0" dirty="0" smtClean="0"/>
              <a:t>	Watch the idleness.</a:t>
            </a:r>
          </a:p>
          <a:p>
            <a:r>
              <a:rPr lang="en-US" baseline="0" dirty="0" smtClean="0"/>
              <a:t>	Move your mouse over the notepad and observe how it gets the messages.</a:t>
            </a:r>
          </a:p>
          <a:p>
            <a:r>
              <a:rPr lang="en-US" baseline="0" dirty="0" smtClean="0"/>
              <a:t>	Now press “A” a few times and take a look at the “Parameters” window (MSG parameter)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00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816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the drivers on right and RIT on left,</a:t>
            </a:r>
            <a:r>
              <a:rPr lang="en-US" baseline="0" dirty="0" smtClean="0"/>
              <a:t> describe the relationship between them.</a:t>
            </a:r>
          </a:p>
          <a:p>
            <a:r>
              <a:rPr lang="en-US" baseline="0" dirty="0" smtClean="0"/>
              <a:t>Next slide will also cover the steps.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Asyncronous</a:t>
            </a:r>
            <a:r>
              <a:rPr lang="en-US" baseline="0" dirty="0" smtClean="0"/>
              <a:t> Procedure Calls.</a:t>
            </a:r>
          </a:p>
          <a:p>
            <a:r>
              <a:rPr lang="en-US" baseline="0" dirty="0" smtClean="0"/>
              <a:t>Describe its importance.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481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structure for making the management easier.</a:t>
            </a:r>
          </a:p>
          <a:p>
            <a:r>
              <a:rPr lang="en-US" baseline="0" dirty="0" smtClean="0"/>
              <a:t>Lets take a look at it.</a:t>
            </a:r>
          </a:p>
          <a:p>
            <a:r>
              <a:rPr lang="en-US" baseline="0" dirty="0" smtClean="0"/>
              <a:t>(Next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Write</a:t>
            </a:r>
            <a:r>
              <a:rPr lang="en-US" baseline="0" dirty="0" smtClean="0"/>
              <a:t> “.</a:t>
            </a:r>
            <a:r>
              <a:rPr lang="en-US" baseline="0" dirty="0" err="1" smtClean="0"/>
              <a:t>cls</a:t>
            </a:r>
            <a:r>
              <a:rPr lang="en-US" baseline="0" dirty="0" smtClean="0"/>
              <a:t>” + ENTER</a:t>
            </a:r>
          </a:p>
          <a:p>
            <a:r>
              <a:rPr lang="en-US" baseline="0" dirty="0" smtClean="0"/>
              <a:t>	Write “﻿</a:t>
            </a:r>
            <a:r>
              <a:rPr lang="en-US" baseline="0" dirty="0" err="1" smtClean="0"/>
              <a:t>uf</a:t>
            </a:r>
            <a:r>
              <a:rPr lang="en-US" baseline="0" dirty="0" smtClean="0"/>
              <a:t> win32k!InputAPC” + ENTER</a:t>
            </a:r>
          </a:p>
          <a:p>
            <a:r>
              <a:rPr lang="en-US" baseline="0" dirty="0" smtClean="0"/>
              <a:t>	Scroll to the end and pay attention to the CALL instruction. </a:t>
            </a:r>
          </a:p>
          <a:p>
            <a:r>
              <a:rPr lang="en-US" baseline="0" dirty="0" smtClean="0"/>
              <a:t>	(Next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	</a:t>
            </a:r>
            <a:r>
              <a:rPr lang="en-US" baseline="0" dirty="0" smtClean="0"/>
              <a:t>Let’s dump it with “﻿</a:t>
            </a:r>
            <a:r>
              <a:rPr lang="en-US" baseline="0" dirty="0" err="1" smtClean="0"/>
              <a:t>dps</a:t>
            </a:r>
            <a:r>
              <a:rPr lang="en-US" baseline="0" dirty="0" smtClean="0"/>
              <a:t> win32k!aDeviceTemplate”</a:t>
            </a:r>
          </a:p>
          <a:p>
            <a:r>
              <a:rPr lang="en-US" baseline="0" dirty="0" smtClean="0"/>
              <a:t>	Pay attention to 3 sequential strings and the handlers.</a:t>
            </a:r>
          </a:p>
          <a:p>
            <a:r>
              <a:rPr lang="en-US" baseline="0" dirty="0" smtClean="0"/>
              <a:t>	Write “du STRINGADDRESS” for EACH string and see what they have?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7321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</a:t>
            </a:r>
            <a:r>
              <a:rPr lang="en-US" baseline="0" dirty="0" smtClean="0"/>
              <a:t> job is done by Worker.</a:t>
            </a:r>
          </a:p>
          <a:p>
            <a:r>
              <a:rPr lang="en-US" baseline="0" dirty="0" smtClean="0"/>
              <a:t>We don’t care, each one is a target.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0928-CEB6-F24B-8A1F-A450A64826C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9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1734" y="375603"/>
            <a:ext cx="7936992" cy="4288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76516" y="375605"/>
            <a:ext cx="256032" cy="4288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560" y="5892500"/>
            <a:ext cx="7642555" cy="1468158"/>
          </a:xfrm>
        </p:spPr>
        <p:txBody>
          <a:bodyPr vert="horz" lIns="128016" tIns="64008" rIns="128016" bIns="64008" rtlCol="0" anchor="b" anchorCtr="0">
            <a:normAutofit/>
          </a:bodyPr>
          <a:lstStyle>
            <a:lvl1pPr algn="l" defTabSz="1280160" rtl="0" eaLnBrk="1" latinLnBrk="0" hangingPunct="1">
              <a:spcBef>
                <a:spcPct val="0"/>
              </a:spcBef>
              <a:buNone/>
              <a:defRPr sz="6400" kern="1200">
                <a:solidFill>
                  <a:schemeClr val="accent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title</a:t>
            </a:r>
            <a:r>
              <a:rPr lang="tr-TR" dirty="0" smtClean="0"/>
              <a:t> </a:t>
            </a:r>
            <a:r>
              <a:rPr lang="tr-TR" dirty="0" err="1" smtClean="0"/>
              <a:t>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0560" y="7360920"/>
            <a:ext cx="7642555" cy="870509"/>
          </a:xfrm>
        </p:spPr>
        <p:txBody>
          <a:bodyPr vert="horz" lIns="128016" tIns="64008" rIns="128016" bIns="64008" rtlCol="0">
            <a:normAutofit/>
          </a:bodyPr>
          <a:lstStyle>
            <a:lvl1pPr marL="0" indent="0" algn="l" defTabSz="128016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2200" kern="1200">
                <a:solidFill>
                  <a:schemeClr val="tx2"/>
                </a:solidFill>
                <a:latin typeface="Verdana"/>
                <a:ea typeface="+mn-ea"/>
                <a:cs typeface="Verdana"/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subtitle</a:t>
            </a:r>
            <a:r>
              <a:rPr lang="tr-TR" dirty="0" smtClean="0"/>
              <a:t> </a:t>
            </a:r>
            <a:r>
              <a:rPr lang="tr-TR" dirty="0" err="1" smtClean="0"/>
              <a:t>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87240" y="546736"/>
            <a:ext cx="7706563" cy="511175"/>
          </a:xfrm>
        </p:spPr>
        <p:txBody>
          <a:bodyPr vert="horz" lIns="128016" tIns="64008" rIns="128016" bIns="64008" rtlCol="0" anchor="ctr"/>
          <a:lstStyle>
            <a:lvl1pPr marL="0" algn="r" defTabSz="1280160" rtl="0" eaLnBrk="1" latinLnBrk="0" hangingPunct="1">
              <a:defRPr sz="31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E3B3719-6B97-E743-A570-1F0C87AA1A59}" type="datetime1">
              <a:rPr lang="en-US" smtClean="0"/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06163" y="8898891"/>
            <a:ext cx="6631229" cy="511175"/>
          </a:xfrm>
        </p:spPr>
        <p:txBody>
          <a:bodyPr vert="horz" lIns="128016" tIns="64008" rIns="128016" bIns="64008" rtlCol="0" anchor="ctr"/>
          <a:lstStyle>
            <a:lvl1pPr marL="0" algn="l" defTabSz="1280160" rtl="0" eaLnBrk="1" latinLnBrk="0" hangingPunct="1">
              <a:defRPr sz="15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59092" y="8898891"/>
            <a:ext cx="960120" cy="511175"/>
          </a:xfrm>
        </p:spPr>
        <p:txBody>
          <a:bodyPr vert="horz" lIns="128016" tIns="64008" rIns="128016" bIns="64008" rtlCol="0" anchor="ctr"/>
          <a:lstStyle>
            <a:lvl1pPr marL="0" algn="r" defTabSz="1280160" rtl="0" eaLnBrk="1" latinLnBrk="0" hangingPunct="1">
              <a:defRPr sz="15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08486" y="375603"/>
            <a:ext cx="1005302" cy="2304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280160"/>
            <a:ext cx="10347961" cy="1600200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5416" y="3100387"/>
            <a:ext cx="4992624" cy="2688336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5EFC-7C73-694D-897B-C8E9D8144548}" type="datetime1">
              <a:rPr lang="en-US" smtClean="0"/>
              <a:t>9/19/13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995416" y="5914962"/>
            <a:ext cx="4992624" cy="2688336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40080" y="3100388"/>
            <a:ext cx="4992624" cy="547624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08486" y="375603"/>
            <a:ext cx="1005302" cy="2304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280160"/>
            <a:ext cx="10347961" cy="1600200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5416" y="3100387"/>
            <a:ext cx="4992624" cy="2688336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0B5F-1B6A-C244-86DE-A7A94A11FE26}" type="datetime1">
              <a:rPr lang="en-US" smtClean="0"/>
              <a:t>9/19/13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995416" y="5914962"/>
            <a:ext cx="4992624" cy="2688336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40080" y="3100387"/>
            <a:ext cx="4992624" cy="2688336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40080" y="5914962"/>
            <a:ext cx="4992624" cy="2688336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8486" y="375603"/>
            <a:ext cx="1005302" cy="2304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B058-36E7-C543-B9D7-D760C34E7E3D}" type="datetime1">
              <a:rPr lang="en-US" smtClean="0"/>
              <a:t>9/19/13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08486" y="375603"/>
            <a:ext cx="1005302" cy="793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BCF0-4F11-1547-9E9C-B9AA0D49FF5F}" type="datetime1">
              <a:rPr lang="en-US" smtClean="0"/>
              <a:t>9/19/13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08486" y="375603"/>
            <a:ext cx="1005302" cy="793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1393115"/>
            <a:ext cx="4992624" cy="1449594"/>
          </a:xfrm>
        </p:spPr>
        <p:txBody>
          <a:bodyPr anchor="b"/>
          <a:lstStyle>
            <a:lvl1pPr algn="l">
              <a:defRPr sz="39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6873" y="1386841"/>
            <a:ext cx="4992624" cy="7189788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79" y="2880361"/>
            <a:ext cx="4992624" cy="5120641"/>
          </a:xfrm>
        </p:spPr>
        <p:txBody>
          <a:bodyPr>
            <a:normAutofit/>
          </a:bodyPr>
          <a:lstStyle>
            <a:lvl1pPr marL="0" indent="0">
              <a:spcBef>
                <a:spcPts val="840"/>
              </a:spcBef>
              <a:buNone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8BD1-3B0E-5E49-8866-9CF4A5EDF784}" type="datetime1">
              <a:rPr lang="en-US" smtClean="0"/>
              <a:t>9/19/13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45535" y="375603"/>
            <a:ext cx="5760720" cy="793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1393115"/>
            <a:ext cx="4992624" cy="1449594"/>
          </a:xfrm>
        </p:spPr>
        <p:txBody>
          <a:bodyPr anchor="b"/>
          <a:lstStyle>
            <a:lvl1pPr algn="l">
              <a:defRPr sz="39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79" y="2880361"/>
            <a:ext cx="4992624" cy="5120641"/>
          </a:xfrm>
        </p:spPr>
        <p:txBody>
          <a:bodyPr>
            <a:normAutofit/>
          </a:bodyPr>
          <a:lstStyle>
            <a:lvl1pPr marL="0" indent="0">
              <a:spcBef>
                <a:spcPts val="840"/>
              </a:spcBef>
              <a:buNone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5911" y="8573620"/>
            <a:ext cx="2453640" cy="511175"/>
          </a:xfrm>
        </p:spPr>
        <p:txBody>
          <a:bodyPr/>
          <a:lstStyle>
            <a:lvl1pPr algn="l">
              <a:defRPr/>
            </a:lvl1pPr>
          </a:lstStyle>
          <a:p>
            <a:fld id="{14309A6D-27D9-4643-AE23-9C958921FD78}" type="datetime1">
              <a:rPr lang="en-US" smtClean="0"/>
              <a:t>9/19/13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4737" y="8898891"/>
            <a:ext cx="5409303" cy="5111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64361" y="1386841"/>
            <a:ext cx="5735117" cy="785653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103486" y="375603"/>
            <a:ext cx="2295240" cy="5095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03" y="5974080"/>
            <a:ext cx="9067800" cy="793433"/>
          </a:xfrm>
        </p:spPr>
        <p:txBody>
          <a:bodyPr anchor="b"/>
          <a:lstStyle>
            <a:lvl1pPr algn="l">
              <a:defRPr sz="39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7824" y="375603"/>
            <a:ext cx="9601200" cy="5095037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303" y="6777318"/>
            <a:ext cx="9065577" cy="18259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BBDC-DA15-3240-904D-045586783FBD}" type="datetime1">
              <a:rPr lang="en-US" smtClean="0"/>
              <a:t>9/19/13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89660" y="375603"/>
            <a:ext cx="1009065" cy="5095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03" y="5974080"/>
            <a:ext cx="9067800" cy="793433"/>
          </a:xfrm>
        </p:spPr>
        <p:txBody>
          <a:bodyPr anchor="b"/>
          <a:lstStyle>
            <a:lvl1pPr algn="l">
              <a:defRPr sz="39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7824" y="375603"/>
            <a:ext cx="4209416" cy="5095037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303" y="6777318"/>
            <a:ext cx="9065577" cy="18259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0F2E-D7D3-DB4E-8635-24D7462DA506}" type="datetime1">
              <a:rPr lang="en-US" smtClean="0"/>
              <a:t>9/19/13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693920" y="375604"/>
            <a:ext cx="6582783" cy="2485931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693920" y="2984710"/>
            <a:ext cx="3226003" cy="2485931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8050700" y="2984710"/>
            <a:ext cx="3226003" cy="2485931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96948" y="375603"/>
            <a:ext cx="2304288" cy="2304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6070-DB89-B64A-BC67-4510EC63A5C8}" type="datetime1">
              <a:rPr lang="en-US" smtClean="0"/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08486" y="375603"/>
            <a:ext cx="1005302" cy="793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61319" y="1449594"/>
            <a:ext cx="1851213" cy="7127035"/>
          </a:xfrm>
        </p:spPr>
        <p:txBody>
          <a:bodyPr vert="eaVert" anchor="t" anchorCtr="0"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449594"/>
            <a:ext cx="8427720" cy="715370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32BA-0C64-AB4E-B03E-333CFD72E98F}" type="datetime1">
              <a:rPr lang="en-US" smtClean="0"/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86150" y="375605"/>
            <a:ext cx="1115086" cy="10720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571607"/>
            <a:ext cx="9989001" cy="794034"/>
          </a:xfrm>
        </p:spPr>
        <p:txBody>
          <a:bodyPr/>
          <a:lstStyle>
            <a:lvl1pPr>
              <a:defRPr sz="4500">
                <a:latin typeface="Verdana"/>
                <a:cs typeface="Verdana"/>
              </a:defRPr>
            </a:lvl1pPr>
          </a:lstStyle>
          <a:p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title</a:t>
            </a:r>
            <a:r>
              <a:rPr lang="tr-TR" dirty="0" smtClean="0"/>
              <a:t> </a:t>
            </a:r>
            <a:r>
              <a:rPr lang="tr-TR" dirty="0" err="1" smtClean="0"/>
              <a:t>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831167"/>
            <a:ext cx="9989001" cy="6568675"/>
          </a:xfrm>
        </p:spPr>
        <p:txBody>
          <a:bodyPr/>
          <a:lstStyle>
            <a:lvl1pPr>
              <a:defRPr>
                <a:latin typeface="Verdana"/>
                <a:cs typeface="Verdana"/>
              </a:defRPr>
            </a:lvl1pPr>
            <a:lvl2pPr>
              <a:defRPr>
                <a:latin typeface="Verdana"/>
                <a:cs typeface="Verdana"/>
              </a:defRPr>
            </a:lvl2pPr>
            <a:lvl3pPr>
              <a:defRPr>
                <a:latin typeface="Verdana"/>
                <a:cs typeface="Verdana"/>
              </a:defRPr>
            </a:lvl3pPr>
            <a:lvl4pPr>
              <a:defRPr>
                <a:latin typeface="Verdana"/>
                <a:cs typeface="Verdana"/>
              </a:defRPr>
            </a:lvl4pPr>
            <a:lvl5pPr>
              <a:defRPr>
                <a:latin typeface="Verdana"/>
                <a:cs typeface="Verdana"/>
              </a:defRPr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96948" y="8898891"/>
            <a:ext cx="2453640" cy="511175"/>
          </a:xfrm>
        </p:spPr>
        <p:txBody>
          <a:bodyPr/>
          <a:lstStyle/>
          <a:p>
            <a:fld id="{84EF96F1-38CA-FC4C-8824-4D71FD8FFBF4}" type="datetime1">
              <a:rPr lang="en-US" smtClean="0"/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6018" y="608486"/>
            <a:ext cx="709108" cy="511175"/>
          </a:xfrm>
        </p:spPr>
        <p:txBody>
          <a:bodyPr/>
          <a:lstStyle>
            <a:lvl1pPr>
              <a:defRPr sz="2000" b="0"/>
            </a:lvl1pPr>
          </a:lstStyle>
          <a:p>
            <a:fld id="{57AF16DE-A0D5-4438-950F-5B1E159C2C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1734" y="375603"/>
            <a:ext cx="7936992" cy="35844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559" y="5840730"/>
            <a:ext cx="7641087" cy="1520190"/>
          </a:xfrm>
        </p:spPr>
        <p:txBody>
          <a:bodyPr>
            <a:normAutofit/>
          </a:bodyPr>
          <a:lstStyle>
            <a:lvl1pPr>
              <a:defRPr sz="6400">
                <a:latin typeface="Verdana"/>
                <a:cs typeface="Verdana"/>
              </a:defRPr>
            </a:lvl1pPr>
          </a:lstStyle>
          <a:p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title</a:t>
            </a:r>
            <a:r>
              <a:rPr lang="tr-TR" dirty="0" smtClean="0"/>
              <a:t> </a:t>
            </a:r>
            <a:r>
              <a:rPr lang="tr-TR" dirty="0" err="1" smtClean="0"/>
              <a:t>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0561" y="7360919"/>
            <a:ext cx="7641085" cy="865991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2200">
                <a:solidFill>
                  <a:schemeClr val="tx2"/>
                </a:solidFill>
                <a:latin typeface="Verdana"/>
                <a:cs typeface="Verdana"/>
              </a:defRPr>
            </a:lvl1pPr>
            <a:lvl2pPr marL="64008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87241" y="545952"/>
            <a:ext cx="7699786" cy="511175"/>
          </a:xfrm>
        </p:spPr>
        <p:txBody>
          <a:bodyPr/>
          <a:lstStyle>
            <a:lvl1pPr>
              <a:defRPr sz="3100" b="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D7F64FA9-2CC7-8349-8CCE-4821742DFF46}" type="datetime1">
              <a:rPr lang="en-US" smtClean="0"/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9386" y="8898891"/>
            <a:ext cx="6627757" cy="511175"/>
          </a:xfrm>
        </p:spPr>
        <p:txBody>
          <a:bodyPr/>
          <a:lstStyle>
            <a:lvl1pPr>
              <a:defRPr>
                <a:latin typeface="Verdana"/>
                <a:cs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71643" y="8898891"/>
            <a:ext cx="960120" cy="511175"/>
          </a:xfrm>
        </p:spPr>
        <p:txBody>
          <a:bodyPr vert="horz" lIns="128016" tIns="64008" rIns="128016" bIns="64008" rtlCol="0" anchor="ctr"/>
          <a:lstStyle>
            <a:lvl1pPr marL="0" algn="r" defTabSz="1280160" rtl="0" eaLnBrk="1" latinLnBrk="0" hangingPunct="1">
              <a:defRPr sz="15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fld id="{57AF16DE-A0D5-4438-950F-5B1E159C2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480561" y="4028739"/>
            <a:ext cx="7905614" cy="1792224"/>
          </a:xfrm>
        </p:spPr>
        <p:txBody>
          <a:bodyPr/>
          <a:lstStyle>
            <a:lvl1pPr>
              <a:buNone/>
              <a:defRPr>
                <a:latin typeface="Verdana"/>
                <a:cs typeface="Verdana"/>
              </a:defRPr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376516" y="375604"/>
            <a:ext cx="256032" cy="54415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7825" y="375603"/>
            <a:ext cx="2304288" cy="2304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793" y="1280160"/>
            <a:ext cx="9111728" cy="1600200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793" y="3093721"/>
            <a:ext cx="9111728" cy="548290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96948" y="8898891"/>
            <a:ext cx="2453640" cy="511175"/>
          </a:xfrm>
        </p:spPr>
        <p:txBody>
          <a:bodyPr/>
          <a:lstStyle/>
          <a:p>
            <a:fld id="{10FB0F6D-1BAD-1C41-B3D7-0954A599852E}" type="datetime1">
              <a:rPr lang="en-US" smtClean="0"/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9792" y="8898891"/>
            <a:ext cx="6897593" cy="5111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372" y="505423"/>
            <a:ext cx="709108" cy="51117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7825" y="2767405"/>
            <a:ext cx="2304288" cy="647610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62534" y="375603"/>
            <a:ext cx="1538702" cy="889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722" y="4800600"/>
            <a:ext cx="6953024" cy="1957892"/>
          </a:xfrm>
        </p:spPr>
        <p:txBody>
          <a:bodyPr anchor="b" anchorCtr="0"/>
          <a:lstStyle>
            <a:lvl1pPr algn="r">
              <a:defRPr sz="6400" b="0" cap="none" baseline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3722" y="6754180"/>
            <a:ext cx="6953024" cy="184912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2200">
                <a:solidFill>
                  <a:schemeClr val="tx2"/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87640" y="8898891"/>
            <a:ext cx="2271657" cy="511175"/>
          </a:xfrm>
        </p:spPr>
        <p:txBody>
          <a:bodyPr/>
          <a:lstStyle/>
          <a:p>
            <a:fld id="{4D37C268-EFB2-784A-9855-74A4000B4438}" type="datetime1">
              <a:rPr lang="en-US" smtClean="0"/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737" y="8898891"/>
            <a:ext cx="7436223" cy="5111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7825" y="6683188"/>
            <a:ext cx="4160520" cy="25824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496" y="4800601"/>
            <a:ext cx="6953024" cy="1957892"/>
          </a:xfrm>
        </p:spPr>
        <p:txBody>
          <a:bodyPr anchor="b" anchorCtr="0"/>
          <a:lstStyle>
            <a:lvl1pPr algn="r">
              <a:defRPr sz="6400" b="0" cap="none" baseline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8496" y="6754180"/>
            <a:ext cx="6953024" cy="184912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2200">
                <a:solidFill>
                  <a:schemeClr val="tx2"/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697" y="8546952"/>
            <a:ext cx="709108" cy="51117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7824" y="375603"/>
            <a:ext cx="4160520" cy="621411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08486" y="375603"/>
            <a:ext cx="1005302" cy="2304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280160"/>
            <a:ext cx="10347961" cy="1600200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3100388"/>
            <a:ext cx="4992624" cy="547624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5416" y="3100388"/>
            <a:ext cx="4992624" cy="547624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53BB-F515-B947-8A79-CDE02E28FEEB}" type="datetime1">
              <a:rPr lang="en-US" smtClean="0"/>
              <a:t>9/19/13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08486" y="375603"/>
            <a:ext cx="1005302" cy="2304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1280160"/>
            <a:ext cx="10343693" cy="16002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875785"/>
            <a:ext cx="4992624" cy="895667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3765176"/>
            <a:ext cx="4992624" cy="4811451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1147" y="2875785"/>
            <a:ext cx="4992624" cy="895667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1147" y="3765176"/>
            <a:ext cx="4992624" cy="4811451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FAE-B2FA-5742-88D6-7AED32801AEF}" type="datetime1">
              <a:rPr lang="en-US" smtClean="0"/>
              <a:t>9/19/13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08486" y="375603"/>
            <a:ext cx="1005302" cy="2304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280160"/>
            <a:ext cx="10347961" cy="1600200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79" y="3100387"/>
            <a:ext cx="10354628" cy="2688336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9224-2F5D-6044-BEC3-18EB72B5BCEC}" type="datetime1">
              <a:rPr lang="en-US" smtClean="0"/>
              <a:t>9/19/13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40079" y="5914962"/>
            <a:ext cx="10354628" cy="2688336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79" y="1280161"/>
            <a:ext cx="9111728" cy="703851"/>
          </a:xfrm>
          <a:prstGeom prst="rect">
            <a:avLst/>
          </a:prstGeom>
        </p:spPr>
        <p:txBody>
          <a:bodyPr vert="horz" lIns="128016" tIns="64008" rIns="128016" bIns="64008" rtlCol="0" anchor="b" anchorCtr="0">
            <a:noAutofit/>
          </a:bodyPr>
          <a:lstStyle/>
          <a:p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title</a:t>
            </a:r>
            <a:r>
              <a:rPr lang="tr-TR" dirty="0" smtClean="0"/>
              <a:t> </a:t>
            </a:r>
            <a:r>
              <a:rPr lang="tr-TR" dirty="0" err="1" smtClean="0"/>
              <a:t>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79" y="2228795"/>
            <a:ext cx="9111728" cy="6347835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78123" y="8898891"/>
            <a:ext cx="24536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5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62EFC56-D09C-9548-9982-43764D7CF6E1}" type="datetime1">
              <a:rPr lang="en-US" smtClean="0"/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737" y="8898891"/>
            <a:ext cx="84099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5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9092" y="505423"/>
            <a:ext cx="709108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31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defTabSz="1280160" rtl="0" eaLnBrk="1" latinLnBrk="0" hangingPunct="1"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spcBef>
          <a:spcPts val="2520"/>
        </a:spcBef>
        <a:buClr>
          <a:schemeClr val="accent1"/>
        </a:buClr>
        <a:buSzPct val="100000"/>
        <a:buFont typeface="Wingdings 2" pitchFamily="18" charset="2"/>
        <a:buChar char="¡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320040" algn="l" defTabSz="1280160" rtl="0" eaLnBrk="1" latinLnBrk="0" hangingPunct="1">
        <a:spcBef>
          <a:spcPts val="84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2500" kern="1200">
          <a:solidFill>
            <a:schemeClr val="tx2"/>
          </a:solidFill>
          <a:latin typeface="+mn-lt"/>
          <a:ea typeface="+mn-ea"/>
          <a:cs typeface="+mn-cs"/>
        </a:defRPr>
      </a:lvl2pPr>
      <a:lvl3pPr marL="960120" indent="-320040" algn="l" defTabSz="1280160" rtl="0" eaLnBrk="1" latinLnBrk="0" hangingPunct="1">
        <a:spcBef>
          <a:spcPts val="840"/>
        </a:spcBef>
        <a:buClr>
          <a:schemeClr val="accent1"/>
        </a:buClr>
        <a:buSzPct val="100000"/>
        <a:buFont typeface="Wingdings 2" pitchFamily="18" charset="2"/>
        <a:buChar char="¡"/>
        <a:defRPr sz="25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320040" algn="l" defTabSz="1280160" rtl="0" eaLnBrk="1" latinLnBrk="0" hangingPunct="1">
        <a:spcBef>
          <a:spcPts val="84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2500" kern="1200">
          <a:solidFill>
            <a:schemeClr val="tx2"/>
          </a:solidFill>
          <a:latin typeface="+mn-lt"/>
          <a:ea typeface="+mn-ea"/>
          <a:cs typeface="+mn-cs"/>
        </a:defRPr>
      </a:lvl4pPr>
      <a:lvl5pPr marL="1600200" indent="-320040" algn="l" defTabSz="1280160" rtl="0" eaLnBrk="1" latinLnBrk="0" hangingPunct="1">
        <a:spcBef>
          <a:spcPts val="840"/>
        </a:spcBef>
        <a:buClr>
          <a:schemeClr val="accent1"/>
        </a:buClr>
        <a:buSzPct val="100000"/>
        <a:buFont typeface="Wingdings 2" pitchFamily="18" charset="2"/>
        <a:buChar char="¡"/>
        <a:defRPr sz="2500" kern="1200">
          <a:solidFill>
            <a:schemeClr val="tx2"/>
          </a:solidFill>
          <a:latin typeface="+mn-lt"/>
          <a:ea typeface="+mn-ea"/>
          <a:cs typeface="+mn-cs"/>
        </a:defRPr>
      </a:lvl5pPr>
      <a:lvl6pPr marL="1929130" indent="-320040" algn="l" defTabSz="128016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25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244725" indent="-320040" algn="l" defTabSz="128016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25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562543" indent="-320040" algn="l" defTabSz="128016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25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880360" indent="-320040" algn="l" defTabSz="128016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25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4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4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4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4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44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4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4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48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49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5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5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53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5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5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59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60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6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en-us/library/windows/desktop/ms644928(v=vs.85).aspx" TargetMode="Externa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63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64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6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67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68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28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70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71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72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73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74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75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76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77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78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79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80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81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83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84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85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bit.ly/1aLVnOI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3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3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3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3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3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3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3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559" y="6284787"/>
            <a:ext cx="8117731" cy="772645"/>
          </a:xfrm>
        </p:spPr>
        <p:txBody>
          <a:bodyPr>
            <a:noAutofit/>
          </a:bodyPr>
          <a:lstStyle/>
          <a:p>
            <a:r>
              <a:rPr lang="en-US" sz="3900" dirty="0"/>
              <a:t>The Adventures of a </a:t>
            </a:r>
            <a:r>
              <a:rPr lang="en-US" sz="3900" dirty="0" err="1"/>
              <a:t>KeyStroke</a:t>
            </a:r>
            <a:endParaRPr lang="en-US" sz="3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0560" y="7195524"/>
            <a:ext cx="7642555" cy="870509"/>
          </a:xfrm>
        </p:spPr>
        <p:txBody>
          <a:bodyPr/>
          <a:lstStyle/>
          <a:p>
            <a:r>
              <a:rPr lang="en-US" dirty="0" smtClean="0"/>
              <a:t>An in-depth look into </a:t>
            </a:r>
            <a:r>
              <a:rPr lang="en-US" dirty="0" err="1" smtClean="0"/>
              <a:t>Keyloggers</a:t>
            </a:r>
            <a:r>
              <a:rPr lang="en-US" dirty="0" smtClean="0"/>
              <a:t> on Windows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3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Rootkit </a:t>
            </a:r>
            <a:r>
              <a:rPr lang="en-US" dirty="0" err="1" smtClean="0"/>
              <a:t>Unhooker</a:t>
            </a:r>
            <a:endParaRPr lang="en-US" dirty="0"/>
          </a:p>
        </p:txBody>
      </p:sp>
      <p:pic>
        <p:nvPicPr>
          <p:cNvPr id="3" name="Picture 2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46" y="1907311"/>
            <a:ext cx="8908333" cy="68458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7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Inside </a:t>
            </a:r>
            <a:r>
              <a:rPr lang="en-US" sz="3400" dirty="0" err="1"/>
              <a:t>ProcessKeyboardInput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/>
          <a:lstStyle/>
          <a:p>
            <a:r>
              <a:rPr lang="en-US" dirty="0" smtClean="0"/>
              <a:t>Find the first call to worker function.</a:t>
            </a:r>
          </a:p>
          <a:p>
            <a:r>
              <a:rPr lang="en-US" dirty="0" smtClean="0"/>
              <a:t>EBX points to </a:t>
            </a:r>
            <a:r>
              <a:rPr lang="en-US" dirty="0" err="1" smtClean="0"/>
              <a:t>scancode</a:t>
            </a:r>
            <a:r>
              <a:rPr lang="en-US" dirty="0" smtClean="0"/>
              <a:t>,</a:t>
            </a:r>
          </a:p>
          <a:p>
            <a:r>
              <a:rPr lang="en-US" dirty="0" smtClean="0"/>
              <a:t>Worker function is also a good target.</a:t>
            </a:r>
            <a:endParaRPr lang="en-US" dirty="0"/>
          </a:p>
        </p:txBody>
      </p:sp>
      <p:pic>
        <p:nvPicPr>
          <p:cNvPr id="4" name="Picture 3" descr="7x64__RIT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4113187"/>
            <a:ext cx="11606293" cy="3762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165" y="8284108"/>
            <a:ext cx="258532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s-ES_tradnl" b="1" dirty="0"/>
              <a:t>﻿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3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#15 Hook </a:t>
            </a:r>
            <a:r>
              <a:rPr lang="en-US" sz="3900" dirty="0" err="1"/>
              <a:t>ProcessKeyboardInputWorker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09" y="2489199"/>
            <a:ext cx="8197329" cy="58232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8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Inline Hook </a:t>
            </a:r>
            <a:r>
              <a:rPr lang="en-US" sz="3400" dirty="0" err="1"/>
              <a:t>ProcessKeyboardInputWorker</a:t>
            </a:r>
            <a:r>
              <a:rPr lang="en-US" sz="3400" dirty="0"/>
              <a:t> 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/>
          <a:lstStyle/>
          <a:p>
            <a:r>
              <a:rPr lang="en-US" dirty="0" smtClean="0"/>
              <a:t>Pretty obvious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smtClean="0">
                <a:sym typeface="Wingdings"/>
              </a:rPr>
              <a:t>You can easily see that it is a 3 parameter function with the 3</a:t>
            </a:r>
            <a:r>
              <a:rPr lang="en-US" baseline="30000" dirty="0" smtClean="0">
                <a:sym typeface="Wingdings"/>
              </a:rPr>
              <a:t>rd</a:t>
            </a:r>
            <a:r>
              <a:rPr lang="en-US" dirty="0" smtClean="0">
                <a:sym typeface="Wingdings"/>
              </a:rPr>
              <a:t> parameter as </a:t>
            </a:r>
            <a:r>
              <a:rPr lang="en-US" dirty="0" err="1" smtClean="0">
                <a:sym typeface="Wingdings"/>
              </a:rPr>
              <a:t>ScanCode</a:t>
            </a:r>
            <a:r>
              <a:rPr lang="en-US" dirty="0" smtClean="0">
                <a:sym typeface="Wingdings"/>
              </a:rPr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5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#16 Hacking </a:t>
            </a:r>
            <a:r>
              <a:rPr lang="en-US" sz="3900" dirty="0" err="1"/>
              <a:t>xxxProcessKeyEvent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650" y="1964504"/>
            <a:ext cx="6111078" cy="61110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8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xxxProcessKeyEvent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/>
          <a:lstStyle/>
          <a:p>
            <a:r>
              <a:rPr lang="en-US" dirty="0" smtClean="0"/>
              <a:t>Called by </a:t>
            </a:r>
            <a:r>
              <a:rPr lang="en-US" dirty="0" err="1" smtClean="0"/>
              <a:t>ProcessKeyboardInputWorker</a:t>
            </a:r>
            <a:r>
              <a:rPr lang="en-US" dirty="0" smtClean="0"/>
              <a:t> until each input event gets consumed. 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Lets take a look at the parameters: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Pointer to a Keyboard Event structure,</a:t>
            </a:r>
          </a:p>
          <a:p>
            <a:pPr lvl="1"/>
            <a:r>
              <a:rPr lang="en-US" dirty="0" smtClean="0">
                <a:sym typeface="Wingdings"/>
              </a:rPr>
              <a:t>An ULONG_PTR value carrying extra information,</a:t>
            </a:r>
          </a:p>
          <a:p>
            <a:pPr lvl="1"/>
            <a:r>
              <a:rPr lang="en-US" dirty="0" smtClean="0">
                <a:sym typeface="Wingdings"/>
              </a:rPr>
              <a:t>A flag indicating if key is from hardware or not.</a:t>
            </a:r>
          </a:p>
          <a:p>
            <a:r>
              <a:rPr lang="en-US" dirty="0" smtClean="0">
                <a:sym typeface="Wingdings"/>
              </a:rPr>
              <a:t>Performs some language specific operations.</a:t>
            </a:r>
          </a:p>
          <a:p>
            <a:pPr lvl="1"/>
            <a:endParaRPr lang="en-US" dirty="0" smtClean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07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Break on </a:t>
            </a:r>
            <a:r>
              <a:rPr lang="en-US" sz="3400" dirty="0" err="1"/>
              <a:t>xxxProcessKeyEvent</a:t>
            </a:r>
            <a:r>
              <a:rPr lang="en-US" sz="3400" dirty="0"/>
              <a:t> </a:t>
            </a:r>
          </a:p>
        </p:txBody>
      </p:sp>
      <p:pic>
        <p:nvPicPr>
          <p:cNvPr id="11" name="Picture 10" descr="7x64__Key_Events___Running_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4" y="1831167"/>
            <a:ext cx="12118128" cy="47843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5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Virtual Key vs. Scan Code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1916175"/>
              </p:ext>
            </p:extLst>
          </p:nvPr>
        </p:nvGraphicFramePr>
        <p:xfrm>
          <a:off x="2133600" y="1955800"/>
          <a:ext cx="85344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33600" y="7172245"/>
            <a:ext cx="3723583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Hardware Dependent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16265" y="7172245"/>
            <a:ext cx="2325655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64037" y="5716273"/>
            <a:ext cx="0" cy="1455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485632" y="5716273"/>
            <a:ext cx="0" cy="1455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6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Virtual Key vs. Scan Code</a:t>
            </a:r>
          </a:p>
        </p:txBody>
      </p:sp>
      <p:pic>
        <p:nvPicPr>
          <p:cNvPr id="3" name="Picture 2" descr="7x64__Key_Events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4" y="2009649"/>
            <a:ext cx="12602227" cy="51729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xxxProcessKeyEvent</a:t>
            </a:r>
            <a:r>
              <a:rPr lang="en-US" sz="3400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57890" y="1969189"/>
            <a:ext cx="4254071" cy="13728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err="1"/>
              <a:t>xxxProcessKeyEvent</a:t>
            </a:r>
            <a:r>
              <a:rPr lang="en-US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65852" y="4309709"/>
            <a:ext cx="4220777" cy="137280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/>
              <a:t>﻿</a:t>
            </a:r>
            <a:r>
              <a:rPr lang="en-US" dirty="0" err="1"/>
              <a:t>UpdateRawKeyState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965853" y="6745723"/>
            <a:ext cx="4220776" cy="13728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/>
              <a:t>﻿</a:t>
            </a:r>
            <a:r>
              <a:rPr lang="en-US" dirty="0" err="1"/>
              <a:t>xxxKeyEvent</a:t>
            </a:r>
            <a:endParaRPr lang="en-US" dirty="0"/>
          </a:p>
        </p:txBody>
      </p:sp>
      <p:cxnSp>
        <p:nvCxnSpPr>
          <p:cNvPr id="5" name="Elbow Connector 4"/>
          <p:cNvCxnSpPr>
            <a:endCxn id="7" idx="1"/>
          </p:cNvCxnSpPr>
          <p:nvPr/>
        </p:nvCxnSpPr>
        <p:spPr>
          <a:xfrm>
            <a:off x="3106146" y="3341994"/>
            <a:ext cx="3859705" cy="1654118"/>
          </a:xfrm>
          <a:prstGeom prst="bentConnector3">
            <a:avLst>
              <a:gd name="adj1" fmla="val -15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9" idx="1"/>
          </p:cNvCxnSpPr>
          <p:nvPr/>
        </p:nvCxnSpPr>
        <p:spPr>
          <a:xfrm rot="16200000" flipH="1">
            <a:off x="2990935" y="3457208"/>
            <a:ext cx="4090131" cy="385970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7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Raw Key State Table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739490" cy="6568675"/>
          </a:xfrm>
        </p:spPr>
        <p:txBody>
          <a:bodyPr/>
          <a:lstStyle/>
          <a:p>
            <a:r>
              <a:rPr lang="en-US" dirty="0" smtClean="0"/>
              <a:t>Just a simple array holding UP / DOWN states of keys. </a:t>
            </a:r>
          </a:p>
          <a:p>
            <a:r>
              <a:rPr lang="en-US" dirty="0" smtClean="0"/>
              <a:t>Represents the physical state of keyboard.</a:t>
            </a:r>
          </a:p>
          <a:p>
            <a:r>
              <a:rPr lang="en-US" dirty="0" smtClean="0"/>
              <a:t>Let’s put a BP on it.</a:t>
            </a:r>
            <a:endParaRPr lang="en-US" dirty="0" smtClean="0">
              <a:sym typeface="Wingdings"/>
            </a:endParaRPr>
          </a:p>
        </p:txBody>
      </p:sp>
      <p:pic>
        <p:nvPicPr>
          <p:cNvPr id="3" name="Picture 2" descr="7x64__Key_Events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7" y="3938384"/>
            <a:ext cx="10308805" cy="53927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7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GMER / </a:t>
            </a:r>
            <a:r>
              <a:rPr lang="en-US" dirty="0" err="1" smtClean="0"/>
              <a:t>Tuluka</a:t>
            </a:r>
            <a:endParaRPr lang="en-US" dirty="0"/>
          </a:p>
        </p:txBody>
      </p:sp>
      <p:pic>
        <p:nvPicPr>
          <p:cNvPr id="4" name="Picture 3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45" y="1894236"/>
            <a:ext cx="5512182" cy="3440669"/>
          </a:xfrm>
          <a:prstGeom prst="rect">
            <a:avLst/>
          </a:prstGeom>
        </p:spPr>
      </p:pic>
      <p:pic>
        <p:nvPicPr>
          <p:cNvPr id="5" name="Picture 4" descr="7x32__win32k.sys_Live___Running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1894236"/>
            <a:ext cx="5513507" cy="25406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8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Hook </a:t>
            </a:r>
            <a:r>
              <a:rPr lang="en-US" sz="3400" dirty="0" err="1"/>
              <a:t>UpdateRawKeyState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739490" cy="6568675"/>
          </a:xfrm>
        </p:spPr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params</a:t>
            </a:r>
            <a:r>
              <a:rPr lang="en-US" dirty="0"/>
              <a:t>:</a:t>
            </a:r>
            <a:endParaRPr lang="en-US" dirty="0" smtClean="0"/>
          </a:p>
          <a:p>
            <a:pPr lvl="1"/>
            <a:r>
              <a:rPr lang="en-US" dirty="0" err="1" smtClean="0"/>
              <a:t>VirtualKey</a:t>
            </a:r>
            <a:endParaRPr lang="en-US" dirty="0" smtClean="0"/>
          </a:p>
          <a:p>
            <a:pPr lvl="1"/>
            <a:r>
              <a:rPr lang="en-US" dirty="0" smtClean="0"/>
              <a:t>Key State (Make / Break)</a:t>
            </a:r>
          </a:p>
          <a:p>
            <a:pPr lvl="1"/>
            <a:endParaRPr lang="en-US" dirty="0" smtClean="0">
              <a:sym typeface="Wingdings"/>
            </a:endParaRPr>
          </a:p>
        </p:txBody>
      </p:sp>
      <p:pic>
        <p:nvPicPr>
          <p:cNvPr id="6" name="Picture 5" descr="7x64__Key_Events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8" y="3690821"/>
            <a:ext cx="11950851" cy="50591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4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#17 </a:t>
            </a:r>
            <a:r>
              <a:rPr lang="en-US" sz="3900" dirty="0" err="1"/>
              <a:t>RawKeyState</a:t>
            </a:r>
            <a:r>
              <a:rPr lang="en-US" sz="3900" dirty="0"/>
              <a:t> Sniffer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2133600"/>
            <a:ext cx="7112000" cy="5334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94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Sniffing Raw Key State Table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/>
              <a:t>Can be easily retrieved by disassembling </a:t>
            </a:r>
            <a:r>
              <a:rPr lang="en-US" dirty="0" err="1" smtClean="0"/>
              <a:t>UpdateRawKeyState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First LEA instruction points to it,</a:t>
            </a:r>
          </a:p>
          <a:p>
            <a:r>
              <a:rPr lang="en-US" dirty="0" smtClean="0">
                <a:sym typeface="Wingdings"/>
              </a:rPr>
              <a:t>AV buster </a:t>
            </a:r>
          </a:p>
        </p:txBody>
      </p:sp>
      <p:pic>
        <p:nvPicPr>
          <p:cNvPr id="4" name="Picture 3" descr="7x64__Key_Events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2" y="4292284"/>
            <a:ext cx="12066803" cy="47146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Raw Key State Sniffer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Put a BP on </a:t>
            </a:r>
            <a:r>
              <a:rPr lang="en-US" dirty="0" err="1" smtClean="0">
                <a:sym typeface="Wingdings"/>
              </a:rPr>
              <a:t>UpdateRawKeyState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2 bits for each VKEY (Down/Up – Toggled)</a:t>
            </a:r>
          </a:p>
        </p:txBody>
      </p:sp>
      <p:pic>
        <p:nvPicPr>
          <p:cNvPr id="6" name="Picture 5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92" y="3222492"/>
            <a:ext cx="10501534" cy="63787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0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Raw Key State Sniffer Demo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Put a BP on </a:t>
            </a:r>
            <a:r>
              <a:rPr lang="en-US" dirty="0" err="1" smtClean="0">
                <a:sym typeface="Wingdings"/>
              </a:rPr>
              <a:t>UpdateRawKeyState</a:t>
            </a:r>
            <a:r>
              <a:rPr lang="en-US" dirty="0" smtClean="0">
                <a:sym typeface="Wingdings"/>
              </a:rPr>
              <a:t> end address.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0012" y="3870862"/>
            <a:ext cx="11716984" cy="101272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41861" y="3870862"/>
            <a:ext cx="407026" cy="1012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08367" y="4951103"/>
            <a:ext cx="2868629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err="1" smtClean="0"/>
              <a:t>gafRawKeyState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18414" y="4883589"/>
            <a:ext cx="23447" cy="1147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93330" y="6031343"/>
            <a:ext cx="611338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Offset: </a:t>
            </a:r>
            <a:r>
              <a:rPr lang="en-US" dirty="0" err="1" smtClean="0"/>
              <a:t>gafRawKeyState</a:t>
            </a:r>
            <a:r>
              <a:rPr lang="en-US" dirty="0" smtClean="0"/>
              <a:t> + (VK * 2 bits)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#18 Hacking </a:t>
            </a:r>
            <a:r>
              <a:rPr lang="en-US" sz="3900" dirty="0" err="1"/>
              <a:t>xxxKeyEvent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292"/>
          <a:stretch/>
        </p:blipFill>
        <p:spPr>
          <a:xfrm>
            <a:off x="1955800" y="2291933"/>
            <a:ext cx="8872220" cy="60157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12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xxxKeyEvent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784507" cy="6568675"/>
          </a:xfrm>
        </p:spPr>
        <p:txBody>
          <a:bodyPr/>
          <a:lstStyle/>
          <a:p>
            <a:r>
              <a:rPr lang="en-US" dirty="0" smtClean="0"/>
              <a:t>Very critical function!</a:t>
            </a:r>
          </a:p>
          <a:p>
            <a:r>
              <a:rPr lang="en-US" dirty="0" smtClean="0"/>
              <a:t>Performs the POST operation of key into input queue.</a:t>
            </a:r>
          </a:p>
          <a:p>
            <a:r>
              <a:rPr lang="en-US" dirty="0" smtClean="0"/>
              <a:t>Called by </a:t>
            </a:r>
            <a:r>
              <a:rPr lang="en-US" dirty="0" err="1" smtClean="0"/>
              <a:t>xxxProcessKeyEvent</a:t>
            </a:r>
            <a:r>
              <a:rPr lang="en-US" dirty="0" smtClean="0"/>
              <a:t> for every input event.</a:t>
            </a:r>
          </a:p>
          <a:p>
            <a:r>
              <a:rPr lang="en-US" dirty="0" smtClean="0">
                <a:sym typeface="Wingdings"/>
              </a:rPr>
              <a:t>Responsible of calling window hooks (wait for next slides)</a:t>
            </a:r>
          </a:p>
          <a:p>
            <a:r>
              <a:rPr lang="en-US" dirty="0" err="1" smtClean="0">
                <a:sym typeface="Wingdings"/>
              </a:rPr>
              <a:t>Params</a:t>
            </a:r>
            <a:r>
              <a:rPr lang="en-US" dirty="0" smtClean="0">
                <a:sym typeface="Wingdings"/>
              </a:rPr>
              <a:t>: </a:t>
            </a:r>
          </a:p>
          <a:p>
            <a:pPr lvl="1"/>
            <a:r>
              <a:rPr lang="en-US" dirty="0" smtClean="0">
                <a:sym typeface="Wingdings"/>
              </a:rPr>
              <a:t>Virtual Key with flags,</a:t>
            </a:r>
          </a:p>
          <a:p>
            <a:pPr lvl="1"/>
            <a:r>
              <a:rPr lang="en-US" dirty="0" err="1" smtClean="0">
                <a:sym typeface="Wingdings"/>
              </a:rPr>
              <a:t>ScanCode</a:t>
            </a:r>
            <a:endParaRPr lang="en-US" dirty="0" smtClean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93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xxxKeyEvent</a:t>
            </a:r>
            <a:endParaRPr lang="en-US" sz="3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922648"/>
              </p:ext>
            </p:extLst>
          </p:nvPr>
        </p:nvGraphicFramePr>
        <p:xfrm>
          <a:off x="640081" y="1831341"/>
          <a:ext cx="9987915" cy="6567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1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xxxKeyEvent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784507" cy="6568675"/>
          </a:xfrm>
        </p:spPr>
        <p:txBody>
          <a:bodyPr/>
          <a:lstStyle/>
          <a:p>
            <a:r>
              <a:rPr lang="en-US" dirty="0" smtClean="0"/>
              <a:t>Very critical function!</a:t>
            </a:r>
          </a:p>
          <a:p>
            <a:r>
              <a:rPr lang="en-US" dirty="0" smtClean="0"/>
              <a:t>Performs the POST operation of key into input queue.</a:t>
            </a:r>
          </a:p>
          <a:p>
            <a:r>
              <a:rPr lang="en-US" dirty="0" smtClean="0"/>
              <a:t>Called by </a:t>
            </a:r>
            <a:r>
              <a:rPr lang="en-US" dirty="0" err="1" smtClean="0"/>
              <a:t>xxxProcessKeyEvent</a:t>
            </a:r>
            <a:r>
              <a:rPr lang="en-US" dirty="0" smtClean="0"/>
              <a:t> for every input event.</a:t>
            </a:r>
          </a:p>
          <a:p>
            <a:r>
              <a:rPr lang="en-US" dirty="0" smtClean="0">
                <a:sym typeface="Wingdings"/>
              </a:rPr>
              <a:t>Responsible of calling window hooks (wait for next slides)</a:t>
            </a:r>
          </a:p>
          <a:p>
            <a:r>
              <a:rPr lang="en-US" dirty="0" err="1" smtClean="0">
                <a:sym typeface="Wingdings"/>
              </a:rPr>
              <a:t>Params</a:t>
            </a:r>
            <a:r>
              <a:rPr lang="en-US" dirty="0" smtClean="0">
                <a:sym typeface="Wingdings"/>
              </a:rPr>
              <a:t>: </a:t>
            </a:r>
          </a:p>
          <a:p>
            <a:pPr lvl="1"/>
            <a:r>
              <a:rPr lang="en-US" dirty="0" smtClean="0">
                <a:sym typeface="Wingdings"/>
              </a:rPr>
              <a:t>Virtual Key with flags,</a:t>
            </a:r>
          </a:p>
          <a:p>
            <a:pPr lvl="1"/>
            <a:r>
              <a:rPr lang="en-US" dirty="0" err="1" smtClean="0">
                <a:sym typeface="Wingdings"/>
              </a:rPr>
              <a:t>ScanCode</a:t>
            </a:r>
            <a:endParaRPr lang="en-US" dirty="0" smtClean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0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#19 Hacking </a:t>
            </a:r>
            <a:r>
              <a:rPr lang="en-US" sz="3900" dirty="0" err="1"/>
              <a:t>UpdateAsyncKeyState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365" y="2435859"/>
            <a:ext cx="8616166" cy="57297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03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Explorer</a:t>
            </a:r>
            <a:endParaRPr lang="en-US" dirty="0"/>
          </a:p>
        </p:txBody>
      </p:sp>
      <p:pic>
        <p:nvPicPr>
          <p:cNvPr id="4" name="Picture 3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3" y="1810328"/>
            <a:ext cx="9844421" cy="61988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8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Low Level Hooks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784507" cy="6568675"/>
          </a:xfrm>
        </p:spPr>
        <p:txBody>
          <a:bodyPr/>
          <a:lstStyle/>
          <a:p>
            <a:r>
              <a:rPr lang="en-US" dirty="0" smtClean="0"/>
              <a:t>What is a Hook Function?</a:t>
            </a:r>
          </a:p>
          <a:p>
            <a:r>
              <a:rPr lang="en-US" dirty="0" smtClean="0">
                <a:sym typeface="Wingdings"/>
              </a:rPr>
              <a:t>Only low level hooks are allowed in Raw Input Thread. 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Ability to block some input events using these hooks.</a:t>
            </a:r>
          </a:p>
          <a:p>
            <a:r>
              <a:rPr lang="en-US" dirty="0" smtClean="0">
                <a:sym typeface="Wingdings"/>
              </a:rPr>
              <a:t>Will be described </a:t>
            </a:r>
            <a:r>
              <a:rPr lang="en-US" dirty="0" err="1" smtClean="0">
                <a:sym typeface="Wingdings"/>
              </a:rPr>
              <a:t>seperately</a:t>
            </a:r>
            <a:r>
              <a:rPr lang="en-US" dirty="0" smtClean="0">
                <a:sym typeface="Wingdings"/>
              </a:rPr>
              <a:t>.</a:t>
            </a:r>
          </a:p>
        </p:txBody>
      </p:sp>
      <p:pic>
        <p:nvPicPr>
          <p:cNvPr id="3" name="Picture 2" descr="Hooks_Overview__Windows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50" y="4681043"/>
            <a:ext cx="9921177" cy="44003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1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UpdateAsyncKeyState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784507" cy="6568675"/>
          </a:xfrm>
        </p:spPr>
        <p:txBody>
          <a:bodyPr/>
          <a:lstStyle/>
          <a:p>
            <a:r>
              <a:rPr lang="en-US" dirty="0" smtClean="0"/>
              <a:t>Looks same as the method for </a:t>
            </a:r>
            <a:r>
              <a:rPr lang="en-US" dirty="0" err="1" smtClean="0"/>
              <a:t>UpdateRawKeyState</a:t>
            </a:r>
            <a:endParaRPr lang="en-US" dirty="0" smtClean="0"/>
          </a:p>
          <a:p>
            <a:r>
              <a:rPr lang="en-US" dirty="0" err="1" smtClean="0">
                <a:sym typeface="Wingdings"/>
              </a:rPr>
              <a:t>Async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keystate</a:t>
            </a:r>
            <a:r>
              <a:rPr lang="en-US" dirty="0" smtClean="0">
                <a:sym typeface="Wingdings"/>
              </a:rPr>
              <a:t> table could also be sniffed.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4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#20 Hacking </a:t>
            </a:r>
            <a:r>
              <a:rPr lang="en-US" sz="3900" dirty="0" err="1"/>
              <a:t>PostInputMessage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" y="2588627"/>
            <a:ext cx="10934700" cy="52806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3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839286" y="4415884"/>
            <a:ext cx="7630316" cy="3533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PostInputMessage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What it </a:t>
            </a:r>
            <a:r>
              <a:rPr lang="en-US" dirty="0">
                <a:sym typeface="Wingdings"/>
              </a:rPr>
              <a:t>does? </a:t>
            </a:r>
            <a:r>
              <a:rPr lang="en-US" dirty="0" smtClean="0">
                <a:sym typeface="Wingdings"/>
              </a:rPr>
              <a:t>Calls </a:t>
            </a:r>
          </a:p>
          <a:p>
            <a:r>
              <a:rPr lang="en-US" dirty="0" smtClean="0">
                <a:sym typeface="Wingdings"/>
              </a:rPr>
              <a:t>Calls </a:t>
            </a:r>
            <a:r>
              <a:rPr lang="en-US" dirty="0">
                <a:sym typeface="Wingdings"/>
              </a:rPr>
              <a:t>﻿</a:t>
            </a:r>
            <a:r>
              <a:rPr lang="en-US" dirty="0" err="1" smtClean="0">
                <a:sym typeface="Wingdings"/>
              </a:rPr>
              <a:t>StoreQMessage</a:t>
            </a:r>
            <a:r>
              <a:rPr lang="en-US" dirty="0" smtClean="0">
                <a:sym typeface="Wingdings"/>
              </a:rPr>
              <a:t> for saving the message into queue. Another target for hooking </a:t>
            </a:r>
          </a:p>
          <a:p>
            <a:r>
              <a:rPr lang="en-US" dirty="0" smtClean="0">
                <a:sym typeface="Wingdings"/>
              </a:rPr>
              <a:t>Foreground thread queue receives the input event.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00664" y="4933500"/>
            <a:ext cx="1395516" cy="13264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Input Event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379485" y="6672736"/>
            <a:ext cx="6726107" cy="94521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Input Queue</a:t>
            </a:r>
            <a:endParaRPr lang="en-US" dirty="0"/>
          </a:p>
        </p:txBody>
      </p:sp>
      <p:cxnSp>
        <p:nvCxnSpPr>
          <p:cNvPr id="9" name="Curved Connector 8"/>
          <p:cNvCxnSpPr>
            <a:stCxn id="3" idx="2"/>
            <a:endCxn id="4" idx="1"/>
          </p:cNvCxnSpPr>
          <p:nvPr/>
        </p:nvCxnSpPr>
        <p:spPr>
          <a:xfrm rot="16200000" flipH="1">
            <a:off x="3496235" y="5262092"/>
            <a:ext cx="885436" cy="2881063"/>
          </a:xfrm>
          <a:prstGeom prst="curvedConnector2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3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PostInputMessage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Put a BP on </a:t>
            </a:r>
            <a:r>
              <a:rPr lang="en-US" dirty="0" err="1" smtClean="0">
                <a:sym typeface="Wingdings"/>
              </a:rPr>
              <a:t>PostInputMessage</a:t>
            </a:r>
            <a:r>
              <a:rPr lang="en-US" dirty="0" smtClean="0">
                <a:sym typeface="Wingdings"/>
              </a:rPr>
              <a:t>.</a:t>
            </a:r>
          </a:p>
        </p:txBody>
      </p:sp>
      <p:pic>
        <p:nvPicPr>
          <p:cNvPr id="6" name="Picture 5" descr="7x64__Key_Events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7" y="3610788"/>
            <a:ext cx="11951912" cy="35952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Here comes the second part 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Thread now has an input event in it’s queue.</a:t>
            </a:r>
          </a:p>
          <a:p>
            <a:r>
              <a:rPr lang="en-US" dirty="0" smtClean="0">
                <a:sym typeface="Wingdings"/>
              </a:rPr>
              <a:t>What’s next?</a:t>
            </a:r>
          </a:p>
        </p:txBody>
      </p:sp>
      <p:pic>
        <p:nvPicPr>
          <p:cNvPr id="3" name="Picture 2" descr="7x64__Key_Events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40" y="3645812"/>
            <a:ext cx="10524382" cy="48248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1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Create Window API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Creates a window with a Window Class. </a:t>
            </a:r>
          </a:p>
          <a:p>
            <a:r>
              <a:rPr lang="en-US" dirty="0" smtClean="0">
                <a:sym typeface="Wingdings"/>
              </a:rPr>
              <a:t>What is a window class? </a:t>
            </a:r>
          </a:p>
        </p:txBody>
      </p:sp>
      <p:pic>
        <p:nvPicPr>
          <p:cNvPr id="4" name="Picture 3" descr="CreateWindowEx_function__Windows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7" y="3486942"/>
            <a:ext cx="12058221" cy="1738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WNDCLASS_structure__Windows_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49" y="5461444"/>
            <a:ext cx="7834107" cy="37325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Classes vs. Windows</a:t>
            </a:r>
            <a:endParaRPr lang="en-US" sz="34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34391583"/>
              </p:ext>
            </p:extLst>
          </p:nvPr>
        </p:nvGraphicFramePr>
        <p:xfrm>
          <a:off x="2133600" y="1955800"/>
          <a:ext cx="85344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28073" y="7888282"/>
            <a:ext cx="326517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Window Procedure</a:t>
            </a:r>
            <a:endParaRPr lang="en-US" dirty="0"/>
          </a:p>
        </p:txBody>
      </p:sp>
      <p:cxnSp>
        <p:nvCxnSpPr>
          <p:cNvPr id="10" name="Elbow Connector 9"/>
          <p:cNvCxnSpPr>
            <a:endCxn id="8" idx="1"/>
          </p:cNvCxnSpPr>
          <p:nvPr/>
        </p:nvCxnSpPr>
        <p:spPr>
          <a:xfrm>
            <a:off x="6459885" y="7645401"/>
            <a:ext cx="1868189" cy="501414"/>
          </a:xfrm>
          <a:prstGeom prst="bentConnector3">
            <a:avLst>
              <a:gd name="adj1" fmla="val 60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WNDPROC Function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Function defined as:</a:t>
            </a: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Every window has one WNDPROC. This is the entry point for window messages.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0565" y="2385532"/>
            <a:ext cx="5381998" cy="2456058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/>
              <a:t>LRESULT CALLBACK </a:t>
            </a:r>
            <a:r>
              <a:rPr lang="en-US" dirty="0" err="1"/>
              <a:t>WindowProc</a:t>
            </a:r>
            <a:r>
              <a:rPr lang="en-US" dirty="0"/>
              <a:t>(</a:t>
            </a:r>
          </a:p>
          <a:p>
            <a:r>
              <a:rPr lang="en-US" dirty="0"/>
              <a:t>  _In_  HWND </a:t>
            </a:r>
            <a:r>
              <a:rPr lang="en-US" dirty="0" err="1"/>
              <a:t>hwnd</a:t>
            </a:r>
            <a:r>
              <a:rPr lang="en-US" dirty="0"/>
              <a:t>,</a:t>
            </a:r>
          </a:p>
          <a:p>
            <a:r>
              <a:rPr lang="en-US" dirty="0"/>
              <a:t>  _In_  UINT </a:t>
            </a:r>
            <a:r>
              <a:rPr lang="en-US" dirty="0" err="1"/>
              <a:t>uMsg</a:t>
            </a:r>
            <a:r>
              <a:rPr lang="en-US" dirty="0"/>
              <a:t>,</a:t>
            </a:r>
          </a:p>
          <a:p>
            <a:r>
              <a:rPr lang="en-US" dirty="0"/>
              <a:t>  _In_  WPARAM </a:t>
            </a:r>
            <a:r>
              <a:rPr lang="en-US" dirty="0" err="1"/>
              <a:t>wParam</a:t>
            </a:r>
            <a:r>
              <a:rPr lang="en-US" dirty="0"/>
              <a:t>,</a:t>
            </a:r>
          </a:p>
          <a:p>
            <a:r>
              <a:rPr lang="en-US" dirty="0"/>
              <a:t>  _In_  LPARAM </a:t>
            </a:r>
            <a:r>
              <a:rPr lang="en-US" dirty="0" err="1"/>
              <a:t>lParam</a:t>
            </a:r>
            <a:endParaRPr lang="en-US" dirty="0"/>
          </a:p>
          <a:p>
            <a:r>
              <a:rPr lang="en-US" dirty="0"/>
              <a:t>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1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#21 Hacking Window Procedures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" y="1920240"/>
            <a:ext cx="11059160" cy="57429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7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Windbg</a:t>
            </a:r>
            <a:endParaRPr lang="en-US" dirty="0"/>
          </a:p>
        </p:txBody>
      </p:sp>
      <p:pic>
        <p:nvPicPr>
          <p:cNvPr id="3" name="Picture 2" descr="7x64__Key_Events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34" y="2101273"/>
            <a:ext cx="10709367" cy="6465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4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WNDPROC Function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We can either inline hook the </a:t>
            </a:r>
            <a:r>
              <a:rPr lang="en-US" dirty="0" err="1" smtClean="0">
                <a:sym typeface="Wingdings"/>
              </a:rPr>
              <a:t>WndProc</a:t>
            </a:r>
            <a:r>
              <a:rPr lang="en-US" dirty="0" smtClean="0">
                <a:sym typeface="Wingdings"/>
              </a:rPr>
              <a:t> or we can set a new </a:t>
            </a:r>
            <a:r>
              <a:rPr lang="en-US" dirty="0" err="1" smtClean="0">
                <a:sym typeface="Wingdings"/>
              </a:rPr>
              <a:t>WndProc</a:t>
            </a:r>
            <a:r>
              <a:rPr lang="en-US" dirty="0" smtClean="0">
                <a:sym typeface="Wingdings"/>
              </a:rPr>
              <a:t> by using </a:t>
            </a:r>
            <a:r>
              <a:rPr lang="en-US" dirty="0" err="1" smtClean="0">
                <a:sym typeface="Wingdings"/>
              </a:rPr>
              <a:t>GetWindowLong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SetWindowLong</a:t>
            </a:r>
            <a:r>
              <a:rPr lang="en-US" dirty="0" smtClean="0">
                <a:sym typeface="Wingdings"/>
              </a:rPr>
              <a:t> APIs.</a:t>
            </a:r>
          </a:p>
          <a:p>
            <a:endParaRPr lang="en-US" dirty="0">
              <a:sym typeface="Wingdings"/>
            </a:endParaRPr>
          </a:p>
        </p:txBody>
      </p:sp>
      <p:pic>
        <p:nvPicPr>
          <p:cNvPr id="4" name="Picture 3" descr="GetWindowLong_function__Windows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3" y="3883732"/>
            <a:ext cx="12137908" cy="33470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33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#22 </a:t>
            </a:r>
            <a:r>
              <a:rPr lang="en-US" sz="3900" dirty="0" err="1"/>
              <a:t>Subclassing</a:t>
            </a:r>
            <a:r>
              <a:rPr lang="en-US" sz="3900" dirty="0"/>
              <a:t> a Window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48" y="2302830"/>
            <a:ext cx="8966889" cy="59779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>
                <a:sym typeface="Wingdings"/>
              </a:rPr>
              <a:t>Subclassing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MSDN Blog: </a:t>
            </a:r>
            <a:r>
              <a:rPr lang="en-US" dirty="0"/>
              <a:t>When you subclass a window, you set the window procedure to a function of your choosing, and you remember the original window procedure so you can pass it to the </a:t>
            </a:r>
            <a:r>
              <a:rPr lang="en-US" dirty="0" err="1"/>
              <a:t>CallWindowProc</a:t>
            </a:r>
            <a:r>
              <a:rPr lang="en-US" dirty="0"/>
              <a:t> function when your subclass function wants to pass the message to the original window procedure</a:t>
            </a:r>
            <a:r>
              <a:rPr lang="en-US" dirty="0" smtClean="0"/>
              <a:t>.</a:t>
            </a:r>
            <a:endParaRPr lang="en-US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2905" y="5324800"/>
            <a:ext cx="4677914" cy="90486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Window Subclass Procedure</a:t>
            </a:r>
          </a:p>
          <a:p>
            <a:r>
              <a:rPr lang="en-US" dirty="0"/>
              <a:t> </a:t>
            </a:r>
            <a:r>
              <a:rPr lang="en-US" dirty="0" smtClean="0"/>
              <a:t>       (Log The Keystroke)</a:t>
            </a:r>
            <a:endParaRPr lang="en-US" dirty="0"/>
          </a:p>
        </p:txBody>
      </p:sp>
      <p:cxnSp>
        <p:nvCxnSpPr>
          <p:cNvPr id="7" name="Elbow Connector 6"/>
          <p:cNvCxnSpPr/>
          <p:nvPr/>
        </p:nvCxnSpPr>
        <p:spPr>
          <a:xfrm>
            <a:off x="3044566" y="5081918"/>
            <a:ext cx="1868189" cy="501414"/>
          </a:xfrm>
          <a:prstGeom prst="bentConnector3">
            <a:avLst>
              <a:gd name="adj1" fmla="val 60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169631" y="4328291"/>
            <a:ext cx="4701913" cy="7486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Window Class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>
          <a:xfrm flipH="1">
            <a:off x="7368670" y="6229663"/>
            <a:ext cx="33193" cy="1163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52552" y="7412202"/>
            <a:ext cx="589862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Call The Original Window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0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>
                <a:sym typeface="Wingdings"/>
              </a:rPr>
              <a:t>Subclassing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err="1" smtClean="0">
                <a:sym typeface="Wingdings"/>
              </a:rPr>
              <a:t>SetWindowSubclass</a:t>
            </a:r>
            <a:r>
              <a:rPr lang="en-US" dirty="0" smtClean="0">
                <a:sym typeface="Wingdings"/>
              </a:rPr>
              <a:t> API is pretty good for that.</a:t>
            </a:r>
          </a:p>
          <a:p>
            <a:r>
              <a:rPr lang="en-US" dirty="0" err="1" smtClean="0">
                <a:sym typeface="Wingdings"/>
              </a:rPr>
              <a:t>CallWndProc</a:t>
            </a:r>
            <a:r>
              <a:rPr lang="en-US" dirty="0" smtClean="0">
                <a:sym typeface="Wingdings"/>
              </a:rPr>
              <a:t> could be used for retrieving keys from </a:t>
            </a:r>
            <a:r>
              <a:rPr lang="en-US" dirty="0" err="1" smtClean="0">
                <a:sym typeface="Wingdings"/>
              </a:rPr>
              <a:t>subclassed</a:t>
            </a:r>
            <a:r>
              <a:rPr lang="en-US" dirty="0" smtClean="0">
                <a:sym typeface="Wingdings"/>
              </a:rPr>
              <a:t> windows.</a:t>
            </a:r>
          </a:p>
        </p:txBody>
      </p:sp>
      <p:pic>
        <p:nvPicPr>
          <p:cNvPr id="4" name="Picture 3" descr="SetWindowSubclass_function__Windows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" y="3813575"/>
            <a:ext cx="12041905" cy="4138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4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Classes vs. Windows</a:t>
            </a:r>
            <a:endParaRPr lang="en-US" sz="34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76366256"/>
              </p:ext>
            </p:extLst>
          </p:nvPr>
        </p:nvGraphicFramePr>
        <p:xfrm>
          <a:off x="2133600" y="1955800"/>
          <a:ext cx="85344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3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Message Loops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Each UI Thread has one message loop for processing window messages. </a:t>
            </a:r>
          </a:p>
          <a:p>
            <a:r>
              <a:rPr lang="en-US" dirty="0" smtClean="0">
                <a:sym typeface="Wingdings"/>
                <a:hlinkClick r:id="rId3"/>
              </a:rPr>
              <a:t>http</a:t>
            </a:r>
            <a:r>
              <a:rPr lang="en-US" dirty="0">
                <a:sym typeface="Wingdings"/>
                <a:hlinkClick r:id="rId3"/>
              </a:rPr>
              <a:t>://msdn.microsoft.com/en-us/library/windows/desktop/ms644928(v=vs.85).aspx</a:t>
            </a:r>
            <a:endParaRPr lang="en-US" dirty="0" smtClean="0">
              <a:sym typeface="Wingdings"/>
            </a:endParaRPr>
          </a:p>
        </p:txBody>
      </p:sp>
      <p:pic>
        <p:nvPicPr>
          <p:cNvPr id="4" name="Picture 3" descr="Screenshot_9_16_13_6_50_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53" y="4275952"/>
            <a:ext cx="9885564" cy="4401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#23 Hacking </a:t>
            </a:r>
            <a:r>
              <a:rPr lang="en-US" sz="3900" dirty="0" err="1"/>
              <a:t>GetMessage</a:t>
            </a:r>
            <a:r>
              <a:rPr lang="en-US" sz="3900" dirty="0"/>
              <a:t> / </a:t>
            </a:r>
            <a:r>
              <a:rPr lang="en-US" sz="3900" dirty="0" err="1"/>
              <a:t>PeekMessage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48" y="2025256"/>
            <a:ext cx="8408928" cy="68180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52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>
                <a:sym typeface="Wingdings"/>
              </a:rPr>
              <a:t>GetMessage</a:t>
            </a:r>
            <a:r>
              <a:rPr lang="en-US" sz="3400" dirty="0">
                <a:sym typeface="Wingdings"/>
              </a:rPr>
              <a:t> / </a:t>
            </a:r>
            <a:r>
              <a:rPr lang="en-US" sz="3400" dirty="0" err="1">
                <a:sym typeface="Wingdings"/>
              </a:rPr>
              <a:t>PeekMessage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Used for getting a message from the thread’s message queue.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0532" y="2710347"/>
            <a:ext cx="6437376" cy="5558445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dirty="0"/>
              <a:t>BOOL WINAPI </a:t>
            </a:r>
            <a:r>
              <a:rPr lang="en-US" b="1" dirty="0" err="1"/>
              <a:t>GetMessage</a:t>
            </a:r>
            <a:r>
              <a:rPr lang="en-US" dirty="0"/>
              <a:t>(</a:t>
            </a:r>
          </a:p>
          <a:p>
            <a:r>
              <a:rPr lang="en-US" dirty="0"/>
              <a:t>  _Out_     LPMSG </a:t>
            </a:r>
            <a:r>
              <a:rPr lang="en-US" dirty="0" err="1"/>
              <a:t>lpMsg</a:t>
            </a:r>
            <a:r>
              <a:rPr lang="en-US" dirty="0"/>
              <a:t>,</a:t>
            </a:r>
          </a:p>
          <a:p>
            <a:r>
              <a:rPr lang="en-US" dirty="0"/>
              <a:t>  _</a:t>
            </a:r>
            <a:r>
              <a:rPr lang="en-US" dirty="0" err="1"/>
              <a:t>In_opt</a:t>
            </a:r>
            <a:r>
              <a:rPr lang="en-US" dirty="0"/>
              <a:t>_  HWND </a:t>
            </a:r>
            <a:r>
              <a:rPr lang="en-US" dirty="0" err="1"/>
              <a:t>hWnd</a:t>
            </a:r>
            <a:r>
              <a:rPr lang="en-US" dirty="0"/>
              <a:t>,</a:t>
            </a:r>
          </a:p>
          <a:p>
            <a:r>
              <a:rPr lang="en-US" dirty="0"/>
              <a:t>  _In_      UINT </a:t>
            </a:r>
            <a:r>
              <a:rPr lang="en-US" dirty="0" err="1"/>
              <a:t>wMsgFilterMin</a:t>
            </a:r>
            <a:r>
              <a:rPr lang="en-US" dirty="0"/>
              <a:t>,</a:t>
            </a:r>
          </a:p>
          <a:p>
            <a:r>
              <a:rPr lang="en-US" dirty="0"/>
              <a:t>  _In_      UINT </a:t>
            </a:r>
            <a:r>
              <a:rPr lang="en-US" dirty="0" err="1"/>
              <a:t>wMsgFilterMax</a:t>
            </a:r>
            <a:endParaRPr lang="en-US" dirty="0"/>
          </a:p>
          <a:p>
            <a:r>
              <a:rPr lang="en-US" dirty="0"/>
              <a:t>)</a:t>
            </a:r>
            <a:r>
              <a:rPr lang="en-US" dirty="0" smtClean="0"/>
              <a:t>;</a:t>
            </a:r>
          </a:p>
          <a:p>
            <a:endParaRPr lang="en-US" dirty="0"/>
          </a:p>
          <a:p>
            <a:r>
              <a:rPr lang="en-US" dirty="0"/>
              <a:t>BOOL WINAPI </a:t>
            </a:r>
            <a:r>
              <a:rPr lang="en-US" b="1" dirty="0" err="1"/>
              <a:t>PeekMessage</a:t>
            </a:r>
            <a:r>
              <a:rPr lang="en-US" dirty="0"/>
              <a:t>(</a:t>
            </a:r>
          </a:p>
          <a:p>
            <a:r>
              <a:rPr lang="en-US" dirty="0"/>
              <a:t>  _Out_     LPMSG </a:t>
            </a:r>
            <a:r>
              <a:rPr lang="en-US" dirty="0" err="1"/>
              <a:t>lpMsg</a:t>
            </a:r>
            <a:r>
              <a:rPr lang="en-US" dirty="0"/>
              <a:t>,</a:t>
            </a:r>
          </a:p>
          <a:p>
            <a:r>
              <a:rPr lang="en-US" dirty="0"/>
              <a:t>  _</a:t>
            </a:r>
            <a:r>
              <a:rPr lang="en-US" dirty="0" err="1"/>
              <a:t>In_opt</a:t>
            </a:r>
            <a:r>
              <a:rPr lang="en-US" dirty="0"/>
              <a:t>_  HWND </a:t>
            </a:r>
            <a:r>
              <a:rPr lang="en-US" dirty="0" err="1"/>
              <a:t>hWnd</a:t>
            </a:r>
            <a:r>
              <a:rPr lang="en-US" dirty="0"/>
              <a:t>,</a:t>
            </a:r>
          </a:p>
          <a:p>
            <a:r>
              <a:rPr lang="en-US" dirty="0"/>
              <a:t>  _In_      UINT </a:t>
            </a:r>
            <a:r>
              <a:rPr lang="en-US" dirty="0" err="1"/>
              <a:t>wMsgFilterMin</a:t>
            </a:r>
            <a:r>
              <a:rPr lang="en-US" dirty="0"/>
              <a:t>,</a:t>
            </a:r>
          </a:p>
          <a:p>
            <a:r>
              <a:rPr lang="en-US" dirty="0"/>
              <a:t>  _In_      UINT </a:t>
            </a:r>
            <a:r>
              <a:rPr lang="en-US" dirty="0" err="1"/>
              <a:t>wMsgFilterMax</a:t>
            </a:r>
            <a:r>
              <a:rPr lang="en-US" dirty="0"/>
              <a:t>,</a:t>
            </a:r>
          </a:p>
          <a:p>
            <a:r>
              <a:rPr lang="en-US" dirty="0"/>
              <a:t>  _In_      UINT </a:t>
            </a:r>
            <a:r>
              <a:rPr lang="en-US" dirty="0" err="1"/>
              <a:t>wRemoveMsg</a:t>
            </a:r>
            <a:endParaRPr lang="en-US" dirty="0"/>
          </a:p>
          <a:p>
            <a:r>
              <a:rPr lang="en-US" dirty="0"/>
              <a:t>);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32226" y="3780841"/>
            <a:ext cx="2475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32226" y="6717308"/>
            <a:ext cx="2475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55732" y="3522309"/>
            <a:ext cx="1570919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Blocking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55732" y="6458775"/>
            <a:ext cx="232597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Non-Blocking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9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>
                <a:sym typeface="Wingdings"/>
              </a:rPr>
              <a:t>GetMessage</a:t>
            </a:r>
            <a:r>
              <a:rPr lang="en-US" sz="3400" dirty="0">
                <a:sym typeface="Wingdings"/>
              </a:rPr>
              <a:t> / </a:t>
            </a:r>
            <a:r>
              <a:rPr lang="en-US" sz="3400" dirty="0" err="1">
                <a:sym typeface="Wingdings"/>
              </a:rPr>
              <a:t>PeekMessage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Sniff </a:t>
            </a:r>
            <a:r>
              <a:rPr lang="en-US" dirty="0" err="1" smtClean="0">
                <a:sym typeface="Wingdings"/>
              </a:rPr>
              <a:t>GetMessage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API call.</a:t>
            </a:r>
          </a:p>
        </p:txBody>
      </p:sp>
      <p:pic>
        <p:nvPicPr>
          <p:cNvPr id="4" name="Picture 3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6" y="2632047"/>
            <a:ext cx="11950281" cy="56321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6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#24 Hacking Translate and Dispatch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653" y="2045315"/>
            <a:ext cx="8364392" cy="62732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7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Windbg</a:t>
            </a:r>
            <a:r>
              <a:rPr lang="en-US" dirty="0" smtClean="0"/>
              <a:t> Cheat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" y="1831167"/>
            <a:ext cx="11870576" cy="65686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lm : Lists loaded modules (drivers , </a:t>
            </a:r>
            <a:r>
              <a:rPr lang="en-US" dirty="0" err="1" smtClean="0"/>
              <a:t>dlls</a:t>
            </a:r>
            <a:r>
              <a:rPr lang="en-US" dirty="0" smtClean="0"/>
              <a:t>)</a:t>
            </a:r>
          </a:p>
          <a:p>
            <a:r>
              <a:rPr lang="en-US" dirty="0"/>
              <a:t>﻿!process -1 </a:t>
            </a:r>
            <a:r>
              <a:rPr lang="en-US" dirty="0" smtClean="0"/>
              <a:t>0 : Displays current process</a:t>
            </a:r>
          </a:p>
          <a:p>
            <a:r>
              <a:rPr lang="en-US" dirty="0"/>
              <a:t>﻿!process 0 0 </a:t>
            </a:r>
            <a:r>
              <a:rPr lang="en-US" dirty="0" err="1" smtClean="0"/>
              <a:t>winlogon.exe</a:t>
            </a:r>
            <a:r>
              <a:rPr lang="en-US" dirty="0" smtClean="0"/>
              <a:t> : Displays info for the process</a:t>
            </a:r>
          </a:p>
          <a:p>
            <a:r>
              <a:rPr lang="en-US" dirty="0" smtClean="0"/>
              <a:t>.process EPROCESS : Switches to the process (implicit)</a:t>
            </a:r>
          </a:p>
          <a:p>
            <a:r>
              <a:rPr lang="en-US" dirty="0" err="1" smtClean="0"/>
              <a:t>bp</a:t>
            </a:r>
            <a:r>
              <a:rPr lang="en-US" dirty="0"/>
              <a:t> </a:t>
            </a:r>
            <a:r>
              <a:rPr lang="en-US" dirty="0" smtClean="0"/>
              <a:t>ADDRESS : Puts a breakpoint at the address</a:t>
            </a:r>
          </a:p>
          <a:p>
            <a:r>
              <a:rPr lang="en-US" dirty="0" err="1" smtClean="0"/>
              <a:t>g,p,t</a:t>
            </a:r>
            <a:r>
              <a:rPr lang="en-US" dirty="0" smtClean="0"/>
              <a:t> : Go, Step, Trace</a:t>
            </a:r>
          </a:p>
          <a:p>
            <a:r>
              <a:rPr lang="en-US" dirty="0" err="1" smtClean="0"/>
              <a:t>bl</a:t>
            </a:r>
            <a:r>
              <a:rPr lang="en-US" dirty="0" smtClean="0"/>
              <a:t> : Lists the breakpoints</a:t>
            </a:r>
          </a:p>
          <a:p>
            <a:r>
              <a:rPr lang="en-US" dirty="0" err="1" smtClean="0"/>
              <a:t>bc</a:t>
            </a:r>
            <a:r>
              <a:rPr lang="en-US" dirty="0" smtClean="0"/>
              <a:t> INDEX : Clears the BP indicated by the index</a:t>
            </a:r>
          </a:p>
          <a:p>
            <a:r>
              <a:rPr lang="en-US" dirty="0" err="1" smtClean="0"/>
              <a:t>bd</a:t>
            </a:r>
            <a:r>
              <a:rPr lang="en-US" dirty="0" smtClean="0"/>
              <a:t> INDEX : Disables BP temporarily </a:t>
            </a:r>
          </a:p>
          <a:p>
            <a:r>
              <a:rPr lang="en-US" dirty="0" smtClean="0"/>
              <a:t>.echo : Outputs a string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3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>
                <a:sym typeface="Wingdings"/>
              </a:rPr>
              <a:t>TranslateMessage</a:t>
            </a:r>
            <a:r>
              <a:rPr lang="en-US" sz="3400" dirty="0">
                <a:sym typeface="Wingdings"/>
              </a:rPr>
              <a:t> / </a:t>
            </a:r>
            <a:r>
              <a:rPr lang="en-US" sz="3400" dirty="0" err="1">
                <a:sym typeface="Wingdings"/>
              </a:rPr>
              <a:t>DispatchMessage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Sniff </a:t>
            </a:r>
            <a:r>
              <a:rPr lang="en-US" dirty="0" err="1" smtClean="0">
                <a:sym typeface="Wingdings"/>
              </a:rPr>
              <a:t>TranslateMessage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DispatchMessage</a:t>
            </a:r>
            <a:r>
              <a:rPr lang="en-US" dirty="0" smtClean="0">
                <a:sym typeface="Wingdings"/>
              </a:rPr>
              <a:t> API calls.</a:t>
            </a:r>
          </a:p>
        </p:txBody>
      </p:sp>
      <p:pic>
        <p:nvPicPr>
          <p:cNvPr id="3" name="Picture 2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3038176"/>
            <a:ext cx="11522469" cy="4658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>
                <a:sym typeface="Wingdings"/>
              </a:rPr>
              <a:t>TranslateMessage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Translate to what?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32331" y="5123761"/>
            <a:ext cx="3485497" cy="79546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WM_KEYDOWN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032331" y="6974852"/>
            <a:ext cx="3485497" cy="7954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err="1" smtClean="0"/>
              <a:t>TranslateMessage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39989" y="5919230"/>
            <a:ext cx="0" cy="1055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064566" y="3351242"/>
            <a:ext cx="3485497" cy="7954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WM_CHAR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032331" y="3351242"/>
            <a:ext cx="3485497" cy="7954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err="1" smtClean="0"/>
              <a:t>GetMessage</a:t>
            </a:r>
            <a:endParaRPr lang="en-US" dirty="0"/>
          </a:p>
        </p:txBody>
      </p:sp>
      <p:cxnSp>
        <p:nvCxnSpPr>
          <p:cNvPr id="18" name="Elbow Connector 17"/>
          <p:cNvCxnSpPr/>
          <p:nvPr/>
        </p:nvCxnSpPr>
        <p:spPr>
          <a:xfrm flipV="1">
            <a:off x="5517827" y="4146710"/>
            <a:ext cx="3356839" cy="3223080"/>
          </a:xfrm>
          <a:prstGeom prst="bentConnector3">
            <a:avLst>
              <a:gd name="adj1" fmla="val 9947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39989" y="4068138"/>
            <a:ext cx="0" cy="1055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1"/>
          </p:cNvCxnSpPr>
          <p:nvPr/>
        </p:nvCxnSpPr>
        <p:spPr>
          <a:xfrm flipH="1" flipV="1">
            <a:off x="5517828" y="3719990"/>
            <a:ext cx="1546738" cy="289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1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>
                <a:sym typeface="Wingdings"/>
              </a:rPr>
              <a:t>DispatchMessage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8" y="1695568"/>
            <a:ext cx="12161521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Calls the Window Procedure of a Window Class.</a:t>
            </a:r>
          </a:p>
          <a:p>
            <a:r>
              <a:rPr lang="en-US" dirty="0" smtClean="0">
                <a:sym typeface="Wingdings"/>
              </a:rPr>
              <a:t>Hooking it will definitely give you a lot power.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6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#25 Hacking Counterparts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601" y="1980226"/>
            <a:ext cx="5338109" cy="63185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7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Kernel Mode Counterparts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The APIs which are used for message handling and delivering such as </a:t>
            </a:r>
            <a:r>
              <a:rPr lang="en-US" dirty="0" err="1" smtClean="0">
                <a:sym typeface="Wingdings"/>
              </a:rPr>
              <a:t>DispatchMessage,GetMessage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PeekMessage</a:t>
            </a:r>
            <a:r>
              <a:rPr lang="en-US" dirty="0" smtClean="0">
                <a:sym typeface="Wingdings"/>
              </a:rPr>
              <a:t>.</a:t>
            </a:r>
          </a:p>
          <a:p>
            <a:r>
              <a:rPr lang="en-US" dirty="0" smtClean="0">
                <a:sym typeface="Wingdings"/>
              </a:rPr>
              <a:t>All of them have their kernel mode counterparts starting with </a:t>
            </a:r>
            <a:r>
              <a:rPr lang="en-US" dirty="0" err="1" smtClean="0">
                <a:sym typeface="Wingdings"/>
              </a:rPr>
              <a:t>NtUser</a:t>
            </a:r>
            <a:r>
              <a:rPr lang="en-US" dirty="0" smtClean="0">
                <a:sym typeface="Wingdings"/>
              </a:rPr>
              <a:t>*. </a:t>
            </a:r>
            <a:r>
              <a:rPr lang="en-US" dirty="0" err="1" smtClean="0">
                <a:sym typeface="Wingdings"/>
              </a:rPr>
              <a:t>NtUserGetMessage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NtUserPeekMessage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NtUserTranslateMessage</a:t>
            </a:r>
            <a:r>
              <a:rPr lang="en-US" dirty="0" smtClean="0">
                <a:sym typeface="Wingdings"/>
              </a:rPr>
              <a:t>.</a:t>
            </a:r>
          </a:p>
          <a:p>
            <a:r>
              <a:rPr lang="en-US" dirty="0" smtClean="0">
                <a:sym typeface="Wingdings"/>
              </a:rPr>
              <a:t>These could be inline hooked by kernel mode </a:t>
            </a:r>
            <a:r>
              <a:rPr lang="en-US" dirty="0" err="1" smtClean="0">
                <a:sym typeface="Wingdings"/>
              </a:rPr>
              <a:t>keyloggers</a:t>
            </a:r>
            <a:r>
              <a:rPr lang="en-US" dirty="0" smtClean="0">
                <a:sym typeface="Wingdings"/>
              </a:rPr>
              <a:t>.</a:t>
            </a:r>
          </a:p>
          <a:p>
            <a:r>
              <a:rPr lang="en-US" dirty="0" smtClean="0">
                <a:sym typeface="Wingdings"/>
              </a:rPr>
              <a:t>Best example for this is “Elite </a:t>
            </a:r>
            <a:r>
              <a:rPr lang="en-US" dirty="0" err="1" smtClean="0">
                <a:sym typeface="Wingdings"/>
              </a:rPr>
              <a:t>Keylogger</a:t>
            </a:r>
            <a:r>
              <a:rPr lang="en-US" dirty="0" smtClean="0">
                <a:sym typeface="Wingdings"/>
              </a:rPr>
              <a:t>” (newest versions)</a:t>
            </a:r>
          </a:p>
          <a:p>
            <a:r>
              <a:rPr lang="en-US" dirty="0" smtClean="0">
                <a:sym typeface="Wingdings"/>
              </a:rPr>
              <a:t>Pretty effective!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3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Inspecting Kernel Mode Counterparts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Anti-rootkits such as GMER, </a:t>
            </a:r>
            <a:r>
              <a:rPr lang="en-US" dirty="0" err="1" smtClean="0">
                <a:sym typeface="Wingdings"/>
              </a:rPr>
              <a:t>KernelDetective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Tuluka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could be </a:t>
            </a:r>
            <a:r>
              <a:rPr lang="en-US" dirty="0" smtClean="0">
                <a:sym typeface="Wingdings"/>
              </a:rPr>
              <a:t>used for detecting these kind of modifications.</a:t>
            </a:r>
          </a:p>
        </p:txBody>
      </p:sp>
      <p:pic>
        <p:nvPicPr>
          <p:cNvPr id="3" name="Picture 2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2879193"/>
            <a:ext cx="11473610" cy="32100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4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#26 SSDT Shadow Hooking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81" y="2380525"/>
            <a:ext cx="7982838" cy="531221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3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What is SSDT Shadow?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Just a simple table residing in win32k.sys module.</a:t>
            </a:r>
          </a:p>
          <a:p>
            <a:r>
              <a:rPr lang="en-US" dirty="0" smtClean="0">
                <a:sym typeface="Wingdings"/>
              </a:rPr>
              <a:t>Holds the addresses of system services. </a:t>
            </a:r>
          </a:p>
          <a:p>
            <a:r>
              <a:rPr lang="en-US" dirty="0" smtClean="0">
                <a:sym typeface="Wingdings"/>
              </a:rPr>
              <a:t>This table is the glue between user mode APIs and the kernel mode counterparts. </a:t>
            </a:r>
          </a:p>
          <a:p>
            <a:r>
              <a:rPr lang="en-US" dirty="0" smtClean="0">
                <a:sym typeface="Wingdings"/>
              </a:rPr>
              <a:t>Hooking this table is so easy, and also effective.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0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How it is used?</a:t>
            </a:r>
            <a:endParaRPr lang="en-US" sz="3400" dirty="0"/>
          </a:p>
        </p:txBody>
      </p:sp>
      <p:sp>
        <p:nvSpPr>
          <p:cNvPr id="3" name="Rounded Rectangle 2"/>
          <p:cNvSpPr/>
          <p:nvPr/>
        </p:nvSpPr>
        <p:spPr>
          <a:xfrm>
            <a:off x="315117" y="3285732"/>
            <a:ext cx="2993605" cy="10127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sz="2100" dirty="0" err="1"/>
              <a:t>NtUserGetMessage</a:t>
            </a:r>
            <a:endParaRPr lang="en-US" sz="21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064367" y="1695568"/>
            <a:ext cx="0" cy="6568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2066" y="8011784"/>
            <a:ext cx="193227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User Mode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7697" y="8005710"/>
            <a:ext cx="2264745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Kernel Mode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802463" y="2171295"/>
            <a:ext cx="1649978" cy="491778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sz="2100" dirty="0"/>
              <a:t>SSDT Shadow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7196" y="4658539"/>
            <a:ext cx="3584917" cy="10127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sz="2100" dirty="0" err="1"/>
              <a:t>NtUserGetMessage</a:t>
            </a:r>
            <a:endParaRPr lang="en-US" sz="2100" dirty="0"/>
          </a:p>
        </p:txBody>
      </p:sp>
      <p:sp>
        <p:nvSpPr>
          <p:cNvPr id="11" name="TextBox 10"/>
          <p:cNvSpPr txBox="1"/>
          <p:nvPr/>
        </p:nvSpPr>
        <p:spPr>
          <a:xfrm>
            <a:off x="6279816" y="7089078"/>
            <a:ext cx="3115263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W32pServiceTable</a:t>
            </a:r>
            <a:endParaRPr lang="en-US" dirty="0"/>
          </a:p>
        </p:txBody>
      </p:sp>
      <p:cxnSp>
        <p:nvCxnSpPr>
          <p:cNvPr id="13" name="Elbow Connector 12"/>
          <p:cNvCxnSpPr>
            <a:endCxn id="18" idx="1"/>
          </p:cNvCxnSpPr>
          <p:nvPr/>
        </p:nvCxnSpPr>
        <p:spPr>
          <a:xfrm>
            <a:off x="3308721" y="3792095"/>
            <a:ext cx="2493742" cy="187916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endCxn id="10" idx="1"/>
          </p:cNvCxnSpPr>
          <p:nvPr/>
        </p:nvCxnSpPr>
        <p:spPr>
          <a:xfrm flipV="1">
            <a:off x="7452441" y="5164902"/>
            <a:ext cx="1454754" cy="50636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802463" y="5446213"/>
            <a:ext cx="1649978" cy="450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36755" y="5187680"/>
            <a:ext cx="1506537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err="1" smtClean="0"/>
              <a:t>sysenter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2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How to check?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We can use anti-rootkits</a:t>
            </a:r>
          </a:p>
          <a:p>
            <a:r>
              <a:rPr lang="en-US" dirty="0" err="1" smtClean="0">
                <a:sym typeface="Wingdings"/>
              </a:rPr>
              <a:t>Windbg</a:t>
            </a:r>
            <a:r>
              <a:rPr lang="en-US" dirty="0" smtClean="0">
                <a:sym typeface="Wingdings"/>
              </a:rPr>
              <a:t> can also be used for displaying SSDT Shadow Table.</a:t>
            </a:r>
          </a:p>
        </p:txBody>
      </p:sp>
      <p:pic>
        <p:nvPicPr>
          <p:cNvPr id="3" name="Picture 2" descr="7x64__Key_Events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9" y="3347344"/>
            <a:ext cx="10745248" cy="5893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3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Windbg</a:t>
            </a:r>
            <a:r>
              <a:rPr lang="en-US" dirty="0" smtClean="0"/>
              <a:t> Cheat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" y="1831167"/>
            <a:ext cx="11870576" cy="6568675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r>
              <a:rPr lang="en-US" dirty="0" err="1"/>
              <a:t>cls</a:t>
            </a:r>
            <a:r>
              <a:rPr lang="en-US" dirty="0"/>
              <a:t> : Clears the </a:t>
            </a:r>
            <a:r>
              <a:rPr lang="en-US" dirty="0" smtClean="0"/>
              <a:t>screen</a:t>
            </a:r>
          </a:p>
          <a:p>
            <a:r>
              <a:rPr lang="en-US" dirty="0" smtClean="0"/>
              <a:t>u ADDRESS / SYMBOL : </a:t>
            </a:r>
            <a:r>
              <a:rPr lang="en-US" dirty="0" err="1" smtClean="0"/>
              <a:t>Unassembles</a:t>
            </a:r>
            <a:r>
              <a:rPr lang="en-US" dirty="0" smtClean="0"/>
              <a:t> the address</a:t>
            </a:r>
          </a:p>
          <a:p>
            <a:r>
              <a:rPr lang="en-US" dirty="0" err="1" smtClean="0"/>
              <a:t>uf</a:t>
            </a:r>
            <a:r>
              <a:rPr lang="en-US" dirty="0" smtClean="0"/>
              <a:t> ADRESS OF FUNCTION : </a:t>
            </a:r>
            <a:r>
              <a:rPr lang="en-US" dirty="0" err="1" smtClean="0"/>
              <a:t>Unassembles</a:t>
            </a:r>
            <a:r>
              <a:rPr lang="en-US" dirty="0" smtClean="0"/>
              <a:t> the whole </a:t>
            </a:r>
            <a:r>
              <a:rPr lang="en-US" dirty="0" err="1" smtClean="0"/>
              <a:t>func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db</a:t>
            </a:r>
            <a:r>
              <a:rPr lang="en-US" dirty="0" smtClean="0"/>
              <a:t> ADDRESS : Dumps the address.</a:t>
            </a:r>
          </a:p>
          <a:p>
            <a:r>
              <a:rPr lang="en-US" dirty="0" smtClean="0"/>
              <a:t>? poi(ADDRESS) : Displays the address pointed by.</a:t>
            </a:r>
          </a:p>
          <a:p>
            <a:r>
              <a:rPr lang="en-US" dirty="0" smtClean="0"/>
              <a:t>!pic / !</a:t>
            </a:r>
            <a:r>
              <a:rPr lang="en-US" dirty="0" err="1" smtClean="0"/>
              <a:t>ioapic</a:t>
            </a:r>
            <a:r>
              <a:rPr lang="en-US" dirty="0" smtClean="0"/>
              <a:t> : Displays information about interrupt controllers.</a:t>
            </a:r>
          </a:p>
          <a:p>
            <a:r>
              <a:rPr lang="en-US" dirty="0" smtClean="0"/>
              <a:t>!</a:t>
            </a:r>
            <a:r>
              <a:rPr lang="en-US" dirty="0" err="1" smtClean="0"/>
              <a:t>drvobj</a:t>
            </a:r>
            <a:r>
              <a:rPr lang="en-US" dirty="0" smtClean="0"/>
              <a:t> \Driver\</a:t>
            </a:r>
            <a:r>
              <a:rPr lang="en-US" dirty="0" err="1" smtClean="0"/>
              <a:t>kbdclass</a:t>
            </a:r>
            <a:r>
              <a:rPr lang="en-US" dirty="0" smtClean="0"/>
              <a:t> 0x7: Display the specified driver.</a:t>
            </a:r>
          </a:p>
          <a:p>
            <a:r>
              <a:rPr lang="en-US" dirty="0" smtClean="0"/>
              <a:t>!</a:t>
            </a:r>
            <a:r>
              <a:rPr lang="en-US" dirty="0" err="1" smtClean="0"/>
              <a:t>devobj</a:t>
            </a:r>
            <a:r>
              <a:rPr lang="en-US" dirty="0" smtClean="0"/>
              <a:t> OBJECT : Display information about device obj.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2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>
                <a:sym typeface="Wingdings"/>
              </a:rPr>
              <a:t>Conversion Functions 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err="1" smtClean="0">
                <a:sym typeface="Wingdings"/>
              </a:rPr>
              <a:t>MapVirtualKey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MapVirtualKeyEx</a:t>
            </a:r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ToAscii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ToAsciiEx</a:t>
            </a:r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VkKeyScan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VkKeyScanEx</a:t>
            </a:r>
            <a:endParaRPr lang="en-US" dirty="0" smtClean="0">
              <a:sym typeface="Wingdings"/>
            </a:endParaRPr>
          </a:p>
        </p:txBody>
      </p:sp>
      <p:pic>
        <p:nvPicPr>
          <p:cNvPr id="3" name="Picture 2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54" y="3892091"/>
            <a:ext cx="8598173" cy="55515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2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#27 </a:t>
            </a:r>
            <a:r>
              <a:rPr lang="en-US" sz="3900" dirty="0" err="1"/>
              <a:t>GetKeyState</a:t>
            </a:r>
            <a:r>
              <a:rPr lang="en-US" sz="3900" dirty="0"/>
              <a:t> / </a:t>
            </a:r>
            <a:r>
              <a:rPr lang="en-US" sz="3900" dirty="0" err="1"/>
              <a:t>GetAsyncKeyState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299" y="2856675"/>
            <a:ext cx="8595061" cy="483233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1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>
                <a:sym typeface="Wingdings"/>
              </a:rPr>
              <a:t>GetKeyState</a:t>
            </a:r>
            <a:r>
              <a:rPr lang="en-US" sz="3400" dirty="0">
                <a:sym typeface="Wingdings"/>
              </a:rPr>
              <a:t> / </a:t>
            </a:r>
            <a:r>
              <a:rPr lang="en-US" sz="3400" dirty="0" err="1">
                <a:sym typeface="Wingdings"/>
              </a:rPr>
              <a:t>GetAsyncKeyState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APIs for determining the state of a key at some point time.</a:t>
            </a:r>
          </a:p>
          <a:p>
            <a:r>
              <a:rPr lang="en-US" dirty="0" smtClean="0">
                <a:sym typeface="Wingdings"/>
              </a:rPr>
              <a:t>Difference is: </a:t>
            </a:r>
          </a:p>
          <a:p>
            <a:pPr lvl="1"/>
            <a:r>
              <a:rPr lang="en-US" dirty="0" err="1" smtClean="0">
                <a:sym typeface="Wingdings"/>
              </a:rPr>
              <a:t>GetKeyState</a:t>
            </a:r>
            <a:r>
              <a:rPr lang="en-US" dirty="0" smtClean="0">
                <a:sym typeface="Wingdings"/>
              </a:rPr>
              <a:t> is more </a:t>
            </a:r>
            <a:r>
              <a:rPr lang="en-US" dirty="0" err="1" smtClean="0">
                <a:sym typeface="Wingdings"/>
              </a:rPr>
              <a:t>spesific</a:t>
            </a:r>
            <a:r>
              <a:rPr lang="en-US" dirty="0" smtClean="0">
                <a:sym typeface="Wingdings"/>
              </a:rPr>
              <a:t> and doesn’t reflect the interrupt-level state information,</a:t>
            </a:r>
          </a:p>
          <a:p>
            <a:pPr lvl="1"/>
            <a:r>
              <a:rPr lang="en-US" dirty="0" err="1" smtClean="0">
                <a:sym typeface="Wingdings"/>
              </a:rPr>
              <a:t>GetAsyncKeyState</a:t>
            </a:r>
            <a:r>
              <a:rPr lang="en-US" dirty="0" smtClean="0">
                <a:sym typeface="Wingdings"/>
              </a:rPr>
              <a:t> reflects the </a:t>
            </a:r>
            <a:r>
              <a:rPr lang="en-US" dirty="0">
                <a:sym typeface="Wingdings"/>
              </a:rPr>
              <a:t>interrupt-level </a:t>
            </a:r>
            <a:r>
              <a:rPr lang="en-US" dirty="0" smtClean="0">
                <a:sym typeface="Wingdings"/>
              </a:rPr>
              <a:t>state of keys.</a:t>
            </a:r>
          </a:p>
          <a:p>
            <a:r>
              <a:rPr lang="en-US" dirty="0" smtClean="0">
                <a:sym typeface="Wingdings"/>
              </a:rPr>
              <a:t>One of the most widely used technique by </a:t>
            </a:r>
            <a:r>
              <a:rPr lang="en-US" dirty="0" err="1" smtClean="0">
                <a:sym typeface="Wingdings"/>
              </a:rPr>
              <a:t>keyloggers</a:t>
            </a:r>
            <a:r>
              <a:rPr lang="en-US" dirty="0" smtClean="0">
                <a:sym typeface="Wingdings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1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#28 </a:t>
            </a:r>
            <a:r>
              <a:rPr lang="en-US" sz="3900" dirty="0" err="1"/>
              <a:t>GetKeyboardState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983" y="1865585"/>
            <a:ext cx="5770747" cy="65113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16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GetKeyboardState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API for determining the state of a keyboard.</a:t>
            </a:r>
          </a:p>
          <a:p>
            <a:r>
              <a:rPr lang="en-US" dirty="0" smtClean="0">
                <a:sym typeface="Wingdings"/>
              </a:rPr>
              <a:t>Fills an array of virtual keys.</a:t>
            </a:r>
          </a:p>
          <a:p>
            <a:r>
              <a:rPr lang="en-US" dirty="0" smtClean="0">
                <a:sym typeface="Wingdings"/>
              </a:rPr>
              <a:t>One of the most widely used method used by </a:t>
            </a:r>
            <a:r>
              <a:rPr lang="en-US" dirty="0" err="1" smtClean="0">
                <a:sym typeface="Wingdings"/>
              </a:rPr>
              <a:t>keyloggers</a:t>
            </a:r>
            <a:r>
              <a:rPr lang="en-US" dirty="0" smtClean="0">
                <a:sym typeface="Wingdings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9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#29 Text Output APIs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644" y="2593214"/>
            <a:ext cx="7402606" cy="50807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2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Text Output APIs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APIs used by applications to output text. </a:t>
            </a:r>
          </a:p>
          <a:p>
            <a:r>
              <a:rPr lang="en-US" dirty="0" smtClean="0">
                <a:sym typeface="Wingdings"/>
              </a:rPr>
              <a:t>Examples: </a:t>
            </a:r>
            <a:endParaRPr lang="en-US" dirty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TextOut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ExtTextOut</a:t>
            </a:r>
            <a:r>
              <a:rPr lang="en-US" dirty="0" smtClean="0">
                <a:sym typeface="Wingdings"/>
              </a:rPr>
              <a:t> </a:t>
            </a:r>
          </a:p>
          <a:p>
            <a:pPr lvl="1"/>
            <a:r>
              <a:rPr lang="en-US" dirty="0" err="1" smtClean="0">
                <a:sym typeface="Wingdings"/>
              </a:rPr>
              <a:t>DrawText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DrawTextEx</a:t>
            </a:r>
            <a:endParaRPr lang="en-US" dirty="0" smtClean="0">
              <a:sym typeface="Wingdings"/>
            </a:endParaRPr>
          </a:p>
        </p:txBody>
      </p:sp>
      <p:pic>
        <p:nvPicPr>
          <p:cNvPr id="3" name="Picture 2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5" y="5243668"/>
            <a:ext cx="11988077" cy="3766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7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#30 </a:t>
            </a:r>
            <a:r>
              <a:rPr lang="en-US" sz="3900" dirty="0" err="1"/>
              <a:t>GetWindowText</a:t>
            </a:r>
            <a:endParaRPr lang="en-US" sz="3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632" y="2506878"/>
            <a:ext cx="9308396" cy="55501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GetWindowText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Can be used within an injected thread.</a:t>
            </a:r>
          </a:p>
          <a:p>
            <a:r>
              <a:rPr lang="en-US" dirty="0"/>
              <a:t>Copies the text of the specified window's title bar (if it has one) into a buffer. If the specified window is a control, the text of the control is copied. However, </a:t>
            </a:r>
            <a:r>
              <a:rPr lang="en-US" b="1" dirty="0" err="1"/>
              <a:t>GetWindowText</a:t>
            </a:r>
            <a:r>
              <a:rPr lang="en-US" dirty="0"/>
              <a:t> cannot retrieve the text of a control in </a:t>
            </a:r>
            <a:r>
              <a:rPr lang="en-US" b="1" dirty="0"/>
              <a:t>another</a:t>
            </a:r>
            <a:r>
              <a:rPr lang="en-US" dirty="0"/>
              <a:t> application.</a:t>
            </a:r>
            <a:endParaRPr lang="en-US" dirty="0" smtClean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0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#31 WM_GETTEXT Message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938020"/>
            <a:ext cx="8001000" cy="57073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1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infect ourselves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0080" y="1831167"/>
            <a:ext cx="12161521" cy="65686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Restart RED VM, make sure it is not in “KERNEL DEBUG” mode.</a:t>
            </a:r>
          </a:p>
          <a:p>
            <a:r>
              <a:rPr lang="en-US" dirty="0" smtClean="0"/>
              <a:t>Go to Materials/</a:t>
            </a:r>
            <a:r>
              <a:rPr lang="en-US" dirty="0" err="1" smtClean="0"/>
              <a:t>Keyloggers</a:t>
            </a:r>
            <a:r>
              <a:rPr lang="en-US" dirty="0" smtClean="0"/>
              <a:t> directory</a:t>
            </a:r>
          </a:p>
          <a:p>
            <a:r>
              <a:rPr lang="en-US" dirty="0" smtClean="0"/>
              <a:t>Double click “Elite </a:t>
            </a:r>
            <a:r>
              <a:rPr lang="en-US" dirty="0" err="1" smtClean="0"/>
              <a:t>Keylogger.exe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Install with default settings (Click NEXT multiple times)</a:t>
            </a:r>
          </a:p>
          <a:p>
            <a:r>
              <a:rPr lang="en-US" dirty="0" smtClean="0"/>
              <a:t>Choose “Allow” in case Windows Defender consents.</a:t>
            </a:r>
          </a:p>
          <a:p>
            <a:r>
              <a:rPr lang="en-US" dirty="0" smtClean="0"/>
              <a:t>Restart the VM in non debug mode.</a:t>
            </a:r>
          </a:p>
          <a:p>
            <a:r>
              <a:rPr lang="en-US" dirty="0" smtClean="0"/>
              <a:t>Write “unhide” on start menu and provide a password at least 3 chars long.</a:t>
            </a:r>
          </a:p>
          <a:p>
            <a:r>
              <a:rPr lang="en-US" dirty="0" smtClean="0"/>
              <a:t>Fire up a “Notepad” and write your name in it.</a:t>
            </a:r>
          </a:p>
          <a:p>
            <a:r>
              <a:rPr lang="en-US" dirty="0" smtClean="0"/>
              <a:t>Please also provide your Credit Card number </a:t>
            </a:r>
            <a:r>
              <a:rPr lang="en-US" dirty="0" smtClean="0">
                <a:sym typeface="Wingdings"/>
              </a:rPr>
              <a:t></a:t>
            </a:r>
          </a:p>
          <a:p>
            <a:r>
              <a:rPr lang="en-US" dirty="0" smtClean="0">
                <a:sym typeface="Wingdings"/>
              </a:rPr>
              <a:t>Do not save it please, it is safer ???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04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WM_GETTEXT Message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Can be used for retrieving another applications window content.</a:t>
            </a:r>
          </a:p>
        </p:txBody>
      </p:sp>
      <p:pic>
        <p:nvPicPr>
          <p:cNvPr id="3" name="Picture 2" descr="WM_GETTEXT_message__Windows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41" y="3450026"/>
            <a:ext cx="7001114" cy="48142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4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#32 </a:t>
            </a:r>
            <a:r>
              <a:rPr lang="en-US" sz="3900" dirty="0" err="1"/>
              <a:t>SetWindowsHookEx</a:t>
            </a:r>
            <a:endParaRPr lang="en-US" sz="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068" y="1923883"/>
            <a:ext cx="4521969" cy="664851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7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SetWindowHookEx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Another term for saying “</a:t>
            </a:r>
            <a:r>
              <a:rPr lang="en-US" dirty="0" err="1" smtClean="0">
                <a:sym typeface="Wingdings"/>
              </a:rPr>
              <a:t>Keylogger</a:t>
            </a:r>
            <a:r>
              <a:rPr lang="en-US" dirty="0" smtClean="0">
                <a:sym typeface="Wingdings"/>
              </a:rPr>
              <a:t>” </a:t>
            </a:r>
          </a:p>
          <a:p>
            <a:r>
              <a:rPr lang="en-US" dirty="0" smtClean="0">
                <a:sym typeface="Wingdings"/>
              </a:rPr>
              <a:t>Definitely the MOST WIDELY USED technique for </a:t>
            </a:r>
            <a:r>
              <a:rPr lang="en-US" dirty="0" err="1" smtClean="0">
                <a:sym typeface="Wingdings"/>
              </a:rPr>
              <a:t>keylogging</a:t>
            </a:r>
            <a:r>
              <a:rPr lang="en-US" dirty="0" smtClean="0">
                <a:sym typeface="Wingdings"/>
              </a:rPr>
              <a:t>!!!</a:t>
            </a:r>
          </a:p>
          <a:p>
            <a:r>
              <a:rPr lang="en-US" dirty="0" smtClean="0">
                <a:sym typeface="Wingdings"/>
              </a:rPr>
              <a:t>Nearly %95 of </a:t>
            </a:r>
            <a:r>
              <a:rPr lang="en-US" dirty="0" err="1" smtClean="0">
                <a:sym typeface="Wingdings"/>
              </a:rPr>
              <a:t>keyloggers</a:t>
            </a:r>
            <a:r>
              <a:rPr lang="en-US" dirty="0" smtClean="0">
                <a:sym typeface="Wingdings"/>
              </a:rPr>
              <a:t> use it </a:t>
            </a:r>
          </a:p>
        </p:txBody>
      </p:sp>
      <p:pic>
        <p:nvPicPr>
          <p:cNvPr id="4" name="Picture 3" descr="SetWindowsHookEx_function__Windows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8" y="4208437"/>
            <a:ext cx="10745248" cy="4226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3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Why?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It is a way for providing callbacks to developers but widely used by malware authors.</a:t>
            </a:r>
          </a:p>
          <a:p>
            <a:r>
              <a:rPr lang="en-US" dirty="0" smtClean="0">
                <a:sym typeface="Wingdings"/>
              </a:rPr>
              <a:t>Have pretty much variations such as “Low Level Hook”, “Get Message Hook” and etc.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5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Hook Types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b="1" dirty="0" smtClean="0"/>
              <a:t>WH_CALLWNDPROC : </a:t>
            </a:r>
            <a:r>
              <a:rPr lang="en-US" dirty="0"/>
              <a:t>Installs a hook procedure that monitors messages before the system sends them to the destination window procedure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WH_CALLWNDPROCRET : </a:t>
            </a:r>
            <a:r>
              <a:rPr lang="en-US" dirty="0"/>
              <a:t>Installs a hook procedure that monitors messages after they have been processed by the destination window procedure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WH_CBT : </a:t>
            </a:r>
            <a:r>
              <a:rPr lang="en-US" dirty="0"/>
              <a:t>Installs a hook procedure that receives notifications useful to a CBT application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WH_DEBUG : </a:t>
            </a:r>
            <a:r>
              <a:rPr lang="en-US" dirty="0"/>
              <a:t>Installs a hook procedure useful for debugging other hook procedures.</a:t>
            </a:r>
            <a:endParaRPr lang="en-US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5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Hook Types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b="1" dirty="0" smtClean="0"/>
              <a:t>WH_GETMESSAGE : </a:t>
            </a:r>
            <a:r>
              <a:rPr lang="en-US" dirty="0"/>
              <a:t>Installs a hook procedure that monitors messages posted to a message queue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WH_JOURNALRECORD : </a:t>
            </a:r>
            <a:r>
              <a:rPr lang="en-US" dirty="0"/>
              <a:t>Installs a hook procedure that records input messages posted to the system message queue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WH_KEYBOARD : </a:t>
            </a:r>
            <a:r>
              <a:rPr lang="en-US" dirty="0"/>
              <a:t>Installs a hook procedure that monitors keystroke messages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WH_KEYBOARD_LL : </a:t>
            </a:r>
            <a:r>
              <a:rPr lang="en-US" dirty="0"/>
              <a:t>Installs a hook procedure that monitors low-level keyboard input events.</a:t>
            </a:r>
            <a:endParaRPr lang="en-US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6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#33 DirectX </a:t>
            </a:r>
            <a:r>
              <a:rPr lang="en-US" sz="3900" dirty="0" err="1"/>
              <a:t>Keylogger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700" y="2560311"/>
            <a:ext cx="7418988" cy="50634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4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DirectX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Not widely used but a good way for logging keystrokes.</a:t>
            </a:r>
          </a:p>
        </p:txBody>
      </p:sp>
      <p:pic>
        <p:nvPicPr>
          <p:cNvPr id="6" name="Picture 5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61" y="2731400"/>
            <a:ext cx="7129780" cy="6329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6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How?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Pretty easy to implement with </a:t>
            </a:r>
            <a:r>
              <a:rPr lang="en-US" dirty="0" err="1" smtClean="0">
                <a:sym typeface="Wingdings"/>
              </a:rPr>
              <a:t>DirectInputCreateEx</a:t>
            </a:r>
            <a:r>
              <a:rPr lang="en-US" dirty="0" smtClean="0">
                <a:sym typeface="Wingdings"/>
              </a:rPr>
              <a:t> API.</a:t>
            </a:r>
          </a:p>
          <a:p>
            <a:r>
              <a:rPr lang="en-US" dirty="0" err="1" smtClean="0"/>
              <a:t>CreateDevice</a:t>
            </a:r>
            <a:r>
              <a:rPr lang="en-US" dirty="0" smtClean="0"/>
              <a:t> API is used for keyboard device creation.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pic>
        <p:nvPicPr>
          <p:cNvPr id="3" name="Picture 2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32" y="4028220"/>
            <a:ext cx="10383520" cy="4942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01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#34 Browser Extensions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277" y="2098781"/>
            <a:ext cx="8137640" cy="6103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2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infected now </a:t>
            </a:r>
            <a:r>
              <a:rPr lang="en-US" dirty="0" smtClean="0">
                <a:sym typeface="Wingdings"/>
              </a:rPr>
              <a:t>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0080" y="1831167"/>
            <a:ext cx="12161521" cy="6568675"/>
          </a:xfrm>
        </p:spPr>
        <p:txBody>
          <a:bodyPr>
            <a:normAutofit/>
          </a:bodyPr>
          <a:lstStyle/>
          <a:p>
            <a:r>
              <a:rPr lang="en-US" dirty="0" smtClean="0"/>
              <a:t>We will see how to detect </a:t>
            </a:r>
            <a:r>
              <a:rPr lang="en-US" dirty="0" err="1" smtClean="0"/>
              <a:t>keyloggers</a:t>
            </a:r>
            <a:r>
              <a:rPr lang="en-US" dirty="0"/>
              <a:t> </a:t>
            </a:r>
            <a:r>
              <a:rPr lang="en-US" dirty="0" smtClean="0"/>
              <a:t>in the following ours.</a:t>
            </a:r>
          </a:p>
          <a:p>
            <a:r>
              <a:rPr lang="en-US" dirty="0" smtClean="0"/>
              <a:t>For the moment, please restore your VM to snapshot “Informatics” and start your VM in “Kernel Debugging” Mode.</a:t>
            </a:r>
          </a:p>
        </p:txBody>
      </p:sp>
      <p:pic>
        <p:nvPicPr>
          <p:cNvPr id="3" name="Picture 2" descr="7x32__win32k.sys_Live___Paused_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0" y="4600059"/>
            <a:ext cx="10446024" cy="42078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3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Browser Extensions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Sneaky creatures! </a:t>
            </a:r>
          </a:p>
          <a:p>
            <a:r>
              <a:rPr lang="en-US" dirty="0" smtClean="0">
                <a:sym typeface="Wingdings"/>
              </a:rPr>
              <a:t>Not widely used but a great for bypassing security measures.</a:t>
            </a:r>
          </a:p>
        </p:txBody>
      </p:sp>
      <p:pic>
        <p:nvPicPr>
          <p:cNvPr id="3" name="Picture 2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7" y="4253448"/>
            <a:ext cx="12204146" cy="3231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5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Inspecting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XPI files are just zip files.</a:t>
            </a:r>
          </a:p>
          <a:p>
            <a:r>
              <a:rPr lang="en-US" dirty="0" smtClean="0">
                <a:sym typeface="Wingdings"/>
              </a:rPr>
              <a:t>Unzip it and analyze what it does.</a:t>
            </a:r>
          </a:p>
        </p:txBody>
      </p:sp>
      <p:pic>
        <p:nvPicPr>
          <p:cNvPr id="4" name="Picture 3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8" y="3917203"/>
            <a:ext cx="10810240" cy="44983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3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Demos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0079" y="1695568"/>
            <a:ext cx="11852033" cy="6568675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Go to Materials/</a:t>
            </a:r>
            <a:r>
              <a:rPr lang="en-US" dirty="0" err="1" smtClean="0">
                <a:sym typeface="Wingdings"/>
              </a:rPr>
              <a:t>Keyloggers</a:t>
            </a:r>
            <a:r>
              <a:rPr lang="en-US" dirty="0" smtClean="0">
                <a:sym typeface="Wingdings"/>
              </a:rPr>
              <a:t> folder:</a:t>
            </a:r>
          </a:p>
          <a:p>
            <a:pPr lvl="1"/>
            <a:r>
              <a:rPr lang="en-US" dirty="0" smtClean="0">
                <a:sym typeface="Wingdings"/>
              </a:rPr>
              <a:t>Analyze </a:t>
            </a:r>
            <a:r>
              <a:rPr lang="en-US" dirty="0" err="1" smtClean="0">
                <a:sym typeface="Wingdings"/>
              </a:rPr>
              <a:t>martin.exe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Analyze AKLT_3.0.exe</a:t>
            </a:r>
          </a:p>
          <a:p>
            <a:pPr lvl="1"/>
            <a:r>
              <a:rPr lang="en-US" dirty="0" smtClean="0">
                <a:sym typeface="Wingdings"/>
              </a:rPr>
              <a:t>Analyze </a:t>
            </a:r>
            <a:r>
              <a:rPr lang="en-US" dirty="0" err="1" smtClean="0">
                <a:sym typeface="Wingdings"/>
              </a:rPr>
              <a:t>refog_personal_manager.exe</a:t>
            </a:r>
            <a:r>
              <a:rPr lang="en-US" dirty="0" smtClean="0">
                <a:sym typeface="Wingdings"/>
              </a:rPr>
              <a:t>”</a:t>
            </a:r>
          </a:p>
          <a:p>
            <a:pPr lvl="1"/>
            <a:r>
              <a:rPr lang="en-US" dirty="0" smtClean="0">
                <a:sym typeface="Wingdings"/>
              </a:rPr>
              <a:t>Analyze Elite </a:t>
            </a:r>
            <a:r>
              <a:rPr lang="en-US" dirty="0" err="1" smtClean="0">
                <a:sym typeface="Wingdings"/>
              </a:rPr>
              <a:t>Keylogger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Analyze java </a:t>
            </a:r>
            <a:r>
              <a:rPr lang="en-US" dirty="0" err="1" smtClean="0">
                <a:sym typeface="Wingdings"/>
              </a:rPr>
              <a:t>keylogger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Analyze Free </a:t>
            </a:r>
            <a:r>
              <a:rPr lang="en-US" dirty="0" err="1" smtClean="0">
                <a:sym typeface="Wingdings"/>
              </a:rPr>
              <a:t>Keylogger</a:t>
            </a:r>
            <a:endParaRPr lang="en-US" dirty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8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6072143" y="5649979"/>
            <a:ext cx="0" cy="11601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4396"/>
          <a:stretch/>
        </p:blipFill>
        <p:spPr>
          <a:xfrm>
            <a:off x="3644900" y="2835631"/>
            <a:ext cx="5511800" cy="470308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6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08795" y="4114776"/>
            <a:ext cx="4526215" cy="794034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8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dive?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56744"/>
            <a:ext cx="10668000" cy="70942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9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overview of a mother board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798088" y="4284735"/>
            <a:ext cx="6698873" cy="1280160"/>
          </a:xfrm>
          <a:prstGeom prst="roundRect">
            <a:avLst/>
          </a:prstGeom>
          <a:solidFill>
            <a:srgbClr val="62A4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North Bridge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279156" y="2350877"/>
            <a:ext cx="1736743" cy="932191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798088" y="6565462"/>
            <a:ext cx="6698873" cy="128016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South Bridge</a:t>
            </a:r>
            <a:endParaRPr lang="en-US" dirty="0"/>
          </a:p>
        </p:txBody>
      </p:sp>
      <p:cxnSp>
        <p:nvCxnSpPr>
          <p:cNvPr id="16" name="Elbow Connector 15"/>
          <p:cNvCxnSpPr>
            <a:stCxn id="12" idx="2"/>
            <a:endCxn id="10" idx="0"/>
          </p:cNvCxnSpPr>
          <p:nvPr/>
        </p:nvCxnSpPr>
        <p:spPr>
          <a:xfrm rot="5400000">
            <a:off x="5646693" y="3783899"/>
            <a:ext cx="1001668" cy="3"/>
          </a:xfrm>
          <a:prstGeom prst="bentConnector3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0" idx="2"/>
          </p:cNvCxnSpPr>
          <p:nvPr/>
        </p:nvCxnSpPr>
        <p:spPr>
          <a:xfrm rot="16200000" flipH="1">
            <a:off x="5647240" y="6065179"/>
            <a:ext cx="1000569" cy="1"/>
          </a:xfrm>
          <a:prstGeom prst="bentConnector3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09293" y="3479846"/>
            <a:ext cx="3204103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Front Side Bus (FSB)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522653" y="5788138"/>
            <a:ext cx="2618365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Internal Bus (IB)</a:t>
            </a:r>
            <a:endParaRPr lang="en-US" dirty="0"/>
          </a:p>
        </p:txBody>
      </p:sp>
      <p:cxnSp>
        <p:nvCxnSpPr>
          <p:cNvPr id="27" name="Elbow Connector 26"/>
          <p:cNvCxnSpPr/>
          <p:nvPr/>
        </p:nvCxnSpPr>
        <p:spPr>
          <a:xfrm>
            <a:off x="9496960" y="6916110"/>
            <a:ext cx="1915934" cy="268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>
            <a:off x="9513395" y="7184601"/>
            <a:ext cx="1915934" cy="268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>
            <a:off x="9501468" y="7466336"/>
            <a:ext cx="1915934" cy="268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713288" y="7587090"/>
            <a:ext cx="195736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Peripherals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0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will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Completing this training, you will be able to:</a:t>
            </a:r>
          </a:p>
          <a:p>
            <a:pPr lvl="1"/>
            <a:r>
              <a:rPr lang="en-US" dirty="0" smtClean="0"/>
              <a:t>Use a kernel debugger for malware analysis,</a:t>
            </a:r>
          </a:p>
          <a:p>
            <a:pPr lvl="1"/>
            <a:r>
              <a:rPr lang="en-US" dirty="0" smtClean="0"/>
              <a:t>Understand the threats posed by </a:t>
            </a:r>
            <a:r>
              <a:rPr lang="en-US" dirty="0" err="1" smtClean="0"/>
              <a:t>keyloggers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Detect / Remove all kinds of </a:t>
            </a:r>
            <a:r>
              <a:rPr lang="en-US" dirty="0" err="1" smtClean="0"/>
              <a:t>keyloggers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Understand how a </a:t>
            </a:r>
            <a:r>
              <a:rPr lang="en-US" dirty="0" err="1" smtClean="0"/>
              <a:t>keylogger</a:t>
            </a:r>
            <a:r>
              <a:rPr lang="en-US" dirty="0" smtClean="0"/>
              <a:t> works in greatest detail,</a:t>
            </a:r>
          </a:p>
          <a:p>
            <a:pPr lvl="1"/>
            <a:r>
              <a:rPr lang="en-US" dirty="0" smtClean="0"/>
              <a:t>Be prepared to Advanced Persistent Threats!</a:t>
            </a:r>
            <a:endParaRPr lang="en-US" dirty="0"/>
          </a:p>
          <a:p>
            <a:r>
              <a:rPr lang="en-US" dirty="0" smtClean="0"/>
              <a:t>We will cover a lot of OS Internal structures.</a:t>
            </a:r>
          </a:p>
          <a:p>
            <a:r>
              <a:rPr lang="en-US" dirty="0" smtClean="0"/>
              <a:t>Without dealing with OS Internals, you can’t be sure that your system is clean.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6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a mother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 is </a:t>
            </a:r>
            <a:r>
              <a:rPr lang="en-US" dirty="0"/>
              <a:t>a communication system that transfers data between components inside a </a:t>
            </a:r>
            <a:r>
              <a:rPr lang="en-US" dirty="0" smtClean="0"/>
              <a:t>computer,</a:t>
            </a:r>
          </a:p>
          <a:p>
            <a:r>
              <a:rPr lang="en-US" dirty="0" smtClean="0"/>
              <a:t>FSB is the </a:t>
            </a:r>
            <a:r>
              <a:rPr lang="en-US" dirty="0"/>
              <a:t>CPU's connection to the North Bridge and through it to rest of the </a:t>
            </a:r>
            <a:r>
              <a:rPr lang="en-US" dirty="0" smtClean="0"/>
              <a:t>system,</a:t>
            </a:r>
          </a:p>
          <a:p>
            <a:r>
              <a:rPr lang="en-US" dirty="0" smtClean="0"/>
              <a:t>North Bridge is a high</a:t>
            </a:r>
            <a:r>
              <a:rPr lang="en-US" dirty="0"/>
              <a:t>-speed hub that in most systems connects the CPU to the graphics card and to </a:t>
            </a:r>
            <a:r>
              <a:rPr lang="en-US" dirty="0" smtClean="0"/>
              <a:t>RAM</a:t>
            </a:r>
            <a:r>
              <a:rPr lang="en-US" dirty="0"/>
              <a:t>,</a:t>
            </a:r>
            <a:endParaRPr lang="en-US" dirty="0" smtClean="0"/>
          </a:p>
          <a:p>
            <a:r>
              <a:rPr lang="en-US" dirty="0" smtClean="0"/>
              <a:t>South Bridge is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slower-speed hub that connects </a:t>
            </a:r>
            <a:r>
              <a:rPr lang="en-US" dirty="0" smtClean="0"/>
              <a:t>the CPU </a:t>
            </a:r>
            <a:r>
              <a:rPr lang="en-US" dirty="0"/>
              <a:t>to the rest of the </a:t>
            </a:r>
            <a:r>
              <a:rPr lang="en-US" dirty="0" smtClean="0"/>
              <a:t>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6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Bridge (SB)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also named as “Input</a:t>
            </a:r>
            <a:r>
              <a:rPr lang="en-US" dirty="0"/>
              <a:t>/Output Controller </a:t>
            </a:r>
            <a:r>
              <a:rPr lang="en-US" dirty="0" smtClean="0"/>
              <a:t>Hub”.</a:t>
            </a:r>
          </a:p>
          <a:p>
            <a:r>
              <a:rPr lang="en-US" dirty="0" smtClean="0"/>
              <a:t>Responsible from the peripheral device connections such as USB, PCI, PS/2, Sound and etc.</a:t>
            </a:r>
          </a:p>
          <a:p>
            <a:r>
              <a:rPr lang="en-US" dirty="0" smtClean="0"/>
              <a:t>Why two bridges? </a:t>
            </a:r>
          </a:p>
          <a:p>
            <a:pPr lvl="1"/>
            <a:r>
              <a:rPr lang="en-US" dirty="0" smtClean="0"/>
              <a:t>Same as the idea of having RAM, Cache, Register</a:t>
            </a:r>
          </a:p>
          <a:p>
            <a:pPr lvl="1"/>
            <a:r>
              <a:rPr lang="en-US" dirty="0" smtClean="0"/>
              <a:t>Simpler design which is easy to modify in terms of IO capabilities.</a:t>
            </a:r>
          </a:p>
          <a:p>
            <a:r>
              <a:rPr lang="en-US" dirty="0" smtClean="0"/>
              <a:t>It is what you actually connect your keyboard 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0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PS/2 Keyboard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component of a mainboard which handles the connection between a motherboard and a PS/2 keyboard.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20" y="3569182"/>
            <a:ext cx="7858760" cy="51739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8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PS/2 Keyboard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a limited computer system which scans a wireframe continuously for finding a closed/opened circuit.</a:t>
            </a:r>
          </a:p>
        </p:txBody>
      </p:sp>
      <p:pic>
        <p:nvPicPr>
          <p:cNvPr id="4" name="Picture 3" descr="Operating_Systems_Development_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00" y="3652351"/>
            <a:ext cx="9628370" cy="38451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22415" y="5416504"/>
            <a:ext cx="330809" cy="330779"/>
          </a:xfrm>
          <a:prstGeom prst="ellipse">
            <a:avLst/>
          </a:prstGeom>
          <a:gradFill>
            <a:gsLst>
              <a:gs pos="0">
                <a:schemeClr val="accent1">
                  <a:shade val="70000"/>
                  <a:satMod val="120000"/>
                  <a:alpha val="28000"/>
                </a:schemeClr>
              </a:gs>
              <a:gs pos="35000">
                <a:schemeClr val="accent1">
                  <a:shade val="100000"/>
                  <a:satMod val="150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1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PS/2 Keyboard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PS/2 Keyboard is a device that talks to a PS/2 controller using serial communication. </a:t>
            </a:r>
            <a:endParaRPr lang="en-US" dirty="0" smtClean="0"/>
          </a:p>
          <a:p>
            <a:r>
              <a:rPr lang="en-US" dirty="0"/>
              <a:t>The PS/2 Keyboard accepts commands and sends responses to those commands, and also sends </a:t>
            </a:r>
            <a:r>
              <a:rPr lang="en-US" b="1" dirty="0" err="1" smtClean="0"/>
              <a:t>scancodes</a:t>
            </a:r>
            <a:r>
              <a:rPr lang="en-US" dirty="0" smtClean="0"/>
              <a:t> </a:t>
            </a:r>
            <a:r>
              <a:rPr lang="en-US" dirty="0"/>
              <a:t>indicating when a key was pressed or released</a:t>
            </a:r>
            <a:r>
              <a:rPr lang="en-US" dirty="0" smtClean="0"/>
              <a:t>.</a:t>
            </a:r>
          </a:p>
          <a:p>
            <a:r>
              <a:rPr lang="en-US" dirty="0"/>
              <a:t>The keyboards processor includes its own timer, 33 instruction set, </a:t>
            </a:r>
            <a:r>
              <a:rPr lang="en-US" i="1" dirty="0"/>
              <a:t>and can even access 128K of external memory.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3609" y="716736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34252" y="716736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55344" y="716736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12595" y="716020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63238" y="716020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84330" y="716020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5944" y="715304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20370" y="715304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41462" y="7153045"/>
            <a:ext cx="454861" cy="441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383609" y="7924862"/>
            <a:ext cx="5091622" cy="275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97804" y="8131599"/>
            <a:ext cx="2613001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16 Byte Buffer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1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to a Keyboard?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PS/2 Keyboard accepts many types of </a:t>
            </a:r>
            <a:r>
              <a:rPr lang="en-US" dirty="0" smtClean="0"/>
              <a:t>commands, </a:t>
            </a:r>
          </a:p>
          <a:p>
            <a:r>
              <a:rPr lang="en-US" dirty="0" smtClean="0"/>
              <a:t>Each </a:t>
            </a:r>
            <a:r>
              <a:rPr lang="en-US" dirty="0"/>
              <a:t>command is one </a:t>
            </a:r>
            <a:r>
              <a:rPr lang="en-US" dirty="0" smtClean="0"/>
              <a:t>byte</a:t>
            </a:r>
            <a:r>
              <a:rPr lang="en-US" dirty="0"/>
              <a:t>,</a:t>
            </a:r>
            <a:endParaRPr lang="en-US" dirty="0" smtClean="0"/>
          </a:p>
          <a:p>
            <a:r>
              <a:rPr lang="en-US" dirty="0"/>
              <a:t>Some commands have data byte/s which must be sent after the command </a:t>
            </a:r>
            <a:r>
              <a:rPr lang="en-US" dirty="0" smtClean="0"/>
              <a:t>byte,</a:t>
            </a:r>
          </a:p>
          <a:p>
            <a:r>
              <a:rPr lang="en-US" dirty="0"/>
              <a:t>The keyboard typically responds to a command by sending either an "ACK" (to acknowledge the command) or a "Resend" (to say something was wrong with the previous command) back.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5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to a Keyboard?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183730"/>
              </p:ext>
            </p:extLst>
          </p:nvPr>
        </p:nvGraphicFramePr>
        <p:xfrm>
          <a:off x="2666283" y="1626330"/>
          <a:ext cx="6899596" cy="5146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19990" y="6255434"/>
            <a:ext cx="11151007" cy="206825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marL="400050" indent="-400050">
              <a:buFontTx/>
              <a:buChar char="-"/>
            </a:pPr>
            <a:r>
              <a:rPr lang="en-US" dirty="0" smtClean="0"/>
              <a:t>Commands </a:t>
            </a:r>
            <a:r>
              <a:rPr lang="en-US" dirty="0"/>
              <a:t>must be sent one at a </a:t>
            </a:r>
            <a:r>
              <a:rPr lang="en-US" dirty="0" smtClean="0"/>
              <a:t>time (IN/OUT),</a:t>
            </a:r>
          </a:p>
          <a:p>
            <a:pPr marL="400050" indent="-400050">
              <a:buFontTx/>
              <a:buChar char="-"/>
            </a:pPr>
            <a:r>
              <a:rPr lang="en-US" dirty="0"/>
              <a:t>S</a:t>
            </a:r>
            <a:r>
              <a:rPr lang="en-US" dirty="0" smtClean="0"/>
              <a:t>ome </a:t>
            </a:r>
            <a:r>
              <a:rPr lang="en-US" dirty="0"/>
              <a:t>commands have data byte/s which must be sent after the command </a:t>
            </a:r>
            <a:r>
              <a:rPr lang="en-US" dirty="0" smtClean="0"/>
              <a:t>byte,</a:t>
            </a:r>
          </a:p>
          <a:p>
            <a:pPr marL="400050" indent="-400050">
              <a:buFontTx/>
              <a:buChar char="-"/>
            </a:pPr>
            <a:r>
              <a:rPr lang="en-US" dirty="0"/>
              <a:t>0xFE (resend</a:t>
            </a:r>
            <a:r>
              <a:rPr lang="en-US" dirty="0" smtClean="0"/>
              <a:t>) expects a command to be sent again, </a:t>
            </a:r>
          </a:p>
          <a:p>
            <a:r>
              <a:rPr lang="en-US" dirty="0"/>
              <a:t> </a:t>
            </a:r>
            <a:r>
              <a:rPr lang="en-US" dirty="0" smtClean="0"/>
              <a:t>    while </a:t>
            </a:r>
            <a:r>
              <a:rPr lang="en-US" dirty="0"/>
              <a:t>0xFA (ACK</a:t>
            </a:r>
            <a:r>
              <a:rPr lang="en-US" dirty="0" smtClean="0"/>
              <a:t>) means command is successfully processed.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9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PS/2 Keyboard Controller/Encoder Ports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398943"/>
              </p:ext>
            </p:extLst>
          </p:nvPr>
        </p:nvGraphicFramePr>
        <p:xfrm>
          <a:off x="641166" y="1604642"/>
          <a:ext cx="11267940" cy="4115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5980"/>
                <a:gridCol w="3755980"/>
                <a:gridCol w="3755980"/>
              </a:tblGrid>
              <a:tr h="384048"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IO Port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kern="1200" dirty="0" smtClean="0">
                          <a:solidFill>
                            <a:schemeClr val="lt1"/>
                          </a:solidFill>
                          <a:latin typeface="Verdana"/>
                          <a:ea typeface="+mn-ea"/>
                          <a:cs typeface="Verdana"/>
                        </a:rPr>
                        <a:t>Access Type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kern="1200" dirty="0" smtClean="0">
                          <a:solidFill>
                            <a:schemeClr val="lt1"/>
                          </a:solidFill>
                          <a:latin typeface="Verdana"/>
                          <a:ea typeface="+mn-ea"/>
                          <a:cs typeface="Verdana"/>
                        </a:rPr>
                        <a:t>Purpose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588629"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Verdana"/>
                          <a:cs typeface="Verdana"/>
                        </a:rPr>
                        <a:t>Keyboard Encoder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541209"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0x60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Read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Read Input Buffer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0x60</a:t>
                      </a:r>
                      <a:endParaRPr lang="en-US" sz="1700" dirty="0" smtClean="0">
                        <a:latin typeface="Verdana"/>
                        <a:cs typeface="Verdana"/>
                      </a:endParaRPr>
                    </a:p>
                    <a:p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Write</a:t>
                      </a:r>
                      <a:endParaRPr lang="en-US" sz="1700" dirty="0" smtClean="0">
                        <a:latin typeface="Verdana"/>
                        <a:cs typeface="Verdana"/>
                      </a:endParaRPr>
                    </a:p>
                    <a:p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Verdana"/>
                          <a:cs typeface="Verdana"/>
                        </a:rPr>
                        <a:t>Send Command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472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Verdana"/>
                          <a:cs typeface="Verdana"/>
                        </a:rPr>
                        <a:t>Keyboard Controller</a:t>
                      </a:r>
                    </a:p>
                  </a:txBody>
                  <a:tcPr marL="128016" marR="128016" marT="64008" marB="64008"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693210"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0x64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Read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Status Register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786929"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0x64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Write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Send Command</a:t>
                      </a:r>
                      <a:endParaRPr lang="en-US" sz="170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1166" y="6243445"/>
            <a:ext cx="11267941" cy="2456058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marL="400050" indent="-400050">
              <a:buFontTx/>
              <a:buChar char="-"/>
            </a:pPr>
            <a:r>
              <a:rPr lang="en-US" dirty="0" smtClean="0"/>
              <a:t>Port 0x60 is what we use for reading and writing data to/from the keyboard device,</a:t>
            </a:r>
          </a:p>
          <a:p>
            <a:pPr marL="400050" indent="-400050">
              <a:buFontTx/>
              <a:buChar char="-"/>
            </a:pPr>
            <a:r>
              <a:rPr lang="en-US" dirty="0" smtClean="0"/>
              <a:t>The </a:t>
            </a:r>
            <a:r>
              <a:rPr lang="en-US" dirty="0"/>
              <a:t>Status </a:t>
            </a:r>
            <a:r>
              <a:rPr lang="en-US" dirty="0" smtClean="0"/>
              <a:t>Register contains </a:t>
            </a:r>
            <a:r>
              <a:rPr lang="en-US" dirty="0"/>
              <a:t>various flags that indicate the state of the PS/2 </a:t>
            </a:r>
            <a:r>
              <a:rPr lang="en-US" dirty="0" smtClean="0"/>
              <a:t>controller such as the state of input/output buffers,</a:t>
            </a:r>
          </a:p>
          <a:p>
            <a:pPr marL="400050" indent="-400050">
              <a:buFontTx/>
              <a:buChar char="-"/>
            </a:pPr>
            <a:r>
              <a:rPr lang="en-US" dirty="0" smtClean="0"/>
              <a:t>The </a:t>
            </a:r>
            <a:r>
              <a:rPr lang="en-US" dirty="0"/>
              <a:t>Command </a:t>
            </a:r>
            <a:r>
              <a:rPr lang="en-US" dirty="0" smtClean="0"/>
              <a:t>Port (0x64) </a:t>
            </a:r>
            <a:r>
              <a:rPr lang="en-US" dirty="0"/>
              <a:t>is used for sending commands to the PS/2 </a:t>
            </a:r>
            <a:r>
              <a:rPr lang="en-US" dirty="0" smtClean="0"/>
              <a:t>Controller (not to PS/2 Devices).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648761" cy="794034"/>
          </a:xfrm>
        </p:spPr>
        <p:txBody>
          <a:bodyPr/>
          <a:lstStyle/>
          <a:p>
            <a:r>
              <a:rPr lang="en-US" sz="3400" dirty="0"/>
              <a:t>Some of the PS/2 Keyboard Encoder Commands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750147"/>
              </p:ext>
            </p:extLst>
          </p:nvPr>
        </p:nvGraphicFramePr>
        <p:xfrm>
          <a:off x="640079" y="1665952"/>
          <a:ext cx="11682538" cy="6644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269"/>
                <a:gridCol w="4620469"/>
                <a:gridCol w="4776800"/>
              </a:tblGrid>
              <a:tr h="681009"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Command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Description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Data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1493209"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0xED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Set LEDs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Bit0:</a:t>
                      </a:r>
                      <a:r>
                        <a:rPr lang="en-US" sz="1700" b="0" kern="1200" baseline="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 </a:t>
                      </a:r>
                      <a:r>
                        <a:rPr lang="en-US" sz="1700" b="0" kern="1200" baseline="0" dirty="0" err="1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ScrollLock</a:t>
                      </a:r>
                      <a:endParaRPr lang="en-US" sz="1700" b="0" kern="1200" baseline="0" dirty="0" smtClean="0">
                        <a:solidFill>
                          <a:schemeClr val="dk1"/>
                        </a:solidFill>
                        <a:latin typeface="Verdana"/>
                        <a:ea typeface="+mn-ea"/>
                        <a:cs typeface="Verdan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baseline="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Bit1: </a:t>
                      </a:r>
                      <a:r>
                        <a:rPr lang="en-US" sz="1700" b="0" kern="1200" baseline="0" dirty="0" err="1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NumberLock</a:t>
                      </a:r>
                      <a:endParaRPr lang="en-US" sz="1700" b="0" kern="1200" baseline="0" dirty="0" smtClean="0">
                        <a:solidFill>
                          <a:schemeClr val="dk1"/>
                        </a:solidFill>
                        <a:latin typeface="Verdana"/>
                        <a:ea typeface="+mn-ea"/>
                        <a:cs typeface="Verdan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Bit2: </a:t>
                      </a:r>
                      <a:r>
                        <a:rPr lang="en-US" sz="1700" b="0" kern="1200" dirty="0" err="1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CapsLock</a:t>
                      </a:r>
                      <a:endParaRPr lang="en-US" sz="1700" b="0" kern="1200" dirty="0" smtClean="0">
                        <a:solidFill>
                          <a:schemeClr val="dk1"/>
                        </a:solidFill>
                        <a:latin typeface="Verdana"/>
                        <a:ea typeface="+mn-ea"/>
                        <a:cs typeface="Verdana"/>
                      </a:endParaRPr>
                    </a:p>
                    <a:p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821671"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0xEE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Echo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For</a:t>
                      </a:r>
                      <a:r>
                        <a:rPr lang="en-US" sz="1700" b="0" baseline="0" dirty="0" smtClean="0">
                          <a:latin typeface="Verdana"/>
                          <a:cs typeface="Verdana"/>
                        </a:rPr>
                        <a:t> diagnostic purposes.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1493209"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0xF0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Get/set current scan code set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0: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Get current scan code set</a:t>
                      </a:r>
                    </a:p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1: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Set scan code set 1</a:t>
                      </a:r>
                    </a:p>
                    <a:p>
                      <a:r>
                        <a:rPr lang="en-US" sz="1700" b="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2:</a:t>
                      </a:r>
                      <a:r>
                        <a:rPr lang="en-US" sz="1700" b="0" kern="1200" baseline="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Set scan code set 2</a:t>
                      </a:r>
                    </a:p>
                    <a:p>
                      <a:r>
                        <a:rPr lang="en-US" sz="1700" b="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3: 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Set scan code set 3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678772"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0xF4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Enable scanning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-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  <a:tr h="1476999"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Verdana"/>
                          <a:ea typeface="+mn-ea"/>
                          <a:cs typeface="Verdana"/>
                        </a:rPr>
                        <a:t>0xF5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Disable scanning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Verdana"/>
                          <a:cs typeface="Verdana"/>
                        </a:rPr>
                        <a:t>Discard key presses or mouse movements. Used especially while identifying</a:t>
                      </a:r>
                      <a:r>
                        <a:rPr lang="en-US" sz="1700" b="0" baseline="0" dirty="0" smtClean="0">
                          <a:latin typeface="Verdana"/>
                          <a:cs typeface="Verdana"/>
                        </a:rPr>
                        <a:t> the attached PS/2 device in order to prevent messing up the identification process.</a:t>
                      </a:r>
                      <a:endParaRPr lang="en-US" sz="1700" b="0" dirty="0">
                        <a:latin typeface="Verdana"/>
                        <a:cs typeface="Verdana"/>
                      </a:endParaRPr>
                    </a:p>
                  </a:txBody>
                  <a:tcPr marL="128016" marR="128016" marT="64008" marB="64008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2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Scancodes</a:t>
            </a:r>
            <a:r>
              <a:rPr lang="en-US" dirty="0" smtClean="0"/>
              <a:t> and Code Sets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scan code set is a set of codes that determine when a key is pressed or repeated, or released</a:t>
            </a:r>
            <a:r>
              <a:rPr lang="en-US" dirty="0" smtClean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90516" y="3817738"/>
            <a:ext cx="3912845" cy="10458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err="1" smtClean="0"/>
              <a:t>Scancode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85557" y="4863597"/>
            <a:ext cx="1848456" cy="1848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2"/>
          </p:cNvCxnSpPr>
          <p:nvPr/>
        </p:nvCxnSpPr>
        <p:spPr>
          <a:xfrm>
            <a:off x="5746938" y="4863597"/>
            <a:ext cx="1835532" cy="1848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29163" y="6863661"/>
            <a:ext cx="2143716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Make Code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31502" y="6863661"/>
            <a:ext cx="2490866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Release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4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Emre TINAZTEPE</a:t>
            </a:r>
          </a:p>
          <a:p>
            <a:r>
              <a:rPr lang="en-US" dirty="0" smtClean="0"/>
              <a:t>Ex</a:t>
            </a:r>
            <a:r>
              <a:rPr lang="en-US" dirty="0"/>
              <a:t> </a:t>
            </a:r>
            <a:r>
              <a:rPr lang="en-US" dirty="0" smtClean="0"/>
              <a:t>military:</a:t>
            </a:r>
          </a:p>
          <a:p>
            <a:pPr lvl="1"/>
            <a:r>
              <a:rPr lang="en-US" dirty="0" err="1" smtClean="0"/>
              <a:t>Maltepe</a:t>
            </a:r>
            <a:r>
              <a:rPr lang="en-US" dirty="0" smtClean="0"/>
              <a:t> Military High School (21 / 421)</a:t>
            </a:r>
          </a:p>
          <a:p>
            <a:pPr lvl="1"/>
            <a:r>
              <a:rPr lang="en-US" dirty="0" smtClean="0"/>
              <a:t>Turkish War Academy (8 / 838)</a:t>
            </a:r>
          </a:p>
          <a:p>
            <a:pPr lvl="1"/>
            <a:r>
              <a:rPr lang="en-US" dirty="0" smtClean="0"/>
              <a:t>Passed half of his life in the army </a:t>
            </a:r>
            <a:r>
              <a:rPr lang="en-US" dirty="0" smtClean="0">
                <a:sym typeface="Wingdings"/>
              </a:rPr>
              <a:t>(First Lieutenant)</a:t>
            </a:r>
          </a:p>
          <a:p>
            <a:pPr lvl="1"/>
            <a:r>
              <a:rPr lang="en-US" dirty="0" smtClean="0">
                <a:sym typeface="Wingdings"/>
              </a:rPr>
              <a:t>Resigned 3 years ago.</a:t>
            </a:r>
          </a:p>
          <a:p>
            <a:r>
              <a:rPr lang="en-US" dirty="0" smtClean="0">
                <a:sym typeface="Wingdings"/>
              </a:rPr>
              <a:t>Low level guy who likes to deal with OS Internals</a:t>
            </a:r>
          </a:p>
          <a:p>
            <a:r>
              <a:rPr lang="en-US" dirty="0" smtClean="0">
                <a:sym typeface="Wingdings"/>
              </a:rPr>
              <a:t>Currently leading </a:t>
            </a:r>
            <a:r>
              <a:rPr lang="en-US" dirty="0" err="1" smtClean="0">
                <a:sym typeface="Wingdings"/>
              </a:rPr>
              <a:t>Comodo</a:t>
            </a:r>
            <a:r>
              <a:rPr lang="en-US" dirty="0" smtClean="0">
                <a:sym typeface="Wingdings"/>
              </a:rPr>
              <a:t> Malware Analysis Team</a:t>
            </a:r>
          </a:p>
          <a:p>
            <a:r>
              <a:rPr lang="en-US" dirty="0" smtClean="0">
                <a:sym typeface="Wingdings"/>
              </a:rPr>
              <a:t>Responsible of malware analysis and mobile </a:t>
            </a:r>
            <a:r>
              <a:rPr lang="en-US" dirty="0" err="1" smtClean="0">
                <a:sym typeface="Wingdings"/>
              </a:rPr>
              <a:t>av</a:t>
            </a:r>
            <a:r>
              <a:rPr lang="en-US" dirty="0" smtClean="0">
                <a:sym typeface="Wingdings"/>
              </a:rPr>
              <a:t> dev.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3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Scancodes</a:t>
            </a:r>
            <a:r>
              <a:rPr lang="en-US" dirty="0" smtClean="0"/>
              <a:t> and Code Sets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3 scan code sets, normally </a:t>
            </a:r>
            <a:r>
              <a:rPr lang="en-US" dirty="0"/>
              <a:t>on PC compatible systems the keyboard itself uses scan code set 2 and the keyboard controller translates this into scan code set 1 for </a:t>
            </a:r>
            <a:r>
              <a:rPr lang="en-US" dirty="0" smtClean="0"/>
              <a:t>compatibility.</a:t>
            </a:r>
            <a:endParaRPr lang="en-US" dirty="0"/>
          </a:p>
        </p:txBody>
      </p:sp>
      <p:pic>
        <p:nvPicPr>
          <p:cNvPr id="4" name="Picture 3" descr="Screenshot_9_3_13_3_09_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56" y="5287689"/>
            <a:ext cx="8185586" cy="2656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8356" y="7944033"/>
            <a:ext cx="6221703" cy="390876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1700" dirty="0"/>
              <a:t>Microsoft Keyboard Scan Code Specification Document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read </a:t>
            </a:r>
            <a:r>
              <a:rPr lang="en-US" dirty="0" err="1" smtClean="0"/>
              <a:t>scancodes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Poll the Bit 0 of status register and then read the data from port 0x60</a:t>
            </a:r>
          </a:p>
          <a:p>
            <a:pPr lvl="1"/>
            <a:r>
              <a:rPr lang="en-US" dirty="0" smtClean="0"/>
              <a:t>To much CPU time!</a:t>
            </a:r>
          </a:p>
          <a:p>
            <a:pPr lvl="1"/>
            <a:r>
              <a:rPr lang="en-US" dirty="0" smtClean="0"/>
              <a:t>Multiple PS/2 devices lead to problems for differentiating the data.</a:t>
            </a:r>
          </a:p>
          <a:p>
            <a:r>
              <a:rPr lang="en-US" dirty="0" smtClean="0"/>
              <a:t>Wait for an interrupt to occur</a:t>
            </a:r>
          </a:p>
          <a:p>
            <a:pPr lvl="1"/>
            <a:r>
              <a:rPr lang="en-US" dirty="0" smtClean="0"/>
              <a:t>Much better!</a:t>
            </a:r>
          </a:p>
          <a:p>
            <a:pPr lvl="1"/>
            <a:r>
              <a:rPr lang="en-US" dirty="0" smtClean="0"/>
              <a:t>Wait for an IRQ 1 / IRQ 12 (wait for the next slide</a:t>
            </a:r>
            <a:r>
              <a:rPr lang="en-US" dirty="0" smtClean="0">
                <a:sym typeface="Wingdings"/>
              </a:rPr>
              <a:t>)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interrupt?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nterrupt </a:t>
            </a:r>
            <a:r>
              <a:rPr lang="en-US" dirty="0"/>
              <a:t>is a signal to the processor emitted by hardware or software indicating an event that needs immediate attention</a:t>
            </a:r>
            <a:r>
              <a:rPr lang="en-US" dirty="0" smtClean="0"/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68100" y="3941781"/>
            <a:ext cx="2467280" cy="4107170"/>
          </a:xfrm>
          <a:prstGeom prst="roundRect">
            <a:avLst/>
          </a:prstGeom>
          <a:solidFill>
            <a:srgbClr val="62A4C0"/>
          </a:solidFill>
          <a:ln>
            <a:solidFill>
              <a:srgbClr val="0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593159" y="3913722"/>
            <a:ext cx="2467280" cy="410716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Device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Harddisk</a:t>
            </a:r>
            <a:r>
              <a:rPr lang="en-US" dirty="0" smtClean="0"/>
              <a:t>, Keyboard)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3942135" y="4300132"/>
            <a:ext cx="5458341" cy="303213"/>
          </a:xfrm>
          <a:prstGeom prst="rightArrow">
            <a:avLst/>
          </a:prstGeom>
          <a:solidFill>
            <a:srgbClr val="62A4C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3942133" y="5643670"/>
            <a:ext cx="5458341" cy="30321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942135" y="7014816"/>
            <a:ext cx="5458341" cy="303213"/>
          </a:xfrm>
          <a:prstGeom prst="rightArrow">
            <a:avLst/>
          </a:prstGeom>
          <a:solidFill>
            <a:srgbClr val="62A4C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977818" y="3677577"/>
            <a:ext cx="5422658" cy="646331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1700" dirty="0"/>
              <a:t>      Do this and let me know when it’s done! </a:t>
            </a:r>
          </a:p>
          <a:p>
            <a:r>
              <a:rPr lang="en-US" sz="1700" dirty="0"/>
              <a:t>	I am a little bit busy </a:t>
            </a:r>
            <a:r>
              <a:rPr lang="en-US" sz="1700" dirty="0">
                <a:sym typeface="Wingdings"/>
              </a:rPr>
              <a:t></a:t>
            </a:r>
            <a:endParaRPr lang="en-US" sz="1700" dirty="0"/>
          </a:p>
        </p:txBody>
      </p:sp>
      <p:sp>
        <p:nvSpPr>
          <p:cNvPr id="27" name="TextBox 26"/>
          <p:cNvSpPr txBox="1"/>
          <p:nvPr/>
        </p:nvSpPr>
        <p:spPr>
          <a:xfrm>
            <a:off x="5783481" y="5255871"/>
            <a:ext cx="1728629" cy="38779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1700" dirty="0"/>
              <a:t>It’s done!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54852" y="6627017"/>
            <a:ext cx="5345624" cy="38779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1700" dirty="0"/>
              <a:t>	Let’s see what you have.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1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called as “IRQ”?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peripheral device requests to “Interrupt the CPU” this is why it is a “Request” which may or may not be handled by the CPU. </a:t>
            </a:r>
          </a:p>
          <a:p>
            <a:r>
              <a:rPr lang="en-US" dirty="0" smtClean="0"/>
              <a:t>Question: What happens when multiple devices send an IRQ at the same time?</a:t>
            </a:r>
          </a:p>
          <a:p>
            <a:r>
              <a:rPr lang="en-US" dirty="0" smtClean="0"/>
              <a:t>Answer: The one with a higher IRQL gets processed while the others keep waiting.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0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 Handling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best advantages of an interrupt driven device is the ability to overlap device’s processing time with the CPU’s activity.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083990" y="7635528"/>
            <a:ext cx="11073223" cy="441038"/>
          </a:xfrm>
          <a:prstGeom prst="rightArrow">
            <a:avLst/>
          </a:prstGeom>
          <a:solidFill>
            <a:srgbClr val="62A4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6168" y="7559500"/>
            <a:ext cx="924115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CPU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045224" y="4424216"/>
            <a:ext cx="0" cy="372126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503961" y="4424216"/>
            <a:ext cx="0" cy="372126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4045224" y="4747836"/>
            <a:ext cx="4458737" cy="441038"/>
          </a:xfrm>
          <a:prstGeom prst="rightArrow">
            <a:avLst/>
          </a:prstGeom>
          <a:solidFill>
            <a:srgbClr val="62A4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49562" y="8076565"/>
            <a:ext cx="591324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t1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08299" y="8069946"/>
            <a:ext cx="591324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t2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1063" y="4671808"/>
            <a:ext cx="1371938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Device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32926" y="4302874"/>
            <a:ext cx="3726779" cy="43704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2000" dirty="0"/>
              <a:t>Process a lengthy operation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5021" y="8493325"/>
            <a:ext cx="2536424" cy="43704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2000" dirty="0"/>
              <a:t>Issue an operation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I connect my device?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Question: If we have 2 or more devices attached to our mainboard, how will we differentiate one device’s interrupt from the other?</a:t>
            </a:r>
          </a:p>
          <a:p>
            <a:r>
              <a:rPr lang="en-US" dirty="0" smtClean="0"/>
              <a:t>Answer: Each motherboard has an at least one Programmable Interrupt Controller </a:t>
            </a:r>
            <a:r>
              <a:rPr lang="en-US" dirty="0" smtClean="0">
                <a:sym typeface="Wingdings"/>
              </a:rPr>
              <a:t>(PIC / APIC) into which your external devices get connected. You do not have to anything, all is done seamlessly by this electronic circuit.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8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/>
              <a:t>Programmable Interrupt Controller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OMG! What is an interrupt controller?</a:t>
            </a:r>
          </a:p>
          <a:p>
            <a:r>
              <a:rPr lang="en-US" dirty="0"/>
              <a:t>O</a:t>
            </a:r>
            <a:r>
              <a:rPr lang="en-US" dirty="0" smtClean="0"/>
              <a:t>ne </a:t>
            </a:r>
            <a:r>
              <a:rPr lang="en-US" dirty="0"/>
              <a:t>of the most important chips making up the x86 </a:t>
            </a:r>
            <a:r>
              <a:rPr lang="en-US" dirty="0" smtClean="0"/>
              <a:t>architecture,</a:t>
            </a:r>
          </a:p>
          <a:p>
            <a:r>
              <a:rPr lang="en-US" dirty="0"/>
              <a:t>Without it, the x86 architecture would not be an interrupt driven </a:t>
            </a:r>
            <a:r>
              <a:rPr lang="en-US" dirty="0" smtClean="0"/>
              <a:t>architecture,</a:t>
            </a:r>
          </a:p>
          <a:p>
            <a:r>
              <a:rPr lang="en-US" dirty="0"/>
              <a:t>The function of the </a:t>
            </a:r>
            <a:r>
              <a:rPr lang="en-US" dirty="0" smtClean="0"/>
              <a:t>PIC is </a:t>
            </a:r>
            <a:r>
              <a:rPr lang="en-US" dirty="0"/>
              <a:t>to manage hardware interrupts and send them to the appropriate system interrupt. </a:t>
            </a:r>
            <a:endParaRPr lang="en-US" dirty="0" smtClean="0"/>
          </a:p>
          <a:p>
            <a:r>
              <a:rPr lang="en-US" dirty="0" smtClean="0"/>
              <a:t>This way, no polling needed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3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/>
              <a:t>APIC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sophisticated interrupt handling and the ability to send </a:t>
            </a:r>
            <a:r>
              <a:rPr lang="en-US" dirty="0"/>
              <a:t>interrupts between </a:t>
            </a:r>
            <a:r>
              <a:rPr lang="en-US" dirty="0" smtClean="0"/>
              <a:t>processors.</a:t>
            </a:r>
          </a:p>
          <a:p>
            <a:r>
              <a:rPr lang="en-US" dirty="0"/>
              <a:t>In an APIC-based system, each CPU is made of a "core" and a "local APIC".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2453494" y="4520643"/>
            <a:ext cx="5568612" cy="2274107"/>
          </a:xfrm>
          <a:prstGeom prst="rect">
            <a:avLst/>
          </a:prstGeom>
          <a:solidFill>
            <a:srgbClr val="62A4C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30501" y="4878988"/>
            <a:ext cx="1874565" cy="1157726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06385" y="6846545"/>
            <a:ext cx="924115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04471" y="6016217"/>
            <a:ext cx="196951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Local APIC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3321" y="6016217"/>
            <a:ext cx="1038832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84928" y="4906554"/>
            <a:ext cx="1874565" cy="1157726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7705066" y="5071942"/>
            <a:ext cx="2136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25464" y="5285302"/>
            <a:ext cx="2136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18296" y="5498662"/>
            <a:ext cx="2136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24911" y="5712022"/>
            <a:ext cx="2136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8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7579" y="4796693"/>
            <a:ext cx="1874565" cy="1157726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/>
              <a:t>I/O APIC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external I/O APIC is part of Intel’s system chip set. Its primary function is to receive external interrupt events from the system and its associated I/O devices and relay them to the local APIC as </a:t>
            </a:r>
            <a:r>
              <a:rPr lang="en-US" dirty="0" smtClean="0"/>
              <a:t>interrupt messages.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0230" y="5670141"/>
            <a:ext cx="4500080" cy="2067367"/>
          </a:xfrm>
          <a:prstGeom prst="rect">
            <a:avLst/>
          </a:prstGeom>
          <a:solidFill>
            <a:srgbClr val="62A4C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7766" y="5071942"/>
            <a:ext cx="196951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Local APIC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67293" y="6429646"/>
            <a:ext cx="1609262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I/O APIC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0199914" y="6320013"/>
            <a:ext cx="2136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220312" y="6533373"/>
            <a:ext cx="2136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213144" y="6746733"/>
            <a:ext cx="2136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19759" y="6960093"/>
            <a:ext cx="2136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47579" y="6205884"/>
            <a:ext cx="1874565" cy="1157726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07766" y="6443028"/>
            <a:ext cx="196951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Local APIC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9115" y="7623866"/>
            <a:ext cx="1874565" cy="1157726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9301" y="7861010"/>
            <a:ext cx="1969510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Local APIC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29081" y="7171434"/>
            <a:ext cx="1497385" cy="90486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External </a:t>
            </a:r>
          </a:p>
          <a:p>
            <a:r>
              <a:rPr lang="en-US" dirty="0" smtClean="0"/>
              <a:t>Devices</a:t>
            </a:r>
            <a:endParaRPr lang="en-US" dirty="0"/>
          </a:p>
        </p:txBody>
      </p:sp>
      <p:cxnSp>
        <p:nvCxnSpPr>
          <p:cNvPr id="33" name="Elbow Connector 32"/>
          <p:cNvCxnSpPr>
            <a:endCxn id="9" idx="3"/>
          </p:cNvCxnSpPr>
          <p:nvPr/>
        </p:nvCxnSpPr>
        <p:spPr>
          <a:xfrm rot="10800000">
            <a:off x="2977277" y="5330477"/>
            <a:ext cx="2742954" cy="141625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3" idx="1"/>
            <a:endCxn id="20" idx="3"/>
          </p:cNvCxnSpPr>
          <p:nvPr/>
        </p:nvCxnSpPr>
        <p:spPr>
          <a:xfrm rot="10800000">
            <a:off x="2977277" y="6701563"/>
            <a:ext cx="2742954" cy="226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" idx="1"/>
            <a:endCxn id="22" idx="3"/>
          </p:cNvCxnSpPr>
          <p:nvPr/>
        </p:nvCxnSpPr>
        <p:spPr>
          <a:xfrm rot="10800000" flipV="1">
            <a:off x="2978811" y="6703824"/>
            <a:ext cx="2741418" cy="141571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75012" y="8162631"/>
            <a:ext cx="2585141" cy="43704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2000" dirty="0"/>
              <a:t>Interrupt Messages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5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164039" y="5209767"/>
            <a:ext cx="8780208" cy="38524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32401" y="5361374"/>
            <a:ext cx="2784306" cy="3158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What magic CPU does to handle IRQs?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r>
              <a:rPr lang="en-US" dirty="0" smtClean="0"/>
              <a:t>There is no magic, we tell it what to do.</a:t>
            </a:r>
          </a:p>
          <a:p>
            <a:r>
              <a:rPr lang="en-US" dirty="0" smtClean="0"/>
              <a:t>We create a table of function pointers and tell the CPU where it resides.</a:t>
            </a:r>
          </a:p>
          <a:p>
            <a:r>
              <a:rPr lang="en-US" dirty="0" smtClean="0"/>
              <a:t>This table is called as “Interrupt Descriptor Table” and the address for this table is hold by a register called IDTR (IDT register).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7806" y="5501774"/>
            <a:ext cx="2425930" cy="5650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Handler 0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597806" y="6066854"/>
            <a:ext cx="2425930" cy="5650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Handler 1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597806" y="6631935"/>
            <a:ext cx="2425930" cy="5650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/>
              <a:t>Handler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597806" y="7197016"/>
            <a:ext cx="2425930" cy="5650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/>
              <a:t>Handler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97806" y="7762096"/>
            <a:ext cx="2425930" cy="5650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/>
              <a:t>Handler 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7814" y="8506013"/>
            <a:ext cx="616578" cy="43704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2000" dirty="0"/>
              <a:t>IDT</a:t>
            </a:r>
          </a:p>
        </p:txBody>
      </p:sp>
      <p:cxnSp>
        <p:nvCxnSpPr>
          <p:cNvPr id="17" name="Straight Arrow Connector 16"/>
          <p:cNvCxnSpPr>
            <a:stCxn id="4" idx="3"/>
          </p:cNvCxnSpPr>
          <p:nvPr/>
        </p:nvCxnSpPr>
        <p:spPr>
          <a:xfrm flipV="1">
            <a:off x="5023736" y="5777423"/>
            <a:ext cx="2687819" cy="6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023736" y="6321561"/>
            <a:ext cx="2687819" cy="6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023736" y="6893265"/>
            <a:ext cx="2687819" cy="6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023736" y="7451186"/>
            <a:ext cx="2687819" cy="6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023736" y="7995325"/>
            <a:ext cx="2687819" cy="6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69089" y="8495140"/>
            <a:ext cx="839621" cy="43704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2000" dirty="0"/>
              <a:t>RAM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2659" y="5267242"/>
            <a:ext cx="934459" cy="437043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2000" dirty="0"/>
              <a:t>IDTR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487932" y="5494881"/>
            <a:ext cx="1109874" cy="6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725336" y="6091724"/>
            <a:ext cx="3113160" cy="387799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1700" dirty="0"/>
              <a:t>Keyboard Interrupt Handler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9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to easy because it all starts at hardware </a:t>
            </a:r>
            <a:r>
              <a:rPr lang="en-US" dirty="0" smtClean="0">
                <a:sym typeface="Wingdings"/>
              </a:rPr>
              <a:t></a:t>
            </a:r>
            <a:endParaRPr lang="en-US" dirty="0" smtClean="0"/>
          </a:p>
          <a:p>
            <a:r>
              <a:rPr lang="en-US" dirty="0" smtClean="0"/>
              <a:t>If you have question, just interrupt me.</a:t>
            </a:r>
          </a:p>
          <a:p>
            <a:r>
              <a:rPr lang="en-US" dirty="0" smtClean="0"/>
              <a:t>Hands on labs combined with theory.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7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Intel x86 CPU Modes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r>
              <a:rPr lang="en-US" dirty="0" smtClean="0"/>
              <a:t>3 + 1 Modes of operation is supported by CPU.</a:t>
            </a:r>
          </a:p>
          <a:p>
            <a:pPr lvl="1"/>
            <a:r>
              <a:rPr lang="en-US" dirty="0" smtClean="0"/>
              <a:t>Real Mode</a:t>
            </a:r>
          </a:p>
          <a:p>
            <a:pPr lvl="1"/>
            <a:r>
              <a:rPr lang="en-US" dirty="0" smtClean="0"/>
              <a:t>Virtual 8086 Mode</a:t>
            </a:r>
          </a:p>
          <a:p>
            <a:pPr lvl="1"/>
            <a:r>
              <a:rPr lang="en-US" dirty="0" smtClean="0"/>
              <a:t>Protected Mode</a:t>
            </a:r>
          </a:p>
          <a:p>
            <a:pPr lvl="1"/>
            <a:r>
              <a:rPr lang="en-US" dirty="0" smtClean="0"/>
              <a:t>System Management Mode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69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Real Mode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lso </a:t>
            </a:r>
            <a:r>
              <a:rPr lang="en-US" dirty="0"/>
              <a:t>called </a:t>
            </a:r>
            <a:r>
              <a:rPr lang="en-US" b="1" dirty="0" smtClean="0"/>
              <a:t>real </a:t>
            </a:r>
            <a:r>
              <a:rPr lang="en-US" b="1" dirty="0"/>
              <a:t>address </a:t>
            </a:r>
            <a:r>
              <a:rPr lang="en-US" b="1" dirty="0" smtClean="0"/>
              <a:t>mode.</a:t>
            </a:r>
          </a:p>
          <a:p>
            <a:r>
              <a:rPr lang="en-US" dirty="0"/>
              <a:t>Real mode is characterized by a 20-bit segmented memory address </a:t>
            </a:r>
            <a:r>
              <a:rPr lang="en-US" dirty="0" smtClean="0"/>
              <a:t>space </a:t>
            </a:r>
            <a:r>
              <a:rPr lang="en-US" dirty="0"/>
              <a:t>and unlimited direct software access to all memory, I/O addresses and peripheral hardware</a:t>
            </a:r>
            <a:r>
              <a:rPr lang="en-US" dirty="0" smtClean="0"/>
              <a:t>.</a:t>
            </a:r>
          </a:p>
          <a:p>
            <a:r>
              <a:rPr lang="en-US" dirty="0"/>
              <a:t>Real mode provides no support for memory protection, multitasking, or code privilege levels</a:t>
            </a:r>
            <a:r>
              <a:rPr lang="en-US" dirty="0" smtClean="0"/>
              <a:t>.</a:t>
            </a:r>
          </a:p>
          <a:p>
            <a:r>
              <a:rPr lang="en-US" dirty="0"/>
              <a:t>Before the release of the 80286, which introduced Protected mode, real mode was the only available mode for x86 CPUs</a:t>
            </a:r>
            <a:r>
              <a:rPr lang="en-US" dirty="0" smtClean="0"/>
              <a:t>.</a:t>
            </a:r>
          </a:p>
          <a:p>
            <a:r>
              <a:rPr lang="en-US" dirty="0"/>
              <a:t>In the interests of backwards compatibility, </a:t>
            </a:r>
            <a:r>
              <a:rPr lang="en-US" b="1" i="1" dirty="0"/>
              <a:t>all x86 CPUs start in real mode </a:t>
            </a:r>
            <a:r>
              <a:rPr lang="en-US" dirty="0"/>
              <a:t>when reset.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6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Protected Mode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lso </a:t>
            </a:r>
            <a:r>
              <a:rPr lang="en-US" dirty="0"/>
              <a:t>called </a:t>
            </a:r>
            <a:r>
              <a:rPr lang="en-US" b="1" dirty="0"/>
              <a:t>protected virtual address </a:t>
            </a:r>
            <a:r>
              <a:rPr lang="en-US" b="1" dirty="0" smtClean="0"/>
              <a:t>mode.</a:t>
            </a:r>
          </a:p>
          <a:p>
            <a:r>
              <a:rPr lang="en-US" dirty="0"/>
              <a:t>It allows system software to use features such as virtual memory, paging and safe multi-tasking designed to increase an operating system's control over application software</a:t>
            </a:r>
            <a:r>
              <a:rPr lang="en-US" dirty="0" smtClean="0"/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64858" y="6022932"/>
            <a:ext cx="2122688" cy="9647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Power 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059050" y="6022932"/>
            <a:ext cx="2122688" cy="9647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Real Mode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9000173" y="6022932"/>
            <a:ext cx="2122688" cy="96477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Protected Mode</a:t>
            </a:r>
            <a:endParaRPr lang="en-US" dirty="0"/>
          </a:p>
        </p:txBody>
      </p:sp>
      <p:cxnSp>
        <p:nvCxnSpPr>
          <p:cNvPr id="7" name="Straight Arrow Connector 6"/>
          <p:cNvCxnSpPr>
            <a:stCxn id="3" idx="3"/>
            <a:endCxn id="5" idx="1"/>
          </p:cNvCxnSpPr>
          <p:nvPr/>
        </p:nvCxnSpPr>
        <p:spPr>
          <a:xfrm>
            <a:off x="3087547" y="6505317"/>
            <a:ext cx="9715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6181738" y="6505317"/>
            <a:ext cx="28184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36982" y="5375156"/>
            <a:ext cx="0" cy="24532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580058" y="5375156"/>
            <a:ext cx="0" cy="24532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35832" y="6664537"/>
            <a:ext cx="1920101" cy="1437317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sz="1700" dirty="0"/>
              <a:t>Create some </a:t>
            </a:r>
          </a:p>
          <a:p>
            <a:r>
              <a:rPr lang="en-US" sz="1700" dirty="0"/>
              <a:t>tables for </a:t>
            </a:r>
          </a:p>
          <a:p>
            <a:r>
              <a:rPr lang="en-US" sz="1700" dirty="0"/>
              <a:t>Virtual Memory</a:t>
            </a:r>
          </a:p>
          <a:p>
            <a:r>
              <a:rPr lang="en-US" sz="1700" dirty="0"/>
              <a:t>and set PE bit in </a:t>
            </a:r>
          </a:p>
          <a:p>
            <a:r>
              <a:rPr lang="en-US" sz="1700" dirty="0"/>
              <a:t>CR0 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2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Virtual 8086 Mode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lso </a:t>
            </a:r>
            <a:r>
              <a:rPr lang="en-US" dirty="0"/>
              <a:t>called </a:t>
            </a:r>
            <a:r>
              <a:rPr lang="en-US" b="1" dirty="0"/>
              <a:t>virtual real mode</a:t>
            </a:r>
            <a:r>
              <a:rPr lang="en-US" b="1" dirty="0" smtClean="0"/>
              <a:t>.</a:t>
            </a:r>
          </a:p>
          <a:p>
            <a:r>
              <a:rPr lang="en-US" dirty="0" smtClean="0"/>
              <a:t>Allows </a:t>
            </a:r>
            <a:r>
              <a:rPr lang="en-US" dirty="0"/>
              <a:t>the execution of real mode applications that are incapable of running directly in protected mode while the processor is running a protected mode </a:t>
            </a:r>
            <a:r>
              <a:rPr lang="en-US" dirty="0" smtClean="0"/>
              <a:t>operating.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7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System Management Mode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an operating mode in which all normal execution (including the operating system) is suspended, and special separate software (usually firmware or a hardware-assisted debugger) is executed in high-privilege mode</a:t>
            </a:r>
            <a:r>
              <a:rPr lang="en-US" dirty="0" smtClean="0"/>
              <a:t>.</a:t>
            </a:r>
          </a:p>
          <a:p>
            <a:r>
              <a:rPr lang="en-US" dirty="0"/>
              <a:t>SMM is a special-purpose operating mode provided for handling system-wide functions </a:t>
            </a:r>
            <a:r>
              <a:rPr lang="en-US" dirty="0" smtClean="0"/>
              <a:t>like:</a:t>
            </a:r>
          </a:p>
          <a:p>
            <a:pPr lvl="1"/>
            <a:r>
              <a:rPr lang="en-US" dirty="0" smtClean="0"/>
              <a:t>Handle </a:t>
            </a:r>
            <a:r>
              <a:rPr lang="en-US" dirty="0"/>
              <a:t>system events like memory or chipset </a:t>
            </a:r>
            <a:r>
              <a:rPr lang="en-US" dirty="0" smtClean="0"/>
              <a:t>errors,</a:t>
            </a:r>
          </a:p>
          <a:p>
            <a:pPr lvl="1"/>
            <a:r>
              <a:rPr lang="en-US" dirty="0"/>
              <a:t>Manage system safety functions, such as shutdown on high CPU temperature and turning the fans on and </a:t>
            </a:r>
            <a:r>
              <a:rPr lang="en-US" dirty="0" smtClean="0"/>
              <a:t>off,</a:t>
            </a:r>
          </a:p>
          <a:p>
            <a:pPr lvl="1"/>
            <a:r>
              <a:rPr lang="en-US" dirty="0"/>
              <a:t>Emulate motherboard hardware that is unimplemented or buggy.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8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More on SMM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r>
              <a:rPr lang="en-US" dirty="0" smtClean="0"/>
              <a:t>A powerful mode of CPU which can even preempt the whole OS!!!</a:t>
            </a:r>
          </a:p>
          <a:p>
            <a:r>
              <a:rPr lang="en-US" dirty="0"/>
              <a:t>SMM is entered via the SMI (system management interrupt</a:t>
            </a:r>
            <a:r>
              <a:rPr lang="en-US" dirty="0" smtClean="0"/>
              <a:t>)</a:t>
            </a:r>
          </a:p>
          <a:p>
            <a:r>
              <a:rPr lang="en-US" dirty="0" smtClean="0"/>
              <a:t>SMM is a really good place to execute malicious software </a:t>
            </a:r>
            <a:r>
              <a:rPr lang="en-US" b="1" dirty="0" smtClean="0"/>
              <a:t>without modifying the structures created by OS.</a:t>
            </a:r>
          </a:p>
        </p:txBody>
      </p:sp>
      <p:sp>
        <p:nvSpPr>
          <p:cNvPr id="3" name="Right Brace 2"/>
          <p:cNvSpPr/>
          <p:nvPr/>
        </p:nvSpPr>
        <p:spPr>
          <a:xfrm rot="5400000">
            <a:off x="5658309" y="885156"/>
            <a:ext cx="930377" cy="10330680"/>
          </a:xfrm>
          <a:prstGeom prst="rightBrace">
            <a:avLst>
              <a:gd name="adj1" fmla="val 8333"/>
              <a:gd name="adj2" fmla="val 5013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31593" y="6856546"/>
            <a:ext cx="4643041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Here comes the karate kick!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5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 SMM Rootkits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80" y="1831340"/>
            <a:ext cx="3502660" cy="59207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8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M-Rootkits-Securecom08.pdf__page_6_of_12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74" y="2507181"/>
            <a:ext cx="10507853" cy="6037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An overview of SMM Rootkits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r>
              <a:rPr lang="en-US" dirty="0" smtClean="0"/>
              <a:t>Did you know that you can see the keystrokes even before they are handled by “Interrupt Handler”?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877475" y="2721070"/>
            <a:ext cx="10868411" cy="2774953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33846" y="4965486"/>
            <a:ext cx="2212042" cy="517065"/>
          </a:xfrm>
          <a:prstGeom prst="rect">
            <a:avLst/>
          </a:prstGeom>
          <a:solidFill>
            <a:srgbClr val="62A4C0"/>
          </a:solidFill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Normal Path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77478" y="5517783"/>
            <a:ext cx="10868411" cy="3026488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45278" y="8018144"/>
            <a:ext cx="2398241" cy="517065"/>
          </a:xfrm>
          <a:prstGeom prst="rect">
            <a:avLst/>
          </a:prstGeom>
          <a:solidFill>
            <a:srgbClr val="62A4C0"/>
          </a:solidFill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Infected Path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1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The implementation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/>
          <a:lstStyle/>
          <a:p>
            <a:pPr marL="640080" indent="-640080">
              <a:buFont typeface="+mj-lt"/>
              <a:buAutoNum type="arabicPeriod"/>
            </a:pPr>
            <a:r>
              <a:rPr lang="en-US" dirty="0" smtClean="0"/>
              <a:t>Use SM RAM Control Register (SMRAMC)</a:t>
            </a:r>
          </a:p>
          <a:p>
            <a:pPr lvl="1"/>
            <a:r>
              <a:rPr lang="en-US" dirty="0" smtClean="0"/>
              <a:t>Check bit D_OPEN (is SMRAM visible to outside code)</a:t>
            </a:r>
          </a:p>
          <a:p>
            <a:pPr lvl="1"/>
            <a:r>
              <a:rPr lang="en-US" dirty="0" smtClean="0"/>
              <a:t>Check bit D_LCK (is SMRAMC is read-only, if yes a reset is needed)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/>
              <a:t>If D_LCK bit is clear: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/>
              <a:t>Set D_OPEN bit to make SMRAM visible to protected mode code,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/>
              <a:t>Copy the SMM Handler code to the handler portion of SMRAM defined by Intel Docs,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/>
              <a:t>Clear D_OPEN bit and set D_LCK bit to protect our evil code </a:t>
            </a:r>
            <a:r>
              <a:rPr lang="en-US" dirty="0" smtClean="0">
                <a:sym typeface="Wingdings"/>
              </a:rPr>
              <a:t></a:t>
            </a:r>
            <a:endParaRPr lang="en-US" dirty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We are invisible!</a:t>
            </a:r>
            <a:endParaRPr lang="en-US" dirty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6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Routing IRQ 1 to Malicious SMM Handler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dirty="0" smtClean="0"/>
              <a:t>Modify the I/O APIC in such a way that when ever a user presses a key, our SMM code is executed,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/>
              <a:t>SMM Handler reads the scan code, logs it and sends a special command to keyboard for overcoming the problem of a popped up </a:t>
            </a:r>
            <a:r>
              <a:rPr lang="en-US" dirty="0" err="1" smtClean="0"/>
              <a:t>scancode</a:t>
            </a:r>
            <a:r>
              <a:rPr lang="en-US" dirty="0" smtClean="0"/>
              <a:t>.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/>
              <a:t>This in turn makes the next data written into the keyboard buffer available for OS Keyboard Interrupt handler,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Send an IPI to </a:t>
            </a:r>
            <a:r>
              <a:rPr lang="en-US" dirty="0" err="1" smtClean="0">
                <a:sym typeface="Wingdings"/>
              </a:rPr>
              <a:t>ourself</a:t>
            </a:r>
            <a:r>
              <a:rPr lang="en-US" dirty="0" smtClean="0">
                <a:sym typeface="Wingdings"/>
              </a:rPr>
              <a:t> for handling an emulated IRQ 1!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Let the OS think it is a real </a:t>
            </a:r>
            <a:r>
              <a:rPr lang="en-US" dirty="0" err="1" smtClean="0">
                <a:sym typeface="Wingdings"/>
              </a:rPr>
              <a:t>scancode</a:t>
            </a:r>
            <a:r>
              <a:rPr lang="en-US" dirty="0" smtClean="0">
                <a:sym typeface="Wingdings"/>
              </a:rPr>
              <a:t> generated by the keyboard encoder </a:t>
            </a:r>
            <a:endParaRPr lang="en-US" dirty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1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keyloggers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keyboard is the device you command your computers.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Logging keys from a PC provides the malware authors with great power.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Best way to gather intelligence.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Russia is said to be switching to “typing machines” in critical institutions.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Best way to get rich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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9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Pros &amp; Cons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6568675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dirty="0" smtClean="0"/>
              <a:t>Pros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/>
              <a:t>Totally invisible to the OS!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No need to change any OS created structures.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Very hard to detect.</a:t>
            </a:r>
          </a:p>
          <a:p>
            <a:pPr marL="960120" lvl="1" indent="-64008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Cons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Works only with PS/2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Limited to single processor system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D_LCK bit is already set on modern systems 	</a:t>
            </a:r>
            <a:endParaRPr lang="en-US" dirty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1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#2 IDT Hooking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54" y="2376032"/>
            <a:ext cx="6570182" cy="55320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3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Structure of an Interrupt Descriptor Table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1665771"/>
            <a:ext cx="9989001" cy="4027542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Protected Mode counterpart of Real Mode Interrupt Vector Table (IVT),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Contains at most 256 entries.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Each entry is 8 bytes long and they are structured as defined below: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2267" y="4659183"/>
            <a:ext cx="6400800" cy="2068259"/>
          </a:xfrm>
          <a:prstGeom prst="rect">
            <a:avLst/>
          </a:prstGeom>
        </p:spPr>
        <p:txBody>
          <a:bodyPr lIns="128016" tIns="64008" rIns="128016" bIns="64008">
            <a:spAutoFit/>
          </a:bodyPr>
          <a:lstStyle/>
          <a:p>
            <a:r>
              <a:rPr lang="en-US" dirty="0" err="1" smtClean="0"/>
              <a:t>nt</a:t>
            </a:r>
            <a:r>
              <a:rPr lang="en-US" dirty="0"/>
              <a:t>!_KIDTENTRY</a:t>
            </a:r>
          </a:p>
          <a:p>
            <a:r>
              <a:rPr lang="fi-FI" dirty="0"/>
              <a:t>   +0x000 Offset           </a:t>
            </a:r>
            <a:r>
              <a:rPr lang="fi-FI" dirty="0" smtClean="0"/>
              <a:t>         : </a:t>
            </a:r>
            <a:r>
              <a:rPr lang="fi-FI" dirty="0"/>
              <a:t>Uint2B</a:t>
            </a:r>
          </a:p>
          <a:p>
            <a:r>
              <a:rPr lang="en-US" dirty="0"/>
              <a:t>   +0x002 Selector         </a:t>
            </a:r>
            <a:r>
              <a:rPr lang="en-US" dirty="0" smtClean="0"/>
              <a:t>       : </a:t>
            </a:r>
            <a:r>
              <a:rPr lang="en-US" dirty="0"/>
              <a:t>Uint2B</a:t>
            </a:r>
          </a:p>
          <a:p>
            <a:r>
              <a:rPr lang="en-US" dirty="0"/>
              <a:t>   +0x004 Access          </a:t>
            </a:r>
            <a:r>
              <a:rPr lang="en-US" dirty="0" smtClean="0"/>
              <a:t>        </a:t>
            </a:r>
            <a:r>
              <a:rPr lang="en-US" dirty="0"/>
              <a:t>: Uint2B</a:t>
            </a:r>
          </a:p>
          <a:p>
            <a:r>
              <a:rPr lang="en-US" dirty="0"/>
              <a:t>   +0x006 </a:t>
            </a:r>
            <a:r>
              <a:rPr lang="en-US" dirty="0" err="1"/>
              <a:t>ExtendedOffset</a:t>
            </a:r>
            <a:r>
              <a:rPr lang="en-US" dirty="0"/>
              <a:t>   </a:t>
            </a:r>
            <a:r>
              <a:rPr lang="en-US" dirty="0" smtClean="0"/>
              <a:t>: </a:t>
            </a:r>
            <a:r>
              <a:rPr lang="en-US" dirty="0"/>
              <a:t>Uint2B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8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Keyboard Interrupt is not mapped to IDT#1???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dirty="0">
                <a:sym typeface="Wingdings"/>
              </a:rPr>
              <a:t>Where </a:t>
            </a:r>
            <a:r>
              <a:rPr lang="en-US" dirty="0" smtClean="0">
                <a:sym typeface="Wingdings"/>
              </a:rPr>
              <a:t>is IRQ </a:t>
            </a:r>
            <a:r>
              <a:rPr lang="en-US" dirty="0">
                <a:sym typeface="Wingdings"/>
              </a:rPr>
              <a:t>1 </a:t>
            </a:r>
            <a:r>
              <a:rPr lang="en-US" dirty="0" smtClean="0">
                <a:sym typeface="Wingdings"/>
              </a:rPr>
              <a:t>mapped? Which IDT Entry??? </a:t>
            </a:r>
          </a:p>
          <a:p>
            <a:pPr lvl="1"/>
            <a:r>
              <a:rPr lang="en-US" dirty="0" smtClean="0">
                <a:sym typeface="Wingdings"/>
              </a:rPr>
              <a:t>“</a:t>
            </a:r>
            <a:r>
              <a:rPr lang="en-US" dirty="0"/>
              <a:t>IOAPIC makes IRQ and remaps IRQ to IDT.</a:t>
            </a:r>
            <a:r>
              <a:rPr lang="en-US" dirty="0" smtClean="0"/>
              <a:t>”</a:t>
            </a:r>
          </a:p>
          <a:p>
            <a:pPr lvl="1"/>
            <a:endParaRPr lang="en-US" dirty="0">
              <a:sym typeface="Wingdings"/>
            </a:endParaRPr>
          </a:p>
          <a:p>
            <a:pPr marL="320040" lvl="1" indent="0">
              <a:buNone/>
            </a:pPr>
            <a:endParaRPr lang="en-US" dirty="0" smtClean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endParaRPr lang="en-US" dirty="0" smtClean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endParaRPr lang="en-US" dirty="0" smtClean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r>
              <a:rPr lang="en-US" dirty="0" smtClean="0"/>
              <a:t>Methods for retrieving the vector address: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APIC</a:t>
            </a:r>
          </a:p>
          <a:p>
            <a:pPr lvl="1"/>
            <a:r>
              <a:rPr lang="en-US" dirty="0" smtClean="0"/>
              <a:t>Scan </a:t>
            </a:r>
            <a:r>
              <a:rPr lang="en-US" dirty="0"/>
              <a:t>kernel memory</a:t>
            </a:r>
          </a:p>
          <a:p>
            <a:pPr lvl="1"/>
            <a:r>
              <a:rPr lang="en-US" dirty="0"/>
              <a:t>Use the kernel API function</a:t>
            </a:r>
            <a:endParaRPr lang="en-US" dirty="0" smtClean="0">
              <a:sym typeface="Wingding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9656" y="2882715"/>
            <a:ext cx="11521945" cy="3207032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sz="2000" dirty="0"/>
              <a:t>﻿</a:t>
            </a:r>
            <a:r>
              <a:rPr lang="en-US" sz="2000" dirty="0" err="1"/>
              <a:t>kd</a:t>
            </a:r>
            <a:r>
              <a:rPr lang="en-US" sz="2000" dirty="0"/>
              <a:t>&gt; !</a:t>
            </a:r>
            <a:r>
              <a:rPr lang="en-US" sz="2000" dirty="0" err="1"/>
              <a:t>ioapic</a:t>
            </a:r>
            <a:endParaRPr lang="en-US" sz="2000" dirty="0"/>
          </a:p>
          <a:p>
            <a:r>
              <a:rPr lang="en-US" sz="2000" dirty="0" err="1"/>
              <a:t>IoApic</a:t>
            </a:r>
            <a:r>
              <a:rPr lang="en-US" sz="2000" dirty="0"/>
              <a:t> @ </a:t>
            </a:r>
            <a:r>
              <a:rPr lang="en-US" sz="2000" b="1" dirty="0"/>
              <a:t>FEC00000</a:t>
            </a:r>
            <a:r>
              <a:rPr lang="en-US" sz="2000" dirty="0"/>
              <a:t>  ID:1 (11)  Arb:0</a:t>
            </a:r>
          </a:p>
          <a:p>
            <a:r>
              <a:rPr lang="en-US" sz="2000" dirty="0"/>
              <a:t>Inti00.: 00000000`000100ff    </a:t>
            </a:r>
            <a:r>
              <a:rPr lang="en-US" sz="2000" dirty="0" err="1"/>
              <a:t>Vec:FF</a:t>
            </a:r>
            <a:r>
              <a:rPr lang="en-US" sz="2000" dirty="0"/>
              <a:t>  </a:t>
            </a:r>
            <a:r>
              <a:rPr lang="en-US" sz="2000" dirty="0" err="1"/>
              <a:t>FixedDel</a:t>
            </a:r>
            <a:r>
              <a:rPr lang="en-US" sz="2000" dirty="0"/>
              <a:t>   Ph:00000000      </a:t>
            </a:r>
            <a:r>
              <a:rPr lang="en-US" sz="2000" dirty="0" err="1"/>
              <a:t>edg</a:t>
            </a:r>
            <a:r>
              <a:rPr lang="en-US" sz="2000" dirty="0"/>
              <a:t> high      m</a:t>
            </a:r>
          </a:p>
          <a:p>
            <a:r>
              <a:rPr lang="en-US" sz="2000" b="1" dirty="0"/>
              <a:t>Inti01.: 01000000`00000991  Vec:91  </a:t>
            </a:r>
            <a:r>
              <a:rPr lang="en-US" sz="2000" b="1" dirty="0" err="1"/>
              <a:t>LowestDl</a:t>
            </a:r>
            <a:r>
              <a:rPr lang="en-US" sz="2000" b="1" dirty="0"/>
              <a:t>  Lg:01000000      </a:t>
            </a:r>
            <a:r>
              <a:rPr lang="en-US" sz="2000" b="1" dirty="0" err="1"/>
              <a:t>edg</a:t>
            </a:r>
            <a:r>
              <a:rPr lang="en-US" sz="2000" b="1" dirty="0"/>
              <a:t> high    </a:t>
            </a:r>
            <a:r>
              <a:rPr lang="en-US" sz="2000" dirty="0"/>
              <a:t>   </a:t>
            </a:r>
          </a:p>
          <a:p>
            <a:r>
              <a:rPr lang="en-US" sz="2000" dirty="0"/>
              <a:t>Inti02.: 00000000`000100ff    </a:t>
            </a:r>
            <a:r>
              <a:rPr lang="en-US" sz="2000" dirty="0" err="1"/>
              <a:t>Vec:FF</a:t>
            </a:r>
            <a:r>
              <a:rPr lang="en-US" sz="2000" dirty="0"/>
              <a:t>  </a:t>
            </a:r>
            <a:r>
              <a:rPr lang="en-US" sz="2000" dirty="0" err="1"/>
              <a:t>FixedDel</a:t>
            </a:r>
            <a:r>
              <a:rPr lang="en-US" sz="2000" dirty="0"/>
              <a:t>   Ph:00000000      </a:t>
            </a:r>
            <a:r>
              <a:rPr lang="en-US" sz="2000" dirty="0" err="1"/>
              <a:t>edg</a:t>
            </a:r>
            <a:r>
              <a:rPr lang="en-US" sz="2000" dirty="0"/>
              <a:t> high      m</a:t>
            </a:r>
          </a:p>
          <a:p>
            <a:r>
              <a:rPr lang="en-US" sz="2000" dirty="0"/>
              <a:t>Inti03.: 00000000`000100ff    </a:t>
            </a:r>
            <a:r>
              <a:rPr lang="en-US" sz="2000" dirty="0" err="1"/>
              <a:t>Vec:FF</a:t>
            </a:r>
            <a:r>
              <a:rPr lang="en-US" sz="2000" dirty="0"/>
              <a:t>  </a:t>
            </a:r>
            <a:r>
              <a:rPr lang="en-US" sz="2000" dirty="0" err="1"/>
              <a:t>FixedDel</a:t>
            </a:r>
            <a:r>
              <a:rPr lang="en-US" sz="2000" dirty="0"/>
              <a:t>   Ph:00000000      </a:t>
            </a:r>
            <a:r>
              <a:rPr lang="en-US" sz="2000" dirty="0" err="1"/>
              <a:t>edg</a:t>
            </a:r>
            <a:r>
              <a:rPr lang="en-US" sz="2000" dirty="0"/>
              <a:t> high      m</a:t>
            </a:r>
          </a:p>
          <a:p>
            <a:endParaRPr lang="en-US" sz="2000" dirty="0"/>
          </a:p>
          <a:p>
            <a:r>
              <a:rPr lang="en-US" sz="2000" dirty="0" err="1"/>
              <a:t>kd</a:t>
            </a:r>
            <a:r>
              <a:rPr lang="en-US" sz="2000" dirty="0"/>
              <a:t>&gt; !</a:t>
            </a:r>
            <a:r>
              <a:rPr lang="en-US" sz="2000" dirty="0" err="1"/>
              <a:t>idt</a:t>
            </a:r>
            <a:r>
              <a:rPr lang="en-US" sz="2000" dirty="0"/>
              <a:t> –a</a:t>
            </a:r>
          </a:p>
          <a:p>
            <a:r>
              <a:rPr lang="en-US" sz="2000" b="1" dirty="0"/>
              <a:t>31</a:t>
            </a:r>
            <a:r>
              <a:rPr lang="en-US" sz="2000" dirty="0"/>
              <a:t>: 84866058 </a:t>
            </a:r>
            <a:r>
              <a:rPr lang="en-US" sz="2000" b="1" dirty="0"/>
              <a:t>i8042prt!I8042KeyboardInterruptService </a:t>
            </a:r>
            <a:r>
              <a:rPr lang="en-US" sz="2000" dirty="0"/>
              <a:t>(KINTERRUPT 84866000) </a:t>
            </a:r>
            <a:r>
              <a:rPr lang="en-US" sz="2000" b="1" i="1" u="sng" dirty="0"/>
              <a:t>NO I/O APIC</a:t>
            </a:r>
            <a:r>
              <a:rPr lang="en-US" sz="2000" dirty="0"/>
              <a:t> </a:t>
            </a:r>
          </a:p>
          <a:p>
            <a:r>
              <a:rPr lang="en-US" sz="2000" dirty="0"/>
              <a:t>﻿</a:t>
            </a:r>
            <a:r>
              <a:rPr lang="en-US" sz="2000" b="1" dirty="0"/>
              <a:t>91</a:t>
            </a:r>
            <a:r>
              <a:rPr lang="en-US" sz="2000" dirty="0"/>
              <a:t>: 84864058 </a:t>
            </a:r>
            <a:r>
              <a:rPr lang="en-US" sz="2000" b="1" dirty="0"/>
              <a:t>i8042prt!I8042KeyboardInterruptService </a:t>
            </a:r>
            <a:r>
              <a:rPr lang="en-US" sz="2000" dirty="0"/>
              <a:t>(KINTERRUPT 84864000)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6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How to read </a:t>
            </a:r>
            <a:r>
              <a:rPr lang="en-US" sz="3400" dirty="0" err="1"/>
              <a:t>scancode</a:t>
            </a:r>
            <a:r>
              <a:rPr lang="en-US" sz="3400" dirty="0"/>
              <a:t>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79" y="1665770"/>
            <a:ext cx="11469497" cy="7103617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It’s as easy as executing an “in al,60h” instruction </a:t>
            </a:r>
          </a:p>
          <a:p>
            <a:pPr lvl="1"/>
            <a:r>
              <a:rPr lang="en-US" dirty="0" smtClean="0">
                <a:sym typeface="Wingdings"/>
              </a:rPr>
              <a:t>IN instruction empties the data, we need to put it back into its place for system’s use.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Here is an excerpt from the Keyboard Controller command set: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endParaRPr lang="en-US" dirty="0" smtClean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endParaRPr lang="en-US" dirty="0" smtClean="0">
              <a:sym typeface="Wingding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5586" y="4337547"/>
            <a:ext cx="9738847" cy="206825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i="1" dirty="0"/>
              <a:t>Command 0xd2: Write keyboard output buffer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Write </a:t>
            </a:r>
            <a:r>
              <a:rPr lang="en-US" dirty="0"/>
              <a:t>the keyboard controllers output buffer with the byte next written to port 0x60, </a:t>
            </a:r>
            <a:r>
              <a:rPr lang="en-US" b="1" dirty="0"/>
              <a:t>and act as if this </a:t>
            </a:r>
            <a:r>
              <a:rPr lang="en-US" b="1" dirty="0" smtClean="0"/>
              <a:t>is a keyboard generated </a:t>
            </a:r>
            <a:r>
              <a:rPr lang="en-US" b="1" dirty="0"/>
              <a:t>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5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Here is the method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47006" y="2007126"/>
            <a:ext cx="1589465" cy="639855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IDT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347006" y="3502368"/>
            <a:ext cx="1589465" cy="41758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sz="2000" dirty="0"/>
              <a:t>Entry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36471" y="3704427"/>
            <a:ext cx="9698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906315" y="3399054"/>
            <a:ext cx="4579817" cy="77684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sz="2000" dirty="0" err="1"/>
              <a:t>Keylogger</a:t>
            </a:r>
            <a:r>
              <a:rPr lang="en-US" sz="2000" dirty="0"/>
              <a:t> Interrupt Handler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06315" y="6562486"/>
            <a:ext cx="4687578" cy="610744"/>
          </a:xfrm>
          <a:prstGeom prst="roundRect">
            <a:avLst/>
          </a:prstGeom>
          <a:solidFill>
            <a:srgbClr val="62A4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sz="2000" dirty="0"/>
              <a:t>Original Interrupt Handler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486132" y="6867858"/>
            <a:ext cx="41218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  <a:endCxn id="10" idx="0"/>
          </p:cNvCxnSpPr>
          <p:nvPr/>
        </p:nvCxnSpPr>
        <p:spPr>
          <a:xfrm>
            <a:off x="6196224" y="4175898"/>
            <a:ext cx="53880" cy="2386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97995" y="2691928"/>
            <a:ext cx="3609973" cy="2456058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US" dirty="0" smtClean="0"/>
              <a:t>Record the keystroke into a buffer and execute the special keyboard controller command for putting it back into place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6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#3 Hacking KINTERRUPT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820" y="1938020"/>
            <a:ext cx="6791960" cy="57251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3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Structure of a KINTERRUPT</a:t>
            </a:r>
          </a:p>
        </p:txBody>
      </p:sp>
      <p:pic>
        <p:nvPicPr>
          <p:cNvPr id="5" name="Picture 4" descr="7x64__Base___Running_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0"/>
          <a:stretch/>
        </p:blipFill>
        <p:spPr>
          <a:xfrm>
            <a:off x="107761" y="1815818"/>
            <a:ext cx="12536222" cy="54583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2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Where does this code come from?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KINTERRUPT-&gt;</a:t>
            </a:r>
            <a:r>
              <a:rPr lang="en-US" dirty="0" err="1" smtClean="0">
                <a:sym typeface="Wingdings"/>
              </a:rPr>
              <a:t>DispatchCode</a:t>
            </a:r>
            <a:r>
              <a:rPr lang="en-US" dirty="0" smtClean="0">
                <a:sym typeface="Wingdings"/>
              </a:rPr>
              <a:t> is actually a modified version of </a:t>
            </a:r>
            <a:r>
              <a:rPr lang="en-US" dirty="0" err="1" smtClean="0">
                <a:sym typeface="Wingdings"/>
              </a:rPr>
              <a:t>KiInterruptTemplate</a:t>
            </a:r>
            <a:r>
              <a:rPr lang="en-US" dirty="0" smtClean="0">
                <a:sym typeface="Wingdings"/>
              </a:rPr>
              <a:t>.</a:t>
            </a:r>
          </a:p>
          <a:p>
            <a:pPr marL="640080" indent="-640080">
              <a:buFont typeface="+mj-lt"/>
              <a:buAutoNum type="arabicPeriod"/>
            </a:pPr>
            <a:endParaRPr lang="en-US" dirty="0" smtClean="0"/>
          </a:p>
          <a:p>
            <a:pPr lvl="1"/>
            <a:endParaRPr lang="en-US" dirty="0">
              <a:sym typeface="Wingdings"/>
            </a:endParaRPr>
          </a:p>
          <a:p>
            <a:pPr marL="320040" lvl="1" indent="0">
              <a:buNone/>
            </a:pPr>
            <a:endParaRPr lang="en-US" dirty="0" smtClean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endParaRPr lang="en-US" dirty="0" smtClean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Can be easily modified for different kinds of interrupts such as </a:t>
            </a:r>
            <a:r>
              <a:rPr lang="en-US" dirty="0" err="1" smtClean="0">
                <a:sym typeface="Wingdings"/>
              </a:rPr>
              <a:t>KiChainedDispatch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KiFloatingDispatch</a:t>
            </a:r>
            <a:r>
              <a:rPr lang="en-US" dirty="0" smtClean="0">
                <a:sym typeface="Wingdings"/>
              </a:rPr>
              <a:t>.</a:t>
            </a:r>
          </a:p>
        </p:txBody>
      </p:sp>
      <p:pic>
        <p:nvPicPr>
          <p:cNvPr id="3" name="Picture 2" descr="7x64__Bas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8028"/>
            <a:ext cx="12801600" cy="26259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9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What does a </a:t>
            </a:r>
            <a:r>
              <a:rPr lang="en-US" sz="3400" dirty="0" err="1"/>
              <a:t>DispatchCode</a:t>
            </a:r>
            <a:r>
              <a:rPr lang="en-US" sz="3400" dirty="0"/>
              <a:t> do?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49989631"/>
              </p:ext>
            </p:extLst>
          </p:nvPr>
        </p:nvGraphicFramePr>
        <p:xfrm>
          <a:off x="2133600" y="1955800"/>
          <a:ext cx="85344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6411744" y="5927082"/>
            <a:ext cx="0" cy="1966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7542" y="7947679"/>
            <a:ext cx="8868492" cy="90486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pPr algn="ctr"/>
            <a:r>
              <a:rPr lang="en-US" dirty="0" smtClean="0"/>
              <a:t>This is the point where “Interrupt Servicing” takes place!</a:t>
            </a:r>
          </a:p>
          <a:p>
            <a:pPr algn="ctr"/>
            <a:r>
              <a:rPr lang="en-US" b="1" dirty="0"/>
              <a:t>i</a:t>
            </a:r>
            <a:r>
              <a:rPr lang="en-US" b="1" dirty="0" smtClean="0"/>
              <a:t>8042KeyboardInterruptService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8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begin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download these files:</a:t>
            </a:r>
          </a:p>
          <a:p>
            <a:pPr lvl="1"/>
            <a:r>
              <a:rPr lang="en-US" b="1" dirty="0" smtClean="0">
                <a:solidFill>
                  <a:srgbClr val="990000"/>
                </a:solidFill>
                <a:hlinkClick r:id="rId3"/>
              </a:rPr>
              <a:t>Materials: http</a:t>
            </a:r>
            <a:r>
              <a:rPr lang="en-US" b="1" dirty="0">
                <a:solidFill>
                  <a:srgbClr val="990000"/>
                </a:solidFill>
                <a:hlinkClick r:id="rId3"/>
              </a:rPr>
              <a:t>://bit.ly/</a:t>
            </a:r>
            <a:r>
              <a:rPr lang="en-US" b="1" dirty="0" smtClean="0">
                <a:solidFill>
                  <a:srgbClr val="990000"/>
                </a:solidFill>
                <a:hlinkClick r:id="rId3"/>
              </a:rPr>
              <a:t>1aLVnOI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(pass: infected)</a:t>
            </a:r>
          </a:p>
          <a:p>
            <a:pPr lvl="1"/>
            <a:r>
              <a:rPr lang="en-US" b="1" dirty="0" smtClean="0">
                <a:solidFill>
                  <a:srgbClr val="990000"/>
                </a:solidFill>
              </a:rPr>
              <a:t>Labs</a:t>
            </a:r>
            <a:r>
              <a:rPr lang="en-US" b="1" dirty="0">
                <a:solidFill>
                  <a:srgbClr val="990000"/>
                </a:solidFill>
              </a:rPr>
              <a:t>: http://</a:t>
            </a:r>
            <a:r>
              <a:rPr lang="en-US" b="1" dirty="0" err="1">
                <a:solidFill>
                  <a:srgbClr val="990000"/>
                </a:solidFill>
              </a:rPr>
              <a:t>bit.ly</a:t>
            </a:r>
            <a:r>
              <a:rPr lang="en-US" b="1" dirty="0">
                <a:solidFill>
                  <a:srgbClr val="990000"/>
                </a:solidFill>
              </a:rPr>
              <a:t>/16FZ73t</a:t>
            </a:r>
            <a:endParaRPr lang="en-US" b="1" u="sng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Please turn your AV/Windows Defender OFF!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6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How to intercept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dirty="0">
                <a:sym typeface="Wingdings"/>
              </a:rPr>
              <a:t>Put an inline hook into </a:t>
            </a:r>
            <a:r>
              <a:rPr lang="en-US" dirty="0" err="1" smtClean="0">
                <a:sym typeface="Wingdings"/>
              </a:rPr>
              <a:t>DispatchCode’s</a:t>
            </a:r>
            <a:r>
              <a:rPr lang="en-US" dirty="0" smtClean="0">
                <a:sym typeface="Wingdings"/>
              </a:rPr>
              <a:t> prolog,</a:t>
            </a:r>
            <a:endParaRPr lang="en-US" dirty="0">
              <a:sym typeface="Wingdings"/>
            </a:endParaRPr>
          </a:p>
          <a:p>
            <a:pPr marL="640080" indent="-640080">
              <a:buFont typeface="+mj-lt"/>
              <a:buAutoNum type="arabicPeriod"/>
            </a:pPr>
            <a:r>
              <a:rPr lang="en-US" dirty="0">
                <a:sym typeface="Wingdings"/>
              </a:rPr>
              <a:t>Create a new KINTERRUPT object and make EDI point to </a:t>
            </a:r>
            <a:r>
              <a:rPr lang="en-US" dirty="0" smtClean="0">
                <a:sym typeface="Wingdings"/>
              </a:rPr>
              <a:t>it,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Replace the </a:t>
            </a:r>
            <a:r>
              <a:rPr lang="en-US" dirty="0" err="1" smtClean="0">
                <a:sym typeface="Wingdings"/>
              </a:rPr>
              <a:t>ServiceRoutine</a:t>
            </a:r>
            <a:r>
              <a:rPr lang="en-US" dirty="0" smtClean="0">
                <a:sym typeface="Wingdings"/>
              </a:rPr>
              <a:t> field of KINTERRUPT,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Inline hook the </a:t>
            </a:r>
            <a:r>
              <a:rPr lang="en-US" dirty="0" err="1" smtClean="0">
                <a:sym typeface="Wingdings"/>
              </a:rPr>
              <a:t>ServiceRoutine</a:t>
            </a:r>
            <a:r>
              <a:rPr lang="en-US" dirty="0">
                <a:sym typeface="Wingdings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5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Windows Driver Model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2046633" cy="7763680"/>
          </a:xfrm>
        </p:spPr>
        <p:txBody>
          <a:bodyPr>
            <a:normAutofit/>
          </a:bodyPr>
          <a:lstStyle/>
          <a:p>
            <a:r>
              <a:rPr lang="en-US" sz="2500" dirty="0">
                <a:sym typeface="Wingdings"/>
              </a:rPr>
              <a:t>A layered design with support for adding drivers into the stack dynamically.</a:t>
            </a:r>
          </a:p>
          <a:p>
            <a:r>
              <a:rPr lang="en-US" sz="2500" dirty="0">
                <a:sym typeface="Wingdings"/>
              </a:rPr>
              <a:t>Great design for management. </a:t>
            </a:r>
          </a:p>
          <a:p>
            <a:r>
              <a:rPr lang="en-US" sz="2500" dirty="0">
                <a:sym typeface="Wingdings"/>
              </a:rPr>
              <a:t>Allows another driver to filter some other driver’s packets.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200" y="4125586"/>
            <a:ext cx="4159336" cy="504285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8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Keyboard Device Stack</a:t>
            </a:r>
          </a:p>
        </p:txBody>
      </p:sp>
      <p:pic>
        <p:nvPicPr>
          <p:cNvPr id="5" name="Picture 4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2215379"/>
            <a:ext cx="11699727" cy="5663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6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What is an IRP?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2046633" cy="7763680"/>
          </a:xfrm>
        </p:spPr>
        <p:txBody>
          <a:bodyPr>
            <a:normAutofit/>
          </a:bodyPr>
          <a:lstStyle/>
          <a:p>
            <a:r>
              <a:rPr lang="en-US" sz="2500" dirty="0">
                <a:sym typeface="Wingdings"/>
              </a:rPr>
              <a:t>A structure which is used by the I/O manager for defining a request targeted to a device.</a:t>
            </a:r>
          </a:p>
          <a:p>
            <a:r>
              <a:rPr lang="en-US" sz="2500" dirty="0">
                <a:sym typeface="Wingdings"/>
              </a:rPr>
              <a:t>Reading a file, writing to a file and much more operation is handled with IRPs.</a:t>
            </a:r>
          </a:p>
          <a:p>
            <a:r>
              <a:rPr lang="en-US" sz="2500" dirty="0">
                <a:sym typeface="Wingdings"/>
              </a:rPr>
              <a:t>Each IRP has a Major code which makes it possible to call appropriate handler for that IRP.</a:t>
            </a:r>
            <a:endParaRPr lang="en-US" dirty="0" smtClean="0">
              <a:sym typeface="Wingding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00777" y="5003209"/>
            <a:ext cx="3817894" cy="7578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Upper Driver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400777" y="6615757"/>
            <a:ext cx="3817894" cy="7578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Class Driver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400777" y="8344904"/>
            <a:ext cx="3817894" cy="75789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dirty="0" smtClean="0"/>
              <a:t>Lower Driver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29383" y="5761102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09044" y="5770417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59561" y="5779731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80934" y="5759896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38736" y="7461082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18397" y="7470396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68914" y="7479710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90287" y="7459875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711661" y="7469189"/>
            <a:ext cx="0" cy="825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286943" y="5854185"/>
            <a:ext cx="2681267" cy="50238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r>
              <a:rPr lang="en-US" sz="2100" dirty="0" err="1"/>
              <a:t>Keylogger</a:t>
            </a:r>
            <a:endParaRPr lang="en-US" sz="2100" dirty="0"/>
          </a:p>
        </p:txBody>
      </p:sp>
      <p:cxnSp>
        <p:nvCxnSpPr>
          <p:cNvPr id="25" name="Elbow Connector 24"/>
          <p:cNvCxnSpPr/>
          <p:nvPr/>
        </p:nvCxnSpPr>
        <p:spPr>
          <a:xfrm>
            <a:off x="8218671" y="5363555"/>
            <a:ext cx="2389827" cy="416177"/>
          </a:xfrm>
          <a:prstGeom prst="bentConnector3">
            <a:avLst>
              <a:gd name="adj1" fmla="val 987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23" idx="2"/>
            <a:endCxn id="6" idx="3"/>
          </p:cNvCxnSpPr>
          <p:nvPr/>
        </p:nvCxnSpPr>
        <p:spPr>
          <a:xfrm rot="5400000">
            <a:off x="9104059" y="5471187"/>
            <a:ext cx="638131" cy="240890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6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i8042prt.sys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Port driver for 8042 compatible keyboard and mouse devices.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Handles the interrupt for a keyboard device and delivers it to the system.</a:t>
            </a:r>
          </a:p>
          <a:p>
            <a:pPr marL="640080" indent="-64008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Contains good candidates for a </a:t>
            </a:r>
            <a:r>
              <a:rPr lang="en-US" dirty="0" err="1" smtClean="0">
                <a:sym typeface="Wingdings"/>
              </a:rPr>
              <a:t>keylogger</a:t>
            </a:r>
            <a:r>
              <a:rPr lang="en-US" dirty="0" smtClean="0">
                <a:sym typeface="Wingdings"/>
              </a:rPr>
              <a:t>.</a:t>
            </a:r>
            <a:endParaRPr lang="en-US" dirty="0">
              <a:sym typeface="Wingdings"/>
            </a:endParaRPr>
          </a:p>
        </p:txBody>
      </p:sp>
      <p:pic>
        <p:nvPicPr>
          <p:cNvPr id="3" name="Picture 2" descr="7x32__Bas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0669"/>
            <a:ext cx="12801600" cy="31711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9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i8042prt.sys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298409"/>
              </p:ext>
            </p:extLst>
          </p:nvPr>
        </p:nvGraphicFramePr>
        <p:xfrm>
          <a:off x="640080" y="1666875"/>
          <a:ext cx="11603673" cy="7763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i8042prt.sys Overview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813216031"/>
              </p:ext>
            </p:extLst>
          </p:nvPr>
        </p:nvGraphicFramePr>
        <p:xfrm>
          <a:off x="867942" y="1606706"/>
          <a:ext cx="11396883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5" name="Straight Arrow Connector 14"/>
          <p:cNvCxnSpPr>
            <a:endCxn id="17" idx="0"/>
          </p:cNvCxnSpPr>
          <p:nvPr/>
        </p:nvCxnSpPr>
        <p:spPr>
          <a:xfrm flipH="1">
            <a:off x="2351965" y="5526885"/>
            <a:ext cx="3" cy="26135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3553" y="8140427"/>
            <a:ext cx="3616823" cy="744819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en-US" sz="2000" dirty="0"/>
              <a:t>Uses </a:t>
            </a:r>
            <a:r>
              <a:rPr lang="en-US" sz="2000" dirty="0" err="1"/>
              <a:t>Globals.Read</a:t>
            </a:r>
            <a:r>
              <a:rPr lang="en-US" sz="2000" dirty="0"/>
              <a:t> method</a:t>
            </a:r>
          </a:p>
          <a:p>
            <a:pPr algn="ctr"/>
            <a:r>
              <a:rPr lang="en-US" sz="2000" dirty="0"/>
              <a:t>internally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65046" y="5526885"/>
            <a:ext cx="6" cy="996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05836" y="6673775"/>
            <a:ext cx="3630724" cy="1052596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en-US" sz="2000" dirty="0"/>
              <a:t>May also terminate the</a:t>
            </a:r>
          </a:p>
          <a:p>
            <a:pPr algn="ctr"/>
            <a:r>
              <a:rPr lang="en-US" sz="2000" dirty="0"/>
              <a:t>ISR by modifying </a:t>
            </a:r>
          </a:p>
          <a:p>
            <a:pPr algn="ctr"/>
            <a:r>
              <a:rPr lang="en-US" sz="2000" dirty="0" err="1"/>
              <a:t>ContinueProcessing</a:t>
            </a:r>
            <a:r>
              <a:rPr lang="en-US" sz="2000" dirty="0"/>
              <a:t> </a:t>
            </a:r>
            <a:r>
              <a:rPr lang="en-US" sz="2000" dirty="0" err="1"/>
              <a:t>param</a:t>
            </a:r>
            <a:r>
              <a:rPr lang="en-US" sz="2000" dirty="0"/>
              <a:t>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869991" y="5526886"/>
            <a:ext cx="6" cy="2508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73238" y="8148708"/>
            <a:ext cx="4793528" cy="1360372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en-US" sz="2000" dirty="0"/>
              <a:t>Queues a DPC for giving a </a:t>
            </a:r>
          </a:p>
          <a:p>
            <a:pPr algn="ctr"/>
            <a:r>
              <a:rPr lang="en-US" sz="2000" dirty="0"/>
              <a:t>chance to class driver for processing</a:t>
            </a:r>
          </a:p>
          <a:p>
            <a:pPr algn="ctr"/>
            <a:r>
              <a:rPr lang="en-US" sz="2000" dirty="0"/>
              <a:t>the input data at DISPATCH_LEVEL</a:t>
            </a:r>
          </a:p>
          <a:p>
            <a:pPr algn="ctr"/>
            <a:r>
              <a:rPr lang="en-US" sz="2000" dirty="0"/>
              <a:t>(I8042KeyboardIsrDpc)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0913344" y="5526886"/>
            <a:ext cx="0" cy="1146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024710" y="6779241"/>
            <a:ext cx="3732666" cy="744819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en-US" sz="2000" dirty="0"/>
              <a:t>Adds the INPUT data into </a:t>
            </a:r>
          </a:p>
          <a:p>
            <a:pPr algn="ctr"/>
            <a:r>
              <a:rPr lang="en-US" sz="2000" dirty="0"/>
              <a:t>keyboard input data queue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3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#4 i8042prt!Globals Hack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417" y="1980185"/>
            <a:ext cx="4388828" cy="63944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8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i8042prt.sys GLOBALS structure</a:t>
            </a:r>
          </a:p>
        </p:txBody>
      </p:sp>
      <p:pic>
        <p:nvPicPr>
          <p:cNvPr id="9" name="Picture 8" descr="7x32__Bas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3239324"/>
            <a:ext cx="11575571" cy="33508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2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A look into i8042prt!Globals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2260" y="4915114"/>
            <a:ext cx="11085444" cy="3231654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r>
              <a:rPr lang="cs-CZ" dirty="0" err="1"/>
              <a:t>kd</a:t>
            </a:r>
            <a:r>
              <a:rPr lang="cs-CZ" dirty="0"/>
              <a:t>&gt; </a:t>
            </a:r>
            <a:r>
              <a:rPr lang="cs-CZ" dirty="0" err="1"/>
              <a:t>dps</a:t>
            </a:r>
            <a:r>
              <a:rPr lang="cs-CZ" dirty="0"/>
              <a:t> i8042prt!Globals</a:t>
            </a:r>
          </a:p>
          <a:p>
            <a:r>
              <a:rPr lang="cs-CZ" dirty="0"/>
              <a:t>8d9540c0  85799cd8</a:t>
            </a:r>
          </a:p>
          <a:p>
            <a:r>
              <a:rPr lang="cs-CZ" dirty="0"/>
              <a:t>8d9540c4  8594cab8</a:t>
            </a:r>
          </a:p>
          <a:p>
            <a:r>
              <a:rPr lang="cs-CZ" dirty="0"/>
              <a:t>8d9540c8  85a52c88</a:t>
            </a:r>
          </a:p>
          <a:p>
            <a:r>
              <a:rPr lang="cs-CZ" dirty="0"/>
              <a:t>8d9540cc  8281a094 </a:t>
            </a:r>
            <a:r>
              <a:rPr lang="cs-CZ" dirty="0" err="1"/>
              <a:t>hal!READ_PORT_UCHAR</a:t>
            </a:r>
            <a:endParaRPr lang="cs-CZ" dirty="0"/>
          </a:p>
          <a:p>
            <a:r>
              <a:rPr lang="cs-CZ" dirty="0"/>
              <a:t>8d9540d0  8281a0fc </a:t>
            </a:r>
            <a:r>
              <a:rPr lang="cs-CZ" dirty="0" smtClean="0"/>
              <a:t> </a:t>
            </a:r>
            <a:r>
              <a:rPr lang="cs-CZ" dirty="0" err="1" smtClean="0"/>
              <a:t>hal</a:t>
            </a:r>
            <a:r>
              <a:rPr lang="cs-CZ" dirty="0" err="1"/>
              <a:t>!WRITE_PORT_UCHAR</a:t>
            </a:r>
            <a:endParaRPr lang="cs-CZ" dirty="0"/>
          </a:p>
          <a:p>
            <a:r>
              <a:rPr lang="cs-CZ" dirty="0"/>
              <a:t>8d9540d4  00720070</a:t>
            </a:r>
          </a:p>
          <a:p>
            <a:r>
              <a:rPr lang="cs-CZ" dirty="0"/>
              <a:t>8d9540d8  859b3c80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757" y="2768608"/>
            <a:ext cx="12152242" cy="1360372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r>
              <a:rPr lang="en-US" sz="2000" dirty="0"/>
              <a:t>﻿8d94c601 ffb0a0000000    push    </a:t>
            </a:r>
            <a:r>
              <a:rPr lang="en-US" sz="2000" dirty="0" err="1"/>
              <a:t>dword</a:t>
            </a:r>
            <a:r>
              <a:rPr lang="en-US" sz="2000" dirty="0"/>
              <a:t> </a:t>
            </a:r>
            <a:r>
              <a:rPr lang="en-US" sz="2000" dirty="0" err="1"/>
              <a:t>ptr</a:t>
            </a:r>
            <a:r>
              <a:rPr lang="en-US" sz="2000" dirty="0"/>
              <a:t> [eax+0A0h]</a:t>
            </a:r>
          </a:p>
          <a:p>
            <a:r>
              <a:rPr lang="en-US" sz="2000" dirty="0"/>
              <a:t>8d94c607 ff15cc40958d    call    </a:t>
            </a:r>
            <a:r>
              <a:rPr lang="en-US" sz="2000" dirty="0" err="1"/>
              <a:t>dword</a:t>
            </a:r>
            <a:r>
              <a:rPr lang="en-US" sz="2000" dirty="0"/>
              <a:t> </a:t>
            </a:r>
            <a:r>
              <a:rPr lang="en-US" sz="2000" dirty="0" err="1"/>
              <a:t>ptr</a:t>
            </a:r>
            <a:r>
              <a:rPr lang="en-US" sz="2000" dirty="0"/>
              <a:t> [i8042prt!Globals+0xc (8d9540cc)]</a:t>
            </a:r>
          </a:p>
          <a:p>
            <a:r>
              <a:rPr lang="en-US" sz="2000" dirty="0"/>
              <a:t>8d94c60d 8807                   </a:t>
            </a:r>
            <a:r>
              <a:rPr lang="en-US" sz="2000" dirty="0" err="1"/>
              <a:t>mov</a:t>
            </a:r>
            <a:r>
              <a:rPr lang="en-US" sz="2000" dirty="0"/>
              <a:t>     byte </a:t>
            </a:r>
            <a:r>
              <a:rPr lang="en-US" sz="2000" dirty="0" err="1"/>
              <a:t>ptr</a:t>
            </a:r>
            <a:r>
              <a:rPr lang="en-US" sz="2000" dirty="0"/>
              <a:t> [</a:t>
            </a:r>
            <a:r>
              <a:rPr lang="en-US" sz="2000" dirty="0" err="1"/>
              <a:t>edi</a:t>
            </a:r>
            <a:r>
              <a:rPr lang="en-US" sz="2000" dirty="0"/>
              <a:t>],al</a:t>
            </a:r>
          </a:p>
          <a:p>
            <a:r>
              <a:rPr lang="en-US" sz="2000" dirty="0"/>
              <a:t>8d94c60f 0fb6c0                </a:t>
            </a:r>
            <a:r>
              <a:rPr lang="en-US" sz="2000" dirty="0" err="1"/>
              <a:t>movzx</a:t>
            </a:r>
            <a:r>
              <a:rPr lang="en-US" sz="2000" dirty="0"/>
              <a:t>   </a:t>
            </a:r>
            <a:r>
              <a:rPr lang="en-US" sz="2000" dirty="0" err="1"/>
              <a:t>eax,al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478105" y="3525078"/>
            <a:ext cx="2365513" cy="2968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8" idx="0"/>
          </p:cNvCxnSpPr>
          <p:nvPr/>
        </p:nvCxnSpPr>
        <p:spPr>
          <a:xfrm>
            <a:off x="8166505" y="6719710"/>
            <a:ext cx="2239703" cy="1597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66505" y="8316771"/>
            <a:ext cx="4479406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Replace it with your own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9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VirtualBox</a:t>
            </a:r>
            <a:endParaRPr lang="en-US" dirty="0"/>
          </a:p>
        </p:txBody>
      </p:sp>
      <p:pic>
        <p:nvPicPr>
          <p:cNvPr id="4" name="Picture 3" descr="Oracle_VM_VirtualBox_Manag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9" y="1831166"/>
            <a:ext cx="10541728" cy="70226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1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Globals</a:t>
            </a:r>
            <a:r>
              <a:rPr lang="en-US" sz="3400" dirty="0"/>
              <a:t> Read Data Hook</a:t>
            </a:r>
          </a:p>
        </p:txBody>
      </p:sp>
      <p:sp>
        <p:nvSpPr>
          <p:cNvPr id="4" name="Rectangle 3"/>
          <p:cNvSpPr/>
          <p:nvPr/>
        </p:nvSpPr>
        <p:spPr>
          <a:xfrm>
            <a:off x="309218" y="1710814"/>
            <a:ext cx="12044018" cy="1680461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r>
              <a:rPr lang="fi-FI" dirty="0"/>
              <a:t>kd&gt; </a:t>
            </a:r>
            <a:r>
              <a:rPr lang="fi-FI" dirty="0" err="1"/>
              <a:t>bl</a:t>
            </a:r>
            <a:r>
              <a:rPr lang="fi-FI" dirty="0"/>
              <a:t> *</a:t>
            </a:r>
          </a:p>
          <a:p>
            <a:r>
              <a:rPr lang="fi-FI" dirty="0"/>
              <a:t> 0 d 8d94c57c     0001 (0001) i8042prt!I8xGetByteAsynchronous+0x81 </a:t>
            </a:r>
            <a:r>
              <a:rPr lang="fi-FI" dirty="0" smtClean="0"/>
              <a:t>  "</a:t>
            </a:r>
            <a:r>
              <a:rPr lang="fi-FI" dirty="0"/>
              <a:t>r </a:t>
            </a:r>
            <a:r>
              <a:rPr lang="fi-FI" dirty="0" err="1"/>
              <a:t>al;g</a:t>
            </a:r>
            <a:r>
              <a:rPr lang="fi-FI" dirty="0"/>
              <a:t>;"</a:t>
            </a:r>
          </a:p>
          <a:p>
            <a:r>
              <a:rPr lang="fi-FI" dirty="0"/>
              <a:t> 1 d 8d94c599     0001 (0001) i8042prt!I8xGetByteAsynchronous+0x9e </a:t>
            </a:r>
            <a:r>
              <a:rPr lang="fi-FI" dirty="0" smtClean="0"/>
              <a:t>  "</a:t>
            </a:r>
            <a:r>
              <a:rPr lang="fi-FI" dirty="0"/>
              <a:t>r </a:t>
            </a:r>
            <a:r>
              <a:rPr lang="fi-FI" dirty="0" err="1"/>
              <a:t>al;g</a:t>
            </a:r>
            <a:r>
              <a:rPr lang="fi-FI" dirty="0"/>
              <a:t>;"</a:t>
            </a:r>
          </a:p>
          <a:p>
            <a:r>
              <a:rPr lang="fi-FI" dirty="0"/>
              <a:t> 2 e 8d94c60d     0001 (0001) i8042prt!I8xGetByteAsynchronous+0x112 "r </a:t>
            </a:r>
            <a:r>
              <a:rPr lang="fi-FI" dirty="0" err="1"/>
              <a:t>al;g</a:t>
            </a:r>
            <a:r>
              <a:rPr lang="fi-FI" dirty="0"/>
              <a:t>;"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9425" y="4557127"/>
            <a:ext cx="10565902" cy="904863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r>
              <a:rPr lang="en-US" dirty="0" smtClean="0"/>
              <a:t>﻿0 3d  0  3d  0  3d  9  1d  1e  1d  9e  1d  1f  1d  9f  1d  20  1d  a0  1d  21  1d  a1  1d  22  1d  a2  1d  23  1d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12291" y="4384383"/>
            <a:ext cx="11223184" cy="126559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72143" y="5649979"/>
            <a:ext cx="0" cy="11601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3796" y="6971043"/>
            <a:ext cx="12307805" cy="90486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Here we have the keystrokes, also little noisy but can be parsed with a simple</a:t>
            </a:r>
          </a:p>
          <a:p>
            <a:r>
              <a:rPr lang="en-US" dirty="0"/>
              <a:t>s</a:t>
            </a:r>
            <a:r>
              <a:rPr lang="en-US" dirty="0" smtClean="0"/>
              <a:t>cript.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2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#5 I8xGetByteAsynchronous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669" y="2427355"/>
            <a:ext cx="7819728" cy="52234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2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I8xGetByteAsynchronous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/>
              </a:rPr>
              <a:t>Defined as 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   </a:t>
            </a:r>
            <a:r>
              <a:rPr lang="en-US" sz="2200" dirty="0">
                <a:sym typeface="Wingdings"/>
              </a:rPr>
              <a:t>I8xGetByteAsynchronous(</a:t>
            </a:r>
            <a:r>
              <a:rPr lang="en-US" sz="2200" dirty="0"/>
              <a:t>CCHAR </a:t>
            </a:r>
            <a:r>
              <a:rPr lang="en-US" sz="2200" dirty="0" err="1">
                <a:sym typeface="Wingdings"/>
              </a:rPr>
              <a:t>KeyboardType,UCHAR</a:t>
            </a:r>
            <a:r>
              <a:rPr lang="en-US" sz="2200" dirty="0">
                <a:sym typeface="Wingdings"/>
              </a:rPr>
              <a:t>*</a:t>
            </a:r>
            <a:r>
              <a:rPr lang="en-US" sz="2200" dirty="0" err="1">
                <a:sym typeface="Wingdings"/>
              </a:rPr>
              <a:t>ScanCode</a:t>
            </a:r>
            <a:r>
              <a:rPr lang="en-US" sz="2200" dirty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Pretty good place to hook.</a:t>
            </a:r>
          </a:p>
          <a:p>
            <a:r>
              <a:rPr lang="en-US" dirty="0" smtClean="0">
                <a:sym typeface="Wingdings"/>
              </a:rPr>
              <a:t>Internally uses </a:t>
            </a:r>
            <a:r>
              <a:rPr lang="en-US" dirty="0" err="1" smtClean="0">
                <a:sym typeface="Wingdings"/>
              </a:rPr>
              <a:t>Global.Read</a:t>
            </a:r>
            <a:r>
              <a:rPr lang="en-US" dirty="0" smtClean="0">
                <a:sym typeface="Wingdings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7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900" dirty="0"/>
              <a:t>#6 Hacking </a:t>
            </a:r>
            <a:r>
              <a:rPr lang="en-US" sz="3900" dirty="0" err="1"/>
              <a:t>IsrHookCallback</a:t>
            </a:r>
            <a:r>
              <a:rPr lang="en-US" sz="39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998" y="1964798"/>
            <a:ext cx="4498340" cy="67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9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 err="1"/>
              <a:t>IsrHookCallback</a:t>
            </a:r>
            <a:r>
              <a:rPr lang="en-US" sz="3400" dirty="0"/>
              <a:t> 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Used by upper level drivers to modify the </a:t>
            </a:r>
            <a:r>
              <a:rPr lang="en-US" dirty="0" err="1" smtClean="0">
                <a:sym typeface="Wingdings"/>
              </a:rPr>
              <a:t>scancode</a:t>
            </a:r>
            <a:r>
              <a:rPr lang="en-US" dirty="0" smtClean="0">
                <a:sym typeface="Wingdings"/>
              </a:rPr>
              <a:t> in the ISR routine. </a:t>
            </a:r>
          </a:p>
          <a:p>
            <a:r>
              <a:rPr lang="en-US" dirty="0" smtClean="0">
                <a:sym typeface="Wingdings"/>
              </a:rPr>
              <a:t>Gets called right after scan code is retrieved from the keyboard controller.  </a:t>
            </a:r>
          </a:p>
        </p:txBody>
      </p:sp>
      <p:pic>
        <p:nvPicPr>
          <p:cNvPr id="5" name="Picture 4" descr="PI8042_KEYBOARD_ISR_function_pointer__Windows_Drivers_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4083055"/>
            <a:ext cx="11416923" cy="5206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6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Hack </a:t>
            </a:r>
            <a:r>
              <a:rPr lang="en-US" sz="3400" dirty="0" err="1"/>
              <a:t>IsrHookCallback</a:t>
            </a:r>
            <a:r>
              <a:rPr lang="en-US" sz="3400" dirty="0"/>
              <a:t> 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As easy as setting </a:t>
            </a:r>
            <a:r>
              <a:rPr lang="en-US" dirty="0" err="1" smtClean="0">
                <a:sym typeface="Wingdings"/>
              </a:rPr>
              <a:t>DeviceExtension</a:t>
            </a:r>
            <a:r>
              <a:rPr lang="en-US" dirty="0" smtClean="0">
                <a:sym typeface="Wingdings"/>
              </a:rPr>
              <a:t>-&gt;</a:t>
            </a:r>
            <a:r>
              <a:rPr lang="en-US" dirty="0" err="1" smtClean="0"/>
              <a:t>IsrHookCallback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Right after that, keys will start flowing into our callback!</a:t>
            </a:r>
          </a:p>
          <a:p>
            <a:r>
              <a:rPr lang="en-US" dirty="0" smtClean="0">
                <a:sym typeface="Wingdings"/>
              </a:rPr>
              <a:t>Callback can even stop the ISR’s processing.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45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900" dirty="0"/>
              <a:t>#7 Hacking </a:t>
            </a:r>
            <a:r>
              <a:rPr lang="en-US" sz="3900" dirty="0" err="1"/>
              <a:t>ClassService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81" y="2380525"/>
            <a:ext cx="7982838" cy="53122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2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What does I8xQueueCurrentKeyboardInput do?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r>
              <a:rPr lang="en-US" sz="2500" dirty="0">
                <a:sym typeface="Wingdings"/>
              </a:rPr>
              <a:t>Queues a DPC for further processing.</a:t>
            </a:r>
          </a:p>
          <a:p>
            <a:r>
              <a:rPr lang="en-US" sz="2500" dirty="0">
                <a:sym typeface="Wingdings"/>
              </a:rPr>
              <a:t>DPC calls </a:t>
            </a:r>
            <a:r>
              <a:rPr lang="en-US" sz="2500" dirty="0" err="1">
                <a:sym typeface="Wingdings"/>
              </a:rPr>
              <a:t>D</a:t>
            </a:r>
            <a:r>
              <a:rPr lang="en-US" sz="2500" dirty="0" err="1"/>
              <a:t>eviceExtension</a:t>
            </a:r>
            <a:r>
              <a:rPr lang="en-US" sz="2500" dirty="0"/>
              <a:t>-&gt;</a:t>
            </a:r>
            <a:r>
              <a:rPr lang="en-US" sz="2500" dirty="0" err="1"/>
              <a:t>ConnectData.ClassService</a:t>
            </a:r>
            <a:r>
              <a:rPr lang="en-US" sz="2500" dirty="0"/>
              <a:t> function for delivering the scan code information to the class driver.</a:t>
            </a:r>
          </a:p>
          <a:p>
            <a:r>
              <a:rPr lang="en-US" sz="2500" dirty="0">
                <a:sym typeface="Wingdings"/>
              </a:rPr>
              <a:t>Question: Can’t we hook that?</a:t>
            </a:r>
          </a:p>
          <a:p>
            <a:r>
              <a:rPr lang="en-US" sz="2500" dirty="0">
                <a:sym typeface="Wingdings"/>
              </a:rPr>
              <a:t>Answer: Definitely yes!</a:t>
            </a:r>
          </a:p>
          <a:p>
            <a:r>
              <a:rPr lang="en-US" sz="2500" dirty="0">
                <a:sym typeface="Wingdings"/>
              </a:rPr>
              <a:t>How: Replace the </a:t>
            </a:r>
            <a:r>
              <a:rPr lang="en-US" sz="2500" dirty="0" err="1">
                <a:sym typeface="Wingdings"/>
              </a:rPr>
              <a:t>ClassService</a:t>
            </a:r>
            <a:r>
              <a:rPr lang="en-US" sz="2500" dirty="0">
                <a:sym typeface="Wingdings"/>
              </a:rPr>
              <a:t> function with your own 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3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I8xQueueCurrentKeyboardInput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Queues a DPC object for further processing the input data.</a:t>
            </a:r>
          </a:p>
          <a:p>
            <a:r>
              <a:rPr lang="en-US" dirty="0" smtClean="0">
                <a:sym typeface="Wingdings"/>
              </a:rPr>
              <a:t>This gives class drivers or any upper level drivers a chance to process the input data structure, even modify it!</a:t>
            </a:r>
          </a:p>
          <a:p>
            <a:r>
              <a:rPr lang="en-US" dirty="0" smtClean="0">
                <a:sym typeface="Wingdings"/>
              </a:rPr>
              <a:t>As soon as IRQL drops to DISPATCH_LEVEL, DPC gets executed and calls the callback supplied by Class Driver.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89840788"/>
              </p:ext>
            </p:extLst>
          </p:nvPr>
        </p:nvGraphicFramePr>
        <p:xfrm>
          <a:off x="2450016" y="5002115"/>
          <a:ext cx="8061404" cy="405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7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400" dirty="0"/>
              <a:t>DPC – Deferred Procedure Call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1604198" cy="7763680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Time is a precious thing! </a:t>
            </a:r>
          </a:p>
          <a:p>
            <a:r>
              <a:rPr lang="en-US" dirty="0" smtClean="0">
                <a:sym typeface="Wingdings"/>
              </a:rPr>
              <a:t>Do what ever you can to make hardware feel better and queue a procedure to be called when everything is OK.</a:t>
            </a:r>
          </a:p>
          <a:p>
            <a:r>
              <a:rPr lang="en-US" dirty="0" smtClean="0">
                <a:sym typeface="Wingdings"/>
              </a:rPr>
              <a:t>This prevents keeping a CPU at a high IRQL level for a long time.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8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Detective</a:t>
            </a:r>
            <a:endParaRPr lang="en-US" dirty="0"/>
          </a:p>
        </p:txBody>
      </p:sp>
      <p:pic>
        <p:nvPicPr>
          <p:cNvPr id="5" name="Picture 4" descr="7x32__win32k.sys_Live___Running_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55" y="1701419"/>
            <a:ext cx="9314872" cy="7571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7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#8 I8xWriteDataToKeyboardQueue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542" y="1913460"/>
            <a:ext cx="6181078" cy="61810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4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I8xWriteDataToKeyboardQueue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2046633" cy="7763680"/>
          </a:xfrm>
        </p:spPr>
        <p:txBody>
          <a:bodyPr>
            <a:normAutofit/>
          </a:bodyPr>
          <a:lstStyle/>
          <a:p>
            <a:r>
              <a:rPr lang="en-US" sz="2500" dirty="0">
                <a:sym typeface="Wingdings"/>
              </a:rPr>
              <a:t>A great candidate for hooking!</a:t>
            </a:r>
          </a:p>
          <a:p>
            <a:r>
              <a:rPr lang="en-US" sz="2500" dirty="0">
                <a:sym typeface="Wingdings"/>
              </a:rPr>
              <a:t>Gets the INPUT data as it’s second parameter and writes that into it’s internal data queue.</a:t>
            </a:r>
          </a:p>
          <a:p>
            <a:r>
              <a:rPr lang="en-US" sz="2500" dirty="0">
                <a:sym typeface="Wingdings"/>
              </a:rPr>
              <a:t>Flags describe whether the key is down or up.</a:t>
            </a:r>
          </a:p>
        </p:txBody>
      </p:sp>
      <p:pic>
        <p:nvPicPr>
          <p:cNvPr id="5" name="Picture 4" descr="KEYBOARD_INPUT_DATA_structure__Windows_Drivers_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3" y="4228026"/>
            <a:ext cx="11854564" cy="4827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1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#9 Filter Drivers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938020"/>
            <a:ext cx="8001000" cy="57073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5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How to filter?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2046633" cy="7763680"/>
          </a:xfrm>
        </p:spPr>
        <p:txBody>
          <a:bodyPr>
            <a:normAutofit/>
          </a:bodyPr>
          <a:lstStyle/>
          <a:p>
            <a:r>
              <a:rPr lang="en-US" sz="2500" dirty="0">
                <a:sym typeface="Wingdings"/>
              </a:rPr>
              <a:t>Meaning of layer in malware authors slang:</a:t>
            </a:r>
          </a:p>
          <a:p>
            <a:pPr lvl="1"/>
            <a:r>
              <a:rPr lang="en-US" sz="2200" dirty="0">
                <a:sym typeface="Wingdings"/>
              </a:rPr>
              <a:t> “A point for injecting evil” </a:t>
            </a:r>
          </a:p>
          <a:p>
            <a:r>
              <a:rPr lang="en-US" dirty="0" smtClean="0">
                <a:sym typeface="Wingdings"/>
              </a:rPr>
              <a:t>Two methods:</a:t>
            </a:r>
          </a:p>
          <a:p>
            <a:pPr lvl="1"/>
            <a:r>
              <a:rPr lang="en-US" dirty="0" err="1" smtClean="0">
                <a:sym typeface="Wingdings"/>
              </a:rPr>
              <a:t>IoAttachDevice</a:t>
            </a:r>
            <a:r>
              <a:rPr lang="en-US" dirty="0" smtClean="0">
                <a:sym typeface="Wingdings"/>
              </a:rPr>
              <a:t> API: </a:t>
            </a:r>
            <a:r>
              <a:rPr lang="en-US" dirty="0"/>
              <a:t>The </a:t>
            </a:r>
            <a:r>
              <a:rPr lang="en-US" b="1" dirty="0" err="1"/>
              <a:t>IoAttachDevice</a:t>
            </a:r>
            <a:r>
              <a:rPr lang="en-US" dirty="0"/>
              <a:t> routine attaches the caller's device object to a named target device object, so that I/O requests bound for the target device are routed first to the caller.</a:t>
            </a:r>
            <a:endParaRPr lang="en-US" dirty="0" smtClean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Registry hacks for devices. Set </a:t>
            </a:r>
            <a:r>
              <a:rPr lang="en-US" dirty="0" err="1" smtClean="0">
                <a:sym typeface="Wingdings"/>
              </a:rPr>
              <a:t>UpperFilter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LowerFilters</a:t>
            </a:r>
            <a:r>
              <a:rPr lang="en-US" dirty="0" smtClean="0">
                <a:sym typeface="Wingdings"/>
              </a:rPr>
              <a:t>. </a:t>
            </a:r>
            <a:r>
              <a:rPr lang="en-US" dirty="0"/>
              <a:t>Upper filter drivers go between the operating system and the main driver, and lower filter drivers go between the main driver and the hardware.</a:t>
            </a:r>
            <a:endParaRPr lang="en-US" dirty="0" smtClean="0"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8654" y="4751410"/>
            <a:ext cx="7083192" cy="2068259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/>
              <a:t>NTSTATUS </a:t>
            </a:r>
            <a:r>
              <a:rPr lang="en-US" dirty="0" err="1"/>
              <a:t>IoAttachDevice</a:t>
            </a:r>
            <a:r>
              <a:rPr lang="en-US" dirty="0"/>
              <a:t>(</a:t>
            </a:r>
          </a:p>
          <a:p>
            <a:r>
              <a:rPr lang="en-US" dirty="0"/>
              <a:t>  _In_   PDEVICE_OBJECT </a:t>
            </a:r>
            <a:r>
              <a:rPr lang="en-US" dirty="0" err="1"/>
              <a:t>SourceDevice</a:t>
            </a:r>
            <a:r>
              <a:rPr lang="en-US" dirty="0"/>
              <a:t>,</a:t>
            </a:r>
          </a:p>
          <a:p>
            <a:r>
              <a:rPr lang="en-US" dirty="0"/>
              <a:t>  _In_   PUNICODE_STRING </a:t>
            </a:r>
            <a:r>
              <a:rPr lang="en-US" dirty="0" err="1"/>
              <a:t>TargetDevice</a:t>
            </a:r>
            <a:r>
              <a:rPr lang="en-US" dirty="0"/>
              <a:t>,</a:t>
            </a:r>
          </a:p>
          <a:p>
            <a:r>
              <a:rPr lang="en-US" dirty="0"/>
              <a:t>  _Out_  PDEVICE_OBJECT *</a:t>
            </a:r>
            <a:r>
              <a:rPr lang="en-US" dirty="0" err="1"/>
              <a:t>AttachedDevice</a:t>
            </a:r>
            <a:endParaRPr lang="en-US" dirty="0"/>
          </a:p>
          <a:p>
            <a:r>
              <a:rPr lang="en-US" dirty="0"/>
              <a:t>);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2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Let’s check for Keyboard Filters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2046633" cy="7763680"/>
          </a:xfrm>
        </p:spPr>
        <p:txBody>
          <a:bodyPr>
            <a:norm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Go to Materials/Applications copy </a:t>
            </a:r>
            <a:r>
              <a:rPr lang="en-US" sz="2400" dirty="0" err="1">
                <a:sym typeface="Wingdings"/>
              </a:rPr>
              <a:t>RegShot</a:t>
            </a:r>
            <a:r>
              <a:rPr lang="en-US" sz="2400" dirty="0">
                <a:sym typeface="Wingdings"/>
              </a:rPr>
              <a:t> directory to your Desktop.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Execute “</a:t>
            </a:r>
            <a:r>
              <a:rPr lang="en-US" sz="2400" dirty="0" err="1">
                <a:sym typeface="Wingdings"/>
              </a:rPr>
              <a:t>regshot.exe</a:t>
            </a:r>
            <a:r>
              <a:rPr lang="en-US" sz="2400" dirty="0">
                <a:sym typeface="Wingdings"/>
              </a:rPr>
              <a:t>”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Set output path to “Desktop”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Click on “1</a:t>
            </a:r>
            <a:r>
              <a:rPr lang="en-US" sz="2400" baseline="30000" dirty="0">
                <a:sym typeface="Wingdings"/>
              </a:rPr>
              <a:t>st</a:t>
            </a:r>
            <a:r>
              <a:rPr lang="en-US" sz="2400" dirty="0">
                <a:sym typeface="Wingdings"/>
              </a:rPr>
              <a:t> Shot” -&gt; “Shot”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Install “</a:t>
            </a:r>
            <a:r>
              <a:rPr lang="en-US" sz="2400" dirty="0" err="1">
                <a:sym typeface="Wingdings"/>
              </a:rPr>
              <a:t>Zemana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AntiLogger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Free.exe</a:t>
            </a:r>
            <a:r>
              <a:rPr lang="en-US" sz="2400" dirty="0">
                <a:sym typeface="Wingdings"/>
              </a:rPr>
              <a:t>”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Go to </a:t>
            </a:r>
            <a:r>
              <a:rPr lang="en-US" sz="2400" dirty="0" err="1">
                <a:sym typeface="Wingdings"/>
              </a:rPr>
              <a:t>regshot</a:t>
            </a:r>
            <a:r>
              <a:rPr lang="en-US" sz="2400" dirty="0">
                <a:sym typeface="Wingdings"/>
              </a:rPr>
              <a:t> again and click “2</a:t>
            </a:r>
            <a:r>
              <a:rPr lang="en-US" sz="2400" baseline="30000" dirty="0">
                <a:sym typeface="Wingdings"/>
              </a:rPr>
              <a:t>nd</a:t>
            </a:r>
            <a:r>
              <a:rPr lang="en-US" sz="2400" dirty="0">
                <a:sym typeface="Wingdings"/>
              </a:rPr>
              <a:t> Shot” -&gt; “Shot”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Click “compare”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Search for “﻿</a:t>
            </a:r>
            <a:r>
              <a:rPr lang="en-US" sz="2400" dirty="0" err="1">
                <a:sym typeface="Wingdings"/>
              </a:rPr>
              <a:t>UpperFilters</a:t>
            </a:r>
            <a:r>
              <a:rPr lang="en-US" sz="2400" dirty="0">
                <a:sym typeface="Wingdings"/>
              </a:rPr>
              <a:t>” (Upper filters for keyboard device)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Copy the GUID and </a:t>
            </a:r>
            <a:r>
              <a:rPr lang="en-US" sz="2400" dirty="0" err="1">
                <a:sym typeface="Wingdings"/>
              </a:rPr>
              <a:t>google</a:t>
            </a:r>
            <a:r>
              <a:rPr lang="en-US" sz="2400" dirty="0">
                <a:sym typeface="Wingdings"/>
              </a:rPr>
              <a:t> it. Guess what does it define?</a:t>
            </a:r>
          </a:p>
          <a:p>
            <a:pPr marL="640080" indent="-640080">
              <a:buFont typeface="+mj-lt"/>
              <a:buAutoNum type="arabicPeriod"/>
            </a:pPr>
            <a:r>
              <a:rPr lang="en-US" sz="2400" dirty="0">
                <a:sym typeface="Wingdings"/>
              </a:rPr>
              <a:t>Restart the machine in DEBUG MODE and execute:</a:t>
            </a:r>
          </a:p>
          <a:p>
            <a:pPr marL="960120" lvl="1" indent="-640080">
              <a:buFont typeface="+mj-lt"/>
              <a:buAutoNum type="arabicPeriod"/>
            </a:pPr>
            <a:r>
              <a:rPr lang="en-US" sz="2100" dirty="0">
                <a:sym typeface="Wingdings"/>
              </a:rPr>
              <a:t>!</a:t>
            </a:r>
            <a:r>
              <a:rPr lang="en-US" sz="2100" dirty="0" err="1">
                <a:sym typeface="Wingdings"/>
              </a:rPr>
              <a:t>drvobj</a:t>
            </a:r>
            <a:r>
              <a:rPr lang="en-US" sz="2100" dirty="0">
                <a:sym typeface="Wingdings"/>
              </a:rPr>
              <a:t> \Device\</a:t>
            </a:r>
            <a:r>
              <a:rPr lang="en-US" sz="2100" dirty="0" err="1">
                <a:sym typeface="Wingdings"/>
              </a:rPr>
              <a:t>kbdclass</a:t>
            </a:r>
            <a:endParaRPr lang="en-US" sz="2100" dirty="0">
              <a:sym typeface="Wingdings"/>
            </a:endParaRPr>
          </a:p>
          <a:p>
            <a:pPr marL="960120" lvl="1" indent="-640080">
              <a:buFont typeface="+mj-lt"/>
              <a:buAutoNum type="arabicPeriod"/>
            </a:pPr>
            <a:r>
              <a:rPr lang="en-US" sz="2100" dirty="0">
                <a:sym typeface="Wingdings"/>
              </a:rPr>
              <a:t>!</a:t>
            </a:r>
            <a:r>
              <a:rPr lang="en-US" sz="2100" dirty="0" err="1">
                <a:sym typeface="Wingdings"/>
              </a:rPr>
              <a:t>devstack</a:t>
            </a:r>
            <a:r>
              <a:rPr lang="en-US" sz="2100" dirty="0">
                <a:sym typeface="Wingdings"/>
              </a:rPr>
              <a:t> SECOND OBJECT ADDRESS</a:t>
            </a:r>
          </a:p>
          <a:p>
            <a:pPr marL="640080" indent="-640080">
              <a:buFont typeface="+mj-lt"/>
              <a:buAutoNum type="arabicPeriod"/>
            </a:pPr>
            <a:endParaRPr lang="en-US" sz="2400" dirty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4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#10 IRP Handler Hooking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338" y="1831339"/>
            <a:ext cx="6554111" cy="72969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8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Keyboard Class Driver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640079" y="1665769"/>
            <a:ext cx="12046633" cy="7763680"/>
          </a:xfrm>
        </p:spPr>
        <p:txBody>
          <a:bodyPr>
            <a:normAutofit/>
          </a:bodyPr>
          <a:lstStyle/>
          <a:p>
            <a:r>
              <a:rPr lang="en-US" sz="2500" dirty="0">
                <a:sym typeface="Wingdings"/>
              </a:rPr>
              <a:t>\Driver\</a:t>
            </a:r>
            <a:r>
              <a:rPr lang="en-US" sz="2500" dirty="0" err="1">
                <a:sym typeface="Wingdings"/>
              </a:rPr>
              <a:t>kbdclass</a:t>
            </a:r>
            <a:endParaRPr lang="en-US" sz="2500" dirty="0">
              <a:sym typeface="Wingdings"/>
            </a:endParaRPr>
          </a:p>
          <a:p>
            <a:r>
              <a:rPr lang="en-US" sz="2500" dirty="0">
                <a:sym typeface="Wingdings"/>
              </a:rPr>
              <a:t>Represents a Keyboard Device either USB or PS/2. </a:t>
            </a:r>
          </a:p>
          <a:p>
            <a:r>
              <a:rPr lang="en-US" sz="2500" dirty="0">
                <a:sym typeface="Wingdings"/>
              </a:rPr>
              <a:t>Used </a:t>
            </a:r>
            <a:r>
              <a:rPr lang="en-US" sz="2500" b="1" dirty="0">
                <a:sym typeface="Wingdings"/>
              </a:rPr>
              <a:t>exclusively</a:t>
            </a:r>
            <a:r>
              <a:rPr lang="en-US" sz="2500" dirty="0">
                <a:sym typeface="Wingdings"/>
              </a:rPr>
              <a:t> by the Raw Input Thread (RIT) (coming next).</a:t>
            </a:r>
          </a:p>
          <a:p>
            <a:endParaRPr lang="en-US" sz="2500" dirty="0">
              <a:sym typeface="Wingdings"/>
            </a:endParaRPr>
          </a:p>
        </p:txBody>
      </p:sp>
      <p:pic>
        <p:nvPicPr>
          <p:cNvPr id="10" name="Picture 9" descr="7x64__Bas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1158"/>
            <a:ext cx="12801600" cy="52043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8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Look at the difference</a:t>
            </a:r>
          </a:p>
        </p:txBody>
      </p:sp>
      <p:pic>
        <p:nvPicPr>
          <p:cNvPr id="11" name="Picture 10" descr="7x64__Base___Running_-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/>
          <a:stretch/>
        </p:blipFill>
        <p:spPr>
          <a:xfrm>
            <a:off x="2011210" y="2877723"/>
            <a:ext cx="8190139" cy="57592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/>
          <a:lstStyle/>
          <a:p>
            <a:r>
              <a:rPr lang="en-US" dirty="0" err="1" smtClean="0"/>
              <a:t>KbdClass</a:t>
            </a:r>
            <a:r>
              <a:rPr lang="en-US" dirty="0" smtClean="0"/>
              <a:t> has a READ routine while the Port Driver doesn’t!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7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Here is why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/>
          <a:lstStyle/>
          <a:p>
            <a:r>
              <a:rPr lang="en-US" dirty="0" smtClean="0"/>
              <a:t>Because it doesn’t need!</a:t>
            </a:r>
          </a:p>
          <a:p>
            <a:r>
              <a:rPr lang="en-US" dirty="0" smtClean="0"/>
              <a:t>It handles the requests from the RIT and waits for </a:t>
            </a:r>
            <a:r>
              <a:rPr lang="en-US" dirty="0"/>
              <a:t>it’s </a:t>
            </a:r>
            <a:r>
              <a:rPr lang="en-US" dirty="0" err="1" smtClean="0"/>
              <a:t>KeyboardClassServiceCallback</a:t>
            </a:r>
            <a:r>
              <a:rPr lang="en-US" dirty="0" smtClean="0"/>
              <a:t> to get called by the keyboard port driver’s ISR.</a:t>
            </a:r>
          </a:p>
          <a:p>
            <a:r>
              <a:rPr lang="en-US" dirty="0" smtClean="0"/>
              <a:t>This callback is registered by sending an IRP carrying a </a:t>
            </a:r>
            <a:r>
              <a:rPr lang="en-US" dirty="0"/>
              <a:t>structure called as </a:t>
            </a:r>
            <a:r>
              <a:rPr lang="en-US" dirty="0" smtClean="0"/>
              <a:t>CONNECT_DATA with an IOCTL_INTERNAL_KEYBOARD_CONNECT code.</a:t>
            </a:r>
          </a:p>
          <a:p>
            <a:r>
              <a:rPr lang="en-US" dirty="0" smtClean="0"/>
              <a:t>This in turn makes the port driver record this callback routine for calling whenever an interrupt occurs.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3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 err="1"/>
              <a:t>KeyboardClassServiceCallback</a:t>
            </a:r>
            <a:r>
              <a:rPr lang="en-US" sz="3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/>
          <a:lstStyle/>
          <a:p>
            <a:r>
              <a:rPr lang="en-US" dirty="0" smtClean="0"/>
              <a:t>Routine which </a:t>
            </a:r>
            <a:r>
              <a:rPr lang="en-US" dirty="0" err="1" smtClean="0"/>
              <a:t>dequeues</a:t>
            </a:r>
            <a:r>
              <a:rPr lang="en-US" dirty="0" smtClean="0"/>
              <a:t> an IRP each time it gets called by the port driver.</a:t>
            </a:r>
          </a:p>
          <a:p>
            <a:r>
              <a:rPr lang="en-US" dirty="0" smtClean="0"/>
              <a:t>As soon as data is copied to the IRP, it completes the IRP with STATUS_SUCCESS.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4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Monitor</a:t>
            </a:r>
            <a:endParaRPr lang="en-US" dirty="0"/>
          </a:p>
        </p:txBody>
      </p:sp>
      <p:pic>
        <p:nvPicPr>
          <p:cNvPr id="3" name="Picture 2" descr="7x32__win32k.sys_Live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94" y="1633693"/>
            <a:ext cx="10432251" cy="69772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0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#12 Inline hooking for </a:t>
            </a:r>
            <a:r>
              <a:rPr lang="en-US" sz="3900" dirty="0" err="1"/>
              <a:t>ClassCallback</a:t>
            </a:r>
            <a:endParaRPr lang="en-US" sz="3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837" y="1365641"/>
            <a:ext cx="4682126" cy="70302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4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Hook the class callback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>
            <a:normAutofit/>
          </a:bodyPr>
          <a:lstStyle/>
          <a:p>
            <a:r>
              <a:rPr lang="en-US" sz="2500" dirty="0"/>
              <a:t>We have already hacked this callback routine but in a different way. It was just a replacement of a pointer in </a:t>
            </a:r>
            <a:r>
              <a:rPr lang="en-US" sz="2500" dirty="0" err="1"/>
              <a:t>ConnectData</a:t>
            </a:r>
            <a:r>
              <a:rPr lang="en-US" sz="2500" dirty="0"/>
              <a:t> structure residing in port driver’s </a:t>
            </a:r>
            <a:r>
              <a:rPr lang="en-US" sz="2500" dirty="0" err="1"/>
              <a:t>DeviceExtension</a:t>
            </a:r>
            <a:r>
              <a:rPr lang="en-US" sz="2500" dirty="0"/>
              <a:t>.</a:t>
            </a:r>
          </a:p>
          <a:p>
            <a:r>
              <a:rPr lang="en-US" sz="2500" dirty="0"/>
              <a:t>This time, another approach.</a:t>
            </a:r>
          </a:p>
          <a:p>
            <a:r>
              <a:rPr lang="en-US" sz="2500" dirty="0"/>
              <a:t>Put an inline hook into </a:t>
            </a:r>
            <a:r>
              <a:rPr lang="en-US" sz="2500" dirty="0" err="1"/>
              <a:t>KeyboardClassServiceCallback</a:t>
            </a:r>
            <a:r>
              <a:rPr lang="en-US" sz="2500" dirty="0"/>
              <a:t> which will make us the king of </a:t>
            </a:r>
            <a:r>
              <a:rPr lang="en-US" sz="2500" dirty="0" err="1"/>
              <a:t>scancodes</a:t>
            </a:r>
            <a:r>
              <a:rPr lang="en-US" sz="2500" dirty="0"/>
              <a:t> </a:t>
            </a:r>
            <a:r>
              <a:rPr lang="en-US" sz="2500" dirty="0">
                <a:sym typeface="Wingdings"/>
              </a:rPr>
              <a:t></a:t>
            </a:r>
          </a:p>
          <a:p>
            <a:r>
              <a:rPr lang="en-US" sz="2500" dirty="0">
                <a:sym typeface="Wingdings"/>
              </a:rPr>
              <a:t>As easy as putting a 5 byte prolog into the routine.</a:t>
            </a:r>
            <a:endParaRPr lang="en-US" sz="2500" dirty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4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Let’s talk about “Raw Input Thread”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/>
          <a:lstStyle/>
          <a:p>
            <a:r>
              <a:rPr lang="en-US" dirty="0" smtClean="0"/>
              <a:t>A thread of </a:t>
            </a:r>
            <a:r>
              <a:rPr lang="en-US" b="1" i="1" u="sng" dirty="0" err="1" smtClean="0">
                <a:solidFill>
                  <a:srgbClr val="FF0000"/>
                </a:solidFill>
              </a:rPr>
              <a:t>csrss.exe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which continuously makes a read request to keyboard class device.</a:t>
            </a:r>
          </a:p>
          <a:p>
            <a:r>
              <a:rPr lang="en-US" dirty="0" smtClean="0"/>
              <a:t>It is the guy who retrieves keystrokes from the class driver and posts them to appropriate queues.</a:t>
            </a:r>
          </a:p>
          <a:p>
            <a:r>
              <a:rPr lang="en-US" dirty="0" smtClean="0"/>
              <a:t> It’s mainly a loop which makes a request and waits for that request to complete which in turn makes another request and so forth…</a:t>
            </a:r>
          </a:p>
          <a:p>
            <a:r>
              <a:rPr lang="en-US" dirty="0" smtClean="0"/>
              <a:t>Key method here </a:t>
            </a:r>
            <a:r>
              <a:rPr lang="en-US" dirty="0"/>
              <a:t>is ﻿﻿</a:t>
            </a:r>
            <a:r>
              <a:rPr lang="en-US" dirty="0" err="1" smtClean="0"/>
              <a:t>StartDeviceRead</a:t>
            </a:r>
            <a:r>
              <a:rPr lang="en-US" dirty="0" smtClean="0"/>
              <a:t> which sends a read request to class driver asynchronously with an APC object.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6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How it functions?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317124"/>
              </p:ext>
            </p:extLst>
          </p:nvPr>
        </p:nvGraphicFramePr>
        <p:xfrm>
          <a:off x="640081" y="1695768"/>
          <a:ext cx="9987915" cy="656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6825511" y="5725314"/>
            <a:ext cx="13861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06214" y="5439049"/>
            <a:ext cx="4595387" cy="517065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r>
              <a:rPr lang="en-US" dirty="0" smtClean="0"/>
              <a:t>Calls </a:t>
            </a:r>
            <a:r>
              <a:rPr lang="en-US" dirty="0" err="1" smtClean="0"/>
              <a:t>ProcessKeyboardInput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3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#13 Hacking Device Templates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42" y="2419430"/>
            <a:ext cx="7847147" cy="52355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6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What is a Device Template?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95568"/>
            <a:ext cx="9989001" cy="6568675"/>
          </a:xfrm>
        </p:spPr>
        <p:txBody>
          <a:bodyPr/>
          <a:lstStyle/>
          <a:p>
            <a:r>
              <a:rPr lang="en-US" dirty="0" smtClean="0"/>
              <a:t>A structure for keeping device specific attributes such as keyboard and mouse.</a:t>
            </a:r>
          </a:p>
          <a:p>
            <a:r>
              <a:rPr lang="en-US" dirty="0" smtClean="0"/>
              <a:t>This is where the word “</a:t>
            </a:r>
            <a:r>
              <a:rPr lang="en-US" dirty="0" err="1" smtClean="0"/>
              <a:t>KbdClass</a:t>
            </a:r>
            <a:r>
              <a:rPr lang="en-US" dirty="0" smtClean="0"/>
              <a:t>” comes from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smtClean="0">
                <a:sym typeface="Wingdings"/>
              </a:rPr>
              <a:t>Also contains a function pointer which is responsible for processing the Keyboard or Mouse input hence the name : “</a:t>
            </a:r>
            <a:r>
              <a:rPr lang="en-US" dirty="0" err="1" smtClean="0">
                <a:sym typeface="Wingdings"/>
              </a:rPr>
              <a:t>ProcessKeyboardInput</a:t>
            </a:r>
            <a:r>
              <a:rPr lang="en-US" dirty="0" smtClean="0">
                <a:sym typeface="Wingdings"/>
              </a:rPr>
              <a:t>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6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Device Template</a:t>
            </a:r>
          </a:p>
        </p:txBody>
      </p:sp>
      <p:pic>
        <p:nvPicPr>
          <p:cNvPr id="4" name="Picture 3" descr="7x64__RIT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71" y="1736701"/>
            <a:ext cx="10327860" cy="73379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0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/>
              <a:t>It’s dump time</a:t>
            </a:r>
          </a:p>
        </p:txBody>
      </p:sp>
      <p:pic>
        <p:nvPicPr>
          <p:cNvPr id="3" name="Picture 2" descr="7x64__RIT___Runn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4" y="1824385"/>
            <a:ext cx="9664497" cy="70671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7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r>
              <a:rPr lang="en-US" sz="3900" dirty="0"/>
              <a:t>#14 Hook </a:t>
            </a:r>
            <a:r>
              <a:rPr lang="en-US" sz="3900" dirty="0" err="1"/>
              <a:t>ProcessKeyboardInput</a:t>
            </a:r>
            <a:endParaRPr lang="en-US" sz="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66" y="2914974"/>
            <a:ext cx="7349356" cy="41354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3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571607"/>
            <a:ext cx="10745248" cy="794034"/>
          </a:xfrm>
        </p:spPr>
        <p:txBody>
          <a:bodyPr/>
          <a:lstStyle/>
          <a:p>
            <a:pPr lvl="0"/>
            <a:r>
              <a:rPr lang="en-US" sz="3400" dirty="0" err="1"/>
              <a:t>ProcessKeyboardInput</a:t>
            </a:r>
            <a:endParaRPr lang="en-US" sz="3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996722"/>
              </p:ext>
            </p:extLst>
          </p:nvPr>
        </p:nvGraphicFramePr>
        <p:xfrm>
          <a:off x="1031833" y="1831341"/>
          <a:ext cx="9987915" cy="6567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14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5932</TotalTime>
  <Words>6475</Words>
  <Application>Microsoft Macintosh PowerPoint</Application>
  <PresentationFormat>A3 Paper (297x420 mm)</PresentationFormat>
  <Paragraphs>1489</Paragraphs>
  <Slides>174</Slides>
  <Notes>174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174</vt:i4>
      </vt:variant>
    </vt:vector>
  </HeadingPairs>
  <TitlesOfParts>
    <vt:vector size="175" baseType="lpstr">
      <vt:lpstr>Plaza</vt:lpstr>
      <vt:lpstr>The Adventures of a KeyStroke</vt:lpstr>
      <vt:lpstr>What you will learn?</vt:lpstr>
      <vt:lpstr>Who am I?</vt:lpstr>
      <vt:lpstr>Methodology</vt:lpstr>
      <vt:lpstr>Why keyloggers?</vt:lpstr>
      <vt:lpstr>Before we begin</vt:lpstr>
      <vt:lpstr>VirtualBox</vt:lpstr>
      <vt:lpstr>Window Detective</vt:lpstr>
      <vt:lpstr>API Monitor</vt:lpstr>
      <vt:lpstr>Rootkit Unhooker</vt:lpstr>
      <vt:lpstr>GMER / Tuluka</vt:lpstr>
      <vt:lpstr>Process Explorer</vt:lpstr>
      <vt:lpstr>Windbg</vt:lpstr>
      <vt:lpstr>Windbg Cheat Sheet</vt:lpstr>
      <vt:lpstr>Windbg Cheat Sheet</vt:lpstr>
      <vt:lpstr>Let’s infect ourselves</vt:lpstr>
      <vt:lpstr>You are infected now </vt:lpstr>
      <vt:lpstr>Ready to dive?</vt:lpstr>
      <vt:lpstr>An overview of a mother board</vt:lpstr>
      <vt:lpstr>An overview of a mother board</vt:lpstr>
      <vt:lpstr>South Bridge (SB)</vt:lpstr>
      <vt:lpstr>PS/2 Keyboard Controller</vt:lpstr>
      <vt:lpstr>PS/2 Keyboard</vt:lpstr>
      <vt:lpstr>PS/2 Keyboard</vt:lpstr>
      <vt:lpstr>Talking to a Keyboard?</vt:lpstr>
      <vt:lpstr>Talking to a Keyboard?</vt:lpstr>
      <vt:lpstr>PS/2 Keyboard Controller/Encoder Ports</vt:lpstr>
      <vt:lpstr>Some of the PS/2 Keyboard Encoder Commands</vt:lpstr>
      <vt:lpstr>Scancodes and Code Sets</vt:lpstr>
      <vt:lpstr>Scancodes and Code Sets</vt:lpstr>
      <vt:lpstr>How to read scancodes?</vt:lpstr>
      <vt:lpstr>What is an interrupt?</vt:lpstr>
      <vt:lpstr>Why called as “IRQ”?</vt:lpstr>
      <vt:lpstr>Interrupt Handling</vt:lpstr>
      <vt:lpstr>Where do I connect my device?</vt:lpstr>
      <vt:lpstr>Programmable Interrupt Controller</vt:lpstr>
      <vt:lpstr>APIC</vt:lpstr>
      <vt:lpstr>I/O APIC</vt:lpstr>
      <vt:lpstr>What magic CPU does to handle IRQs?</vt:lpstr>
      <vt:lpstr>Intel x86 CPU Modes</vt:lpstr>
      <vt:lpstr>Real Mode</vt:lpstr>
      <vt:lpstr>Protected Mode</vt:lpstr>
      <vt:lpstr>Virtual 8086 Mode</vt:lpstr>
      <vt:lpstr>System Management Mode</vt:lpstr>
      <vt:lpstr>More on SMM</vt:lpstr>
      <vt:lpstr>#1 SMM Rootkits</vt:lpstr>
      <vt:lpstr>An overview of SMM Rootkits</vt:lpstr>
      <vt:lpstr>The implementation</vt:lpstr>
      <vt:lpstr>Routing IRQ 1 to Malicious SMM Handler</vt:lpstr>
      <vt:lpstr>Pros &amp; Cons</vt:lpstr>
      <vt:lpstr>#2 IDT Hooking</vt:lpstr>
      <vt:lpstr>Structure of an Interrupt Descriptor Table</vt:lpstr>
      <vt:lpstr>Keyboard Interrupt is not mapped to IDT#1???</vt:lpstr>
      <vt:lpstr>How to read scancode?</vt:lpstr>
      <vt:lpstr>Here is the method</vt:lpstr>
      <vt:lpstr>#3 Hacking KINTERRUPT</vt:lpstr>
      <vt:lpstr>Structure of a KINTERRUPT</vt:lpstr>
      <vt:lpstr>Where does this code come from?</vt:lpstr>
      <vt:lpstr>What does a DispatchCode do?</vt:lpstr>
      <vt:lpstr>How to intercept</vt:lpstr>
      <vt:lpstr>Windows Driver Model</vt:lpstr>
      <vt:lpstr>Keyboard Device Stack</vt:lpstr>
      <vt:lpstr>What is an IRP?</vt:lpstr>
      <vt:lpstr>i8042prt.sys</vt:lpstr>
      <vt:lpstr>i8042prt.sys</vt:lpstr>
      <vt:lpstr>i8042prt.sys Overview</vt:lpstr>
      <vt:lpstr>#4 i8042prt!Globals Hack</vt:lpstr>
      <vt:lpstr>i8042prt.sys GLOBALS structure</vt:lpstr>
      <vt:lpstr>A look into i8042prt!Globals</vt:lpstr>
      <vt:lpstr>Globals Read Data Hook</vt:lpstr>
      <vt:lpstr>#5 I8xGetByteAsynchronous</vt:lpstr>
      <vt:lpstr>I8xGetByteAsynchronous</vt:lpstr>
      <vt:lpstr>#6 Hacking IsrHookCallback </vt:lpstr>
      <vt:lpstr>IsrHookCallback </vt:lpstr>
      <vt:lpstr>Hack IsrHookCallback </vt:lpstr>
      <vt:lpstr>#7 Hacking ClassService</vt:lpstr>
      <vt:lpstr>What does I8xQueueCurrentKeyboardInput do?</vt:lpstr>
      <vt:lpstr>I8xQueueCurrentKeyboardInput</vt:lpstr>
      <vt:lpstr>DPC – Deferred Procedure Call</vt:lpstr>
      <vt:lpstr>#8 I8xWriteDataToKeyboardQueue</vt:lpstr>
      <vt:lpstr>I8xWriteDataToKeyboardQueue</vt:lpstr>
      <vt:lpstr>#9 Filter Drivers</vt:lpstr>
      <vt:lpstr>How to filter?</vt:lpstr>
      <vt:lpstr>Let’s check for Keyboard Filters</vt:lpstr>
      <vt:lpstr>#10 IRP Handler Hooking</vt:lpstr>
      <vt:lpstr>Keyboard Class Driver</vt:lpstr>
      <vt:lpstr>Look at the difference</vt:lpstr>
      <vt:lpstr>Here is why</vt:lpstr>
      <vt:lpstr>KeyboardClassServiceCallback </vt:lpstr>
      <vt:lpstr>#12 Inline hooking for ClassCallback</vt:lpstr>
      <vt:lpstr>Hook the class callback</vt:lpstr>
      <vt:lpstr>Let’s talk about “Raw Input Thread”</vt:lpstr>
      <vt:lpstr>How it functions?</vt:lpstr>
      <vt:lpstr>#13 Hacking Device Templates</vt:lpstr>
      <vt:lpstr>What is a Device Template?</vt:lpstr>
      <vt:lpstr>Device Template</vt:lpstr>
      <vt:lpstr>It’s dump time</vt:lpstr>
      <vt:lpstr>#14 Hook ProcessKeyboardInput</vt:lpstr>
      <vt:lpstr>ProcessKeyboardInput</vt:lpstr>
      <vt:lpstr>Inside ProcessKeyboardInput</vt:lpstr>
      <vt:lpstr>#15 Hook ProcessKeyboardInputWorker</vt:lpstr>
      <vt:lpstr>Inline Hook ProcessKeyboardInputWorker  </vt:lpstr>
      <vt:lpstr>#16 Hacking xxxProcessKeyEvent</vt:lpstr>
      <vt:lpstr>xxxProcessKeyEvent</vt:lpstr>
      <vt:lpstr>Break on xxxProcessKeyEvent </vt:lpstr>
      <vt:lpstr>Virtual Key vs. Scan Code</vt:lpstr>
      <vt:lpstr>Virtual Key vs. Scan Code</vt:lpstr>
      <vt:lpstr>xxxProcessKeyEvent </vt:lpstr>
      <vt:lpstr>Raw Key State Table</vt:lpstr>
      <vt:lpstr>Hook UpdateRawKeyState</vt:lpstr>
      <vt:lpstr>#17 RawKeyState Sniffer</vt:lpstr>
      <vt:lpstr>Sniffing Raw Key State Table</vt:lpstr>
      <vt:lpstr>Raw Key State Sniffer</vt:lpstr>
      <vt:lpstr>Raw Key State Sniffer Demo</vt:lpstr>
      <vt:lpstr>#18 Hacking xxxKeyEvent</vt:lpstr>
      <vt:lpstr>xxxKeyEvent</vt:lpstr>
      <vt:lpstr>xxxKeyEvent</vt:lpstr>
      <vt:lpstr>xxxKeyEvent</vt:lpstr>
      <vt:lpstr>#19 Hacking UpdateAsyncKeyState</vt:lpstr>
      <vt:lpstr>Low Level Hooks</vt:lpstr>
      <vt:lpstr>UpdateAsyncKeyState</vt:lpstr>
      <vt:lpstr>#20 Hacking PostInputMessage</vt:lpstr>
      <vt:lpstr>PostInputMessage</vt:lpstr>
      <vt:lpstr>PostInputMessage</vt:lpstr>
      <vt:lpstr>Here comes the second part </vt:lpstr>
      <vt:lpstr>Create Window API</vt:lpstr>
      <vt:lpstr>Classes vs. Windows</vt:lpstr>
      <vt:lpstr>WNDPROC Function</vt:lpstr>
      <vt:lpstr>#21 Hacking Window Procedures</vt:lpstr>
      <vt:lpstr>WNDPROC Function</vt:lpstr>
      <vt:lpstr>#22 Subclassing a Window</vt:lpstr>
      <vt:lpstr>Subclassing</vt:lpstr>
      <vt:lpstr>Subclassing</vt:lpstr>
      <vt:lpstr>Classes vs. Windows</vt:lpstr>
      <vt:lpstr>Message Loops</vt:lpstr>
      <vt:lpstr>#23 Hacking GetMessage / PeekMessage</vt:lpstr>
      <vt:lpstr>GetMessage / PeekMessage</vt:lpstr>
      <vt:lpstr>GetMessage / PeekMessage</vt:lpstr>
      <vt:lpstr>#24 Hacking Translate and Dispatch</vt:lpstr>
      <vt:lpstr>TranslateMessage / DispatchMessage</vt:lpstr>
      <vt:lpstr>TranslateMessage</vt:lpstr>
      <vt:lpstr>DispatchMessage</vt:lpstr>
      <vt:lpstr>#25 Hacking Counterparts</vt:lpstr>
      <vt:lpstr>Kernel Mode Counterparts</vt:lpstr>
      <vt:lpstr>Inspecting Kernel Mode Counterparts</vt:lpstr>
      <vt:lpstr>#26 SSDT Shadow Hooking</vt:lpstr>
      <vt:lpstr>What is SSDT Shadow?</vt:lpstr>
      <vt:lpstr>How it is used?</vt:lpstr>
      <vt:lpstr>How to check?</vt:lpstr>
      <vt:lpstr>Conversion Functions </vt:lpstr>
      <vt:lpstr>#27 GetKeyState / GetAsyncKeyState</vt:lpstr>
      <vt:lpstr>GetKeyState / GetAsyncKeyState</vt:lpstr>
      <vt:lpstr>#28 GetKeyboardState</vt:lpstr>
      <vt:lpstr>GetKeyboardState</vt:lpstr>
      <vt:lpstr>#29 Text Output APIs</vt:lpstr>
      <vt:lpstr>Text Output APIs</vt:lpstr>
      <vt:lpstr>#30 GetWindowText</vt:lpstr>
      <vt:lpstr>GetWindowText</vt:lpstr>
      <vt:lpstr>#31 WM_GETTEXT Message</vt:lpstr>
      <vt:lpstr>WM_GETTEXT Message</vt:lpstr>
      <vt:lpstr>#32 SetWindowsHookEx</vt:lpstr>
      <vt:lpstr>SetWindowHookEx</vt:lpstr>
      <vt:lpstr>Why?</vt:lpstr>
      <vt:lpstr>Hook Types</vt:lpstr>
      <vt:lpstr>Hook Types</vt:lpstr>
      <vt:lpstr>#33 DirectX Keylogger</vt:lpstr>
      <vt:lpstr>DirectX</vt:lpstr>
      <vt:lpstr>How?</vt:lpstr>
      <vt:lpstr>#34 Browser Extensions</vt:lpstr>
      <vt:lpstr>Browser Extensions</vt:lpstr>
      <vt:lpstr>Inspecting</vt:lpstr>
      <vt:lpstr>Demos</vt:lpstr>
      <vt:lpstr>Thanks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Advantures of a KeyStroke</dc:title>
  <dc:creator>Emre TINAZTEPE</dc:creator>
  <cp:lastModifiedBy>Emre TINAZTEPE</cp:lastModifiedBy>
  <cp:revision>707</cp:revision>
  <cp:lastPrinted>2013-09-18T22:43:43Z</cp:lastPrinted>
  <dcterms:created xsi:type="dcterms:W3CDTF">2013-09-03T08:53:46Z</dcterms:created>
  <dcterms:modified xsi:type="dcterms:W3CDTF">2013-09-18T23:40:14Z</dcterms:modified>
</cp:coreProperties>
</file>