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7"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291" r:id="rId34"/>
    <p:sldId id="292" r:id="rId35"/>
    <p:sldId id="293" r:id="rId36"/>
    <p:sldId id="294" r:id="rId37"/>
    <p:sldId id="295" r:id="rId38"/>
    <p:sldId id="297" r:id="rId39"/>
    <p:sldId id="296" r:id="rId40"/>
    <p:sldId id="298" r:id="rId41"/>
    <p:sldId id="299" r:id="rId42"/>
    <p:sldId id="300" r:id="rId43"/>
    <p:sldId id="30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8D5354-3105-9D4F-A23F-4ADBF076E8E0}">
          <p14:sldIdLst>
            <p14:sldId id="256"/>
            <p14:sldId id="257"/>
            <p14:sldId id="261"/>
            <p14:sldId id="262"/>
            <p14:sldId id="263"/>
            <p14:sldId id="264"/>
            <p14:sldId id="265"/>
            <p14:sldId id="266"/>
            <p14:sldId id="267"/>
            <p14:sldId id="268"/>
            <p14:sldId id="269"/>
            <p14:sldId id="270"/>
            <p14:sldId id="271"/>
            <p14:sldId id="272"/>
            <p14:sldId id="273"/>
            <p14:sldId id="274"/>
            <p14:sldId id="275"/>
            <p14:sldId id="276"/>
            <p14:sldId id="278"/>
            <p14:sldId id="277"/>
            <p14:sldId id="279"/>
            <p14:sldId id="280"/>
            <p14:sldId id="281"/>
            <p14:sldId id="282"/>
            <p14:sldId id="283"/>
            <p14:sldId id="284"/>
            <p14:sldId id="286"/>
            <p14:sldId id="285"/>
            <p14:sldId id="287"/>
            <p14:sldId id="288"/>
            <p14:sldId id="289"/>
            <p14:sldId id="290"/>
            <p14:sldId id="291"/>
            <p14:sldId id="292"/>
            <p14:sldId id="293"/>
            <p14:sldId id="294"/>
            <p14:sldId id="295"/>
            <p14:sldId id="297"/>
            <p14:sldId id="296"/>
            <p14:sldId id="298"/>
            <p14:sldId id="299"/>
            <p14:sldId id="300"/>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snapToGrid="0" snapToObjects="1">
      <p:cViewPr>
        <p:scale>
          <a:sx n="85" d="100"/>
          <a:sy n="85" d="100"/>
        </p:scale>
        <p:origin x="-1832" y="-8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32D4AF-5314-EF40-8717-9DF3394678B6}" type="datetimeFigureOut">
              <a:rPr lang="en-US" smtClean="0"/>
              <a:t>9/8/14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B3745B-F622-3443-96CF-41C3D1379059}" type="slidenum">
              <a:rPr lang="en-US" smtClean="0"/>
              <a:t>‹#›</a:t>
            </a:fld>
            <a:endParaRPr lang="en-US"/>
          </a:p>
        </p:txBody>
      </p:sp>
    </p:spTree>
    <p:extLst>
      <p:ext uri="{BB962C8B-B14F-4D97-AF65-F5344CB8AC3E}">
        <p14:creationId xmlns:p14="http://schemas.microsoft.com/office/powerpoint/2010/main" val="72118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3B0F1-826B-4748-96A1-93EEFED4C9FF}" type="datetimeFigureOut">
              <a:rPr lang="en-US" smtClean="0"/>
              <a:t>9/8/14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02E4A-A8D8-0549-9943-0A13D6A9C35B}" type="slidenum">
              <a:rPr lang="en-US" smtClean="0"/>
              <a:t>‹#›</a:t>
            </a:fld>
            <a:endParaRPr lang="en-US"/>
          </a:p>
        </p:txBody>
      </p:sp>
    </p:spTree>
    <p:extLst>
      <p:ext uri="{BB962C8B-B14F-4D97-AF65-F5344CB8AC3E}">
        <p14:creationId xmlns:p14="http://schemas.microsoft.com/office/powerpoint/2010/main" val="11462697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02E4A-A8D8-0549-9943-0A13D6A9C35B}" type="slidenum">
              <a:rPr lang="en-US" smtClean="0"/>
              <a:t>1</a:t>
            </a:fld>
            <a:endParaRPr lang="en-US"/>
          </a:p>
        </p:txBody>
      </p:sp>
    </p:spTree>
    <p:extLst>
      <p:ext uri="{BB962C8B-B14F-4D97-AF65-F5344CB8AC3E}">
        <p14:creationId xmlns:p14="http://schemas.microsoft.com/office/powerpoint/2010/main" val="162155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Microsoft Malware Protection Center Naming Standards, http://</a:t>
            </a:r>
            <a:r>
              <a:rPr lang="en-US" sz="1200" b="0" i="0" u="none" strike="noStrike" kern="1200" baseline="0" dirty="0" err="1" smtClean="0">
                <a:solidFill>
                  <a:schemeClr val="tx1"/>
                </a:solidFill>
                <a:latin typeface="+mn-lt"/>
                <a:ea typeface="+mn-ea"/>
                <a:cs typeface="+mn-cs"/>
              </a:rPr>
              <a:t>www.microsoft.com</a:t>
            </a:r>
            <a:r>
              <a:rPr lang="en-US" sz="1200" b="0" i="0" u="none" strike="noStrike" kern="1200" baseline="0" dirty="0" smtClean="0">
                <a:solidFill>
                  <a:schemeClr val="tx1"/>
                </a:solidFill>
                <a:latin typeface="+mn-lt"/>
                <a:ea typeface="+mn-ea"/>
                <a:cs typeface="+mn-cs"/>
              </a:rPr>
              <a:t>/security/portal/Shared/</a:t>
            </a:r>
            <a:r>
              <a:rPr lang="en-US" sz="1200" b="0" i="0" u="none" strike="noStrike" kern="1200" baseline="0" dirty="0" err="1" smtClean="0">
                <a:solidFill>
                  <a:schemeClr val="tx1"/>
                </a:solidFill>
                <a:latin typeface="+mn-lt"/>
                <a:ea typeface="+mn-ea"/>
                <a:cs typeface="+mn-cs"/>
              </a:rPr>
              <a:t>MalwareNaming.aspx</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Virus Naming Conventions, http://</a:t>
            </a:r>
            <a:r>
              <a:rPr lang="en-US" sz="1200" b="0" i="0" u="none" strike="noStrike" kern="1200" baseline="0" dirty="0" err="1" smtClean="0">
                <a:solidFill>
                  <a:schemeClr val="tx1"/>
                </a:solidFill>
                <a:latin typeface="+mn-lt"/>
                <a:ea typeface="+mn-ea"/>
                <a:cs typeface="+mn-cs"/>
              </a:rPr>
              <a:t>www.symantec.com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security_response</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virusnaming.jsp</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Michal </a:t>
            </a:r>
            <a:r>
              <a:rPr lang="en-US" sz="1200" b="0" i="0" u="none" strike="noStrike" kern="1200" baseline="0" dirty="0" err="1" smtClean="0">
                <a:solidFill>
                  <a:schemeClr val="tx1"/>
                </a:solidFill>
                <a:latin typeface="+mn-lt"/>
                <a:ea typeface="+mn-ea"/>
                <a:cs typeface="+mn-cs"/>
              </a:rPr>
              <a:t>Krejdl</a:t>
            </a:r>
            <a:r>
              <a:rPr lang="en-US" sz="1200" b="0" i="0" u="none" strike="noStrike" kern="1200" baseline="0" dirty="0" smtClean="0">
                <a:solidFill>
                  <a:schemeClr val="tx1"/>
                </a:solidFill>
                <a:latin typeface="+mn-lt"/>
                <a:ea typeface="+mn-ea"/>
                <a:cs typeface="+mn-cs"/>
              </a:rPr>
              <a:t>, What to imagine behind Win32:MalOb [</a:t>
            </a:r>
            <a:r>
              <a:rPr lang="en-US" sz="1200" b="0" i="0" u="none" strike="noStrike" kern="1200" baseline="0" dirty="0" err="1" smtClean="0">
                <a:solidFill>
                  <a:schemeClr val="tx1"/>
                </a:solidFill>
                <a:latin typeface="+mn-lt"/>
                <a:ea typeface="+mn-ea"/>
                <a:cs typeface="+mn-cs"/>
              </a:rPr>
              <a:t>Cryp</a:t>
            </a:r>
            <a:r>
              <a:rPr lang="en-US" sz="1200" b="0" i="0" u="none" strike="noStrike" kern="1200" baseline="0" dirty="0" smtClean="0">
                <a:solidFill>
                  <a:schemeClr val="tx1"/>
                </a:solidFill>
                <a:latin typeface="+mn-lt"/>
                <a:ea typeface="+mn-ea"/>
                <a:cs typeface="+mn-cs"/>
              </a:rPr>
              <a:t>], https://</a:t>
            </a:r>
            <a:r>
              <a:rPr lang="en-US" sz="1200" b="0" i="0" u="none" strike="noStrike" kern="1200" baseline="0" dirty="0" err="1" smtClean="0">
                <a:solidFill>
                  <a:schemeClr val="tx1"/>
                </a:solidFill>
                <a:latin typeface="+mn-lt"/>
                <a:ea typeface="+mn-ea"/>
                <a:cs typeface="+mn-cs"/>
              </a:rPr>
              <a:t>blog.avast.com</a:t>
            </a:r>
            <a:r>
              <a:rPr lang="en-US" sz="1200" b="0" i="0" u="none" strike="noStrike" kern="1200" baseline="0" dirty="0" smtClean="0">
                <a:solidFill>
                  <a:schemeClr val="tx1"/>
                </a:solidFill>
                <a:latin typeface="+mn-lt"/>
                <a:ea typeface="+mn-ea"/>
                <a:cs typeface="+mn-cs"/>
              </a:rPr>
              <a:t>/2009/07/29/what-to-imagine-behind-win32malob-cryp/</a:t>
            </a:r>
          </a:p>
          <a:p>
            <a:pPr marL="171450" indent="-171450">
              <a:buFont typeface="Arial"/>
              <a:buChar char="•"/>
            </a:pPr>
            <a:r>
              <a:rPr lang="en-US" sz="1200" b="0" i="0" u="none" strike="noStrike" kern="1200" baseline="0" dirty="0" smtClean="0">
                <a:solidFill>
                  <a:schemeClr val="tx1"/>
                </a:solidFill>
                <a:latin typeface="+mn-lt"/>
                <a:ea typeface="+mn-ea"/>
                <a:cs typeface="+mn-cs"/>
              </a:rPr>
              <a:t>Rules for naming detected objects, http://</a:t>
            </a:r>
            <a:r>
              <a:rPr lang="en-US" sz="1200" b="0" i="0" u="none" strike="noStrike" kern="1200" baseline="0" dirty="0" err="1" smtClean="0">
                <a:solidFill>
                  <a:schemeClr val="tx1"/>
                </a:solidFill>
                <a:latin typeface="+mn-lt"/>
                <a:ea typeface="+mn-ea"/>
                <a:cs typeface="+mn-cs"/>
              </a:rPr>
              <a:t>www.securelist.com</a:t>
            </a:r>
            <a:r>
              <a:rPr lang="en-US" sz="1200" b="0" i="0" u="none" strike="noStrike" kern="1200" baseline="0" dirty="0" smtClean="0">
                <a:solidFill>
                  <a:schemeClr val="tx1"/>
                </a:solidFill>
                <a:latin typeface="+mn-lt"/>
                <a:ea typeface="+mn-ea"/>
                <a:cs typeface="+mn-cs"/>
              </a:rPr>
              <a:t>/en/threats/</a:t>
            </a:r>
            <a:r>
              <a:rPr lang="en-US" sz="1200" b="0" i="0" u="none" strike="noStrike" kern="1200" baseline="0" dirty="0" err="1" smtClean="0">
                <a:solidFill>
                  <a:schemeClr val="tx1"/>
                </a:solidFill>
                <a:latin typeface="+mn-lt"/>
                <a:ea typeface="+mn-ea"/>
                <a:cs typeface="+mn-cs"/>
              </a:rPr>
              <a:t>detect?chapter</a:t>
            </a:r>
            <a:r>
              <a:rPr lang="en-US" sz="1200" b="0" i="0" u="none" strike="noStrike" kern="1200" baseline="0" dirty="0" smtClean="0">
                <a:solidFill>
                  <a:schemeClr val="tx1"/>
                </a:solidFill>
                <a:latin typeface="+mn-lt"/>
                <a:ea typeface="+mn-ea"/>
                <a:cs typeface="+mn-cs"/>
              </a:rPr>
              <a:t>=136 </a:t>
            </a:r>
          </a:p>
        </p:txBody>
      </p:sp>
      <p:sp>
        <p:nvSpPr>
          <p:cNvPr id="4" name="Slide Number Placeholder 3"/>
          <p:cNvSpPr>
            <a:spLocks noGrp="1"/>
          </p:cNvSpPr>
          <p:nvPr>
            <p:ph type="sldNum" sz="quarter" idx="10"/>
          </p:nvPr>
        </p:nvSpPr>
        <p:spPr/>
        <p:txBody>
          <a:bodyPr/>
          <a:lstStyle/>
          <a:p>
            <a:fld id="{B3602E4A-A8D8-0549-9943-0A13D6A9C35B}" type="slidenum">
              <a:rPr lang="en-US" smtClean="0"/>
              <a:t>25</a:t>
            </a:fld>
            <a:endParaRPr lang="en-US"/>
          </a:p>
        </p:txBody>
      </p:sp>
    </p:spTree>
    <p:extLst>
      <p:ext uri="{BB962C8B-B14F-4D97-AF65-F5344CB8AC3E}">
        <p14:creationId xmlns:p14="http://schemas.microsoft.com/office/powerpoint/2010/main" val="91553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602E4A-A8D8-0549-9943-0A13D6A9C35B}" type="slidenum">
              <a:rPr lang="en-US" smtClean="0"/>
              <a:t>27</a:t>
            </a:fld>
            <a:endParaRPr lang="en-US"/>
          </a:p>
        </p:txBody>
      </p:sp>
    </p:spTree>
    <p:extLst>
      <p:ext uri="{BB962C8B-B14F-4D97-AF65-F5344CB8AC3E}">
        <p14:creationId xmlns:p14="http://schemas.microsoft.com/office/powerpoint/2010/main" val="292696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Poison Ivy – Remote Administration Tool, http://</a:t>
            </a:r>
            <a:r>
              <a:rPr lang="en-US" sz="1200" b="0" i="0" u="none" strike="noStrike" kern="1200" baseline="0" dirty="0" err="1" smtClean="0">
                <a:solidFill>
                  <a:schemeClr val="tx1"/>
                </a:solidFill>
                <a:latin typeface="+mn-lt"/>
                <a:ea typeface="+mn-ea"/>
                <a:cs typeface="+mn-cs"/>
              </a:rPr>
              <a:t>www.poisonivy-rat.com</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[Image Sources]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http://25.media.tumblr.com/tumblr_m83rfveJWO1r6dcg4o1_500.jpg</a:t>
            </a: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28</a:t>
            </a:fld>
            <a:endParaRPr lang="en-US"/>
          </a:p>
        </p:txBody>
      </p:sp>
    </p:spTree>
    <p:extLst>
      <p:ext uri="{BB962C8B-B14F-4D97-AF65-F5344CB8AC3E}">
        <p14:creationId xmlns:p14="http://schemas.microsoft.com/office/powerpoint/2010/main" val="181147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Tx/>
              <a:buChar char="-"/>
            </a:pPr>
            <a:r>
              <a:rPr lang="en-US" dirty="0" smtClean="0"/>
              <a:t>GMER, http://</a:t>
            </a:r>
            <a:r>
              <a:rPr lang="en-US" dirty="0" err="1" smtClean="0"/>
              <a:t>www.gmer.net</a:t>
            </a:r>
            <a:r>
              <a:rPr lang="en-US" dirty="0" smtClean="0"/>
              <a:t>/</a:t>
            </a:r>
          </a:p>
          <a:p>
            <a:pPr marL="171450" indent="-171450">
              <a:buFontTx/>
              <a:buChar char="-"/>
            </a:pPr>
            <a:r>
              <a:rPr lang="en-US" dirty="0" err="1" smtClean="0"/>
              <a:t>AlternateStreamView</a:t>
            </a:r>
            <a:r>
              <a:rPr lang="en-US" dirty="0" smtClean="0"/>
              <a:t>, http://</a:t>
            </a:r>
            <a:r>
              <a:rPr lang="en-US" dirty="0" err="1" smtClean="0"/>
              <a:t>www.nirsoft.net</a:t>
            </a:r>
            <a:r>
              <a:rPr lang="en-US" dirty="0" smtClean="0"/>
              <a:t>/</a:t>
            </a:r>
            <a:r>
              <a:rPr lang="en-US" dirty="0" err="1" smtClean="0"/>
              <a:t>utils</a:t>
            </a:r>
            <a:r>
              <a:rPr lang="en-US" dirty="0" smtClean="0"/>
              <a:t>/</a:t>
            </a:r>
            <a:r>
              <a:rPr lang="en-US" dirty="0" err="1" smtClean="0"/>
              <a:t>alternate_data_streams.html</a:t>
            </a:r>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37</a:t>
            </a:fld>
            <a:endParaRPr lang="en-US"/>
          </a:p>
        </p:txBody>
      </p:sp>
    </p:spTree>
    <p:extLst>
      <p:ext uri="{BB962C8B-B14F-4D97-AF65-F5344CB8AC3E}">
        <p14:creationId xmlns:p14="http://schemas.microsoft.com/office/powerpoint/2010/main" val="206743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602E4A-A8D8-0549-9943-0A13D6A9C35B}" type="slidenum">
              <a:rPr lang="en-US" smtClean="0"/>
              <a:t>38</a:t>
            </a:fld>
            <a:endParaRPr lang="en-US"/>
          </a:p>
        </p:txBody>
      </p:sp>
    </p:spTree>
    <p:extLst>
      <p:ext uri="{BB962C8B-B14F-4D97-AF65-F5344CB8AC3E}">
        <p14:creationId xmlns:p14="http://schemas.microsoft.com/office/powerpoint/2010/main" val="292696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err="1" smtClean="0">
                <a:solidFill>
                  <a:schemeClr val="tx1"/>
                </a:solidFill>
                <a:latin typeface="+mn-lt"/>
                <a:ea typeface="+mn-ea"/>
                <a:cs typeface="+mn-cs"/>
              </a:rPr>
              <a:t>Regshot</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code.google.com</a:t>
            </a:r>
            <a:r>
              <a:rPr lang="en-US" sz="1200" b="0" i="0" u="none" strike="noStrike" kern="1200" baseline="0" dirty="0"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regshot</a:t>
            </a:r>
            <a:r>
              <a:rPr lang="en-US" sz="1200" b="0" i="0" u="none" strike="noStrike" kern="1200" baseline="0" dirty="0" smtClean="0">
                <a:solidFill>
                  <a:schemeClr val="tx1"/>
                </a:solidFill>
                <a:latin typeface="+mn-lt"/>
                <a:ea typeface="+mn-ea"/>
                <a:cs typeface="+mn-cs"/>
              </a:rPr>
              <a:t>/</a:t>
            </a:r>
          </a:p>
          <a:p>
            <a:pPr marL="171450" indent="-171450">
              <a:buFont typeface="Arial"/>
              <a:buChar char="•"/>
            </a:pPr>
            <a:r>
              <a:rPr lang="en-US" sz="1200" b="0" i="0" u="none" strike="noStrike" kern="1200" baseline="0" dirty="0" smtClean="0">
                <a:solidFill>
                  <a:schemeClr val="tx1"/>
                </a:solidFill>
                <a:latin typeface="+mn-lt"/>
                <a:ea typeface="+mn-ea"/>
                <a:cs typeface="+mn-cs"/>
              </a:rPr>
              <a:t>Mark </a:t>
            </a:r>
            <a:r>
              <a:rPr lang="en-US" sz="1200" b="0" i="0" u="none" strike="noStrike" kern="1200" baseline="0" dirty="0" err="1" smtClean="0">
                <a:solidFill>
                  <a:schemeClr val="tx1"/>
                </a:solidFill>
                <a:latin typeface="+mn-lt"/>
                <a:ea typeface="+mn-ea"/>
                <a:cs typeface="+mn-cs"/>
              </a:rPr>
              <a:t>Russinovich</a:t>
            </a:r>
            <a:r>
              <a:rPr lang="en-US" sz="1200" b="0" i="0" u="none" strike="noStrike" kern="1200" baseline="0" dirty="0" smtClean="0">
                <a:solidFill>
                  <a:schemeClr val="tx1"/>
                </a:solidFill>
                <a:latin typeface="+mn-lt"/>
                <a:ea typeface="+mn-ea"/>
                <a:cs typeface="+mn-cs"/>
              </a:rPr>
              <a:t> et al., </a:t>
            </a:r>
            <a:r>
              <a:rPr lang="en-US" sz="1200" b="0" i="0" u="none" strike="noStrike" kern="1200" baseline="0" dirty="0" err="1" smtClean="0">
                <a:solidFill>
                  <a:schemeClr val="tx1"/>
                </a:solidFill>
                <a:latin typeface="+mn-lt"/>
                <a:ea typeface="+mn-ea"/>
                <a:cs typeface="+mn-cs"/>
              </a:rPr>
              <a:t>Autoruns</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technet.microsoft.com</a:t>
            </a:r>
            <a:r>
              <a:rPr lang="en-US" sz="1200" b="0" i="0" u="none" strike="noStrike" kern="1200" baseline="0" dirty="0" smtClean="0">
                <a:solidFill>
                  <a:schemeClr val="tx1"/>
                </a:solidFill>
                <a:latin typeface="+mn-lt"/>
                <a:ea typeface="+mn-ea"/>
                <a:cs typeface="+mn-cs"/>
              </a:rPr>
              <a:t>/en-us/</a:t>
            </a:r>
            <a:r>
              <a:rPr lang="en-US" sz="1200" b="0" i="0" u="none" strike="noStrike" kern="1200" baseline="0" dirty="0" err="1" smtClean="0">
                <a:solidFill>
                  <a:schemeClr val="tx1"/>
                </a:solidFill>
                <a:latin typeface="+mn-lt"/>
                <a:ea typeface="+mn-ea"/>
                <a:cs typeface="+mn-cs"/>
              </a:rPr>
              <a:t>sysinternals</a:t>
            </a:r>
            <a:r>
              <a:rPr lang="en-US" sz="1200" b="0" i="0" u="none" strike="noStrike" kern="1200" baseline="0" dirty="0" smtClean="0">
                <a:solidFill>
                  <a:schemeClr val="tx1"/>
                </a:solidFill>
                <a:latin typeface="+mn-lt"/>
                <a:ea typeface="+mn-ea"/>
                <a:cs typeface="+mn-cs"/>
              </a:rPr>
              <a:t>/bb963902.aspx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[Image Sources]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http://</a:t>
            </a:r>
            <a:r>
              <a:rPr lang="en-US" sz="1200" b="0" i="0" u="none" strike="noStrike" kern="1200" baseline="0" dirty="0" err="1" smtClean="0">
                <a:solidFill>
                  <a:schemeClr val="tx1"/>
                </a:solidFill>
                <a:latin typeface="+mn-lt"/>
                <a:ea typeface="+mn-ea"/>
                <a:cs typeface="+mn-cs"/>
              </a:rPr>
              <a:t>familyfun.go.com</a:t>
            </a:r>
            <a:r>
              <a:rPr lang="en-US" sz="1200" b="0" i="0" u="none" strike="noStrike" kern="1200" baseline="0" dirty="0" smtClean="0">
                <a:solidFill>
                  <a:schemeClr val="tx1"/>
                </a:solidFill>
                <a:latin typeface="+mn-lt"/>
                <a:ea typeface="+mn-ea"/>
                <a:cs typeface="+mn-cs"/>
              </a:rPr>
              <a:t>/assets/</a:t>
            </a:r>
            <a:r>
              <a:rPr lang="en-US" sz="1200" b="0" i="0" u="none" strike="noStrike" kern="1200" baseline="0" dirty="0" err="1" smtClean="0">
                <a:solidFill>
                  <a:schemeClr val="tx1"/>
                </a:solidFill>
                <a:latin typeface="+mn-lt"/>
                <a:ea typeface="+mn-ea"/>
                <a:cs typeface="+mn-cs"/>
              </a:rPr>
              <a:t>cms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printables</a:t>
            </a:r>
            <a:r>
              <a:rPr lang="en-US" sz="1200" b="0" i="0" u="none" strike="noStrike" kern="1200" baseline="0" dirty="0" smtClean="0">
                <a:solidFill>
                  <a:schemeClr val="tx1"/>
                </a:solidFill>
                <a:latin typeface="+mn-lt"/>
                <a:ea typeface="+mn-ea"/>
                <a:cs typeface="+mn-cs"/>
              </a:rPr>
              <a:t>/0707c_findthedifference.jpg</a:t>
            </a: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39</a:t>
            </a:fld>
            <a:endParaRPr lang="en-US"/>
          </a:p>
        </p:txBody>
      </p:sp>
    </p:spTree>
    <p:extLst>
      <p:ext uri="{BB962C8B-B14F-4D97-AF65-F5344CB8AC3E}">
        <p14:creationId xmlns:p14="http://schemas.microsoft.com/office/powerpoint/2010/main" val="380294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[Image Sources]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http://i1.kym-cdn.com/entries/icons/original/000/007/195/im%20watching%20you%20-%20copia.jpg</a:t>
            </a:r>
          </a:p>
        </p:txBody>
      </p:sp>
      <p:sp>
        <p:nvSpPr>
          <p:cNvPr id="4" name="Slide Number Placeholder 3"/>
          <p:cNvSpPr>
            <a:spLocks noGrp="1"/>
          </p:cNvSpPr>
          <p:nvPr>
            <p:ph type="sldNum" sz="quarter" idx="10"/>
          </p:nvPr>
        </p:nvSpPr>
        <p:spPr/>
        <p:txBody>
          <a:bodyPr/>
          <a:lstStyle/>
          <a:p>
            <a:fld id="{B3602E4A-A8D8-0549-9943-0A13D6A9C35B}" type="slidenum">
              <a:rPr lang="en-US" smtClean="0"/>
              <a:t>40</a:t>
            </a:fld>
            <a:endParaRPr lang="en-US"/>
          </a:p>
        </p:txBody>
      </p:sp>
    </p:spTree>
    <p:extLst>
      <p:ext uri="{BB962C8B-B14F-4D97-AF65-F5344CB8AC3E}">
        <p14:creationId xmlns:p14="http://schemas.microsoft.com/office/powerpoint/2010/main" val="2199047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err="1" smtClean="0">
                <a:solidFill>
                  <a:schemeClr val="tx1"/>
                </a:solidFill>
                <a:latin typeface="+mn-lt"/>
                <a:ea typeface="+mn-ea"/>
                <a:cs typeface="+mn-cs"/>
              </a:rPr>
              <a:t>WinAPIOverride</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jacquelin.potier.free.fr</a:t>
            </a:r>
            <a:r>
              <a:rPr lang="en-US" sz="1200" b="0" i="0" u="none" strike="noStrike" kern="1200" baseline="0" dirty="0" smtClean="0">
                <a:solidFill>
                  <a:schemeClr val="tx1"/>
                </a:solidFill>
                <a:latin typeface="+mn-lt"/>
                <a:ea typeface="+mn-ea"/>
                <a:cs typeface="+mn-cs"/>
              </a:rPr>
              <a:t>/winapioverride32/</a:t>
            </a:r>
          </a:p>
          <a:p>
            <a:pPr marL="171450" indent="-171450">
              <a:buFont typeface="Arial"/>
              <a:buChar char="•"/>
            </a:pPr>
            <a:r>
              <a:rPr lang="en-US" sz="1200" b="0" i="0" u="none" strike="noStrike" kern="1200" baseline="0" dirty="0" smtClean="0">
                <a:solidFill>
                  <a:schemeClr val="tx1"/>
                </a:solidFill>
                <a:latin typeface="+mn-lt"/>
                <a:ea typeface="+mn-ea"/>
                <a:cs typeface="+mn-cs"/>
              </a:rPr>
              <a:t>API Monitor, http://</a:t>
            </a:r>
            <a:r>
              <a:rPr lang="en-US" sz="1200" b="0" i="0" u="none" strike="noStrike" kern="1200" baseline="0" dirty="0" err="1" smtClean="0">
                <a:solidFill>
                  <a:schemeClr val="tx1"/>
                </a:solidFill>
                <a:latin typeface="+mn-lt"/>
                <a:ea typeface="+mn-ea"/>
                <a:cs typeface="+mn-cs"/>
              </a:rPr>
              <a:t>www.rohitab.com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apimonitor</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[Image Sources]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Left, http://fc03.deviantart.net/fs39/f/2008/332/c/d/</a:t>
            </a:r>
            <a:r>
              <a:rPr lang="en-US" sz="1200" b="0" i="0" u="none" strike="noStrike" kern="1200" baseline="0" dirty="0" err="1" smtClean="0">
                <a:solidFill>
                  <a:schemeClr val="tx1"/>
                </a:solidFill>
                <a:latin typeface="+mn-lt"/>
                <a:ea typeface="+mn-ea"/>
                <a:cs typeface="+mn-cs"/>
              </a:rPr>
              <a:t>HAND_TURKEY_by_Bilious.jpg</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Right, http://</a:t>
            </a:r>
            <a:r>
              <a:rPr lang="en-US" sz="1200" b="0" i="0" u="none" strike="noStrike" kern="1200" baseline="0" dirty="0" err="1" smtClean="0">
                <a:solidFill>
                  <a:schemeClr val="tx1"/>
                </a:solidFill>
                <a:latin typeface="+mn-lt"/>
                <a:ea typeface="+mn-ea"/>
                <a:cs typeface="+mn-cs"/>
              </a:rPr>
              <a:t>dorpahdoo.files.wordpress.com</a:t>
            </a:r>
            <a:r>
              <a:rPr lang="en-US" sz="1200" b="0" i="0" u="none" strike="noStrike" kern="1200" baseline="0" dirty="0" smtClean="0">
                <a:solidFill>
                  <a:schemeClr val="tx1"/>
                </a:solidFill>
                <a:latin typeface="+mn-lt"/>
                <a:ea typeface="+mn-ea"/>
                <a:cs typeface="+mn-cs"/>
              </a:rPr>
              <a:t>/2010/11/foot-</a:t>
            </a:r>
            <a:r>
              <a:rPr lang="en-US" sz="1200" b="0" i="0" u="none" strike="noStrike" kern="1200" baseline="0" dirty="0" err="1" smtClean="0">
                <a:solidFill>
                  <a:schemeClr val="tx1"/>
                </a:solidFill>
                <a:latin typeface="+mn-lt"/>
                <a:ea typeface="+mn-ea"/>
                <a:cs typeface="+mn-cs"/>
              </a:rPr>
              <a:t>turkey.jpg</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02E4A-A8D8-0549-9943-0A13D6A9C35B}" type="slidenum">
              <a:rPr lang="en-US" smtClean="0"/>
              <a:t>41</a:t>
            </a:fld>
            <a:endParaRPr lang="en-US"/>
          </a:p>
        </p:txBody>
      </p:sp>
    </p:spTree>
    <p:extLst>
      <p:ext uri="{BB962C8B-B14F-4D97-AF65-F5344CB8AC3E}">
        <p14:creationId xmlns:p14="http://schemas.microsoft.com/office/powerpoint/2010/main" val="359891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[Image Sources]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Top left, http://</a:t>
            </a:r>
            <a:r>
              <a:rPr lang="en-US" sz="1200" b="0" i="0" u="none" strike="noStrike" kern="1200" baseline="0" dirty="0" err="1" smtClean="0">
                <a:solidFill>
                  <a:schemeClr val="tx1"/>
                </a:solidFill>
                <a:latin typeface="+mn-lt"/>
                <a:ea typeface="+mn-ea"/>
                <a:cs typeface="+mn-cs"/>
              </a:rPr>
              <a:t>www.wpclipart.com</a:t>
            </a:r>
            <a:r>
              <a:rPr lang="en-US" sz="1200" b="0" i="0" u="none" strike="noStrike" kern="1200" baseline="0" dirty="0" smtClean="0">
                <a:solidFill>
                  <a:schemeClr val="tx1"/>
                </a:solidFill>
                <a:latin typeface="+mn-lt"/>
                <a:ea typeface="+mn-ea"/>
                <a:cs typeface="+mn-cs"/>
              </a:rPr>
              <a:t>/computer/</a:t>
            </a:r>
            <a:r>
              <a:rPr lang="en-US" sz="1200" b="0" i="0" u="none" strike="noStrike" kern="1200" baseline="0" dirty="0" err="1" smtClean="0">
                <a:solidFill>
                  <a:schemeClr val="tx1"/>
                </a:solidFill>
                <a:latin typeface="+mn-lt"/>
                <a:ea typeface="+mn-ea"/>
                <a:cs typeface="+mn-cs"/>
              </a:rPr>
              <a:t>humour</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debugging.png</a:t>
            </a:r>
            <a:r>
              <a:rPr lang="en-US" sz="1200" b="0" i="0" u="none" strike="noStrike" kern="1200" baseline="0" dirty="0" smtClean="0">
                <a:solidFill>
                  <a:schemeClr val="tx1"/>
                </a:solidFill>
                <a:latin typeface="+mn-lt"/>
                <a:ea typeface="+mn-ea"/>
                <a:cs typeface="+mn-cs"/>
              </a:rPr>
              <a:t> </a:t>
            </a:r>
          </a:p>
          <a:p>
            <a:pPr marL="171450" indent="-171450">
              <a:buFont typeface="Arial"/>
              <a:buChar char="•"/>
            </a:pPr>
            <a:r>
              <a:rPr lang="en-US" sz="1200" b="0" i="0" u="none" strike="noStrike" kern="1200" baseline="0" dirty="0" smtClean="0">
                <a:solidFill>
                  <a:schemeClr val="tx1"/>
                </a:solidFill>
                <a:latin typeface="+mn-lt"/>
                <a:ea typeface="+mn-ea"/>
                <a:cs typeface="+mn-cs"/>
              </a:rPr>
              <a:t>Top right, http://</a:t>
            </a:r>
            <a:r>
              <a:rPr lang="en-US" sz="1200" b="0" i="0" u="none" strike="noStrike" kern="1200" baseline="0" dirty="0" err="1" smtClean="0">
                <a:solidFill>
                  <a:schemeClr val="tx1"/>
                </a:solidFill>
                <a:latin typeface="+mn-lt"/>
                <a:ea typeface="+mn-ea"/>
                <a:cs typeface="+mn-cs"/>
              </a:rPr>
              <a:t>www.phdcomics.com</a:t>
            </a:r>
            <a:r>
              <a:rPr lang="en-US" sz="1200" b="0" i="0" u="none" strike="noStrike" kern="1200" baseline="0" dirty="0" smtClean="0">
                <a:solidFill>
                  <a:schemeClr val="tx1"/>
                </a:solidFill>
                <a:latin typeface="+mn-lt"/>
                <a:ea typeface="+mn-ea"/>
                <a:cs typeface="+mn-cs"/>
              </a:rPr>
              <a:t>/comics/archive/phd011406s.gif</a:t>
            </a:r>
          </a:p>
          <a:p>
            <a:pPr marL="171450" indent="-171450">
              <a:buFont typeface="Arial"/>
              <a:buChar char="•"/>
            </a:pPr>
            <a:r>
              <a:rPr lang="en-US" sz="1200" b="0" i="0" u="none" strike="noStrike" kern="1200" baseline="0" dirty="0" smtClean="0">
                <a:solidFill>
                  <a:schemeClr val="tx1"/>
                </a:solidFill>
                <a:latin typeface="+mn-lt"/>
                <a:ea typeface="+mn-ea"/>
                <a:cs typeface="+mn-cs"/>
              </a:rPr>
              <a:t>Bottom, http://</a:t>
            </a:r>
            <a:r>
              <a:rPr lang="en-US" sz="1200" b="0" i="0" u="none" strike="noStrike" kern="1200" baseline="0" dirty="0" err="1" smtClean="0">
                <a:solidFill>
                  <a:schemeClr val="tx1"/>
                </a:solidFill>
                <a:latin typeface="+mn-lt"/>
                <a:ea typeface="+mn-ea"/>
                <a:cs typeface="+mn-cs"/>
              </a:rPr>
              <a:t>www.oraclealchemist.com</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wp</a:t>
            </a:r>
            <a:r>
              <a:rPr lang="en-US" sz="1200" b="0" i="0" u="none" strike="noStrike" kern="1200" baseline="0" dirty="0" smtClean="0">
                <a:solidFill>
                  <a:schemeClr val="tx1"/>
                </a:solidFill>
                <a:latin typeface="+mn-lt"/>
                <a:ea typeface="+mn-ea"/>
                <a:cs typeface="+mn-cs"/>
              </a:rPr>
              <a:t>-content/uploads/2008/07/bug-</a:t>
            </a:r>
            <a:r>
              <a:rPr lang="en-US" sz="1200" b="0" i="0" u="none" strike="noStrike" kern="1200" baseline="0" dirty="0" err="1" smtClean="0">
                <a:solidFill>
                  <a:schemeClr val="tx1"/>
                </a:solidFill>
                <a:latin typeface="+mn-lt"/>
                <a:ea typeface="+mn-ea"/>
                <a:cs typeface="+mn-cs"/>
              </a:rPr>
              <a:t>feature.jpg</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42</a:t>
            </a:fld>
            <a:endParaRPr lang="en-US"/>
          </a:p>
        </p:txBody>
      </p:sp>
    </p:spTree>
    <p:extLst>
      <p:ext uri="{BB962C8B-B14F-4D97-AF65-F5344CB8AC3E}">
        <p14:creationId xmlns:p14="http://schemas.microsoft.com/office/powerpoint/2010/main" val="3584699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3602E4A-A8D8-0549-9943-0A13D6A9C35B}" type="slidenum">
              <a:rPr lang="en-US" smtClean="0"/>
              <a:t>43</a:t>
            </a:fld>
            <a:endParaRPr lang="en-US"/>
          </a:p>
        </p:txBody>
      </p:sp>
    </p:spTree>
    <p:extLst>
      <p:ext uri="{BB962C8B-B14F-4D97-AF65-F5344CB8AC3E}">
        <p14:creationId xmlns:p14="http://schemas.microsoft.com/office/powerpoint/2010/main" val="227701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602E4A-A8D8-0549-9943-0A13D6A9C35B}" type="slidenum">
              <a:rPr lang="en-US" smtClean="0"/>
              <a:t>2</a:t>
            </a:fld>
            <a:endParaRPr lang="en-US"/>
          </a:p>
        </p:txBody>
      </p:sp>
    </p:spTree>
    <p:extLst>
      <p:ext uri="{BB962C8B-B14F-4D97-AF65-F5344CB8AC3E}">
        <p14:creationId xmlns:p14="http://schemas.microsoft.com/office/powerpoint/2010/main" val="395221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602E4A-A8D8-0549-9943-0A13D6A9C35B}" type="slidenum">
              <a:rPr lang="en-US" smtClean="0"/>
              <a:t>3</a:t>
            </a:fld>
            <a:endParaRPr lang="en-US"/>
          </a:p>
        </p:txBody>
      </p:sp>
    </p:spTree>
    <p:extLst>
      <p:ext uri="{BB962C8B-B14F-4D97-AF65-F5344CB8AC3E}">
        <p14:creationId xmlns:p14="http://schemas.microsoft.com/office/powerpoint/2010/main" val="292696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Deep Freeze, http://</a:t>
            </a:r>
            <a:r>
              <a:rPr lang="en-US" sz="1200" b="0" i="0" u="none" strike="noStrike" kern="1200" baseline="0" dirty="0" err="1" smtClean="0">
                <a:solidFill>
                  <a:schemeClr val="tx1"/>
                </a:solidFill>
                <a:latin typeface="+mn-lt"/>
                <a:ea typeface="+mn-ea"/>
                <a:cs typeface="+mn-cs"/>
              </a:rPr>
              <a:t>www.faronics.com</a:t>
            </a:r>
            <a:r>
              <a:rPr lang="en-US" sz="1200" b="0" i="0" u="none" strike="noStrike" kern="1200" baseline="0" dirty="0" smtClean="0">
                <a:solidFill>
                  <a:schemeClr val="tx1"/>
                </a:solidFill>
                <a:latin typeface="+mn-lt"/>
                <a:ea typeface="+mn-ea"/>
                <a:cs typeface="+mn-cs"/>
              </a:rPr>
              <a:t>/products/deep-freeze/standard/</a:t>
            </a:r>
          </a:p>
          <a:p>
            <a:pPr marL="171450" indent="-171450">
              <a:buFont typeface="Arial"/>
              <a:buChar char="•"/>
            </a:pPr>
            <a:r>
              <a:rPr lang="en-US" sz="1200" b="0" i="0" u="none" strike="noStrike" kern="1200" baseline="0" dirty="0" smtClean="0">
                <a:solidFill>
                  <a:schemeClr val="tx1"/>
                </a:solidFill>
                <a:latin typeface="+mn-lt"/>
                <a:ea typeface="+mn-ea"/>
                <a:cs typeface="+mn-cs"/>
              </a:rPr>
              <a:t>FOG, http://</a:t>
            </a:r>
            <a:r>
              <a:rPr lang="en-US" sz="1200" b="0" i="0" u="none" strike="noStrike" kern="1200" baseline="0" dirty="0" err="1" smtClean="0">
                <a:solidFill>
                  <a:schemeClr val="tx1"/>
                </a:solidFill>
                <a:latin typeface="+mn-lt"/>
                <a:ea typeface="+mn-ea"/>
                <a:cs typeface="+mn-cs"/>
              </a:rPr>
              <a:t>sourceforge.net</a:t>
            </a:r>
            <a:r>
              <a:rPr lang="en-US" sz="1200" b="0" i="0" u="none" strike="noStrike" kern="1200" baseline="0" dirty="0" smtClean="0">
                <a:solidFill>
                  <a:schemeClr val="tx1"/>
                </a:solidFill>
                <a:latin typeface="+mn-lt"/>
                <a:ea typeface="+mn-ea"/>
                <a:cs typeface="+mn-cs"/>
              </a:rPr>
              <a:t>/projects/</a:t>
            </a:r>
            <a:r>
              <a:rPr lang="en-US" sz="1200" b="0" i="0" u="none" strike="noStrike" kern="1200" baseline="0" dirty="0" err="1" smtClean="0">
                <a:solidFill>
                  <a:schemeClr val="tx1"/>
                </a:solidFill>
                <a:latin typeface="+mn-lt"/>
                <a:ea typeface="+mn-ea"/>
                <a:cs typeface="+mn-cs"/>
              </a:rPr>
              <a:t>freeghost</a:t>
            </a:r>
            <a:r>
              <a:rPr lang="en-US" sz="1200" b="0" i="0" u="none" strike="noStrike" kern="1200" baseline="0" dirty="0" smtClean="0">
                <a:solidFill>
                  <a:schemeClr val="tx1"/>
                </a:solidFill>
                <a:latin typeface="+mn-lt"/>
                <a:ea typeface="+mn-ea"/>
                <a:cs typeface="+mn-cs"/>
              </a:rPr>
              <a:t>/</a:t>
            </a:r>
          </a:p>
          <a:p>
            <a:pPr marL="171450" indent="-171450">
              <a:buFont typeface="Arial"/>
              <a:buChar char="•"/>
            </a:pPr>
            <a:r>
              <a:rPr lang="en-US" sz="1200" b="0" i="0" u="none" strike="noStrike" kern="1200" baseline="0" dirty="0" err="1" smtClean="0">
                <a:solidFill>
                  <a:schemeClr val="tx1"/>
                </a:solidFill>
                <a:latin typeface="+mn-lt"/>
                <a:ea typeface="+mn-ea"/>
                <a:cs typeface="+mn-cs"/>
              </a:rPr>
              <a:t>Vmware</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www.vmware.com</a:t>
            </a:r>
            <a:r>
              <a:rPr lang="en-US" sz="1200" b="0" i="0" u="none" strike="noStrike" kern="1200" baseline="0" dirty="0" smtClean="0">
                <a:solidFill>
                  <a:schemeClr val="tx1"/>
                </a:solidFill>
                <a:latin typeface="+mn-lt"/>
                <a:ea typeface="+mn-ea"/>
                <a:cs typeface="+mn-cs"/>
              </a:rPr>
              <a:t>/ </a:t>
            </a:r>
          </a:p>
          <a:p>
            <a:pPr marL="171450" indent="-171450">
              <a:buFont typeface="Arial"/>
              <a:buChar char="•"/>
            </a:pPr>
            <a:r>
              <a:rPr lang="en-US" sz="1200" b="0" i="0" u="none" strike="noStrike" kern="1200" baseline="0" dirty="0" err="1" smtClean="0">
                <a:solidFill>
                  <a:schemeClr val="tx1"/>
                </a:solidFill>
                <a:latin typeface="+mn-lt"/>
                <a:ea typeface="+mn-ea"/>
                <a:cs typeface="+mn-cs"/>
              </a:rPr>
              <a:t>VirtualBox</a:t>
            </a:r>
            <a:r>
              <a:rPr lang="en-US" sz="1200" b="0" i="0" u="none" strike="noStrike" kern="1200" baseline="0" dirty="0" smtClean="0">
                <a:solidFill>
                  <a:schemeClr val="tx1"/>
                </a:solidFill>
                <a:latin typeface="+mn-lt"/>
                <a:ea typeface="+mn-ea"/>
                <a:cs typeface="+mn-cs"/>
              </a:rPr>
              <a:t>, https://</a:t>
            </a:r>
            <a:r>
              <a:rPr lang="en-US" sz="1200" b="0" i="0" u="none" strike="noStrike" kern="1200" baseline="0" dirty="0" err="1" smtClean="0">
                <a:solidFill>
                  <a:schemeClr val="tx1"/>
                </a:solidFill>
                <a:latin typeface="+mn-lt"/>
                <a:ea typeface="+mn-ea"/>
                <a:cs typeface="+mn-cs"/>
              </a:rPr>
              <a:t>www.virtualbox.org</a:t>
            </a:r>
            <a:r>
              <a:rPr lang="en-US" sz="1200" b="0" i="0" u="none" strike="noStrike" kern="1200" baseline="0" dirty="0" smtClean="0">
                <a:solidFill>
                  <a:schemeClr val="tx1"/>
                </a:solidFill>
                <a:latin typeface="+mn-lt"/>
                <a:ea typeface="+mn-ea"/>
                <a:cs typeface="+mn-cs"/>
              </a:rPr>
              <a:t>/ </a:t>
            </a:r>
          </a:p>
          <a:p>
            <a:pPr marL="171450" indent="-171450">
              <a:buFont typeface="Arial"/>
              <a:buChar char="•"/>
            </a:pPr>
            <a:r>
              <a:rPr lang="en-US" sz="1200" b="0" i="0" u="none" strike="noStrike" kern="1200" baseline="0" dirty="0" smtClean="0">
                <a:solidFill>
                  <a:schemeClr val="tx1"/>
                </a:solidFill>
                <a:latin typeface="+mn-lt"/>
                <a:ea typeface="+mn-ea"/>
                <a:cs typeface="+mn-cs"/>
              </a:rPr>
              <a:t>KVM, http://</a:t>
            </a:r>
            <a:r>
              <a:rPr lang="en-US" sz="1200" b="0" i="0" u="none" strike="noStrike" kern="1200" baseline="0" dirty="0" err="1" smtClean="0">
                <a:solidFill>
                  <a:schemeClr val="tx1"/>
                </a:solidFill>
                <a:latin typeface="+mn-lt"/>
                <a:ea typeface="+mn-ea"/>
                <a:cs typeface="+mn-cs"/>
              </a:rPr>
              <a:t>www.linux-kvm.org</a:t>
            </a:r>
            <a:r>
              <a:rPr lang="en-US" sz="1200" b="0" i="0" u="none" strike="noStrike" kern="1200" baseline="0" dirty="0" smtClean="0">
                <a:solidFill>
                  <a:schemeClr val="tx1"/>
                </a:solidFill>
                <a:latin typeface="+mn-lt"/>
                <a:ea typeface="+mn-ea"/>
                <a:cs typeface="+mn-cs"/>
              </a:rPr>
              <a:t>/page/</a:t>
            </a:r>
            <a:r>
              <a:rPr lang="en-US" sz="1200" b="0" i="0" u="none" strike="noStrike" kern="1200" baseline="0" dirty="0" err="1" smtClean="0">
                <a:solidFill>
                  <a:schemeClr val="tx1"/>
                </a:solidFill>
                <a:latin typeface="+mn-lt"/>
                <a:ea typeface="+mn-ea"/>
                <a:cs typeface="+mn-cs"/>
              </a:rPr>
              <a:t>Main_Page</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err="1" smtClean="0">
                <a:solidFill>
                  <a:schemeClr val="tx1"/>
                </a:solidFill>
                <a:latin typeface="+mn-lt"/>
                <a:ea typeface="+mn-ea"/>
                <a:cs typeface="+mn-cs"/>
              </a:rPr>
              <a:t>Xen</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www.xen.org</a:t>
            </a:r>
            <a:r>
              <a:rPr lang="en-US" sz="1200" b="0" i="0" u="none" strike="noStrike"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B3602E4A-A8D8-0549-9943-0A13D6A9C35B}" type="slidenum">
              <a:rPr lang="en-US" smtClean="0"/>
              <a:t>4</a:t>
            </a:fld>
            <a:endParaRPr lang="en-US"/>
          </a:p>
        </p:txBody>
      </p:sp>
    </p:spTree>
    <p:extLst>
      <p:ext uri="{BB962C8B-B14F-4D97-AF65-F5344CB8AC3E}">
        <p14:creationId xmlns:p14="http://schemas.microsoft.com/office/powerpoint/2010/main" val="96650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err="1" smtClean="0">
                <a:solidFill>
                  <a:schemeClr val="tx1"/>
                </a:solidFill>
                <a:latin typeface="+mn-lt"/>
                <a:ea typeface="+mn-ea"/>
                <a:cs typeface="+mn-cs"/>
              </a:rPr>
              <a:t>VirtualBox</a:t>
            </a:r>
            <a:r>
              <a:rPr lang="en-US" sz="1200" b="0" i="0" u="none" strike="noStrike" kern="1200" baseline="0" dirty="0" smtClean="0">
                <a:solidFill>
                  <a:schemeClr val="tx1"/>
                </a:solidFill>
                <a:latin typeface="+mn-lt"/>
                <a:ea typeface="+mn-ea"/>
                <a:cs typeface="+mn-cs"/>
              </a:rPr>
              <a:t>, https://</a:t>
            </a:r>
            <a:r>
              <a:rPr lang="en-US" sz="1200" b="0" i="0" u="none" strike="noStrike" kern="1200" baseline="0" dirty="0" err="1" smtClean="0">
                <a:solidFill>
                  <a:schemeClr val="tx1"/>
                </a:solidFill>
                <a:latin typeface="+mn-lt"/>
                <a:ea typeface="+mn-ea"/>
                <a:cs typeface="+mn-cs"/>
              </a:rPr>
              <a:t>www.virtualbox.org</a:t>
            </a:r>
            <a:r>
              <a:rPr lang="en-US" sz="1200" b="0" i="0" u="none" strike="noStrike" kern="1200" baseline="0" dirty="0" smtClean="0">
                <a:solidFill>
                  <a:schemeClr val="tx1"/>
                </a:solidFill>
                <a:latin typeface="+mn-lt"/>
                <a:ea typeface="+mn-ea"/>
                <a:cs typeface="+mn-cs"/>
              </a:rPr>
              <a:t>/ </a:t>
            </a:r>
          </a:p>
          <a:p>
            <a:pPr marL="171450" indent="-171450">
              <a:buFont typeface="Arial"/>
              <a:buChar char="•"/>
            </a:pPr>
            <a:r>
              <a:rPr lang="en-US" sz="1200" b="0" i="0" u="none" strike="noStrike" kern="1200" baseline="0" dirty="0" smtClean="0">
                <a:solidFill>
                  <a:schemeClr val="tx1"/>
                </a:solidFill>
                <a:latin typeface="+mn-lt"/>
                <a:ea typeface="+mn-ea"/>
                <a:cs typeface="+mn-cs"/>
              </a:rPr>
              <a:t>Chapter 6. Virtual networking, Oracle VM </a:t>
            </a:r>
            <a:r>
              <a:rPr lang="en-US" sz="1200" b="0" i="0" u="none" strike="noStrike" kern="1200" baseline="0" dirty="0" err="1" smtClean="0">
                <a:solidFill>
                  <a:schemeClr val="tx1"/>
                </a:solidFill>
                <a:latin typeface="+mn-lt"/>
                <a:ea typeface="+mn-ea"/>
                <a:cs typeface="+mn-cs"/>
              </a:rPr>
              <a:t>VirtualBox</a:t>
            </a:r>
            <a:r>
              <a:rPr lang="en-US" sz="1200" b="0" i="0" u="none" strike="noStrike" kern="1200" baseline="0" dirty="0" smtClean="0">
                <a:solidFill>
                  <a:schemeClr val="tx1"/>
                </a:solidFill>
                <a:latin typeface="+mn-lt"/>
                <a:ea typeface="+mn-ea"/>
                <a:cs typeface="+mn-cs"/>
              </a:rPr>
              <a:t> User Manual, http://</a:t>
            </a:r>
            <a:r>
              <a:rPr lang="en-US" sz="1200" b="0" i="0" u="none" strike="noStrike" kern="1200" baseline="0" dirty="0" err="1" smtClean="0">
                <a:solidFill>
                  <a:schemeClr val="tx1"/>
                </a:solidFill>
                <a:latin typeface="+mn-lt"/>
                <a:ea typeface="+mn-ea"/>
                <a:cs typeface="+mn-cs"/>
              </a:rPr>
              <a:t>www.virtualbox.org</a:t>
            </a:r>
            <a:r>
              <a:rPr lang="en-US" sz="1200" b="0" i="0" u="none" strike="noStrike" kern="1200" baseline="0" dirty="0" smtClean="0">
                <a:solidFill>
                  <a:schemeClr val="tx1"/>
                </a:solidFill>
                <a:latin typeface="+mn-lt"/>
                <a:ea typeface="+mn-ea"/>
                <a:cs typeface="+mn-cs"/>
              </a:rPr>
              <a:t>/manual/ch06.html</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[Image Sources]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https://</a:t>
            </a:r>
            <a:r>
              <a:rPr lang="en-US" sz="1200" b="0" i="0" u="none" strike="noStrike" kern="1200" baseline="0" dirty="0" err="1" smtClean="0">
                <a:solidFill>
                  <a:schemeClr val="tx1"/>
                </a:solidFill>
                <a:latin typeface="+mn-lt"/>
                <a:ea typeface="+mn-ea"/>
                <a:cs typeface="+mn-cs"/>
              </a:rPr>
              <a:t>www.virtualbox.org</a:t>
            </a:r>
            <a:r>
              <a:rPr lang="en-US" sz="1200" b="0" i="0" u="none" strike="noStrike" kern="1200" baseline="0" dirty="0" smtClean="0">
                <a:solidFill>
                  <a:schemeClr val="tx1"/>
                </a:solidFill>
                <a:latin typeface="+mn-lt"/>
                <a:ea typeface="+mn-ea"/>
                <a:cs typeface="+mn-cs"/>
              </a:rPr>
              <a:t>/graphics/vbox_logo2_gradient.png</a:t>
            </a:r>
          </a:p>
        </p:txBody>
      </p:sp>
      <p:sp>
        <p:nvSpPr>
          <p:cNvPr id="4" name="Slide Number Placeholder 3"/>
          <p:cNvSpPr>
            <a:spLocks noGrp="1"/>
          </p:cNvSpPr>
          <p:nvPr>
            <p:ph type="sldNum" sz="quarter" idx="10"/>
          </p:nvPr>
        </p:nvSpPr>
        <p:spPr/>
        <p:txBody>
          <a:bodyPr/>
          <a:lstStyle/>
          <a:p>
            <a:fld id="{B3602E4A-A8D8-0549-9943-0A13D6A9C35B}" type="slidenum">
              <a:rPr lang="en-US" smtClean="0"/>
              <a:t>5</a:t>
            </a:fld>
            <a:endParaRPr lang="en-US"/>
          </a:p>
        </p:txBody>
      </p:sp>
    </p:spTree>
    <p:extLst>
      <p:ext uri="{BB962C8B-B14F-4D97-AF65-F5344CB8AC3E}">
        <p14:creationId xmlns:p14="http://schemas.microsoft.com/office/powerpoint/2010/main" val="209562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Oracle VM </a:t>
            </a:r>
            <a:r>
              <a:rPr lang="en-US" sz="1200" b="0" i="0" u="none" strike="noStrike" kern="1200" baseline="0" dirty="0" err="1" smtClean="0">
                <a:solidFill>
                  <a:schemeClr val="tx1"/>
                </a:solidFill>
                <a:latin typeface="+mn-lt"/>
                <a:ea typeface="+mn-ea"/>
                <a:cs typeface="+mn-cs"/>
              </a:rPr>
              <a:t>VirtualBox</a:t>
            </a:r>
            <a:r>
              <a:rPr lang="en-US" sz="1200" b="0" i="0" u="none" strike="noStrike" kern="1200" baseline="0" dirty="0" smtClean="0">
                <a:solidFill>
                  <a:schemeClr val="tx1"/>
                </a:solidFill>
                <a:latin typeface="+mn-lt"/>
                <a:ea typeface="+mn-ea"/>
                <a:cs typeface="+mn-cs"/>
              </a:rPr>
              <a:t> User Manual, http://</a:t>
            </a:r>
            <a:r>
              <a:rPr lang="en-US" sz="1200" b="0" i="0" u="none" strike="noStrike" kern="1200" baseline="0" dirty="0" err="1" smtClean="0">
                <a:solidFill>
                  <a:schemeClr val="tx1"/>
                </a:solidFill>
                <a:latin typeface="+mn-lt"/>
                <a:ea typeface="+mn-ea"/>
                <a:cs typeface="+mn-cs"/>
              </a:rPr>
              <a:t>www.virtualbox.org</a:t>
            </a:r>
            <a:r>
              <a:rPr lang="en-US" sz="1200" b="0" i="0" u="none" strike="noStrike" kern="1200" baseline="0" dirty="0" smtClean="0">
                <a:solidFill>
                  <a:schemeClr val="tx1"/>
                </a:solidFill>
                <a:latin typeface="+mn-lt"/>
                <a:ea typeface="+mn-ea"/>
                <a:cs typeface="+mn-cs"/>
              </a:rPr>
              <a:t>/manual/</a:t>
            </a:r>
            <a:r>
              <a:rPr lang="en-US" sz="1200" b="0" i="0" u="none" strike="noStrike" kern="1200" baseline="0" dirty="0" err="1" smtClean="0">
                <a:solidFill>
                  <a:schemeClr val="tx1"/>
                </a:solidFill>
                <a:latin typeface="+mn-lt"/>
                <a:ea typeface="+mn-ea"/>
                <a:cs typeface="+mn-cs"/>
              </a:rPr>
              <a:t>UserManual.html</a:t>
            </a: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6</a:t>
            </a:fld>
            <a:endParaRPr lang="en-US"/>
          </a:p>
        </p:txBody>
      </p:sp>
    </p:spTree>
    <p:extLst>
      <p:ext uri="{BB962C8B-B14F-4D97-AF65-F5344CB8AC3E}">
        <p14:creationId xmlns:p14="http://schemas.microsoft.com/office/powerpoint/2010/main" val="145937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Jeremy Stretch, Sniffing with </a:t>
            </a:r>
            <a:r>
              <a:rPr lang="en-US" sz="1200" b="0" i="0" u="none" strike="noStrike" kern="1200" baseline="0" dirty="0" err="1" smtClean="0">
                <a:solidFill>
                  <a:schemeClr val="tx1"/>
                </a:solidFill>
                <a:latin typeface="+mn-lt"/>
                <a:ea typeface="+mn-ea"/>
                <a:cs typeface="+mn-cs"/>
              </a:rPr>
              <a:t>Wireshark</a:t>
            </a:r>
            <a:r>
              <a:rPr lang="en-US" sz="1200" b="0" i="0" u="none" strike="noStrike" kern="1200" baseline="0" dirty="0" smtClean="0">
                <a:solidFill>
                  <a:schemeClr val="tx1"/>
                </a:solidFill>
                <a:latin typeface="+mn-lt"/>
                <a:ea typeface="+mn-ea"/>
                <a:cs typeface="+mn-cs"/>
              </a:rPr>
              <a:t> as a Non-Root User, http://</a:t>
            </a:r>
            <a:r>
              <a:rPr lang="en-US" sz="1200" b="0" i="0" u="none" strike="noStrike" kern="1200" baseline="0" dirty="0" err="1" smtClean="0">
                <a:solidFill>
                  <a:schemeClr val="tx1"/>
                </a:solidFill>
                <a:latin typeface="+mn-lt"/>
                <a:ea typeface="+mn-ea"/>
                <a:cs typeface="+mn-cs"/>
              </a:rPr>
              <a:t>packetlife.net</a:t>
            </a:r>
            <a:r>
              <a:rPr lang="en-US" sz="1200" b="0" i="0" u="none" strike="noStrike" kern="1200" baseline="0" dirty="0" smtClean="0">
                <a:solidFill>
                  <a:schemeClr val="tx1"/>
                </a:solidFill>
                <a:latin typeface="+mn-lt"/>
                <a:ea typeface="+mn-ea"/>
                <a:cs typeface="+mn-cs"/>
              </a:rPr>
              <a:t>/blog/2010/mar/19/sniffing-</a:t>
            </a:r>
            <a:r>
              <a:rPr lang="en-US" sz="1200" b="0" i="0" u="none" strike="noStrike" kern="1200" baseline="0" dirty="0" err="1" smtClean="0">
                <a:solidFill>
                  <a:schemeClr val="tx1"/>
                </a:solidFill>
                <a:latin typeface="+mn-lt"/>
                <a:ea typeface="+mn-ea"/>
                <a:cs typeface="+mn-cs"/>
              </a:rPr>
              <a:t>wireshark</a:t>
            </a:r>
            <a:r>
              <a:rPr lang="en-US" sz="1200" b="0" i="0" u="none" strike="noStrike" kern="1200" baseline="0" dirty="0" smtClean="0">
                <a:solidFill>
                  <a:schemeClr val="tx1"/>
                </a:solidFill>
                <a:latin typeface="+mn-lt"/>
                <a:ea typeface="+mn-ea"/>
                <a:cs typeface="+mn-cs"/>
              </a:rPr>
              <a:t>-non-root-user/</a:t>
            </a: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13</a:t>
            </a:fld>
            <a:endParaRPr lang="en-US"/>
          </a:p>
        </p:txBody>
      </p:sp>
    </p:spTree>
    <p:extLst>
      <p:ext uri="{BB962C8B-B14F-4D97-AF65-F5344CB8AC3E}">
        <p14:creationId xmlns:p14="http://schemas.microsoft.com/office/powerpoint/2010/main" val="323467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latin typeface="+mn-lt"/>
                <a:ea typeface="+mn-ea"/>
                <a:cs typeface="+mn-cs"/>
              </a:rPr>
              <a:t>[References]</a:t>
            </a:r>
            <a:endParaRPr lang="en-US" sz="1200" b="0" i="0" u="none" strike="noStrike" kern="120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Thomas </a:t>
            </a:r>
            <a:r>
              <a:rPr lang="en-US" sz="1200" b="0" i="0" u="none" strike="noStrike" kern="1200" baseline="0" dirty="0" err="1" smtClean="0">
                <a:solidFill>
                  <a:schemeClr val="tx1"/>
                </a:solidFill>
                <a:latin typeface="+mn-lt"/>
                <a:ea typeface="+mn-ea"/>
                <a:cs typeface="+mn-cs"/>
              </a:rPr>
              <a:t>Hungenberg</a:t>
            </a:r>
            <a:r>
              <a:rPr lang="en-US" sz="1200" b="0" i="0" u="none" strike="noStrike" kern="1200" baseline="0" dirty="0" smtClean="0">
                <a:solidFill>
                  <a:schemeClr val="tx1"/>
                </a:solidFill>
                <a:latin typeface="+mn-lt"/>
                <a:ea typeface="+mn-ea"/>
                <a:cs typeface="+mn-cs"/>
              </a:rPr>
              <a:t> and Matthias Eckert, </a:t>
            </a:r>
            <a:r>
              <a:rPr lang="en-US" sz="1200" b="0" i="0" u="none" strike="noStrike" kern="1200" baseline="0" dirty="0" err="1" smtClean="0">
                <a:solidFill>
                  <a:schemeClr val="tx1"/>
                </a:solidFill>
                <a:latin typeface="+mn-lt"/>
                <a:ea typeface="+mn-ea"/>
                <a:cs typeface="+mn-cs"/>
              </a:rPr>
              <a:t>INetSim</a:t>
            </a:r>
            <a:r>
              <a:rPr lang="en-US" sz="1200" b="0" i="0" u="none" strike="noStrike" kern="1200" baseline="0" dirty="0" smtClean="0">
                <a:solidFill>
                  <a:schemeClr val="tx1"/>
                </a:solidFill>
                <a:latin typeface="+mn-lt"/>
                <a:ea typeface="+mn-ea"/>
                <a:cs typeface="+mn-cs"/>
              </a:rPr>
              <a:t>, http://</a:t>
            </a:r>
            <a:r>
              <a:rPr lang="en-US" sz="1200" b="0" i="0" u="none" strike="noStrike" kern="1200" baseline="0" dirty="0" err="1" smtClean="0">
                <a:solidFill>
                  <a:schemeClr val="tx1"/>
                </a:solidFill>
                <a:latin typeface="+mn-lt"/>
                <a:ea typeface="+mn-ea"/>
                <a:cs typeface="+mn-cs"/>
              </a:rPr>
              <a:t>www.inetsim.org</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3602E4A-A8D8-0549-9943-0A13D6A9C35B}" type="slidenum">
              <a:rPr lang="en-US" smtClean="0"/>
              <a:t>17</a:t>
            </a:fld>
            <a:endParaRPr lang="en-US"/>
          </a:p>
        </p:txBody>
      </p:sp>
    </p:spTree>
    <p:extLst>
      <p:ext uri="{BB962C8B-B14F-4D97-AF65-F5344CB8AC3E}">
        <p14:creationId xmlns:p14="http://schemas.microsoft.com/office/powerpoint/2010/main" val="234648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602E4A-A8D8-0549-9943-0A13D6A9C35B}" type="slidenum">
              <a:rPr lang="en-US" smtClean="0"/>
              <a:t>19</a:t>
            </a:fld>
            <a:endParaRPr lang="en-US"/>
          </a:p>
        </p:txBody>
      </p:sp>
    </p:spTree>
    <p:extLst>
      <p:ext uri="{BB962C8B-B14F-4D97-AF65-F5344CB8AC3E}">
        <p14:creationId xmlns:p14="http://schemas.microsoft.com/office/powerpoint/2010/main" val="292696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42274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83122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385772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228171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324192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167822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See notes for citation</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305764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See notes for citation</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235293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See notes for citation</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266978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2441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D4681-E3FD-C045-B7A1-5EF44EFB4F72}" type="slidenum">
              <a:rPr lang="en-US" smtClean="0"/>
              <a:t>‹#›</a:t>
            </a:fld>
            <a:endParaRPr lang="en-US"/>
          </a:p>
        </p:txBody>
      </p:sp>
    </p:spTree>
    <p:extLst>
      <p:ext uri="{BB962C8B-B14F-4D97-AF65-F5344CB8AC3E}">
        <p14:creationId xmlns:p14="http://schemas.microsoft.com/office/powerpoint/2010/main" val="26631310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See notes for citation</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D4681-E3FD-C045-B7A1-5EF44EFB4F72}" type="slidenum">
              <a:rPr lang="en-US" smtClean="0"/>
              <a:t>‹#›</a:t>
            </a:fld>
            <a:endParaRPr lang="en-US"/>
          </a:p>
        </p:txBody>
      </p:sp>
    </p:spTree>
    <p:extLst>
      <p:ext uri="{BB962C8B-B14F-4D97-AF65-F5344CB8AC3E}">
        <p14:creationId xmlns:p14="http://schemas.microsoft.com/office/powerpoint/2010/main" val="2018649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Malware Dynamic </a:t>
            </a:r>
            <a:r>
              <a:rPr lang="en-US" dirty="0" smtClean="0"/>
              <a:t>Analysis</a:t>
            </a:r>
            <a:br>
              <a:rPr lang="en-US" dirty="0" smtClean="0"/>
            </a:br>
            <a:r>
              <a:rPr lang="en-US" dirty="0" smtClean="0"/>
              <a:t>Part 1</a:t>
            </a:r>
            <a:endParaRPr lang="en-US" dirty="0"/>
          </a:p>
        </p:txBody>
      </p:sp>
      <p:sp>
        <p:nvSpPr>
          <p:cNvPr id="3" name="Subtitle 2"/>
          <p:cNvSpPr>
            <a:spLocks noGrp="1"/>
          </p:cNvSpPr>
          <p:nvPr>
            <p:ph type="subTitle" idx="1"/>
          </p:nvPr>
        </p:nvSpPr>
        <p:spPr/>
        <p:txBody>
          <a:bodyPr/>
          <a:lstStyle/>
          <a:p>
            <a:r>
              <a:rPr lang="en-US" dirty="0"/>
              <a:t>Veronica Kovah</a:t>
            </a:r>
          </a:p>
          <a:p>
            <a:r>
              <a:rPr lang="en-US" dirty="0" err="1"/>
              <a:t>vkovah.ost</a:t>
            </a:r>
            <a:r>
              <a:rPr lang="en-US" dirty="0"/>
              <a:t> at </a:t>
            </a:r>
            <a:r>
              <a:rPr lang="en-US" dirty="0" err="1"/>
              <a:t>gmail</a:t>
            </a:r>
            <a:endParaRPr lang="en-US" dirty="0"/>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a:t>
            </a:fld>
            <a:endParaRPr lang="en-US"/>
          </a:p>
        </p:txBody>
      </p:sp>
      <p:sp>
        <p:nvSpPr>
          <p:cNvPr id="6" name="Rectangle 5"/>
          <p:cNvSpPr/>
          <p:nvPr/>
        </p:nvSpPr>
        <p:spPr>
          <a:xfrm>
            <a:off x="0" y="5392578"/>
            <a:ext cx="9144000" cy="492443"/>
          </a:xfrm>
          <a:prstGeom prst="rect">
            <a:avLst/>
          </a:prstGeom>
        </p:spPr>
        <p:txBody>
          <a:bodyPr wrap="square">
            <a:spAutoFit/>
          </a:bodyPr>
          <a:lstStyle/>
          <a:p>
            <a:pPr algn="ctr"/>
            <a:r>
              <a:rPr lang="en-US" sz="2600" dirty="0"/>
              <a:t>http://</a:t>
            </a:r>
            <a:r>
              <a:rPr lang="en-US" sz="2600" dirty="0" err="1"/>
              <a:t>opensecuritytraining.info</a:t>
            </a:r>
            <a:r>
              <a:rPr lang="en-US" sz="2600" dirty="0"/>
              <a:t>/</a:t>
            </a:r>
            <a:r>
              <a:rPr lang="en-US" sz="2600" dirty="0" err="1"/>
              <a:t>MalwareDynamicAnalysis.html</a:t>
            </a:r>
            <a:endParaRPr lang="en-US" sz="2600" dirty="0"/>
          </a:p>
        </p:txBody>
      </p:sp>
    </p:spTree>
    <p:extLst>
      <p:ext uri="{BB962C8B-B14F-4D97-AF65-F5344CB8AC3E}">
        <p14:creationId xmlns:p14="http://schemas.microsoft.com/office/powerpoint/2010/main" val="733830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IP on </a:t>
            </a:r>
            <a:r>
              <a:rPr lang="en-US" dirty="0" smtClean="0"/>
              <a:t>Windows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Start → Control Panel → Network Connections → Local Area Connection → Properties → Internet Protocols (TCP/IP) → </a:t>
            </a:r>
            <a:r>
              <a:rPr lang="en-US" dirty="0" smtClean="0"/>
              <a:t>Properties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10</a:t>
            </a:fld>
            <a:endParaRPr lang="en-US"/>
          </a:p>
        </p:txBody>
      </p:sp>
      <p:pic>
        <p:nvPicPr>
          <p:cNvPr id="6" name="Picture 5"/>
          <p:cNvPicPr>
            <a:picLocks noChangeAspect="1"/>
          </p:cNvPicPr>
          <p:nvPr/>
        </p:nvPicPr>
        <p:blipFill>
          <a:blip r:embed="rId2"/>
          <a:stretch>
            <a:fillRect/>
          </a:stretch>
        </p:blipFill>
        <p:spPr>
          <a:xfrm>
            <a:off x="3156409" y="2895882"/>
            <a:ext cx="3396791" cy="3825593"/>
          </a:xfrm>
          <a:prstGeom prst="rect">
            <a:avLst/>
          </a:prstGeom>
        </p:spPr>
      </p:pic>
    </p:spTree>
    <p:extLst>
      <p:ext uri="{BB962C8B-B14F-4D97-AF65-F5344CB8AC3E}">
        <p14:creationId xmlns:p14="http://schemas.microsoft.com/office/powerpoint/2010/main" val="194945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 </a:t>
            </a:r>
            <a:r>
              <a:rPr lang="en-US" dirty="0" smtClean="0"/>
              <a:t>Forwarding</a:t>
            </a:r>
            <a:endParaRPr lang="en-US" dirty="0"/>
          </a:p>
        </p:txBody>
      </p:sp>
      <p:sp>
        <p:nvSpPr>
          <p:cNvPr id="3" name="Content Placeholder 2"/>
          <p:cNvSpPr>
            <a:spLocks noGrp="1"/>
          </p:cNvSpPr>
          <p:nvPr>
            <p:ph idx="1"/>
          </p:nvPr>
        </p:nvSpPr>
        <p:spPr/>
        <p:txBody>
          <a:bodyPr/>
          <a:lstStyle/>
          <a:p>
            <a:r>
              <a:rPr lang="en-US" dirty="0"/>
              <a:t>IP Forwarding is disabled by default on Ubuntu</a:t>
            </a:r>
          </a:p>
          <a:p>
            <a:pPr lvl="1"/>
            <a:r>
              <a:rPr lang="en-US" dirty="0"/>
              <a:t>$ </a:t>
            </a:r>
            <a:r>
              <a:rPr lang="en-US" dirty="0" err="1"/>
              <a:t>sudo</a:t>
            </a:r>
            <a:r>
              <a:rPr lang="en-US" dirty="0"/>
              <a:t> </a:t>
            </a:r>
            <a:r>
              <a:rPr lang="en-US" dirty="0" err="1"/>
              <a:t>su</a:t>
            </a:r>
            <a:endParaRPr lang="en-US" dirty="0"/>
          </a:p>
          <a:p>
            <a:pPr lvl="1"/>
            <a:r>
              <a:rPr lang="en-US" dirty="0"/>
              <a:t># echo 1 &gt; /</a:t>
            </a:r>
            <a:r>
              <a:rPr lang="en-US" dirty="0" err="1"/>
              <a:t>proc</a:t>
            </a:r>
            <a:r>
              <a:rPr lang="en-US" dirty="0"/>
              <a:t>/sys/net/ipv4/</a:t>
            </a:r>
            <a:r>
              <a:rPr lang="en-US" dirty="0" err="1"/>
              <a:t>ip_forward</a:t>
            </a:r>
            <a:endParaRPr lang="en-US" dirty="0"/>
          </a:p>
          <a:p>
            <a:r>
              <a:rPr lang="en-US" dirty="0"/>
              <a:t>Enable packet forwarding in firewall</a:t>
            </a:r>
          </a:p>
          <a:p>
            <a:pPr lvl="1"/>
            <a:r>
              <a:rPr lang="en-US" dirty="0"/>
              <a:t># </a:t>
            </a:r>
            <a:r>
              <a:rPr lang="en-US" dirty="0" err="1"/>
              <a:t>iptables</a:t>
            </a:r>
            <a:r>
              <a:rPr lang="en-US" dirty="0"/>
              <a:t> –P FORWARD ACCEPT</a:t>
            </a:r>
          </a:p>
          <a:p>
            <a:r>
              <a:rPr lang="en-US" dirty="0"/>
              <a:t>Can you ping from </a:t>
            </a:r>
            <a:r>
              <a:rPr lang="en-US" i="1" dirty="0"/>
              <a:t>victim</a:t>
            </a:r>
            <a:r>
              <a:rPr lang="en-US" dirty="0"/>
              <a:t> to </a:t>
            </a:r>
            <a:r>
              <a:rPr lang="en-US" i="1" dirty="0"/>
              <a:t>controller</a:t>
            </a:r>
            <a:r>
              <a:rPr lang="en-US" dirty="0"/>
              <a:t> VM? </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11</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1826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a:t>
            </a:r>
            <a:r>
              <a:rPr lang="en-US" dirty="0" smtClean="0"/>
              <a:t>Sniffing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Try to capture network traffic</a:t>
            </a:r>
          </a:p>
          <a:p>
            <a:pPr lvl="1"/>
            <a:r>
              <a:rPr lang="en-US" dirty="0"/>
              <a:t>$ </a:t>
            </a:r>
            <a:r>
              <a:rPr lang="en-US" dirty="0" err="1"/>
              <a:t>wireshark</a:t>
            </a:r>
            <a:r>
              <a:rPr lang="en-US" dirty="0"/>
              <a:t>&amp;</a:t>
            </a:r>
          </a:p>
          <a:p>
            <a:pPr lvl="1"/>
            <a:r>
              <a:rPr lang="en-US" dirty="0"/>
              <a:t>From the menu bar, Capture-&gt;Options…</a:t>
            </a:r>
          </a:p>
          <a:p>
            <a:pPr lvl="1"/>
            <a:r>
              <a:rPr lang="en-US" dirty="0"/>
              <a:t>Do you see any interface?</a:t>
            </a:r>
          </a:p>
          <a:p>
            <a:r>
              <a:rPr lang="en-US" dirty="0"/>
              <a:t>Running </a:t>
            </a:r>
            <a:r>
              <a:rPr lang="en-US" dirty="0" err="1"/>
              <a:t>Wireshark</a:t>
            </a:r>
            <a:r>
              <a:rPr lang="en-US" dirty="0"/>
              <a:t> as root is not safe</a:t>
            </a:r>
          </a:p>
          <a:p>
            <a:pPr lvl="1"/>
            <a:r>
              <a:rPr lang="en-US" dirty="0"/>
              <a:t>Malformed network traffic can exploit a </a:t>
            </a:r>
            <a:r>
              <a:rPr lang="en-US" dirty="0" err="1"/>
              <a:t>Wireshark</a:t>
            </a:r>
            <a:r>
              <a:rPr lang="en-US" dirty="0"/>
              <a:t> vulnerability</a:t>
            </a:r>
          </a:p>
          <a:p>
            <a:r>
              <a:rPr lang="en-US" dirty="0"/>
              <a:t>But you cannot access to any interface without root privilege</a:t>
            </a:r>
          </a:p>
          <a:p>
            <a:r>
              <a:rPr lang="en-US" dirty="0"/>
              <a:t>Choice 1: use a simple dumper (</a:t>
            </a:r>
            <a:r>
              <a:rPr lang="en-US" dirty="0" err="1"/>
              <a:t>wireshark</a:t>
            </a:r>
            <a:r>
              <a:rPr lang="en-US" dirty="0"/>
              <a:t> uses this) and then open up the file as a non-root user</a:t>
            </a:r>
          </a:p>
          <a:p>
            <a:pPr lvl="1"/>
            <a:r>
              <a:rPr lang="en-US" dirty="0"/>
              <a:t>$ </a:t>
            </a:r>
            <a:r>
              <a:rPr lang="en-US" dirty="0" err="1"/>
              <a:t>sudo</a:t>
            </a:r>
            <a:r>
              <a:rPr lang="en-US" dirty="0"/>
              <a:t> </a:t>
            </a:r>
            <a:r>
              <a:rPr lang="en-US" dirty="0" err="1"/>
              <a:t>dumpcap</a:t>
            </a:r>
            <a:r>
              <a:rPr lang="en-US" dirty="0"/>
              <a:t> -</a:t>
            </a:r>
            <a:r>
              <a:rPr lang="en-US" dirty="0" err="1"/>
              <a:t>i</a:t>
            </a:r>
            <a:r>
              <a:rPr lang="en-US" dirty="0"/>
              <a:t> vboxnet0 -w /</a:t>
            </a:r>
            <a:r>
              <a:rPr lang="en-US" dirty="0" err="1"/>
              <a:t>tmp</a:t>
            </a:r>
            <a:r>
              <a:rPr lang="en-US" dirty="0"/>
              <a:t>/</a:t>
            </a:r>
            <a:r>
              <a:rPr lang="en-US" dirty="0" err="1"/>
              <a:t>pi.pcap</a:t>
            </a:r>
            <a:endParaRPr lang="en-US" dirty="0"/>
          </a:p>
          <a:p>
            <a:pPr lvl="1"/>
            <a:r>
              <a:rPr lang="en-US" dirty="0"/>
              <a:t>Shortcoming: you cannot see network traffic in real time</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12</a:t>
            </a:fld>
            <a:endParaRPr lang="en-US"/>
          </a:p>
        </p:txBody>
      </p:sp>
    </p:spTree>
    <p:extLst>
      <p:ext uri="{BB962C8B-B14F-4D97-AF65-F5344CB8AC3E}">
        <p14:creationId xmlns:p14="http://schemas.microsoft.com/office/powerpoint/2010/main" val="108422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Wireshark</a:t>
            </a:r>
            <a:r>
              <a:rPr lang="en-US" dirty="0"/>
              <a:t> with User Privilege (1</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a:t>This lab will setup sniffing with </a:t>
            </a:r>
            <a:r>
              <a:rPr lang="en-US" dirty="0" err="1"/>
              <a:t>Wireshark</a:t>
            </a:r>
            <a:r>
              <a:rPr lang="en-US" dirty="0"/>
              <a:t> as a non-root user</a:t>
            </a:r>
          </a:p>
          <a:p>
            <a:r>
              <a:rPr lang="en-US" dirty="0"/>
              <a:t>Install </a:t>
            </a:r>
            <a:r>
              <a:rPr lang="en-US" dirty="0" err="1"/>
              <a:t>setcap</a:t>
            </a:r>
            <a:endParaRPr lang="en-US" dirty="0"/>
          </a:p>
          <a:p>
            <a:pPr lvl="1"/>
            <a:r>
              <a:rPr lang="en-US" dirty="0"/>
              <a:t>$ </a:t>
            </a:r>
            <a:r>
              <a:rPr lang="en-US" dirty="0" err="1"/>
              <a:t>sudo</a:t>
            </a:r>
            <a:r>
              <a:rPr lang="en-US" dirty="0"/>
              <a:t> apt-get install libcap2-</a:t>
            </a:r>
            <a:r>
              <a:rPr lang="en-US" dirty="0" smtClean="0"/>
              <a:t>bin</a:t>
            </a:r>
            <a:endParaRPr lang="en-US" dirty="0"/>
          </a:p>
          <a:p>
            <a:r>
              <a:rPr lang="en-US" dirty="0"/>
              <a:t>Add </a:t>
            </a:r>
            <a:r>
              <a:rPr lang="en-US" i="1" dirty="0" err="1"/>
              <a:t>wireshark</a:t>
            </a:r>
            <a:r>
              <a:rPr lang="en-US" dirty="0"/>
              <a:t> group</a:t>
            </a:r>
            <a:endParaRPr lang="en-US" sz="3600" dirty="0"/>
          </a:p>
          <a:p>
            <a:pPr lvl="1"/>
            <a:r>
              <a:rPr lang="en-US" dirty="0"/>
              <a:t>$ </a:t>
            </a:r>
            <a:r>
              <a:rPr lang="en-US" dirty="0" err="1"/>
              <a:t>sudo</a:t>
            </a:r>
            <a:r>
              <a:rPr lang="en-US" dirty="0"/>
              <a:t> </a:t>
            </a:r>
            <a:r>
              <a:rPr lang="en-US" dirty="0" err="1"/>
              <a:t>groupadd</a:t>
            </a:r>
            <a:r>
              <a:rPr lang="en-US" dirty="0"/>
              <a:t> </a:t>
            </a:r>
            <a:r>
              <a:rPr lang="en-US" dirty="0" err="1"/>
              <a:t>wireshark</a:t>
            </a:r>
            <a:endParaRPr lang="en-US" sz="3200" dirty="0"/>
          </a:p>
          <a:p>
            <a:pPr lvl="1"/>
            <a:r>
              <a:rPr lang="en-US" dirty="0"/>
              <a:t>$ </a:t>
            </a:r>
            <a:r>
              <a:rPr lang="en-US" dirty="0" err="1"/>
              <a:t>sudo</a:t>
            </a:r>
            <a:r>
              <a:rPr lang="en-US" dirty="0"/>
              <a:t> </a:t>
            </a:r>
            <a:r>
              <a:rPr lang="en-US" dirty="0" err="1"/>
              <a:t>usermod</a:t>
            </a:r>
            <a:r>
              <a:rPr lang="en-US" dirty="0"/>
              <a:t> -a -G </a:t>
            </a:r>
            <a:r>
              <a:rPr lang="en-US" dirty="0" err="1"/>
              <a:t>wireshark</a:t>
            </a:r>
            <a:r>
              <a:rPr lang="en-US" dirty="0"/>
              <a:t> </a:t>
            </a:r>
            <a:r>
              <a:rPr lang="en-US" dirty="0" smtClean="0"/>
              <a:t>student</a:t>
            </a:r>
            <a:endParaRPr lang="en-US" sz="3200" dirty="0"/>
          </a:p>
          <a:p>
            <a:pPr lvl="1"/>
            <a:r>
              <a:rPr lang="en-US" dirty="0" smtClean="0"/>
              <a:t>Close </a:t>
            </a:r>
            <a:r>
              <a:rPr lang="en-US" dirty="0"/>
              <a:t>all open windows and terminals</a:t>
            </a:r>
          </a:p>
          <a:p>
            <a:pPr lvl="1"/>
            <a:r>
              <a:rPr lang="en-US" dirty="0"/>
              <a:t>$ gnome-session-</a:t>
            </a:r>
            <a:r>
              <a:rPr lang="en-US" dirty="0" smtClean="0"/>
              <a:t>quit</a:t>
            </a:r>
            <a:endParaRPr lang="en-US" sz="3200"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13</a:t>
            </a:fld>
            <a:endParaRPr lang="en-US"/>
          </a:p>
        </p:txBody>
      </p:sp>
    </p:spTree>
    <p:extLst>
      <p:ext uri="{BB962C8B-B14F-4D97-AF65-F5344CB8AC3E}">
        <p14:creationId xmlns:p14="http://schemas.microsoft.com/office/powerpoint/2010/main" val="685299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Wireshark</a:t>
            </a:r>
            <a:r>
              <a:rPr lang="en-US" dirty="0"/>
              <a:t> with User Privilege (2</a:t>
            </a:r>
            <a:r>
              <a:rPr lang="en-US" dirty="0" smtClean="0"/>
              <a:t>)</a:t>
            </a:r>
            <a:endParaRPr lang="en-US" dirty="0"/>
          </a:p>
        </p:txBody>
      </p:sp>
      <p:sp>
        <p:nvSpPr>
          <p:cNvPr id="3" name="Content Placeholder 2"/>
          <p:cNvSpPr>
            <a:spLocks noGrp="1"/>
          </p:cNvSpPr>
          <p:nvPr>
            <p:ph idx="1"/>
          </p:nvPr>
        </p:nvSpPr>
        <p:spPr/>
        <p:txBody>
          <a:bodyPr/>
          <a:lstStyle/>
          <a:p>
            <a:pPr lvl="1"/>
            <a:r>
              <a:rPr lang="en-US" dirty="0"/>
              <a:t>$ </a:t>
            </a:r>
            <a:r>
              <a:rPr lang="en-US" dirty="0" err="1"/>
              <a:t>sudo</a:t>
            </a:r>
            <a:r>
              <a:rPr lang="en-US" dirty="0"/>
              <a:t> </a:t>
            </a:r>
            <a:r>
              <a:rPr lang="en-US" dirty="0" err="1"/>
              <a:t>chgrp</a:t>
            </a:r>
            <a:r>
              <a:rPr lang="en-US" dirty="0"/>
              <a:t> </a:t>
            </a:r>
            <a:r>
              <a:rPr lang="en-US" dirty="0" err="1"/>
              <a:t>wireshark</a:t>
            </a:r>
            <a:r>
              <a:rPr lang="en-US" dirty="0"/>
              <a:t> /</a:t>
            </a:r>
            <a:r>
              <a:rPr lang="en-US" dirty="0" err="1"/>
              <a:t>usr</a:t>
            </a:r>
            <a:r>
              <a:rPr lang="en-US" dirty="0"/>
              <a:t>/bin/</a:t>
            </a:r>
            <a:r>
              <a:rPr lang="en-US" dirty="0" err="1"/>
              <a:t>dumpcap</a:t>
            </a:r>
            <a:endParaRPr lang="en-US" sz="3200" dirty="0"/>
          </a:p>
          <a:p>
            <a:pPr lvl="1"/>
            <a:r>
              <a:rPr lang="en-US" dirty="0"/>
              <a:t>$ </a:t>
            </a:r>
            <a:r>
              <a:rPr lang="en-US" dirty="0" err="1"/>
              <a:t>sudo</a:t>
            </a:r>
            <a:r>
              <a:rPr lang="en-US" dirty="0"/>
              <a:t> </a:t>
            </a:r>
            <a:r>
              <a:rPr lang="en-US" dirty="0" err="1"/>
              <a:t>chmod</a:t>
            </a:r>
            <a:r>
              <a:rPr lang="en-US" dirty="0"/>
              <a:t> 750 /</a:t>
            </a:r>
            <a:r>
              <a:rPr lang="en-US" dirty="0" err="1"/>
              <a:t>usr</a:t>
            </a:r>
            <a:r>
              <a:rPr lang="en-US" dirty="0"/>
              <a:t>/bin/</a:t>
            </a:r>
            <a:r>
              <a:rPr lang="en-US" dirty="0" err="1"/>
              <a:t>dumpcap</a:t>
            </a:r>
            <a:endParaRPr lang="en-US" sz="3200" dirty="0"/>
          </a:p>
          <a:p>
            <a:r>
              <a:rPr lang="en-US" dirty="0"/>
              <a:t>Grant capabilities</a:t>
            </a:r>
          </a:p>
          <a:p>
            <a:pPr lvl="1"/>
            <a:r>
              <a:rPr lang="en-US" dirty="0"/>
              <a:t>$ </a:t>
            </a:r>
            <a:r>
              <a:rPr lang="en-US" dirty="0" err="1"/>
              <a:t>sudo</a:t>
            </a:r>
            <a:r>
              <a:rPr lang="en-US" dirty="0"/>
              <a:t> </a:t>
            </a:r>
            <a:r>
              <a:rPr lang="en-US" dirty="0" err="1"/>
              <a:t>setcap</a:t>
            </a:r>
            <a:r>
              <a:rPr lang="en-US" dirty="0"/>
              <a:t> </a:t>
            </a:r>
            <a:r>
              <a:rPr lang="en-US" dirty="0" err="1"/>
              <a:t>cap_net_raw,cap_net_admin</a:t>
            </a:r>
            <a:r>
              <a:rPr lang="en-US" dirty="0"/>
              <a:t>=</a:t>
            </a:r>
            <a:r>
              <a:rPr lang="en-US" dirty="0" err="1"/>
              <a:t>eip</a:t>
            </a:r>
            <a:r>
              <a:rPr lang="en-US" dirty="0"/>
              <a:t> </a:t>
            </a:r>
            <a:r>
              <a:rPr lang="en-US" dirty="0" smtClean="0"/>
              <a:t/>
            </a:r>
            <a:br>
              <a:rPr lang="en-US" dirty="0" smtClean="0"/>
            </a:br>
            <a:r>
              <a:rPr lang="en-US" dirty="0" smtClean="0"/>
              <a:t>/</a:t>
            </a:r>
            <a:r>
              <a:rPr lang="en-US" dirty="0" err="1"/>
              <a:t>usr</a:t>
            </a:r>
            <a:r>
              <a:rPr lang="en-US" dirty="0"/>
              <a:t>/bin/</a:t>
            </a:r>
            <a:r>
              <a:rPr lang="en-US" dirty="0" err="1"/>
              <a:t>dumpcap</a:t>
            </a:r>
            <a:endParaRPr lang="en-US" dirty="0"/>
          </a:p>
          <a:p>
            <a:r>
              <a:rPr lang="en-US" dirty="0"/>
              <a:t>Verify</a:t>
            </a:r>
          </a:p>
          <a:p>
            <a:pPr lvl="1"/>
            <a:r>
              <a:rPr lang="en-US" dirty="0"/>
              <a:t>$ </a:t>
            </a:r>
            <a:r>
              <a:rPr lang="en-US" dirty="0" err="1"/>
              <a:t>getcap</a:t>
            </a:r>
            <a:r>
              <a:rPr lang="en-US" dirty="0"/>
              <a:t> /</a:t>
            </a:r>
            <a:r>
              <a:rPr lang="en-US" dirty="0" err="1"/>
              <a:t>usr</a:t>
            </a:r>
            <a:r>
              <a:rPr lang="en-US" dirty="0"/>
              <a:t>/bin/</a:t>
            </a:r>
            <a:r>
              <a:rPr lang="en-US" dirty="0" err="1"/>
              <a:t>dumpcap</a:t>
            </a:r>
            <a:endParaRPr lang="en-US" dirty="0"/>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14</a:t>
            </a:fld>
            <a:endParaRPr lang="en-US"/>
          </a:p>
        </p:txBody>
      </p:sp>
    </p:spTree>
    <p:extLst>
      <p:ext uri="{BB962C8B-B14F-4D97-AF65-F5344CB8AC3E}">
        <p14:creationId xmlns:p14="http://schemas.microsoft.com/office/powerpoint/2010/main" val="134688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Connectivity Test</a:t>
            </a:r>
          </a:p>
        </p:txBody>
      </p:sp>
      <p:sp>
        <p:nvSpPr>
          <p:cNvPr id="3" name="Content Placeholder 2"/>
          <p:cNvSpPr>
            <a:spLocks noGrp="1"/>
          </p:cNvSpPr>
          <p:nvPr>
            <p:ph idx="1"/>
          </p:nvPr>
        </p:nvSpPr>
        <p:spPr/>
        <p:txBody>
          <a:bodyPr/>
          <a:lstStyle/>
          <a:p>
            <a:r>
              <a:rPr lang="en-US" dirty="0"/>
              <a:t>Can you ping from the </a:t>
            </a:r>
            <a:r>
              <a:rPr lang="en-US" i="1" dirty="0"/>
              <a:t>victim</a:t>
            </a:r>
            <a:r>
              <a:rPr lang="en-US" dirty="0"/>
              <a:t> VM to the host machine?</a:t>
            </a:r>
          </a:p>
          <a:p>
            <a:pPr lvl="1"/>
            <a:r>
              <a:rPr lang="en-US" dirty="0"/>
              <a:t>C:\&gt; ping 192.168.57.1 </a:t>
            </a:r>
          </a:p>
          <a:p>
            <a:r>
              <a:rPr lang="en-US" dirty="0"/>
              <a:t>Start the </a:t>
            </a:r>
            <a:r>
              <a:rPr lang="en-US" i="1" dirty="0"/>
              <a:t>controller</a:t>
            </a:r>
            <a:r>
              <a:rPr lang="en-US" dirty="0"/>
              <a:t> VM</a:t>
            </a:r>
          </a:p>
          <a:p>
            <a:r>
              <a:rPr lang="en-US" dirty="0"/>
              <a:t>Can you ping from the </a:t>
            </a:r>
            <a:r>
              <a:rPr lang="en-US" i="1" dirty="0"/>
              <a:t>victim</a:t>
            </a:r>
            <a:r>
              <a:rPr lang="en-US" dirty="0"/>
              <a:t> VM to the </a:t>
            </a:r>
            <a:r>
              <a:rPr lang="en-US" i="1" dirty="0"/>
              <a:t>controller</a:t>
            </a:r>
            <a:r>
              <a:rPr lang="en-US" dirty="0"/>
              <a:t> VM?</a:t>
            </a:r>
          </a:p>
          <a:p>
            <a:pPr lvl="1"/>
            <a:r>
              <a:rPr lang="en-US" dirty="0"/>
              <a:t>On the </a:t>
            </a:r>
            <a:r>
              <a:rPr lang="en-US" i="1" dirty="0"/>
              <a:t>victim</a:t>
            </a:r>
            <a:r>
              <a:rPr lang="en-US" dirty="0"/>
              <a:t> VM</a:t>
            </a:r>
          </a:p>
          <a:p>
            <a:pPr lvl="2"/>
            <a:r>
              <a:rPr lang="en-US" dirty="0"/>
              <a:t>C:\&gt; ping </a:t>
            </a:r>
            <a:r>
              <a:rPr lang="en-US" dirty="0" smtClean="0"/>
              <a:t>192.168.56.20 </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15</a:t>
            </a:fld>
            <a:endParaRPr lang="en-US"/>
          </a:p>
        </p:txBody>
      </p:sp>
      <p:pic>
        <p:nvPicPr>
          <p:cNvPr id="8" name="Picture 7"/>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143578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Capturing Network Packets</a:t>
            </a:r>
          </a:p>
        </p:txBody>
      </p:sp>
      <p:sp>
        <p:nvSpPr>
          <p:cNvPr id="3" name="Content Placeholder 2"/>
          <p:cNvSpPr>
            <a:spLocks noGrp="1"/>
          </p:cNvSpPr>
          <p:nvPr>
            <p:ph idx="1"/>
          </p:nvPr>
        </p:nvSpPr>
        <p:spPr/>
        <p:txBody>
          <a:bodyPr/>
          <a:lstStyle/>
          <a:p>
            <a:r>
              <a:rPr lang="en-US" dirty="0"/>
              <a:t>Ping from </a:t>
            </a:r>
            <a:r>
              <a:rPr lang="en-US" i="1" dirty="0"/>
              <a:t>victim</a:t>
            </a:r>
            <a:r>
              <a:rPr lang="en-US" dirty="0"/>
              <a:t> VM to </a:t>
            </a:r>
            <a:r>
              <a:rPr lang="en-US" i="1" dirty="0"/>
              <a:t>controller</a:t>
            </a:r>
            <a:r>
              <a:rPr lang="en-US" dirty="0"/>
              <a:t> VM.</a:t>
            </a:r>
          </a:p>
          <a:p>
            <a:r>
              <a:rPr lang="en-US" dirty="0"/>
              <a:t>Capture the traffic using </a:t>
            </a:r>
            <a:r>
              <a:rPr lang="en-US" dirty="0" err="1"/>
              <a:t>Wireshark</a:t>
            </a:r>
            <a:r>
              <a:rPr lang="en-US" dirty="0"/>
              <a:t> with non-root privilege.</a:t>
            </a:r>
          </a:p>
          <a:p>
            <a:r>
              <a:rPr lang="en-US" dirty="0"/>
              <a:t>Which network interface did you choose?</a:t>
            </a:r>
          </a:p>
          <a:p>
            <a:pPr marL="0" indent="0">
              <a:buNone/>
            </a:pP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16</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177249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INetSim</a:t>
            </a:r>
            <a:endParaRPr lang="en-US" dirty="0"/>
          </a:p>
        </p:txBody>
      </p:sp>
      <p:sp>
        <p:nvSpPr>
          <p:cNvPr id="3" name="Content Placeholder 2"/>
          <p:cNvSpPr>
            <a:spLocks noGrp="1"/>
          </p:cNvSpPr>
          <p:nvPr>
            <p:ph idx="1"/>
          </p:nvPr>
        </p:nvSpPr>
        <p:spPr/>
        <p:txBody>
          <a:bodyPr/>
          <a:lstStyle/>
          <a:p>
            <a:r>
              <a:rPr lang="en-US" dirty="0"/>
              <a:t>Software suite for simulating common internet services in a lab environment</a:t>
            </a:r>
          </a:p>
          <a:p>
            <a:pPr lvl="1"/>
            <a:r>
              <a:rPr lang="en-US" dirty="0"/>
              <a:t>HTTP/HTTPS, DNS, SMTP, etc. servers </a:t>
            </a:r>
          </a:p>
          <a:p>
            <a:pPr lvl="1"/>
            <a:r>
              <a:rPr lang="en-US" dirty="0"/>
              <a:t>IRC channel with basic command sets</a:t>
            </a:r>
          </a:p>
          <a:p>
            <a:r>
              <a:rPr lang="en-US" dirty="0"/>
              <a:t>Open </a:t>
            </a:r>
            <a:r>
              <a:rPr lang="en-US" dirty="0" smtClean="0"/>
              <a:t>source, </a:t>
            </a:r>
            <a:r>
              <a:rPr lang="en-US" dirty="0"/>
              <a:t>written in Perl</a:t>
            </a:r>
          </a:p>
          <a:p>
            <a:pPr lvl="1"/>
            <a:r>
              <a:rPr lang="en-US" dirty="0" smtClean="0"/>
              <a:t>v1.2.4 </a:t>
            </a:r>
            <a:r>
              <a:rPr lang="en-US" dirty="0"/>
              <a:t>can be installed </a:t>
            </a:r>
            <a:r>
              <a:rPr lang="en-US" dirty="0" smtClean="0"/>
              <a:t>on Ubuntu 12.04 via the </a:t>
            </a:r>
            <a:r>
              <a:rPr lang="en-US" dirty="0"/>
              <a:t>package manager</a:t>
            </a:r>
          </a:p>
          <a:p>
            <a:pPr lvl="2"/>
            <a:endParaRPr lang="en-US" dirty="0"/>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17</a:t>
            </a:fld>
            <a:endParaRPr lang="en-US"/>
          </a:p>
        </p:txBody>
      </p:sp>
    </p:spTree>
    <p:extLst>
      <p:ext uri="{BB962C8B-B14F-4D97-AF65-F5344CB8AC3E}">
        <p14:creationId xmlns:p14="http://schemas.microsoft.com/office/powerpoint/2010/main" val="150905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a:t>
            </a:r>
            <a:r>
              <a:rPr lang="en-US" dirty="0" err="1" smtClean="0"/>
              <a:t>netsim</a:t>
            </a:r>
            <a:r>
              <a:rPr lang="en-US" dirty="0" smtClean="0"/>
              <a:t> setup</a:t>
            </a:r>
            <a:endParaRPr lang="en-US" dirty="0"/>
          </a:p>
        </p:txBody>
      </p:sp>
      <p:sp>
        <p:nvSpPr>
          <p:cNvPr id="3" name="Content Placeholder 2"/>
          <p:cNvSpPr>
            <a:spLocks noGrp="1"/>
          </p:cNvSpPr>
          <p:nvPr>
            <p:ph idx="1"/>
          </p:nvPr>
        </p:nvSpPr>
        <p:spPr/>
        <p:txBody>
          <a:bodyPr>
            <a:normAutofit lnSpcReduction="10000"/>
          </a:bodyPr>
          <a:lstStyle/>
          <a:p>
            <a:r>
              <a:rPr lang="en-US" dirty="0"/>
              <a:t>On the host machine</a:t>
            </a:r>
          </a:p>
          <a:p>
            <a:pPr lvl="1"/>
            <a:r>
              <a:rPr lang="en-US" dirty="0"/>
              <a:t>$ </a:t>
            </a:r>
            <a:r>
              <a:rPr lang="en-US" dirty="0" err="1"/>
              <a:t>gedit</a:t>
            </a:r>
            <a:r>
              <a:rPr lang="en-US" dirty="0"/>
              <a:t> /</a:t>
            </a:r>
            <a:r>
              <a:rPr lang="en-US" dirty="0" err="1"/>
              <a:t>etc</a:t>
            </a:r>
            <a:r>
              <a:rPr lang="en-US" dirty="0"/>
              <a:t>/</a:t>
            </a:r>
            <a:r>
              <a:rPr lang="en-US" dirty="0" err="1"/>
              <a:t>inetsim</a:t>
            </a:r>
            <a:r>
              <a:rPr lang="en-US" dirty="0"/>
              <a:t>/</a:t>
            </a:r>
            <a:r>
              <a:rPr lang="en-US" dirty="0" err="1"/>
              <a:t>inetsim.conf</a:t>
            </a:r>
            <a:endParaRPr lang="en-US" dirty="0"/>
          </a:p>
          <a:p>
            <a:endParaRPr lang="en-US" dirty="0"/>
          </a:p>
          <a:p>
            <a:endParaRPr lang="en-US" dirty="0"/>
          </a:p>
          <a:p>
            <a:pPr lvl="1"/>
            <a:r>
              <a:rPr lang="en-US" dirty="0"/>
              <a:t>$ </a:t>
            </a:r>
            <a:r>
              <a:rPr lang="en-US" dirty="0" err="1"/>
              <a:t>sudo</a:t>
            </a:r>
            <a:r>
              <a:rPr lang="en-US" dirty="0"/>
              <a:t> </a:t>
            </a:r>
            <a:r>
              <a:rPr lang="en-US" dirty="0" err="1"/>
              <a:t>inetsim</a:t>
            </a:r>
            <a:endParaRPr lang="en-US" dirty="0"/>
          </a:p>
          <a:p>
            <a:pPr lvl="1"/>
            <a:r>
              <a:rPr lang="de-DE" dirty="0"/>
              <a:t>$ wireshark &amp;           </a:t>
            </a:r>
          </a:p>
          <a:p>
            <a:pPr lvl="2"/>
            <a:r>
              <a:rPr lang="de-DE" dirty="0"/>
              <a:t>listen on vboxnet1</a:t>
            </a:r>
          </a:p>
          <a:p>
            <a:r>
              <a:rPr lang="de-DE" dirty="0"/>
              <a:t>On the </a:t>
            </a:r>
            <a:r>
              <a:rPr lang="de-DE" i="1" dirty="0"/>
              <a:t>victim</a:t>
            </a:r>
            <a:r>
              <a:rPr lang="de-DE" dirty="0"/>
              <a:t> VM</a:t>
            </a:r>
          </a:p>
          <a:p>
            <a:pPr lvl="1"/>
            <a:r>
              <a:rPr lang="de-DE" dirty="0"/>
              <a:t>c:&gt; ping www.google.com</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18</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pic>
        <p:nvPicPr>
          <p:cNvPr id="7" name="Picture 6"/>
          <p:cNvPicPr>
            <a:picLocks noChangeAspect="1"/>
          </p:cNvPicPr>
          <p:nvPr/>
        </p:nvPicPr>
        <p:blipFill>
          <a:blip r:embed="rId3"/>
          <a:stretch>
            <a:fillRect/>
          </a:stretch>
        </p:blipFill>
        <p:spPr>
          <a:xfrm>
            <a:off x="1206500" y="2689784"/>
            <a:ext cx="6730253" cy="853888"/>
          </a:xfrm>
          <a:prstGeom prst="rect">
            <a:avLst/>
          </a:prstGeom>
        </p:spPr>
      </p:pic>
    </p:spTree>
    <p:extLst>
      <p:ext uri="{BB962C8B-B14F-4D97-AF65-F5344CB8AC3E}">
        <p14:creationId xmlns:p14="http://schemas.microsoft.com/office/powerpoint/2010/main" val="388343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at?</a:t>
            </a:r>
          </a:p>
        </p:txBody>
      </p:sp>
      <p:sp>
        <p:nvSpPr>
          <p:cNvPr id="3" name="Content Placeholder 2"/>
          <p:cNvSpPr>
            <a:spLocks noGrp="1"/>
          </p:cNvSpPr>
          <p:nvPr>
            <p:ph idx="1"/>
          </p:nvPr>
        </p:nvSpPr>
        <p:spPr/>
        <p:txBody>
          <a:bodyPr>
            <a:normAutofit lnSpcReduction="10000"/>
          </a:bodyPr>
          <a:lstStyle/>
          <a:p>
            <a:r>
              <a:rPr lang="en-US" dirty="0"/>
              <a:t>Part 1: Introduction</a:t>
            </a:r>
          </a:p>
          <a:p>
            <a:pPr lvl="1"/>
            <a:r>
              <a:rPr lang="en-US" dirty="0"/>
              <a:t>Observing an isolated malware analysis lab setup</a:t>
            </a:r>
          </a:p>
          <a:p>
            <a:pPr lvl="1"/>
            <a:r>
              <a:rPr lang="en-US" dirty="0">
                <a:solidFill>
                  <a:srgbClr val="FF0000"/>
                </a:solidFill>
              </a:rPr>
              <a:t>Malware terminology</a:t>
            </a:r>
          </a:p>
          <a:p>
            <a:pPr lvl="1"/>
            <a:r>
              <a:rPr lang="en-US" dirty="0"/>
              <a:t>RAT exploration - Poison IVY</a:t>
            </a:r>
          </a:p>
          <a:p>
            <a:pPr lvl="1"/>
            <a:r>
              <a:rPr lang="en-US" dirty="0"/>
              <a:t>Behavioral analysis</a:t>
            </a:r>
          </a:p>
          <a:p>
            <a:r>
              <a:rPr lang="en-US" dirty="0"/>
              <a:t>Part 2: Persistence techniques</a:t>
            </a:r>
          </a:p>
          <a:p>
            <a:pPr lvl="1"/>
            <a:r>
              <a:rPr lang="en-US" dirty="0"/>
              <a:t>Using registry keys</a:t>
            </a:r>
          </a:p>
          <a:p>
            <a:pPr lvl="1"/>
            <a:r>
              <a:rPr lang="en-US" dirty="0"/>
              <a:t>Using file systems</a:t>
            </a:r>
          </a:p>
          <a:p>
            <a:pPr lvl="1"/>
            <a:r>
              <a:rPr lang="en-US" dirty="0"/>
              <a:t>Using Windows services</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19</a:t>
            </a:fld>
            <a:endParaRPr lang="en-US"/>
          </a:p>
        </p:txBody>
      </p:sp>
    </p:spTree>
    <p:extLst>
      <p:ext uri="{BB962C8B-B14F-4D97-AF65-F5344CB8AC3E}">
        <p14:creationId xmlns:p14="http://schemas.microsoft.com/office/powerpoint/2010/main" val="2365648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All </a:t>
            </a:r>
            <a:r>
              <a:rPr lang="en-US" sz="3600" dirty="0"/>
              <a:t>materials is licensed under </a:t>
            </a:r>
            <a:r>
              <a:rPr lang="en-US" sz="3600" dirty="0" smtClean="0"/>
              <a:t>a Creative </a:t>
            </a:r>
            <a:r>
              <a:rPr lang="en-US" sz="3600" dirty="0"/>
              <a:t>Commons “Share Alike</a:t>
            </a:r>
            <a:r>
              <a:rPr lang="en-US" sz="3600" dirty="0" smtClean="0"/>
              <a:t>” license</a:t>
            </a:r>
            <a:endParaRPr lang="en-US" dirty="0"/>
          </a:p>
        </p:txBody>
      </p:sp>
      <p:pic>
        <p:nvPicPr>
          <p:cNvPr id="4" name="Picture 3"/>
          <p:cNvPicPr>
            <a:picLocks noChangeAspect="1"/>
          </p:cNvPicPr>
          <p:nvPr/>
        </p:nvPicPr>
        <p:blipFill>
          <a:blip r:embed="rId3"/>
          <a:stretch>
            <a:fillRect/>
          </a:stretch>
        </p:blipFill>
        <p:spPr>
          <a:xfrm>
            <a:off x="1651000" y="2089954"/>
            <a:ext cx="5838092" cy="4369777"/>
          </a:xfrm>
          <a:prstGeom prst="rect">
            <a:avLst/>
          </a:prstGeom>
        </p:spPr>
      </p:pic>
      <p:sp>
        <p:nvSpPr>
          <p:cNvPr id="5" name="TextBox 4"/>
          <p:cNvSpPr txBox="1"/>
          <p:nvPr/>
        </p:nvSpPr>
        <p:spPr>
          <a:xfrm>
            <a:off x="1319465" y="1458692"/>
            <a:ext cx="6505070" cy="369332"/>
          </a:xfrm>
          <a:prstGeom prst="rect">
            <a:avLst/>
          </a:prstGeom>
          <a:noFill/>
        </p:spPr>
        <p:txBody>
          <a:bodyPr wrap="square" rtlCol="0">
            <a:spAutoFit/>
          </a:bodyPr>
          <a:lstStyle/>
          <a:p>
            <a:pPr algn="ctr"/>
            <a:r>
              <a:rPr lang="en-US" dirty="0"/>
              <a:t>http://</a:t>
            </a:r>
            <a:r>
              <a:rPr lang="en-US" dirty="0" err="1"/>
              <a:t>creativecommons.org</a:t>
            </a:r>
            <a:r>
              <a:rPr lang="en-US" dirty="0"/>
              <a:t>/licenses/by-</a:t>
            </a:r>
            <a:r>
              <a:rPr lang="en-US" dirty="0" err="1"/>
              <a:t>sa</a:t>
            </a:r>
            <a:r>
              <a:rPr lang="en-US" dirty="0"/>
              <a:t>/3.0</a:t>
            </a:r>
            <a:r>
              <a:rPr lang="en-US" dirty="0" smtClean="0"/>
              <a:t>/</a:t>
            </a:r>
            <a:endParaRPr lang="en-US" dirty="0"/>
          </a:p>
        </p:txBody>
      </p:sp>
      <p:sp>
        <p:nvSpPr>
          <p:cNvPr id="3" name="Date Placeholder 2"/>
          <p:cNvSpPr>
            <a:spLocks noGrp="1"/>
          </p:cNvSpPr>
          <p:nvPr>
            <p:ph type="dt" sz="half" idx="10"/>
          </p:nvPr>
        </p:nvSpPr>
        <p:spPr/>
        <p:txBody>
          <a:bodyPr/>
          <a:lstStyle/>
          <a:p>
            <a:r>
              <a:rPr lang="en-US" smtClean="0"/>
              <a:t>See notes for citation</a:t>
            </a:r>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2</a:t>
            </a:fld>
            <a:endParaRPr lang="en-US"/>
          </a:p>
        </p:txBody>
      </p:sp>
    </p:spTree>
    <p:extLst>
      <p:ext uri="{BB962C8B-B14F-4D97-AF65-F5344CB8AC3E}">
        <p14:creationId xmlns:p14="http://schemas.microsoft.com/office/powerpoint/2010/main" val="17236688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Malware Terminology (1</a:t>
            </a:r>
            <a:r>
              <a:rPr lang="en-US" dirty="0" smtClean="0"/>
              <a:t>)</a:t>
            </a:r>
            <a:br>
              <a:rPr lang="en-US" dirty="0" smtClean="0"/>
            </a:br>
            <a:r>
              <a:rPr lang="en-US" sz="1800" dirty="0" smtClean="0"/>
              <a:t>(</a:t>
            </a:r>
            <a:r>
              <a:rPr lang="en-US" sz="1800" dirty="0"/>
              <a:t>Just so we can be on the same page throughout the class)</a:t>
            </a:r>
          </a:p>
        </p:txBody>
      </p:sp>
      <p:sp>
        <p:nvSpPr>
          <p:cNvPr id="3" name="Content Placeholder 2"/>
          <p:cNvSpPr>
            <a:spLocks noGrp="1"/>
          </p:cNvSpPr>
          <p:nvPr>
            <p:ph idx="1"/>
          </p:nvPr>
        </p:nvSpPr>
        <p:spPr/>
        <p:txBody>
          <a:bodyPr>
            <a:normAutofit fontScale="92500" lnSpcReduction="20000"/>
          </a:bodyPr>
          <a:lstStyle/>
          <a:p>
            <a:r>
              <a:rPr lang="en-US" dirty="0"/>
              <a:t>Virus: “Malware that replicates, commonly by infecting other files in the computer, thus allowing the execution of the malware code and its propagation when those files are activated. Other forms of viruses include boot sector viruses and replicating worms.”</a:t>
            </a:r>
          </a:p>
          <a:p>
            <a:r>
              <a:rPr lang="en-US" dirty="0"/>
              <a:t>Worm: “A worm is a self-propagating program that can automatically distribute itself from one computer to another. Worms may propagate themselves using one or more of the following methods”</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20</a:t>
            </a:fld>
            <a:endParaRPr lang="en-US"/>
          </a:p>
        </p:txBody>
      </p:sp>
      <p:pic>
        <p:nvPicPr>
          <p:cNvPr id="6" name="Picture 5"/>
          <p:cNvPicPr>
            <a:picLocks noChangeAspect="1"/>
          </p:cNvPicPr>
          <p:nvPr/>
        </p:nvPicPr>
        <p:blipFill>
          <a:blip r:embed="rId2"/>
          <a:stretch>
            <a:fillRect/>
          </a:stretch>
        </p:blipFill>
        <p:spPr>
          <a:xfrm>
            <a:off x="1110877" y="5952627"/>
            <a:ext cx="7846359" cy="347072"/>
          </a:xfrm>
          <a:prstGeom prst="rect">
            <a:avLst/>
          </a:prstGeom>
        </p:spPr>
      </p:pic>
    </p:spTree>
    <p:extLst>
      <p:ext uri="{BB962C8B-B14F-4D97-AF65-F5344CB8AC3E}">
        <p14:creationId xmlns:p14="http://schemas.microsoft.com/office/powerpoint/2010/main" val="2280792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Malware Terminology (2</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Trojan: “A malicious application that is unable to spread of its own accord. Historically, the term has been used to refer to applications that appear legitimate and useful, but perform malicious and illicit activity on an affected computer.</a:t>
            </a:r>
            <a:r>
              <a:rPr lang="en-US" dirty="0" smtClean="0"/>
              <a:t>”</a:t>
            </a:r>
          </a:p>
          <a:p>
            <a:endParaRPr lang="en-US" dirty="0"/>
          </a:p>
          <a:p>
            <a:r>
              <a:rPr lang="en-US" dirty="0"/>
              <a:t>Backdoor: “A backdoor is a piece of software which, once running on a system, opens a communication vector to the outside so that the computer can be accessed remotely by an attacker.</a:t>
            </a:r>
            <a:r>
              <a:rPr lang="en-US" dirty="0" smtClean="0"/>
              <a:t>”</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21</a:t>
            </a:fld>
            <a:endParaRPr lang="en-US"/>
          </a:p>
        </p:txBody>
      </p:sp>
      <p:pic>
        <p:nvPicPr>
          <p:cNvPr id="6" name="Picture 5"/>
          <p:cNvPicPr>
            <a:picLocks noChangeAspect="1"/>
          </p:cNvPicPr>
          <p:nvPr/>
        </p:nvPicPr>
        <p:blipFill>
          <a:blip r:embed="rId2"/>
          <a:stretch>
            <a:fillRect/>
          </a:stretch>
        </p:blipFill>
        <p:spPr>
          <a:xfrm>
            <a:off x="797114" y="3598272"/>
            <a:ext cx="7846359" cy="347072"/>
          </a:xfrm>
          <a:prstGeom prst="rect">
            <a:avLst/>
          </a:prstGeom>
        </p:spPr>
      </p:pic>
      <p:pic>
        <p:nvPicPr>
          <p:cNvPr id="7" name="Picture 6"/>
          <p:cNvPicPr>
            <a:picLocks noChangeAspect="1"/>
          </p:cNvPicPr>
          <p:nvPr/>
        </p:nvPicPr>
        <p:blipFill>
          <a:blip r:embed="rId3"/>
          <a:stretch>
            <a:fillRect/>
          </a:stretch>
        </p:blipFill>
        <p:spPr>
          <a:xfrm>
            <a:off x="2590800" y="5636031"/>
            <a:ext cx="5983941" cy="347072"/>
          </a:xfrm>
          <a:prstGeom prst="rect">
            <a:avLst/>
          </a:prstGeom>
        </p:spPr>
      </p:pic>
    </p:spTree>
    <p:extLst>
      <p:ext uri="{BB962C8B-B14F-4D97-AF65-F5344CB8AC3E}">
        <p14:creationId xmlns:p14="http://schemas.microsoft.com/office/powerpoint/2010/main" val="18134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Malware Terminology (3</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Bot: “A malicious program installed on a computer that is part of a bot network (botnet). Bots are generally backdoor </a:t>
            </a:r>
            <a:r>
              <a:rPr lang="en-US" dirty="0" err="1"/>
              <a:t>trojans</a:t>
            </a:r>
            <a:r>
              <a:rPr lang="en-US" dirty="0"/>
              <a:t> that allow unauthorized access and control of an affected computer. They are often controlled via IRC from a centralized location (although other models of command and control exist).”</a:t>
            </a:r>
          </a:p>
          <a:p>
            <a:endParaRPr lang="en-US" dirty="0"/>
          </a:p>
          <a:p>
            <a:r>
              <a:rPr lang="en-US" dirty="0"/>
              <a:t>Remote Administration Tool (RAT): “A piece of software that allows a remote "operator" to control a system as if he has physical access to that system.”</a:t>
            </a:r>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22</a:t>
            </a:fld>
            <a:endParaRPr lang="en-US"/>
          </a:p>
        </p:txBody>
      </p:sp>
      <p:pic>
        <p:nvPicPr>
          <p:cNvPr id="6" name="Picture 5"/>
          <p:cNvPicPr>
            <a:picLocks noChangeAspect="1"/>
          </p:cNvPicPr>
          <p:nvPr/>
        </p:nvPicPr>
        <p:blipFill>
          <a:blip r:embed="rId2"/>
          <a:stretch>
            <a:fillRect/>
          </a:stretch>
        </p:blipFill>
        <p:spPr>
          <a:xfrm>
            <a:off x="840441" y="3938494"/>
            <a:ext cx="7846359" cy="347072"/>
          </a:xfrm>
          <a:prstGeom prst="rect">
            <a:avLst/>
          </a:prstGeom>
        </p:spPr>
      </p:pic>
      <p:pic>
        <p:nvPicPr>
          <p:cNvPr id="8" name="Picture 7"/>
          <p:cNvPicPr>
            <a:picLocks noChangeAspect="1"/>
          </p:cNvPicPr>
          <p:nvPr/>
        </p:nvPicPr>
        <p:blipFill>
          <a:blip r:embed="rId3"/>
          <a:stretch>
            <a:fillRect/>
          </a:stretch>
        </p:blipFill>
        <p:spPr>
          <a:xfrm>
            <a:off x="2433918" y="5779091"/>
            <a:ext cx="6252882" cy="347072"/>
          </a:xfrm>
          <a:prstGeom prst="rect">
            <a:avLst/>
          </a:prstGeom>
        </p:spPr>
      </p:pic>
    </p:spTree>
    <p:extLst>
      <p:ext uri="{BB962C8B-B14F-4D97-AF65-F5344CB8AC3E}">
        <p14:creationId xmlns:p14="http://schemas.microsoft.com/office/powerpoint/2010/main" val="231097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Terminology (4)</a:t>
            </a:r>
          </a:p>
        </p:txBody>
      </p:sp>
      <p:sp>
        <p:nvSpPr>
          <p:cNvPr id="3" name="Content Placeholder 2"/>
          <p:cNvSpPr>
            <a:spLocks noGrp="1"/>
          </p:cNvSpPr>
          <p:nvPr>
            <p:ph idx="1"/>
          </p:nvPr>
        </p:nvSpPr>
        <p:spPr/>
        <p:txBody>
          <a:bodyPr>
            <a:normAutofit fontScale="92500"/>
          </a:bodyPr>
          <a:lstStyle/>
          <a:p>
            <a:r>
              <a:rPr lang="en-US" dirty="0"/>
              <a:t>Downloader: “A type of </a:t>
            </a:r>
            <a:r>
              <a:rPr lang="en-US" dirty="0" err="1"/>
              <a:t>trojan</a:t>
            </a:r>
            <a:r>
              <a:rPr lang="en-US" dirty="0"/>
              <a:t> that downloads other files, which are usually detected as other malware, onto the computer. The Downloader needs to connect to a remote host to download files”</a:t>
            </a:r>
          </a:p>
          <a:p>
            <a:r>
              <a:rPr lang="en-US" dirty="0"/>
              <a:t>Dropper: “A type of </a:t>
            </a:r>
            <a:r>
              <a:rPr lang="en-US" dirty="0" err="1"/>
              <a:t>trojan</a:t>
            </a:r>
            <a:r>
              <a:rPr lang="en-US" dirty="0"/>
              <a:t> that drops other files, which are usually detected as other malware, onto the computer. The file to be dropped is included as part of the dropper package”</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23</a:t>
            </a:fld>
            <a:endParaRPr lang="en-US"/>
          </a:p>
        </p:txBody>
      </p:sp>
      <p:pic>
        <p:nvPicPr>
          <p:cNvPr id="7" name="Picture 6"/>
          <p:cNvPicPr>
            <a:picLocks noChangeAspect="1"/>
          </p:cNvPicPr>
          <p:nvPr/>
        </p:nvPicPr>
        <p:blipFill>
          <a:blip r:embed="rId2"/>
          <a:stretch>
            <a:fillRect/>
          </a:stretch>
        </p:blipFill>
        <p:spPr>
          <a:xfrm>
            <a:off x="647700" y="5952627"/>
            <a:ext cx="7846359" cy="347072"/>
          </a:xfrm>
          <a:prstGeom prst="rect">
            <a:avLst/>
          </a:prstGeom>
        </p:spPr>
      </p:pic>
    </p:spTree>
    <p:extLst>
      <p:ext uri="{BB962C8B-B14F-4D97-AF65-F5344CB8AC3E}">
        <p14:creationId xmlns:p14="http://schemas.microsoft.com/office/powerpoint/2010/main" val="1195524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Malware Terminology (5</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Spyware: “The term 'spyware' essentially covers any software that gathers information and passes it to a third party without adequate permission from the owner of the data.”</a:t>
            </a:r>
          </a:p>
          <a:p>
            <a:r>
              <a:rPr lang="en-US" dirty="0"/>
              <a:t>Adware: “Adware is essentially any software that is funded by advertising.”</a:t>
            </a:r>
          </a:p>
          <a:p>
            <a:r>
              <a:rPr lang="en-US" dirty="0" err="1"/>
              <a:t>Ransomware</a:t>
            </a:r>
            <a:r>
              <a:rPr lang="en-US" dirty="0"/>
              <a:t>: “A type of malware that encrypts files on a victim's system, demanding payment of a ransom in return for the access codes required to unlock the files.”</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24</a:t>
            </a:fld>
            <a:endParaRPr lang="en-US"/>
          </a:p>
        </p:txBody>
      </p:sp>
      <p:pic>
        <p:nvPicPr>
          <p:cNvPr id="6" name="Picture 5"/>
          <p:cNvPicPr>
            <a:picLocks noChangeAspect="1"/>
          </p:cNvPicPr>
          <p:nvPr/>
        </p:nvPicPr>
        <p:blipFill>
          <a:blip r:embed="rId2"/>
          <a:stretch>
            <a:fillRect/>
          </a:stretch>
        </p:blipFill>
        <p:spPr>
          <a:xfrm>
            <a:off x="3496235" y="5952627"/>
            <a:ext cx="5190565" cy="347072"/>
          </a:xfrm>
          <a:prstGeom prst="rect">
            <a:avLst/>
          </a:prstGeom>
        </p:spPr>
      </p:pic>
    </p:spTree>
    <p:extLst>
      <p:ext uri="{BB962C8B-B14F-4D97-AF65-F5344CB8AC3E}">
        <p14:creationId xmlns:p14="http://schemas.microsoft.com/office/powerpoint/2010/main" val="284967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Naming </a:t>
            </a:r>
            <a:r>
              <a:rPr lang="en-US" dirty="0" smtClean="0"/>
              <a:t>Convention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Conventions derived from Computer Antivirus Research Organization (CARO) Malware Naming </a:t>
            </a:r>
            <a:r>
              <a:rPr lang="en-US" dirty="0" smtClean="0"/>
              <a:t>Scheme</a:t>
            </a:r>
          </a:p>
          <a:p>
            <a:pPr lvl="1"/>
            <a:r>
              <a:rPr lang="en-US" dirty="0"/>
              <a:t>Microsoft, F-Secure</a:t>
            </a:r>
          </a:p>
          <a:p>
            <a:pPr marL="457200" lvl="1"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25</a:t>
            </a:fld>
            <a:endParaRPr lang="en-US"/>
          </a:p>
        </p:txBody>
      </p:sp>
      <p:pic>
        <p:nvPicPr>
          <p:cNvPr id="6" name="Picture 5"/>
          <p:cNvPicPr>
            <a:picLocks noChangeAspect="1"/>
          </p:cNvPicPr>
          <p:nvPr/>
        </p:nvPicPr>
        <p:blipFill>
          <a:blip r:embed="rId3"/>
          <a:stretch>
            <a:fillRect/>
          </a:stretch>
        </p:blipFill>
        <p:spPr>
          <a:xfrm>
            <a:off x="711200" y="2915023"/>
            <a:ext cx="7697337" cy="11049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9025919"/>
              </p:ext>
            </p:extLst>
          </p:nvPr>
        </p:nvGraphicFramePr>
        <p:xfrm>
          <a:off x="457201" y="4340409"/>
          <a:ext cx="8313270" cy="1830576"/>
        </p:xfrm>
        <a:graphic>
          <a:graphicData uri="http://schemas.openxmlformats.org/drawingml/2006/table">
            <a:tbl>
              <a:tblPr firstRow="1" bandRow="1">
                <a:tableStyleId>{3C2FFA5D-87B4-456A-9821-1D502468CF0F}</a:tableStyleId>
              </a:tblPr>
              <a:tblGrid>
                <a:gridCol w="1177483"/>
                <a:gridCol w="4267081"/>
                <a:gridCol w="2868706"/>
              </a:tblGrid>
              <a:tr h="457644">
                <a:tc>
                  <a:txBody>
                    <a:bodyPr/>
                    <a:lstStyle/>
                    <a:p>
                      <a:r>
                        <a:rPr lang="en-US" dirty="0" smtClean="0"/>
                        <a:t>Vendor</a:t>
                      </a:r>
                      <a:endParaRPr lang="en-US" dirty="0"/>
                    </a:p>
                  </a:txBody>
                  <a:tcPr/>
                </a:tc>
                <a:tc>
                  <a:txBody>
                    <a:bodyPr/>
                    <a:lstStyle/>
                    <a:p>
                      <a:r>
                        <a:rPr lang="en-US" dirty="0" smtClean="0"/>
                        <a:t>Name Convention</a:t>
                      </a:r>
                      <a:endParaRPr lang="en-US" dirty="0"/>
                    </a:p>
                  </a:txBody>
                  <a:tcPr/>
                </a:tc>
                <a:tc>
                  <a:txBody>
                    <a:bodyPr/>
                    <a:lstStyle/>
                    <a:p>
                      <a:r>
                        <a:rPr lang="en-US" dirty="0" smtClean="0"/>
                        <a:t>Example</a:t>
                      </a:r>
                      <a:endParaRPr lang="en-US" dirty="0"/>
                    </a:p>
                  </a:txBody>
                  <a:tcPr/>
                </a:tc>
              </a:tr>
              <a:tr h="457644">
                <a:tc>
                  <a:txBody>
                    <a:bodyPr/>
                    <a:lstStyle/>
                    <a:p>
                      <a:r>
                        <a:rPr lang="en-US" sz="1800" dirty="0" smtClean="0"/>
                        <a:t>Symantec</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err="1" smtClean="0">
                          <a:solidFill>
                            <a:schemeClr val="dk1"/>
                          </a:solidFill>
                          <a:latin typeface="+mn-lt"/>
                          <a:ea typeface="+mn-ea"/>
                          <a:cs typeface="+mn-cs"/>
                        </a:rPr>
                        <a:t>Prefix.Name.Suffix</a:t>
                      </a:r>
                      <a:endParaRPr lang="en-US" sz="1800" b="0" i="0" u="none" strike="noStrike" kern="1200" dirty="0" smtClean="0">
                        <a:solidFill>
                          <a:schemeClr val="dk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err="1" smtClean="0">
                          <a:solidFill>
                            <a:schemeClr val="dk1"/>
                          </a:solidFill>
                          <a:latin typeface="+mn-lt"/>
                          <a:ea typeface="+mn-ea"/>
                          <a:cs typeface="+mn-cs"/>
                        </a:rPr>
                        <a:t>Infostealer.Banker.C</a:t>
                      </a:r>
                      <a:r>
                        <a:rPr lang="en-US" sz="1800" b="0" i="0" u="none" strike="noStrike" kern="1200" dirty="0" smtClean="0">
                          <a:solidFill>
                            <a:schemeClr val="dk1"/>
                          </a:solidFill>
                          <a:latin typeface="+mn-lt"/>
                          <a:ea typeface="+mn-ea"/>
                          <a:cs typeface="+mn-cs"/>
                        </a:rPr>
                        <a:t> </a:t>
                      </a:r>
                    </a:p>
                  </a:txBody>
                  <a:tcPr/>
                </a:tc>
              </a:tr>
              <a:tr h="457644">
                <a:tc>
                  <a:txBody>
                    <a:bodyPr/>
                    <a:lstStyle/>
                    <a:p>
                      <a:r>
                        <a:rPr lang="en-US" sz="1800" b="0" i="0" u="none" strike="noStrike" kern="1200" dirty="0" smtClean="0">
                          <a:solidFill>
                            <a:schemeClr val="dk1"/>
                          </a:solidFill>
                          <a:latin typeface="+mn-lt"/>
                          <a:ea typeface="+mn-ea"/>
                          <a:cs typeface="+mn-cs"/>
                        </a:rPr>
                        <a:t>Avira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err="1" smtClean="0">
                          <a:solidFill>
                            <a:schemeClr val="dk1"/>
                          </a:solidFill>
                          <a:latin typeface="+mn-lt"/>
                          <a:ea typeface="+mn-ea"/>
                          <a:cs typeface="+mn-cs"/>
                        </a:rPr>
                        <a:t>Prefix:Name</a:t>
                      </a:r>
                      <a:r>
                        <a:rPr lang="en-US" sz="1800" b="0" i="0" u="none" strike="noStrike" kern="1200" dirty="0" smtClean="0">
                          <a:solidFill>
                            <a:schemeClr val="dk1"/>
                          </a:solidFill>
                          <a:latin typeface="+mn-lt"/>
                          <a:ea typeface="+mn-ea"/>
                          <a:cs typeface="+mn-cs"/>
                        </a:rPr>
                        <a:t> [Type]</a:t>
                      </a:r>
                    </a:p>
                  </a:txBody>
                  <a:tcPr/>
                </a:tc>
                <a:tc>
                  <a:txBody>
                    <a:bodyPr/>
                    <a:lstStyle/>
                    <a:p>
                      <a:r>
                        <a:rPr lang="en-US" sz="1800" b="0" i="0" u="none" strike="noStrike" kern="1200" dirty="0" smtClean="0">
                          <a:solidFill>
                            <a:schemeClr val="dk1"/>
                          </a:solidFill>
                          <a:latin typeface="+mn-lt"/>
                          <a:ea typeface="+mn-ea"/>
                          <a:cs typeface="+mn-cs"/>
                        </a:rPr>
                        <a:t>Win32:Zbot-BS [</a:t>
                      </a:r>
                      <a:r>
                        <a:rPr lang="en-US" sz="1800" b="0" i="0" u="none" strike="noStrike" kern="1200" dirty="0" err="1" smtClean="0">
                          <a:solidFill>
                            <a:schemeClr val="dk1"/>
                          </a:solidFill>
                          <a:latin typeface="+mn-lt"/>
                          <a:ea typeface="+mn-ea"/>
                          <a:cs typeface="+mn-cs"/>
                        </a:rPr>
                        <a:t>Trj</a:t>
                      </a:r>
                      <a:r>
                        <a:rPr lang="en-US" sz="1800" b="0" i="0" u="none" strike="noStrike" kern="1200" dirty="0" smtClean="0">
                          <a:solidFill>
                            <a:schemeClr val="dk1"/>
                          </a:solidFill>
                          <a:latin typeface="+mn-lt"/>
                          <a:ea typeface="+mn-ea"/>
                          <a:cs typeface="+mn-cs"/>
                        </a:rPr>
                        <a:t>]</a:t>
                      </a:r>
                    </a:p>
                  </a:txBody>
                  <a:tcPr/>
                </a:tc>
              </a:tr>
              <a:tr h="457644">
                <a:tc>
                  <a:txBody>
                    <a:bodyPr/>
                    <a:lstStyle/>
                    <a:p>
                      <a:r>
                        <a:rPr lang="en-US" sz="1800" b="0" i="0" u="none" strike="noStrike" kern="1200" dirty="0" smtClean="0">
                          <a:solidFill>
                            <a:schemeClr val="dk1"/>
                          </a:solidFill>
                          <a:latin typeface="+mn-lt"/>
                          <a:ea typeface="+mn-ea"/>
                          <a:cs typeface="+mn-cs"/>
                        </a:rPr>
                        <a:t>Kaspersky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mn-lt"/>
                          <a:ea typeface="+mn-ea"/>
                          <a:cs typeface="+mn-cs"/>
                        </a:rPr>
                        <a:t>[Prefix:]</a:t>
                      </a:r>
                      <a:r>
                        <a:rPr lang="en-US" sz="1800" b="0" i="0" u="none" strike="noStrike" kern="1200" dirty="0" err="1" smtClean="0">
                          <a:solidFill>
                            <a:schemeClr val="dk1"/>
                          </a:solidFill>
                          <a:latin typeface="+mn-lt"/>
                          <a:ea typeface="+mn-ea"/>
                          <a:cs typeface="+mn-cs"/>
                        </a:rPr>
                        <a:t>Behaviour.Platform.Name</a:t>
                      </a:r>
                      <a:r>
                        <a:rPr lang="en-US" sz="1800" b="0" i="0" u="none" strike="noStrike" kern="1200" dirty="0" smtClean="0">
                          <a:solidFill>
                            <a:schemeClr val="dk1"/>
                          </a:solidFill>
                          <a:latin typeface="+mn-lt"/>
                          <a:ea typeface="+mn-ea"/>
                          <a:cs typeface="+mn-cs"/>
                        </a:rPr>
                        <a:t>[.Variant]</a:t>
                      </a:r>
                    </a:p>
                  </a:txBody>
                  <a:tcPr/>
                </a:tc>
                <a:tc>
                  <a:txBody>
                    <a:bodyPr/>
                    <a:lstStyle/>
                    <a:p>
                      <a:r>
                        <a:rPr lang="en-US" sz="1800" b="0" i="0" u="none" strike="noStrike" kern="1200" dirty="0" smtClean="0">
                          <a:solidFill>
                            <a:schemeClr val="dk1"/>
                          </a:solidFill>
                          <a:latin typeface="+mn-lt"/>
                          <a:ea typeface="+mn-ea"/>
                          <a:cs typeface="+mn-cs"/>
                        </a:rPr>
                        <a:t>Trojan.Win32.Genome.taql</a:t>
                      </a:r>
                    </a:p>
                  </a:txBody>
                  <a:tcPr/>
                </a:tc>
              </a:tr>
            </a:tbl>
          </a:graphicData>
        </a:graphic>
      </p:graphicFrame>
    </p:spTree>
    <p:extLst>
      <p:ext uri="{BB962C8B-B14F-4D97-AF65-F5344CB8AC3E}">
        <p14:creationId xmlns:p14="http://schemas.microsoft.com/office/powerpoint/2010/main" val="285651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Non-standardized Naming </a:t>
            </a:r>
            <a:r>
              <a:rPr lang="en-US" dirty="0" smtClean="0"/>
              <a:t>Scheme</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26</a:t>
            </a:fld>
            <a:endParaRPr lang="en-US"/>
          </a:p>
        </p:txBody>
      </p:sp>
      <p:pic>
        <p:nvPicPr>
          <p:cNvPr id="6" name="Picture 5"/>
          <p:cNvPicPr>
            <a:picLocks noChangeAspect="1"/>
          </p:cNvPicPr>
          <p:nvPr/>
        </p:nvPicPr>
        <p:blipFill>
          <a:blip r:embed="rId2"/>
          <a:stretch>
            <a:fillRect/>
          </a:stretch>
        </p:blipFill>
        <p:spPr>
          <a:xfrm>
            <a:off x="0" y="1387756"/>
            <a:ext cx="9144000" cy="4465025"/>
          </a:xfrm>
          <a:prstGeom prst="rect">
            <a:avLst/>
          </a:prstGeom>
        </p:spPr>
      </p:pic>
      <p:pic>
        <p:nvPicPr>
          <p:cNvPr id="7" name="Picture 6"/>
          <p:cNvPicPr>
            <a:picLocks noChangeAspect="1"/>
          </p:cNvPicPr>
          <p:nvPr/>
        </p:nvPicPr>
        <p:blipFill>
          <a:blip r:embed="rId3"/>
          <a:stretch>
            <a:fillRect/>
          </a:stretch>
        </p:blipFill>
        <p:spPr>
          <a:xfrm>
            <a:off x="2837329" y="6017132"/>
            <a:ext cx="6306671" cy="347072"/>
          </a:xfrm>
          <a:prstGeom prst="rect">
            <a:avLst/>
          </a:prstGeom>
        </p:spPr>
      </p:pic>
    </p:spTree>
    <p:extLst>
      <p:ext uri="{BB962C8B-B14F-4D97-AF65-F5344CB8AC3E}">
        <p14:creationId xmlns:p14="http://schemas.microsoft.com/office/powerpoint/2010/main" val="381367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at?</a:t>
            </a:r>
          </a:p>
        </p:txBody>
      </p:sp>
      <p:sp>
        <p:nvSpPr>
          <p:cNvPr id="3" name="Content Placeholder 2"/>
          <p:cNvSpPr>
            <a:spLocks noGrp="1"/>
          </p:cNvSpPr>
          <p:nvPr>
            <p:ph idx="1"/>
          </p:nvPr>
        </p:nvSpPr>
        <p:spPr/>
        <p:txBody>
          <a:bodyPr>
            <a:normAutofit lnSpcReduction="10000"/>
          </a:bodyPr>
          <a:lstStyle/>
          <a:p>
            <a:r>
              <a:rPr lang="en-US" dirty="0"/>
              <a:t>Part 1: Introduction</a:t>
            </a:r>
          </a:p>
          <a:p>
            <a:pPr lvl="1"/>
            <a:r>
              <a:rPr lang="en-US" dirty="0"/>
              <a:t>Observing an isolated malware analysis lab setup</a:t>
            </a:r>
          </a:p>
          <a:p>
            <a:pPr lvl="1"/>
            <a:r>
              <a:rPr lang="en-US" dirty="0"/>
              <a:t>Malware terminology</a:t>
            </a:r>
          </a:p>
          <a:p>
            <a:pPr lvl="1"/>
            <a:r>
              <a:rPr lang="en-US" dirty="0">
                <a:solidFill>
                  <a:srgbClr val="FF0000"/>
                </a:solidFill>
              </a:rPr>
              <a:t>RAT exploration - Poison IVY</a:t>
            </a:r>
          </a:p>
          <a:p>
            <a:pPr lvl="1"/>
            <a:r>
              <a:rPr lang="en-US" dirty="0"/>
              <a:t>Behavioral analysis</a:t>
            </a:r>
          </a:p>
          <a:p>
            <a:r>
              <a:rPr lang="en-US" dirty="0"/>
              <a:t>Part 2: Persistence techniques</a:t>
            </a:r>
          </a:p>
          <a:p>
            <a:pPr lvl="1"/>
            <a:r>
              <a:rPr lang="en-US" dirty="0"/>
              <a:t>Using registry keys</a:t>
            </a:r>
          </a:p>
          <a:p>
            <a:pPr lvl="1"/>
            <a:r>
              <a:rPr lang="en-US" dirty="0"/>
              <a:t>Using file systems</a:t>
            </a:r>
          </a:p>
          <a:p>
            <a:pPr lvl="1"/>
            <a:r>
              <a:rPr lang="en-US" dirty="0"/>
              <a:t>Using Windows services</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27</a:t>
            </a:fld>
            <a:endParaRPr lang="en-US"/>
          </a:p>
        </p:txBody>
      </p:sp>
    </p:spTree>
    <p:extLst>
      <p:ext uri="{BB962C8B-B14F-4D97-AF65-F5344CB8AC3E}">
        <p14:creationId xmlns:p14="http://schemas.microsoft.com/office/powerpoint/2010/main" val="27845134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Poison </a:t>
            </a:r>
            <a:r>
              <a:rPr lang="en-US" dirty="0" smtClean="0"/>
              <a:t>Ivy</a:t>
            </a:r>
            <a:endParaRPr lang="en-US" dirty="0"/>
          </a:p>
        </p:txBody>
      </p:sp>
      <p:sp>
        <p:nvSpPr>
          <p:cNvPr id="6" name="Content Placeholder 5"/>
          <p:cNvSpPr>
            <a:spLocks noGrp="1"/>
          </p:cNvSpPr>
          <p:nvPr>
            <p:ph idx="1"/>
          </p:nvPr>
        </p:nvSpPr>
        <p:spPr/>
        <p:txBody>
          <a:bodyPr>
            <a:normAutofit fontScale="85000" lnSpcReduction="10000"/>
          </a:bodyPr>
          <a:lstStyle/>
          <a:p>
            <a:r>
              <a:rPr lang="en-US" dirty="0"/>
              <a:t>Freely available RAT, the latest version is </a:t>
            </a:r>
            <a:r>
              <a:rPr lang="en-US" dirty="0" smtClean="0"/>
              <a:t>v2.3.2</a:t>
            </a:r>
            <a:endParaRPr lang="en-US" dirty="0"/>
          </a:p>
          <a:p>
            <a:r>
              <a:rPr lang="en-US" b="1" dirty="0" smtClean="0">
                <a:solidFill>
                  <a:srgbClr val="FF0000"/>
                </a:solidFill>
              </a:rPr>
              <a:t>Implant</a:t>
            </a:r>
            <a:r>
              <a:rPr lang="en-US" dirty="0" smtClean="0">
                <a:solidFill>
                  <a:srgbClr val="FF0000"/>
                </a:solidFill>
              </a:rPr>
              <a:t> </a:t>
            </a:r>
            <a:r>
              <a:rPr lang="en-US" dirty="0"/>
              <a:t>(Server)</a:t>
            </a:r>
          </a:p>
          <a:p>
            <a:pPr lvl="1"/>
            <a:r>
              <a:rPr lang="en-US" dirty="0"/>
              <a:t>Customizable features: Encrypted communications, registry and file manager, screen capture, key logger, NTLM hash captures, etc.</a:t>
            </a:r>
          </a:p>
          <a:p>
            <a:pPr lvl="1"/>
            <a:r>
              <a:rPr lang="en-US" dirty="0"/>
              <a:t>No need to update for new features</a:t>
            </a:r>
          </a:p>
          <a:p>
            <a:pPr lvl="1"/>
            <a:r>
              <a:rPr lang="en-US" dirty="0"/>
              <a:t>Support 3rd party plugins</a:t>
            </a:r>
          </a:p>
          <a:p>
            <a:pPr lvl="2"/>
            <a:r>
              <a:rPr lang="en-US" dirty="0"/>
              <a:t>E.g. port scanner, </a:t>
            </a:r>
            <a:r>
              <a:rPr lang="en-US" dirty="0" err="1"/>
              <a:t>wifi</a:t>
            </a:r>
            <a:r>
              <a:rPr lang="en-US" dirty="0"/>
              <a:t> enumerator (“</a:t>
            </a:r>
            <a:r>
              <a:rPr lang="en-US" dirty="0" err="1"/>
              <a:t>stumbler</a:t>
            </a:r>
            <a:r>
              <a:rPr lang="en-US" dirty="0"/>
              <a:t>”), </a:t>
            </a:r>
            <a:r>
              <a:rPr lang="en-US" dirty="0" err="1"/>
              <a:t>etc</a:t>
            </a:r>
            <a:endParaRPr lang="en-US" dirty="0"/>
          </a:p>
          <a:p>
            <a:r>
              <a:rPr lang="en-US" b="1" dirty="0" smtClean="0">
                <a:solidFill>
                  <a:srgbClr val="FF0000"/>
                </a:solidFill>
              </a:rPr>
              <a:t>Controller</a:t>
            </a:r>
            <a:r>
              <a:rPr lang="en-US" dirty="0" smtClean="0">
                <a:solidFill>
                  <a:srgbClr val="FF0000"/>
                </a:solidFill>
              </a:rPr>
              <a:t> </a:t>
            </a:r>
            <a:r>
              <a:rPr lang="en-US" dirty="0"/>
              <a:t>(Client)</a:t>
            </a:r>
          </a:p>
          <a:p>
            <a:pPr lvl="1"/>
            <a:r>
              <a:rPr lang="en-US" dirty="0"/>
              <a:t>Once an implant is deployed, the implant connects to a controller, whose information is built into the implant. </a:t>
            </a:r>
          </a:p>
        </p:txBody>
      </p:sp>
      <p:sp>
        <p:nvSpPr>
          <p:cNvPr id="3" name="Date Placeholder 2"/>
          <p:cNvSpPr>
            <a:spLocks noGrp="1"/>
          </p:cNvSpPr>
          <p:nvPr>
            <p:ph type="dt" sz="half" idx="10"/>
          </p:nvPr>
        </p:nvSpPr>
        <p:spPr/>
        <p:txBody>
          <a:bodyPr/>
          <a:lstStyle/>
          <a:p>
            <a:r>
              <a:rPr lang="en-US" smtClean="0"/>
              <a:t>See notes for citation</a:t>
            </a:r>
            <a:endParaRPr lang="en-US"/>
          </a:p>
        </p:txBody>
      </p:sp>
      <p:sp>
        <p:nvSpPr>
          <p:cNvPr id="4" name="Slide Number Placeholder 3"/>
          <p:cNvSpPr>
            <a:spLocks noGrp="1"/>
          </p:cNvSpPr>
          <p:nvPr>
            <p:ph type="sldNum" sz="quarter" idx="12"/>
          </p:nvPr>
        </p:nvSpPr>
        <p:spPr/>
        <p:txBody>
          <a:bodyPr/>
          <a:lstStyle/>
          <a:p>
            <a:fld id="{146D4681-E3FD-C045-B7A1-5EF44EFB4F72}" type="slidenum">
              <a:rPr lang="en-US" smtClean="0"/>
              <a:t>28</a:t>
            </a:fld>
            <a:endParaRPr lang="en-US"/>
          </a:p>
        </p:txBody>
      </p:sp>
      <p:pic>
        <p:nvPicPr>
          <p:cNvPr id="2" name="Picture 1"/>
          <p:cNvPicPr>
            <a:picLocks noChangeAspect="1"/>
          </p:cNvPicPr>
          <p:nvPr/>
        </p:nvPicPr>
        <p:blipFill>
          <a:blip r:embed="rId3"/>
          <a:stretch>
            <a:fillRect/>
          </a:stretch>
        </p:blipFill>
        <p:spPr>
          <a:xfrm>
            <a:off x="7543800" y="0"/>
            <a:ext cx="1600200" cy="1600200"/>
          </a:xfrm>
          <a:prstGeom prst="rect">
            <a:avLst/>
          </a:prstGeom>
        </p:spPr>
      </p:pic>
      <p:pic>
        <p:nvPicPr>
          <p:cNvPr id="7" name="Picture 6"/>
          <p:cNvPicPr>
            <a:picLocks noChangeAspect="1"/>
          </p:cNvPicPr>
          <p:nvPr/>
        </p:nvPicPr>
        <p:blipFill>
          <a:blip r:embed="rId3"/>
          <a:stretch>
            <a:fillRect/>
          </a:stretch>
        </p:blipFill>
        <p:spPr>
          <a:xfrm>
            <a:off x="0" y="0"/>
            <a:ext cx="1600200" cy="1600200"/>
          </a:xfrm>
          <a:prstGeom prst="rect">
            <a:avLst/>
          </a:prstGeom>
        </p:spPr>
      </p:pic>
    </p:spTree>
    <p:extLst>
      <p:ext uri="{BB962C8B-B14F-4D97-AF65-F5344CB8AC3E}">
        <p14:creationId xmlns:p14="http://schemas.microsoft.com/office/powerpoint/2010/main" val="2181996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PI Server </a:t>
            </a:r>
            <a:r>
              <a:rPr lang="en-US" dirty="0" smtClean="0"/>
              <a:t>Creation</a:t>
            </a:r>
            <a:endParaRPr lang="en-US" dirty="0"/>
          </a:p>
        </p:txBody>
      </p:sp>
      <p:sp>
        <p:nvSpPr>
          <p:cNvPr id="3" name="Content Placeholder 2"/>
          <p:cNvSpPr>
            <a:spLocks noGrp="1"/>
          </p:cNvSpPr>
          <p:nvPr>
            <p:ph idx="1"/>
          </p:nvPr>
        </p:nvSpPr>
        <p:spPr/>
        <p:txBody>
          <a:bodyPr>
            <a:normAutofit lnSpcReduction="10000"/>
          </a:bodyPr>
          <a:lstStyle/>
          <a:p>
            <a:r>
              <a:rPr lang="en-US" dirty="0"/>
              <a:t>On the </a:t>
            </a:r>
            <a:r>
              <a:rPr lang="en-US" i="1" dirty="0"/>
              <a:t>controller</a:t>
            </a:r>
            <a:r>
              <a:rPr lang="en-US" dirty="0"/>
              <a:t> VM</a:t>
            </a:r>
          </a:p>
          <a:p>
            <a:r>
              <a:rPr lang="en-US" dirty="0"/>
              <a:t>Start Poison Ivy</a:t>
            </a:r>
          </a:p>
          <a:p>
            <a:pPr lvl="1"/>
            <a:r>
              <a:rPr lang="en-US" dirty="0" err="1"/>
              <a:t>MalwareClass</a:t>
            </a:r>
            <a:r>
              <a:rPr lang="en-US" dirty="0"/>
              <a:t>/samples/</a:t>
            </a:r>
            <a:r>
              <a:rPr lang="en-US" dirty="0" err="1"/>
              <a:t>PoisonIvy</a:t>
            </a:r>
            <a:r>
              <a:rPr lang="en-US" dirty="0"/>
              <a:t>/Poison Ivy 2.3.2.exe</a:t>
            </a:r>
          </a:p>
          <a:p>
            <a:r>
              <a:rPr lang="en-US" dirty="0" err="1"/>
              <a:t>File→New</a:t>
            </a:r>
            <a:r>
              <a:rPr lang="en-US" dirty="0"/>
              <a:t> Server</a:t>
            </a:r>
          </a:p>
          <a:p>
            <a:r>
              <a:rPr lang="en-US" dirty="0"/>
              <a:t>Create Profile with name “</a:t>
            </a:r>
            <a:r>
              <a:rPr lang="en-US" dirty="0" err="1"/>
              <a:t>pi_agent</a:t>
            </a:r>
            <a:r>
              <a:rPr lang="en-US" dirty="0"/>
              <a:t>”</a:t>
            </a:r>
          </a:p>
          <a:p>
            <a:r>
              <a:rPr lang="en-US" dirty="0"/>
              <a:t>Connection: set DNS/Port to the controller VM’s IP and set port to 3460</a:t>
            </a:r>
          </a:p>
          <a:p>
            <a:pPr lvl="1"/>
            <a:r>
              <a:rPr lang="en-US" dirty="0"/>
              <a:t>192.168.56.20:3460:0,</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29</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75306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a:t>
            </a:r>
            <a:endParaRPr lang="en-US" dirty="0"/>
          </a:p>
        </p:txBody>
      </p:sp>
      <p:sp>
        <p:nvSpPr>
          <p:cNvPr id="3" name="Content Placeholder 2"/>
          <p:cNvSpPr>
            <a:spLocks noGrp="1"/>
          </p:cNvSpPr>
          <p:nvPr>
            <p:ph idx="1"/>
          </p:nvPr>
        </p:nvSpPr>
        <p:spPr/>
        <p:txBody>
          <a:bodyPr>
            <a:normAutofit lnSpcReduction="10000"/>
          </a:bodyPr>
          <a:lstStyle/>
          <a:p>
            <a:r>
              <a:rPr lang="en-US" dirty="0"/>
              <a:t>Part 1: Introduction</a:t>
            </a:r>
          </a:p>
          <a:p>
            <a:pPr lvl="1"/>
            <a:r>
              <a:rPr lang="en-US" dirty="0">
                <a:solidFill>
                  <a:srgbClr val="FF0000"/>
                </a:solidFill>
              </a:rPr>
              <a:t>Observing an isolated malware analysis lab setup</a:t>
            </a:r>
          </a:p>
          <a:p>
            <a:pPr lvl="1"/>
            <a:r>
              <a:rPr lang="en-US" dirty="0"/>
              <a:t>Malware terminology</a:t>
            </a:r>
          </a:p>
          <a:p>
            <a:pPr lvl="1"/>
            <a:r>
              <a:rPr lang="en-US" dirty="0"/>
              <a:t>RAT exploration - Poison IVY</a:t>
            </a:r>
          </a:p>
          <a:p>
            <a:pPr lvl="1"/>
            <a:r>
              <a:rPr lang="en-US" dirty="0"/>
              <a:t>Behavioral analysis</a:t>
            </a:r>
          </a:p>
          <a:p>
            <a:r>
              <a:rPr lang="en-US" dirty="0"/>
              <a:t>Part 2: Persistence techniques</a:t>
            </a:r>
          </a:p>
          <a:p>
            <a:pPr lvl="1"/>
            <a:r>
              <a:rPr lang="en-US" dirty="0"/>
              <a:t>Using registry keys</a:t>
            </a:r>
          </a:p>
          <a:p>
            <a:pPr lvl="1"/>
            <a:r>
              <a:rPr lang="en-US" dirty="0"/>
              <a:t>Using file systems</a:t>
            </a:r>
          </a:p>
          <a:p>
            <a:pPr lvl="1"/>
            <a:r>
              <a:rPr lang="en-US" dirty="0"/>
              <a:t>Using Windows services</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a:t>
            </a:fld>
            <a:endParaRPr lang="en-US"/>
          </a:p>
        </p:txBody>
      </p:sp>
    </p:spTree>
    <p:extLst>
      <p:ext uri="{BB962C8B-B14F-4D97-AF65-F5344CB8AC3E}">
        <p14:creationId xmlns:p14="http://schemas.microsoft.com/office/powerpoint/2010/main" val="9261624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Connection</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30</a:t>
            </a:fld>
            <a:endParaRPr lang="en-US"/>
          </a:p>
        </p:txBody>
      </p:sp>
      <p:pic>
        <p:nvPicPr>
          <p:cNvPr id="6" name="Picture 5"/>
          <p:cNvPicPr>
            <a:picLocks noChangeAspect="1"/>
          </p:cNvPicPr>
          <p:nvPr/>
        </p:nvPicPr>
        <p:blipFill>
          <a:blip r:embed="rId2"/>
          <a:stretch>
            <a:fillRect/>
          </a:stretch>
        </p:blipFill>
        <p:spPr>
          <a:xfrm>
            <a:off x="996576" y="1411372"/>
            <a:ext cx="7355541" cy="4806244"/>
          </a:xfrm>
          <a:prstGeom prst="rect">
            <a:avLst/>
          </a:prstGeom>
        </p:spPr>
      </p:pic>
      <p:pic>
        <p:nvPicPr>
          <p:cNvPr id="7" name="Picture 6"/>
          <p:cNvPicPr>
            <a:picLocks noChangeAspect="1"/>
          </p:cNvPicPr>
          <p:nvPr/>
        </p:nvPicPr>
        <p:blipFill>
          <a:blip r:embed="rId3"/>
          <a:stretch>
            <a:fillRect/>
          </a:stretch>
        </p:blipFill>
        <p:spPr>
          <a:xfrm>
            <a:off x="0" y="0"/>
            <a:ext cx="1256232" cy="1277596"/>
          </a:xfrm>
          <a:prstGeom prst="rect">
            <a:avLst/>
          </a:prstGeom>
        </p:spPr>
      </p:pic>
    </p:spTree>
    <p:extLst>
      <p:ext uri="{BB962C8B-B14F-4D97-AF65-F5344CB8AC3E}">
        <p14:creationId xmlns:p14="http://schemas.microsoft.com/office/powerpoint/2010/main" val="363211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
            </a:r>
            <a:endParaRPr lang="en-US" dirty="0"/>
          </a:p>
        </p:txBody>
      </p:sp>
      <p:sp>
        <p:nvSpPr>
          <p:cNvPr id="3" name="Date Placeholder 2"/>
          <p:cNvSpPr>
            <a:spLocks noGrp="1"/>
          </p:cNvSpPr>
          <p:nvPr>
            <p:ph type="dt" sz="half" idx="10"/>
          </p:nvPr>
        </p:nvSpPr>
        <p:spPr/>
        <p:txBody>
          <a:bodyPr/>
          <a:lstStyle/>
          <a:p>
            <a:r>
              <a:rPr lang="en-US" smtClean="0"/>
              <a:t>See notes for citation</a:t>
            </a:r>
            <a:endParaRPr lang="en-US"/>
          </a:p>
        </p:txBody>
      </p:sp>
      <p:sp>
        <p:nvSpPr>
          <p:cNvPr id="4" name="Slide Number Placeholder 3"/>
          <p:cNvSpPr>
            <a:spLocks noGrp="1"/>
          </p:cNvSpPr>
          <p:nvPr>
            <p:ph type="sldNum" sz="quarter" idx="12"/>
          </p:nvPr>
        </p:nvSpPr>
        <p:spPr/>
        <p:txBody>
          <a:bodyPr/>
          <a:lstStyle/>
          <a:p>
            <a:fld id="{146D4681-E3FD-C045-B7A1-5EF44EFB4F72}" type="slidenum">
              <a:rPr lang="en-US" smtClean="0"/>
              <a:t>31</a:t>
            </a:fld>
            <a:endParaRPr lang="en-US"/>
          </a:p>
        </p:txBody>
      </p:sp>
      <p:pic>
        <p:nvPicPr>
          <p:cNvPr id="5" name="Picture 4"/>
          <p:cNvPicPr>
            <a:picLocks noChangeAspect="1"/>
          </p:cNvPicPr>
          <p:nvPr/>
        </p:nvPicPr>
        <p:blipFill>
          <a:blip r:embed="rId2"/>
          <a:stretch>
            <a:fillRect/>
          </a:stretch>
        </p:blipFill>
        <p:spPr>
          <a:xfrm>
            <a:off x="0" y="0"/>
            <a:ext cx="1256232" cy="1277596"/>
          </a:xfrm>
          <a:prstGeom prst="rect">
            <a:avLst/>
          </a:prstGeom>
        </p:spPr>
      </p:pic>
      <p:pic>
        <p:nvPicPr>
          <p:cNvPr id="7" name="Picture 6"/>
          <p:cNvPicPr>
            <a:picLocks noChangeAspect="1"/>
          </p:cNvPicPr>
          <p:nvPr/>
        </p:nvPicPr>
        <p:blipFill>
          <a:blip r:embed="rId3"/>
          <a:stretch>
            <a:fillRect/>
          </a:stretch>
        </p:blipFill>
        <p:spPr>
          <a:xfrm>
            <a:off x="736600" y="1277596"/>
            <a:ext cx="7510929" cy="4725419"/>
          </a:xfrm>
          <a:prstGeom prst="rect">
            <a:avLst/>
          </a:prstGeom>
        </p:spPr>
      </p:pic>
    </p:spTree>
    <p:extLst>
      <p:ext uri="{BB962C8B-B14F-4D97-AF65-F5344CB8AC3E}">
        <p14:creationId xmlns:p14="http://schemas.microsoft.com/office/powerpoint/2010/main" val="201076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t>
            </a:r>
            <a:r>
              <a:rPr lang="en-US" dirty="0" err="1" smtClean="0"/>
              <a:t>pitest.exe</a:t>
            </a:r>
            <a:endParaRPr lang="en-US" dirty="0"/>
          </a:p>
        </p:txBody>
      </p:sp>
      <p:sp>
        <p:nvSpPr>
          <p:cNvPr id="6" name="Content Placeholder 5"/>
          <p:cNvSpPr>
            <a:spLocks noGrp="1"/>
          </p:cNvSpPr>
          <p:nvPr>
            <p:ph idx="1"/>
          </p:nvPr>
        </p:nvSpPr>
        <p:spPr/>
        <p:txBody>
          <a:bodyPr/>
          <a:lstStyle/>
          <a:p>
            <a:r>
              <a:rPr lang="en-US" dirty="0"/>
              <a:t>Advanced: Leave as it is </a:t>
            </a:r>
          </a:p>
          <a:p>
            <a:r>
              <a:rPr lang="en-US" dirty="0"/>
              <a:t>Build: </a:t>
            </a:r>
          </a:p>
          <a:p>
            <a:pPr lvl="1"/>
            <a:r>
              <a:rPr lang="en-US" dirty="0"/>
              <a:t>Click ‘Generate’ and save as “</a:t>
            </a:r>
            <a:r>
              <a:rPr lang="en-US" dirty="0" err="1"/>
              <a:t>pitest.exe</a:t>
            </a:r>
            <a:r>
              <a:rPr lang="en-US" dirty="0"/>
              <a:t>”</a:t>
            </a:r>
          </a:p>
          <a:p>
            <a:pPr lvl="1"/>
            <a:r>
              <a:rPr lang="en-US" dirty="0"/>
              <a:t>Then click ‘OK =&gt;’</a:t>
            </a:r>
          </a:p>
          <a:p>
            <a:r>
              <a:rPr lang="en-US" dirty="0"/>
              <a:t>We need to copy </a:t>
            </a:r>
            <a:r>
              <a:rPr lang="en-US" dirty="0" err="1"/>
              <a:t>pitest.exe</a:t>
            </a:r>
            <a:r>
              <a:rPr lang="en-US" dirty="0"/>
              <a:t> to the </a:t>
            </a:r>
            <a:r>
              <a:rPr lang="en-US" i="1" dirty="0"/>
              <a:t>victim</a:t>
            </a:r>
            <a:r>
              <a:rPr lang="en-US" dirty="0"/>
              <a:t> VM but will skip the step to save time</a:t>
            </a:r>
          </a:p>
          <a:p>
            <a:endParaRPr lang="en-US" dirty="0"/>
          </a:p>
          <a:p>
            <a:endParaRPr lang="en-US" dirty="0"/>
          </a:p>
        </p:txBody>
      </p:sp>
      <p:sp>
        <p:nvSpPr>
          <p:cNvPr id="3" name="Date Placeholder 2"/>
          <p:cNvSpPr>
            <a:spLocks noGrp="1"/>
          </p:cNvSpPr>
          <p:nvPr>
            <p:ph type="dt" sz="half" idx="10"/>
          </p:nvPr>
        </p:nvSpPr>
        <p:spPr/>
        <p:txBody>
          <a:bodyPr/>
          <a:lstStyle/>
          <a:p>
            <a:r>
              <a:rPr lang="en-US" smtClean="0"/>
              <a:t>See notes for citation</a:t>
            </a:r>
            <a:endParaRPr lang="en-US"/>
          </a:p>
        </p:txBody>
      </p:sp>
      <p:sp>
        <p:nvSpPr>
          <p:cNvPr id="4" name="Slide Number Placeholder 3"/>
          <p:cNvSpPr>
            <a:spLocks noGrp="1"/>
          </p:cNvSpPr>
          <p:nvPr>
            <p:ph type="sldNum" sz="quarter" idx="12"/>
          </p:nvPr>
        </p:nvSpPr>
        <p:spPr/>
        <p:txBody>
          <a:bodyPr/>
          <a:lstStyle/>
          <a:p>
            <a:fld id="{146D4681-E3FD-C045-B7A1-5EF44EFB4F72}" type="slidenum">
              <a:rPr lang="en-US" smtClean="0"/>
              <a:t>32</a:t>
            </a:fld>
            <a:endParaRPr lang="en-US"/>
          </a:p>
        </p:txBody>
      </p:sp>
      <p:pic>
        <p:nvPicPr>
          <p:cNvPr id="5" name="Picture 4"/>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294305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 </a:t>
            </a:r>
            <a:r>
              <a:rPr lang="en-US" dirty="0" smtClean="0"/>
              <a:t>Creation</a:t>
            </a:r>
            <a:endParaRPr lang="en-US" dirty="0"/>
          </a:p>
        </p:txBody>
      </p:sp>
      <p:sp>
        <p:nvSpPr>
          <p:cNvPr id="3" name="Content Placeholder 2"/>
          <p:cNvSpPr>
            <a:spLocks noGrp="1"/>
          </p:cNvSpPr>
          <p:nvPr>
            <p:ph idx="1"/>
          </p:nvPr>
        </p:nvSpPr>
        <p:spPr/>
        <p:txBody>
          <a:bodyPr/>
          <a:lstStyle/>
          <a:p>
            <a:r>
              <a:rPr lang="en-US" dirty="0"/>
              <a:t>On the </a:t>
            </a:r>
            <a:r>
              <a:rPr lang="en-US" i="1" dirty="0"/>
              <a:t>controller</a:t>
            </a:r>
            <a:r>
              <a:rPr lang="en-US" dirty="0"/>
              <a:t> VM</a:t>
            </a:r>
          </a:p>
          <a:p>
            <a:r>
              <a:rPr lang="en-US" dirty="0" err="1"/>
              <a:t>File→New</a:t>
            </a:r>
            <a:r>
              <a:rPr lang="en-US" dirty="0"/>
              <a:t> Client</a:t>
            </a:r>
          </a:p>
          <a:p>
            <a:r>
              <a:rPr lang="en-US" dirty="0"/>
              <a:t>Verify ‘Listen on Port’ is set to 3460</a:t>
            </a:r>
          </a:p>
          <a:p>
            <a:r>
              <a:rPr lang="en-US" dirty="0"/>
              <a:t>Click ‘Start’ button</a:t>
            </a:r>
          </a:p>
          <a:p>
            <a:pPr marL="0" indent="0">
              <a:buNone/>
            </a:pP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33</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3575365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Executing Poison Ivy </a:t>
            </a:r>
            <a:r>
              <a:rPr lang="en-US" dirty="0" smtClean="0"/>
              <a:t>Implant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 the </a:t>
            </a:r>
            <a:r>
              <a:rPr lang="en-US" i="1" dirty="0"/>
              <a:t>victim</a:t>
            </a:r>
            <a:r>
              <a:rPr lang="en-US" dirty="0"/>
              <a:t> VM</a:t>
            </a:r>
          </a:p>
          <a:p>
            <a:pPr lvl="1"/>
            <a:r>
              <a:rPr lang="en-US" dirty="0"/>
              <a:t>Execute the already prepared PI server (</a:t>
            </a:r>
            <a:r>
              <a:rPr lang="en-US" dirty="0" err="1"/>
              <a:t>MalwareClass</a:t>
            </a:r>
            <a:r>
              <a:rPr lang="en-US" dirty="0"/>
              <a:t>/samples/</a:t>
            </a:r>
            <a:r>
              <a:rPr lang="en-US" dirty="0" err="1"/>
              <a:t>PoisonIvy</a:t>
            </a:r>
            <a:r>
              <a:rPr lang="en-US" dirty="0"/>
              <a:t>/</a:t>
            </a:r>
            <a:r>
              <a:rPr lang="en-US" dirty="0" err="1"/>
              <a:t>pi_agent.exe</a:t>
            </a:r>
            <a:r>
              <a:rPr lang="en-US" dirty="0"/>
              <a:t>)</a:t>
            </a:r>
          </a:p>
          <a:p>
            <a:r>
              <a:rPr lang="en-US" dirty="0"/>
              <a:t>Once a server connects to the client, you will see the following entry on the </a:t>
            </a:r>
            <a:r>
              <a:rPr lang="en-US" i="1" dirty="0"/>
              <a:t>controller</a:t>
            </a:r>
            <a:r>
              <a:rPr lang="en-US" dirty="0"/>
              <a:t> </a:t>
            </a:r>
            <a:r>
              <a:rPr lang="en-US" dirty="0" smtClean="0"/>
              <a:t>VM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34</a:t>
            </a:fld>
            <a:endParaRPr lang="en-US" dirty="0"/>
          </a:p>
        </p:txBody>
      </p:sp>
      <p:pic>
        <p:nvPicPr>
          <p:cNvPr id="6" name="Picture 5"/>
          <p:cNvPicPr>
            <a:picLocks noChangeAspect="1"/>
          </p:cNvPicPr>
          <p:nvPr/>
        </p:nvPicPr>
        <p:blipFill>
          <a:blip r:embed="rId2"/>
          <a:stretch>
            <a:fillRect/>
          </a:stretch>
        </p:blipFill>
        <p:spPr>
          <a:xfrm>
            <a:off x="1918448" y="3945265"/>
            <a:ext cx="5926850" cy="2411085"/>
          </a:xfrm>
          <a:prstGeom prst="rect">
            <a:avLst/>
          </a:prstGeom>
        </p:spPr>
      </p:pic>
      <p:pic>
        <p:nvPicPr>
          <p:cNvPr id="7" name="Picture 6"/>
          <p:cNvPicPr>
            <a:picLocks noChangeAspect="1"/>
          </p:cNvPicPr>
          <p:nvPr/>
        </p:nvPicPr>
        <p:blipFill>
          <a:blip r:embed="rId3"/>
          <a:stretch>
            <a:fillRect/>
          </a:stretch>
        </p:blipFill>
        <p:spPr>
          <a:xfrm>
            <a:off x="0" y="0"/>
            <a:ext cx="1256232" cy="1277596"/>
          </a:xfrm>
          <a:prstGeom prst="rect">
            <a:avLst/>
          </a:prstGeom>
        </p:spPr>
      </p:pic>
    </p:spTree>
    <p:extLst>
      <p:ext uri="{BB962C8B-B14F-4D97-AF65-F5344CB8AC3E}">
        <p14:creationId xmlns:p14="http://schemas.microsoft.com/office/powerpoint/2010/main" val="3182644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Think Evil</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On the </a:t>
            </a:r>
            <a:r>
              <a:rPr lang="en-US" i="1" dirty="0"/>
              <a:t>controller</a:t>
            </a:r>
            <a:r>
              <a:rPr lang="en-US" dirty="0"/>
              <a:t> VM, double click on the ‘</a:t>
            </a:r>
            <a:r>
              <a:rPr lang="en-US" dirty="0" err="1"/>
              <a:t>pi_agent</a:t>
            </a:r>
            <a:r>
              <a:rPr lang="en-US" dirty="0"/>
              <a:t>’ line</a:t>
            </a:r>
          </a:p>
          <a:p>
            <a:pPr marL="0" indent="0">
              <a:buNone/>
            </a:pPr>
            <a:r>
              <a:rPr lang="en-US" dirty="0" smtClean="0">
                <a:solidFill>
                  <a:srgbClr val="0000FF"/>
                </a:solidFill>
              </a:rPr>
              <a:t>Q1.</a:t>
            </a:r>
            <a:r>
              <a:rPr lang="en-US" dirty="0" smtClean="0"/>
              <a:t> Select </a:t>
            </a:r>
            <a:r>
              <a:rPr lang="en-US" dirty="0"/>
              <a:t>‘Remote Shell’ on the left panel, then on the right panel, click the right mouse button and select ‘Activate’, Can you start a calculator to surprise the victim? Hint: “</a:t>
            </a:r>
            <a:r>
              <a:rPr lang="en-US" dirty="0" err="1"/>
              <a:t>cmd.exe</a:t>
            </a:r>
            <a:r>
              <a:rPr lang="en-US" dirty="0"/>
              <a:t> /c ...”</a:t>
            </a:r>
            <a:endParaRPr lang="en-US" dirty="0">
              <a:solidFill>
                <a:srgbClr val="0000FF"/>
              </a:solidFill>
            </a:endParaRPr>
          </a:p>
          <a:p>
            <a:pPr marL="0" indent="0">
              <a:buNone/>
            </a:pPr>
            <a:r>
              <a:rPr lang="en-US" dirty="0" smtClean="0">
                <a:solidFill>
                  <a:srgbClr val="0000FF"/>
                </a:solidFill>
              </a:rPr>
              <a:t>Q2.</a:t>
            </a:r>
            <a:r>
              <a:rPr lang="en-US" dirty="0" smtClean="0"/>
              <a:t> Can </a:t>
            </a:r>
            <a:r>
              <a:rPr lang="en-US" dirty="0"/>
              <a:t>you kill the calculator on the </a:t>
            </a:r>
            <a:r>
              <a:rPr lang="en-US" i="1" dirty="0"/>
              <a:t>victim</a:t>
            </a:r>
            <a:r>
              <a:rPr lang="en-US" dirty="0"/>
              <a:t> VM?</a:t>
            </a:r>
          </a:p>
          <a:p>
            <a:pPr marL="0" indent="0">
              <a:buNone/>
            </a:pPr>
            <a:r>
              <a:rPr lang="en-US" dirty="0" smtClean="0">
                <a:solidFill>
                  <a:srgbClr val="0000FF"/>
                </a:solidFill>
              </a:rPr>
              <a:t>Q3. </a:t>
            </a:r>
            <a:r>
              <a:rPr lang="en-US" dirty="0" smtClean="0"/>
              <a:t>What’s </a:t>
            </a:r>
            <a:r>
              <a:rPr lang="en-US" dirty="0"/>
              <a:t>in the registry value </a:t>
            </a:r>
            <a:r>
              <a:rPr lang="en-US" dirty="0" smtClean="0"/>
              <a:t>‘</a:t>
            </a:r>
            <a:r>
              <a:rPr lang="en-US" dirty="0" err="1" smtClean="0"/>
              <a:t>secret_agent</a:t>
            </a:r>
            <a:r>
              <a:rPr lang="en-US" dirty="0"/>
              <a:t>’ under HKLM\SOFTWARE\Microsoft\Windows\</a:t>
            </a:r>
            <a:r>
              <a:rPr lang="en-US" dirty="0" err="1"/>
              <a:t>CurrentVersion</a:t>
            </a:r>
            <a:r>
              <a:rPr lang="en-US" dirty="0"/>
              <a:t>\Run? Anything special about it?</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35</a:t>
            </a:fld>
            <a:endParaRPr lang="en-US"/>
          </a:p>
        </p:txBody>
      </p:sp>
      <p:pic>
        <p:nvPicPr>
          <p:cNvPr id="6" name="Picture 5"/>
          <p:cNvPicPr>
            <a:picLocks noChangeAspect="1"/>
          </p:cNvPicPr>
          <p:nvPr/>
        </p:nvPicPr>
        <p:blipFill>
          <a:blip r:embed="rId2"/>
          <a:stretch>
            <a:fillRect/>
          </a:stretch>
        </p:blipFill>
        <p:spPr>
          <a:xfrm>
            <a:off x="0" y="0"/>
            <a:ext cx="1256232" cy="1277596"/>
          </a:xfrm>
          <a:prstGeom prst="rect">
            <a:avLst/>
          </a:prstGeom>
        </p:spPr>
      </p:pic>
    </p:spTree>
    <p:extLst>
      <p:ext uri="{BB962C8B-B14F-4D97-AF65-F5344CB8AC3E}">
        <p14:creationId xmlns:p14="http://schemas.microsoft.com/office/powerpoint/2010/main" val="332554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Answers for PI Lab (1</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FF"/>
                </a:solidFill>
              </a:rPr>
              <a:t>A1.</a:t>
            </a:r>
            <a:r>
              <a:rPr lang="en-US" dirty="0" smtClean="0"/>
              <a:t> C</a:t>
            </a:r>
            <a:r>
              <a:rPr lang="en-US" dirty="0"/>
              <a:t>:\&gt; </a:t>
            </a:r>
            <a:r>
              <a:rPr lang="en-US" dirty="0" err="1"/>
              <a:t>cmd.exe</a:t>
            </a:r>
            <a:r>
              <a:rPr lang="en-US" dirty="0"/>
              <a:t> /c c:\Windows\system32\</a:t>
            </a:r>
            <a:r>
              <a:rPr lang="en-US" dirty="0" err="1"/>
              <a:t>calc.exe</a:t>
            </a:r>
            <a:endParaRPr lang="en-US" dirty="0"/>
          </a:p>
          <a:p>
            <a:pPr marL="0" indent="0">
              <a:buNone/>
            </a:pPr>
            <a:r>
              <a:rPr lang="en-US" dirty="0" smtClean="0">
                <a:solidFill>
                  <a:srgbClr val="0000FF"/>
                </a:solidFill>
              </a:rPr>
              <a:t>A2.</a:t>
            </a:r>
            <a:r>
              <a:rPr lang="en-US" dirty="0" smtClean="0"/>
              <a:t> </a:t>
            </a:r>
            <a:r>
              <a:rPr lang="en-US" dirty="0"/>
              <a:t>You can kill the calculator process using </a:t>
            </a:r>
            <a:r>
              <a:rPr lang="en-US" dirty="0" err="1"/>
              <a:t>Managers→Processes</a:t>
            </a:r>
            <a:r>
              <a:rPr lang="en-US" dirty="0"/>
              <a:t> left-side bar  </a:t>
            </a:r>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36</a:t>
            </a:fld>
            <a:endParaRPr lang="en-US"/>
          </a:p>
        </p:txBody>
      </p:sp>
      <p:pic>
        <p:nvPicPr>
          <p:cNvPr id="7" name="Picture 6"/>
          <p:cNvPicPr>
            <a:picLocks noChangeAspect="1"/>
          </p:cNvPicPr>
          <p:nvPr/>
        </p:nvPicPr>
        <p:blipFill>
          <a:blip r:embed="rId2"/>
          <a:stretch>
            <a:fillRect/>
          </a:stretch>
        </p:blipFill>
        <p:spPr>
          <a:xfrm>
            <a:off x="0" y="0"/>
            <a:ext cx="1097280" cy="1097280"/>
          </a:xfrm>
          <a:prstGeom prst="rect">
            <a:avLst/>
          </a:prstGeom>
        </p:spPr>
      </p:pic>
    </p:spTree>
    <p:extLst>
      <p:ext uri="{BB962C8B-B14F-4D97-AF65-F5344CB8AC3E}">
        <p14:creationId xmlns:p14="http://schemas.microsoft.com/office/powerpoint/2010/main" val="485123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Answers for PI Lab (2</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0000FF"/>
                </a:solidFill>
              </a:rPr>
              <a:t>A3.</a:t>
            </a:r>
            <a:r>
              <a:rPr lang="en-US" dirty="0" smtClean="0"/>
              <a:t> Alternate </a:t>
            </a:r>
            <a:r>
              <a:rPr lang="en-US" dirty="0"/>
              <a:t>Data Stream (ADS) is attached to </a:t>
            </a:r>
            <a:r>
              <a:rPr lang="en-US" dirty="0" smtClean="0"/>
              <a:t/>
            </a:r>
            <a:br>
              <a:rPr lang="en-US" dirty="0" smtClean="0"/>
            </a:br>
            <a:r>
              <a:rPr lang="en-US" dirty="0" smtClean="0"/>
              <a:t>    C</a:t>
            </a:r>
            <a:r>
              <a:rPr lang="en-US" dirty="0"/>
              <a:t>:\WINDOWS\System32</a:t>
            </a:r>
          </a:p>
          <a:p>
            <a:pPr lvl="1"/>
            <a:r>
              <a:rPr lang="en-US" dirty="0"/>
              <a:t>If you go to C:\WINDOWS\System32, you won't see anything named “</a:t>
            </a:r>
            <a:r>
              <a:rPr lang="en-US" dirty="0" err="1"/>
              <a:t>pidriver.exe</a:t>
            </a:r>
            <a:r>
              <a:rPr lang="en-US" dirty="0"/>
              <a:t>”. Let's find it with </a:t>
            </a:r>
            <a:r>
              <a:rPr lang="en-US" dirty="0" err="1"/>
              <a:t>gmer</a:t>
            </a:r>
            <a:endParaRPr lang="en-US" dirty="0"/>
          </a:p>
          <a:p>
            <a:pPr lvl="1"/>
            <a:r>
              <a:rPr lang="en-US" dirty="0"/>
              <a:t>Malware occasionally stores data in Alternate Data Stream (ADS). ADS is a mechanism for attaching metadata to files.</a:t>
            </a:r>
          </a:p>
          <a:p>
            <a:pPr lvl="1"/>
            <a:r>
              <a:rPr lang="en-US" dirty="0"/>
              <a:t>If you use a colon in a filename, the part after the colon will be the metadata name/file, and the part before the colon will be the file it's being attached to</a:t>
            </a:r>
          </a:p>
          <a:p>
            <a:pPr lvl="1"/>
            <a:r>
              <a:rPr lang="en-US" dirty="0"/>
              <a:t>Explorer doesn't show ADS files, but functions like </a:t>
            </a:r>
            <a:r>
              <a:rPr lang="en-US" dirty="0" err="1"/>
              <a:t>CreateFile</a:t>
            </a:r>
            <a:r>
              <a:rPr lang="en-US" dirty="0"/>
              <a:t>() can access them just fine, so the file still runs.</a:t>
            </a:r>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37</a:t>
            </a:fld>
            <a:endParaRPr lang="en-US"/>
          </a:p>
        </p:txBody>
      </p:sp>
      <p:pic>
        <p:nvPicPr>
          <p:cNvPr id="6" name="Picture 5"/>
          <p:cNvPicPr>
            <a:picLocks noChangeAspect="1"/>
          </p:cNvPicPr>
          <p:nvPr/>
        </p:nvPicPr>
        <p:blipFill>
          <a:blip r:embed="rId3"/>
          <a:stretch>
            <a:fillRect/>
          </a:stretch>
        </p:blipFill>
        <p:spPr>
          <a:xfrm>
            <a:off x="0" y="0"/>
            <a:ext cx="1097280" cy="1097280"/>
          </a:xfrm>
          <a:prstGeom prst="rect">
            <a:avLst/>
          </a:prstGeom>
        </p:spPr>
      </p:pic>
    </p:spTree>
    <p:extLst>
      <p:ext uri="{BB962C8B-B14F-4D97-AF65-F5344CB8AC3E}">
        <p14:creationId xmlns:p14="http://schemas.microsoft.com/office/powerpoint/2010/main" val="4025872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at?</a:t>
            </a:r>
            <a:endParaRPr lang="en-US" dirty="0"/>
          </a:p>
        </p:txBody>
      </p:sp>
      <p:sp>
        <p:nvSpPr>
          <p:cNvPr id="3" name="Content Placeholder 2"/>
          <p:cNvSpPr>
            <a:spLocks noGrp="1"/>
          </p:cNvSpPr>
          <p:nvPr>
            <p:ph idx="1"/>
          </p:nvPr>
        </p:nvSpPr>
        <p:spPr/>
        <p:txBody>
          <a:bodyPr>
            <a:normAutofit lnSpcReduction="10000"/>
          </a:bodyPr>
          <a:lstStyle/>
          <a:p>
            <a:r>
              <a:rPr lang="en-US" dirty="0"/>
              <a:t>Part 1: Introduction</a:t>
            </a:r>
          </a:p>
          <a:p>
            <a:pPr lvl="1"/>
            <a:r>
              <a:rPr lang="en-US" dirty="0"/>
              <a:t>Observing an isolated malware analysis lab setup</a:t>
            </a:r>
          </a:p>
          <a:p>
            <a:pPr lvl="1"/>
            <a:r>
              <a:rPr lang="en-US" dirty="0"/>
              <a:t>Malware terminology</a:t>
            </a:r>
          </a:p>
          <a:p>
            <a:pPr lvl="1"/>
            <a:r>
              <a:rPr lang="en-US" dirty="0"/>
              <a:t>RAT exploration - Poison IVY</a:t>
            </a:r>
          </a:p>
          <a:p>
            <a:pPr lvl="1"/>
            <a:r>
              <a:rPr lang="en-US" dirty="0">
                <a:solidFill>
                  <a:srgbClr val="FF0000"/>
                </a:solidFill>
              </a:rPr>
              <a:t>Behavioral analysis</a:t>
            </a:r>
          </a:p>
          <a:p>
            <a:r>
              <a:rPr lang="en-US" dirty="0"/>
              <a:t>Part 2: Persistence techniques</a:t>
            </a:r>
          </a:p>
          <a:p>
            <a:pPr lvl="1"/>
            <a:r>
              <a:rPr lang="en-US" dirty="0"/>
              <a:t>Using registry keys</a:t>
            </a:r>
          </a:p>
          <a:p>
            <a:pPr lvl="1"/>
            <a:r>
              <a:rPr lang="en-US" dirty="0"/>
              <a:t>Using file systems</a:t>
            </a:r>
          </a:p>
          <a:p>
            <a:pPr lvl="1"/>
            <a:r>
              <a:rPr lang="en-US" dirty="0"/>
              <a:t>Using Windows services</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38</a:t>
            </a:fld>
            <a:endParaRPr lang="en-US"/>
          </a:p>
        </p:txBody>
      </p:sp>
    </p:spTree>
    <p:extLst>
      <p:ext uri="{BB962C8B-B14F-4D97-AF65-F5344CB8AC3E}">
        <p14:creationId xmlns:p14="http://schemas.microsoft.com/office/powerpoint/2010/main" val="32177828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22253" y="922254"/>
            <a:ext cx="4475747" cy="5799221"/>
          </a:xfrm>
          <a:prstGeom prst="rect">
            <a:avLst/>
          </a:prstGeom>
        </p:spPr>
      </p:pic>
      <p:sp>
        <p:nvSpPr>
          <p:cNvPr id="2" name="Title 1"/>
          <p:cNvSpPr>
            <a:spLocks noGrp="1"/>
          </p:cNvSpPr>
          <p:nvPr>
            <p:ph type="title"/>
          </p:nvPr>
        </p:nvSpPr>
        <p:spPr/>
        <p:txBody>
          <a:bodyPr>
            <a:normAutofit/>
          </a:bodyPr>
          <a:lstStyle/>
          <a:p>
            <a:r>
              <a:rPr lang="en-US" dirty="0" smtClean="0"/>
              <a:t>Diffing</a:t>
            </a:r>
            <a:endParaRPr lang="en-US" dirty="0"/>
          </a:p>
        </p:txBody>
      </p:sp>
      <p:sp>
        <p:nvSpPr>
          <p:cNvPr id="6" name="Content Placeholder 5"/>
          <p:cNvSpPr>
            <a:spLocks noGrp="1"/>
          </p:cNvSpPr>
          <p:nvPr>
            <p:ph sz="half" idx="1"/>
          </p:nvPr>
        </p:nvSpPr>
        <p:spPr>
          <a:xfrm>
            <a:off x="457200" y="1600200"/>
            <a:ext cx="4981388" cy="4525963"/>
          </a:xfrm>
        </p:spPr>
        <p:txBody>
          <a:bodyPr>
            <a:normAutofit fontScale="92500" lnSpcReduction="10000"/>
          </a:bodyPr>
          <a:lstStyle/>
          <a:p>
            <a:r>
              <a:rPr lang="en-US" dirty="0"/>
              <a:t>Take a snapshot of a clean system state and a snapshot of a compromised system state</a:t>
            </a:r>
          </a:p>
          <a:p>
            <a:r>
              <a:rPr lang="en-US" dirty="0"/>
              <a:t>Compare before and after</a:t>
            </a:r>
          </a:p>
          <a:p>
            <a:r>
              <a:rPr lang="en-US" dirty="0"/>
              <a:t>Pros: Artifacts can be observed easily </a:t>
            </a:r>
          </a:p>
          <a:p>
            <a:r>
              <a:rPr lang="en-US" dirty="0"/>
              <a:t>Cons: Can miss evidence that is created during malware activities and erased purposely by malware</a:t>
            </a:r>
          </a:p>
          <a:p>
            <a:r>
              <a:rPr lang="en-US" dirty="0"/>
              <a:t>Tools: </a:t>
            </a:r>
            <a:r>
              <a:rPr lang="en-US" dirty="0" err="1"/>
              <a:t>regshot</a:t>
            </a:r>
            <a:r>
              <a:rPr lang="en-US" dirty="0"/>
              <a:t>, </a:t>
            </a:r>
            <a:r>
              <a:rPr lang="en-US" dirty="0" err="1" smtClean="0"/>
              <a:t>autoruns</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39</a:t>
            </a:fld>
            <a:endParaRPr lang="en-US"/>
          </a:p>
        </p:txBody>
      </p:sp>
    </p:spTree>
    <p:extLst>
      <p:ext uri="{BB962C8B-B14F-4D97-AF65-F5344CB8AC3E}">
        <p14:creationId xmlns:p14="http://schemas.microsoft.com/office/powerpoint/2010/main" val="113332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Isolated Lab </a:t>
            </a:r>
            <a:r>
              <a:rPr lang="en-US" dirty="0" smtClean="0"/>
              <a:t>Settings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It is very important to have an isolated lab machine ready to avoid accidental malware escape</a:t>
            </a:r>
          </a:p>
          <a:p>
            <a:r>
              <a:rPr lang="en-US" dirty="0"/>
              <a:t>It should be easy to restore the old state, which is not infected by malware</a:t>
            </a:r>
          </a:p>
          <a:p>
            <a:r>
              <a:rPr lang="en-US" dirty="0"/>
              <a:t>Lab with physical machines</a:t>
            </a:r>
          </a:p>
          <a:p>
            <a:pPr lvl="1"/>
            <a:r>
              <a:rPr lang="en-US" dirty="0"/>
              <a:t>Use Deep Freeze (restore), FOG (clone/restore), etc. </a:t>
            </a:r>
          </a:p>
          <a:p>
            <a:r>
              <a:rPr lang="en-US" dirty="0"/>
              <a:t>Lab with virtual machines</a:t>
            </a:r>
          </a:p>
          <a:p>
            <a:pPr lvl="1"/>
            <a:r>
              <a:rPr lang="en-US" dirty="0"/>
              <a:t>Use virtualization solution such as VMware, </a:t>
            </a:r>
            <a:r>
              <a:rPr lang="en-US" dirty="0" err="1"/>
              <a:t>VirtualBox</a:t>
            </a:r>
            <a:r>
              <a:rPr lang="en-US" dirty="0"/>
              <a:t>, KVM, </a:t>
            </a:r>
            <a:r>
              <a:rPr lang="en-US" dirty="0" err="1"/>
              <a:t>Xen</a:t>
            </a:r>
            <a:r>
              <a:rPr lang="en-US" dirty="0"/>
              <a:t>, etc</a:t>
            </a:r>
            <a:r>
              <a:rPr lang="en-US" dirty="0" smtClean="0"/>
              <a:t>.</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4</a:t>
            </a:fld>
            <a:endParaRPr lang="en-US"/>
          </a:p>
        </p:txBody>
      </p:sp>
    </p:spTree>
    <p:extLst>
      <p:ext uri="{BB962C8B-B14F-4D97-AF65-F5344CB8AC3E}">
        <p14:creationId xmlns:p14="http://schemas.microsoft.com/office/powerpoint/2010/main" val="331767442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707536" y="4518494"/>
            <a:ext cx="2832848" cy="2633040"/>
          </a:xfrm>
          <a:prstGeom prst="rect">
            <a:avLst/>
          </a:prstGeom>
        </p:spPr>
      </p:pic>
      <p:sp>
        <p:nvSpPr>
          <p:cNvPr id="7" name="Title 6"/>
          <p:cNvSpPr>
            <a:spLocks noGrp="1"/>
          </p:cNvSpPr>
          <p:nvPr>
            <p:ph type="title"/>
          </p:nvPr>
        </p:nvSpPr>
        <p:spPr/>
        <p:txBody>
          <a:bodyPr>
            <a:normAutofit/>
          </a:bodyPr>
          <a:lstStyle/>
          <a:p>
            <a:r>
              <a:rPr lang="en-US" dirty="0"/>
              <a:t>System </a:t>
            </a:r>
            <a:r>
              <a:rPr lang="en-US" dirty="0" smtClean="0"/>
              <a:t>Monitoring</a:t>
            </a:r>
            <a:endParaRPr lang="en-US" dirty="0"/>
          </a:p>
        </p:txBody>
      </p:sp>
      <p:sp>
        <p:nvSpPr>
          <p:cNvPr id="9" name="Content Placeholder 8"/>
          <p:cNvSpPr>
            <a:spLocks noGrp="1"/>
          </p:cNvSpPr>
          <p:nvPr>
            <p:ph idx="1"/>
          </p:nvPr>
        </p:nvSpPr>
        <p:spPr/>
        <p:txBody>
          <a:bodyPr/>
          <a:lstStyle/>
          <a:p>
            <a:r>
              <a:rPr lang="en-US" dirty="0"/>
              <a:t>From a clean system state, record every individual change on system and network traffic that appear after execution of made by the suspicious file</a:t>
            </a:r>
          </a:p>
          <a:p>
            <a:r>
              <a:rPr lang="en-US" dirty="0"/>
              <a:t>Pro: Can collect all manifested changes</a:t>
            </a:r>
          </a:p>
          <a:p>
            <a:r>
              <a:rPr lang="en-US" dirty="0"/>
              <a:t>Cons: Often too much information and need to weed out irrelevant data</a:t>
            </a:r>
          </a:p>
          <a:p>
            <a:r>
              <a:rPr lang="en-US" dirty="0"/>
              <a:t>Tools: </a:t>
            </a:r>
            <a:r>
              <a:rPr lang="en-US" dirty="0" err="1"/>
              <a:t>procmon</a:t>
            </a:r>
            <a:r>
              <a:rPr lang="en-US" dirty="0"/>
              <a:t>, </a:t>
            </a:r>
            <a:r>
              <a:rPr lang="en-US" dirty="0" err="1"/>
              <a:t>Wireshark</a:t>
            </a:r>
            <a:r>
              <a:rPr lang="en-US" dirty="0"/>
              <a:t> </a:t>
            </a:r>
          </a:p>
          <a:p>
            <a:endParaRPr lang="en-US" dirty="0"/>
          </a:p>
        </p:txBody>
      </p:sp>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40</a:t>
            </a:fld>
            <a:endParaRPr lang="en-US" dirty="0"/>
          </a:p>
        </p:txBody>
      </p:sp>
    </p:spTree>
    <p:extLst>
      <p:ext uri="{BB962C8B-B14F-4D97-AF65-F5344CB8AC3E}">
        <p14:creationId xmlns:p14="http://schemas.microsoft.com/office/powerpoint/2010/main" val="4294542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2106706" cy="1677908"/>
          </a:xfrm>
          <a:prstGeom prst="rect">
            <a:avLst/>
          </a:prstGeom>
        </p:spPr>
      </p:pic>
      <p:sp>
        <p:nvSpPr>
          <p:cNvPr id="2" name="Title 1"/>
          <p:cNvSpPr>
            <a:spLocks noGrp="1"/>
          </p:cNvSpPr>
          <p:nvPr>
            <p:ph type="title"/>
          </p:nvPr>
        </p:nvSpPr>
        <p:spPr/>
        <p:txBody>
          <a:bodyPr>
            <a:normAutofit/>
          </a:bodyPr>
          <a:lstStyle/>
          <a:p>
            <a:r>
              <a:rPr lang="en-US" dirty="0"/>
              <a:t>API </a:t>
            </a:r>
            <a:r>
              <a:rPr lang="en-US" dirty="0" smtClean="0"/>
              <a:t>Tracing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Hook and record important API calls made by the suspicious process</a:t>
            </a:r>
          </a:p>
          <a:p>
            <a:r>
              <a:rPr lang="en-US" dirty="0"/>
              <a:t>Pro: Can provide visibility into activity beyond the typical file/process/registry/network shown by other tools. Gets you a little closer to the type of interpretation that is required when doing static analysis.</a:t>
            </a:r>
          </a:p>
          <a:p>
            <a:r>
              <a:rPr lang="en-US" dirty="0"/>
              <a:t>Cons: Often too much of information and need to weed out irrelevant data. API-specific interpretation can take a lot of time (but still less than static analysis ;))</a:t>
            </a:r>
          </a:p>
          <a:p>
            <a:r>
              <a:rPr lang="en-US" dirty="0"/>
              <a:t>Tools: </a:t>
            </a:r>
            <a:r>
              <a:rPr lang="en-US" dirty="0" err="1"/>
              <a:t>WinApiOverride</a:t>
            </a:r>
            <a:r>
              <a:rPr lang="en-US" dirty="0"/>
              <a:t>, </a:t>
            </a:r>
            <a:r>
              <a:rPr lang="en-US" dirty="0" err="1"/>
              <a:t>Rohitab</a:t>
            </a:r>
            <a:r>
              <a:rPr lang="en-US" dirty="0"/>
              <a:t> API </a:t>
            </a:r>
            <a:r>
              <a:rPr lang="en-US" dirty="0" smtClean="0"/>
              <a:t>Monitor</a:t>
            </a:r>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41</a:t>
            </a:fld>
            <a:endParaRPr lang="en-US"/>
          </a:p>
        </p:txBody>
      </p:sp>
      <p:pic>
        <p:nvPicPr>
          <p:cNvPr id="7" name="Picture 6"/>
          <p:cNvPicPr>
            <a:picLocks noChangeAspect="1"/>
          </p:cNvPicPr>
          <p:nvPr/>
        </p:nvPicPr>
        <p:blipFill>
          <a:blip r:embed="rId4"/>
          <a:stretch>
            <a:fillRect/>
          </a:stretch>
        </p:blipFill>
        <p:spPr>
          <a:xfrm>
            <a:off x="7834750" y="-44823"/>
            <a:ext cx="1398896" cy="2184400"/>
          </a:xfrm>
          <a:prstGeom prst="rect">
            <a:avLst/>
          </a:prstGeom>
        </p:spPr>
      </p:pic>
    </p:spTree>
    <p:extLst>
      <p:ext uri="{BB962C8B-B14F-4D97-AF65-F5344CB8AC3E}">
        <p14:creationId xmlns:p14="http://schemas.microsoft.com/office/powerpoint/2010/main" val="1493440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534886" cy="1796143"/>
          </a:xfrm>
          <a:prstGeom prst="rect">
            <a:avLst/>
          </a:prstGeom>
        </p:spPr>
      </p:pic>
      <p:sp>
        <p:nvSpPr>
          <p:cNvPr id="2" name="Title 1"/>
          <p:cNvSpPr>
            <a:spLocks noGrp="1"/>
          </p:cNvSpPr>
          <p:nvPr>
            <p:ph type="title"/>
          </p:nvPr>
        </p:nvSpPr>
        <p:spPr/>
        <p:txBody>
          <a:bodyPr>
            <a:normAutofit/>
          </a:bodyPr>
          <a:lstStyle/>
          <a:p>
            <a:r>
              <a:rPr lang="en-US" dirty="0" smtClean="0"/>
              <a:t>Debugging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Set breakpoints inside the suspicious file to stop its execution at a given location and inspect its state. Can break when it calls to important APIs.</a:t>
            </a:r>
          </a:p>
          <a:p>
            <a:r>
              <a:rPr lang="en-US" dirty="0"/>
              <a:t>Pro: Provides a superset of the functionality of an API monitor</a:t>
            </a:r>
          </a:p>
          <a:p>
            <a:r>
              <a:rPr lang="en-US" dirty="0"/>
              <a:t>Cons: Typically must be be done in conjunction with some basic static analysis and assembly reading. Malware will often change its behavior or refuse to run when being debugged, which requires a work-around.</a:t>
            </a:r>
          </a:p>
          <a:p>
            <a:r>
              <a:rPr lang="en-US" dirty="0"/>
              <a:t>Tools: IDA Pro Debugger, </a:t>
            </a:r>
            <a:r>
              <a:rPr lang="en-US" dirty="0" err="1"/>
              <a:t>OllyDbg</a:t>
            </a:r>
            <a:r>
              <a:rPr lang="en-US" dirty="0"/>
              <a:t>, Immunity Debugger, </a:t>
            </a:r>
            <a:r>
              <a:rPr lang="en-US" dirty="0" err="1"/>
              <a:t>WinDbg</a:t>
            </a:r>
            <a:endParaRPr lang="en-US" dirty="0"/>
          </a:p>
          <a:p>
            <a:r>
              <a:rPr lang="en-US" dirty="0"/>
              <a:t>We will </a:t>
            </a:r>
            <a:r>
              <a:rPr lang="en-US" b="1" i="1" dirty="0"/>
              <a:t>NOT</a:t>
            </a:r>
            <a:r>
              <a:rPr lang="en-US" dirty="0"/>
              <a:t> cover this in this class, because x86 assembly is not a prerequisite. See the Intro x86 and Intro Reverse Engineering classes to start working with debuggers</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42</a:t>
            </a:fld>
            <a:endParaRPr lang="en-US"/>
          </a:p>
        </p:txBody>
      </p:sp>
      <p:pic>
        <p:nvPicPr>
          <p:cNvPr id="6" name="Picture 5"/>
          <p:cNvPicPr>
            <a:picLocks noChangeAspect="1"/>
          </p:cNvPicPr>
          <p:nvPr/>
        </p:nvPicPr>
        <p:blipFill>
          <a:blip r:embed="rId4"/>
          <a:stretch>
            <a:fillRect/>
          </a:stretch>
        </p:blipFill>
        <p:spPr>
          <a:xfrm>
            <a:off x="2120900" y="4451404"/>
            <a:ext cx="4898571" cy="2122714"/>
          </a:xfrm>
          <a:prstGeom prst="rect">
            <a:avLst/>
          </a:prstGeom>
        </p:spPr>
      </p:pic>
      <p:pic>
        <p:nvPicPr>
          <p:cNvPr id="8" name="Picture 7"/>
          <p:cNvPicPr>
            <a:picLocks noChangeAspect="1"/>
          </p:cNvPicPr>
          <p:nvPr/>
        </p:nvPicPr>
        <p:blipFill>
          <a:blip r:embed="rId5"/>
          <a:stretch>
            <a:fillRect/>
          </a:stretch>
        </p:blipFill>
        <p:spPr>
          <a:xfrm>
            <a:off x="7102929" y="0"/>
            <a:ext cx="2041071" cy="1534886"/>
          </a:xfrm>
          <a:prstGeom prst="rect">
            <a:avLst/>
          </a:prstGeom>
        </p:spPr>
      </p:pic>
    </p:spTree>
    <p:extLst>
      <p:ext uri="{BB962C8B-B14F-4D97-AF65-F5344CB8AC3E}">
        <p14:creationId xmlns:p14="http://schemas.microsoft.com/office/powerpoint/2010/main" val="1912625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Behavioral Analysis </a:t>
            </a:r>
            <a:r>
              <a:rPr lang="en-US" dirty="0" smtClean="0"/>
              <a:t>Techniques</a:t>
            </a:r>
            <a:br>
              <a:rPr lang="en-US" dirty="0" smtClean="0"/>
            </a:br>
            <a:r>
              <a:rPr lang="en-US" sz="2200" dirty="0" smtClean="0"/>
              <a:t>“Always </a:t>
            </a:r>
            <a:r>
              <a:rPr lang="en-US" sz="2200" dirty="0"/>
              <a:t>use the easiest tool for the job” :)</a:t>
            </a:r>
            <a:br>
              <a:rPr lang="en-US" sz="2200" dirty="0"/>
            </a:br>
            <a:endParaRPr lang="en-US" sz="2200"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43</a:t>
            </a:fld>
            <a:endParaRPr lang="en-US"/>
          </a:p>
        </p:txBody>
      </p:sp>
      <p:grpSp>
        <p:nvGrpSpPr>
          <p:cNvPr id="13" name="Group 12"/>
          <p:cNvGrpSpPr/>
          <p:nvPr/>
        </p:nvGrpSpPr>
        <p:grpSpPr>
          <a:xfrm>
            <a:off x="2163481" y="1233777"/>
            <a:ext cx="4464424" cy="5122573"/>
            <a:chOff x="2163481" y="1233777"/>
            <a:chExt cx="4464424" cy="5122573"/>
          </a:xfrm>
        </p:grpSpPr>
        <p:sp>
          <p:nvSpPr>
            <p:cNvPr id="7" name="Rounded Rectangle 6"/>
            <p:cNvSpPr/>
            <p:nvPr/>
          </p:nvSpPr>
          <p:spPr>
            <a:xfrm>
              <a:off x="3690471" y="1270004"/>
              <a:ext cx="1553882" cy="1150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Diffing</a:t>
              </a:r>
              <a:endParaRPr lang="en-US" dirty="0"/>
            </a:p>
          </p:txBody>
        </p:sp>
        <p:sp>
          <p:nvSpPr>
            <p:cNvPr id="8" name="Rounded Rectangle 7"/>
            <p:cNvSpPr/>
            <p:nvPr/>
          </p:nvSpPr>
          <p:spPr>
            <a:xfrm>
              <a:off x="3690471" y="2420475"/>
              <a:ext cx="1553882" cy="15987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a:t>
              </a:r>
            </a:p>
            <a:p>
              <a:pPr algn="ctr"/>
              <a:r>
                <a:rPr lang="en-US" dirty="0" smtClean="0"/>
                <a:t>Registry,</a:t>
              </a:r>
            </a:p>
            <a:p>
              <a:pPr algn="ctr"/>
              <a:r>
                <a:rPr lang="en-US" dirty="0" smtClean="0"/>
                <a:t>Process,</a:t>
              </a:r>
            </a:p>
            <a:p>
              <a:pPr algn="ctr"/>
              <a:r>
                <a:rPr lang="en-US" dirty="0" smtClean="0"/>
                <a:t>Network</a:t>
              </a:r>
              <a:br>
                <a:rPr lang="en-US" dirty="0" smtClean="0"/>
              </a:br>
              <a:r>
                <a:rPr lang="en-US" dirty="0" smtClean="0"/>
                <a:t>Monitoring</a:t>
              </a:r>
              <a:endParaRPr lang="en-US" dirty="0"/>
            </a:p>
          </p:txBody>
        </p:sp>
        <p:sp>
          <p:nvSpPr>
            <p:cNvPr id="9" name="Rounded Rectangle 8"/>
            <p:cNvSpPr/>
            <p:nvPr/>
          </p:nvSpPr>
          <p:spPr>
            <a:xfrm>
              <a:off x="3690471" y="5169652"/>
              <a:ext cx="1553882" cy="1150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Debugging</a:t>
              </a:r>
              <a:endParaRPr lang="en-US" dirty="0"/>
            </a:p>
          </p:txBody>
        </p:sp>
        <p:sp>
          <p:nvSpPr>
            <p:cNvPr id="10" name="Rounded Rectangle 9"/>
            <p:cNvSpPr/>
            <p:nvPr/>
          </p:nvSpPr>
          <p:spPr>
            <a:xfrm>
              <a:off x="3690471" y="4019181"/>
              <a:ext cx="1553882" cy="11504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API</a:t>
              </a:r>
            </a:p>
            <a:p>
              <a:pPr algn="ctr"/>
              <a:r>
                <a:rPr lang="en-US" dirty="0" smtClean="0"/>
                <a:t>Tracing</a:t>
              </a:r>
              <a:endParaRPr lang="en-US" dirty="0"/>
            </a:p>
          </p:txBody>
        </p:sp>
        <p:sp>
          <p:nvSpPr>
            <p:cNvPr id="11" name="Up Arrow 10"/>
            <p:cNvSpPr/>
            <p:nvPr/>
          </p:nvSpPr>
          <p:spPr>
            <a:xfrm>
              <a:off x="5537199" y="1233777"/>
              <a:ext cx="1090706" cy="5086346"/>
            </a:xfrm>
            <a:prstGeom prst="up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Ease-of-use/</a:t>
              </a:r>
              <a:br>
                <a:rPr lang="en-US" dirty="0" smtClean="0"/>
              </a:br>
              <a:r>
                <a:rPr lang="en-US" dirty="0" smtClean="0"/>
                <a:t>Abstraction level</a:t>
              </a:r>
              <a:endParaRPr lang="en-US" dirty="0"/>
            </a:p>
          </p:txBody>
        </p:sp>
        <p:sp>
          <p:nvSpPr>
            <p:cNvPr id="12" name="Up Arrow 11"/>
            <p:cNvSpPr/>
            <p:nvPr/>
          </p:nvSpPr>
          <p:spPr>
            <a:xfrm rot="10800000">
              <a:off x="2163481" y="1270004"/>
              <a:ext cx="1090706" cy="5086346"/>
            </a:xfrm>
            <a:prstGeom prst="up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smtClean="0"/>
                <a:t>AWESOMA POWA!</a:t>
              </a:r>
              <a:endParaRPr lang="en-US" dirty="0"/>
            </a:p>
          </p:txBody>
        </p:sp>
      </p:grpSp>
    </p:spTree>
    <p:extLst>
      <p:ext uri="{BB962C8B-B14F-4D97-AF65-F5344CB8AC3E}">
        <p14:creationId xmlns:p14="http://schemas.microsoft.com/office/powerpoint/2010/main" val="157728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VirtualBox</a:t>
            </a:r>
            <a:endParaRPr lang="en-US" dirty="0"/>
          </a:p>
        </p:txBody>
      </p:sp>
      <p:sp>
        <p:nvSpPr>
          <p:cNvPr id="3" name="Content Placeholder 2"/>
          <p:cNvSpPr>
            <a:spLocks noGrp="1"/>
          </p:cNvSpPr>
          <p:nvPr>
            <p:ph idx="1"/>
          </p:nvPr>
        </p:nvSpPr>
        <p:spPr/>
        <p:txBody>
          <a:bodyPr/>
          <a:lstStyle/>
          <a:p>
            <a:r>
              <a:rPr lang="en-US" dirty="0"/>
              <a:t>Oracle VM </a:t>
            </a:r>
            <a:r>
              <a:rPr lang="en-US" dirty="0" err="1"/>
              <a:t>VirtualBox</a:t>
            </a:r>
            <a:r>
              <a:rPr lang="en-US" dirty="0"/>
              <a:t> is freely available open source software</a:t>
            </a:r>
          </a:p>
          <a:p>
            <a:r>
              <a:rPr lang="en-US" dirty="0"/>
              <a:t>6 network modes are available</a:t>
            </a:r>
          </a:p>
          <a:p>
            <a:pPr lvl="1"/>
            <a:r>
              <a:rPr lang="en-US" dirty="0"/>
              <a:t>Not attached, NAT, Bridged Adapter, Internal Network, Host-only Adapter, Generic Driver</a:t>
            </a:r>
          </a:p>
          <a:p>
            <a:r>
              <a:rPr lang="en-US" dirty="0"/>
              <a:t>Can use VMware or Microsoft Virtual PC generated formats</a:t>
            </a:r>
          </a:p>
          <a:p>
            <a:endParaRPr lang="en-US" dirty="0"/>
          </a:p>
        </p:txBody>
      </p:sp>
      <p:pic>
        <p:nvPicPr>
          <p:cNvPr id="4" name="Picture 3"/>
          <p:cNvPicPr>
            <a:picLocks noChangeAspect="1"/>
          </p:cNvPicPr>
          <p:nvPr/>
        </p:nvPicPr>
        <p:blipFill>
          <a:blip r:embed="rId3"/>
          <a:stretch>
            <a:fillRect/>
          </a:stretch>
        </p:blipFill>
        <p:spPr>
          <a:xfrm>
            <a:off x="0" y="0"/>
            <a:ext cx="1365504" cy="1755648"/>
          </a:xfrm>
          <a:prstGeom prst="rect">
            <a:avLst/>
          </a:prstGeom>
        </p:spPr>
      </p:pic>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5</a:t>
            </a:fld>
            <a:endParaRPr lang="en-US"/>
          </a:p>
        </p:txBody>
      </p:sp>
    </p:spTree>
    <p:extLst>
      <p:ext uri="{BB962C8B-B14F-4D97-AF65-F5344CB8AC3E}">
        <p14:creationId xmlns:p14="http://schemas.microsoft.com/office/powerpoint/2010/main" val="5506407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Host-only </a:t>
            </a:r>
            <a:r>
              <a:rPr lang="en-US" dirty="0" smtClean="0"/>
              <a:t>Networks</a:t>
            </a:r>
            <a:endParaRPr lang="en-US" dirty="0"/>
          </a:p>
        </p:txBody>
      </p:sp>
      <p:sp>
        <p:nvSpPr>
          <p:cNvPr id="3" name="Content Placeholder 2"/>
          <p:cNvSpPr>
            <a:spLocks noGrp="1"/>
          </p:cNvSpPr>
          <p:nvPr>
            <p:ph idx="1"/>
          </p:nvPr>
        </p:nvSpPr>
        <p:spPr/>
        <p:txBody>
          <a:bodyPr/>
          <a:lstStyle/>
          <a:p>
            <a:r>
              <a:rPr lang="en-US" dirty="0"/>
              <a:t>File-&gt;Preferences…-&gt;Network</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6</a:t>
            </a:fld>
            <a:endParaRPr lang="en-US"/>
          </a:p>
        </p:txBody>
      </p:sp>
      <p:pic>
        <p:nvPicPr>
          <p:cNvPr id="6" name="Picture 5"/>
          <p:cNvPicPr>
            <a:picLocks noChangeAspect="1"/>
          </p:cNvPicPr>
          <p:nvPr/>
        </p:nvPicPr>
        <p:blipFill>
          <a:blip r:embed="rId3"/>
          <a:stretch>
            <a:fillRect/>
          </a:stretch>
        </p:blipFill>
        <p:spPr>
          <a:xfrm>
            <a:off x="385184" y="2295566"/>
            <a:ext cx="8539701" cy="3705308"/>
          </a:xfrm>
          <a:prstGeom prst="rect">
            <a:avLst/>
          </a:prstGeom>
        </p:spPr>
      </p:pic>
    </p:spTree>
    <p:extLst>
      <p:ext uri="{BB962C8B-B14F-4D97-AF65-F5344CB8AC3E}">
        <p14:creationId xmlns:p14="http://schemas.microsoft.com/office/powerpoint/2010/main" val="1220897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a:t>
            </a:r>
            <a:r>
              <a:rPr lang="en-US" dirty="0" smtClean="0"/>
              <a:t>Details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Same </a:t>
            </a:r>
            <a:r>
              <a:rPr lang="en-US" dirty="0"/>
              <a:t>for vboxnet1 except IPv4 address, 192.168.57.1</a:t>
            </a:r>
          </a:p>
          <a:p>
            <a:r>
              <a:rPr lang="en-US" dirty="0"/>
              <a:t>On host machine, check if you see new network interfaces</a:t>
            </a:r>
          </a:p>
          <a:p>
            <a:pPr lvl="1"/>
            <a:r>
              <a:rPr lang="en-US" dirty="0"/>
              <a:t>$ </a:t>
            </a:r>
            <a:r>
              <a:rPr lang="en-US" dirty="0" err="1" smtClean="0"/>
              <a:t>ifconfig</a:t>
            </a:r>
            <a:endParaRPr lang="en-US" dirty="0" smtClean="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7</a:t>
            </a:fld>
            <a:endParaRPr lang="en-US"/>
          </a:p>
        </p:txBody>
      </p:sp>
      <p:pic>
        <p:nvPicPr>
          <p:cNvPr id="8" name="Picture 7"/>
          <p:cNvPicPr>
            <a:picLocks noChangeAspect="1"/>
          </p:cNvPicPr>
          <p:nvPr/>
        </p:nvPicPr>
        <p:blipFill>
          <a:blip r:embed="rId2"/>
          <a:stretch>
            <a:fillRect/>
          </a:stretch>
        </p:blipFill>
        <p:spPr>
          <a:xfrm>
            <a:off x="766152" y="1366155"/>
            <a:ext cx="7795494" cy="3198695"/>
          </a:xfrm>
          <a:prstGeom prst="rect">
            <a:avLst/>
          </a:prstGeom>
        </p:spPr>
      </p:pic>
    </p:spTree>
    <p:extLst>
      <p:ext uri="{BB962C8B-B14F-4D97-AF65-F5344CB8AC3E}">
        <p14:creationId xmlns:p14="http://schemas.microsoft.com/office/powerpoint/2010/main" val="30915371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VM’s network setting (1)</a:t>
            </a:r>
          </a:p>
        </p:txBody>
      </p:sp>
      <p:sp>
        <p:nvSpPr>
          <p:cNvPr id="6" name="Content Placeholder 5"/>
          <p:cNvSpPr>
            <a:spLocks noGrp="1"/>
          </p:cNvSpPr>
          <p:nvPr>
            <p:ph sz="half" idx="1"/>
          </p:nvPr>
        </p:nvSpPr>
        <p:spPr/>
        <p:txBody>
          <a:bodyPr/>
          <a:lstStyle/>
          <a:p>
            <a:r>
              <a:rPr lang="en-US" dirty="0"/>
              <a:t>Start </a:t>
            </a:r>
            <a:r>
              <a:rPr lang="en-US" i="1" dirty="0"/>
              <a:t>controller</a:t>
            </a:r>
            <a:r>
              <a:rPr lang="en-US" dirty="0"/>
              <a:t> VM first </a:t>
            </a:r>
          </a:p>
          <a:p>
            <a:pPr lvl="1"/>
            <a:r>
              <a:rPr lang="en-US" dirty="0"/>
              <a:t>C:\&gt; </a:t>
            </a:r>
            <a:r>
              <a:rPr lang="en-US" dirty="0" err="1"/>
              <a:t>ipconfig</a:t>
            </a:r>
            <a:endParaRPr lang="en-US" dirty="0"/>
          </a:p>
          <a:p>
            <a:r>
              <a:rPr lang="en-US" dirty="0"/>
              <a:t>Open </a:t>
            </a:r>
            <a:r>
              <a:rPr lang="en-US" i="1" dirty="0"/>
              <a:t>controller</a:t>
            </a:r>
            <a:r>
              <a:rPr lang="en-US" dirty="0"/>
              <a:t> VM’s Settings, change Network-&gt;Adapter 1</a:t>
            </a:r>
          </a:p>
          <a:p>
            <a:endParaRPr lang="en-US" dirty="0"/>
          </a:p>
        </p:txBody>
      </p:sp>
      <p:sp>
        <p:nvSpPr>
          <p:cNvPr id="4" name="Date Placeholder 3"/>
          <p:cNvSpPr>
            <a:spLocks noGrp="1"/>
          </p:cNvSpPr>
          <p:nvPr>
            <p:ph type="dt" sz="half" idx="10"/>
          </p:nvPr>
        </p:nvSpPr>
        <p:spPr/>
        <p:txBody>
          <a:bodyPr/>
          <a:lstStyle/>
          <a:p>
            <a:r>
              <a:rPr lang="en-US" smtClean="0"/>
              <a:t>See notes for citation</a:t>
            </a:r>
            <a:endParaRPr lang="en-US"/>
          </a:p>
        </p:txBody>
      </p:sp>
      <p:sp>
        <p:nvSpPr>
          <p:cNvPr id="5" name="Slide Number Placeholder 4"/>
          <p:cNvSpPr>
            <a:spLocks noGrp="1"/>
          </p:cNvSpPr>
          <p:nvPr>
            <p:ph type="sldNum" sz="quarter" idx="12"/>
          </p:nvPr>
        </p:nvSpPr>
        <p:spPr/>
        <p:txBody>
          <a:bodyPr/>
          <a:lstStyle/>
          <a:p>
            <a:fld id="{146D4681-E3FD-C045-B7A1-5EF44EFB4F72}" type="slidenum">
              <a:rPr lang="en-US" smtClean="0"/>
              <a:t>8</a:t>
            </a:fld>
            <a:endParaRPr lang="en-US"/>
          </a:p>
        </p:txBody>
      </p:sp>
      <p:pic>
        <p:nvPicPr>
          <p:cNvPr id="8" name="Picture 7"/>
          <p:cNvPicPr>
            <a:picLocks noChangeAspect="1"/>
          </p:cNvPicPr>
          <p:nvPr/>
        </p:nvPicPr>
        <p:blipFill>
          <a:blip r:embed="rId2"/>
          <a:stretch>
            <a:fillRect/>
          </a:stretch>
        </p:blipFill>
        <p:spPr>
          <a:xfrm>
            <a:off x="4512964" y="1823977"/>
            <a:ext cx="4226133" cy="3564605"/>
          </a:xfrm>
          <a:prstGeom prst="rect">
            <a:avLst/>
          </a:prstGeom>
        </p:spPr>
      </p:pic>
    </p:spTree>
    <p:extLst>
      <p:ext uri="{BB962C8B-B14F-4D97-AF65-F5344CB8AC3E}">
        <p14:creationId xmlns:p14="http://schemas.microsoft.com/office/powerpoint/2010/main" val="2753009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VM’s network setting (2</a:t>
            </a:r>
            <a:r>
              <a:rPr lang="en-US" dirty="0" smtClean="0"/>
              <a:t>)</a:t>
            </a:r>
            <a:endParaRPr lang="en-US" dirty="0"/>
          </a:p>
        </p:txBody>
      </p:sp>
      <p:sp>
        <p:nvSpPr>
          <p:cNvPr id="8" name="Content Placeholder 7"/>
          <p:cNvSpPr>
            <a:spLocks noGrp="1"/>
          </p:cNvSpPr>
          <p:nvPr>
            <p:ph idx="1"/>
          </p:nvPr>
        </p:nvSpPr>
        <p:spPr/>
        <p:txBody>
          <a:bodyPr/>
          <a:lstStyle/>
          <a:p>
            <a:r>
              <a:rPr lang="en-US" dirty="0"/>
              <a:t>Open </a:t>
            </a:r>
            <a:r>
              <a:rPr lang="en-US" i="1" dirty="0"/>
              <a:t>victim </a:t>
            </a:r>
            <a:r>
              <a:rPr lang="en-US" dirty="0"/>
              <a:t>VM’s Settings → Network → Adapter 1 </a:t>
            </a:r>
          </a:p>
          <a:p>
            <a:pPr lvl="1"/>
            <a:r>
              <a:rPr lang="en-US" dirty="0"/>
              <a:t>Attached to = ‘Host-only Adapter’ </a:t>
            </a:r>
          </a:p>
          <a:p>
            <a:pPr lvl="1"/>
            <a:r>
              <a:rPr lang="en-US" dirty="0"/>
              <a:t>Name = ‘vboxnet1’</a:t>
            </a:r>
          </a:p>
          <a:p>
            <a:r>
              <a:rPr lang="en-US" dirty="0"/>
              <a:t>Start VMs and change network setting</a:t>
            </a:r>
          </a:p>
          <a:p>
            <a:endParaRPr lang="en-US" dirty="0"/>
          </a:p>
        </p:txBody>
      </p:sp>
      <p:sp>
        <p:nvSpPr>
          <p:cNvPr id="5" name="Date Placeholder 4"/>
          <p:cNvSpPr>
            <a:spLocks noGrp="1"/>
          </p:cNvSpPr>
          <p:nvPr>
            <p:ph type="dt" sz="half" idx="10"/>
          </p:nvPr>
        </p:nvSpPr>
        <p:spPr/>
        <p:txBody>
          <a:bodyPr/>
          <a:lstStyle/>
          <a:p>
            <a:r>
              <a:rPr lang="en-US" smtClean="0"/>
              <a:t>See notes for citation</a:t>
            </a:r>
            <a:endParaRPr lang="en-US"/>
          </a:p>
        </p:txBody>
      </p:sp>
      <p:sp>
        <p:nvSpPr>
          <p:cNvPr id="6" name="Slide Number Placeholder 5"/>
          <p:cNvSpPr>
            <a:spLocks noGrp="1"/>
          </p:cNvSpPr>
          <p:nvPr>
            <p:ph type="sldNum" sz="quarter" idx="12"/>
          </p:nvPr>
        </p:nvSpPr>
        <p:spPr/>
        <p:txBody>
          <a:bodyPr/>
          <a:lstStyle/>
          <a:p>
            <a:fld id="{146D4681-E3FD-C045-B7A1-5EF44EFB4F72}" type="slidenum">
              <a:rPr lang="en-US" smtClean="0"/>
              <a:t>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02525994"/>
              </p:ext>
            </p:extLst>
          </p:nvPr>
        </p:nvGraphicFramePr>
        <p:xfrm>
          <a:off x="761998" y="4365907"/>
          <a:ext cx="7530354" cy="1854200"/>
        </p:xfrm>
        <a:graphic>
          <a:graphicData uri="http://schemas.openxmlformats.org/drawingml/2006/table">
            <a:tbl>
              <a:tblPr firstRow="1" bandRow="1">
                <a:tableStyleId>{3C2FFA5D-87B4-456A-9821-1D502468CF0F}</a:tableStyleId>
              </a:tblPr>
              <a:tblGrid>
                <a:gridCol w="2510118"/>
                <a:gridCol w="2510118"/>
                <a:gridCol w="2510118"/>
              </a:tblGrid>
              <a:tr h="370840">
                <a:tc>
                  <a:txBody>
                    <a:bodyPr/>
                    <a:lstStyle/>
                    <a:p>
                      <a:r>
                        <a:rPr lang="en-US" b="0" i="0" u="none" strike="noStrike" baseline="0" dirty="0" smtClean="0"/>
                        <a:t>VM name		</a:t>
                      </a:r>
                    </a:p>
                  </a:txBody>
                  <a:tcPr/>
                </a:tc>
                <a:tc>
                  <a:txBody>
                    <a:bodyPr/>
                    <a:lstStyle/>
                    <a:p>
                      <a:r>
                        <a:rPr lang="en-US" b="0" i="0" u="none" strike="noStrike" baseline="0" dirty="0" smtClean="0"/>
                        <a:t>	controller</a:t>
                      </a:r>
                      <a:endParaRPr lang="en-US" dirty="0"/>
                    </a:p>
                  </a:txBody>
                  <a:tcPr/>
                </a:tc>
                <a:tc>
                  <a:txBody>
                    <a:bodyPr/>
                    <a:lstStyle/>
                    <a:p>
                      <a:r>
                        <a:rPr lang="en-US" b="0" i="0" u="none" strike="noStrike" baseline="0" dirty="0" smtClean="0"/>
                        <a:t>victim</a:t>
                      </a:r>
                      <a:endParaRPr lang="en-US" dirty="0"/>
                    </a:p>
                  </a:txBody>
                  <a:tcPr/>
                </a:tc>
              </a:tr>
              <a:tr h="370840">
                <a:tc>
                  <a:txBody>
                    <a:bodyPr/>
                    <a:lstStyle/>
                    <a:p>
                      <a:r>
                        <a:rPr lang="en-US" b="0" i="0" u="none" strike="noStrike" baseline="0" dirty="0" smtClean="0"/>
                        <a:t>IP address</a:t>
                      </a:r>
                      <a:endParaRPr lang="en-US" dirty="0"/>
                    </a:p>
                  </a:txBody>
                  <a:tcPr/>
                </a:tc>
                <a:tc>
                  <a:txBody>
                    <a:bodyPr/>
                    <a:lstStyle/>
                    <a:p>
                      <a:r>
                        <a:rPr lang="en-US" b="0" i="0" u="none" strike="noStrike" baseline="0" dirty="0" smtClean="0"/>
                        <a:t>192.168.56.20</a:t>
                      </a:r>
                      <a:endParaRPr lang="en-US" dirty="0"/>
                    </a:p>
                  </a:txBody>
                  <a:tcPr/>
                </a:tc>
                <a:tc>
                  <a:txBody>
                    <a:bodyPr/>
                    <a:lstStyle/>
                    <a:p>
                      <a:r>
                        <a:rPr lang="en-US" b="0" i="0" u="none" strike="noStrike" baseline="0" dirty="0" smtClean="0"/>
                        <a:t>192.168.57.100</a:t>
                      </a:r>
                      <a:endParaRPr lang="en-US" dirty="0"/>
                    </a:p>
                  </a:txBody>
                  <a:tcPr/>
                </a:tc>
              </a:tr>
              <a:tr h="370840">
                <a:tc>
                  <a:txBody>
                    <a:bodyPr/>
                    <a:lstStyle/>
                    <a:p>
                      <a:r>
                        <a:rPr lang="sk-SK" b="0" i="0" u="none" strike="noStrike" baseline="0" dirty="0" smtClean="0"/>
                        <a:t>Subnet mask</a:t>
                      </a:r>
                      <a:endParaRPr lang="en-US" dirty="0"/>
                    </a:p>
                  </a:txBody>
                  <a:tcPr/>
                </a:tc>
                <a:tc>
                  <a:txBody>
                    <a:bodyPr/>
                    <a:lstStyle/>
                    <a:p>
                      <a:r>
                        <a:rPr lang="sk-SK" b="0" i="0" u="none" strike="noStrike" baseline="0" dirty="0" smtClean="0"/>
                        <a:t>255.255.255.0</a:t>
                      </a:r>
                      <a:endParaRPr lang="en-US" dirty="0"/>
                    </a:p>
                  </a:txBody>
                  <a:tcPr/>
                </a:tc>
                <a:tc>
                  <a:txBody>
                    <a:bodyPr/>
                    <a:lstStyle/>
                    <a:p>
                      <a:r>
                        <a:rPr lang="sk-SK" b="0" i="0" u="none" strike="noStrike" baseline="0" dirty="0" smtClean="0"/>
                        <a:t>255.255.255.0	</a:t>
                      </a:r>
                      <a:endParaRPr lang="en-US" dirty="0"/>
                    </a:p>
                  </a:txBody>
                  <a:tcPr/>
                </a:tc>
              </a:tr>
              <a:tr h="370840">
                <a:tc>
                  <a:txBody>
                    <a:bodyPr/>
                    <a:lstStyle/>
                    <a:p>
                      <a:r>
                        <a:rPr lang="en-US" b="0" i="0" u="none" strike="noStrike" baseline="0" dirty="0" smtClean="0"/>
                        <a:t>Default Gateway</a:t>
                      </a:r>
                      <a:endParaRPr lang="en-US" dirty="0"/>
                    </a:p>
                  </a:txBody>
                  <a:tcPr/>
                </a:tc>
                <a:tc>
                  <a:txBody>
                    <a:bodyPr/>
                    <a:lstStyle/>
                    <a:p>
                      <a:r>
                        <a:rPr lang="en-US" b="0" i="0" u="none" strike="noStrike" baseline="0" dirty="0" smtClean="0"/>
                        <a:t>192.168.56.1</a:t>
                      </a:r>
                      <a:endParaRPr lang="en-US" dirty="0"/>
                    </a:p>
                  </a:txBody>
                  <a:tcPr/>
                </a:tc>
                <a:tc>
                  <a:txBody>
                    <a:bodyPr/>
                    <a:lstStyle/>
                    <a:p>
                      <a:r>
                        <a:rPr lang="en-US" b="0" i="0" u="none" strike="noStrike" baseline="0" dirty="0" smtClean="0"/>
                        <a:t>192.168.57.1</a:t>
                      </a:r>
                      <a:endParaRPr lang="en-US" dirty="0"/>
                    </a:p>
                  </a:txBody>
                  <a:tcPr/>
                </a:tc>
              </a:tr>
              <a:tr h="370840">
                <a:tc>
                  <a:txBody>
                    <a:bodyPr/>
                    <a:lstStyle/>
                    <a:p>
                      <a:r>
                        <a:rPr lang="en-US" b="0" i="0" u="none" strike="noStrike" baseline="0" dirty="0" smtClean="0"/>
                        <a:t>Preferred DNS Server</a:t>
                      </a:r>
                      <a:endParaRPr lang="en-US" dirty="0"/>
                    </a:p>
                  </a:txBody>
                  <a:tcPr/>
                </a:tc>
                <a:tc>
                  <a:txBody>
                    <a:bodyPr/>
                    <a:lstStyle/>
                    <a:p>
                      <a:r>
                        <a:rPr lang="en-US" b="0" i="0" u="none" strike="noStrike" baseline="0" dirty="0" smtClean="0"/>
                        <a:t>192.168.56.1</a:t>
                      </a:r>
                      <a:endParaRPr lang="en-US" dirty="0"/>
                    </a:p>
                  </a:txBody>
                  <a:tcPr/>
                </a:tc>
                <a:tc>
                  <a:txBody>
                    <a:bodyPr/>
                    <a:lstStyle/>
                    <a:p>
                      <a:r>
                        <a:rPr lang="en-US" b="0" i="0" u="none" strike="noStrike" baseline="0" dirty="0" smtClean="0"/>
                        <a:t>192.168.57.1</a:t>
                      </a:r>
                      <a:endParaRPr lang="en-US" dirty="0"/>
                    </a:p>
                  </a:txBody>
                  <a:tcPr/>
                </a:tc>
              </a:tr>
            </a:tbl>
          </a:graphicData>
        </a:graphic>
      </p:graphicFrame>
    </p:spTree>
    <p:extLst>
      <p:ext uri="{BB962C8B-B14F-4D97-AF65-F5344CB8AC3E}">
        <p14:creationId xmlns:p14="http://schemas.microsoft.com/office/powerpoint/2010/main" val="8563017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1429</TotalTime>
  <Words>2894</Words>
  <Application>Microsoft Macintosh PowerPoint</Application>
  <PresentationFormat>On-screen Show (4:3)</PresentationFormat>
  <Paragraphs>432</Paragraphs>
  <Slides>43</Slides>
  <Notes>19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Malware Dynamic Analysis Part 1</vt:lpstr>
      <vt:lpstr>All materials is licensed under a Creative Commons “Share Alike” license</vt:lpstr>
      <vt:lpstr>Where are we at?</vt:lpstr>
      <vt:lpstr>Isolated Lab Settings</vt:lpstr>
      <vt:lpstr>VirtualBox</vt:lpstr>
      <vt:lpstr>2 Host-only Networks</vt:lpstr>
      <vt:lpstr>Network Details</vt:lpstr>
      <vt:lpstr>VM’s network setting (1)</vt:lpstr>
      <vt:lpstr>VM’s network setting (2)</vt:lpstr>
      <vt:lpstr>Change IP on Windows</vt:lpstr>
      <vt:lpstr>IP Forwarding</vt:lpstr>
      <vt:lpstr>Network Sniffing</vt:lpstr>
      <vt:lpstr>Wireshark with User Privilege (1)</vt:lpstr>
      <vt:lpstr>Wireshark with User Privilege (2)</vt:lpstr>
      <vt:lpstr>Network Connectivity Test</vt:lpstr>
      <vt:lpstr>Capturing Network Packets</vt:lpstr>
      <vt:lpstr>INetSim</vt:lpstr>
      <vt:lpstr>inetsim setup</vt:lpstr>
      <vt:lpstr>Where are we at?</vt:lpstr>
      <vt:lpstr>Malware Terminology (1) (Just so we can be on the same page throughout the class)</vt:lpstr>
      <vt:lpstr>Malware Terminology (2)</vt:lpstr>
      <vt:lpstr>Malware Terminology (3)</vt:lpstr>
      <vt:lpstr>Malware Terminology (4)</vt:lpstr>
      <vt:lpstr>Malware Terminology (5)</vt:lpstr>
      <vt:lpstr>Vendor Naming Convention</vt:lpstr>
      <vt:lpstr>Non-standardized Naming Scheme</vt:lpstr>
      <vt:lpstr>Where are we at?</vt:lpstr>
      <vt:lpstr>Poison Ivy</vt:lpstr>
      <vt:lpstr>Simple PI Server Creation</vt:lpstr>
      <vt:lpstr>Connection</vt:lpstr>
      <vt:lpstr>Install</vt:lpstr>
      <vt:lpstr>Creating pitest.exe</vt:lpstr>
      <vt:lpstr>Client Creation</vt:lpstr>
      <vt:lpstr>Executing Poison Ivy Implant</vt:lpstr>
      <vt:lpstr>Think Evil!</vt:lpstr>
      <vt:lpstr>Answers for PI Lab (1)</vt:lpstr>
      <vt:lpstr>Answers for PI Lab (2)</vt:lpstr>
      <vt:lpstr>Where are we at?</vt:lpstr>
      <vt:lpstr>Diffing</vt:lpstr>
      <vt:lpstr>System Monitoring</vt:lpstr>
      <vt:lpstr>API Tracing</vt:lpstr>
      <vt:lpstr>Debugging</vt:lpstr>
      <vt:lpstr>Behavioral Analysis Techniques “Always use the easiest tool for the job”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Malware Dynamic Analysis</dc:title>
  <dc:creator>Veronica Kovah</dc:creator>
  <cp:lastModifiedBy>Veronica Kovah</cp:lastModifiedBy>
  <cp:revision>144</cp:revision>
  <dcterms:created xsi:type="dcterms:W3CDTF">2014-08-24T20:24:38Z</dcterms:created>
  <dcterms:modified xsi:type="dcterms:W3CDTF">2014-09-09T02:27:18Z</dcterms:modified>
</cp:coreProperties>
</file>