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410" r:id="rId3"/>
    <p:sldId id="459" r:id="rId4"/>
    <p:sldId id="346" r:id="rId5"/>
    <p:sldId id="257" r:id="rId6"/>
    <p:sldId id="347" r:id="rId7"/>
    <p:sldId id="460" r:id="rId8"/>
    <p:sldId id="258" r:id="rId9"/>
    <p:sldId id="335" r:id="rId10"/>
    <p:sldId id="309" r:id="rId11"/>
    <p:sldId id="259" r:id="rId12"/>
    <p:sldId id="352" r:id="rId13"/>
    <p:sldId id="260" r:id="rId14"/>
    <p:sldId id="311" r:id="rId15"/>
    <p:sldId id="263" r:id="rId16"/>
    <p:sldId id="262" r:id="rId17"/>
    <p:sldId id="293" r:id="rId18"/>
    <p:sldId id="439" r:id="rId19"/>
    <p:sldId id="440" r:id="rId20"/>
    <p:sldId id="328" r:id="rId21"/>
    <p:sldId id="336" r:id="rId22"/>
    <p:sldId id="450" r:id="rId23"/>
    <p:sldId id="291" r:id="rId24"/>
    <p:sldId id="298" r:id="rId25"/>
    <p:sldId id="375" r:id="rId26"/>
    <p:sldId id="435" r:id="rId27"/>
    <p:sldId id="436" r:id="rId28"/>
    <p:sldId id="438" r:id="rId29"/>
    <p:sldId id="295" r:id="rId30"/>
    <p:sldId id="303" r:id="rId31"/>
    <p:sldId id="330" r:id="rId32"/>
    <p:sldId id="437" r:id="rId33"/>
    <p:sldId id="443" r:id="rId34"/>
    <p:sldId id="428" r:id="rId35"/>
    <p:sldId id="429" r:id="rId36"/>
    <p:sldId id="453" r:id="rId37"/>
    <p:sldId id="455" r:id="rId38"/>
    <p:sldId id="452" r:id="rId39"/>
    <p:sldId id="454" r:id="rId40"/>
    <p:sldId id="456" r:id="rId41"/>
    <p:sldId id="457" r:id="rId42"/>
    <p:sldId id="458" r:id="rId43"/>
    <p:sldId id="329" r:id="rId44"/>
    <p:sldId id="421" r:id="rId45"/>
    <p:sldId id="312" r:id="rId46"/>
    <p:sldId id="422" r:id="rId47"/>
    <p:sldId id="264" r:id="rId48"/>
    <p:sldId id="265" r:id="rId49"/>
    <p:sldId id="267" r:id="rId50"/>
    <p:sldId id="442" r:id="rId51"/>
    <p:sldId id="266" r:id="rId52"/>
    <p:sldId id="424" r:id="rId53"/>
    <p:sldId id="447" r:id="rId54"/>
    <p:sldId id="461" r:id="rId55"/>
    <p:sldId id="425" r:id="rId56"/>
    <p:sldId id="269" r:id="rId57"/>
    <p:sldId id="444" r:id="rId58"/>
    <p:sldId id="445" r:id="rId59"/>
    <p:sldId id="463" r:id="rId60"/>
    <p:sldId id="271" r:id="rId61"/>
    <p:sldId id="396" r:id="rId62"/>
    <p:sldId id="432" r:id="rId63"/>
    <p:sldId id="433" r:id="rId64"/>
    <p:sldId id="462" r:id="rId65"/>
    <p:sldId id="441" r:id="rId66"/>
    <p:sldId id="426" r:id="rId67"/>
    <p:sldId id="448" r:id="rId68"/>
    <p:sldId id="272" r:id="rId69"/>
    <p:sldId id="449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3" autoAdjust="0"/>
    <p:restoredTop sz="87779" autoAdjust="0"/>
  </p:normalViewPr>
  <p:slideViewPr>
    <p:cSldViewPr snapToGrid="0" snapToObjects="1">
      <p:cViewPr varScale="1">
        <p:scale>
          <a:sx n="72" d="100"/>
          <a:sy n="72" d="100"/>
        </p:scale>
        <p:origin x="-928" y="-104"/>
      </p:cViewPr>
      <p:guideLst>
        <p:guide orient="horz" pos="2388"/>
        <p:guide pos="2880"/>
      </p:guideLst>
    </p:cSldViewPr>
  </p:slideViewPr>
  <p:outlineViewPr>
    <p:cViewPr>
      <p:scale>
        <a:sx n="33" d="100"/>
        <a:sy n="33" d="100"/>
      </p:scale>
      <p:origin x="0" y="569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83E0A-745B-BB4C-906A-DCAC9AC8C18E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59B-822B-CB4C-AE29-06B6BBB3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31D2C-2FFB-6840-9B28-5661A27A12AB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2264-37DE-9343-9F81-2E12E62E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45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0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1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convert this to Windows </a:t>
            </a:r>
            <a:r>
              <a:rPr lang="en-US" baseline="0" dirty="0" err="1" smtClean="0"/>
              <a:t>masm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check_vmx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xorl</a:t>
            </a:r>
            <a:r>
              <a:rPr lang="en-US" dirty="0" smtClean="0"/>
              <a:t>    %</a:t>
            </a:r>
            <a:r>
              <a:rPr lang="en-US" dirty="0" err="1" smtClean="0"/>
              <a:t>eax</a:t>
            </a:r>
            <a:r>
              <a:rPr lang="en-US" dirty="0" smtClean="0"/>
              <a:t>, %</a:t>
            </a:r>
            <a:r>
              <a:rPr lang="en-US" dirty="0" err="1" smtClean="0"/>
              <a:t>eax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inc</a:t>
            </a:r>
            <a:r>
              <a:rPr lang="en-US" dirty="0" smtClean="0"/>
              <a:t>     %</a:t>
            </a:r>
            <a:r>
              <a:rPr lang="en-US" dirty="0" err="1" smtClean="0"/>
              <a:t>eax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cpuid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# look at bit 5 for </a:t>
            </a:r>
            <a:r>
              <a:rPr lang="en-US" dirty="0" err="1" smtClean="0"/>
              <a:t>vmx</a:t>
            </a:r>
            <a:endParaRPr lang="en-US" dirty="0" smtClean="0"/>
          </a:p>
          <a:p>
            <a:r>
              <a:rPr lang="en-US" dirty="0" smtClean="0"/>
              <a:t>    test $16, %</a:t>
            </a:r>
            <a:r>
              <a:rPr lang="en-US" dirty="0" err="1" smtClean="0"/>
              <a:t>ecx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jnz</a:t>
            </a:r>
            <a:r>
              <a:rPr lang="en-US" dirty="0" smtClean="0"/>
              <a:t> </a:t>
            </a:r>
            <a:r>
              <a:rPr lang="en-US" dirty="0" err="1" smtClean="0"/>
              <a:t>has_vmx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convert this to Windows </a:t>
            </a:r>
            <a:r>
              <a:rPr lang="en-US" baseline="0" dirty="0" err="1" smtClean="0"/>
              <a:t>masm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check_vmx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xorl</a:t>
            </a:r>
            <a:r>
              <a:rPr lang="en-US" dirty="0" smtClean="0"/>
              <a:t>    %</a:t>
            </a:r>
            <a:r>
              <a:rPr lang="en-US" dirty="0" err="1" smtClean="0"/>
              <a:t>eax</a:t>
            </a:r>
            <a:r>
              <a:rPr lang="en-US" dirty="0" smtClean="0"/>
              <a:t>, %</a:t>
            </a:r>
            <a:r>
              <a:rPr lang="en-US" dirty="0" err="1" smtClean="0"/>
              <a:t>eax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inc</a:t>
            </a:r>
            <a:r>
              <a:rPr lang="en-US" dirty="0" smtClean="0"/>
              <a:t>     %</a:t>
            </a:r>
            <a:r>
              <a:rPr lang="en-US" dirty="0" err="1" smtClean="0"/>
              <a:t>eax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cpuid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# look at bit 5 for </a:t>
            </a:r>
            <a:r>
              <a:rPr lang="en-US" dirty="0" err="1" smtClean="0"/>
              <a:t>vmx</a:t>
            </a:r>
            <a:endParaRPr lang="en-US" dirty="0" smtClean="0"/>
          </a:p>
          <a:p>
            <a:r>
              <a:rPr lang="en-US" dirty="0" smtClean="0"/>
              <a:t>    test $16, %</a:t>
            </a:r>
            <a:r>
              <a:rPr lang="en-US" dirty="0" err="1" smtClean="0"/>
              <a:t>ecx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jnz</a:t>
            </a:r>
            <a:r>
              <a:rPr lang="en-US" dirty="0" smtClean="0"/>
              <a:t> </a:t>
            </a:r>
            <a:r>
              <a:rPr lang="en-US" dirty="0" err="1" smtClean="0"/>
              <a:t>has_vmx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8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1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www.usingenglish.com</a:t>
            </a:r>
            <a:r>
              <a:rPr lang="en-US" dirty="0" smtClean="0"/>
              <a:t>/reference/idioms/</a:t>
            </a:r>
            <a:r>
              <a:rPr lang="en-US" dirty="0" err="1" smtClean="0"/>
              <a:t>different+strokes+for+different+folks.html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Virtualisation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security and the Intel privilege model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Tavis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Ormandy,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Google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35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LAR do again?</a:t>
            </a:r>
            <a:r>
              <a:rPr lang="en-US" b="1" dirty="0" smtClean="0"/>
              <a:t> LAR -- Load Access Rights Byte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3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Tavis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Ormandy,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Google Inc.,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Virtualisation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security and the Intel privilege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http://www.h2hc.org.br/</a:t>
            </a:r>
            <a:r>
              <a:rPr lang="en-US" dirty="0" err="1" smtClean="0"/>
              <a:t>repositorio</a:t>
            </a:r>
            <a:r>
              <a:rPr lang="en-US" dirty="0" smtClean="0"/>
              <a:t>/2008/</a:t>
            </a:r>
            <a:r>
              <a:rPr lang="en-US" dirty="0" err="1" smtClean="0"/>
              <a:t>Edgar.pdf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46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</a:t>
            </a:r>
            <a:r>
              <a:rPr lang="en-US" baseline="0" dirty="0" smtClean="0"/>
              <a:t> a pretty active area of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talk about VMX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8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</a:t>
            </a:r>
            <a:r>
              <a:rPr lang="en-US" baseline="0" dirty="0" smtClean="0"/>
              <a:t>l primarily be covering VT-x, but most of it maps to AMD-v as </a:t>
            </a:r>
            <a:r>
              <a:rPr lang="en-US" baseline="0" smtClean="0"/>
              <a:t>well.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4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1960s, IBM2 had created something of a Type 1 hypervisor.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1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memorize these, just something to keep</a:t>
            </a:r>
            <a:r>
              <a:rPr lang="en-US" baseline="0" dirty="0" smtClean="0"/>
              <a:t> in mind.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7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byte</a:t>
            </a:r>
            <a:r>
              <a:rPr lang="en-US" baseline="0" dirty="0" smtClean="0"/>
              <a:t>, word = 2 bytes, </a:t>
            </a:r>
            <a:r>
              <a:rPr lang="en-US" baseline="0" dirty="0" err="1" smtClean="0"/>
              <a:t>dword</a:t>
            </a:r>
            <a:r>
              <a:rPr lang="en-US" baseline="0" dirty="0" smtClean="0"/>
              <a:t> = 4 bytes, qword = 8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4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not completely we really mean the segment checks are still in place: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2264-37DE-9343-9F81-2E12E62EC5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3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9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8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4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8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E658-60ED-8149-8543-3DDC7ED3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getable.com/?p=25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llard.org/jslinux/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x86: </a:t>
            </a:r>
            <a:br>
              <a:rPr lang="en-US" dirty="0" smtClean="0"/>
            </a:br>
            <a:r>
              <a:rPr lang="en-US" dirty="0" smtClean="0"/>
              <a:t>Virtualization with VT-x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850" y="3886200"/>
            <a:ext cx="7890209" cy="1752600"/>
          </a:xfrm>
        </p:spPr>
        <p:txBody>
          <a:bodyPr/>
          <a:lstStyle/>
          <a:p>
            <a:pPr algn="l"/>
            <a:r>
              <a:rPr lang="en-US" dirty="0" smtClean="0"/>
              <a:t>David Weinstein </a:t>
            </a:r>
          </a:p>
          <a:p>
            <a:pPr algn="l"/>
            <a:r>
              <a:rPr lang="en-US" dirty="0" err="1" smtClean="0"/>
              <a:t>dweinst@insitusec.com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goal is to get the core virtualization concepts out of the way and clear up the semantics first.</a:t>
            </a:r>
          </a:p>
          <a:p>
            <a:r>
              <a:rPr lang="en-US" dirty="0" smtClean="0"/>
              <a:t>We’ll cover some 64-bit concepts </a:t>
            </a:r>
          </a:p>
          <a:p>
            <a:r>
              <a:rPr lang="en-US" dirty="0" smtClean="0"/>
              <a:t>Then move into specifics for Intel VT-x; </a:t>
            </a:r>
          </a:p>
          <a:p>
            <a:pPr lvl="1"/>
            <a:r>
              <a:rPr lang="en-US" dirty="0" smtClean="0"/>
              <a:t>We will be covering the architecture, instructions, and specifics needed to write real code</a:t>
            </a:r>
          </a:p>
          <a:p>
            <a:pPr lvl="2"/>
            <a:r>
              <a:rPr lang="en-US" dirty="0" smtClean="0"/>
              <a:t>With Windows focus</a:t>
            </a:r>
          </a:p>
          <a:p>
            <a:pPr lvl="2"/>
            <a:r>
              <a:rPr lang="en-US" dirty="0" smtClean="0"/>
              <a:t>Series of labs to guide the way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Sqr0…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instance of an OS is called a Virtual Machine (VM), guest, or </a:t>
            </a:r>
            <a:r>
              <a:rPr lang="en-US" dirty="0" err="1" smtClean="0"/>
              <a:t>domU</a:t>
            </a:r>
            <a:r>
              <a:rPr lang="en-US" dirty="0" smtClean="0"/>
              <a:t>.</a:t>
            </a:r>
          </a:p>
          <a:p>
            <a:r>
              <a:rPr lang="en-US" dirty="0"/>
              <a:t>Hypervisor ≡ Virtual Machine Monitor (VMM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are fundamentally different approaches to virtualization; important to understand the differences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Bootstrap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Virtual Machine Extensions (VMX)</a:t>
            </a:r>
          </a:p>
          <a:p>
            <a:r>
              <a:rPr lang="en-US" dirty="0" smtClean="0"/>
              <a:t>Virtual Machine Monitor (VMM)</a:t>
            </a:r>
          </a:p>
          <a:p>
            <a:r>
              <a:rPr lang="en-US" dirty="0" smtClean="0"/>
              <a:t>VMX Root operation</a:t>
            </a:r>
          </a:p>
          <a:p>
            <a:pPr lvl="1"/>
            <a:r>
              <a:rPr lang="en-US" dirty="0" smtClean="0"/>
              <a:t>VMM, host VM</a:t>
            </a:r>
          </a:p>
          <a:p>
            <a:r>
              <a:rPr lang="en-US" dirty="0" smtClean="0"/>
              <a:t>Management VM</a:t>
            </a:r>
          </a:p>
          <a:p>
            <a:pPr lvl="1"/>
            <a:r>
              <a:rPr lang="en-US" dirty="0" smtClean="0"/>
              <a:t>dom0</a:t>
            </a:r>
          </a:p>
          <a:p>
            <a:r>
              <a:rPr lang="en-US" dirty="0" smtClean="0"/>
              <a:t>VMX Non-root operation</a:t>
            </a:r>
          </a:p>
          <a:p>
            <a:pPr lvl="1"/>
            <a:r>
              <a:rPr lang="en-US" dirty="0" err="1" smtClean="0"/>
              <a:t>domU</a:t>
            </a:r>
            <a:r>
              <a:rPr lang="en-US" dirty="0" smtClean="0"/>
              <a:t>, guest VM</a:t>
            </a:r>
          </a:p>
          <a:p>
            <a:r>
              <a:rPr lang="en-US" dirty="0" smtClean="0"/>
              <a:t>Others we’ll pick up along the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Virtualization is </a:t>
            </a:r>
            <a:br>
              <a:rPr lang="en-US" dirty="0" smtClean="0"/>
            </a:br>
            <a:r>
              <a:rPr lang="en-US" dirty="0" smtClean="0"/>
              <a:t>Resource Abstraction </a:t>
            </a:r>
            <a:r>
              <a:rPr lang="en-US" dirty="0" err="1" smtClean="0"/>
              <a:t>yo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process of hiding the underlying physical hardware in a way that makes it transparently usable and shareable by multiple operating systems.” </a:t>
            </a:r>
            <a:r>
              <a:rPr lang="en-US" dirty="0" smtClean="0"/>
              <a:t>[IBM]</a:t>
            </a:r>
            <a:endParaRPr lang="en-US" dirty="0"/>
          </a:p>
          <a:p>
            <a:pPr lvl="1"/>
            <a:r>
              <a:rPr lang="en-US" dirty="0"/>
              <a:t>Most hardware can be virtualized to the point that a guest doesn’t know/care</a:t>
            </a:r>
          </a:p>
          <a:p>
            <a:pPr lvl="1"/>
            <a:r>
              <a:rPr lang="en-US" dirty="0"/>
              <a:t>Underlying physical hardware supporting VM may not be dedicated to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1949" y="5988818"/>
            <a:ext cx="538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[IBM] http://www.ibm.com/developerworks/linux/library/l-hypervisor/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728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pic>
        <p:nvPicPr>
          <p:cNvPr id="7" name="Content Placeholder 6" descr="Screen shot 2011-10-27 at 2.06.44 PM.pn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62" b="-1006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4666" y="5882104"/>
            <a:ext cx="6434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August </a:t>
            </a:r>
            <a:r>
              <a:rPr lang="en-US" dirty="0"/>
              <a:t>2005	System Virtual Machines, </a:t>
            </a:r>
            <a:r>
              <a:rPr lang="en-US" dirty="0" err="1"/>
              <a:t>HotChips</a:t>
            </a:r>
            <a:r>
              <a:rPr lang="en-US" dirty="0"/>
              <a:t> 17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6337765" y="585249"/>
            <a:ext cx="2091836" cy="1245211"/>
          </a:xfrm>
          <a:prstGeom prst="wedgeEllipseCallout">
            <a:avLst>
              <a:gd name="adj1" fmla="val -60714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Grey for effect… 2005 seems so long ago…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8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technologies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791892"/>
              </p:ext>
            </p:extLst>
          </p:nvPr>
        </p:nvGraphicFramePr>
        <p:xfrm>
          <a:off x="457200" y="1600200"/>
          <a:ext cx="8229600" cy="3134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55030"/>
                <a:gridCol w="2710173"/>
                <a:gridCol w="316439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CPU 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Virtual Machine Extensions (VMX)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Secure</a:t>
                      </a:r>
                      <a:r>
                        <a:rPr lang="en-US" baseline="0" dirty="0" smtClean="0"/>
                        <a:t> Virtual Machine (SVM)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Processor emulation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VT-x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AMD-v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Extended page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Extended page tables (EPT)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Rapid Virtualization</a:t>
                      </a:r>
                      <a:r>
                        <a:rPr lang="en-US" baseline="0" dirty="0" smtClean="0"/>
                        <a:t> Indexing (RVI)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MMU emulation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VT-d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AMD-Vi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Network emulation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VT-c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PCI emulation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PCI-SIG I/O Virtualization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PCI-SIG I/O Virtualization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9219" y="5192889"/>
            <a:ext cx="577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will be focused on Intel VT-x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901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Type 1.  “</a:t>
            </a:r>
            <a:r>
              <a:rPr lang="en-US" dirty="0"/>
              <a:t>bare metal” hypervisors run directly on the host </a:t>
            </a:r>
            <a:r>
              <a:rPr lang="en-US" dirty="0" smtClean="0"/>
              <a:t>hardware</a:t>
            </a:r>
          </a:p>
          <a:p>
            <a:pPr marL="914400" lvl="1" indent="-514350"/>
            <a:r>
              <a:rPr lang="en-US" dirty="0"/>
              <a:t>guest OS runs at level above the hypervisor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Type 2.  “</a:t>
            </a:r>
            <a:r>
              <a:rPr lang="en-US" dirty="0"/>
              <a:t>hosted” hypervisors run on top of an </a:t>
            </a:r>
            <a:r>
              <a:rPr lang="en-US" dirty="0" smtClean="0"/>
              <a:t>OS</a:t>
            </a:r>
          </a:p>
          <a:p>
            <a:pPr marL="914400" lvl="1" indent="-514350"/>
            <a:r>
              <a:rPr lang="en-US" dirty="0" smtClean="0"/>
              <a:t>The hypervisor layer exists as distinct second software level</a:t>
            </a:r>
          </a:p>
          <a:p>
            <a:pPr marL="914400" lvl="1" indent="-514350"/>
            <a:r>
              <a:rPr lang="en-US" dirty="0" smtClean="0"/>
              <a:t>Guest </a:t>
            </a:r>
            <a:r>
              <a:rPr lang="en-US" dirty="0"/>
              <a:t>operating systems run at the third level above the </a:t>
            </a:r>
            <a:r>
              <a:rPr lang="en-US" dirty="0" smtClean="0"/>
              <a:t>hardware</a:t>
            </a:r>
          </a:p>
          <a:p>
            <a:pPr marL="914400" lvl="1" indent="-51435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x86-64 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more inline assembly (MS compilers)</a:t>
            </a:r>
          </a:p>
          <a:p>
            <a:r>
              <a:rPr lang="en-US" dirty="0" smtClean="0"/>
              <a:t>New instructions</a:t>
            </a:r>
          </a:p>
          <a:p>
            <a:r>
              <a:rPr lang="en-US" dirty="0" smtClean="0"/>
              <a:t>New General Purpose (</a:t>
            </a:r>
            <a:r>
              <a:rPr lang="en-US" b="1" dirty="0" smtClean="0"/>
              <a:t>GP</a:t>
            </a:r>
            <a:r>
              <a:rPr lang="en-US" dirty="0" smtClean="0"/>
              <a:t>) registers</a:t>
            </a:r>
          </a:p>
          <a:p>
            <a:r>
              <a:rPr lang="en-US" dirty="0" smtClean="0"/>
              <a:t>Changes to Segmentation</a:t>
            </a:r>
          </a:p>
          <a:p>
            <a:r>
              <a:rPr lang="en-US" dirty="0" smtClean="0"/>
              <a:t>Paging, now more fun</a:t>
            </a:r>
          </a:p>
          <a:p>
            <a:r>
              <a:rPr lang="en-US" dirty="0" smtClean="0"/>
              <a:t>RIP relative addressing</a:t>
            </a:r>
          </a:p>
          <a:p>
            <a:r>
              <a:rPr lang="en-US" dirty="0" smtClean="0"/>
              <a:t>REX prefixes</a:t>
            </a:r>
          </a:p>
          <a:p>
            <a:r>
              <a:rPr lang="en-US" dirty="0" smtClean="0"/>
              <a:t>x64 (</a:t>
            </a:r>
            <a:r>
              <a:rPr lang="en-US" dirty="0" err="1" smtClean="0"/>
              <a:t>fastcall</a:t>
            </a:r>
            <a:r>
              <a:rPr lang="en-US" dirty="0" smtClean="0"/>
              <a:t>) calling convention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17</a:t>
            </a:fld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528291" y="1600200"/>
            <a:ext cx="403587" cy="403587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2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</a:t>
            </a:r>
            <a:r>
              <a:rPr lang="en-US" dirty="0"/>
              <a:t>64-bit </a:t>
            </a:r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CPUID input-value 0x80000001 for </a:t>
            </a:r>
            <a:r>
              <a:rPr lang="en-US" dirty="0" smtClean="0"/>
              <a:t>obtaining extended feature bits</a:t>
            </a:r>
          </a:p>
          <a:p>
            <a:r>
              <a:rPr lang="en-US" dirty="0" smtClean="0"/>
              <a:t>Returned </a:t>
            </a:r>
            <a:r>
              <a:rPr lang="en-US" dirty="0"/>
              <a:t>in the ECX and EDX </a:t>
            </a:r>
            <a:r>
              <a:rPr lang="en-US" dirty="0" smtClean="0"/>
              <a:t>registers</a:t>
            </a:r>
            <a:endParaRPr lang="en-US" dirty="0"/>
          </a:p>
          <a:p>
            <a:endParaRPr lang="en-U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600" y="3962400"/>
            <a:ext cx="80010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	</a:t>
            </a:r>
            <a:r>
              <a:rPr lang="en-US" dirty="0" smtClean="0"/>
              <a:t>.</a:t>
            </a:r>
            <a:r>
              <a:rPr lang="en-US" dirty="0"/>
              <a:t>data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ext_features</a:t>
            </a:r>
            <a:r>
              <a:rPr lang="en-US" dirty="0" smtClean="0"/>
              <a:t>  DB 8 DUP(0)		# 8 bytes (zeroed) for </a:t>
            </a:r>
            <a:r>
              <a:rPr lang="en-US" dirty="0"/>
              <a:t>extended features bits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.code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	</a:t>
            </a:r>
            <a:r>
              <a:rPr lang="en-US" dirty="0" err="1" smtClean="0"/>
              <a:t>eax</a:t>
            </a:r>
            <a:r>
              <a:rPr lang="en-US" dirty="0" smtClean="0"/>
              <a:t>, 80000001h	</a:t>
            </a:r>
            <a:r>
              <a:rPr lang="en-US" dirty="0"/>
              <a:t>	</a:t>
            </a:r>
            <a:r>
              <a:rPr lang="en-US" dirty="0" smtClean="0"/>
              <a:t>	# </a:t>
            </a:r>
            <a:r>
              <a:rPr lang="en-US" dirty="0"/>
              <a:t>setup input-value in EAX</a:t>
            </a:r>
          </a:p>
          <a:p>
            <a:r>
              <a:rPr lang="en-US" dirty="0"/>
              <a:t>	</a:t>
            </a:r>
            <a:r>
              <a:rPr lang="en-US" dirty="0" err="1"/>
              <a:t>cpuid</a:t>
            </a:r>
            <a:r>
              <a:rPr lang="en-US" dirty="0"/>
              <a:t>				</a:t>
            </a:r>
            <a:r>
              <a:rPr lang="en-US" dirty="0" smtClean="0"/>
              <a:t>		# </a:t>
            </a:r>
            <a:r>
              <a:rPr lang="en-US" dirty="0"/>
              <a:t>then execute CPUID</a:t>
            </a:r>
          </a:p>
          <a:p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	</a:t>
            </a:r>
            <a:r>
              <a:rPr lang="en-US" dirty="0" smtClean="0"/>
              <a:t>[ext_features</a:t>
            </a:r>
            <a:r>
              <a:rPr lang="en-US" dirty="0"/>
              <a:t>+</a:t>
            </a:r>
            <a:r>
              <a:rPr lang="en-US" dirty="0" smtClean="0"/>
              <a:t>0], </a:t>
            </a:r>
            <a:r>
              <a:rPr lang="en-US" dirty="0" err="1" smtClean="0"/>
              <a:t>edx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	# </a:t>
            </a:r>
            <a:r>
              <a:rPr lang="en-US" dirty="0"/>
              <a:t>save feature-bits from EDX</a:t>
            </a:r>
          </a:p>
          <a:p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	</a:t>
            </a:r>
            <a:r>
              <a:rPr lang="en-US" dirty="0" smtClean="0"/>
              <a:t>[ext_features+4], </a:t>
            </a:r>
            <a:r>
              <a:rPr lang="en-US" dirty="0" err="1" smtClean="0"/>
              <a:t>ecx</a:t>
            </a:r>
            <a:r>
              <a:rPr lang="en-US" dirty="0"/>
              <a:t>		# save feature-bits from ECX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4ECE658-60ED-8149-8543-3DDC7ED3E8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features bits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7125" y="1678198"/>
            <a:ext cx="7522950" cy="2671762"/>
            <a:chOff x="1127125" y="1678198"/>
            <a:chExt cx="7522950" cy="2671762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12192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14478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6764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9050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1336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23622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5908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28194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30480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32766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35052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37338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39624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41910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44196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46482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48768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51054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53340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55626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57912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60198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62484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64770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67056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9342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71628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73914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76200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78486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8077200" y="1911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8305800" y="1911560"/>
              <a:ext cx="2286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L</a:t>
              </a:r>
            </a:p>
            <a:p>
              <a:pPr algn="ctr"/>
              <a:r>
                <a:rPr lang="en-US"/>
                <a:t>S</a:t>
              </a:r>
            </a:p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8708" name="Text Box 36"/>
            <p:cNvSpPr txBox="1">
              <a:spLocks noChangeArrowheads="1"/>
            </p:cNvSpPr>
            <p:nvPr/>
          </p:nvSpPr>
          <p:spPr bwMode="auto">
            <a:xfrm>
              <a:off x="1127125" y="1678198"/>
              <a:ext cx="7522950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50" b="1" dirty="0"/>
                <a:t>  31   30   29   28    27   26   25   24   23   22   21   20    19   18   17   16    15   14   13   12    11   10    9     8      7      6     5     4     3     2     1     0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12192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14478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1676400" y="3435560"/>
              <a:ext cx="228600" cy="914400"/>
            </a:xfrm>
            <a:prstGeom prst="rect">
              <a:avLst/>
            </a:prstGeom>
            <a:solidFill>
              <a:srgbClr val="A3F1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wordArtVert" wrap="none" anchor="ctr"/>
            <a:lstStyle/>
            <a:p>
              <a:pPr algn="ctr"/>
              <a:r>
                <a:rPr lang="en-US" sz="1400" spc="300" dirty="0" smtClean="0"/>
                <a:t>IA-32e</a:t>
              </a:r>
              <a:endParaRPr lang="en-US" sz="1400" spc="300" dirty="0"/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19050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21336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23622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25908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28194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30480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32766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19" name="Rectangle 47"/>
            <p:cNvSpPr>
              <a:spLocks noChangeArrowheads="1"/>
            </p:cNvSpPr>
            <p:nvPr/>
          </p:nvSpPr>
          <p:spPr bwMode="auto">
            <a:xfrm>
              <a:off x="35052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0" name="Rectangle 48"/>
            <p:cNvSpPr>
              <a:spLocks noChangeArrowheads="1"/>
            </p:cNvSpPr>
            <p:nvPr/>
          </p:nvSpPr>
          <p:spPr bwMode="auto">
            <a:xfrm>
              <a:off x="3733800" y="3435560"/>
              <a:ext cx="2286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8721" name="Rectangle 49"/>
            <p:cNvSpPr>
              <a:spLocks noChangeArrowheads="1"/>
            </p:cNvSpPr>
            <p:nvPr/>
          </p:nvSpPr>
          <p:spPr bwMode="auto">
            <a:xfrm>
              <a:off x="39624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2" name="Rectangle 50"/>
            <p:cNvSpPr>
              <a:spLocks noChangeArrowheads="1"/>
            </p:cNvSpPr>
            <p:nvPr/>
          </p:nvSpPr>
          <p:spPr bwMode="auto">
            <a:xfrm>
              <a:off x="41910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3" name="Rectangle 51"/>
            <p:cNvSpPr>
              <a:spLocks noChangeArrowheads="1"/>
            </p:cNvSpPr>
            <p:nvPr/>
          </p:nvSpPr>
          <p:spPr bwMode="auto">
            <a:xfrm>
              <a:off x="44196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46482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5" name="Rectangle 53"/>
            <p:cNvSpPr>
              <a:spLocks noChangeArrowheads="1"/>
            </p:cNvSpPr>
            <p:nvPr/>
          </p:nvSpPr>
          <p:spPr bwMode="auto">
            <a:xfrm>
              <a:off x="48768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6" name="Rectangle 54"/>
            <p:cNvSpPr>
              <a:spLocks noChangeArrowheads="1"/>
            </p:cNvSpPr>
            <p:nvPr/>
          </p:nvSpPr>
          <p:spPr bwMode="auto">
            <a:xfrm>
              <a:off x="51054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7" name="Rectangle 55"/>
            <p:cNvSpPr>
              <a:spLocks noChangeArrowheads="1"/>
            </p:cNvSpPr>
            <p:nvPr/>
          </p:nvSpPr>
          <p:spPr bwMode="auto">
            <a:xfrm>
              <a:off x="53340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8" name="Rectangle 56"/>
            <p:cNvSpPr>
              <a:spLocks noChangeArrowheads="1"/>
            </p:cNvSpPr>
            <p:nvPr/>
          </p:nvSpPr>
          <p:spPr bwMode="auto">
            <a:xfrm>
              <a:off x="55626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29" name="Rectangle 57"/>
            <p:cNvSpPr>
              <a:spLocks noChangeArrowheads="1"/>
            </p:cNvSpPr>
            <p:nvPr/>
          </p:nvSpPr>
          <p:spPr bwMode="auto">
            <a:xfrm>
              <a:off x="5791200" y="3435560"/>
              <a:ext cx="228600" cy="914400"/>
            </a:xfrm>
            <a:prstGeom prst="rect">
              <a:avLst/>
            </a:prstGeom>
            <a:solidFill>
              <a:srgbClr val="A3F1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b="1" dirty="0"/>
                <a:t>S</a:t>
              </a:r>
            </a:p>
            <a:p>
              <a:pPr algn="ctr"/>
              <a:r>
                <a:rPr lang="en-US" sz="800" b="1" dirty="0"/>
                <a:t>Y</a:t>
              </a:r>
            </a:p>
            <a:p>
              <a:pPr algn="ctr"/>
              <a:r>
                <a:rPr lang="en-US" sz="800" b="1" dirty="0"/>
                <a:t>S</a:t>
              </a:r>
            </a:p>
            <a:p>
              <a:pPr algn="ctr"/>
              <a:r>
                <a:rPr lang="en-US" sz="800" b="1" dirty="0"/>
                <a:t>C</a:t>
              </a:r>
            </a:p>
            <a:p>
              <a:pPr algn="ctr"/>
              <a:r>
                <a:rPr lang="en-US" sz="800" b="1" dirty="0"/>
                <a:t>A</a:t>
              </a:r>
            </a:p>
            <a:p>
              <a:pPr algn="ctr"/>
              <a:r>
                <a:rPr lang="en-US" sz="800" b="1" dirty="0"/>
                <a:t>L</a:t>
              </a:r>
            </a:p>
            <a:p>
              <a:pPr algn="ctr"/>
              <a:r>
                <a:rPr lang="en-US" sz="800" b="1" dirty="0"/>
                <a:t>L</a:t>
              </a:r>
            </a:p>
            <a:p>
              <a:pPr algn="ctr"/>
              <a:endParaRPr lang="en-US" sz="800" b="1" dirty="0"/>
            </a:p>
          </p:txBody>
        </p:sp>
        <p:sp>
          <p:nvSpPr>
            <p:cNvPr id="28730" name="Rectangle 58"/>
            <p:cNvSpPr>
              <a:spLocks noChangeArrowheads="1"/>
            </p:cNvSpPr>
            <p:nvPr/>
          </p:nvSpPr>
          <p:spPr bwMode="auto">
            <a:xfrm>
              <a:off x="60198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1" name="Rectangle 59"/>
            <p:cNvSpPr>
              <a:spLocks noChangeArrowheads="1"/>
            </p:cNvSpPr>
            <p:nvPr/>
          </p:nvSpPr>
          <p:spPr bwMode="auto">
            <a:xfrm>
              <a:off x="62484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2" name="Rectangle 60"/>
            <p:cNvSpPr>
              <a:spLocks noChangeArrowheads="1"/>
            </p:cNvSpPr>
            <p:nvPr/>
          </p:nvSpPr>
          <p:spPr bwMode="auto">
            <a:xfrm>
              <a:off x="64770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3" name="Rectangle 61"/>
            <p:cNvSpPr>
              <a:spLocks noChangeArrowheads="1"/>
            </p:cNvSpPr>
            <p:nvPr/>
          </p:nvSpPr>
          <p:spPr bwMode="auto">
            <a:xfrm>
              <a:off x="67056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4" name="Rectangle 62"/>
            <p:cNvSpPr>
              <a:spLocks noChangeArrowheads="1"/>
            </p:cNvSpPr>
            <p:nvPr/>
          </p:nvSpPr>
          <p:spPr bwMode="auto">
            <a:xfrm>
              <a:off x="69342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5" name="Rectangle 63"/>
            <p:cNvSpPr>
              <a:spLocks noChangeArrowheads="1"/>
            </p:cNvSpPr>
            <p:nvPr/>
          </p:nvSpPr>
          <p:spPr bwMode="auto">
            <a:xfrm>
              <a:off x="71628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6" name="Rectangle 64"/>
            <p:cNvSpPr>
              <a:spLocks noChangeArrowheads="1"/>
            </p:cNvSpPr>
            <p:nvPr/>
          </p:nvSpPr>
          <p:spPr bwMode="auto">
            <a:xfrm>
              <a:off x="73914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7" name="Rectangle 65"/>
            <p:cNvSpPr>
              <a:spLocks noChangeArrowheads="1"/>
            </p:cNvSpPr>
            <p:nvPr/>
          </p:nvSpPr>
          <p:spPr bwMode="auto">
            <a:xfrm>
              <a:off x="76200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8" name="Rectangle 66"/>
            <p:cNvSpPr>
              <a:spLocks noChangeArrowheads="1"/>
            </p:cNvSpPr>
            <p:nvPr/>
          </p:nvSpPr>
          <p:spPr bwMode="auto">
            <a:xfrm>
              <a:off x="78486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39" name="Rectangle 67"/>
            <p:cNvSpPr>
              <a:spLocks noChangeArrowheads="1"/>
            </p:cNvSpPr>
            <p:nvPr/>
          </p:nvSpPr>
          <p:spPr bwMode="auto">
            <a:xfrm>
              <a:off x="80772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40" name="Rectangle 68"/>
            <p:cNvSpPr>
              <a:spLocks noChangeArrowheads="1"/>
            </p:cNvSpPr>
            <p:nvPr/>
          </p:nvSpPr>
          <p:spPr bwMode="auto">
            <a:xfrm>
              <a:off x="8305800" y="3435560"/>
              <a:ext cx="2286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8741" name="Text Box 69"/>
            <p:cNvSpPr txBox="1">
              <a:spLocks noChangeArrowheads="1"/>
            </p:cNvSpPr>
            <p:nvPr/>
          </p:nvSpPr>
          <p:spPr bwMode="auto">
            <a:xfrm>
              <a:off x="1127125" y="3202198"/>
              <a:ext cx="7522950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50" b="1" dirty="0"/>
                <a:t>  31   30   29   28    27   26   25   24   23   22   21   20    19   18   17   16    15   14   13   12    11   10    9     8      7      6     5     4     3     2     1     0</a:t>
              </a:r>
            </a:p>
          </p:txBody>
        </p:sp>
      </p:grp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288925" y="2176673"/>
            <a:ext cx="85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ECX =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304800" y="366416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EDX =</a:t>
            </a:r>
          </a:p>
        </p:txBody>
      </p:sp>
      <p:sp>
        <p:nvSpPr>
          <p:cNvPr id="28746" name="Text Box 74"/>
          <p:cNvSpPr txBox="1">
            <a:spLocks noChangeArrowheads="1"/>
          </p:cNvSpPr>
          <p:nvPr/>
        </p:nvSpPr>
        <p:spPr bwMode="auto">
          <a:xfrm>
            <a:off x="822325" y="5044467"/>
            <a:ext cx="56422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IA32e	= Intel 64</a:t>
            </a:r>
            <a:r>
              <a:rPr lang="en-US" dirty="0"/>
              <a:t>-bit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	XD 		= </a:t>
            </a:r>
            <a:r>
              <a:rPr lang="en-US" dirty="0" err="1" smtClean="0"/>
              <a:t>eXecute</a:t>
            </a:r>
            <a:r>
              <a:rPr lang="en-US" dirty="0" smtClean="0"/>
              <a:t> Disable paging-bit implemented</a:t>
            </a:r>
          </a:p>
          <a:p>
            <a:r>
              <a:rPr lang="en-US" dirty="0"/>
              <a:t>	SYSCALL </a:t>
            </a:r>
            <a:r>
              <a:rPr lang="en-US" dirty="0" smtClean="0"/>
              <a:t>	= Fast </a:t>
            </a:r>
            <a:r>
              <a:rPr lang="en-US" dirty="0"/>
              <a:t>SYSCALL / SYSRET (64-bit mode) </a:t>
            </a:r>
            <a:endParaRPr lang="en-US" dirty="0" smtClean="0"/>
          </a:p>
          <a:p>
            <a:r>
              <a:rPr lang="en-US" dirty="0"/>
              <a:t>	LSF </a:t>
            </a:r>
            <a:r>
              <a:rPr lang="en-US" dirty="0" smtClean="0"/>
              <a:t>		= </a:t>
            </a:r>
            <a:r>
              <a:rPr lang="en-US" dirty="0"/>
              <a:t>LAHF / SAHF implemented in 64-bit </a:t>
            </a:r>
            <a:r>
              <a:rPr lang="en-US" dirty="0" smtClean="0"/>
              <a:t>mode</a:t>
            </a:r>
          </a:p>
          <a:p>
            <a:r>
              <a:rPr lang="en-US" dirty="0"/>
              <a:t>	</a:t>
            </a:r>
            <a:r>
              <a:rPr lang="en-US" dirty="0" smtClean="0"/>
              <a:t>R 		= reserved bit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205055" y="4544745"/>
            <a:ext cx="4938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Modified from http</a:t>
            </a:r>
            <a:r>
              <a:rPr lang="en-US" sz="1400" dirty="0"/>
              <a:t>://</a:t>
            </a:r>
            <a:r>
              <a:rPr lang="en-US" sz="1400" dirty="0" err="1"/>
              <a:t>cs.usfca.edu</a:t>
            </a:r>
            <a:r>
              <a:rPr lang="en-US" sz="1400" dirty="0"/>
              <a:t>/~cruse/cs630f06/</a:t>
            </a:r>
            <a:r>
              <a:rPr lang="en-US" sz="1400" dirty="0" smtClean="0"/>
              <a:t>lesson05.</a:t>
            </a:r>
            <a:r>
              <a:rPr lang="en-US" sz="1400" dirty="0"/>
              <a:t>ppt</a:t>
            </a:r>
          </a:p>
        </p:txBody>
      </p:sp>
      <p:sp>
        <p:nvSpPr>
          <p:cNvPr id="7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4ECE658-60ED-8149-8543-3DDC7ED3E8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3A4554-CCCF-824C-AC4D-4F1A26A2B21E}" type="slidenum">
              <a:rPr lang="en-US" sz="1400"/>
              <a:pPr/>
              <a:t>2</a:t>
            </a:fld>
            <a:endParaRPr lang="en-US" sz="140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9463"/>
            <a:ext cx="63246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02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instructions (x64)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725445"/>
              </p:ext>
            </p:extLst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23878"/>
                <a:gridCol w="63057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CDQE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Convert </a:t>
                      </a:r>
                      <a:r>
                        <a:rPr lang="en-US" sz="1800" kern="1200" dirty="0" err="1" smtClean="0"/>
                        <a:t>doubleword</a:t>
                      </a:r>
                      <a:r>
                        <a:rPr lang="en-US" sz="1800" kern="1200" dirty="0" smtClean="0"/>
                        <a:t> to </a:t>
                      </a:r>
                      <a:r>
                        <a:rPr lang="en-US" sz="1800" kern="1200" dirty="0" err="1" smtClean="0"/>
                        <a:t>quadword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CMPSQ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Compare string operands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CMPXCHG16B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Compare RDX:RAX with m128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LODSQ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Load qword at address (R)SI into RAX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MOVSQ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Move qword from address (R)SI to (R)DI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MOVZX (64-bits)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Move </a:t>
                      </a:r>
                      <a:r>
                        <a:rPr lang="en-US" sz="1800" kern="1200" dirty="0" err="1" smtClean="0"/>
                        <a:t>doubleword</a:t>
                      </a:r>
                      <a:r>
                        <a:rPr lang="en-US" sz="1800" kern="1200" dirty="0" smtClean="0"/>
                        <a:t> to </a:t>
                      </a:r>
                      <a:r>
                        <a:rPr lang="en-US" sz="1800" kern="1200" dirty="0" err="1" smtClean="0"/>
                        <a:t>quadword</a:t>
                      </a:r>
                      <a:r>
                        <a:rPr lang="en-US" sz="1800" kern="1200" dirty="0" smtClean="0"/>
                        <a:t>, zero-extension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STOSQ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Store RAX at address RDI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SWAPGS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Exchanges current GS base register value with value in MSR address C0000102H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SYSCALL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Fast call to privilege level 0 system procedures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SYSRET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Return from fast system call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1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GP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“In </a:t>
            </a:r>
            <a:r>
              <a:rPr lang="en-US" dirty="0"/>
              <a:t>64-bit mode, there are 16 general purpose </a:t>
            </a:r>
            <a:r>
              <a:rPr lang="en-US" dirty="0" smtClean="0"/>
              <a:t>(GP) registers </a:t>
            </a:r>
            <a:r>
              <a:rPr lang="en-US" dirty="0"/>
              <a:t>and the </a:t>
            </a:r>
            <a:r>
              <a:rPr lang="en-US" b="1" dirty="0"/>
              <a:t>default operand size is 32 bits</a:t>
            </a:r>
            <a:r>
              <a:rPr lang="en-US" dirty="0"/>
              <a:t>. However, general-purpose registers are able to work with either 32-bit or 64-bit operands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R8</a:t>
            </a:r>
            <a:r>
              <a:rPr lang="en-US" dirty="0"/>
              <a:t>-R15 represent </a:t>
            </a:r>
            <a:r>
              <a:rPr lang="en-US" b="1" dirty="0"/>
              <a:t>eight</a:t>
            </a:r>
            <a:r>
              <a:rPr lang="en-US" dirty="0"/>
              <a:t> new general-purpose registers. All of these registers can be accessed at the </a:t>
            </a:r>
            <a:r>
              <a:rPr lang="en-US" dirty="0" smtClean="0"/>
              <a:t>byte (B), word (2 B), </a:t>
            </a:r>
            <a:r>
              <a:rPr lang="en-US" dirty="0" err="1" smtClean="0"/>
              <a:t>dword</a:t>
            </a:r>
            <a:r>
              <a:rPr lang="en-US" dirty="0"/>
              <a:t> </a:t>
            </a:r>
            <a:r>
              <a:rPr lang="en-US" dirty="0" smtClean="0"/>
              <a:t>(4 B), </a:t>
            </a:r>
            <a:r>
              <a:rPr lang="en-US" dirty="0"/>
              <a:t>and </a:t>
            </a:r>
            <a:r>
              <a:rPr lang="en-US" dirty="0" smtClean="0"/>
              <a:t>qword (8 B) level.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5102"/>
            <a:ext cx="8229600" cy="1143000"/>
          </a:xfrm>
        </p:spPr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001037"/>
            <a:ext cx="4572000" cy="5355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typedef struct _GUEST_REGS</a:t>
            </a:r>
          </a:p>
          <a:p>
            <a:r>
              <a:rPr lang="pl-PL" b="1" dirty="0"/>
              <a:t>{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rax;                  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rcx;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rdx;                 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rbx;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rsp;                  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rbp;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rsi;                  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rdi;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r8;                   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r9;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r10;                  </a:t>
            </a:r>
          </a:p>
          <a:p>
            <a:r>
              <a:rPr lang="pl-PL" b="1" dirty="0"/>
              <a:t> </a:t>
            </a:r>
            <a:r>
              <a:rPr lang="pl-PL" b="1" dirty="0" smtClean="0"/>
              <a:t>	ULONG64 </a:t>
            </a:r>
            <a:r>
              <a:rPr lang="pl-PL" b="1" dirty="0"/>
              <a:t>r11;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r12;                  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r13;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r14;                  </a:t>
            </a:r>
          </a:p>
          <a:p>
            <a:r>
              <a:rPr lang="pl-PL" b="1" dirty="0"/>
              <a:t>  </a:t>
            </a:r>
            <a:r>
              <a:rPr lang="pl-PL" b="1" dirty="0" smtClean="0"/>
              <a:t>	ULONG64 </a:t>
            </a:r>
            <a:r>
              <a:rPr lang="pl-PL" b="1" dirty="0"/>
              <a:t>r15;</a:t>
            </a:r>
          </a:p>
          <a:p>
            <a:r>
              <a:rPr lang="pl-PL" b="1" dirty="0"/>
              <a:t>} GUEST_REGS, *PGUEST_REGS;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752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x86-64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“Segmentation </a:t>
            </a:r>
            <a:r>
              <a:rPr lang="en-US" dirty="0"/>
              <a:t>is generally (but not completely) disabled, creating a flat 64-bit linear-address space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“Specifically</a:t>
            </a:r>
            <a:r>
              <a:rPr lang="en-US" dirty="0"/>
              <a:t>, the processor treats the segment base of CS, DS, ES, and SS as zero in 64-bit mode (this makes a linear address equal an effective address). Segmented and real address modes are not available in 64-bit mode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33666" y="5673169"/>
            <a:ext cx="253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</a:t>
            </a:r>
            <a:r>
              <a:rPr lang="en-US" dirty="0" err="1" smtClean="0"/>
              <a:t>Vol</a:t>
            </a:r>
            <a:r>
              <a:rPr lang="en-US" dirty="0" smtClean="0"/>
              <a:t> 3 (</a:t>
            </a:r>
            <a:r>
              <a:rPr lang="en-US" dirty="0"/>
              <a:t>Section 3.2.4)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x86-64 Segmentation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“Even </a:t>
            </a:r>
            <a:r>
              <a:rPr lang="en-US" dirty="0"/>
              <a:t>though segmentation is generally disabled, segment register loads may cause the processor to perform segment access </a:t>
            </a:r>
            <a:r>
              <a:rPr lang="en-US" dirty="0" smtClean="0"/>
              <a:t>assists.”</a:t>
            </a:r>
          </a:p>
          <a:p>
            <a:r>
              <a:rPr lang="en-US" dirty="0" smtClean="0"/>
              <a:t>“During </a:t>
            </a:r>
            <a:r>
              <a:rPr lang="en-US" dirty="0"/>
              <a:t>these activities, enabled processors will still perform most of the legacy checks on loaded values (even if the checks are not applicable in 64-bit mode)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structures</a:t>
            </a:r>
            <a:endParaRPr lang="en-US" dirty="0"/>
          </a:p>
        </p:txBody>
      </p:sp>
      <p:pic>
        <p:nvPicPr>
          <p:cNvPr id="7" name="Content Placeholder 6" descr="Screen shot 2012-05-30 at 9.19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" b="12995"/>
          <a:stretch/>
        </p:blipFill>
        <p:spPr>
          <a:xfrm>
            <a:off x="433684" y="3750881"/>
            <a:ext cx="7088327" cy="27925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Screen shot 2012-05-30 at 9.23.1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3"/>
          <a:stretch/>
        </p:blipFill>
        <p:spPr>
          <a:xfrm>
            <a:off x="457200" y="1232089"/>
            <a:ext cx="6053984" cy="2518792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>
            <a:off x="7102364" y="2763189"/>
            <a:ext cx="1230638" cy="2045936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4777" y="2420861"/>
            <a:ext cx="74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32-bit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4017" y="3824897"/>
            <a:ext cx="74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64-bit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4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4-Levels of </a:t>
            </a:r>
            <a:r>
              <a:rPr lang="en-US" dirty="0" smtClean="0"/>
              <a:t>mapping (4KB pages)</a:t>
            </a:r>
            <a:endParaRPr 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47800" y="4191000"/>
            <a:ext cx="914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Page</a:t>
            </a:r>
          </a:p>
          <a:p>
            <a:pPr algn="ctr"/>
            <a:r>
              <a:rPr lang="en-US"/>
              <a:t>Map</a:t>
            </a:r>
          </a:p>
          <a:p>
            <a:pPr algn="ctr"/>
            <a:r>
              <a:rPr lang="en-US"/>
              <a:t>Level-4</a:t>
            </a:r>
          </a:p>
          <a:p>
            <a:pPr algn="ctr"/>
            <a:r>
              <a:rPr lang="en-US"/>
              <a:t>Table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1000" y="6096000"/>
            <a:ext cx="685800" cy="304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CR3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990600" y="624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971800" y="3733800"/>
            <a:ext cx="914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Page</a:t>
            </a:r>
          </a:p>
          <a:p>
            <a:pPr algn="ctr"/>
            <a:r>
              <a:rPr lang="en-US"/>
              <a:t>Directory</a:t>
            </a:r>
          </a:p>
          <a:p>
            <a:pPr algn="ctr"/>
            <a:r>
              <a:rPr lang="en-US"/>
              <a:t>Pointer</a:t>
            </a:r>
          </a:p>
          <a:p>
            <a:pPr algn="ctr"/>
            <a:r>
              <a:rPr lang="en-US"/>
              <a:t>Table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447800" y="57150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2098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971800" y="51054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7338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495800" y="3124200"/>
            <a:ext cx="914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Page</a:t>
            </a:r>
          </a:p>
          <a:p>
            <a:pPr algn="ctr"/>
            <a:r>
              <a:rPr lang="en-US"/>
              <a:t>Directory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495800" y="45720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257800" y="464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6019800" y="2590800"/>
            <a:ext cx="914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Page</a:t>
            </a:r>
          </a:p>
          <a:p>
            <a:pPr algn="ctr"/>
            <a:r>
              <a:rPr lang="en-US"/>
              <a:t>Table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019800" y="40386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67818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7543800" y="2057400"/>
            <a:ext cx="914400" cy="2057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Page</a:t>
            </a:r>
          </a:p>
          <a:p>
            <a:pPr algn="ctr"/>
            <a:r>
              <a:rPr lang="en-US"/>
              <a:t>Frame</a:t>
            </a:r>
          </a:p>
          <a:p>
            <a:pPr algn="ctr"/>
            <a:r>
              <a:rPr lang="en-US"/>
              <a:t>(4KB)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5410200" y="19050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offset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016125" y="1390383"/>
            <a:ext cx="3510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64-bit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canonical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virtual </a:t>
            </a:r>
            <a:r>
              <a:rPr lang="en-US" dirty="0" smtClean="0"/>
              <a:t>address *</a:t>
            </a:r>
            <a:endParaRPr lang="en-US" dirty="0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533400" y="190500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/>
              <a:t>sign-extension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752600" y="19050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PML4</a:t>
            </a: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2667000" y="19050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PDPT</a:t>
            </a: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581400" y="19050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PDIR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4495800" y="19050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PTBL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457200" y="1600200"/>
            <a:ext cx="6545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000" b="1" dirty="0"/>
              <a:t>63                       </a:t>
            </a:r>
            <a:r>
              <a:rPr lang="en-US" sz="1000" b="1" dirty="0" smtClean="0"/>
              <a:t>       48   </a:t>
            </a:r>
            <a:r>
              <a:rPr lang="en-US" sz="1000" b="1" dirty="0"/>
              <a:t>47                </a:t>
            </a:r>
            <a:r>
              <a:rPr lang="en-US" sz="1000" b="1" dirty="0" smtClean="0"/>
              <a:t>    39  </a:t>
            </a:r>
            <a:r>
              <a:rPr lang="en-US" sz="1000" b="1" dirty="0"/>
              <a:t>38                </a:t>
            </a:r>
            <a:r>
              <a:rPr lang="en-US" sz="1000" b="1" dirty="0" smtClean="0"/>
              <a:t>     30  </a:t>
            </a:r>
            <a:r>
              <a:rPr lang="en-US" sz="1000" b="1" dirty="0"/>
              <a:t>29               </a:t>
            </a:r>
            <a:r>
              <a:rPr lang="en-US" sz="1000" b="1" dirty="0" smtClean="0"/>
              <a:t>      </a:t>
            </a:r>
            <a:r>
              <a:rPr lang="en-US" sz="1000" b="1" dirty="0"/>
              <a:t>21  20               </a:t>
            </a:r>
            <a:r>
              <a:rPr lang="en-US" sz="1000" b="1" dirty="0" smtClean="0"/>
              <a:t>      </a:t>
            </a:r>
            <a:r>
              <a:rPr lang="en-US" sz="1000" b="1" dirty="0"/>
              <a:t>12  11                               </a:t>
            </a:r>
            <a:r>
              <a:rPr lang="en-US" sz="1000" b="1" dirty="0" smtClean="0"/>
              <a:t>           </a:t>
            </a:r>
            <a:r>
              <a:rPr lang="en-US" sz="1000" b="1" dirty="0"/>
              <a:t>0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5057792" y="5181600"/>
            <a:ext cx="37528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Each mapping-table contains up to 512 </a:t>
            </a:r>
            <a:r>
              <a:rPr lang="en-US" sz="1600" dirty="0" err="1"/>
              <a:t>quadword</a:t>
            </a:r>
            <a:r>
              <a:rPr lang="en-US" sz="1600" dirty="0"/>
              <a:t>-size entries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4ECE658-60ED-8149-8543-3DDC7ED3E89C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Line Callout 2 (Accent Bar) 2"/>
          <p:cNvSpPr/>
          <p:nvPr/>
        </p:nvSpPr>
        <p:spPr>
          <a:xfrm flipH="1">
            <a:off x="0" y="5029200"/>
            <a:ext cx="858249" cy="457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4586"/>
              <a:gd name="adj6" fmla="val -677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PML4E</a:t>
            </a:r>
          </a:p>
          <a:p>
            <a:pPr algn="ctr"/>
            <a:r>
              <a:rPr lang="en-US" sz="1400" b="1" dirty="0" smtClean="0"/>
              <a:t>Table </a:t>
            </a:r>
            <a:r>
              <a:rPr lang="en-US" sz="1400" b="1" dirty="0"/>
              <a:t>4-14.</a:t>
            </a:r>
          </a:p>
        </p:txBody>
      </p:sp>
      <p:sp>
        <p:nvSpPr>
          <p:cNvPr id="32" name="Line Callout 2 (Accent Bar) 31"/>
          <p:cNvSpPr/>
          <p:nvPr/>
        </p:nvSpPr>
        <p:spPr>
          <a:xfrm flipH="1">
            <a:off x="1556236" y="3505200"/>
            <a:ext cx="858249" cy="457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8461"/>
              <a:gd name="adj6" fmla="val -647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PDPTE</a:t>
            </a:r>
          </a:p>
          <a:p>
            <a:pPr algn="ctr"/>
            <a:r>
              <a:rPr lang="en-US" sz="1400" b="1" dirty="0" smtClean="0"/>
              <a:t>Table 4-16</a:t>
            </a:r>
            <a:endParaRPr lang="en-US" sz="1400" b="1" dirty="0"/>
          </a:p>
        </p:txBody>
      </p:sp>
      <p:sp>
        <p:nvSpPr>
          <p:cNvPr id="33" name="Line Callout 2 (Accent Bar) 32"/>
          <p:cNvSpPr/>
          <p:nvPr/>
        </p:nvSpPr>
        <p:spPr>
          <a:xfrm flipH="1">
            <a:off x="3071288" y="3008310"/>
            <a:ext cx="858249" cy="457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8461"/>
              <a:gd name="adj6" fmla="val -647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PDE</a:t>
            </a:r>
          </a:p>
          <a:p>
            <a:pPr algn="ctr"/>
            <a:r>
              <a:rPr lang="en-US" sz="1400" b="1" dirty="0" smtClean="0"/>
              <a:t>Table 4-18</a:t>
            </a:r>
            <a:endParaRPr lang="en-US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4246255" y="6046051"/>
            <a:ext cx="4938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Modified from http</a:t>
            </a:r>
            <a:r>
              <a:rPr lang="en-US" sz="1400" dirty="0"/>
              <a:t>://</a:t>
            </a:r>
            <a:r>
              <a:rPr lang="en-US" sz="1400" dirty="0" err="1"/>
              <a:t>cs.usfca.edu</a:t>
            </a:r>
            <a:r>
              <a:rPr lang="en-US" sz="1400" dirty="0"/>
              <a:t>/~cruse/cs630f06/lesson27.ppt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66800" y="1600200"/>
            <a:ext cx="949325" cy="1568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1984" y="2436911"/>
            <a:ext cx="360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AMD/Intel did not extend virtual addresses to the full 64 bits in order to keep </a:t>
            </a:r>
            <a:r>
              <a:rPr lang="en-US" sz="1200" i="1" dirty="0" smtClean="0"/>
              <a:t>4</a:t>
            </a:r>
            <a:r>
              <a:rPr lang="en-US" sz="1200" dirty="0" smtClean="0"/>
              <a:t> instead of </a:t>
            </a:r>
            <a:r>
              <a:rPr lang="en-US" sz="1200" i="1" dirty="0" smtClean="0"/>
              <a:t>6</a:t>
            </a:r>
            <a:r>
              <a:rPr lang="en-US" sz="1200" dirty="0" smtClean="0"/>
              <a:t> levels of page tables…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551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Page-Table entry </a:t>
            </a:r>
            <a:r>
              <a:rPr lang="en-US" dirty="0" smtClean="0"/>
              <a:t>format (4KB pages)</a:t>
            </a:r>
            <a:endParaRPr lang="en-US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66800" y="3131580"/>
            <a:ext cx="7543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0" y="153138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Base</a:t>
            </a:r>
          </a:p>
          <a:p>
            <a:pPr algn="ctr"/>
            <a:r>
              <a:rPr lang="en-US" dirty="0"/>
              <a:t>    Address</a:t>
            </a:r>
          </a:p>
          <a:p>
            <a:pPr algn="ctr"/>
            <a:r>
              <a:rPr lang="en-US" dirty="0"/>
              <a:t>   </a:t>
            </a:r>
            <a:r>
              <a:rPr lang="en-US" dirty="0" smtClean="0"/>
              <a:t>[(M-1) : 32</a:t>
            </a:r>
            <a:r>
              <a:rPr lang="en-US" dirty="0"/>
              <a:t>]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66800" y="1531380"/>
            <a:ext cx="304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XD</a:t>
            </a:r>
            <a:endParaRPr lang="en-US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50925" y="1259918"/>
            <a:ext cx="77949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/>
              <a:t>63  62                                                               52  </a:t>
            </a:r>
            <a:r>
              <a:rPr lang="en-US" sz="1200" b="1" dirty="0"/>
              <a:t>51                                                   </a:t>
            </a:r>
            <a:r>
              <a:rPr lang="en-US" sz="1200" b="1" dirty="0" smtClean="0"/>
              <a:t>                         M  M-1                                        32</a:t>
            </a:r>
            <a:endParaRPr lang="en-US" sz="1200" b="1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371600" y="1531380"/>
            <a:ext cx="2514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available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886200" y="1531380"/>
            <a:ext cx="2971800" cy="914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Reserved</a:t>
            </a:r>
            <a:endParaRPr lang="en-US" dirty="0"/>
          </a:p>
          <a:p>
            <a:pPr algn="ctr"/>
            <a:r>
              <a:rPr lang="en-US" dirty="0" smtClean="0"/>
              <a:t>[51 : M] must </a:t>
            </a:r>
            <a:r>
              <a:rPr lang="en-US" dirty="0"/>
              <a:t>be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990600" y="2902980"/>
            <a:ext cx="78098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/>
              <a:t> 31                                                                                                     </a:t>
            </a:r>
            <a:r>
              <a:rPr lang="en-US" sz="1200" b="1" dirty="0" smtClean="0"/>
              <a:t>                           12  </a:t>
            </a:r>
            <a:r>
              <a:rPr lang="en-US" sz="1200" b="1" dirty="0"/>
              <a:t>11        </a:t>
            </a:r>
            <a:r>
              <a:rPr lang="en-US" sz="1200" b="1" dirty="0" smtClean="0"/>
              <a:t>   9  8                                                      0</a:t>
            </a:r>
            <a:endParaRPr lang="en-US" sz="1200" b="1" dirty="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83820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81534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  <a:p>
            <a:pPr algn="ctr"/>
            <a:r>
              <a:rPr lang="en-US"/>
              <a:t>/</a:t>
            </a:r>
          </a:p>
          <a:p>
            <a:pPr algn="ctr"/>
            <a:r>
              <a:rPr lang="en-US"/>
              <a:t>W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9248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  <a:p>
            <a:pPr algn="ctr"/>
            <a:r>
              <a:rPr lang="en-US"/>
              <a:t>/</a:t>
            </a:r>
          </a:p>
          <a:p>
            <a:pPr algn="ctr"/>
            <a:r>
              <a:rPr lang="en-US"/>
              <a:t>U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6962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  <a:p>
            <a:pPr algn="ctr"/>
            <a:r>
              <a:rPr lang="en-US"/>
              <a:t>W</a:t>
            </a:r>
          </a:p>
          <a:p>
            <a:pPr algn="ctr"/>
            <a:r>
              <a:rPr lang="en-US"/>
              <a:t>T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74676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  <a:p>
            <a:pPr algn="ctr"/>
            <a:r>
              <a:rPr lang="en-US"/>
              <a:t>C</a:t>
            </a:r>
          </a:p>
          <a:p>
            <a:pPr algn="ctr"/>
            <a:r>
              <a:rPr lang="en-US"/>
              <a:t>D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72390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70104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7818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  <a:p>
            <a:pPr algn="ctr"/>
            <a:r>
              <a:rPr lang="en-US"/>
              <a:t>A</a:t>
            </a:r>
          </a:p>
          <a:p>
            <a:pPr algn="ctr"/>
            <a:r>
              <a:rPr lang="en-US"/>
              <a:t>T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65532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60960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5867400" y="313158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066800" y="3131580"/>
            <a:ext cx="480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Base Address [</a:t>
            </a:r>
            <a:r>
              <a:rPr lang="en-US" dirty="0" smtClean="0"/>
              <a:t>31 : 12</a:t>
            </a:r>
            <a:r>
              <a:rPr lang="en-US" dirty="0"/>
              <a:t>]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867400" y="3131580"/>
            <a:ext cx="685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avail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81000" y="4248120"/>
            <a:ext cx="731657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Legend:</a:t>
            </a:r>
          </a:p>
          <a:p>
            <a:r>
              <a:rPr lang="en-US" dirty="0"/>
              <a:t>  P = present (0=no, 1=yes)	</a:t>
            </a:r>
            <a:r>
              <a:rPr lang="en-US" dirty="0" smtClean="0"/>
              <a:t>	PWT </a:t>
            </a:r>
            <a:r>
              <a:rPr lang="en-US" dirty="0"/>
              <a:t>= Page Write-Through (0=no, 1=yes)</a:t>
            </a:r>
          </a:p>
          <a:p>
            <a:r>
              <a:rPr lang="en-US" dirty="0"/>
              <a:t>  R/W (0=read-only, 1=writable)	PCD = Page Caching Disable (0=no, 1=yes)</a:t>
            </a:r>
          </a:p>
          <a:p>
            <a:r>
              <a:rPr lang="en-US" dirty="0"/>
              <a:t>  S/U (0=supervisor-only, 1=user)	PAT = Page-Attribute Table-Index</a:t>
            </a:r>
          </a:p>
          <a:p>
            <a:r>
              <a:rPr lang="en-US" dirty="0"/>
              <a:t>  A = accessed (0=no, 1=yes)	</a:t>
            </a:r>
            <a:r>
              <a:rPr lang="en-US" dirty="0" smtClean="0"/>
              <a:t>	G </a:t>
            </a:r>
            <a:r>
              <a:rPr lang="en-US" dirty="0"/>
              <a:t>= Global page (1=yes, 0=no)</a:t>
            </a:r>
          </a:p>
          <a:p>
            <a:r>
              <a:rPr lang="en-US" dirty="0"/>
              <a:t>  D = dirty (0=no, 1=yes</a:t>
            </a:r>
            <a:r>
              <a:rPr lang="en-US" dirty="0" smtClean="0"/>
              <a:t>)           	M = 12+</a:t>
            </a:r>
            <a:r>
              <a:rPr lang="en-US" b="1" i="1" dirty="0" smtClean="0"/>
              <a:t>MAXPHYADDR</a:t>
            </a:r>
          </a:p>
          <a:p>
            <a:r>
              <a:rPr lang="en-US" dirty="0"/>
              <a:t> </a:t>
            </a:r>
            <a:r>
              <a:rPr lang="en-US" dirty="0" smtClean="0"/>
              <a:t> XD = e(X)</a:t>
            </a:r>
            <a:r>
              <a:rPr lang="en-US" dirty="0" err="1" smtClean="0"/>
              <a:t>ecute</a:t>
            </a:r>
            <a:r>
              <a:rPr lang="en-US" dirty="0" smtClean="0"/>
              <a:t> (D)</a:t>
            </a:r>
            <a:r>
              <a:rPr lang="en-US" dirty="0" err="1" smtClean="0"/>
              <a:t>isable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4ECE658-60ED-8149-8543-3DDC7ED3E89C}" type="slidenum">
              <a:rPr lang="en-US" smtClean="0"/>
              <a:t>27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46255" y="6046051"/>
            <a:ext cx="4938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Modified from http</a:t>
            </a:r>
            <a:r>
              <a:rPr lang="en-US" sz="1400" dirty="0"/>
              <a:t>://</a:t>
            </a:r>
            <a:r>
              <a:rPr lang="en-US" sz="1400" dirty="0" err="1"/>
              <a:t>cs.usfca.edu</a:t>
            </a:r>
            <a:r>
              <a:rPr lang="en-US" sz="1400" dirty="0"/>
              <a:t>/~cruse/cs630f06/lesson27.ppt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5950489" y="5675585"/>
            <a:ext cx="291021" cy="277856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440121" y="1110649"/>
            <a:ext cx="291021" cy="277856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8"/>
            <a:ext cx="8229600" cy="1143000"/>
          </a:xfrm>
        </p:spPr>
        <p:txBody>
          <a:bodyPr/>
          <a:lstStyle/>
          <a:p>
            <a:r>
              <a:rPr lang="en-US" dirty="0" smtClean="0"/>
              <a:t>MAXPHYADDR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718"/>
            <a:ext cx="8229600" cy="4734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CPUID.80000008H:EAX[7:0] reports the </a:t>
            </a:r>
            <a:r>
              <a:rPr lang="en-US" b="1" dirty="0"/>
              <a:t>physical</a:t>
            </a:r>
            <a:r>
              <a:rPr lang="en-US" dirty="0"/>
              <a:t>-address width supported by the processor. </a:t>
            </a:r>
            <a:endParaRPr lang="en-US" dirty="0" smtClean="0"/>
          </a:p>
          <a:p>
            <a:pPr lvl="1"/>
            <a:r>
              <a:rPr lang="en-US" dirty="0" smtClean="0"/>
              <a:t>Ours will probably be 36-bits (64 GB)</a:t>
            </a:r>
          </a:p>
          <a:p>
            <a:r>
              <a:rPr lang="en-US" dirty="0" smtClean="0"/>
              <a:t>For </a:t>
            </a:r>
            <a:r>
              <a:rPr lang="en-US" dirty="0"/>
              <a:t>processors that do not support CPUID function 80000008H, the width is generally </a:t>
            </a:r>
            <a:r>
              <a:rPr lang="en-US" dirty="0" smtClean="0"/>
              <a:t>36 bits </a:t>
            </a:r>
            <a:r>
              <a:rPr lang="en-US" dirty="0"/>
              <a:t>if CPUID.01H:EDX.PAE [bit 6] = 1 and 32 </a:t>
            </a:r>
            <a:r>
              <a:rPr lang="en-US" dirty="0" smtClean="0"/>
              <a:t>bits otherwise.</a:t>
            </a:r>
          </a:p>
          <a:p>
            <a:r>
              <a:rPr lang="en-US" dirty="0" smtClean="0"/>
              <a:t>This </a:t>
            </a:r>
            <a:r>
              <a:rPr lang="en-US" dirty="0"/>
              <a:t>width is referred to as </a:t>
            </a:r>
            <a:r>
              <a:rPr lang="en-US" dirty="0" smtClean="0"/>
              <a:t>MAXPHYADDR and is </a:t>
            </a:r>
            <a:r>
              <a:rPr lang="en-US" dirty="0"/>
              <a:t>at most </a:t>
            </a:r>
            <a:r>
              <a:rPr lang="en-US" dirty="0" smtClean="0"/>
              <a:t>52 bits.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82"/>
            <a:ext cx="8229600" cy="1143000"/>
          </a:xfrm>
        </p:spPr>
        <p:txBody>
          <a:bodyPr/>
          <a:lstStyle/>
          <a:p>
            <a:r>
              <a:rPr lang="en-US" dirty="0" smtClean="0"/>
              <a:t>RIP-relative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746"/>
            <a:ext cx="8229600" cy="4908418"/>
          </a:xfrm>
        </p:spPr>
        <p:txBody>
          <a:bodyPr>
            <a:noAutofit/>
          </a:bodyPr>
          <a:lstStyle/>
          <a:p>
            <a:r>
              <a:rPr lang="en-US" sz="2800" dirty="0"/>
              <a:t>In 64-bit mode, the RIP register </a:t>
            </a:r>
            <a:r>
              <a:rPr lang="en-US" sz="2800" dirty="0" smtClean="0"/>
              <a:t>is the </a:t>
            </a:r>
            <a:r>
              <a:rPr lang="en-US" sz="2800" dirty="0"/>
              <a:t>instruction pointer. </a:t>
            </a:r>
            <a:endParaRPr lang="en-US" sz="28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register holds the 64-bit offset of the next instruction to be executed. </a:t>
            </a:r>
            <a:endParaRPr lang="en-US" sz="2400" dirty="0" smtClean="0"/>
          </a:p>
          <a:p>
            <a:r>
              <a:rPr lang="en-US" sz="2800" dirty="0" smtClean="0"/>
              <a:t>64</a:t>
            </a:r>
            <a:r>
              <a:rPr lang="en-US" sz="2800" dirty="0"/>
              <a:t>-bit mode also supports a technique called RIP-relative addressing. </a:t>
            </a:r>
            <a:endParaRPr lang="en-US" sz="2800" dirty="0" smtClean="0"/>
          </a:p>
          <a:p>
            <a:pPr lvl="1"/>
            <a:r>
              <a:rPr lang="en-US" sz="2400" dirty="0" smtClean="0"/>
              <a:t>Using </a:t>
            </a:r>
            <a:r>
              <a:rPr lang="en-US" sz="2400" dirty="0"/>
              <a:t>this technique, the effective address is determined by adding a displacement to the RIP of the next instruction</a:t>
            </a:r>
            <a:r>
              <a:rPr lang="en-US" sz="2400" dirty="0" smtClean="0"/>
              <a:t>.</a:t>
            </a:r>
          </a:p>
          <a:p>
            <a:r>
              <a:rPr lang="en-US" sz="2800" b="1" i="1" dirty="0" smtClean="0"/>
              <a:t>Some assemblers handle RIP-relative stuff differently </a:t>
            </a:r>
            <a:r>
              <a:rPr lang="en-US" sz="2800" b="1" i="1" dirty="0" smtClean="0">
                <a:sym typeface="Wingdings"/>
              </a:rPr>
              <a:t></a:t>
            </a:r>
            <a:r>
              <a:rPr lang="en-US" sz="2800" b="1" i="1" dirty="0" smtClean="0"/>
              <a:t> 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codegurus.be</a:t>
            </a:r>
            <a:r>
              <a:rPr lang="en-US" sz="1600" dirty="0"/>
              <a:t>/</a:t>
            </a:r>
            <a:r>
              <a:rPr lang="en-US" sz="1600" dirty="0" err="1"/>
              <a:t>codegurus</a:t>
            </a:r>
            <a:r>
              <a:rPr lang="en-US" sz="1600" dirty="0"/>
              <a:t>/Programming/</a:t>
            </a:r>
            <a:r>
              <a:rPr lang="en-US" sz="1600" dirty="0" err="1"/>
              <a:t>riprelativeaddressing_en.htm</a:t>
            </a:r>
            <a:endParaRPr lang="en-US" sz="1600" dirty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5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</a:t>
            </a:r>
            <a:r>
              <a:rPr lang="en-US" u="sng" dirty="0" smtClean="0"/>
              <a:t>knowledge</a:t>
            </a:r>
            <a:r>
              <a:rPr lang="en-US" dirty="0" smtClean="0"/>
              <a:t>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&lt;Could be you!&gt; : Tell me something that I didn’t know that ends up in the course material</a:t>
            </a:r>
          </a:p>
          <a:p>
            <a:r>
              <a:rPr lang="en-US" dirty="0" smtClean="0"/>
              <a:t>Thanks to </a:t>
            </a:r>
            <a:r>
              <a:rPr lang="en-US" dirty="0" err="1" smtClean="0"/>
              <a:t>Xeno</a:t>
            </a:r>
            <a:r>
              <a:rPr lang="en-US" dirty="0" smtClean="0"/>
              <a:t> </a:t>
            </a:r>
            <a:r>
              <a:rPr lang="en-US" dirty="0" err="1" smtClean="0"/>
              <a:t>Kovah</a:t>
            </a:r>
            <a:r>
              <a:rPr lang="en-US" dirty="0" smtClean="0"/>
              <a:t> for pushing me to create this material and for reviewing it periodically as it was created.</a:t>
            </a:r>
          </a:p>
          <a:p>
            <a:r>
              <a:rPr lang="en-US" dirty="0" smtClean="0"/>
              <a:t>Thanks to </a:t>
            </a:r>
            <a:r>
              <a:rPr lang="en-US" dirty="0" smtClean="0"/>
              <a:t>Corey </a:t>
            </a:r>
            <a:r>
              <a:rPr lang="en-US" dirty="0" err="1" smtClean="0"/>
              <a:t>Kallenberg</a:t>
            </a:r>
            <a:r>
              <a:rPr lang="en-US" dirty="0" smtClean="0"/>
              <a:t> for </a:t>
            </a:r>
            <a:r>
              <a:rPr lang="en-US" dirty="0" smtClean="0"/>
              <a:t>device driver signing info for Windows 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5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072"/>
            <a:ext cx="8229600" cy="1143000"/>
          </a:xfrm>
        </p:spPr>
        <p:txBody>
          <a:bodyPr/>
          <a:lstStyle/>
          <a:p>
            <a:r>
              <a:rPr lang="en-US" dirty="0" smtClean="0"/>
              <a:t>RIP relative addressing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454"/>
            <a:ext cx="8229600" cy="51788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; </a:t>
            </a:r>
            <a:r>
              <a:rPr lang="en-US" b="1" dirty="0"/>
              <a:t>New method</a:t>
            </a:r>
          </a:p>
          <a:p>
            <a:pPr marL="0" indent="0">
              <a:buNone/>
            </a:pPr>
            <a:r>
              <a:rPr lang="en-US" dirty="0" err="1"/>
              <a:t>mov</a:t>
            </a:r>
            <a:r>
              <a:rPr lang="en-US" dirty="0"/>
              <a:t> ah, [rip] </a:t>
            </a:r>
            <a:r>
              <a:rPr lang="en-US" b="1" dirty="0"/>
              <a:t>; </a:t>
            </a:r>
            <a:r>
              <a:rPr lang="en-US" b="1" dirty="0" smtClean="0"/>
              <a:t>since RIP </a:t>
            </a:r>
            <a:r>
              <a:rPr lang="en-US" b="1" dirty="0"/>
              <a:t>points to the next instruction aka </a:t>
            </a:r>
            <a:r>
              <a:rPr lang="en-US" b="1" dirty="0" smtClean="0"/>
              <a:t>NOP, ah now holds 0x90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nop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; Alternative new method</a:t>
            </a:r>
          </a:p>
          <a:p>
            <a:pPr marL="0" indent="0">
              <a:buNone/>
            </a:pPr>
            <a:r>
              <a:rPr lang="en-US" dirty="0"/>
              <a:t>lea </a:t>
            </a:r>
            <a:r>
              <a:rPr lang="en-US" dirty="0" err="1"/>
              <a:t>rbx</a:t>
            </a:r>
            <a:r>
              <a:rPr lang="en-US" dirty="0"/>
              <a:t>, [rip] </a:t>
            </a:r>
            <a:r>
              <a:rPr lang="en-US" b="1" dirty="0"/>
              <a:t>; RBX now points to the next instruction</a:t>
            </a:r>
          </a:p>
          <a:p>
            <a:pPr marL="0" indent="0">
              <a:buNone/>
            </a:pPr>
            <a:r>
              <a:rPr lang="en-US" dirty="0" err="1"/>
              <a:t>nop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cmp</a:t>
            </a:r>
            <a:r>
              <a:rPr lang="en-US" dirty="0"/>
              <a:t> byte </a:t>
            </a:r>
            <a:r>
              <a:rPr lang="en-US" dirty="0" err="1"/>
              <a:t>ptr</a:t>
            </a:r>
            <a:r>
              <a:rPr lang="en-US" dirty="0"/>
              <a:t> [</a:t>
            </a:r>
            <a:r>
              <a:rPr lang="en-US" dirty="0" err="1"/>
              <a:t>rbx</a:t>
            </a:r>
            <a:r>
              <a:rPr lang="en-US" dirty="0"/>
              <a:t>], 90h </a:t>
            </a:r>
            <a:r>
              <a:rPr lang="en-US" dirty="0" smtClean="0"/>
              <a:t>		</a:t>
            </a:r>
            <a:r>
              <a:rPr lang="en-US" b="1" dirty="0" smtClean="0"/>
              <a:t>; </a:t>
            </a:r>
            <a:r>
              <a:rPr lang="en-US" b="1" dirty="0"/>
              <a:t>Should be equal!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; Old method (using 64-bit addressing!)</a:t>
            </a:r>
          </a:p>
          <a:p>
            <a:pPr marL="0" indent="0">
              <a:buNone/>
            </a:pPr>
            <a:r>
              <a:rPr lang="en-US" dirty="0"/>
              <a:t>call $ + 5 </a:t>
            </a:r>
            <a:r>
              <a:rPr lang="en-US" dirty="0" smtClean="0"/>
              <a:t>		</a:t>
            </a:r>
            <a:r>
              <a:rPr lang="en-US" b="1" dirty="0" smtClean="0"/>
              <a:t>; </a:t>
            </a:r>
            <a:r>
              <a:rPr lang="en-US" b="1" dirty="0"/>
              <a:t>A 64-bit call instruction is still 5 bytes wide</a:t>
            </a:r>
            <a:r>
              <a:rPr lang="en-US" b="1" dirty="0" smtClean="0"/>
              <a:t>!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pop </a:t>
            </a:r>
            <a:r>
              <a:rPr lang="en-US" dirty="0" err="1"/>
              <a:t>rbx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add </a:t>
            </a:r>
            <a:r>
              <a:rPr lang="en-US" dirty="0" err="1"/>
              <a:t>rbx</a:t>
            </a:r>
            <a:r>
              <a:rPr lang="en-US" dirty="0"/>
              <a:t>, 5 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b="1" dirty="0" smtClean="0"/>
              <a:t>; </a:t>
            </a:r>
            <a:r>
              <a:rPr lang="en-US" b="1" dirty="0"/>
              <a:t>RBX now points to the next instruction aka NOP</a:t>
            </a:r>
          </a:p>
          <a:p>
            <a:pPr marL="0" indent="0">
              <a:buNone/>
            </a:pPr>
            <a:r>
              <a:rPr lang="en-US" dirty="0" err="1"/>
              <a:t>nop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</a:t>
            </a:r>
            <a:r>
              <a:rPr lang="en-US" dirty="0"/>
              <a:t> al, [</a:t>
            </a:r>
            <a:r>
              <a:rPr lang="en-US" dirty="0" err="1"/>
              <a:t>rbx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; AH and AL should now be equal :)</a:t>
            </a:r>
          </a:p>
          <a:p>
            <a:pPr marL="0" indent="0">
              <a:buNone/>
            </a:pPr>
            <a:r>
              <a:rPr lang="en-US" dirty="0" err="1"/>
              <a:t>cmp</a:t>
            </a:r>
            <a:r>
              <a:rPr lang="en-US" dirty="0"/>
              <a:t> ah, 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8356" y="6043520"/>
            <a:ext cx="6762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; Ref: http://</a:t>
            </a:r>
            <a:r>
              <a:rPr lang="en-US" sz="1200" dirty="0" err="1"/>
              <a:t>codegurus.be</a:t>
            </a:r>
            <a:r>
              <a:rPr lang="en-US" sz="1200" dirty="0"/>
              <a:t>/</a:t>
            </a:r>
            <a:r>
              <a:rPr lang="en-US" sz="1200" dirty="0" err="1"/>
              <a:t>codegurus</a:t>
            </a:r>
            <a:r>
              <a:rPr lang="en-US" sz="1200" dirty="0"/>
              <a:t>/Programming/riprelativeaddressing_en.htm#Mode64</a:t>
            </a:r>
          </a:p>
        </p:txBody>
      </p:sp>
    </p:spTree>
    <p:extLst>
      <p:ext uri="{BB962C8B-B14F-4D97-AF65-F5344CB8AC3E}">
        <p14:creationId xmlns:p14="http://schemas.microsoft.com/office/powerpoint/2010/main" val="62382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 Prefix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REX </a:t>
            </a:r>
            <a:r>
              <a:rPr lang="en-US" dirty="0" smtClean="0"/>
              <a:t>(byte) prefixes </a:t>
            </a:r>
            <a:r>
              <a:rPr lang="en-US" dirty="0"/>
              <a:t>are used to generate 64-bit operand sizes or to reference registers R8-R15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REX.w</a:t>
            </a:r>
            <a:r>
              <a:rPr lang="en-US" dirty="0" smtClean="0"/>
              <a:t> = 1, </a:t>
            </a:r>
            <a:r>
              <a:rPr lang="en-US" dirty="0"/>
              <a:t>a 64-bit operand size is used. </a:t>
            </a:r>
            <a:endParaRPr lang="en-US" dirty="0" smtClean="0"/>
          </a:p>
          <a:p>
            <a:r>
              <a:rPr lang="en-US" dirty="0" smtClean="0"/>
              <a:t>See Intel Vol. 2 Section 2.2.1.2 for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Screen shot 2011-10-16 at 4.3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23" y="4232911"/>
            <a:ext cx="5628156" cy="1381269"/>
          </a:xfrm>
          <a:prstGeom prst="rect">
            <a:avLst/>
          </a:prstGeom>
        </p:spPr>
      </p:pic>
      <p:sp>
        <p:nvSpPr>
          <p:cNvPr id="19" name="Bent-Up Arrow 18"/>
          <p:cNvSpPr/>
          <p:nvPr/>
        </p:nvSpPr>
        <p:spPr>
          <a:xfrm>
            <a:off x="2976875" y="5434513"/>
            <a:ext cx="1966378" cy="327709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01625" y="550928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REX.w</a:t>
            </a:r>
            <a:r>
              <a:rPr lang="en-US" b="1" dirty="0" smtClean="0"/>
              <a:t> </a:t>
            </a:r>
            <a:r>
              <a:rPr lang="en-US" b="1" dirty="0" err="1" smtClean="0"/>
              <a:t>bitflag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19735" y="4792738"/>
            <a:ext cx="8208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333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x64 calling convention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</a:t>
            </a:r>
            <a:r>
              <a:rPr lang="en-US" dirty="0" smtClean="0"/>
              <a:t>passing (use registers)</a:t>
            </a:r>
            <a:endParaRPr lang="en-US" dirty="0"/>
          </a:p>
          <a:p>
            <a:r>
              <a:rPr lang="en-US" dirty="0"/>
              <a:t>4 register “fast-call” calling convention, with stack-backing for those registers</a:t>
            </a:r>
          </a:p>
          <a:p>
            <a:r>
              <a:rPr lang="en-US" dirty="0"/>
              <a:t>The arguments are passed in registers RCX, RDX, R8, and R9.</a:t>
            </a:r>
          </a:p>
          <a:p>
            <a:r>
              <a:rPr lang="en-US" dirty="0"/>
              <a:t>RAX, R10, R11 are </a:t>
            </a:r>
            <a:r>
              <a:rPr lang="en-US" dirty="0" smtClean="0"/>
              <a:t>volatile (caller saved)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x64 calling convention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other registers are </a:t>
            </a:r>
            <a:r>
              <a:rPr lang="en-US" dirty="0" smtClean="0"/>
              <a:t>non-volatile (</a:t>
            </a:r>
            <a:r>
              <a:rPr lang="en-US" dirty="0" err="1" smtClean="0"/>
              <a:t>callee</a:t>
            </a:r>
            <a:r>
              <a:rPr lang="en-US" dirty="0" smtClean="0"/>
              <a:t> saved)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preserved</a:t>
            </a:r>
            <a:endParaRPr lang="en-US" dirty="0"/>
          </a:p>
          <a:p>
            <a:r>
              <a:rPr lang="en-US" dirty="0"/>
              <a:t>Caller responsible for allocating space for parameter</a:t>
            </a:r>
          </a:p>
          <a:p>
            <a:pPr lvl="1"/>
            <a:r>
              <a:rPr lang="en-US" dirty="0"/>
              <a:t>must always allocate sufficient space for the 4 register parameters, </a:t>
            </a:r>
          </a:p>
          <a:p>
            <a:pPr lvl="1"/>
            <a:r>
              <a:rPr lang="en-US" dirty="0"/>
              <a:t>even if the </a:t>
            </a:r>
            <a:r>
              <a:rPr lang="en-US" dirty="0" err="1"/>
              <a:t>callee</a:t>
            </a:r>
            <a:r>
              <a:rPr lang="en-US" dirty="0"/>
              <a:t> doesn’t have that many (or any) parameters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</a:t>
            </a:r>
            <a:r>
              <a:rPr lang="en-US" dirty="0" smtClean="0"/>
              <a:t>Brand String with CPUID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CPUID.EAX </a:t>
            </a:r>
            <a:r>
              <a:rPr lang="en-US" dirty="0"/>
              <a:t>= 0x80000002</a:t>
            </a:r>
          </a:p>
          <a:p>
            <a:pPr lvl="1"/>
            <a:r>
              <a:rPr lang="en-US" dirty="0" smtClean="0"/>
              <a:t>Characters [0:15] </a:t>
            </a:r>
            <a:r>
              <a:rPr lang="en-US" dirty="0"/>
              <a:t>in EAX, EBX, ECX, EDX</a:t>
            </a:r>
          </a:p>
          <a:p>
            <a:r>
              <a:rPr lang="en-US" dirty="0" smtClean="0"/>
              <a:t>CPUID.EAX </a:t>
            </a:r>
            <a:r>
              <a:rPr lang="en-US" dirty="0"/>
              <a:t>= 0x80000003</a:t>
            </a:r>
          </a:p>
          <a:p>
            <a:pPr lvl="1"/>
            <a:r>
              <a:rPr lang="en-US" dirty="0" smtClean="0"/>
              <a:t>Characters [16:31] </a:t>
            </a:r>
            <a:r>
              <a:rPr lang="en-US" dirty="0"/>
              <a:t>in EAX, EBX, ECX, EDX</a:t>
            </a:r>
          </a:p>
          <a:p>
            <a:r>
              <a:rPr lang="en-US" dirty="0" smtClean="0"/>
              <a:t>CPUID.EAX </a:t>
            </a:r>
            <a:r>
              <a:rPr lang="en-US" dirty="0"/>
              <a:t>= 0x80000004</a:t>
            </a:r>
          </a:p>
          <a:p>
            <a:pPr lvl="1"/>
            <a:r>
              <a:rPr lang="en-US" dirty="0" smtClean="0"/>
              <a:t>Characters [32:47] </a:t>
            </a:r>
            <a:r>
              <a:rPr lang="en-US" dirty="0"/>
              <a:t>in EAX, EBX, ECX, </a:t>
            </a:r>
            <a:r>
              <a:rPr lang="en-US" dirty="0" smtClean="0"/>
              <a:t>EDX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VMX </a:t>
            </a:r>
            <a:r>
              <a:rPr lang="en-US" dirty="0" err="1" smtClean="0"/>
              <a:t>Cpuid.S</a:t>
            </a:r>
            <a:r>
              <a:rPr lang="en-US" dirty="0" smtClean="0"/>
              <a:t> skeleton (for Linux)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1073" cy="4525963"/>
          </a:xfrm>
        </p:spPr>
        <p:txBody>
          <a:bodyPr numCol="1">
            <a:normAutofit fontScale="47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.section 	.</a:t>
            </a:r>
            <a:r>
              <a:rPr lang="en-US" dirty="0" err="1" smtClean="0"/>
              <a:t>rodata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S0:</a:t>
            </a:r>
          </a:p>
          <a:p>
            <a:pPr marL="457200" lvl="1" indent="0">
              <a:buNone/>
            </a:pPr>
            <a:r>
              <a:rPr lang="en-US" dirty="0" smtClean="0"/>
              <a:t>	.string	 “VMX available!”</a:t>
            </a:r>
          </a:p>
          <a:p>
            <a:pPr marL="457200" lvl="1" indent="0">
              <a:buNone/>
            </a:pPr>
            <a:r>
              <a:rPr lang="en-US" dirty="0" smtClean="0"/>
              <a:t>S1:</a:t>
            </a:r>
          </a:p>
          <a:p>
            <a:pPr marL="457200" lvl="1" indent="0">
              <a:buNone/>
            </a:pPr>
            <a:r>
              <a:rPr lang="en-US" dirty="0" smtClean="0"/>
              <a:t>	.string 	“No VMX!”</a:t>
            </a:r>
          </a:p>
          <a:p>
            <a:pPr marL="457200" lvl="1" indent="0">
              <a:buNone/>
            </a:pPr>
            <a:r>
              <a:rPr lang="en-US" dirty="0" smtClean="0"/>
              <a:t>.text</a:t>
            </a:r>
          </a:p>
          <a:p>
            <a:pPr marL="457200" lvl="1" indent="0">
              <a:buNone/>
            </a:pPr>
            <a:r>
              <a:rPr lang="en-US" dirty="0" smtClean="0"/>
              <a:t>.global main</a:t>
            </a:r>
          </a:p>
          <a:p>
            <a:pPr marL="457200" lvl="1" indent="0">
              <a:buNone/>
            </a:pPr>
            <a:r>
              <a:rPr lang="en-US" dirty="0" smtClean="0"/>
              <a:t>.type main, @function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main: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pushq</a:t>
            </a:r>
            <a:r>
              <a:rPr lang="en-US" dirty="0" smtClean="0"/>
              <a:t>	%</a:t>
            </a:r>
            <a:r>
              <a:rPr lang="en-US" dirty="0" err="1" smtClean="0"/>
              <a:t>rbp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movq</a:t>
            </a:r>
            <a:r>
              <a:rPr lang="en-US" dirty="0"/>
              <a:t>	</a:t>
            </a:r>
            <a:r>
              <a:rPr lang="en-US" dirty="0" smtClean="0"/>
              <a:t>	%</a:t>
            </a:r>
            <a:r>
              <a:rPr lang="en-US" dirty="0" err="1" smtClean="0"/>
              <a:t>rsp</a:t>
            </a:r>
            <a:r>
              <a:rPr lang="en-US" dirty="0" smtClean="0"/>
              <a:t>, %</a:t>
            </a:r>
            <a:r>
              <a:rPr lang="en-US" dirty="0" err="1" smtClean="0"/>
              <a:t>rbp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&lt;&lt;set appropriate </a:t>
            </a:r>
            <a:r>
              <a:rPr lang="en-US" dirty="0" err="1" smtClean="0"/>
              <a:t>eax</a:t>
            </a:r>
            <a:r>
              <a:rPr lang="en-US" dirty="0" smtClean="0"/>
              <a:t> value&gt;&gt;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cpuid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&lt;&lt;look at VMX bit in appropriate register&gt;&gt;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jz</a:t>
            </a:r>
            <a:r>
              <a:rPr lang="en-US" dirty="0"/>
              <a:t>	</a:t>
            </a:r>
            <a:r>
              <a:rPr lang="en-US" dirty="0" smtClean="0"/>
              <a:t>	&lt;&lt;</a:t>
            </a:r>
            <a:r>
              <a:rPr lang="en-US" dirty="0" err="1" smtClean="0"/>
              <a:t>no_vmx</a:t>
            </a:r>
            <a:r>
              <a:rPr lang="en-US" dirty="0" smtClean="0"/>
              <a:t>&gt;&gt;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leaq</a:t>
            </a:r>
            <a:r>
              <a:rPr lang="en-US" dirty="0" smtClean="0"/>
              <a:t>		S0(%rip), %</a:t>
            </a:r>
            <a:r>
              <a:rPr lang="en-US" dirty="0" err="1" smtClean="0"/>
              <a:t>rdi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call		puts</a:t>
            </a:r>
          </a:p>
          <a:p>
            <a:pPr marL="457200" lvl="1" indent="0">
              <a:buNone/>
            </a:pPr>
            <a:r>
              <a:rPr lang="en-US" dirty="0" smtClean="0"/>
              <a:t>	leave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ret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1909" y="4200092"/>
            <a:ext cx="22398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lookup appropriate values in the Intel manual:</a:t>
            </a:r>
          </a:p>
          <a:p>
            <a:r>
              <a:rPr lang="en-US" dirty="0" err="1" smtClean="0"/>
              <a:t>Vol</a:t>
            </a:r>
            <a:r>
              <a:rPr lang="en-US" dirty="0" smtClean="0"/>
              <a:t> 2a 3-212, Figure 3-6 (</a:t>
            </a:r>
            <a:r>
              <a:rPr lang="en-US" dirty="0" err="1" smtClean="0"/>
              <a:t>pg</a:t>
            </a:r>
            <a:r>
              <a:rPr lang="en-US" dirty="0" smtClean="0"/>
              <a:t> 269)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956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514" y="274638"/>
            <a:ext cx="49122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general </a:t>
            </a:r>
            <a:r>
              <a:rPr lang="en-US" dirty="0" err="1" smtClean="0"/>
              <a:t>cpuid.asm</a:t>
            </a:r>
            <a:r>
              <a:rPr lang="en-US" dirty="0" smtClean="0"/>
              <a:t> skeleton</a:t>
            </a:r>
            <a:br>
              <a:rPr lang="en-US" dirty="0" smtClean="0"/>
            </a:br>
            <a:r>
              <a:rPr lang="en-US" dirty="0" smtClean="0"/>
              <a:t>(for Windows)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6273" y="274638"/>
            <a:ext cx="4572000" cy="6186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_CpuId PROC</a:t>
            </a:r>
          </a:p>
          <a:p>
            <a:r>
              <a:rPr lang="sk-SK" dirty="0"/>
              <a:t>        push    rbp</a:t>
            </a:r>
          </a:p>
          <a:p>
            <a:r>
              <a:rPr lang="sk-SK" dirty="0"/>
              <a:t>        mov    </a:t>
            </a:r>
            <a:r>
              <a:rPr lang="sk-SK" dirty="0" smtClean="0"/>
              <a:t> rbp</a:t>
            </a:r>
            <a:r>
              <a:rPr lang="sk-SK" dirty="0"/>
              <a:t>, rsp</a:t>
            </a:r>
          </a:p>
          <a:p>
            <a:r>
              <a:rPr lang="sk-SK" dirty="0"/>
              <a:t>        push    rbx</a:t>
            </a:r>
          </a:p>
          <a:p>
            <a:r>
              <a:rPr lang="sk-SK" dirty="0"/>
              <a:t>        push    rsi</a:t>
            </a:r>
          </a:p>
          <a:p>
            <a:endParaRPr lang="sk-SK" dirty="0"/>
          </a:p>
          <a:p>
            <a:r>
              <a:rPr lang="sk-SK" dirty="0"/>
              <a:t>        mov             [rbp+18h], rdx</a:t>
            </a:r>
          </a:p>
          <a:p>
            <a:r>
              <a:rPr lang="sk-SK" dirty="0"/>
              <a:t>        mov             eax, ecx</a:t>
            </a:r>
          </a:p>
          <a:p>
            <a:r>
              <a:rPr lang="sk-SK" dirty="0"/>
              <a:t>        cpuid</a:t>
            </a:r>
          </a:p>
          <a:p>
            <a:r>
              <a:rPr lang="sk-SK" dirty="0"/>
              <a:t>        mov             rsi, [rbp+18h]</a:t>
            </a:r>
          </a:p>
          <a:p>
            <a:r>
              <a:rPr lang="sk-SK" dirty="0"/>
              <a:t>        mov             [rsi], eax</a:t>
            </a:r>
          </a:p>
          <a:p>
            <a:r>
              <a:rPr lang="sk-SK" dirty="0"/>
              <a:t>        mov             [r8], ebx</a:t>
            </a:r>
          </a:p>
          <a:p>
            <a:r>
              <a:rPr lang="sk-SK" dirty="0"/>
              <a:t>        mov             [r9], ecx</a:t>
            </a:r>
          </a:p>
          <a:p>
            <a:r>
              <a:rPr lang="sk-SK" dirty="0"/>
              <a:t>        mov             rsi, [rbp+30h]</a:t>
            </a:r>
          </a:p>
          <a:p>
            <a:r>
              <a:rPr lang="sk-SK" dirty="0"/>
              <a:t>        mov             [rsi], edx      </a:t>
            </a:r>
          </a:p>
          <a:p>
            <a:endParaRPr lang="sk-SK" dirty="0"/>
          </a:p>
          <a:p>
            <a:r>
              <a:rPr lang="sk-SK" dirty="0"/>
              <a:t>        pop             rsi</a:t>
            </a:r>
          </a:p>
          <a:p>
            <a:r>
              <a:rPr lang="sk-SK" dirty="0"/>
              <a:t>        pop             rbx</a:t>
            </a:r>
          </a:p>
          <a:p>
            <a:r>
              <a:rPr lang="sk-SK" dirty="0"/>
              <a:t>        mov            </a:t>
            </a:r>
            <a:r>
              <a:rPr lang="sk-SK" dirty="0" smtClean="0"/>
              <a:t>rsp</a:t>
            </a:r>
            <a:r>
              <a:rPr lang="sk-SK" dirty="0"/>
              <a:t>, rbp</a:t>
            </a:r>
          </a:p>
          <a:p>
            <a:r>
              <a:rPr lang="sk-SK" dirty="0"/>
              <a:t>        pop             rbp</a:t>
            </a:r>
          </a:p>
          <a:p>
            <a:r>
              <a:rPr lang="sk-SK" dirty="0"/>
              <a:t>        ret</a:t>
            </a:r>
          </a:p>
          <a:p>
            <a:r>
              <a:rPr lang="sk-SK" dirty="0"/>
              <a:t>_CpuId ENDP</a:t>
            </a:r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>
            <a:off x="3643950" y="2896325"/>
            <a:ext cx="1581648" cy="783433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1002" y="2931191"/>
            <a:ext cx="33023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VOID </a:t>
            </a:r>
            <a:r>
              <a:rPr lang="en-US" b="1" dirty="0" smtClean="0"/>
              <a:t>_</a:t>
            </a:r>
            <a:r>
              <a:rPr lang="en-US" b="1" dirty="0" err="1" smtClean="0"/>
              <a:t>CpuId</a:t>
            </a:r>
            <a:r>
              <a:rPr lang="en-US" dirty="0" smtClean="0"/>
              <a:t> (</a:t>
            </a:r>
          </a:p>
          <a:p>
            <a:r>
              <a:rPr lang="en-US" dirty="0"/>
              <a:t>	</a:t>
            </a:r>
            <a:r>
              <a:rPr lang="en-US" dirty="0" smtClean="0"/>
              <a:t>ULONG32 leaf, </a:t>
            </a:r>
          </a:p>
          <a:p>
            <a:r>
              <a:rPr lang="en-US" dirty="0"/>
              <a:t>	</a:t>
            </a:r>
            <a:r>
              <a:rPr lang="en-US" dirty="0" smtClean="0"/>
              <a:t>OUT </a:t>
            </a:r>
            <a:r>
              <a:rPr lang="en-US" dirty="0"/>
              <a:t>PULONG32 </a:t>
            </a:r>
            <a:r>
              <a:rPr lang="en-US" dirty="0" err="1"/>
              <a:t>ret_eax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OUT </a:t>
            </a:r>
            <a:r>
              <a:rPr lang="en-US" dirty="0"/>
              <a:t>PULONG32 </a:t>
            </a:r>
            <a:r>
              <a:rPr lang="en-US" dirty="0" err="1"/>
              <a:t>ret_ebx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OUT PULONG32 </a:t>
            </a:r>
            <a:r>
              <a:rPr lang="en-US" dirty="0" err="1"/>
              <a:t>ret_ecx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OUT </a:t>
            </a:r>
            <a:r>
              <a:rPr lang="en-US" dirty="0"/>
              <a:t>PULONG32 </a:t>
            </a:r>
            <a:r>
              <a:rPr lang="en-US" dirty="0" err="1" smtClean="0"/>
              <a:t>ret_edx</a:t>
            </a:r>
            <a:endParaRPr lang="en-US" dirty="0" smtClean="0"/>
          </a:p>
          <a:p>
            <a:r>
              <a:rPr lang="en-US" dirty="0" smtClean="0"/>
              <a:t>)</a:t>
            </a:r>
            <a:r>
              <a:rPr lang="en-US" dirty="0"/>
              <a:t>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2619" y="2545750"/>
            <a:ext cx="20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Function prototype: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5022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Check for 64-bit using </a:t>
            </a:r>
            <a:r>
              <a:rPr lang="en-US" u="sng" dirty="0" smtClean="0"/>
              <a:t>intrinsic</a:t>
            </a:r>
            <a:r>
              <a:rPr lang="en-US" dirty="0" smtClean="0"/>
              <a:t> </a:t>
            </a:r>
            <a:r>
              <a:rPr lang="en-US" dirty="0" err="1" smtClean="0"/>
              <a:t>cpuid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2240" y="2072808"/>
            <a:ext cx="8688714" cy="3799004"/>
            <a:chOff x="42653" y="1310808"/>
            <a:chExt cx="8688714" cy="3799004"/>
          </a:xfrm>
        </p:grpSpPr>
        <p:sp>
          <p:nvSpPr>
            <p:cNvPr id="7" name="Rectangle 6"/>
            <p:cNvSpPr/>
            <p:nvPr/>
          </p:nvSpPr>
          <p:spPr>
            <a:xfrm>
              <a:off x="42653" y="1324160"/>
              <a:ext cx="266848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/>
                <a:t>typedef</a:t>
              </a:r>
              <a:r>
                <a:rPr lang="en-US" sz="2400" dirty="0"/>
                <a:t> union </a:t>
              </a:r>
              <a:r>
                <a:rPr lang="en-US" sz="2400" dirty="0" smtClean="0"/>
                <a:t>_</a:t>
              </a:r>
              <a:r>
                <a:rPr lang="en-US" sz="2400" dirty="0" err="1" smtClean="0"/>
                <a:t>CpuId</a:t>
              </a:r>
              <a:r>
                <a:rPr lang="en-US" sz="2400" dirty="0" smtClean="0"/>
                <a:t> {</a:t>
              </a:r>
              <a:endParaRPr lang="en-US" sz="2400" dirty="0"/>
            </a:p>
            <a:p>
              <a:r>
                <a:rPr lang="en-US" sz="2400" dirty="0"/>
                <a:t>        </a:t>
              </a:r>
              <a:r>
                <a:rPr lang="en-US" sz="2400" dirty="0" err="1"/>
                <a:t>int</a:t>
              </a:r>
              <a:r>
                <a:rPr lang="en-US" sz="2400" dirty="0"/>
                <a:t> </a:t>
              </a:r>
              <a:r>
                <a:rPr lang="en-US" sz="2400" dirty="0" err="1"/>
                <a:t>i</a:t>
              </a:r>
              <a:r>
                <a:rPr lang="en-US" sz="2400" dirty="0"/>
                <a:t>[4];</a:t>
              </a:r>
            </a:p>
            <a:p>
              <a:r>
                <a:rPr lang="en-US" sz="2400" dirty="0"/>
                <a:t>        </a:t>
              </a:r>
              <a:r>
                <a:rPr lang="en-US" sz="2400" dirty="0" err="1"/>
                <a:t>struct</a:t>
              </a:r>
              <a:r>
                <a:rPr lang="en-US" sz="2400" dirty="0"/>
                <a:t> {</a:t>
              </a:r>
            </a:p>
            <a:p>
              <a:r>
                <a:rPr lang="en-US" sz="2400" dirty="0"/>
                <a:t>                </a:t>
              </a:r>
              <a:r>
                <a:rPr lang="en-US" sz="2400" dirty="0" err="1"/>
                <a:t>int</a:t>
              </a:r>
              <a:r>
                <a:rPr lang="en-US" sz="2400" dirty="0"/>
                <a:t> </a:t>
              </a:r>
              <a:r>
                <a:rPr lang="en-US" sz="2400" dirty="0" err="1"/>
                <a:t>eax</a:t>
              </a:r>
              <a:r>
                <a:rPr lang="en-US" sz="2400" dirty="0"/>
                <a:t>;</a:t>
              </a:r>
            </a:p>
            <a:p>
              <a:r>
                <a:rPr lang="en-US" sz="2400" dirty="0"/>
                <a:t>                </a:t>
              </a:r>
              <a:r>
                <a:rPr lang="en-US" sz="2400" dirty="0" err="1"/>
                <a:t>int</a:t>
              </a:r>
              <a:r>
                <a:rPr lang="en-US" sz="2400" dirty="0"/>
                <a:t> </a:t>
              </a:r>
              <a:r>
                <a:rPr lang="en-US" sz="2400" dirty="0" err="1"/>
                <a:t>ebx</a:t>
              </a:r>
              <a:r>
                <a:rPr lang="en-US" sz="2400" dirty="0"/>
                <a:t>;</a:t>
              </a:r>
            </a:p>
            <a:p>
              <a:r>
                <a:rPr lang="en-US" sz="2400" dirty="0"/>
                <a:t>                </a:t>
              </a:r>
              <a:r>
                <a:rPr lang="en-US" sz="2400" dirty="0" err="1"/>
                <a:t>int</a:t>
              </a:r>
              <a:r>
                <a:rPr lang="en-US" sz="2400" dirty="0"/>
                <a:t> </a:t>
              </a:r>
              <a:r>
                <a:rPr lang="en-US" sz="2400" dirty="0" err="1"/>
                <a:t>ecx</a:t>
              </a:r>
              <a:r>
                <a:rPr lang="en-US" sz="2400" dirty="0"/>
                <a:t>;</a:t>
              </a:r>
            </a:p>
            <a:p>
              <a:r>
                <a:rPr lang="en-US" sz="2400" dirty="0"/>
                <a:t>                </a:t>
              </a:r>
              <a:r>
                <a:rPr lang="en-US" sz="2400" dirty="0" err="1"/>
                <a:t>int</a:t>
              </a:r>
              <a:r>
                <a:rPr lang="en-US" sz="2400" dirty="0"/>
                <a:t> </a:t>
              </a:r>
              <a:r>
                <a:rPr lang="en-US" sz="2400" dirty="0" err="1"/>
                <a:t>edx</a:t>
              </a:r>
              <a:r>
                <a:rPr lang="en-US" sz="2400" dirty="0"/>
                <a:t>;</a:t>
              </a:r>
            </a:p>
            <a:p>
              <a:r>
                <a:rPr lang="en-US" sz="2400" dirty="0"/>
                <a:t>        };</a:t>
              </a:r>
            </a:p>
            <a:p>
              <a:r>
                <a:rPr lang="en-US" sz="2400" dirty="0"/>
                <a:t>} </a:t>
              </a:r>
              <a:r>
                <a:rPr lang="en-US" sz="2400" dirty="0" err="1"/>
                <a:t>CpuId_t</a:t>
              </a:r>
              <a:r>
                <a:rPr lang="en-US" sz="2400" dirty="0"/>
                <a:t>;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81049" y="1310808"/>
              <a:ext cx="5550318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int</a:t>
              </a:r>
              <a:r>
                <a:rPr lang="en-US" sz="2400" dirty="0" smtClean="0"/>
                <a:t> CheckFor64Bit() {</a:t>
              </a:r>
            </a:p>
            <a:p>
              <a:r>
                <a:rPr lang="en-US" sz="2400" dirty="0" smtClean="0"/>
                <a:t>	</a:t>
              </a:r>
              <a:r>
                <a:rPr lang="en-US" sz="2400" dirty="0" err="1" smtClean="0"/>
                <a:t>int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eax</a:t>
              </a:r>
              <a:r>
                <a:rPr lang="en-US" sz="2400" dirty="0" smtClean="0"/>
                <a:t>;</a:t>
              </a:r>
            </a:p>
            <a:p>
              <a:r>
                <a:rPr lang="en-US" sz="2400" dirty="0" smtClean="0"/>
                <a:t>	</a:t>
              </a:r>
              <a:r>
                <a:rPr lang="en-US" sz="2400" dirty="0" err="1" smtClean="0"/>
                <a:t>CpuId_t</a:t>
              </a:r>
              <a:r>
                <a:rPr lang="en-US" sz="2400" dirty="0" smtClean="0"/>
                <a:t> </a:t>
              </a:r>
              <a:r>
                <a:rPr lang="en-US" sz="2400" dirty="0" err="1"/>
                <a:t>regs</a:t>
              </a:r>
              <a:r>
                <a:rPr lang="en-US" sz="2400" dirty="0"/>
                <a:t>; // </a:t>
              </a:r>
              <a:r>
                <a:rPr lang="en-US" sz="2400" dirty="0" err="1"/>
                <a:t>eax</a:t>
              </a:r>
              <a:r>
                <a:rPr lang="en-US" sz="2400" dirty="0"/>
                <a:t>, </a:t>
              </a:r>
              <a:r>
                <a:rPr lang="en-US" sz="2400" dirty="0" err="1"/>
                <a:t>ebx</a:t>
              </a:r>
              <a:r>
                <a:rPr lang="en-US" sz="2400" dirty="0"/>
                <a:t>, </a:t>
              </a:r>
              <a:r>
                <a:rPr lang="en-US" sz="2400" dirty="0" err="1"/>
                <a:t>ecx</a:t>
              </a:r>
              <a:r>
                <a:rPr lang="en-US" sz="2400" dirty="0"/>
                <a:t>, </a:t>
              </a:r>
              <a:r>
                <a:rPr lang="en-US" sz="2400" dirty="0" err="1" smtClean="0"/>
                <a:t>edx</a:t>
              </a:r>
              <a:endParaRPr lang="en-US" sz="2400" dirty="0" smtClean="0"/>
            </a:p>
            <a:p>
              <a:r>
                <a:rPr lang="en-US" sz="2400" dirty="0" smtClean="0"/>
                <a:t>	char </a:t>
              </a:r>
              <a:r>
                <a:rPr lang="en-US" sz="2400" dirty="0" err="1"/>
                <a:t>bitres</a:t>
              </a:r>
              <a:r>
                <a:rPr lang="en-US" sz="2400" dirty="0" smtClean="0"/>
                <a:t>;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	</a:t>
              </a:r>
              <a:r>
                <a:rPr lang="en-US" sz="2400" dirty="0" err="1" smtClean="0"/>
                <a:t>eax</a:t>
              </a:r>
              <a:r>
                <a:rPr lang="en-US" sz="2400" dirty="0" smtClean="0"/>
                <a:t> </a:t>
              </a:r>
              <a:r>
                <a:rPr lang="en-US" sz="2400" dirty="0"/>
                <a:t>= 0x80000001; </a:t>
              </a:r>
              <a:endParaRPr lang="en-US" sz="2400" dirty="0" smtClean="0"/>
            </a:p>
            <a:p>
              <a:r>
                <a:rPr lang="en-US" sz="2400" dirty="0"/>
                <a:t>	</a:t>
              </a:r>
              <a:r>
                <a:rPr lang="en-US" sz="2400" dirty="0" smtClean="0"/>
                <a:t>__</a:t>
              </a:r>
              <a:r>
                <a:rPr lang="en-US" sz="2400" dirty="0" err="1" smtClean="0"/>
                <a:t>cpuid</a:t>
              </a:r>
              <a:r>
                <a:rPr lang="en-US" sz="2400" dirty="0"/>
                <a:t>(</a:t>
              </a:r>
              <a:r>
                <a:rPr lang="en-US" sz="2400" dirty="0" err="1"/>
                <a:t>regs.i</a:t>
              </a:r>
              <a:r>
                <a:rPr lang="en-US" sz="2400" dirty="0"/>
                <a:t>, </a:t>
              </a:r>
              <a:r>
                <a:rPr lang="en-US" sz="2400" dirty="0" err="1"/>
                <a:t>eax</a:t>
              </a:r>
              <a:r>
                <a:rPr lang="en-US" sz="2400" dirty="0"/>
                <a:t>); </a:t>
              </a:r>
              <a:endParaRPr lang="en-US" sz="2400" dirty="0" smtClean="0"/>
            </a:p>
            <a:p>
              <a:r>
                <a:rPr lang="en-US" sz="2400" dirty="0"/>
                <a:t>	</a:t>
              </a:r>
              <a:r>
                <a:rPr lang="en-US" sz="2400" dirty="0" err="1" smtClean="0"/>
                <a:t>bitres</a:t>
              </a:r>
              <a:r>
                <a:rPr lang="en-US" sz="2400" dirty="0" smtClean="0"/>
                <a:t> </a:t>
              </a:r>
              <a:r>
                <a:rPr lang="en-US" sz="2400" dirty="0"/>
                <a:t>= _</a:t>
              </a:r>
              <a:r>
                <a:rPr lang="en-US" sz="2400" dirty="0" err="1"/>
                <a:t>bittest</a:t>
              </a:r>
              <a:r>
                <a:rPr lang="en-US" sz="2400" dirty="0"/>
                <a:t>((long*) &amp;</a:t>
              </a:r>
              <a:r>
                <a:rPr lang="en-US" sz="2400" dirty="0" err="1"/>
                <a:t>regs.edx</a:t>
              </a:r>
              <a:r>
                <a:rPr lang="en-US" sz="2400" dirty="0"/>
                <a:t>, 29)</a:t>
              </a:r>
              <a:r>
                <a:rPr lang="en-US" sz="2400" dirty="0" smtClean="0"/>
                <a:t>;</a:t>
              </a:r>
            </a:p>
            <a:p>
              <a:r>
                <a:rPr lang="en-US" sz="2400" dirty="0"/>
                <a:t>	</a:t>
              </a:r>
              <a:r>
                <a:rPr lang="en-US" sz="2400" dirty="0" smtClean="0"/>
                <a:t>return </a:t>
              </a:r>
              <a:r>
                <a:rPr lang="en-US" sz="2400" dirty="0" err="1" smtClean="0"/>
                <a:t>bitres</a:t>
              </a:r>
              <a:r>
                <a:rPr lang="en-US" sz="2400" dirty="0" smtClean="0"/>
                <a:t> ? 1 : 0;</a:t>
              </a:r>
            </a:p>
            <a:p>
              <a:r>
                <a:rPr lang="en-US" sz="2400" dirty="0" smtClean="0"/>
                <a:t>}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8524" y="6017163"/>
            <a:ext cx="62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Intrinsic = Visual Studio supplied C macro (i.e. built 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8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CPUID + VMX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86 Assembly refresher</a:t>
            </a:r>
          </a:p>
          <a:p>
            <a:r>
              <a:rPr lang="en-US" dirty="0" smtClean="0"/>
              <a:t>Note</a:t>
            </a:r>
          </a:p>
          <a:p>
            <a:pPr lvl="1"/>
            <a:r>
              <a:rPr lang="en-US" dirty="0" smtClean="0"/>
              <a:t>No more inline assembly on 64-bit Windows</a:t>
            </a:r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Setup your coding environment</a:t>
            </a:r>
          </a:p>
          <a:p>
            <a:pPr lvl="1"/>
            <a:r>
              <a:rPr lang="en-US" dirty="0" smtClean="0"/>
              <a:t>Implement code in assembly to determine whether your CPU supports VMX, and for fun AESNI if you like</a:t>
            </a:r>
          </a:p>
          <a:p>
            <a:pPr lvl="1"/>
            <a:r>
              <a:rPr lang="en-US" dirty="0"/>
              <a:t>You can lookup appropriate values in the Intel </a:t>
            </a:r>
            <a:r>
              <a:rPr lang="en-US" dirty="0" smtClean="0"/>
              <a:t>manual </a:t>
            </a:r>
            <a:r>
              <a:rPr lang="en-US" dirty="0" err="1" smtClean="0"/>
              <a:t>Vol</a:t>
            </a:r>
            <a:r>
              <a:rPr lang="en-US" dirty="0" smtClean="0"/>
              <a:t> </a:t>
            </a:r>
            <a:r>
              <a:rPr lang="en-US" dirty="0"/>
              <a:t>2a 3-212, Figure 3-</a:t>
            </a:r>
            <a:r>
              <a:rPr lang="en-US" dirty="0" smtClean="0"/>
              <a:t>6. (Learn to search the manual!)</a:t>
            </a:r>
          </a:p>
          <a:p>
            <a:pPr lvl="1"/>
            <a:r>
              <a:rPr lang="en-US" dirty="0" smtClean="0"/>
              <a:t>Implement grabbing the brand string—we’ll be playing with that later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42"/>
            <a:ext cx="8229600" cy="1143000"/>
          </a:xfrm>
        </p:spPr>
        <p:txBody>
          <a:bodyPr/>
          <a:lstStyle/>
          <a:p>
            <a:r>
              <a:rPr lang="en-US" dirty="0" smtClean="0"/>
              <a:t>64-bit driver notes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 descr="Screen shot 2012-06-15 at 6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48" y="1875512"/>
            <a:ext cx="1973652" cy="3084745"/>
          </a:xfrm>
          <a:prstGeom prst="rect">
            <a:avLst/>
          </a:prstGeom>
        </p:spPr>
      </p:pic>
      <p:pic>
        <p:nvPicPr>
          <p:cNvPr id="10" name="Picture 9" descr="Screen shot 2012-06-15 at 6.4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1" y="1883609"/>
            <a:ext cx="1816100" cy="8255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4371300" y="2296359"/>
            <a:ext cx="904751" cy="227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Screen shot 2012-06-15 at 6.44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6"/>
          <a:stretch/>
        </p:blipFill>
        <p:spPr>
          <a:xfrm>
            <a:off x="4910590" y="3366805"/>
            <a:ext cx="4156050" cy="28575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71300" y="4769902"/>
            <a:ext cx="483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Screen shot 2012-06-15 at 6.46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0" y="3751231"/>
            <a:ext cx="1739900" cy="355600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endCxn id="19" idx="3"/>
          </p:cNvCxnSpPr>
          <p:nvPr/>
        </p:nvCxnSpPr>
        <p:spPr>
          <a:xfrm flipH="1">
            <a:off x="2012900" y="3929031"/>
            <a:ext cx="3847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52329" y="1495816"/>
            <a:ext cx="25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You will implement here: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709109"/>
            <a:ext cx="25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You will implement here: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9940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Department</a:t>
            </a:r>
          </a:p>
          <a:p>
            <a:r>
              <a:rPr lang="en-US" dirty="0" smtClean="0"/>
              <a:t>Work interests</a:t>
            </a:r>
          </a:p>
          <a:p>
            <a:pPr lvl="1"/>
            <a:r>
              <a:rPr lang="en-US" dirty="0" smtClean="0"/>
              <a:t>Projects, sponsor,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smtClean="0"/>
              <a:t>64-bit driver notes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40</a:t>
            </a:fld>
            <a:endParaRPr lang="en-US"/>
          </a:p>
        </p:txBody>
      </p:sp>
      <p:pic>
        <p:nvPicPr>
          <p:cNvPr id="9" name="Picture 8" descr="Screen shot 2012-06-15 at 6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0" y="2280556"/>
            <a:ext cx="1899800" cy="2969317"/>
          </a:xfrm>
          <a:prstGeom prst="rect">
            <a:avLst/>
          </a:prstGeom>
        </p:spPr>
      </p:pic>
      <p:pic>
        <p:nvPicPr>
          <p:cNvPr id="3" name="Picture 2" descr="Screen shot 2012-06-15 at 6.4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0" y="1417638"/>
            <a:ext cx="5388773" cy="383223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267083" y="1899231"/>
            <a:ext cx="1376867" cy="1365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8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smtClean="0"/>
              <a:t>64-bit driver notes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41</a:t>
            </a:fld>
            <a:endParaRPr lang="en-US"/>
          </a:p>
        </p:txBody>
      </p:sp>
      <p:pic>
        <p:nvPicPr>
          <p:cNvPr id="9" name="Picture 8" descr="Screen shot 2012-06-15 at 6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2" y="3857298"/>
            <a:ext cx="1832530" cy="2864177"/>
          </a:xfrm>
          <a:prstGeom prst="rect">
            <a:avLst/>
          </a:prstGeom>
        </p:spPr>
      </p:pic>
      <p:pic>
        <p:nvPicPr>
          <p:cNvPr id="7" name="Picture 6" descr="Screen shot 2012-06-15 at 6.49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76372"/>
            <a:ext cx="9144000" cy="2666550"/>
          </a:xfrm>
          <a:prstGeom prst="rect">
            <a:avLst/>
          </a:prstGeom>
        </p:spPr>
      </p:pic>
      <p:pic>
        <p:nvPicPr>
          <p:cNvPr id="10" name="Picture 9" descr="Screen shot 2012-06-15 at 6.54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00334"/>
            <a:ext cx="4721968" cy="46293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1730545" y="5731803"/>
            <a:ext cx="1393655" cy="422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86049" y="3240561"/>
            <a:ext cx="1554337" cy="2110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332"/>
            <a:ext cx="8229600" cy="1143000"/>
          </a:xfrm>
        </p:spPr>
        <p:txBody>
          <a:bodyPr/>
          <a:lstStyle/>
          <a:p>
            <a:r>
              <a:rPr lang="en-US" dirty="0" smtClean="0"/>
              <a:t>Generating a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920"/>
            <a:ext cx="8229600" cy="4525963"/>
          </a:xfrm>
        </p:spPr>
        <p:txBody>
          <a:bodyPr/>
          <a:lstStyle/>
          <a:p>
            <a:r>
              <a:rPr lang="en-US" dirty="0" smtClean="0"/>
              <a:t>Windows 7 requires signed drivers</a:t>
            </a:r>
          </a:p>
          <a:p>
            <a:pPr lvl="1"/>
            <a:r>
              <a:rPr lang="en-US" dirty="0" smtClean="0"/>
              <a:t>We can self-sign if we boot into “Test signing mode”</a:t>
            </a:r>
          </a:p>
          <a:p>
            <a:pPr lvl="1"/>
            <a:r>
              <a:rPr lang="en-US" dirty="0" smtClean="0"/>
              <a:t>In Admin command prompt: </a:t>
            </a:r>
          </a:p>
          <a:p>
            <a:pPr lvl="2"/>
            <a:r>
              <a:rPr lang="en-US" b="1" dirty="0" err="1" smtClean="0"/>
              <a:t>bcdedit</a:t>
            </a:r>
            <a:r>
              <a:rPr lang="en-US" b="1" dirty="0" smtClean="0"/>
              <a:t> /set </a:t>
            </a:r>
            <a:r>
              <a:rPr lang="en-US" b="1" dirty="0" err="1" smtClean="0"/>
              <a:t>testsigning</a:t>
            </a:r>
            <a:r>
              <a:rPr lang="en-US" b="1" dirty="0" smtClean="0"/>
              <a:t> on</a:t>
            </a:r>
          </a:p>
          <a:p>
            <a:r>
              <a:rPr lang="en-US" dirty="0" smtClean="0"/>
              <a:t>Self signed drivers: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 descr="Screen shot 2012-06-15 at 6.5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9" y="4302020"/>
            <a:ext cx="8509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5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virtualization…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virtualization useful?</a:t>
            </a:r>
          </a:p>
          <a:p>
            <a:r>
              <a:rPr lang="en-US" dirty="0" smtClean="0"/>
              <a:t>How complex is it to implement?</a:t>
            </a:r>
          </a:p>
          <a:p>
            <a:r>
              <a:rPr lang="en-US" dirty="0" smtClean="0"/>
              <a:t>What inherent challenges can be expected?</a:t>
            </a:r>
          </a:p>
          <a:p>
            <a:r>
              <a:rPr lang="en-US" dirty="0" smtClean="0"/>
              <a:t>What techniques have proven successful?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Popek</a:t>
            </a:r>
            <a:r>
              <a:rPr lang="en-US" dirty="0"/>
              <a:t> and Goldberg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Virtualization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99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POPEK, G. J., GOLDBERG, R. P., “Formal </a:t>
            </a:r>
            <a:r>
              <a:rPr lang="en-US" dirty="0" smtClean="0"/>
              <a:t>requirements </a:t>
            </a:r>
            <a:r>
              <a:rPr lang="en-US" dirty="0"/>
              <a:t>for </a:t>
            </a:r>
            <a:r>
              <a:rPr lang="en-US" dirty="0" err="1"/>
              <a:t>virtualizable</a:t>
            </a:r>
            <a:r>
              <a:rPr lang="en-US" dirty="0"/>
              <a:t> third generation </a:t>
            </a:r>
            <a:r>
              <a:rPr lang="en-US" dirty="0" smtClean="0"/>
              <a:t>architectures</a:t>
            </a:r>
            <a:r>
              <a:rPr lang="en-US" dirty="0"/>
              <a:t>,” ACM </a:t>
            </a:r>
            <a:r>
              <a:rPr lang="en-US" dirty="0" smtClean="0"/>
              <a:t>Communications, </a:t>
            </a:r>
            <a:r>
              <a:rPr lang="en-US" dirty="0"/>
              <a:t>July </a:t>
            </a:r>
            <a:r>
              <a:rPr lang="en-US" b="1" dirty="0"/>
              <a:t>1974</a:t>
            </a:r>
            <a:endParaRPr lang="en-US" b="1" dirty="0" smtClean="0"/>
          </a:p>
          <a:p>
            <a:r>
              <a:rPr lang="en-US" dirty="0" smtClean="0"/>
              <a:t>Equivalence </a:t>
            </a:r>
            <a:r>
              <a:rPr lang="en-US" dirty="0"/>
              <a:t>/ Fidelity </a:t>
            </a:r>
          </a:p>
          <a:p>
            <a:pPr lvl="1"/>
            <a:r>
              <a:rPr lang="en-US" dirty="0"/>
              <a:t>A program running under the VMM should exhibit a behavior essentially identical to that demonstrated when running on an equivalent machine directly.</a:t>
            </a:r>
          </a:p>
          <a:p>
            <a:r>
              <a:rPr lang="en-US" dirty="0"/>
              <a:t>Resource control / Safety </a:t>
            </a:r>
          </a:p>
          <a:p>
            <a:pPr lvl="1"/>
            <a:r>
              <a:rPr lang="en-US" dirty="0"/>
              <a:t>The VMM must be in complete control of the virtualized resources.</a:t>
            </a:r>
          </a:p>
          <a:p>
            <a:r>
              <a:rPr lang="en-US" dirty="0"/>
              <a:t>Efficiency / Performance</a:t>
            </a:r>
          </a:p>
          <a:p>
            <a:pPr lvl="1"/>
            <a:r>
              <a:rPr lang="en-US" dirty="0"/>
              <a:t>A statistically dominant fraction of machine instructions must be executed without VMM intervention.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6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strokes for different folks…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Simulation</a:t>
            </a:r>
          </a:p>
          <a:p>
            <a:r>
              <a:rPr lang="en-US" dirty="0" smtClean="0"/>
              <a:t>Binary translation</a:t>
            </a:r>
          </a:p>
          <a:p>
            <a:r>
              <a:rPr lang="en-US" dirty="0"/>
              <a:t>Para-</a:t>
            </a:r>
            <a:r>
              <a:rPr lang="en-US" dirty="0" smtClean="0"/>
              <a:t>virtualization</a:t>
            </a:r>
          </a:p>
          <a:p>
            <a:r>
              <a:rPr lang="en-US" dirty="0" smtClean="0"/>
              <a:t>Hardware assist +/- some software emulation</a:t>
            </a:r>
          </a:p>
          <a:p>
            <a:pPr lvl="1"/>
            <a:r>
              <a:rPr lang="en-US" dirty="0" smtClean="0"/>
              <a:t>Emulation required for supporting some x86 guests (i.e., real-mode) even with hardware 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3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virtualization (aka emulation)</a:t>
            </a:r>
          </a:p>
          <a:p>
            <a:pPr lvl="1"/>
            <a:r>
              <a:rPr lang="en-US" dirty="0" err="1" smtClean="0"/>
              <a:t>Bochs</a:t>
            </a:r>
            <a:r>
              <a:rPr lang="en-US" dirty="0" smtClean="0"/>
              <a:t> and QEMU</a:t>
            </a:r>
          </a:p>
          <a:p>
            <a:r>
              <a:rPr lang="en-US" dirty="0" err="1" smtClean="0"/>
              <a:t>Paravirtualization</a:t>
            </a:r>
            <a:endParaRPr lang="en-US" dirty="0" smtClean="0"/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, VMware</a:t>
            </a:r>
          </a:p>
          <a:p>
            <a:r>
              <a:rPr lang="en-US" dirty="0" smtClean="0"/>
              <a:t>Binary Translation</a:t>
            </a:r>
            <a:endParaRPr lang="en-US" dirty="0"/>
          </a:p>
          <a:p>
            <a:pPr lvl="1"/>
            <a:r>
              <a:rPr lang="en-US" dirty="0" smtClean="0"/>
              <a:t>VMware, </a:t>
            </a:r>
            <a:r>
              <a:rPr lang="en-US" dirty="0" err="1" smtClean="0"/>
              <a:t>VirtualPC</a:t>
            </a:r>
            <a:r>
              <a:rPr lang="en-US" dirty="0" smtClean="0"/>
              <a:t>, </a:t>
            </a:r>
            <a:r>
              <a:rPr lang="en-US" dirty="0" err="1" smtClean="0"/>
              <a:t>VirtualBox</a:t>
            </a:r>
            <a:r>
              <a:rPr lang="en-US" dirty="0" smtClean="0"/>
              <a:t>, QEMU</a:t>
            </a:r>
          </a:p>
          <a:p>
            <a:r>
              <a:rPr lang="en-US" dirty="0" smtClean="0"/>
              <a:t>Hardware Virtualization</a:t>
            </a:r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, VMware, </a:t>
            </a:r>
            <a:r>
              <a:rPr lang="en-US" dirty="0" err="1" smtClean="0"/>
              <a:t>VirtualPC</a:t>
            </a:r>
            <a:r>
              <a:rPr lang="en-US" dirty="0" smtClean="0"/>
              <a:t>, </a:t>
            </a:r>
            <a:r>
              <a:rPr lang="en-US" dirty="0" err="1" smtClean="0"/>
              <a:t>VirtualBox</a:t>
            </a:r>
            <a:r>
              <a:rPr lang="en-US" dirty="0" smtClean="0"/>
              <a:t>, KVM,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Virtualization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CPUID instruction</a:t>
            </a:r>
          </a:p>
          <a:p>
            <a:r>
              <a:rPr lang="en-US" dirty="0" smtClean="0"/>
              <a:t>Ring Aliasing</a:t>
            </a:r>
          </a:p>
          <a:p>
            <a:r>
              <a:rPr lang="en-US" dirty="0" smtClean="0"/>
              <a:t>Ring Compression</a:t>
            </a:r>
          </a:p>
          <a:p>
            <a:r>
              <a:rPr lang="en-US" dirty="0" smtClean="0"/>
              <a:t>Memory addressing</a:t>
            </a:r>
          </a:p>
          <a:p>
            <a:r>
              <a:rPr lang="en-US" dirty="0" smtClean="0"/>
              <a:t>Non-faulting guest access to privileged state</a:t>
            </a:r>
            <a:endParaRPr lang="en-US" dirty="0"/>
          </a:p>
          <a:p>
            <a:r>
              <a:rPr lang="en-US" dirty="0"/>
              <a:t>17 instructions don't meet </a:t>
            </a:r>
            <a:r>
              <a:rPr lang="en-US" dirty="0" err="1"/>
              <a:t>Popek</a:t>
            </a:r>
            <a:r>
              <a:rPr lang="en-US" dirty="0"/>
              <a:t> and Goldberg </a:t>
            </a:r>
            <a:r>
              <a:rPr lang="en-US" dirty="0" smtClean="0"/>
              <a:t>criteria [Lawton and Robin] (citation)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6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CPUID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Returns processor identification and feature information</a:t>
            </a:r>
          </a:p>
          <a:p>
            <a:r>
              <a:rPr lang="en-US" dirty="0" smtClean="0"/>
              <a:t>Thought: When employing virtualization, are there certain undesirable features not to be exposed to the guest?</a:t>
            </a:r>
          </a:p>
          <a:p>
            <a:pPr lvl="1"/>
            <a:r>
              <a:rPr lang="en-US" dirty="0" smtClean="0"/>
              <a:t> Some </a:t>
            </a:r>
            <a:r>
              <a:rPr lang="en-US" dirty="0"/>
              <a:t>of these </a:t>
            </a:r>
            <a:r>
              <a:rPr lang="en-US" dirty="0" smtClean="0"/>
              <a:t>features </a:t>
            </a:r>
            <a:r>
              <a:rPr lang="en-US" dirty="0"/>
              <a:t>could make the guest believe it can do things it </a:t>
            </a:r>
            <a:r>
              <a:rPr lang="en-US" dirty="0" smtClean="0"/>
              <a:t>can’t</a:t>
            </a:r>
          </a:p>
          <a:p>
            <a:pPr lvl="1"/>
            <a:r>
              <a:rPr lang="en-US" dirty="0" smtClean="0"/>
              <a:t>Might want to mask off some features from guest (virtualization)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iv_r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21" y="2396496"/>
            <a:ext cx="3586079" cy="258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81078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Ring 0 is most privileged </a:t>
            </a:r>
          </a:p>
          <a:p>
            <a:r>
              <a:rPr lang="en-US" dirty="0" smtClean="0"/>
              <a:t>OS kernels assume to be running at ring 0</a:t>
            </a:r>
          </a:p>
          <a:p>
            <a:pPr lvl="1"/>
            <a:r>
              <a:rPr lang="en-US" dirty="0" smtClean="0"/>
              <a:t>Our guest VM is no different</a:t>
            </a:r>
          </a:p>
          <a:p>
            <a:r>
              <a:rPr lang="en-US" dirty="0" smtClean="0"/>
              <a:t>VMM and guest cannot share ring 0</a:t>
            </a:r>
          </a:p>
          <a:p>
            <a:pPr lvl="1"/>
            <a:r>
              <a:rPr lang="en-US" dirty="0" smtClean="0"/>
              <a:t>If guest isn’t in ring 0, could use PUSH CS to figure that out (CPL is in the last two bits of CS register)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43417" y="5156479"/>
            <a:ext cx="3479190" cy="64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Figure </a:t>
            </a:r>
            <a:r>
              <a:rPr lang="en-US" dirty="0"/>
              <a:t>5-3. Protection </a:t>
            </a:r>
            <a:r>
              <a:rPr lang="en-US" dirty="0" smtClean="0"/>
              <a:t>Rings for Intel’s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2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r>
              <a:rPr lang="en-US" dirty="0"/>
              <a:t>/Intermediate </a:t>
            </a:r>
            <a:r>
              <a:rPr lang="en-US" dirty="0" smtClean="0"/>
              <a:t>x86 (or equivalent) required</a:t>
            </a:r>
          </a:p>
          <a:p>
            <a:r>
              <a:rPr lang="en-US" dirty="0" smtClean="0"/>
              <a:t>Rootkits class will probably help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3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6450"/>
            <a:ext cx="8229600" cy="1143000"/>
          </a:xfrm>
        </p:spPr>
        <p:txBody>
          <a:bodyPr/>
          <a:lstStyle/>
          <a:p>
            <a:r>
              <a:rPr lang="en-US" dirty="0" smtClean="0"/>
              <a:t>Ring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000"/>
            <a:ext cx="8229600" cy="54873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IA32 supplies two isolation mechanisms, Segmentation and Paging</a:t>
            </a:r>
          </a:p>
          <a:p>
            <a:r>
              <a:rPr lang="en-US" dirty="0" smtClean="0"/>
              <a:t>Segmentation isn’t available in 64-bit</a:t>
            </a:r>
          </a:p>
          <a:p>
            <a:r>
              <a:rPr lang="en-US" dirty="0" smtClean="0"/>
              <a:t>So paging is only choice for isolating a guest</a:t>
            </a:r>
          </a:p>
          <a:p>
            <a:r>
              <a:rPr lang="en-US" dirty="0" smtClean="0"/>
              <a:t>But paging doesn’t distinguish between rings 0 – 2</a:t>
            </a:r>
          </a:p>
          <a:p>
            <a:pPr lvl="1"/>
            <a:r>
              <a:rPr lang="en-US" dirty="0" smtClean="0"/>
              <a:t>See Section 5.11.2 “</a:t>
            </a:r>
            <a:r>
              <a:rPr lang="en-US" dirty="0"/>
              <a:t>If the processor is currently operating at a CPL of 0, 1, or 2, it is in supervisor mode; if it is operating at a CPL of 3, it is in user mode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And our host kernel is in ring 0 and guest software is in ring 3. No more rings = we’re compressed.</a:t>
            </a:r>
          </a:p>
          <a:p>
            <a:pPr lvl="1"/>
            <a:r>
              <a:rPr lang="en-US" dirty="0" smtClean="0"/>
              <a:t>Therefore, our guest cannot be isolated from user-space applications and cannot be reasonably protected from each other.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8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 (clear interrupt flag) and STI (set interrupt </a:t>
            </a:r>
            <a:r>
              <a:rPr lang="en-US" dirty="0" smtClean="0"/>
              <a:t>flag</a:t>
            </a:r>
          </a:p>
          <a:p>
            <a:r>
              <a:rPr lang="en-US" dirty="0" smtClean="0"/>
              <a:t>A ring </a:t>
            </a:r>
            <a:r>
              <a:rPr lang="en-US" dirty="0"/>
              <a:t>3 guest that calls CLI or STI </a:t>
            </a:r>
            <a:r>
              <a:rPr lang="en-US" dirty="0" smtClean="0"/>
              <a:t>raises CPU exception</a:t>
            </a:r>
          </a:p>
          <a:p>
            <a:r>
              <a:rPr lang="en-US" dirty="0" smtClean="0"/>
              <a:t>Different </a:t>
            </a:r>
            <a:r>
              <a:rPr lang="en-US" dirty="0"/>
              <a:t>choices about how to architect your virtualization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/>
              <a:t>options: turn these interrupts into virtual interrupts, trap to VMM, binary translation.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Non-faulting instructions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1927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wanted to construct a VMM and use fault-then-emulate to virtualize the guest, x86 would turn around and bite you</a:t>
            </a:r>
          </a:p>
          <a:p>
            <a:pPr lvl="1"/>
            <a:r>
              <a:rPr lang="en-US" dirty="0" smtClean="0"/>
              <a:t>Some things just don’t fault, and silently fail instead (i.e., POPF, LAR)</a:t>
            </a:r>
          </a:p>
          <a:p>
            <a:pPr lvl="1"/>
            <a:r>
              <a:rPr lang="en-US" dirty="0"/>
              <a:t>The POPF </a:t>
            </a:r>
            <a:r>
              <a:rPr lang="en-US" dirty="0" smtClean="0"/>
              <a:t>instruction </a:t>
            </a:r>
            <a:r>
              <a:rPr lang="en-US" dirty="0"/>
              <a:t>is an example of a </a:t>
            </a:r>
            <a:r>
              <a:rPr lang="en-US" dirty="0" smtClean="0"/>
              <a:t>sensitive </a:t>
            </a:r>
            <a:r>
              <a:rPr lang="en-US" dirty="0"/>
              <a:t>instruction which is non-privileged.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74" y="2250975"/>
            <a:ext cx="3804868" cy="27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Non-faulting instructions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can </a:t>
            </a:r>
            <a:r>
              <a:rPr lang="en-US" dirty="0" smtClean="0"/>
              <a:t>also execute </a:t>
            </a:r>
            <a:r>
              <a:rPr lang="en-US" dirty="0"/>
              <a:t>the instructions that </a:t>
            </a:r>
            <a:r>
              <a:rPr lang="en-US" dirty="0" smtClean="0"/>
              <a:t>read</a:t>
            </a:r>
            <a:r>
              <a:rPr lang="en-US" dirty="0"/>
              <a:t> </a:t>
            </a:r>
            <a:r>
              <a:rPr lang="en-US" dirty="0" smtClean="0"/>
              <a:t>(store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 smtClean="0"/>
              <a:t>GDT, IDT, LDT, TR using SGDT</a:t>
            </a:r>
            <a:r>
              <a:rPr lang="en-US" dirty="0"/>
              <a:t>, SIDT, SLDT, and </a:t>
            </a:r>
            <a:r>
              <a:rPr lang="en-US" dirty="0" smtClean="0"/>
              <a:t>STR </a:t>
            </a:r>
          </a:p>
          <a:p>
            <a:pPr lvl="1"/>
            <a:r>
              <a:rPr lang="en-US" b="1" dirty="0" smtClean="0"/>
              <a:t>at </a:t>
            </a:r>
            <a:r>
              <a:rPr lang="en-US" b="1" dirty="0"/>
              <a:t>any privilege </a:t>
            </a:r>
            <a:r>
              <a:rPr lang="en-US" b="1" dirty="0" smtClean="0"/>
              <a:t>level</a:t>
            </a:r>
          </a:p>
          <a:p>
            <a:r>
              <a:rPr lang="en-US" dirty="0"/>
              <a:t>If the VMM maintains these registers with unexpected </a:t>
            </a:r>
            <a:r>
              <a:rPr lang="en-US" dirty="0" smtClean="0"/>
              <a:t>values then clearly the guest can figure that out and violate one of our virtualization criteria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assembly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</a:t>
            </a:r>
            <a:r>
              <a:rPr lang="en-US" dirty="0" err="1" smtClean="0"/>
              <a:t>asm</a:t>
            </a:r>
            <a:r>
              <a:rPr lang="en-US" dirty="0" smtClean="0"/>
              <a:t> {</a:t>
            </a:r>
          </a:p>
          <a:p>
            <a:pPr lvl="1"/>
            <a:endParaRPr lang="en-US" dirty="0" smtClean="0"/>
          </a:p>
          <a:p>
            <a:r>
              <a:rPr lang="en-US" dirty="0"/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1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Non-faulting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run POPF and confirm that it is bad for virtualization (should be able to do it in ring 3)</a:t>
            </a:r>
          </a:p>
          <a:p>
            <a:r>
              <a:rPr lang="en-US" dirty="0" smtClean="0"/>
              <a:t>Remember, POPF pops stack into the FLAGS or EFLAGS register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popfd</a:t>
            </a:r>
            <a:r>
              <a:rPr lang="en-US" dirty="0" smtClean="0"/>
              <a:t>/</a:t>
            </a:r>
            <a:r>
              <a:rPr lang="en-US" dirty="0" err="1" smtClean="0"/>
              <a:t>pushfd</a:t>
            </a:r>
            <a:endParaRPr lang="en-US" dirty="0" smtClean="0"/>
          </a:p>
          <a:p>
            <a:r>
              <a:rPr lang="en-US" dirty="0" smtClean="0"/>
              <a:t>Get current flags</a:t>
            </a:r>
          </a:p>
          <a:p>
            <a:r>
              <a:rPr lang="en-US" dirty="0" smtClean="0"/>
              <a:t>Write your own</a:t>
            </a:r>
          </a:p>
          <a:p>
            <a:r>
              <a:rPr lang="en-US" dirty="0" smtClean="0"/>
              <a:t>Check them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1514" y="3350556"/>
            <a:ext cx="228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“all will be revealed…”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30" y="3719888"/>
            <a:ext cx="4013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3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OS kernel expects full (linear) virtual address space. VMM could be in guest address space or mostly in separate address space</a:t>
            </a:r>
            <a:r>
              <a:rPr lang="en-US" dirty="0" smtClean="0"/>
              <a:t>.</a:t>
            </a:r>
          </a:p>
          <a:p>
            <a:r>
              <a:rPr lang="en-US" dirty="0"/>
              <a:t>Why “mostly?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there are some </a:t>
            </a:r>
            <a:r>
              <a:rPr lang="en-US" dirty="0" smtClean="0"/>
              <a:t>data </a:t>
            </a:r>
            <a:r>
              <a:rPr lang="en-US" dirty="0"/>
              <a:t>structures to manage transitions from guest to </a:t>
            </a:r>
            <a:r>
              <a:rPr lang="en-US" dirty="0" smtClean="0"/>
              <a:t>VMM </a:t>
            </a:r>
            <a:r>
              <a:rPr lang="en-US" dirty="0"/>
              <a:t>(these structures need to be </a:t>
            </a:r>
            <a:r>
              <a:rPr lang="en-US" dirty="0" smtClean="0"/>
              <a:t>protected).</a:t>
            </a:r>
          </a:p>
          <a:p>
            <a:r>
              <a:rPr lang="en-US" dirty="0" smtClean="0"/>
              <a:t>Reminder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protection in 64-bit mode is paging (there is no segmentation)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7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VMWare</a:t>
            </a:r>
            <a:r>
              <a:rPr lang="en-US" dirty="0" smtClean="0"/>
              <a:t>-style Virtualization, (pre x64)</a:t>
            </a:r>
            <a:endParaRPr lang="en-US" dirty="0"/>
          </a:p>
        </p:txBody>
      </p:sp>
      <p:pic>
        <p:nvPicPr>
          <p:cNvPr id="7" name="Content Placeholder 6" descr="Screen shot 2012-06-01 at 7.13.50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 b="9457"/>
          <a:stretch/>
        </p:blipFill>
        <p:spPr>
          <a:xfrm>
            <a:off x="457200" y="1322812"/>
            <a:ext cx="8229600" cy="46101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1169" y="5987018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PanSec</a:t>
            </a:r>
            <a:r>
              <a:rPr lang="en-US" dirty="0" smtClean="0"/>
              <a:t> 2009, </a:t>
            </a:r>
            <a:r>
              <a:rPr lang="en-US" dirty="0" err="1" smtClean="0"/>
              <a:t>Tavis</a:t>
            </a:r>
            <a:r>
              <a:rPr lang="en-US" dirty="0" smtClean="0"/>
              <a:t> Ormandy, </a:t>
            </a: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Tinnes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5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Address-space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Refers to the challenges </a:t>
            </a:r>
            <a:r>
              <a:rPr lang="en-US" dirty="0"/>
              <a:t>of protecting these portions of the virtual-address space and supporting guest accesses to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VMware’s older approach could no longer be used on x64 guests because they required segment limits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virtual machine monitor’s trap handler must reside in the guest’s address space, because an exception cannot switch address spaces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In theory a task gate in the IDT pointing to a TSS with appropriate CR3 could help, but the performance overhead might have been prohibitive.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http://www.pagetable.com/?p=25</a:t>
            </a:r>
            <a:r>
              <a:rPr lang="en-US" dirty="0"/>
              <a:t> (How retiring segmentation in AMD64 long mode broke VMware)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privileged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privileged instructions in the x86 instruction like </a:t>
            </a:r>
            <a:r>
              <a:rPr lang="en-US" dirty="0" smtClean="0"/>
              <a:t>LGDT, LIDT</a:t>
            </a:r>
          </a:p>
          <a:p>
            <a:r>
              <a:rPr lang="en-US" dirty="0" smtClean="0"/>
              <a:t>MOV to CR3, CR0, CR4</a:t>
            </a:r>
            <a:endParaRPr lang="en-US" dirty="0"/>
          </a:p>
          <a:p>
            <a:r>
              <a:rPr lang="en-US" dirty="0" smtClean="0"/>
              <a:t>For example, contention for IDT between guest and host would result in a crash most likely…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Lightning x86_64 review</a:t>
            </a:r>
          </a:p>
          <a:p>
            <a:r>
              <a:rPr lang="en-US" dirty="0" smtClean="0"/>
              <a:t>VT-x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VMM </a:t>
            </a:r>
            <a:r>
              <a:rPr lang="en-US" dirty="0" smtClean="0"/>
              <a:t>detection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Relevant hypervisor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Time permitting</a:t>
            </a:r>
          </a:p>
          <a:p>
            <a:pPr lvl="1"/>
            <a:r>
              <a:rPr lang="en-US" dirty="0" smtClean="0"/>
              <a:t>Discussion: writing “undetectable” bot for SC2/Diablo 3?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based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Binary translation</a:t>
            </a:r>
          </a:p>
          <a:p>
            <a:pPr lvl="1"/>
            <a:r>
              <a:rPr lang="en-US" dirty="0" smtClean="0"/>
              <a:t>Emulation </a:t>
            </a:r>
            <a:r>
              <a:rPr lang="en-US" dirty="0"/>
              <a:t>of one instruction set by another for same CPU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source and target instruction set are the same, it’s called instruction set simulation</a:t>
            </a:r>
          </a:p>
          <a:p>
            <a:pPr lvl="1"/>
            <a:r>
              <a:rPr lang="en-US" dirty="0" smtClean="0"/>
              <a:t>can be done </a:t>
            </a:r>
            <a:r>
              <a:rPr lang="en-US" dirty="0"/>
              <a:t>“just in time” (JIT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can do some caching to be more efficient (i.e., hot spot detection)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Para-virtualization</a:t>
            </a:r>
          </a:p>
          <a:p>
            <a:pPr lvl="1"/>
            <a:r>
              <a:rPr lang="en-US" dirty="0"/>
              <a:t>modification of guest </a:t>
            </a:r>
            <a:r>
              <a:rPr lang="en-US" dirty="0" smtClean="0"/>
              <a:t>kernel to support being virtualized</a:t>
            </a:r>
          </a:p>
          <a:p>
            <a:pPr lvl="1"/>
            <a:r>
              <a:rPr lang="en-US" dirty="0" smtClean="0"/>
              <a:t>Can be pretty efficient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``defang” privileged instructions such </a:t>
            </a:r>
            <a:r>
              <a:rPr lang="en-US" dirty="0"/>
              <a:t>as </a:t>
            </a:r>
            <a:r>
              <a:rPr lang="en-US" dirty="0" smtClean="0"/>
              <a:t>POPF</a:t>
            </a:r>
          </a:p>
          <a:p>
            <a:r>
              <a:rPr lang="en-US" dirty="0" smtClean="0"/>
              <a:t>Instruction </a:t>
            </a:r>
            <a:r>
              <a:rPr lang="en-US" dirty="0"/>
              <a:t>streams are modified on the fly (think </a:t>
            </a:r>
            <a:r>
              <a:rPr lang="en-US" dirty="0" smtClean="0"/>
              <a:t>interpreter) </a:t>
            </a:r>
            <a:r>
              <a:rPr lang="en-US" dirty="0"/>
              <a:t>to trap offending instruction sequences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kinds</a:t>
            </a:r>
          </a:p>
          <a:p>
            <a:pPr lvl="1"/>
            <a:r>
              <a:rPr lang="en-US" dirty="0" smtClean="0"/>
              <a:t>static and dynamic translation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964" y="3858989"/>
            <a:ext cx="2122707" cy="26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not be able to have full code coverage</a:t>
            </a:r>
          </a:p>
          <a:p>
            <a:pPr lvl="1"/>
            <a:r>
              <a:rPr lang="en-US" dirty="0"/>
              <a:t> Hidden code in data sections could be reached through </a:t>
            </a:r>
            <a:r>
              <a:rPr lang="en-US" dirty="0" smtClean="0"/>
              <a:t>an indirect jump </a:t>
            </a:r>
            <a:r>
              <a:rPr lang="en-US" dirty="0"/>
              <a:t>or </a:t>
            </a:r>
            <a:r>
              <a:rPr lang="en-US" dirty="0" smtClean="0"/>
              <a:t>jump into the middle of an instruction</a:t>
            </a:r>
          </a:p>
          <a:p>
            <a:pPr lvl="1"/>
            <a:r>
              <a:rPr lang="en-US" dirty="0" smtClean="0"/>
              <a:t>A problem if code is specifically trying to thwart the binary translation mechanism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</a:p>
          <a:p>
            <a:r>
              <a:rPr lang="en-US" dirty="0" smtClean="0"/>
              <a:t>Fill it in…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VMWare</a:t>
            </a:r>
            <a:r>
              <a:rPr lang="en-US" dirty="0" smtClean="0"/>
              <a:t> done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versions of the VMware </a:t>
            </a:r>
            <a:r>
              <a:rPr lang="en-US" dirty="0"/>
              <a:t>VMM </a:t>
            </a:r>
            <a:r>
              <a:rPr lang="en-US" dirty="0" smtClean="0"/>
              <a:t>scanned </a:t>
            </a:r>
            <a:r>
              <a:rPr lang="en-US" dirty="0"/>
              <a:t>the </a:t>
            </a:r>
            <a:r>
              <a:rPr lang="en-US" dirty="0" smtClean="0"/>
              <a:t>instruction stream </a:t>
            </a:r>
            <a:r>
              <a:rPr lang="en-US" dirty="0"/>
              <a:t>being executed in the VM and </a:t>
            </a:r>
            <a:r>
              <a:rPr lang="en-US" dirty="0" smtClean="0"/>
              <a:t>detected the </a:t>
            </a:r>
            <a:r>
              <a:rPr lang="en-US" dirty="0"/>
              <a:t>presence of sensitive </a:t>
            </a:r>
            <a:r>
              <a:rPr lang="en-US" dirty="0" smtClean="0"/>
              <a:t>instructions.</a:t>
            </a:r>
          </a:p>
          <a:p>
            <a:r>
              <a:rPr lang="en-US" dirty="0" smtClean="0"/>
              <a:t>It </a:t>
            </a:r>
            <a:r>
              <a:rPr lang="en-US" dirty="0"/>
              <a:t>then </a:t>
            </a:r>
            <a:r>
              <a:rPr lang="en-US" dirty="0" smtClean="0"/>
              <a:t>substituted </a:t>
            </a:r>
            <a:r>
              <a:rPr lang="en-US" dirty="0"/>
              <a:t>the sensitive </a:t>
            </a:r>
            <a:r>
              <a:rPr lang="en-US" dirty="0" smtClean="0"/>
              <a:t>instruction </a:t>
            </a:r>
            <a:r>
              <a:rPr lang="en-US" dirty="0"/>
              <a:t>with a </a:t>
            </a:r>
            <a:r>
              <a:rPr lang="en-US" dirty="0" smtClean="0"/>
              <a:t>target instruction </a:t>
            </a:r>
            <a:r>
              <a:rPr lang="en-US" dirty="0"/>
              <a:t>and </a:t>
            </a:r>
            <a:r>
              <a:rPr lang="en-US" dirty="0" smtClean="0"/>
              <a:t>then emulated </a:t>
            </a:r>
            <a:r>
              <a:rPr lang="en-US" dirty="0"/>
              <a:t>the action of the </a:t>
            </a:r>
            <a:r>
              <a:rPr lang="en-US" dirty="0" smtClean="0"/>
              <a:t>original instruction.</a:t>
            </a:r>
          </a:p>
          <a:p>
            <a:r>
              <a:rPr lang="en-US" dirty="0" smtClean="0"/>
              <a:t>Binary Translation </a:t>
            </a:r>
            <a:r>
              <a:rPr lang="en-US" dirty="0"/>
              <a:t>i</a:t>
            </a:r>
            <a:r>
              <a:rPr lang="en-US" dirty="0" smtClean="0"/>
              <a:t>ntroduced </a:t>
            </a:r>
            <a:r>
              <a:rPr lang="en-US" dirty="0"/>
              <a:t>into </a:t>
            </a:r>
            <a:r>
              <a:rPr lang="en-US" dirty="0" smtClean="0"/>
              <a:t>VMware circa </a:t>
            </a:r>
            <a:r>
              <a:rPr lang="en-US" dirty="0"/>
              <a:t>1999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interested… read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PAYER</a:t>
            </a:r>
            <a:r>
              <a:rPr lang="en-US" dirty="0"/>
              <a:t>, M., AND GROSS, T. Requirements for fast binary translation. In 2nd Workshop on Architectural and </a:t>
            </a:r>
            <a:r>
              <a:rPr lang="en-US" dirty="0" err="1"/>
              <a:t>Microarchitectural</a:t>
            </a:r>
            <a:r>
              <a:rPr lang="en-US" dirty="0"/>
              <a:t> Support for Binary Translation (2009)</a:t>
            </a:r>
            <a:r>
              <a:rPr lang="en-US" dirty="0" smtClean="0"/>
              <a:t>.</a:t>
            </a:r>
          </a:p>
          <a:p>
            <a:r>
              <a:rPr lang="en-US" dirty="0"/>
              <a:t>PAYER, M., AND GROSS, T. R. Generating low-overhead dynamic binary translators. In SYSTOR’10 (2010).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08"/>
            <a:ext cx="8229600" cy="1143000"/>
          </a:xfrm>
        </p:spPr>
        <p:txBody>
          <a:bodyPr/>
          <a:lstStyle/>
          <a:p>
            <a:r>
              <a:rPr lang="en-US" dirty="0" smtClean="0"/>
              <a:t>Microsoft Hyper-V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213" r="-937"/>
          <a:stretch/>
        </p:blipFill>
        <p:spPr>
          <a:xfrm>
            <a:off x="1073635" y="1208032"/>
            <a:ext cx="7114626" cy="52236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25145" y="6154706"/>
            <a:ext cx="3117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File:Hyper-V.png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1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Hyper-V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hypervisor instance has to have at least one “parent partition</a:t>
            </a:r>
            <a:r>
              <a:rPr lang="en-US" dirty="0" smtClean="0"/>
              <a:t>”</a:t>
            </a:r>
          </a:p>
          <a:p>
            <a:r>
              <a:rPr lang="en-US" dirty="0"/>
              <a:t>The virtualization stack runs in the parent partition and has direct access to the hardware devices.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parent partition then creates the child partitions which host the guest OSs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is pretty similar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Lab: Which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with </a:t>
            </a:r>
            <a:r>
              <a:rPr lang="en-US" dirty="0" err="1" smtClean="0"/>
              <a:t>JSLinux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http://bellard.org/jslinux/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Linux in your web browser…</a:t>
            </a:r>
          </a:p>
          <a:p>
            <a:pPr lvl="1"/>
            <a:r>
              <a:rPr lang="en-US" dirty="0" smtClean="0"/>
              <a:t>So is it a binary translator or an emulator?</a:t>
            </a:r>
          </a:p>
          <a:p>
            <a:r>
              <a:rPr lang="en-US" dirty="0" smtClean="0"/>
              <a:t>Read technical notes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bellard.org</a:t>
            </a:r>
            <a:r>
              <a:rPr lang="en-US" dirty="0"/>
              <a:t>/</a:t>
            </a:r>
            <a:r>
              <a:rPr lang="en-US" dirty="0" err="1"/>
              <a:t>jslinux</a:t>
            </a:r>
            <a:r>
              <a:rPr lang="en-US" dirty="0"/>
              <a:t>/</a:t>
            </a:r>
            <a:r>
              <a:rPr lang="en-US" dirty="0" err="1"/>
              <a:t>tech.html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9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9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110"/>
            <a:ext cx="8229600" cy="50260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Stolen from </a:t>
            </a:r>
            <a:r>
              <a:rPr lang="en-US" sz="2800" dirty="0" err="1" smtClean="0">
                <a:latin typeface="Calibri"/>
                <a:ea typeface="ＭＳ Ｐゴシック" charset="0"/>
                <a:cs typeface="Calibri"/>
              </a:rPr>
              <a:t>Xeno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Questions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Ask ‘</a:t>
            </a:r>
            <a:r>
              <a:rPr lang="en-US" sz="2800" dirty="0" err="1" smtClean="0">
                <a:latin typeface="Calibri"/>
                <a:ea typeface="ＭＳ Ｐゴシック" charset="0"/>
                <a:cs typeface="Calibri"/>
              </a:rPr>
              <a:t>em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 if 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you 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got ‘</a:t>
            </a:r>
            <a:r>
              <a:rPr lang="en-US" sz="2800" dirty="0" err="1" smtClean="0">
                <a:latin typeface="Calibri"/>
                <a:ea typeface="ＭＳ Ｐゴシック" charset="0"/>
                <a:cs typeface="Calibri"/>
              </a:rPr>
              <a:t>em</a:t>
            </a: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If you fall behind and get lost and try to tough it out until you understand, it</a:t>
            </a:r>
            <a:r>
              <a:rPr lang="ja-JP" altLang="en-US" sz="2400" dirty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s more likely that you will stay lost, so ask questions ASAP.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Browsing the web and/or checking email during class is a great way to get lost ;)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2 hours, 10 min break, 2 hours, 1 hour lunch, 2 hours 10 min break, 1.5 hours, done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Adjusted depending on whether 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m 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running fast or slow (or whether people are napping after lunch :P)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5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While advanced, still introductory</a:t>
            </a:r>
          </a:p>
          <a:p>
            <a:r>
              <a:rPr lang="en-US" dirty="0" smtClean="0"/>
              <a:t>Fundamentals</a:t>
            </a:r>
            <a:r>
              <a:rPr lang="en-US" dirty="0"/>
              <a:t>, challenges, techniques 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source virtualization technologies </a:t>
            </a:r>
            <a:r>
              <a:rPr lang="en-US" dirty="0" smtClean="0"/>
              <a:t>and </a:t>
            </a:r>
            <a:r>
              <a:rPr lang="en-US" dirty="0"/>
              <a:t>implementations </a:t>
            </a:r>
            <a:endParaRPr lang="en-US" dirty="0" smtClean="0"/>
          </a:p>
          <a:p>
            <a:r>
              <a:rPr lang="en-US" dirty="0" smtClean="0"/>
              <a:t>Primarily Intel® specific discussions, 64 bit host/guests</a:t>
            </a:r>
          </a:p>
          <a:p>
            <a:r>
              <a:rPr lang="en-US" dirty="0"/>
              <a:t>All indications to sections in </a:t>
            </a:r>
            <a:r>
              <a:rPr lang="en-US" dirty="0" smtClean="0"/>
              <a:t>Intel</a:t>
            </a:r>
            <a:r>
              <a:rPr lang="en-US" dirty="0"/>
              <a:t>®</a:t>
            </a:r>
            <a:r>
              <a:rPr lang="en-US" dirty="0" smtClean="0"/>
              <a:t> </a:t>
            </a:r>
            <a:r>
              <a:rPr lang="en-US" dirty="0"/>
              <a:t>manual correspond to December 2011 edition (Order Number: 325384-041US</a:t>
            </a:r>
            <a:r>
              <a:rPr lang="en-US" dirty="0" smtClean="0"/>
              <a:t>) which should be provided with these slides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Identify/understand/implement </a:t>
            </a:r>
            <a:r>
              <a:rPr lang="en-US" dirty="0"/>
              <a:t>various hypervisor concepts, integrate by parts</a:t>
            </a:r>
          </a:p>
          <a:p>
            <a:r>
              <a:rPr lang="en-US" dirty="0"/>
              <a:t>Blue </a:t>
            </a:r>
            <a:r>
              <a:rPr lang="en-US" dirty="0" smtClean="0"/>
              <a:t>Pill/</a:t>
            </a:r>
            <a:r>
              <a:rPr lang="en-US" dirty="0" err="1" smtClean="0"/>
              <a:t>Hyperjack</a:t>
            </a:r>
            <a:endParaRPr lang="en-US" dirty="0"/>
          </a:p>
          <a:p>
            <a:pPr lvl="1"/>
            <a:r>
              <a:rPr lang="en-US" dirty="0" smtClean="0"/>
              <a:t>post-boot (hosted) hypervisor shim technique</a:t>
            </a:r>
            <a:endParaRPr lang="en-US" dirty="0"/>
          </a:p>
          <a:p>
            <a:r>
              <a:rPr lang="en-US" dirty="0"/>
              <a:t>Highly curated tour of Intel Manual with labs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E658-60ED-8149-8543-3DDC7ED3E8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32149</TotalTime>
  <Words>4100</Words>
  <Application>Microsoft Macintosh PowerPoint</Application>
  <PresentationFormat>On-screen Show (4:3)</PresentationFormat>
  <Paragraphs>813</Paragraphs>
  <Slides>69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Advanced x86:  Virtualization with VT-x Part 1</vt:lpstr>
      <vt:lpstr>All materials are licensed under a Creative Commons “Share Alike” license.</vt:lpstr>
      <vt:lpstr>Acknowledgements</vt:lpstr>
      <vt:lpstr>Introductions</vt:lpstr>
      <vt:lpstr>Prerequisites</vt:lpstr>
      <vt:lpstr>Agenda</vt:lpstr>
      <vt:lpstr>Questions</vt:lpstr>
      <vt:lpstr>Scope</vt:lpstr>
      <vt:lpstr>Goals</vt:lpstr>
      <vt:lpstr>Introduction</vt:lpstr>
      <vt:lpstr>Sqr0…</vt:lpstr>
      <vt:lpstr>Terminology Bootstrap</vt:lpstr>
      <vt:lpstr>Virtualization is  Resource Abstraction yo!</vt:lpstr>
      <vt:lpstr>Abstraction</vt:lpstr>
      <vt:lpstr>Vendor technologies</vt:lpstr>
      <vt:lpstr>VMM Types</vt:lpstr>
      <vt:lpstr>x86-64 Quick Review</vt:lpstr>
      <vt:lpstr>Checking The 64-bit feature</vt:lpstr>
      <vt:lpstr>Extended features bits</vt:lpstr>
      <vt:lpstr>New instructions (x64)</vt:lpstr>
      <vt:lpstr>New GP Registers</vt:lpstr>
      <vt:lpstr>Registers</vt:lpstr>
      <vt:lpstr>x86-64 Segmentation</vt:lpstr>
      <vt:lpstr>x86-64 Segmentation (2)</vt:lpstr>
      <vt:lpstr>Paging structures</vt:lpstr>
      <vt:lpstr>4-Levels of mapping (4KB pages)</vt:lpstr>
      <vt:lpstr>Page-Table entry format (4KB pages)</vt:lpstr>
      <vt:lpstr>MAXPHYADDR (1)</vt:lpstr>
      <vt:lpstr>RIP-relative addressing</vt:lpstr>
      <vt:lpstr>RIP relative addressing example</vt:lpstr>
      <vt:lpstr>REX Prefix</vt:lpstr>
      <vt:lpstr>Windows x64 calling convention (1)</vt:lpstr>
      <vt:lpstr>Windows x64 calling convention (2)</vt:lpstr>
      <vt:lpstr>Getting the Brand String with CPUID</vt:lpstr>
      <vt:lpstr>VMX Cpuid.S skeleton (for Linux)</vt:lpstr>
      <vt:lpstr>Our general cpuid.asm skeleton (for Windows)</vt:lpstr>
      <vt:lpstr>Example: Check for 64-bit using intrinsic cpuid</vt:lpstr>
      <vt:lpstr>Lab: CPUID + VMX</vt:lpstr>
      <vt:lpstr>64-bit driver notes (1)</vt:lpstr>
      <vt:lpstr>64-bit driver notes (2)</vt:lpstr>
      <vt:lpstr>64-bit driver notes (3)</vt:lpstr>
      <vt:lpstr>Generating a certificate</vt:lpstr>
      <vt:lpstr>Back to virtualization…</vt:lpstr>
      <vt:lpstr>Popek and Goldberg  Virtualization Criterion</vt:lpstr>
      <vt:lpstr>Different strokes for different folks…</vt:lpstr>
      <vt:lpstr>Who is what?</vt:lpstr>
      <vt:lpstr>Software Virtualization Challenges</vt:lpstr>
      <vt:lpstr>CPUID instruction</vt:lpstr>
      <vt:lpstr>Ring Aliasing</vt:lpstr>
      <vt:lpstr>Ring Compression</vt:lpstr>
      <vt:lpstr>Faulting instructions</vt:lpstr>
      <vt:lpstr>Non-faulting instructions (1)</vt:lpstr>
      <vt:lpstr>Non-faulting instructions (2)</vt:lpstr>
      <vt:lpstr>Inline assembly refresh</vt:lpstr>
      <vt:lpstr>Lab: Non-faulting instruction</vt:lpstr>
      <vt:lpstr>Memory addressing</vt:lpstr>
      <vt:lpstr>VMWare-style Virtualization, (pre x64)</vt:lpstr>
      <vt:lpstr>Address-space compression</vt:lpstr>
      <vt:lpstr>Access to privileged state</vt:lpstr>
      <vt:lpstr>Software based techniques</vt:lpstr>
      <vt:lpstr>Binary Translation</vt:lpstr>
      <vt:lpstr>Static Binary Translation</vt:lpstr>
      <vt:lpstr>Dynamic Binary Translation</vt:lpstr>
      <vt:lpstr>How VMWare done it?</vt:lpstr>
      <vt:lpstr>If interested… read up</vt:lpstr>
      <vt:lpstr>Microsoft Hyper-V </vt:lpstr>
      <vt:lpstr>Microsoft Hyper-V</vt:lpstr>
      <vt:lpstr>Lab: Which is it?</vt:lpstr>
      <vt:lpstr>Review</vt:lpstr>
    </vt:vector>
  </TitlesOfParts>
  <Company>The MITRE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Virtualization Reigning In The Cloud </dc:title>
  <dc:creator>David Weinstein</dc:creator>
  <cp:lastModifiedBy>David Weinstein</cp:lastModifiedBy>
  <cp:revision>1329</cp:revision>
  <dcterms:created xsi:type="dcterms:W3CDTF">2011-08-27T18:39:55Z</dcterms:created>
  <dcterms:modified xsi:type="dcterms:W3CDTF">2012-06-25T17:04:30Z</dcterms:modified>
</cp:coreProperties>
</file>