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6"/>
  </p:notesMasterIdLst>
  <p:handoutMasterIdLst>
    <p:handoutMasterId r:id="rId167"/>
  </p:handoutMasterIdLst>
  <p:sldIdLst>
    <p:sldId id="256" r:id="rId2"/>
    <p:sldId id="421" r:id="rId3"/>
    <p:sldId id="277" r:id="rId4"/>
    <p:sldId id="349" r:id="rId5"/>
    <p:sldId id="274" r:id="rId6"/>
    <p:sldId id="582" r:id="rId7"/>
    <p:sldId id="583" r:id="rId8"/>
    <p:sldId id="278" r:id="rId9"/>
    <p:sldId id="428" r:id="rId10"/>
    <p:sldId id="440" r:id="rId11"/>
    <p:sldId id="481" r:id="rId12"/>
    <p:sldId id="289" r:id="rId13"/>
    <p:sldId id="377" r:id="rId14"/>
    <p:sldId id="378" r:id="rId15"/>
    <p:sldId id="441" r:id="rId16"/>
    <p:sldId id="466" r:id="rId17"/>
    <p:sldId id="497" r:id="rId18"/>
    <p:sldId id="482" r:id="rId19"/>
    <p:sldId id="483" r:id="rId20"/>
    <p:sldId id="551" r:id="rId21"/>
    <p:sldId id="444" r:id="rId22"/>
    <p:sldId id="281" r:id="rId23"/>
    <p:sldId id="564" r:id="rId24"/>
    <p:sldId id="467" r:id="rId25"/>
    <p:sldId id="308" r:id="rId26"/>
    <p:sldId id="436" r:id="rId27"/>
    <p:sldId id="437" r:id="rId28"/>
    <p:sldId id="477" r:id="rId29"/>
    <p:sldId id="452" r:id="rId30"/>
    <p:sldId id="553" r:id="rId31"/>
    <p:sldId id="552" r:id="rId32"/>
    <p:sldId id="472" r:id="rId33"/>
    <p:sldId id="447" r:id="rId34"/>
    <p:sldId id="449" r:id="rId35"/>
    <p:sldId id="490" r:id="rId36"/>
    <p:sldId id="498" r:id="rId37"/>
    <p:sldId id="555" r:id="rId38"/>
    <p:sldId id="556" r:id="rId39"/>
    <p:sldId id="557" r:id="rId40"/>
    <p:sldId id="558" r:id="rId41"/>
    <p:sldId id="559" r:id="rId42"/>
    <p:sldId id="560" r:id="rId43"/>
    <p:sldId id="561" r:id="rId44"/>
    <p:sldId id="562" r:id="rId45"/>
    <p:sldId id="563" r:id="rId46"/>
    <p:sldId id="554" r:id="rId47"/>
    <p:sldId id="283" r:id="rId48"/>
    <p:sldId id="432" r:id="rId49"/>
    <p:sldId id="571" r:id="rId50"/>
    <p:sldId id="570" r:id="rId51"/>
    <p:sldId id="576" r:id="rId52"/>
    <p:sldId id="572" r:id="rId53"/>
    <p:sldId id="568" r:id="rId54"/>
    <p:sldId id="569" r:id="rId55"/>
    <p:sldId id="567" r:id="rId56"/>
    <p:sldId id="307" r:id="rId57"/>
    <p:sldId id="574" r:id="rId58"/>
    <p:sldId id="575" r:id="rId59"/>
    <p:sldId id="573" r:id="rId60"/>
    <p:sldId id="287" r:id="rId61"/>
    <p:sldId id="491" r:id="rId62"/>
    <p:sldId id="492" r:id="rId63"/>
    <p:sldId id="526" r:id="rId64"/>
    <p:sldId id="355" r:id="rId65"/>
    <p:sldId id="516" r:id="rId66"/>
    <p:sldId id="373" r:id="rId67"/>
    <p:sldId id="356" r:id="rId68"/>
    <p:sldId id="476" r:id="rId69"/>
    <p:sldId id="451" r:id="rId70"/>
    <p:sldId id="488" r:id="rId71"/>
    <p:sldId id="495" r:id="rId72"/>
    <p:sldId id="496" r:id="rId73"/>
    <p:sldId id="532" r:id="rId74"/>
    <p:sldId id="384" r:id="rId75"/>
    <p:sldId id="517" r:id="rId76"/>
    <p:sldId id="374" r:id="rId77"/>
    <p:sldId id="357" r:id="rId78"/>
    <p:sldId id="518" r:id="rId79"/>
    <p:sldId id="581" r:id="rId80"/>
    <p:sldId id="578" r:id="rId81"/>
    <p:sldId id="579" r:id="rId82"/>
    <p:sldId id="580" r:id="rId83"/>
    <p:sldId id="399" r:id="rId84"/>
    <p:sldId id="383" r:id="rId85"/>
    <p:sldId id="407" r:id="rId86"/>
    <p:sldId id="533" r:id="rId87"/>
    <p:sldId id="390" r:id="rId88"/>
    <p:sldId id="513" r:id="rId89"/>
    <p:sldId id="471" r:id="rId90"/>
    <p:sldId id="534" r:id="rId91"/>
    <p:sldId id="391" r:id="rId92"/>
    <p:sldId id="514" r:id="rId93"/>
    <p:sldId id="400" r:id="rId94"/>
    <p:sldId id="535" r:id="rId95"/>
    <p:sldId id="402" r:id="rId96"/>
    <p:sldId id="475" r:id="rId97"/>
    <p:sldId id="529" r:id="rId98"/>
    <p:sldId id="536" r:id="rId99"/>
    <p:sldId id="403" r:id="rId100"/>
    <p:sldId id="537" r:id="rId101"/>
    <p:sldId id="577" r:id="rId102"/>
    <p:sldId id="424" r:id="rId103"/>
    <p:sldId id="427" r:id="rId104"/>
    <p:sldId id="426" r:id="rId105"/>
    <p:sldId id="584" r:id="rId106"/>
    <p:sldId id="585" r:id="rId107"/>
    <p:sldId id="450" r:id="rId108"/>
    <p:sldId id="538" r:id="rId109"/>
    <p:sldId id="431" r:id="rId110"/>
    <p:sldId id="406" r:id="rId111"/>
    <p:sldId id="405" r:id="rId112"/>
    <p:sldId id="473" r:id="rId113"/>
    <p:sldId id="539" r:id="rId114"/>
    <p:sldId id="508" r:id="rId115"/>
    <p:sldId id="509" r:id="rId116"/>
    <p:sldId id="528" r:id="rId117"/>
    <p:sldId id="540" r:id="rId118"/>
    <p:sldId id="530" r:id="rId119"/>
    <p:sldId id="541" r:id="rId120"/>
    <p:sldId id="413" r:id="rId121"/>
    <p:sldId id="459" r:id="rId122"/>
    <p:sldId id="460" r:id="rId123"/>
    <p:sldId id="462" r:id="rId124"/>
    <p:sldId id="461" r:id="rId125"/>
    <p:sldId id="463" r:id="rId126"/>
    <p:sldId id="542" r:id="rId127"/>
    <p:sldId id="414" r:id="rId128"/>
    <p:sldId id="415" r:id="rId129"/>
    <p:sldId id="458" r:id="rId130"/>
    <p:sldId id="519" r:id="rId131"/>
    <p:sldId id="548" r:id="rId132"/>
    <p:sldId id="359" r:id="rId133"/>
    <p:sldId id="382" r:id="rId134"/>
    <p:sldId id="543" r:id="rId135"/>
    <p:sldId id="547" r:id="rId136"/>
    <p:sldId id="409" r:id="rId137"/>
    <p:sldId id="423" r:id="rId138"/>
    <p:sldId id="520" r:id="rId139"/>
    <p:sldId id="544" r:id="rId140"/>
    <p:sldId id="521" r:id="rId141"/>
    <p:sldId id="545" r:id="rId142"/>
    <p:sldId id="549" r:id="rId143"/>
    <p:sldId id="550" r:id="rId144"/>
    <p:sldId id="546" r:id="rId145"/>
    <p:sldId id="420" r:id="rId146"/>
    <p:sldId id="522" r:id="rId147"/>
    <p:sldId id="523" r:id="rId148"/>
    <p:sldId id="505" r:id="rId149"/>
    <p:sldId id="506" r:id="rId150"/>
    <p:sldId id="361" r:id="rId151"/>
    <p:sldId id="486" r:id="rId152"/>
    <p:sldId id="485" r:id="rId153"/>
    <p:sldId id="487" r:id="rId154"/>
    <p:sldId id="362" r:id="rId155"/>
    <p:sldId id="454" r:id="rId156"/>
    <p:sldId id="468" r:id="rId157"/>
    <p:sldId id="455" r:id="rId158"/>
    <p:sldId id="456" r:id="rId159"/>
    <p:sldId id="500" r:id="rId160"/>
    <p:sldId id="501" r:id="rId161"/>
    <p:sldId id="502" r:id="rId162"/>
    <p:sldId id="503" r:id="rId163"/>
    <p:sldId id="524" r:id="rId164"/>
    <p:sldId id="387" r:id="rId1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3" autoAdjust="0"/>
    <p:restoredTop sz="87779" autoAdjust="0"/>
  </p:normalViewPr>
  <p:slideViewPr>
    <p:cSldViewPr snapToGrid="0" snapToObjects="1">
      <p:cViewPr varScale="1">
        <p:scale>
          <a:sx n="71" d="100"/>
          <a:sy n="71" d="100"/>
        </p:scale>
        <p:origin x="-114" y="-402"/>
      </p:cViewPr>
      <p:guideLst>
        <p:guide orient="horz" pos="3041"/>
        <p:guide pos="2837"/>
      </p:guideLst>
    </p:cSldViewPr>
  </p:slideViewPr>
  <p:outlineViewPr>
    <p:cViewPr>
      <p:scale>
        <a:sx n="33" d="100"/>
        <a:sy n="33" d="100"/>
      </p:scale>
      <p:origin x="0" y="569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583E0A-745B-BB4C-906A-DCAC9AC8C18E}" type="datetimeFigureOut">
              <a:rPr lang="en-US" smtClean="0"/>
              <a:t>6/21/2012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2F859B-822B-CB4C-AE29-06B6BBB3C44D}" type="slidenum">
              <a:rPr lang="en-US" smtClean="0"/>
              <a:t>‹#›</a:t>
            </a:fld>
            <a:endParaRPr lang="en-US"/>
          </a:p>
        </p:txBody>
      </p:sp>
    </p:spTree>
    <p:extLst>
      <p:ext uri="{BB962C8B-B14F-4D97-AF65-F5344CB8AC3E}">
        <p14:creationId xmlns:p14="http://schemas.microsoft.com/office/powerpoint/2010/main" val="1959194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31D2C-2FFB-6840-9B28-5661A27A12AB}" type="datetimeFigureOut">
              <a:rPr lang="en-US" smtClean="0"/>
              <a:t>6/21/2012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A2264-37DE-9343-9F81-2E12E62EC558}" type="slidenum">
              <a:rPr lang="en-US" smtClean="0"/>
              <a:t>‹#›</a:t>
            </a:fld>
            <a:endParaRPr lang="en-US"/>
          </a:p>
        </p:txBody>
      </p:sp>
    </p:spTree>
    <p:extLst>
      <p:ext uri="{BB962C8B-B14F-4D97-AF65-F5344CB8AC3E}">
        <p14:creationId xmlns:p14="http://schemas.microsoft.com/office/powerpoint/2010/main" val="5852457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6</a:t>
            </a:fld>
            <a:endParaRPr lang="en-US"/>
          </a:p>
        </p:txBody>
      </p:sp>
    </p:spTree>
    <p:extLst>
      <p:ext uri="{BB962C8B-B14F-4D97-AF65-F5344CB8AC3E}">
        <p14:creationId xmlns:p14="http://schemas.microsoft.com/office/powerpoint/2010/main" val="196912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 some special case for page faults. See</a:t>
            </a:r>
            <a:r>
              <a:rPr lang="en-US" baseline="0" dirty="0" smtClean="0"/>
              <a:t> Section 25.3</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95</a:t>
            </a:fld>
            <a:endParaRPr lang="en-US"/>
          </a:p>
        </p:txBody>
      </p:sp>
    </p:spTree>
    <p:extLst>
      <p:ext uri="{BB962C8B-B14F-4D97-AF65-F5344CB8AC3E}">
        <p14:creationId xmlns:p14="http://schemas.microsoft.com/office/powerpoint/2010/main" val="49893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TSC Offsetting is page 1337 of the </a:t>
            </a:r>
            <a:r>
              <a:rPr lang="en-US" baseline="0" dirty="0" err="1" smtClean="0"/>
              <a:t>intel</a:t>
            </a:r>
            <a:r>
              <a:rPr lang="en-US" baseline="0" dirty="0" smtClean="0"/>
              <a:t> manual. Yeah, it’s pretty </a:t>
            </a:r>
            <a:r>
              <a:rPr lang="en-US" baseline="0" dirty="0" err="1" smtClean="0"/>
              <a:t>leet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101</a:t>
            </a:fld>
            <a:endParaRPr lang="en-US"/>
          </a:p>
        </p:txBody>
      </p:sp>
    </p:spTree>
    <p:extLst>
      <p:ext uri="{BB962C8B-B14F-4D97-AF65-F5344CB8AC3E}">
        <p14:creationId xmlns:p14="http://schemas.microsoft.com/office/powerpoint/2010/main" val="167477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Volume 3 Section 30.12</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Why</a:t>
            </a:r>
            <a:r>
              <a:rPr lang="en-US" baseline="0" dirty="0" smtClean="0"/>
              <a:t> read shadows??? For performance reasons.</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109</a:t>
            </a:fld>
            <a:endParaRPr lang="en-US"/>
          </a:p>
        </p:txBody>
      </p:sp>
    </p:spTree>
    <p:extLst>
      <p:ext uri="{BB962C8B-B14F-4D97-AF65-F5344CB8AC3E}">
        <p14:creationId xmlns:p14="http://schemas.microsoft.com/office/powerpoint/2010/main" val="371688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probably want to jump to the board for this.</a:t>
            </a:r>
            <a:r>
              <a:rPr lang="en-US" baseline="0" dirty="0" smtClean="0"/>
              <a:t> It’s not complicated but looks to be.</a:t>
            </a:r>
          </a:p>
          <a:p>
            <a:r>
              <a:rPr lang="en-US" baseline="0" dirty="0" smtClean="0"/>
              <a:t>Might want to pull up the meaning of the CR0 and CR4 registers as a quick reference. Could help motivate why this special treatment of these two registers.</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111</a:t>
            </a:fld>
            <a:endParaRPr lang="en-US"/>
          </a:p>
        </p:txBody>
      </p:sp>
    </p:spTree>
    <p:extLst>
      <p:ext uri="{BB962C8B-B14F-4D97-AF65-F5344CB8AC3E}">
        <p14:creationId xmlns:p14="http://schemas.microsoft.com/office/powerpoint/2010/main" val="65157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127</a:t>
            </a:fld>
            <a:endParaRPr lang="en-US"/>
          </a:p>
        </p:txBody>
      </p:sp>
    </p:spTree>
    <p:extLst>
      <p:ext uri="{BB962C8B-B14F-4D97-AF65-F5344CB8AC3E}">
        <p14:creationId xmlns:p14="http://schemas.microsoft.com/office/powerpoint/2010/main" val="333625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24.5</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130</a:t>
            </a:fld>
            <a:endParaRPr lang="en-US"/>
          </a:p>
        </p:txBody>
      </p:sp>
    </p:spTree>
    <p:extLst>
      <p:ext uri="{BB962C8B-B14F-4D97-AF65-F5344CB8AC3E}">
        <p14:creationId xmlns:p14="http://schemas.microsoft.com/office/powerpoint/2010/main" val="73732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24.5</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138</a:t>
            </a:fld>
            <a:endParaRPr lang="en-US"/>
          </a:p>
        </p:txBody>
      </p:sp>
    </p:spTree>
    <p:extLst>
      <p:ext uri="{BB962C8B-B14F-4D97-AF65-F5344CB8AC3E}">
        <p14:creationId xmlns:p14="http://schemas.microsoft.com/office/powerpoint/2010/main" val="73732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24.5</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146</a:t>
            </a:fld>
            <a:endParaRPr lang="en-US"/>
          </a:p>
        </p:txBody>
      </p:sp>
    </p:spTree>
    <p:extLst>
      <p:ext uri="{BB962C8B-B14F-4D97-AF65-F5344CB8AC3E}">
        <p14:creationId xmlns:p14="http://schemas.microsoft.com/office/powerpoint/2010/main" val="7373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153</a:t>
            </a:fld>
            <a:endParaRPr lang="en-US"/>
          </a:p>
        </p:txBody>
      </p:sp>
    </p:spTree>
    <p:extLst>
      <p:ext uri="{BB962C8B-B14F-4D97-AF65-F5344CB8AC3E}">
        <p14:creationId xmlns:p14="http://schemas.microsoft.com/office/powerpoint/2010/main" val="381207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24.5</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64</a:t>
            </a:fld>
            <a:endParaRPr lang="en-US"/>
          </a:p>
        </p:txBody>
      </p:sp>
    </p:spTree>
    <p:extLst>
      <p:ext uri="{BB962C8B-B14F-4D97-AF65-F5344CB8AC3E}">
        <p14:creationId xmlns:p14="http://schemas.microsoft.com/office/powerpoint/2010/main" val="7373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24.5</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65</a:t>
            </a:fld>
            <a:endParaRPr lang="en-US"/>
          </a:p>
        </p:txBody>
      </p:sp>
    </p:spTree>
    <p:extLst>
      <p:ext uri="{BB962C8B-B14F-4D97-AF65-F5344CB8AC3E}">
        <p14:creationId xmlns:p14="http://schemas.microsoft.com/office/powerpoint/2010/main" val="7373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0A2264-37DE-9343-9F81-2E12E62EC558}" type="slidenum">
              <a:rPr lang="en-US" smtClean="0"/>
              <a:t>67</a:t>
            </a:fld>
            <a:endParaRPr lang="en-US"/>
          </a:p>
        </p:txBody>
      </p:sp>
    </p:spTree>
    <p:extLst>
      <p:ext uri="{BB962C8B-B14F-4D97-AF65-F5344CB8AC3E}">
        <p14:creationId xmlns:p14="http://schemas.microsoft.com/office/powerpoint/2010/main" val="267520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24.5</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75</a:t>
            </a:fld>
            <a:endParaRPr lang="en-US"/>
          </a:p>
        </p:txBody>
      </p:sp>
    </p:spTree>
    <p:extLst>
      <p:ext uri="{BB962C8B-B14F-4D97-AF65-F5344CB8AC3E}">
        <p14:creationId xmlns:p14="http://schemas.microsoft.com/office/powerpoint/2010/main" val="7373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rights come</a:t>
            </a:r>
            <a:r>
              <a:rPr lang="en-US" baseline="0" dirty="0" smtClean="0"/>
              <a:t> from the segment descriptor. Base </a:t>
            </a:r>
            <a:r>
              <a:rPr lang="en-US" baseline="0" dirty="0" err="1" smtClean="0"/>
              <a:t>addr</a:t>
            </a:r>
            <a:r>
              <a:rPr lang="en-US" baseline="0" dirty="0" smtClean="0"/>
              <a:t> + Segment Limit + Access rights form the “descriptor cache” of each segment register. </a:t>
            </a:r>
          </a:p>
          <a:p>
            <a:r>
              <a:rPr lang="en-US" baseline="0" dirty="0" smtClean="0"/>
              <a:t>“</a:t>
            </a:r>
            <a:r>
              <a:rPr lang="en-US" sz="1200" kern="1200" dirty="0" smtClean="0">
                <a:solidFill>
                  <a:schemeClr val="tx1"/>
                </a:solidFill>
                <a:latin typeface="+mn-lt"/>
                <a:ea typeface="+mn-ea"/>
                <a:cs typeface="+mn-cs"/>
              </a:rPr>
              <a:t>These data are included in the VMCS because it is possible for a segment register’s descriptor cache to be </a:t>
            </a:r>
            <a:r>
              <a:rPr lang="en-US" sz="1200" kern="1200" dirty="0" err="1" smtClean="0">
                <a:solidFill>
                  <a:schemeClr val="tx1"/>
                </a:solidFill>
                <a:latin typeface="+mn-lt"/>
                <a:ea typeface="+mn-ea"/>
                <a:cs typeface="+mn-cs"/>
              </a:rPr>
              <a:t>incon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sistent</a:t>
            </a:r>
            <a:r>
              <a:rPr lang="en-US" sz="1200" kern="1200" dirty="0" smtClean="0">
                <a:solidFill>
                  <a:schemeClr val="tx1"/>
                </a:solidFill>
                <a:latin typeface="+mn-lt"/>
                <a:ea typeface="+mn-ea"/>
                <a:cs typeface="+mn-cs"/>
              </a:rPr>
              <a:t> with the segment descriptor in memory (in the GDT or the LDT) referenced by the segment register’s selector.”</a:t>
            </a:r>
          </a:p>
          <a:p>
            <a:r>
              <a:rPr lang="en-US" sz="1200" kern="1200" dirty="0" smtClean="0">
                <a:solidFill>
                  <a:schemeClr val="tx1"/>
                </a:solidFill>
                <a:latin typeface="+mn-lt"/>
                <a:ea typeface="+mn-ea"/>
                <a:cs typeface="+mn-cs"/>
              </a:rPr>
              <a:t>VMCS Link Pointer should be set to all</a:t>
            </a:r>
            <a:r>
              <a:rPr lang="en-US" sz="1200" kern="1200" baseline="0" dirty="0" smtClean="0">
                <a:solidFill>
                  <a:schemeClr val="tx1"/>
                </a:solidFill>
                <a:latin typeface="+mn-lt"/>
                <a:ea typeface="+mn-ea"/>
                <a:cs typeface="+mn-cs"/>
              </a:rPr>
              <a:t> F’s, current unused</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77</a:t>
            </a:fld>
            <a:endParaRPr lang="en-US"/>
          </a:p>
        </p:txBody>
      </p:sp>
    </p:spTree>
    <p:extLst>
      <p:ext uri="{BB962C8B-B14F-4D97-AF65-F5344CB8AC3E}">
        <p14:creationId xmlns:p14="http://schemas.microsoft.com/office/powerpoint/2010/main" val="267520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24.5</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78</a:t>
            </a:fld>
            <a:endParaRPr lang="en-US"/>
          </a:p>
        </p:txBody>
      </p:sp>
    </p:spTree>
    <p:extLst>
      <p:ext uri="{BB962C8B-B14F-4D97-AF65-F5344CB8AC3E}">
        <p14:creationId xmlns:p14="http://schemas.microsoft.com/office/powerpoint/2010/main" val="7373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83</a:t>
            </a:fld>
            <a:endParaRPr lang="en-US"/>
          </a:p>
        </p:txBody>
      </p:sp>
    </p:spTree>
    <p:extLst>
      <p:ext uri="{BB962C8B-B14F-4D97-AF65-F5344CB8AC3E}">
        <p14:creationId xmlns:p14="http://schemas.microsoft.com/office/powerpoint/2010/main" val="140308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24.6.1	Pin-Based VM-Execution Controls</a:t>
            </a:r>
            <a:endParaRPr lang="en-US" dirty="0"/>
          </a:p>
        </p:txBody>
      </p:sp>
      <p:sp>
        <p:nvSpPr>
          <p:cNvPr id="4" name="Slide Number Placeholder 3"/>
          <p:cNvSpPr>
            <a:spLocks noGrp="1"/>
          </p:cNvSpPr>
          <p:nvPr>
            <p:ph type="sldNum" sz="quarter" idx="10"/>
          </p:nvPr>
        </p:nvSpPr>
        <p:spPr/>
        <p:txBody>
          <a:bodyPr/>
          <a:lstStyle/>
          <a:p>
            <a:fld id="{690A2264-37DE-9343-9F81-2E12E62EC558}" type="slidenum">
              <a:rPr lang="en-US" smtClean="0"/>
              <a:t>87</a:t>
            </a:fld>
            <a:endParaRPr lang="en-US"/>
          </a:p>
        </p:txBody>
      </p:sp>
    </p:spTree>
    <p:extLst>
      <p:ext uri="{BB962C8B-B14F-4D97-AF65-F5344CB8AC3E}">
        <p14:creationId xmlns:p14="http://schemas.microsoft.com/office/powerpoint/2010/main" val="61256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61593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177754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425889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316618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242966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2012</a:t>
            </a:r>
            <a:endParaRPr lang="en-US" dirty="0" smtClean="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196391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2012</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104614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2012</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403026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2012</a:t>
            </a:r>
            <a:endParaRPr lang="en-US" dirty="0" smtClean="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391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125768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CE658-60ED-8149-8543-3DDC7ED3E89C}" type="slidenum">
              <a:rPr lang="en-US" smtClean="0"/>
              <a:t>‹#›</a:t>
            </a:fld>
            <a:endParaRPr lang="en-US"/>
          </a:p>
        </p:txBody>
      </p:sp>
    </p:spTree>
    <p:extLst>
      <p:ext uri="{BB962C8B-B14F-4D97-AF65-F5344CB8AC3E}">
        <p14:creationId xmlns:p14="http://schemas.microsoft.com/office/powerpoint/2010/main" val="418852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CE658-60ED-8149-8543-3DDC7ED3E89C}" type="slidenum">
              <a:rPr lang="en-US" smtClean="0"/>
              <a:t>‹#›</a:t>
            </a:fld>
            <a:endParaRPr lang="en-US"/>
          </a:p>
        </p:txBody>
      </p:sp>
    </p:spTree>
    <p:extLst>
      <p:ext uri="{BB962C8B-B14F-4D97-AF65-F5344CB8AC3E}">
        <p14:creationId xmlns:p14="http://schemas.microsoft.com/office/powerpoint/2010/main" val="373861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hyperlink" Target="http://opensecuritytraining.info/IntermediateX86.html"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Advanced x86: </a:t>
            </a:r>
            <a:br>
              <a:rPr lang="en-US" dirty="0" smtClean="0"/>
            </a:br>
            <a:r>
              <a:rPr lang="en-US" dirty="0" smtClean="0"/>
              <a:t>Virtualization with VT-x</a:t>
            </a:r>
            <a:br>
              <a:rPr lang="en-US" dirty="0" smtClean="0"/>
            </a:br>
            <a:r>
              <a:rPr lang="en-US" dirty="0" smtClean="0"/>
              <a:t>Part 2</a:t>
            </a:r>
            <a:endParaRPr lang="en-US" dirty="0"/>
          </a:p>
        </p:txBody>
      </p:sp>
      <p:sp>
        <p:nvSpPr>
          <p:cNvPr id="3" name="Subtitle 2"/>
          <p:cNvSpPr>
            <a:spLocks noGrp="1"/>
          </p:cNvSpPr>
          <p:nvPr>
            <p:ph type="subTitle" idx="1"/>
          </p:nvPr>
        </p:nvSpPr>
        <p:spPr>
          <a:xfrm>
            <a:off x="787850" y="3886200"/>
            <a:ext cx="7890209" cy="1752600"/>
          </a:xfrm>
        </p:spPr>
        <p:txBody>
          <a:bodyPr/>
          <a:lstStyle/>
          <a:p>
            <a:pPr algn="l"/>
            <a:r>
              <a:rPr lang="en-US" dirty="0" smtClean="0"/>
              <a:t>David Weinstein </a:t>
            </a:r>
          </a:p>
          <a:p>
            <a:pPr algn="l"/>
            <a:r>
              <a:rPr lang="en-US" dirty="0" err="1" smtClean="0"/>
              <a:t>dweinst@insitusec.com</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r>
              <a:rPr lang="en-US" smtClean="0"/>
              <a:t>2012</a:t>
            </a:r>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a:t>
            </a:fld>
            <a:endParaRPr lang="en-US"/>
          </a:p>
        </p:txBody>
      </p:sp>
    </p:spTree>
    <p:extLst>
      <p:ext uri="{BB962C8B-B14F-4D97-AF65-F5344CB8AC3E}">
        <p14:creationId xmlns:p14="http://schemas.microsoft.com/office/powerpoint/2010/main" val="3326543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Chicken Syrup</a:t>
            </a:r>
            <a:endParaRPr lang="en-US" dirty="0"/>
          </a:p>
        </p:txBody>
      </p:sp>
      <p:sp>
        <p:nvSpPr>
          <p:cNvPr id="3" name="Content Placeholder 2"/>
          <p:cNvSpPr>
            <a:spLocks noGrp="1"/>
          </p:cNvSpPr>
          <p:nvPr>
            <p:ph idx="1"/>
          </p:nvPr>
        </p:nvSpPr>
        <p:spPr/>
        <p:txBody>
          <a:bodyPr/>
          <a:lstStyle/>
          <a:p>
            <a:r>
              <a:rPr lang="en-US" dirty="0" smtClean="0"/>
              <a:t>Your toy VMM, pieced together from various bits</a:t>
            </a:r>
          </a:p>
          <a:p>
            <a:r>
              <a:rPr lang="en-US" dirty="0" err="1" smtClean="0"/>
              <a:t>Frankenchicken</a:t>
            </a:r>
            <a:r>
              <a:rPr lang="en-US" dirty="0" smtClean="0"/>
              <a:t>?</a:t>
            </a:r>
          </a:p>
          <a:p>
            <a:r>
              <a:rPr lang="en-US" dirty="0" smtClean="0"/>
              <a:t>Windows 7 x64 Driver</a:t>
            </a:r>
          </a:p>
          <a:p>
            <a:r>
              <a:rPr lang="en-US" dirty="0" smtClean="0"/>
              <a:t>Based on </a:t>
            </a:r>
            <a:r>
              <a:rPr lang="en-US" dirty="0" err="1" smtClean="0"/>
              <a:t>Virtdbg</a:t>
            </a:r>
            <a:endParaRPr lang="en-US" dirty="0" smtClean="0"/>
          </a:p>
          <a:p>
            <a:pPr lvl="1"/>
            <a:r>
              <a:rPr lang="en-US" dirty="0" smtClean="0"/>
              <a:t>We’re building up to </a:t>
            </a:r>
            <a:r>
              <a:rPr lang="en-US" dirty="0" err="1" smtClean="0"/>
              <a:t>virtdbg’s</a:t>
            </a:r>
            <a:r>
              <a:rPr lang="en-US" dirty="0" smtClean="0"/>
              <a:t> feature set</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a:t>
            </a:fld>
            <a:endParaRPr lang="en-US"/>
          </a:p>
        </p:txBody>
      </p:sp>
    </p:spTree>
    <p:extLst>
      <p:ext uri="{BB962C8B-B14F-4D97-AF65-F5344CB8AC3E}">
        <p14:creationId xmlns:p14="http://schemas.microsoft.com/office/powerpoint/2010/main" val="24658096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b="1" dirty="0" smtClean="0"/>
              <a:t>Timestamp Counter offset</a:t>
            </a:r>
          </a:p>
          <a:p>
            <a:r>
              <a:rPr lang="en-US" dirty="0" smtClean="0"/>
              <a:t>CR0/CR4 guest/host masks</a:t>
            </a:r>
          </a:p>
          <a:p>
            <a:r>
              <a:rPr lang="en-US"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100</a:t>
            </a:fld>
            <a:endParaRPr lang="en-US" dirty="0"/>
          </a:p>
        </p:txBody>
      </p:sp>
    </p:spTree>
    <p:extLst>
      <p:ext uri="{BB962C8B-B14F-4D97-AF65-F5344CB8AC3E}">
        <p14:creationId xmlns:p14="http://schemas.microsoft.com/office/powerpoint/2010/main" val="13984748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Time-Stamp Counter Offset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Controlled by “1-setting” of “</a:t>
            </a:r>
            <a:r>
              <a:rPr lang="en-US" dirty="0"/>
              <a:t>use TSC offsetting</a:t>
            </a:r>
            <a:r>
              <a:rPr lang="en-US" dirty="0" smtClean="0"/>
              <a:t>” option in Primary Processor base control (bit 3)</a:t>
            </a:r>
          </a:p>
          <a:p>
            <a:r>
              <a:rPr lang="en-US" dirty="0" smtClean="0"/>
              <a:t>Additionally controls RDMSR of IA32_TIME_STAMP_COUNTER</a:t>
            </a:r>
          </a:p>
          <a:p>
            <a:r>
              <a:rPr lang="en-US" dirty="0" smtClean="0"/>
              <a:t>Signed addition of signed TSC offset and TSC</a:t>
            </a:r>
          </a:p>
          <a:p>
            <a:r>
              <a:rPr lang="en-US" dirty="0" smtClean="0"/>
              <a:t>Possibly eliminates need for 1-setting of RDTSC-exiting: </a:t>
            </a:r>
          </a:p>
          <a:p>
            <a:pPr lvl="1"/>
            <a:r>
              <a:rPr lang="en-US" dirty="0" smtClean="0"/>
              <a:t>potential performance optimization</a:t>
            </a:r>
          </a:p>
          <a:p>
            <a:r>
              <a:rPr lang="en-US" dirty="0"/>
              <a:t>TSC Offsetting is page 1337 of </a:t>
            </a:r>
            <a:r>
              <a:rPr lang="en-US" dirty="0" smtClean="0"/>
              <a:t>my Intel </a:t>
            </a:r>
            <a:r>
              <a:rPr lang="en-US" dirty="0"/>
              <a:t>manual. Yeah, it’s pretty </a:t>
            </a:r>
            <a:r>
              <a:rPr lang="en-US" dirty="0" err="1"/>
              <a:t>leet</a:t>
            </a:r>
            <a:r>
              <a:rPr lang="en-US" dirty="0"/>
              <a:t>.</a:t>
            </a:r>
          </a:p>
          <a:p>
            <a:pPr marL="0" indent="0">
              <a:buNone/>
            </a:pP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101</a:t>
            </a:fld>
            <a:endParaRPr lang="en-US"/>
          </a:p>
        </p:txBody>
      </p:sp>
    </p:spTree>
    <p:extLst>
      <p:ext uri="{BB962C8B-B14F-4D97-AF65-F5344CB8AC3E}">
        <p14:creationId xmlns:p14="http://schemas.microsoft.com/office/powerpoint/2010/main" val="21895453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The </a:t>
            </a:r>
            <a:r>
              <a:rPr lang="en-US" dirty="0" smtClean="0"/>
              <a:t>Time-Stamp Counter</a:t>
            </a:r>
            <a:endParaRPr lang="en-US" dirty="0"/>
          </a:p>
        </p:txBody>
      </p:sp>
      <p:sp>
        <p:nvSpPr>
          <p:cNvPr id="9219" name="Rectangle 3"/>
          <p:cNvSpPr>
            <a:spLocks noGrp="1" noChangeArrowheads="1"/>
          </p:cNvSpPr>
          <p:nvPr>
            <p:ph type="body" idx="1"/>
          </p:nvPr>
        </p:nvSpPr>
        <p:spPr/>
        <p:txBody>
          <a:bodyPr/>
          <a:lstStyle/>
          <a:p>
            <a:r>
              <a:rPr lang="en-US" dirty="0" smtClean="0"/>
              <a:t>64</a:t>
            </a:r>
            <a:r>
              <a:rPr lang="en-US" dirty="0"/>
              <a:t>-bit </a:t>
            </a:r>
            <a:r>
              <a:rPr lang="en-US" dirty="0" smtClean="0"/>
              <a:t>MSR first introduced </a:t>
            </a:r>
            <a:r>
              <a:rPr lang="en-US" dirty="0"/>
              <a:t>in the Pentium </a:t>
            </a:r>
            <a:endParaRPr lang="en-US" dirty="0" smtClean="0"/>
          </a:p>
          <a:p>
            <a:r>
              <a:rPr lang="en-US" dirty="0" smtClean="0"/>
              <a:t>It </a:t>
            </a:r>
            <a:r>
              <a:rPr lang="en-US" dirty="0"/>
              <a:t>increments once every CPU clock-cycle, starting from 0 when power is turned on</a:t>
            </a:r>
          </a:p>
          <a:p>
            <a:r>
              <a:rPr lang="en-US" dirty="0" smtClean="0"/>
              <a:t>“It </a:t>
            </a:r>
            <a:r>
              <a:rPr lang="en-US" dirty="0"/>
              <a:t>won</a:t>
            </a:r>
            <a:r>
              <a:rPr lang="ja-JP" altLang="en-US" dirty="0">
                <a:latin typeface="Arial"/>
              </a:rPr>
              <a:t>’</a:t>
            </a:r>
            <a:r>
              <a:rPr lang="en-US" dirty="0"/>
              <a:t>t overflow for at least ten </a:t>
            </a:r>
            <a:r>
              <a:rPr lang="en-US" dirty="0" smtClean="0"/>
              <a:t>years” (2006*)</a:t>
            </a:r>
          </a:p>
          <a:p>
            <a:r>
              <a:rPr lang="en-US" dirty="0" smtClean="0"/>
              <a:t>Unprivileged </a:t>
            </a:r>
            <a:r>
              <a:rPr lang="en-US" dirty="0"/>
              <a:t>programs (ring3) </a:t>
            </a:r>
            <a:r>
              <a:rPr lang="en-US" i="1" dirty="0"/>
              <a:t>normally</a:t>
            </a:r>
            <a:r>
              <a:rPr lang="en-US" dirty="0"/>
              <a:t> can access, it via the </a:t>
            </a:r>
            <a:r>
              <a:rPr lang="en-US" dirty="0" smtClean="0"/>
              <a:t>RDTSC instruction </a:t>
            </a:r>
            <a:endParaRPr lang="en-US" dirty="0"/>
          </a:p>
        </p:txBody>
      </p:sp>
      <p:sp>
        <p:nvSpPr>
          <p:cNvPr id="2" name="Rectangle 1"/>
          <p:cNvSpPr/>
          <p:nvPr/>
        </p:nvSpPr>
        <p:spPr>
          <a:xfrm>
            <a:off x="3128417" y="6100864"/>
            <a:ext cx="5396343" cy="369332"/>
          </a:xfrm>
          <a:prstGeom prst="rect">
            <a:avLst/>
          </a:prstGeom>
        </p:spPr>
        <p:txBody>
          <a:bodyPr wrap="square">
            <a:spAutoFit/>
          </a:bodyPr>
          <a:lstStyle/>
          <a:p>
            <a:r>
              <a:rPr lang="en-US" dirty="0" smtClean="0"/>
              <a:t>* http</a:t>
            </a:r>
            <a:r>
              <a:rPr lang="en-US" dirty="0"/>
              <a:t>://</a:t>
            </a:r>
            <a:r>
              <a:rPr lang="en-US" dirty="0" err="1"/>
              <a:t>cs.usfca.edu</a:t>
            </a:r>
            <a:r>
              <a:rPr lang="en-US" dirty="0"/>
              <a:t>/~cruse/cs630f06/lesson27.ppt</a:t>
            </a:r>
          </a:p>
        </p:txBody>
      </p:sp>
    </p:spTree>
    <p:extLst>
      <p:ext uri="{BB962C8B-B14F-4D97-AF65-F5344CB8AC3E}">
        <p14:creationId xmlns:p14="http://schemas.microsoft.com/office/powerpoint/2010/main" val="1986489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TSC</a:t>
            </a:r>
            <a:endParaRPr lang="en-US" dirty="0"/>
          </a:p>
        </p:txBody>
      </p:sp>
      <p:sp>
        <p:nvSpPr>
          <p:cNvPr id="3" name="Date Placeholder 2"/>
          <p:cNvSpPr>
            <a:spLocks noGrp="1"/>
          </p:cNvSpPr>
          <p:nvPr>
            <p:ph type="dt" sz="half" idx="10"/>
          </p:nvPr>
        </p:nvSpPr>
        <p:spPr/>
        <p:txBody>
          <a:bodyPr/>
          <a:lstStyle/>
          <a:p>
            <a:r>
              <a:rPr lang="en-US" smtClean="0"/>
              <a:t>2012</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CE658-60ED-8149-8543-3DDC7ED3E89C}" type="slidenum">
              <a:rPr lang="en-US" smtClean="0"/>
              <a:t>103</a:t>
            </a:fld>
            <a:endParaRPr lang="en-US"/>
          </a:p>
        </p:txBody>
      </p:sp>
      <p:sp>
        <p:nvSpPr>
          <p:cNvPr id="7" name="Rectangle 4"/>
          <p:cNvSpPr>
            <a:spLocks noChangeArrowheads="1"/>
          </p:cNvSpPr>
          <p:nvPr/>
        </p:nvSpPr>
        <p:spPr bwMode="auto">
          <a:xfrm>
            <a:off x="533400" y="2143462"/>
            <a:ext cx="3886200" cy="60362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EDX</a:t>
            </a:r>
          </a:p>
        </p:txBody>
      </p:sp>
      <p:sp>
        <p:nvSpPr>
          <p:cNvPr id="8" name="Rectangle 6"/>
          <p:cNvSpPr>
            <a:spLocks noChangeArrowheads="1"/>
          </p:cNvSpPr>
          <p:nvPr/>
        </p:nvSpPr>
        <p:spPr bwMode="auto">
          <a:xfrm>
            <a:off x="4495800" y="2143462"/>
            <a:ext cx="3886200" cy="60362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EAX</a:t>
            </a:r>
          </a:p>
        </p:txBody>
      </p:sp>
      <p:sp>
        <p:nvSpPr>
          <p:cNvPr id="9" name="Line 10"/>
          <p:cNvSpPr>
            <a:spLocks noChangeShapeType="1"/>
          </p:cNvSpPr>
          <p:nvPr/>
        </p:nvSpPr>
        <p:spPr bwMode="auto">
          <a:xfrm>
            <a:off x="533400" y="1752600"/>
            <a:ext cx="7848600" cy="0"/>
          </a:xfrm>
          <a:prstGeom prst="line">
            <a:avLst/>
          </a:prstGeom>
          <a:noFill/>
          <a:ln w="9525">
            <a:solidFill>
              <a:srgbClr val="FF0000"/>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11"/>
          <p:cNvSpPr txBox="1">
            <a:spLocks noChangeArrowheads="1"/>
          </p:cNvSpPr>
          <p:nvPr/>
        </p:nvSpPr>
        <p:spPr bwMode="auto">
          <a:xfrm>
            <a:off x="4038600" y="1371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64-bits</a:t>
            </a:r>
          </a:p>
        </p:txBody>
      </p:sp>
      <p:sp>
        <p:nvSpPr>
          <p:cNvPr id="11" name="Rectangle 12"/>
          <p:cNvSpPr>
            <a:spLocks noChangeArrowheads="1"/>
          </p:cNvSpPr>
          <p:nvPr/>
        </p:nvSpPr>
        <p:spPr bwMode="auto">
          <a:xfrm>
            <a:off x="609600" y="3066176"/>
            <a:ext cx="7620000" cy="304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1600" dirty="0" smtClean="0"/>
              <a:t>time0</a:t>
            </a:r>
            <a:r>
              <a:rPr lang="en-US" sz="1600" dirty="0"/>
              <a:t>	</a:t>
            </a:r>
            <a:r>
              <a:rPr lang="en-US" sz="1600" dirty="0" err="1" smtClean="0"/>
              <a:t>dq</a:t>
            </a:r>
            <a:r>
              <a:rPr lang="en-US" sz="1600" dirty="0"/>
              <a:t>	0		</a:t>
            </a:r>
            <a:r>
              <a:rPr lang="en-US" sz="1600" dirty="0" smtClean="0"/>
              <a:t>; </a:t>
            </a:r>
            <a:r>
              <a:rPr lang="en-US" sz="1600" dirty="0"/>
              <a:t>saves starting value from the TSC </a:t>
            </a:r>
          </a:p>
          <a:p>
            <a:r>
              <a:rPr lang="en-US" sz="1600" dirty="0" smtClean="0"/>
              <a:t>time1</a:t>
            </a:r>
            <a:r>
              <a:rPr lang="en-US" sz="1600" dirty="0"/>
              <a:t>	</a:t>
            </a:r>
            <a:r>
              <a:rPr lang="en-US" sz="1600" dirty="0" err="1" smtClean="0"/>
              <a:t>dq</a:t>
            </a:r>
            <a:r>
              <a:rPr lang="en-US" sz="1600" dirty="0"/>
              <a:t>	0		</a:t>
            </a:r>
            <a:r>
              <a:rPr lang="en-US" sz="1600" dirty="0" smtClean="0"/>
              <a:t>; </a:t>
            </a:r>
            <a:r>
              <a:rPr lang="en-US" sz="1600" dirty="0"/>
              <a:t>saves concluding value from TSC</a:t>
            </a:r>
          </a:p>
          <a:p>
            <a:endParaRPr lang="en-US" sz="1600" dirty="0"/>
          </a:p>
          <a:p>
            <a:r>
              <a:rPr lang="en-US" sz="1600" dirty="0"/>
              <a:t>	</a:t>
            </a:r>
            <a:r>
              <a:rPr lang="en-US" sz="1600" dirty="0" smtClean="0"/>
              <a:t>; </a:t>
            </a:r>
            <a:r>
              <a:rPr lang="en-US" sz="1600" dirty="0"/>
              <a:t>how you can measure CPU clock-cycles in a code-fragment </a:t>
            </a:r>
          </a:p>
          <a:p>
            <a:r>
              <a:rPr lang="en-US" sz="1600" dirty="0"/>
              <a:t>	</a:t>
            </a:r>
            <a:r>
              <a:rPr lang="en-US" sz="1600" dirty="0" err="1"/>
              <a:t>rdtsc</a:t>
            </a:r>
            <a:r>
              <a:rPr lang="en-US" sz="1600" dirty="0"/>
              <a:t>			</a:t>
            </a:r>
            <a:r>
              <a:rPr lang="en-US" sz="1600" dirty="0" smtClean="0"/>
              <a:t>; </a:t>
            </a:r>
            <a:r>
              <a:rPr lang="en-US" sz="1600" dirty="0"/>
              <a:t>read the Time-Stamp Counter</a:t>
            </a:r>
          </a:p>
          <a:p>
            <a:r>
              <a:rPr lang="en-US" sz="1600" dirty="0"/>
              <a:t>	</a:t>
            </a:r>
            <a:r>
              <a:rPr lang="en-US" sz="1600" dirty="0" err="1" smtClean="0"/>
              <a:t>mov</a:t>
            </a:r>
            <a:r>
              <a:rPr lang="en-US" sz="1600" dirty="0"/>
              <a:t>	time0+</a:t>
            </a:r>
            <a:r>
              <a:rPr lang="en-US" sz="1600" dirty="0" smtClean="0"/>
              <a:t>0, </a:t>
            </a:r>
            <a:r>
              <a:rPr lang="en-US" sz="1600" dirty="0" err="1" smtClean="0"/>
              <a:t>eax</a:t>
            </a:r>
            <a:r>
              <a:rPr lang="en-US" sz="1600" dirty="0" smtClean="0"/>
              <a:t> </a:t>
            </a:r>
            <a:r>
              <a:rPr lang="en-US" sz="1600" dirty="0"/>
              <a:t>	</a:t>
            </a:r>
            <a:r>
              <a:rPr lang="en-US" sz="1600" dirty="0" smtClean="0"/>
              <a:t>; </a:t>
            </a:r>
            <a:r>
              <a:rPr lang="en-US" sz="1600" dirty="0"/>
              <a:t>save least-significant </a:t>
            </a:r>
            <a:r>
              <a:rPr lang="en-US" sz="1600" dirty="0" err="1"/>
              <a:t>longword</a:t>
            </a:r>
            <a:endParaRPr lang="en-US" sz="1600" dirty="0"/>
          </a:p>
          <a:p>
            <a:r>
              <a:rPr lang="en-US" sz="1600" dirty="0"/>
              <a:t>	</a:t>
            </a:r>
            <a:r>
              <a:rPr lang="en-US" sz="1600" dirty="0" err="1" smtClean="0"/>
              <a:t>mov</a:t>
            </a:r>
            <a:r>
              <a:rPr lang="en-US" sz="1600" dirty="0"/>
              <a:t>	time0+</a:t>
            </a:r>
            <a:r>
              <a:rPr lang="en-US" sz="1600" dirty="0" smtClean="0"/>
              <a:t>4, </a:t>
            </a:r>
            <a:r>
              <a:rPr lang="en-US" sz="1600" dirty="0" err="1" smtClean="0"/>
              <a:t>edx</a:t>
            </a:r>
            <a:r>
              <a:rPr lang="en-US" sz="1600" dirty="0" smtClean="0"/>
              <a:t> </a:t>
            </a:r>
            <a:r>
              <a:rPr lang="en-US" sz="1600" dirty="0"/>
              <a:t>	</a:t>
            </a:r>
            <a:r>
              <a:rPr lang="en-US" sz="1600" dirty="0" smtClean="0"/>
              <a:t>; </a:t>
            </a:r>
            <a:r>
              <a:rPr lang="en-US" sz="1600" dirty="0"/>
              <a:t>save most-significant </a:t>
            </a:r>
            <a:r>
              <a:rPr lang="en-US" sz="1600" dirty="0" err="1"/>
              <a:t>longword</a:t>
            </a:r>
            <a:endParaRPr lang="en-US" sz="1600" dirty="0"/>
          </a:p>
          <a:p>
            <a:r>
              <a:rPr lang="en-US" sz="1600" dirty="0"/>
              <a:t>	</a:t>
            </a:r>
            <a:r>
              <a:rPr lang="en-US" sz="1600" dirty="0" smtClean="0"/>
              <a:t>; </a:t>
            </a:r>
            <a:r>
              <a:rPr lang="en-US" sz="1600" dirty="0"/>
              <a:t>&lt;Your code-fragment to be measured goes here&gt;</a:t>
            </a:r>
          </a:p>
          <a:p>
            <a:r>
              <a:rPr lang="en-US" sz="1600" dirty="0"/>
              <a:t>	</a:t>
            </a:r>
            <a:r>
              <a:rPr lang="en-US" sz="1600" dirty="0" err="1"/>
              <a:t>rdtsc</a:t>
            </a:r>
            <a:r>
              <a:rPr lang="en-US" sz="1600" dirty="0"/>
              <a:t>			</a:t>
            </a:r>
            <a:r>
              <a:rPr lang="en-US" sz="1600" dirty="0" smtClean="0"/>
              <a:t>; </a:t>
            </a:r>
            <a:r>
              <a:rPr lang="en-US" sz="1600" dirty="0"/>
              <a:t>read the Time-Stamp Counter</a:t>
            </a:r>
          </a:p>
          <a:p>
            <a:r>
              <a:rPr lang="en-US" sz="1600" dirty="0"/>
              <a:t>	</a:t>
            </a:r>
            <a:r>
              <a:rPr lang="en-US" sz="1600" dirty="0" err="1"/>
              <a:t>movl</a:t>
            </a:r>
            <a:r>
              <a:rPr lang="en-US" sz="1600" dirty="0"/>
              <a:t>	time1+</a:t>
            </a:r>
            <a:r>
              <a:rPr lang="en-US" sz="1600" dirty="0" smtClean="0"/>
              <a:t>0, </a:t>
            </a:r>
            <a:r>
              <a:rPr lang="en-US" sz="1600" dirty="0" err="1" smtClean="0"/>
              <a:t>eax</a:t>
            </a:r>
            <a:r>
              <a:rPr lang="en-US" sz="1600" dirty="0" smtClean="0"/>
              <a:t> </a:t>
            </a:r>
            <a:r>
              <a:rPr lang="en-US" sz="1600" dirty="0"/>
              <a:t>	</a:t>
            </a:r>
            <a:r>
              <a:rPr lang="en-US" sz="1600" dirty="0" smtClean="0"/>
              <a:t>; </a:t>
            </a:r>
            <a:r>
              <a:rPr lang="en-US" sz="1600" dirty="0"/>
              <a:t>save least-significant </a:t>
            </a:r>
            <a:r>
              <a:rPr lang="en-US" sz="1600" dirty="0" err="1"/>
              <a:t>longword</a:t>
            </a:r>
            <a:endParaRPr lang="en-US" sz="1600" dirty="0"/>
          </a:p>
          <a:p>
            <a:r>
              <a:rPr lang="en-US" sz="1600" dirty="0"/>
              <a:t>	</a:t>
            </a:r>
            <a:r>
              <a:rPr lang="en-US" sz="1600" dirty="0" err="1"/>
              <a:t>movl</a:t>
            </a:r>
            <a:r>
              <a:rPr lang="en-US" sz="1600" dirty="0"/>
              <a:t>	time1+</a:t>
            </a:r>
            <a:r>
              <a:rPr lang="en-US" sz="1600" dirty="0" smtClean="0"/>
              <a:t>4, </a:t>
            </a:r>
            <a:r>
              <a:rPr lang="en-US" sz="1600" dirty="0" err="1" smtClean="0"/>
              <a:t>edx</a:t>
            </a:r>
            <a:r>
              <a:rPr lang="en-US" sz="1600" dirty="0" smtClean="0"/>
              <a:t> </a:t>
            </a:r>
            <a:r>
              <a:rPr lang="en-US" sz="1600" dirty="0"/>
              <a:t>	</a:t>
            </a:r>
            <a:r>
              <a:rPr lang="en-US" sz="1600" dirty="0" smtClean="0"/>
              <a:t>; </a:t>
            </a:r>
            <a:r>
              <a:rPr lang="en-US" sz="1600" dirty="0"/>
              <a:t>save most-significant </a:t>
            </a:r>
            <a:r>
              <a:rPr lang="en-US" sz="1600" dirty="0" err="1"/>
              <a:t>longword</a:t>
            </a:r>
            <a:endParaRPr lang="en-US" sz="1600" dirty="0"/>
          </a:p>
          <a:p>
            <a:r>
              <a:rPr lang="en-US" sz="1600" dirty="0"/>
              <a:t>	</a:t>
            </a:r>
            <a:r>
              <a:rPr lang="en-US" sz="1600" dirty="0" smtClean="0"/>
              <a:t>; </a:t>
            </a:r>
            <a:r>
              <a:rPr lang="en-US" sz="1600" dirty="0"/>
              <a:t>now subtract starting-value </a:t>
            </a:r>
            <a:r>
              <a:rPr lang="ja-JP" altLang="en-US" sz="1600" dirty="0">
                <a:latin typeface="Arial"/>
              </a:rPr>
              <a:t>‘</a:t>
            </a:r>
            <a:r>
              <a:rPr lang="en-US" sz="1600" dirty="0"/>
              <a:t>time0</a:t>
            </a:r>
            <a:r>
              <a:rPr lang="ja-JP" altLang="en-US" sz="1600" dirty="0">
                <a:latin typeface="Arial"/>
              </a:rPr>
              <a:t>’</a:t>
            </a:r>
            <a:r>
              <a:rPr lang="en-US" sz="1600" dirty="0"/>
              <a:t> from ending value </a:t>
            </a:r>
            <a:r>
              <a:rPr lang="ja-JP" altLang="en-US" sz="1600" dirty="0">
                <a:latin typeface="Arial"/>
              </a:rPr>
              <a:t>‘</a:t>
            </a:r>
            <a:r>
              <a:rPr lang="en-US" sz="1600" dirty="0"/>
              <a:t>time1</a:t>
            </a:r>
            <a:r>
              <a:rPr lang="ja-JP" altLang="en-US" sz="1600" dirty="0">
                <a:latin typeface="Arial"/>
              </a:rPr>
              <a:t>’</a:t>
            </a:r>
            <a:endParaRPr lang="en-US" sz="1600" dirty="0"/>
          </a:p>
        </p:txBody>
      </p:sp>
      <p:sp>
        <p:nvSpPr>
          <p:cNvPr id="12" name="TextBox 11"/>
          <p:cNvSpPr txBox="1"/>
          <p:nvPr/>
        </p:nvSpPr>
        <p:spPr>
          <a:xfrm>
            <a:off x="1049949" y="6099928"/>
            <a:ext cx="5677881" cy="307777"/>
          </a:xfrm>
          <a:prstGeom prst="rect">
            <a:avLst/>
          </a:prstGeom>
          <a:noFill/>
        </p:spPr>
        <p:txBody>
          <a:bodyPr wrap="none" rtlCol="0">
            <a:spAutoFit/>
          </a:bodyPr>
          <a:lstStyle/>
          <a:p>
            <a:r>
              <a:rPr lang="en-US" sz="1400" dirty="0" smtClean="0"/>
              <a:t>Modified to </a:t>
            </a:r>
            <a:r>
              <a:rPr lang="en-US" sz="1400" dirty="0" err="1" smtClean="0"/>
              <a:t>masm</a:t>
            </a:r>
            <a:r>
              <a:rPr lang="en-US" sz="1400" dirty="0" smtClean="0"/>
              <a:t> from: http</a:t>
            </a:r>
            <a:r>
              <a:rPr lang="en-US" sz="1400" dirty="0"/>
              <a:t>://</a:t>
            </a:r>
            <a:r>
              <a:rPr lang="en-US" sz="1400" dirty="0" err="1"/>
              <a:t>cs.usfca.edu</a:t>
            </a:r>
            <a:r>
              <a:rPr lang="en-US" sz="1400" dirty="0"/>
              <a:t>/~cruse/cs630f06/lesson27.ppt</a:t>
            </a:r>
          </a:p>
        </p:txBody>
      </p:sp>
      <p:sp>
        <p:nvSpPr>
          <p:cNvPr id="13" name="Text Box 7"/>
          <p:cNvSpPr txBox="1">
            <a:spLocks noChangeArrowheads="1"/>
          </p:cNvSpPr>
          <p:nvPr/>
        </p:nvSpPr>
        <p:spPr bwMode="auto">
          <a:xfrm>
            <a:off x="441325" y="1798975"/>
            <a:ext cx="8466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 63                                                  </a:t>
            </a:r>
            <a:r>
              <a:rPr lang="en-US" dirty="0" smtClean="0"/>
              <a:t>               </a:t>
            </a:r>
            <a:r>
              <a:rPr lang="en-US" dirty="0"/>
              <a:t>32  </a:t>
            </a:r>
            <a:r>
              <a:rPr lang="en-US" dirty="0" smtClean="0"/>
              <a:t>31                                                                      0</a:t>
            </a:r>
            <a:endParaRPr lang="en-US" dirty="0"/>
          </a:p>
        </p:txBody>
      </p:sp>
    </p:spTree>
    <p:extLst>
      <p:ext uri="{BB962C8B-B14F-4D97-AF65-F5344CB8AC3E}">
        <p14:creationId xmlns:p14="http://schemas.microsoft.com/office/powerpoint/2010/main" val="35754485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The TSC as an MSR</a:t>
            </a:r>
          </a:p>
        </p:txBody>
      </p:sp>
      <p:sp>
        <p:nvSpPr>
          <p:cNvPr id="12291" name="Rectangle 3"/>
          <p:cNvSpPr>
            <a:spLocks noGrp="1" noChangeArrowheads="1"/>
          </p:cNvSpPr>
          <p:nvPr>
            <p:ph type="body" idx="1"/>
          </p:nvPr>
        </p:nvSpPr>
        <p:spPr/>
        <p:txBody>
          <a:bodyPr>
            <a:normAutofit/>
          </a:bodyPr>
          <a:lstStyle/>
          <a:p>
            <a:r>
              <a:rPr lang="en-US" dirty="0" smtClean="0"/>
              <a:t>The </a:t>
            </a:r>
            <a:r>
              <a:rPr lang="en-US" dirty="0"/>
              <a:t>Time-Stamp Counter is MSR number 0x10</a:t>
            </a:r>
          </a:p>
          <a:p>
            <a:r>
              <a:rPr lang="en-US" dirty="0"/>
              <a:t>To write a new 64-bit value into the TSC, you load the desired 64-bit value into the EDX:EAX register-pair, you put the MSR ID-number 0x10 into register ECX, then you execute </a:t>
            </a:r>
            <a:r>
              <a:rPr lang="en-US" b="1" dirty="0" err="1" smtClean="0"/>
              <a:t>wrmsr</a:t>
            </a:r>
            <a:endParaRPr lang="en-US" b="1" dirty="0" smtClean="0"/>
          </a:p>
          <a:p>
            <a:pPr lvl="1"/>
            <a:r>
              <a:rPr lang="en-US" dirty="0" smtClean="0"/>
              <a:t>To modify a guest TSC use the appropriate VMCS field with VMWRITE</a:t>
            </a:r>
          </a:p>
        </p:txBody>
      </p:sp>
    </p:spTree>
    <p:extLst>
      <p:ext uri="{BB962C8B-B14F-4D97-AF65-F5344CB8AC3E}">
        <p14:creationId xmlns:p14="http://schemas.microsoft.com/office/powerpoint/2010/main" val="33779516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a:t>
            </a:r>
            <a:r>
              <a:rPr lang="en-US" dirty="0" err="1" smtClean="0"/>
              <a:t>cpuid</a:t>
            </a:r>
            <a:r>
              <a:rPr lang="en-US" dirty="0" smtClean="0"/>
              <a:t> hooking</a:t>
            </a:r>
            <a:endParaRPr lang="en-US" dirty="0"/>
          </a:p>
        </p:txBody>
      </p:sp>
      <p:sp>
        <p:nvSpPr>
          <p:cNvPr id="3" name="Content Placeholder 2"/>
          <p:cNvSpPr>
            <a:spLocks noGrp="1"/>
          </p:cNvSpPr>
          <p:nvPr>
            <p:ph idx="1"/>
          </p:nvPr>
        </p:nvSpPr>
        <p:spPr/>
        <p:txBody>
          <a:bodyPr>
            <a:normAutofit lnSpcReduction="10000"/>
          </a:bodyPr>
          <a:lstStyle/>
          <a:p>
            <a:r>
              <a:rPr lang="en-US" dirty="0" smtClean="0"/>
              <a:t>Purpose:</a:t>
            </a:r>
          </a:p>
          <a:p>
            <a:pPr lvl="1"/>
            <a:r>
              <a:rPr lang="en-US" dirty="0" smtClean="0"/>
              <a:t>Show that specific VM exit conditions are observed by the VMM</a:t>
            </a:r>
          </a:p>
          <a:p>
            <a:pPr lvl="1"/>
            <a:r>
              <a:rPr lang="en-US" dirty="0" smtClean="0"/>
              <a:t>Hook </a:t>
            </a:r>
            <a:r>
              <a:rPr lang="en-US" dirty="0" err="1" smtClean="0"/>
              <a:t>cpuid</a:t>
            </a:r>
            <a:r>
              <a:rPr lang="en-US" dirty="0" smtClean="0"/>
              <a:t> and return our own CPU string</a:t>
            </a:r>
          </a:p>
          <a:p>
            <a:r>
              <a:rPr lang="en-US" dirty="0" smtClean="0"/>
              <a:t>Steps</a:t>
            </a:r>
          </a:p>
          <a:p>
            <a:pPr lvl="1"/>
            <a:r>
              <a:rPr lang="en-US" dirty="0" smtClean="0"/>
              <a:t>Modify </a:t>
            </a:r>
            <a:r>
              <a:rPr lang="en-US" dirty="0" err="1" smtClean="0"/>
              <a:t>virtdbg</a:t>
            </a:r>
            <a:r>
              <a:rPr lang="en-US" dirty="0" smtClean="0"/>
              <a:t> to hook </a:t>
            </a:r>
            <a:r>
              <a:rPr lang="en-US" dirty="0" err="1" smtClean="0"/>
              <a:t>cpuid</a:t>
            </a:r>
            <a:r>
              <a:rPr lang="en-US" dirty="0" smtClean="0"/>
              <a:t> leaf 0 (</a:t>
            </a:r>
            <a:r>
              <a:rPr lang="en-US" dirty="0" err="1" smtClean="0"/>
              <a:t>eax</a:t>
            </a:r>
            <a:r>
              <a:rPr lang="en-US" dirty="0" smtClean="0"/>
              <a:t>=0) and return something other than </a:t>
            </a:r>
            <a:r>
              <a:rPr lang="en-US" dirty="0" err="1" smtClean="0"/>
              <a:t>GenuineIntel</a:t>
            </a:r>
            <a:r>
              <a:rPr lang="en-US" dirty="0"/>
              <a:t> </a:t>
            </a:r>
            <a:r>
              <a:rPr lang="en-US" dirty="0" smtClean="0"/>
              <a:t>in appropriate </a:t>
            </a:r>
            <a:r>
              <a:rPr lang="en-US" dirty="0" smtClean="0"/>
              <a:t>registers</a:t>
            </a:r>
          </a:p>
          <a:p>
            <a:pPr lvl="1"/>
            <a:r>
              <a:rPr lang="en-US" dirty="0" smtClean="0"/>
              <a:t>Run CPUID either in ring 0 or ring 3 to get the </a:t>
            </a:r>
            <a:r>
              <a:rPr lang="en-US" dirty="0" err="1" smtClean="0"/>
              <a:t>cpuid</a:t>
            </a:r>
            <a:r>
              <a:rPr lang="en-US" dirty="0" smtClean="0"/>
              <a:t> </a:t>
            </a:r>
            <a:r>
              <a:rPr lang="en-US" dirty="0" err="1" smtClean="0"/>
              <a:t>eax</a:t>
            </a:r>
            <a:r>
              <a:rPr lang="en-US" dirty="0" smtClean="0"/>
              <a:t>=0 brand string</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105</a:t>
            </a:fld>
            <a:endParaRPr lang="en-US" dirty="0"/>
          </a:p>
        </p:txBody>
      </p:sp>
    </p:spTree>
    <p:extLst>
      <p:ext uri="{BB962C8B-B14F-4D97-AF65-F5344CB8AC3E}">
        <p14:creationId xmlns:p14="http://schemas.microsoft.com/office/powerpoint/2010/main" val="34569725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sc</a:t>
            </a:r>
            <a:r>
              <a:rPr lang="en-US" dirty="0" smtClean="0"/>
              <a:t> stop </a:t>
            </a:r>
            <a:r>
              <a:rPr lang="en-US" dirty="0" err="1" smtClean="0"/>
              <a:t>virtdbg</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106</a:t>
            </a:fld>
            <a:endParaRPr lang="en-US"/>
          </a:p>
        </p:txBody>
      </p:sp>
    </p:spTree>
    <p:extLst>
      <p:ext uri="{BB962C8B-B14F-4D97-AF65-F5344CB8AC3E}">
        <p14:creationId xmlns:p14="http://schemas.microsoft.com/office/powerpoint/2010/main" val="40144653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TSC Offsetting</a:t>
            </a:r>
            <a:endParaRPr lang="en-US" dirty="0"/>
          </a:p>
        </p:txBody>
      </p:sp>
      <p:sp>
        <p:nvSpPr>
          <p:cNvPr id="3" name="Content Placeholder 2"/>
          <p:cNvSpPr>
            <a:spLocks noGrp="1"/>
          </p:cNvSpPr>
          <p:nvPr>
            <p:ph idx="1"/>
          </p:nvPr>
        </p:nvSpPr>
        <p:spPr/>
        <p:txBody>
          <a:bodyPr/>
          <a:lstStyle/>
          <a:p>
            <a:r>
              <a:rPr lang="en-US" dirty="0" smtClean="0"/>
              <a:t>Modify </a:t>
            </a:r>
            <a:r>
              <a:rPr lang="en-US" dirty="0" err="1" smtClean="0"/>
              <a:t>Virtdbg</a:t>
            </a:r>
            <a:r>
              <a:rPr lang="en-US" dirty="0" smtClean="0"/>
              <a:t> to perform TSC offsetting </a:t>
            </a:r>
          </a:p>
          <a:p>
            <a:pPr lvl="1"/>
            <a:r>
              <a:rPr lang="en-US" dirty="0" smtClean="0"/>
              <a:t>Check your work by running RDTSC in </a:t>
            </a:r>
            <a:r>
              <a:rPr lang="en-US" dirty="0" err="1" smtClean="0"/>
              <a:t>userspace</a:t>
            </a:r>
            <a:r>
              <a:rPr lang="en-US" dirty="0" smtClean="0"/>
              <a:t> or kernel space</a:t>
            </a:r>
          </a:p>
          <a:p>
            <a:pPr lvl="1"/>
            <a:r>
              <a:rPr lang="en-US" dirty="0" smtClean="0"/>
              <a:t>Does it work as you expected?</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107</a:t>
            </a:fld>
            <a:endParaRPr lang="en-US"/>
          </a:p>
        </p:txBody>
      </p:sp>
    </p:spTree>
    <p:extLst>
      <p:ext uri="{BB962C8B-B14F-4D97-AF65-F5344CB8AC3E}">
        <p14:creationId xmlns:p14="http://schemas.microsoft.com/office/powerpoint/2010/main" val="29582233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b="1" dirty="0" smtClean="0"/>
              <a:t>CR0/CR4 guest/host masks</a:t>
            </a:r>
          </a:p>
          <a:p>
            <a:r>
              <a:rPr lang="en-US"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108</a:t>
            </a:fld>
            <a:endParaRPr lang="en-US" dirty="0"/>
          </a:p>
        </p:txBody>
      </p:sp>
    </p:spTree>
    <p:extLst>
      <p:ext uri="{BB962C8B-B14F-4D97-AF65-F5344CB8AC3E}">
        <p14:creationId xmlns:p14="http://schemas.microsoft.com/office/powerpoint/2010/main" val="13984748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Shadows</a:t>
            </a:r>
            <a:endParaRPr lang="en-US" dirty="0"/>
          </a:p>
        </p:txBody>
      </p:sp>
      <p:sp>
        <p:nvSpPr>
          <p:cNvPr id="3" name="Content Placeholder 2"/>
          <p:cNvSpPr>
            <a:spLocks noGrp="1"/>
          </p:cNvSpPr>
          <p:nvPr>
            <p:ph idx="1"/>
          </p:nvPr>
        </p:nvSpPr>
        <p:spPr/>
        <p:txBody>
          <a:bodyPr/>
          <a:lstStyle/>
          <a:p>
            <a:r>
              <a:rPr lang="en-US" dirty="0" smtClean="0"/>
              <a:t>Reads </a:t>
            </a:r>
            <a:r>
              <a:rPr lang="en-US" dirty="0"/>
              <a:t>of CR0 and CR4 </a:t>
            </a:r>
            <a:r>
              <a:rPr lang="en-US" dirty="0" smtClean="0"/>
              <a:t>don’t cause exits</a:t>
            </a:r>
            <a:r>
              <a:rPr lang="en-US" dirty="0"/>
              <a:t>. </a:t>
            </a:r>
            <a:endParaRPr lang="en-US" dirty="0" smtClean="0"/>
          </a:p>
          <a:p>
            <a:r>
              <a:rPr lang="en-US" dirty="0" smtClean="0"/>
              <a:t>Instead</a:t>
            </a:r>
            <a:r>
              <a:rPr lang="en-US" dirty="0"/>
              <a:t>, </a:t>
            </a:r>
            <a:r>
              <a:rPr lang="en-US" dirty="0" smtClean="0"/>
              <a:t>these use “shadows” configured </a:t>
            </a:r>
            <a:r>
              <a:rPr lang="en-US" dirty="0"/>
              <a:t>by the VMM in </a:t>
            </a:r>
            <a:r>
              <a:rPr lang="en-US" dirty="0" smtClean="0"/>
              <a:t>the respective guest’s VMCS </a:t>
            </a:r>
            <a:r>
              <a:rPr lang="en-US" dirty="0"/>
              <a:t>with the guest-expected values</a:t>
            </a:r>
            <a:r>
              <a:rPr lang="en-US" dirty="0" smtClean="0"/>
              <a:t>.</a:t>
            </a:r>
          </a:p>
          <a:p>
            <a:pPr lvl="1"/>
            <a:r>
              <a:rPr lang="en-US" dirty="0" smtClean="0"/>
              <a:t>Why? (poll class)</a:t>
            </a:r>
            <a:endParaRPr lang="en-US" dirty="0"/>
          </a:p>
          <a:p>
            <a:pPr lvl="1"/>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109</a:t>
            </a:fld>
            <a:endParaRPr lang="en-US"/>
          </a:p>
        </p:txBody>
      </p:sp>
    </p:spTree>
    <p:extLst>
      <p:ext uri="{BB962C8B-B14F-4D97-AF65-F5344CB8AC3E}">
        <p14:creationId xmlns:p14="http://schemas.microsoft.com/office/powerpoint/2010/main" val="254651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MSRs and VMX capabilities</a:t>
            </a:r>
            <a:endParaRPr lang="en-US" dirty="0"/>
          </a:p>
        </p:txBody>
      </p:sp>
      <p:sp>
        <p:nvSpPr>
          <p:cNvPr id="3" name="Content Placeholder 2"/>
          <p:cNvSpPr>
            <a:spLocks noGrp="1"/>
          </p:cNvSpPr>
          <p:nvPr>
            <p:ph idx="1"/>
          </p:nvPr>
        </p:nvSpPr>
        <p:spPr/>
        <p:txBody>
          <a:bodyPr/>
          <a:lstStyle/>
          <a:p>
            <a:r>
              <a:rPr lang="en-US" dirty="0" smtClean="0"/>
              <a:t>MSRs used to identify capabilities of the hardware</a:t>
            </a:r>
          </a:p>
          <a:p>
            <a:r>
              <a:rPr lang="en-US" dirty="0" smtClean="0"/>
              <a:t>We’ll refresh on how to access MSRs and talk about how each plays a role in implementing a VMM</a:t>
            </a:r>
          </a:p>
          <a:p>
            <a:r>
              <a:rPr lang="en-US" dirty="0" smtClean="0"/>
              <a:t>Appendix A goes into detail on each. </a:t>
            </a:r>
          </a:p>
          <a:p>
            <a:r>
              <a:rPr lang="en-US" dirty="0" smtClean="0"/>
              <a:t>These slides should have what you need, though.</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a:t>
            </a:fld>
            <a:endParaRPr lang="en-US"/>
          </a:p>
        </p:txBody>
      </p:sp>
    </p:spTree>
    <p:extLst>
      <p:ext uri="{BB962C8B-B14F-4D97-AF65-F5344CB8AC3E}">
        <p14:creationId xmlns:p14="http://schemas.microsoft.com/office/powerpoint/2010/main" val="9237947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CR0/CR4 Refresher</a:t>
            </a:r>
            <a:endParaRPr lang="en-US" dirty="0"/>
          </a:p>
        </p:txBody>
      </p:sp>
      <p:sp>
        <p:nvSpPr>
          <p:cNvPr id="3" name="Content Placeholder 2"/>
          <p:cNvSpPr>
            <a:spLocks noGrp="1"/>
          </p:cNvSpPr>
          <p:nvPr>
            <p:ph idx="1"/>
          </p:nvPr>
        </p:nvSpPr>
        <p:spPr/>
        <p:txBody>
          <a:bodyPr>
            <a:normAutofit/>
          </a:bodyPr>
          <a:lstStyle/>
          <a:p>
            <a:r>
              <a:rPr lang="en-US" dirty="0" smtClean="0"/>
              <a:t>CR0 (64 bits)</a:t>
            </a:r>
          </a:p>
          <a:p>
            <a:pPr lvl="1"/>
            <a:r>
              <a:rPr lang="en-US" dirty="0" smtClean="0"/>
              <a:t>Controls things like </a:t>
            </a:r>
            <a:r>
              <a:rPr lang="en-US" b="1" dirty="0" smtClean="0"/>
              <a:t>paging</a:t>
            </a:r>
            <a:r>
              <a:rPr lang="en-US" dirty="0" smtClean="0"/>
              <a:t>, </a:t>
            </a:r>
            <a:r>
              <a:rPr lang="en-US" b="1" dirty="0" smtClean="0"/>
              <a:t>memory cache </a:t>
            </a:r>
            <a:r>
              <a:rPr lang="en-US" dirty="0" smtClean="0"/>
              <a:t>(and write-back), page </a:t>
            </a:r>
            <a:r>
              <a:rPr lang="en-US" b="1" dirty="0" smtClean="0"/>
              <a:t>write protection</a:t>
            </a:r>
            <a:r>
              <a:rPr lang="en-US" dirty="0" smtClean="0"/>
              <a:t>, </a:t>
            </a:r>
            <a:r>
              <a:rPr lang="en-US" b="1" dirty="0" smtClean="0"/>
              <a:t>protected</a:t>
            </a:r>
            <a:r>
              <a:rPr lang="en-US" dirty="0" smtClean="0"/>
              <a:t> </a:t>
            </a:r>
            <a:r>
              <a:rPr lang="en-US" b="1" dirty="0" smtClean="0"/>
              <a:t>mode</a:t>
            </a:r>
          </a:p>
          <a:p>
            <a:r>
              <a:rPr lang="en-US" dirty="0" smtClean="0"/>
              <a:t>CR4 (64 bits)</a:t>
            </a:r>
          </a:p>
          <a:p>
            <a:pPr lvl="1"/>
            <a:r>
              <a:rPr lang="en-US" dirty="0" smtClean="0"/>
              <a:t>Controls things like Virtual-8086 mode, enabling SSE, enabling performance counters, PAE paging, page size </a:t>
            </a:r>
          </a:p>
          <a:p>
            <a:pPr lvl="1"/>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110</a:t>
            </a:fld>
            <a:endParaRPr lang="en-US"/>
          </a:p>
        </p:txBody>
      </p:sp>
    </p:spTree>
    <p:extLst>
      <p:ext uri="{BB962C8B-B14F-4D97-AF65-F5344CB8AC3E}">
        <p14:creationId xmlns:p14="http://schemas.microsoft.com/office/powerpoint/2010/main" val="34871410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Masks and Shadows for CR0/CR4</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Controls execution of instructions that </a:t>
            </a:r>
            <a:r>
              <a:rPr lang="en-US" dirty="0" smtClean="0"/>
              <a:t>read or modify CR4</a:t>
            </a:r>
            <a:r>
              <a:rPr lang="en-US" dirty="0"/>
              <a:t>/CR0</a:t>
            </a:r>
          </a:p>
          <a:p>
            <a:pPr lvl="1"/>
            <a:r>
              <a:rPr lang="en-US" dirty="0"/>
              <a:t>i.e., CLTS, LMSW, MOV </a:t>
            </a:r>
            <a:r>
              <a:rPr lang="en-US" dirty="0" smtClean="0"/>
              <a:t>to/from CR</a:t>
            </a:r>
            <a:r>
              <a:rPr lang="en-US" dirty="0"/>
              <a:t>, and </a:t>
            </a:r>
            <a:r>
              <a:rPr lang="en-US" dirty="0" smtClean="0"/>
              <a:t>SMSW</a:t>
            </a:r>
          </a:p>
          <a:p>
            <a:r>
              <a:rPr lang="en-US" dirty="0" smtClean="0"/>
              <a:t>Host</a:t>
            </a:r>
            <a:r>
              <a:rPr lang="en-US" dirty="0"/>
              <a:t>/guest </a:t>
            </a:r>
            <a:r>
              <a:rPr lang="en-US" dirty="0" smtClean="0"/>
              <a:t>mask determines who “owns” that bit (guest or host) in CR0/CR4</a:t>
            </a:r>
          </a:p>
          <a:p>
            <a:r>
              <a:rPr lang="en-US" dirty="0" smtClean="0"/>
              <a:t>For bits set to 1 in the mask, these are owned by host</a:t>
            </a:r>
          </a:p>
          <a:p>
            <a:pPr lvl="1"/>
            <a:r>
              <a:rPr lang="en-US" dirty="0" smtClean="0"/>
              <a:t>Guest bit-</a:t>
            </a:r>
            <a:r>
              <a:rPr lang="en-US" b="1" dirty="0" smtClean="0"/>
              <a:t>setting</a:t>
            </a:r>
            <a:r>
              <a:rPr lang="en-US" dirty="0" smtClean="0"/>
              <a:t> events</a:t>
            </a:r>
          </a:p>
          <a:p>
            <a:pPr lvl="2"/>
            <a:r>
              <a:rPr lang="en-US" dirty="0" smtClean="0"/>
              <a:t>Bits set in the mask that differ from respective shadow value will cause </a:t>
            </a:r>
            <a:r>
              <a:rPr lang="en-US" dirty="0" err="1" smtClean="0"/>
              <a:t>VMExit</a:t>
            </a:r>
            <a:endParaRPr lang="en-US" dirty="0" smtClean="0"/>
          </a:p>
          <a:p>
            <a:pPr lvl="1"/>
            <a:r>
              <a:rPr lang="en-US" dirty="0" smtClean="0"/>
              <a:t>Guest bit-</a:t>
            </a:r>
            <a:r>
              <a:rPr lang="en-US" b="1" dirty="0" smtClean="0"/>
              <a:t>read</a:t>
            </a:r>
            <a:r>
              <a:rPr lang="en-US" dirty="0" smtClean="0"/>
              <a:t> event for bit in bitmask will read from corresponding shadow register</a:t>
            </a:r>
          </a:p>
          <a:p>
            <a:r>
              <a:rPr lang="en-US" dirty="0" smtClean="0"/>
              <a:t>For bits set to 0 in the mask, these are owned by guest</a:t>
            </a:r>
          </a:p>
          <a:p>
            <a:pPr lvl="1"/>
            <a:r>
              <a:rPr lang="en-US" dirty="0" smtClean="0"/>
              <a:t>Load/store are unhindered</a:t>
            </a:r>
          </a:p>
          <a:p>
            <a:pPr lvl="1"/>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111</a:t>
            </a:fld>
            <a:endParaRPr lang="en-US"/>
          </a:p>
        </p:txBody>
      </p:sp>
    </p:spTree>
    <p:extLst>
      <p:ext uri="{BB962C8B-B14F-4D97-AF65-F5344CB8AC3E}">
        <p14:creationId xmlns:p14="http://schemas.microsoft.com/office/powerpoint/2010/main" val="26746856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
            <a:ext cx="8229600" cy="1143000"/>
          </a:xfrm>
        </p:spPr>
        <p:txBody>
          <a:bodyPr/>
          <a:lstStyle/>
          <a:p>
            <a:r>
              <a:rPr lang="en-US" dirty="0" smtClean="0"/>
              <a:t>Cloak and Dagger</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112</a:t>
            </a:fld>
            <a:endParaRPr lang="en-US"/>
          </a:p>
        </p:txBody>
      </p:sp>
      <p:sp>
        <p:nvSpPr>
          <p:cNvPr id="72" name="Text Box 69"/>
          <p:cNvSpPr txBox="1">
            <a:spLocks noChangeArrowheads="1"/>
          </p:cNvSpPr>
          <p:nvPr/>
        </p:nvSpPr>
        <p:spPr bwMode="auto">
          <a:xfrm>
            <a:off x="680119" y="1062044"/>
            <a:ext cx="771882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pPr>
            <a:r>
              <a:rPr lang="en-US" sz="3200" dirty="0"/>
              <a:t>Where a bit is masked, the </a:t>
            </a:r>
            <a:r>
              <a:rPr lang="en-US" sz="3200" dirty="0" smtClean="0"/>
              <a:t>shadow </a:t>
            </a:r>
            <a:r>
              <a:rPr lang="en-US" sz="3200" dirty="0"/>
              <a:t>bit appears</a:t>
            </a:r>
          </a:p>
          <a:p>
            <a:pPr marL="342900" indent="-342900">
              <a:buFont typeface="Arial"/>
              <a:buChar char="•"/>
            </a:pPr>
            <a:r>
              <a:rPr lang="en-US" sz="3200" dirty="0"/>
              <a:t>Where a bit is not masked, the </a:t>
            </a:r>
            <a:r>
              <a:rPr lang="en-US" sz="3200" dirty="0" smtClean="0"/>
              <a:t>actual </a:t>
            </a:r>
            <a:r>
              <a:rPr lang="en-US" sz="3200" dirty="0"/>
              <a:t>bit </a:t>
            </a:r>
            <a:r>
              <a:rPr lang="en-US" sz="3200" dirty="0" smtClean="0"/>
              <a:t>appears</a:t>
            </a:r>
            <a:endParaRPr lang="en-US" sz="3200" dirty="0"/>
          </a:p>
        </p:txBody>
      </p:sp>
      <p:grpSp>
        <p:nvGrpSpPr>
          <p:cNvPr id="77" name="Group 76"/>
          <p:cNvGrpSpPr/>
          <p:nvPr/>
        </p:nvGrpSpPr>
        <p:grpSpPr>
          <a:xfrm>
            <a:off x="1659469" y="3310410"/>
            <a:ext cx="5450641" cy="2895653"/>
            <a:chOff x="880531" y="3505200"/>
            <a:chExt cx="4876800" cy="2590800"/>
          </a:xfrm>
        </p:grpSpPr>
        <p:sp>
          <p:nvSpPr>
            <p:cNvPr id="7" name="Text Box 4"/>
            <p:cNvSpPr txBox="1">
              <a:spLocks noChangeArrowheads="1"/>
            </p:cNvSpPr>
            <p:nvPr/>
          </p:nvSpPr>
          <p:spPr bwMode="auto">
            <a:xfrm>
              <a:off x="880531" y="3505200"/>
              <a:ext cx="13017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actual:  </a:t>
              </a:r>
            </a:p>
            <a:p>
              <a:endParaRPr lang="en-US"/>
            </a:p>
            <a:p>
              <a:r>
                <a:rPr lang="en-US"/>
                <a:t>      mask:</a:t>
              </a:r>
            </a:p>
            <a:p>
              <a:endParaRPr lang="en-US"/>
            </a:p>
            <a:p>
              <a:r>
                <a:rPr lang="en-US"/>
                <a:t>  shadow:</a:t>
              </a:r>
            </a:p>
            <a:p>
              <a:endParaRPr lang="en-US"/>
            </a:p>
            <a:p>
              <a:endParaRPr lang="en-US"/>
            </a:p>
            <a:p>
              <a:endParaRPr lang="en-US"/>
            </a:p>
            <a:p>
              <a:r>
                <a:rPr lang="en-US"/>
                <a:t> apparent:</a:t>
              </a:r>
            </a:p>
          </p:txBody>
        </p:sp>
        <p:sp>
          <p:nvSpPr>
            <p:cNvPr id="8" name="Rectangle 5"/>
            <p:cNvSpPr>
              <a:spLocks noChangeArrowheads="1"/>
            </p:cNvSpPr>
            <p:nvPr/>
          </p:nvSpPr>
          <p:spPr bwMode="auto">
            <a:xfrm>
              <a:off x="20997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9" name="Rectangle 6"/>
            <p:cNvSpPr>
              <a:spLocks noChangeArrowheads="1"/>
            </p:cNvSpPr>
            <p:nvPr/>
          </p:nvSpPr>
          <p:spPr bwMode="auto">
            <a:xfrm>
              <a:off x="23283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10" name="Rectangle 7"/>
            <p:cNvSpPr>
              <a:spLocks noChangeArrowheads="1"/>
            </p:cNvSpPr>
            <p:nvPr/>
          </p:nvSpPr>
          <p:spPr bwMode="auto">
            <a:xfrm>
              <a:off x="25569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11" name="Rectangle 8"/>
            <p:cNvSpPr>
              <a:spLocks noChangeArrowheads="1"/>
            </p:cNvSpPr>
            <p:nvPr/>
          </p:nvSpPr>
          <p:spPr bwMode="auto">
            <a:xfrm>
              <a:off x="27855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12" name="Rectangle 9"/>
            <p:cNvSpPr>
              <a:spLocks noChangeArrowheads="1"/>
            </p:cNvSpPr>
            <p:nvPr/>
          </p:nvSpPr>
          <p:spPr bwMode="auto">
            <a:xfrm>
              <a:off x="30141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13" name="Rectangle 10"/>
            <p:cNvSpPr>
              <a:spLocks noChangeArrowheads="1"/>
            </p:cNvSpPr>
            <p:nvPr/>
          </p:nvSpPr>
          <p:spPr bwMode="auto">
            <a:xfrm>
              <a:off x="32427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14" name="Rectangle 11"/>
            <p:cNvSpPr>
              <a:spLocks noChangeArrowheads="1"/>
            </p:cNvSpPr>
            <p:nvPr/>
          </p:nvSpPr>
          <p:spPr bwMode="auto">
            <a:xfrm>
              <a:off x="34713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15" name="Rectangle 12"/>
            <p:cNvSpPr>
              <a:spLocks noChangeArrowheads="1"/>
            </p:cNvSpPr>
            <p:nvPr/>
          </p:nvSpPr>
          <p:spPr bwMode="auto">
            <a:xfrm>
              <a:off x="36999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16" name="Rectangle 13"/>
            <p:cNvSpPr>
              <a:spLocks noChangeArrowheads="1"/>
            </p:cNvSpPr>
            <p:nvPr/>
          </p:nvSpPr>
          <p:spPr bwMode="auto">
            <a:xfrm>
              <a:off x="39285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17" name="Rectangle 14"/>
            <p:cNvSpPr>
              <a:spLocks noChangeArrowheads="1"/>
            </p:cNvSpPr>
            <p:nvPr/>
          </p:nvSpPr>
          <p:spPr bwMode="auto">
            <a:xfrm>
              <a:off x="41571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18" name="Rectangle 15"/>
            <p:cNvSpPr>
              <a:spLocks noChangeArrowheads="1"/>
            </p:cNvSpPr>
            <p:nvPr/>
          </p:nvSpPr>
          <p:spPr bwMode="auto">
            <a:xfrm>
              <a:off x="43857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19" name="Rectangle 16"/>
            <p:cNvSpPr>
              <a:spLocks noChangeArrowheads="1"/>
            </p:cNvSpPr>
            <p:nvPr/>
          </p:nvSpPr>
          <p:spPr bwMode="auto">
            <a:xfrm>
              <a:off x="46143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20" name="Rectangle 17"/>
            <p:cNvSpPr>
              <a:spLocks noChangeArrowheads="1"/>
            </p:cNvSpPr>
            <p:nvPr/>
          </p:nvSpPr>
          <p:spPr bwMode="auto">
            <a:xfrm>
              <a:off x="48429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21" name="Rectangle 18"/>
            <p:cNvSpPr>
              <a:spLocks noChangeArrowheads="1"/>
            </p:cNvSpPr>
            <p:nvPr/>
          </p:nvSpPr>
          <p:spPr bwMode="auto">
            <a:xfrm>
              <a:off x="50715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2" name="Rectangle 19"/>
            <p:cNvSpPr>
              <a:spLocks noChangeArrowheads="1"/>
            </p:cNvSpPr>
            <p:nvPr/>
          </p:nvSpPr>
          <p:spPr bwMode="auto">
            <a:xfrm>
              <a:off x="53001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23" name="Rectangle 20"/>
            <p:cNvSpPr>
              <a:spLocks noChangeArrowheads="1"/>
            </p:cNvSpPr>
            <p:nvPr/>
          </p:nvSpPr>
          <p:spPr bwMode="auto">
            <a:xfrm>
              <a:off x="5528731" y="35052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4" name="Rectangle 21"/>
            <p:cNvSpPr>
              <a:spLocks noChangeArrowheads="1"/>
            </p:cNvSpPr>
            <p:nvPr/>
          </p:nvSpPr>
          <p:spPr bwMode="auto">
            <a:xfrm>
              <a:off x="20997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5" name="Rectangle 22"/>
            <p:cNvSpPr>
              <a:spLocks noChangeArrowheads="1"/>
            </p:cNvSpPr>
            <p:nvPr/>
          </p:nvSpPr>
          <p:spPr bwMode="auto">
            <a:xfrm>
              <a:off x="23283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6" name="Rectangle 23"/>
            <p:cNvSpPr>
              <a:spLocks noChangeArrowheads="1"/>
            </p:cNvSpPr>
            <p:nvPr/>
          </p:nvSpPr>
          <p:spPr bwMode="auto">
            <a:xfrm>
              <a:off x="25569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7" name="Rectangle 24"/>
            <p:cNvSpPr>
              <a:spLocks noChangeArrowheads="1"/>
            </p:cNvSpPr>
            <p:nvPr/>
          </p:nvSpPr>
          <p:spPr bwMode="auto">
            <a:xfrm>
              <a:off x="27855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8" name="Rectangle 25"/>
            <p:cNvSpPr>
              <a:spLocks noChangeArrowheads="1"/>
            </p:cNvSpPr>
            <p:nvPr/>
          </p:nvSpPr>
          <p:spPr bwMode="auto">
            <a:xfrm>
              <a:off x="30141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29" name="Rectangle 26"/>
            <p:cNvSpPr>
              <a:spLocks noChangeArrowheads="1"/>
            </p:cNvSpPr>
            <p:nvPr/>
          </p:nvSpPr>
          <p:spPr bwMode="auto">
            <a:xfrm>
              <a:off x="32427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30" name="Rectangle 27"/>
            <p:cNvSpPr>
              <a:spLocks noChangeArrowheads="1"/>
            </p:cNvSpPr>
            <p:nvPr/>
          </p:nvSpPr>
          <p:spPr bwMode="auto">
            <a:xfrm>
              <a:off x="34713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31" name="Rectangle 28"/>
            <p:cNvSpPr>
              <a:spLocks noChangeArrowheads="1"/>
            </p:cNvSpPr>
            <p:nvPr/>
          </p:nvSpPr>
          <p:spPr bwMode="auto">
            <a:xfrm>
              <a:off x="36999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32" name="Rectangle 29"/>
            <p:cNvSpPr>
              <a:spLocks noChangeArrowheads="1"/>
            </p:cNvSpPr>
            <p:nvPr/>
          </p:nvSpPr>
          <p:spPr bwMode="auto">
            <a:xfrm>
              <a:off x="39285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33" name="Rectangle 30"/>
            <p:cNvSpPr>
              <a:spLocks noChangeArrowheads="1"/>
            </p:cNvSpPr>
            <p:nvPr/>
          </p:nvSpPr>
          <p:spPr bwMode="auto">
            <a:xfrm>
              <a:off x="41571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34" name="Rectangle 31"/>
            <p:cNvSpPr>
              <a:spLocks noChangeArrowheads="1"/>
            </p:cNvSpPr>
            <p:nvPr/>
          </p:nvSpPr>
          <p:spPr bwMode="auto">
            <a:xfrm>
              <a:off x="43857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35" name="Rectangle 32"/>
            <p:cNvSpPr>
              <a:spLocks noChangeArrowheads="1"/>
            </p:cNvSpPr>
            <p:nvPr/>
          </p:nvSpPr>
          <p:spPr bwMode="auto">
            <a:xfrm>
              <a:off x="46143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36" name="Rectangle 33"/>
            <p:cNvSpPr>
              <a:spLocks noChangeArrowheads="1"/>
            </p:cNvSpPr>
            <p:nvPr/>
          </p:nvSpPr>
          <p:spPr bwMode="auto">
            <a:xfrm>
              <a:off x="48429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37" name="Rectangle 34"/>
            <p:cNvSpPr>
              <a:spLocks noChangeArrowheads="1"/>
            </p:cNvSpPr>
            <p:nvPr/>
          </p:nvSpPr>
          <p:spPr bwMode="auto">
            <a:xfrm>
              <a:off x="50715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38" name="Rectangle 35"/>
            <p:cNvSpPr>
              <a:spLocks noChangeArrowheads="1"/>
            </p:cNvSpPr>
            <p:nvPr/>
          </p:nvSpPr>
          <p:spPr bwMode="auto">
            <a:xfrm>
              <a:off x="53001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39" name="Rectangle 36"/>
            <p:cNvSpPr>
              <a:spLocks noChangeArrowheads="1"/>
            </p:cNvSpPr>
            <p:nvPr/>
          </p:nvSpPr>
          <p:spPr bwMode="auto">
            <a:xfrm>
              <a:off x="5528731" y="41148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40" name="Rectangle 37"/>
            <p:cNvSpPr>
              <a:spLocks noChangeArrowheads="1"/>
            </p:cNvSpPr>
            <p:nvPr/>
          </p:nvSpPr>
          <p:spPr bwMode="auto">
            <a:xfrm>
              <a:off x="20997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41" name="Rectangle 38"/>
            <p:cNvSpPr>
              <a:spLocks noChangeArrowheads="1"/>
            </p:cNvSpPr>
            <p:nvPr/>
          </p:nvSpPr>
          <p:spPr bwMode="auto">
            <a:xfrm>
              <a:off x="23283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42" name="Rectangle 39"/>
            <p:cNvSpPr>
              <a:spLocks noChangeArrowheads="1"/>
            </p:cNvSpPr>
            <p:nvPr/>
          </p:nvSpPr>
          <p:spPr bwMode="auto">
            <a:xfrm>
              <a:off x="25569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43" name="Rectangle 40"/>
            <p:cNvSpPr>
              <a:spLocks noChangeArrowheads="1"/>
            </p:cNvSpPr>
            <p:nvPr/>
          </p:nvSpPr>
          <p:spPr bwMode="auto">
            <a:xfrm>
              <a:off x="27855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44" name="Rectangle 41"/>
            <p:cNvSpPr>
              <a:spLocks noChangeArrowheads="1"/>
            </p:cNvSpPr>
            <p:nvPr/>
          </p:nvSpPr>
          <p:spPr bwMode="auto">
            <a:xfrm>
              <a:off x="30141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45" name="Rectangle 42"/>
            <p:cNvSpPr>
              <a:spLocks noChangeArrowheads="1"/>
            </p:cNvSpPr>
            <p:nvPr/>
          </p:nvSpPr>
          <p:spPr bwMode="auto">
            <a:xfrm>
              <a:off x="32427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46" name="Rectangle 43"/>
            <p:cNvSpPr>
              <a:spLocks noChangeArrowheads="1"/>
            </p:cNvSpPr>
            <p:nvPr/>
          </p:nvSpPr>
          <p:spPr bwMode="auto">
            <a:xfrm>
              <a:off x="34713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47" name="Rectangle 44"/>
            <p:cNvSpPr>
              <a:spLocks noChangeArrowheads="1"/>
            </p:cNvSpPr>
            <p:nvPr/>
          </p:nvSpPr>
          <p:spPr bwMode="auto">
            <a:xfrm>
              <a:off x="36999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48" name="Rectangle 45"/>
            <p:cNvSpPr>
              <a:spLocks noChangeArrowheads="1"/>
            </p:cNvSpPr>
            <p:nvPr/>
          </p:nvSpPr>
          <p:spPr bwMode="auto">
            <a:xfrm>
              <a:off x="39285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49" name="Rectangle 46"/>
            <p:cNvSpPr>
              <a:spLocks noChangeArrowheads="1"/>
            </p:cNvSpPr>
            <p:nvPr/>
          </p:nvSpPr>
          <p:spPr bwMode="auto">
            <a:xfrm>
              <a:off x="41571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50" name="Rectangle 47"/>
            <p:cNvSpPr>
              <a:spLocks noChangeArrowheads="1"/>
            </p:cNvSpPr>
            <p:nvPr/>
          </p:nvSpPr>
          <p:spPr bwMode="auto">
            <a:xfrm>
              <a:off x="43857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51" name="Rectangle 48"/>
            <p:cNvSpPr>
              <a:spLocks noChangeArrowheads="1"/>
            </p:cNvSpPr>
            <p:nvPr/>
          </p:nvSpPr>
          <p:spPr bwMode="auto">
            <a:xfrm>
              <a:off x="46143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52" name="Rectangle 49"/>
            <p:cNvSpPr>
              <a:spLocks noChangeArrowheads="1"/>
            </p:cNvSpPr>
            <p:nvPr/>
          </p:nvSpPr>
          <p:spPr bwMode="auto">
            <a:xfrm>
              <a:off x="48429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53" name="Rectangle 50"/>
            <p:cNvSpPr>
              <a:spLocks noChangeArrowheads="1"/>
            </p:cNvSpPr>
            <p:nvPr/>
          </p:nvSpPr>
          <p:spPr bwMode="auto">
            <a:xfrm>
              <a:off x="50715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54" name="Rectangle 51"/>
            <p:cNvSpPr>
              <a:spLocks noChangeArrowheads="1"/>
            </p:cNvSpPr>
            <p:nvPr/>
          </p:nvSpPr>
          <p:spPr bwMode="auto">
            <a:xfrm>
              <a:off x="53001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55" name="Rectangle 52"/>
            <p:cNvSpPr>
              <a:spLocks noChangeArrowheads="1"/>
            </p:cNvSpPr>
            <p:nvPr/>
          </p:nvSpPr>
          <p:spPr bwMode="auto">
            <a:xfrm>
              <a:off x="5528731" y="47244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56" name="Rectangle 53"/>
            <p:cNvSpPr>
              <a:spLocks noChangeArrowheads="1"/>
            </p:cNvSpPr>
            <p:nvPr/>
          </p:nvSpPr>
          <p:spPr bwMode="auto">
            <a:xfrm>
              <a:off x="20997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57" name="Rectangle 54"/>
            <p:cNvSpPr>
              <a:spLocks noChangeArrowheads="1"/>
            </p:cNvSpPr>
            <p:nvPr/>
          </p:nvSpPr>
          <p:spPr bwMode="auto">
            <a:xfrm>
              <a:off x="23283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58" name="Rectangle 55"/>
            <p:cNvSpPr>
              <a:spLocks noChangeArrowheads="1"/>
            </p:cNvSpPr>
            <p:nvPr/>
          </p:nvSpPr>
          <p:spPr bwMode="auto">
            <a:xfrm>
              <a:off x="25569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59" name="Rectangle 56"/>
            <p:cNvSpPr>
              <a:spLocks noChangeArrowheads="1"/>
            </p:cNvSpPr>
            <p:nvPr/>
          </p:nvSpPr>
          <p:spPr bwMode="auto">
            <a:xfrm>
              <a:off x="27855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60" name="Rectangle 57"/>
            <p:cNvSpPr>
              <a:spLocks noChangeArrowheads="1"/>
            </p:cNvSpPr>
            <p:nvPr/>
          </p:nvSpPr>
          <p:spPr bwMode="auto">
            <a:xfrm>
              <a:off x="30141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61" name="Rectangle 58"/>
            <p:cNvSpPr>
              <a:spLocks noChangeArrowheads="1"/>
            </p:cNvSpPr>
            <p:nvPr/>
          </p:nvSpPr>
          <p:spPr bwMode="auto">
            <a:xfrm>
              <a:off x="32427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62" name="Rectangle 59"/>
            <p:cNvSpPr>
              <a:spLocks noChangeArrowheads="1"/>
            </p:cNvSpPr>
            <p:nvPr/>
          </p:nvSpPr>
          <p:spPr bwMode="auto">
            <a:xfrm>
              <a:off x="34713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63" name="Rectangle 60"/>
            <p:cNvSpPr>
              <a:spLocks noChangeArrowheads="1"/>
            </p:cNvSpPr>
            <p:nvPr/>
          </p:nvSpPr>
          <p:spPr bwMode="auto">
            <a:xfrm>
              <a:off x="36999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64" name="Rectangle 61"/>
            <p:cNvSpPr>
              <a:spLocks noChangeArrowheads="1"/>
            </p:cNvSpPr>
            <p:nvPr/>
          </p:nvSpPr>
          <p:spPr bwMode="auto">
            <a:xfrm>
              <a:off x="39285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65" name="Rectangle 62"/>
            <p:cNvSpPr>
              <a:spLocks noChangeArrowheads="1"/>
            </p:cNvSpPr>
            <p:nvPr/>
          </p:nvSpPr>
          <p:spPr bwMode="auto">
            <a:xfrm>
              <a:off x="41571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66" name="Rectangle 63"/>
            <p:cNvSpPr>
              <a:spLocks noChangeArrowheads="1"/>
            </p:cNvSpPr>
            <p:nvPr/>
          </p:nvSpPr>
          <p:spPr bwMode="auto">
            <a:xfrm>
              <a:off x="43857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67" name="Rectangle 64"/>
            <p:cNvSpPr>
              <a:spLocks noChangeArrowheads="1"/>
            </p:cNvSpPr>
            <p:nvPr/>
          </p:nvSpPr>
          <p:spPr bwMode="auto">
            <a:xfrm>
              <a:off x="46143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68" name="Rectangle 65"/>
            <p:cNvSpPr>
              <a:spLocks noChangeArrowheads="1"/>
            </p:cNvSpPr>
            <p:nvPr/>
          </p:nvSpPr>
          <p:spPr bwMode="auto">
            <a:xfrm>
              <a:off x="48429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69" name="Rectangle 66"/>
            <p:cNvSpPr>
              <a:spLocks noChangeArrowheads="1"/>
            </p:cNvSpPr>
            <p:nvPr/>
          </p:nvSpPr>
          <p:spPr bwMode="auto">
            <a:xfrm>
              <a:off x="50715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70" name="Rectangle 67"/>
            <p:cNvSpPr>
              <a:spLocks noChangeArrowheads="1"/>
            </p:cNvSpPr>
            <p:nvPr/>
          </p:nvSpPr>
          <p:spPr bwMode="auto">
            <a:xfrm>
              <a:off x="53001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0</a:t>
              </a:r>
            </a:p>
          </p:txBody>
        </p:sp>
        <p:sp>
          <p:nvSpPr>
            <p:cNvPr id="71" name="Rectangle 68"/>
            <p:cNvSpPr>
              <a:spLocks noChangeArrowheads="1"/>
            </p:cNvSpPr>
            <p:nvPr/>
          </p:nvSpPr>
          <p:spPr bwMode="auto">
            <a:xfrm>
              <a:off x="5528731" y="5715000"/>
              <a:ext cx="22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73" name="Line 70"/>
            <p:cNvSpPr>
              <a:spLocks noChangeShapeType="1"/>
            </p:cNvSpPr>
            <p:nvPr/>
          </p:nvSpPr>
          <p:spPr bwMode="auto">
            <a:xfrm>
              <a:off x="5604931" y="38100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4" name="Line 71"/>
            <p:cNvSpPr>
              <a:spLocks noChangeShapeType="1"/>
            </p:cNvSpPr>
            <p:nvPr/>
          </p:nvSpPr>
          <p:spPr bwMode="auto">
            <a:xfrm>
              <a:off x="4461931" y="5029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Line 72"/>
            <p:cNvSpPr>
              <a:spLocks noChangeShapeType="1"/>
            </p:cNvSpPr>
            <p:nvPr/>
          </p:nvSpPr>
          <p:spPr bwMode="auto">
            <a:xfrm>
              <a:off x="3090331" y="38100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 name="Line 73"/>
            <p:cNvSpPr>
              <a:spLocks noChangeShapeType="1"/>
            </p:cNvSpPr>
            <p:nvPr/>
          </p:nvSpPr>
          <p:spPr bwMode="auto">
            <a:xfrm>
              <a:off x="2404531" y="5029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21764338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dirty="0" smtClean="0"/>
              <a:t>CR0/CR4 guest/host masks</a:t>
            </a:r>
          </a:p>
          <a:p>
            <a:r>
              <a:rPr lang="en-US" b="1"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113</a:t>
            </a:fld>
            <a:endParaRPr lang="en-US" dirty="0"/>
          </a:p>
        </p:txBody>
      </p:sp>
    </p:spTree>
    <p:extLst>
      <p:ext uri="{BB962C8B-B14F-4D97-AF65-F5344CB8AC3E}">
        <p14:creationId xmlns:p14="http://schemas.microsoft.com/office/powerpoint/2010/main" val="20801917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Provides </a:t>
            </a:r>
            <a:r>
              <a:rPr lang="en-US" dirty="0"/>
              <a:t>guest software with contiguous </a:t>
            </a:r>
            <a:r>
              <a:rPr lang="en-US" dirty="0" smtClean="0"/>
              <a:t>“guest physical” </a:t>
            </a:r>
            <a:r>
              <a:rPr lang="en-US" dirty="0"/>
              <a:t>address space </a:t>
            </a:r>
            <a:r>
              <a:rPr lang="en-US" dirty="0" smtClean="0"/>
              <a:t>starting at </a:t>
            </a:r>
            <a:r>
              <a:rPr lang="en-US" dirty="0"/>
              <a:t>zero and extending to the maximum address supported by the guest virtual processor’s physical address </a:t>
            </a:r>
            <a:r>
              <a:rPr lang="en-US" dirty="0" smtClean="0"/>
              <a:t>width</a:t>
            </a:r>
          </a:p>
          <a:p>
            <a:r>
              <a:rPr lang="en-US" dirty="0"/>
              <a:t>The VMM utilizes </a:t>
            </a:r>
            <a:r>
              <a:rPr lang="en-US" dirty="0" smtClean="0"/>
              <a:t>guest-physical-to-host-physical </a:t>
            </a:r>
            <a:r>
              <a:rPr lang="en-US" dirty="0"/>
              <a:t>address mapping to locate all or portions of the guest physical address space in host </a:t>
            </a:r>
            <a:r>
              <a:rPr lang="en-US" dirty="0" smtClean="0"/>
              <a:t>memory</a:t>
            </a:r>
          </a:p>
          <a:p>
            <a:r>
              <a:rPr lang="en-US" dirty="0"/>
              <a:t>The VMM </a:t>
            </a:r>
            <a:r>
              <a:rPr lang="en-US" dirty="0" smtClean="0"/>
              <a:t>requires </a:t>
            </a:r>
            <a:r>
              <a:rPr lang="en-US" dirty="0"/>
              <a:t>the </a:t>
            </a:r>
            <a:r>
              <a:rPr lang="en-US" dirty="0" smtClean="0"/>
              <a:t>guest-to-host </a:t>
            </a:r>
            <a:r>
              <a:rPr lang="en-US" dirty="0"/>
              <a:t>memory mapping to be at page granularity</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114</a:t>
            </a:fld>
            <a:endParaRPr lang="en-US"/>
          </a:p>
        </p:txBody>
      </p:sp>
    </p:spTree>
    <p:extLst>
      <p:ext uri="{BB962C8B-B14F-4D97-AF65-F5344CB8AC3E}">
        <p14:creationId xmlns:p14="http://schemas.microsoft.com/office/powerpoint/2010/main" val="31260340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Memory virtualization is accomplished using a combination of setting VM exit conditions on specific instructions (i.e. </a:t>
            </a:r>
            <a:r>
              <a:rPr lang="en-US" dirty="0" err="1" smtClean="0"/>
              <a:t>mov</a:t>
            </a:r>
            <a:r>
              <a:rPr lang="en-US" dirty="0" smtClean="0"/>
              <a:t> to/from cr3) and/or with an Extended Page Table (EPT) mechanism possibly assisted by a translation caching mechanism called Virtual Processor Identifier (VPID)</a:t>
            </a:r>
          </a:p>
          <a:p>
            <a:r>
              <a:rPr lang="en-US" dirty="0" smtClean="0"/>
              <a:t>For </a:t>
            </a:r>
            <a:r>
              <a:rPr lang="en-US" dirty="0" err="1" smtClean="0"/>
              <a:t>Bluepill</a:t>
            </a:r>
            <a:r>
              <a:rPr lang="en-US" dirty="0" smtClean="0"/>
              <a:t> we don’t need to use some of these mechanisms… though it may make sense to employ some mechanisms to protect the VMM memory from the guest</a:t>
            </a:r>
          </a:p>
          <a:p>
            <a:r>
              <a:rPr lang="en-US" dirty="0" smtClean="0"/>
              <a:t>More details on memory virtualization will be discussed later. (Part 3)</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115</a:t>
            </a:fld>
            <a:endParaRPr lang="en-US"/>
          </a:p>
        </p:txBody>
      </p:sp>
    </p:spTree>
    <p:extLst>
      <p:ext uri="{BB962C8B-B14F-4D97-AF65-F5344CB8AC3E}">
        <p14:creationId xmlns:p14="http://schemas.microsoft.com/office/powerpoint/2010/main" val="10862741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22"/>
            <a:ext cx="8229600" cy="1143000"/>
          </a:xfrm>
        </p:spPr>
        <p:txBody>
          <a:bodyPr/>
          <a:lstStyle/>
          <a:p>
            <a:r>
              <a:rPr lang="en-US" dirty="0" smtClean="0"/>
              <a:t>CR3 Target Controls</a:t>
            </a:r>
            <a:endParaRPr lang="en-US" dirty="0"/>
          </a:p>
        </p:txBody>
      </p:sp>
      <p:sp>
        <p:nvSpPr>
          <p:cNvPr id="3" name="Content Placeholder 2"/>
          <p:cNvSpPr>
            <a:spLocks noGrp="1"/>
          </p:cNvSpPr>
          <p:nvPr>
            <p:ph idx="1"/>
          </p:nvPr>
        </p:nvSpPr>
        <p:spPr>
          <a:xfrm>
            <a:off x="457200" y="1085278"/>
            <a:ext cx="8229600" cy="5040885"/>
          </a:xfrm>
        </p:spPr>
        <p:txBody>
          <a:bodyPr>
            <a:normAutofit/>
          </a:bodyPr>
          <a:lstStyle/>
          <a:p>
            <a:r>
              <a:rPr lang="en-US" dirty="0"/>
              <a:t>CR3-target </a:t>
            </a:r>
            <a:r>
              <a:rPr lang="en-US" dirty="0" smtClean="0"/>
              <a:t>values</a:t>
            </a:r>
          </a:p>
          <a:p>
            <a:pPr lvl="1"/>
            <a:r>
              <a:rPr lang="en-US" dirty="0" smtClean="0"/>
              <a:t>Allows for an exception to the rule of exiting for all MOV to/from CR3. Obviously for performance.</a:t>
            </a:r>
          </a:p>
          <a:p>
            <a:pPr lvl="1"/>
            <a:r>
              <a:rPr lang="en-US" dirty="0" smtClean="0"/>
              <a:t>Does </a:t>
            </a:r>
            <a:r>
              <a:rPr lang="en-US" dirty="0"/>
              <a:t>not cause a VM exit if its source operand matches one of these values.</a:t>
            </a:r>
            <a:endParaRPr lang="en-US" dirty="0" smtClean="0"/>
          </a:p>
          <a:p>
            <a:r>
              <a:rPr lang="en-US" dirty="0" smtClean="0"/>
              <a:t>IA32_VMX_MISC bits </a:t>
            </a:r>
            <a:r>
              <a:rPr lang="en-US" dirty="0"/>
              <a:t>24:16 indicate the </a:t>
            </a:r>
            <a:r>
              <a:rPr lang="en-US" dirty="0" smtClean="0"/>
              <a:t># of </a:t>
            </a:r>
            <a:r>
              <a:rPr lang="en-US" dirty="0"/>
              <a:t>CR3-target values supported by the </a:t>
            </a:r>
            <a:r>
              <a:rPr lang="en-US" dirty="0" smtClean="0"/>
              <a:t>processor</a:t>
            </a:r>
          </a:p>
          <a:p>
            <a:pPr lvl="2"/>
            <a:r>
              <a:rPr lang="en-US" dirty="0" smtClean="0"/>
              <a:t>In practice most processors only support </a:t>
            </a:r>
            <a:r>
              <a:rPr lang="en-US" b="1" dirty="0" smtClean="0"/>
              <a:t>4</a:t>
            </a:r>
            <a:r>
              <a:rPr lang="en-US" dirty="0" smtClean="0"/>
              <a:t> targets</a:t>
            </a:r>
          </a:p>
          <a:p>
            <a:pPr lvl="2"/>
            <a:r>
              <a:rPr lang="en-US" dirty="0" smtClean="0"/>
              <a:t>Intel manual is confusing here because they assume 4, but recommend using the IA32_VMX_MISC MSR later. </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116</a:t>
            </a:fld>
            <a:endParaRPr lang="en-US"/>
          </a:p>
        </p:txBody>
      </p:sp>
    </p:spTree>
    <p:extLst>
      <p:ext uri="{BB962C8B-B14F-4D97-AF65-F5344CB8AC3E}">
        <p14:creationId xmlns:p14="http://schemas.microsoft.com/office/powerpoint/2010/main" val="23310674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dirty="0" smtClean="0"/>
              <a:t>CR0/CR4 guest/host masks</a:t>
            </a:r>
          </a:p>
          <a:p>
            <a:r>
              <a:rPr lang="en-US" dirty="0" smtClean="0"/>
              <a:t>CR3 targets</a:t>
            </a:r>
          </a:p>
          <a:p>
            <a:r>
              <a:rPr lang="en-US" b="1"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117</a:t>
            </a:fld>
            <a:endParaRPr lang="en-US" dirty="0"/>
          </a:p>
        </p:txBody>
      </p:sp>
    </p:spTree>
    <p:extLst>
      <p:ext uri="{BB962C8B-B14F-4D97-AF65-F5344CB8AC3E}">
        <p14:creationId xmlns:p14="http://schemas.microsoft.com/office/powerpoint/2010/main" val="208019171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02"/>
            <a:ext cx="8229600" cy="1143000"/>
          </a:xfrm>
        </p:spPr>
        <p:txBody>
          <a:bodyPr>
            <a:normAutofit/>
          </a:bodyPr>
          <a:lstStyle/>
          <a:p>
            <a:r>
              <a:rPr lang="en-US" dirty="0"/>
              <a:t>MSR </a:t>
            </a:r>
            <a:r>
              <a:rPr lang="en-US" dirty="0" smtClean="0"/>
              <a:t>Bitmaps</a:t>
            </a:r>
            <a:endParaRPr lang="en-US" dirty="0"/>
          </a:p>
        </p:txBody>
      </p:sp>
      <p:sp>
        <p:nvSpPr>
          <p:cNvPr id="3" name="Content Placeholder 2"/>
          <p:cNvSpPr>
            <a:spLocks noGrp="1"/>
          </p:cNvSpPr>
          <p:nvPr>
            <p:ph idx="1"/>
          </p:nvPr>
        </p:nvSpPr>
        <p:spPr>
          <a:xfrm>
            <a:off x="457200" y="1132758"/>
            <a:ext cx="8229600" cy="5312753"/>
          </a:xfrm>
        </p:spPr>
        <p:txBody>
          <a:bodyPr>
            <a:normAutofit fontScale="77500" lnSpcReduction="20000"/>
          </a:bodyPr>
          <a:lstStyle/>
          <a:p>
            <a:r>
              <a:rPr lang="en-US" dirty="0" smtClean="0"/>
              <a:t>Processor must support </a:t>
            </a:r>
            <a:r>
              <a:rPr lang="en-US" dirty="0"/>
              <a:t>1-setting of the “use MSR bitmaps” VM-execution </a:t>
            </a:r>
            <a:r>
              <a:rPr lang="en-US" dirty="0" smtClean="0"/>
              <a:t>control</a:t>
            </a:r>
          </a:p>
          <a:p>
            <a:r>
              <a:rPr lang="en-US" dirty="0" smtClean="0"/>
              <a:t>Partitioned into four 1KB contiguous blocks</a:t>
            </a:r>
          </a:p>
          <a:p>
            <a:pPr marL="971550" lvl="1" indent="-514350">
              <a:buFont typeface="+mj-lt"/>
              <a:buAutoNum type="arabicPeriod"/>
            </a:pPr>
            <a:r>
              <a:rPr lang="en-US" dirty="0" smtClean="0"/>
              <a:t>Read bitmap </a:t>
            </a:r>
            <a:r>
              <a:rPr lang="en-US" dirty="0"/>
              <a:t>for low </a:t>
            </a:r>
            <a:r>
              <a:rPr lang="en-US" dirty="0" smtClean="0"/>
              <a:t>MSRs	</a:t>
            </a:r>
          </a:p>
          <a:p>
            <a:pPr marL="971550" lvl="1" indent="-514350">
              <a:buFont typeface="+mj-lt"/>
              <a:buAutoNum type="arabicPeriod"/>
            </a:pPr>
            <a:r>
              <a:rPr lang="en-US" dirty="0" smtClean="0"/>
              <a:t>Read </a:t>
            </a:r>
            <a:r>
              <a:rPr lang="en-US" dirty="0"/>
              <a:t>bitmap for </a:t>
            </a:r>
            <a:r>
              <a:rPr lang="en-US" dirty="0" smtClean="0"/>
              <a:t>high MSRs</a:t>
            </a:r>
          </a:p>
          <a:p>
            <a:pPr marL="971550" lvl="1" indent="-514350">
              <a:buFont typeface="+mj-lt"/>
              <a:buAutoNum type="arabicPeriod"/>
            </a:pPr>
            <a:r>
              <a:rPr lang="en-US" dirty="0"/>
              <a:t>Write bitmap for low </a:t>
            </a:r>
            <a:r>
              <a:rPr lang="en-US" dirty="0" smtClean="0"/>
              <a:t>MSRs</a:t>
            </a:r>
          </a:p>
          <a:p>
            <a:pPr marL="971550" lvl="1" indent="-514350">
              <a:buFont typeface="+mj-lt"/>
              <a:buAutoNum type="arabicPeriod"/>
            </a:pPr>
            <a:r>
              <a:rPr lang="en-US" dirty="0"/>
              <a:t>Write bitmap for </a:t>
            </a:r>
            <a:r>
              <a:rPr lang="en-US" dirty="0" smtClean="0"/>
              <a:t>high MSRs</a:t>
            </a:r>
          </a:p>
          <a:p>
            <a:pPr marL="571500" indent="-514350"/>
            <a:r>
              <a:rPr lang="en-US" dirty="0" smtClean="0"/>
              <a:t>If </a:t>
            </a:r>
            <a:r>
              <a:rPr lang="en-US" dirty="0"/>
              <a:t>the bitmaps are used, an execution of RDMSR or WRMSR causes a VM exit if the value of RCX is in neither of the ranges covered by the bitmaps </a:t>
            </a:r>
            <a:endParaRPr lang="en-US" dirty="0" smtClean="0"/>
          </a:p>
          <a:p>
            <a:pPr marL="571500" indent="-514350"/>
            <a:r>
              <a:rPr lang="en-US" dirty="0" smtClean="0"/>
              <a:t>Or </a:t>
            </a:r>
            <a:r>
              <a:rPr lang="en-US" dirty="0"/>
              <a:t>if the </a:t>
            </a:r>
            <a:r>
              <a:rPr lang="en-US" dirty="0" smtClean="0"/>
              <a:t>appropriate </a:t>
            </a:r>
            <a:r>
              <a:rPr lang="en-US" dirty="0"/>
              <a:t>bit in the MSR bitmaps (corresponding to the instruction and the RCX value) is </a:t>
            </a:r>
            <a:r>
              <a:rPr lang="en-US" dirty="0" smtClean="0"/>
              <a:t>1</a:t>
            </a:r>
          </a:p>
          <a:p>
            <a:pPr marL="571500" indent="-514350"/>
            <a:r>
              <a:rPr lang="en-US" dirty="0" smtClean="0"/>
              <a:t>VMCS field 0x2004 stores the base address of the MSR bitmaps</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118</a:t>
            </a:fld>
            <a:endParaRPr lang="en-US"/>
          </a:p>
        </p:txBody>
      </p:sp>
    </p:spTree>
    <p:extLst>
      <p:ext uri="{BB962C8B-B14F-4D97-AF65-F5344CB8AC3E}">
        <p14:creationId xmlns:p14="http://schemas.microsoft.com/office/powerpoint/2010/main" val="8902635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dirty="0" smtClean="0"/>
              <a:t>CR0/CR4 guest/host masks</a:t>
            </a:r>
          </a:p>
          <a:p>
            <a:r>
              <a:rPr lang="en-US" dirty="0" smtClean="0"/>
              <a:t>CR3 targets</a:t>
            </a:r>
          </a:p>
          <a:p>
            <a:r>
              <a:rPr lang="en-US" dirty="0" smtClean="0"/>
              <a:t>MSR Bitmaps</a:t>
            </a:r>
          </a:p>
          <a:p>
            <a:r>
              <a:rPr lang="en-US" b="1" dirty="0" smtClean="0"/>
              <a:t>EPTP</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119</a:t>
            </a:fld>
            <a:endParaRPr lang="en-US" dirty="0"/>
          </a:p>
        </p:txBody>
      </p:sp>
    </p:spTree>
    <p:extLst>
      <p:ext uri="{BB962C8B-B14F-4D97-AF65-F5344CB8AC3E}">
        <p14:creationId xmlns:p14="http://schemas.microsoft.com/office/powerpoint/2010/main" val="146813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8"/>
            <a:ext cx="8229600" cy="1143000"/>
          </a:xfrm>
        </p:spPr>
        <p:txBody>
          <a:bodyPr/>
          <a:lstStyle/>
          <a:p>
            <a:r>
              <a:rPr lang="en-US" dirty="0" smtClean="0"/>
              <a:t>Relevant VMX MSRs (1)</a:t>
            </a:r>
            <a:endParaRPr lang="en-US" dirty="0"/>
          </a:p>
        </p:txBody>
      </p:sp>
      <p:sp>
        <p:nvSpPr>
          <p:cNvPr id="3" name="Content Placeholder 2"/>
          <p:cNvSpPr>
            <a:spLocks noGrp="1"/>
          </p:cNvSpPr>
          <p:nvPr>
            <p:ph idx="1"/>
          </p:nvPr>
        </p:nvSpPr>
        <p:spPr>
          <a:xfrm>
            <a:off x="457200" y="1120280"/>
            <a:ext cx="8229600" cy="4817023"/>
          </a:xfrm>
        </p:spPr>
        <p:txBody>
          <a:bodyPr>
            <a:normAutofit fontScale="85000" lnSpcReduction="20000"/>
          </a:bodyPr>
          <a:lstStyle/>
          <a:p>
            <a:r>
              <a:rPr lang="en-US" dirty="0" smtClean="0"/>
              <a:t>IA32_VMX_BASIC 							(</a:t>
            </a:r>
            <a:r>
              <a:rPr lang="en-US" dirty="0"/>
              <a:t>0x480</a:t>
            </a:r>
            <a:r>
              <a:rPr lang="en-US" dirty="0" smtClean="0"/>
              <a:t>)</a:t>
            </a:r>
          </a:p>
          <a:p>
            <a:pPr lvl="1"/>
            <a:r>
              <a:rPr lang="en-US" dirty="0" smtClean="0"/>
              <a:t>Basic </a:t>
            </a:r>
            <a:r>
              <a:rPr lang="en-US" dirty="0"/>
              <a:t>VMX information including revision, </a:t>
            </a:r>
            <a:r>
              <a:rPr lang="en-US" dirty="0" smtClean="0"/>
              <a:t>VMXON/VMCS region size</a:t>
            </a:r>
            <a:r>
              <a:rPr lang="en-US" dirty="0"/>
              <a:t>, memory types and others.</a:t>
            </a:r>
          </a:p>
          <a:p>
            <a:r>
              <a:rPr lang="en-US" dirty="0"/>
              <a:t>IA32_VMX_PINBASED_CTLS </a:t>
            </a:r>
            <a:r>
              <a:rPr lang="en-US" dirty="0" smtClean="0"/>
              <a:t>				(</a:t>
            </a:r>
            <a:r>
              <a:rPr lang="en-US" dirty="0"/>
              <a:t>0x481</a:t>
            </a:r>
            <a:r>
              <a:rPr lang="en-US" dirty="0" smtClean="0"/>
              <a:t>)</a:t>
            </a:r>
          </a:p>
          <a:p>
            <a:pPr lvl="1"/>
            <a:r>
              <a:rPr lang="en-US" dirty="0" smtClean="0"/>
              <a:t>Allowed </a:t>
            </a:r>
            <a:r>
              <a:rPr lang="en-US" dirty="0"/>
              <a:t>settings for pin-based VM execution controls.  </a:t>
            </a:r>
            <a:endParaRPr lang="en-US" dirty="0" smtClean="0"/>
          </a:p>
          <a:p>
            <a:pPr lvl="1"/>
            <a:r>
              <a:rPr lang="en-US" dirty="0" smtClean="0"/>
              <a:t>When you see Pin, think </a:t>
            </a:r>
            <a:r>
              <a:rPr lang="en-US" i="1" dirty="0" smtClean="0"/>
              <a:t>asynchronous</a:t>
            </a:r>
            <a:r>
              <a:rPr lang="en-US" dirty="0" smtClean="0"/>
              <a:t> events/interrupts</a:t>
            </a:r>
            <a:endParaRPr lang="en-US" dirty="0"/>
          </a:p>
          <a:p>
            <a:r>
              <a:rPr lang="en-US" dirty="0"/>
              <a:t>IA32_VMX_PROCBASED_CTLS </a:t>
            </a:r>
            <a:r>
              <a:rPr lang="en-US" dirty="0" smtClean="0"/>
              <a:t>			(</a:t>
            </a:r>
            <a:r>
              <a:rPr lang="en-US" dirty="0"/>
              <a:t>0x482</a:t>
            </a:r>
            <a:r>
              <a:rPr lang="en-US" dirty="0" smtClean="0"/>
              <a:t>)</a:t>
            </a:r>
          </a:p>
          <a:p>
            <a:pPr lvl="1"/>
            <a:r>
              <a:rPr lang="en-US" dirty="0" smtClean="0"/>
              <a:t>Allowed </a:t>
            </a:r>
            <a:r>
              <a:rPr lang="en-US" dirty="0"/>
              <a:t>settings for </a:t>
            </a:r>
            <a:r>
              <a:rPr lang="en-US" i="1" dirty="0" smtClean="0"/>
              <a:t>primary</a:t>
            </a:r>
            <a:r>
              <a:rPr lang="en-US" dirty="0" smtClean="0"/>
              <a:t> processor </a:t>
            </a:r>
            <a:r>
              <a:rPr lang="en-US" dirty="0"/>
              <a:t>based VM execution controls</a:t>
            </a:r>
            <a:r>
              <a:rPr lang="en-US" dirty="0" smtClean="0"/>
              <a:t>. Things like exiting on specific instruction execution</a:t>
            </a:r>
            <a:endParaRPr lang="en-US" dirty="0"/>
          </a:p>
          <a:p>
            <a:r>
              <a:rPr lang="en-US" dirty="0"/>
              <a:t> IA32_VMX_PROCBASED_CTLS2 </a:t>
            </a:r>
            <a:r>
              <a:rPr lang="en-US" dirty="0" smtClean="0"/>
              <a:t>			(</a:t>
            </a:r>
            <a:r>
              <a:rPr lang="en-US" dirty="0"/>
              <a:t>0x48B</a:t>
            </a:r>
            <a:r>
              <a:rPr lang="en-US" dirty="0" smtClean="0"/>
              <a:t>)</a:t>
            </a:r>
          </a:p>
          <a:p>
            <a:pPr lvl="1"/>
            <a:r>
              <a:rPr lang="en-US" dirty="0" smtClean="0"/>
              <a:t>Allowed </a:t>
            </a:r>
            <a:r>
              <a:rPr lang="en-US" dirty="0"/>
              <a:t>settings for </a:t>
            </a:r>
            <a:r>
              <a:rPr lang="en-US" i="1" dirty="0"/>
              <a:t>secondary</a:t>
            </a:r>
            <a:r>
              <a:rPr lang="en-US" dirty="0"/>
              <a:t> processor based VM execution controls. </a:t>
            </a:r>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a:t>
            </a:fld>
            <a:endParaRPr lang="en-US" dirty="0"/>
          </a:p>
        </p:txBody>
      </p:sp>
      <p:sp>
        <p:nvSpPr>
          <p:cNvPr id="7" name="TextBox 6"/>
          <p:cNvSpPr txBox="1"/>
          <p:nvPr/>
        </p:nvSpPr>
        <p:spPr>
          <a:xfrm>
            <a:off x="457200" y="5927196"/>
            <a:ext cx="8458613" cy="646331"/>
          </a:xfrm>
          <a:prstGeom prst="rect">
            <a:avLst/>
          </a:prstGeom>
          <a:noFill/>
        </p:spPr>
        <p:txBody>
          <a:bodyPr wrap="square" rtlCol="0">
            <a:spAutoFit/>
          </a:bodyPr>
          <a:lstStyle/>
          <a:p>
            <a:r>
              <a:rPr lang="en-US" b="1" i="1" dirty="0" smtClean="0"/>
              <a:t>IA32_ naming convention just means it’s an architectural MSR, nothing to do with 32-bit specifically</a:t>
            </a:r>
            <a:endParaRPr lang="en-US" b="1" i="1" dirty="0"/>
          </a:p>
        </p:txBody>
      </p:sp>
    </p:spTree>
    <p:extLst>
      <p:ext uri="{BB962C8B-B14F-4D97-AF65-F5344CB8AC3E}">
        <p14:creationId xmlns:p14="http://schemas.microsoft.com/office/powerpoint/2010/main" val="9393213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72"/>
            <a:ext cx="8229600" cy="1143000"/>
          </a:xfrm>
        </p:spPr>
        <p:txBody>
          <a:bodyPr>
            <a:normAutofit/>
          </a:bodyPr>
          <a:lstStyle/>
          <a:p>
            <a:r>
              <a:rPr lang="en-US" dirty="0" smtClean="0"/>
              <a:t>Extended Page Table Pointer (EPTP)</a:t>
            </a:r>
            <a:endParaRPr lang="en-US" dirty="0"/>
          </a:p>
        </p:txBody>
      </p:sp>
      <p:sp>
        <p:nvSpPr>
          <p:cNvPr id="3" name="Content Placeholder 2"/>
          <p:cNvSpPr>
            <a:spLocks noGrp="1"/>
          </p:cNvSpPr>
          <p:nvPr>
            <p:ph idx="1"/>
          </p:nvPr>
        </p:nvSpPr>
        <p:spPr>
          <a:xfrm>
            <a:off x="457200" y="1025928"/>
            <a:ext cx="8229600" cy="5100235"/>
          </a:xfrm>
        </p:spPr>
        <p:txBody>
          <a:bodyPr/>
          <a:lstStyle/>
          <a:p>
            <a:r>
              <a:rPr lang="en-US" dirty="0" smtClean="0"/>
              <a:t>Contains </a:t>
            </a:r>
            <a:r>
              <a:rPr lang="en-US" dirty="0"/>
              <a:t>the </a:t>
            </a:r>
            <a:r>
              <a:rPr lang="en-US" dirty="0" smtClean="0"/>
              <a:t>base address </a:t>
            </a:r>
            <a:r>
              <a:rPr lang="en-US" dirty="0"/>
              <a:t>of </a:t>
            </a:r>
            <a:r>
              <a:rPr lang="en-US" dirty="0" smtClean="0"/>
              <a:t>the EPT </a:t>
            </a:r>
            <a:r>
              <a:rPr lang="en-US" dirty="0"/>
              <a:t>PML4 </a:t>
            </a:r>
            <a:r>
              <a:rPr lang="en-US" dirty="0" smtClean="0"/>
              <a:t>table</a:t>
            </a:r>
          </a:p>
          <a:p>
            <a:r>
              <a:rPr lang="en-US" dirty="0" smtClean="0"/>
              <a:t>VMCS field encoding 0x201A</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120</a:t>
            </a:fld>
            <a:endParaRPr lang="en-US"/>
          </a:p>
        </p:txBody>
      </p:sp>
      <p:pic>
        <p:nvPicPr>
          <p:cNvPr id="7" name="Picture 6" descr="Screen shot 2012-06-01 at 5.59.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26" y="2858369"/>
            <a:ext cx="7416800" cy="3505200"/>
          </a:xfrm>
          <a:prstGeom prst="rect">
            <a:avLst/>
          </a:prstGeom>
        </p:spPr>
      </p:pic>
    </p:spTree>
    <p:extLst>
      <p:ext uri="{BB962C8B-B14F-4D97-AF65-F5344CB8AC3E}">
        <p14:creationId xmlns:p14="http://schemas.microsoft.com/office/powerpoint/2010/main" val="6271089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55"/>
            <a:ext cx="8229600" cy="1143000"/>
          </a:xfrm>
        </p:spPr>
        <p:txBody>
          <a:bodyPr/>
          <a:lstStyle/>
          <a:p>
            <a:r>
              <a:rPr lang="en-US" dirty="0" smtClean="0"/>
              <a:t>Do you EPT?</a:t>
            </a:r>
            <a:endParaRPr lang="en-US" dirty="0"/>
          </a:p>
        </p:txBody>
      </p:sp>
      <p:sp>
        <p:nvSpPr>
          <p:cNvPr id="3" name="Content Placeholder 2"/>
          <p:cNvSpPr>
            <a:spLocks noGrp="1"/>
          </p:cNvSpPr>
          <p:nvPr>
            <p:ph idx="1"/>
          </p:nvPr>
        </p:nvSpPr>
        <p:spPr>
          <a:xfrm>
            <a:off x="457200" y="1062045"/>
            <a:ext cx="8229600" cy="5659429"/>
          </a:xfrm>
        </p:spPr>
        <p:txBody>
          <a:bodyPr>
            <a:normAutofit fontScale="85000" lnSpcReduction="10000"/>
          </a:bodyPr>
          <a:lstStyle/>
          <a:p>
            <a:r>
              <a:rPr lang="en-US" dirty="0"/>
              <a:t>The EPT paging structures are similar to those used to translate linear addresses </a:t>
            </a:r>
            <a:r>
              <a:rPr lang="en-US" dirty="0" smtClean="0"/>
              <a:t>for 64-bit paging</a:t>
            </a:r>
          </a:p>
          <a:p>
            <a:r>
              <a:rPr lang="en-US" dirty="0"/>
              <a:t>When the “enable EPT” VM-execution control is 1, the identity of </a:t>
            </a:r>
            <a:r>
              <a:rPr lang="en-US" b="1" dirty="0"/>
              <a:t>guest-physical addresses </a:t>
            </a:r>
            <a:r>
              <a:rPr lang="en-US" dirty="0"/>
              <a:t>depends on </a:t>
            </a:r>
            <a:r>
              <a:rPr lang="en-US" dirty="0" smtClean="0"/>
              <a:t>whether paging in the guest is enabled</a:t>
            </a:r>
          </a:p>
          <a:p>
            <a:pPr lvl="1"/>
            <a:r>
              <a:rPr lang="en-US" dirty="0"/>
              <a:t>If CR0.PG = 0, each linear address is treated as a guest-physical address</a:t>
            </a:r>
            <a:r>
              <a:rPr lang="en-US" dirty="0" smtClean="0"/>
              <a:t>.</a:t>
            </a:r>
          </a:p>
          <a:p>
            <a:pPr lvl="1"/>
            <a:r>
              <a:rPr lang="en-US" dirty="0"/>
              <a:t>If CR0.PG = 1, guest-physical addresses are those derived from the contents of control register CR3 and the guest paging structures</a:t>
            </a:r>
            <a:r>
              <a:rPr lang="en-US" dirty="0" smtClean="0"/>
              <a:t>.</a:t>
            </a:r>
          </a:p>
          <a:p>
            <a:r>
              <a:rPr lang="en-US" dirty="0"/>
              <a:t>A logical processor uses EPT to translate guest-physical addresses only when those addresses are used to access memory.</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121</a:t>
            </a:fld>
            <a:endParaRPr lang="en-US"/>
          </a:p>
        </p:txBody>
      </p:sp>
    </p:spTree>
    <p:extLst>
      <p:ext uri="{BB962C8B-B14F-4D97-AF65-F5344CB8AC3E}">
        <p14:creationId xmlns:p14="http://schemas.microsoft.com/office/powerpoint/2010/main" val="241869681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EPT Translation (1)</a:t>
            </a:r>
            <a:endParaRPr lang="en-US" dirty="0"/>
          </a:p>
        </p:txBody>
      </p:sp>
      <p:sp>
        <p:nvSpPr>
          <p:cNvPr id="3" name="Content Placeholder 2"/>
          <p:cNvSpPr>
            <a:spLocks noGrp="1"/>
          </p:cNvSpPr>
          <p:nvPr>
            <p:ph idx="1"/>
          </p:nvPr>
        </p:nvSpPr>
        <p:spPr/>
        <p:txBody>
          <a:bodyPr>
            <a:normAutofit/>
          </a:bodyPr>
          <a:lstStyle/>
          <a:p>
            <a:r>
              <a:rPr lang="en-US" dirty="0"/>
              <a:t>If CR0.PG = 1, the translation of a linear address to a physical address requires multiple translations of guest-physical addresses using </a:t>
            </a:r>
            <a:r>
              <a:rPr lang="en-US" dirty="0" smtClean="0"/>
              <a:t>EPT</a:t>
            </a:r>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122</a:t>
            </a:fld>
            <a:endParaRPr lang="en-US"/>
          </a:p>
        </p:txBody>
      </p:sp>
    </p:spTree>
    <p:extLst>
      <p:ext uri="{BB962C8B-B14F-4D97-AF65-F5344CB8AC3E}">
        <p14:creationId xmlns:p14="http://schemas.microsoft.com/office/powerpoint/2010/main" val="26513420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EPT Translation (2)</a:t>
            </a:r>
            <a:endParaRPr lang="en-US" dirty="0"/>
          </a:p>
        </p:txBody>
      </p:sp>
      <p:sp>
        <p:nvSpPr>
          <p:cNvPr id="3" name="Content Placeholder 2"/>
          <p:cNvSpPr>
            <a:spLocks noGrp="1"/>
          </p:cNvSpPr>
          <p:nvPr>
            <p:ph idx="1"/>
          </p:nvPr>
        </p:nvSpPr>
        <p:spPr/>
        <p:txBody>
          <a:bodyPr/>
          <a:lstStyle/>
          <a:p>
            <a:r>
              <a:rPr lang="en-US" dirty="0"/>
              <a:t>Bits 31:22 of the linear address select an entry in the guest page directory located at the guest-physical address in CR3. The guest-physical address of the guest page-directory entry (PDE) is translated through EPT to determine the guest PDE’s physical address.</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123</a:t>
            </a:fld>
            <a:endParaRPr lang="en-US"/>
          </a:p>
        </p:txBody>
      </p:sp>
    </p:spTree>
    <p:extLst>
      <p:ext uri="{BB962C8B-B14F-4D97-AF65-F5344CB8AC3E}">
        <p14:creationId xmlns:p14="http://schemas.microsoft.com/office/powerpoint/2010/main" val="173573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EPT Translation (3)</a:t>
            </a:r>
            <a:endParaRPr lang="en-US" dirty="0"/>
          </a:p>
        </p:txBody>
      </p:sp>
      <p:sp>
        <p:nvSpPr>
          <p:cNvPr id="3" name="Content Placeholder 2"/>
          <p:cNvSpPr>
            <a:spLocks noGrp="1"/>
          </p:cNvSpPr>
          <p:nvPr>
            <p:ph idx="1"/>
          </p:nvPr>
        </p:nvSpPr>
        <p:spPr/>
        <p:txBody>
          <a:bodyPr>
            <a:normAutofit/>
          </a:bodyPr>
          <a:lstStyle/>
          <a:p>
            <a:r>
              <a:rPr lang="en-US" dirty="0"/>
              <a:t>Bits 21:12 of the linear address select an entry in the guest page table located at the guest-physical address in the guest PDE. The guest-physical address of the guest page-table entry (PTE) is translated through EPT to determine the guest PTE’s physical address</a:t>
            </a:r>
            <a:r>
              <a:rPr lang="en-US" dirty="0" smtClean="0"/>
              <a:t>.</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124</a:t>
            </a:fld>
            <a:endParaRPr lang="en-US"/>
          </a:p>
        </p:txBody>
      </p:sp>
    </p:spTree>
    <p:extLst>
      <p:ext uri="{BB962C8B-B14F-4D97-AF65-F5344CB8AC3E}">
        <p14:creationId xmlns:p14="http://schemas.microsoft.com/office/powerpoint/2010/main" val="123085330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EPT Translation (4)</a:t>
            </a:r>
            <a:endParaRPr lang="en-US" dirty="0"/>
          </a:p>
        </p:txBody>
      </p:sp>
      <p:sp>
        <p:nvSpPr>
          <p:cNvPr id="3" name="Content Placeholder 2"/>
          <p:cNvSpPr>
            <a:spLocks noGrp="1"/>
          </p:cNvSpPr>
          <p:nvPr>
            <p:ph idx="1"/>
          </p:nvPr>
        </p:nvSpPr>
        <p:spPr/>
        <p:txBody>
          <a:bodyPr/>
          <a:lstStyle/>
          <a:p>
            <a:r>
              <a:rPr lang="en-US" dirty="0"/>
              <a:t>Bits 11:0 of the linear address is the offset in the page frame located at the guest-physical address in the guest PTE. The guest-physical address determined by this offset is translated through EPT to determine the physical address to which the original linear address translates.</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125</a:t>
            </a:fld>
            <a:endParaRPr lang="en-US"/>
          </a:p>
        </p:txBody>
      </p:sp>
    </p:spTree>
    <p:extLst>
      <p:ext uri="{BB962C8B-B14F-4D97-AF65-F5344CB8AC3E}">
        <p14:creationId xmlns:p14="http://schemas.microsoft.com/office/powerpoint/2010/main" val="39791353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dirty="0" smtClean="0"/>
              <a:t>CR0/CR4 guest/host masks</a:t>
            </a:r>
          </a:p>
          <a:p>
            <a:r>
              <a:rPr lang="en-US" dirty="0" smtClean="0"/>
              <a:t>CR3 targets</a:t>
            </a:r>
          </a:p>
          <a:p>
            <a:r>
              <a:rPr lang="en-US" dirty="0" smtClean="0"/>
              <a:t>MSR Bitmaps</a:t>
            </a:r>
          </a:p>
          <a:p>
            <a:r>
              <a:rPr lang="en-US" dirty="0" smtClean="0"/>
              <a:t>EPTP</a:t>
            </a:r>
          </a:p>
          <a:p>
            <a:r>
              <a:rPr lang="en-US" b="1" dirty="0" smtClean="0"/>
              <a:t>VPID</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126</a:t>
            </a:fld>
            <a:endParaRPr lang="en-US" dirty="0"/>
          </a:p>
        </p:txBody>
      </p:sp>
    </p:spTree>
    <p:extLst>
      <p:ext uri="{BB962C8B-B14F-4D97-AF65-F5344CB8AC3E}">
        <p14:creationId xmlns:p14="http://schemas.microsoft.com/office/powerpoint/2010/main" val="109327466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Processor Identifier (VPID)</a:t>
            </a:r>
            <a:endParaRPr lang="en-US" dirty="0"/>
          </a:p>
        </p:txBody>
      </p:sp>
      <p:sp>
        <p:nvSpPr>
          <p:cNvPr id="3" name="Content Placeholder 2"/>
          <p:cNvSpPr>
            <a:spLocks noGrp="1"/>
          </p:cNvSpPr>
          <p:nvPr>
            <p:ph idx="1"/>
          </p:nvPr>
        </p:nvSpPr>
        <p:spPr/>
        <p:txBody>
          <a:bodyPr/>
          <a:lstStyle/>
          <a:p>
            <a:r>
              <a:rPr lang="en-US" dirty="0" smtClean="0"/>
              <a:t>Used to cache </a:t>
            </a:r>
            <a:r>
              <a:rPr lang="en-US" dirty="0"/>
              <a:t>information for multiple linear-address </a:t>
            </a:r>
            <a:r>
              <a:rPr lang="en-US" dirty="0" smtClean="0"/>
              <a:t>spaces</a:t>
            </a:r>
          </a:p>
          <a:p>
            <a:pPr lvl="1"/>
            <a:r>
              <a:rPr lang="en-US" b="1" dirty="0" smtClean="0"/>
              <a:t>“translations</a:t>
            </a:r>
            <a:r>
              <a:rPr lang="en-US" dirty="0"/>
              <a:t>, which are mappings from linear page numbers to physical page frames, </a:t>
            </a:r>
            <a:endParaRPr lang="en-US" dirty="0" smtClean="0"/>
          </a:p>
          <a:p>
            <a:pPr lvl="1"/>
            <a:r>
              <a:rPr lang="en-US" dirty="0" smtClean="0"/>
              <a:t>and </a:t>
            </a:r>
            <a:r>
              <a:rPr lang="en-US" b="1" dirty="0"/>
              <a:t>paging-structure caches</a:t>
            </a:r>
            <a:r>
              <a:rPr lang="en-US" dirty="0"/>
              <a:t>, which map the upper bits of a linear page number to information from the paging-structure entries used to translate linear </a:t>
            </a:r>
            <a:r>
              <a:rPr lang="en-US" dirty="0" smtClean="0"/>
              <a:t>addresses…”</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127</a:t>
            </a:fld>
            <a:endParaRPr lang="en-US"/>
          </a:p>
        </p:txBody>
      </p:sp>
      <p:sp>
        <p:nvSpPr>
          <p:cNvPr id="7" name="TextBox 6"/>
          <p:cNvSpPr txBox="1"/>
          <p:nvPr/>
        </p:nvSpPr>
        <p:spPr>
          <a:xfrm>
            <a:off x="4483800" y="5738029"/>
            <a:ext cx="4660200" cy="646331"/>
          </a:xfrm>
          <a:prstGeom prst="rect">
            <a:avLst/>
          </a:prstGeom>
          <a:noFill/>
        </p:spPr>
        <p:txBody>
          <a:bodyPr wrap="none" rtlCol="0">
            <a:spAutoFit/>
          </a:bodyPr>
          <a:lstStyle/>
          <a:p>
            <a:r>
              <a:rPr lang="en-US" dirty="0"/>
              <a:t>Ref: 28.3.1	Information That May Be Cached</a:t>
            </a:r>
          </a:p>
          <a:p>
            <a:endParaRPr lang="en-US" dirty="0"/>
          </a:p>
        </p:txBody>
      </p:sp>
    </p:spTree>
    <p:extLst>
      <p:ext uri="{BB962C8B-B14F-4D97-AF65-F5344CB8AC3E}">
        <p14:creationId xmlns:p14="http://schemas.microsoft.com/office/powerpoint/2010/main" val="36799430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Translations</a:t>
            </a:r>
            <a:endParaRPr lang="en-US" dirty="0"/>
          </a:p>
        </p:txBody>
      </p:sp>
      <p:sp>
        <p:nvSpPr>
          <p:cNvPr id="3" name="Content Placeholder 2"/>
          <p:cNvSpPr>
            <a:spLocks noGrp="1"/>
          </p:cNvSpPr>
          <p:nvPr>
            <p:ph idx="1"/>
          </p:nvPr>
        </p:nvSpPr>
        <p:spPr/>
        <p:txBody>
          <a:bodyPr/>
          <a:lstStyle/>
          <a:p>
            <a:r>
              <a:rPr lang="en-US" dirty="0" smtClean="0"/>
              <a:t>Linear mappings</a:t>
            </a:r>
          </a:p>
          <a:p>
            <a:pPr lvl="1"/>
            <a:r>
              <a:rPr lang="en-US" dirty="0" smtClean="0"/>
              <a:t>“</a:t>
            </a:r>
            <a:r>
              <a:rPr lang="en-US" dirty="0"/>
              <a:t>Each of these is a mapping from a linear page number to the physical page frame to which it translates, along with information about access privileges and memory typing</a:t>
            </a:r>
            <a:r>
              <a:rPr lang="en-US" dirty="0" smtClean="0"/>
              <a:t>.”</a:t>
            </a:r>
          </a:p>
          <a:p>
            <a:r>
              <a:rPr lang="en-US" dirty="0"/>
              <a:t>Guest-physical </a:t>
            </a:r>
            <a:r>
              <a:rPr lang="en-US" dirty="0" smtClean="0"/>
              <a:t>mappings</a:t>
            </a:r>
          </a:p>
          <a:p>
            <a:pPr lvl="1"/>
            <a:r>
              <a:rPr lang="en-US" dirty="0"/>
              <a:t>Guest-physical </a:t>
            </a:r>
            <a:r>
              <a:rPr lang="en-US" dirty="0" smtClean="0"/>
              <a:t>translations</a:t>
            </a:r>
          </a:p>
          <a:p>
            <a:pPr lvl="1"/>
            <a:r>
              <a:rPr lang="en-US" dirty="0"/>
              <a:t>Guest-physical paging-structure-cache entries</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128</a:t>
            </a:fld>
            <a:endParaRPr lang="en-US"/>
          </a:p>
        </p:txBody>
      </p:sp>
    </p:spTree>
    <p:extLst>
      <p:ext uri="{BB962C8B-B14F-4D97-AF65-F5344CB8AC3E}">
        <p14:creationId xmlns:p14="http://schemas.microsoft.com/office/powerpoint/2010/main" val="4482578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VPID</a:t>
            </a:r>
            <a:endParaRPr lang="en-US" dirty="0"/>
          </a:p>
        </p:txBody>
      </p:sp>
      <p:sp>
        <p:nvSpPr>
          <p:cNvPr id="3" name="Content Placeholder 2"/>
          <p:cNvSpPr>
            <a:spLocks noGrp="1"/>
          </p:cNvSpPr>
          <p:nvPr>
            <p:ph idx="1"/>
          </p:nvPr>
        </p:nvSpPr>
        <p:spPr/>
        <p:txBody>
          <a:bodyPr>
            <a:normAutofit/>
          </a:bodyPr>
          <a:lstStyle/>
          <a:p>
            <a:r>
              <a:rPr lang="en-US" dirty="0"/>
              <a:t>The current VPID is 0000H in the following situations:</a:t>
            </a:r>
          </a:p>
          <a:p>
            <a:pPr lvl="1"/>
            <a:r>
              <a:rPr lang="en-US" dirty="0" smtClean="0"/>
              <a:t>Outside </a:t>
            </a:r>
            <a:r>
              <a:rPr lang="en-US" dirty="0"/>
              <a:t>VMX operation. (This includes operation in system-management mode under the default treatment of SMIs and SMM with VMX operation; see Section 29.14.</a:t>
            </a:r>
            <a:r>
              <a:rPr lang="en-US" dirty="0" smtClean="0"/>
              <a:t>)</a:t>
            </a:r>
          </a:p>
          <a:p>
            <a:pPr lvl="1"/>
            <a:r>
              <a:rPr lang="en-US" dirty="0" smtClean="0"/>
              <a:t>In </a:t>
            </a:r>
            <a:r>
              <a:rPr lang="en-US" dirty="0"/>
              <a:t>VMX root </a:t>
            </a:r>
            <a:r>
              <a:rPr lang="en-US" dirty="0" smtClean="0"/>
              <a:t>operation.</a:t>
            </a:r>
          </a:p>
          <a:p>
            <a:pPr lvl="1"/>
            <a:r>
              <a:rPr lang="en-US" dirty="0" smtClean="0"/>
              <a:t>In </a:t>
            </a:r>
            <a:r>
              <a:rPr lang="en-US" dirty="0"/>
              <a:t>VMX non-root operation when the “enable VPID” VM-execution control is 0.</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129</a:t>
            </a:fld>
            <a:endParaRPr lang="en-US"/>
          </a:p>
        </p:txBody>
      </p:sp>
    </p:spTree>
    <p:extLst>
      <p:ext uri="{BB962C8B-B14F-4D97-AF65-F5344CB8AC3E}">
        <p14:creationId xmlns:p14="http://schemas.microsoft.com/office/powerpoint/2010/main" val="3157784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VMX MSRs (2)</a:t>
            </a:r>
            <a:endParaRPr lang="en-US" dirty="0"/>
          </a:p>
        </p:txBody>
      </p:sp>
      <p:sp>
        <p:nvSpPr>
          <p:cNvPr id="3" name="Content Placeholder 2"/>
          <p:cNvSpPr>
            <a:spLocks noGrp="1"/>
          </p:cNvSpPr>
          <p:nvPr>
            <p:ph idx="1"/>
          </p:nvPr>
        </p:nvSpPr>
        <p:spPr/>
        <p:txBody>
          <a:bodyPr>
            <a:normAutofit/>
          </a:bodyPr>
          <a:lstStyle/>
          <a:p>
            <a:r>
              <a:rPr lang="en-US" dirty="0"/>
              <a:t>IA32_VMX_EXIT_CTLS  </a:t>
            </a:r>
            <a:r>
              <a:rPr lang="en-US" dirty="0" smtClean="0"/>
              <a:t>					(</a:t>
            </a:r>
            <a:r>
              <a:rPr lang="en-US" dirty="0"/>
              <a:t>0x483</a:t>
            </a:r>
            <a:r>
              <a:rPr lang="en-US" dirty="0" smtClean="0"/>
              <a:t>)</a:t>
            </a:r>
          </a:p>
          <a:p>
            <a:pPr marL="914400" lvl="1" indent="-514350"/>
            <a:r>
              <a:rPr lang="en-US" dirty="0" smtClean="0"/>
              <a:t>Allowed </a:t>
            </a:r>
            <a:r>
              <a:rPr lang="en-US" dirty="0"/>
              <a:t>settings for VM Exit controls. </a:t>
            </a:r>
          </a:p>
          <a:p>
            <a:r>
              <a:rPr lang="en-US" dirty="0"/>
              <a:t>IA32_VMX_ENTRY_CTLS  </a:t>
            </a:r>
            <a:r>
              <a:rPr lang="en-US" dirty="0" smtClean="0"/>
              <a:t>					(</a:t>
            </a:r>
            <a:r>
              <a:rPr lang="en-US" dirty="0"/>
              <a:t>0x484</a:t>
            </a:r>
            <a:r>
              <a:rPr lang="en-US" dirty="0" smtClean="0"/>
              <a:t>)</a:t>
            </a:r>
          </a:p>
          <a:p>
            <a:pPr marL="914400" lvl="1" indent="-514350"/>
            <a:r>
              <a:rPr lang="en-US" dirty="0" smtClean="0"/>
              <a:t>Allowed </a:t>
            </a:r>
            <a:r>
              <a:rPr lang="en-US" dirty="0"/>
              <a:t>settings for VM Entry controls.</a:t>
            </a:r>
          </a:p>
          <a:p>
            <a:r>
              <a:rPr lang="en-US" dirty="0"/>
              <a:t>IA32_VMX_MISC </a:t>
            </a:r>
            <a:r>
              <a:rPr lang="en-US" dirty="0" smtClean="0"/>
              <a:t>							(</a:t>
            </a:r>
            <a:r>
              <a:rPr lang="en-US" dirty="0"/>
              <a:t>0x485</a:t>
            </a:r>
            <a:r>
              <a:rPr lang="en-US" dirty="0" smtClean="0"/>
              <a:t>)</a:t>
            </a:r>
          </a:p>
          <a:p>
            <a:pPr marL="914400" lvl="1" indent="-514350"/>
            <a:r>
              <a:rPr lang="en-US" dirty="0" smtClean="0"/>
              <a:t>Allowed </a:t>
            </a:r>
            <a:r>
              <a:rPr lang="en-US" dirty="0"/>
              <a:t>settings for miscellaneous data, such as RDTSC options, unrestricted guest availability, activity state and others.</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a:t>
            </a:fld>
            <a:endParaRPr lang="en-US"/>
          </a:p>
        </p:txBody>
      </p:sp>
    </p:spTree>
    <p:extLst>
      <p:ext uri="{BB962C8B-B14F-4D97-AF65-F5344CB8AC3E}">
        <p14:creationId xmlns:p14="http://schemas.microsoft.com/office/powerpoint/2010/main" val="178938428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dirty="0" smtClean="0"/>
              <a:t>VMCS Data Organization</a:t>
            </a:r>
            <a:endParaRPr lang="en-US" dirty="0"/>
          </a:p>
        </p:txBody>
      </p:sp>
      <p:sp>
        <p:nvSpPr>
          <p:cNvPr id="3" name="Content Placeholder 2"/>
          <p:cNvSpPr>
            <a:spLocks noGrp="1"/>
          </p:cNvSpPr>
          <p:nvPr>
            <p:ph idx="1"/>
          </p:nvPr>
        </p:nvSpPr>
        <p:spPr>
          <a:xfrm>
            <a:off x="457200" y="1447803"/>
            <a:ext cx="8229600" cy="4525963"/>
          </a:xfrm>
        </p:spPr>
        <p:txBody>
          <a:bodyPr>
            <a:noAutofit/>
          </a:bodyPr>
          <a:lstStyle/>
          <a:p>
            <a:r>
              <a:rPr lang="en-US" sz="4000" dirty="0" smtClean="0"/>
              <a:t>Organized into 6 categories</a:t>
            </a:r>
          </a:p>
          <a:p>
            <a:pPr marL="914400" lvl="1" indent="-514350">
              <a:buFont typeface="+mj-lt"/>
              <a:buAutoNum type="arabicPeriod"/>
            </a:pPr>
            <a:r>
              <a:rPr lang="en-US" sz="3600" dirty="0" smtClean="0"/>
              <a:t>Guest state</a:t>
            </a:r>
          </a:p>
          <a:p>
            <a:pPr marL="914400" lvl="1" indent="-514350">
              <a:buFont typeface="+mj-lt"/>
              <a:buAutoNum type="arabicPeriod"/>
            </a:pPr>
            <a:r>
              <a:rPr lang="en-US" sz="3600" dirty="0" smtClean="0"/>
              <a:t>Host state</a:t>
            </a:r>
          </a:p>
          <a:p>
            <a:pPr marL="914400" lvl="1" indent="-514350">
              <a:buFont typeface="+mj-lt"/>
              <a:buAutoNum type="arabicPeriod"/>
            </a:pPr>
            <a:r>
              <a:rPr lang="en-US" sz="3600" dirty="0" smtClean="0"/>
              <a:t>Execution control fields</a:t>
            </a:r>
          </a:p>
          <a:p>
            <a:pPr marL="914400" lvl="1" indent="-514350">
              <a:buFont typeface="+mj-lt"/>
              <a:buAutoNum type="arabicPeriod"/>
            </a:pPr>
            <a:r>
              <a:rPr lang="en-US" sz="3600" b="1" dirty="0" smtClean="0"/>
              <a:t>Exit control fields</a:t>
            </a:r>
          </a:p>
          <a:p>
            <a:pPr marL="914400" lvl="1" indent="-514350">
              <a:buFont typeface="+mj-lt"/>
              <a:buAutoNum type="arabicPeriod"/>
            </a:pPr>
            <a:r>
              <a:rPr lang="en-US" sz="3600" dirty="0" smtClean="0"/>
              <a:t>Entry control</a:t>
            </a:r>
          </a:p>
          <a:p>
            <a:pPr marL="914400" lvl="1" indent="-514350">
              <a:buFont typeface="+mj-lt"/>
              <a:buAutoNum type="arabicPeriod"/>
            </a:pPr>
            <a:r>
              <a:rPr lang="en-US" sz="3600" dirty="0" smtClean="0"/>
              <a:t>VM exit info</a:t>
            </a:r>
          </a:p>
          <a:p>
            <a:endParaRPr lang="en-US" sz="4000" dirty="0" smtClean="0"/>
          </a:p>
          <a:p>
            <a:endParaRPr lang="en-US" sz="40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130</a:t>
            </a:fld>
            <a:endParaRPr lang="en-US"/>
          </a:p>
        </p:txBody>
      </p:sp>
    </p:spTree>
    <p:extLst>
      <p:ext uri="{BB962C8B-B14F-4D97-AF65-F5344CB8AC3E}">
        <p14:creationId xmlns:p14="http://schemas.microsoft.com/office/powerpoint/2010/main" val="33827334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52"/>
            <a:ext cx="8229600" cy="1143000"/>
          </a:xfrm>
        </p:spPr>
        <p:txBody>
          <a:bodyPr/>
          <a:lstStyle/>
          <a:p>
            <a:r>
              <a:rPr lang="en-US" dirty="0" smtClean="0"/>
              <a:t>VM Exits (preface)</a:t>
            </a:r>
            <a:endParaRPr lang="en-US" dirty="0"/>
          </a:p>
        </p:txBody>
      </p:sp>
      <p:sp>
        <p:nvSpPr>
          <p:cNvPr id="3" name="Content Placeholder 2"/>
          <p:cNvSpPr>
            <a:spLocks noGrp="1"/>
          </p:cNvSpPr>
          <p:nvPr>
            <p:ph idx="1"/>
          </p:nvPr>
        </p:nvSpPr>
        <p:spPr>
          <a:xfrm>
            <a:off x="457200" y="1097148"/>
            <a:ext cx="8229600" cy="5029015"/>
          </a:xfrm>
        </p:spPr>
        <p:txBody>
          <a:bodyPr>
            <a:normAutofit fontScale="92500" lnSpcReduction="10000"/>
          </a:bodyPr>
          <a:lstStyle/>
          <a:p>
            <a:r>
              <a:rPr lang="en-US" dirty="0" smtClean="0"/>
              <a:t>VM exits have significant overhead</a:t>
            </a:r>
          </a:p>
          <a:p>
            <a:pPr marL="914400" lvl="1" indent="-514350">
              <a:buFont typeface="+mj-lt"/>
              <a:buAutoNum type="arabicPeriod"/>
            </a:pPr>
            <a:r>
              <a:rPr lang="en-US" dirty="0" smtClean="0"/>
              <a:t>Begin </a:t>
            </a:r>
            <a:r>
              <a:rPr lang="en-US" dirty="0"/>
              <a:t>by recording information about the nature of and reason for the VM exit in the VM-exit information </a:t>
            </a:r>
            <a:r>
              <a:rPr lang="en-US" dirty="0" smtClean="0"/>
              <a:t>fields (details on this later)</a:t>
            </a:r>
          </a:p>
          <a:p>
            <a:pPr marL="914400" lvl="1" indent="-514350">
              <a:buFont typeface="+mj-lt"/>
              <a:buAutoNum type="arabicPeriod"/>
            </a:pPr>
            <a:r>
              <a:rPr lang="en-US" dirty="0"/>
              <a:t>Each field in the guest-state area of the VMCS </a:t>
            </a:r>
            <a:r>
              <a:rPr lang="en-US" dirty="0" smtClean="0"/>
              <a:t>is </a:t>
            </a:r>
            <a:r>
              <a:rPr lang="en-US" dirty="0"/>
              <a:t>written with the corresponding </a:t>
            </a:r>
            <a:r>
              <a:rPr lang="en-US" dirty="0" smtClean="0"/>
              <a:t>component </a:t>
            </a:r>
            <a:r>
              <a:rPr lang="en-US" dirty="0"/>
              <a:t>of </a:t>
            </a:r>
            <a:r>
              <a:rPr lang="en-US" dirty="0" smtClean="0"/>
              <a:t>current processor </a:t>
            </a:r>
            <a:r>
              <a:rPr lang="en-US" dirty="0"/>
              <a:t>state</a:t>
            </a:r>
            <a:r>
              <a:rPr lang="en-US" dirty="0" smtClean="0"/>
              <a:t>.</a:t>
            </a:r>
          </a:p>
          <a:p>
            <a:pPr marL="914400" lvl="1" indent="-514350">
              <a:buFont typeface="+mj-lt"/>
              <a:buAutoNum type="arabicPeriod"/>
            </a:pPr>
            <a:r>
              <a:rPr lang="en-US" dirty="0" smtClean="0"/>
              <a:t>Save guest MSR values</a:t>
            </a:r>
          </a:p>
          <a:p>
            <a:pPr marL="914400" lvl="1" indent="-514350">
              <a:buFont typeface="+mj-lt"/>
              <a:buAutoNum type="arabicPeriod"/>
            </a:pPr>
            <a:r>
              <a:rPr lang="en-US" dirty="0" smtClean="0"/>
              <a:t>Load host state</a:t>
            </a:r>
          </a:p>
          <a:p>
            <a:pPr marL="914400" lvl="1" indent="-514350">
              <a:buFont typeface="+mj-lt"/>
              <a:buAutoNum type="arabicPeriod"/>
            </a:pPr>
            <a:r>
              <a:rPr lang="en-US" dirty="0" smtClean="0"/>
              <a:t>Load host MSRs</a:t>
            </a:r>
          </a:p>
          <a:p>
            <a:r>
              <a:rPr lang="en-US" dirty="0"/>
              <a:t>A problem encountered during a VM exit leads to a VMX abort</a:t>
            </a:r>
            <a:endParaRPr lang="en-US" dirty="0" smtClean="0"/>
          </a:p>
          <a:p>
            <a:pPr marL="514350" indent="-514350">
              <a:buFont typeface="+mj-lt"/>
              <a:buAutoNum type="arabicPeriod"/>
            </a:pP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131</a:t>
            </a:fld>
            <a:endParaRPr lang="en-US"/>
          </a:p>
        </p:txBody>
      </p:sp>
    </p:spTree>
    <p:extLst>
      <p:ext uri="{BB962C8B-B14F-4D97-AF65-F5344CB8AC3E}">
        <p14:creationId xmlns:p14="http://schemas.microsoft.com/office/powerpoint/2010/main" val="418946812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VMCS: Exit </a:t>
            </a:r>
            <a:r>
              <a:rPr lang="en-US" dirty="0" smtClean="0"/>
              <a:t>Control Fields</a:t>
            </a:r>
            <a:endParaRPr lang="en-US" dirty="0"/>
          </a:p>
        </p:txBody>
      </p:sp>
      <p:sp>
        <p:nvSpPr>
          <p:cNvPr id="3" name="Content Placeholder 2"/>
          <p:cNvSpPr>
            <a:spLocks noGrp="1"/>
          </p:cNvSpPr>
          <p:nvPr>
            <p:ph idx="1"/>
          </p:nvPr>
        </p:nvSpPr>
        <p:spPr/>
        <p:txBody>
          <a:bodyPr/>
          <a:lstStyle/>
          <a:p>
            <a:r>
              <a:rPr lang="en-US" dirty="0" smtClean="0"/>
              <a:t>VM Exits</a:t>
            </a:r>
          </a:p>
          <a:p>
            <a:pPr lvl="1"/>
            <a:r>
              <a:rPr lang="en-US" dirty="0" smtClean="0"/>
              <a:t>Occur </a:t>
            </a:r>
            <a:r>
              <a:rPr lang="en-US" dirty="0"/>
              <a:t>in response to certain instructions and events in VMX non-root </a:t>
            </a:r>
            <a:r>
              <a:rPr lang="en-US" dirty="0" smtClean="0"/>
              <a:t>operation</a:t>
            </a:r>
          </a:p>
          <a:p>
            <a:pPr lvl="1"/>
            <a:r>
              <a:rPr lang="en-US" dirty="0" smtClean="0"/>
              <a:t>i.e., what to load and discard in the case of a VM Exit</a:t>
            </a:r>
          </a:p>
          <a:p>
            <a:r>
              <a:rPr lang="en-US" dirty="0" smtClean="0"/>
              <a:t>Control fields consist of 2 groups</a:t>
            </a:r>
          </a:p>
          <a:p>
            <a:pPr marL="971550" lvl="1" indent="-514350">
              <a:buFont typeface="+mj-lt"/>
              <a:buAutoNum type="arabicPeriod"/>
            </a:pPr>
            <a:r>
              <a:rPr lang="en-US" dirty="0" smtClean="0"/>
              <a:t>VM Exit controls </a:t>
            </a:r>
          </a:p>
          <a:p>
            <a:pPr marL="971550" lvl="1" indent="-514350">
              <a:buFont typeface="+mj-lt"/>
              <a:buAutoNum type="arabicPeriod"/>
            </a:pPr>
            <a:r>
              <a:rPr lang="en-US" dirty="0" smtClean="0"/>
              <a:t>VM Exit controls for MSRs</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132</a:t>
            </a:fld>
            <a:endParaRPr lang="en-US"/>
          </a:p>
        </p:txBody>
      </p:sp>
    </p:spTree>
    <p:extLst>
      <p:ext uri="{BB962C8B-B14F-4D97-AF65-F5344CB8AC3E}">
        <p14:creationId xmlns:p14="http://schemas.microsoft.com/office/powerpoint/2010/main" val="41669037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52"/>
            <a:ext cx="8229600" cy="1143000"/>
          </a:xfrm>
        </p:spPr>
        <p:txBody>
          <a:bodyPr/>
          <a:lstStyle/>
          <a:p>
            <a:r>
              <a:rPr lang="en-US" dirty="0" smtClean="0"/>
              <a:t>VM Exit Controls</a:t>
            </a:r>
            <a:endParaRPr lang="en-US" dirty="0"/>
          </a:p>
        </p:txBody>
      </p:sp>
      <p:sp>
        <p:nvSpPr>
          <p:cNvPr id="3" name="Content Placeholder 2"/>
          <p:cNvSpPr>
            <a:spLocks noGrp="1"/>
          </p:cNvSpPr>
          <p:nvPr>
            <p:ph idx="1"/>
          </p:nvPr>
        </p:nvSpPr>
        <p:spPr>
          <a:xfrm>
            <a:off x="457200" y="1115798"/>
            <a:ext cx="8229600" cy="5022236"/>
          </a:xfrm>
        </p:spPr>
        <p:txBody>
          <a:bodyPr>
            <a:normAutofit/>
          </a:bodyPr>
          <a:lstStyle/>
          <a:p>
            <a:r>
              <a:rPr lang="en-US" dirty="0" smtClean="0"/>
              <a:t>32-bit vector</a:t>
            </a:r>
          </a:p>
          <a:p>
            <a:pPr lvl="1"/>
            <a:r>
              <a:rPr lang="en-US" dirty="0" smtClean="0"/>
              <a:t>Save debug controls (bit 2)</a:t>
            </a:r>
          </a:p>
          <a:p>
            <a:pPr lvl="2"/>
            <a:r>
              <a:rPr lang="en-US" dirty="0" smtClean="0"/>
              <a:t>Whether DR7/IA32_DEBUGCTL are saved on VM exit</a:t>
            </a:r>
          </a:p>
          <a:p>
            <a:pPr lvl="1"/>
            <a:r>
              <a:rPr lang="en-US" dirty="0" smtClean="0"/>
              <a:t>Host </a:t>
            </a:r>
            <a:r>
              <a:rPr lang="en-US" dirty="0" err="1" smtClean="0"/>
              <a:t>addr</a:t>
            </a:r>
            <a:r>
              <a:rPr lang="en-US" dirty="0" smtClean="0"/>
              <a:t>-space size (bit 9)</a:t>
            </a:r>
          </a:p>
          <a:p>
            <a:pPr lvl="2"/>
            <a:r>
              <a:rPr lang="en-US" dirty="0" smtClean="0"/>
              <a:t>Whether VM exits occur into 64-bit mode host</a:t>
            </a:r>
          </a:p>
          <a:p>
            <a:pPr lvl="1"/>
            <a:r>
              <a:rPr lang="en-US" dirty="0"/>
              <a:t>Load </a:t>
            </a:r>
            <a:r>
              <a:rPr lang="en-US" dirty="0" smtClean="0"/>
              <a:t>IA32_PERF_GLOBAL_CTRL (bit 12)</a:t>
            </a:r>
          </a:p>
          <a:p>
            <a:pPr lvl="2"/>
            <a:r>
              <a:rPr lang="en-US" dirty="0"/>
              <a:t>Whether IA32_PERF_GLOBAL_CTRL </a:t>
            </a:r>
            <a:r>
              <a:rPr lang="en-US" dirty="0" smtClean="0"/>
              <a:t>is loaded on VM exit</a:t>
            </a:r>
          </a:p>
          <a:p>
            <a:pPr lvl="1"/>
            <a:r>
              <a:rPr lang="en-US" dirty="0"/>
              <a:t>Save VMX</a:t>
            </a:r>
            <a:r>
              <a:rPr lang="en-US" dirty="0" smtClean="0"/>
              <a:t>-preemption </a:t>
            </a:r>
            <a:r>
              <a:rPr lang="en-US" dirty="0"/>
              <a:t>timer </a:t>
            </a:r>
            <a:r>
              <a:rPr lang="en-US" dirty="0" smtClean="0"/>
              <a:t>value (bit 22)</a:t>
            </a:r>
          </a:p>
          <a:p>
            <a:pPr lvl="2"/>
            <a:r>
              <a:rPr lang="en-US" dirty="0" smtClean="0"/>
              <a:t>Whether pre-emption timer is saved on exit</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133</a:t>
            </a:fld>
            <a:endParaRPr lang="en-US"/>
          </a:p>
        </p:txBody>
      </p:sp>
    </p:spTree>
    <p:extLst>
      <p:ext uri="{BB962C8B-B14F-4D97-AF65-F5344CB8AC3E}">
        <p14:creationId xmlns:p14="http://schemas.microsoft.com/office/powerpoint/2010/main" val="37718028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134</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24978951"/>
              </p:ext>
            </p:extLst>
          </p:nvPr>
        </p:nvGraphicFramePr>
        <p:xfrm>
          <a:off x="314765" y="816450"/>
          <a:ext cx="8599263" cy="4791460"/>
        </p:xfrm>
        <a:graphic>
          <a:graphicData uri="http://schemas.openxmlformats.org/drawingml/2006/table">
            <a:tbl>
              <a:tblPr firstRow="1" bandRow="1">
                <a:tableStyleId>{7E9639D4-E3E2-4D34-9284-5A2195B3D0D7}</a:tableStyleId>
              </a:tblPr>
              <a:tblGrid>
                <a:gridCol w="1370710"/>
                <a:gridCol w="2516343"/>
                <a:gridCol w="4712210"/>
              </a:tblGrid>
              <a:tr h="432531">
                <a:tc>
                  <a:txBody>
                    <a:bodyPr/>
                    <a:lstStyle/>
                    <a:p>
                      <a:r>
                        <a:rPr lang="en-US" sz="1600" dirty="0" smtClean="0"/>
                        <a:t>Bit Position</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dirty="0" smtClean="0"/>
                        <a:t>Name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dirty="0" smtClean="0"/>
                        <a:t>Description</a:t>
                      </a:r>
                      <a:endParaRPr lang="en-US" sz="1600" dirty="0"/>
                    </a:p>
                  </a:txBody>
                  <a:tcPr>
                    <a:lnL w="12700" cap="flat" cmpd="sng" algn="ctr">
                      <a:solidFill>
                        <a:scrgbClr r="0" g="0" b="0"/>
                      </a:solidFill>
                      <a:prstDash val="solid"/>
                      <a:round/>
                      <a:headEnd type="none" w="med" len="med"/>
                      <a:tailEnd type="none" w="med" len="med"/>
                    </a:lnL>
                  </a:tcPr>
                </a:tc>
              </a:tr>
              <a:tr h="458914">
                <a:tc>
                  <a:txBody>
                    <a:bodyPr/>
                    <a:lstStyle/>
                    <a:p>
                      <a:r>
                        <a:rPr lang="en-US" sz="1600" dirty="0" smtClean="0"/>
                        <a:t>2</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dirty="0" smtClean="0"/>
                        <a:t>Save debug</a:t>
                      </a:r>
                      <a:r>
                        <a:rPr lang="en-US" sz="1600" baseline="0" dirty="0" smtClean="0"/>
                        <a:t> controls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baseline="0" dirty="0" smtClean="0"/>
                        <a:t>DR7 and IA32_DEBUGCTL_MSR are saved on VM exit?</a:t>
                      </a:r>
                      <a:endParaRPr lang="en-US" sz="1600" dirty="0"/>
                    </a:p>
                  </a:txBody>
                  <a:tcPr>
                    <a:lnL w="12700" cap="flat" cmpd="sng" algn="ctr">
                      <a:solidFill>
                        <a:scrgbClr r="0" g="0" b="0"/>
                      </a:solidFill>
                      <a:prstDash val="solid"/>
                      <a:round/>
                      <a:headEnd type="none" w="med" len="med"/>
                      <a:tailEnd type="none" w="med" len="med"/>
                    </a:lnL>
                  </a:tcPr>
                </a:tc>
              </a:tr>
              <a:tr h="432531">
                <a:tc>
                  <a:txBody>
                    <a:bodyPr/>
                    <a:lstStyle/>
                    <a:p>
                      <a:r>
                        <a:rPr lang="en-US" sz="1600" dirty="0" smtClean="0"/>
                        <a:t>9</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dirty="0" smtClean="0"/>
                        <a:t>Host </a:t>
                      </a:r>
                      <a:r>
                        <a:rPr lang="en-US" sz="1600" dirty="0" err="1" smtClean="0"/>
                        <a:t>addr</a:t>
                      </a:r>
                      <a:r>
                        <a:rPr lang="en-US" sz="1600" dirty="0" smtClean="0"/>
                        <a:t> space size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dirty="0" smtClean="0"/>
                        <a:t>64-bit or 32-bit on VM exit (in</a:t>
                      </a:r>
                      <a:r>
                        <a:rPr lang="en-US" sz="1600" baseline="0" dirty="0" smtClean="0"/>
                        <a:t> VMX root mode)</a:t>
                      </a:r>
                      <a:endParaRPr lang="en-US" sz="1600" dirty="0"/>
                    </a:p>
                  </a:txBody>
                  <a:tcPr>
                    <a:lnL w="12700" cap="flat" cmpd="sng" algn="ctr">
                      <a:solidFill>
                        <a:scrgbClr r="0" g="0" b="0"/>
                      </a:solidFill>
                      <a:prstDash val="solid"/>
                      <a:round/>
                      <a:headEnd type="none" w="med" len="med"/>
                      <a:tailEnd type="none" w="med" len="med"/>
                    </a:lnL>
                  </a:tcPr>
                </a:tc>
              </a:tr>
              <a:tr h="432531">
                <a:tc>
                  <a:txBody>
                    <a:bodyPr/>
                    <a:lstStyle/>
                    <a:p>
                      <a:r>
                        <a:rPr lang="en-US" sz="1600" dirty="0" smtClean="0"/>
                        <a:t>12</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dirty="0" smtClean="0"/>
                        <a:t>Load IA32_PERF_GLOBAL_CTR</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IA32_PERF_GLOBAL_CTRL MSR saved on VM exit?</a:t>
                      </a:r>
                      <a:endParaRPr lang="en-US" sz="1600" dirty="0"/>
                    </a:p>
                  </a:txBody>
                  <a:tcPr>
                    <a:lnL w="12700" cap="flat" cmpd="sng" algn="ctr">
                      <a:solidFill>
                        <a:scrgbClr r="0" g="0" b="0"/>
                      </a:solidFill>
                      <a:prstDash val="solid"/>
                      <a:round/>
                      <a:headEnd type="none" w="med" len="med"/>
                      <a:tailEnd type="none" w="med" len="med"/>
                    </a:lnL>
                  </a:tcPr>
                </a:tc>
              </a:tr>
              <a:tr h="432531">
                <a:tc>
                  <a:txBody>
                    <a:bodyPr/>
                    <a:lstStyle/>
                    <a:p>
                      <a:r>
                        <a:rPr lang="en-US" sz="1600" dirty="0" smtClean="0"/>
                        <a:t>15</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dirty="0" smtClean="0"/>
                        <a:t>Ack.</a:t>
                      </a:r>
                      <a:r>
                        <a:rPr lang="en-US" sz="1600" baseline="0" dirty="0" smtClean="0"/>
                        <a:t> Interrupt on exit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affects VM exits due to external interrupts (see Table</a:t>
                      </a:r>
                      <a:r>
                        <a:rPr lang="en-US" sz="1600" kern="1200" baseline="0" dirty="0" smtClean="0">
                          <a:solidFill>
                            <a:schemeClr val="tx1"/>
                          </a:solidFill>
                          <a:latin typeface="+mn-lt"/>
                          <a:ea typeface="+mn-ea"/>
                          <a:cs typeface="+mn-cs"/>
                        </a:rPr>
                        <a:t> 24-10)</a:t>
                      </a:r>
                      <a:endParaRPr lang="en-US" sz="1600" dirty="0"/>
                    </a:p>
                  </a:txBody>
                  <a:tcPr>
                    <a:lnL w="12700" cap="flat" cmpd="sng" algn="ctr">
                      <a:solidFill>
                        <a:scrgbClr r="0" g="0" b="0"/>
                      </a:solidFill>
                      <a:prstDash val="solid"/>
                      <a:round/>
                      <a:headEnd type="none" w="med" len="med"/>
                      <a:tailEnd type="none" w="med" len="med"/>
                    </a:lnL>
                  </a:tcPr>
                </a:tc>
              </a:tr>
              <a:tr h="432531">
                <a:tc>
                  <a:txBody>
                    <a:bodyPr/>
                    <a:lstStyle/>
                    <a:p>
                      <a:r>
                        <a:rPr lang="en-US" sz="1600" dirty="0" smtClean="0"/>
                        <a:t>18</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Save IA32_PAT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IA32_PAT MSR </a:t>
                      </a:r>
                      <a:r>
                        <a:rPr lang="en-US" sz="1600" u="sng" kern="1200" dirty="0" smtClean="0">
                          <a:solidFill>
                            <a:schemeClr val="tx1"/>
                          </a:solidFill>
                          <a:latin typeface="+mn-lt"/>
                          <a:ea typeface="+mn-ea"/>
                          <a:cs typeface="+mn-cs"/>
                        </a:rPr>
                        <a:t>saved</a:t>
                      </a:r>
                      <a:r>
                        <a:rPr lang="en-US" sz="1600" kern="1200" dirty="0" smtClean="0">
                          <a:solidFill>
                            <a:schemeClr val="tx1"/>
                          </a:solidFill>
                          <a:latin typeface="+mn-lt"/>
                          <a:ea typeface="+mn-ea"/>
                          <a:cs typeface="+mn-cs"/>
                        </a:rPr>
                        <a:t> on VM exit?</a:t>
                      </a:r>
                      <a:endParaRPr lang="en-US" sz="1600" dirty="0"/>
                    </a:p>
                  </a:txBody>
                  <a:tcPr>
                    <a:lnL w="12700" cap="flat" cmpd="sng" algn="ctr">
                      <a:solidFill>
                        <a:scrgbClr r="0" g="0" b="0"/>
                      </a:solidFill>
                      <a:prstDash val="solid"/>
                      <a:round/>
                      <a:headEnd type="none" w="med" len="med"/>
                      <a:tailEnd type="none" w="med" len="med"/>
                    </a:lnL>
                  </a:tcPr>
                </a:tc>
              </a:tr>
              <a:tr h="432531">
                <a:tc>
                  <a:txBody>
                    <a:bodyPr/>
                    <a:lstStyle/>
                    <a:p>
                      <a:r>
                        <a:rPr lang="en-US" sz="1600" dirty="0" smtClean="0"/>
                        <a:t>19</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Load IA32_PAT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IA32_PAT MSR  </a:t>
                      </a:r>
                      <a:r>
                        <a:rPr lang="en-US" sz="1600" u="sng" kern="1200" dirty="0" smtClean="0">
                          <a:solidFill>
                            <a:schemeClr val="tx1"/>
                          </a:solidFill>
                          <a:latin typeface="+mn-lt"/>
                          <a:ea typeface="+mn-ea"/>
                          <a:cs typeface="+mn-cs"/>
                        </a:rPr>
                        <a:t>loaded</a:t>
                      </a:r>
                      <a:r>
                        <a:rPr lang="en-US" sz="1600" kern="1200" dirty="0" smtClean="0">
                          <a:solidFill>
                            <a:schemeClr val="tx1"/>
                          </a:solidFill>
                          <a:latin typeface="+mn-lt"/>
                          <a:ea typeface="+mn-ea"/>
                          <a:cs typeface="+mn-cs"/>
                        </a:rPr>
                        <a:t> on VM exit?</a:t>
                      </a:r>
                      <a:endParaRPr lang="en-US" sz="1600" dirty="0"/>
                    </a:p>
                  </a:txBody>
                  <a:tcPr>
                    <a:lnL w="12700" cap="flat" cmpd="sng" algn="ctr">
                      <a:solidFill>
                        <a:scrgbClr r="0" g="0" b="0"/>
                      </a:solidFill>
                      <a:prstDash val="solid"/>
                      <a:round/>
                      <a:headEnd type="none" w="med" len="med"/>
                      <a:tailEnd type="none" w="med" len="med"/>
                    </a:lnL>
                  </a:tcPr>
                </a:tc>
              </a:tr>
              <a:tr h="432531">
                <a:tc>
                  <a:txBody>
                    <a:bodyPr/>
                    <a:lstStyle/>
                    <a:p>
                      <a:r>
                        <a:rPr lang="en-US" sz="1600" dirty="0" smtClean="0"/>
                        <a:t>20</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Save IA32_EFER</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IA32_EFER MSR </a:t>
                      </a:r>
                      <a:r>
                        <a:rPr lang="en-US" sz="1600" u="sng" kern="1200" dirty="0" smtClean="0">
                          <a:solidFill>
                            <a:schemeClr val="tx1"/>
                          </a:solidFill>
                          <a:latin typeface="+mn-lt"/>
                          <a:ea typeface="+mn-ea"/>
                          <a:cs typeface="+mn-cs"/>
                        </a:rPr>
                        <a:t>saved</a:t>
                      </a:r>
                      <a:r>
                        <a:rPr lang="en-US" sz="1600" kern="1200" dirty="0" smtClean="0">
                          <a:solidFill>
                            <a:schemeClr val="tx1"/>
                          </a:solidFill>
                          <a:latin typeface="+mn-lt"/>
                          <a:ea typeface="+mn-ea"/>
                          <a:cs typeface="+mn-cs"/>
                        </a:rPr>
                        <a:t> on VM exit?</a:t>
                      </a:r>
                      <a:endParaRPr lang="en-US" sz="1600" dirty="0" smtClean="0"/>
                    </a:p>
                  </a:txBody>
                  <a:tcPr>
                    <a:lnL w="12700" cap="flat" cmpd="sng" algn="ctr">
                      <a:solidFill>
                        <a:scrgbClr r="0" g="0" b="0"/>
                      </a:solidFill>
                      <a:prstDash val="solid"/>
                      <a:round/>
                      <a:headEnd type="none" w="med" len="med"/>
                      <a:tailEnd type="none" w="med" len="med"/>
                    </a:lnL>
                  </a:tcPr>
                </a:tc>
              </a:tr>
              <a:tr h="432531">
                <a:tc>
                  <a:txBody>
                    <a:bodyPr/>
                    <a:lstStyle/>
                    <a:p>
                      <a:r>
                        <a:rPr lang="en-US" sz="1600" dirty="0" smtClean="0"/>
                        <a:t>21</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Load IA32_EFER</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IA32_EFER MSR  </a:t>
                      </a:r>
                      <a:r>
                        <a:rPr lang="en-US" sz="1600" u="sng" kern="1200" dirty="0" smtClean="0">
                          <a:solidFill>
                            <a:schemeClr val="tx1"/>
                          </a:solidFill>
                          <a:latin typeface="+mn-lt"/>
                          <a:ea typeface="+mn-ea"/>
                          <a:cs typeface="+mn-cs"/>
                        </a:rPr>
                        <a:t>loaded</a:t>
                      </a:r>
                      <a:r>
                        <a:rPr lang="en-US" sz="1600" kern="1200" dirty="0" smtClean="0">
                          <a:solidFill>
                            <a:schemeClr val="tx1"/>
                          </a:solidFill>
                          <a:latin typeface="+mn-lt"/>
                          <a:ea typeface="+mn-ea"/>
                          <a:cs typeface="+mn-cs"/>
                        </a:rPr>
                        <a:t> on VM exit?</a:t>
                      </a:r>
                      <a:endParaRPr lang="en-US" sz="1600" dirty="0" smtClean="0"/>
                    </a:p>
                  </a:txBody>
                  <a:tcPr>
                    <a:lnL w="12700" cap="flat" cmpd="sng" algn="ctr">
                      <a:solidFill>
                        <a:scrgbClr r="0" g="0" b="0"/>
                      </a:solidFill>
                      <a:prstDash val="solid"/>
                      <a:round/>
                      <a:headEnd type="none" w="med" len="med"/>
                      <a:tailEnd type="none" w="med" len="med"/>
                    </a:lnL>
                  </a:tcPr>
                </a:tc>
              </a:tr>
              <a:tr h="475085">
                <a:tc>
                  <a:txBody>
                    <a:bodyPr/>
                    <a:lstStyle/>
                    <a:p>
                      <a:r>
                        <a:rPr lang="en-US" sz="1600" dirty="0" smtClean="0"/>
                        <a:t>22</a:t>
                      </a:r>
                      <a:endParaRPr lang="en-US" sz="1600" dirty="0"/>
                    </a:p>
                  </a:txBody>
                  <a:tcPr>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Save VMX-preemption timer value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600" kern="1200" dirty="0" smtClean="0">
                          <a:solidFill>
                            <a:schemeClr val="tx1"/>
                          </a:solidFill>
                          <a:latin typeface="+mn-lt"/>
                          <a:ea typeface="+mn-ea"/>
                          <a:cs typeface="+mn-cs"/>
                        </a:rPr>
                        <a:t>VMX-preemption timer saved on VM exit?</a:t>
                      </a:r>
                      <a:endParaRPr lang="en-US" sz="1600" dirty="0"/>
                    </a:p>
                  </a:txBody>
                  <a:tcPr>
                    <a:lnL w="12700" cap="flat" cmpd="sng" algn="ctr">
                      <a:solidFill>
                        <a:scrgbClr r="0" g="0" b="0"/>
                      </a:solidFill>
                      <a:prstDash val="solid"/>
                      <a:round/>
                      <a:headEnd type="none" w="med" len="med"/>
                      <a:tailEnd type="none" w="med" len="med"/>
                    </a:lnL>
                  </a:tcPr>
                </a:tc>
              </a:tr>
            </a:tbl>
          </a:graphicData>
        </a:graphic>
      </p:graphicFrame>
      <p:sp>
        <p:nvSpPr>
          <p:cNvPr id="10" name="Title 1"/>
          <p:cNvSpPr>
            <a:spLocks noGrp="1"/>
          </p:cNvSpPr>
          <p:nvPr>
            <p:ph type="title"/>
          </p:nvPr>
        </p:nvSpPr>
        <p:spPr>
          <a:xfrm>
            <a:off x="457200" y="-152682"/>
            <a:ext cx="8229600" cy="1143000"/>
          </a:xfrm>
        </p:spPr>
        <p:txBody>
          <a:bodyPr/>
          <a:lstStyle/>
          <a:p>
            <a:r>
              <a:rPr lang="en-US" dirty="0" smtClean="0"/>
              <a:t>VM Exit Controls</a:t>
            </a:r>
            <a:endParaRPr lang="en-US" dirty="0"/>
          </a:p>
        </p:txBody>
      </p:sp>
      <p:sp>
        <p:nvSpPr>
          <p:cNvPr id="11" name="Rectangle 10"/>
          <p:cNvSpPr/>
          <p:nvPr/>
        </p:nvSpPr>
        <p:spPr>
          <a:xfrm>
            <a:off x="314765" y="5657669"/>
            <a:ext cx="7898069" cy="646331"/>
          </a:xfrm>
          <a:prstGeom prst="rect">
            <a:avLst/>
          </a:prstGeom>
        </p:spPr>
        <p:txBody>
          <a:bodyPr wrap="square">
            <a:spAutoFit/>
          </a:bodyPr>
          <a:lstStyle/>
          <a:p>
            <a:pPr lvl="1"/>
            <a:r>
              <a:rPr lang="en-US" dirty="0" smtClean="0"/>
              <a:t>*All </a:t>
            </a:r>
            <a:r>
              <a:rPr lang="en-US" dirty="0"/>
              <a:t>other bits </a:t>
            </a:r>
            <a:r>
              <a:rPr lang="en-US" dirty="0" smtClean="0"/>
              <a:t>are </a:t>
            </a:r>
            <a:r>
              <a:rPr lang="en-US" dirty="0"/>
              <a:t>reserved, some to 0 and some to 1. </a:t>
            </a:r>
            <a:r>
              <a:rPr lang="en-US" dirty="0" smtClean="0"/>
              <a:t>Consult </a:t>
            </a:r>
            <a:r>
              <a:rPr lang="en-US" dirty="0"/>
              <a:t>the VMX capability MSRs </a:t>
            </a:r>
            <a:r>
              <a:rPr lang="en-US" b="1" dirty="0"/>
              <a:t>IA32_VMX_EXIT_CTLS</a:t>
            </a:r>
            <a:r>
              <a:rPr lang="en-US" dirty="0"/>
              <a:t> and </a:t>
            </a:r>
            <a:r>
              <a:rPr lang="en-US" b="1" dirty="0"/>
              <a:t>IA32_VMX_TRUE_EXIT_CTLS</a:t>
            </a:r>
          </a:p>
        </p:txBody>
      </p:sp>
    </p:spTree>
    <p:extLst>
      <p:ext uri="{BB962C8B-B14F-4D97-AF65-F5344CB8AC3E}">
        <p14:creationId xmlns:p14="http://schemas.microsoft.com/office/powerpoint/2010/main" val="29493926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Exit Controls for MSRs (1)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Guest and Host will make use of MSRs</a:t>
            </a:r>
          </a:p>
          <a:p>
            <a:pPr lvl="1"/>
            <a:r>
              <a:rPr lang="en-US" dirty="0" smtClean="0"/>
              <a:t>Business as usual</a:t>
            </a:r>
          </a:p>
          <a:p>
            <a:r>
              <a:rPr lang="en-US" dirty="0" smtClean="0"/>
              <a:t>And we can register with the VMM that some MSR reads need not perform VM exits</a:t>
            </a:r>
          </a:p>
          <a:p>
            <a:r>
              <a:rPr lang="en-US" dirty="0" smtClean="0"/>
              <a:t>But assuming there is a VM exit, i.e., in the case that we want to intercept that MSR read event</a:t>
            </a:r>
          </a:p>
          <a:p>
            <a:pPr lvl="1"/>
            <a:r>
              <a:rPr lang="en-US" dirty="0" smtClean="0"/>
              <a:t>Then there needs to be a mechanism to store the guest’s current MSRs (before exit) and re-load the host’s MSRs (so that the VMM can do its job)</a:t>
            </a:r>
          </a:p>
          <a:p>
            <a:pPr lvl="1"/>
            <a:r>
              <a:rPr lang="en-US" dirty="0" smtClean="0"/>
              <a:t>And later when there is a VM entry we will have shelved the guest’s MSRs and it will “do the right thing…”</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135</a:t>
            </a:fld>
            <a:endParaRPr lang="en-US"/>
          </a:p>
        </p:txBody>
      </p:sp>
    </p:spTree>
    <p:extLst>
      <p:ext uri="{BB962C8B-B14F-4D97-AF65-F5344CB8AC3E}">
        <p14:creationId xmlns:p14="http://schemas.microsoft.com/office/powerpoint/2010/main" val="11551660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02"/>
            <a:ext cx="8229600" cy="1143000"/>
          </a:xfrm>
        </p:spPr>
        <p:txBody>
          <a:bodyPr/>
          <a:lstStyle/>
          <a:p>
            <a:r>
              <a:rPr lang="en-US" dirty="0" smtClean="0"/>
              <a:t>VM Exit Controls for MSRs (2)</a:t>
            </a:r>
            <a:endParaRPr lang="en-US" dirty="0"/>
          </a:p>
        </p:txBody>
      </p:sp>
      <p:sp>
        <p:nvSpPr>
          <p:cNvPr id="3" name="Content Placeholder 2"/>
          <p:cNvSpPr>
            <a:spLocks noGrp="1"/>
          </p:cNvSpPr>
          <p:nvPr>
            <p:ph idx="1"/>
          </p:nvPr>
        </p:nvSpPr>
        <p:spPr>
          <a:xfrm>
            <a:off x="457200" y="1018570"/>
            <a:ext cx="8229600" cy="4525963"/>
          </a:xfrm>
        </p:spPr>
        <p:txBody>
          <a:bodyPr>
            <a:normAutofit/>
          </a:bodyPr>
          <a:lstStyle/>
          <a:p>
            <a:r>
              <a:rPr lang="en-US" dirty="0"/>
              <a:t>A VMM may specify lists of MSRs to be stored and loaded on VM </a:t>
            </a:r>
            <a:r>
              <a:rPr lang="en-US" dirty="0" smtClean="0"/>
              <a:t>exits/entry</a:t>
            </a:r>
          </a:p>
          <a:p>
            <a:r>
              <a:rPr lang="en-US" dirty="0" smtClean="0"/>
              <a:t>Uses </a:t>
            </a:r>
            <a:r>
              <a:rPr lang="en-US" dirty="0"/>
              <a:t>the VM-exit MSR-store-address and the VM-exit MSR-store-count exit control fields</a:t>
            </a:r>
            <a:endParaRPr lang="en-US" dirty="0" smtClean="0"/>
          </a:p>
          <a:p>
            <a:r>
              <a:rPr lang="en-US" dirty="0" smtClean="0"/>
              <a:t>Each data entry is 16 bytes and expressed by</a:t>
            </a:r>
          </a:p>
          <a:p>
            <a:pPr lvl="1"/>
            <a:r>
              <a:rPr lang="en-US" dirty="0" smtClean="0"/>
              <a:t>Bits 31:0 store the MSR index</a:t>
            </a:r>
          </a:p>
          <a:p>
            <a:pPr lvl="1"/>
            <a:r>
              <a:rPr lang="en-US" dirty="0" smtClean="0"/>
              <a:t>Bits 63:32 are reserved (unclear whether to 0 or 1)</a:t>
            </a:r>
          </a:p>
          <a:p>
            <a:pPr lvl="1"/>
            <a:r>
              <a:rPr lang="en-US" dirty="0" smtClean="0"/>
              <a:t>Bits 127</a:t>
            </a:r>
            <a:r>
              <a:rPr lang="en-US" dirty="0"/>
              <a:t>:</a:t>
            </a:r>
            <a:r>
              <a:rPr lang="en-US" dirty="0" smtClean="0"/>
              <a:t>64 store the MSR data</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136</a:t>
            </a:fld>
            <a:endParaRPr lang="en-US" dirty="0"/>
          </a:p>
        </p:txBody>
      </p:sp>
      <p:grpSp>
        <p:nvGrpSpPr>
          <p:cNvPr id="9" name="Group 8"/>
          <p:cNvGrpSpPr/>
          <p:nvPr/>
        </p:nvGrpSpPr>
        <p:grpSpPr>
          <a:xfrm>
            <a:off x="433460" y="5353461"/>
            <a:ext cx="8331183" cy="905981"/>
            <a:chOff x="433460" y="5555251"/>
            <a:chExt cx="8331183" cy="905981"/>
          </a:xfrm>
        </p:grpSpPr>
        <p:graphicFrame>
          <p:nvGraphicFramePr>
            <p:cNvPr id="7" name="Content Placeholder 8"/>
            <p:cNvGraphicFramePr>
              <a:graphicFrameLocks/>
            </p:cNvGraphicFramePr>
            <p:nvPr>
              <p:extLst>
                <p:ext uri="{D42A27DB-BD31-4B8C-83A1-F6EECF244321}">
                  <p14:modId xmlns:p14="http://schemas.microsoft.com/office/powerpoint/2010/main" val="3459845783"/>
                </p:ext>
              </p:extLst>
            </p:nvPr>
          </p:nvGraphicFramePr>
          <p:xfrm>
            <a:off x="457200" y="6004032"/>
            <a:ext cx="8229600" cy="457200"/>
          </p:xfrm>
          <a:graphic>
            <a:graphicData uri="http://schemas.openxmlformats.org/drawingml/2006/table">
              <a:tbl>
                <a:tblPr firstRow="1" bandRow="1">
                  <a:tableStyleId>{2D5ABB26-0587-4C30-8999-92F81FD0307C}</a:tableStyleId>
                </a:tblPr>
                <a:tblGrid>
                  <a:gridCol w="2743200"/>
                  <a:gridCol w="2743200"/>
                  <a:gridCol w="2743200"/>
                </a:tblGrid>
                <a:tr h="370840">
                  <a:tc>
                    <a:txBody>
                      <a:bodyPr/>
                      <a:lstStyle/>
                      <a:p>
                        <a:pPr algn="ctr"/>
                        <a:r>
                          <a:rPr lang="en-US" sz="2400" dirty="0" smtClean="0"/>
                          <a:t>MSR data</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Reserved</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MSR index</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extBox 7"/>
            <p:cNvSpPr txBox="1"/>
            <p:nvPr/>
          </p:nvSpPr>
          <p:spPr>
            <a:xfrm>
              <a:off x="433460" y="5555251"/>
              <a:ext cx="8331183" cy="369332"/>
            </a:xfrm>
            <a:prstGeom prst="rect">
              <a:avLst/>
            </a:prstGeom>
            <a:noFill/>
          </p:spPr>
          <p:txBody>
            <a:bodyPr wrap="square" rtlCol="0">
              <a:spAutoFit/>
            </a:bodyPr>
            <a:lstStyle/>
            <a:p>
              <a:r>
                <a:rPr lang="en-US" dirty="0" smtClean="0"/>
                <a:t>127                                        64 63                                          32  31                                             0</a:t>
              </a:r>
              <a:endParaRPr lang="en-US" dirty="0"/>
            </a:p>
          </p:txBody>
        </p:sp>
      </p:grpSp>
    </p:spTree>
    <p:extLst>
      <p:ext uri="{BB962C8B-B14F-4D97-AF65-F5344CB8AC3E}">
        <p14:creationId xmlns:p14="http://schemas.microsoft.com/office/powerpoint/2010/main" val="20274324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Exit Controls for MSRs</a:t>
            </a:r>
            <a:endParaRPr lang="en-US" dirty="0"/>
          </a:p>
        </p:txBody>
      </p:sp>
      <p:sp>
        <p:nvSpPr>
          <p:cNvPr id="3" name="Content Placeholder 2"/>
          <p:cNvSpPr>
            <a:spLocks noGrp="1"/>
          </p:cNvSpPr>
          <p:nvPr>
            <p:ph idx="1"/>
          </p:nvPr>
        </p:nvSpPr>
        <p:spPr/>
        <p:txBody>
          <a:bodyPr>
            <a:normAutofit/>
          </a:bodyPr>
          <a:lstStyle/>
          <a:p>
            <a:r>
              <a:rPr lang="en-US" dirty="0" smtClean="0"/>
              <a:t>VM</a:t>
            </a:r>
            <a:r>
              <a:rPr lang="en-US" dirty="0"/>
              <a:t>-exit MSR-</a:t>
            </a:r>
            <a:r>
              <a:rPr lang="en-US" b="1" dirty="0"/>
              <a:t>store</a:t>
            </a:r>
            <a:r>
              <a:rPr lang="en-US" dirty="0"/>
              <a:t> </a:t>
            </a:r>
            <a:r>
              <a:rPr lang="en-US" dirty="0" smtClean="0"/>
              <a:t>count (32-bit)</a:t>
            </a:r>
          </a:p>
          <a:p>
            <a:pPr lvl="1"/>
            <a:r>
              <a:rPr lang="en-US" dirty="0" smtClean="0"/>
              <a:t>Specifies the # of MSRs to be </a:t>
            </a:r>
            <a:r>
              <a:rPr lang="en-US" b="1" dirty="0" smtClean="0"/>
              <a:t>stored</a:t>
            </a:r>
            <a:r>
              <a:rPr lang="en-US" dirty="0" smtClean="0"/>
              <a:t> on VM exit</a:t>
            </a:r>
          </a:p>
          <a:p>
            <a:r>
              <a:rPr lang="en-US" dirty="0" smtClean="0"/>
              <a:t>VM</a:t>
            </a:r>
            <a:r>
              <a:rPr lang="en-US" dirty="0"/>
              <a:t>-exit MSR-</a:t>
            </a:r>
            <a:r>
              <a:rPr lang="en-US" b="1" dirty="0"/>
              <a:t>store</a:t>
            </a:r>
            <a:r>
              <a:rPr lang="en-US" dirty="0"/>
              <a:t> </a:t>
            </a:r>
            <a:r>
              <a:rPr lang="en-US" dirty="0" smtClean="0"/>
              <a:t>address (64-bit)</a:t>
            </a:r>
          </a:p>
          <a:p>
            <a:pPr lvl="1"/>
            <a:r>
              <a:rPr lang="en-US" dirty="0" smtClean="0"/>
              <a:t>Physical </a:t>
            </a:r>
            <a:r>
              <a:rPr lang="en-US" dirty="0"/>
              <a:t>address of the VM-exit </a:t>
            </a:r>
            <a:r>
              <a:rPr lang="en-US" i="1" dirty="0"/>
              <a:t>MSR-store </a:t>
            </a:r>
            <a:r>
              <a:rPr lang="en-US" i="1" dirty="0" smtClean="0"/>
              <a:t>area</a:t>
            </a:r>
          </a:p>
          <a:p>
            <a:r>
              <a:rPr lang="en-US" dirty="0"/>
              <a:t>VM-exit MSR-</a:t>
            </a:r>
            <a:r>
              <a:rPr lang="en-US" b="1" dirty="0"/>
              <a:t>load</a:t>
            </a:r>
            <a:r>
              <a:rPr lang="en-US" dirty="0"/>
              <a:t> </a:t>
            </a:r>
            <a:r>
              <a:rPr lang="en-US" dirty="0" smtClean="0"/>
              <a:t>count </a:t>
            </a:r>
            <a:r>
              <a:rPr lang="en-US" dirty="0"/>
              <a:t>(32-bit</a:t>
            </a:r>
            <a:r>
              <a:rPr lang="en-US" dirty="0" smtClean="0"/>
              <a:t>)</a:t>
            </a:r>
          </a:p>
          <a:p>
            <a:pPr lvl="1"/>
            <a:r>
              <a:rPr lang="en-US" dirty="0" smtClean="0"/>
              <a:t>Contains </a:t>
            </a:r>
            <a:r>
              <a:rPr lang="en-US" dirty="0"/>
              <a:t>the </a:t>
            </a:r>
            <a:r>
              <a:rPr lang="en-US" dirty="0" smtClean="0"/>
              <a:t># of </a:t>
            </a:r>
            <a:r>
              <a:rPr lang="en-US" dirty="0"/>
              <a:t>MSRs to be loaded on VM exit</a:t>
            </a:r>
            <a:endParaRPr lang="en-US" dirty="0" smtClean="0"/>
          </a:p>
          <a:p>
            <a:r>
              <a:rPr lang="en-US" dirty="0"/>
              <a:t>VM-exit MSR-</a:t>
            </a:r>
            <a:r>
              <a:rPr lang="en-US" b="1" dirty="0"/>
              <a:t>load</a:t>
            </a:r>
            <a:r>
              <a:rPr lang="en-US" dirty="0"/>
              <a:t> </a:t>
            </a:r>
            <a:r>
              <a:rPr lang="en-US" dirty="0" smtClean="0"/>
              <a:t>address </a:t>
            </a:r>
            <a:r>
              <a:rPr lang="en-US" dirty="0"/>
              <a:t>(64-bit</a:t>
            </a:r>
            <a:r>
              <a:rPr lang="en-US" dirty="0" smtClean="0"/>
              <a:t>)</a:t>
            </a:r>
          </a:p>
          <a:p>
            <a:pPr lvl="1"/>
            <a:r>
              <a:rPr lang="en-US" dirty="0" smtClean="0"/>
              <a:t>Physical </a:t>
            </a:r>
            <a:r>
              <a:rPr lang="en-US" dirty="0"/>
              <a:t>address of the VM-exit </a:t>
            </a:r>
            <a:r>
              <a:rPr lang="en-US" i="1" dirty="0"/>
              <a:t>MSR</a:t>
            </a:r>
            <a:r>
              <a:rPr lang="en-US" i="1" dirty="0" smtClean="0"/>
              <a:t>-load area</a:t>
            </a:r>
            <a:endParaRPr lang="en-US" i="1"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137</a:t>
            </a:fld>
            <a:endParaRPr lang="en-US" dirty="0"/>
          </a:p>
        </p:txBody>
      </p:sp>
    </p:spTree>
    <p:extLst>
      <p:ext uri="{BB962C8B-B14F-4D97-AF65-F5344CB8AC3E}">
        <p14:creationId xmlns:p14="http://schemas.microsoft.com/office/powerpoint/2010/main" val="42307792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dirty="0" smtClean="0"/>
              <a:t>VMCS Data Organization</a:t>
            </a:r>
            <a:endParaRPr lang="en-US" dirty="0"/>
          </a:p>
        </p:txBody>
      </p:sp>
      <p:sp>
        <p:nvSpPr>
          <p:cNvPr id="3" name="Content Placeholder 2"/>
          <p:cNvSpPr>
            <a:spLocks noGrp="1"/>
          </p:cNvSpPr>
          <p:nvPr>
            <p:ph idx="1"/>
          </p:nvPr>
        </p:nvSpPr>
        <p:spPr>
          <a:xfrm>
            <a:off x="457200" y="1447803"/>
            <a:ext cx="8229600" cy="4525963"/>
          </a:xfrm>
        </p:spPr>
        <p:txBody>
          <a:bodyPr>
            <a:noAutofit/>
          </a:bodyPr>
          <a:lstStyle/>
          <a:p>
            <a:r>
              <a:rPr lang="en-US" sz="4000" dirty="0" smtClean="0"/>
              <a:t>Organized into 6 categories</a:t>
            </a:r>
          </a:p>
          <a:p>
            <a:pPr marL="914400" lvl="1" indent="-514350">
              <a:buFont typeface="+mj-lt"/>
              <a:buAutoNum type="arabicPeriod"/>
            </a:pPr>
            <a:r>
              <a:rPr lang="en-US" sz="3600" dirty="0" smtClean="0"/>
              <a:t>Guest state</a:t>
            </a:r>
          </a:p>
          <a:p>
            <a:pPr marL="914400" lvl="1" indent="-514350">
              <a:buFont typeface="+mj-lt"/>
              <a:buAutoNum type="arabicPeriod"/>
            </a:pPr>
            <a:r>
              <a:rPr lang="en-US" sz="3600" dirty="0" smtClean="0"/>
              <a:t>Host state</a:t>
            </a:r>
          </a:p>
          <a:p>
            <a:pPr marL="914400" lvl="1" indent="-514350">
              <a:buFont typeface="+mj-lt"/>
              <a:buAutoNum type="arabicPeriod"/>
            </a:pPr>
            <a:r>
              <a:rPr lang="en-US" sz="3600" dirty="0" smtClean="0"/>
              <a:t>Execution control fields</a:t>
            </a:r>
          </a:p>
          <a:p>
            <a:pPr marL="914400" lvl="1" indent="-514350">
              <a:buFont typeface="+mj-lt"/>
              <a:buAutoNum type="arabicPeriod"/>
            </a:pPr>
            <a:r>
              <a:rPr lang="en-US" sz="3600" dirty="0" smtClean="0"/>
              <a:t>Exit control fields</a:t>
            </a:r>
          </a:p>
          <a:p>
            <a:pPr marL="914400" lvl="1" indent="-514350">
              <a:buFont typeface="+mj-lt"/>
              <a:buAutoNum type="arabicPeriod"/>
            </a:pPr>
            <a:r>
              <a:rPr lang="en-US" sz="3600" b="1" dirty="0" smtClean="0"/>
              <a:t>Entry control fields</a:t>
            </a:r>
          </a:p>
          <a:p>
            <a:pPr marL="914400" lvl="1" indent="-514350">
              <a:buFont typeface="+mj-lt"/>
              <a:buAutoNum type="arabicPeriod"/>
            </a:pPr>
            <a:r>
              <a:rPr lang="en-US" sz="3600" dirty="0" smtClean="0"/>
              <a:t>VM exit info</a:t>
            </a:r>
          </a:p>
          <a:p>
            <a:endParaRPr lang="en-US" sz="4000" dirty="0" smtClean="0"/>
          </a:p>
          <a:p>
            <a:endParaRPr lang="en-US" sz="40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138</a:t>
            </a:fld>
            <a:endParaRPr lang="en-US"/>
          </a:p>
        </p:txBody>
      </p:sp>
    </p:spTree>
    <p:extLst>
      <p:ext uri="{BB962C8B-B14F-4D97-AF65-F5344CB8AC3E}">
        <p14:creationId xmlns:p14="http://schemas.microsoft.com/office/powerpoint/2010/main" val="338273347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Entry Control Fields</a:t>
            </a:r>
            <a:endParaRPr lang="en-US" dirty="0"/>
          </a:p>
        </p:txBody>
      </p:sp>
      <p:sp>
        <p:nvSpPr>
          <p:cNvPr id="3" name="Content Placeholder 2"/>
          <p:cNvSpPr>
            <a:spLocks noGrp="1"/>
          </p:cNvSpPr>
          <p:nvPr>
            <p:ph idx="1"/>
          </p:nvPr>
        </p:nvSpPr>
        <p:spPr/>
        <p:txBody>
          <a:bodyPr/>
          <a:lstStyle/>
          <a:p>
            <a:r>
              <a:rPr lang="en-US" dirty="0"/>
              <a:t>32-bit vector that </a:t>
            </a:r>
            <a:r>
              <a:rPr lang="en-US" dirty="0" smtClean="0"/>
              <a:t>controls the </a:t>
            </a:r>
            <a:r>
              <a:rPr lang="en-US" dirty="0"/>
              <a:t>basic operation of VM </a:t>
            </a:r>
            <a:r>
              <a:rPr lang="en-US" dirty="0" smtClean="0"/>
              <a:t>entries</a:t>
            </a:r>
          </a:p>
          <a:p>
            <a:r>
              <a:rPr lang="en-US" dirty="0"/>
              <a:t>VMCS field </a:t>
            </a:r>
            <a:r>
              <a:rPr lang="en-US" dirty="0" smtClean="0"/>
              <a:t>0x4012</a:t>
            </a:r>
          </a:p>
          <a:p>
            <a:r>
              <a:rPr lang="en-US" dirty="0" smtClean="0"/>
              <a:t>3 groups</a:t>
            </a:r>
          </a:p>
          <a:p>
            <a:pPr marL="971550" lvl="1" indent="-514350">
              <a:buFont typeface="+mj-lt"/>
              <a:buAutoNum type="arabicPeriod"/>
            </a:pPr>
            <a:r>
              <a:rPr lang="en-US" dirty="0" smtClean="0"/>
              <a:t>Entry controls</a:t>
            </a:r>
          </a:p>
          <a:p>
            <a:pPr marL="971550" lvl="1" indent="-514350">
              <a:buFont typeface="+mj-lt"/>
              <a:buAutoNum type="arabicPeriod"/>
            </a:pPr>
            <a:r>
              <a:rPr lang="en-US" dirty="0" smtClean="0"/>
              <a:t>Entry controls for MSRS</a:t>
            </a:r>
          </a:p>
          <a:p>
            <a:pPr marL="971550" lvl="1" indent="-514350">
              <a:buFont typeface="+mj-lt"/>
              <a:buAutoNum type="arabicPeriod"/>
            </a:pPr>
            <a:r>
              <a:rPr lang="en-US" dirty="0" smtClean="0"/>
              <a:t>Entry controls for Event Injection </a:t>
            </a:r>
          </a:p>
          <a:p>
            <a:pPr marL="971550" lvl="1" indent="-514350">
              <a:buFont typeface="+mj-lt"/>
              <a:buAutoNum type="arabicPeriod"/>
            </a:pPr>
            <a:endParaRPr lang="en-US" dirty="0" smtClean="0"/>
          </a:p>
          <a:p>
            <a:pPr marL="971550" lvl="1"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139</a:t>
            </a:fld>
            <a:endParaRPr lang="en-US"/>
          </a:p>
        </p:txBody>
      </p:sp>
    </p:spTree>
    <p:extLst>
      <p:ext uri="{BB962C8B-B14F-4D97-AF65-F5344CB8AC3E}">
        <p14:creationId xmlns:p14="http://schemas.microsoft.com/office/powerpoint/2010/main" val="3191644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VMX MSRs (3)</a:t>
            </a:r>
            <a:endParaRPr lang="en-US" dirty="0"/>
          </a:p>
        </p:txBody>
      </p:sp>
      <p:sp>
        <p:nvSpPr>
          <p:cNvPr id="3" name="Content Placeholder 2"/>
          <p:cNvSpPr>
            <a:spLocks noGrp="1"/>
          </p:cNvSpPr>
          <p:nvPr>
            <p:ph idx="1"/>
          </p:nvPr>
        </p:nvSpPr>
        <p:spPr/>
        <p:txBody>
          <a:bodyPr>
            <a:normAutofit fontScale="92500"/>
          </a:bodyPr>
          <a:lstStyle/>
          <a:p>
            <a:r>
              <a:rPr lang="en-US" dirty="0" smtClean="0"/>
              <a:t>IA32_VMX_CR0_FIXED{0,1}  			0x486, 0x487</a:t>
            </a:r>
          </a:p>
          <a:p>
            <a:pPr lvl="1"/>
            <a:r>
              <a:rPr lang="en-US" dirty="0" smtClean="0"/>
              <a:t>Indicate </a:t>
            </a:r>
            <a:r>
              <a:rPr lang="en-US" dirty="0"/>
              <a:t>the bits that are allowed to be </a:t>
            </a:r>
            <a:r>
              <a:rPr lang="en-US" dirty="0" smtClean="0"/>
              <a:t>0 </a:t>
            </a:r>
            <a:r>
              <a:rPr lang="en-US" dirty="0"/>
              <a:t>or to 1 in CR0 </a:t>
            </a:r>
            <a:r>
              <a:rPr lang="en-US" dirty="0" smtClean="0"/>
              <a:t>during VMX </a:t>
            </a:r>
            <a:r>
              <a:rPr lang="en-US" dirty="0"/>
              <a:t>operation.   </a:t>
            </a:r>
          </a:p>
          <a:p>
            <a:r>
              <a:rPr lang="en-US" dirty="0" smtClean="0"/>
              <a:t>IA32_VMX_CR4_FIXED{0,1} 			0x488, 0x489</a:t>
            </a:r>
          </a:p>
          <a:p>
            <a:pPr lvl="1"/>
            <a:r>
              <a:rPr lang="en-US" dirty="0" smtClean="0"/>
              <a:t>Same </a:t>
            </a:r>
            <a:r>
              <a:rPr lang="en-US" dirty="0"/>
              <a:t>for CR4. </a:t>
            </a:r>
          </a:p>
          <a:p>
            <a:r>
              <a:rPr lang="en-US" dirty="0"/>
              <a:t>IA32_VMX_VMCS_ENUM </a:t>
            </a:r>
            <a:r>
              <a:rPr lang="en-US" dirty="0" smtClean="0"/>
              <a:t>						0x48A</a:t>
            </a:r>
          </a:p>
          <a:p>
            <a:pPr lvl="1"/>
            <a:r>
              <a:rPr lang="en-US" dirty="0" smtClean="0"/>
              <a:t>Enumeration helper </a:t>
            </a:r>
            <a:r>
              <a:rPr lang="en-US" dirty="0"/>
              <a:t>for VMCS. </a:t>
            </a:r>
          </a:p>
          <a:p>
            <a:r>
              <a:rPr lang="en-US" dirty="0"/>
              <a:t>IA32_VMX_EPT_VPID_CAP </a:t>
            </a:r>
            <a:r>
              <a:rPr lang="en-US" dirty="0" smtClean="0"/>
              <a:t>						0x48C </a:t>
            </a:r>
            <a:endParaRPr lang="en-US" dirty="0"/>
          </a:p>
          <a:p>
            <a:pPr lvl="1"/>
            <a:r>
              <a:rPr lang="en-US" dirty="0" smtClean="0"/>
              <a:t>Provides </a:t>
            </a:r>
            <a:r>
              <a:rPr lang="en-US" dirty="0"/>
              <a:t>information </a:t>
            </a:r>
            <a:r>
              <a:rPr lang="en-US" dirty="0" smtClean="0"/>
              <a:t>for VPIDs/EPT capabilities. </a:t>
            </a:r>
            <a:endParaRPr lang="en-US" dirty="0"/>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a:t>
            </a:fld>
            <a:endParaRPr lang="en-US"/>
          </a:p>
        </p:txBody>
      </p:sp>
    </p:spTree>
    <p:extLst>
      <p:ext uri="{BB962C8B-B14F-4D97-AF65-F5344CB8AC3E}">
        <p14:creationId xmlns:p14="http://schemas.microsoft.com/office/powerpoint/2010/main" val="351041824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38"/>
            <a:ext cx="8229600" cy="1143000"/>
          </a:xfrm>
        </p:spPr>
        <p:txBody>
          <a:bodyPr/>
          <a:lstStyle/>
          <a:p>
            <a:r>
              <a:rPr lang="en-US" dirty="0" smtClean="0"/>
              <a:t>Entry controls</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140</a:t>
            </a:fld>
            <a:endParaRPr lang="en-US"/>
          </a:p>
        </p:txBody>
      </p:sp>
      <p:graphicFrame>
        <p:nvGraphicFramePr>
          <p:cNvPr id="7" name="Content Placeholder 8"/>
          <p:cNvGraphicFramePr>
            <a:graphicFrameLocks/>
          </p:cNvGraphicFramePr>
          <p:nvPr>
            <p:extLst>
              <p:ext uri="{D42A27DB-BD31-4B8C-83A1-F6EECF244321}">
                <p14:modId xmlns:p14="http://schemas.microsoft.com/office/powerpoint/2010/main" val="3382373322"/>
              </p:ext>
            </p:extLst>
          </p:nvPr>
        </p:nvGraphicFramePr>
        <p:xfrm>
          <a:off x="314765" y="1635496"/>
          <a:ext cx="8599263" cy="4290444"/>
        </p:xfrm>
        <a:graphic>
          <a:graphicData uri="http://schemas.openxmlformats.org/drawingml/2006/table">
            <a:tbl>
              <a:tblPr firstRow="1" bandRow="1">
                <a:tableStyleId>{7E9639D4-E3E2-4D34-9284-5A2195B3D0D7}</a:tableStyleId>
              </a:tblPr>
              <a:tblGrid>
                <a:gridCol w="1168928"/>
                <a:gridCol w="2718125"/>
                <a:gridCol w="4712210"/>
              </a:tblGrid>
              <a:tr h="432531">
                <a:tc>
                  <a:txBody>
                    <a:bodyPr/>
                    <a:lstStyle/>
                    <a:p>
                      <a:r>
                        <a:rPr lang="en-US" sz="1800" dirty="0" smtClean="0"/>
                        <a:t>Bit Position</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dirty="0" smtClean="0"/>
                        <a:t>Name</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800" dirty="0" smtClean="0"/>
                        <a:t>Description</a:t>
                      </a:r>
                      <a:endParaRPr lang="en-US" sz="1800" dirty="0"/>
                    </a:p>
                  </a:txBody>
                  <a:tcPr>
                    <a:lnL w="12700" cap="flat" cmpd="sng" algn="ctr">
                      <a:solidFill>
                        <a:scrgbClr r="0" g="0" b="0"/>
                      </a:solidFill>
                      <a:prstDash val="solid"/>
                      <a:round/>
                      <a:headEnd type="none" w="med" len="med"/>
                      <a:tailEnd type="none" w="med" len="med"/>
                    </a:lnL>
                  </a:tcPr>
                </a:tc>
              </a:tr>
              <a:tr h="458914">
                <a:tc>
                  <a:txBody>
                    <a:bodyPr/>
                    <a:lstStyle/>
                    <a:p>
                      <a:r>
                        <a:rPr lang="en-US" sz="1800" dirty="0" smtClean="0"/>
                        <a:t>2</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Load debug controls</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800" baseline="0" dirty="0" smtClean="0"/>
                        <a:t>DR7 and IA32_DEBUGCTL_MSR are saved on VM exit?</a:t>
                      </a:r>
                      <a:endParaRPr lang="en-US" sz="1800" dirty="0"/>
                    </a:p>
                  </a:txBody>
                  <a:tcPr>
                    <a:lnL w="12700" cap="flat" cmpd="sng" algn="ctr">
                      <a:solidFill>
                        <a:scrgbClr r="0" g="0" b="0"/>
                      </a:solidFill>
                      <a:prstDash val="solid"/>
                      <a:round/>
                      <a:headEnd type="none" w="med" len="med"/>
                      <a:tailEnd type="none" w="med" len="med"/>
                    </a:lnL>
                  </a:tcPr>
                </a:tc>
              </a:tr>
              <a:tr h="432531">
                <a:tc>
                  <a:txBody>
                    <a:bodyPr/>
                    <a:lstStyle/>
                    <a:p>
                      <a:r>
                        <a:rPr lang="en-US" sz="1800" dirty="0" smtClean="0"/>
                        <a:t>9</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IA-32e mode guest</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800" dirty="0" smtClean="0"/>
                        <a:t>64-bit mode guest? (0=no, 1=yes)</a:t>
                      </a:r>
                      <a:endParaRPr lang="en-US" sz="1800" dirty="0"/>
                    </a:p>
                  </a:txBody>
                  <a:tcPr>
                    <a:lnL w="12700" cap="flat" cmpd="sng" algn="ctr">
                      <a:solidFill>
                        <a:scrgbClr r="0" g="0" b="0"/>
                      </a:solidFill>
                      <a:prstDash val="solid"/>
                      <a:round/>
                      <a:headEnd type="none" w="med" len="med"/>
                      <a:tailEnd type="none" w="med" len="med"/>
                    </a:lnL>
                  </a:tcPr>
                </a:tc>
              </a:tr>
              <a:tr h="432531">
                <a:tc>
                  <a:txBody>
                    <a:bodyPr/>
                    <a:lstStyle/>
                    <a:p>
                      <a:r>
                        <a:rPr lang="en-US" sz="1800" dirty="0" smtClean="0"/>
                        <a:t>10</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Entry to SMM</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Put into SMM mode</a:t>
                      </a:r>
                      <a:r>
                        <a:rPr lang="en-US" sz="1800" kern="1200" baseline="0" dirty="0" smtClean="0">
                          <a:solidFill>
                            <a:schemeClr val="tx1"/>
                          </a:solidFill>
                          <a:latin typeface="+mn-lt"/>
                          <a:ea typeface="+mn-ea"/>
                          <a:cs typeface="+mn-cs"/>
                        </a:rPr>
                        <a:t> on entry? (0=no, 1=yes)</a:t>
                      </a:r>
                      <a:endParaRPr lang="en-US" sz="1800" dirty="0"/>
                    </a:p>
                  </a:txBody>
                  <a:tcPr>
                    <a:lnL w="12700" cap="flat" cmpd="sng" algn="ctr">
                      <a:solidFill>
                        <a:scrgbClr r="0" g="0" b="0"/>
                      </a:solidFill>
                      <a:prstDash val="solid"/>
                      <a:round/>
                      <a:headEnd type="none" w="med" len="med"/>
                      <a:tailEnd type="none" w="med" len="med"/>
                    </a:lnL>
                  </a:tcPr>
                </a:tc>
              </a:tr>
              <a:tr h="432531">
                <a:tc>
                  <a:txBody>
                    <a:bodyPr/>
                    <a:lstStyle/>
                    <a:p>
                      <a:r>
                        <a:rPr lang="en-US" sz="1800" dirty="0" smtClean="0"/>
                        <a:t>11</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Deactivate dual-monitor treatment</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800" dirty="0" smtClean="0"/>
                        <a:t>See</a:t>
                      </a:r>
                      <a:r>
                        <a:rPr lang="en-US" sz="1800" baseline="0" dirty="0" smtClean="0"/>
                        <a:t> Section 29.15.7. Set to 0 for VM entry outside SMM (for our purpose)</a:t>
                      </a:r>
                      <a:endParaRPr lang="en-US" sz="1800" dirty="0"/>
                    </a:p>
                  </a:txBody>
                  <a:tcPr>
                    <a:lnL w="12700" cap="flat" cmpd="sng" algn="ctr">
                      <a:solidFill>
                        <a:scrgbClr r="0" g="0" b="0"/>
                      </a:solidFill>
                      <a:prstDash val="solid"/>
                      <a:round/>
                      <a:headEnd type="none" w="med" len="med"/>
                      <a:tailEnd type="none" w="med" len="med"/>
                    </a:lnL>
                  </a:tcPr>
                </a:tc>
              </a:tr>
              <a:tr h="432531">
                <a:tc>
                  <a:txBody>
                    <a:bodyPr/>
                    <a:lstStyle/>
                    <a:p>
                      <a:r>
                        <a:rPr lang="en-US" sz="1800" dirty="0" smtClean="0"/>
                        <a:t>13</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Load IA32_PERF_GLOBAL_CTRL</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IA32_PERF_GLOBAL_CTRL MSR is loaded on VM entry?</a:t>
                      </a:r>
                      <a:endParaRPr lang="en-US" sz="1800" dirty="0"/>
                    </a:p>
                  </a:txBody>
                  <a:tcPr>
                    <a:lnL w="12700" cap="flat" cmpd="sng" algn="ctr">
                      <a:solidFill>
                        <a:scrgbClr r="0" g="0" b="0"/>
                      </a:solidFill>
                      <a:prstDash val="solid"/>
                      <a:round/>
                      <a:headEnd type="none" w="med" len="med"/>
                      <a:tailEnd type="none" w="med" len="med"/>
                    </a:lnL>
                  </a:tcPr>
                </a:tc>
              </a:tr>
              <a:tr h="432531">
                <a:tc>
                  <a:txBody>
                    <a:bodyPr/>
                    <a:lstStyle/>
                    <a:p>
                      <a:r>
                        <a:rPr lang="en-US" sz="1800" dirty="0" smtClean="0"/>
                        <a:t>14</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Load IA32_PAT</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IA32_PAT MSR  </a:t>
                      </a:r>
                      <a:r>
                        <a:rPr lang="en-US" sz="1800" u="sng" kern="1200" dirty="0" smtClean="0">
                          <a:solidFill>
                            <a:schemeClr val="tx1"/>
                          </a:solidFill>
                          <a:latin typeface="+mn-lt"/>
                          <a:ea typeface="+mn-ea"/>
                          <a:cs typeface="+mn-cs"/>
                        </a:rPr>
                        <a:t>loaded</a:t>
                      </a:r>
                      <a:r>
                        <a:rPr lang="en-US" sz="1800" kern="1200" dirty="0" smtClean="0">
                          <a:solidFill>
                            <a:schemeClr val="tx1"/>
                          </a:solidFill>
                          <a:latin typeface="+mn-lt"/>
                          <a:ea typeface="+mn-ea"/>
                          <a:cs typeface="+mn-cs"/>
                        </a:rPr>
                        <a:t> on VM entry?</a:t>
                      </a:r>
                      <a:endParaRPr lang="en-US" sz="1800" dirty="0"/>
                    </a:p>
                  </a:txBody>
                  <a:tcPr>
                    <a:lnL w="12700" cap="flat" cmpd="sng" algn="ctr">
                      <a:solidFill>
                        <a:scrgbClr r="0" g="0" b="0"/>
                      </a:solidFill>
                      <a:prstDash val="solid"/>
                      <a:round/>
                      <a:headEnd type="none" w="med" len="med"/>
                      <a:tailEnd type="none" w="med" len="med"/>
                    </a:lnL>
                  </a:tcPr>
                </a:tc>
              </a:tr>
              <a:tr h="432531">
                <a:tc>
                  <a:txBody>
                    <a:bodyPr/>
                    <a:lstStyle/>
                    <a:p>
                      <a:r>
                        <a:rPr lang="en-US" sz="1800" dirty="0" smtClean="0"/>
                        <a:t>15</a:t>
                      </a:r>
                      <a:endParaRPr lang="en-US" sz="1800" dirty="0"/>
                    </a:p>
                  </a:txBody>
                  <a:tcPr>
                    <a:lnR w="12700" cap="flat" cmpd="sng" algn="ctr">
                      <a:solidFill>
                        <a:scrgbClr r="0" g="0" b="0"/>
                      </a:solidFill>
                      <a:prstDash val="solid"/>
                      <a:round/>
                      <a:headEnd type="none" w="med" len="med"/>
                      <a:tailEnd type="none" w="med" len="med"/>
                    </a:lnR>
                  </a:tcPr>
                </a:tc>
                <a:tc>
                  <a:txBody>
                    <a:bodyPr/>
                    <a:lstStyle/>
                    <a:p>
                      <a:r>
                        <a:rPr lang="en-US" sz="1800" kern="1200" dirty="0" smtClean="0">
                          <a:solidFill>
                            <a:schemeClr val="tx1"/>
                          </a:solidFill>
                          <a:latin typeface="+mn-lt"/>
                          <a:ea typeface="+mn-ea"/>
                          <a:cs typeface="+mn-cs"/>
                        </a:rPr>
                        <a:t>Save IA32_EFER</a:t>
                      </a:r>
                      <a:endParaRPr lang="en-US" sz="1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IA32_EFER MSR </a:t>
                      </a:r>
                      <a:r>
                        <a:rPr lang="en-US" sz="1800" u="sng" kern="1200" dirty="0" smtClean="0">
                          <a:solidFill>
                            <a:schemeClr val="tx1"/>
                          </a:solidFill>
                          <a:latin typeface="+mn-lt"/>
                          <a:ea typeface="+mn-ea"/>
                          <a:cs typeface="+mn-cs"/>
                        </a:rPr>
                        <a:t>saved</a:t>
                      </a:r>
                      <a:r>
                        <a:rPr lang="en-US" sz="1800" kern="1200" dirty="0" smtClean="0">
                          <a:solidFill>
                            <a:schemeClr val="tx1"/>
                          </a:solidFill>
                          <a:latin typeface="+mn-lt"/>
                          <a:ea typeface="+mn-ea"/>
                          <a:cs typeface="+mn-cs"/>
                        </a:rPr>
                        <a:t> on VM entry?</a:t>
                      </a:r>
                      <a:endParaRPr lang="en-US" sz="1800" dirty="0" smtClean="0"/>
                    </a:p>
                  </a:txBody>
                  <a:tcPr>
                    <a:lnL w="12700" cap="flat" cmpd="sng" algn="ctr">
                      <a:solidFill>
                        <a:scrgbClr r="0" g="0" b="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48074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controls for MSRs</a:t>
            </a:r>
            <a:endParaRPr lang="en-US" dirty="0"/>
          </a:p>
        </p:txBody>
      </p:sp>
      <p:sp>
        <p:nvSpPr>
          <p:cNvPr id="3" name="Content Placeholder 2"/>
          <p:cNvSpPr>
            <a:spLocks noGrp="1"/>
          </p:cNvSpPr>
          <p:nvPr>
            <p:ph idx="1"/>
          </p:nvPr>
        </p:nvSpPr>
        <p:spPr/>
        <p:txBody>
          <a:bodyPr/>
          <a:lstStyle/>
          <a:p>
            <a:r>
              <a:rPr lang="en-US" dirty="0" smtClean="0"/>
              <a:t>Similar to exit controls for VM Exit. </a:t>
            </a:r>
          </a:p>
          <a:p>
            <a:pPr lvl="1"/>
            <a:r>
              <a:rPr lang="en-US" dirty="0" smtClean="0"/>
              <a:t>Except use the VM entry load count and address</a:t>
            </a:r>
          </a:p>
          <a:p>
            <a:pPr lvl="1"/>
            <a:endParaRPr lang="en-US" dirty="0" smtClean="0"/>
          </a:p>
          <a:p>
            <a:pPr lvl="1"/>
            <a:endParaRPr lang="en-US" dirty="0"/>
          </a:p>
          <a:p>
            <a:pPr lvl="1"/>
            <a:r>
              <a:rPr lang="en-US" dirty="0" smtClean="0"/>
              <a:t>VM-entry MSR load count: 0x4014 (VMCS field)</a:t>
            </a:r>
          </a:p>
          <a:p>
            <a:pPr lvl="1"/>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141</a:t>
            </a:fld>
            <a:endParaRPr lang="en-US"/>
          </a:p>
        </p:txBody>
      </p:sp>
    </p:spTree>
    <p:extLst>
      <p:ext uri="{BB962C8B-B14F-4D97-AF65-F5344CB8AC3E}">
        <p14:creationId xmlns:p14="http://schemas.microsoft.com/office/powerpoint/2010/main" val="15979618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Event Injection (1)</a:t>
            </a:r>
            <a:endParaRPr lang="en-US" dirty="0"/>
          </a:p>
        </p:txBody>
      </p:sp>
      <p:sp>
        <p:nvSpPr>
          <p:cNvPr id="3" name="Content Placeholder 2"/>
          <p:cNvSpPr>
            <a:spLocks noGrp="1"/>
          </p:cNvSpPr>
          <p:nvPr>
            <p:ph idx="1"/>
          </p:nvPr>
        </p:nvSpPr>
        <p:spPr/>
        <p:txBody>
          <a:bodyPr>
            <a:normAutofit fontScale="92500" lnSpcReduction="10000"/>
          </a:bodyPr>
          <a:lstStyle/>
          <a:p>
            <a:r>
              <a:rPr lang="en-US" dirty="0"/>
              <a:t>VMX operation allows injecting interruptions to a guest virtual machine through the use of VM-entry interrupt-information field in VMCS.</a:t>
            </a:r>
            <a:endParaRPr lang="en-US" dirty="0" smtClean="0"/>
          </a:p>
          <a:p>
            <a:pPr lvl="1"/>
            <a:r>
              <a:rPr lang="en-US" dirty="0" smtClean="0"/>
              <a:t>Generate event on next </a:t>
            </a:r>
            <a:r>
              <a:rPr lang="en-US" dirty="0" err="1" smtClean="0"/>
              <a:t>VMEnter</a:t>
            </a:r>
            <a:endParaRPr lang="en-US" dirty="0" smtClean="0"/>
          </a:p>
          <a:p>
            <a:pPr lvl="1"/>
            <a:r>
              <a:rPr lang="en-US" dirty="0" smtClean="0"/>
              <a:t>Happens after all guest state is loaded</a:t>
            </a:r>
          </a:p>
          <a:p>
            <a:r>
              <a:rPr lang="en-US" dirty="0" smtClean="0"/>
              <a:t>Allows injection of</a:t>
            </a:r>
          </a:p>
          <a:p>
            <a:pPr lvl="1"/>
            <a:r>
              <a:rPr lang="en-US" dirty="0" smtClean="0"/>
              <a:t>External interrupts</a:t>
            </a:r>
          </a:p>
          <a:p>
            <a:pPr lvl="1"/>
            <a:r>
              <a:rPr lang="en-US" dirty="0" smtClean="0"/>
              <a:t>Non-</a:t>
            </a:r>
            <a:r>
              <a:rPr lang="en-US" dirty="0" err="1" smtClean="0"/>
              <a:t>maskable</a:t>
            </a:r>
            <a:r>
              <a:rPr lang="en-US" dirty="0" smtClean="0"/>
              <a:t> interrupts</a:t>
            </a:r>
          </a:p>
          <a:p>
            <a:pPr lvl="1"/>
            <a:r>
              <a:rPr lang="en-US" dirty="0" smtClean="0"/>
              <a:t>Exceptions (e.g., page faults)</a:t>
            </a:r>
          </a:p>
          <a:p>
            <a:pPr lvl="1"/>
            <a:r>
              <a:rPr lang="en-US" dirty="0" smtClean="0"/>
              <a:t>Traps</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142</a:t>
            </a:fld>
            <a:endParaRPr lang="en-US"/>
          </a:p>
        </p:txBody>
      </p:sp>
    </p:spTree>
    <p:extLst>
      <p:ext uri="{BB962C8B-B14F-4D97-AF65-F5344CB8AC3E}">
        <p14:creationId xmlns:p14="http://schemas.microsoft.com/office/powerpoint/2010/main" val="400156889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Event Injection  </a:t>
            </a:r>
            <a:r>
              <a:rPr lang="en-US" dirty="0" smtClean="0"/>
              <a:t>(2)</a:t>
            </a:r>
            <a:endParaRPr lang="en-US" dirty="0"/>
          </a:p>
        </p:txBody>
      </p:sp>
      <p:sp>
        <p:nvSpPr>
          <p:cNvPr id="3" name="Content Placeholder 2"/>
          <p:cNvSpPr>
            <a:spLocks noGrp="1"/>
          </p:cNvSpPr>
          <p:nvPr>
            <p:ph idx="1"/>
          </p:nvPr>
        </p:nvSpPr>
        <p:spPr/>
        <p:txBody>
          <a:bodyPr/>
          <a:lstStyle/>
          <a:p>
            <a:r>
              <a:rPr lang="en-US" dirty="0"/>
              <a:t>If the interrupt-information field indicates a valid interrupt, exception or trap event upon the next VM entry; the processor will use the information in the field to vector a virtual interruption through the guest IDT after all guest state and MSRs are loaded.</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143</a:t>
            </a:fld>
            <a:endParaRPr lang="en-US"/>
          </a:p>
        </p:txBody>
      </p:sp>
    </p:spTree>
    <p:extLst>
      <p:ext uri="{BB962C8B-B14F-4D97-AF65-F5344CB8AC3E}">
        <p14:creationId xmlns:p14="http://schemas.microsoft.com/office/powerpoint/2010/main" val="15856643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controls for Event Injection</a:t>
            </a:r>
            <a:endParaRPr lang="en-US" dirty="0"/>
          </a:p>
        </p:txBody>
      </p:sp>
      <p:sp>
        <p:nvSpPr>
          <p:cNvPr id="3" name="Content Placeholder 2"/>
          <p:cNvSpPr>
            <a:spLocks noGrp="1"/>
          </p:cNvSpPr>
          <p:nvPr>
            <p:ph idx="1"/>
          </p:nvPr>
        </p:nvSpPr>
        <p:spPr/>
        <p:txBody>
          <a:bodyPr/>
          <a:lstStyle/>
          <a:p>
            <a:r>
              <a:rPr lang="en-US" dirty="0"/>
              <a:t>VM entry can be configured to conclude by delivering an event through the IDT </a:t>
            </a:r>
            <a:endParaRPr lang="en-US" dirty="0" smtClean="0"/>
          </a:p>
          <a:p>
            <a:pPr lvl="1"/>
            <a:r>
              <a:rPr lang="en-US" dirty="0" smtClean="0"/>
              <a:t>after </a:t>
            </a:r>
            <a:r>
              <a:rPr lang="en-US" dirty="0"/>
              <a:t>all guest state and MSRs have been </a:t>
            </a:r>
            <a:r>
              <a:rPr lang="en-US" dirty="0" smtClean="0"/>
              <a:t>loaded</a:t>
            </a:r>
          </a:p>
          <a:p>
            <a:r>
              <a:rPr lang="en-US" dirty="0" smtClean="0"/>
              <a:t>Use the </a:t>
            </a:r>
            <a:r>
              <a:rPr lang="en-US" dirty="0"/>
              <a:t>VM-entry interruption-information </a:t>
            </a:r>
            <a:r>
              <a:rPr lang="en-US" dirty="0" smtClean="0"/>
              <a:t>field (VMREAD/VMWRITE 0x4016)</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144</a:t>
            </a:fld>
            <a:endParaRPr lang="en-US"/>
          </a:p>
        </p:txBody>
      </p:sp>
    </p:spTree>
    <p:extLst>
      <p:ext uri="{BB962C8B-B14F-4D97-AF65-F5344CB8AC3E}">
        <p14:creationId xmlns:p14="http://schemas.microsoft.com/office/powerpoint/2010/main" val="12125404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Function Controls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145</a:t>
            </a:fld>
            <a:endParaRPr lang="en-US"/>
          </a:p>
        </p:txBody>
      </p:sp>
    </p:spTree>
    <p:extLst>
      <p:ext uri="{BB962C8B-B14F-4D97-AF65-F5344CB8AC3E}">
        <p14:creationId xmlns:p14="http://schemas.microsoft.com/office/powerpoint/2010/main" val="36096615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dirty="0" smtClean="0"/>
              <a:t>VMCS Data Organization</a:t>
            </a:r>
            <a:endParaRPr lang="en-US" dirty="0"/>
          </a:p>
        </p:txBody>
      </p:sp>
      <p:sp>
        <p:nvSpPr>
          <p:cNvPr id="3" name="Content Placeholder 2"/>
          <p:cNvSpPr>
            <a:spLocks noGrp="1"/>
          </p:cNvSpPr>
          <p:nvPr>
            <p:ph idx="1"/>
          </p:nvPr>
        </p:nvSpPr>
        <p:spPr>
          <a:xfrm>
            <a:off x="457200" y="1447803"/>
            <a:ext cx="8229600" cy="4525963"/>
          </a:xfrm>
        </p:spPr>
        <p:txBody>
          <a:bodyPr>
            <a:noAutofit/>
          </a:bodyPr>
          <a:lstStyle/>
          <a:p>
            <a:r>
              <a:rPr lang="en-US" sz="4000" dirty="0" smtClean="0"/>
              <a:t>Organized into 6 categories</a:t>
            </a:r>
          </a:p>
          <a:p>
            <a:pPr marL="914400" lvl="1" indent="-514350">
              <a:buFont typeface="+mj-lt"/>
              <a:buAutoNum type="arabicPeriod"/>
            </a:pPr>
            <a:r>
              <a:rPr lang="en-US" sz="3600" dirty="0" smtClean="0"/>
              <a:t>Guest state</a:t>
            </a:r>
          </a:p>
          <a:p>
            <a:pPr marL="914400" lvl="1" indent="-514350">
              <a:buFont typeface="+mj-lt"/>
              <a:buAutoNum type="arabicPeriod"/>
            </a:pPr>
            <a:r>
              <a:rPr lang="en-US" sz="3600" dirty="0" smtClean="0"/>
              <a:t>Host state</a:t>
            </a:r>
          </a:p>
          <a:p>
            <a:pPr marL="914400" lvl="1" indent="-514350">
              <a:buFont typeface="+mj-lt"/>
              <a:buAutoNum type="arabicPeriod"/>
            </a:pPr>
            <a:r>
              <a:rPr lang="en-US" sz="3600" dirty="0" smtClean="0"/>
              <a:t>Execution control fields</a:t>
            </a:r>
          </a:p>
          <a:p>
            <a:pPr marL="914400" lvl="1" indent="-514350">
              <a:buFont typeface="+mj-lt"/>
              <a:buAutoNum type="arabicPeriod"/>
            </a:pPr>
            <a:r>
              <a:rPr lang="en-US" sz="3600" dirty="0" smtClean="0"/>
              <a:t>Exit control fields</a:t>
            </a:r>
          </a:p>
          <a:p>
            <a:pPr marL="914400" lvl="1" indent="-514350">
              <a:buFont typeface="+mj-lt"/>
              <a:buAutoNum type="arabicPeriod"/>
            </a:pPr>
            <a:r>
              <a:rPr lang="en-US" sz="3600" dirty="0" smtClean="0"/>
              <a:t>Entry control</a:t>
            </a:r>
          </a:p>
          <a:p>
            <a:pPr marL="914400" lvl="1" indent="-514350">
              <a:buFont typeface="+mj-lt"/>
              <a:buAutoNum type="arabicPeriod"/>
            </a:pPr>
            <a:r>
              <a:rPr lang="en-US" sz="3600" b="1" dirty="0" smtClean="0"/>
              <a:t>VM exit info</a:t>
            </a:r>
          </a:p>
          <a:p>
            <a:endParaRPr lang="en-US" sz="4000" dirty="0" smtClean="0"/>
          </a:p>
          <a:p>
            <a:endParaRPr lang="en-US" sz="40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146</a:t>
            </a:fld>
            <a:endParaRPr lang="en-US"/>
          </a:p>
        </p:txBody>
      </p:sp>
    </p:spTree>
    <p:extLst>
      <p:ext uri="{BB962C8B-B14F-4D97-AF65-F5344CB8AC3E}">
        <p14:creationId xmlns:p14="http://schemas.microsoft.com/office/powerpoint/2010/main" val="7208158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Exit (1)</a:t>
            </a:r>
            <a:endParaRPr lang="en-US" dirty="0"/>
          </a:p>
        </p:txBody>
      </p:sp>
      <p:sp>
        <p:nvSpPr>
          <p:cNvPr id="3" name="Content Placeholder 2"/>
          <p:cNvSpPr>
            <a:spLocks noGrp="1"/>
          </p:cNvSpPr>
          <p:nvPr>
            <p:ph idx="1"/>
          </p:nvPr>
        </p:nvSpPr>
        <p:spPr/>
        <p:txBody>
          <a:bodyPr>
            <a:normAutofit lnSpcReduction="10000"/>
          </a:bodyPr>
          <a:lstStyle/>
          <a:p>
            <a:r>
              <a:rPr lang="en-US" dirty="0"/>
              <a:t>All VM exits load processor state from the host-state area of the VMCS that was the controlling VMCS before the VM exit</a:t>
            </a:r>
            <a:r>
              <a:rPr lang="en-US" dirty="0" smtClean="0"/>
              <a:t>.</a:t>
            </a:r>
          </a:p>
          <a:p>
            <a:pPr lvl="1"/>
            <a:r>
              <a:rPr lang="en-US" dirty="0"/>
              <a:t>This state is checked for consistency while being loaded. Because the host-state is checked on VM entry, these checks will generally succeed</a:t>
            </a:r>
            <a:r>
              <a:rPr lang="en-US" dirty="0" smtClean="0"/>
              <a:t>.</a:t>
            </a:r>
          </a:p>
          <a:p>
            <a:pPr lvl="1"/>
            <a:r>
              <a:rPr lang="en-US" dirty="0"/>
              <a:t>Failure is possible only if host software is incorrect or if VMCS data in the VMCS region in memory has been written by guest software (or by I/O DMA) since the last VM entry.</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147</a:t>
            </a:fld>
            <a:endParaRPr lang="en-US"/>
          </a:p>
        </p:txBody>
      </p:sp>
    </p:spTree>
    <p:extLst>
      <p:ext uri="{BB962C8B-B14F-4D97-AF65-F5344CB8AC3E}">
        <p14:creationId xmlns:p14="http://schemas.microsoft.com/office/powerpoint/2010/main" val="197246930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Exit info</a:t>
            </a:r>
            <a:endParaRPr lang="en-US" dirty="0"/>
          </a:p>
        </p:txBody>
      </p:sp>
      <p:sp>
        <p:nvSpPr>
          <p:cNvPr id="3" name="Content Placeholder 2"/>
          <p:cNvSpPr>
            <a:spLocks noGrp="1"/>
          </p:cNvSpPr>
          <p:nvPr>
            <p:ph idx="1"/>
          </p:nvPr>
        </p:nvSpPr>
        <p:spPr/>
        <p:txBody>
          <a:bodyPr/>
          <a:lstStyle/>
          <a:p>
            <a:r>
              <a:rPr lang="en-US" dirty="0"/>
              <a:t> The VM-exit information fields provide details on VM exits due to exceptions and interrupts. This information is provided through the </a:t>
            </a:r>
            <a:r>
              <a:rPr lang="en-US" b="1" dirty="0"/>
              <a:t>exit- qualification</a:t>
            </a:r>
            <a:r>
              <a:rPr lang="en-US" dirty="0"/>
              <a:t>, </a:t>
            </a:r>
            <a:r>
              <a:rPr lang="en-US" b="1" dirty="0"/>
              <a:t>VM-exit-interruption-information, instruction-length</a:t>
            </a:r>
            <a:r>
              <a:rPr lang="en-US" dirty="0"/>
              <a:t> and </a:t>
            </a:r>
            <a:r>
              <a:rPr lang="en-US" b="1" dirty="0"/>
              <a:t>inter- </a:t>
            </a:r>
            <a:r>
              <a:rPr lang="en-US" b="1" dirty="0" err="1"/>
              <a:t>ruption</a:t>
            </a:r>
            <a:r>
              <a:rPr lang="en-US" b="1" dirty="0"/>
              <a:t>-error-code</a:t>
            </a:r>
            <a:r>
              <a:rPr lang="en-US" dirty="0"/>
              <a:t> fields.</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148</a:t>
            </a:fld>
            <a:endParaRPr lang="en-US"/>
          </a:p>
        </p:txBody>
      </p:sp>
    </p:spTree>
    <p:extLst>
      <p:ext uri="{BB962C8B-B14F-4D97-AF65-F5344CB8AC3E}">
        <p14:creationId xmlns:p14="http://schemas.microsoft.com/office/powerpoint/2010/main" val="38057525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Exit info field encodings</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0" indent="0">
              <a:buNone/>
            </a:pPr>
            <a:r>
              <a:rPr lang="en-US" dirty="0" err="1" smtClean="0"/>
              <a:t>enum</a:t>
            </a:r>
            <a:r>
              <a:rPr lang="en-US" dirty="0" smtClean="0"/>
              <a:t> {</a:t>
            </a:r>
          </a:p>
          <a:p>
            <a:pPr marL="0" indent="0">
              <a:buNone/>
            </a:pPr>
            <a:r>
              <a:rPr lang="en-US" dirty="0" smtClean="0"/>
              <a:t>…</a:t>
            </a:r>
          </a:p>
          <a:p>
            <a:pPr marL="0" indent="0">
              <a:buNone/>
            </a:pPr>
            <a:r>
              <a:rPr lang="en-US" dirty="0" smtClean="0"/>
              <a:t>	VM_EXIT_REASON </a:t>
            </a:r>
            <a:r>
              <a:rPr lang="en-US" dirty="0"/>
              <a:t>= 0x00004402</a:t>
            </a:r>
            <a:r>
              <a:rPr lang="en-US" dirty="0" smtClean="0"/>
              <a:t>,</a:t>
            </a:r>
          </a:p>
          <a:p>
            <a:pPr marL="0" indent="0">
              <a:buNone/>
            </a:pPr>
            <a:r>
              <a:rPr lang="en-US" dirty="0" smtClean="0"/>
              <a:t>	VM_EXIT_INTR_INFO </a:t>
            </a:r>
            <a:r>
              <a:rPr lang="en-US" dirty="0"/>
              <a:t>= 0x00004404, </a:t>
            </a:r>
            <a:r>
              <a:rPr lang="en-US" dirty="0" smtClean="0"/>
              <a:t>	VM_EXIT_INTR_ERROR_CODE </a:t>
            </a:r>
            <a:r>
              <a:rPr lang="en-US" dirty="0"/>
              <a:t>= 0x00004406,</a:t>
            </a:r>
            <a:endParaRPr lang="en-US" dirty="0" smtClean="0"/>
          </a:p>
          <a:p>
            <a:pPr marL="0" indent="0">
              <a:buNone/>
            </a:pPr>
            <a:r>
              <a:rPr lang="en-US" dirty="0" smtClean="0"/>
              <a:t>	VM_EXIT_INSTRUCTION_LEN </a:t>
            </a:r>
            <a:r>
              <a:rPr lang="en-US" dirty="0"/>
              <a:t>= 0x0000440c</a:t>
            </a:r>
            <a:r>
              <a:rPr lang="en-US" dirty="0" smtClean="0"/>
              <a:t>,</a:t>
            </a:r>
          </a:p>
          <a:p>
            <a:pPr marL="0" indent="0">
              <a:buNone/>
            </a:pPr>
            <a:r>
              <a:rPr lang="en-US" dirty="0" smtClean="0"/>
              <a:t>	EXIT_QUALIFICATION </a:t>
            </a:r>
            <a:r>
              <a:rPr lang="en-US" dirty="0"/>
              <a:t>= 0x00006400</a:t>
            </a:r>
            <a:r>
              <a:rPr lang="en-US" dirty="0" smtClean="0"/>
              <a:t>,</a:t>
            </a:r>
          </a:p>
          <a:p>
            <a:pPr marL="0" indent="0">
              <a:buNone/>
            </a:pPr>
            <a:r>
              <a:rPr lang="en-US" dirty="0" smtClean="0"/>
              <a:t>…</a:t>
            </a:r>
          </a:p>
          <a:p>
            <a:pPr marL="0" indent="0">
              <a:buNone/>
            </a:pPr>
            <a:r>
              <a:rPr lang="en-US" dirty="0"/>
              <a:t>}</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149</a:t>
            </a:fld>
            <a:endParaRPr lang="en-US"/>
          </a:p>
        </p:txBody>
      </p:sp>
    </p:spTree>
    <p:extLst>
      <p:ext uri="{BB962C8B-B14F-4D97-AF65-F5344CB8AC3E}">
        <p14:creationId xmlns:p14="http://schemas.microsoft.com/office/powerpoint/2010/main" val="348123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MSRs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#define MSR_IA32_FEATURE_CONTROL 			</a:t>
            </a:r>
            <a:r>
              <a:rPr lang="en-US" sz="2800" dirty="0" smtClean="0"/>
              <a:t>	0x03a</a:t>
            </a:r>
          </a:p>
          <a:p>
            <a:pPr marL="0" indent="0">
              <a:buNone/>
            </a:pPr>
            <a:r>
              <a:rPr lang="en-US" sz="2800" dirty="0" smtClean="0"/>
              <a:t>#</a:t>
            </a:r>
            <a:r>
              <a:rPr lang="en-US" sz="2800" dirty="0"/>
              <a:t>define MSR_IA32_VMX_BASIC              </a:t>
            </a:r>
            <a:r>
              <a:rPr lang="en-US" sz="2800" dirty="0" smtClean="0"/>
              <a:t>				0x480</a:t>
            </a:r>
            <a:endParaRPr lang="en-US" sz="2800" dirty="0"/>
          </a:p>
          <a:p>
            <a:pPr marL="0" indent="0">
              <a:buNone/>
            </a:pPr>
            <a:r>
              <a:rPr lang="en-US" sz="2800" dirty="0"/>
              <a:t>#define MSR_IA32_VMX_PINBASED_CTLS      </a:t>
            </a:r>
            <a:r>
              <a:rPr lang="en-US" sz="2800" dirty="0" smtClean="0"/>
              <a:t>		0x481</a:t>
            </a:r>
            <a:endParaRPr lang="en-US" sz="2800" dirty="0"/>
          </a:p>
          <a:p>
            <a:pPr marL="0" indent="0">
              <a:buNone/>
            </a:pPr>
            <a:r>
              <a:rPr lang="en-US" sz="2800" dirty="0"/>
              <a:t>#define MSR_IA32_VMX_PROCBASED_CTLS     </a:t>
            </a:r>
            <a:r>
              <a:rPr lang="en-US" sz="2800" dirty="0" smtClean="0"/>
              <a:t>		0x482</a:t>
            </a:r>
            <a:endParaRPr lang="en-US" sz="2800" dirty="0"/>
          </a:p>
          <a:p>
            <a:pPr marL="0" indent="0">
              <a:buNone/>
            </a:pPr>
            <a:r>
              <a:rPr lang="en-US" sz="2800" dirty="0"/>
              <a:t>#define MSR_IA32_VMX_EXIT_CTLS          </a:t>
            </a:r>
            <a:r>
              <a:rPr lang="en-US" sz="2800" dirty="0" smtClean="0"/>
              <a:t>			0x483</a:t>
            </a:r>
            <a:endParaRPr lang="en-US" sz="2800" dirty="0"/>
          </a:p>
          <a:p>
            <a:pPr marL="0" indent="0">
              <a:buNone/>
            </a:pPr>
            <a:r>
              <a:rPr lang="en-US" sz="2800" dirty="0"/>
              <a:t>#define MSR_IA32_VMX_ENTRY_CTLS         </a:t>
            </a:r>
            <a:r>
              <a:rPr lang="en-US" sz="2800" dirty="0" smtClean="0"/>
              <a:t>			0x484</a:t>
            </a:r>
          </a:p>
          <a:p>
            <a:pPr marL="0" indent="0">
              <a:buNone/>
            </a:pPr>
            <a:r>
              <a:rPr lang="en-US" sz="2800" dirty="0" smtClean="0"/>
              <a:t>#define MSR_IA32_VMX_CR0_FIXED0				0x486</a:t>
            </a:r>
          </a:p>
          <a:p>
            <a:pPr marL="0" indent="0">
              <a:buNone/>
            </a:pPr>
            <a:r>
              <a:rPr lang="en-US" sz="2800" dirty="0"/>
              <a:t>#define </a:t>
            </a:r>
            <a:r>
              <a:rPr lang="en-US" sz="2800" dirty="0" smtClean="0"/>
              <a:t>MSR_IA32_VMX_CR0_FIXED1</a:t>
            </a:r>
            <a:r>
              <a:rPr lang="en-US" sz="2800" dirty="0"/>
              <a:t>				</a:t>
            </a:r>
            <a:r>
              <a:rPr lang="en-US" sz="2800" dirty="0" smtClean="0"/>
              <a:t>0x487</a:t>
            </a:r>
            <a:endParaRPr lang="en-US" sz="2800" dirty="0"/>
          </a:p>
          <a:p>
            <a:pPr marL="0" indent="0">
              <a:buNone/>
            </a:pPr>
            <a:r>
              <a:rPr lang="en-US" sz="2800" dirty="0"/>
              <a:t>#define </a:t>
            </a:r>
            <a:r>
              <a:rPr lang="en-US" sz="2800" dirty="0" smtClean="0"/>
              <a:t>MSR_IA32_VMX_CR4_FIXED0</a:t>
            </a:r>
            <a:r>
              <a:rPr lang="en-US" sz="2800" dirty="0"/>
              <a:t>				</a:t>
            </a:r>
            <a:r>
              <a:rPr lang="en-US" sz="2800" dirty="0" smtClean="0"/>
              <a:t>0x488</a:t>
            </a:r>
            <a:endParaRPr lang="en-US" sz="2800" dirty="0"/>
          </a:p>
          <a:p>
            <a:pPr marL="0" indent="0">
              <a:buNone/>
            </a:pPr>
            <a:r>
              <a:rPr lang="en-US" sz="2800" dirty="0"/>
              <a:t>#define </a:t>
            </a:r>
            <a:r>
              <a:rPr lang="en-US" sz="2800" dirty="0" smtClean="0"/>
              <a:t>MSR_IA32_VMX_CR4_FIXED1</a:t>
            </a:r>
            <a:r>
              <a:rPr lang="en-US" sz="2800" dirty="0"/>
              <a:t>				</a:t>
            </a:r>
            <a:r>
              <a:rPr lang="en-US" sz="2800" dirty="0" smtClean="0"/>
              <a:t>0x489</a:t>
            </a: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a:t>
            </a:fld>
            <a:endParaRPr lang="en-US"/>
          </a:p>
        </p:txBody>
      </p:sp>
    </p:spTree>
    <p:extLst>
      <p:ext uri="{BB962C8B-B14F-4D97-AF65-F5344CB8AC3E}">
        <p14:creationId xmlns:p14="http://schemas.microsoft.com/office/powerpoint/2010/main" val="5710441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Exit Information fields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Basic info</a:t>
            </a:r>
          </a:p>
          <a:p>
            <a:pPr lvl="1"/>
            <a:r>
              <a:rPr lang="en-US" dirty="0" smtClean="0"/>
              <a:t>Exit reason 								(32-bits)</a:t>
            </a:r>
          </a:p>
          <a:p>
            <a:pPr lvl="1"/>
            <a:r>
              <a:rPr lang="en-US" dirty="0" smtClean="0"/>
              <a:t>Exit qualification 							(64-bits)</a:t>
            </a:r>
          </a:p>
          <a:p>
            <a:pPr lvl="1"/>
            <a:r>
              <a:rPr lang="en-US" dirty="0" smtClean="0"/>
              <a:t>Guest Linear Address 						(64-bits)</a:t>
            </a:r>
          </a:p>
          <a:p>
            <a:pPr lvl="1"/>
            <a:r>
              <a:rPr lang="en-US" dirty="0" smtClean="0"/>
              <a:t>Guest Physical Address 					(64-bits)</a:t>
            </a:r>
          </a:p>
          <a:p>
            <a:r>
              <a:rPr lang="en-US" dirty="0" smtClean="0"/>
              <a:t>Vectored exit info</a:t>
            </a:r>
          </a:p>
          <a:p>
            <a:r>
              <a:rPr lang="en-US" dirty="0" smtClean="0"/>
              <a:t>Event delivery exits</a:t>
            </a:r>
          </a:p>
          <a:p>
            <a:r>
              <a:rPr lang="en-US" dirty="0" smtClean="0"/>
              <a:t>Instruction execution exits</a:t>
            </a:r>
          </a:p>
          <a:p>
            <a:r>
              <a:rPr lang="en-US" dirty="0" smtClean="0"/>
              <a:t>Error field</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150</a:t>
            </a:fld>
            <a:endParaRPr lang="en-US"/>
          </a:p>
        </p:txBody>
      </p:sp>
    </p:spTree>
    <p:extLst>
      <p:ext uri="{BB962C8B-B14F-4D97-AF65-F5344CB8AC3E}">
        <p14:creationId xmlns:p14="http://schemas.microsoft.com/office/powerpoint/2010/main" val="340619226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Exit Error Handling</a:t>
            </a:r>
            <a:endParaRPr lang="en-US" dirty="0"/>
          </a:p>
        </p:txBody>
      </p:sp>
      <p:sp>
        <p:nvSpPr>
          <p:cNvPr id="3" name="Content Placeholder 2"/>
          <p:cNvSpPr>
            <a:spLocks noGrp="1"/>
          </p:cNvSpPr>
          <p:nvPr>
            <p:ph idx="1"/>
          </p:nvPr>
        </p:nvSpPr>
        <p:spPr/>
        <p:txBody>
          <a:bodyPr>
            <a:normAutofit/>
          </a:bodyPr>
          <a:lstStyle/>
          <a:p>
            <a:r>
              <a:rPr lang="en-US" dirty="0" smtClean="0"/>
              <a:t>Examples</a:t>
            </a:r>
          </a:p>
          <a:p>
            <a:pPr lvl="1"/>
            <a:r>
              <a:rPr lang="en-US" dirty="0" smtClean="0"/>
              <a:t>There </a:t>
            </a:r>
            <a:r>
              <a:rPr lang="en-US" dirty="0"/>
              <a:t>was a failure on storing guest MSRs.</a:t>
            </a:r>
          </a:p>
          <a:p>
            <a:pPr lvl="1"/>
            <a:r>
              <a:rPr lang="en-US" dirty="0"/>
              <a:t>There was failure in loading a PDPTR.</a:t>
            </a:r>
          </a:p>
          <a:p>
            <a:pPr lvl="1"/>
            <a:r>
              <a:rPr lang="en-US" dirty="0"/>
              <a:t>The controlling VMCS has been corrupted</a:t>
            </a:r>
          </a:p>
          <a:p>
            <a:pPr lvl="1"/>
            <a:r>
              <a:rPr lang="en-US" dirty="0"/>
              <a:t>There was a failure on loading host MSRs</a:t>
            </a:r>
          </a:p>
          <a:p>
            <a:pPr lvl="1"/>
            <a:r>
              <a:rPr lang="en-US" dirty="0" smtClean="0"/>
              <a:t>Machine</a:t>
            </a:r>
            <a:r>
              <a:rPr lang="en-US" dirty="0"/>
              <a:t>-check event</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151</a:t>
            </a:fld>
            <a:endParaRPr lang="en-US"/>
          </a:p>
        </p:txBody>
      </p:sp>
    </p:spTree>
    <p:extLst>
      <p:ext uri="{BB962C8B-B14F-4D97-AF65-F5344CB8AC3E}">
        <p14:creationId xmlns:p14="http://schemas.microsoft.com/office/powerpoint/2010/main" val="307241475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687"/>
            <a:ext cx="8229600" cy="1143000"/>
          </a:xfrm>
        </p:spPr>
        <p:txBody>
          <a:bodyPr/>
          <a:lstStyle/>
          <a:p>
            <a:r>
              <a:rPr lang="en-US" dirty="0" smtClean="0"/>
              <a:t>VMM Error Handling</a:t>
            </a:r>
            <a:endParaRPr lang="en-US" dirty="0"/>
          </a:p>
        </p:txBody>
      </p:sp>
      <p:sp>
        <p:nvSpPr>
          <p:cNvPr id="3" name="Content Placeholder 2"/>
          <p:cNvSpPr>
            <a:spLocks noGrp="1"/>
          </p:cNvSpPr>
          <p:nvPr>
            <p:ph idx="1"/>
          </p:nvPr>
        </p:nvSpPr>
        <p:spPr>
          <a:xfrm>
            <a:off x="457200" y="1253068"/>
            <a:ext cx="8229600" cy="5468408"/>
          </a:xfrm>
        </p:spPr>
        <p:txBody>
          <a:bodyPr>
            <a:normAutofit fontScale="85000" lnSpcReduction="20000"/>
          </a:bodyPr>
          <a:lstStyle/>
          <a:p>
            <a:r>
              <a:rPr lang="en-US" dirty="0"/>
              <a:t>Error conditions may occur during VM entries and VM exits and a few other </a:t>
            </a:r>
            <a:r>
              <a:rPr lang="en-US" dirty="0" smtClean="0"/>
              <a:t>situations</a:t>
            </a:r>
          </a:p>
          <a:p>
            <a:r>
              <a:rPr lang="en-US" dirty="0" smtClean="0"/>
              <a:t>Two basic strategies for error handling in VMM</a:t>
            </a:r>
          </a:p>
          <a:p>
            <a:pPr lvl="1"/>
            <a:r>
              <a:rPr lang="en-US" dirty="0"/>
              <a:t>Basic error handling: in this approach the guest VM is treated as any other thread of execution. If the error recovery action does not support restarting the thread after handling the error, the guest VM should be terminated</a:t>
            </a:r>
            <a:r>
              <a:rPr lang="en-US" dirty="0" smtClean="0"/>
              <a:t>.</a:t>
            </a:r>
          </a:p>
          <a:p>
            <a:pPr lvl="1"/>
            <a:r>
              <a:rPr lang="en-US" dirty="0" smtClean="0"/>
              <a:t>Machine Check Architecture virtualization. In </a:t>
            </a:r>
            <a:r>
              <a:rPr lang="en-US" dirty="0"/>
              <a:t>this approach, the VMM virtualizes the MCA events and hardware. This enables the VMM to intercept MCA events and inject an MCA into the guest VM. The guest VM then has the opportunity to attempt error recovery actions, rather than being terminated by the VMM</a:t>
            </a:r>
            <a:r>
              <a:rPr lang="en-US" dirty="0" smtClean="0"/>
              <a:t>.</a:t>
            </a:r>
          </a:p>
          <a:p>
            <a:r>
              <a:rPr lang="en-US" dirty="0" smtClean="0"/>
              <a:t>MCA virtualization is out of scope of this class</a:t>
            </a:r>
          </a:p>
          <a:p>
            <a:pPr lvl="1"/>
            <a:endParaRPr lang="en-US"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152</a:t>
            </a:fld>
            <a:endParaRPr lang="en-US"/>
          </a:p>
        </p:txBody>
      </p:sp>
    </p:spTree>
    <p:extLst>
      <p:ext uri="{BB962C8B-B14F-4D97-AF65-F5344CB8AC3E}">
        <p14:creationId xmlns:p14="http://schemas.microsoft.com/office/powerpoint/2010/main" val="331122493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2"/>
            <a:ext cx="8229600" cy="1143000"/>
          </a:xfrm>
        </p:spPr>
        <p:txBody>
          <a:bodyPr/>
          <a:lstStyle/>
          <a:p>
            <a:r>
              <a:rPr lang="en-US" dirty="0" smtClean="0"/>
              <a:t>VMX Errors</a:t>
            </a:r>
            <a:endParaRPr lang="en-US" dirty="0"/>
          </a:p>
        </p:txBody>
      </p:sp>
      <p:pic>
        <p:nvPicPr>
          <p:cNvPr id="7" name="Content Placeholder 6" descr="Screen shot 2011-09-06 at 9.42.1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38" r="1561"/>
          <a:stretch/>
        </p:blipFill>
        <p:spPr>
          <a:xfrm>
            <a:off x="913929" y="785269"/>
            <a:ext cx="5336676" cy="5801564"/>
          </a:xfrm>
        </p:spPr>
      </p:pic>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153</a:t>
            </a:fld>
            <a:endParaRPr lang="en-US"/>
          </a:p>
        </p:txBody>
      </p:sp>
      <p:sp>
        <p:nvSpPr>
          <p:cNvPr id="8" name="TextBox 7"/>
          <p:cNvSpPr txBox="1"/>
          <p:nvPr/>
        </p:nvSpPr>
        <p:spPr>
          <a:xfrm>
            <a:off x="6553200" y="3002677"/>
            <a:ext cx="2304473" cy="1477328"/>
          </a:xfrm>
          <a:prstGeom prst="rect">
            <a:avLst/>
          </a:prstGeom>
          <a:noFill/>
        </p:spPr>
        <p:txBody>
          <a:bodyPr wrap="square" rtlCol="0">
            <a:spAutoFit/>
          </a:bodyPr>
          <a:lstStyle/>
          <a:p>
            <a:pPr algn="ctr"/>
            <a:r>
              <a:rPr lang="en-US" dirty="0" smtClean="0"/>
              <a:t>Intel Reference Volume 2B</a:t>
            </a:r>
          </a:p>
          <a:p>
            <a:pPr algn="ctr"/>
            <a:r>
              <a:rPr lang="en-US" dirty="0" smtClean="0"/>
              <a:t>Section 5.4</a:t>
            </a:r>
          </a:p>
          <a:p>
            <a:pPr algn="ctr"/>
            <a:r>
              <a:rPr lang="en-US" dirty="0" smtClean="0"/>
              <a:t>Defines 28 error codes</a:t>
            </a:r>
          </a:p>
          <a:p>
            <a:pPr algn="ctr"/>
            <a:r>
              <a:rPr lang="en-US" dirty="0" smtClean="0"/>
              <a:t>(not all shown here)</a:t>
            </a:r>
          </a:p>
        </p:txBody>
      </p:sp>
    </p:spTree>
    <p:extLst>
      <p:ext uri="{BB962C8B-B14F-4D97-AF65-F5344CB8AC3E}">
        <p14:creationId xmlns:p14="http://schemas.microsoft.com/office/powerpoint/2010/main" val="297558164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Entry</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154</a:t>
            </a:fld>
            <a:endParaRPr lang="en-US"/>
          </a:p>
        </p:txBody>
      </p:sp>
      <p:sp>
        <p:nvSpPr>
          <p:cNvPr id="7" name="Rectangle 4"/>
          <p:cNvSpPr>
            <a:spLocks noChangeArrowheads="1"/>
          </p:cNvSpPr>
          <p:nvPr/>
        </p:nvSpPr>
        <p:spPr bwMode="auto">
          <a:xfrm>
            <a:off x="598361" y="4608286"/>
            <a:ext cx="8001000" cy="13875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dirty="0" smtClean="0"/>
              <a:t>MOV</a:t>
            </a:r>
            <a:r>
              <a:rPr lang="en-US" dirty="0"/>
              <a:t> </a:t>
            </a:r>
            <a:r>
              <a:rPr lang="en-US" dirty="0" smtClean="0"/>
              <a:t>rax</a:t>
            </a:r>
            <a:r>
              <a:rPr lang="en-US" dirty="0"/>
              <a:t>,0681eh  </a:t>
            </a:r>
            <a:r>
              <a:rPr lang="en-US" dirty="0" smtClean="0"/>
              <a:t>   # RIP VMCS identifier</a:t>
            </a:r>
            <a:endParaRPr lang="en-US" dirty="0"/>
          </a:p>
          <a:p>
            <a:r>
              <a:rPr lang="en-US" dirty="0" smtClean="0"/>
              <a:t>MOV rbx</a:t>
            </a:r>
            <a:r>
              <a:rPr lang="en-US" dirty="0"/>
              <a:t>,0  </a:t>
            </a:r>
            <a:r>
              <a:rPr lang="en-US" dirty="0" smtClean="0"/>
              <a:t>		# </a:t>
            </a:r>
            <a:endParaRPr lang="en-US" dirty="0"/>
          </a:p>
          <a:p>
            <a:r>
              <a:rPr lang="en-US" dirty="0" smtClean="0"/>
              <a:t>VMWRITE </a:t>
            </a:r>
            <a:r>
              <a:rPr lang="en-US" dirty="0" err="1" smtClean="0"/>
              <a:t>rax</a:t>
            </a:r>
            <a:r>
              <a:rPr lang="en-US" dirty="0" err="1"/>
              <a:t>,</a:t>
            </a:r>
            <a:r>
              <a:rPr lang="en-US" dirty="0" err="1" smtClean="0"/>
              <a:t>rbx</a:t>
            </a:r>
            <a:r>
              <a:rPr lang="en-US" dirty="0" smtClean="0"/>
              <a:t>    # after next successful VM entry, guest will start with RIP=0</a:t>
            </a:r>
            <a:endParaRPr lang="en-US" dirty="0"/>
          </a:p>
        </p:txBody>
      </p:sp>
    </p:spTree>
    <p:extLst>
      <p:ext uri="{BB962C8B-B14F-4D97-AF65-F5344CB8AC3E}">
        <p14:creationId xmlns:p14="http://schemas.microsoft.com/office/powerpoint/2010/main" val="132537898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Lightning review of Debugging</a:t>
            </a:r>
            <a:endParaRPr lang="en-US" dirty="0"/>
          </a:p>
        </p:txBody>
      </p:sp>
      <p:sp>
        <p:nvSpPr>
          <p:cNvPr id="3" name="Content Placeholder 2"/>
          <p:cNvSpPr>
            <a:spLocks noGrp="1"/>
          </p:cNvSpPr>
          <p:nvPr>
            <p:ph idx="1"/>
          </p:nvPr>
        </p:nvSpPr>
        <p:spPr/>
        <p:txBody>
          <a:bodyPr/>
          <a:lstStyle/>
          <a:p>
            <a:r>
              <a:rPr lang="en-US" dirty="0" smtClean="0"/>
              <a:t>Registers hold addresses of memory and I/O of BPs/state</a:t>
            </a:r>
          </a:p>
          <a:p>
            <a:pPr lvl="1"/>
            <a:r>
              <a:rPr lang="en-US" dirty="0" smtClean="0"/>
              <a:t>8 registers, 4 for BPs (DR0-3), Debug Status (DR6), Debug Status (DR7)</a:t>
            </a:r>
          </a:p>
          <a:p>
            <a:r>
              <a:rPr lang="en-US" dirty="0" smtClean="0"/>
              <a:t>MSRs monitor branches, interrupts, and exceptions</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155</a:t>
            </a:fld>
            <a:endParaRPr lang="en-US"/>
          </a:p>
        </p:txBody>
      </p:sp>
    </p:spTree>
    <p:extLst>
      <p:ext uri="{BB962C8B-B14F-4D97-AF65-F5344CB8AC3E}">
        <p14:creationId xmlns:p14="http://schemas.microsoft.com/office/powerpoint/2010/main" val="368808214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55"/>
            <a:ext cx="8229600" cy="1143000"/>
          </a:xfrm>
        </p:spPr>
        <p:txBody>
          <a:bodyPr/>
          <a:lstStyle/>
          <a:p>
            <a:r>
              <a:rPr lang="en-US" dirty="0" smtClean="0"/>
              <a:t>Debug Registers Review</a:t>
            </a:r>
            <a:endParaRPr lang="en-US" dirty="0"/>
          </a:p>
        </p:txBody>
      </p:sp>
      <p:sp>
        <p:nvSpPr>
          <p:cNvPr id="3" name="Content Placeholder 2"/>
          <p:cNvSpPr>
            <a:spLocks noGrp="1"/>
          </p:cNvSpPr>
          <p:nvPr>
            <p:ph idx="1"/>
          </p:nvPr>
        </p:nvSpPr>
        <p:spPr>
          <a:xfrm>
            <a:off x="457200" y="1132610"/>
            <a:ext cx="8229600" cy="5064118"/>
          </a:xfrm>
        </p:spPr>
        <p:txBody>
          <a:bodyPr>
            <a:normAutofit fontScale="92500"/>
          </a:bodyPr>
          <a:lstStyle/>
          <a:p>
            <a:pPr>
              <a:lnSpc>
                <a:spcPct val="90000"/>
              </a:lnSpc>
            </a:pPr>
            <a:r>
              <a:rPr lang="en-US" sz="2600" dirty="0">
                <a:latin typeface="Arial" charset="0"/>
                <a:ea typeface="ＭＳ Ｐゴシック" charset="0"/>
                <a:cs typeface="ＭＳ Ｐゴシック" charset="0"/>
              </a:rPr>
              <a:t>Most debuggers also have support for something called a </a:t>
            </a:r>
            <a:r>
              <a:rPr lang="ja-JP" altLang="en-US"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hardware breakpoint</a:t>
            </a:r>
            <a:r>
              <a:rPr lang="ja-JP" altLang="en-US"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 and these breakpoints are more flexible than software breakpoints in that they can be set to trigger when memory is read or written, not just when it</a:t>
            </a:r>
            <a:r>
              <a:rPr lang="ja-JP" altLang="en-US"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s executed. However only 4 hardware breakpoints can be set.</a:t>
            </a:r>
          </a:p>
          <a:p>
            <a:pPr>
              <a:lnSpc>
                <a:spcPct val="90000"/>
              </a:lnSpc>
            </a:pPr>
            <a:r>
              <a:rPr lang="en-US" sz="2600" dirty="0">
                <a:latin typeface="Arial" charset="0"/>
                <a:ea typeface="ＭＳ Ｐゴシック" charset="0"/>
                <a:cs typeface="ＭＳ Ｐゴシック" charset="0"/>
              </a:rPr>
              <a:t>There are 8 debug registers DR0-DR7</a:t>
            </a:r>
          </a:p>
          <a:p>
            <a:pPr lvl="1">
              <a:lnSpc>
                <a:spcPct val="90000"/>
              </a:lnSpc>
            </a:pPr>
            <a:r>
              <a:rPr lang="en-US" sz="2200" dirty="0">
                <a:latin typeface="Arial" charset="0"/>
                <a:ea typeface="ＭＳ Ｐゴシック" charset="0"/>
              </a:rPr>
              <a:t>DR0-3 = breakpoint linear address registers</a:t>
            </a:r>
          </a:p>
          <a:p>
            <a:pPr lvl="1">
              <a:lnSpc>
                <a:spcPct val="90000"/>
              </a:lnSpc>
            </a:pPr>
            <a:r>
              <a:rPr lang="en-US" sz="2200" dirty="0">
                <a:latin typeface="Arial" charset="0"/>
                <a:ea typeface="ＭＳ Ｐゴシック" charset="0"/>
              </a:rPr>
              <a:t>DR4-5 = reserved (unused)</a:t>
            </a:r>
          </a:p>
          <a:p>
            <a:pPr lvl="1">
              <a:lnSpc>
                <a:spcPct val="90000"/>
              </a:lnSpc>
            </a:pPr>
            <a:r>
              <a:rPr lang="en-US" sz="2200" dirty="0">
                <a:latin typeface="Arial" charset="0"/>
                <a:ea typeface="ＭＳ Ｐゴシック" charset="0"/>
              </a:rPr>
              <a:t>DR6 = Debug Status Register</a:t>
            </a:r>
          </a:p>
          <a:p>
            <a:pPr lvl="1">
              <a:lnSpc>
                <a:spcPct val="90000"/>
              </a:lnSpc>
            </a:pPr>
            <a:r>
              <a:rPr lang="en-US" sz="2200" dirty="0">
                <a:latin typeface="Arial" charset="0"/>
                <a:ea typeface="ＭＳ Ｐゴシック" charset="0"/>
              </a:rPr>
              <a:t>DR7 = Debug Control Register</a:t>
            </a:r>
            <a:endParaRPr lang="en-US" sz="2600" dirty="0">
              <a:latin typeface="Arial" charset="0"/>
              <a:ea typeface="ＭＳ Ｐゴシック" charset="0"/>
            </a:endParaRPr>
          </a:p>
          <a:p>
            <a:pPr>
              <a:lnSpc>
                <a:spcPct val="90000"/>
              </a:lnSpc>
            </a:pPr>
            <a:r>
              <a:rPr lang="en-US" sz="2600" dirty="0">
                <a:latin typeface="Arial" charset="0"/>
                <a:ea typeface="ＭＳ Ｐゴシック" charset="0"/>
                <a:cs typeface="ＭＳ Ｐゴシック" charset="0"/>
              </a:rPr>
              <a:t>Accessing the registers requires CPL == 0</a:t>
            </a:r>
          </a:p>
          <a:p>
            <a:pPr lvl="1">
              <a:lnSpc>
                <a:spcPct val="90000"/>
              </a:lnSpc>
            </a:pPr>
            <a:r>
              <a:rPr lang="en-US" sz="2200" dirty="0">
                <a:latin typeface="Arial" charset="0"/>
                <a:ea typeface="ＭＳ Ｐゴシック" charset="0"/>
              </a:rPr>
              <a:t>MOV DR, r32</a:t>
            </a:r>
          </a:p>
          <a:p>
            <a:pPr lvl="1">
              <a:lnSpc>
                <a:spcPct val="90000"/>
              </a:lnSpc>
            </a:pPr>
            <a:r>
              <a:rPr lang="en-US" sz="2200" dirty="0">
                <a:latin typeface="Arial" charset="0"/>
                <a:ea typeface="ＭＳ Ｐゴシック" charset="0"/>
              </a:rPr>
              <a:t>MOV r32, DR</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156</a:t>
            </a:fld>
            <a:endParaRPr lang="en-US"/>
          </a:p>
        </p:txBody>
      </p:sp>
      <p:sp>
        <p:nvSpPr>
          <p:cNvPr id="7" name="TextBox 6"/>
          <p:cNvSpPr txBox="1"/>
          <p:nvPr/>
        </p:nvSpPr>
        <p:spPr>
          <a:xfrm>
            <a:off x="3124200" y="6049558"/>
            <a:ext cx="5817318" cy="338554"/>
          </a:xfrm>
          <a:prstGeom prst="rect">
            <a:avLst/>
          </a:prstGeom>
          <a:noFill/>
        </p:spPr>
        <p:txBody>
          <a:bodyPr wrap="none" rtlCol="0">
            <a:spAutoFit/>
          </a:bodyPr>
          <a:lstStyle/>
          <a:p>
            <a:r>
              <a:rPr lang="en-US" sz="1600" dirty="0" smtClean="0"/>
              <a:t>Ref: </a:t>
            </a:r>
            <a:r>
              <a:rPr lang="en-US" sz="1600" dirty="0" smtClean="0">
                <a:hlinkClick r:id="rId2"/>
              </a:rPr>
              <a:t>http</a:t>
            </a:r>
            <a:r>
              <a:rPr lang="en-US" sz="1600" dirty="0">
                <a:hlinkClick r:id="rId2"/>
              </a:rPr>
              <a:t>://opensecuritytraining.info/IntermediateX86.</a:t>
            </a:r>
            <a:r>
              <a:rPr lang="en-US" sz="1600" dirty="0" smtClean="0">
                <a:hlinkClick r:id="rId2"/>
              </a:rPr>
              <a:t>html</a:t>
            </a:r>
            <a:r>
              <a:rPr lang="en-US" sz="1600" dirty="0" smtClean="0"/>
              <a:t> (Part 4)</a:t>
            </a:r>
            <a:endParaRPr lang="en-US" sz="1600" dirty="0"/>
          </a:p>
        </p:txBody>
      </p:sp>
    </p:spTree>
    <p:extLst>
      <p:ext uri="{BB962C8B-B14F-4D97-AF65-F5344CB8AC3E}">
        <p14:creationId xmlns:p14="http://schemas.microsoft.com/office/powerpoint/2010/main" val="67110629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DR6 </a:t>
            </a:r>
            <a:r>
              <a:rPr lang="en-US" dirty="0" err="1" smtClean="0"/>
              <a:t>typedef</a:t>
            </a:r>
            <a:endParaRPr lang="en-US" dirty="0"/>
          </a:p>
        </p:txBody>
      </p:sp>
      <p:sp>
        <p:nvSpPr>
          <p:cNvPr id="3" name="Content Placeholder 2"/>
          <p:cNvSpPr>
            <a:spLocks noGrp="1"/>
          </p:cNvSpPr>
          <p:nvPr>
            <p:ph idx="1"/>
          </p:nvPr>
        </p:nvSpPr>
        <p:spPr>
          <a:xfrm>
            <a:off x="457200" y="1600200"/>
            <a:ext cx="8229600" cy="4756150"/>
          </a:xfrm>
        </p:spPr>
        <p:style>
          <a:lnRef idx="1">
            <a:schemeClr val="dk1"/>
          </a:lnRef>
          <a:fillRef idx="2">
            <a:schemeClr val="dk1"/>
          </a:fillRef>
          <a:effectRef idx="1">
            <a:schemeClr val="dk1"/>
          </a:effectRef>
          <a:fontRef idx="minor">
            <a:schemeClr val="dk1"/>
          </a:fontRef>
        </p:style>
        <p:txBody>
          <a:bodyPr numCol="2">
            <a:noAutofit/>
          </a:bodyPr>
          <a:lstStyle/>
          <a:p>
            <a:pPr marL="0" indent="0">
              <a:buNone/>
            </a:pPr>
            <a:r>
              <a:rPr lang="en-US" sz="2400" dirty="0" err="1"/>
              <a:t>typedef</a:t>
            </a:r>
            <a:r>
              <a:rPr lang="en-US" sz="2400" dirty="0"/>
              <a:t> union _DR6 {</a:t>
            </a:r>
          </a:p>
          <a:p>
            <a:pPr marL="0" indent="0">
              <a:buNone/>
            </a:pPr>
            <a:r>
              <a:rPr lang="en-US" sz="2400" dirty="0"/>
              <a:t>    ULONG Value;</a:t>
            </a:r>
          </a:p>
          <a:p>
            <a:pPr marL="0" indent="0">
              <a:buNone/>
            </a:pPr>
            <a:r>
              <a:rPr lang="en-US" sz="2400" dirty="0"/>
              <a:t>    </a:t>
            </a:r>
            <a:r>
              <a:rPr lang="en-US" sz="2400" dirty="0" err="1"/>
              <a:t>struct</a:t>
            </a:r>
            <a:r>
              <a:rPr lang="en-US" sz="2400" dirty="0"/>
              <a:t> {</a:t>
            </a:r>
          </a:p>
          <a:p>
            <a:pPr marL="0" indent="0">
              <a:buNone/>
            </a:pPr>
            <a:r>
              <a:rPr lang="en-US" sz="2400" dirty="0"/>
              <a:t>        unsigned B0:1;</a:t>
            </a:r>
          </a:p>
          <a:p>
            <a:pPr marL="0" indent="0">
              <a:buNone/>
            </a:pPr>
            <a:r>
              <a:rPr lang="en-US" sz="2400" dirty="0"/>
              <a:t>        unsigned B1:1;</a:t>
            </a:r>
          </a:p>
          <a:p>
            <a:pPr marL="0" indent="0">
              <a:buNone/>
            </a:pPr>
            <a:r>
              <a:rPr lang="en-US" sz="2400" dirty="0"/>
              <a:t>        unsigned B2:1;</a:t>
            </a:r>
          </a:p>
          <a:p>
            <a:pPr marL="0" indent="0">
              <a:buNone/>
            </a:pPr>
            <a:r>
              <a:rPr lang="en-US" sz="2400" dirty="0"/>
              <a:t>        unsigned B3:1;</a:t>
            </a:r>
          </a:p>
          <a:p>
            <a:pPr marL="0" indent="0">
              <a:buNone/>
            </a:pPr>
            <a:r>
              <a:rPr lang="en-US" sz="2400" dirty="0"/>
              <a:t>        unsigned Reserved1:10;</a:t>
            </a:r>
          </a:p>
          <a:p>
            <a:pPr marL="0" indent="0">
              <a:buNone/>
            </a:pPr>
            <a:r>
              <a:rPr lang="en-US" sz="2400" dirty="0"/>
              <a:t>        unsigned BD:1;</a:t>
            </a:r>
          </a:p>
          <a:p>
            <a:pPr marL="0" indent="0">
              <a:buNone/>
            </a:pPr>
            <a:r>
              <a:rPr lang="en-US" sz="2400" dirty="0"/>
              <a:t>        unsigned BS:1;</a:t>
            </a:r>
          </a:p>
          <a:p>
            <a:pPr marL="0" indent="0">
              <a:buNone/>
            </a:pPr>
            <a:r>
              <a:rPr lang="en-US" sz="2400" dirty="0"/>
              <a:t>        unsigned BT:1;</a:t>
            </a:r>
          </a:p>
          <a:p>
            <a:pPr marL="0" indent="0">
              <a:buNone/>
            </a:pPr>
            <a:r>
              <a:rPr lang="en-US" sz="2400" dirty="0"/>
              <a:t>        unsigned Reserved2:16;</a:t>
            </a:r>
          </a:p>
          <a:p>
            <a:pPr marL="0" indent="0">
              <a:buNone/>
            </a:pPr>
            <a:r>
              <a:rPr lang="en-US" sz="2400" dirty="0"/>
              <a:t>    };</a:t>
            </a:r>
          </a:p>
          <a:p>
            <a:pPr marL="0" indent="0">
              <a:buNone/>
            </a:pPr>
            <a:r>
              <a:rPr lang="en-US" sz="2400" dirty="0"/>
              <a:t>} DR6, *PDR6;</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157</a:t>
            </a:fld>
            <a:endParaRPr lang="en-US"/>
          </a:p>
        </p:txBody>
      </p:sp>
      <p:cxnSp>
        <p:nvCxnSpPr>
          <p:cNvPr id="10" name="Elbow Connector 9"/>
          <p:cNvCxnSpPr/>
          <p:nvPr/>
        </p:nvCxnSpPr>
        <p:spPr>
          <a:xfrm rot="5400000" flipH="1" flipV="1">
            <a:off x="2410640" y="3373850"/>
            <a:ext cx="4504845" cy="957546"/>
          </a:xfrm>
          <a:prstGeom prst="bentConnector3">
            <a:avLst>
              <a:gd name="adj1" fmla="val 105075"/>
            </a:avLst>
          </a:prstGeom>
          <a:ln>
            <a:headEnd type="diamon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9351688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DR7 </a:t>
            </a:r>
            <a:r>
              <a:rPr lang="en-US" dirty="0" err="1" smtClean="0"/>
              <a:t>typedef</a:t>
            </a:r>
            <a:endParaRPr lang="en-US" dirty="0"/>
          </a:p>
        </p:txBody>
      </p:sp>
      <p:sp>
        <p:nvSpPr>
          <p:cNvPr id="3" name="Content Placeholder 2"/>
          <p:cNvSpPr>
            <a:spLocks noGrp="1"/>
          </p:cNvSpPr>
          <p:nvPr>
            <p:ph idx="1"/>
          </p:nvPr>
        </p:nvSpPr>
        <p:spPr>
          <a:xfrm>
            <a:off x="457200" y="1600200"/>
            <a:ext cx="8229600" cy="4322547"/>
          </a:xfrm>
          <a:ln/>
        </p:spPr>
        <p:style>
          <a:lnRef idx="1">
            <a:schemeClr val="dk1"/>
          </a:lnRef>
          <a:fillRef idx="2">
            <a:schemeClr val="dk1"/>
          </a:fillRef>
          <a:effectRef idx="1">
            <a:schemeClr val="dk1"/>
          </a:effectRef>
          <a:fontRef idx="minor">
            <a:schemeClr val="dk1"/>
          </a:fontRef>
        </p:style>
        <p:txBody>
          <a:bodyPr vert="horz" numCol="2">
            <a:noAutofit/>
          </a:bodyPr>
          <a:lstStyle/>
          <a:p>
            <a:pPr marL="0" indent="0">
              <a:buNone/>
            </a:pPr>
            <a:r>
              <a:rPr lang="en-US" sz="1800" dirty="0" err="1"/>
              <a:t>typedef</a:t>
            </a:r>
            <a:r>
              <a:rPr lang="en-US" sz="1800" dirty="0"/>
              <a:t> union _DR7 {</a:t>
            </a:r>
          </a:p>
          <a:p>
            <a:pPr marL="0" indent="0">
              <a:buNone/>
            </a:pPr>
            <a:r>
              <a:rPr lang="en-US" sz="1800" dirty="0"/>
              <a:t>    ULONG Value;</a:t>
            </a:r>
          </a:p>
          <a:p>
            <a:pPr marL="0" indent="0">
              <a:buNone/>
            </a:pPr>
            <a:r>
              <a:rPr lang="en-US" sz="1800" dirty="0"/>
              <a:t>    </a:t>
            </a:r>
            <a:r>
              <a:rPr lang="en-US" sz="1800" dirty="0" err="1"/>
              <a:t>struct</a:t>
            </a:r>
            <a:r>
              <a:rPr lang="en-US" sz="1800" dirty="0"/>
              <a:t> {</a:t>
            </a:r>
          </a:p>
          <a:p>
            <a:pPr marL="0" indent="0">
              <a:buNone/>
            </a:pPr>
            <a:r>
              <a:rPr lang="en-US" sz="1800" dirty="0"/>
              <a:t>        unsigned L0:1;</a:t>
            </a:r>
          </a:p>
          <a:p>
            <a:pPr marL="0" indent="0">
              <a:buNone/>
            </a:pPr>
            <a:r>
              <a:rPr lang="en-US" sz="1800" dirty="0"/>
              <a:t>        unsigned G0:1;</a:t>
            </a:r>
          </a:p>
          <a:p>
            <a:pPr marL="0" indent="0">
              <a:buNone/>
            </a:pPr>
            <a:r>
              <a:rPr lang="en-US" sz="1800" dirty="0"/>
              <a:t>        unsigned L1:1;</a:t>
            </a:r>
          </a:p>
          <a:p>
            <a:pPr marL="0" indent="0">
              <a:buNone/>
            </a:pPr>
            <a:r>
              <a:rPr lang="en-US" sz="1800" dirty="0"/>
              <a:t>        unsigned G1:1;</a:t>
            </a:r>
          </a:p>
          <a:p>
            <a:pPr marL="0" indent="0">
              <a:buNone/>
            </a:pPr>
            <a:r>
              <a:rPr lang="en-US" sz="1800" dirty="0"/>
              <a:t>        unsigned L2:1;</a:t>
            </a:r>
          </a:p>
          <a:p>
            <a:pPr marL="0" indent="0">
              <a:buNone/>
            </a:pPr>
            <a:r>
              <a:rPr lang="en-US" sz="1800" dirty="0"/>
              <a:t>        unsigned G2:1;</a:t>
            </a:r>
          </a:p>
          <a:p>
            <a:pPr marL="0" indent="0">
              <a:buNone/>
            </a:pPr>
            <a:r>
              <a:rPr lang="en-US" sz="1800" dirty="0"/>
              <a:t>        unsigned L3:1;</a:t>
            </a:r>
          </a:p>
          <a:p>
            <a:pPr marL="0" indent="0">
              <a:buNone/>
            </a:pPr>
            <a:r>
              <a:rPr lang="en-US" sz="1800" dirty="0"/>
              <a:t>        unsigned G3:1;</a:t>
            </a:r>
          </a:p>
          <a:p>
            <a:pPr marL="0" indent="0">
              <a:buNone/>
            </a:pPr>
            <a:r>
              <a:rPr lang="en-US" sz="1800" dirty="0"/>
              <a:t>        unsigned LE:1;</a:t>
            </a:r>
          </a:p>
          <a:p>
            <a:pPr marL="0" indent="0">
              <a:buNone/>
            </a:pPr>
            <a:r>
              <a:rPr lang="en-US" sz="1800" dirty="0"/>
              <a:t>        unsigned GE:1;</a:t>
            </a:r>
          </a:p>
          <a:p>
            <a:pPr marL="0" indent="0">
              <a:buNone/>
            </a:pPr>
            <a:r>
              <a:rPr lang="en-US" sz="1800" dirty="0"/>
              <a:t>        unsigned Reserved1:3;</a:t>
            </a:r>
          </a:p>
          <a:p>
            <a:pPr marL="0" indent="0">
              <a:buNone/>
            </a:pPr>
            <a:r>
              <a:rPr lang="en-US" sz="1800" dirty="0"/>
              <a:t>        unsigned GD:1;</a:t>
            </a:r>
          </a:p>
          <a:p>
            <a:pPr marL="0" indent="0">
              <a:buNone/>
            </a:pPr>
            <a:r>
              <a:rPr lang="en-US" sz="1800" dirty="0"/>
              <a:t>        unsigned Reserved2:2;</a:t>
            </a:r>
          </a:p>
          <a:p>
            <a:pPr marL="0" indent="0">
              <a:buNone/>
            </a:pPr>
            <a:r>
              <a:rPr lang="en-US" sz="1800" dirty="0"/>
              <a:t>        unsigned RW0:2;</a:t>
            </a:r>
          </a:p>
          <a:p>
            <a:pPr marL="0" indent="0">
              <a:buNone/>
            </a:pPr>
            <a:r>
              <a:rPr lang="en-US" sz="1800" dirty="0"/>
              <a:t>        unsigned LEN0:2;</a:t>
            </a:r>
          </a:p>
          <a:p>
            <a:pPr marL="0" indent="0">
              <a:buNone/>
            </a:pPr>
            <a:r>
              <a:rPr lang="en-US" sz="1800" dirty="0"/>
              <a:t>        unsigned RW1:2;</a:t>
            </a:r>
          </a:p>
          <a:p>
            <a:pPr marL="0" indent="0">
              <a:buNone/>
            </a:pPr>
            <a:r>
              <a:rPr lang="en-US" sz="1800" dirty="0"/>
              <a:t>        unsigned LEN1:2;</a:t>
            </a:r>
          </a:p>
          <a:p>
            <a:pPr marL="0" indent="0">
              <a:buNone/>
            </a:pPr>
            <a:r>
              <a:rPr lang="en-US" sz="1800" dirty="0"/>
              <a:t>        unsigned RW2:2;</a:t>
            </a:r>
          </a:p>
          <a:p>
            <a:pPr marL="0" indent="0">
              <a:buNone/>
            </a:pPr>
            <a:r>
              <a:rPr lang="en-US" sz="1800" dirty="0"/>
              <a:t>        unsigned LEN2:2;</a:t>
            </a:r>
          </a:p>
          <a:p>
            <a:pPr marL="0" indent="0">
              <a:buNone/>
            </a:pPr>
            <a:r>
              <a:rPr lang="en-US" sz="1800" dirty="0"/>
              <a:t>        unsigned RW3:2;</a:t>
            </a:r>
          </a:p>
          <a:p>
            <a:pPr marL="0" indent="0">
              <a:buNone/>
            </a:pPr>
            <a:r>
              <a:rPr lang="en-US" sz="1800" dirty="0"/>
              <a:t>        unsigned LEN3:2;</a:t>
            </a:r>
          </a:p>
          <a:p>
            <a:pPr marL="0" indent="0">
              <a:buNone/>
            </a:pPr>
            <a:r>
              <a:rPr lang="en-US" sz="1800" dirty="0"/>
              <a:t>    };</a:t>
            </a:r>
          </a:p>
          <a:p>
            <a:pPr marL="0" indent="0">
              <a:buNone/>
            </a:pPr>
            <a:r>
              <a:rPr lang="en-US" sz="1800" dirty="0"/>
              <a:t>} DR7, *PDR7;</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158</a:t>
            </a:fld>
            <a:endParaRPr lang="en-US"/>
          </a:p>
        </p:txBody>
      </p:sp>
      <p:cxnSp>
        <p:nvCxnSpPr>
          <p:cNvPr id="8" name="Elbow Connector 7"/>
          <p:cNvCxnSpPr>
            <a:endCxn id="3" idx="0"/>
          </p:cNvCxnSpPr>
          <p:nvPr/>
        </p:nvCxnSpPr>
        <p:spPr>
          <a:xfrm rot="5400000" flipH="1" flipV="1">
            <a:off x="1614673" y="2965424"/>
            <a:ext cx="4322550" cy="1592103"/>
          </a:xfrm>
          <a:prstGeom prst="bentConnector5">
            <a:avLst>
              <a:gd name="adj1" fmla="val 0"/>
              <a:gd name="adj2" fmla="val 34785"/>
              <a:gd name="adj3" fmla="val 105289"/>
            </a:avLst>
          </a:prstGeom>
          <a:ln>
            <a:headEnd type="diamon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3527406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9"/>
            <a:ext cx="8229600" cy="1143000"/>
          </a:xfrm>
        </p:spPr>
        <p:txBody>
          <a:bodyPr>
            <a:normAutofit/>
          </a:bodyPr>
          <a:lstStyle/>
          <a:p>
            <a:r>
              <a:rPr lang="en-US" dirty="0" err="1" smtClean="0"/>
              <a:t>Virt</a:t>
            </a:r>
            <a:r>
              <a:rPr lang="en-US" dirty="0" smtClean="0"/>
              <a:t> + Debugging: play nice? (1)</a:t>
            </a:r>
            <a:endParaRPr lang="en-US" dirty="0"/>
          </a:p>
        </p:txBody>
      </p:sp>
      <p:sp>
        <p:nvSpPr>
          <p:cNvPr id="3" name="Content Placeholder 2"/>
          <p:cNvSpPr>
            <a:spLocks noGrp="1"/>
          </p:cNvSpPr>
          <p:nvPr>
            <p:ph idx="1"/>
          </p:nvPr>
        </p:nvSpPr>
        <p:spPr>
          <a:xfrm>
            <a:off x="457200" y="1247380"/>
            <a:ext cx="8229600" cy="4525963"/>
          </a:xfrm>
        </p:spPr>
        <p:txBody>
          <a:bodyPr>
            <a:normAutofit/>
          </a:bodyPr>
          <a:lstStyle/>
          <a:p>
            <a:r>
              <a:rPr lang="en-US" dirty="0" smtClean="0"/>
              <a:t>Volume 3 section 31.2</a:t>
            </a:r>
          </a:p>
          <a:p>
            <a:r>
              <a:rPr lang="en-US" dirty="0"/>
              <a:t>The VMM can program the exception-bitmap </a:t>
            </a:r>
            <a:r>
              <a:rPr lang="en-US" dirty="0" smtClean="0"/>
              <a:t>to </a:t>
            </a:r>
            <a:r>
              <a:rPr lang="en-US" dirty="0"/>
              <a:t>ensure it gets control on debug functions </a:t>
            </a:r>
          </a:p>
          <a:p>
            <a:pPr lvl="1"/>
            <a:r>
              <a:rPr lang="en-US" dirty="0" smtClean="0"/>
              <a:t>like </a:t>
            </a:r>
            <a:r>
              <a:rPr lang="en-US" dirty="0"/>
              <a:t>breakpoint exceptions occurring while executing guest code such as INT3 </a:t>
            </a:r>
            <a:r>
              <a:rPr lang="en-US" dirty="0" smtClean="0"/>
              <a:t>instructions</a:t>
            </a:r>
          </a:p>
          <a:p>
            <a:r>
              <a:rPr lang="en-US" dirty="0"/>
              <a:t>The VMM may utilize the VM-entry event injection facilities described </a:t>
            </a:r>
            <a:r>
              <a:rPr lang="en-US" dirty="0" smtClean="0"/>
              <a:t>to </a:t>
            </a:r>
            <a:r>
              <a:rPr lang="en-US" dirty="0"/>
              <a:t>inject debug or breakpoint exceptions to the guest</a:t>
            </a:r>
            <a:r>
              <a:rPr lang="en-US" dirty="0" smtClean="0"/>
              <a:t>.</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159</a:t>
            </a:fld>
            <a:endParaRPr lang="en-US"/>
          </a:p>
        </p:txBody>
      </p:sp>
    </p:spTree>
    <p:extLst>
      <p:ext uri="{BB962C8B-B14F-4D97-AF65-F5344CB8AC3E}">
        <p14:creationId xmlns:p14="http://schemas.microsoft.com/office/powerpoint/2010/main" val="124634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MSR: IA32_FEATURE_CONTROL </a:t>
            </a:r>
            <a:br>
              <a:rPr lang="en-US" dirty="0" smtClean="0"/>
            </a:br>
            <a:r>
              <a:rPr lang="en-US" sz="3100" dirty="0" smtClean="0"/>
              <a:t>(index 0x03a)</a:t>
            </a:r>
            <a:endParaRPr lang="en-US" sz="3100" dirty="0"/>
          </a:p>
        </p:txBody>
      </p:sp>
      <p:sp>
        <p:nvSpPr>
          <p:cNvPr id="3" name="Content Placeholder 2"/>
          <p:cNvSpPr>
            <a:spLocks noGrp="1"/>
          </p:cNvSpPr>
          <p:nvPr>
            <p:ph idx="1"/>
          </p:nvPr>
        </p:nvSpPr>
        <p:spPr>
          <a:xfrm>
            <a:off x="457200" y="1417638"/>
            <a:ext cx="8229600" cy="5135562"/>
          </a:xfrm>
        </p:spPr>
        <p:txBody>
          <a:bodyPr>
            <a:normAutofit fontScale="85000" lnSpcReduction="10000"/>
          </a:bodyPr>
          <a:lstStyle/>
          <a:p>
            <a:r>
              <a:rPr lang="en-US" dirty="0" smtClean="0"/>
              <a:t>Controls the ability to turn VMX “on”</a:t>
            </a:r>
          </a:p>
          <a:p>
            <a:pPr marL="742950" lvl="2" indent="-342900"/>
            <a:r>
              <a:rPr lang="en-US" dirty="0"/>
              <a:t>Usually controlled by the BIOS to enable/disable </a:t>
            </a:r>
            <a:r>
              <a:rPr lang="en-US" dirty="0" smtClean="0"/>
              <a:t>virtualization</a:t>
            </a:r>
          </a:p>
          <a:p>
            <a:r>
              <a:rPr lang="en-US" dirty="0" smtClean="0"/>
              <a:t>Gets set to 0 on CPU reset</a:t>
            </a:r>
          </a:p>
          <a:p>
            <a:r>
              <a:rPr lang="en-US" dirty="0" smtClean="0"/>
              <a:t>If not configured appropriately our VMX instructions will generate invalid </a:t>
            </a:r>
            <a:r>
              <a:rPr lang="en-US" dirty="0" err="1" smtClean="0"/>
              <a:t>opcode</a:t>
            </a:r>
            <a:r>
              <a:rPr lang="en-US" dirty="0" smtClean="0"/>
              <a:t> exceptions</a:t>
            </a:r>
          </a:p>
          <a:p>
            <a:r>
              <a:rPr lang="en-US" b="1" dirty="0" smtClean="0"/>
              <a:t>Bit 0 </a:t>
            </a:r>
            <a:r>
              <a:rPr lang="en-US" dirty="0" smtClean="0"/>
              <a:t>is the lock bit. If 0, BIOS has locked us out of VMX</a:t>
            </a:r>
          </a:p>
          <a:p>
            <a:r>
              <a:rPr lang="en-US" b="1" dirty="0" smtClean="0"/>
              <a:t>Bit 1 </a:t>
            </a:r>
            <a:r>
              <a:rPr lang="en-US" dirty="0" smtClean="0"/>
              <a:t>enables VMX in SMX operation. </a:t>
            </a:r>
          </a:p>
          <a:p>
            <a:pPr lvl="1"/>
            <a:r>
              <a:rPr lang="en-US" dirty="0" smtClean="0"/>
              <a:t>Outside scope of this class</a:t>
            </a:r>
          </a:p>
          <a:p>
            <a:r>
              <a:rPr lang="en-US" b="1" dirty="0" smtClean="0"/>
              <a:t>Bit 2</a:t>
            </a:r>
            <a:r>
              <a:rPr lang="en-US" dirty="0" smtClean="0"/>
              <a:t> enables VMX outside SMX, </a:t>
            </a:r>
            <a:r>
              <a:rPr lang="en-US" i="1" dirty="0" smtClean="0"/>
              <a:t>which we need</a:t>
            </a:r>
          </a:p>
          <a:p>
            <a:r>
              <a:rPr lang="en-US" b="1" dirty="0" smtClean="0"/>
              <a:t>In our case virtualization should already be turned “on” in system BIOS, but please verify this for yourself.</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16</a:t>
            </a:fld>
            <a:endParaRPr lang="en-US"/>
          </a:p>
        </p:txBody>
      </p:sp>
    </p:spTree>
    <p:extLst>
      <p:ext uri="{BB962C8B-B14F-4D97-AF65-F5344CB8AC3E}">
        <p14:creationId xmlns:p14="http://schemas.microsoft.com/office/powerpoint/2010/main" val="346176945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9"/>
            <a:ext cx="8229600" cy="1143000"/>
          </a:xfrm>
        </p:spPr>
        <p:txBody>
          <a:bodyPr>
            <a:normAutofit/>
          </a:bodyPr>
          <a:lstStyle/>
          <a:p>
            <a:r>
              <a:rPr lang="en-US" dirty="0" err="1" smtClean="0"/>
              <a:t>Virt</a:t>
            </a:r>
            <a:r>
              <a:rPr lang="en-US" dirty="0" smtClean="0"/>
              <a:t> + Debugging: play nice? (2)</a:t>
            </a:r>
            <a:endParaRPr lang="en-US" dirty="0"/>
          </a:p>
        </p:txBody>
      </p:sp>
      <p:sp>
        <p:nvSpPr>
          <p:cNvPr id="3" name="Content Placeholder 2"/>
          <p:cNvSpPr>
            <a:spLocks noGrp="1"/>
          </p:cNvSpPr>
          <p:nvPr>
            <p:ph idx="1"/>
          </p:nvPr>
        </p:nvSpPr>
        <p:spPr>
          <a:xfrm>
            <a:off x="457200" y="1247380"/>
            <a:ext cx="8229600" cy="4525963"/>
          </a:xfrm>
        </p:spPr>
        <p:txBody>
          <a:bodyPr>
            <a:normAutofit lnSpcReduction="10000"/>
          </a:bodyPr>
          <a:lstStyle/>
          <a:p>
            <a:r>
              <a:rPr lang="en-US" dirty="0"/>
              <a:t>The MOV-DR exiting control bit in the processor-based VM-execution control field </a:t>
            </a:r>
            <a:r>
              <a:rPr lang="en-US" dirty="0" smtClean="0"/>
              <a:t>can </a:t>
            </a:r>
            <a:r>
              <a:rPr lang="en-US" dirty="0"/>
              <a:t>be enabled by the VMM to cause VM exits on explicit guest access of </a:t>
            </a:r>
            <a:r>
              <a:rPr lang="en-US" dirty="0" smtClean="0"/>
              <a:t>processor </a:t>
            </a:r>
            <a:r>
              <a:rPr lang="en-US" dirty="0"/>
              <a:t>debug </a:t>
            </a:r>
            <a:r>
              <a:rPr lang="en-US" dirty="0" smtClean="0"/>
              <a:t>registers</a:t>
            </a:r>
          </a:p>
          <a:p>
            <a:r>
              <a:rPr lang="en-US" dirty="0"/>
              <a:t>Guest software access to debug-related model-specific registers (such as IA32_DEBUGCTL MSR) can be trapped by the VMM through MSR access control features</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160</a:t>
            </a:fld>
            <a:endParaRPr lang="en-US"/>
          </a:p>
        </p:txBody>
      </p:sp>
    </p:spTree>
    <p:extLst>
      <p:ext uri="{BB962C8B-B14F-4D97-AF65-F5344CB8AC3E}">
        <p14:creationId xmlns:p14="http://schemas.microsoft.com/office/powerpoint/2010/main" val="179306727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9"/>
            <a:ext cx="8229600" cy="1143000"/>
          </a:xfrm>
        </p:spPr>
        <p:txBody>
          <a:bodyPr>
            <a:normAutofit/>
          </a:bodyPr>
          <a:lstStyle/>
          <a:p>
            <a:r>
              <a:rPr lang="en-US" dirty="0" err="1" smtClean="0"/>
              <a:t>Virt</a:t>
            </a:r>
            <a:r>
              <a:rPr lang="en-US" dirty="0" smtClean="0"/>
              <a:t> + Debugging: play nice? (3)</a:t>
            </a:r>
            <a:endParaRPr lang="en-US" dirty="0"/>
          </a:p>
        </p:txBody>
      </p:sp>
      <p:sp>
        <p:nvSpPr>
          <p:cNvPr id="3" name="Content Placeholder 2"/>
          <p:cNvSpPr>
            <a:spLocks noGrp="1"/>
          </p:cNvSpPr>
          <p:nvPr>
            <p:ph idx="1"/>
          </p:nvPr>
        </p:nvSpPr>
        <p:spPr>
          <a:xfrm>
            <a:off x="457200" y="1247380"/>
            <a:ext cx="8229600" cy="4525963"/>
          </a:xfrm>
        </p:spPr>
        <p:txBody>
          <a:bodyPr>
            <a:normAutofit lnSpcReduction="10000"/>
          </a:bodyPr>
          <a:lstStyle/>
          <a:p>
            <a:r>
              <a:rPr lang="en-US" dirty="0"/>
              <a:t>Debug registers such as DR7 and the IA32_DEBUGCTL MSR may be explicitly modified by the guest (through MOV-DR or WRMSR instructions</a:t>
            </a:r>
            <a:r>
              <a:rPr lang="en-US" dirty="0" smtClean="0"/>
              <a:t>)</a:t>
            </a:r>
          </a:p>
          <a:p>
            <a:r>
              <a:rPr lang="en-US" dirty="0" smtClean="0"/>
              <a:t>Or modified </a:t>
            </a:r>
            <a:r>
              <a:rPr lang="en-US" dirty="0"/>
              <a:t>implicitly by the processor as part of generating debug exceptions. </a:t>
            </a:r>
            <a:endParaRPr lang="en-US" dirty="0" smtClean="0"/>
          </a:p>
          <a:p>
            <a:r>
              <a:rPr lang="en-US" dirty="0" smtClean="0"/>
              <a:t>The </a:t>
            </a:r>
            <a:r>
              <a:rPr lang="en-US" dirty="0"/>
              <a:t>current values of DR7 and the IA32_DEBUGCTL MSR are saved to guest-state area of VMCS on every VM exit.</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161</a:t>
            </a:fld>
            <a:endParaRPr lang="en-US"/>
          </a:p>
        </p:txBody>
      </p:sp>
    </p:spTree>
    <p:extLst>
      <p:ext uri="{BB962C8B-B14F-4D97-AF65-F5344CB8AC3E}">
        <p14:creationId xmlns:p14="http://schemas.microsoft.com/office/powerpoint/2010/main" val="395360582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9"/>
            <a:ext cx="8229600" cy="1143000"/>
          </a:xfrm>
        </p:spPr>
        <p:txBody>
          <a:bodyPr>
            <a:normAutofit/>
          </a:bodyPr>
          <a:lstStyle/>
          <a:p>
            <a:r>
              <a:rPr lang="en-US" dirty="0" err="1" smtClean="0"/>
              <a:t>Virt</a:t>
            </a:r>
            <a:r>
              <a:rPr lang="en-US" dirty="0" smtClean="0"/>
              <a:t> + Debugging: play nice? (4)</a:t>
            </a:r>
            <a:endParaRPr lang="en-US" dirty="0"/>
          </a:p>
        </p:txBody>
      </p:sp>
      <p:sp>
        <p:nvSpPr>
          <p:cNvPr id="3" name="Content Placeholder 2"/>
          <p:cNvSpPr>
            <a:spLocks noGrp="1"/>
          </p:cNvSpPr>
          <p:nvPr>
            <p:ph idx="1"/>
          </p:nvPr>
        </p:nvSpPr>
        <p:spPr>
          <a:xfrm>
            <a:off x="457200" y="1247380"/>
            <a:ext cx="8229600" cy="4525963"/>
          </a:xfrm>
        </p:spPr>
        <p:txBody>
          <a:bodyPr>
            <a:normAutofit fontScale="92500"/>
          </a:bodyPr>
          <a:lstStyle/>
          <a:p>
            <a:r>
              <a:rPr lang="en-US" dirty="0"/>
              <a:t>DR7 and the IA32-DEBUGCTL MSR are loaded from values in the guest-state area of the VMCS on every VM entry</a:t>
            </a:r>
            <a:r>
              <a:rPr lang="en-US" dirty="0" smtClean="0"/>
              <a:t>.</a:t>
            </a:r>
          </a:p>
          <a:p>
            <a:r>
              <a:rPr lang="en-US" smtClean="0"/>
              <a:t>This </a:t>
            </a:r>
            <a:r>
              <a:rPr lang="en-US" dirty="0"/>
              <a:t>allows the VMM to properly virtualize debug registers when injecting debug exceptions to guest</a:t>
            </a:r>
            <a:r>
              <a:rPr lang="en-US" dirty="0" smtClean="0"/>
              <a:t>.</a:t>
            </a:r>
          </a:p>
          <a:p>
            <a:r>
              <a:rPr lang="en-US" dirty="0"/>
              <a:t>Similarly, the </a:t>
            </a:r>
            <a:r>
              <a:rPr lang="en-US" dirty="0" smtClean="0"/>
              <a:t>RFLAGS </a:t>
            </a:r>
            <a:r>
              <a:rPr lang="en-US" dirty="0"/>
              <a:t>register is loaded on every VM entry (or pushed to stack if injecting a virtual event) from guest-state area of the VMCS.</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162</a:t>
            </a:fld>
            <a:endParaRPr lang="en-US"/>
          </a:p>
        </p:txBody>
      </p:sp>
    </p:spTree>
    <p:extLst>
      <p:ext uri="{BB962C8B-B14F-4D97-AF65-F5344CB8AC3E}">
        <p14:creationId xmlns:p14="http://schemas.microsoft.com/office/powerpoint/2010/main" val="150802653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a:t>
            </a:r>
            <a:r>
              <a:rPr lang="en-US" dirty="0" err="1" smtClean="0"/>
              <a:t>Virtdbg</a:t>
            </a:r>
            <a:r>
              <a:rPr lang="en-US" dirty="0" smtClean="0"/>
              <a:t> exceptions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163</a:t>
            </a:fld>
            <a:endParaRPr lang="en-US"/>
          </a:p>
        </p:txBody>
      </p:sp>
    </p:spTree>
    <p:extLst>
      <p:ext uri="{BB962C8B-B14F-4D97-AF65-F5344CB8AC3E}">
        <p14:creationId xmlns:p14="http://schemas.microsoft.com/office/powerpoint/2010/main" val="14154033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164</a:t>
            </a:fld>
            <a:endParaRPr lang="en-US"/>
          </a:p>
        </p:txBody>
      </p:sp>
    </p:spTree>
    <p:extLst>
      <p:ext uri="{BB962C8B-B14F-4D97-AF65-F5344CB8AC3E}">
        <p14:creationId xmlns:p14="http://schemas.microsoft.com/office/powerpoint/2010/main" val="1628614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IA32_FEATURE_CONTROL in C</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17</a:t>
            </a:fld>
            <a:endParaRPr lang="en-US"/>
          </a:p>
        </p:txBody>
      </p:sp>
      <p:sp>
        <p:nvSpPr>
          <p:cNvPr id="7" name="Rectangle 6"/>
          <p:cNvSpPr/>
          <p:nvPr/>
        </p:nvSpPr>
        <p:spPr>
          <a:xfrm>
            <a:off x="474840" y="1435962"/>
            <a:ext cx="9057240" cy="4524315"/>
          </a:xfrm>
          <a:prstGeom prst="rect">
            <a:avLst/>
          </a:prstGeom>
        </p:spPr>
        <p:txBody>
          <a:bodyPr wrap="square">
            <a:spAutoFit/>
          </a:bodyPr>
          <a:lstStyle/>
          <a:p>
            <a:r>
              <a:rPr lang="en-US" sz="3200" dirty="0" err="1"/>
              <a:t>typedef</a:t>
            </a:r>
            <a:r>
              <a:rPr lang="en-US" sz="3200" dirty="0"/>
              <a:t> </a:t>
            </a:r>
            <a:r>
              <a:rPr lang="en-US" sz="3200" dirty="0" err="1"/>
              <a:t>struct</a:t>
            </a:r>
            <a:r>
              <a:rPr lang="en-US" sz="3200" dirty="0"/>
              <a:t> </a:t>
            </a:r>
            <a:endParaRPr lang="en-US" sz="3200" dirty="0" smtClean="0"/>
          </a:p>
          <a:p>
            <a:r>
              <a:rPr lang="en-US" sz="3200" dirty="0" smtClean="0"/>
              <a:t>_IA32_FEATURE_CONTROL_MSR </a:t>
            </a:r>
          </a:p>
          <a:p>
            <a:r>
              <a:rPr lang="en-US" sz="3200" dirty="0" smtClean="0"/>
              <a:t>{</a:t>
            </a:r>
            <a:endParaRPr lang="en-US" sz="3200" dirty="0"/>
          </a:p>
          <a:p>
            <a:r>
              <a:rPr lang="en-US" sz="3200" dirty="0"/>
              <a:t>    unsigned Lock            </a:t>
            </a:r>
            <a:r>
              <a:rPr lang="en-US" sz="3200" dirty="0" smtClean="0"/>
              <a:t>		 :</a:t>
            </a:r>
            <a:r>
              <a:rPr lang="en-US" sz="3200" dirty="0"/>
              <a:t>1; </a:t>
            </a:r>
            <a:endParaRPr lang="en-US" sz="3200" dirty="0" smtClean="0"/>
          </a:p>
          <a:p>
            <a:r>
              <a:rPr lang="en-US" sz="3200" dirty="0" smtClean="0"/>
              <a:t>    unsigned </a:t>
            </a:r>
            <a:r>
              <a:rPr lang="en-US" sz="3200" dirty="0" err="1"/>
              <a:t>VmxonInSmx</a:t>
            </a:r>
            <a:r>
              <a:rPr lang="en-US" sz="3200" dirty="0"/>
              <a:t>      </a:t>
            </a:r>
            <a:r>
              <a:rPr lang="en-US" sz="3200" dirty="0" smtClean="0"/>
              <a:t>:</a:t>
            </a:r>
            <a:r>
              <a:rPr lang="en-US" sz="3200" dirty="0"/>
              <a:t>1;</a:t>
            </a:r>
          </a:p>
          <a:p>
            <a:r>
              <a:rPr lang="en-US" sz="3200" dirty="0"/>
              <a:t>    unsigned </a:t>
            </a:r>
            <a:r>
              <a:rPr lang="en-US" sz="3200" dirty="0" err="1"/>
              <a:t>VmxonOutSmx</a:t>
            </a:r>
            <a:r>
              <a:rPr lang="en-US" sz="3200" dirty="0"/>
              <a:t> </a:t>
            </a:r>
            <a:r>
              <a:rPr lang="en-US" sz="3200" dirty="0" smtClean="0"/>
              <a:t>  </a:t>
            </a:r>
            <a:r>
              <a:rPr lang="en-US" sz="3200" dirty="0"/>
              <a:t>:1;</a:t>
            </a:r>
          </a:p>
          <a:p>
            <a:r>
              <a:rPr lang="en-US" sz="3200" dirty="0"/>
              <a:t>    unsigned Reserved2       </a:t>
            </a:r>
            <a:r>
              <a:rPr lang="en-US" sz="3200" dirty="0" smtClean="0"/>
              <a:t>	:</a:t>
            </a:r>
            <a:r>
              <a:rPr lang="en-US" sz="3200" dirty="0"/>
              <a:t>29;</a:t>
            </a:r>
          </a:p>
          <a:p>
            <a:r>
              <a:rPr lang="en-US" sz="3200" dirty="0"/>
              <a:t>    unsigned Reserved3       </a:t>
            </a:r>
            <a:r>
              <a:rPr lang="en-US" sz="3200" dirty="0" smtClean="0"/>
              <a:t>	:</a:t>
            </a:r>
            <a:r>
              <a:rPr lang="en-US" sz="3200" dirty="0"/>
              <a:t>32;</a:t>
            </a:r>
          </a:p>
          <a:p>
            <a:r>
              <a:rPr lang="en-US" sz="3200" dirty="0"/>
              <a:t>} IA32_FEATURE_CONTROL_MSR;</a:t>
            </a:r>
          </a:p>
        </p:txBody>
      </p:sp>
    </p:spTree>
    <p:extLst>
      <p:ext uri="{BB962C8B-B14F-4D97-AF65-F5344CB8AC3E}">
        <p14:creationId xmlns:p14="http://schemas.microsoft.com/office/powerpoint/2010/main" val="223835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MSR: IA32_VMX_CR0_FIXED0/1 </a:t>
            </a:r>
            <a:br>
              <a:rPr lang="en-US" dirty="0" smtClean="0"/>
            </a:br>
            <a:r>
              <a:rPr lang="en-US" dirty="0" smtClean="0"/>
              <a:t>(index: 0x486, 0x487)</a:t>
            </a:r>
            <a:endParaRPr lang="en-US" dirty="0"/>
          </a:p>
        </p:txBody>
      </p:sp>
      <p:sp>
        <p:nvSpPr>
          <p:cNvPr id="3" name="Content Placeholder 2"/>
          <p:cNvSpPr>
            <a:spLocks noGrp="1"/>
          </p:cNvSpPr>
          <p:nvPr>
            <p:ph idx="1"/>
          </p:nvPr>
        </p:nvSpPr>
        <p:spPr>
          <a:xfrm>
            <a:off x="457200" y="1547446"/>
            <a:ext cx="8229600" cy="4808904"/>
          </a:xfrm>
        </p:spPr>
        <p:txBody>
          <a:bodyPr>
            <a:normAutofit/>
          </a:bodyPr>
          <a:lstStyle/>
          <a:p>
            <a:r>
              <a:rPr lang="en-US" sz="3600" dirty="0" smtClean="0"/>
              <a:t>Bit X in </a:t>
            </a:r>
            <a:r>
              <a:rPr lang="en-US" sz="3600" dirty="0"/>
              <a:t>CR0 is either fixed to 0 (with value 0 in both MSRs), fixed to 1 (1 in </a:t>
            </a:r>
            <a:r>
              <a:rPr lang="en-US" sz="3600" dirty="0" smtClean="0"/>
              <a:t>both MSRs</a:t>
            </a:r>
            <a:r>
              <a:rPr lang="en-US" sz="3600" dirty="0"/>
              <a:t>), or flexible (0 in </a:t>
            </a:r>
            <a:r>
              <a:rPr lang="en-US" sz="3600" dirty="0" smtClean="0"/>
              <a:t>CR0_FIXED0 </a:t>
            </a:r>
            <a:r>
              <a:rPr lang="en-US" sz="3600" dirty="0"/>
              <a:t>and 1 in </a:t>
            </a:r>
            <a:r>
              <a:rPr lang="en-US" sz="3600" dirty="0" smtClean="0"/>
              <a:t>CR0_FIXED1).</a:t>
            </a:r>
          </a:p>
          <a:p>
            <a:r>
              <a:rPr lang="en-US" sz="3600" dirty="0" smtClean="0"/>
              <a:t>If </a:t>
            </a:r>
            <a:r>
              <a:rPr lang="en-US" sz="3600" dirty="0"/>
              <a:t>bit X is 1 in </a:t>
            </a:r>
            <a:r>
              <a:rPr lang="en-US" sz="3600" dirty="0" smtClean="0"/>
              <a:t>CR0_FIXED0, then </a:t>
            </a:r>
            <a:r>
              <a:rPr lang="en-US" sz="3600" dirty="0"/>
              <a:t>that bit is also 1 </a:t>
            </a:r>
            <a:r>
              <a:rPr lang="en-US" sz="3600" dirty="0" smtClean="0"/>
              <a:t>in CR0_FIXED1</a:t>
            </a:r>
            <a:endParaRPr lang="en-US" sz="36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18</a:t>
            </a:fld>
            <a:endParaRPr lang="en-US"/>
          </a:p>
        </p:txBody>
      </p:sp>
    </p:spTree>
    <p:extLst>
      <p:ext uri="{BB962C8B-B14F-4D97-AF65-F5344CB8AC3E}">
        <p14:creationId xmlns:p14="http://schemas.microsoft.com/office/powerpoint/2010/main" val="2298071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MSR: IA32_VMX_CR4_FIXED0/1 </a:t>
            </a:r>
            <a:br>
              <a:rPr lang="en-US" dirty="0" smtClean="0"/>
            </a:br>
            <a:r>
              <a:rPr lang="en-US" dirty="0" smtClean="0"/>
              <a:t>(index: 0x488, 0x489)</a:t>
            </a:r>
            <a:endParaRPr lang="en-US" dirty="0"/>
          </a:p>
        </p:txBody>
      </p:sp>
      <p:sp>
        <p:nvSpPr>
          <p:cNvPr id="3" name="Content Placeholder 2"/>
          <p:cNvSpPr>
            <a:spLocks noGrp="1"/>
          </p:cNvSpPr>
          <p:nvPr>
            <p:ph idx="1"/>
          </p:nvPr>
        </p:nvSpPr>
        <p:spPr>
          <a:xfrm>
            <a:off x="457200" y="2048933"/>
            <a:ext cx="8229600" cy="4077230"/>
          </a:xfrm>
        </p:spPr>
        <p:txBody>
          <a:bodyPr>
            <a:normAutofit/>
          </a:bodyPr>
          <a:lstStyle/>
          <a:p>
            <a:r>
              <a:rPr lang="en-US" sz="3600" dirty="0"/>
              <a:t>Bit X in </a:t>
            </a:r>
            <a:r>
              <a:rPr lang="en-US" sz="3600" dirty="0" smtClean="0"/>
              <a:t>CR4 </a:t>
            </a:r>
            <a:r>
              <a:rPr lang="en-US" sz="3600" dirty="0"/>
              <a:t>is either fixed to 0 (with value 0 in both MSRs), fixed to 1 (1 in both MSRs), or flexible (0 in </a:t>
            </a:r>
            <a:r>
              <a:rPr lang="en-US" sz="3600" dirty="0" smtClean="0"/>
              <a:t>CR4_FIXED0 </a:t>
            </a:r>
            <a:r>
              <a:rPr lang="en-US" sz="3600" dirty="0"/>
              <a:t>and 1 in </a:t>
            </a:r>
            <a:r>
              <a:rPr lang="en-US" sz="3600" dirty="0" smtClean="0"/>
              <a:t>CR4_FIXED1</a:t>
            </a:r>
            <a:r>
              <a:rPr lang="en-US" sz="3600" dirty="0"/>
              <a:t>).</a:t>
            </a:r>
          </a:p>
          <a:p>
            <a:r>
              <a:rPr lang="en-US" sz="3600" dirty="0"/>
              <a:t>If bit X is 1 in CR0_FIXED0, then that bit is also 1 in </a:t>
            </a:r>
            <a:r>
              <a:rPr lang="en-US" sz="3600" dirty="0" smtClean="0"/>
              <a:t>CR4_FIXED1</a:t>
            </a:r>
            <a:endParaRPr lang="en-US" sz="36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19</a:t>
            </a:fld>
            <a:endParaRPr lang="en-US"/>
          </a:p>
        </p:txBody>
      </p:sp>
      <p:sp>
        <p:nvSpPr>
          <p:cNvPr id="7" name="5-Point Star 6"/>
          <p:cNvSpPr/>
          <p:nvPr/>
        </p:nvSpPr>
        <p:spPr>
          <a:xfrm>
            <a:off x="5596467" y="0"/>
            <a:ext cx="423333" cy="42333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86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sz="3600">
                <a:latin typeface="Arial" charset="0"/>
                <a:ea typeface="ＭＳ Ｐゴシック" charset="0"/>
                <a:cs typeface="ＭＳ Ｐゴシック" charset="0"/>
              </a:rPr>
              <a:t> license.</a:t>
            </a:r>
          </a:p>
        </p:txBody>
      </p:sp>
      <p:sp>
        <p:nvSpPr>
          <p:cNvPr id="16387" name="Content Placeholder 2"/>
          <p:cNvSpPr>
            <a:spLocks noGrp="1"/>
          </p:cNvSpPr>
          <p:nvPr>
            <p:ph idx="1"/>
          </p:nvPr>
        </p:nvSpPr>
        <p:spPr>
          <a:xfrm>
            <a:off x="685800" y="1371600"/>
            <a:ext cx="7772400" cy="4114800"/>
          </a:xfrm>
        </p:spPr>
        <p:txBody>
          <a:bodyPr/>
          <a:lstStyle/>
          <a:p>
            <a:pPr eaLnBrk="1" hangingPunct="1"/>
            <a:r>
              <a:rPr lang="en-US" sz="2400">
                <a:latin typeface="Arial" charset="0"/>
                <a:ea typeface="ＭＳ Ｐゴシック" charset="0"/>
                <a:cs typeface="ＭＳ Ｐゴシック" charset="0"/>
              </a:rPr>
              <a:t>http://creativecommons.org/licenses/by-sa/3.0/</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fld id="{BD3A4554-CCCF-824C-AC4D-4F1A26A2B21E}" type="slidenum">
              <a:rPr lang="en-US" sz="1400"/>
              <a:pPr/>
              <a:t>2</a:t>
            </a:fld>
            <a:endParaRPr lang="en-US" sz="1400"/>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204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21"/>
            <a:ext cx="8229600" cy="1143000"/>
          </a:xfrm>
        </p:spPr>
        <p:txBody>
          <a:bodyPr/>
          <a:lstStyle/>
          <a:p>
            <a:r>
              <a:rPr lang="en-US" dirty="0" smtClean="0"/>
              <a:t>CR4 </a:t>
            </a:r>
            <a:r>
              <a:rPr lang="en-US" dirty="0" err="1" smtClean="0"/>
              <a:t>Typedef</a:t>
            </a:r>
            <a:endParaRPr lang="en-US" dirty="0"/>
          </a:p>
        </p:txBody>
      </p:sp>
      <p:sp>
        <p:nvSpPr>
          <p:cNvPr id="3" name="Content Placeholder 2"/>
          <p:cNvSpPr>
            <a:spLocks noGrp="1"/>
          </p:cNvSpPr>
          <p:nvPr>
            <p:ph idx="1"/>
          </p:nvPr>
        </p:nvSpPr>
        <p:spPr>
          <a:xfrm>
            <a:off x="135472" y="897467"/>
            <a:ext cx="9567334" cy="5689599"/>
          </a:xfrm>
        </p:spPr>
        <p:txBody>
          <a:bodyPr>
            <a:noAutofit/>
          </a:bodyPr>
          <a:lstStyle/>
          <a:p>
            <a:pPr marL="0" indent="0">
              <a:buNone/>
            </a:pPr>
            <a:r>
              <a:rPr lang="en-US" sz="1800" b="1" dirty="0" err="1"/>
              <a:t>typedef</a:t>
            </a:r>
            <a:r>
              <a:rPr lang="en-US" sz="1800" b="1" dirty="0"/>
              <a:t> </a:t>
            </a:r>
            <a:r>
              <a:rPr lang="en-US" sz="1800" b="1" dirty="0" err="1"/>
              <a:t>struct</a:t>
            </a:r>
            <a:r>
              <a:rPr lang="en-US" sz="1800" b="1" dirty="0"/>
              <a:t> _CR4_REG {</a:t>
            </a:r>
          </a:p>
          <a:p>
            <a:pPr marL="0" indent="0">
              <a:buNone/>
            </a:pPr>
            <a:r>
              <a:rPr lang="en-US" sz="1800" b="1" dirty="0"/>
              <a:t>    unsigned VME        :1;            // Virtual Mode Extensions</a:t>
            </a:r>
          </a:p>
          <a:p>
            <a:pPr marL="0" indent="0">
              <a:buNone/>
            </a:pPr>
            <a:r>
              <a:rPr lang="en-US" sz="1800" b="1" dirty="0"/>
              <a:t>    unsigned PVI        :1;            // Protected-Mode Virtual Interrupts</a:t>
            </a:r>
          </a:p>
          <a:p>
            <a:pPr marL="0" indent="0">
              <a:buNone/>
            </a:pPr>
            <a:r>
              <a:rPr lang="en-US" sz="1800" b="1" dirty="0"/>
              <a:t>    unsigned TSD        :1;            // Time Stamp Disable</a:t>
            </a:r>
          </a:p>
          <a:p>
            <a:pPr marL="0" indent="0">
              <a:buNone/>
            </a:pPr>
            <a:r>
              <a:rPr lang="en-US" sz="1800" b="1" dirty="0"/>
              <a:t>    unsigned DE         :1;            // Debugging Extensions</a:t>
            </a:r>
          </a:p>
          <a:p>
            <a:pPr marL="0" indent="0">
              <a:buNone/>
            </a:pPr>
            <a:r>
              <a:rPr lang="en-US" sz="1800" b="1" dirty="0"/>
              <a:t>    unsigned PSE        :1;            // Page Size Extensions</a:t>
            </a:r>
          </a:p>
          <a:p>
            <a:pPr marL="0" indent="0">
              <a:buNone/>
            </a:pPr>
            <a:r>
              <a:rPr lang="en-US" sz="1800" b="1" dirty="0"/>
              <a:t>    unsigned PAE        :1;            // Physical Address Extension</a:t>
            </a:r>
          </a:p>
          <a:p>
            <a:pPr marL="0" indent="0">
              <a:buNone/>
            </a:pPr>
            <a:r>
              <a:rPr lang="en-US" sz="1800" b="1" dirty="0"/>
              <a:t>    unsigned MCE        :1;            </a:t>
            </a:r>
            <a:r>
              <a:rPr lang="en-US" sz="1800" b="1" dirty="0" smtClean="0"/>
              <a:t>   /</a:t>
            </a:r>
            <a:r>
              <a:rPr lang="en-US" sz="1800" b="1" dirty="0"/>
              <a:t>/ Machine-Check Enable</a:t>
            </a:r>
          </a:p>
          <a:p>
            <a:pPr marL="0" indent="0">
              <a:buNone/>
            </a:pPr>
            <a:r>
              <a:rPr lang="en-US" sz="1800" b="1" dirty="0"/>
              <a:t>    unsigned PGE        :1;            </a:t>
            </a:r>
            <a:r>
              <a:rPr lang="en-US" sz="1800" b="1" dirty="0" smtClean="0"/>
              <a:t>    /</a:t>
            </a:r>
            <a:r>
              <a:rPr lang="en-US" sz="1800" b="1" dirty="0"/>
              <a:t>/ Page Global Enable</a:t>
            </a:r>
          </a:p>
          <a:p>
            <a:pPr marL="0" indent="0">
              <a:buNone/>
            </a:pPr>
            <a:r>
              <a:rPr lang="en-US" sz="1800" b="1" dirty="0"/>
              <a:t>    unsigned PCE        :1;            </a:t>
            </a:r>
            <a:r>
              <a:rPr lang="en-US" sz="1800" b="1" dirty="0" smtClean="0"/>
              <a:t>    /</a:t>
            </a:r>
            <a:r>
              <a:rPr lang="en-US" sz="1800" b="1" dirty="0"/>
              <a:t>/ Performance-Monitoring Counter Enable</a:t>
            </a:r>
          </a:p>
          <a:p>
            <a:pPr marL="0" indent="0">
              <a:buNone/>
            </a:pPr>
            <a:r>
              <a:rPr lang="en-US" sz="1800" b="1" dirty="0"/>
              <a:t>    unsigned OSFXSR     :1;            // OS Support for FXSAVE/FXRSTOR</a:t>
            </a:r>
          </a:p>
          <a:p>
            <a:pPr marL="0" indent="0">
              <a:buNone/>
            </a:pPr>
            <a:r>
              <a:rPr lang="en-US" sz="1800" b="1" dirty="0"/>
              <a:t>    unsigned OSXMMEXCPT :1;    </a:t>
            </a:r>
            <a:r>
              <a:rPr lang="en-US" sz="1800" b="1" dirty="0" smtClean="0"/>
              <a:t>/</a:t>
            </a:r>
            <a:r>
              <a:rPr lang="en-US" sz="1800" b="1" dirty="0"/>
              <a:t>/ OS Support for Unmasked SIMD Floating-Point Exceptions</a:t>
            </a:r>
          </a:p>
          <a:p>
            <a:pPr marL="0" indent="0">
              <a:buNone/>
            </a:pPr>
            <a:r>
              <a:rPr lang="en-US" sz="1800" b="1" dirty="0"/>
              <a:t>    unsigned Reserved1  :2;          </a:t>
            </a:r>
            <a:r>
              <a:rPr lang="en-US" sz="1800" b="1" dirty="0" smtClean="0"/>
              <a:t>/</a:t>
            </a:r>
            <a:r>
              <a:rPr lang="en-US" sz="1800" b="1" dirty="0"/>
              <a:t>/</a:t>
            </a:r>
          </a:p>
          <a:p>
            <a:pPr marL="0" indent="0">
              <a:buNone/>
            </a:pPr>
            <a:r>
              <a:rPr lang="en-US" sz="1800" b="1" dirty="0"/>
              <a:t>    unsigned VMXE       :1;            // Virtual Machine Extensions Enabled</a:t>
            </a:r>
          </a:p>
          <a:p>
            <a:pPr marL="0" indent="0">
              <a:buNone/>
            </a:pPr>
            <a:r>
              <a:rPr lang="en-US" sz="1800" b="1" dirty="0"/>
              <a:t>    unsigned Reserved2  :18;      </a:t>
            </a:r>
            <a:r>
              <a:rPr lang="en-US" sz="1800" b="1" dirty="0" smtClean="0"/>
              <a:t>/</a:t>
            </a:r>
            <a:r>
              <a:rPr lang="en-US" sz="1800" b="1" dirty="0"/>
              <a:t>/</a:t>
            </a:r>
          </a:p>
          <a:p>
            <a:pPr marL="0" indent="0">
              <a:buNone/>
            </a:pPr>
            <a:r>
              <a:rPr lang="en-US" sz="1800" b="1" dirty="0"/>
              <a:t>} CR4_REG, *PCR4_REG;</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20</a:t>
            </a:fld>
            <a:endParaRPr lang="en-US"/>
          </a:p>
        </p:txBody>
      </p:sp>
      <p:sp>
        <p:nvSpPr>
          <p:cNvPr id="7" name="5-Point Star 6"/>
          <p:cNvSpPr/>
          <p:nvPr/>
        </p:nvSpPr>
        <p:spPr>
          <a:xfrm>
            <a:off x="6891865" y="5113867"/>
            <a:ext cx="558800" cy="558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365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and Entering the Matrix</a:t>
            </a:r>
            <a:endParaRPr lang="en-US" dirty="0"/>
          </a:p>
        </p:txBody>
      </p:sp>
      <p:sp>
        <p:nvSpPr>
          <p:cNvPr id="3" name="Content Placeholder 2"/>
          <p:cNvSpPr>
            <a:spLocks noGrp="1"/>
          </p:cNvSpPr>
          <p:nvPr>
            <p:ph idx="1"/>
          </p:nvPr>
        </p:nvSpPr>
        <p:spPr>
          <a:xfrm>
            <a:off x="457200" y="1600201"/>
            <a:ext cx="7736042" cy="3000576"/>
          </a:xfrm>
        </p:spPr>
        <p:txBody>
          <a:bodyPr>
            <a:normAutofit fontScale="92500" lnSpcReduction="20000"/>
          </a:bodyPr>
          <a:lstStyle/>
          <a:p>
            <a:r>
              <a:rPr lang="en-US" dirty="0" smtClean="0"/>
              <a:t>In addition to IA32_FEATURE_CONTROL…</a:t>
            </a:r>
          </a:p>
          <a:p>
            <a:r>
              <a:rPr lang="en-US" dirty="0" smtClean="0"/>
              <a:t>Before entering </a:t>
            </a:r>
            <a:r>
              <a:rPr lang="en-US" dirty="0"/>
              <a:t>VMX operation</a:t>
            </a:r>
            <a:r>
              <a:rPr lang="en-US" dirty="0" smtClean="0"/>
              <a:t>, enable </a:t>
            </a:r>
            <a:r>
              <a:rPr lang="en-US" dirty="0"/>
              <a:t>VMX by setting CR4.VMXE[bit 13] = </a:t>
            </a:r>
            <a:r>
              <a:rPr lang="en-US" dirty="0" smtClean="0"/>
              <a:t>1</a:t>
            </a:r>
          </a:p>
          <a:p>
            <a:pPr lvl="1"/>
            <a:r>
              <a:rPr lang="en-US" dirty="0" smtClean="0"/>
              <a:t>Or VMX instructions will also generate invalid-</a:t>
            </a:r>
            <a:r>
              <a:rPr lang="en-US" dirty="0" err="1" smtClean="0"/>
              <a:t>opcode</a:t>
            </a:r>
            <a:r>
              <a:rPr lang="en-US" dirty="0" smtClean="0"/>
              <a:t> exceptions</a:t>
            </a:r>
          </a:p>
          <a:p>
            <a:r>
              <a:rPr lang="en-US" dirty="0" smtClean="0"/>
              <a:t>VMX </a:t>
            </a:r>
            <a:r>
              <a:rPr lang="en-US" dirty="0"/>
              <a:t>operation is then entered by executing the VMXON </a:t>
            </a:r>
            <a:r>
              <a:rPr lang="en-US" dirty="0" smtClean="0"/>
              <a:t>instruction</a:t>
            </a:r>
          </a:p>
          <a:p>
            <a:endParaRPr lang="en-US" dirty="0"/>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21</a:t>
            </a:fld>
            <a:endParaRPr lang="en-US"/>
          </a:p>
        </p:txBody>
      </p:sp>
      <p:sp>
        <p:nvSpPr>
          <p:cNvPr id="10" name="Rectangle 4"/>
          <p:cNvSpPr>
            <a:spLocks noChangeArrowheads="1"/>
          </p:cNvSpPr>
          <p:nvPr/>
        </p:nvSpPr>
        <p:spPr bwMode="auto">
          <a:xfrm>
            <a:off x="609599" y="4600777"/>
            <a:ext cx="7433433" cy="181324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dirty="0"/>
              <a:t>;</a:t>
            </a:r>
            <a:r>
              <a:rPr lang="en-US" sz="2400" dirty="0" smtClean="0"/>
              <a:t> </a:t>
            </a:r>
            <a:r>
              <a:rPr lang="en-US" sz="2400" dirty="0"/>
              <a:t>Enable </a:t>
            </a:r>
            <a:r>
              <a:rPr lang="en-US" sz="2400" dirty="0" smtClean="0"/>
              <a:t>VMX by setting CR4.VMXE</a:t>
            </a:r>
            <a:endParaRPr lang="en-US" sz="2400" dirty="0"/>
          </a:p>
          <a:p>
            <a:r>
              <a:rPr lang="en-US" sz="2400" dirty="0" smtClean="0"/>
              <a:t>MOV  </a:t>
            </a:r>
            <a:r>
              <a:rPr lang="en-US" sz="2400" dirty="0" err="1" smtClean="0"/>
              <a:t>eax</a:t>
            </a:r>
            <a:r>
              <a:rPr lang="en-US" sz="2400" dirty="0"/>
              <a:t>, cr4</a:t>
            </a:r>
          </a:p>
          <a:p>
            <a:r>
              <a:rPr lang="en-US" sz="2400" dirty="0" smtClean="0"/>
              <a:t>BTS    </a:t>
            </a:r>
            <a:r>
              <a:rPr lang="en-US" sz="2400" dirty="0" err="1" smtClean="0"/>
              <a:t>eax</a:t>
            </a:r>
            <a:r>
              <a:rPr lang="en-US" sz="2400" dirty="0"/>
              <a:t>, 13</a:t>
            </a:r>
          </a:p>
          <a:p>
            <a:r>
              <a:rPr lang="en-US" sz="2400" dirty="0" smtClean="0"/>
              <a:t>MOV  cr4</a:t>
            </a:r>
            <a:r>
              <a:rPr lang="en-US" sz="2400" dirty="0"/>
              <a:t>, </a:t>
            </a:r>
            <a:r>
              <a:rPr lang="en-US" sz="2400" dirty="0" err="1" smtClean="0"/>
              <a:t>eax</a:t>
            </a:r>
            <a:endParaRPr lang="en-US" sz="2400" dirty="0" smtClean="0"/>
          </a:p>
        </p:txBody>
      </p:sp>
    </p:spTree>
    <p:extLst>
      <p:ext uri="{BB962C8B-B14F-4D97-AF65-F5344CB8AC3E}">
        <p14:creationId xmlns:p14="http://schemas.microsoft.com/office/powerpoint/2010/main" val="3010084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VMXON</a:t>
            </a:r>
            <a:endParaRPr lang="en-US" dirty="0"/>
          </a:p>
        </p:txBody>
      </p:sp>
      <p:pic>
        <p:nvPicPr>
          <p:cNvPr id="7" name="Content Placeholder 6" descr="Screen shot 2011-09-06 at 9.48.4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325" r="3552" b="4943"/>
          <a:stretch/>
        </p:blipFill>
        <p:spPr>
          <a:xfrm>
            <a:off x="457200" y="1298225"/>
            <a:ext cx="6989618" cy="3272094"/>
          </a:xfrm>
        </p:spPr>
      </p:pic>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22</a:t>
            </a:fld>
            <a:endParaRPr lang="en-US"/>
          </a:p>
        </p:txBody>
      </p:sp>
      <p:sp>
        <p:nvSpPr>
          <p:cNvPr id="8" name="Rectangle 7"/>
          <p:cNvSpPr/>
          <p:nvPr/>
        </p:nvSpPr>
        <p:spPr>
          <a:xfrm>
            <a:off x="457200" y="5368788"/>
            <a:ext cx="7462982" cy="646331"/>
          </a:xfrm>
          <a:prstGeom prst="rect">
            <a:avLst/>
          </a:prstGeom>
        </p:spPr>
        <p:txBody>
          <a:bodyPr wrap="square">
            <a:spAutoFit/>
          </a:bodyPr>
          <a:lstStyle/>
          <a:p>
            <a:r>
              <a:rPr lang="en-US" dirty="0"/>
              <a:t>4.	If IA32_VMX_BASIC[48] is read as 1, </a:t>
            </a:r>
            <a:r>
              <a:rPr lang="en-US" dirty="0" err="1"/>
              <a:t>VMfailInvalid</a:t>
            </a:r>
            <a:r>
              <a:rPr lang="en-US" dirty="0"/>
              <a:t> occurs if </a:t>
            </a:r>
            <a:r>
              <a:rPr lang="en-US" dirty="0" err="1"/>
              <a:t>addr</a:t>
            </a:r>
            <a:r>
              <a:rPr lang="en-US" dirty="0"/>
              <a:t> sets any bits in the range 63:32; see Appendix G.1.</a:t>
            </a:r>
          </a:p>
        </p:txBody>
      </p:sp>
    </p:spTree>
    <p:extLst>
      <p:ext uri="{BB962C8B-B14F-4D97-AF65-F5344CB8AC3E}">
        <p14:creationId xmlns:p14="http://schemas.microsoft.com/office/powerpoint/2010/main" val="519707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VMXON </a:t>
            </a:r>
            <a:r>
              <a:rPr lang="en-US" dirty="0" err="1" smtClean="0"/>
              <a:t>vs</a:t>
            </a:r>
            <a:r>
              <a:rPr lang="en-US" dirty="0" smtClean="0"/>
              <a:t> VMCS region</a:t>
            </a:r>
            <a:endParaRPr lang="en-US" dirty="0"/>
          </a:p>
        </p:txBody>
      </p:sp>
      <p:sp>
        <p:nvSpPr>
          <p:cNvPr id="3" name="Content Placeholder 2"/>
          <p:cNvSpPr>
            <a:spLocks noGrp="1"/>
          </p:cNvSpPr>
          <p:nvPr>
            <p:ph idx="1"/>
          </p:nvPr>
        </p:nvSpPr>
        <p:spPr/>
        <p:txBody>
          <a:bodyPr/>
          <a:lstStyle/>
          <a:p>
            <a:r>
              <a:rPr lang="en-US" dirty="0" smtClean="0"/>
              <a:t>We will talk about a VMXON region and a VMCS</a:t>
            </a:r>
          </a:p>
          <a:p>
            <a:r>
              <a:rPr lang="en-US" dirty="0" smtClean="0"/>
              <a:t>The VMXON </a:t>
            </a:r>
            <a:r>
              <a:rPr lang="en-US" dirty="0"/>
              <a:t>region is created </a:t>
            </a:r>
            <a:r>
              <a:rPr lang="en-US" b="1" dirty="0"/>
              <a:t>per</a:t>
            </a:r>
            <a:r>
              <a:rPr lang="en-US" dirty="0"/>
              <a:t> </a:t>
            </a:r>
            <a:r>
              <a:rPr lang="en-US" b="1" dirty="0"/>
              <a:t>logical processor</a:t>
            </a:r>
            <a:r>
              <a:rPr lang="en-US" dirty="0"/>
              <a:t> and used by it for </a:t>
            </a:r>
            <a:r>
              <a:rPr lang="en-US" dirty="0" smtClean="0"/>
              <a:t>VMX operations</a:t>
            </a:r>
          </a:p>
          <a:p>
            <a:r>
              <a:rPr lang="en-US" dirty="0" smtClean="0"/>
              <a:t>The VMCS </a:t>
            </a:r>
            <a:r>
              <a:rPr lang="en-US" dirty="0"/>
              <a:t>region is created </a:t>
            </a:r>
            <a:r>
              <a:rPr lang="en-US" b="1" dirty="0" smtClean="0"/>
              <a:t>per</a:t>
            </a:r>
            <a:r>
              <a:rPr lang="en-US" dirty="0" smtClean="0"/>
              <a:t> </a:t>
            </a:r>
            <a:r>
              <a:rPr lang="en-US" b="1" dirty="0" smtClean="0"/>
              <a:t>guest virtual </a:t>
            </a:r>
            <a:r>
              <a:rPr lang="en-US" b="1" dirty="0" err="1" smtClean="0"/>
              <a:t>cpu</a:t>
            </a:r>
            <a:r>
              <a:rPr lang="en-US" dirty="0" smtClean="0"/>
              <a:t> </a:t>
            </a:r>
            <a:r>
              <a:rPr lang="en-US" dirty="0"/>
              <a:t>and used both by the hypervisor and the processor.</a:t>
            </a:r>
          </a:p>
          <a:p>
            <a:pPr lvl="1"/>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23</a:t>
            </a:fld>
            <a:endParaRPr lang="en-US"/>
          </a:p>
        </p:txBody>
      </p:sp>
    </p:spTree>
    <p:extLst>
      <p:ext uri="{BB962C8B-B14F-4D97-AF65-F5344CB8AC3E}">
        <p14:creationId xmlns:p14="http://schemas.microsoft.com/office/powerpoint/2010/main" val="2196799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4KB-aligned Address</a:t>
            </a:r>
            <a:br>
              <a:rPr lang="en-US" dirty="0" smtClean="0"/>
            </a:br>
            <a:r>
              <a:rPr lang="en-US" dirty="0" smtClean="0"/>
              <a:t>stated different ways</a:t>
            </a:r>
            <a:endParaRPr lang="en-US" dirty="0"/>
          </a:p>
        </p:txBody>
      </p:sp>
      <p:sp>
        <p:nvSpPr>
          <p:cNvPr id="3" name="Content Placeholder 2"/>
          <p:cNvSpPr>
            <a:spLocks noGrp="1"/>
          </p:cNvSpPr>
          <p:nvPr>
            <p:ph idx="1"/>
          </p:nvPr>
        </p:nvSpPr>
        <p:spPr>
          <a:xfrm>
            <a:off x="457200" y="1905092"/>
            <a:ext cx="8229600" cy="4221071"/>
          </a:xfrm>
        </p:spPr>
        <p:txBody>
          <a:bodyPr/>
          <a:lstStyle/>
          <a:p>
            <a:r>
              <a:rPr lang="en-US" dirty="0" smtClean="0"/>
              <a:t>Means 0x*****</a:t>
            </a:r>
            <a:r>
              <a:rPr lang="en-US" b="1" u="sng" dirty="0" smtClean="0"/>
              <a:t>000 </a:t>
            </a:r>
            <a:r>
              <a:rPr lang="en-US" b="1" dirty="0" smtClean="0"/>
              <a:t>or 0x*************</a:t>
            </a:r>
            <a:r>
              <a:rPr lang="en-US" b="1" u="sng" dirty="0" smtClean="0"/>
              <a:t>000</a:t>
            </a:r>
          </a:p>
          <a:p>
            <a:pPr lvl="1"/>
            <a:r>
              <a:rPr lang="en-US" dirty="0" smtClean="0"/>
              <a:t>i.e., ends in hex 000</a:t>
            </a:r>
          </a:p>
          <a:p>
            <a:pPr lvl="1"/>
            <a:r>
              <a:rPr lang="en-US" dirty="0" smtClean="0"/>
              <a:t>ADDR % 4096 = 0 </a:t>
            </a:r>
          </a:p>
          <a:p>
            <a:pPr lvl="1"/>
            <a:r>
              <a:rPr lang="en-US" dirty="0" smtClean="0"/>
              <a:t>remainder when dividing by 4096 is 0</a:t>
            </a:r>
          </a:p>
          <a:p>
            <a:pPr lvl="1"/>
            <a:endParaRPr lang="en-US" dirty="0"/>
          </a:p>
          <a:p>
            <a:r>
              <a:rPr lang="en-US" dirty="0" smtClean="0"/>
              <a:t>Some of our data structures will require this 4KB alignment condition.</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24</a:t>
            </a:fld>
            <a:endParaRPr lang="en-US"/>
          </a:p>
        </p:txBody>
      </p:sp>
    </p:spTree>
    <p:extLst>
      <p:ext uri="{BB962C8B-B14F-4D97-AF65-F5344CB8AC3E}">
        <p14:creationId xmlns:p14="http://schemas.microsoft.com/office/powerpoint/2010/main" val="3656788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
            <a:ext cx="8229600" cy="1143000"/>
          </a:xfrm>
        </p:spPr>
        <p:txBody>
          <a:bodyPr>
            <a:normAutofit fontScale="90000"/>
          </a:bodyPr>
          <a:lstStyle/>
          <a:p>
            <a:r>
              <a:rPr lang="en-US" dirty="0" smtClean="0"/>
              <a:t>MSR: IA32_VMX_BASIC (index 0x480)</a:t>
            </a:r>
            <a:endParaRPr lang="en-US" dirty="0"/>
          </a:p>
        </p:txBody>
      </p:sp>
      <p:sp>
        <p:nvSpPr>
          <p:cNvPr id="3" name="Content Placeholder 2"/>
          <p:cNvSpPr>
            <a:spLocks noGrp="1"/>
          </p:cNvSpPr>
          <p:nvPr>
            <p:ph idx="1"/>
          </p:nvPr>
        </p:nvSpPr>
        <p:spPr>
          <a:xfrm>
            <a:off x="457200" y="948267"/>
            <a:ext cx="8229600" cy="4385733"/>
          </a:xfrm>
        </p:spPr>
        <p:txBody>
          <a:bodyPr>
            <a:normAutofit fontScale="85000" lnSpcReduction="20000"/>
          </a:bodyPr>
          <a:lstStyle/>
          <a:p>
            <a:r>
              <a:rPr lang="en-US" dirty="0" smtClean="0"/>
              <a:t>Bits </a:t>
            </a:r>
            <a:r>
              <a:rPr lang="en-US" dirty="0"/>
              <a:t>31:0 contain the 32-bit VMCS revision </a:t>
            </a:r>
            <a:r>
              <a:rPr lang="en-US" dirty="0" smtClean="0"/>
              <a:t>identifier</a:t>
            </a:r>
          </a:p>
          <a:p>
            <a:r>
              <a:rPr lang="en-US" dirty="0"/>
              <a:t>Bits 44:32 report the </a:t>
            </a:r>
            <a:r>
              <a:rPr lang="en-US" dirty="0" smtClean="0"/>
              <a:t># of bytes to allocate </a:t>
            </a:r>
            <a:r>
              <a:rPr lang="en-US" dirty="0"/>
              <a:t>for the </a:t>
            </a:r>
            <a:r>
              <a:rPr lang="en-US" dirty="0" smtClean="0"/>
              <a:t>VMXON/VMCS regions</a:t>
            </a:r>
          </a:p>
          <a:p>
            <a:r>
              <a:rPr lang="en-US" dirty="0"/>
              <a:t>Bit 48 indicates the width of the physical addresses that may be used for the VMXON region, each VMCS, and data structures referenced by pointers in a VMCS (I/O bitmaps, virtual-APIC page, MSR areas for VMX transitions). If the bit is 0, these addresses are limited to the processor’s physical-address </a:t>
            </a:r>
            <a:r>
              <a:rPr lang="en-US" dirty="0" smtClean="0"/>
              <a:t>width.</a:t>
            </a:r>
            <a:r>
              <a:rPr lang="en-US" dirty="0"/>
              <a:t> </a:t>
            </a:r>
            <a:r>
              <a:rPr lang="en-US" dirty="0" smtClean="0"/>
              <a:t>If </a:t>
            </a:r>
            <a:r>
              <a:rPr lang="en-US" dirty="0"/>
              <a:t>the bit is 1, these addresses are limited to 32 </a:t>
            </a:r>
            <a:r>
              <a:rPr lang="en-US" dirty="0" smtClean="0"/>
              <a:t>bits.</a:t>
            </a:r>
          </a:p>
          <a:p>
            <a:pPr lvl="1"/>
            <a:r>
              <a:rPr lang="en-US" dirty="0" smtClean="0"/>
              <a:t>This bit is always 0 for processors that support Intel 64 architecture.</a:t>
            </a:r>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25</a:t>
            </a:fld>
            <a:endParaRPr lang="en-US"/>
          </a:p>
        </p:txBody>
      </p:sp>
      <p:sp>
        <p:nvSpPr>
          <p:cNvPr id="143" name="Rectangle 4"/>
          <p:cNvSpPr>
            <a:spLocks noChangeArrowheads="1"/>
          </p:cNvSpPr>
          <p:nvPr/>
        </p:nvSpPr>
        <p:spPr bwMode="auto">
          <a:xfrm>
            <a:off x="609600" y="5183184"/>
            <a:ext cx="8001000" cy="11625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dirty="0" smtClean="0"/>
              <a:t>XOR 		</a:t>
            </a:r>
            <a:r>
              <a:rPr lang="en-US" dirty="0" err="1" smtClean="0"/>
              <a:t>ecx</a:t>
            </a:r>
            <a:r>
              <a:rPr lang="en-US" dirty="0" smtClean="0"/>
              <a:t>, </a:t>
            </a:r>
            <a:r>
              <a:rPr lang="en-US" dirty="0" err="1" smtClean="0"/>
              <a:t>ecx</a:t>
            </a:r>
            <a:endParaRPr lang="en-US" dirty="0" smtClean="0"/>
          </a:p>
          <a:p>
            <a:r>
              <a:rPr lang="en-US" dirty="0" smtClean="0"/>
              <a:t>MOV 	</a:t>
            </a:r>
            <a:r>
              <a:rPr lang="en-US" dirty="0" err="1" smtClean="0"/>
              <a:t>ecx</a:t>
            </a:r>
            <a:r>
              <a:rPr lang="en-US" dirty="0" smtClean="0"/>
              <a:t>, 0480h </a:t>
            </a:r>
            <a:endParaRPr lang="en-US" dirty="0"/>
          </a:p>
          <a:p>
            <a:r>
              <a:rPr lang="en-US" dirty="0" smtClean="0"/>
              <a:t>RDMSR</a:t>
            </a:r>
          </a:p>
          <a:p>
            <a:r>
              <a:rPr lang="en-US" dirty="0" smtClean="0"/>
              <a:t>; result is now in </a:t>
            </a:r>
            <a:r>
              <a:rPr lang="en-US" dirty="0" err="1" smtClean="0"/>
              <a:t>edx:eax</a:t>
            </a:r>
            <a:r>
              <a:rPr lang="en-US" dirty="0" smtClean="0"/>
              <a:t> (i.e., 64 bits across two 32 bit registers)</a:t>
            </a:r>
            <a:endParaRPr lang="en-US" dirty="0"/>
          </a:p>
        </p:txBody>
      </p:sp>
    </p:spTree>
    <p:extLst>
      <p:ext uri="{BB962C8B-B14F-4D97-AF65-F5344CB8AC3E}">
        <p14:creationId xmlns:p14="http://schemas.microsoft.com/office/powerpoint/2010/main" val="275468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lstStyle/>
          <a:p>
            <a:r>
              <a:rPr lang="en-US" dirty="0" smtClean="0"/>
              <a:t>IA32_VMX_BASIC as C </a:t>
            </a:r>
            <a:r>
              <a:rPr lang="en-US" dirty="0" err="1" smtClean="0"/>
              <a:t>struct</a:t>
            </a:r>
            <a:endParaRPr lang="en-US" dirty="0"/>
          </a:p>
        </p:txBody>
      </p:sp>
      <p:sp>
        <p:nvSpPr>
          <p:cNvPr id="3" name="Content Placeholder 2"/>
          <p:cNvSpPr>
            <a:spLocks noGrp="1"/>
          </p:cNvSpPr>
          <p:nvPr>
            <p:ph idx="1"/>
          </p:nvPr>
        </p:nvSpPr>
        <p:spPr>
          <a:xfrm>
            <a:off x="457200" y="1146710"/>
            <a:ext cx="8229600" cy="5209640"/>
          </a:xfrm>
        </p:spPr>
        <p:txBody>
          <a:bodyPr>
            <a:normAutofit fontScale="92500" lnSpcReduction="20000"/>
          </a:bodyPr>
          <a:lstStyle/>
          <a:p>
            <a:pPr marL="0" indent="0">
              <a:buNone/>
            </a:pPr>
            <a:r>
              <a:rPr lang="en-US" dirty="0" err="1"/>
              <a:t>typedef</a:t>
            </a:r>
            <a:r>
              <a:rPr lang="en-US" dirty="0"/>
              <a:t> </a:t>
            </a:r>
            <a:r>
              <a:rPr lang="en-US" dirty="0" err="1"/>
              <a:t>struct</a:t>
            </a:r>
            <a:r>
              <a:rPr lang="en-US" dirty="0"/>
              <a:t> _VMX_BASIC_MSR {</a:t>
            </a:r>
          </a:p>
          <a:p>
            <a:pPr marL="0" indent="0">
              <a:buNone/>
            </a:pPr>
            <a:r>
              <a:rPr lang="en-US" dirty="0"/>
              <a:t>    unsigned RevId:32;</a:t>
            </a:r>
          </a:p>
          <a:p>
            <a:pPr marL="0" indent="0">
              <a:buNone/>
            </a:pPr>
            <a:r>
              <a:rPr lang="en-US" dirty="0"/>
              <a:t>    unsigned szVmxOnRegion:12;</a:t>
            </a:r>
          </a:p>
          <a:p>
            <a:pPr marL="0" indent="0">
              <a:buNone/>
            </a:pPr>
            <a:r>
              <a:rPr lang="en-US" dirty="0"/>
              <a:t>    unsigned ClearBit:1;</a:t>
            </a:r>
          </a:p>
          <a:p>
            <a:pPr marL="0" indent="0">
              <a:buNone/>
            </a:pPr>
            <a:r>
              <a:rPr lang="en-US" dirty="0"/>
              <a:t>    unsigned Reserved:3;</a:t>
            </a:r>
          </a:p>
          <a:p>
            <a:pPr marL="0" indent="0">
              <a:buNone/>
            </a:pPr>
            <a:r>
              <a:rPr lang="en-US" dirty="0"/>
              <a:t>    unsigned PhysicalWidth:1;</a:t>
            </a:r>
          </a:p>
          <a:p>
            <a:pPr marL="0" indent="0">
              <a:buNone/>
            </a:pPr>
            <a:r>
              <a:rPr lang="en-US" dirty="0"/>
              <a:t>    unsigned DualMonitor:1;</a:t>
            </a:r>
          </a:p>
          <a:p>
            <a:pPr marL="0" indent="0">
              <a:buNone/>
            </a:pPr>
            <a:r>
              <a:rPr lang="en-US" dirty="0"/>
              <a:t>    unsigned MemoryType:4;</a:t>
            </a:r>
          </a:p>
          <a:p>
            <a:pPr marL="0" indent="0">
              <a:buNone/>
            </a:pPr>
            <a:r>
              <a:rPr lang="en-US" dirty="0"/>
              <a:t>    unsigned VmExitInformation:1;</a:t>
            </a:r>
          </a:p>
          <a:p>
            <a:pPr marL="0" indent="0">
              <a:buNone/>
            </a:pPr>
            <a:r>
              <a:rPr lang="en-US" dirty="0"/>
              <a:t>    unsigned Reserved2:9;</a:t>
            </a:r>
          </a:p>
          <a:p>
            <a:pPr marL="0" indent="0">
              <a:buNone/>
            </a:pPr>
            <a:r>
              <a:rPr lang="en-US" dirty="0"/>
              <a:t>} VMX_BASIC_MSR, *PVMX_BASIC_MSR;</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26</a:t>
            </a:fld>
            <a:endParaRPr lang="en-US"/>
          </a:p>
        </p:txBody>
      </p:sp>
      <p:sp>
        <p:nvSpPr>
          <p:cNvPr id="7" name="Line Callout 2 (Accent Bar) 6"/>
          <p:cNvSpPr/>
          <p:nvPr/>
        </p:nvSpPr>
        <p:spPr>
          <a:xfrm>
            <a:off x="6215353" y="3917892"/>
            <a:ext cx="2675304" cy="634969"/>
          </a:xfrm>
          <a:prstGeom prst="accentCallout2">
            <a:avLst/>
          </a:prstGeom>
        </p:spPr>
        <p:style>
          <a:lnRef idx="2">
            <a:schemeClr val="dk1"/>
          </a:lnRef>
          <a:fillRef idx="1">
            <a:schemeClr val="lt1"/>
          </a:fillRef>
          <a:effectRef idx="0">
            <a:schemeClr val="dk1"/>
          </a:effectRef>
          <a:fontRef idx="minor">
            <a:schemeClr val="dk1"/>
          </a:fontRef>
        </p:style>
        <p:txBody>
          <a:bodyPr rtlCol="0" anchor="ctr"/>
          <a:lstStyle/>
          <a:p>
            <a:r>
              <a:rPr lang="en-US" b="1" dirty="0" smtClean="0"/>
              <a:t>0 – </a:t>
            </a:r>
            <a:r>
              <a:rPr lang="en-US" b="1" dirty="0" err="1" smtClean="0"/>
              <a:t>Uncacheable</a:t>
            </a:r>
            <a:r>
              <a:rPr lang="en-US" b="1" dirty="0" smtClean="0"/>
              <a:t> (UC)</a:t>
            </a:r>
          </a:p>
          <a:p>
            <a:r>
              <a:rPr lang="en-US" b="1" dirty="0" smtClean="0"/>
              <a:t>6 – Write Back (WB)</a:t>
            </a:r>
            <a:endParaRPr lang="en-US" b="1" dirty="0"/>
          </a:p>
        </p:txBody>
      </p:sp>
    </p:spTree>
    <p:extLst>
      <p:ext uri="{BB962C8B-B14F-4D97-AF65-F5344CB8AC3E}">
        <p14:creationId xmlns:p14="http://schemas.microsoft.com/office/powerpoint/2010/main" val="3573890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53"/>
            <a:ext cx="8229600" cy="1143000"/>
          </a:xfrm>
        </p:spPr>
        <p:txBody>
          <a:bodyPr>
            <a:normAutofit/>
          </a:bodyPr>
          <a:lstStyle/>
          <a:p>
            <a:r>
              <a:rPr lang="en-US" dirty="0" smtClean="0"/>
              <a:t>Reading MSRs</a:t>
            </a:r>
            <a:endParaRPr lang="en-US" dirty="0"/>
          </a:p>
        </p:txBody>
      </p:sp>
      <p:sp>
        <p:nvSpPr>
          <p:cNvPr id="3" name="Content Placeholder 2"/>
          <p:cNvSpPr>
            <a:spLocks noGrp="1"/>
          </p:cNvSpPr>
          <p:nvPr>
            <p:ph idx="1"/>
          </p:nvPr>
        </p:nvSpPr>
        <p:spPr>
          <a:xfrm>
            <a:off x="457200" y="1193413"/>
            <a:ext cx="8229600" cy="2255823"/>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pPr marL="0" indent="0">
              <a:buNone/>
            </a:pPr>
            <a:r>
              <a:rPr lang="en-US" dirty="0" smtClean="0"/>
              <a:t>_</a:t>
            </a:r>
            <a:r>
              <a:rPr lang="en-US" dirty="0" err="1" smtClean="0"/>
              <a:t>ReadMsr</a:t>
            </a:r>
            <a:r>
              <a:rPr lang="en-US" dirty="0" smtClean="0"/>
              <a:t> </a:t>
            </a:r>
            <a:r>
              <a:rPr lang="en-US" dirty="0" smtClean="0"/>
              <a:t>PROC</a:t>
            </a:r>
          </a:p>
          <a:p>
            <a:pPr marL="0" indent="0">
              <a:buNone/>
            </a:pPr>
            <a:r>
              <a:rPr lang="en-US" dirty="0"/>
              <a:t>	</a:t>
            </a:r>
            <a:r>
              <a:rPr lang="en-US" dirty="0" err="1" smtClean="0"/>
              <a:t>xor</a:t>
            </a:r>
            <a:r>
              <a:rPr lang="en-US" dirty="0"/>
              <a:t>	</a:t>
            </a:r>
            <a:r>
              <a:rPr lang="en-US" dirty="0" smtClean="0"/>
              <a:t>	</a:t>
            </a:r>
            <a:r>
              <a:rPr lang="en-US" dirty="0" err="1" smtClean="0"/>
              <a:t>rax</a:t>
            </a:r>
            <a:r>
              <a:rPr lang="en-US" dirty="0" smtClean="0"/>
              <a:t>, </a:t>
            </a:r>
            <a:r>
              <a:rPr lang="en-US" dirty="0" err="1" smtClean="0"/>
              <a:t>rax</a:t>
            </a:r>
            <a:endParaRPr lang="en-US" dirty="0"/>
          </a:p>
          <a:p>
            <a:pPr marL="0" indent="0">
              <a:buNone/>
            </a:pPr>
            <a:r>
              <a:rPr lang="en-US" dirty="0" smtClean="0"/>
              <a:t>	</a:t>
            </a:r>
            <a:r>
              <a:rPr lang="en-US" dirty="0" err="1" smtClean="0"/>
              <a:t>rdmsr</a:t>
            </a:r>
            <a:r>
              <a:rPr lang="en-US" dirty="0" smtClean="0"/>
              <a:t>       ; </a:t>
            </a:r>
            <a:r>
              <a:rPr lang="en-US" dirty="0"/>
              <a:t>MSR[</a:t>
            </a:r>
            <a:r>
              <a:rPr lang="en-US" dirty="0" err="1"/>
              <a:t>ecx</a:t>
            </a:r>
            <a:r>
              <a:rPr lang="en-US" dirty="0"/>
              <a:t>] --&gt; </a:t>
            </a:r>
            <a:r>
              <a:rPr lang="en-US" dirty="0" err="1"/>
              <a:t>edx:eax</a:t>
            </a:r>
            <a:endParaRPr lang="en-US" dirty="0"/>
          </a:p>
          <a:p>
            <a:pPr marL="0" indent="0">
              <a:buNone/>
            </a:pPr>
            <a:r>
              <a:rPr lang="en-US" dirty="0"/>
              <a:t>        </a:t>
            </a:r>
            <a:r>
              <a:rPr lang="en-US" dirty="0" err="1"/>
              <a:t>shl</a:t>
            </a:r>
            <a:r>
              <a:rPr lang="en-US" dirty="0"/>
              <a:t>             </a:t>
            </a:r>
            <a:r>
              <a:rPr lang="en-US" dirty="0" err="1"/>
              <a:t>rdx</a:t>
            </a:r>
            <a:r>
              <a:rPr lang="en-US" dirty="0"/>
              <a:t>, 32</a:t>
            </a:r>
          </a:p>
          <a:p>
            <a:pPr marL="0" indent="0">
              <a:buNone/>
            </a:pPr>
            <a:r>
              <a:rPr lang="en-US" dirty="0"/>
              <a:t>        or              </a:t>
            </a:r>
            <a:r>
              <a:rPr lang="en-US" dirty="0" err="1"/>
              <a:t>rax</a:t>
            </a:r>
            <a:r>
              <a:rPr lang="en-US" dirty="0"/>
              <a:t>, </a:t>
            </a:r>
            <a:r>
              <a:rPr lang="en-US" dirty="0" err="1"/>
              <a:t>rdx</a:t>
            </a:r>
            <a:endParaRPr lang="en-US" dirty="0"/>
          </a:p>
          <a:p>
            <a:pPr marL="0" indent="0">
              <a:buNone/>
            </a:pPr>
            <a:r>
              <a:rPr lang="en-US" dirty="0"/>
              <a:t>        </a:t>
            </a:r>
            <a:r>
              <a:rPr lang="en-US" b="1" dirty="0" smtClean="0"/>
              <a:t>ret ; don’t forget to ret or you will mess up your stack</a:t>
            </a:r>
            <a:endParaRPr lang="en-US" b="1" dirty="0"/>
          </a:p>
          <a:p>
            <a:pPr marL="0" indent="0">
              <a:buNone/>
            </a:pPr>
            <a:r>
              <a:rPr lang="en-US" dirty="0"/>
              <a:t>_</a:t>
            </a:r>
            <a:r>
              <a:rPr lang="en-US" dirty="0" err="1"/>
              <a:t>ReadMsr</a:t>
            </a:r>
            <a:r>
              <a:rPr lang="en-US" dirty="0"/>
              <a:t> ENDP</a:t>
            </a:r>
          </a:p>
          <a:p>
            <a:pPr marL="0" indent="0">
              <a:buNone/>
            </a:pP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27</a:t>
            </a:fld>
            <a:endParaRPr lang="en-US"/>
          </a:p>
        </p:txBody>
      </p:sp>
      <p:sp>
        <p:nvSpPr>
          <p:cNvPr id="7" name="TextBox 6"/>
          <p:cNvSpPr txBox="1"/>
          <p:nvPr/>
        </p:nvSpPr>
        <p:spPr>
          <a:xfrm>
            <a:off x="457200" y="824081"/>
            <a:ext cx="2741969" cy="369332"/>
          </a:xfrm>
          <a:prstGeom prst="rect">
            <a:avLst/>
          </a:prstGeom>
          <a:noFill/>
        </p:spPr>
        <p:txBody>
          <a:bodyPr wrap="none" rtlCol="0">
            <a:spAutoFit/>
          </a:bodyPr>
          <a:lstStyle/>
          <a:p>
            <a:r>
              <a:rPr lang="en-US" b="1" dirty="0" smtClean="0"/>
              <a:t>In our amd64/amd64.asm:</a:t>
            </a:r>
            <a:endParaRPr lang="en-US" b="1" dirty="0"/>
          </a:p>
        </p:txBody>
      </p:sp>
      <p:sp>
        <p:nvSpPr>
          <p:cNvPr id="8" name="Content Placeholder 2"/>
          <p:cNvSpPr txBox="1">
            <a:spLocks/>
          </p:cNvSpPr>
          <p:nvPr/>
        </p:nvSpPr>
        <p:spPr>
          <a:xfrm>
            <a:off x="457200" y="3888034"/>
            <a:ext cx="8229600" cy="45775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000" dirty="0"/>
              <a:t>ULONG64 _</a:t>
            </a:r>
            <a:r>
              <a:rPr lang="en-US" sz="2000" dirty="0" err="1"/>
              <a:t>ReadMsr</a:t>
            </a:r>
            <a:r>
              <a:rPr lang="en-US" sz="2000" dirty="0"/>
              <a:t>(ULONG32 </a:t>
            </a:r>
            <a:r>
              <a:rPr lang="en-US" sz="2000" dirty="0" err="1"/>
              <a:t>reg</a:t>
            </a:r>
            <a:r>
              <a:rPr lang="en-US" sz="2000" dirty="0"/>
              <a:t>);</a:t>
            </a:r>
          </a:p>
        </p:txBody>
      </p:sp>
      <p:sp>
        <p:nvSpPr>
          <p:cNvPr id="9" name="TextBox 8"/>
          <p:cNvSpPr txBox="1"/>
          <p:nvPr/>
        </p:nvSpPr>
        <p:spPr>
          <a:xfrm>
            <a:off x="466440" y="3523948"/>
            <a:ext cx="2083172" cy="369332"/>
          </a:xfrm>
          <a:prstGeom prst="rect">
            <a:avLst/>
          </a:prstGeom>
          <a:noFill/>
        </p:spPr>
        <p:txBody>
          <a:bodyPr wrap="none" rtlCol="0">
            <a:spAutoFit/>
          </a:bodyPr>
          <a:lstStyle/>
          <a:p>
            <a:r>
              <a:rPr lang="en-US" b="1" dirty="0" smtClean="0"/>
              <a:t>In our </a:t>
            </a:r>
            <a:r>
              <a:rPr lang="en-US" b="1" dirty="0" err="1" smtClean="0"/>
              <a:t>src</a:t>
            </a:r>
            <a:r>
              <a:rPr lang="en-US" b="1" dirty="0" smtClean="0"/>
              <a:t>/amd64.h:</a:t>
            </a:r>
            <a:endParaRPr lang="en-US" b="1" dirty="0"/>
          </a:p>
        </p:txBody>
      </p:sp>
      <p:sp>
        <p:nvSpPr>
          <p:cNvPr id="10" name="Content Placeholder 2"/>
          <p:cNvSpPr txBox="1">
            <a:spLocks/>
          </p:cNvSpPr>
          <p:nvPr/>
        </p:nvSpPr>
        <p:spPr>
          <a:xfrm>
            <a:off x="466440" y="4784587"/>
            <a:ext cx="8229600" cy="1272915"/>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dirty="0"/>
              <a:t>PVMX_BASIC_MSR </a:t>
            </a:r>
            <a:r>
              <a:rPr lang="en-US" dirty="0" err="1"/>
              <a:t>pvmx</a:t>
            </a:r>
            <a:r>
              <a:rPr lang="en-US" dirty="0" smtClean="0"/>
              <a:t>;</a:t>
            </a:r>
          </a:p>
          <a:p>
            <a:pPr marL="0" indent="0">
              <a:buNone/>
            </a:pPr>
            <a:r>
              <a:rPr lang="en-US" dirty="0" smtClean="0"/>
              <a:t>ULONG64 </a:t>
            </a:r>
            <a:r>
              <a:rPr lang="en-US" dirty="0" err="1" smtClean="0"/>
              <a:t>msr</a:t>
            </a:r>
            <a:r>
              <a:rPr lang="en-US" dirty="0" smtClean="0"/>
              <a:t>;</a:t>
            </a:r>
          </a:p>
          <a:p>
            <a:pPr marL="0" indent="0">
              <a:buNone/>
            </a:pPr>
            <a:r>
              <a:rPr lang="en-US" dirty="0" err="1" smtClean="0"/>
              <a:t>msr</a:t>
            </a:r>
            <a:r>
              <a:rPr lang="en-US" dirty="0" smtClean="0"/>
              <a:t> </a:t>
            </a:r>
            <a:r>
              <a:rPr lang="en-US" dirty="0"/>
              <a:t>= _</a:t>
            </a:r>
            <a:r>
              <a:rPr lang="en-US" dirty="0" err="1"/>
              <a:t>ReadMsr</a:t>
            </a:r>
            <a:r>
              <a:rPr lang="en-US" dirty="0"/>
              <a:t>(MSR_IA32_VMX_BASIC);</a:t>
            </a:r>
          </a:p>
          <a:p>
            <a:pPr marL="0" indent="0">
              <a:buNone/>
            </a:pPr>
            <a:r>
              <a:rPr lang="en-US" dirty="0" err="1" smtClean="0"/>
              <a:t>pvmx</a:t>
            </a:r>
            <a:r>
              <a:rPr lang="en-US" dirty="0" smtClean="0"/>
              <a:t> </a:t>
            </a:r>
            <a:r>
              <a:rPr lang="en-US" dirty="0"/>
              <a:t>= (PVMX_BASIC_MSR)&amp;</a:t>
            </a:r>
            <a:r>
              <a:rPr lang="en-US" dirty="0" err="1"/>
              <a:t>msr</a:t>
            </a:r>
            <a:r>
              <a:rPr lang="en-US" dirty="0"/>
              <a:t>;</a:t>
            </a:r>
          </a:p>
          <a:p>
            <a:pPr marL="0" indent="0">
              <a:buNone/>
            </a:pPr>
            <a:endParaRPr lang="en-US" dirty="0" smtClean="0"/>
          </a:p>
          <a:p>
            <a:pPr marL="0" indent="0">
              <a:buNone/>
            </a:pPr>
            <a:endParaRPr lang="en-US" dirty="0"/>
          </a:p>
        </p:txBody>
      </p:sp>
      <p:sp>
        <p:nvSpPr>
          <p:cNvPr id="11" name="TextBox 10"/>
          <p:cNvSpPr txBox="1"/>
          <p:nvPr/>
        </p:nvSpPr>
        <p:spPr>
          <a:xfrm>
            <a:off x="457200" y="4415255"/>
            <a:ext cx="1851551" cy="369332"/>
          </a:xfrm>
          <a:prstGeom prst="rect">
            <a:avLst/>
          </a:prstGeom>
          <a:noFill/>
        </p:spPr>
        <p:txBody>
          <a:bodyPr wrap="none" rtlCol="0">
            <a:spAutoFit/>
          </a:bodyPr>
          <a:lstStyle/>
          <a:p>
            <a:r>
              <a:rPr lang="en-US" b="1" dirty="0" smtClean="0"/>
              <a:t>In our </a:t>
            </a:r>
            <a:r>
              <a:rPr lang="en-US" b="1" dirty="0" err="1" smtClean="0"/>
              <a:t>src</a:t>
            </a:r>
            <a:r>
              <a:rPr lang="en-US" b="1" dirty="0" smtClean="0"/>
              <a:t>/</a:t>
            </a:r>
            <a:r>
              <a:rPr lang="en-US" b="1" dirty="0" err="1" smtClean="0"/>
              <a:t>vmx.c</a:t>
            </a:r>
            <a:r>
              <a:rPr lang="en-US" b="1" dirty="0" smtClean="0"/>
              <a:t> :</a:t>
            </a:r>
            <a:endParaRPr lang="en-US" b="1" dirty="0"/>
          </a:p>
        </p:txBody>
      </p:sp>
    </p:spTree>
    <p:extLst>
      <p:ext uri="{BB962C8B-B14F-4D97-AF65-F5344CB8AC3E}">
        <p14:creationId xmlns:p14="http://schemas.microsoft.com/office/powerpoint/2010/main" val="2147148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VMXMSR driver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Write a Windows driver to check the value of MSR index 0x480 – </a:t>
            </a:r>
            <a:r>
              <a:rPr lang="en-US" dirty="0" smtClean="0"/>
              <a:t>0x48A, </a:t>
            </a:r>
            <a:r>
              <a:rPr lang="en-US" dirty="0"/>
              <a:t>+ </a:t>
            </a:r>
            <a:r>
              <a:rPr lang="en-US" dirty="0" smtClean="0"/>
              <a:t>FEATURE_CONTROL (0x03a)</a:t>
            </a:r>
            <a:endParaRPr lang="en-US" dirty="0" smtClean="0"/>
          </a:p>
          <a:p>
            <a:r>
              <a:rPr lang="en-US" dirty="0" smtClean="0"/>
              <a:t>Use the C </a:t>
            </a:r>
            <a:r>
              <a:rPr lang="en-US" dirty="0" err="1" smtClean="0"/>
              <a:t>structs</a:t>
            </a:r>
            <a:r>
              <a:rPr lang="en-US" dirty="0" smtClean="0"/>
              <a:t> </a:t>
            </a:r>
            <a:r>
              <a:rPr lang="en-US" dirty="0" smtClean="0"/>
              <a:t>provided for </a:t>
            </a:r>
            <a:r>
              <a:rPr lang="en-US" dirty="0" smtClean="0"/>
              <a:t>MSR_IA32_VMX_BASIC/CR4 </a:t>
            </a:r>
            <a:r>
              <a:rPr lang="en-US" dirty="0" smtClean="0"/>
              <a:t>to dump a detailed description</a:t>
            </a:r>
          </a:p>
          <a:p>
            <a:r>
              <a:rPr lang="en-US" dirty="0" smtClean="0"/>
              <a:t>Also grab and dump the CR4 value and for convenience whether CR4.VMXE is set to 1</a:t>
            </a:r>
          </a:p>
          <a:p>
            <a:r>
              <a:rPr lang="en-US" dirty="0" smtClean="0"/>
              <a:t>Use </a:t>
            </a:r>
            <a:r>
              <a:rPr lang="en-US" dirty="0" err="1" smtClean="0"/>
              <a:t>DbgPrint’s</a:t>
            </a:r>
            <a:r>
              <a:rPr lang="en-US" dirty="0" smtClean="0"/>
              <a:t> to print the values and </a:t>
            </a:r>
            <a:r>
              <a:rPr lang="en-US" dirty="0" err="1" smtClean="0"/>
              <a:t>Sysinternals</a:t>
            </a:r>
            <a:r>
              <a:rPr lang="en-US" dirty="0" smtClean="0"/>
              <a:t> </a:t>
            </a:r>
            <a:r>
              <a:rPr lang="en-US" dirty="0" err="1" smtClean="0"/>
              <a:t>DbgView</a:t>
            </a:r>
            <a:r>
              <a:rPr lang="en-US" dirty="0" smtClean="0"/>
              <a:t> to view the results.</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28</a:t>
            </a:fld>
            <a:endParaRPr lang="en-US"/>
          </a:p>
        </p:txBody>
      </p:sp>
    </p:spTree>
    <p:extLst>
      <p:ext uri="{BB962C8B-B14F-4D97-AF65-F5344CB8AC3E}">
        <p14:creationId xmlns:p14="http://schemas.microsoft.com/office/powerpoint/2010/main" val="204615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normAutofit fontScale="90000"/>
          </a:bodyPr>
          <a:lstStyle/>
          <a:p>
            <a:r>
              <a:rPr lang="en-US" dirty="0" smtClean="0"/>
              <a:t>Allocating VMXON Region </a:t>
            </a:r>
            <a:br>
              <a:rPr lang="en-US" dirty="0" smtClean="0"/>
            </a:br>
            <a:r>
              <a:rPr lang="en-US" dirty="0" smtClean="0"/>
              <a:t>in Windows Driver</a:t>
            </a:r>
            <a:endParaRPr lang="en-US" dirty="0"/>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29</a:t>
            </a:fld>
            <a:endParaRPr lang="en-US"/>
          </a:p>
        </p:txBody>
      </p:sp>
      <p:sp>
        <p:nvSpPr>
          <p:cNvPr id="10" name="Rectangle 4"/>
          <p:cNvSpPr>
            <a:spLocks noChangeArrowheads="1"/>
          </p:cNvSpPr>
          <p:nvPr/>
        </p:nvSpPr>
        <p:spPr bwMode="auto">
          <a:xfrm>
            <a:off x="609600" y="1725890"/>
            <a:ext cx="8001000" cy="46304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dirty="0" err="1"/>
              <a:t>typedef</a:t>
            </a:r>
            <a:r>
              <a:rPr lang="en-US" dirty="0"/>
              <a:t> LARGE_INTEGER PHYSICAL_ADDRESS, *PPHYSICAL_ADDRESS</a:t>
            </a:r>
            <a:r>
              <a:rPr lang="en-US" dirty="0" smtClean="0"/>
              <a:t>;</a:t>
            </a:r>
          </a:p>
          <a:p>
            <a:r>
              <a:rPr lang="en-US" dirty="0" smtClean="0"/>
              <a:t>PVMX_BASIC_MSR </a:t>
            </a:r>
            <a:r>
              <a:rPr lang="en-US" dirty="0" err="1" smtClean="0"/>
              <a:t>pvmx</a:t>
            </a:r>
            <a:r>
              <a:rPr lang="en-US" dirty="0" smtClean="0"/>
              <a:t>;</a:t>
            </a:r>
            <a:endParaRPr lang="en-US" dirty="0" smtClean="0"/>
          </a:p>
          <a:p>
            <a:r>
              <a:rPr lang="en-US" dirty="0" smtClean="0"/>
              <a:t>PHYSICAL_ADDRESS </a:t>
            </a:r>
            <a:r>
              <a:rPr lang="en-US" dirty="0"/>
              <a:t>pa</a:t>
            </a:r>
            <a:r>
              <a:rPr lang="en-US" dirty="0" smtClean="0"/>
              <a:t>;</a:t>
            </a:r>
          </a:p>
          <a:p>
            <a:r>
              <a:rPr lang="en-US" dirty="0" smtClean="0"/>
              <a:t>PVOID </a:t>
            </a:r>
            <a:r>
              <a:rPr lang="en-US" dirty="0" err="1" smtClean="0"/>
              <a:t>va</a:t>
            </a:r>
            <a:r>
              <a:rPr lang="en-US" dirty="0" smtClean="0"/>
              <a:t>;</a:t>
            </a:r>
          </a:p>
          <a:p>
            <a:r>
              <a:rPr lang="en-US" dirty="0" smtClean="0"/>
              <a:t>/* Read VMX_BASIC MSR into </a:t>
            </a:r>
            <a:r>
              <a:rPr lang="en-US" dirty="0" err="1" smtClean="0"/>
              <a:t>pvmx</a:t>
            </a:r>
            <a:r>
              <a:rPr lang="en-US" dirty="0" smtClean="0"/>
              <a:t> */</a:t>
            </a:r>
          </a:p>
          <a:p>
            <a:endParaRPr lang="en-US" dirty="0" smtClean="0"/>
          </a:p>
          <a:p>
            <a:r>
              <a:rPr lang="en-US" dirty="0" smtClean="0"/>
              <a:t>/</a:t>
            </a:r>
            <a:r>
              <a:rPr lang="en-US" dirty="0"/>
              <a:t>* determine size from bits 44:32 of IA32_VMX_BASIC </a:t>
            </a:r>
            <a:r>
              <a:rPr lang="en-US" dirty="0" smtClean="0"/>
              <a:t>MSR or assume 4K … *</a:t>
            </a:r>
            <a:r>
              <a:rPr lang="en-US" dirty="0"/>
              <a:t>/</a:t>
            </a:r>
          </a:p>
          <a:p>
            <a:r>
              <a:rPr lang="en-US" dirty="0" err="1" smtClean="0"/>
              <a:t>va</a:t>
            </a:r>
            <a:r>
              <a:rPr lang="en-US" dirty="0" smtClean="0"/>
              <a:t> = </a:t>
            </a:r>
            <a:r>
              <a:rPr lang="en-US" b="1" dirty="0" err="1" smtClean="0"/>
              <a:t>AllocateContiguousMemory</a:t>
            </a:r>
            <a:r>
              <a:rPr lang="en-US" dirty="0" smtClean="0"/>
              <a:t>(size);</a:t>
            </a:r>
          </a:p>
          <a:p>
            <a:endParaRPr lang="en-US" dirty="0" smtClean="0"/>
          </a:p>
          <a:p>
            <a:r>
              <a:rPr lang="en-US" dirty="0" smtClean="0"/>
              <a:t>/* </a:t>
            </a:r>
            <a:r>
              <a:rPr lang="en-US" dirty="0" smtClean="0"/>
              <a:t>check for null </a:t>
            </a:r>
            <a:r>
              <a:rPr lang="en-US" dirty="0" err="1" smtClean="0"/>
              <a:t>va</a:t>
            </a:r>
            <a:r>
              <a:rPr lang="en-US" dirty="0" smtClean="0"/>
              <a:t>, set VMX revision ID </a:t>
            </a:r>
            <a:r>
              <a:rPr lang="en-US" dirty="0" smtClean="0"/>
              <a:t>*/</a:t>
            </a:r>
          </a:p>
          <a:p>
            <a:r>
              <a:rPr lang="en-US" dirty="0" smtClean="0"/>
              <a:t>*(ULONG32 *)</a:t>
            </a:r>
            <a:r>
              <a:rPr lang="en-US" dirty="0" err="1" smtClean="0"/>
              <a:t>va</a:t>
            </a:r>
            <a:r>
              <a:rPr lang="en-US" dirty="0" smtClean="0"/>
              <a:t> = </a:t>
            </a:r>
            <a:r>
              <a:rPr lang="en-US" dirty="0" err="1" smtClean="0"/>
              <a:t>pvmx</a:t>
            </a:r>
            <a:r>
              <a:rPr lang="en-US" dirty="0" smtClean="0"/>
              <a:t>-&gt;</a:t>
            </a:r>
            <a:r>
              <a:rPr lang="en-US" dirty="0" err="1" smtClean="0"/>
              <a:t>RevId</a:t>
            </a:r>
            <a:r>
              <a:rPr lang="en-US" dirty="0" smtClean="0"/>
              <a:t>;</a:t>
            </a:r>
            <a:endParaRPr lang="en-US" dirty="0"/>
          </a:p>
          <a:p>
            <a:r>
              <a:rPr lang="en-US" dirty="0" smtClean="0"/>
              <a:t>pa = </a:t>
            </a:r>
            <a:r>
              <a:rPr lang="en-US" b="1" dirty="0" err="1" smtClean="0"/>
              <a:t>MmGetPhysicalAddress</a:t>
            </a:r>
            <a:r>
              <a:rPr lang="en-US" dirty="0" smtClean="0"/>
              <a:t>(</a:t>
            </a:r>
            <a:r>
              <a:rPr lang="en-US" dirty="0" err="1" smtClean="0"/>
              <a:t>va</a:t>
            </a:r>
            <a:r>
              <a:rPr lang="en-US" dirty="0" smtClean="0"/>
              <a:t>)</a:t>
            </a:r>
            <a:endParaRPr lang="en-US" dirty="0" smtClean="0"/>
          </a:p>
          <a:p>
            <a:r>
              <a:rPr lang="en-US" dirty="0" smtClean="0"/>
              <a:t>…</a:t>
            </a:r>
          </a:p>
          <a:p>
            <a:r>
              <a:rPr lang="en-US" dirty="0" smtClean="0"/>
              <a:t>/* set CR4.VMXE bit =&gt; */</a:t>
            </a:r>
          </a:p>
          <a:p>
            <a:endParaRPr lang="en-US" dirty="0" smtClean="0"/>
          </a:p>
          <a:p>
            <a:r>
              <a:rPr lang="en-US" dirty="0" smtClean="0"/>
              <a:t>_</a:t>
            </a:r>
            <a:r>
              <a:rPr lang="en-US" dirty="0" err="1" smtClean="0"/>
              <a:t>VmxOn</a:t>
            </a:r>
            <a:r>
              <a:rPr lang="en-US" dirty="0" smtClean="0"/>
              <a:t>(…)</a:t>
            </a:r>
            <a:endParaRPr lang="en-US" dirty="0"/>
          </a:p>
        </p:txBody>
      </p:sp>
      <p:sp>
        <p:nvSpPr>
          <p:cNvPr id="8" name="TextBox 7"/>
          <p:cNvSpPr txBox="1"/>
          <p:nvPr/>
        </p:nvSpPr>
        <p:spPr>
          <a:xfrm>
            <a:off x="609600" y="1393153"/>
            <a:ext cx="1851551" cy="369332"/>
          </a:xfrm>
          <a:prstGeom prst="rect">
            <a:avLst/>
          </a:prstGeom>
          <a:noFill/>
        </p:spPr>
        <p:txBody>
          <a:bodyPr wrap="none" rtlCol="0">
            <a:spAutoFit/>
          </a:bodyPr>
          <a:lstStyle/>
          <a:p>
            <a:r>
              <a:rPr lang="en-US" b="1" dirty="0" smtClean="0"/>
              <a:t>In our </a:t>
            </a:r>
            <a:r>
              <a:rPr lang="en-US" b="1" dirty="0" err="1" smtClean="0"/>
              <a:t>src</a:t>
            </a:r>
            <a:r>
              <a:rPr lang="en-US" b="1" dirty="0" smtClean="0"/>
              <a:t>/</a:t>
            </a:r>
            <a:r>
              <a:rPr lang="en-US" b="1" dirty="0" err="1" smtClean="0"/>
              <a:t>vmx.c</a:t>
            </a:r>
            <a:r>
              <a:rPr lang="en-US" b="1" dirty="0" smtClean="0"/>
              <a:t> :</a:t>
            </a:r>
            <a:endParaRPr lang="en-US" b="1" dirty="0"/>
          </a:p>
        </p:txBody>
      </p:sp>
    </p:spTree>
    <p:extLst>
      <p:ext uri="{BB962C8B-B14F-4D97-AF65-F5344CB8AC3E}">
        <p14:creationId xmlns:p14="http://schemas.microsoft.com/office/powerpoint/2010/main" val="805600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Assisted Virtualization</a:t>
            </a:r>
            <a:endParaRPr lang="en-US" dirty="0"/>
          </a:p>
        </p:txBody>
      </p:sp>
      <p:sp>
        <p:nvSpPr>
          <p:cNvPr id="3" name="Content Placeholder 2"/>
          <p:cNvSpPr>
            <a:spLocks noGrp="1"/>
          </p:cNvSpPr>
          <p:nvPr>
            <p:ph idx="1"/>
          </p:nvPr>
        </p:nvSpPr>
        <p:spPr/>
        <p:txBody>
          <a:bodyPr>
            <a:normAutofit fontScale="92500"/>
          </a:bodyPr>
          <a:lstStyle/>
          <a:p>
            <a:r>
              <a:rPr lang="en-US" dirty="0" smtClean="0"/>
              <a:t>Hardware provides the heavy lifting to deal with all these issues</a:t>
            </a:r>
          </a:p>
          <a:p>
            <a:r>
              <a:rPr lang="en-US" dirty="0" smtClean="0"/>
              <a:t>Host (dom0 or VMM) – whoever is there “first”</a:t>
            </a:r>
          </a:p>
          <a:p>
            <a:pPr lvl="1"/>
            <a:r>
              <a:rPr lang="en-US" dirty="0" smtClean="0"/>
              <a:t>in charge of creating VM “control structures</a:t>
            </a:r>
            <a:r>
              <a:rPr lang="en-US" dirty="0" smtClean="0"/>
              <a:t>” (VMCSs)</a:t>
            </a:r>
            <a:endParaRPr lang="en-US" dirty="0" smtClean="0"/>
          </a:p>
          <a:p>
            <a:r>
              <a:rPr lang="en-US" dirty="0" smtClean="0"/>
              <a:t>Before a guest runs, specify a number of events/state that cause VM exits</a:t>
            </a:r>
          </a:p>
          <a:p>
            <a:pPr lvl="1"/>
            <a:r>
              <a:rPr lang="en-US" dirty="0" smtClean="0"/>
              <a:t>Think “bitmask” of interrupts to jump out to VMM land</a:t>
            </a:r>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E658-60ED-8149-8543-3DDC7ED3E89C}" type="slidenum">
              <a:rPr lang="en-US" smtClean="0"/>
              <a:t>3</a:t>
            </a:fld>
            <a:endParaRPr lang="en-US"/>
          </a:p>
        </p:txBody>
      </p:sp>
    </p:spTree>
    <p:extLst>
      <p:ext uri="{BB962C8B-B14F-4D97-AF65-F5344CB8AC3E}">
        <p14:creationId xmlns:p14="http://schemas.microsoft.com/office/powerpoint/2010/main" val="3951672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Allocating VMXON Region </a:t>
            </a:r>
            <a:br>
              <a:rPr lang="en-US" dirty="0"/>
            </a:br>
            <a:r>
              <a:rPr lang="en-US" dirty="0"/>
              <a:t>in Windows Driver</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30</a:t>
            </a:fld>
            <a:endParaRPr lang="en-US"/>
          </a:p>
        </p:txBody>
      </p:sp>
      <p:sp>
        <p:nvSpPr>
          <p:cNvPr id="8" name="Rectangle 4"/>
          <p:cNvSpPr>
            <a:spLocks noChangeArrowheads="1"/>
          </p:cNvSpPr>
          <p:nvPr/>
        </p:nvSpPr>
        <p:spPr bwMode="auto">
          <a:xfrm>
            <a:off x="609600" y="2614986"/>
            <a:ext cx="8001000" cy="24786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b="1" dirty="0" smtClean="0"/>
              <a:t>; pure assembly implementation</a:t>
            </a:r>
          </a:p>
          <a:p>
            <a:r>
              <a:rPr lang="en-US" dirty="0" smtClean="0"/>
              <a:t>.data</a:t>
            </a:r>
          </a:p>
          <a:p>
            <a:r>
              <a:rPr lang="en-US" dirty="0" err="1" smtClean="0"/>
              <a:t>vmxon_ptr</a:t>
            </a:r>
            <a:r>
              <a:rPr lang="en-US" dirty="0" smtClean="0"/>
              <a:t> </a:t>
            </a:r>
            <a:r>
              <a:rPr lang="en-US" dirty="0" err="1" smtClean="0"/>
              <a:t>dq</a:t>
            </a:r>
            <a:r>
              <a:rPr lang="en-US" dirty="0" smtClean="0"/>
              <a:t>    ; initialized elsewhere</a:t>
            </a:r>
          </a:p>
          <a:p>
            <a:r>
              <a:rPr lang="en-US" dirty="0" smtClean="0"/>
              <a:t>…</a:t>
            </a:r>
          </a:p>
          <a:p>
            <a:r>
              <a:rPr lang="en-US" dirty="0" smtClean="0"/>
              <a:t>.code</a:t>
            </a:r>
          </a:p>
          <a:p>
            <a:r>
              <a:rPr lang="en-US" dirty="0" smtClean="0"/>
              <a:t>MOV </a:t>
            </a:r>
            <a:r>
              <a:rPr lang="en-US" dirty="0" err="1"/>
              <a:t>ecx</a:t>
            </a:r>
            <a:r>
              <a:rPr lang="en-US" dirty="0"/>
              <a:t>, 0x480     		;  IA32_VMX_BASIC MSR</a:t>
            </a:r>
          </a:p>
          <a:p>
            <a:r>
              <a:rPr lang="en-US" dirty="0"/>
              <a:t>RDMSR				;</a:t>
            </a:r>
          </a:p>
          <a:p>
            <a:r>
              <a:rPr lang="en-US" dirty="0"/>
              <a:t>MOV   </a:t>
            </a:r>
            <a:r>
              <a:rPr lang="en-US" dirty="0" err="1"/>
              <a:t>edx</a:t>
            </a:r>
            <a:r>
              <a:rPr lang="en-US" dirty="0"/>
              <a:t>, [</a:t>
            </a:r>
            <a:r>
              <a:rPr lang="en-US" dirty="0" err="1"/>
              <a:t>vmxon-ptr</a:t>
            </a:r>
            <a:r>
              <a:rPr lang="en-US" dirty="0"/>
              <a:t>]	;  load VMXON region</a:t>
            </a:r>
          </a:p>
          <a:p>
            <a:r>
              <a:rPr lang="en-US" dirty="0"/>
              <a:t>MOV  [</a:t>
            </a:r>
            <a:r>
              <a:rPr lang="en-US" dirty="0" err="1"/>
              <a:t>edx</a:t>
            </a:r>
            <a:r>
              <a:rPr lang="en-US" dirty="0"/>
              <a:t>], </a:t>
            </a:r>
            <a:r>
              <a:rPr lang="en-US" dirty="0" err="1"/>
              <a:t>eax</a:t>
            </a:r>
            <a:r>
              <a:rPr lang="en-US" dirty="0"/>
              <a:t>		</a:t>
            </a:r>
            <a:r>
              <a:rPr lang="en-US" dirty="0" smtClean="0"/>
              <a:t>;  </a:t>
            </a:r>
            <a:r>
              <a:rPr lang="en-US" dirty="0"/>
              <a:t>VMX revision id into offset 0 of VMXON </a:t>
            </a:r>
            <a:r>
              <a:rPr lang="en-US" dirty="0" smtClean="0"/>
              <a:t>region</a:t>
            </a:r>
            <a:endParaRPr lang="en-US" dirty="0"/>
          </a:p>
        </p:txBody>
      </p:sp>
    </p:spTree>
    <p:extLst>
      <p:ext uri="{BB962C8B-B14F-4D97-AF65-F5344CB8AC3E}">
        <p14:creationId xmlns:p14="http://schemas.microsoft.com/office/powerpoint/2010/main" val="1397708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PHYSICAL_ADDRESS</a:t>
            </a:r>
            <a:endParaRPr lang="en-US" dirty="0"/>
          </a:p>
        </p:txBody>
      </p:sp>
      <p:sp>
        <p:nvSpPr>
          <p:cNvPr id="3" name="Content Placeholder 2"/>
          <p:cNvSpPr>
            <a:spLocks noGrp="1"/>
          </p:cNvSpPr>
          <p:nvPr>
            <p:ph idx="1"/>
          </p:nvPr>
        </p:nvSpPr>
        <p:spPr/>
        <p:txBody>
          <a:bodyPr/>
          <a:lstStyle/>
          <a:p>
            <a:pPr marL="0" indent="0">
              <a:buNone/>
            </a:pPr>
            <a:r>
              <a:rPr lang="en-US" dirty="0" err="1" smtClean="0"/>
              <a:t>typedef</a:t>
            </a:r>
            <a:r>
              <a:rPr lang="en-US" dirty="0" smtClean="0"/>
              <a:t> LARGE_INTEGER PHYSICAL_ADDRESS, *PPHYSICAL_ADDRESS;</a:t>
            </a:r>
          </a:p>
          <a:p>
            <a:pPr marL="0" indent="0">
              <a:buNone/>
            </a:pPr>
            <a:endParaRPr lang="en-US" dirty="0"/>
          </a:p>
          <a:p>
            <a:pPr marL="0" indent="0">
              <a:buNone/>
            </a:pPr>
            <a:r>
              <a:rPr lang="en-US" dirty="0" smtClean="0"/>
              <a:t>(LARGE_INTEGER is declared in </a:t>
            </a:r>
            <a:r>
              <a:rPr lang="en-US" dirty="0" err="1" smtClean="0"/>
              <a:t>ntddk.h</a:t>
            </a:r>
            <a:r>
              <a:rPr lang="en-US" dirty="0" smtClean="0"/>
              <a:t>)</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31</a:t>
            </a:fld>
            <a:endParaRPr lang="en-US"/>
          </a:p>
        </p:txBody>
      </p:sp>
    </p:spTree>
    <p:extLst>
      <p:ext uri="{BB962C8B-B14F-4D97-AF65-F5344CB8AC3E}">
        <p14:creationId xmlns:p14="http://schemas.microsoft.com/office/powerpoint/2010/main" val="1913858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8"/>
            <a:ext cx="8229600" cy="1143000"/>
          </a:xfrm>
        </p:spPr>
        <p:txBody>
          <a:bodyPr/>
          <a:lstStyle/>
          <a:p>
            <a:r>
              <a:rPr lang="en-US" dirty="0" err="1" smtClean="0"/>
              <a:t>AllocateContiguousMemory</a:t>
            </a:r>
            <a:endParaRPr lang="en-US" dirty="0"/>
          </a:p>
        </p:txBody>
      </p:sp>
      <p:sp>
        <p:nvSpPr>
          <p:cNvPr id="3" name="Content Placeholder 2"/>
          <p:cNvSpPr>
            <a:spLocks noGrp="1"/>
          </p:cNvSpPr>
          <p:nvPr>
            <p:ph idx="1"/>
          </p:nvPr>
        </p:nvSpPr>
        <p:spPr>
          <a:xfrm>
            <a:off x="457200" y="1007545"/>
            <a:ext cx="8229600" cy="4525963"/>
          </a:xfrm>
        </p:spPr>
        <p:txBody>
          <a:bodyPr>
            <a:noAutofit/>
          </a:bodyPr>
          <a:lstStyle/>
          <a:p>
            <a:pPr marL="0" indent="0">
              <a:buNone/>
            </a:pPr>
            <a:r>
              <a:rPr lang="en-US" sz="2000" b="1" dirty="0"/>
              <a:t>PVOID </a:t>
            </a:r>
            <a:r>
              <a:rPr lang="en-US" sz="2000" b="1" dirty="0" err="1"/>
              <a:t>AllocateContiguousMemory</a:t>
            </a:r>
            <a:r>
              <a:rPr lang="en-US" sz="2000" b="1" dirty="0"/>
              <a:t>(ULONG size)</a:t>
            </a:r>
          </a:p>
          <a:p>
            <a:pPr marL="0" indent="0">
              <a:buNone/>
            </a:pPr>
            <a:r>
              <a:rPr lang="en-US" sz="2000" b="1" dirty="0"/>
              <a:t>{</a:t>
            </a:r>
          </a:p>
          <a:p>
            <a:pPr marL="0" indent="0">
              <a:buNone/>
            </a:pPr>
            <a:r>
              <a:rPr lang="en-US" sz="2000" b="1" dirty="0"/>
              <a:t>    </a:t>
            </a:r>
            <a:r>
              <a:rPr lang="en-US" sz="2000" b="1" dirty="0" smtClean="0"/>
              <a:t>	PVOID </a:t>
            </a:r>
            <a:r>
              <a:rPr lang="en-US" sz="2000" b="1" dirty="0"/>
              <a:t>Address;</a:t>
            </a:r>
          </a:p>
          <a:p>
            <a:pPr marL="0" indent="0">
              <a:buNone/>
            </a:pPr>
            <a:r>
              <a:rPr lang="en-US" sz="2000" b="1" dirty="0"/>
              <a:t>    </a:t>
            </a:r>
            <a:r>
              <a:rPr lang="en-US" sz="2000" b="1" dirty="0" smtClean="0"/>
              <a:t>	PHYSICAL_ADDRESS </a:t>
            </a:r>
            <a:r>
              <a:rPr lang="en-US" sz="2000" b="1" dirty="0"/>
              <a:t>l1, l2, l3</a:t>
            </a:r>
            <a:r>
              <a:rPr lang="en-US" sz="2000" b="1" dirty="0" smtClean="0"/>
              <a:t>;</a:t>
            </a:r>
            <a:endParaRPr lang="en-US" sz="2000" b="1" dirty="0"/>
          </a:p>
          <a:p>
            <a:pPr marL="0" indent="0">
              <a:buNone/>
            </a:pPr>
            <a:r>
              <a:rPr lang="en-US" sz="2000" b="1" dirty="0"/>
              <a:t>    </a:t>
            </a:r>
            <a:r>
              <a:rPr lang="en-US" sz="2000" b="1" dirty="0" smtClean="0"/>
              <a:t>	l1</a:t>
            </a:r>
            <a:r>
              <a:rPr lang="en-US" sz="2000" b="1" dirty="0"/>
              <a:t>.QuadPart = 0;</a:t>
            </a:r>
          </a:p>
          <a:p>
            <a:pPr marL="0" indent="0">
              <a:buNone/>
            </a:pPr>
            <a:r>
              <a:rPr lang="en-US" sz="2000" b="1" dirty="0"/>
              <a:t>    </a:t>
            </a:r>
            <a:r>
              <a:rPr lang="en-US" sz="2000" b="1" dirty="0" smtClean="0"/>
              <a:t>	l2</a:t>
            </a:r>
            <a:r>
              <a:rPr lang="en-US" sz="2000" b="1" dirty="0"/>
              <a:t>.QuadPart = -1;</a:t>
            </a:r>
          </a:p>
          <a:p>
            <a:pPr marL="0" indent="0">
              <a:buNone/>
            </a:pPr>
            <a:r>
              <a:rPr lang="en-US" sz="2000" b="1" dirty="0"/>
              <a:t>    </a:t>
            </a:r>
            <a:r>
              <a:rPr lang="en-US" sz="2000" b="1" dirty="0" smtClean="0"/>
              <a:t>	l3</a:t>
            </a:r>
            <a:r>
              <a:rPr lang="en-US" sz="2000" b="1" dirty="0"/>
              <a:t>.QuadPart = 0x200000</a:t>
            </a:r>
            <a:r>
              <a:rPr lang="en-US" sz="2000" b="1" dirty="0" smtClean="0"/>
              <a:t>;</a:t>
            </a:r>
            <a:endParaRPr lang="en-US" sz="2000" b="1" dirty="0"/>
          </a:p>
          <a:p>
            <a:pPr marL="0" indent="0">
              <a:buNone/>
            </a:pPr>
            <a:r>
              <a:rPr lang="en-US" sz="2000" b="1" dirty="0"/>
              <a:t>    </a:t>
            </a:r>
            <a:r>
              <a:rPr lang="en-US" sz="2000" b="1" dirty="0" smtClean="0"/>
              <a:t>	Address </a:t>
            </a:r>
            <a:r>
              <a:rPr lang="en-US" sz="2000" b="1" dirty="0"/>
              <a:t>= </a:t>
            </a:r>
            <a:r>
              <a:rPr lang="en-US" sz="2000" b="1" dirty="0" err="1"/>
              <a:t>MmAllocateContiguousMemorySpecifyCache</a:t>
            </a:r>
            <a:r>
              <a:rPr lang="en-US" sz="2000" b="1" dirty="0"/>
              <a:t>(size, l1, l2, l3, </a:t>
            </a:r>
            <a:r>
              <a:rPr lang="en-US" sz="2000" b="1" dirty="0" smtClean="0"/>
              <a:t>														</a:t>
            </a:r>
            <a:r>
              <a:rPr lang="en-US" sz="2000" b="1" dirty="0" err="1" smtClean="0"/>
              <a:t>MmCached</a:t>
            </a:r>
            <a:r>
              <a:rPr lang="en-US" sz="2000" b="1" dirty="0"/>
              <a:t>)</a:t>
            </a:r>
            <a:r>
              <a:rPr lang="en-US" sz="2000" b="1" dirty="0" smtClean="0"/>
              <a:t>;</a:t>
            </a:r>
            <a:endParaRPr lang="en-US" sz="2000" b="1" dirty="0"/>
          </a:p>
          <a:p>
            <a:pPr marL="0" indent="0">
              <a:buNone/>
            </a:pPr>
            <a:r>
              <a:rPr lang="en-US" sz="2000" b="1" dirty="0"/>
              <a:t>    </a:t>
            </a:r>
            <a:r>
              <a:rPr lang="en-US" sz="2000" b="1" dirty="0" smtClean="0"/>
              <a:t>	if </a:t>
            </a:r>
            <a:r>
              <a:rPr lang="en-US" sz="2000" b="1" dirty="0"/>
              <a:t>(Address == NULL</a:t>
            </a:r>
            <a:r>
              <a:rPr lang="en-US" sz="2000" b="1" dirty="0" smtClean="0"/>
              <a:t>) {</a:t>
            </a:r>
            <a:endParaRPr lang="en-US" sz="2000" b="1" dirty="0"/>
          </a:p>
          <a:p>
            <a:pPr marL="0" indent="0">
              <a:buNone/>
            </a:pPr>
            <a:r>
              <a:rPr lang="en-US" sz="2000" b="1" dirty="0"/>
              <a:t>        </a:t>
            </a:r>
            <a:r>
              <a:rPr lang="en-US" sz="2000" b="1" dirty="0" smtClean="0"/>
              <a:t>	return </a:t>
            </a:r>
            <a:r>
              <a:rPr lang="en-US" sz="2000" b="1" dirty="0"/>
              <a:t>NULL;</a:t>
            </a:r>
          </a:p>
          <a:p>
            <a:pPr marL="0" indent="0">
              <a:buNone/>
            </a:pPr>
            <a:r>
              <a:rPr lang="en-US" sz="2000" b="1" dirty="0"/>
              <a:t>    </a:t>
            </a:r>
            <a:r>
              <a:rPr lang="en-US" sz="2000" b="1" dirty="0" smtClean="0"/>
              <a:t>	}</a:t>
            </a:r>
            <a:endParaRPr lang="en-US" sz="2000" b="1" dirty="0"/>
          </a:p>
          <a:p>
            <a:pPr marL="0" indent="0">
              <a:buNone/>
            </a:pPr>
            <a:r>
              <a:rPr lang="en-US" sz="2000" b="1" dirty="0"/>
              <a:t>    </a:t>
            </a:r>
            <a:r>
              <a:rPr lang="en-US" sz="2000" b="1" dirty="0" smtClean="0"/>
              <a:t>	</a:t>
            </a:r>
            <a:r>
              <a:rPr lang="en-US" sz="2000" b="1" dirty="0" err="1" smtClean="0"/>
              <a:t>RtlZeroMemory</a:t>
            </a:r>
            <a:r>
              <a:rPr lang="en-US" sz="2000" b="1" dirty="0"/>
              <a:t>(Address, size);</a:t>
            </a:r>
          </a:p>
          <a:p>
            <a:pPr marL="0" indent="0">
              <a:buNone/>
            </a:pPr>
            <a:r>
              <a:rPr lang="en-US" sz="2000" b="1" dirty="0"/>
              <a:t>    </a:t>
            </a:r>
            <a:r>
              <a:rPr lang="en-US" sz="2000" b="1" dirty="0" smtClean="0"/>
              <a:t>	return Address;</a:t>
            </a:r>
          </a:p>
          <a:p>
            <a:pPr marL="0" indent="0">
              <a:buNone/>
            </a:pPr>
            <a:r>
              <a:rPr lang="en-US" sz="2000" b="1" dirty="0" smtClean="0"/>
              <a:t>}</a:t>
            </a:r>
            <a:endParaRPr lang="en-US" sz="2000" b="1"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32</a:t>
            </a:fld>
            <a:endParaRPr lang="en-US"/>
          </a:p>
        </p:txBody>
      </p:sp>
    </p:spTree>
    <p:extLst>
      <p:ext uri="{BB962C8B-B14F-4D97-AF65-F5344CB8AC3E}">
        <p14:creationId xmlns:p14="http://schemas.microsoft.com/office/powerpoint/2010/main" val="343647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4059"/>
            <a:ext cx="8229600" cy="5554133"/>
          </a:xfrm>
        </p:spPr>
        <p:txBody>
          <a:bodyPr>
            <a:normAutofit/>
          </a:bodyPr>
          <a:lstStyle/>
          <a:p>
            <a:pPr marL="0" indent="0">
              <a:lnSpc>
                <a:spcPct val="110000"/>
              </a:lnSpc>
              <a:buNone/>
            </a:pPr>
            <a:r>
              <a:rPr lang="en-US" sz="2800" dirty="0"/>
              <a:t>NTKERNELAPI PVOID</a:t>
            </a:r>
          </a:p>
          <a:p>
            <a:pPr marL="0" indent="0">
              <a:lnSpc>
                <a:spcPct val="110000"/>
              </a:lnSpc>
              <a:buNone/>
            </a:pPr>
            <a:r>
              <a:rPr lang="en-US" sz="2800" dirty="0"/>
              <a:t>  </a:t>
            </a:r>
            <a:r>
              <a:rPr lang="en-US" sz="2800" b="1" dirty="0" err="1"/>
              <a:t>MmAllocateContiguousMemorySpecifyCache</a:t>
            </a:r>
            <a:r>
              <a:rPr lang="en-US" sz="2800" dirty="0"/>
              <a:t>(</a:t>
            </a:r>
          </a:p>
          <a:p>
            <a:pPr marL="0" indent="0">
              <a:lnSpc>
                <a:spcPct val="110000"/>
              </a:lnSpc>
              <a:buNone/>
            </a:pPr>
            <a:r>
              <a:rPr lang="en-US" sz="2800" dirty="0"/>
              <a:t>    IN SIZE_T  </a:t>
            </a:r>
            <a:r>
              <a:rPr lang="en-US" sz="2800" dirty="0" err="1"/>
              <a:t>NumberOfBytes</a:t>
            </a:r>
            <a:r>
              <a:rPr lang="en-US" sz="2800" dirty="0"/>
              <a:t>,</a:t>
            </a:r>
          </a:p>
          <a:p>
            <a:pPr marL="0" indent="0">
              <a:lnSpc>
                <a:spcPct val="110000"/>
              </a:lnSpc>
              <a:buNone/>
            </a:pPr>
            <a:r>
              <a:rPr lang="en-US" sz="2800" dirty="0"/>
              <a:t>    IN PHYSICAL_ADDRESS  </a:t>
            </a:r>
            <a:r>
              <a:rPr lang="en-US" sz="2800" dirty="0" err="1"/>
              <a:t>LowestAcceptableAddress</a:t>
            </a:r>
            <a:r>
              <a:rPr lang="en-US" sz="2800" dirty="0"/>
              <a:t>,</a:t>
            </a:r>
          </a:p>
          <a:p>
            <a:pPr marL="0" indent="0">
              <a:lnSpc>
                <a:spcPct val="110000"/>
              </a:lnSpc>
              <a:buNone/>
            </a:pPr>
            <a:r>
              <a:rPr lang="en-US" sz="2800" dirty="0"/>
              <a:t>    IN PHYSICAL_ADDRESS  </a:t>
            </a:r>
            <a:r>
              <a:rPr lang="en-US" sz="2800" dirty="0" err="1"/>
              <a:t>HighestAcceptableAddress</a:t>
            </a:r>
            <a:r>
              <a:rPr lang="en-US" sz="2800" dirty="0"/>
              <a:t>,</a:t>
            </a:r>
          </a:p>
          <a:p>
            <a:pPr marL="0" indent="0">
              <a:lnSpc>
                <a:spcPct val="110000"/>
              </a:lnSpc>
              <a:buNone/>
            </a:pPr>
            <a:r>
              <a:rPr lang="en-US" sz="2800" dirty="0"/>
              <a:t>    IN PHYSICAL_ADDRESS  </a:t>
            </a:r>
            <a:r>
              <a:rPr lang="en-US" sz="2800" dirty="0" err="1"/>
              <a:t>BoundaryAddressMultiple</a:t>
            </a:r>
            <a:r>
              <a:rPr lang="en-US" sz="2800" dirty="0"/>
              <a:t>  OPTIONAL,</a:t>
            </a:r>
          </a:p>
          <a:p>
            <a:pPr marL="0" indent="0">
              <a:lnSpc>
                <a:spcPct val="110000"/>
              </a:lnSpc>
              <a:buNone/>
            </a:pPr>
            <a:r>
              <a:rPr lang="en-US" sz="2800" dirty="0"/>
              <a:t>    IN MEMORY_CACHING_TYPE  </a:t>
            </a:r>
            <a:r>
              <a:rPr lang="en-US" sz="2800" b="1" dirty="0" err="1"/>
              <a:t>CacheType</a:t>
            </a:r>
            <a:endParaRPr lang="en-US" sz="2800" b="1" dirty="0"/>
          </a:p>
          <a:p>
            <a:pPr marL="0" indent="0">
              <a:lnSpc>
                <a:spcPct val="110000"/>
              </a:lnSpc>
              <a:buNone/>
            </a:pPr>
            <a:r>
              <a:rPr lang="en-US" sz="2800" dirty="0"/>
              <a:t>    )</a:t>
            </a:r>
            <a:r>
              <a:rPr lang="en-US" sz="2800" dirty="0" smtClean="0"/>
              <a:t>;</a:t>
            </a:r>
          </a:p>
          <a:p>
            <a:pPr marL="0" indent="0">
              <a:lnSpc>
                <a:spcPct val="110000"/>
              </a:lnSpc>
              <a:buNone/>
            </a:pPr>
            <a:r>
              <a:rPr lang="en-US" sz="2800" dirty="0"/>
              <a:t>/* declared in </a:t>
            </a:r>
            <a:r>
              <a:rPr lang="en-US" sz="2800" dirty="0" err="1"/>
              <a:t>ntddk.h</a:t>
            </a:r>
            <a:r>
              <a:rPr lang="en-US" sz="2800" dirty="0"/>
              <a:t> */</a:t>
            </a:r>
          </a:p>
          <a:p>
            <a:pPr marL="0" indent="0">
              <a:lnSpc>
                <a:spcPct val="110000"/>
              </a:lnSpc>
              <a:buNone/>
            </a:pPr>
            <a:endParaRPr lang="en-US" sz="28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33</a:t>
            </a:fld>
            <a:endParaRPr lang="en-US"/>
          </a:p>
        </p:txBody>
      </p:sp>
    </p:spTree>
    <p:extLst>
      <p:ext uri="{BB962C8B-B14F-4D97-AF65-F5344CB8AC3E}">
        <p14:creationId xmlns:p14="http://schemas.microsoft.com/office/powerpoint/2010/main" val="3098689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MEMORY_CACHING_TYPE</a:t>
            </a:r>
            <a:endParaRPr lang="en-US" dirty="0"/>
          </a:p>
        </p:txBody>
      </p:sp>
      <p:sp>
        <p:nvSpPr>
          <p:cNvPr id="3" name="Content Placeholder 2"/>
          <p:cNvSpPr>
            <a:spLocks noGrp="1"/>
          </p:cNvSpPr>
          <p:nvPr>
            <p:ph idx="1"/>
          </p:nvPr>
        </p:nvSpPr>
        <p:spPr>
          <a:xfrm>
            <a:off x="457200" y="1600200"/>
            <a:ext cx="4187174" cy="4525963"/>
          </a:xfrm>
        </p:spPr>
        <p:txBody>
          <a:bodyPr>
            <a:normAutofit fontScale="77500" lnSpcReduction="20000"/>
          </a:bodyPr>
          <a:lstStyle/>
          <a:p>
            <a:r>
              <a:rPr lang="en-US" dirty="0" err="1"/>
              <a:t>MmNonCached</a:t>
            </a:r>
            <a:endParaRPr lang="en-US" dirty="0"/>
          </a:p>
          <a:p>
            <a:pPr lvl="1"/>
            <a:r>
              <a:rPr lang="en-US" dirty="0"/>
              <a:t>The requested memory should not be cached by the processor.</a:t>
            </a:r>
          </a:p>
          <a:p>
            <a:r>
              <a:rPr lang="en-US" dirty="0" err="1"/>
              <a:t>MmCached</a:t>
            </a:r>
            <a:endParaRPr lang="en-US" dirty="0"/>
          </a:p>
          <a:p>
            <a:pPr lvl="1"/>
            <a:r>
              <a:rPr lang="en-US" dirty="0"/>
              <a:t>The processor should cache the requested memory.</a:t>
            </a:r>
          </a:p>
          <a:p>
            <a:r>
              <a:rPr lang="en-US" dirty="0" err="1"/>
              <a:t>MmWriteCombined</a:t>
            </a:r>
            <a:endParaRPr lang="en-US" dirty="0"/>
          </a:p>
          <a:p>
            <a:pPr lvl="1"/>
            <a:r>
              <a:rPr lang="en-US" dirty="0"/>
              <a:t>The requested memory should not be cached by the processor, but writes to the memory can be combined by the processor.</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34</a:t>
            </a:fld>
            <a:endParaRPr lang="en-US"/>
          </a:p>
        </p:txBody>
      </p:sp>
      <p:sp>
        <p:nvSpPr>
          <p:cNvPr id="7" name="Line Callout 2 (Accent Bar) 6"/>
          <p:cNvSpPr/>
          <p:nvPr/>
        </p:nvSpPr>
        <p:spPr>
          <a:xfrm>
            <a:off x="5594442" y="2303641"/>
            <a:ext cx="3183279" cy="1668307"/>
          </a:xfrm>
          <a:prstGeom prst="accentCallout2">
            <a:avLst>
              <a:gd name="adj1" fmla="val 18750"/>
              <a:gd name="adj2" fmla="val -8333"/>
              <a:gd name="adj3" fmla="val 18750"/>
              <a:gd name="adj4" fmla="val -16667"/>
              <a:gd name="adj5" fmla="val -64717"/>
              <a:gd name="adj6" fmla="val -25545"/>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 declared in </a:t>
            </a:r>
            <a:r>
              <a:rPr lang="en-US" sz="1600" b="1" dirty="0" err="1" smtClean="0"/>
              <a:t>ntddk.h</a:t>
            </a:r>
            <a:r>
              <a:rPr lang="en-US" sz="1600" b="1" dirty="0" smtClean="0"/>
              <a:t> */</a:t>
            </a:r>
          </a:p>
          <a:p>
            <a:r>
              <a:rPr lang="en-US" sz="1600" dirty="0" err="1" smtClean="0"/>
              <a:t>typedef</a:t>
            </a:r>
            <a:r>
              <a:rPr lang="en-US" sz="1600" dirty="0" smtClean="0"/>
              <a:t> </a:t>
            </a:r>
            <a:r>
              <a:rPr lang="en-US" sz="1600" dirty="0" err="1"/>
              <a:t>enum</a:t>
            </a:r>
            <a:r>
              <a:rPr lang="en-US" sz="1600" dirty="0"/>
              <a:t> _MEMORY_CACHING_TYPE {</a:t>
            </a:r>
          </a:p>
          <a:p>
            <a:r>
              <a:rPr lang="en-US" sz="1600" dirty="0"/>
              <a:t>  </a:t>
            </a:r>
            <a:r>
              <a:rPr lang="en-US" sz="1600" dirty="0" err="1"/>
              <a:t>MmNonCached</a:t>
            </a:r>
            <a:r>
              <a:rPr lang="en-US" sz="1600" dirty="0"/>
              <a:t>,</a:t>
            </a:r>
          </a:p>
          <a:p>
            <a:r>
              <a:rPr lang="en-US" sz="1600" dirty="0"/>
              <a:t>  </a:t>
            </a:r>
            <a:r>
              <a:rPr lang="en-US" sz="1600" b="1" dirty="0" err="1"/>
              <a:t>MmCached</a:t>
            </a:r>
            <a:r>
              <a:rPr lang="en-US" sz="1600" dirty="0"/>
              <a:t>,</a:t>
            </a:r>
          </a:p>
          <a:p>
            <a:r>
              <a:rPr lang="en-US" sz="1600" dirty="0"/>
              <a:t>  </a:t>
            </a:r>
            <a:r>
              <a:rPr lang="en-US" sz="1600" dirty="0" err="1"/>
              <a:t>MmWriteCombined</a:t>
            </a:r>
            <a:endParaRPr lang="en-US" sz="1600" dirty="0"/>
          </a:p>
          <a:p>
            <a:r>
              <a:rPr lang="en-US" sz="1600" dirty="0"/>
              <a:t>} MEMORY_CACHING_TYPE;</a:t>
            </a:r>
          </a:p>
        </p:txBody>
      </p:sp>
      <p:sp>
        <p:nvSpPr>
          <p:cNvPr id="8" name="5-Point Star 7"/>
          <p:cNvSpPr/>
          <p:nvPr/>
        </p:nvSpPr>
        <p:spPr>
          <a:xfrm>
            <a:off x="7213600" y="3200400"/>
            <a:ext cx="304800" cy="27093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580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VMXON!</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3" name="Content Placeholder 2"/>
          <p:cNvSpPr>
            <a:spLocks noGrp="1"/>
          </p:cNvSpPr>
          <p:nvPr>
            <p:ph idx="1"/>
          </p:nvPr>
        </p:nvSpPr>
        <p:spPr/>
        <p:txBody>
          <a:bodyPr>
            <a:normAutofit/>
          </a:bodyPr>
          <a:lstStyle/>
          <a:p>
            <a:r>
              <a:rPr lang="en-US" dirty="0" smtClean="0"/>
              <a:t>Expand on VMXMSR lab to allocate VMXON region, initialize it, and turn VMX on!</a:t>
            </a:r>
          </a:p>
          <a:p>
            <a:r>
              <a:rPr lang="en-US" dirty="0" smtClean="0"/>
              <a:t>Allocate contiguous regions for VMXON region based on appropriate size (hint </a:t>
            </a:r>
            <a:r>
              <a:rPr lang="en-US" dirty="0" smtClean="0"/>
              <a:t>IA32_VMX_BASIC)</a:t>
            </a:r>
          </a:p>
          <a:p>
            <a:r>
              <a:rPr lang="en-US" dirty="0" smtClean="0"/>
              <a:t>You’ll need to make another assembly function with C prototype:</a:t>
            </a:r>
          </a:p>
          <a:p>
            <a:pPr lvl="1"/>
            <a:r>
              <a:rPr lang="en-US" dirty="0" smtClean="0"/>
              <a:t>VOID _</a:t>
            </a:r>
            <a:r>
              <a:rPr lang="en-US" dirty="0" err="1" smtClean="0"/>
              <a:t>VmxOn</a:t>
            </a:r>
            <a:r>
              <a:rPr lang="en-US" dirty="0" smtClean="0"/>
              <a:t>(PHYSICAL_ADDRESS PA);</a:t>
            </a:r>
            <a:endParaRPr lang="en-US" dirty="0" smtClean="0"/>
          </a:p>
          <a:p>
            <a:pPr marL="0" indent="0">
              <a:buNone/>
            </a:pPr>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35</a:t>
            </a:fld>
            <a:endParaRPr lang="en-US"/>
          </a:p>
        </p:txBody>
      </p:sp>
    </p:spTree>
    <p:extLst>
      <p:ext uri="{BB962C8B-B14F-4D97-AF65-F5344CB8AC3E}">
        <p14:creationId xmlns:p14="http://schemas.microsoft.com/office/powerpoint/2010/main" val="434383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CPUID check for VMX support</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a:t>Check VMX support</a:t>
            </a:r>
          </a:p>
          <a:p>
            <a:pPr marL="0" indent="0">
              <a:buNone/>
            </a:pPr>
            <a:r>
              <a:rPr lang="en-US" dirty="0" smtClean="0"/>
              <a:t>MOV eax</a:t>
            </a:r>
            <a:r>
              <a:rPr lang="en-US" dirty="0"/>
              <a:t>,1</a:t>
            </a:r>
          </a:p>
          <a:p>
            <a:pPr marL="0" indent="0">
              <a:buNone/>
            </a:pPr>
            <a:r>
              <a:rPr lang="en-US" dirty="0" smtClean="0"/>
              <a:t>CPUID</a:t>
            </a:r>
            <a:endParaRPr lang="en-US" dirty="0"/>
          </a:p>
          <a:p>
            <a:pPr marL="0" indent="0">
              <a:buNone/>
            </a:pPr>
            <a:r>
              <a:rPr lang="en-US" dirty="0" smtClean="0"/>
              <a:t>BT ecx</a:t>
            </a:r>
            <a:r>
              <a:rPr lang="en-US" dirty="0"/>
              <a:t>,5</a:t>
            </a:r>
          </a:p>
          <a:p>
            <a:pPr marL="0" indent="0">
              <a:buNone/>
            </a:pPr>
            <a:r>
              <a:rPr lang="en-US" dirty="0" smtClean="0"/>
              <a:t>JC </a:t>
            </a:r>
            <a:r>
              <a:rPr lang="en-US" dirty="0" err="1" smtClean="0"/>
              <a:t>VMX_Supported</a:t>
            </a:r>
            <a:endParaRPr lang="en-US" dirty="0"/>
          </a:p>
          <a:p>
            <a:pPr marL="0" indent="0">
              <a:buNone/>
            </a:pPr>
            <a:r>
              <a:rPr lang="en-US" dirty="0" smtClean="0"/>
              <a:t>JMP </a:t>
            </a:r>
            <a:r>
              <a:rPr lang="en-US" dirty="0" err="1" smtClean="0"/>
              <a:t>VMX_NotSupported</a:t>
            </a:r>
            <a:r>
              <a:rPr lang="en-US" dirty="0" smtClean="0"/>
              <a:t> </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36</a:t>
            </a:fld>
            <a:endParaRPr lang="en-US"/>
          </a:p>
        </p:txBody>
      </p:sp>
    </p:spTree>
    <p:extLst>
      <p:ext uri="{BB962C8B-B14F-4D97-AF65-F5344CB8AC3E}">
        <p14:creationId xmlns:p14="http://schemas.microsoft.com/office/powerpoint/2010/main" val="4074586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CheckIfVMXIsSupported</a:t>
            </a:r>
            <a:r>
              <a:rPr lang="en-US" dirty="0" smtClean="0"/>
              <a:t>()</a:t>
            </a:r>
          </a:p>
          <a:p>
            <a:pPr lvl="1"/>
            <a:r>
              <a:rPr lang="en-US" dirty="0" smtClean="0"/>
              <a:t>CPUID leaf 1, bit 5 in </a:t>
            </a:r>
            <a:r>
              <a:rPr lang="en-US" dirty="0" err="1" smtClean="0"/>
              <a:t>ecx</a:t>
            </a:r>
            <a:r>
              <a:rPr lang="en-US" dirty="0" smtClean="0"/>
              <a:t> = 1 ?</a:t>
            </a:r>
          </a:p>
          <a:p>
            <a:r>
              <a:rPr lang="en-US" dirty="0" err="1" smtClean="0"/>
              <a:t>CheckIfVMXIsEnabled</a:t>
            </a:r>
            <a:r>
              <a:rPr lang="en-US" dirty="0" smtClean="0"/>
              <a:t>()</a:t>
            </a:r>
          </a:p>
          <a:p>
            <a:pPr lvl="1"/>
            <a:r>
              <a:rPr lang="en-US" dirty="0" smtClean="0"/>
              <a:t>Check CR4 bit 13 = 1 ? Set it if not.</a:t>
            </a:r>
          </a:p>
          <a:p>
            <a:pPr lvl="1"/>
            <a:r>
              <a:rPr lang="en-US" dirty="0" smtClean="0"/>
              <a:t>Check IA32_FEATURE_CONTROL bit 2 = 1?</a:t>
            </a:r>
          </a:p>
          <a:p>
            <a:r>
              <a:rPr lang="en-US" dirty="0" err="1" smtClean="0"/>
              <a:t>SetupVMX</a:t>
            </a:r>
            <a:r>
              <a:rPr lang="en-US" dirty="0" smtClean="0"/>
              <a:t>()</a:t>
            </a:r>
          </a:p>
          <a:p>
            <a:pPr lvl="1"/>
            <a:r>
              <a:rPr lang="en-US" dirty="0" err="1" smtClean="0"/>
              <a:t>ReadMsr</a:t>
            </a:r>
            <a:r>
              <a:rPr lang="en-US" dirty="0" smtClean="0"/>
              <a:t> IA32_VMX_BASIC for VMXON region size</a:t>
            </a:r>
          </a:p>
          <a:p>
            <a:pPr lvl="1"/>
            <a:r>
              <a:rPr lang="en-US" dirty="0" smtClean="0"/>
              <a:t>And VMX revision ID</a:t>
            </a:r>
          </a:p>
          <a:p>
            <a:pPr lvl="1"/>
            <a:r>
              <a:rPr lang="en-US" dirty="0" err="1" smtClean="0"/>
              <a:t>AllocateContiguousMemory</a:t>
            </a:r>
            <a:r>
              <a:rPr lang="en-US" dirty="0" smtClean="0"/>
              <a:t>(size)</a:t>
            </a:r>
          </a:p>
          <a:p>
            <a:pPr lvl="1"/>
            <a:r>
              <a:rPr lang="en-US" dirty="0" smtClean="0"/>
              <a:t>Set Revision ID in VMXON region</a:t>
            </a:r>
          </a:p>
          <a:p>
            <a:pPr lvl="1"/>
            <a:r>
              <a:rPr lang="en-US" dirty="0" smtClean="0"/>
              <a:t>Call VMXON with 64-bit </a:t>
            </a:r>
            <a:r>
              <a:rPr lang="en-US" u="sng" dirty="0" smtClean="0"/>
              <a:t>Physical</a:t>
            </a:r>
            <a:r>
              <a:rPr lang="en-US" dirty="0" smtClean="0"/>
              <a:t> Address</a:t>
            </a:r>
          </a:p>
          <a:p>
            <a:r>
              <a:rPr lang="en-US" dirty="0" smtClean="0"/>
              <a:t>Download sample solution to VMXMSR and VMXON labs</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37</a:t>
            </a:fld>
            <a:endParaRPr lang="en-US"/>
          </a:p>
        </p:txBody>
      </p:sp>
    </p:spTree>
    <p:extLst>
      <p:ext uri="{BB962C8B-B14F-4D97-AF65-F5344CB8AC3E}">
        <p14:creationId xmlns:p14="http://schemas.microsoft.com/office/powerpoint/2010/main" val="3281567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mistakes/gotchas</a:t>
            </a:r>
            <a:endParaRPr lang="en-US" dirty="0"/>
          </a:p>
        </p:txBody>
      </p:sp>
      <p:sp>
        <p:nvSpPr>
          <p:cNvPr id="3" name="Content Placeholder 2"/>
          <p:cNvSpPr>
            <a:spLocks noGrp="1"/>
          </p:cNvSpPr>
          <p:nvPr>
            <p:ph idx="1"/>
          </p:nvPr>
        </p:nvSpPr>
        <p:spPr/>
        <p:txBody>
          <a:bodyPr>
            <a:normAutofit fontScale="92500"/>
          </a:bodyPr>
          <a:lstStyle/>
          <a:p>
            <a:r>
              <a:rPr lang="en-US" dirty="0" smtClean="0"/>
              <a:t>Forget to RET in your assembly PROC</a:t>
            </a:r>
          </a:p>
          <a:p>
            <a:r>
              <a:rPr lang="en-US" dirty="0" smtClean="0"/>
              <a:t>Forget to set VMX Revision ID in VMXON region</a:t>
            </a:r>
          </a:p>
          <a:p>
            <a:r>
              <a:rPr lang="en-US" dirty="0" smtClean="0"/>
              <a:t>Make sure you use the right MSR index numbers</a:t>
            </a:r>
          </a:p>
          <a:p>
            <a:r>
              <a:rPr lang="en-US" dirty="0" smtClean="0"/>
              <a:t>x64 calling convention</a:t>
            </a:r>
          </a:p>
          <a:p>
            <a:r>
              <a:rPr lang="en-US" dirty="0" smtClean="0"/>
              <a:t>Multiple logical processors (have to loop on them and perform these steps on each to be kosher)</a:t>
            </a:r>
          </a:p>
          <a:p>
            <a:pPr lvl="1"/>
            <a:r>
              <a:rPr lang="en-US" dirty="0" err="1"/>
              <a:t>KeSetSystemAffinityThreadEx</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38</a:t>
            </a:fld>
            <a:endParaRPr lang="en-US"/>
          </a:p>
        </p:txBody>
      </p:sp>
    </p:spTree>
    <p:extLst>
      <p:ext uri="{BB962C8B-B14F-4D97-AF65-F5344CB8AC3E}">
        <p14:creationId xmlns:p14="http://schemas.microsoft.com/office/powerpoint/2010/main" val="3876847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Multi-processor virtualization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Symmetric VMM is most common</a:t>
            </a:r>
          </a:p>
          <a:p>
            <a:pPr lvl="1"/>
            <a:r>
              <a:rPr lang="en-US" dirty="0" smtClean="0"/>
              <a:t>Same effective VMM on all logical processors</a:t>
            </a:r>
          </a:p>
          <a:p>
            <a:pPr lvl="1"/>
            <a:r>
              <a:rPr lang="en-US" dirty="0" smtClean="0"/>
              <a:t>It’s what we’ve been talking about thus far</a:t>
            </a:r>
          </a:p>
          <a:p>
            <a:r>
              <a:rPr lang="en-US" dirty="0" smtClean="0"/>
              <a:t>Asymmetric configuration is possible though</a:t>
            </a:r>
          </a:p>
          <a:p>
            <a:pPr lvl="1"/>
            <a:r>
              <a:rPr lang="en-US" dirty="0" smtClean="0"/>
              <a:t>i.e., VMMs with different VMX revision id, exit controls</a:t>
            </a:r>
          </a:p>
          <a:p>
            <a:pPr lvl="1"/>
            <a:r>
              <a:rPr lang="en-US" dirty="0" smtClean="0"/>
              <a:t>The benefits might be to allow for migration of VMs across a cluster</a:t>
            </a:r>
          </a:p>
          <a:p>
            <a:pPr lvl="1"/>
            <a:r>
              <a:rPr lang="en-US" dirty="0" smtClean="0"/>
              <a:t>Out of scope for this class. Perhaps a topic for an advanced class</a:t>
            </a:r>
            <a:endParaRPr lang="en-US" dirty="0"/>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39</a:t>
            </a:fld>
            <a:endParaRPr lang="en-US"/>
          </a:p>
        </p:txBody>
      </p:sp>
    </p:spTree>
    <p:extLst>
      <p:ext uri="{BB962C8B-B14F-4D97-AF65-F5344CB8AC3E}">
        <p14:creationId xmlns:p14="http://schemas.microsoft.com/office/powerpoint/2010/main" val="3504739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Hardware Assisted Virtualization (2)</a:t>
            </a:r>
            <a:endParaRPr lang="en-US" dirty="0"/>
          </a:p>
        </p:txBody>
      </p:sp>
      <p:sp>
        <p:nvSpPr>
          <p:cNvPr id="3" name="Content Placeholder 2"/>
          <p:cNvSpPr>
            <a:spLocks noGrp="1"/>
          </p:cNvSpPr>
          <p:nvPr>
            <p:ph idx="1"/>
          </p:nvPr>
        </p:nvSpPr>
        <p:spPr/>
        <p:txBody>
          <a:bodyPr>
            <a:normAutofit lnSpcReduction="10000"/>
          </a:bodyPr>
          <a:lstStyle/>
          <a:p>
            <a:r>
              <a:rPr lang="en-US" dirty="0"/>
              <a:t>Guest runs until</a:t>
            </a:r>
          </a:p>
          <a:p>
            <a:pPr lvl="1"/>
            <a:r>
              <a:rPr lang="en-US" dirty="0" smtClean="0"/>
              <a:t>It does something that </a:t>
            </a:r>
            <a:r>
              <a:rPr lang="en-US" dirty="0"/>
              <a:t>has been </a:t>
            </a:r>
            <a:r>
              <a:rPr lang="en-US" dirty="0" smtClean="0"/>
              <a:t>registered in data structures (i.e., VMCS) to exit out to VMM,</a:t>
            </a:r>
            <a:endParaRPr lang="en-US" dirty="0"/>
          </a:p>
          <a:p>
            <a:pPr lvl="1"/>
            <a:r>
              <a:rPr lang="en-US" dirty="0" smtClean="0"/>
              <a:t>It explicitly </a:t>
            </a:r>
            <a:r>
              <a:rPr lang="en-US" dirty="0"/>
              <a:t>calls the VMCALL </a:t>
            </a:r>
            <a:r>
              <a:rPr lang="en-US" dirty="0" smtClean="0"/>
              <a:t>instruction</a:t>
            </a:r>
          </a:p>
          <a:p>
            <a:r>
              <a:rPr lang="en-US" dirty="0" smtClean="0"/>
              <a:t>VMM can preempt guest regularly with on a timer</a:t>
            </a:r>
            <a:endParaRPr lang="en-US" dirty="0"/>
          </a:p>
          <a:p>
            <a:r>
              <a:rPr lang="en-US" dirty="0" smtClean="0"/>
              <a:t>VMM can virtualize access to guest’s memory</a:t>
            </a:r>
          </a:p>
          <a:p>
            <a:pPr lvl="1"/>
            <a:r>
              <a:rPr lang="en-US" dirty="0" smtClean="0"/>
              <a:t>“guest-physical” addresses</a:t>
            </a:r>
          </a:p>
          <a:p>
            <a:r>
              <a:rPr lang="en-US" dirty="0" smtClean="0"/>
              <a:t>Instructions can cause trap to the VMM</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a:t>
            </a:fld>
            <a:endParaRPr lang="en-US"/>
          </a:p>
        </p:txBody>
      </p:sp>
    </p:spTree>
    <p:extLst>
      <p:ext uri="{BB962C8B-B14F-4D97-AF65-F5344CB8AC3E}">
        <p14:creationId xmlns:p14="http://schemas.microsoft.com/office/powerpoint/2010/main" val="2645275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VMM Design Considerations (1)</a:t>
            </a:r>
            <a:endParaRPr lang="en-US" dirty="0"/>
          </a:p>
        </p:txBody>
      </p:sp>
      <p:sp>
        <p:nvSpPr>
          <p:cNvPr id="3" name="Content Placeholder 2"/>
          <p:cNvSpPr>
            <a:spLocks noGrp="1"/>
          </p:cNvSpPr>
          <p:nvPr>
            <p:ph idx="1"/>
          </p:nvPr>
        </p:nvSpPr>
        <p:spPr/>
        <p:txBody>
          <a:bodyPr>
            <a:normAutofit/>
          </a:bodyPr>
          <a:lstStyle/>
          <a:p>
            <a:r>
              <a:rPr lang="en-US" dirty="0" smtClean="0"/>
              <a:t>Multi-processor </a:t>
            </a:r>
          </a:p>
          <a:p>
            <a:pPr lvl="1"/>
            <a:r>
              <a:rPr lang="en-US" dirty="0" smtClean="0"/>
              <a:t>symmetric vs. asymmetric</a:t>
            </a:r>
          </a:p>
          <a:p>
            <a:pPr lvl="1"/>
            <a:r>
              <a:rPr lang="en-US" dirty="0" smtClean="0"/>
              <a:t>Locking mechanisms to protect shared VMM data</a:t>
            </a:r>
          </a:p>
          <a:p>
            <a:pPr lvl="2"/>
            <a:r>
              <a:rPr lang="en-US" dirty="0" smtClean="0"/>
              <a:t>Meta information about multiple VMCSs for example and state tracking</a:t>
            </a:r>
          </a:p>
          <a:p>
            <a:pPr lvl="2"/>
            <a:r>
              <a:rPr lang="en-US" dirty="0" smtClean="0"/>
              <a:t>If your VMM is for debugging, info about task, etc… </a:t>
            </a:r>
          </a:p>
          <a:p>
            <a:pPr lvl="2"/>
            <a:r>
              <a:rPr lang="en-US" dirty="0" smtClean="0"/>
              <a:t>Don’t forget we’re virtualizing on multiple logical cores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40</a:t>
            </a:fld>
            <a:endParaRPr lang="en-US"/>
          </a:p>
        </p:txBody>
      </p:sp>
    </p:spTree>
    <p:extLst>
      <p:ext uri="{BB962C8B-B14F-4D97-AF65-F5344CB8AC3E}">
        <p14:creationId xmlns:p14="http://schemas.microsoft.com/office/powerpoint/2010/main" val="10602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VMM Design Considerations (2)</a:t>
            </a:r>
            <a:endParaRPr lang="en-US" dirty="0"/>
          </a:p>
        </p:txBody>
      </p:sp>
      <p:sp>
        <p:nvSpPr>
          <p:cNvPr id="3" name="Content Placeholder 2"/>
          <p:cNvSpPr>
            <a:spLocks noGrp="1"/>
          </p:cNvSpPr>
          <p:nvPr>
            <p:ph idx="1"/>
          </p:nvPr>
        </p:nvSpPr>
        <p:spPr/>
        <p:txBody>
          <a:bodyPr>
            <a:normAutofit/>
          </a:bodyPr>
          <a:lstStyle/>
          <a:p>
            <a:r>
              <a:rPr lang="en-US" dirty="0"/>
              <a:t>Also depends on your design goals</a:t>
            </a:r>
          </a:p>
          <a:p>
            <a:pPr lvl="1"/>
            <a:r>
              <a:rPr lang="en-US" dirty="0"/>
              <a:t>Are you Hyper-jacking? (i.e., for debug, </a:t>
            </a:r>
            <a:r>
              <a:rPr lang="en-US" dirty="0" err="1"/>
              <a:t>bluepill</a:t>
            </a:r>
            <a:r>
              <a:rPr lang="en-US" dirty="0"/>
              <a:t>)</a:t>
            </a:r>
          </a:p>
          <a:p>
            <a:pPr lvl="1"/>
            <a:r>
              <a:rPr lang="en-US" dirty="0"/>
              <a:t>Or hosting multiple guest OS types? Like VMware</a:t>
            </a:r>
          </a:p>
          <a:p>
            <a:pPr lvl="1"/>
            <a:r>
              <a:rPr lang="en-US" dirty="0"/>
              <a:t>Do you want to fully support guest VM self-debug?</a:t>
            </a:r>
          </a:p>
          <a:p>
            <a:pPr lvl="2"/>
            <a:r>
              <a:rPr lang="en-US" dirty="0"/>
              <a:t>Is your goal to do debugging on malware?</a:t>
            </a:r>
          </a:p>
          <a:p>
            <a:pPr lvl="2"/>
            <a:r>
              <a:rPr lang="en-US" dirty="0"/>
              <a:t>Does speed matter</a:t>
            </a:r>
            <a:r>
              <a:rPr lang="en-US" dirty="0" smtClean="0"/>
              <a:t>?</a:t>
            </a:r>
          </a:p>
          <a:p>
            <a:pPr lvl="1"/>
            <a:r>
              <a:rPr lang="en-US" dirty="0" smtClean="0"/>
              <a:t>Are you going to migrate VMs to other hardware platforms? Are you an </a:t>
            </a:r>
            <a:r>
              <a:rPr lang="en-US" dirty="0" err="1" smtClean="0"/>
              <a:t>IaaS</a:t>
            </a:r>
            <a:r>
              <a:rPr lang="en-US" dirty="0" smtClean="0"/>
              <a:t> provider?</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41</a:t>
            </a:fld>
            <a:endParaRPr lang="en-US"/>
          </a:p>
        </p:txBody>
      </p:sp>
    </p:spTree>
    <p:extLst>
      <p:ext uri="{BB962C8B-B14F-4D97-AF65-F5344CB8AC3E}">
        <p14:creationId xmlns:p14="http://schemas.microsoft.com/office/powerpoint/2010/main" val="3953416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Multi-processor initialization</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42</a:t>
            </a:fld>
            <a:endParaRPr lang="en-US"/>
          </a:p>
        </p:txBody>
      </p:sp>
      <p:sp>
        <p:nvSpPr>
          <p:cNvPr id="7" name="Rectangle 6"/>
          <p:cNvSpPr/>
          <p:nvPr/>
        </p:nvSpPr>
        <p:spPr>
          <a:xfrm>
            <a:off x="352800" y="1927273"/>
            <a:ext cx="9444428" cy="3046988"/>
          </a:xfrm>
          <a:prstGeom prst="rect">
            <a:avLst/>
          </a:prstGeom>
        </p:spPr>
        <p:txBody>
          <a:bodyPr wrap="square">
            <a:spAutoFit/>
          </a:bodyPr>
          <a:lstStyle/>
          <a:p>
            <a:r>
              <a:rPr lang="en-US" sz="2400" dirty="0"/>
              <a:t>for (</a:t>
            </a:r>
            <a:r>
              <a:rPr lang="en-US" sz="2400" dirty="0" err="1"/>
              <a:t>i</a:t>
            </a:r>
            <a:r>
              <a:rPr lang="en-US" sz="2400" dirty="0"/>
              <a:t> = 0; </a:t>
            </a:r>
            <a:r>
              <a:rPr lang="en-US" sz="2400" dirty="0" err="1"/>
              <a:t>i</a:t>
            </a:r>
            <a:r>
              <a:rPr lang="en-US" sz="2400" dirty="0"/>
              <a:t> &lt; </a:t>
            </a:r>
            <a:r>
              <a:rPr lang="en-US" sz="2400" b="1" dirty="0" err="1"/>
              <a:t>KeNumberProcessors</a:t>
            </a:r>
            <a:r>
              <a:rPr lang="en-US" sz="2400" dirty="0"/>
              <a:t>; </a:t>
            </a:r>
            <a:r>
              <a:rPr lang="en-US" sz="2400" dirty="0" err="1"/>
              <a:t>i</a:t>
            </a:r>
            <a:r>
              <a:rPr lang="en-US" sz="2400" dirty="0"/>
              <a:t>++) </a:t>
            </a:r>
          </a:p>
          <a:p>
            <a:r>
              <a:rPr lang="en-US" sz="2400" dirty="0"/>
              <a:t>    {</a:t>
            </a:r>
          </a:p>
          <a:p>
            <a:r>
              <a:rPr lang="en-US" sz="2400" dirty="0"/>
              <a:t>        </a:t>
            </a:r>
            <a:r>
              <a:rPr lang="en-US" sz="2400" dirty="0" err="1"/>
              <a:t>OldAffinity</a:t>
            </a:r>
            <a:r>
              <a:rPr lang="en-US" sz="2400" dirty="0"/>
              <a:t> = </a:t>
            </a:r>
            <a:r>
              <a:rPr lang="en-US" sz="2400" b="1" dirty="0" err="1"/>
              <a:t>KeSetSystemAffinityThreadEx</a:t>
            </a:r>
            <a:r>
              <a:rPr lang="en-US" sz="2400" dirty="0"/>
              <a:t>((KAFFINITY) (1 &lt;&lt; </a:t>
            </a:r>
            <a:r>
              <a:rPr lang="en-US" sz="2400" dirty="0" err="1"/>
              <a:t>i</a:t>
            </a:r>
            <a:r>
              <a:rPr lang="en-US" sz="2400" dirty="0"/>
              <a:t>));</a:t>
            </a:r>
          </a:p>
          <a:p>
            <a:r>
              <a:rPr lang="en-US" sz="2400" dirty="0"/>
              <a:t>        </a:t>
            </a:r>
            <a:r>
              <a:rPr lang="en-US" sz="2400" dirty="0" err="1"/>
              <a:t>OldIrql</a:t>
            </a:r>
            <a:r>
              <a:rPr lang="en-US" sz="2400" dirty="0"/>
              <a:t> = </a:t>
            </a:r>
            <a:r>
              <a:rPr lang="en-US" sz="2400" b="1" dirty="0" err="1"/>
              <a:t>KeRaiseIrqlToDpcLevel</a:t>
            </a:r>
            <a:r>
              <a:rPr lang="en-US" sz="2400" dirty="0"/>
              <a:t>();</a:t>
            </a:r>
          </a:p>
          <a:p>
            <a:r>
              <a:rPr lang="en-US" sz="2400" dirty="0"/>
              <a:t>        _</a:t>
            </a:r>
            <a:r>
              <a:rPr lang="en-US" sz="2400" dirty="0" err="1"/>
              <a:t>StartVirtualization</a:t>
            </a:r>
            <a:r>
              <a:rPr lang="en-US" sz="2400" dirty="0"/>
              <a:t>();</a:t>
            </a:r>
          </a:p>
          <a:p>
            <a:r>
              <a:rPr lang="en-US" sz="2400" dirty="0"/>
              <a:t>        </a:t>
            </a:r>
            <a:r>
              <a:rPr lang="en-US" sz="2400" b="1" dirty="0" err="1"/>
              <a:t>KeLowerIrql</a:t>
            </a:r>
            <a:r>
              <a:rPr lang="en-US" sz="2400" dirty="0"/>
              <a:t>(</a:t>
            </a:r>
            <a:r>
              <a:rPr lang="en-US" sz="2400" dirty="0" err="1"/>
              <a:t>OldIrql</a:t>
            </a:r>
            <a:r>
              <a:rPr lang="en-US" sz="2400" dirty="0"/>
              <a:t>);</a:t>
            </a:r>
          </a:p>
          <a:p>
            <a:r>
              <a:rPr lang="en-US" sz="2400" dirty="0"/>
              <a:t>        </a:t>
            </a:r>
            <a:r>
              <a:rPr lang="en-US" sz="2400" b="1" dirty="0" err="1"/>
              <a:t>KeRevertToUserAffinityThreadEx</a:t>
            </a:r>
            <a:r>
              <a:rPr lang="en-US" sz="2400" dirty="0"/>
              <a:t>(</a:t>
            </a:r>
            <a:r>
              <a:rPr lang="en-US" sz="2400" dirty="0" err="1"/>
              <a:t>OldAffinity</a:t>
            </a:r>
            <a:r>
              <a:rPr lang="en-US" sz="2400" dirty="0"/>
              <a:t>);</a:t>
            </a:r>
          </a:p>
          <a:p>
            <a:r>
              <a:rPr lang="en-US" sz="2400" dirty="0"/>
              <a:t>    }</a:t>
            </a:r>
          </a:p>
        </p:txBody>
      </p:sp>
    </p:spTree>
    <p:extLst>
      <p:ext uri="{BB962C8B-B14F-4D97-AF65-F5344CB8AC3E}">
        <p14:creationId xmlns:p14="http://schemas.microsoft.com/office/powerpoint/2010/main" val="3179966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KeNumberProcessors</a:t>
            </a:r>
            <a:endParaRPr lang="en-US" dirty="0"/>
          </a:p>
        </p:txBody>
      </p:sp>
      <p:sp>
        <p:nvSpPr>
          <p:cNvPr id="3" name="Content Placeholder 2"/>
          <p:cNvSpPr>
            <a:spLocks noGrp="1"/>
          </p:cNvSpPr>
          <p:nvPr>
            <p:ph idx="1"/>
          </p:nvPr>
        </p:nvSpPr>
        <p:spPr/>
        <p:txBody>
          <a:bodyPr>
            <a:normAutofit lnSpcReduction="10000"/>
          </a:bodyPr>
          <a:lstStyle/>
          <a:p>
            <a:r>
              <a:rPr lang="en-US" dirty="0" smtClean="0"/>
              <a:t>It’s bound to the total number of logical processors</a:t>
            </a:r>
          </a:p>
          <a:p>
            <a:r>
              <a:rPr lang="en-US" dirty="0" smtClean="0"/>
              <a:t>Obsolete </a:t>
            </a:r>
            <a:r>
              <a:rPr lang="en-US" dirty="0"/>
              <a:t>and shouldn’t be used anymore… but it still works</a:t>
            </a:r>
          </a:p>
          <a:p>
            <a:r>
              <a:rPr lang="en-US" dirty="0" smtClean="0"/>
              <a:t>“In </a:t>
            </a:r>
            <a:r>
              <a:rPr lang="en-US" dirty="0"/>
              <a:t>Windows Server 2008, code that can determine the number of processors must use </a:t>
            </a:r>
            <a:r>
              <a:rPr lang="en-US" dirty="0" err="1" smtClean="0"/>
              <a:t>KeQueryActiveProcessors</a:t>
            </a:r>
            <a:r>
              <a:rPr lang="en-US" dirty="0" smtClean="0"/>
              <a:t>” </a:t>
            </a:r>
          </a:p>
          <a:p>
            <a:r>
              <a:rPr lang="en-US" dirty="0" smtClean="0"/>
              <a:t>Read the MSDN reference below on alternative</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43</a:t>
            </a:fld>
            <a:endParaRPr lang="en-US"/>
          </a:p>
        </p:txBody>
      </p:sp>
      <p:sp>
        <p:nvSpPr>
          <p:cNvPr id="7" name="Rectangle 6"/>
          <p:cNvSpPr/>
          <p:nvPr/>
        </p:nvSpPr>
        <p:spPr>
          <a:xfrm>
            <a:off x="280800" y="5895519"/>
            <a:ext cx="9196037" cy="369332"/>
          </a:xfrm>
          <a:prstGeom prst="rect">
            <a:avLst/>
          </a:prstGeom>
        </p:spPr>
        <p:txBody>
          <a:bodyPr wrap="square">
            <a:spAutoFit/>
          </a:bodyPr>
          <a:lstStyle/>
          <a:p>
            <a:r>
              <a:rPr lang="en-US" dirty="0"/>
              <a:t>http://</a:t>
            </a:r>
            <a:r>
              <a:rPr lang="en-US" dirty="0" err="1"/>
              <a:t>msdn.microsoft.com</a:t>
            </a:r>
            <a:r>
              <a:rPr lang="en-US" dirty="0"/>
              <a:t>/en-us/library/windows/hardware/ff552975%28v=vs.85%29.aspx</a:t>
            </a:r>
          </a:p>
        </p:txBody>
      </p:sp>
    </p:spTree>
    <p:extLst>
      <p:ext uri="{BB962C8B-B14F-4D97-AF65-F5344CB8AC3E}">
        <p14:creationId xmlns:p14="http://schemas.microsoft.com/office/powerpoint/2010/main" val="3358591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10"/>
            <a:ext cx="8229600" cy="1143000"/>
          </a:xfrm>
        </p:spPr>
        <p:txBody>
          <a:bodyPr/>
          <a:lstStyle/>
          <a:p>
            <a:r>
              <a:rPr lang="en-US" dirty="0" err="1"/>
              <a:t>KeSetSystemAffinityThreadEx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Sets </a:t>
            </a:r>
            <a:r>
              <a:rPr lang="en-US" dirty="0"/>
              <a:t>the system affinity of the current </a:t>
            </a:r>
            <a:r>
              <a:rPr lang="en-US" dirty="0" smtClean="0"/>
              <a:t>thread</a:t>
            </a:r>
          </a:p>
          <a:p>
            <a:pPr lvl="1"/>
            <a:r>
              <a:rPr lang="en-US" dirty="0" smtClean="0"/>
              <a:t>Parameter is actually a </a:t>
            </a:r>
            <a:r>
              <a:rPr lang="en-US" b="1" dirty="0" smtClean="0"/>
              <a:t>set</a:t>
            </a:r>
            <a:r>
              <a:rPr lang="en-US" dirty="0" smtClean="0"/>
              <a:t> of possible processors</a:t>
            </a:r>
          </a:p>
          <a:p>
            <a:pPr lvl="1"/>
            <a:r>
              <a:rPr lang="en-US" dirty="0" smtClean="0"/>
              <a:t>In our case we pick a specific one (i.e., 1 &lt;&lt; </a:t>
            </a:r>
            <a:r>
              <a:rPr lang="en-US" dirty="0" err="1" smtClean="0"/>
              <a:t>i</a:t>
            </a:r>
            <a:r>
              <a:rPr lang="en-US" dirty="0" smtClean="0"/>
              <a:t>) </a:t>
            </a:r>
          </a:p>
          <a:p>
            <a:r>
              <a:rPr lang="en-US" dirty="0" smtClean="0"/>
              <a:t>Returns </a:t>
            </a:r>
            <a:r>
              <a:rPr lang="en-US" dirty="0"/>
              <a:t>either the previous system affinity of the current thread, or zero to indicate that there was no previous system </a:t>
            </a:r>
            <a:r>
              <a:rPr lang="en-US" dirty="0" smtClean="0"/>
              <a:t>affinity</a:t>
            </a:r>
          </a:p>
          <a:p>
            <a:r>
              <a:rPr lang="en-US" dirty="0" smtClean="0"/>
              <a:t>Callers should </a:t>
            </a:r>
            <a:r>
              <a:rPr lang="en-US" dirty="0"/>
              <a:t>save the return value and later pass this value to the </a:t>
            </a:r>
            <a:r>
              <a:rPr lang="en-US" dirty="0" err="1"/>
              <a:t>KeRevertToUserAffinityThreadEx</a:t>
            </a:r>
            <a:r>
              <a:rPr lang="en-US" dirty="0"/>
              <a:t> routine to restore the previous affinity mask.</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44</a:t>
            </a:fld>
            <a:endParaRPr lang="en-US"/>
          </a:p>
        </p:txBody>
      </p:sp>
    </p:spTree>
    <p:extLst>
      <p:ext uri="{BB962C8B-B14F-4D97-AF65-F5344CB8AC3E}">
        <p14:creationId xmlns:p14="http://schemas.microsoft.com/office/powerpoint/2010/main" val="10412759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KeRaiseIrqlToDpcLevel</a:t>
            </a:r>
            <a:endParaRPr lang="en-US" dirty="0"/>
          </a:p>
        </p:txBody>
      </p:sp>
      <p:sp>
        <p:nvSpPr>
          <p:cNvPr id="3" name="Content Placeholder 2"/>
          <p:cNvSpPr>
            <a:spLocks noGrp="1"/>
          </p:cNvSpPr>
          <p:nvPr>
            <p:ph idx="1"/>
          </p:nvPr>
        </p:nvSpPr>
        <p:spPr/>
        <p:txBody>
          <a:bodyPr>
            <a:normAutofit/>
          </a:bodyPr>
          <a:lstStyle/>
          <a:p>
            <a:r>
              <a:rPr lang="en-US" dirty="0" smtClean="0"/>
              <a:t>Raises </a:t>
            </a:r>
            <a:r>
              <a:rPr lang="en-US" dirty="0"/>
              <a:t>the hardware priority to IRQL = DISPATCH_LEVEL, thereby masking off interrupts of equivalent or lower IRQL on the current processor</a:t>
            </a:r>
            <a:r>
              <a:rPr lang="en-US" dirty="0" smtClean="0"/>
              <a:t>.</a:t>
            </a:r>
          </a:p>
          <a:p>
            <a:r>
              <a:rPr lang="en-US" dirty="0" smtClean="0"/>
              <a:t>Caller should </a:t>
            </a:r>
            <a:r>
              <a:rPr lang="en-US" dirty="0"/>
              <a:t>save the returned IRQL </a:t>
            </a:r>
            <a:r>
              <a:rPr lang="en-US" dirty="0" smtClean="0"/>
              <a:t>value and restore </a:t>
            </a:r>
            <a:r>
              <a:rPr lang="en-US" dirty="0"/>
              <a:t>the original IRQL as quickly as possible by passing this returned IRQL in a subsequent call to </a:t>
            </a:r>
            <a:r>
              <a:rPr lang="en-US" dirty="0" err="1"/>
              <a:t>KeLowerIrql</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45</a:t>
            </a:fld>
            <a:endParaRPr lang="en-US"/>
          </a:p>
        </p:txBody>
      </p:sp>
    </p:spTree>
    <p:extLst>
      <p:ext uri="{BB962C8B-B14F-4D97-AF65-F5344CB8AC3E}">
        <p14:creationId xmlns:p14="http://schemas.microsoft.com/office/powerpoint/2010/main" val="3414780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Multiple VMXON regions</a:t>
            </a:r>
            <a:endParaRPr lang="en-US" dirty="0"/>
          </a:p>
        </p:txBody>
      </p:sp>
      <p:sp>
        <p:nvSpPr>
          <p:cNvPr id="3" name="Content Placeholder 2"/>
          <p:cNvSpPr>
            <a:spLocks noGrp="1"/>
          </p:cNvSpPr>
          <p:nvPr>
            <p:ph idx="1"/>
          </p:nvPr>
        </p:nvSpPr>
        <p:spPr/>
        <p:txBody>
          <a:bodyPr/>
          <a:lstStyle/>
          <a:p>
            <a:pPr marL="0" indent="0">
              <a:buNone/>
            </a:pPr>
            <a:r>
              <a:rPr lang="en-US" dirty="0" err="1" smtClean="0"/>
              <a:t>typedef</a:t>
            </a:r>
            <a:r>
              <a:rPr lang="en-US" dirty="0" smtClean="0"/>
              <a:t> </a:t>
            </a:r>
            <a:r>
              <a:rPr lang="en-US" dirty="0" err="1" smtClean="0"/>
              <a:t>struct</a:t>
            </a:r>
            <a:r>
              <a:rPr lang="en-US" dirty="0" smtClean="0"/>
              <a:t> _VIRT_CPU {</a:t>
            </a:r>
          </a:p>
          <a:p>
            <a:pPr marL="457200" lvl="1" indent="0">
              <a:buNone/>
            </a:pPr>
            <a:r>
              <a:rPr lang="en-US" dirty="0" smtClean="0"/>
              <a:t>PVOID Self,</a:t>
            </a:r>
          </a:p>
          <a:p>
            <a:pPr marL="457200" lvl="1" indent="0">
              <a:buNone/>
            </a:pPr>
            <a:r>
              <a:rPr lang="en-US" dirty="0" smtClean="0"/>
              <a:t>PVOID </a:t>
            </a:r>
            <a:r>
              <a:rPr lang="en-US" dirty="0" err="1" smtClean="0"/>
              <a:t>VMXON_va</a:t>
            </a:r>
            <a:r>
              <a:rPr lang="en-US" dirty="0" smtClean="0"/>
              <a:t>;</a:t>
            </a:r>
          </a:p>
          <a:p>
            <a:pPr marL="457200" lvl="1" indent="0">
              <a:buNone/>
            </a:pPr>
            <a:r>
              <a:rPr lang="en-US" dirty="0" smtClean="0"/>
              <a:t>PHYSICAL_ADDRESS </a:t>
            </a:r>
            <a:r>
              <a:rPr lang="en-US" dirty="0" err="1" smtClean="0"/>
              <a:t>VMXON_pa</a:t>
            </a:r>
            <a:r>
              <a:rPr lang="en-US" dirty="0" smtClean="0"/>
              <a:t>;</a:t>
            </a:r>
          </a:p>
          <a:p>
            <a:pPr marL="457200" lvl="1" indent="0">
              <a:buNone/>
            </a:pPr>
            <a:r>
              <a:rPr lang="en-US" dirty="0" smtClean="0"/>
              <a:t>PVOID </a:t>
            </a:r>
            <a:r>
              <a:rPr lang="en-US" dirty="0" err="1" smtClean="0"/>
              <a:t>VMCS_va</a:t>
            </a:r>
            <a:r>
              <a:rPr lang="en-US" dirty="0" smtClean="0"/>
              <a:t>;</a:t>
            </a:r>
          </a:p>
          <a:p>
            <a:pPr marL="457200" lvl="1" indent="0">
              <a:buNone/>
            </a:pPr>
            <a:r>
              <a:rPr lang="en-US" dirty="0" smtClean="0"/>
              <a:t>PHYSICAL_ADDRESS </a:t>
            </a:r>
            <a:r>
              <a:rPr lang="en-US" dirty="0" err="1" smtClean="0"/>
              <a:t>VMCS_pa</a:t>
            </a:r>
            <a:r>
              <a:rPr lang="en-US" dirty="0" smtClean="0"/>
              <a:t>;</a:t>
            </a:r>
          </a:p>
          <a:p>
            <a:pPr marL="457200" lvl="1" indent="0">
              <a:buNone/>
            </a:pPr>
            <a:r>
              <a:rPr lang="en-US" dirty="0" smtClean="0"/>
              <a:t>…</a:t>
            </a:r>
          </a:p>
          <a:p>
            <a:pPr marL="57150" indent="0">
              <a:buNone/>
            </a:pPr>
            <a:r>
              <a:rPr lang="en-US" dirty="0" smtClean="0"/>
              <a:t>} VIRT_CPU, *PVIRT_CPU;</a:t>
            </a:r>
          </a:p>
          <a:p>
            <a:pPr lvl="1"/>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46</a:t>
            </a:fld>
            <a:endParaRPr lang="en-US"/>
          </a:p>
        </p:txBody>
      </p:sp>
    </p:spTree>
    <p:extLst>
      <p:ext uri="{BB962C8B-B14F-4D97-AF65-F5344CB8AC3E}">
        <p14:creationId xmlns:p14="http://schemas.microsoft.com/office/powerpoint/2010/main" val="3624111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VMXOFF</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796453"/>
            <a:ext cx="8643251" cy="2809414"/>
          </a:xfrm>
        </p:spPr>
      </p:pic>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47</a:t>
            </a:fld>
            <a:endParaRPr lang="en-US"/>
          </a:p>
        </p:txBody>
      </p:sp>
    </p:spTree>
    <p:extLst>
      <p:ext uri="{BB962C8B-B14F-4D97-AF65-F5344CB8AC3E}">
        <p14:creationId xmlns:p14="http://schemas.microsoft.com/office/powerpoint/2010/main" val="1107766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Wax on, wax off…</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48</a:t>
            </a:fld>
            <a:endParaRPr lang="en-US"/>
          </a:p>
        </p:txBody>
      </p:sp>
      <p:pic>
        <p:nvPicPr>
          <p:cNvPr id="7" name="Picture 6" descr="Screen shot 2012-06-03 at 6.48.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96" y="2008483"/>
            <a:ext cx="7327900" cy="3492500"/>
          </a:xfrm>
          <a:prstGeom prst="rect">
            <a:avLst/>
          </a:prstGeom>
        </p:spPr>
      </p:pic>
    </p:spTree>
    <p:extLst>
      <p:ext uri="{BB962C8B-B14F-4D97-AF65-F5344CB8AC3E}">
        <p14:creationId xmlns:p14="http://schemas.microsoft.com/office/powerpoint/2010/main" val="2347140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VMCLEAR</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311798"/>
            <a:ext cx="7693492" cy="5043632"/>
          </a:xfrm>
        </p:spPr>
      </p:pic>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49</a:t>
            </a:fld>
            <a:endParaRPr lang="en-US"/>
          </a:p>
        </p:txBody>
      </p:sp>
    </p:spTree>
    <p:extLst>
      <p:ext uri="{BB962C8B-B14F-4D97-AF65-F5344CB8AC3E}">
        <p14:creationId xmlns:p14="http://schemas.microsoft.com/office/powerpoint/2010/main" val="758373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Idea…</a:t>
            </a:r>
            <a:endParaRPr lang="en-US" dirty="0"/>
          </a:p>
        </p:txBody>
      </p:sp>
      <p:pic>
        <p:nvPicPr>
          <p:cNvPr id="9" name="Content Placeholder 8" descr="Screen shot 2011-09-06 at 9.07.14 PM.png"/>
          <p:cNvPicPr>
            <a:picLocks noGrp="1" noChangeAspect="1"/>
          </p:cNvPicPr>
          <p:nvPr>
            <p:ph idx="1"/>
          </p:nvPr>
        </p:nvPicPr>
        <p:blipFill>
          <a:blip r:embed="rId2">
            <a:extLst>
              <a:ext uri="{28A0092B-C50C-407E-A947-70E740481C1C}">
                <a14:useLocalDpi xmlns:a14="http://schemas.microsoft.com/office/drawing/2010/main" val="0"/>
              </a:ext>
            </a:extLst>
          </a:blip>
          <a:srcRect t="-11084" b="-11084"/>
          <a:stretch>
            <a:fillRect/>
          </a:stretch>
        </p:blipFill>
        <p:spPr>
          <a:xfrm>
            <a:off x="290416" y="1244644"/>
            <a:ext cx="8667312" cy="4766688"/>
          </a:xfrm>
        </p:spPr>
      </p:pic>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a:t>
            </a:fld>
            <a:endParaRPr lang="en-US"/>
          </a:p>
        </p:txBody>
      </p:sp>
      <p:sp>
        <p:nvSpPr>
          <p:cNvPr id="11" name="TextBox 10"/>
          <p:cNvSpPr txBox="1"/>
          <p:nvPr/>
        </p:nvSpPr>
        <p:spPr>
          <a:xfrm>
            <a:off x="4365336" y="6077567"/>
            <a:ext cx="4375728" cy="276999"/>
          </a:xfrm>
          <a:prstGeom prst="rect">
            <a:avLst/>
          </a:prstGeom>
          <a:noFill/>
        </p:spPr>
        <p:txBody>
          <a:bodyPr wrap="square" rtlCol="0">
            <a:spAutoFit/>
          </a:bodyPr>
          <a:lstStyle/>
          <a:p>
            <a:r>
              <a:rPr lang="en-US" sz="1200" b="1" dirty="0"/>
              <a:t>AMD India Developer’s Conference Bangalore, 10-May-2006</a:t>
            </a:r>
            <a:endParaRPr lang="en-US" sz="1200" dirty="0"/>
          </a:p>
        </p:txBody>
      </p:sp>
      <p:sp>
        <p:nvSpPr>
          <p:cNvPr id="3" name="Line Callout 2 (Accent Bar) 2"/>
          <p:cNvSpPr/>
          <p:nvPr/>
        </p:nvSpPr>
        <p:spPr>
          <a:xfrm>
            <a:off x="930431" y="1176912"/>
            <a:ext cx="867564" cy="679041"/>
          </a:xfrm>
          <a:prstGeom prst="accentCallout2">
            <a:avLst>
              <a:gd name="adj1" fmla="val 18750"/>
              <a:gd name="adj2" fmla="val -8333"/>
              <a:gd name="adj3" fmla="val 18750"/>
              <a:gd name="adj4" fmla="val -16667"/>
              <a:gd name="adj5" fmla="val 125463"/>
              <a:gd name="adj6" fmla="val -4376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VMCS (</a:t>
            </a:r>
            <a:r>
              <a:rPr lang="en-US" dirty="0" err="1" smtClean="0"/>
              <a:t>intel</a:t>
            </a:r>
            <a:r>
              <a:rPr lang="en-US" dirty="0" smtClean="0"/>
              <a:t>)</a:t>
            </a:r>
            <a:endParaRPr lang="en-US" dirty="0"/>
          </a:p>
        </p:txBody>
      </p:sp>
      <p:sp>
        <p:nvSpPr>
          <p:cNvPr id="7" name="Line Callout 2 (Accent Bar) 6"/>
          <p:cNvSpPr/>
          <p:nvPr/>
        </p:nvSpPr>
        <p:spPr>
          <a:xfrm>
            <a:off x="3998346" y="2445168"/>
            <a:ext cx="1005873" cy="283573"/>
          </a:xfrm>
          <a:prstGeom prst="accentCallout2">
            <a:avLst>
              <a:gd name="adj1" fmla="val 18750"/>
              <a:gd name="adj2" fmla="val -8333"/>
              <a:gd name="adj3" fmla="val 16398"/>
              <a:gd name="adj4" fmla="val -21667"/>
              <a:gd name="adj5" fmla="val 80941"/>
              <a:gd name="adj6" fmla="val -60141"/>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VMXON</a:t>
            </a:r>
            <a:endParaRPr lang="en-US" dirty="0"/>
          </a:p>
        </p:txBody>
      </p:sp>
    </p:spTree>
    <p:extLst>
      <p:ext uri="{BB962C8B-B14F-4D97-AF65-F5344CB8AC3E}">
        <p14:creationId xmlns:p14="http://schemas.microsoft.com/office/powerpoint/2010/main" val="1418364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VMPTRLD</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949" y="1522485"/>
            <a:ext cx="8513005" cy="3824477"/>
          </a:xfrm>
        </p:spPr>
      </p:pic>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50</a:t>
            </a:fld>
            <a:endParaRPr lang="en-US"/>
          </a:p>
        </p:txBody>
      </p:sp>
    </p:spTree>
    <p:extLst>
      <p:ext uri="{BB962C8B-B14F-4D97-AF65-F5344CB8AC3E}">
        <p14:creationId xmlns:p14="http://schemas.microsoft.com/office/powerpoint/2010/main" val="1899451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
            <a:ext cx="8229600" cy="1143000"/>
          </a:xfrm>
        </p:spPr>
        <p:txBody>
          <a:bodyPr/>
          <a:lstStyle/>
          <a:p>
            <a:r>
              <a:rPr lang="en-US" dirty="0" err="1" smtClean="0"/>
              <a:t>VMControlStructure</a:t>
            </a:r>
            <a:endParaRPr lang="en-US" dirty="0"/>
          </a:p>
        </p:txBody>
      </p:sp>
      <p:sp>
        <p:nvSpPr>
          <p:cNvPr id="3" name="Content Placeholder 2"/>
          <p:cNvSpPr>
            <a:spLocks noGrp="1"/>
          </p:cNvSpPr>
          <p:nvPr>
            <p:ph idx="1"/>
          </p:nvPr>
        </p:nvSpPr>
        <p:spPr>
          <a:xfrm>
            <a:off x="457200" y="1253068"/>
            <a:ext cx="8229600" cy="5232400"/>
          </a:xfrm>
        </p:spPr>
        <p:txBody>
          <a:bodyPr>
            <a:normAutofit lnSpcReduction="10000"/>
          </a:bodyPr>
          <a:lstStyle/>
          <a:p>
            <a:r>
              <a:rPr lang="en-US" dirty="0" smtClean="0"/>
              <a:t>Offset 0: VMCS revision ID</a:t>
            </a:r>
          </a:p>
          <a:p>
            <a:pPr lvl="1"/>
            <a:r>
              <a:rPr lang="en-US" dirty="0" smtClean="0"/>
              <a:t>Same as VMXON region</a:t>
            </a:r>
          </a:p>
          <a:p>
            <a:r>
              <a:rPr lang="en-US" dirty="0" smtClean="0"/>
              <a:t>Offset 4: VMX abort indicator</a:t>
            </a:r>
          </a:p>
          <a:p>
            <a:r>
              <a:rPr lang="en-US" dirty="0" smtClean="0"/>
              <a:t>Offset 8: VMCS data (later)</a:t>
            </a:r>
          </a:p>
          <a:p>
            <a:r>
              <a:rPr lang="en-US" dirty="0" smtClean="0"/>
              <a:t>Size determined by IA32_VMX_BASIC MSR</a:t>
            </a:r>
          </a:p>
          <a:p>
            <a:pPr lvl="1"/>
            <a:r>
              <a:rPr lang="en-US" dirty="0" smtClean="0"/>
              <a:t>Same as VMXON region</a:t>
            </a:r>
            <a:endParaRPr lang="en-US" dirty="0"/>
          </a:p>
          <a:p>
            <a:r>
              <a:rPr lang="en-US" dirty="0" smtClean="0"/>
              <a:t>Once allocated, not to be directly accessed (except for putting the revision ID)</a:t>
            </a:r>
          </a:p>
          <a:p>
            <a:r>
              <a:rPr lang="en-US" dirty="0" smtClean="0"/>
              <a:t>Instead, use VMREAD/VMWRITE with desired field encodings.</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51</a:t>
            </a:fld>
            <a:endParaRPr lang="en-US"/>
          </a:p>
        </p:txBody>
      </p:sp>
    </p:spTree>
    <p:extLst>
      <p:ext uri="{BB962C8B-B14F-4D97-AF65-F5344CB8AC3E}">
        <p14:creationId xmlns:p14="http://schemas.microsoft.com/office/powerpoint/2010/main" val="1748250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VMWRITE</a:t>
            </a:r>
            <a:endParaRPr lang="en-US" dirty="0"/>
          </a:p>
        </p:txBody>
      </p:sp>
      <p:pic>
        <p:nvPicPr>
          <p:cNvPr id="7" name="Content Placeholder 6" descr="Screen shot 2012-06-01 at 1.35.4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63" b="-324"/>
          <a:stretch/>
        </p:blipFill>
        <p:spPr>
          <a:xfrm>
            <a:off x="444988" y="1343209"/>
            <a:ext cx="8229600" cy="2918428"/>
          </a:xfrm>
        </p:spPr>
      </p:pic>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52</a:t>
            </a:fld>
            <a:endParaRPr lang="en-US"/>
          </a:p>
        </p:txBody>
      </p:sp>
    </p:spTree>
    <p:extLst>
      <p:ext uri="{BB962C8B-B14F-4D97-AF65-F5344CB8AC3E}">
        <p14:creationId xmlns:p14="http://schemas.microsoft.com/office/powerpoint/2010/main" val="4084865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5"/>
            <a:ext cx="8229600" cy="1143000"/>
          </a:xfrm>
        </p:spPr>
        <p:txBody>
          <a:bodyPr/>
          <a:lstStyle/>
          <a:p>
            <a:r>
              <a:rPr lang="en-US" dirty="0" smtClean="0"/>
              <a:t>VMX Field Encodings</a:t>
            </a:r>
            <a:endParaRPr lang="en-US" dirty="0"/>
          </a:p>
        </p:txBody>
      </p:sp>
      <p:sp>
        <p:nvSpPr>
          <p:cNvPr id="3" name="Content Placeholder 2"/>
          <p:cNvSpPr>
            <a:spLocks noGrp="1"/>
          </p:cNvSpPr>
          <p:nvPr>
            <p:ph idx="1"/>
          </p:nvPr>
        </p:nvSpPr>
        <p:spPr>
          <a:xfrm>
            <a:off x="457200" y="1076112"/>
            <a:ext cx="4794112" cy="5050052"/>
          </a:xfrm>
        </p:spPr>
        <p:txBody>
          <a:bodyPr>
            <a:normAutofit fontScale="92500" lnSpcReduction="20000"/>
          </a:bodyPr>
          <a:lstStyle/>
          <a:p>
            <a:r>
              <a:rPr lang="en-US" dirty="0"/>
              <a:t>Every </a:t>
            </a:r>
            <a:r>
              <a:rPr lang="en-US" dirty="0" smtClean="0"/>
              <a:t>field of </a:t>
            </a:r>
            <a:r>
              <a:rPr lang="en-US" dirty="0"/>
              <a:t>the VMCS is encoded by a 32-</a:t>
            </a:r>
            <a:r>
              <a:rPr lang="en-US" dirty="0" smtClean="0"/>
              <a:t>bit value</a:t>
            </a:r>
          </a:p>
          <a:p>
            <a:r>
              <a:rPr lang="en-US" dirty="0"/>
              <a:t>APPENDIX </a:t>
            </a:r>
            <a:r>
              <a:rPr lang="en-US" dirty="0" smtClean="0"/>
              <a:t>B for complete description</a:t>
            </a:r>
          </a:p>
          <a:p>
            <a:r>
              <a:rPr lang="en-US" dirty="0" smtClean="0"/>
              <a:t>For 64</a:t>
            </a:r>
            <a:r>
              <a:rPr lang="en-US" dirty="0"/>
              <a:t>-bit fields using the </a:t>
            </a:r>
            <a:r>
              <a:rPr lang="en-US" dirty="0" smtClean="0"/>
              <a:t>“high” </a:t>
            </a:r>
            <a:r>
              <a:rPr lang="en-US" dirty="0"/>
              <a:t>access </a:t>
            </a:r>
            <a:r>
              <a:rPr lang="en-US" dirty="0" smtClean="0"/>
              <a:t>type</a:t>
            </a:r>
            <a:endParaRPr lang="en-US" dirty="0"/>
          </a:p>
          <a:p>
            <a:pPr lvl="1"/>
            <a:r>
              <a:rPr lang="en-US" dirty="0" smtClean="0"/>
              <a:t>A </a:t>
            </a:r>
            <a:r>
              <a:rPr lang="en-US" dirty="0"/>
              <a:t>VMREAD returns the value of bits 63:32 of the field in bits 31:0 of the destination </a:t>
            </a:r>
            <a:r>
              <a:rPr lang="en-US" dirty="0" smtClean="0"/>
              <a:t>operand</a:t>
            </a:r>
            <a:endParaRPr lang="en-US" dirty="0"/>
          </a:p>
          <a:p>
            <a:pPr lvl="1"/>
            <a:r>
              <a:rPr lang="en-US" dirty="0" smtClean="0"/>
              <a:t>in 64-bit mode, bits 63:32 of the destination operand are zeroed out</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26017224"/>
              </p:ext>
            </p:extLst>
          </p:nvPr>
        </p:nvGraphicFramePr>
        <p:xfrm>
          <a:off x="5475125" y="851679"/>
          <a:ext cx="3503502" cy="5523831"/>
        </p:xfrm>
        <a:graphic>
          <a:graphicData uri="http://schemas.openxmlformats.org/drawingml/2006/table">
            <a:tbl>
              <a:tblPr firstRow="1" bandRow="1">
                <a:tableStyleId>{793D81CF-94F2-401A-BA57-92F5A7B2D0C5}</a:tableStyleId>
              </a:tblPr>
              <a:tblGrid>
                <a:gridCol w="927112"/>
                <a:gridCol w="2576390"/>
              </a:tblGrid>
              <a:tr h="337597">
                <a:tc>
                  <a:txBody>
                    <a:bodyPr/>
                    <a:lstStyle/>
                    <a:p>
                      <a:r>
                        <a:rPr lang="en-US" sz="1600" b="1" dirty="0" smtClean="0"/>
                        <a:t>Bit position</a:t>
                      </a:r>
                      <a:endParaRPr lang="en-US" sz="1600" b="1" dirty="0"/>
                    </a:p>
                  </a:txBody>
                  <a:tcPr/>
                </a:tc>
                <a:tc>
                  <a:txBody>
                    <a:bodyPr/>
                    <a:lstStyle/>
                    <a:p>
                      <a:r>
                        <a:rPr lang="en-US" sz="1600" b="1" kern="1200" dirty="0" smtClean="0"/>
                        <a:t>Contents</a:t>
                      </a:r>
                      <a:endParaRPr lang="en-US" sz="1600" b="1" dirty="0"/>
                    </a:p>
                  </a:txBody>
                  <a:tcPr/>
                </a:tc>
              </a:tr>
              <a:tr h="337597">
                <a:tc>
                  <a:txBody>
                    <a:bodyPr/>
                    <a:lstStyle/>
                    <a:p>
                      <a:r>
                        <a:rPr lang="en-US" sz="1600" b="1" dirty="0" smtClean="0"/>
                        <a:t>0</a:t>
                      </a:r>
                      <a:endParaRPr lang="en-US" sz="1600" b="1" dirty="0"/>
                    </a:p>
                  </a:txBody>
                  <a:tcPr/>
                </a:tc>
                <a:tc>
                  <a:txBody>
                    <a:bodyPr/>
                    <a:lstStyle/>
                    <a:p>
                      <a:r>
                        <a:rPr lang="en-US" sz="1600" b="1" kern="1200" dirty="0" smtClean="0">
                          <a:solidFill>
                            <a:schemeClr val="dk1"/>
                          </a:solidFill>
                          <a:latin typeface="+mn-lt"/>
                          <a:ea typeface="+mn-ea"/>
                          <a:cs typeface="+mn-cs"/>
                        </a:rPr>
                        <a:t>Access type (0 = full; 1 = high); </a:t>
                      </a:r>
                    </a:p>
                    <a:p>
                      <a:r>
                        <a:rPr lang="en-US" sz="1600" b="1" kern="1200" dirty="0" smtClean="0">
                          <a:solidFill>
                            <a:schemeClr val="dk1"/>
                          </a:solidFill>
                          <a:latin typeface="+mn-lt"/>
                          <a:ea typeface="+mn-ea"/>
                          <a:cs typeface="+mn-cs"/>
                        </a:rPr>
                        <a:t>must be full for 16-bit, 32-bit, and natural- width fields</a:t>
                      </a:r>
                      <a:endParaRPr lang="en-US" sz="1050" b="1" dirty="0"/>
                    </a:p>
                  </a:txBody>
                  <a:tcPr/>
                </a:tc>
              </a:tr>
              <a:tr h="337597">
                <a:tc>
                  <a:txBody>
                    <a:bodyPr/>
                    <a:lstStyle/>
                    <a:p>
                      <a:r>
                        <a:rPr lang="en-US" sz="1600" b="1" dirty="0" smtClean="0"/>
                        <a:t>9:1</a:t>
                      </a:r>
                      <a:endParaRPr lang="en-US" sz="1600" b="1" dirty="0"/>
                    </a:p>
                  </a:txBody>
                  <a:tcPr/>
                </a:tc>
                <a:tc>
                  <a:txBody>
                    <a:bodyPr/>
                    <a:lstStyle/>
                    <a:p>
                      <a:r>
                        <a:rPr lang="en-US" sz="1600" b="1" dirty="0" smtClean="0"/>
                        <a:t>Index</a:t>
                      </a:r>
                      <a:endParaRPr lang="en-US" sz="1600" b="1" dirty="0"/>
                    </a:p>
                  </a:txBody>
                  <a:tcPr/>
                </a:tc>
              </a:tr>
              <a:tr h="846305">
                <a:tc>
                  <a:txBody>
                    <a:bodyPr/>
                    <a:lstStyle/>
                    <a:p>
                      <a:r>
                        <a:rPr lang="en-US" sz="1600" b="1" dirty="0" smtClean="0"/>
                        <a:t>11:10</a:t>
                      </a:r>
                      <a:endParaRPr lang="en-US" sz="1600" b="1" dirty="0"/>
                    </a:p>
                  </a:txBody>
                  <a:tcPr/>
                </a:tc>
                <a:tc>
                  <a:txBody>
                    <a:bodyPr/>
                    <a:lstStyle/>
                    <a:p>
                      <a:r>
                        <a:rPr lang="en-US" sz="1600" b="1" dirty="0" smtClean="0"/>
                        <a:t>Type:</a:t>
                      </a:r>
                    </a:p>
                    <a:p>
                      <a:r>
                        <a:rPr lang="en-US" sz="1600" b="1" dirty="0" smtClean="0"/>
                        <a:t>    0:</a:t>
                      </a:r>
                      <a:r>
                        <a:rPr lang="en-US" sz="1600" b="1" baseline="0" dirty="0" smtClean="0"/>
                        <a:t> control</a:t>
                      </a:r>
                    </a:p>
                    <a:p>
                      <a:r>
                        <a:rPr lang="en-US" sz="1600" b="1" baseline="0" dirty="0" smtClean="0"/>
                        <a:t>    1: read-only data</a:t>
                      </a:r>
                    </a:p>
                    <a:p>
                      <a:r>
                        <a:rPr lang="en-US" sz="1600" b="1" baseline="0" dirty="0" smtClean="0"/>
                        <a:t>    2: guest state</a:t>
                      </a:r>
                    </a:p>
                    <a:p>
                      <a:r>
                        <a:rPr lang="en-US" sz="1600" b="1" baseline="0" dirty="0" smtClean="0"/>
                        <a:t>    3: host state</a:t>
                      </a:r>
                      <a:endParaRPr lang="en-US" sz="1600" b="1" dirty="0"/>
                    </a:p>
                  </a:txBody>
                  <a:tcPr/>
                </a:tc>
              </a:tr>
              <a:tr h="337597">
                <a:tc>
                  <a:txBody>
                    <a:bodyPr/>
                    <a:lstStyle/>
                    <a:p>
                      <a:r>
                        <a:rPr lang="en-US" sz="1600" b="1" dirty="0" smtClean="0"/>
                        <a:t>12</a:t>
                      </a:r>
                      <a:endParaRPr lang="en-US" sz="1600" b="1" dirty="0"/>
                    </a:p>
                  </a:txBody>
                  <a:tcPr/>
                </a:tc>
                <a:tc>
                  <a:txBody>
                    <a:bodyPr/>
                    <a:lstStyle/>
                    <a:p>
                      <a:r>
                        <a:rPr lang="en-US" sz="1600" b="1" dirty="0" smtClean="0"/>
                        <a:t>Reserved</a:t>
                      </a:r>
                      <a:r>
                        <a:rPr lang="en-US" sz="1600" b="1" baseline="0" dirty="0" smtClean="0"/>
                        <a:t> to 0</a:t>
                      </a:r>
                      <a:endParaRPr lang="en-US" sz="1600" b="1" dirty="0"/>
                    </a:p>
                  </a:txBody>
                  <a:tcPr/>
                </a:tc>
              </a:tr>
              <a:tr h="846305">
                <a:tc>
                  <a:txBody>
                    <a:bodyPr/>
                    <a:lstStyle/>
                    <a:p>
                      <a:r>
                        <a:rPr lang="en-US" sz="1600" b="1" dirty="0" smtClean="0"/>
                        <a:t>14:13</a:t>
                      </a:r>
                      <a:endParaRPr lang="en-US" sz="1600" b="1" dirty="0"/>
                    </a:p>
                  </a:txBody>
                  <a:tcPr/>
                </a:tc>
                <a:tc>
                  <a:txBody>
                    <a:bodyPr/>
                    <a:lstStyle/>
                    <a:p>
                      <a:r>
                        <a:rPr lang="en-US" sz="1600" b="1" dirty="0" smtClean="0"/>
                        <a:t>Width</a:t>
                      </a:r>
                    </a:p>
                    <a:p>
                      <a:r>
                        <a:rPr lang="en-US" sz="1600" b="1" dirty="0" smtClean="0"/>
                        <a:t>    0: 16-bit</a:t>
                      </a:r>
                    </a:p>
                    <a:p>
                      <a:r>
                        <a:rPr lang="en-US" sz="1600" b="1" dirty="0" smtClean="0"/>
                        <a:t>    1: 64-bit</a:t>
                      </a:r>
                    </a:p>
                    <a:p>
                      <a:r>
                        <a:rPr lang="en-US" sz="1600" b="1" dirty="0" smtClean="0"/>
                        <a:t>    2: 32-bit</a:t>
                      </a:r>
                    </a:p>
                    <a:p>
                      <a:r>
                        <a:rPr lang="en-US" sz="1600" b="1" dirty="0" smtClean="0"/>
                        <a:t>    3: natural width </a:t>
                      </a:r>
                      <a:endParaRPr lang="en-US" sz="1600" b="1" dirty="0"/>
                    </a:p>
                  </a:txBody>
                  <a:tcPr/>
                </a:tc>
              </a:tr>
              <a:tr h="337597">
                <a:tc>
                  <a:txBody>
                    <a:bodyPr/>
                    <a:lstStyle/>
                    <a:p>
                      <a:r>
                        <a:rPr lang="en-US" sz="1600" b="1" dirty="0" smtClean="0"/>
                        <a:t>31:15</a:t>
                      </a:r>
                      <a:endParaRPr lang="en-US" sz="1600" b="1" dirty="0"/>
                    </a:p>
                  </a:txBody>
                  <a:tcPr/>
                </a:tc>
                <a:tc>
                  <a:txBody>
                    <a:bodyPr/>
                    <a:lstStyle/>
                    <a:p>
                      <a:r>
                        <a:rPr lang="en-US" sz="1600" b="1" dirty="0" smtClean="0"/>
                        <a:t>Reserved to 0</a:t>
                      </a:r>
                      <a:endParaRPr lang="en-US" sz="1600" b="1" dirty="0"/>
                    </a:p>
                  </a:txBody>
                  <a:tcPr/>
                </a:tc>
              </a:tr>
            </a:tbl>
          </a:graphicData>
        </a:graphic>
      </p:graphicFrame>
    </p:spTree>
    <p:extLst>
      <p:ext uri="{BB962C8B-B14F-4D97-AF65-F5344CB8AC3E}">
        <p14:creationId xmlns:p14="http://schemas.microsoft.com/office/powerpoint/2010/main" val="1280953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VMCS Field Encodings in C</a:t>
            </a:r>
            <a:endParaRPr lang="en-US" dirty="0"/>
          </a:p>
        </p:txBody>
      </p:sp>
      <p:sp>
        <p:nvSpPr>
          <p:cNvPr id="3" name="Content Placeholder 2"/>
          <p:cNvSpPr>
            <a:spLocks noGrp="1"/>
          </p:cNvSpPr>
          <p:nvPr>
            <p:ph idx="1"/>
          </p:nvPr>
        </p:nvSpPr>
        <p:spPr/>
        <p:txBody>
          <a:bodyPr numCol="2">
            <a:noAutofit/>
          </a:bodyPr>
          <a:lstStyle/>
          <a:p>
            <a:pPr marL="0" indent="0">
              <a:buNone/>
            </a:pPr>
            <a:r>
              <a:rPr lang="is-IS" sz="1600" b="1" dirty="0"/>
              <a:t>/* VMCS Encodings */</a:t>
            </a:r>
          </a:p>
          <a:p>
            <a:pPr marL="0" indent="0">
              <a:buNone/>
            </a:pPr>
            <a:r>
              <a:rPr lang="is-IS" sz="1600" b="1" dirty="0"/>
              <a:t>enum {</a:t>
            </a:r>
          </a:p>
          <a:p>
            <a:pPr marL="0" indent="0">
              <a:buNone/>
            </a:pPr>
            <a:r>
              <a:rPr lang="is-IS" sz="1600" b="1" dirty="0"/>
              <a:t>    GUEST_ES_SELECTOR = 0x00000800,</a:t>
            </a:r>
          </a:p>
          <a:p>
            <a:pPr marL="0" indent="0">
              <a:buNone/>
            </a:pPr>
            <a:r>
              <a:rPr lang="is-IS" sz="1600" b="1" dirty="0"/>
              <a:t>    GUEST_CS_SELECTOR = 0x00000802,</a:t>
            </a:r>
          </a:p>
          <a:p>
            <a:pPr marL="0" indent="0">
              <a:buNone/>
            </a:pPr>
            <a:r>
              <a:rPr lang="is-IS" sz="1600" b="1" dirty="0"/>
              <a:t>    GUEST_SS_SELECTOR = 0x00000804,</a:t>
            </a:r>
          </a:p>
          <a:p>
            <a:pPr marL="0" indent="0">
              <a:buNone/>
            </a:pPr>
            <a:r>
              <a:rPr lang="is-IS" sz="1600" b="1" dirty="0"/>
              <a:t>    GUEST_DS_SELECTOR = 0x00000806,</a:t>
            </a:r>
          </a:p>
          <a:p>
            <a:pPr marL="0" indent="0">
              <a:buNone/>
            </a:pPr>
            <a:r>
              <a:rPr lang="is-IS" sz="1600" b="1" dirty="0"/>
              <a:t>    GUEST_FS_SELECTOR = 0x00000808,</a:t>
            </a:r>
          </a:p>
          <a:p>
            <a:pPr marL="0" indent="0">
              <a:buNone/>
            </a:pPr>
            <a:r>
              <a:rPr lang="is-IS" sz="1600" b="1" dirty="0"/>
              <a:t>    GUEST_GS_SELECTOR = 0x0000080a,</a:t>
            </a:r>
          </a:p>
          <a:p>
            <a:pPr marL="0" indent="0">
              <a:buNone/>
            </a:pPr>
            <a:r>
              <a:rPr lang="is-IS" sz="1600" b="1" dirty="0"/>
              <a:t>    GUEST_LDTR_SELECTOR = 0x0000080c,</a:t>
            </a:r>
          </a:p>
          <a:p>
            <a:pPr marL="0" indent="0">
              <a:buNone/>
            </a:pPr>
            <a:r>
              <a:rPr lang="is-IS" sz="1600" b="1" dirty="0"/>
              <a:t>    GUEST_TR_SELECTOR = 0x0000080e,</a:t>
            </a:r>
          </a:p>
          <a:p>
            <a:pPr marL="0" indent="0">
              <a:buNone/>
            </a:pPr>
            <a:r>
              <a:rPr lang="is-IS" sz="1600" b="1" dirty="0"/>
              <a:t>    HOST_ES_SELECTOR = 0x00000c00,</a:t>
            </a:r>
          </a:p>
          <a:p>
            <a:pPr marL="0" indent="0">
              <a:buNone/>
            </a:pPr>
            <a:r>
              <a:rPr lang="is-IS" sz="1600" b="1" dirty="0"/>
              <a:t>    HOST_CS_SELECTOR = 0x00000c02,</a:t>
            </a:r>
          </a:p>
          <a:p>
            <a:pPr marL="0" indent="0">
              <a:buNone/>
            </a:pPr>
            <a:r>
              <a:rPr lang="is-IS" sz="1600" b="1" dirty="0"/>
              <a:t>    HOST_SS_SELECTOR = 0x00000c04,</a:t>
            </a:r>
          </a:p>
          <a:p>
            <a:pPr marL="0" indent="0">
              <a:buNone/>
            </a:pPr>
            <a:r>
              <a:rPr lang="is-IS" sz="1600" b="1" dirty="0"/>
              <a:t>    HOST_DS_SELECTOR = 0x00000c06,</a:t>
            </a:r>
          </a:p>
          <a:p>
            <a:pPr marL="0" indent="0">
              <a:buNone/>
            </a:pPr>
            <a:r>
              <a:rPr lang="is-IS" sz="1600" b="1" dirty="0"/>
              <a:t>    HOST_FS_SELECTOR = 0x00000c08,</a:t>
            </a:r>
          </a:p>
          <a:p>
            <a:pPr marL="0" indent="0">
              <a:buNone/>
            </a:pPr>
            <a:r>
              <a:rPr lang="is-IS" sz="1600" b="1" dirty="0"/>
              <a:t>    HOST_GS_SELECTOR = 0x00000c0a,</a:t>
            </a:r>
          </a:p>
          <a:p>
            <a:pPr marL="0" indent="0">
              <a:buNone/>
            </a:pPr>
            <a:r>
              <a:rPr lang="is-IS" sz="1600" b="1" dirty="0"/>
              <a:t>    HOST_TR_SELECTOR = 0x00000c0c,</a:t>
            </a:r>
          </a:p>
          <a:p>
            <a:pPr marL="0" indent="0">
              <a:buNone/>
            </a:pPr>
            <a:r>
              <a:rPr lang="is-IS" sz="1600" b="1" dirty="0"/>
              <a:t>    IO_BITMAP_A = 0x00002000,</a:t>
            </a:r>
          </a:p>
          <a:p>
            <a:pPr marL="0" indent="0">
              <a:buNone/>
            </a:pPr>
            <a:r>
              <a:rPr lang="is-IS" sz="1600" b="1" dirty="0"/>
              <a:t>    IO_BITMAP_A_HIGH = 0x00002001,</a:t>
            </a:r>
          </a:p>
          <a:p>
            <a:pPr marL="0" indent="0">
              <a:buNone/>
            </a:pPr>
            <a:r>
              <a:rPr lang="is-IS" sz="1600" b="1" dirty="0"/>
              <a:t>    IO_BITMAP_B = 0x00002002</a:t>
            </a:r>
            <a:r>
              <a:rPr lang="is-IS" sz="1600" b="1" dirty="0" smtClean="0"/>
              <a:t>,</a:t>
            </a:r>
          </a:p>
          <a:p>
            <a:pPr marL="0" indent="0">
              <a:buNone/>
            </a:pPr>
            <a:r>
              <a:rPr lang="is-IS" sz="1600" b="1" dirty="0" smtClean="0"/>
              <a:t>   IO_BITMAP_B_HIGH </a:t>
            </a:r>
            <a:r>
              <a:rPr lang="is-IS" sz="1600" b="1" dirty="0"/>
              <a:t>= 0x00002003,</a:t>
            </a:r>
          </a:p>
          <a:p>
            <a:pPr marL="0" indent="0">
              <a:buNone/>
            </a:pPr>
            <a:r>
              <a:rPr lang="is-IS" sz="1600" b="1" dirty="0"/>
              <a:t>    MSR_BITMAP = 0x00002004,</a:t>
            </a:r>
          </a:p>
          <a:p>
            <a:pPr marL="0" indent="0">
              <a:buNone/>
            </a:pPr>
            <a:r>
              <a:rPr lang="is-IS" sz="1600" b="1" dirty="0"/>
              <a:t>    MSR_BITMAP_HIGH = 0x00002005,</a:t>
            </a:r>
          </a:p>
          <a:p>
            <a:pPr marL="0" indent="0">
              <a:buNone/>
            </a:pPr>
            <a:r>
              <a:rPr lang="is-IS" sz="1600" b="1" dirty="0"/>
              <a:t>    VM_EXIT_MSR_STORE_ADDR = 0x00002006,</a:t>
            </a:r>
          </a:p>
          <a:p>
            <a:pPr marL="0" indent="0">
              <a:buNone/>
            </a:pPr>
            <a:r>
              <a:rPr lang="is-IS" sz="1600" b="1" dirty="0"/>
              <a:t>    VM_EXIT_MSR_STORE_ADDR_HIGH = 0x00002007,</a:t>
            </a:r>
          </a:p>
          <a:p>
            <a:pPr marL="0" indent="0">
              <a:buNone/>
            </a:pPr>
            <a:r>
              <a:rPr lang="is-IS" sz="1600" b="1" dirty="0"/>
              <a:t>    VM_EXIT_MSR_LOAD_ADDR = 0x00002008,</a:t>
            </a:r>
          </a:p>
          <a:p>
            <a:pPr marL="0" indent="0">
              <a:buNone/>
            </a:pPr>
            <a:r>
              <a:rPr lang="is-IS" sz="1600" b="1" dirty="0"/>
              <a:t>    VM_EXIT_MSR_LOAD_ADDR_HIGH = 0x00002009,</a:t>
            </a:r>
          </a:p>
          <a:p>
            <a:pPr marL="0" indent="0">
              <a:buNone/>
            </a:pPr>
            <a:r>
              <a:rPr lang="is-IS" sz="1600" b="1" dirty="0" smtClean="0"/>
              <a:t>...</a:t>
            </a:r>
          </a:p>
          <a:p>
            <a:pPr marL="0" indent="0">
              <a:buNone/>
            </a:pPr>
            <a:r>
              <a:rPr lang="is-IS" sz="1600" b="1" dirty="0" smtClean="0"/>
              <a:t>};</a:t>
            </a:r>
          </a:p>
          <a:p>
            <a:pPr marL="0" indent="0">
              <a:buNone/>
            </a:pPr>
            <a:endParaRPr lang="is-IS" sz="1600" b="1" dirty="0"/>
          </a:p>
          <a:p>
            <a:pPr marL="0" indent="0">
              <a:buNone/>
            </a:pPr>
            <a:endParaRPr lang="is-IS" sz="1600" b="1" dirty="0"/>
          </a:p>
          <a:p>
            <a:pPr marL="0" indent="0">
              <a:buNone/>
            </a:pPr>
            <a:endParaRPr lang="en-US" sz="1600" b="1"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54</a:t>
            </a:fld>
            <a:endParaRPr lang="en-US"/>
          </a:p>
        </p:txBody>
      </p:sp>
      <p:cxnSp>
        <p:nvCxnSpPr>
          <p:cNvPr id="8" name="Elbow Connector 7"/>
          <p:cNvCxnSpPr>
            <a:endCxn id="3" idx="0"/>
          </p:cNvCxnSpPr>
          <p:nvPr/>
        </p:nvCxnSpPr>
        <p:spPr>
          <a:xfrm rot="5400000" flipH="1" flipV="1">
            <a:off x="2096172" y="3650338"/>
            <a:ext cx="4525965" cy="425691"/>
          </a:xfrm>
          <a:prstGeom prst="bentConnector5">
            <a:avLst>
              <a:gd name="adj1" fmla="val 0"/>
              <a:gd name="adj2" fmla="val -920318"/>
              <a:gd name="adj3" fmla="val 105051"/>
            </a:avLst>
          </a:prstGeom>
          <a:ln>
            <a:headEnd type="diamon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22258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VMWRITE</a:t>
            </a:r>
            <a:endParaRPr lang="en-US" dirty="0"/>
          </a:p>
        </p:txBody>
      </p:sp>
      <p:sp>
        <p:nvSpPr>
          <p:cNvPr id="3" name="Content Placeholder 2"/>
          <p:cNvSpPr>
            <a:spLocks noGrp="1"/>
          </p:cNvSpPr>
          <p:nvPr>
            <p:ph idx="1"/>
          </p:nvPr>
        </p:nvSpPr>
        <p:spPr/>
        <p:txBody>
          <a:bodyPr/>
          <a:lstStyle/>
          <a:p>
            <a:r>
              <a:rPr lang="en-US" dirty="0" smtClean="0"/>
              <a:t>VMREAD/VMWRITE operate on the </a:t>
            </a:r>
            <a:r>
              <a:rPr lang="en-US" i="1" dirty="0" smtClean="0"/>
              <a:t>current</a:t>
            </a:r>
            <a:r>
              <a:rPr lang="en-US" dirty="0" smtClean="0"/>
              <a:t> VMCS</a:t>
            </a:r>
          </a:p>
          <a:p>
            <a:pPr lvl="1"/>
            <a:r>
              <a:rPr lang="en-US" dirty="0" smtClean="0"/>
              <a:t>Only one </a:t>
            </a:r>
            <a:r>
              <a:rPr lang="en-US" i="1" dirty="0" smtClean="0"/>
              <a:t>current</a:t>
            </a:r>
            <a:r>
              <a:rPr lang="en-US" dirty="0" smtClean="0"/>
              <a:t> VMCS at a time</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55</a:t>
            </a:fld>
            <a:endParaRPr lang="en-US"/>
          </a:p>
        </p:txBody>
      </p:sp>
      <p:sp>
        <p:nvSpPr>
          <p:cNvPr id="7" name="Rectangle 6"/>
          <p:cNvSpPr/>
          <p:nvPr/>
        </p:nvSpPr>
        <p:spPr>
          <a:xfrm>
            <a:off x="792438" y="4093792"/>
            <a:ext cx="6922865" cy="1286749"/>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sz="2000" dirty="0" smtClean="0"/>
              <a:t># set guest RIP to 0x12345678 (pure assembly)</a:t>
            </a:r>
          </a:p>
          <a:p>
            <a:r>
              <a:rPr lang="en-US" sz="2000" dirty="0" err="1" smtClean="0"/>
              <a:t>mov</a:t>
            </a:r>
            <a:r>
              <a:rPr lang="en-US" sz="2000" dirty="0" smtClean="0"/>
              <a:t> </a:t>
            </a:r>
            <a:r>
              <a:rPr lang="en-US" sz="2000" dirty="0" err="1"/>
              <a:t>rax</a:t>
            </a:r>
            <a:r>
              <a:rPr lang="en-US" sz="2000" dirty="0" smtClean="0"/>
              <a:t>, 0681Eh    /* GUEST_RIP VMCS field*/</a:t>
            </a:r>
            <a:endParaRPr lang="en-US" sz="2000" dirty="0"/>
          </a:p>
          <a:p>
            <a:r>
              <a:rPr lang="en-US" sz="2000" dirty="0" err="1"/>
              <a:t>mov</a:t>
            </a:r>
            <a:r>
              <a:rPr lang="en-US" sz="2000" dirty="0"/>
              <a:t> </a:t>
            </a:r>
            <a:r>
              <a:rPr lang="en-US" sz="2000" dirty="0" err="1"/>
              <a:t>rbx</a:t>
            </a:r>
            <a:r>
              <a:rPr lang="en-US" sz="2000" dirty="0" smtClean="0"/>
              <a:t>, 12345678h</a:t>
            </a:r>
            <a:endParaRPr lang="en-US" sz="2000" dirty="0"/>
          </a:p>
          <a:p>
            <a:r>
              <a:rPr lang="en-US" sz="2000" dirty="0" err="1"/>
              <a:t>vmwrite</a:t>
            </a:r>
            <a:r>
              <a:rPr lang="en-US" sz="2000" dirty="0"/>
              <a:t> </a:t>
            </a:r>
            <a:r>
              <a:rPr lang="en-US" sz="2000" dirty="0" err="1"/>
              <a:t>rax</a:t>
            </a:r>
            <a:r>
              <a:rPr lang="en-US" sz="2000" dirty="0" smtClean="0"/>
              <a:t>, </a:t>
            </a:r>
            <a:r>
              <a:rPr lang="en-US" sz="2000" dirty="0" err="1" smtClean="0"/>
              <a:t>rbx</a:t>
            </a:r>
            <a:endParaRPr lang="en-US" sz="2000" dirty="0" smtClean="0"/>
          </a:p>
        </p:txBody>
      </p:sp>
    </p:spTree>
    <p:extLst>
      <p:ext uri="{BB962C8B-B14F-4D97-AF65-F5344CB8AC3E}">
        <p14:creationId xmlns:p14="http://schemas.microsoft.com/office/powerpoint/2010/main" val="24620564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VMLAUNCH/VMRESUME</a:t>
            </a:r>
            <a:endParaRPr lang="en-US" dirty="0"/>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56</a:t>
            </a:fld>
            <a:endParaRPr lang="en-US"/>
          </a:p>
        </p:txBody>
      </p:sp>
      <p:pic>
        <p:nvPicPr>
          <p:cNvPr id="14" name="Picture 13" descr="Screen shot 2011-10-27 at 1.3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88" y="1356082"/>
            <a:ext cx="7845165" cy="2475586"/>
          </a:xfrm>
          <a:prstGeom prst="rect">
            <a:avLst/>
          </a:prstGeom>
        </p:spPr>
      </p:pic>
      <p:sp>
        <p:nvSpPr>
          <p:cNvPr id="16" name="Content Placeholder 2"/>
          <p:cNvSpPr>
            <a:spLocks noGrp="1"/>
          </p:cNvSpPr>
          <p:nvPr>
            <p:ph idx="1"/>
          </p:nvPr>
        </p:nvSpPr>
        <p:spPr>
          <a:xfrm>
            <a:off x="457200" y="4137239"/>
            <a:ext cx="8229600" cy="1935247"/>
          </a:xfrm>
        </p:spPr>
        <p:txBody>
          <a:bodyPr>
            <a:normAutofit/>
          </a:bodyPr>
          <a:lstStyle/>
          <a:p>
            <a:r>
              <a:rPr lang="en-US" sz="2400" dirty="0" smtClean="0"/>
              <a:t>The </a:t>
            </a:r>
            <a:r>
              <a:rPr lang="en-US" sz="2400" dirty="0"/>
              <a:t>VMLAUNCH instruction requires a VMCS whose launch state is “clear</a:t>
            </a:r>
            <a:r>
              <a:rPr lang="en-US" sz="2400" dirty="0" smtClean="0"/>
              <a:t>”</a:t>
            </a:r>
          </a:p>
          <a:p>
            <a:r>
              <a:rPr lang="en-US" sz="2400" dirty="0"/>
              <a:t>T</a:t>
            </a:r>
            <a:r>
              <a:rPr lang="en-US" sz="2400" dirty="0" smtClean="0"/>
              <a:t>he </a:t>
            </a:r>
            <a:r>
              <a:rPr lang="en-US" sz="2400" dirty="0"/>
              <a:t>VMRESUME instruction requires a VMCS whose launch state is “launched”</a:t>
            </a:r>
          </a:p>
        </p:txBody>
      </p:sp>
    </p:spTree>
    <p:extLst>
      <p:ext uri="{BB962C8B-B14F-4D97-AF65-F5344CB8AC3E}">
        <p14:creationId xmlns:p14="http://schemas.microsoft.com/office/powerpoint/2010/main" val="27202479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“Launch” State</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launch state of a VMCS determines which VM-entry instruction should be used with that VMCS: the VMLAUNCH instruction requires a VMCS whose launch state is “clear”; the VMRESUME instruction requires a VMCS whose launch state is “launched”</a:t>
            </a:r>
            <a:r>
              <a:rPr lang="en-US" dirty="0" smtClean="0"/>
              <a:t>.</a:t>
            </a:r>
          </a:p>
          <a:p>
            <a:r>
              <a:rPr lang="en-US" dirty="0" smtClean="0"/>
              <a:t>In other words, if </a:t>
            </a:r>
            <a:r>
              <a:rPr lang="en-US" dirty="0"/>
              <a:t>the launch state of the current VMCS is “</a:t>
            </a:r>
            <a:r>
              <a:rPr lang="en-US" dirty="0" smtClean="0"/>
              <a:t>clear,” VMLAUNCH </a:t>
            </a:r>
            <a:r>
              <a:rPr lang="en-US" dirty="0"/>
              <a:t>changes the launch state to “</a:t>
            </a:r>
            <a:r>
              <a:rPr lang="en-US" dirty="0" smtClean="0"/>
              <a:t>launched.”</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57</a:t>
            </a:fld>
            <a:endParaRPr lang="en-US"/>
          </a:p>
        </p:txBody>
      </p:sp>
    </p:spTree>
    <p:extLst>
      <p:ext uri="{BB962C8B-B14F-4D97-AF65-F5344CB8AC3E}">
        <p14:creationId xmlns:p14="http://schemas.microsoft.com/office/powerpoint/2010/main" val="2391347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“Launch” State (2)</a:t>
            </a:r>
            <a:endParaRPr lang="en-US" dirty="0"/>
          </a:p>
        </p:txBody>
      </p:sp>
      <p:pic>
        <p:nvPicPr>
          <p:cNvPr id="7" name="Content Placeholder 6" descr="Screen shot 2012-06-04 at 9.22.1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5" r="-192"/>
          <a:stretch/>
        </p:blipFill>
        <p:spPr>
          <a:xfrm>
            <a:off x="1010784" y="1417638"/>
            <a:ext cx="7048322" cy="4817409"/>
          </a:xfrm>
        </p:spPr>
      </p:pic>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58</a:t>
            </a:fld>
            <a:endParaRPr lang="en-US"/>
          </a:p>
        </p:txBody>
      </p:sp>
    </p:spTree>
    <p:extLst>
      <p:ext uri="{BB962C8B-B14F-4D97-AF65-F5344CB8AC3E}">
        <p14:creationId xmlns:p14="http://schemas.microsoft.com/office/powerpoint/2010/main" val="384334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VMREAD</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59</a:t>
            </a:fld>
            <a:endParaRPr lang="en-US"/>
          </a:p>
        </p:txBody>
      </p:sp>
      <p:pic>
        <p:nvPicPr>
          <p:cNvPr id="9" name="Content Placeholder 8" descr="Screen shot 2012-06-01 at 1.34.4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62" b="1429"/>
          <a:stretch/>
        </p:blipFill>
        <p:spPr>
          <a:xfrm>
            <a:off x="457200" y="1294365"/>
            <a:ext cx="8229600" cy="2918428"/>
          </a:xfrm>
        </p:spPr>
      </p:pic>
    </p:spTree>
    <p:extLst>
      <p:ext uri="{BB962C8B-B14F-4D97-AF65-F5344CB8AC3E}">
        <p14:creationId xmlns:p14="http://schemas.microsoft.com/office/powerpoint/2010/main" val="3948008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BluePill</a:t>
            </a:r>
            <a:r>
              <a:rPr lang="en-US" dirty="0"/>
              <a:t>/</a:t>
            </a:r>
            <a:r>
              <a:rPr lang="en-US" dirty="0" err="1" smtClean="0"/>
              <a:t>HyperJacking</a:t>
            </a:r>
            <a:r>
              <a:rPr lang="en-US" dirty="0" smtClean="0"/>
              <a:t> Techniques</a:t>
            </a:r>
            <a:endParaRPr lang="en-US" dirty="0"/>
          </a:p>
        </p:txBody>
      </p:sp>
      <p:sp>
        <p:nvSpPr>
          <p:cNvPr id="3" name="Content Placeholder 2"/>
          <p:cNvSpPr>
            <a:spLocks noGrp="1"/>
          </p:cNvSpPr>
          <p:nvPr>
            <p:ph idx="1"/>
          </p:nvPr>
        </p:nvSpPr>
        <p:spPr/>
        <p:txBody>
          <a:bodyPr>
            <a:normAutofit lnSpcReduction="10000"/>
          </a:bodyPr>
          <a:lstStyle/>
          <a:p>
            <a:r>
              <a:rPr lang="en-US" dirty="0" smtClean="0"/>
              <a:t>Does not virtualize hardware</a:t>
            </a:r>
          </a:p>
          <a:p>
            <a:pPr lvl="1"/>
            <a:r>
              <a:rPr lang="en-US" dirty="0" err="1" smtClean="0"/>
              <a:t>BP’d</a:t>
            </a:r>
            <a:r>
              <a:rPr lang="en-US" dirty="0" smtClean="0"/>
              <a:t> systems see same hardware before/after</a:t>
            </a:r>
          </a:p>
          <a:p>
            <a:r>
              <a:rPr lang="en-US" dirty="0" smtClean="0"/>
              <a:t>Early </a:t>
            </a:r>
            <a:r>
              <a:rPr lang="en-US" dirty="0" err="1" smtClean="0"/>
              <a:t>PoCs</a:t>
            </a:r>
            <a:r>
              <a:rPr lang="en-US" dirty="0" smtClean="0"/>
              <a:t>, </a:t>
            </a:r>
            <a:r>
              <a:rPr lang="en-US" dirty="0" err="1" smtClean="0"/>
              <a:t>BlackHat</a:t>
            </a:r>
            <a:r>
              <a:rPr lang="en-US" dirty="0" smtClean="0"/>
              <a:t> 2006</a:t>
            </a:r>
          </a:p>
          <a:p>
            <a:pPr lvl="1"/>
            <a:r>
              <a:rPr lang="en-US" dirty="0" err="1" smtClean="0"/>
              <a:t>BluePill</a:t>
            </a:r>
            <a:r>
              <a:rPr lang="en-US" dirty="0" smtClean="0"/>
              <a:t> (</a:t>
            </a:r>
            <a:r>
              <a:rPr lang="en-US" dirty="0" err="1" smtClean="0"/>
              <a:t>Rutkowska</a:t>
            </a:r>
            <a:r>
              <a:rPr lang="en-US" dirty="0"/>
              <a:t>/</a:t>
            </a:r>
            <a:r>
              <a:rPr lang="en-US" dirty="0" err="1"/>
              <a:t>Tereshkin</a:t>
            </a:r>
            <a:r>
              <a:rPr lang="en-US" dirty="0"/>
              <a:t> </a:t>
            </a:r>
            <a:r>
              <a:rPr lang="en-US" dirty="0" smtClean="0"/>
              <a:t>@ COSEINC) , AMD-v, Windows</a:t>
            </a:r>
          </a:p>
          <a:p>
            <a:pPr lvl="1"/>
            <a:r>
              <a:rPr lang="en-US" dirty="0" smtClean="0"/>
              <a:t>Vitriol (Dino Dai </a:t>
            </a:r>
            <a:r>
              <a:rPr lang="en-US" dirty="0" err="1" smtClean="0"/>
              <a:t>Zovi</a:t>
            </a:r>
            <a:r>
              <a:rPr lang="en-US" dirty="0"/>
              <a:t> @ </a:t>
            </a:r>
            <a:r>
              <a:rPr lang="en-US" dirty="0" err="1"/>
              <a:t>Matasano</a:t>
            </a:r>
            <a:r>
              <a:rPr lang="en-US" dirty="0" smtClean="0"/>
              <a:t>), Intel VT-x, Mac OS X</a:t>
            </a:r>
          </a:p>
          <a:p>
            <a:r>
              <a:rPr lang="en-US" dirty="0" smtClean="0"/>
              <a:t>Early academic </a:t>
            </a:r>
            <a:r>
              <a:rPr lang="en-US" dirty="0" err="1" smtClean="0"/>
              <a:t>PoC</a:t>
            </a:r>
            <a:endParaRPr lang="en-US" dirty="0" smtClean="0"/>
          </a:p>
          <a:p>
            <a:pPr lvl="1"/>
            <a:r>
              <a:rPr lang="en-US" dirty="0" err="1"/>
              <a:t>SubVirt</a:t>
            </a:r>
            <a:r>
              <a:rPr lang="en-US" dirty="0"/>
              <a:t>, Samuel T. King et al</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a:t>
            </a:fld>
            <a:endParaRPr lang="en-US"/>
          </a:p>
        </p:txBody>
      </p:sp>
    </p:spTree>
    <p:extLst>
      <p:ext uri="{BB962C8B-B14F-4D97-AF65-F5344CB8AC3E}">
        <p14:creationId xmlns:p14="http://schemas.microsoft.com/office/powerpoint/2010/main" val="2114436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VMPTRST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4632"/>
            <a:ext cx="8048539" cy="2512649"/>
          </a:xfrm>
        </p:spPr>
      </p:pic>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60</a:t>
            </a:fld>
            <a:endParaRPr lang="en-US"/>
          </a:p>
        </p:txBody>
      </p:sp>
    </p:spTree>
    <p:extLst>
      <p:ext uri="{BB962C8B-B14F-4D97-AF65-F5344CB8AC3E}">
        <p14:creationId xmlns:p14="http://schemas.microsoft.com/office/powerpoint/2010/main" val="3413876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Read/Write in our VMM</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61</a:t>
            </a:fld>
            <a:endParaRPr lang="en-US"/>
          </a:p>
        </p:txBody>
      </p:sp>
      <p:sp>
        <p:nvSpPr>
          <p:cNvPr id="7" name="TextBox 6"/>
          <p:cNvSpPr txBox="1"/>
          <p:nvPr/>
        </p:nvSpPr>
        <p:spPr>
          <a:xfrm>
            <a:off x="557020" y="1690530"/>
            <a:ext cx="8129780" cy="440120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dirty="0"/>
              <a:t>_</a:t>
            </a:r>
            <a:r>
              <a:rPr lang="en-US" sz="2800" dirty="0" err="1"/>
              <a:t>ReadVMCS</a:t>
            </a:r>
            <a:r>
              <a:rPr lang="en-US" sz="2800" dirty="0"/>
              <a:t> PROC</a:t>
            </a:r>
          </a:p>
          <a:p>
            <a:r>
              <a:rPr lang="en-US" sz="2800" dirty="0"/>
              <a:t>    </a:t>
            </a:r>
            <a:r>
              <a:rPr lang="en-US" sz="2800" dirty="0" err="1"/>
              <a:t>vmread</a:t>
            </a:r>
            <a:r>
              <a:rPr lang="en-US" sz="2800" dirty="0"/>
              <a:t> </a:t>
            </a:r>
            <a:r>
              <a:rPr lang="en-US" sz="2800" dirty="0" err="1"/>
              <a:t>rdx</a:t>
            </a:r>
            <a:r>
              <a:rPr lang="en-US" sz="2800" dirty="0"/>
              <a:t>, </a:t>
            </a:r>
            <a:r>
              <a:rPr lang="en-US" sz="2800" dirty="0" err="1"/>
              <a:t>rcx</a:t>
            </a:r>
            <a:endParaRPr lang="en-US" sz="2800" dirty="0"/>
          </a:p>
          <a:p>
            <a:r>
              <a:rPr lang="en-US" sz="2800" dirty="0"/>
              <a:t>    </a:t>
            </a:r>
            <a:r>
              <a:rPr lang="en-US" sz="2800" dirty="0" err="1"/>
              <a:t>mov</a:t>
            </a:r>
            <a:r>
              <a:rPr lang="en-US" sz="2800" dirty="0"/>
              <a:t> </a:t>
            </a:r>
            <a:r>
              <a:rPr lang="en-US" sz="2800" dirty="0" err="1"/>
              <a:t>rax</a:t>
            </a:r>
            <a:r>
              <a:rPr lang="en-US" sz="2800" dirty="0"/>
              <a:t>, </a:t>
            </a:r>
            <a:r>
              <a:rPr lang="en-US" sz="2800" dirty="0" err="1"/>
              <a:t>rdx</a:t>
            </a:r>
            <a:endParaRPr lang="en-US" sz="2800" dirty="0"/>
          </a:p>
          <a:p>
            <a:r>
              <a:rPr lang="en-US" sz="2800" dirty="0"/>
              <a:t>    ret</a:t>
            </a:r>
          </a:p>
          <a:p>
            <a:r>
              <a:rPr lang="en-US" sz="2800" dirty="0"/>
              <a:t>_</a:t>
            </a:r>
            <a:r>
              <a:rPr lang="en-US" sz="2800" dirty="0" err="1"/>
              <a:t>ReadVMCS</a:t>
            </a:r>
            <a:r>
              <a:rPr lang="en-US" sz="2800" dirty="0"/>
              <a:t> ENDP</a:t>
            </a:r>
          </a:p>
          <a:p>
            <a:endParaRPr lang="en-US" sz="2800" dirty="0"/>
          </a:p>
          <a:p>
            <a:r>
              <a:rPr lang="en-US" sz="2800" dirty="0"/>
              <a:t>_</a:t>
            </a:r>
            <a:r>
              <a:rPr lang="en-US" sz="2800" dirty="0" err="1"/>
              <a:t>WriteVMCS</a:t>
            </a:r>
            <a:r>
              <a:rPr lang="en-US" sz="2800" dirty="0"/>
              <a:t> PROC</a:t>
            </a:r>
          </a:p>
          <a:p>
            <a:r>
              <a:rPr lang="en-US" sz="2800" dirty="0"/>
              <a:t>    </a:t>
            </a:r>
            <a:r>
              <a:rPr lang="en-US" sz="2800" dirty="0" err="1"/>
              <a:t>vmwrite</a:t>
            </a:r>
            <a:r>
              <a:rPr lang="en-US" sz="2800" dirty="0"/>
              <a:t> </a:t>
            </a:r>
            <a:r>
              <a:rPr lang="en-US" sz="2800" dirty="0" err="1"/>
              <a:t>rcx</a:t>
            </a:r>
            <a:r>
              <a:rPr lang="en-US" sz="2800" dirty="0"/>
              <a:t>, </a:t>
            </a:r>
            <a:r>
              <a:rPr lang="en-US" sz="2800" dirty="0" err="1"/>
              <a:t>rdx</a:t>
            </a:r>
            <a:endParaRPr lang="en-US" sz="2800" dirty="0"/>
          </a:p>
          <a:p>
            <a:r>
              <a:rPr lang="en-US" sz="2800" dirty="0"/>
              <a:t>    ret</a:t>
            </a:r>
          </a:p>
          <a:p>
            <a:r>
              <a:rPr lang="en-US" sz="2800" dirty="0"/>
              <a:t>_</a:t>
            </a:r>
            <a:r>
              <a:rPr lang="en-US" sz="2800" dirty="0" err="1"/>
              <a:t>WriteVMCS</a:t>
            </a:r>
            <a:r>
              <a:rPr lang="en-US" sz="2800" dirty="0"/>
              <a:t> ENDP</a:t>
            </a:r>
          </a:p>
        </p:txBody>
      </p:sp>
      <p:sp>
        <p:nvSpPr>
          <p:cNvPr id="8" name="TextBox 7"/>
          <p:cNvSpPr txBox="1"/>
          <p:nvPr/>
        </p:nvSpPr>
        <p:spPr>
          <a:xfrm>
            <a:off x="493916" y="1323089"/>
            <a:ext cx="2741969" cy="369332"/>
          </a:xfrm>
          <a:prstGeom prst="rect">
            <a:avLst/>
          </a:prstGeom>
          <a:noFill/>
        </p:spPr>
        <p:txBody>
          <a:bodyPr wrap="none" rtlCol="0">
            <a:spAutoFit/>
          </a:bodyPr>
          <a:lstStyle/>
          <a:p>
            <a:r>
              <a:rPr lang="en-US" b="1" dirty="0" smtClean="0"/>
              <a:t>In our amd64/amd64.asm:</a:t>
            </a:r>
            <a:endParaRPr lang="en-US" b="1" dirty="0"/>
          </a:p>
        </p:txBody>
      </p:sp>
    </p:spTree>
    <p:extLst>
      <p:ext uri="{BB962C8B-B14F-4D97-AF65-F5344CB8AC3E}">
        <p14:creationId xmlns:p14="http://schemas.microsoft.com/office/powerpoint/2010/main" val="3228499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Back in C</a:t>
            </a:r>
            <a:endParaRPr lang="en-US" dirty="0"/>
          </a:p>
        </p:txBody>
      </p:sp>
      <p:sp>
        <p:nvSpPr>
          <p:cNvPr id="3" name="Content Placeholder 2"/>
          <p:cNvSpPr>
            <a:spLocks noGrp="1"/>
          </p:cNvSpPr>
          <p:nvPr>
            <p:ph idx="1"/>
          </p:nvPr>
        </p:nvSpPr>
        <p:spPr/>
        <p:txBody>
          <a:bodyPr/>
          <a:lstStyle/>
          <a:p>
            <a:r>
              <a:rPr lang="en-US" dirty="0" smtClean="0"/>
              <a:t>Our prototype functions for binding assembly functions</a:t>
            </a:r>
          </a:p>
          <a:p>
            <a:r>
              <a:rPr lang="en-US" dirty="0" smtClean="0"/>
              <a:t>ULONG64 </a:t>
            </a:r>
            <a:r>
              <a:rPr lang="en-US" dirty="0"/>
              <a:t>_</a:t>
            </a:r>
            <a:r>
              <a:rPr lang="en-US" dirty="0" err="1"/>
              <a:t>ReadVMCS</a:t>
            </a:r>
            <a:r>
              <a:rPr lang="en-US" dirty="0"/>
              <a:t>(ULONG32 Encoding); </a:t>
            </a:r>
            <a:endParaRPr lang="en-US" dirty="0" smtClean="0"/>
          </a:p>
          <a:p>
            <a:r>
              <a:rPr lang="en-US" dirty="0" smtClean="0"/>
              <a:t>VOID </a:t>
            </a:r>
            <a:r>
              <a:rPr lang="en-US" dirty="0"/>
              <a:t>_</a:t>
            </a:r>
            <a:r>
              <a:rPr lang="en-US" dirty="0" err="1"/>
              <a:t>WriteVMCS</a:t>
            </a:r>
            <a:r>
              <a:rPr lang="en-US" dirty="0"/>
              <a:t>(ULONG32 Encoding, ULONG64 Value);</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62</a:t>
            </a:fld>
            <a:endParaRPr lang="en-US"/>
          </a:p>
        </p:txBody>
      </p:sp>
    </p:spTree>
    <p:extLst>
      <p:ext uri="{BB962C8B-B14F-4D97-AF65-F5344CB8AC3E}">
        <p14:creationId xmlns:p14="http://schemas.microsoft.com/office/powerpoint/2010/main" val="42504358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Introducing </a:t>
            </a:r>
            <a:r>
              <a:rPr lang="en-US" dirty="0" err="1" smtClean="0"/>
              <a:t>Virtdbg</a:t>
            </a:r>
            <a:endParaRPr lang="en-US" dirty="0"/>
          </a:p>
        </p:txBody>
      </p:sp>
      <p:sp>
        <p:nvSpPr>
          <p:cNvPr id="3" name="Content Placeholder 2"/>
          <p:cNvSpPr>
            <a:spLocks noGrp="1"/>
          </p:cNvSpPr>
          <p:nvPr>
            <p:ph idx="1"/>
          </p:nvPr>
        </p:nvSpPr>
        <p:spPr/>
        <p:txBody>
          <a:bodyPr/>
          <a:lstStyle/>
          <a:p>
            <a:r>
              <a:rPr lang="en-US" dirty="0" smtClean="0"/>
              <a:t>Purpose</a:t>
            </a:r>
          </a:p>
          <a:p>
            <a:pPr lvl="1"/>
            <a:r>
              <a:rPr lang="en-US" dirty="0"/>
              <a:t>Familiarize yourself with the code </a:t>
            </a:r>
            <a:r>
              <a:rPr lang="en-US" dirty="0" smtClean="0"/>
              <a:t>base</a:t>
            </a:r>
          </a:p>
          <a:p>
            <a:pPr lvl="1"/>
            <a:r>
              <a:rPr lang="en-US" dirty="0"/>
              <a:t>Prepare to make some </a:t>
            </a:r>
            <a:r>
              <a:rPr lang="en-US" dirty="0" smtClean="0"/>
              <a:t>edits to the code</a:t>
            </a:r>
          </a:p>
          <a:p>
            <a:r>
              <a:rPr lang="en-US" dirty="0" smtClean="0"/>
              <a:t>Steps</a:t>
            </a:r>
          </a:p>
          <a:p>
            <a:pPr lvl="1"/>
            <a:r>
              <a:rPr lang="en-US" dirty="0" smtClean="0"/>
              <a:t>Read control flow RTF document</a:t>
            </a:r>
          </a:p>
          <a:p>
            <a:pPr lvl="1"/>
            <a:r>
              <a:rPr lang="en-US" dirty="0"/>
              <a:t>Navigate the </a:t>
            </a:r>
            <a:r>
              <a:rPr lang="en-US" dirty="0" smtClean="0"/>
              <a:t>functions</a:t>
            </a:r>
            <a:r>
              <a:rPr lang="en-US" dirty="0" smtClean="0"/>
              <a:t> </a:t>
            </a:r>
            <a:r>
              <a:rPr lang="en-US" dirty="0" smtClean="0"/>
              <a:t>in Visual Studio </a:t>
            </a:r>
            <a:endParaRPr lang="en-US" dirty="0" smtClean="0"/>
          </a:p>
          <a:p>
            <a:pPr lvl="1"/>
            <a:r>
              <a:rPr lang="en-US" dirty="0" smtClean="0"/>
              <a:t>Optional</a:t>
            </a:r>
            <a:r>
              <a:rPr lang="en-US" dirty="0" smtClean="0"/>
              <a:t>: Fill in any missing control flow notes in the RTF document</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63</a:t>
            </a:fld>
            <a:endParaRPr lang="en-US"/>
          </a:p>
        </p:txBody>
      </p:sp>
    </p:spTree>
    <p:extLst>
      <p:ext uri="{BB962C8B-B14F-4D97-AF65-F5344CB8AC3E}">
        <p14:creationId xmlns:p14="http://schemas.microsoft.com/office/powerpoint/2010/main" val="5706807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dirty="0" smtClean="0"/>
              <a:t>VMCS Data Organization</a:t>
            </a:r>
            <a:endParaRPr lang="en-US" dirty="0"/>
          </a:p>
        </p:txBody>
      </p:sp>
      <p:sp>
        <p:nvSpPr>
          <p:cNvPr id="3" name="Content Placeholder 2"/>
          <p:cNvSpPr>
            <a:spLocks noGrp="1"/>
          </p:cNvSpPr>
          <p:nvPr>
            <p:ph idx="1"/>
          </p:nvPr>
        </p:nvSpPr>
        <p:spPr>
          <a:xfrm>
            <a:off x="457200" y="1447803"/>
            <a:ext cx="8229600" cy="4525963"/>
          </a:xfrm>
        </p:spPr>
        <p:txBody>
          <a:bodyPr>
            <a:noAutofit/>
          </a:bodyPr>
          <a:lstStyle/>
          <a:p>
            <a:r>
              <a:rPr lang="en-US" sz="4000" dirty="0" smtClean="0"/>
              <a:t>Organized into 6 categories</a:t>
            </a:r>
          </a:p>
          <a:p>
            <a:pPr marL="914400" lvl="1" indent="-514350">
              <a:buFont typeface="+mj-lt"/>
              <a:buAutoNum type="arabicPeriod"/>
            </a:pPr>
            <a:r>
              <a:rPr lang="en-US" sz="3600" dirty="0" smtClean="0"/>
              <a:t>Guest state</a:t>
            </a:r>
          </a:p>
          <a:p>
            <a:pPr marL="914400" lvl="1" indent="-514350">
              <a:buFont typeface="+mj-lt"/>
              <a:buAutoNum type="arabicPeriod"/>
            </a:pPr>
            <a:r>
              <a:rPr lang="en-US" sz="3600" dirty="0" smtClean="0"/>
              <a:t>Host state</a:t>
            </a:r>
          </a:p>
          <a:p>
            <a:pPr marL="914400" lvl="1" indent="-514350">
              <a:buFont typeface="+mj-lt"/>
              <a:buAutoNum type="arabicPeriod"/>
            </a:pPr>
            <a:r>
              <a:rPr lang="en-US" sz="3600" dirty="0" smtClean="0"/>
              <a:t>Execution control fields</a:t>
            </a:r>
          </a:p>
          <a:p>
            <a:pPr marL="914400" lvl="1" indent="-514350">
              <a:buFont typeface="+mj-lt"/>
              <a:buAutoNum type="arabicPeriod"/>
            </a:pPr>
            <a:r>
              <a:rPr lang="en-US" sz="3600" dirty="0" smtClean="0"/>
              <a:t>Exit control fields</a:t>
            </a:r>
          </a:p>
          <a:p>
            <a:pPr marL="914400" lvl="1" indent="-514350">
              <a:buFont typeface="+mj-lt"/>
              <a:buAutoNum type="arabicPeriod"/>
            </a:pPr>
            <a:r>
              <a:rPr lang="en-US" sz="3600" dirty="0" smtClean="0"/>
              <a:t>Entry control</a:t>
            </a:r>
          </a:p>
          <a:p>
            <a:pPr marL="914400" lvl="1" indent="-514350">
              <a:buFont typeface="+mj-lt"/>
              <a:buAutoNum type="arabicPeriod"/>
            </a:pPr>
            <a:r>
              <a:rPr lang="en-US" sz="3600" dirty="0" smtClean="0"/>
              <a:t>VM exit info</a:t>
            </a:r>
          </a:p>
          <a:p>
            <a:endParaRPr lang="en-US" sz="4000" dirty="0" smtClean="0"/>
          </a:p>
          <a:p>
            <a:endParaRPr lang="en-US" sz="40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64</a:t>
            </a:fld>
            <a:endParaRPr lang="en-US"/>
          </a:p>
        </p:txBody>
      </p:sp>
    </p:spTree>
    <p:extLst>
      <p:ext uri="{BB962C8B-B14F-4D97-AF65-F5344CB8AC3E}">
        <p14:creationId xmlns:p14="http://schemas.microsoft.com/office/powerpoint/2010/main" val="1417087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dirty="0" smtClean="0"/>
              <a:t>VMCS Data Organization</a:t>
            </a:r>
            <a:endParaRPr lang="en-US" dirty="0"/>
          </a:p>
        </p:txBody>
      </p:sp>
      <p:sp>
        <p:nvSpPr>
          <p:cNvPr id="3" name="Content Placeholder 2"/>
          <p:cNvSpPr>
            <a:spLocks noGrp="1"/>
          </p:cNvSpPr>
          <p:nvPr>
            <p:ph idx="1"/>
          </p:nvPr>
        </p:nvSpPr>
        <p:spPr>
          <a:xfrm>
            <a:off x="457200" y="1447803"/>
            <a:ext cx="8229600" cy="4525963"/>
          </a:xfrm>
        </p:spPr>
        <p:txBody>
          <a:bodyPr>
            <a:noAutofit/>
          </a:bodyPr>
          <a:lstStyle/>
          <a:p>
            <a:r>
              <a:rPr lang="en-US" sz="4000" dirty="0" smtClean="0"/>
              <a:t>Organized into 6 categories</a:t>
            </a:r>
          </a:p>
          <a:p>
            <a:pPr marL="914400" lvl="1" indent="-514350">
              <a:buFont typeface="+mj-lt"/>
              <a:buAutoNum type="arabicPeriod"/>
            </a:pPr>
            <a:r>
              <a:rPr lang="en-US" sz="3600" b="1" dirty="0" smtClean="0"/>
              <a:t>Guest state</a:t>
            </a:r>
          </a:p>
          <a:p>
            <a:pPr marL="914400" lvl="1" indent="-514350">
              <a:buFont typeface="+mj-lt"/>
              <a:buAutoNum type="arabicPeriod"/>
            </a:pPr>
            <a:r>
              <a:rPr lang="en-US" sz="3600" dirty="0" smtClean="0"/>
              <a:t>Host state</a:t>
            </a:r>
          </a:p>
          <a:p>
            <a:pPr marL="914400" lvl="1" indent="-514350">
              <a:buFont typeface="+mj-lt"/>
              <a:buAutoNum type="arabicPeriod"/>
            </a:pPr>
            <a:r>
              <a:rPr lang="en-US" sz="3600" dirty="0" smtClean="0"/>
              <a:t>Execution control fields</a:t>
            </a:r>
          </a:p>
          <a:p>
            <a:pPr marL="914400" lvl="1" indent="-514350">
              <a:buFont typeface="+mj-lt"/>
              <a:buAutoNum type="arabicPeriod"/>
            </a:pPr>
            <a:r>
              <a:rPr lang="en-US" sz="3600" dirty="0" smtClean="0"/>
              <a:t>Exit control fields</a:t>
            </a:r>
          </a:p>
          <a:p>
            <a:pPr marL="914400" lvl="1" indent="-514350">
              <a:buFont typeface="+mj-lt"/>
              <a:buAutoNum type="arabicPeriod"/>
            </a:pPr>
            <a:r>
              <a:rPr lang="en-US" sz="3600" dirty="0" smtClean="0"/>
              <a:t>Entry control</a:t>
            </a:r>
          </a:p>
          <a:p>
            <a:pPr marL="914400" lvl="1" indent="-514350">
              <a:buFont typeface="+mj-lt"/>
              <a:buAutoNum type="arabicPeriod"/>
            </a:pPr>
            <a:r>
              <a:rPr lang="en-US" sz="3600" dirty="0" smtClean="0"/>
              <a:t>VM exit info</a:t>
            </a:r>
          </a:p>
          <a:p>
            <a:endParaRPr lang="en-US" sz="4000" dirty="0" smtClean="0"/>
          </a:p>
          <a:p>
            <a:endParaRPr lang="en-US" sz="40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65</a:t>
            </a:fld>
            <a:endParaRPr lang="en-US"/>
          </a:p>
        </p:txBody>
      </p:sp>
    </p:spTree>
    <p:extLst>
      <p:ext uri="{BB962C8B-B14F-4D97-AF65-F5344CB8AC3E}">
        <p14:creationId xmlns:p14="http://schemas.microsoft.com/office/powerpoint/2010/main" val="21251631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Guest State</a:t>
            </a:r>
            <a:endParaRPr lang="en-US" dirty="0"/>
          </a:p>
        </p:txBody>
      </p:sp>
      <p:sp>
        <p:nvSpPr>
          <p:cNvPr id="3" name="Content Placeholder 2"/>
          <p:cNvSpPr>
            <a:spLocks noGrp="1"/>
          </p:cNvSpPr>
          <p:nvPr>
            <p:ph idx="1"/>
          </p:nvPr>
        </p:nvSpPr>
        <p:spPr/>
        <p:txBody>
          <a:bodyPr/>
          <a:lstStyle/>
          <a:p>
            <a:r>
              <a:rPr lang="en-US" dirty="0" smtClean="0"/>
              <a:t>Describes the values of the registers the CPU will have after next </a:t>
            </a:r>
            <a:r>
              <a:rPr lang="en-US" dirty="0" err="1" smtClean="0"/>
              <a:t>VMEntry</a:t>
            </a:r>
            <a:endParaRPr lang="en-US" dirty="0" smtClean="0"/>
          </a:p>
          <a:p>
            <a:r>
              <a:rPr lang="en-US" dirty="0" smtClean="0"/>
              <a:t>Divided into </a:t>
            </a:r>
            <a:r>
              <a:rPr lang="en-US" i="1" dirty="0" smtClean="0"/>
              <a:t>Register</a:t>
            </a:r>
            <a:r>
              <a:rPr lang="en-US" dirty="0" smtClean="0"/>
              <a:t> and </a:t>
            </a:r>
            <a:r>
              <a:rPr lang="en-US" i="1" dirty="0" smtClean="0"/>
              <a:t>Non-register</a:t>
            </a:r>
            <a:r>
              <a:rPr lang="en-US" dirty="0" smtClean="0"/>
              <a:t> state</a:t>
            </a:r>
          </a:p>
          <a:p>
            <a:r>
              <a:rPr lang="en-US" dirty="0" smtClean="0"/>
              <a:t>Use of certain fields depends on the “1-setting” of various VM controls</a:t>
            </a:r>
          </a:p>
          <a:p>
            <a:pPr lvl="1"/>
            <a:r>
              <a:rPr lang="en-US" dirty="0" smtClean="0"/>
              <a:t>E.g.,  1-setting of EPT control </a:t>
            </a:r>
            <a:r>
              <a:rPr lang="en-US" dirty="0" smtClean="0">
                <a:sym typeface="Wingdings"/>
              </a:rPr>
              <a:t></a:t>
            </a:r>
            <a:r>
              <a:rPr lang="en-US" dirty="0" smtClean="0"/>
              <a:t>PDPTE0 – PDPTE3</a:t>
            </a:r>
          </a:p>
          <a:p>
            <a:r>
              <a:rPr lang="en-US" dirty="0" smtClean="0"/>
              <a:t>VMCS link pointer is </a:t>
            </a:r>
            <a:r>
              <a:rPr lang="en-US" b="1" dirty="0" smtClean="0"/>
              <a:t>unused</a:t>
            </a:r>
            <a:r>
              <a:rPr lang="en-US" dirty="0" smtClean="0"/>
              <a:t> and </a:t>
            </a:r>
            <a:r>
              <a:rPr lang="en-US" b="1" dirty="0" smtClean="0"/>
              <a:t>reserved</a:t>
            </a:r>
            <a:r>
              <a:rPr lang="en-US" dirty="0" smtClean="0"/>
              <a:t> to </a:t>
            </a:r>
            <a:r>
              <a:rPr lang="en-US" dirty="0" err="1" smtClean="0"/>
              <a:t>FFFFFFFF_FFFFFFFFh</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66</a:t>
            </a:fld>
            <a:endParaRPr lang="en-US"/>
          </a:p>
        </p:txBody>
      </p:sp>
    </p:spTree>
    <p:extLst>
      <p:ext uri="{BB962C8B-B14F-4D97-AF65-F5344CB8AC3E}">
        <p14:creationId xmlns:p14="http://schemas.microsoft.com/office/powerpoint/2010/main" val="4358559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Guest </a:t>
            </a:r>
            <a:r>
              <a:rPr lang="en-US" u="sng" dirty="0" smtClean="0"/>
              <a:t>Register</a:t>
            </a:r>
            <a:r>
              <a:rPr lang="en-US" dirty="0" smtClean="0"/>
              <a:t> State</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67</a:t>
            </a:fld>
            <a:endParaRPr lang="en-US" dirty="0"/>
          </a:p>
        </p:txBody>
      </p:sp>
      <p:grpSp>
        <p:nvGrpSpPr>
          <p:cNvPr id="73" name="Group 72"/>
          <p:cNvGrpSpPr/>
          <p:nvPr/>
        </p:nvGrpSpPr>
        <p:grpSpPr>
          <a:xfrm>
            <a:off x="2493713" y="1845071"/>
            <a:ext cx="2535675" cy="830119"/>
            <a:chOff x="985119" y="1963628"/>
            <a:chExt cx="2535675" cy="830119"/>
          </a:xfrm>
        </p:grpSpPr>
        <p:grpSp>
          <p:nvGrpSpPr>
            <p:cNvPr id="54" name="Group 53"/>
            <p:cNvGrpSpPr/>
            <p:nvPr/>
          </p:nvGrpSpPr>
          <p:grpSpPr>
            <a:xfrm>
              <a:off x="985119" y="1963628"/>
              <a:ext cx="955706" cy="492923"/>
              <a:chOff x="883132" y="1963628"/>
              <a:chExt cx="1500197" cy="773754"/>
            </a:xfrm>
          </p:grpSpPr>
          <p:sp>
            <p:nvSpPr>
              <p:cNvPr id="7" name="Rectangle 6"/>
              <p:cNvSpPr/>
              <p:nvPr/>
            </p:nvSpPr>
            <p:spPr>
              <a:xfrm>
                <a:off x="883132" y="1963628"/>
                <a:ext cx="1195397" cy="468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CR{0,3,4}</a:t>
                </a:r>
              </a:p>
            </p:txBody>
          </p:sp>
          <p:sp>
            <p:nvSpPr>
              <p:cNvPr id="9" name="Rectangle 8"/>
              <p:cNvSpPr/>
              <p:nvPr/>
            </p:nvSpPr>
            <p:spPr>
              <a:xfrm>
                <a:off x="1035532" y="2116028"/>
                <a:ext cx="1195397" cy="468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CR{0,3,4}</a:t>
                </a:r>
              </a:p>
            </p:txBody>
          </p:sp>
          <p:sp>
            <p:nvSpPr>
              <p:cNvPr id="10" name="Rectangle 9"/>
              <p:cNvSpPr/>
              <p:nvPr/>
            </p:nvSpPr>
            <p:spPr>
              <a:xfrm>
                <a:off x="1187932" y="2268428"/>
                <a:ext cx="1195397" cy="468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CR{0,3,4}</a:t>
                </a:r>
              </a:p>
            </p:txBody>
          </p:sp>
        </p:grpSp>
        <p:sp>
          <p:nvSpPr>
            <p:cNvPr id="11" name="Rectangle 10"/>
            <p:cNvSpPr/>
            <p:nvPr/>
          </p:nvSpPr>
          <p:spPr>
            <a:xfrm>
              <a:off x="2097255" y="2044967"/>
              <a:ext cx="679609" cy="336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DR7</a:t>
              </a:r>
            </a:p>
          </p:txBody>
        </p:sp>
        <p:sp>
          <p:nvSpPr>
            <p:cNvPr id="12" name="Rectangle 11"/>
            <p:cNvSpPr/>
            <p:nvPr/>
          </p:nvSpPr>
          <p:spPr>
            <a:xfrm>
              <a:off x="2097256" y="2456551"/>
              <a:ext cx="679608" cy="3371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RSP</a:t>
              </a:r>
            </a:p>
          </p:txBody>
        </p:sp>
        <p:sp>
          <p:nvSpPr>
            <p:cNvPr id="14" name="Rectangle 13"/>
            <p:cNvSpPr/>
            <p:nvPr/>
          </p:nvSpPr>
          <p:spPr>
            <a:xfrm>
              <a:off x="2831719" y="2044072"/>
              <a:ext cx="689075" cy="3377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RFLAGS</a:t>
              </a:r>
            </a:p>
          </p:txBody>
        </p:sp>
        <p:sp>
          <p:nvSpPr>
            <p:cNvPr id="148" name="Rectangle 147"/>
            <p:cNvSpPr/>
            <p:nvPr/>
          </p:nvSpPr>
          <p:spPr>
            <a:xfrm>
              <a:off x="2831719" y="2455989"/>
              <a:ext cx="689075" cy="3377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RIP</a:t>
              </a:r>
            </a:p>
          </p:txBody>
        </p:sp>
      </p:grpSp>
      <p:grpSp>
        <p:nvGrpSpPr>
          <p:cNvPr id="74" name="Group 73"/>
          <p:cNvGrpSpPr/>
          <p:nvPr/>
        </p:nvGrpSpPr>
        <p:grpSpPr>
          <a:xfrm>
            <a:off x="136851" y="1746290"/>
            <a:ext cx="2222977" cy="2023129"/>
            <a:chOff x="3897216" y="4140491"/>
            <a:chExt cx="2222977" cy="2023129"/>
          </a:xfrm>
        </p:grpSpPr>
        <p:grpSp>
          <p:nvGrpSpPr>
            <p:cNvPr id="61" name="Group 60"/>
            <p:cNvGrpSpPr/>
            <p:nvPr/>
          </p:nvGrpSpPr>
          <p:grpSpPr>
            <a:xfrm>
              <a:off x="5074026" y="4140491"/>
              <a:ext cx="1046167" cy="2023129"/>
              <a:chOff x="6433270" y="2368234"/>
              <a:chExt cx="1201920" cy="2023129"/>
            </a:xfrm>
          </p:grpSpPr>
          <p:sp>
            <p:nvSpPr>
              <p:cNvPr id="62" name="Rectangle 61"/>
              <p:cNvSpPr/>
              <p:nvPr/>
            </p:nvSpPr>
            <p:spPr>
              <a:xfrm>
                <a:off x="6433270" y="2368234"/>
                <a:ext cx="1201920" cy="20231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TR</a:t>
                </a:r>
                <a:endParaRPr lang="en-US" sz="1200" b="1" dirty="0"/>
              </a:p>
            </p:txBody>
          </p:sp>
          <p:sp>
            <p:nvSpPr>
              <p:cNvPr id="63" name="Rectangle 62"/>
              <p:cNvSpPr/>
              <p:nvPr/>
            </p:nvSpPr>
            <p:spPr>
              <a:xfrm>
                <a:off x="6602444" y="2641159"/>
                <a:ext cx="847835" cy="244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64" name="Rectangle 63"/>
              <p:cNvSpPr/>
              <p:nvPr/>
            </p:nvSpPr>
            <p:spPr>
              <a:xfrm>
                <a:off x="6590638" y="2968880"/>
                <a:ext cx="847835" cy="408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65" name="Rectangle 64"/>
              <p:cNvSpPr/>
              <p:nvPr/>
            </p:nvSpPr>
            <p:spPr>
              <a:xfrm>
                <a:off x="6599516" y="3451513"/>
                <a:ext cx="847835" cy="3798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66" name="Rectangle 65"/>
              <p:cNvSpPr/>
              <p:nvPr/>
            </p:nvSpPr>
            <p:spPr>
              <a:xfrm>
                <a:off x="6599149" y="3941935"/>
                <a:ext cx="847835" cy="3798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nvGrpSpPr>
            <p:cNvPr id="67" name="Group 66"/>
            <p:cNvGrpSpPr/>
            <p:nvPr/>
          </p:nvGrpSpPr>
          <p:grpSpPr>
            <a:xfrm>
              <a:off x="3897216" y="4140491"/>
              <a:ext cx="1046167" cy="2023129"/>
              <a:chOff x="6433270" y="2368234"/>
              <a:chExt cx="1201920" cy="2023129"/>
            </a:xfrm>
          </p:grpSpPr>
          <p:sp>
            <p:nvSpPr>
              <p:cNvPr id="68" name="Rectangle 67"/>
              <p:cNvSpPr/>
              <p:nvPr/>
            </p:nvSpPr>
            <p:spPr>
              <a:xfrm>
                <a:off x="6433270" y="2368234"/>
                <a:ext cx="1201920" cy="20231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LDTR</a:t>
                </a:r>
                <a:endParaRPr lang="en-US" sz="1200" b="1" dirty="0"/>
              </a:p>
            </p:txBody>
          </p:sp>
          <p:sp>
            <p:nvSpPr>
              <p:cNvPr id="69" name="Rectangle 68"/>
              <p:cNvSpPr/>
              <p:nvPr/>
            </p:nvSpPr>
            <p:spPr>
              <a:xfrm>
                <a:off x="6602444" y="2641159"/>
                <a:ext cx="847835" cy="244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70" name="Rectangle 69"/>
              <p:cNvSpPr/>
              <p:nvPr/>
            </p:nvSpPr>
            <p:spPr>
              <a:xfrm>
                <a:off x="6590638" y="2968880"/>
                <a:ext cx="847835" cy="4083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71" name="Rectangle 70"/>
              <p:cNvSpPr/>
              <p:nvPr/>
            </p:nvSpPr>
            <p:spPr>
              <a:xfrm>
                <a:off x="6599516" y="3451513"/>
                <a:ext cx="847835" cy="3798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72" name="Rectangle 71"/>
              <p:cNvSpPr/>
              <p:nvPr/>
            </p:nvSpPr>
            <p:spPr>
              <a:xfrm>
                <a:off x="6599149" y="3941935"/>
                <a:ext cx="847835" cy="3798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grpSp>
        <p:nvGrpSpPr>
          <p:cNvPr id="124" name="Group 123"/>
          <p:cNvGrpSpPr/>
          <p:nvPr/>
        </p:nvGrpSpPr>
        <p:grpSpPr>
          <a:xfrm>
            <a:off x="355575" y="3925703"/>
            <a:ext cx="4592034" cy="2527927"/>
            <a:chOff x="4957027" y="2618725"/>
            <a:chExt cx="4592034" cy="2527927"/>
          </a:xfrm>
        </p:grpSpPr>
        <p:grpSp>
          <p:nvGrpSpPr>
            <p:cNvPr id="53" name="Group 52"/>
            <p:cNvGrpSpPr/>
            <p:nvPr/>
          </p:nvGrpSpPr>
          <p:grpSpPr>
            <a:xfrm>
              <a:off x="4957027" y="2618725"/>
              <a:ext cx="1578508" cy="2527927"/>
              <a:chOff x="6302760" y="1951416"/>
              <a:chExt cx="2260461" cy="3815945"/>
            </a:xfrm>
          </p:grpSpPr>
          <p:grpSp>
            <p:nvGrpSpPr>
              <p:cNvPr id="22" name="Group 21"/>
              <p:cNvGrpSpPr/>
              <p:nvPr/>
            </p:nvGrpSpPr>
            <p:grpSpPr>
              <a:xfrm>
                <a:off x="6302760" y="1951416"/>
                <a:ext cx="1528655" cy="3053945"/>
                <a:chOff x="6302760" y="2116028"/>
                <a:chExt cx="1528655" cy="3053945"/>
              </a:xfrm>
            </p:grpSpPr>
            <p:sp>
              <p:nvSpPr>
                <p:cNvPr id="16" name="Rectangle 15"/>
                <p:cNvSpPr/>
                <p:nvPr/>
              </p:nvSpPr>
              <p:spPr>
                <a:xfrm>
                  <a:off x="6302760" y="2116028"/>
                  <a:ext cx="1528655" cy="30539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{C,S,D,E,F,G}S</a:t>
                  </a:r>
                  <a:endParaRPr lang="en-US" sz="1200" b="1" dirty="0"/>
                </a:p>
              </p:txBody>
            </p:sp>
            <p:sp>
              <p:nvSpPr>
                <p:cNvPr id="17" name="Rectangle 16"/>
                <p:cNvSpPr/>
                <p:nvPr/>
              </p:nvSpPr>
              <p:spPr>
                <a:xfrm>
                  <a:off x="6517923" y="2528012"/>
                  <a:ext cx="1078314" cy="368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18" name="Rectangle 17"/>
                <p:cNvSpPr/>
                <p:nvPr/>
              </p:nvSpPr>
              <p:spPr>
                <a:xfrm>
                  <a:off x="6502907" y="3022713"/>
                  <a:ext cx="1078314" cy="616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19" name="Rectangle 18"/>
                <p:cNvSpPr/>
                <p:nvPr/>
              </p:nvSpPr>
              <p:spPr>
                <a:xfrm>
                  <a:off x="6514199" y="37512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20" name="Rectangle 19"/>
                <p:cNvSpPr/>
                <p:nvPr/>
              </p:nvSpPr>
              <p:spPr>
                <a:xfrm>
                  <a:off x="6513732" y="44915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nvGrpSpPr>
              <p:cNvPr id="23" name="Group 22"/>
              <p:cNvGrpSpPr/>
              <p:nvPr/>
            </p:nvGrpSpPr>
            <p:grpSpPr>
              <a:xfrm>
                <a:off x="6455160" y="2103816"/>
                <a:ext cx="1528655" cy="3053945"/>
                <a:chOff x="6302760" y="2116028"/>
                <a:chExt cx="1528655" cy="3053945"/>
              </a:xfrm>
            </p:grpSpPr>
            <p:sp>
              <p:nvSpPr>
                <p:cNvPr id="24" name="Rectangle 23"/>
                <p:cNvSpPr/>
                <p:nvPr/>
              </p:nvSpPr>
              <p:spPr>
                <a:xfrm>
                  <a:off x="6302760" y="2116028"/>
                  <a:ext cx="1528655" cy="30539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{C,S,D,E,F,G}S</a:t>
                  </a:r>
                  <a:endParaRPr lang="en-US" sz="1200" b="1" dirty="0"/>
                </a:p>
              </p:txBody>
            </p:sp>
            <p:sp>
              <p:nvSpPr>
                <p:cNvPr id="25" name="Rectangle 24"/>
                <p:cNvSpPr/>
                <p:nvPr/>
              </p:nvSpPr>
              <p:spPr>
                <a:xfrm>
                  <a:off x="6517923" y="2528012"/>
                  <a:ext cx="1078314" cy="368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26" name="Rectangle 25"/>
                <p:cNvSpPr/>
                <p:nvPr/>
              </p:nvSpPr>
              <p:spPr>
                <a:xfrm>
                  <a:off x="6502907" y="3022713"/>
                  <a:ext cx="1078314" cy="616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27" name="Rectangle 26"/>
                <p:cNvSpPr/>
                <p:nvPr/>
              </p:nvSpPr>
              <p:spPr>
                <a:xfrm>
                  <a:off x="6514199" y="37512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28" name="Rectangle 27"/>
                <p:cNvSpPr/>
                <p:nvPr/>
              </p:nvSpPr>
              <p:spPr>
                <a:xfrm>
                  <a:off x="6513732" y="44915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nvGrpSpPr>
              <p:cNvPr id="29" name="Group 28"/>
              <p:cNvGrpSpPr/>
              <p:nvPr/>
            </p:nvGrpSpPr>
            <p:grpSpPr>
              <a:xfrm>
                <a:off x="6607560" y="2256216"/>
                <a:ext cx="1528655" cy="3053945"/>
                <a:chOff x="6302760" y="2116028"/>
                <a:chExt cx="1528655" cy="3053945"/>
              </a:xfrm>
            </p:grpSpPr>
            <p:sp>
              <p:nvSpPr>
                <p:cNvPr id="30" name="Rectangle 29"/>
                <p:cNvSpPr/>
                <p:nvPr/>
              </p:nvSpPr>
              <p:spPr>
                <a:xfrm>
                  <a:off x="6302760" y="2116028"/>
                  <a:ext cx="1528655" cy="30539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{C,S,D,E,F,G}S</a:t>
                  </a:r>
                  <a:endParaRPr lang="en-US" sz="1200" b="1" dirty="0"/>
                </a:p>
              </p:txBody>
            </p:sp>
            <p:sp>
              <p:nvSpPr>
                <p:cNvPr id="31" name="Rectangle 30"/>
                <p:cNvSpPr/>
                <p:nvPr/>
              </p:nvSpPr>
              <p:spPr>
                <a:xfrm>
                  <a:off x="6517923" y="2528012"/>
                  <a:ext cx="1078314" cy="368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32" name="Rectangle 31"/>
                <p:cNvSpPr/>
                <p:nvPr/>
              </p:nvSpPr>
              <p:spPr>
                <a:xfrm>
                  <a:off x="6502907" y="3022713"/>
                  <a:ext cx="1078314" cy="616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33" name="Rectangle 32"/>
                <p:cNvSpPr/>
                <p:nvPr/>
              </p:nvSpPr>
              <p:spPr>
                <a:xfrm>
                  <a:off x="6514199" y="37512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34" name="Rectangle 33"/>
                <p:cNvSpPr/>
                <p:nvPr/>
              </p:nvSpPr>
              <p:spPr>
                <a:xfrm>
                  <a:off x="6513732" y="44915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nvGrpSpPr>
              <p:cNvPr id="35" name="Group 34"/>
              <p:cNvGrpSpPr/>
              <p:nvPr/>
            </p:nvGrpSpPr>
            <p:grpSpPr>
              <a:xfrm>
                <a:off x="6759960" y="2408616"/>
                <a:ext cx="1528655" cy="3053945"/>
                <a:chOff x="6302760" y="2116028"/>
                <a:chExt cx="1528655" cy="3053945"/>
              </a:xfrm>
            </p:grpSpPr>
            <p:sp>
              <p:nvSpPr>
                <p:cNvPr id="36" name="Rectangle 35"/>
                <p:cNvSpPr/>
                <p:nvPr/>
              </p:nvSpPr>
              <p:spPr>
                <a:xfrm>
                  <a:off x="6302760" y="2116028"/>
                  <a:ext cx="1528655" cy="30539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{C,S,D,E,F,G}S</a:t>
                  </a:r>
                  <a:endParaRPr lang="en-US" sz="1200" b="1" dirty="0"/>
                </a:p>
              </p:txBody>
            </p:sp>
            <p:sp>
              <p:nvSpPr>
                <p:cNvPr id="37" name="Rectangle 36"/>
                <p:cNvSpPr/>
                <p:nvPr/>
              </p:nvSpPr>
              <p:spPr>
                <a:xfrm>
                  <a:off x="6517923" y="2528012"/>
                  <a:ext cx="1078314" cy="368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38" name="Rectangle 37"/>
                <p:cNvSpPr/>
                <p:nvPr/>
              </p:nvSpPr>
              <p:spPr>
                <a:xfrm>
                  <a:off x="6502907" y="3022713"/>
                  <a:ext cx="1078314" cy="616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39" name="Rectangle 38"/>
                <p:cNvSpPr/>
                <p:nvPr/>
              </p:nvSpPr>
              <p:spPr>
                <a:xfrm>
                  <a:off x="6514199" y="37512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40" name="Rectangle 39"/>
                <p:cNvSpPr/>
                <p:nvPr/>
              </p:nvSpPr>
              <p:spPr>
                <a:xfrm>
                  <a:off x="6513732" y="44915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nvGrpSpPr>
              <p:cNvPr id="41" name="Group 40"/>
              <p:cNvGrpSpPr/>
              <p:nvPr/>
            </p:nvGrpSpPr>
            <p:grpSpPr>
              <a:xfrm>
                <a:off x="6912360" y="2561016"/>
                <a:ext cx="1528655" cy="3053945"/>
                <a:chOff x="6302760" y="2116028"/>
                <a:chExt cx="1528655" cy="3053945"/>
              </a:xfrm>
            </p:grpSpPr>
            <p:sp>
              <p:nvSpPr>
                <p:cNvPr id="42" name="Rectangle 41"/>
                <p:cNvSpPr/>
                <p:nvPr/>
              </p:nvSpPr>
              <p:spPr>
                <a:xfrm>
                  <a:off x="6302760" y="2116028"/>
                  <a:ext cx="1528655" cy="30539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{C,S,D,E,F,G}S</a:t>
                  </a:r>
                  <a:endParaRPr lang="en-US" sz="1200" b="1" dirty="0"/>
                </a:p>
              </p:txBody>
            </p:sp>
            <p:sp>
              <p:nvSpPr>
                <p:cNvPr id="43" name="Rectangle 42"/>
                <p:cNvSpPr/>
                <p:nvPr/>
              </p:nvSpPr>
              <p:spPr>
                <a:xfrm>
                  <a:off x="6517923" y="2528012"/>
                  <a:ext cx="1078314" cy="368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44" name="Rectangle 43"/>
                <p:cNvSpPr/>
                <p:nvPr/>
              </p:nvSpPr>
              <p:spPr>
                <a:xfrm>
                  <a:off x="6502907" y="3022713"/>
                  <a:ext cx="1078314" cy="616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45" name="Rectangle 44"/>
                <p:cNvSpPr/>
                <p:nvPr/>
              </p:nvSpPr>
              <p:spPr>
                <a:xfrm>
                  <a:off x="6514199" y="37512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46" name="Rectangle 45"/>
                <p:cNvSpPr/>
                <p:nvPr/>
              </p:nvSpPr>
              <p:spPr>
                <a:xfrm>
                  <a:off x="6513732" y="44915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nvGrpSpPr>
              <p:cNvPr id="47" name="Group 46"/>
              <p:cNvGrpSpPr/>
              <p:nvPr/>
            </p:nvGrpSpPr>
            <p:grpSpPr>
              <a:xfrm>
                <a:off x="7064763" y="2713416"/>
                <a:ext cx="1498458" cy="3053945"/>
                <a:chOff x="6302763" y="2116028"/>
                <a:chExt cx="1498458" cy="3053945"/>
              </a:xfrm>
            </p:grpSpPr>
            <p:sp>
              <p:nvSpPr>
                <p:cNvPr id="48" name="Rectangle 47"/>
                <p:cNvSpPr/>
                <p:nvPr/>
              </p:nvSpPr>
              <p:spPr>
                <a:xfrm>
                  <a:off x="6302763" y="2116028"/>
                  <a:ext cx="1498458" cy="30539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{C,S,D,E,F,G}S</a:t>
                  </a:r>
                  <a:endParaRPr lang="en-US" sz="1200" b="1" dirty="0"/>
                </a:p>
              </p:txBody>
            </p:sp>
            <p:sp>
              <p:nvSpPr>
                <p:cNvPr id="49" name="Rectangle 48"/>
                <p:cNvSpPr/>
                <p:nvPr/>
              </p:nvSpPr>
              <p:spPr>
                <a:xfrm>
                  <a:off x="6517923" y="2528012"/>
                  <a:ext cx="1078314" cy="368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50" name="Rectangle 49"/>
                <p:cNvSpPr/>
                <p:nvPr/>
              </p:nvSpPr>
              <p:spPr>
                <a:xfrm>
                  <a:off x="6502907" y="3022713"/>
                  <a:ext cx="1078314" cy="616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sp>
              <p:nvSpPr>
                <p:cNvPr id="51" name="Rectangle 50"/>
                <p:cNvSpPr/>
                <p:nvPr/>
              </p:nvSpPr>
              <p:spPr>
                <a:xfrm>
                  <a:off x="6514199" y="37512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Segment limit</a:t>
                  </a:r>
                  <a:endParaRPr lang="en-US" sz="1200" b="1" dirty="0"/>
                </a:p>
              </p:txBody>
            </p:sp>
            <p:sp>
              <p:nvSpPr>
                <p:cNvPr id="52" name="Rectangle 51"/>
                <p:cNvSpPr/>
                <p:nvPr/>
              </p:nvSpPr>
              <p:spPr>
                <a:xfrm>
                  <a:off x="6513732" y="4491555"/>
                  <a:ext cx="1078314" cy="573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Access rights</a:t>
                  </a:r>
                  <a:endParaRPr lang="en-US" sz="1200" b="1" dirty="0"/>
                </a:p>
              </p:txBody>
            </p:sp>
          </p:grpSp>
        </p:grpSp>
        <p:pic>
          <p:nvPicPr>
            <p:cNvPr id="76" name="Picture 75" descr="Screen shot 2012-05-27 at 12.39.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92" y="3008273"/>
              <a:ext cx="2955169" cy="1372438"/>
            </a:xfrm>
            <a:prstGeom prst="rect">
              <a:avLst/>
            </a:prstGeom>
          </p:spPr>
        </p:pic>
        <p:cxnSp>
          <p:nvCxnSpPr>
            <p:cNvPr id="86" name="Straight Arrow Connector 85"/>
            <p:cNvCxnSpPr/>
            <p:nvPr/>
          </p:nvCxnSpPr>
          <p:spPr>
            <a:xfrm>
              <a:off x="6392393" y="3522250"/>
              <a:ext cx="60276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91" name="TextBox 90"/>
          <p:cNvSpPr txBox="1"/>
          <p:nvPr/>
        </p:nvSpPr>
        <p:spPr>
          <a:xfrm>
            <a:off x="3319607" y="1217583"/>
            <a:ext cx="184666" cy="400110"/>
          </a:xfrm>
          <a:prstGeom prst="rect">
            <a:avLst/>
          </a:prstGeom>
          <a:noFill/>
        </p:spPr>
        <p:txBody>
          <a:bodyPr wrap="none" rtlCol="0">
            <a:spAutoFit/>
          </a:bodyPr>
          <a:lstStyle/>
          <a:p>
            <a:endParaRPr lang="en-US" sz="2000" b="1" u="sng" dirty="0"/>
          </a:p>
        </p:txBody>
      </p:sp>
      <p:sp>
        <p:nvSpPr>
          <p:cNvPr id="147" name="TextBox 146"/>
          <p:cNvSpPr txBox="1"/>
          <p:nvPr/>
        </p:nvSpPr>
        <p:spPr>
          <a:xfrm>
            <a:off x="2645155" y="1479193"/>
            <a:ext cx="958090" cy="276999"/>
          </a:xfrm>
          <a:prstGeom prst="rect">
            <a:avLst/>
          </a:prstGeom>
          <a:noFill/>
        </p:spPr>
        <p:txBody>
          <a:bodyPr wrap="none" rtlCol="0">
            <a:spAutoFit/>
          </a:bodyPr>
          <a:lstStyle/>
          <a:p>
            <a:r>
              <a:rPr lang="en-US" sz="1200" b="1" dirty="0" smtClean="0"/>
              <a:t>64-bits each</a:t>
            </a:r>
            <a:endParaRPr lang="en-US" sz="1200" b="1" dirty="0"/>
          </a:p>
        </p:txBody>
      </p:sp>
      <p:sp>
        <p:nvSpPr>
          <p:cNvPr id="3" name="Line Callout 1 (Border and Accent Bar) 2"/>
          <p:cNvSpPr/>
          <p:nvPr/>
        </p:nvSpPr>
        <p:spPr>
          <a:xfrm>
            <a:off x="2685016" y="5793693"/>
            <a:ext cx="1731563" cy="372438"/>
          </a:xfrm>
          <a:prstGeom prst="accentBorderCallout1">
            <a:avLst>
              <a:gd name="adj1" fmla="val 18750"/>
              <a:gd name="adj2" fmla="val -8333"/>
              <a:gd name="adj3" fmla="val 112500"/>
              <a:gd name="adj4" fmla="val -52439"/>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b="1" dirty="0"/>
              <a:t>Table 24-2. Format of Access Rights</a:t>
            </a:r>
          </a:p>
        </p:txBody>
      </p:sp>
      <p:graphicFrame>
        <p:nvGraphicFramePr>
          <p:cNvPr id="112" name="Table 111"/>
          <p:cNvGraphicFramePr>
            <a:graphicFrameLocks noGrp="1"/>
          </p:cNvGraphicFramePr>
          <p:nvPr>
            <p:extLst>
              <p:ext uri="{D42A27DB-BD31-4B8C-83A1-F6EECF244321}">
                <p14:modId xmlns:p14="http://schemas.microsoft.com/office/powerpoint/2010/main" val="4199307243"/>
              </p:ext>
            </p:extLst>
          </p:nvPr>
        </p:nvGraphicFramePr>
        <p:xfrm>
          <a:off x="6447370" y="2523175"/>
          <a:ext cx="2239430" cy="2438400"/>
        </p:xfrm>
        <a:graphic>
          <a:graphicData uri="http://schemas.openxmlformats.org/drawingml/2006/table">
            <a:tbl>
              <a:tblPr firstRow="1" bandRow="1">
                <a:tableStyleId>{7E9639D4-E3E2-4D34-9284-5A2195B3D0D7}</a:tableStyleId>
              </a:tblPr>
              <a:tblGrid>
                <a:gridCol w="2239430"/>
              </a:tblGrid>
              <a:tr h="214241">
                <a:tc>
                  <a:txBody>
                    <a:bodyPr/>
                    <a:lstStyle/>
                    <a:p>
                      <a:pPr algn="ctr"/>
                      <a:r>
                        <a:rPr lang="en-US" sz="1400" b="1" dirty="0" smtClean="0"/>
                        <a:t>MSRs</a:t>
                      </a:r>
                      <a:endParaRPr lang="en-US" sz="1400" b="1" dirty="0"/>
                    </a:p>
                  </a:txBody>
                  <a:tcPr/>
                </a:tc>
              </a:tr>
              <a:tr h="214241">
                <a:tc>
                  <a:txBody>
                    <a:bodyPr/>
                    <a:lstStyle/>
                    <a:p>
                      <a:pPr algn="ctr"/>
                      <a:r>
                        <a:rPr lang="en-US" sz="1400" b="1" kern="1200" dirty="0" smtClean="0">
                          <a:solidFill>
                            <a:schemeClr val="tx1"/>
                          </a:solidFill>
                          <a:latin typeface="+mn-lt"/>
                          <a:ea typeface="+mn-ea"/>
                          <a:cs typeface="+mn-cs"/>
                        </a:rPr>
                        <a:t>IA32_DEBUGCTL</a:t>
                      </a:r>
                      <a:endParaRPr lang="en-US" sz="14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IA32_SYSENTER_CS (32b)</a:t>
                      </a:r>
                      <a:endParaRPr lang="en-US" sz="14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IA32_SYSENTER_ESP</a:t>
                      </a:r>
                      <a:endParaRPr lang="en-US" sz="1400" b="1" dirty="0"/>
                    </a:p>
                  </a:txBody>
                  <a:tcPr/>
                </a:tc>
              </a:tr>
              <a:tr h="215432">
                <a:tc>
                  <a:txBody>
                    <a:bodyPr/>
                    <a:lstStyle/>
                    <a:p>
                      <a:pPr algn="ctr"/>
                      <a:r>
                        <a:rPr lang="en-US" sz="1400" b="1" kern="1200" dirty="0" smtClean="0">
                          <a:solidFill>
                            <a:schemeClr val="tx1"/>
                          </a:solidFill>
                          <a:latin typeface="+mn-lt"/>
                          <a:ea typeface="+mn-ea"/>
                          <a:cs typeface="+mn-cs"/>
                        </a:rPr>
                        <a:t>IA32_SYSENTER_EIP</a:t>
                      </a:r>
                      <a:endParaRPr lang="en-US" sz="1400" b="1" dirty="0"/>
                    </a:p>
                  </a:txBody>
                  <a:tcPr/>
                </a:tc>
              </a:tr>
              <a:tr h="214241">
                <a:tc>
                  <a:txBody>
                    <a:bodyPr/>
                    <a:lstStyle/>
                    <a:p>
                      <a:pPr algn="ctr"/>
                      <a:r>
                        <a:rPr lang="en-US" sz="1400" b="1" kern="1200" dirty="0" smtClean="0">
                          <a:solidFill>
                            <a:schemeClr val="tx1"/>
                          </a:solidFill>
                          <a:latin typeface="+mn-lt"/>
                          <a:ea typeface="+mn-ea"/>
                          <a:cs typeface="+mn-cs"/>
                        </a:rPr>
                        <a:t>IA32_PERF_GLOBAL_CTRL*</a:t>
                      </a:r>
                      <a:endParaRPr lang="en-US" sz="1400" b="1" dirty="0"/>
                    </a:p>
                  </a:txBody>
                  <a:tcPr/>
                </a:tc>
              </a:tr>
              <a:tr h="214241">
                <a:tc>
                  <a:txBody>
                    <a:bodyPr/>
                    <a:lstStyle/>
                    <a:p>
                      <a:pPr algn="ctr"/>
                      <a:r>
                        <a:rPr lang="en-US" sz="1400" b="1" kern="1200" dirty="0" smtClean="0">
                          <a:solidFill>
                            <a:schemeClr val="tx1"/>
                          </a:solidFill>
                          <a:latin typeface="+mn-lt"/>
                          <a:ea typeface="+mn-ea"/>
                          <a:cs typeface="+mn-cs"/>
                        </a:rPr>
                        <a:t>IA32_PAT*</a:t>
                      </a:r>
                      <a:endParaRPr lang="en-US" sz="14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t>IA32_EFER*</a:t>
                      </a:r>
                      <a:endParaRPr lang="en-US" sz="1400" b="1" dirty="0"/>
                    </a:p>
                  </a:txBody>
                  <a:tcPr/>
                </a:tc>
              </a:tr>
            </a:tbl>
          </a:graphicData>
        </a:graphic>
      </p:graphicFrame>
      <p:sp>
        <p:nvSpPr>
          <p:cNvPr id="8" name="TextBox 7"/>
          <p:cNvSpPr txBox="1"/>
          <p:nvPr/>
        </p:nvSpPr>
        <p:spPr>
          <a:xfrm>
            <a:off x="2646790" y="3400038"/>
            <a:ext cx="71921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b="1" dirty="0" smtClean="0"/>
              <a:t>SMBASE</a:t>
            </a:r>
            <a:endParaRPr lang="en-US" sz="1200" b="1" dirty="0"/>
          </a:p>
        </p:txBody>
      </p:sp>
      <p:sp>
        <p:nvSpPr>
          <p:cNvPr id="115" name="TextBox 114"/>
          <p:cNvSpPr txBox="1"/>
          <p:nvPr/>
        </p:nvSpPr>
        <p:spPr>
          <a:xfrm>
            <a:off x="6588947" y="5681036"/>
            <a:ext cx="1512123" cy="646331"/>
          </a:xfrm>
          <a:prstGeom prst="rect">
            <a:avLst/>
          </a:prstGeom>
          <a:noFill/>
        </p:spPr>
        <p:txBody>
          <a:bodyPr wrap="square" rtlCol="0">
            <a:spAutoFit/>
          </a:bodyPr>
          <a:lstStyle/>
          <a:p>
            <a:r>
              <a:rPr lang="en-US" sz="1200" dirty="0" smtClean="0"/>
              <a:t>* - based on 1-setting of respective VM control</a:t>
            </a:r>
            <a:endParaRPr lang="en-US" sz="1200" dirty="0"/>
          </a:p>
        </p:txBody>
      </p:sp>
      <p:sp>
        <p:nvSpPr>
          <p:cNvPr id="75" name="TextBox 74"/>
          <p:cNvSpPr txBox="1"/>
          <p:nvPr/>
        </p:nvSpPr>
        <p:spPr>
          <a:xfrm>
            <a:off x="2585080" y="3066075"/>
            <a:ext cx="864339" cy="253916"/>
          </a:xfrm>
          <a:prstGeom prst="rect">
            <a:avLst/>
          </a:prstGeom>
          <a:noFill/>
        </p:spPr>
        <p:txBody>
          <a:bodyPr wrap="none" rtlCol="0">
            <a:spAutoFit/>
          </a:bodyPr>
          <a:lstStyle/>
          <a:p>
            <a:r>
              <a:rPr lang="en-US" sz="1050" b="1" dirty="0" smtClean="0"/>
              <a:t>32-bits each</a:t>
            </a:r>
            <a:endParaRPr lang="en-US" sz="1050" b="1" dirty="0"/>
          </a:p>
        </p:txBody>
      </p:sp>
    </p:spTree>
    <p:extLst>
      <p:ext uri="{BB962C8B-B14F-4D97-AF65-F5344CB8AC3E}">
        <p14:creationId xmlns:p14="http://schemas.microsoft.com/office/powerpoint/2010/main" val="943477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SMBASE</a:t>
            </a:r>
            <a:endParaRPr lang="en-US" dirty="0"/>
          </a:p>
        </p:txBody>
      </p:sp>
      <p:sp>
        <p:nvSpPr>
          <p:cNvPr id="3" name="Content Placeholder 2"/>
          <p:cNvSpPr>
            <a:spLocks noGrp="1"/>
          </p:cNvSpPr>
          <p:nvPr>
            <p:ph idx="1"/>
          </p:nvPr>
        </p:nvSpPr>
        <p:spPr/>
        <p:txBody>
          <a:bodyPr/>
          <a:lstStyle/>
          <a:p>
            <a:r>
              <a:rPr lang="en-US" dirty="0" smtClean="0"/>
              <a:t>Contains </a:t>
            </a:r>
            <a:r>
              <a:rPr lang="en-US" dirty="0"/>
              <a:t>the base address of the logical processor’s SMRAM </a:t>
            </a:r>
            <a:r>
              <a:rPr lang="en-US" dirty="0" smtClean="0"/>
              <a:t>image</a:t>
            </a:r>
          </a:p>
          <a:p>
            <a:r>
              <a:rPr lang="en-US" dirty="0" smtClean="0"/>
              <a:t>SMM mode related</a:t>
            </a:r>
          </a:p>
          <a:p>
            <a:pPr lvl="1"/>
            <a:r>
              <a:rPr lang="en-US" dirty="0" smtClean="0"/>
              <a:t>Out of scope of this class</a:t>
            </a:r>
          </a:p>
          <a:p>
            <a:r>
              <a:rPr lang="en-US" dirty="0" smtClean="0"/>
              <a:t>Should be able to basically ignore it as far as initialization</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68</a:t>
            </a:fld>
            <a:endParaRPr lang="en-US"/>
          </a:p>
        </p:txBody>
      </p:sp>
    </p:spTree>
    <p:extLst>
      <p:ext uri="{BB962C8B-B14F-4D97-AF65-F5344CB8AC3E}">
        <p14:creationId xmlns:p14="http://schemas.microsoft.com/office/powerpoint/2010/main" val="38113705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Guest Segments</a:t>
            </a:r>
            <a:endParaRPr lang="en-US" dirty="0"/>
          </a:p>
        </p:txBody>
      </p:sp>
      <p:sp>
        <p:nvSpPr>
          <p:cNvPr id="3" name="Content Placeholder 2"/>
          <p:cNvSpPr>
            <a:spLocks noGrp="1"/>
          </p:cNvSpPr>
          <p:nvPr>
            <p:ph idx="1"/>
          </p:nvPr>
        </p:nvSpPr>
        <p:spPr/>
        <p:txBody>
          <a:bodyPr>
            <a:normAutofit fontScale="92500"/>
          </a:bodyPr>
          <a:lstStyle/>
          <a:p>
            <a:r>
              <a:rPr lang="en-US" dirty="0" smtClean="0"/>
              <a:t>Access </a:t>
            </a:r>
            <a:r>
              <a:rPr lang="en-US" dirty="0"/>
              <a:t>rights come from the segment descriptor. Base </a:t>
            </a:r>
            <a:r>
              <a:rPr lang="en-US" dirty="0" err="1"/>
              <a:t>addr</a:t>
            </a:r>
            <a:r>
              <a:rPr lang="en-US" dirty="0"/>
              <a:t> + Segment Limit + Access rights form the </a:t>
            </a:r>
            <a:r>
              <a:rPr lang="en-US" dirty="0" smtClean="0"/>
              <a:t>“descriptor </a:t>
            </a:r>
            <a:r>
              <a:rPr lang="en-US" dirty="0"/>
              <a:t>cache” of each segment register</a:t>
            </a:r>
            <a:r>
              <a:rPr lang="en-US" dirty="0" smtClean="0"/>
              <a:t>.</a:t>
            </a:r>
            <a:endParaRPr lang="en-US" dirty="0"/>
          </a:p>
          <a:p>
            <a:r>
              <a:rPr lang="en-US" dirty="0" smtClean="0"/>
              <a:t>These </a:t>
            </a:r>
            <a:r>
              <a:rPr lang="en-US" dirty="0"/>
              <a:t>data are included in the VMCS because it is possible for a segment register’s descriptor cache to be inconsistent with the segment descriptor in memory (in the GDT or the LDT) referenced by the segment register’s selector</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69</a:t>
            </a:fld>
            <a:endParaRPr lang="en-US"/>
          </a:p>
        </p:txBody>
      </p:sp>
    </p:spTree>
    <p:extLst>
      <p:ext uri="{BB962C8B-B14F-4D97-AF65-F5344CB8AC3E}">
        <p14:creationId xmlns:p14="http://schemas.microsoft.com/office/powerpoint/2010/main" val="267487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Hardware VM Based Rootkit</a:t>
            </a:r>
            <a:endParaRPr lang="en-US" dirty="0"/>
          </a:p>
        </p:txBody>
      </p:sp>
      <p:sp>
        <p:nvSpPr>
          <p:cNvPr id="3" name="Content Placeholder 2"/>
          <p:cNvSpPr>
            <a:spLocks noGrp="1"/>
          </p:cNvSpPr>
          <p:nvPr>
            <p:ph idx="1"/>
          </p:nvPr>
        </p:nvSpPr>
        <p:spPr/>
        <p:txBody>
          <a:bodyPr>
            <a:normAutofit lnSpcReduction="10000"/>
          </a:bodyPr>
          <a:lstStyle/>
          <a:p>
            <a:r>
              <a:rPr lang="en-US" dirty="0" smtClean="0"/>
              <a:t>Virtual Machine Based Rootkit (VMBR)</a:t>
            </a:r>
          </a:p>
          <a:p>
            <a:r>
              <a:rPr lang="en-US" dirty="0" smtClean="0"/>
              <a:t>Start with CPL=0</a:t>
            </a:r>
          </a:p>
          <a:p>
            <a:r>
              <a:rPr lang="en-US" dirty="0" smtClean="0"/>
              <a:t>Allocate some unpaged physical memory</a:t>
            </a:r>
          </a:p>
          <a:p>
            <a:pPr lvl="1"/>
            <a:r>
              <a:rPr lang="en-US" dirty="0" smtClean="0"/>
              <a:t>Ensure no linear mappings to VMM after guest entry</a:t>
            </a:r>
          </a:p>
          <a:p>
            <a:r>
              <a:rPr lang="en-US" dirty="0" smtClean="0"/>
              <a:t>Move running OS into VMCS</a:t>
            </a:r>
          </a:p>
          <a:p>
            <a:r>
              <a:rPr lang="en-US" dirty="0" smtClean="0"/>
              <a:t>Intercept access to hardware (IO ports, …)</a:t>
            </a:r>
          </a:p>
          <a:p>
            <a:r>
              <a:rPr lang="en-US" b="1" dirty="0" smtClean="0"/>
              <a:t>Communicate to hardware VM rootkit via sentinel instructions</a:t>
            </a:r>
            <a:endParaRPr lang="en-US" b="1"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a:t>
            </a:fld>
            <a:endParaRPr lang="en-US"/>
          </a:p>
        </p:txBody>
      </p:sp>
    </p:spTree>
    <p:extLst>
      <p:ext uri="{BB962C8B-B14F-4D97-AF65-F5344CB8AC3E}">
        <p14:creationId xmlns:p14="http://schemas.microsoft.com/office/powerpoint/2010/main" val="14484188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Grabbing/Setting the Guest segments</a:t>
            </a:r>
            <a:endParaRPr lang="en-US" dirty="0"/>
          </a:p>
        </p:txBody>
      </p:sp>
      <p:sp>
        <p:nvSpPr>
          <p:cNvPr id="3" name="Content Placeholder 2"/>
          <p:cNvSpPr>
            <a:spLocks noGrp="1"/>
          </p:cNvSpPr>
          <p:nvPr>
            <p:ph idx="1"/>
          </p:nvPr>
        </p:nvSpPr>
        <p:spPr/>
        <p:txBody>
          <a:bodyPr/>
          <a:lstStyle/>
          <a:p>
            <a:r>
              <a:rPr lang="en-US" dirty="0" smtClean="0"/>
              <a:t>In practice for our toy VMM we will grab the host’s existing values and insert them into our VMCS data structure with VMWRITEs</a:t>
            </a:r>
          </a:p>
          <a:p>
            <a:r>
              <a:rPr lang="en-US" dirty="0" smtClean="0"/>
              <a:t>We will call some functions (written in our assembly file) from our C code to grab the current values</a:t>
            </a:r>
          </a:p>
          <a:p>
            <a:pPr lvl="1"/>
            <a:r>
              <a:rPr lang="en-US" dirty="0" smtClean="0"/>
              <a:t>i.e. CR0, CR3, CR4 </a:t>
            </a:r>
            <a:r>
              <a:rPr lang="en-US" dirty="0"/>
              <a:t>and {C,S,D,E,F,G}S</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70</a:t>
            </a:fld>
            <a:endParaRPr lang="en-US"/>
          </a:p>
        </p:txBody>
      </p:sp>
    </p:spTree>
    <p:extLst>
      <p:ext uri="{BB962C8B-B14F-4D97-AF65-F5344CB8AC3E}">
        <p14:creationId xmlns:p14="http://schemas.microsoft.com/office/powerpoint/2010/main" val="7895511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64"/>
            <a:ext cx="8229600" cy="1143000"/>
          </a:xfrm>
        </p:spPr>
        <p:txBody>
          <a:bodyPr/>
          <a:lstStyle/>
          <a:p>
            <a:r>
              <a:rPr lang="en-US" dirty="0" smtClean="0"/>
              <a:t>Segment access rights format</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23359535"/>
              </p:ext>
            </p:extLst>
          </p:nvPr>
        </p:nvGraphicFramePr>
        <p:xfrm>
          <a:off x="594735" y="1082459"/>
          <a:ext cx="7872343" cy="4907280"/>
        </p:xfrm>
        <a:graphic>
          <a:graphicData uri="http://schemas.openxmlformats.org/drawingml/2006/table">
            <a:tbl>
              <a:tblPr firstRow="1" bandRow="1">
                <a:tableStyleId>{7E9639D4-E3E2-4D34-9284-5A2195B3D0D7}</a:tableStyleId>
              </a:tblPr>
              <a:tblGrid>
                <a:gridCol w="1931119"/>
                <a:gridCol w="5941224"/>
              </a:tblGrid>
              <a:tr h="214241">
                <a:tc>
                  <a:txBody>
                    <a:bodyPr/>
                    <a:lstStyle/>
                    <a:p>
                      <a:pPr algn="ctr"/>
                      <a:r>
                        <a:rPr lang="en-US" sz="1600" b="1" kern="1200" dirty="0" smtClean="0">
                          <a:solidFill>
                            <a:schemeClr val="bg1"/>
                          </a:solidFill>
                          <a:latin typeface="+mn-lt"/>
                          <a:ea typeface="+mn-ea"/>
                          <a:cs typeface="+mn-cs"/>
                        </a:rPr>
                        <a:t>Bit Position(s)</a:t>
                      </a:r>
                      <a:endParaRPr lang="en-US" sz="1800" b="1" dirty="0"/>
                    </a:p>
                  </a:txBody>
                  <a:tcPr/>
                </a:tc>
                <a:tc>
                  <a:txBody>
                    <a:bodyPr/>
                    <a:lstStyle/>
                    <a:p>
                      <a:pPr algn="ctr"/>
                      <a:r>
                        <a:rPr lang="en-US" sz="1600" b="1" kern="1200" dirty="0" smtClean="0">
                          <a:solidFill>
                            <a:schemeClr val="bg1"/>
                          </a:solidFill>
                          <a:latin typeface="+mn-lt"/>
                          <a:ea typeface="+mn-ea"/>
                          <a:cs typeface="+mn-cs"/>
                        </a:rPr>
                        <a:t>Field</a:t>
                      </a:r>
                      <a:endParaRPr lang="en-US" sz="1800" b="1" dirty="0"/>
                    </a:p>
                  </a:txBody>
                  <a:tcPr/>
                </a:tc>
              </a:tr>
              <a:tr h="214241">
                <a:tc>
                  <a:txBody>
                    <a:bodyPr/>
                    <a:lstStyle/>
                    <a:p>
                      <a:pPr algn="ctr"/>
                      <a:r>
                        <a:rPr lang="en-US" sz="1600" b="1" kern="1200" dirty="0" smtClean="0">
                          <a:solidFill>
                            <a:schemeClr val="tx1"/>
                          </a:solidFill>
                          <a:latin typeface="+mn-lt"/>
                          <a:ea typeface="+mn-ea"/>
                          <a:cs typeface="+mn-cs"/>
                        </a:rPr>
                        <a:t>3:0</a:t>
                      </a:r>
                      <a:endParaRPr lang="en-US" sz="1800" b="1" dirty="0"/>
                    </a:p>
                  </a:txBody>
                  <a:tcPr/>
                </a:tc>
                <a:tc>
                  <a:txBody>
                    <a:bodyPr/>
                    <a:lstStyle/>
                    <a:p>
                      <a:pPr algn="l"/>
                      <a:r>
                        <a:rPr lang="en-US" sz="1800" b="1" dirty="0" smtClean="0"/>
                        <a:t>Segment type</a:t>
                      </a:r>
                      <a:endParaRPr lang="en-US" sz="18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4</a:t>
                      </a:r>
                      <a:endParaRPr lang="en-US"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S –</a:t>
                      </a:r>
                      <a:r>
                        <a:rPr lang="en-US" sz="1800" b="1" baseline="0" dirty="0" smtClean="0"/>
                        <a:t> Descriptor type (0=system, 1=code or data)</a:t>
                      </a:r>
                      <a:endParaRPr lang="en-US" sz="18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6:5</a:t>
                      </a:r>
                      <a:endParaRPr lang="en-US"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DPL – descriptor priv. level</a:t>
                      </a:r>
                      <a:endParaRPr lang="en-US" sz="1800" b="1" dirty="0"/>
                    </a:p>
                  </a:txBody>
                  <a:tcPr/>
                </a:tc>
              </a:tr>
              <a:tr h="215432">
                <a:tc>
                  <a:txBody>
                    <a:bodyPr/>
                    <a:lstStyle/>
                    <a:p>
                      <a:pPr algn="ctr"/>
                      <a:r>
                        <a:rPr lang="en-US" sz="1800" b="1" dirty="0" smtClean="0"/>
                        <a:t>7</a:t>
                      </a:r>
                      <a:endParaRPr lang="en-US" sz="1800" b="1" dirty="0"/>
                    </a:p>
                  </a:txBody>
                  <a:tcPr/>
                </a:tc>
                <a:tc>
                  <a:txBody>
                    <a:bodyPr/>
                    <a:lstStyle/>
                    <a:p>
                      <a:pPr algn="l"/>
                      <a:r>
                        <a:rPr lang="en-US" sz="1800" b="1" dirty="0" smtClean="0"/>
                        <a:t>P</a:t>
                      </a:r>
                      <a:r>
                        <a:rPr lang="en-US" sz="1800" b="1" baseline="0" dirty="0" smtClean="0"/>
                        <a:t> – Segment present</a:t>
                      </a:r>
                      <a:endParaRPr lang="en-US" sz="1800" b="1" dirty="0"/>
                    </a:p>
                  </a:txBody>
                  <a:tcPr/>
                </a:tc>
              </a:tr>
              <a:tr h="214241">
                <a:tc>
                  <a:txBody>
                    <a:bodyPr/>
                    <a:lstStyle/>
                    <a:p>
                      <a:pPr algn="ctr"/>
                      <a:r>
                        <a:rPr lang="en-US" sz="1800" b="1" dirty="0" smtClean="0"/>
                        <a:t>11:8</a:t>
                      </a:r>
                      <a:endParaRPr lang="en-US" sz="1800" b="1" dirty="0"/>
                    </a:p>
                  </a:txBody>
                  <a:tcPr/>
                </a:tc>
                <a:tc>
                  <a:txBody>
                    <a:bodyPr/>
                    <a:lstStyle/>
                    <a:p>
                      <a:pPr algn="l"/>
                      <a:r>
                        <a:rPr lang="en-US" sz="1800" b="1" dirty="0" smtClean="0"/>
                        <a:t>Reserved</a:t>
                      </a:r>
                      <a:endParaRPr lang="en-US" sz="1800" b="1" dirty="0"/>
                    </a:p>
                  </a:txBody>
                  <a:tcPr/>
                </a:tc>
              </a:tr>
              <a:tr h="214241">
                <a:tc>
                  <a:txBody>
                    <a:bodyPr/>
                    <a:lstStyle/>
                    <a:p>
                      <a:pPr algn="ctr"/>
                      <a:r>
                        <a:rPr lang="en-US" sz="1800" b="1" dirty="0" smtClean="0"/>
                        <a:t>12</a:t>
                      </a:r>
                      <a:endParaRPr lang="en-US" sz="1800" b="1" dirty="0"/>
                    </a:p>
                  </a:txBody>
                  <a:tcPr/>
                </a:tc>
                <a:tc>
                  <a:txBody>
                    <a:bodyPr/>
                    <a:lstStyle/>
                    <a:p>
                      <a:pPr algn="l"/>
                      <a:r>
                        <a:rPr lang="en-US" sz="1800" b="1" dirty="0" smtClean="0"/>
                        <a:t>AVL – Available for use by system software</a:t>
                      </a:r>
                      <a:endParaRPr lang="en-US" sz="18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13</a:t>
                      </a:r>
                      <a:endParaRPr lang="en-US"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Reserved (except for CS)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L – 64-bit mode active (for CS only)</a:t>
                      </a:r>
                      <a:endParaRPr lang="en-US" sz="18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14</a:t>
                      </a:r>
                      <a:endParaRPr lang="en-US"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D/B – Default operation size (0=16-bit</a:t>
                      </a:r>
                      <a:r>
                        <a:rPr lang="en-US" sz="1800" b="1" baseline="0" dirty="0" smtClean="0"/>
                        <a:t> segment, 1=32-bit segment)</a:t>
                      </a:r>
                      <a:endParaRPr lang="en-US" sz="18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15</a:t>
                      </a:r>
                      <a:endParaRPr lang="en-US"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G –</a:t>
                      </a:r>
                      <a:r>
                        <a:rPr lang="en-US" sz="1800" b="1" baseline="0" dirty="0" smtClean="0"/>
                        <a:t> Granularity</a:t>
                      </a:r>
                      <a:endParaRPr lang="en-US" sz="18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16</a:t>
                      </a:r>
                      <a:endParaRPr lang="en-US"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Segment unusable (0=usable, </a:t>
                      </a:r>
                      <a:r>
                        <a:rPr lang="en-US" sz="1800" b="1" dirty="0" smtClean="0"/>
                        <a:t>1=unusable</a:t>
                      </a:r>
                      <a:r>
                        <a:rPr lang="en-US" sz="1800" b="1" dirty="0" smtClean="0"/>
                        <a:t>)</a:t>
                      </a:r>
                      <a:endParaRPr lang="en-US" sz="1800" b="1" dirty="0"/>
                    </a:p>
                  </a:txBody>
                  <a:tcPr/>
                </a:tc>
              </a:tr>
              <a:tr h="2142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31:17</a:t>
                      </a:r>
                      <a:endParaRPr lang="en-US"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Reserved</a:t>
                      </a:r>
                      <a:endParaRPr lang="en-US" sz="1800" b="1" dirty="0"/>
                    </a:p>
                  </a:txBody>
                  <a:tcPr/>
                </a:tc>
              </a:tr>
            </a:tbl>
          </a:graphicData>
        </a:graphic>
      </p:graphicFrame>
    </p:spTree>
    <p:extLst>
      <p:ext uri="{BB962C8B-B14F-4D97-AF65-F5344CB8AC3E}">
        <p14:creationId xmlns:p14="http://schemas.microsoft.com/office/powerpoint/2010/main" val="2591116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823"/>
            <a:ext cx="8229600" cy="1143000"/>
          </a:xfrm>
        </p:spPr>
        <p:txBody>
          <a:bodyPr/>
          <a:lstStyle/>
          <a:p>
            <a:r>
              <a:rPr lang="en-US" dirty="0" smtClean="0"/>
              <a:t>Once again in C … with feeling!</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72</a:t>
            </a:fld>
            <a:endParaRPr lang="en-US"/>
          </a:p>
        </p:txBody>
      </p:sp>
      <p:sp>
        <p:nvSpPr>
          <p:cNvPr id="7" name="Rectangle 6"/>
          <p:cNvSpPr/>
          <p:nvPr/>
        </p:nvSpPr>
        <p:spPr>
          <a:xfrm>
            <a:off x="663141" y="1028343"/>
            <a:ext cx="6657348" cy="5293757"/>
          </a:xfrm>
          <a:prstGeom prst="rect">
            <a:avLst/>
          </a:prstGeom>
        </p:spPr>
        <p:txBody>
          <a:bodyPr wrap="square">
            <a:spAutoFit/>
          </a:bodyPr>
          <a:lstStyle/>
          <a:p>
            <a:r>
              <a:rPr lang="hr-HR" sz="2000" b="1" dirty="0"/>
              <a:t>typedef union</a:t>
            </a:r>
          </a:p>
          <a:p>
            <a:r>
              <a:rPr lang="hr-HR" sz="2000" b="1" dirty="0"/>
              <a:t>{</a:t>
            </a:r>
          </a:p>
          <a:p>
            <a:r>
              <a:rPr lang="hr-HR" sz="2000" b="1" dirty="0"/>
              <a:t>  </a:t>
            </a:r>
            <a:r>
              <a:rPr lang="hr-HR" sz="2000" b="1" dirty="0" smtClean="0"/>
              <a:t>	USHORT </a:t>
            </a:r>
            <a:r>
              <a:rPr lang="hr-HR" sz="2000" b="1" dirty="0"/>
              <a:t>UCHARs;</a:t>
            </a:r>
          </a:p>
          <a:p>
            <a:r>
              <a:rPr lang="hr-HR" sz="2000" b="1" dirty="0"/>
              <a:t> </a:t>
            </a:r>
            <a:r>
              <a:rPr lang="hr-HR" sz="2000" b="1" dirty="0" smtClean="0"/>
              <a:t>	struct</a:t>
            </a:r>
            <a:endParaRPr lang="hr-HR" sz="2000" b="1" dirty="0"/>
          </a:p>
          <a:p>
            <a:r>
              <a:rPr lang="hr-HR" sz="2000" b="1" dirty="0"/>
              <a:t>  </a:t>
            </a:r>
            <a:r>
              <a:rPr lang="hr-HR" sz="2000" b="1" dirty="0" smtClean="0"/>
              <a:t>	{</a:t>
            </a:r>
            <a:endParaRPr lang="hr-HR" sz="2000" b="1" dirty="0"/>
          </a:p>
          <a:p>
            <a:r>
              <a:rPr lang="hr-HR" sz="2000" b="1" dirty="0"/>
              <a:t>    </a:t>
            </a:r>
            <a:r>
              <a:rPr lang="hr-HR" sz="2000" b="1" dirty="0" smtClean="0"/>
              <a:t>		USHORT </a:t>
            </a:r>
            <a:r>
              <a:rPr lang="hr-HR" sz="2000" b="1" dirty="0"/>
              <a:t>type:4;              /* 0;  Bit 40-43 */</a:t>
            </a:r>
          </a:p>
          <a:p>
            <a:r>
              <a:rPr lang="hr-HR" sz="2000" b="1" dirty="0"/>
              <a:t>    </a:t>
            </a:r>
            <a:r>
              <a:rPr lang="hr-HR" sz="2000" b="1" dirty="0" smtClean="0"/>
              <a:t>		USHORT </a:t>
            </a:r>
            <a:r>
              <a:rPr lang="hr-HR" sz="2000" b="1" dirty="0"/>
              <a:t>s:1;                 </a:t>
            </a:r>
            <a:r>
              <a:rPr lang="hr-HR" sz="2000" b="1" dirty="0" smtClean="0"/>
              <a:t>	/</a:t>
            </a:r>
            <a:r>
              <a:rPr lang="hr-HR" sz="2000" b="1" dirty="0"/>
              <a:t>* 4;  Bit 44 */</a:t>
            </a:r>
          </a:p>
          <a:p>
            <a:r>
              <a:rPr lang="hr-HR" sz="2000" b="1" dirty="0"/>
              <a:t>    </a:t>
            </a:r>
            <a:r>
              <a:rPr lang="hr-HR" sz="2000" b="1" dirty="0" smtClean="0"/>
              <a:t>		USHORT </a:t>
            </a:r>
            <a:r>
              <a:rPr lang="hr-HR" sz="2000" b="1" dirty="0"/>
              <a:t>dpl:2;               </a:t>
            </a:r>
            <a:r>
              <a:rPr lang="hr-HR" sz="2000" b="1" dirty="0" smtClean="0"/>
              <a:t>	/</a:t>
            </a:r>
            <a:r>
              <a:rPr lang="hr-HR" sz="2000" b="1" dirty="0"/>
              <a:t>* 5;  Bit 45-46 */</a:t>
            </a:r>
          </a:p>
          <a:p>
            <a:r>
              <a:rPr lang="hr-HR" sz="2000" b="1" dirty="0"/>
              <a:t>    </a:t>
            </a:r>
            <a:r>
              <a:rPr lang="hr-HR" sz="2000" b="1" dirty="0" smtClean="0"/>
              <a:t>		USHORT </a:t>
            </a:r>
            <a:r>
              <a:rPr lang="hr-HR" sz="2000" b="1" dirty="0"/>
              <a:t>p:1;                 </a:t>
            </a:r>
            <a:r>
              <a:rPr lang="hr-HR" sz="2000" b="1" dirty="0" smtClean="0"/>
              <a:t>	/</a:t>
            </a:r>
            <a:r>
              <a:rPr lang="hr-HR" sz="2000" b="1" dirty="0"/>
              <a:t>* </a:t>
            </a:r>
            <a:r>
              <a:rPr lang="hr-HR" sz="2000" b="1" dirty="0" smtClean="0"/>
              <a:t>7;  </a:t>
            </a:r>
            <a:r>
              <a:rPr lang="hr-HR" sz="2000" b="1" dirty="0"/>
              <a:t>Bit 47 */</a:t>
            </a:r>
          </a:p>
          <a:p>
            <a:r>
              <a:rPr lang="hr-HR" sz="2000" b="1" dirty="0"/>
              <a:t>    </a:t>
            </a:r>
            <a:r>
              <a:rPr lang="hr-HR" sz="2000" b="1" dirty="0" smtClean="0"/>
              <a:t>		/</a:t>
            </a:r>
            <a:r>
              <a:rPr lang="hr-HR" sz="2000" b="1" dirty="0"/>
              <a:t>/ gap! </a:t>
            </a:r>
            <a:r>
              <a:rPr lang="hr-HR" sz="2000" b="1" dirty="0" smtClean="0"/>
              <a:t>  (this will be explained later)     </a:t>
            </a:r>
            <a:endParaRPr lang="hr-HR" sz="2000" b="1" dirty="0"/>
          </a:p>
          <a:p>
            <a:r>
              <a:rPr lang="hr-HR" sz="2000" b="1" dirty="0"/>
              <a:t>    </a:t>
            </a:r>
            <a:r>
              <a:rPr lang="hr-HR" sz="2000" b="1" dirty="0" smtClean="0"/>
              <a:t>		USHORT </a:t>
            </a:r>
            <a:r>
              <a:rPr lang="hr-HR" sz="2000" b="1" dirty="0"/>
              <a:t>avl:1;               </a:t>
            </a:r>
            <a:r>
              <a:rPr lang="hr-HR" sz="2000" b="1" dirty="0" smtClean="0"/>
              <a:t>	/</a:t>
            </a:r>
            <a:r>
              <a:rPr lang="hr-HR" sz="2000" b="1" dirty="0"/>
              <a:t>* 8;  Bit 52 */</a:t>
            </a:r>
          </a:p>
          <a:p>
            <a:r>
              <a:rPr lang="hr-HR" sz="2000" b="1" dirty="0"/>
              <a:t>    </a:t>
            </a:r>
            <a:r>
              <a:rPr lang="hr-HR" sz="2000" b="1" dirty="0" smtClean="0"/>
              <a:t>		USHORT </a:t>
            </a:r>
            <a:r>
              <a:rPr lang="hr-HR" sz="2000" b="1" dirty="0"/>
              <a:t>l:1;                 </a:t>
            </a:r>
            <a:r>
              <a:rPr lang="hr-HR" sz="2000" b="1" dirty="0" smtClean="0"/>
              <a:t>	/</a:t>
            </a:r>
            <a:r>
              <a:rPr lang="hr-HR" sz="2000" b="1" dirty="0"/>
              <a:t>* 9;  Bit 53 */</a:t>
            </a:r>
          </a:p>
          <a:p>
            <a:r>
              <a:rPr lang="hr-HR" sz="2000" b="1" dirty="0"/>
              <a:t>    </a:t>
            </a:r>
            <a:r>
              <a:rPr lang="hr-HR" sz="2000" b="1" dirty="0" smtClean="0"/>
              <a:t>		USHORT </a:t>
            </a:r>
            <a:r>
              <a:rPr lang="hr-HR" sz="2000" b="1" dirty="0"/>
              <a:t>db:1;                </a:t>
            </a:r>
            <a:r>
              <a:rPr lang="hr-HR" sz="2000" b="1" dirty="0" smtClean="0"/>
              <a:t>	/</a:t>
            </a:r>
            <a:r>
              <a:rPr lang="hr-HR" sz="2000" b="1" dirty="0"/>
              <a:t>* 10; Bit 54 */</a:t>
            </a:r>
          </a:p>
          <a:p>
            <a:r>
              <a:rPr lang="hr-HR" sz="2000" b="1" dirty="0"/>
              <a:t>    </a:t>
            </a:r>
            <a:r>
              <a:rPr lang="hr-HR" sz="2000" b="1" dirty="0" smtClean="0"/>
              <a:t>		USHORT </a:t>
            </a:r>
            <a:r>
              <a:rPr lang="hr-HR" sz="2000" b="1" dirty="0"/>
              <a:t>g:1;                 </a:t>
            </a:r>
            <a:r>
              <a:rPr lang="hr-HR" sz="2000" b="1" dirty="0" smtClean="0"/>
              <a:t>	/</a:t>
            </a:r>
            <a:r>
              <a:rPr lang="hr-HR" sz="2000" b="1" dirty="0"/>
              <a:t>* 11; Bit 55 */</a:t>
            </a:r>
          </a:p>
          <a:p>
            <a:r>
              <a:rPr lang="hr-HR" sz="2000" b="1" dirty="0"/>
              <a:t>    </a:t>
            </a:r>
            <a:r>
              <a:rPr lang="hr-HR" sz="2000" b="1" dirty="0" smtClean="0"/>
              <a:t>		USHORT </a:t>
            </a:r>
            <a:r>
              <a:rPr lang="hr-HR" sz="2000" b="1" dirty="0"/>
              <a:t>Gap:4;</a:t>
            </a:r>
          </a:p>
          <a:p>
            <a:r>
              <a:rPr lang="hr-HR" sz="2000" b="1" dirty="0"/>
              <a:t>  </a:t>
            </a:r>
            <a:r>
              <a:rPr lang="hr-HR" sz="2000" b="1" dirty="0" smtClean="0"/>
              <a:t>	}	fields</a:t>
            </a:r>
            <a:r>
              <a:rPr lang="hr-HR" sz="2000" b="1" dirty="0"/>
              <a:t>;</a:t>
            </a:r>
          </a:p>
          <a:p>
            <a:r>
              <a:rPr lang="hr-HR" sz="2000" b="1" dirty="0"/>
              <a:t>} </a:t>
            </a:r>
            <a:r>
              <a:rPr lang="hr-HR" sz="2000" b="1" dirty="0" smtClean="0"/>
              <a:t>SEGMENT_ATTRIBUTES</a:t>
            </a:r>
            <a:r>
              <a:rPr lang="hr-HR" sz="2000" b="1" dirty="0"/>
              <a:t>;</a:t>
            </a:r>
            <a:endParaRPr lang="en-US" sz="2000" b="1" dirty="0"/>
          </a:p>
        </p:txBody>
      </p:sp>
      <p:sp>
        <p:nvSpPr>
          <p:cNvPr id="8" name="Rectangle 7"/>
          <p:cNvSpPr/>
          <p:nvPr/>
        </p:nvSpPr>
        <p:spPr>
          <a:xfrm>
            <a:off x="5367479" y="5620207"/>
            <a:ext cx="3767738" cy="646331"/>
          </a:xfrm>
          <a:prstGeom prst="rect">
            <a:avLst/>
          </a:prstGeom>
        </p:spPr>
        <p:txBody>
          <a:bodyPr wrap="square">
            <a:spAutoFit/>
          </a:bodyPr>
          <a:lstStyle/>
          <a:p>
            <a:r>
              <a:rPr lang="en-US" dirty="0"/>
              <a:t>This is a copy of bit 40:47 &amp; 52:55 of </a:t>
            </a:r>
            <a:r>
              <a:rPr lang="en-US" dirty="0" smtClean="0"/>
              <a:t>the segment descriptor</a:t>
            </a:r>
            <a:endParaRPr lang="en-US" dirty="0"/>
          </a:p>
        </p:txBody>
      </p:sp>
      <p:cxnSp>
        <p:nvCxnSpPr>
          <p:cNvPr id="10" name="Straight Arrow Connector 9"/>
          <p:cNvCxnSpPr/>
          <p:nvPr/>
        </p:nvCxnSpPr>
        <p:spPr>
          <a:xfrm flipH="1" flipV="1">
            <a:off x="6282584" y="4177886"/>
            <a:ext cx="1420265" cy="14423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40760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Guest segments in </a:t>
            </a:r>
            <a:r>
              <a:rPr lang="en-US" dirty="0" err="1" smtClean="0"/>
              <a:t>Virtdbg</a:t>
            </a:r>
            <a:endParaRPr lang="en-US" dirty="0"/>
          </a:p>
        </p:txBody>
      </p:sp>
      <p:sp>
        <p:nvSpPr>
          <p:cNvPr id="3" name="Content Placeholder 2"/>
          <p:cNvSpPr>
            <a:spLocks noGrp="1"/>
          </p:cNvSpPr>
          <p:nvPr>
            <p:ph idx="1"/>
          </p:nvPr>
        </p:nvSpPr>
        <p:spPr/>
        <p:txBody>
          <a:bodyPr/>
          <a:lstStyle/>
          <a:p>
            <a:r>
              <a:rPr lang="en-US" dirty="0" smtClean="0"/>
              <a:t>Locate in </a:t>
            </a:r>
            <a:r>
              <a:rPr lang="en-US" dirty="0" err="1" smtClean="0"/>
              <a:t>virtdbg</a:t>
            </a:r>
            <a:r>
              <a:rPr lang="en-US" dirty="0" smtClean="0"/>
              <a:t> the guest segment initialization code</a:t>
            </a:r>
          </a:p>
          <a:p>
            <a:r>
              <a:rPr lang="en-US" dirty="0" smtClean="0"/>
              <a:t>Create high-level write-up on what you think is happening</a:t>
            </a:r>
          </a:p>
          <a:p>
            <a:r>
              <a:rPr lang="en-US" dirty="0" smtClean="0"/>
              <a:t>Everyone compare notes</a:t>
            </a:r>
          </a:p>
          <a:p>
            <a:pPr lvl="1"/>
            <a:r>
              <a:rPr lang="en-US" dirty="0" smtClean="0"/>
              <a:t>Learn from each other</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73</a:t>
            </a:fld>
            <a:endParaRPr lang="en-US"/>
          </a:p>
        </p:txBody>
      </p:sp>
    </p:spTree>
    <p:extLst>
      <p:ext uri="{BB962C8B-B14F-4D97-AF65-F5344CB8AC3E}">
        <p14:creationId xmlns:p14="http://schemas.microsoft.com/office/powerpoint/2010/main" val="13834758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Guest </a:t>
            </a:r>
            <a:r>
              <a:rPr lang="en-US" u="sng" dirty="0" smtClean="0"/>
              <a:t>Non-register</a:t>
            </a:r>
            <a:r>
              <a:rPr lang="en-US" dirty="0" smtClean="0"/>
              <a:t> State</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74</a:t>
            </a:fld>
            <a:endParaRPr lang="en-US"/>
          </a:p>
        </p:txBody>
      </p:sp>
      <p:sp>
        <p:nvSpPr>
          <p:cNvPr id="8" name="Rectangle 7"/>
          <p:cNvSpPr/>
          <p:nvPr/>
        </p:nvSpPr>
        <p:spPr>
          <a:xfrm>
            <a:off x="1174145" y="2792323"/>
            <a:ext cx="1418610" cy="489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Activity State*</a:t>
            </a:r>
            <a:endParaRPr lang="en-US" sz="1400" dirty="0"/>
          </a:p>
        </p:txBody>
      </p:sp>
      <p:sp>
        <p:nvSpPr>
          <p:cNvPr id="9" name="Rectangle 8"/>
          <p:cNvSpPr/>
          <p:nvPr/>
        </p:nvSpPr>
        <p:spPr>
          <a:xfrm>
            <a:off x="1185436" y="3410819"/>
            <a:ext cx="1404897" cy="4760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Interruptibility State</a:t>
            </a:r>
            <a:endParaRPr lang="en-US" sz="1400" dirty="0"/>
          </a:p>
        </p:txBody>
      </p:sp>
      <p:cxnSp>
        <p:nvCxnSpPr>
          <p:cNvPr id="10" name="Straight Arrow Connector 9"/>
          <p:cNvCxnSpPr/>
          <p:nvPr/>
        </p:nvCxnSpPr>
        <p:spPr>
          <a:xfrm>
            <a:off x="1174144" y="2690837"/>
            <a:ext cx="1418611" cy="0"/>
          </a:xfrm>
          <a:prstGeom prst="straightConnector1">
            <a:avLst/>
          </a:prstGeom>
          <a:ln>
            <a:prstDash val="sysDash"/>
            <a:headEnd type="arrow"/>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501980" y="2312506"/>
            <a:ext cx="742912" cy="338554"/>
          </a:xfrm>
          <a:prstGeom prst="rect">
            <a:avLst/>
          </a:prstGeom>
          <a:noFill/>
        </p:spPr>
        <p:txBody>
          <a:bodyPr wrap="none" rtlCol="0">
            <a:spAutoFit/>
          </a:bodyPr>
          <a:lstStyle/>
          <a:p>
            <a:r>
              <a:rPr lang="en-US" sz="1600" dirty="0" smtClean="0"/>
              <a:t>32 bits</a:t>
            </a:r>
            <a:endParaRPr lang="en-US" sz="1600" dirty="0"/>
          </a:p>
        </p:txBody>
      </p:sp>
      <p:graphicFrame>
        <p:nvGraphicFramePr>
          <p:cNvPr id="13" name="Table 12"/>
          <p:cNvGraphicFramePr>
            <a:graphicFrameLocks noGrp="1"/>
          </p:cNvGraphicFramePr>
          <p:nvPr>
            <p:extLst>
              <p:ext uri="{D42A27DB-BD31-4B8C-83A1-F6EECF244321}">
                <p14:modId xmlns:p14="http://schemas.microsoft.com/office/powerpoint/2010/main" val="1100749838"/>
              </p:ext>
            </p:extLst>
          </p:nvPr>
        </p:nvGraphicFramePr>
        <p:xfrm>
          <a:off x="2991728" y="1493723"/>
          <a:ext cx="1416931" cy="1459260"/>
        </p:xfrm>
        <a:graphic>
          <a:graphicData uri="http://schemas.openxmlformats.org/drawingml/2006/table">
            <a:tbl>
              <a:tblPr firstRow="1" bandRow="1">
                <a:tableStyleId>{7E9639D4-E3E2-4D34-9284-5A2195B3D0D7}</a:tableStyleId>
              </a:tblPr>
              <a:tblGrid>
                <a:gridCol w="483774"/>
                <a:gridCol w="933157"/>
              </a:tblGrid>
              <a:tr h="180992">
                <a:tc>
                  <a:txBody>
                    <a:bodyPr/>
                    <a:lstStyle/>
                    <a:p>
                      <a:r>
                        <a:rPr lang="en-US" sz="1200" dirty="0" smtClean="0"/>
                        <a:t>Value</a:t>
                      </a:r>
                      <a:endParaRPr lang="en-US" sz="1200" dirty="0"/>
                    </a:p>
                  </a:txBody>
                  <a:tcPr marL="60331" marR="60331" marT="30165" marB="30165"/>
                </a:tc>
                <a:tc>
                  <a:txBody>
                    <a:bodyPr/>
                    <a:lstStyle/>
                    <a:p>
                      <a:r>
                        <a:rPr lang="en-US" sz="1200" dirty="0" smtClean="0"/>
                        <a:t>Definition</a:t>
                      </a:r>
                      <a:endParaRPr lang="en-US" sz="1200" dirty="0"/>
                    </a:p>
                  </a:txBody>
                  <a:tcPr marL="60331" marR="60331" marT="30165" marB="30165"/>
                </a:tc>
              </a:tr>
              <a:tr h="180992">
                <a:tc>
                  <a:txBody>
                    <a:bodyPr/>
                    <a:lstStyle/>
                    <a:p>
                      <a:r>
                        <a:rPr lang="en-US" sz="1200" dirty="0" smtClean="0"/>
                        <a:t>0</a:t>
                      </a:r>
                    </a:p>
                  </a:txBody>
                  <a:tcPr marL="60331" marR="60331" marT="30165" marB="30165"/>
                </a:tc>
                <a:tc>
                  <a:txBody>
                    <a:bodyPr/>
                    <a:lstStyle/>
                    <a:p>
                      <a:r>
                        <a:rPr lang="en-US" sz="1200" dirty="0" smtClean="0"/>
                        <a:t>Active</a:t>
                      </a:r>
                      <a:endParaRPr lang="en-US" sz="1200" dirty="0"/>
                    </a:p>
                  </a:txBody>
                  <a:tcPr marL="60331" marR="60331" marT="30165" marB="30165"/>
                </a:tc>
              </a:tr>
              <a:tr h="180992">
                <a:tc>
                  <a:txBody>
                    <a:bodyPr/>
                    <a:lstStyle/>
                    <a:p>
                      <a:r>
                        <a:rPr lang="en-US" sz="1200" dirty="0" smtClean="0"/>
                        <a:t>1</a:t>
                      </a:r>
                      <a:endParaRPr lang="en-US" sz="1200" dirty="0"/>
                    </a:p>
                  </a:txBody>
                  <a:tcPr marL="60331" marR="60331" marT="30165" marB="30165"/>
                </a:tc>
                <a:tc>
                  <a:txBody>
                    <a:bodyPr/>
                    <a:lstStyle/>
                    <a:p>
                      <a:r>
                        <a:rPr lang="en-US" sz="1200" dirty="0" smtClean="0"/>
                        <a:t>HLT</a:t>
                      </a:r>
                      <a:endParaRPr lang="en-US" sz="1200" dirty="0"/>
                    </a:p>
                  </a:txBody>
                  <a:tcPr marL="60331" marR="60331" marT="30165" marB="30165"/>
                </a:tc>
              </a:tr>
              <a:tr h="180992">
                <a:tc>
                  <a:txBody>
                    <a:bodyPr/>
                    <a:lstStyle/>
                    <a:p>
                      <a:r>
                        <a:rPr lang="en-US" sz="1200" dirty="0" smtClean="0"/>
                        <a:t>2</a:t>
                      </a:r>
                      <a:endParaRPr lang="en-US" sz="1200" dirty="0"/>
                    </a:p>
                  </a:txBody>
                  <a:tcPr marL="60331" marR="60331" marT="30165" marB="30165"/>
                </a:tc>
                <a:tc>
                  <a:txBody>
                    <a:bodyPr/>
                    <a:lstStyle/>
                    <a:p>
                      <a:r>
                        <a:rPr lang="en-US" sz="1200" dirty="0" smtClean="0"/>
                        <a:t>Shutdown</a:t>
                      </a:r>
                      <a:endParaRPr lang="en-US" sz="1200" dirty="0"/>
                    </a:p>
                  </a:txBody>
                  <a:tcPr marL="60331" marR="60331" marT="30165" marB="30165"/>
                </a:tc>
              </a:tr>
              <a:tr h="180992">
                <a:tc>
                  <a:txBody>
                    <a:bodyPr/>
                    <a:lstStyle/>
                    <a:p>
                      <a:r>
                        <a:rPr lang="en-US" sz="1200" dirty="0" smtClean="0"/>
                        <a:t>3</a:t>
                      </a:r>
                      <a:endParaRPr lang="en-US" sz="1200" dirty="0"/>
                    </a:p>
                  </a:txBody>
                  <a:tcPr marL="60331" marR="60331" marT="30165" marB="30165"/>
                </a:tc>
                <a:tc>
                  <a:txBody>
                    <a:bodyPr/>
                    <a:lstStyle/>
                    <a:p>
                      <a:r>
                        <a:rPr lang="en-US" sz="1200" dirty="0" smtClean="0"/>
                        <a:t>Wait-for-SIPI</a:t>
                      </a:r>
                      <a:endParaRPr lang="en-US" sz="1200" dirty="0"/>
                    </a:p>
                  </a:txBody>
                  <a:tcPr marL="60331" marR="60331" marT="30165" marB="30165"/>
                </a:tc>
              </a:tr>
              <a:tr h="180992">
                <a:tc>
                  <a:txBody>
                    <a:bodyPr/>
                    <a:lstStyle/>
                    <a:p>
                      <a:r>
                        <a:rPr lang="en-US" sz="1200" dirty="0" smtClean="0"/>
                        <a:t>…</a:t>
                      </a:r>
                      <a:endParaRPr lang="en-US" sz="1200" dirty="0"/>
                    </a:p>
                  </a:txBody>
                  <a:tcPr marL="60331" marR="60331" marT="30165" marB="30165"/>
                </a:tc>
                <a:tc>
                  <a:txBody>
                    <a:bodyPr/>
                    <a:lstStyle/>
                    <a:p>
                      <a:r>
                        <a:rPr lang="en-US" sz="1200" dirty="0" smtClean="0"/>
                        <a:t>…</a:t>
                      </a:r>
                      <a:endParaRPr lang="en-US" sz="1200" dirty="0"/>
                    </a:p>
                  </a:txBody>
                  <a:tcPr marL="60331" marR="60331" marT="30165" marB="30165"/>
                </a:tc>
              </a:tr>
            </a:tbl>
          </a:graphicData>
        </a:graphic>
      </p:graphicFrame>
      <p:cxnSp>
        <p:nvCxnSpPr>
          <p:cNvPr id="14" name="Straight Arrow Connector 13"/>
          <p:cNvCxnSpPr>
            <a:stCxn id="8" idx="3"/>
          </p:cNvCxnSpPr>
          <p:nvPr/>
        </p:nvCxnSpPr>
        <p:spPr>
          <a:xfrm flipV="1">
            <a:off x="2592755" y="2986061"/>
            <a:ext cx="328420" cy="51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1185902" y="4029705"/>
            <a:ext cx="1404897" cy="7198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VMX preemption timer value*</a:t>
            </a:r>
            <a:endParaRPr lang="en-US" sz="1400" dirty="0"/>
          </a:p>
        </p:txBody>
      </p:sp>
      <p:grpSp>
        <p:nvGrpSpPr>
          <p:cNvPr id="27" name="Group 26"/>
          <p:cNvGrpSpPr/>
          <p:nvPr/>
        </p:nvGrpSpPr>
        <p:grpSpPr>
          <a:xfrm>
            <a:off x="5884101" y="2054345"/>
            <a:ext cx="1893460" cy="2819146"/>
            <a:chOff x="6784261" y="3589914"/>
            <a:chExt cx="1893460" cy="2819146"/>
          </a:xfrm>
        </p:grpSpPr>
        <p:sp>
          <p:nvSpPr>
            <p:cNvPr id="15" name="Rectangle 14"/>
            <p:cNvSpPr/>
            <p:nvPr/>
          </p:nvSpPr>
          <p:spPr>
            <a:xfrm>
              <a:off x="6830831" y="4130646"/>
              <a:ext cx="1846890" cy="363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Pending debug exceptions</a:t>
              </a:r>
              <a:endParaRPr lang="en-US" sz="1200" dirty="0"/>
            </a:p>
          </p:txBody>
        </p:sp>
        <p:sp>
          <p:nvSpPr>
            <p:cNvPr id="16" name="Rectangle 15"/>
            <p:cNvSpPr/>
            <p:nvPr/>
          </p:nvSpPr>
          <p:spPr>
            <a:xfrm>
              <a:off x="6830831" y="4561122"/>
              <a:ext cx="1846890" cy="31477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VMCS link pointer</a:t>
              </a:r>
              <a:endParaRPr lang="en-US" sz="1200" dirty="0"/>
            </a:p>
          </p:txBody>
        </p:sp>
        <p:cxnSp>
          <p:nvCxnSpPr>
            <p:cNvPr id="19" name="Straight Arrow Connector 18"/>
            <p:cNvCxnSpPr/>
            <p:nvPr/>
          </p:nvCxnSpPr>
          <p:spPr>
            <a:xfrm>
              <a:off x="6784261" y="3978595"/>
              <a:ext cx="1893460" cy="0"/>
            </a:xfrm>
            <a:prstGeom prst="straightConnector1">
              <a:avLst/>
            </a:prstGeom>
            <a:ln>
              <a:prstDash val="sysDash"/>
              <a:headEnd type="arrow"/>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7420653" y="3589914"/>
              <a:ext cx="742912" cy="338554"/>
            </a:xfrm>
            <a:prstGeom prst="rect">
              <a:avLst/>
            </a:prstGeom>
            <a:noFill/>
          </p:spPr>
          <p:txBody>
            <a:bodyPr wrap="none" rtlCol="0">
              <a:spAutoFit/>
            </a:bodyPr>
            <a:lstStyle/>
            <a:p>
              <a:r>
                <a:rPr lang="en-US" sz="1600" dirty="0" smtClean="0"/>
                <a:t>64 bits</a:t>
              </a:r>
              <a:endParaRPr lang="en-US" sz="1600" dirty="0"/>
            </a:p>
          </p:txBody>
        </p:sp>
        <p:sp>
          <p:nvSpPr>
            <p:cNvPr id="21" name="Rectangle 20"/>
            <p:cNvSpPr/>
            <p:nvPr/>
          </p:nvSpPr>
          <p:spPr>
            <a:xfrm>
              <a:off x="6830364" y="4948682"/>
              <a:ext cx="1846890" cy="31477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PDPTE0*</a:t>
              </a:r>
              <a:endParaRPr lang="en-US" sz="1200" dirty="0"/>
            </a:p>
          </p:txBody>
        </p:sp>
        <p:sp>
          <p:nvSpPr>
            <p:cNvPr id="22" name="Rectangle 21"/>
            <p:cNvSpPr/>
            <p:nvPr/>
          </p:nvSpPr>
          <p:spPr>
            <a:xfrm>
              <a:off x="6830364" y="5328083"/>
              <a:ext cx="1846890" cy="31477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PDPTE1*</a:t>
              </a:r>
              <a:endParaRPr lang="en-US" sz="1200" dirty="0"/>
            </a:p>
          </p:txBody>
        </p:sp>
        <p:sp>
          <p:nvSpPr>
            <p:cNvPr id="23" name="Rectangle 22"/>
            <p:cNvSpPr/>
            <p:nvPr/>
          </p:nvSpPr>
          <p:spPr>
            <a:xfrm>
              <a:off x="6830364" y="5716405"/>
              <a:ext cx="1846890" cy="31477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PDPTE2*</a:t>
              </a:r>
              <a:endParaRPr lang="en-US" sz="1200" dirty="0"/>
            </a:p>
          </p:txBody>
        </p:sp>
        <p:sp>
          <p:nvSpPr>
            <p:cNvPr id="24" name="Rectangle 23"/>
            <p:cNvSpPr/>
            <p:nvPr/>
          </p:nvSpPr>
          <p:spPr>
            <a:xfrm>
              <a:off x="6830364" y="6094290"/>
              <a:ext cx="1846890" cy="31477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PDPTE3*</a:t>
              </a:r>
              <a:endParaRPr lang="en-US" sz="1200" dirty="0"/>
            </a:p>
          </p:txBody>
        </p:sp>
      </p:grpSp>
      <p:sp>
        <p:nvSpPr>
          <p:cNvPr id="26" name="TextBox 25"/>
          <p:cNvSpPr txBox="1"/>
          <p:nvPr/>
        </p:nvSpPr>
        <p:spPr>
          <a:xfrm>
            <a:off x="6477000" y="5522397"/>
            <a:ext cx="1921933" cy="461665"/>
          </a:xfrm>
          <a:prstGeom prst="rect">
            <a:avLst/>
          </a:prstGeom>
          <a:noFill/>
        </p:spPr>
        <p:txBody>
          <a:bodyPr wrap="square" rtlCol="0">
            <a:spAutoFit/>
          </a:bodyPr>
          <a:lstStyle/>
          <a:p>
            <a:r>
              <a:rPr lang="en-US" sz="1200" dirty="0" smtClean="0"/>
              <a:t>* - based on 1-setting of respective VM control</a:t>
            </a:r>
            <a:endParaRPr lang="en-US" sz="1200" dirty="0"/>
          </a:p>
        </p:txBody>
      </p:sp>
      <p:sp>
        <p:nvSpPr>
          <p:cNvPr id="31" name="Line Callout 2 (Accent Bar) 30"/>
          <p:cNvSpPr/>
          <p:nvPr/>
        </p:nvSpPr>
        <p:spPr>
          <a:xfrm>
            <a:off x="3124199" y="4558721"/>
            <a:ext cx="1479857" cy="830348"/>
          </a:xfrm>
          <a:prstGeom prst="accentCallout2">
            <a:avLst>
              <a:gd name="adj1" fmla="val 18750"/>
              <a:gd name="adj2" fmla="val -8333"/>
              <a:gd name="adj3" fmla="val 18750"/>
              <a:gd name="adj4" fmla="val -16667"/>
              <a:gd name="adj5" fmla="val 12442"/>
              <a:gd name="adj6" fmla="val -33399"/>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value that the VMX-preemption timer will use following the next VM entry</a:t>
            </a:r>
          </a:p>
        </p:txBody>
      </p:sp>
      <p:sp>
        <p:nvSpPr>
          <p:cNvPr id="33" name="Line Callout 2 (Accent Bar) 32"/>
          <p:cNvSpPr/>
          <p:nvPr/>
        </p:nvSpPr>
        <p:spPr>
          <a:xfrm>
            <a:off x="3124199" y="3336863"/>
            <a:ext cx="795968" cy="253169"/>
          </a:xfrm>
          <a:prstGeom prst="accentCallout2">
            <a:avLst>
              <a:gd name="adj1" fmla="val 18750"/>
              <a:gd name="adj2" fmla="val -8333"/>
              <a:gd name="adj3" fmla="val 18750"/>
              <a:gd name="adj4" fmla="val -44284"/>
              <a:gd name="adj5" fmla="val 110140"/>
              <a:gd name="adj6" fmla="val -66718"/>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t>See Table 24-3</a:t>
            </a:r>
            <a:endParaRPr lang="en-US" sz="1100" dirty="0"/>
          </a:p>
        </p:txBody>
      </p:sp>
    </p:spTree>
    <p:extLst>
      <p:ext uri="{BB962C8B-B14F-4D97-AF65-F5344CB8AC3E}">
        <p14:creationId xmlns:p14="http://schemas.microsoft.com/office/powerpoint/2010/main" val="38756578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dirty="0" smtClean="0"/>
              <a:t>VMCS Data Organization</a:t>
            </a:r>
            <a:endParaRPr lang="en-US" dirty="0"/>
          </a:p>
        </p:txBody>
      </p:sp>
      <p:sp>
        <p:nvSpPr>
          <p:cNvPr id="3" name="Content Placeholder 2"/>
          <p:cNvSpPr>
            <a:spLocks noGrp="1"/>
          </p:cNvSpPr>
          <p:nvPr>
            <p:ph idx="1"/>
          </p:nvPr>
        </p:nvSpPr>
        <p:spPr>
          <a:xfrm>
            <a:off x="457200" y="1447803"/>
            <a:ext cx="8229600" cy="4525963"/>
          </a:xfrm>
        </p:spPr>
        <p:txBody>
          <a:bodyPr>
            <a:noAutofit/>
          </a:bodyPr>
          <a:lstStyle/>
          <a:p>
            <a:r>
              <a:rPr lang="en-US" sz="4000" dirty="0" smtClean="0"/>
              <a:t>Organized into 6 categories</a:t>
            </a:r>
          </a:p>
          <a:p>
            <a:pPr marL="914400" lvl="1" indent="-514350">
              <a:buFont typeface="+mj-lt"/>
              <a:buAutoNum type="arabicPeriod"/>
            </a:pPr>
            <a:r>
              <a:rPr lang="en-US" sz="3600" dirty="0" smtClean="0"/>
              <a:t>Guest state</a:t>
            </a:r>
          </a:p>
          <a:p>
            <a:pPr marL="914400" lvl="1" indent="-514350">
              <a:buFont typeface="+mj-lt"/>
              <a:buAutoNum type="arabicPeriod"/>
            </a:pPr>
            <a:r>
              <a:rPr lang="en-US" sz="3600" b="1" dirty="0" smtClean="0"/>
              <a:t>Host state</a:t>
            </a:r>
          </a:p>
          <a:p>
            <a:pPr marL="914400" lvl="1" indent="-514350">
              <a:buFont typeface="+mj-lt"/>
              <a:buAutoNum type="arabicPeriod"/>
            </a:pPr>
            <a:r>
              <a:rPr lang="en-US" sz="3600" dirty="0" smtClean="0"/>
              <a:t>Execution control fields</a:t>
            </a:r>
          </a:p>
          <a:p>
            <a:pPr marL="914400" lvl="1" indent="-514350">
              <a:buFont typeface="+mj-lt"/>
              <a:buAutoNum type="arabicPeriod"/>
            </a:pPr>
            <a:r>
              <a:rPr lang="en-US" sz="3600" dirty="0" smtClean="0"/>
              <a:t>Exit control fields</a:t>
            </a:r>
          </a:p>
          <a:p>
            <a:pPr marL="914400" lvl="1" indent="-514350">
              <a:buFont typeface="+mj-lt"/>
              <a:buAutoNum type="arabicPeriod"/>
            </a:pPr>
            <a:r>
              <a:rPr lang="en-US" sz="3600" dirty="0" smtClean="0"/>
              <a:t>Entry control</a:t>
            </a:r>
          </a:p>
          <a:p>
            <a:pPr marL="914400" lvl="1" indent="-514350">
              <a:buFont typeface="+mj-lt"/>
              <a:buAutoNum type="arabicPeriod"/>
            </a:pPr>
            <a:r>
              <a:rPr lang="en-US" sz="3600" dirty="0" smtClean="0"/>
              <a:t>VM exit info</a:t>
            </a:r>
          </a:p>
          <a:p>
            <a:endParaRPr lang="en-US" sz="4000" dirty="0" smtClean="0"/>
          </a:p>
          <a:p>
            <a:endParaRPr lang="en-US" sz="40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75</a:t>
            </a:fld>
            <a:endParaRPr lang="en-US"/>
          </a:p>
        </p:txBody>
      </p:sp>
    </p:spTree>
    <p:extLst>
      <p:ext uri="{BB962C8B-B14F-4D97-AF65-F5344CB8AC3E}">
        <p14:creationId xmlns:p14="http://schemas.microsoft.com/office/powerpoint/2010/main" val="5592032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Host State Area</a:t>
            </a:r>
            <a:endParaRPr lang="en-US" dirty="0"/>
          </a:p>
        </p:txBody>
      </p:sp>
      <p:sp>
        <p:nvSpPr>
          <p:cNvPr id="3" name="Content Placeholder 2"/>
          <p:cNvSpPr>
            <a:spLocks noGrp="1"/>
          </p:cNvSpPr>
          <p:nvPr>
            <p:ph idx="1"/>
          </p:nvPr>
        </p:nvSpPr>
        <p:spPr/>
        <p:txBody>
          <a:bodyPr/>
          <a:lstStyle/>
          <a:p>
            <a:r>
              <a:rPr lang="en-US" dirty="0" smtClean="0"/>
              <a:t>Tells the CPU how to return to the VMM after a </a:t>
            </a:r>
            <a:r>
              <a:rPr lang="en-US" dirty="0" err="1" smtClean="0"/>
              <a:t>VMExit</a:t>
            </a:r>
            <a:endParaRPr lang="en-US" dirty="0" smtClean="0"/>
          </a:p>
          <a:p>
            <a:r>
              <a:rPr lang="en-US" dirty="0" smtClean="0"/>
              <a:t>Consists of register states and MSRs</a:t>
            </a:r>
          </a:p>
          <a:p>
            <a:pPr lvl="1"/>
            <a:r>
              <a:rPr lang="en-US" dirty="0" smtClean="0"/>
              <a:t>Again some of the MSRs depend on “1-setting” of VM </a:t>
            </a:r>
            <a:r>
              <a:rPr lang="en-US" dirty="0" smtClean="0"/>
              <a:t>controls</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76</a:t>
            </a:fld>
            <a:endParaRPr lang="en-US"/>
          </a:p>
        </p:txBody>
      </p:sp>
    </p:spTree>
    <p:extLst>
      <p:ext uri="{BB962C8B-B14F-4D97-AF65-F5344CB8AC3E}">
        <p14:creationId xmlns:p14="http://schemas.microsoft.com/office/powerpoint/2010/main" val="15299388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Host State Area</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77</a:t>
            </a:fld>
            <a:endParaRPr lang="en-US" dirty="0"/>
          </a:p>
        </p:txBody>
      </p:sp>
      <p:grpSp>
        <p:nvGrpSpPr>
          <p:cNvPr id="73" name="Group 72"/>
          <p:cNvGrpSpPr/>
          <p:nvPr/>
        </p:nvGrpSpPr>
        <p:grpSpPr>
          <a:xfrm>
            <a:off x="251280" y="1893076"/>
            <a:ext cx="1781314" cy="675386"/>
            <a:chOff x="919047" y="1963628"/>
            <a:chExt cx="1781314" cy="675386"/>
          </a:xfrm>
        </p:grpSpPr>
        <p:grpSp>
          <p:nvGrpSpPr>
            <p:cNvPr id="54" name="Group 53"/>
            <p:cNvGrpSpPr/>
            <p:nvPr/>
          </p:nvGrpSpPr>
          <p:grpSpPr>
            <a:xfrm>
              <a:off x="919047" y="1963628"/>
              <a:ext cx="1021778" cy="488458"/>
              <a:chOff x="779417" y="1963628"/>
              <a:chExt cx="1603912" cy="766745"/>
            </a:xfrm>
          </p:grpSpPr>
          <p:sp>
            <p:nvSpPr>
              <p:cNvPr id="7" name="Rectangle 6"/>
              <p:cNvSpPr/>
              <p:nvPr/>
            </p:nvSpPr>
            <p:spPr>
              <a:xfrm>
                <a:off x="779417" y="1963628"/>
                <a:ext cx="1299112" cy="4619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CR{0,3,4}</a:t>
                </a:r>
              </a:p>
            </p:txBody>
          </p:sp>
          <p:sp>
            <p:nvSpPr>
              <p:cNvPr id="9" name="Rectangle 8"/>
              <p:cNvSpPr/>
              <p:nvPr/>
            </p:nvSpPr>
            <p:spPr>
              <a:xfrm>
                <a:off x="931817" y="2116028"/>
                <a:ext cx="1299112" cy="4619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CR{0,3,4}</a:t>
                </a:r>
              </a:p>
            </p:txBody>
          </p:sp>
          <p:sp>
            <p:nvSpPr>
              <p:cNvPr id="10" name="Rectangle 9"/>
              <p:cNvSpPr/>
              <p:nvPr/>
            </p:nvSpPr>
            <p:spPr>
              <a:xfrm>
                <a:off x="1084217" y="2268428"/>
                <a:ext cx="1299112" cy="4619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CR{0,3,4}</a:t>
                </a:r>
              </a:p>
            </p:txBody>
          </p:sp>
        </p:grpSp>
        <p:sp>
          <p:nvSpPr>
            <p:cNvPr id="12" name="Rectangle 11"/>
            <p:cNvSpPr/>
            <p:nvPr/>
          </p:nvSpPr>
          <p:spPr>
            <a:xfrm>
              <a:off x="2117839" y="2150556"/>
              <a:ext cx="582522" cy="2251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RSP</a:t>
              </a:r>
            </a:p>
          </p:txBody>
        </p:sp>
        <p:sp>
          <p:nvSpPr>
            <p:cNvPr id="13" name="Rectangle 12"/>
            <p:cNvSpPr/>
            <p:nvPr/>
          </p:nvSpPr>
          <p:spPr>
            <a:xfrm>
              <a:off x="2117839" y="2452086"/>
              <a:ext cx="582522" cy="1869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RIP</a:t>
              </a:r>
            </a:p>
          </p:txBody>
        </p:sp>
      </p:grpSp>
      <p:pic>
        <p:nvPicPr>
          <p:cNvPr id="76" name="Picture 75" descr="Screen shot 2012-05-27 at 12.39.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606" y="3821231"/>
            <a:ext cx="2811669" cy="1305794"/>
          </a:xfrm>
          <a:prstGeom prst="rect">
            <a:avLst/>
          </a:prstGeom>
        </p:spPr>
      </p:pic>
      <p:sp>
        <p:nvSpPr>
          <p:cNvPr id="91" name="TextBox 90"/>
          <p:cNvSpPr txBox="1"/>
          <p:nvPr/>
        </p:nvSpPr>
        <p:spPr>
          <a:xfrm>
            <a:off x="3319607" y="1217583"/>
            <a:ext cx="184666" cy="400110"/>
          </a:xfrm>
          <a:prstGeom prst="rect">
            <a:avLst/>
          </a:prstGeom>
          <a:noFill/>
        </p:spPr>
        <p:txBody>
          <a:bodyPr wrap="none" rtlCol="0">
            <a:spAutoFit/>
          </a:bodyPr>
          <a:lstStyle/>
          <a:p>
            <a:endParaRPr lang="en-US" sz="2000" b="1" u="sng" dirty="0"/>
          </a:p>
        </p:txBody>
      </p:sp>
      <p:sp>
        <p:nvSpPr>
          <p:cNvPr id="3" name="TextBox 2"/>
          <p:cNvSpPr txBox="1"/>
          <p:nvPr/>
        </p:nvSpPr>
        <p:spPr>
          <a:xfrm>
            <a:off x="1293561" y="1735821"/>
            <a:ext cx="871872" cy="261610"/>
          </a:xfrm>
          <a:prstGeom prst="rect">
            <a:avLst/>
          </a:prstGeom>
          <a:noFill/>
        </p:spPr>
        <p:txBody>
          <a:bodyPr wrap="none" rtlCol="0">
            <a:spAutoFit/>
          </a:bodyPr>
          <a:lstStyle/>
          <a:p>
            <a:r>
              <a:rPr lang="en-US" sz="1050" b="1" dirty="0" smtClean="0"/>
              <a:t>64 bits each</a:t>
            </a:r>
            <a:endParaRPr lang="en-US" sz="1050" b="1" dirty="0"/>
          </a:p>
        </p:txBody>
      </p:sp>
      <p:graphicFrame>
        <p:nvGraphicFramePr>
          <p:cNvPr id="15" name="Table 14"/>
          <p:cNvGraphicFramePr>
            <a:graphicFrameLocks noGrp="1"/>
          </p:cNvGraphicFramePr>
          <p:nvPr>
            <p:extLst>
              <p:ext uri="{D42A27DB-BD31-4B8C-83A1-F6EECF244321}">
                <p14:modId xmlns:p14="http://schemas.microsoft.com/office/powerpoint/2010/main" val="92357417"/>
              </p:ext>
            </p:extLst>
          </p:nvPr>
        </p:nvGraphicFramePr>
        <p:xfrm>
          <a:off x="6351784" y="1944777"/>
          <a:ext cx="2565197" cy="2346960"/>
        </p:xfrm>
        <a:graphic>
          <a:graphicData uri="http://schemas.openxmlformats.org/drawingml/2006/table">
            <a:tbl>
              <a:tblPr firstRow="1" bandRow="1">
                <a:tableStyleId>{7E9639D4-E3E2-4D34-9284-5A2195B3D0D7}</a:tableStyleId>
              </a:tblPr>
              <a:tblGrid>
                <a:gridCol w="2565197"/>
              </a:tblGrid>
              <a:tr h="214241">
                <a:tc>
                  <a:txBody>
                    <a:bodyPr/>
                    <a:lstStyle/>
                    <a:p>
                      <a:pPr algn="ctr"/>
                      <a:r>
                        <a:rPr lang="en-US" sz="1600" dirty="0" smtClean="0"/>
                        <a:t>MSRs</a:t>
                      </a:r>
                      <a:endParaRPr lang="en-US" sz="1600" dirty="0"/>
                    </a:p>
                  </a:txBody>
                  <a:tcPr/>
                </a:tc>
              </a:tr>
              <a:tr h="214241">
                <a:tc>
                  <a:txBody>
                    <a:bodyPr/>
                    <a:lstStyle/>
                    <a:p>
                      <a:pPr algn="ctr"/>
                      <a:r>
                        <a:rPr lang="en-US" sz="1600" kern="1200" dirty="0" smtClean="0">
                          <a:solidFill>
                            <a:schemeClr val="tx1"/>
                          </a:solidFill>
                          <a:latin typeface="+mn-lt"/>
                          <a:ea typeface="+mn-ea"/>
                          <a:cs typeface="+mn-cs"/>
                        </a:rPr>
                        <a:t>IA32_SYSENTER_CS (32)</a:t>
                      </a:r>
                      <a:endParaRPr lang="en-US" sz="1600" dirty="0"/>
                    </a:p>
                  </a:txBody>
                  <a:tcPr/>
                </a:tc>
              </a:tr>
              <a:tr h="214241">
                <a:tc>
                  <a:txBody>
                    <a:bodyPr/>
                    <a:lstStyle/>
                    <a:p>
                      <a:pPr algn="ctr"/>
                      <a:r>
                        <a:rPr lang="en-US" sz="1600" kern="1200" dirty="0" smtClean="0">
                          <a:solidFill>
                            <a:schemeClr val="tx1"/>
                          </a:solidFill>
                          <a:latin typeface="+mn-lt"/>
                          <a:ea typeface="+mn-ea"/>
                          <a:cs typeface="+mn-cs"/>
                        </a:rPr>
                        <a:t>IA32_SYSENTER_ESP</a:t>
                      </a:r>
                      <a:endParaRPr lang="en-US" sz="1600" dirty="0"/>
                    </a:p>
                  </a:txBody>
                  <a:tcPr/>
                </a:tc>
              </a:tr>
              <a:tr h="214241">
                <a:tc>
                  <a:txBody>
                    <a:bodyPr/>
                    <a:lstStyle/>
                    <a:p>
                      <a:pPr algn="ctr"/>
                      <a:r>
                        <a:rPr lang="en-US" sz="1600" kern="1200" dirty="0" smtClean="0">
                          <a:solidFill>
                            <a:schemeClr val="tx1"/>
                          </a:solidFill>
                          <a:latin typeface="+mn-lt"/>
                          <a:ea typeface="+mn-ea"/>
                          <a:cs typeface="+mn-cs"/>
                        </a:rPr>
                        <a:t>IA32_SYSENTER_EIP</a:t>
                      </a:r>
                      <a:endParaRPr lang="en-US" sz="1600" dirty="0"/>
                    </a:p>
                  </a:txBody>
                  <a:tcPr/>
                </a:tc>
              </a:tr>
              <a:tr h="215432">
                <a:tc>
                  <a:txBody>
                    <a:bodyPr/>
                    <a:lstStyle/>
                    <a:p>
                      <a:pPr algn="ctr"/>
                      <a:r>
                        <a:rPr lang="en-US" sz="1600" kern="1200" dirty="0" smtClean="0">
                          <a:solidFill>
                            <a:schemeClr val="tx1"/>
                          </a:solidFill>
                          <a:latin typeface="+mn-lt"/>
                          <a:ea typeface="+mn-ea"/>
                          <a:cs typeface="+mn-cs"/>
                        </a:rPr>
                        <a:t>IA32_PERF_GLOBAL_CTRL*</a:t>
                      </a:r>
                      <a:endParaRPr lang="en-US" sz="1600" dirty="0"/>
                    </a:p>
                  </a:txBody>
                  <a:tcPr/>
                </a:tc>
              </a:tr>
              <a:tr h="214241">
                <a:tc>
                  <a:txBody>
                    <a:bodyPr/>
                    <a:lstStyle/>
                    <a:p>
                      <a:pPr algn="ctr"/>
                      <a:r>
                        <a:rPr lang="en-US" sz="1600" kern="1200" dirty="0" smtClean="0">
                          <a:solidFill>
                            <a:schemeClr val="tx1"/>
                          </a:solidFill>
                          <a:latin typeface="+mn-lt"/>
                          <a:ea typeface="+mn-ea"/>
                          <a:cs typeface="+mn-cs"/>
                        </a:rPr>
                        <a:t>IA32_PAT*</a:t>
                      </a:r>
                      <a:endParaRPr lang="en-US" sz="1600" dirty="0"/>
                    </a:p>
                  </a:txBody>
                  <a:tcPr/>
                </a:tc>
              </a:tr>
              <a:tr h="214241">
                <a:tc>
                  <a:txBody>
                    <a:bodyPr/>
                    <a:lstStyle/>
                    <a:p>
                      <a:pPr algn="ctr"/>
                      <a:r>
                        <a:rPr lang="en-US" sz="1600" kern="1200" dirty="0" smtClean="0">
                          <a:solidFill>
                            <a:schemeClr val="tx1"/>
                          </a:solidFill>
                          <a:latin typeface="+mn-lt"/>
                          <a:ea typeface="+mn-ea"/>
                          <a:cs typeface="+mn-cs"/>
                        </a:rPr>
                        <a:t>IA32_EFER*</a:t>
                      </a:r>
                      <a:endParaRPr lang="en-US" sz="1600" dirty="0"/>
                    </a:p>
                  </a:txBody>
                  <a:tcPr/>
                </a:tc>
              </a:tr>
            </a:tbl>
          </a:graphicData>
        </a:graphic>
      </p:graphicFrame>
      <p:sp>
        <p:nvSpPr>
          <p:cNvPr id="21" name="TextBox 20"/>
          <p:cNvSpPr txBox="1"/>
          <p:nvPr/>
        </p:nvSpPr>
        <p:spPr>
          <a:xfrm>
            <a:off x="6351784" y="5706060"/>
            <a:ext cx="1904615" cy="738664"/>
          </a:xfrm>
          <a:prstGeom prst="rect">
            <a:avLst/>
          </a:prstGeom>
          <a:noFill/>
        </p:spPr>
        <p:txBody>
          <a:bodyPr wrap="square" rtlCol="0">
            <a:spAutoFit/>
          </a:bodyPr>
          <a:lstStyle/>
          <a:p>
            <a:r>
              <a:rPr lang="en-US" sz="1400" dirty="0" smtClean="0"/>
              <a:t>* - based on 1-setting of respective VM control</a:t>
            </a:r>
            <a:endParaRPr lang="en-US" sz="1400" dirty="0"/>
          </a:p>
        </p:txBody>
      </p:sp>
      <p:grpSp>
        <p:nvGrpSpPr>
          <p:cNvPr id="56" name="Group 55"/>
          <p:cNvGrpSpPr/>
          <p:nvPr/>
        </p:nvGrpSpPr>
        <p:grpSpPr>
          <a:xfrm>
            <a:off x="350856" y="3162383"/>
            <a:ext cx="1257587" cy="1162159"/>
            <a:chOff x="5571799" y="5508528"/>
            <a:chExt cx="1257587" cy="1162159"/>
          </a:xfrm>
        </p:grpSpPr>
        <p:sp>
          <p:nvSpPr>
            <p:cNvPr id="172" name="Rectangle 171"/>
            <p:cNvSpPr/>
            <p:nvPr/>
          </p:nvSpPr>
          <p:spPr>
            <a:xfrm>
              <a:off x="5571799" y="5508528"/>
              <a:ext cx="1046392" cy="90393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GDTR</a:t>
              </a:r>
              <a:endParaRPr lang="en-US" sz="1200" b="1" dirty="0"/>
            </a:p>
          </p:txBody>
        </p:sp>
        <p:grpSp>
          <p:nvGrpSpPr>
            <p:cNvPr id="174" name="Group 173"/>
            <p:cNvGrpSpPr/>
            <p:nvPr/>
          </p:nvGrpSpPr>
          <p:grpSpPr>
            <a:xfrm>
              <a:off x="5782994" y="5766750"/>
              <a:ext cx="1046392" cy="903937"/>
              <a:chOff x="14771239" y="3328498"/>
              <a:chExt cx="1498457" cy="1364507"/>
            </a:xfrm>
          </p:grpSpPr>
          <p:sp>
            <p:nvSpPr>
              <p:cNvPr id="175" name="Rectangle 174"/>
              <p:cNvSpPr/>
              <p:nvPr/>
            </p:nvSpPr>
            <p:spPr>
              <a:xfrm>
                <a:off x="14771239" y="3328498"/>
                <a:ext cx="1498457" cy="136450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IDTR</a:t>
                </a:r>
                <a:endParaRPr lang="en-US" sz="1200" b="1" dirty="0"/>
              </a:p>
            </p:txBody>
          </p:sp>
          <p:sp>
            <p:nvSpPr>
              <p:cNvPr id="176" name="Rectangle 175"/>
              <p:cNvSpPr/>
              <p:nvPr/>
            </p:nvSpPr>
            <p:spPr>
              <a:xfrm>
                <a:off x="14988796" y="3771976"/>
                <a:ext cx="1078314" cy="688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grpSp>
      </p:grpSp>
      <p:grpSp>
        <p:nvGrpSpPr>
          <p:cNvPr id="57" name="Group 56"/>
          <p:cNvGrpSpPr/>
          <p:nvPr/>
        </p:nvGrpSpPr>
        <p:grpSpPr>
          <a:xfrm>
            <a:off x="1832891" y="3228627"/>
            <a:ext cx="1351192" cy="1629884"/>
            <a:chOff x="7345730" y="5042908"/>
            <a:chExt cx="1351192" cy="1629884"/>
          </a:xfrm>
        </p:grpSpPr>
        <p:grpSp>
          <p:nvGrpSpPr>
            <p:cNvPr id="55" name="Group 54"/>
            <p:cNvGrpSpPr/>
            <p:nvPr/>
          </p:nvGrpSpPr>
          <p:grpSpPr>
            <a:xfrm>
              <a:off x="7345730" y="5042908"/>
              <a:ext cx="1046392" cy="1089924"/>
              <a:chOff x="6822534" y="4365905"/>
              <a:chExt cx="1046392" cy="1089924"/>
            </a:xfrm>
          </p:grpSpPr>
          <p:sp>
            <p:nvSpPr>
              <p:cNvPr id="155" name="Rectangle 154"/>
              <p:cNvSpPr/>
              <p:nvPr/>
            </p:nvSpPr>
            <p:spPr>
              <a:xfrm>
                <a:off x="6822534" y="4365905"/>
                <a:ext cx="1046392" cy="108992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FS</a:t>
                </a:r>
                <a:endParaRPr lang="en-US" sz="1200" b="1" dirty="0"/>
              </a:p>
            </p:txBody>
          </p:sp>
          <p:sp>
            <p:nvSpPr>
              <p:cNvPr id="156" name="Rectangle 155"/>
              <p:cNvSpPr/>
              <p:nvPr/>
            </p:nvSpPr>
            <p:spPr>
              <a:xfrm>
                <a:off x="6974457" y="4659694"/>
                <a:ext cx="753001" cy="244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170" name="Rectangle 169"/>
              <p:cNvSpPr/>
              <p:nvPr/>
            </p:nvSpPr>
            <p:spPr>
              <a:xfrm>
                <a:off x="6973990" y="4953190"/>
                <a:ext cx="753000" cy="402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grpSp>
        <p:grpSp>
          <p:nvGrpSpPr>
            <p:cNvPr id="177" name="Group 176"/>
            <p:cNvGrpSpPr/>
            <p:nvPr/>
          </p:nvGrpSpPr>
          <p:grpSpPr>
            <a:xfrm>
              <a:off x="7498130" y="5312888"/>
              <a:ext cx="1046392" cy="1089924"/>
              <a:chOff x="6822534" y="4365905"/>
              <a:chExt cx="1046392" cy="1089924"/>
            </a:xfrm>
          </p:grpSpPr>
          <p:sp>
            <p:nvSpPr>
              <p:cNvPr id="178" name="Rectangle 177"/>
              <p:cNvSpPr/>
              <p:nvPr/>
            </p:nvSpPr>
            <p:spPr>
              <a:xfrm>
                <a:off x="6822534" y="4365905"/>
                <a:ext cx="1046392" cy="108992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GS</a:t>
                </a:r>
                <a:endParaRPr lang="en-US" sz="1200" b="1" dirty="0"/>
              </a:p>
            </p:txBody>
          </p:sp>
          <p:sp>
            <p:nvSpPr>
              <p:cNvPr id="179" name="Rectangle 178"/>
              <p:cNvSpPr/>
              <p:nvPr/>
            </p:nvSpPr>
            <p:spPr>
              <a:xfrm>
                <a:off x="6974457" y="4659694"/>
                <a:ext cx="753001" cy="244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180" name="Rectangle 179"/>
              <p:cNvSpPr/>
              <p:nvPr/>
            </p:nvSpPr>
            <p:spPr>
              <a:xfrm>
                <a:off x="6973990" y="4953190"/>
                <a:ext cx="753000" cy="402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grpSp>
        <p:grpSp>
          <p:nvGrpSpPr>
            <p:cNvPr id="181" name="Group 180"/>
            <p:cNvGrpSpPr/>
            <p:nvPr/>
          </p:nvGrpSpPr>
          <p:grpSpPr>
            <a:xfrm>
              <a:off x="7650530" y="5582868"/>
              <a:ext cx="1046392" cy="1089924"/>
              <a:chOff x="6822534" y="4365905"/>
              <a:chExt cx="1046392" cy="1089924"/>
            </a:xfrm>
          </p:grpSpPr>
          <p:sp>
            <p:nvSpPr>
              <p:cNvPr id="182" name="Rectangle 181"/>
              <p:cNvSpPr/>
              <p:nvPr/>
            </p:nvSpPr>
            <p:spPr>
              <a:xfrm>
                <a:off x="6822534" y="4365905"/>
                <a:ext cx="1046392" cy="108992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TR</a:t>
                </a:r>
                <a:endParaRPr lang="en-US" sz="1200" b="1" dirty="0"/>
              </a:p>
            </p:txBody>
          </p:sp>
          <p:sp>
            <p:nvSpPr>
              <p:cNvPr id="183" name="Rectangle 182"/>
              <p:cNvSpPr/>
              <p:nvPr/>
            </p:nvSpPr>
            <p:spPr>
              <a:xfrm>
                <a:off x="6974457" y="4659694"/>
                <a:ext cx="753001" cy="244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sp>
            <p:nvSpPr>
              <p:cNvPr id="184" name="Rectangle 183"/>
              <p:cNvSpPr/>
              <p:nvPr/>
            </p:nvSpPr>
            <p:spPr>
              <a:xfrm>
                <a:off x="6973990" y="4953190"/>
                <a:ext cx="753000" cy="402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Base </a:t>
                </a:r>
                <a:r>
                  <a:rPr lang="en-US" sz="1200" b="1" dirty="0" err="1" smtClean="0"/>
                  <a:t>addr</a:t>
                </a:r>
                <a:endParaRPr lang="en-US" sz="1200" b="1" dirty="0"/>
              </a:p>
            </p:txBody>
          </p:sp>
        </p:grpSp>
      </p:grpSp>
      <p:grpSp>
        <p:nvGrpSpPr>
          <p:cNvPr id="58" name="Group 57"/>
          <p:cNvGrpSpPr/>
          <p:nvPr/>
        </p:nvGrpSpPr>
        <p:grpSpPr>
          <a:xfrm>
            <a:off x="251280" y="4659695"/>
            <a:ext cx="1503592" cy="1140564"/>
            <a:chOff x="251280" y="4659695"/>
            <a:chExt cx="1503592" cy="1140564"/>
          </a:xfrm>
        </p:grpSpPr>
        <p:grpSp>
          <p:nvGrpSpPr>
            <p:cNvPr id="114" name="Group 113"/>
            <p:cNvGrpSpPr/>
            <p:nvPr/>
          </p:nvGrpSpPr>
          <p:grpSpPr>
            <a:xfrm>
              <a:off x="251280" y="4659695"/>
              <a:ext cx="1046392" cy="683364"/>
              <a:chOff x="7054188" y="3328500"/>
              <a:chExt cx="1498457" cy="1031549"/>
            </a:xfrm>
          </p:grpSpPr>
          <p:sp>
            <p:nvSpPr>
              <p:cNvPr id="115" name="Rectangle 114"/>
              <p:cNvSpPr/>
              <p:nvPr/>
            </p:nvSpPr>
            <p:spPr>
              <a:xfrm>
                <a:off x="7054188" y="3328500"/>
                <a:ext cx="1498457" cy="103154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lang="en-US" sz="1200" b="1" dirty="0"/>
              </a:p>
            </p:txBody>
          </p:sp>
          <p:sp>
            <p:nvSpPr>
              <p:cNvPr id="116" name="Rectangle 115"/>
              <p:cNvSpPr/>
              <p:nvPr/>
            </p:nvSpPr>
            <p:spPr>
              <a:xfrm>
                <a:off x="7271745" y="3771978"/>
                <a:ext cx="1078314" cy="368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grpSp>
        <p:grpSp>
          <p:nvGrpSpPr>
            <p:cNvPr id="185" name="Group 184"/>
            <p:cNvGrpSpPr/>
            <p:nvPr/>
          </p:nvGrpSpPr>
          <p:grpSpPr>
            <a:xfrm>
              <a:off x="403680" y="4812095"/>
              <a:ext cx="1046392" cy="683364"/>
              <a:chOff x="7054188" y="3328500"/>
              <a:chExt cx="1498457" cy="1031549"/>
            </a:xfrm>
          </p:grpSpPr>
          <p:sp>
            <p:nvSpPr>
              <p:cNvPr id="186" name="Rectangle 185"/>
              <p:cNvSpPr/>
              <p:nvPr/>
            </p:nvSpPr>
            <p:spPr>
              <a:xfrm>
                <a:off x="7054188" y="3328500"/>
                <a:ext cx="1498457" cy="103154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lang="en-US" sz="1200" b="1" dirty="0"/>
              </a:p>
            </p:txBody>
          </p:sp>
          <p:sp>
            <p:nvSpPr>
              <p:cNvPr id="187" name="Rectangle 186"/>
              <p:cNvSpPr/>
              <p:nvPr/>
            </p:nvSpPr>
            <p:spPr>
              <a:xfrm>
                <a:off x="7271745" y="3771978"/>
                <a:ext cx="1078314" cy="368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grpSp>
        <p:grpSp>
          <p:nvGrpSpPr>
            <p:cNvPr id="188" name="Group 187"/>
            <p:cNvGrpSpPr/>
            <p:nvPr/>
          </p:nvGrpSpPr>
          <p:grpSpPr>
            <a:xfrm>
              <a:off x="556080" y="4964495"/>
              <a:ext cx="1046392" cy="683364"/>
              <a:chOff x="7054188" y="3328500"/>
              <a:chExt cx="1498457" cy="1031549"/>
            </a:xfrm>
          </p:grpSpPr>
          <p:sp>
            <p:nvSpPr>
              <p:cNvPr id="189" name="Rectangle 188"/>
              <p:cNvSpPr/>
              <p:nvPr/>
            </p:nvSpPr>
            <p:spPr>
              <a:xfrm>
                <a:off x="7054188" y="3328500"/>
                <a:ext cx="1498457" cy="103154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lang="en-US" sz="1200" b="1" dirty="0"/>
              </a:p>
            </p:txBody>
          </p:sp>
          <p:sp>
            <p:nvSpPr>
              <p:cNvPr id="190" name="Rectangle 189"/>
              <p:cNvSpPr/>
              <p:nvPr/>
            </p:nvSpPr>
            <p:spPr>
              <a:xfrm>
                <a:off x="7271745" y="3771978"/>
                <a:ext cx="1078314" cy="368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grpSp>
        <p:grpSp>
          <p:nvGrpSpPr>
            <p:cNvPr id="191" name="Group 190"/>
            <p:cNvGrpSpPr/>
            <p:nvPr/>
          </p:nvGrpSpPr>
          <p:grpSpPr>
            <a:xfrm>
              <a:off x="708480" y="5116895"/>
              <a:ext cx="1046392" cy="683364"/>
              <a:chOff x="7054188" y="3328500"/>
              <a:chExt cx="1498457" cy="1031549"/>
            </a:xfrm>
          </p:grpSpPr>
          <p:sp>
            <p:nvSpPr>
              <p:cNvPr id="192" name="Rectangle 191"/>
              <p:cNvSpPr/>
              <p:nvPr/>
            </p:nvSpPr>
            <p:spPr>
              <a:xfrm>
                <a:off x="7054188" y="3328500"/>
                <a:ext cx="1498457" cy="103154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200" b="1" dirty="0" smtClean="0"/>
                  <a:t>{C,S,D,E}S</a:t>
                </a:r>
                <a:endParaRPr lang="en-US" sz="1200" b="1" dirty="0"/>
              </a:p>
            </p:txBody>
          </p:sp>
          <p:sp>
            <p:nvSpPr>
              <p:cNvPr id="193" name="Rectangle 192"/>
              <p:cNvSpPr/>
              <p:nvPr/>
            </p:nvSpPr>
            <p:spPr>
              <a:xfrm>
                <a:off x="7271745" y="3771978"/>
                <a:ext cx="1078314" cy="368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Selector</a:t>
                </a:r>
                <a:endParaRPr lang="en-US" sz="1200" b="1" dirty="0"/>
              </a:p>
            </p:txBody>
          </p:sp>
        </p:grpSp>
      </p:grpSp>
      <p:cxnSp>
        <p:nvCxnSpPr>
          <p:cNvPr id="194" name="Straight Arrow Connector 193"/>
          <p:cNvCxnSpPr/>
          <p:nvPr/>
        </p:nvCxnSpPr>
        <p:spPr>
          <a:xfrm>
            <a:off x="3046567" y="4215435"/>
            <a:ext cx="60276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28516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lstStyle/>
          <a:p>
            <a:r>
              <a:rPr lang="en-US" dirty="0" smtClean="0"/>
              <a:t>VMCS Data Organization</a:t>
            </a:r>
            <a:endParaRPr lang="en-US" dirty="0"/>
          </a:p>
        </p:txBody>
      </p:sp>
      <p:sp>
        <p:nvSpPr>
          <p:cNvPr id="3" name="Content Placeholder 2"/>
          <p:cNvSpPr>
            <a:spLocks noGrp="1"/>
          </p:cNvSpPr>
          <p:nvPr>
            <p:ph idx="1"/>
          </p:nvPr>
        </p:nvSpPr>
        <p:spPr>
          <a:xfrm>
            <a:off x="457200" y="1447803"/>
            <a:ext cx="8229600" cy="4525963"/>
          </a:xfrm>
        </p:spPr>
        <p:txBody>
          <a:bodyPr>
            <a:noAutofit/>
          </a:bodyPr>
          <a:lstStyle/>
          <a:p>
            <a:r>
              <a:rPr lang="en-US" sz="4000" dirty="0" smtClean="0"/>
              <a:t>Organized into 6 categories</a:t>
            </a:r>
          </a:p>
          <a:p>
            <a:pPr marL="914400" lvl="1" indent="-514350">
              <a:buFont typeface="+mj-lt"/>
              <a:buAutoNum type="arabicPeriod"/>
            </a:pPr>
            <a:r>
              <a:rPr lang="en-US" sz="3600" dirty="0" smtClean="0"/>
              <a:t>Guest state</a:t>
            </a:r>
          </a:p>
          <a:p>
            <a:pPr marL="914400" lvl="1" indent="-514350">
              <a:buFont typeface="+mj-lt"/>
              <a:buAutoNum type="arabicPeriod"/>
            </a:pPr>
            <a:r>
              <a:rPr lang="en-US" sz="3600" dirty="0" smtClean="0"/>
              <a:t>Host state</a:t>
            </a:r>
          </a:p>
          <a:p>
            <a:pPr marL="914400" lvl="1" indent="-514350">
              <a:buFont typeface="+mj-lt"/>
              <a:buAutoNum type="arabicPeriod"/>
            </a:pPr>
            <a:r>
              <a:rPr lang="en-US" sz="3600" b="1" dirty="0" smtClean="0"/>
              <a:t>Execution control fields</a:t>
            </a:r>
          </a:p>
          <a:p>
            <a:pPr marL="914400" lvl="1" indent="-514350">
              <a:buFont typeface="+mj-lt"/>
              <a:buAutoNum type="arabicPeriod"/>
            </a:pPr>
            <a:r>
              <a:rPr lang="en-US" sz="3600" dirty="0" smtClean="0"/>
              <a:t>Exit control fields</a:t>
            </a:r>
          </a:p>
          <a:p>
            <a:pPr marL="914400" lvl="1" indent="-514350">
              <a:buFont typeface="+mj-lt"/>
              <a:buAutoNum type="arabicPeriod"/>
            </a:pPr>
            <a:r>
              <a:rPr lang="en-US" sz="3600" dirty="0" smtClean="0"/>
              <a:t>Entry control</a:t>
            </a:r>
          </a:p>
          <a:p>
            <a:pPr marL="914400" lvl="1" indent="-514350">
              <a:buFont typeface="+mj-lt"/>
              <a:buAutoNum type="arabicPeriod"/>
            </a:pPr>
            <a:r>
              <a:rPr lang="en-US" sz="3600" dirty="0" smtClean="0"/>
              <a:t>VM exit info</a:t>
            </a:r>
          </a:p>
          <a:p>
            <a:endParaRPr lang="en-US" sz="4000" dirty="0" smtClean="0"/>
          </a:p>
          <a:p>
            <a:endParaRPr lang="en-US" sz="40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78</a:t>
            </a:fld>
            <a:endParaRPr lang="en-US"/>
          </a:p>
        </p:txBody>
      </p:sp>
    </p:spTree>
    <p:extLst>
      <p:ext uri="{BB962C8B-B14F-4D97-AF65-F5344CB8AC3E}">
        <p14:creationId xmlns:p14="http://schemas.microsoft.com/office/powerpoint/2010/main" val="559203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90"/>
            <a:ext cx="8229600" cy="1143000"/>
          </a:xfrm>
        </p:spPr>
        <p:txBody>
          <a:bodyPr>
            <a:normAutofit/>
          </a:bodyPr>
          <a:lstStyle/>
          <a:p>
            <a:r>
              <a:rPr lang="en-US" dirty="0" smtClean="0"/>
              <a:t>Reserved controls/default settings</a:t>
            </a:r>
            <a:endParaRPr lang="en-US" dirty="0"/>
          </a:p>
        </p:txBody>
      </p:sp>
      <p:sp>
        <p:nvSpPr>
          <p:cNvPr id="3" name="Content Placeholder 2"/>
          <p:cNvSpPr>
            <a:spLocks noGrp="1"/>
          </p:cNvSpPr>
          <p:nvPr>
            <p:ph idx="1"/>
          </p:nvPr>
        </p:nvSpPr>
        <p:spPr>
          <a:xfrm>
            <a:off x="457200" y="1100110"/>
            <a:ext cx="8229600" cy="5256240"/>
          </a:xfrm>
        </p:spPr>
        <p:txBody>
          <a:bodyPr>
            <a:normAutofit fontScale="92500" lnSpcReduction="20000"/>
          </a:bodyPr>
          <a:lstStyle/>
          <a:p>
            <a:r>
              <a:rPr lang="en-US" dirty="0" smtClean="0"/>
              <a:t>Certain </a:t>
            </a:r>
            <a:r>
              <a:rPr lang="en-US" dirty="0"/>
              <a:t>VMX controls are reserved and must be set to a specific value </a:t>
            </a:r>
            <a:endParaRPr lang="en-US" dirty="0" smtClean="0"/>
          </a:p>
          <a:p>
            <a:pPr lvl="1"/>
            <a:r>
              <a:rPr lang="en-US" dirty="0" smtClean="0"/>
              <a:t>The specific value to which a reserved control must be set is its </a:t>
            </a:r>
            <a:r>
              <a:rPr lang="en-US" b="1" dirty="0" smtClean="0"/>
              <a:t>default setting</a:t>
            </a:r>
          </a:p>
          <a:p>
            <a:r>
              <a:rPr lang="en-US" dirty="0" smtClean="0"/>
              <a:t>Discover </a:t>
            </a:r>
            <a:r>
              <a:rPr lang="en-US" dirty="0"/>
              <a:t>the default setting of a reserved control by consulting the appropriate VMX capability </a:t>
            </a:r>
            <a:r>
              <a:rPr lang="en-US" dirty="0" smtClean="0"/>
              <a:t>MSR</a:t>
            </a:r>
          </a:p>
          <a:p>
            <a:r>
              <a:rPr lang="en-US" dirty="0" smtClean="0"/>
              <a:t>Partitioned into 3 sets</a:t>
            </a:r>
          </a:p>
          <a:p>
            <a:pPr lvl="1"/>
            <a:r>
              <a:rPr lang="en-US" dirty="0" smtClean="0"/>
              <a:t>Always-flexible, Default0, Default1</a:t>
            </a:r>
          </a:p>
          <a:p>
            <a:r>
              <a:rPr lang="en-US" b="1" dirty="0" smtClean="0"/>
              <a:t>Bit </a:t>
            </a:r>
            <a:r>
              <a:rPr lang="en-US" b="1" dirty="0"/>
              <a:t>55</a:t>
            </a:r>
            <a:r>
              <a:rPr lang="en-US" dirty="0"/>
              <a:t> of the IA32_VMX_BASIC MSR </a:t>
            </a:r>
            <a:r>
              <a:rPr lang="en-US" dirty="0" smtClean="0"/>
              <a:t>is used to </a:t>
            </a:r>
            <a:r>
              <a:rPr lang="en-US" dirty="0"/>
              <a:t>indicate whether any of the default1 controls may be 0</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79</a:t>
            </a:fld>
            <a:endParaRPr lang="en-US"/>
          </a:p>
        </p:txBody>
      </p:sp>
    </p:spTree>
    <p:extLst>
      <p:ext uri="{BB962C8B-B14F-4D97-AF65-F5344CB8AC3E}">
        <p14:creationId xmlns:p14="http://schemas.microsoft.com/office/powerpoint/2010/main" val="4236441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VMX introduces new x86 instructions</a:t>
            </a:r>
            <a:endParaRPr lang="en-US" dirty="0"/>
          </a:p>
        </p:txBody>
      </p:sp>
      <p:sp>
        <p:nvSpPr>
          <p:cNvPr id="4" name="Date Placeholder 3"/>
          <p:cNvSpPr>
            <a:spLocks noGrp="1"/>
          </p:cNvSpPr>
          <p:nvPr>
            <p:ph type="dt" sz="half" idx="10"/>
          </p:nvPr>
        </p:nvSpPr>
        <p:spPr/>
        <p:txBody>
          <a:bodyPr/>
          <a:lstStyle/>
          <a:p>
            <a:r>
              <a:rPr lang="en-US" smtClean="0"/>
              <a:t>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E658-60ED-8149-8543-3DDC7ED3E89C}" type="slidenum">
              <a:rPr lang="en-US" smtClean="0"/>
              <a:t>8</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08841627"/>
              </p:ext>
            </p:extLst>
          </p:nvPr>
        </p:nvGraphicFramePr>
        <p:xfrm>
          <a:off x="457200" y="1440546"/>
          <a:ext cx="8229600" cy="5059680"/>
        </p:xfrm>
        <a:graphic>
          <a:graphicData uri="http://schemas.openxmlformats.org/drawingml/2006/table">
            <a:tbl>
              <a:tblPr firstRow="1" bandRow="1">
                <a:tableStyleId>{7E9639D4-E3E2-4D34-9284-5A2195B3D0D7}</a:tableStyleId>
              </a:tblPr>
              <a:tblGrid>
                <a:gridCol w="2152073"/>
                <a:gridCol w="6077527"/>
              </a:tblGrid>
              <a:tr h="370840">
                <a:tc>
                  <a:txBody>
                    <a:bodyPr/>
                    <a:lstStyle/>
                    <a:p>
                      <a:r>
                        <a:rPr lang="en-US" sz="2000" dirty="0" smtClean="0"/>
                        <a:t>Intel instruction</a:t>
                      </a:r>
                    </a:p>
                  </a:txBody>
                  <a:tcPr/>
                </a:tc>
                <a:tc>
                  <a:txBody>
                    <a:bodyPr/>
                    <a:lstStyle/>
                    <a:p>
                      <a:r>
                        <a:rPr lang="en-US" sz="2000" dirty="0" smtClean="0"/>
                        <a:t>purpose</a:t>
                      </a:r>
                      <a:endParaRPr lang="en-US" sz="2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VMXON</a:t>
                      </a:r>
                    </a:p>
                  </a:txBody>
                  <a:tcPr/>
                </a:tc>
                <a:tc>
                  <a:txBody>
                    <a:bodyPr/>
                    <a:lstStyle/>
                    <a:p>
                      <a:r>
                        <a:rPr lang="en-US" sz="2000" dirty="0" smtClean="0"/>
                        <a:t>Enable VMX</a:t>
                      </a:r>
                      <a:endParaRPr lang="en-US" sz="2000" dirty="0"/>
                    </a:p>
                  </a:txBody>
                  <a:tcPr/>
                </a:tc>
              </a:tr>
              <a:tr h="370840">
                <a:tc>
                  <a:txBody>
                    <a:bodyPr/>
                    <a:lstStyle/>
                    <a:p>
                      <a:r>
                        <a:rPr lang="en-US" sz="2000" dirty="0" smtClean="0"/>
                        <a:t>VMXOFF</a:t>
                      </a:r>
                      <a:endParaRPr lang="en-US" sz="2000" dirty="0"/>
                    </a:p>
                  </a:txBody>
                  <a:tcPr/>
                </a:tc>
                <a:tc>
                  <a:txBody>
                    <a:bodyPr/>
                    <a:lstStyle/>
                    <a:p>
                      <a:r>
                        <a:rPr lang="en-US" sz="2000" dirty="0" smtClean="0"/>
                        <a:t>Disable VMX</a:t>
                      </a:r>
                    </a:p>
                  </a:txBody>
                  <a:tcPr/>
                </a:tc>
              </a:tr>
              <a:tr h="370840">
                <a:tc>
                  <a:txBody>
                    <a:bodyPr/>
                    <a:lstStyle/>
                    <a:p>
                      <a:r>
                        <a:rPr lang="en-US" sz="2000" dirty="0" smtClean="0"/>
                        <a:t>VMLAUNCH</a:t>
                      </a:r>
                      <a:endParaRPr lang="en-US" sz="2000" dirty="0"/>
                    </a:p>
                  </a:txBody>
                  <a:tcPr/>
                </a:tc>
                <a:tc>
                  <a:txBody>
                    <a:bodyPr/>
                    <a:lstStyle/>
                    <a:p>
                      <a:r>
                        <a:rPr lang="en-US" sz="2000" dirty="0" smtClean="0"/>
                        <a:t>Start/enter VM</a:t>
                      </a:r>
                      <a:endParaRPr lang="en-US" sz="2000" dirty="0"/>
                    </a:p>
                  </a:txBody>
                  <a:tcPr/>
                </a:tc>
              </a:tr>
              <a:tr h="370840">
                <a:tc>
                  <a:txBody>
                    <a:bodyPr/>
                    <a:lstStyle/>
                    <a:p>
                      <a:r>
                        <a:rPr lang="en-US" sz="2000" dirty="0" smtClean="0"/>
                        <a:t>VMRESUME</a:t>
                      </a:r>
                      <a:endParaRPr lang="en-US" sz="2000" dirty="0"/>
                    </a:p>
                  </a:txBody>
                  <a:tcPr/>
                </a:tc>
                <a:tc>
                  <a:txBody>
                    <a:bodyPr/>
                    <a:lstStyle/>
                    <a:p>
                      <a:r>
                        <a:rPr lang="en-US" sz="2000" dirty="0" smtClean="0"/>
                        <a:t>Re-enter</a:t>
                      </a:r>
                      <a:r>
                        <a:rPr lang="en-US" sz="2000" baseline="0" dirty="0" smtClean="0"/>
                        <a:t> VM</a:t>
                      </a:r>
                      <a:endParaRPr lang="en-US" sz="2000" dirty="0"/>
                    </a:p>
                  </a:txBody>
                  <a:tcPr/>
                </a:tc>
              </a:tr>
              <a:tr h="370840">
                <a:tc>
                  <a:txBody>
                    <a:bodyPr/>
                    <a:lstStyle/>
                    <a:p>
                      <a:r>
                        <a:rPr lang="en-US" sz="2000" dirty="0" smtClean="0"/>
                        <a:t>VMCLEAR</a:t>
                      </a:r>
                      <a:endParaRPr lang="en-US" sz="2000" dirty="0"/>
                    </a:p>
                  </a:txBody>
                  <a:tcPr/>
                </a:tc>
                <a:tc>
                  <a:txBody>
                    <a:bodyPr/>
                    <a:lstStyle/>
                    <a:p>
                      <a:r>
                        <a:rPr lang="en-US" sz="2000" dirty="0" smtClean="0"/>
                        <a:t>Null</a:t>
                      </a:r>
                      <a:r>
                        <a:rPr lang="en-US" sz="2000" baseline="0" dirty="0" smtClean="0"/>
                        <a:t> out/reinitialize VMCS</a:t>
                      </a:r>
                      <a:endParaRPr lang="en-US" sz="2000" dirty="0"/>
                    </a:p>
                  </a:txBody>
                  <a:tcPr/>
                </a:tc>
              </a:tr>
              <a:tr h="370840">
                <a:tc>
                  <a:txBody>
                    <a:bodyPr/>
                    <a:lstStyle/>
                    <a:p>
                      <a:r>
                        <a:rPr lang="en-US" sz="2000" dirty="0" smtClean="0"/>
                        <a:t>VMPTRLD</a:t>
                      </a:r>
                      <a:endParaRPr lang="en-US" sz="2000" dirty="0"/>
                    </a:p>
                  </a:txBody>
                  <a:tcPr/>
                </a:tc>
                <a:tc>
                  <a:txBody>
                    <a:bodyPr/>
                    <a:lstStyle/>
                    <a:p>
                      <a:r>
                        <a:rPr lang="en-US" sz="2000" dirty="0" smtClean="0"/>
                        <a:t>Load</a:t>
                      </a:r>
                      <a:r>
                        <a:rPr lang="en-US" sz="2000" baseline="0" dirty="0" smtClean="0"/>
                        <a:t> the current VMCS</a:t>
                      </a:r>
                      <a:endParaRPr lang="en-US" sz="2000" dirty="0"/>
                    </a:p>
                  </a:txBody>
                  <a:tcPr/>
                </a:tc>
              </a:tr>
              <a:tr h="370840">
                <a:tc>
                  <a:txBody>
                    <a:bodyPr/>
                    <a:lstStyle/>
                    <a:p>
                      <a:r>
                        <a:rPr lang="en-US" sz="2000" dirty="0" smtClean="0"/>
                        <a:t>VMPTRST</a:t>
                      </a:r>
                      <a:endParaRPr lang="en-US" sz="2000" dirty="0"/>
                    </a:p>
                  </a:txBody>
                  <a:tcPr/>
                </a:tc>
                <a:tc>
                  <a:txBody>
                    <a:bodyPr/>
                    <a:lstStyle/>
                    <a:p>
                      <a:r>
                        <a:rPr lang="en-US" sz="2000" dirty="0" smtClean="0"/>
                        <a:t>Store</a:t>
                      </a:r>
                      <a:r>
                        <a:rPr lang="en-US" sz="2000" baseline="0" dirty="0" smtClean="0"/>
                        <a:t> the current VMCS</a:t>
                      </a:r>
                      <a:endParaRPr lang="en-US" sz="2000" dirty="0"/>
                    </a:p>
                  </a:txBody>
                  <a:tcPr/>
                </a:tc>
              </a:tr>
              <a:tr h="370840">
                <a:tc>
                  <a:txBody>
                    <a:bodyPr/>
                    <a:lstStyle/>
                    <a:p>
                      <a:r>
                        <a:rPr lang="en-US" sz="2000" dirty="0" smtClean="0"/>
                        <a:t>VMREAD</a:t>
                      </a:r>
                      <a:endParaRPr lang="en-US" sz="2000" dirty="0"/>
                    </a:p>
                  </a:txBody>
                  <a:tcPr/>
                </a:tc>
                <a:tc>
                  <a:txBody>
                    <a:bodyPr/>
                    <a:lstStyle/>
                    <a:p>
                      <a:r>
                        <a:rPr lang="en-US" sz="2000" dirty="0" smtClean="0"/>
                        <a:t>Read values from VMCS</a:t>
                      </a:r>
                      <a:endParaRPr lang="en-US" sz="2000" dirty="0"/>
                    </a:p>
                  </a:txBody>
                  <a:tcPr/>
                </a:tc>
              </a:tr>
              <a:tr h="370840">
                <a:tc>
                  <a:txBody>
                    <a:bodyPr/>
                    <a:lstStyle/>
                    <a:p>
                      <a:r>
                        <a:rPr lang="en-US" sz="2000" dirty="0" smtClean="0"/>
                        <a:t>VMWRITE</a:t>
                      </a:r>
                      <a:endParaRPr lang="en-US" sz="2000" dirty="0"/>
                    </a:p>
                  </a:txBody>
                  <a:tcPr/>
                </a:tc>
                <a:tc>
                  <a:txBody>
                    <a:bodyPr/>
                    <a:lstStyle/>
                    <a:p>
                      <a:r>
                        <a:rPr lang="en-US" sz="2000" dirty="0" smtClean="0"/>
                        <a:t>Write values to VMCS</a:t>
                      </a:r>
                      <a:endParaRPr lang="en-US" sz="2000" dirty="0"/>
                    </a:p>
                  </a:txBody>
                  <a:tcPr/>
                </a:tc>
              </a:tr>
              <a:tr h="370840">
                <a:tc>
                  <a:txBody>
                    <a:bodyPr/>
                    <a:lstStyle/>
                    <a:p>
                      <a:r>
                        <a:rPr lang="en-US" sz="2000" dirty="0" smtClean="0"/>
                        <a:t>VMCALL</a:t>
                      </a:r>
                      <a:endParaRPr lang="en-US" sz="2000" dirty="0"/>
                    </a:p>
                  </a:txBody>
                  <a:tcPr/>
                </a:tc>
                <a:tc>
                  <a:txBody>
                    <a:bodyPr/>
                    <a:lstStyle/>
                    <a:p>
                      <a:r>
                        <a:rPr lang="en-US" sz="2000" dirty="0" smtClean="0"/>
                        <a:t>Exit</a:t>
                      </a:r>
                      <a:r>
                        <a:rPr lang="en-US" sz="2000" baseline="0" dirty="0" smtClean="0"/>
                        <a:t> virtual machine to VMM</a:t>
                      </a:r>
                      <a:endParaRPr lang="en-US" sz="2000" dirty="0"/>
                    </a:p>
                  </a:txBody>
                  <a:tcPr/>
                </a:tc>
              </a:tr>
              <a:tr h="370840">
                <a:tc>
                  <a:txBody>
                    <a:bodyPr/>
                    <a:lstStyle/>
                    <a:p>
                      <a:r>
                        <a:rPr lang="en-US" sz="2000" dirty="0" smtClean="0"/>
                        <a:t>VMFUNC</a:t>
                      </a:r>
                      <a:endParaRPr lang="en-US" sz="2000" dirty="0"/>
                    </a:p>
                  </a:txBody>
                  <a:tcPr/>
                </a:tc>
                <a:tc>
                  <a:txBody>
                    <a:bodyPr/>
                    <a:lstStyle/>
                    <a:p>
                      <a:r>
                        <a:rPr lang="en-US" sz="2000" kern="1200" dirty="0" smtClean="0">
                          <a:solidFill>
                            <a:schemeClr val="tx1"/>
                          </a:solidFill>
                          <a:latin typeface="+mn-lt"/>
                          <a:ea typeface="+mn-ea"/>
                          <a:cs typeface="+mn-cs"/>
                        </a:rPr>
                        <a:t>Invoke a VM function in VMM</a:t>
                      </a:r>
                      <a:r>
                        <a:rPr lang="en-US" sz="2000" kern="1200" baseline="0" dirty="0" smtClean="0">
                          <a:solidFill>
                            <a:schemeClr val="tx1"/>
                          </a:solidFill>
                          <a:latin typeface="+mn-lt"/>
                          <a:ea typeface="+mn-ea"/>
                          <a:cs typeface="+mn-cs"/>
                        </a:rPr>
                        <a:t> without exiting guest operation</a:t>
                      </a:r>
                      <a:endParaRPr lang="en-US" sz="2000" dirty="0"/>
                    </a:p>
                  </a:txBody>
                  <a:tcPr/>
                </a:tc>
              </a:tr>
            </a:tbl>
          </a:graphicData>
        </a:graphic>
      </p:graphicFrame>
    </p:spTree>
    <p:extLst>
      <p:ext uri="{BB962C8B-B14F-4D97-AF65-F5344CB8AC3E}">
        <p14:creationId xmlns:p14="http://schemas.microsoft.com/office/powerpoint/2010/main" val="9019981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Content Placeholder 2"/>
          <p:cNvSpPr>
            <a:spLocks noGrp="1"/>
          </p:cNvSpPr>
          <p:nvPr>
            <p:ph idx="1"/>
          </p:nvPr>
        </p:nvSpPr>
        <p:spPr/>
        <p:txBody>
          <a:bodyPr/>
          <a:lstStyle/>
          <a:p>
            <a:r>
              <a:rPr lang="en-US" dirty="0" smtClean="0"/>
              <a:t>Volume 3 Section </a:t>
            </a:r>
            <a:r>
              <a:rPr lang="en-US" dirty="0" smtClean="0"/>
              <a:t>31.3 in the manual</a:t>
            </a:r>
            <a:endParaRPr lang="en-US" dirty="0" smtClean="0"/>
          </a:p>
          <a:p>
            <a:r>
              <a:rPr lang="en-US" dirty="0" smtClean="0"/>
              <a:t>Can get complex to implement.</a:t>
            </a:r>
            <a:endParaRPr lang="en-US" dirty="0" smtClean="0"/>
          </a:p>
          <a:p>
            <a:r>
              <a:rPr lang="en-US" dirty="0" smtClean="0"/>
              <a:t>Choices</a:t>
            </a:r>
            <a:endParaRPr lang="en-US" dirty="0" smtClean="0"/>
          </a:p>
          <a:p>
            <a:pPr lvl="1"/>
            <a:r>
              <a:rPr lang="en-US" dirty="0" smtClean="0"/>
              <a:t>Brute Force</a:t>
            </a:r>
          </a:p>
          <a:p>
            <a:pPr lvl="1"/>
            <a:r>
              <a:rPr lang="en-US" dirty="0" smtClean="0"/>
              <a:t>Extended Page Table (EPT) + VPID = Virtual TLB</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80</a:t>
            </a:fld>
            <a:endParaRPr lang="en-US"/>
          </a:p>
        </p:txBody>
      </p:sp>
    </p:spTree>
    <p:extLst>
      <p:ext uri="{BB962C8B-B14F-4D97-AF65-F5344CB8AC3E}">
        <p14:creationId xmlns:p14="http://schemas.microsoft.com/office/powerpoint/2010/main" val="26029521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 Brute Force</a:t>
            </a:r>
            <a:endParaRPr lang="en-US" dirty="0"/>
          </a:p>
        </p:txBody>
      </p:sp>
      <p:sp>
        <p:nvSpPr>
          <p:cNvPr id="3" name="Content Placeholder 2"/>
          <p:cNvSpPr>
            <a:spLocks noGrp="1"/>
          </p:cNvSpPr>
          <p:nvPr>
            <p:ph idx="1"/>
          </p:nvPr>
        </p:nvSpPr>
        <p:spPr/>
        <p:txBody>
          <a:bodyPr/>
          <a:lstStyle/>
          <a:p>
            <a:r>
              <a:rPr lang="en-US" dirty="0" smtClean="0"/>
              <a:t>Intercept all CR3 load/store</a:t>
            </a:r>
          </a:p>
          <a:p>
            <a:r>
              <a:rPr lang="en-US" dirty="0" smtClean="0"/>
              <a:t>Use shadow page tables</a:t>
            </a:r>
          </a:p>
          <a:p>
            <a:pPr lvl="1"/>
            <a:r>
              <a:rPr lang="en-US" dirty="0" smtClean="0"/>
              <a:t>You tell me… </a:t>
            </a:r>
            <a:r>
              <a:rPr lang="en-US" dirty="0" smtClean="0"/>
              <a:t>what</a:t>
            </a:r>
            <a:r>
              <a:rPr lang="en-US" dirty="0"/>
              <a:t> </a:t>
            </a:r>
            <a:r>
              <a:rPr lang="en-US" dirty="0" smtClean="0"/>
              <a:t>do you think</a:t>
            </a:r>
            <a:r>
              <a:rPr lang="en-US" dirty="0" smtClean="0"/>
              <a:t> </a:t>
            </a:r>
            <a:r>
              <a:rPr lang="en-US" dirty="0" smtClean="0"/>
              <a:t>a shadow page </a:t>
            </a:r>
            <a:r>
              <a:rPr lang="en-US" dirty="0" smtClean="0"/>
              <a:t>table is?</a:t>
            </a:r>
            <a:endParaRPr lang="en-US" dirty="0" smtClean="0"/>
          </a:p>
          <a:p>
            <a:r>
              <a:rPr lang="en-US" dirty="0" smtClean="0"/>
              <a:t>Ensure all guest manipulation of guest-page hierarchy remains consistent</a:t>
            </a:r>
          </a:p>
          <a:p>
            <a:r>
              <a:rPr lang="en-US" dirty="0" smtClean="0"/>
              <a:t>Poor performance, doesn’t leverage hardware mechanisms (EPT/VPID)</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81</a:t>
            </a:fld>
            <a:endParaRPr lang="en-US"/>
          </a:p>
        </p:txBody>
      </p:sp>
    </p:spTree>
    <p:extLst>
      <p:ext uri="{BB962C8B-B14F-4D97-AF65-F5344CB8AC3E}">
        <p14:creationId xmlns:p14="http://schemas.microsoft.com/office/powerpoint/2010/main" val="4285789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6"/>
            <a:ext cx="8229600" cy="1143000"/>
          </a:xfrm>
        </p:spPr>
        <p:txBody>
          <a:bodyPr/>
          <a:lstStyle/>
          <a:p>
            <a:r>
              <a:rPr lang="en-US" dirty="0" smtClean="0"/>
              <a:t>Memory Virtualization: Virtual TLB</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82</a:t>
            </a:fld>
            <a:endParaRPr lang="en-US"/>
          </a:p>
        </p:txBody>
      </p:sp>
      <p:pic>
        <p:nvPicPr>
          <p:cNvPr id="9" name="Picture 8" descr="Screen shot 2012-06-18 at 10.37.44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4797" y="815012"/>
            <a:ext cx="7953484" cy="6042987"/>
          </a:xfrm>
          <a:prstGeom prst="rect">
            <a:avLst/>
          </a:prstGeom>
        </p:spPr>
      </p:pic>
    </p:spTree>
    <p:extLst>
      <p:ext uri="{BB962C8B-B14F-4D97-AF65-F5344CB8AC3E}">
        <p14:creationId xmlns:p14="http://schemas.microsoft.com/office/powerpoint/2010/main" val="17534609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VMCS: Execution Control</a:t>
            </a:r>
          </a:p>
        </p:txBody>
      </p:sp>
      <p:sp>
        <p:nvSpPr>
          <p:cNvPr id="3" name="Content Placeholder 2"/>
          <p:cNvSpPr>
            <a:spLocks noGrp="1"/>
          </p:cNvSpPr>
          <p:nvPr>
            <p:ph idx="1"/>
          </p:nvPr>
        </p:nvSpPr>
        <p:spPr/>
        <p:txBody>
          <a:bodyPr>
            <a:normAutofit lnSpcReduction="10000"/>
          </a:bodyPr>
          <a:lstStyle/>
          <a:p>
            <a:r>
              <a:rPr lang="en-US" dirty="0" smtClean="0"/>
              <a:t>Controls what </a:t>
            </a:r>
            <a:r>
              <a:rPr lang="en-US" dirty="0"/>
              <a:t>is </a:t>
            </a:r>
            <a:r>
              <a:rPr lang="en-US" dirty="0" smtClean="0"/>
              <a:t>not allowed </a:t>
            </a:r>
            <a:r>
              <a:rPr lang="en-US" dirty="0"/>
              <a:t>to execute in the VM (VMX non-root) without a </a:t>
            </a:r>
            <a:r>
              <a:rPr lang="en-US" dirty="0" err="1" smtClean="0"/>
              <a:t>VMExit</a:t>
            </a:r>
            <a:r>
              <a:rPr lang="en-US" dirty="0" smtClean="0"/>
              <a:t>, i.e.:</a:t>
            </a:r>
          </a:p>
          <a:p>
            <a:pPr lvl="1"/>
            <a:r>
              <a:rPr lang="en-US" dirty="0" smtClean="0"/>
              <a:t>Load/store MSRs</a:t>
            </a:r>
          </a:p>
          <a:p>
            <a:pPr lvl="1"/>
            <a:r>
              <a:rPr lang="en-US" dirty="0" smtClean="0"/>
              <a:t>I/O access in/out</a:t>
            </a:r>
          </a:p>
          <a:p>
            <a:pPr lvl="1"/>
            <a:r>
              <a:rPr lang="en-US" dirty="0" smtClean="0"/>
              <a:t>Load/store of CR3</a:t>
            </a:r>
          </a:p>
          <a:p>
            <a:pPr lvl="1"/>
            <a:r>
              <a:rPr lang="en-US" dirty="0" smtClean="0"/>
              <a:t>Read shadows for CR0/CR4</a:t>
            </a:r>
          </a:p>
          <a:p>
            <a:pPr lvl="1"/>
            <a:r>
              <a:rPr lang="en-US" dirty="0" smtClean="0"/>
              <a:t>Interrupts (i.e., INT3)</a:t>
            </a:r>
          </a:p>
          <a:p>
            <a:pPr lvl="1"/>
            <a:r>
              <a:rPr lang="en-US" dirty="0" smtClean="0"/>
              <a:t>{RDTSC, TSC MSR} offsetting</a:t>
            </a:r>
          </a:p>
          <a:p>
            <a:pPr lvl="1"/>
            <a:r>
              <a:rPr lang="en-US" dirty="0" smtClean="0"/>
              <a:t>More…</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83</a:t>
            </a:fld>
            <a:endParaRPr lang="en-US"/>
          </a:p>
        </p:txBody>
      </p:sp>
    </p:spTree>
    <p:extLst>
      <p:ext uri="{BB962C8B-B14F-4D97-AF65-F5344CB8AC3E}">
        <p14:creationId xmlns:p14="http://schemas.microsoft.com/office/powerpoint/2010/main" val="7495904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dirty="0" smtClean="0"/>
              <a:t>CR0/CR4 guest/host masks</a:t>
            </a:r>
          </a:p>
          <a:p>
            <a:r>
              <a:rPr lang="en-US"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84</a:t>
            </a:fld>
            <a:endParaRPr lang="en-US" dirty="0"/>
          </a:p>
        </p:txBody>
      </p:sp>
    </p:spTree>
    <p:extLst>
      <p:ext uri="{BB962C8B-B14F-4D97-AF65-F5344CB8AC3E}">
        <p14:creationId xmlns:p14="http://schemas.microsoft.com/office/powerpoint/2010/main" val="2743352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7"/>
            <a:ext cx="8229600" cy="1143000"/>
          </a:xfrm>
        </p:spPr>
        <p:txBody>
          <a:bodyPr/>
          <a:lstStyle/>
          <a:p>
            <a:r>
              <a:rPr lang="en-US" dirty="0" smtClean="0"/>
              <a:t>Execution controls not discussed</a:t>
            </a:r>
            <a:endParaRPr lang="en-US" dirty="0"/>
          </a:p>
        </p:txBody>
      </p:sp>
      <p:sp>
        <p:nvSpPr>
          <p:cNvPr id="3" name="Content Placeholder 2"/>
          <p:cNvSpPr>
            <a:spLocks noGrp="1"/>
          </p:cNvSpPr>
          <p:nvPr>
            <p:ph idx="1"/>
          </p:nvPr>
        </p:nvSpPr>
        <p:spPr>
          <a:xfrm>
            <a:off x="457200" y="1417638"/>
            <a:ext cx="8229600" cy="5152495"/>
          </a:xfrm>
        </p:spPr>
        <p:txBody>
          <a:bodyPr/>
          <a:lstStyle/>
          <a:p>
            <a:r>
              <a:rPr lang="en-US" dirty="0"/>
              <a:t>APIC </a:t>
            </a:r>
            <a:r>
              <a:rPr lang="en-US" dirty="0" smtClean="0"/>
              <a:t>access</a:t>
            </a:r>
          </a:p>
          <a:p>
            <a:pPr lvl="1"/>
            <a:r>
              <a:rPr lang="en-US" dirty="0" smtClean="0"/>
              <a:t>Plays a role in power management</a:t>
            </a:r>
          </a:p>
          <a:p>
            <a:pPr lvl="1"/>
            <a:r>
              <a:rPr lang="en-US" dirty="0" smtClean="0"/>
              <a:t>Allow guest to be alerted to AC-&gt;battery?</a:t>
            </a:r>
          </a:p>
          <a:p>
            <a:r>
              <a:rPr lang="en-US" dirty="0" smtClean="0"/>
              <a:t>Executive VMCS pointer</a:t>
            </a:r>
          </a:p>
          <a:p>
            <a:pPr lvl="1"/>
            <a:r>
              <a:rPr lang="en-US" dirty="0" smtClean="0"/>
              <a:t>Plays a role with SMM</a:t>
            </a:r>
          </a:p>
          <a:p>
            <a:pPr lvl="1"/>
            <a:r>
              <a:rPr lang="en-US" dirty="0" smtClean="0"/>
              <a:t>We don’t know enough about SMM, save for another class.</a:t>
            </a:r>
          </a:p>
          <a:p>
            <a:r>
              <a:rPr lang="en-US" dirty="0" smtClean="0"/>
              <a:t>PAUSE-loop exiting</a:t>
            </a:r>
          </a:p>
          <a:p>
            <a:pPr lvl="1"/>
            <a:r>
              <a:rPr lang="en-US" dirty="0" smtClean="0"/>
              <a:t>Deals with guest using PAUSE instruction in a loop</a:t>
            </a:r>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85</a:t>
            </a:fld>
            <a:endParaRPr lang="en-US"/>
          </a:p>
        </p:txBody>
      </p:sp>
    </p:spTree>
    <p:extLst>
      <p:ext uri="{BB962C8B-B14F-4D97-AF65-F5344CB8AC3E}">
        <p14:creationId xmlns:p14="http://schemas.microsoft.com/office/powerpoint/2010/main" val="12132717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b="1" dirty="0" smtClean="0"/>
              <a:t>Pin-based (asynchronous) controls</a:t>
            </a:r>
          </a:p>
          <a:p>
            <a:r>
              <a:rPr lang="en-US"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dirty="0" smtClean="0"/>
              <a:t>CR0/CR4 guest/host masks</a:t>
            </a:r>
          </a:p>
          <a:p>
            <a:r>
              <a:rPr lang="en-US"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86</a:t>
            </a:fld>
            <a:endParaRPr lang="en-US" dirty="0"/>
          </a:p>
        </p:txBody>
      </p:sp>
    </p:spTree>
    <p:extLst>
      <p:ext uri="{BB962C8B-B14F-4D97-AF65-F5344CB8AC3E}">
        <p14:creationId xmlns:p14="http://schemas.microsoft.com/office/powerpoint/2010/main" val="35231848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Pin-based Execution Controls</a:t>
            </a:r>
            <a:endParaRPr lang="en-US" dirty="0"/>
          </a:p>
        </p:txBody>
      </p:sp>
      <p:sp>
        <p:nvSpPr>
          <p:cNvPr id="3" name="Content Placeholder 2"/>
          <p:cNvSpPr>
            <a:spLocks noGrp="1"/>
          </p:cNvSpPr>
          <p:nvPr>
            <p:ph idx="1"/>
          </p:nvPr>
        </p:nvSpPr>
        <p:spPr/>
        <p:txBody>
          <a:bodyPr>
            <a:normAutofit/>
          </a:bodyPr>
          <a:lstStyle/>
          <a:p>
            <a:r>
              <a:rPr lang="en-US" dirty="0" smtClean="0"/>
              <a:t>One 32-bit value that controls </a:t>
            </a:r>
            <a:r>
              <a:rPr lang="en-US" b="1" dirty="0" smtClean="0"/>
              <a:t>asynchronous</a:t>
            </a:r>
            <a:r>
              <a:rPr lang="en-US" dirty="0" smtClean="0"/>
              <a:t> events in VMX non-root</a:t>
            </a:r>
          </a:p>
          <a:p>
            <a:pPr lvl="1"/>
            <a:r>
              <a:rPr lang="en-US" dirty="0"/>
              <a:t>External-interrupt exiting (bit 0)</a:t>
            </a:r>
          </a:p>
          <a:p>
            <a:pPr lvl="1"/>
            <a:r>
              <a:rPr lang="en-US" dirty="0"/>
              <a:t>Non </a:t>
            </a:r>
            <a:r>
              <a:rPr lang="en-US" dirty="0" err="1"/>
              <a:t>maskable</a:t>
            </a:r>
            <a:r>
              <a:rPr lang="en-US" dirty="0"/>
              <a:t> interrupt (NMI) exiting (bit 3)</a:t>
            </a:r>
          </a:p>
          <a:p>
            <a:pPr lvl="1"/>
            <a:r>
              <a:rPr lang="en-US" dirty="0"/>
              <a:t>Virtual NMIs (bit 5)</a:t>
            </a:r>
          </a:p>
          <a:p>
            <a:pPr lvl="1"/>
            <a:r>
              <a:rPr lang="en-US" dirty="0"/>
              <a:t>VMX preemption timer (bit 6)</a:t>
            </a:r>
          </a:p>
          <a:p>
            <a:r>
              <a:rPr lang="en-US" dirty="0" smtClean="0"/>
              <a:t>Supported settings governed by IA32_VMX_PINBASED_CTLS MSR</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87</a:t>
            </a:fld>
            <a:endParaRPr lang="en-US"/>
          </a:p>
        </p:txBody>
      </p:sp>
    </p:spTree>
    <p:extLst>
      <p:ext uri="{BB962C8B-B14F-4D97-AF65-F5344CB8AC3E}">
        <p14:creationId xmlns:p14="http://schemas.microsoft.com/office/powerpoint/2010/main" val="20274029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normAutofit fontScale="90000"/>
          </a:bodyPr>
          <a:lstStyle/>
          <a:p>
            <a:r>
              <a:rPr lang="en-US" dirty="0" smtClean="0"/>
              <a:t>MSR: IA32_VMX_PINBASED_CTLS</a:t>
            </a:r>
            <a:br>
              <a:rPr lang="en-US" dirty="0" smtClean="0"/>
            </a:br>
            <a:r>
              <a:rPr lang="en-US" dirty="0" smtClean="0"/>
              <a:t>(index 0x481)</a:t>
            </a:r>
            <a:endParaRPr lang="en-US" dirty="0"/>
          </a:p>
        </p:txBody>
      </p:sp>
      <p:sp>
        <p:nvSpPr>
          <p:cNvPr id="3" name="Content Placeholder 2"/>
          <p:cNvSpPr>
            <a:spLocks noGrp="1"/>
          </p:cNvSpPr>
          <p:nvPr>
            <p:ph idx="1"/>
          </p:nvPr>
        </p:nvSpPr>
        <p:spPr>
          <a:xfrm>
            <a:off x="457200" y="2864113"/>
            <a:ext cx="8229600" cy="3661204"/>
          </a:xfrm>
        </p:spPr>
        <p:txBody>
          <a:bodyPr>
            <a:normAutofit fontScale="77500" lnSpcReduction="20000"/>
          </a:bodyPr>
          <a:lstStyle/>
          <a:p>
            <a:r>
              <a:rPr lang="en-US" dirty="0" smtClean="0"/>
              <a:t>Reports </a:t>
            </a:r>
            <a:r>
              <a:rPr lang="en-US" dirty="0"/>
              <a:t>on the allowed settings of </a:t>
            </a:r>
            <a:r>
              <a:rPr lang="en-US" b="1" dirty="0"/>
              <a:t>most </a:t>
            </a:r>
            <a:r>
              <a:rPr lang="en-US" dirty="0"/>
              <a:t>of the pin-based VM-execution controls</a:t>
            </a:r>
            <a:endParaRPr lang="en-US" b="1" dirty="0" smtClean="0"/>
          </a:p>
          <a:p>
            <a:r>
              <a:rPr lang="en-US" b="1" dirty="0" smtClean="0"/>
              <a:t>Bits </a:t>
            </a:r>
            <a:r>
              <a:rPr lang="en-US" b="1" dirty="0"/>
              <a:t>31:0</a:t>
            </a:r>
            <a:r>
              <a:rPr lang="en-US" dirty="0"/>
              <a:t> indicate the </a:t>
            </a:r>
            <a:r>
              <a:rPr lang="en-US" b="1" dirty="0"/>
              <a:t>allowed 0-settings </a:t>
            </a:r>
            <a:r>
              <a:rPr lang="en-US" dirty="0"/>
              <a:t>of these controls. </a:t>
            </a:r>
            <a:endParaRPr lang="en-US" dirty="0" smtClean="0"/>
          </a:p>
          <a:p>
            <a:pPr lvl="1"/>
            <a:r>
              <a:rPr lang="en-US" dirty="0" smtClean="0"/>
              <a:t>VM </a:t>
            </a:r>
            <a:r>
              <a:rPr lang="en-US" dirty="0"/>
              <a:t>entry </a:t>
            </a:r>
            <a:r>
              <a:rPr lang="en-US" b="1" dirty="0"/>
              <a:t>allows</a:t>
            </a:r>
            <a:r>
              <a:rPr lang="en-US" dirty="0"/>
              <a:t> control X </a:t>
            </a:r>
            <a:r>
              <a:rPr lang="en-US" dirty="0" smtClean="0"/>
              <a:t>(i.e. bit </a:t>
            </a:r>
            <a:r>
              <a:rPr lang="en-US" dirty="0"/>
              <a:t>X of the pin-based VM-execution controls) to be 0 if bit X in the MSR is cleared to 0; </a:t>
            </a:r>
            <a:endParaRPr lang="en-US" dirty="0" smtClean="0"/>
          </a:p>
          <a:p>
            <a:pPr lvl="1"/>
            <a:r>
              <a:rPr lang="en-US" dirty="0" smtClean="0"/>
              <a:t>If </a:t>
            </a:r>
            <a:r>
              <a:rPr lang="en-US" dirty="0"/>
              <a:t>bit X in the MSR is set to 1, VM entry fails if control X </a:t>
            </a:r>
            <a:r>
              <a:rPr lang="en-US" dirty="0" smtClean="0"/>
              <a:t>is </a:t>
            </a:r>
            <a:r>
              <a:rPr lang="en-US" dirty="0"/>
              <a:t>0</a:t>
            </a:r>
            <a:r>
              <a:rPr lang="en-US" dirty="0" smtClean="0"/>
              <a:t>.</a:t>
            </a:r>
          </a:p>
          <a:p>
            <a:r>
              <a:rPr lang="en-US" b="1" dirty="0"/>
              <a:t>Bits 63:32</a:t>
            </a:r>
            <a:r>
              <a:rPr lang="en-US" dirty="0"/>
              <a:t> indicate the </a:t>
            </a:r>
            <a:r>
              <a:rPr lang="en-US" b="1" dirty="0"/>
              <a:t>allowed 1-settings </a:t>
            </a:r>
            <a:r>
              <a:rPr lang="en-US" dirty="0"/>
              <a:t>of these controls. </a:t>
            </a:r>
            <a:endParaRPr lang="en-US" dirty="0" smtClean="0"/>
          </a:p>
          <a:p>
            <a:pPr lvl="1"/>
            <a:r>
              <a:rPr lang="en-US" dirty="0" smtClean="0"/>
              <a:t>VM </a:t>
            </a:r>
            <a:r>
              <a:rPr lang="en-US" dirty="0"/>
              <a:t>entry </a:t>
            </a:r>
            <a:r>
              <a:rPr lang="en-US" b="1" dirty="0"/>
              <a:t>allows</a:t>
            </a:r>
            <a:r>
              <a:rPr lang="en-US" dirty="0"/>
              <a:t> control X to be 1 if bit 32+X in the MSR is set to 1; </a:t>
            </a:r>
            <a:endParaRPr lang="en-US" dirty="0" smtClean="0"/>
          </a:p>
          <a:p>
            <a:pPr lvl="1"/>
            <a:r>
              <a:rPr lang="en-US" dirty="0" smtClean="0"/>
              <a:t>If </a:t>
            </a:r>
            <a:r>
              <a:rPr lang="en-US" dirty="0"/>
              <a:t>bit 32+X in the MSR is cleared to 0, VM entry fails if control X is 1.</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88</a:t>
            </a:fld>
            <a:endParaRPr lang="en-US"/>
          </a:p>
        </p:txBody>
      </p:sp>
      <p:sp>
        <p:nvSpPr>
          <p:cNvPr id="7" name="Rectangle 4"/>
          <p:cNvSpPr>
            <a:spLocks noChangeArrowheads="1"/>
          </p:cNvSpPr>
          <p:nvPr/>
        </p:nvSpPr>
        <p:spPr bwMode="auto">
          <a:xfrm>
            <a:off x="533400" y="2143462"/>
            <a:ext cx="3886200" cy="60362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Allowed 1-settings</a:t>
            </a:r>
            <a:endParaRPr lang="en-US" dirty="0"/>
          </a:p>
        </p:txBody>
      </p:sp>
      <p:sp>
        <p:nvSpPr>
          <p:cNvPr id="8" name="Rectangle 6"/>
          <p:cNvSpPr>
            <a:spLocks noChangeArrowheads="1"/>
          </p:cNvSpPr>
          <p:nvPr/>
        </p:nvSpPr>
        <p:spPr bwMode="auto">
          <a:xfrm>
            <a:off x="4495800" y="2143462"/>
            <a:ext cx="3886200" cy="60362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Allowed 0-settings</a:t>
            </a:r>
            <a:endParaRPr lang="en-US" dirty="0"/>
          </a:p>
        </p:txBody>
      </p:sp>
      <p:sp>
        <p:nvSpPr>
          <p:cNvPr id="9" name="Line 10"/>
          <p:cNvSpPr>
            <a:spLocks noChangeShapeType="1"/>
          </p:cNvSpPr>
          <p:nvPr/>
        </p:nvSpPr>
        <p:spPr bwMode="auto">
          <a:xfrm>
            <a:off x="533400" y="1752600"/>
            <a:ext cx="7848600" cy="0"/>
          </a:xfrm>
          <a:prstGeom prst="line">
            <a:avLst/>
          </a:prstGeom>
          <a:noFill/>
          <a:ln w="9525">
            <a:solidFill>
              <a:srgbClr val="FF0000"/>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11"/>
          <p:cNvSpPr txBox="1">
            <a:spLocks noChangeArrowheads="1"/>
          </p:cNvSpPr>
          <p:nvPr/>
        </p:nvSpPr>
        <p:spPr bwMode="auto">
          <a:xfrm>
            <a:off x="4038600" y="1371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64-bits</a:t>
            </a:r>
          </a:p>
        </p:txBody>
      </p:sp>
      <p:sp>
        <p:nvSpPr>
          <p:cNvPr id="11" name="Text Box 7"/>
          <p:cNvSpPr txBox="1">
            <a:spLocks noChangeArrowheads="1"/>
          </p:cNvSpPr>
          <p:nvPr/>
        </p:nvSpPr>
        <p:spPr bwMode="auto">
          <a:xfrm>
            <a:off x="441325" y="1798975"/>
            <a:ext cx="8466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 63                                                  </a:t>
            </a:r>
            <a:r>
              <a:rPr lang="en-US" dirty="0" smtClean="0"/>
              <a:t>               </a:t>
            </a:r>
            <a:r>
              <a:rPr lang="en-US" dirty="0"/>
              <a:t>32  </a:t>
            </a:r>
            <a:r>
              <a:rPr lang="en-US" dirty="0" smtClean="0"/>
              <a:t>31                                                                      0</a:t>
            </a:r>
            <a:endParaRPr lang="en-US" dirty="0"/>
          </a:p>
        </p:txBody>
      </p:sp>
    </p:spTree>
    <p:extLst>
      <p:ext uri="{BB962C8B-B14F-4D97-AF65-F5344CB8AC3E}">
        <p14:creationId xmlns:p14="http://schemas.microsoft.com/office/powerpoint/2010/main" val="937745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a:t>
            </a:r>
            <a:r>
              <a:rPr lang="en-US" dirty="0" err="1"/>
              <a:t>M</a:t>
            </a:r>
            <a:r>
              <a:rPr lang="en-US" dirty="0" err="1" smtClean="0"/>
              <a:t>askable</a:t>
            </a:r>
            <a:r>
              <a:rPr lang="en-US" dirty="0" smtClean="0"/>
              <a:t> Interrupts</a:t>
            </a:r>
            <a:endParaRPr lang="en-US" dirty="0"/>
          </a:p>
        </p:txBody>
      </p:sp>
      <p:sp>
        <p:nvSpPr>
          <p:cNvPr id="3" name="Content Placeholder 2"/>
          <p:cNvSpPr>
            <a:spLocks noGrp="1"/>
          </p:cNvSpPr>
          <p:nvPr>
            <p:ph idx="1"/>
          </p:nvPr>
        </p:nvSpPr>
        <p:spPr/>
        <p:txBody>
          <a:bodyPr>
            <a:normAutofit lnSpcReduction="10000"/>
          </a:bodyPr>
          <a:lstStyle/>
          <a:p>
            <a:r>
              <a:rPr lang="en-US" dirty="0" smtClean="0"/>
              <a:t>“NMI </a:t>
            </a:r>
            <a:r>
              <a:rPr lang="en-US" dirty="0"/>
              <a:t>is meant to communicate a </a:t>
            </a:r>
            <a:r>
              <a:rPr lang="en-US" dirty="0" smtClean="0"/>
              <a:t>‘panic’ </a:t>
            </a:r>
            <a:r>
              <a:rPr lang="en-US" dirty="0"/>
              <a:t>status from the hardware to the CPU in a way that the CPU cannot ignore. It is typically used to signal memory errors</a:t>
            </a:r>
            <a:r>
              <a:rPr lang="en-US" dirty="0" smtClean="0"/>
              <a:t>.”</a:t>
            </a:r>
          </a:p>
          <a:p>
            <a:r>
              <a:rPr lang="en-US" dirty="0"/>
              <a:t>“The second reason is a "watchdog timer", which can be used to detect when the kernel itself locks up (and is sometimes also used for more accurate profiling as it allows EIP to be sampled even when IRQs are disabled)</a:t>
            </a:r>
            <a:r>
              <a:rPr lang="en-US" dirty="0" smtClean="0"/>
              <a:t>.”</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89</a:t>
            </a:fld>
            <a:endParaRPr lang="en-US"/>
          </a:p>
        </p:txBody>
      </p:sp>
      <p:sp>
        <p:nvSpPr>
          <p:cNvPr id="7" name="Rectangle 6"/>
          <p:cNvSpPr/>
          <p:nvPr/>
        </p:nvSpPr>
        <p:spPr>
          <a:xfrm>
            <a:off x="6847251" y="6129348"/>
            <a:ext cx="2112315" cy="307777"/>
          </a:xfrm>
          <a:prstGeom prst="rect">
            <a:avLst/>
          </a:prstGeom>
        </p:spPr>
        <p:txBody>
          <a:bodyPr wrap="none">
            <a:spAutoFit/>
          </a:bodyPr>
          <a:lstStyle/>
          <a:p>
            <a:r>
              <a:rPr lang="en-US" sz="1400" dirty="0"/>
              <a:t>http://</a:t>
            </a:r>
            <a:r>
              <a:rPr lang="en-US" sz="1400" dirty="0" err="1"/>
              <a:t>wiki.osdev.org</a:t>
            </a:r>
            <a:r>
              <a:rPr lang="en-US" sz="1400" dirty="0"/>
              <a:t>/NMI</a:t>
            </a:r>
          </a:p>
        </p:txBody>
      </p:sp>
    </p:spTree>
    <p:extLst>
      <p:ext uri="{BB962C8B-B14F-4D97-AF65-F5344CB8AC3E}">
        <p14:creationId xmlns:p14="http://schemas.microsoft.com/office/powerpoint/2010/main" val="1078065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68"/>
            <a:ext cx="8229600" cy="1143000"/>
          </a:xfrm>
        </p:spPr>
        <p:txBody>
          <a:bodyPr/>
          <a:lstStyle/>
          <a:p>
            <a:r>
              <a:rPr lang="en-US" dirty="0" smtClean="0"/>
              <a:t>High level VMX flow</a:t>
            </a:r>
            <a:endParaRPr lang="en-US" dirty="0"/>
          </a:p>
        </p:txBody>
      </p:sp>
      <p:sp>
        <p:nvSpPr>
          <p:cNvPr id="3" name="Content Placeholder 2"/>
          <p:cNvSpPr>
            <a:spLocks noGrp="1"/>
          </p:cNvSpPr>
          <p:nvPr>
            <p:ph idx="1"/>
          </p:nvPr>
        </p:nvSpPr>
        <p:spPr>
          <a:xfrm>
            <a:off x="457200" y="1362800"/>
            <a:ext cx="8229600" cy="4525963"/>
          </a:xfrm>
        </p:spPr>
        <p:txBody>
          <a:bodyPr>
            <a:normAutofit fontScale="92500" lnSpcReduction="10000"/>
          </a:bodyPr>
          <a:lstStyle/>
          <a:p>
            <a:r>
              <a:rPr lang="en-US" dirty="0" smtClean="0"/>
              <a:t>VMM will take these actions</a:t>
            </a:r>
          </a:p>
          <a:p>
            <a:pPr lvl="1"/>
            <a:r>
              <a:rPr lang="en-US" dirty="0" smtClean="0"/>
              <a:t>Initially enter VMX mode using VMXON</a:t>
            </a:r>
          </a:p>
          <a:p>
            <a:pPr lvl="1"/>
            <a:r>
              <a:rPr lang="en-US" dirty="0" smtClean="0"/>
              <a:t>Clear guest’s VMCS using VMCLEAR</a:t>
            </a:r>
          </a:p>
          <a:p>
            <a:pPr lvl="1"/>
            <a:r>
              <a:rPr lang="en-US" dirty="0" smtClean="0"/>
              <a:t>Load guest pointer using VMPTRLD</a:t>
            </a:r>
          </a:p>
          <a:p>
            <a:pPr lvl="1"/>
            <a:r>
              <a:rPr lang="en-US" dirty="0" smtClean="0"/>
              <a:t>Write VMCS parameters using VMWRITE</a:t>
            </a:r>
          </a:p>
          <a:p>
            <a:pPr lvl="1"/>
            <a:r>
              <a:rPr lang="en-US" dirty="0" smtClean="0"/>
              <a:t>Launch guest using VMLAUNCH</a:t>
            </a:r>
          </a:p>
          <a:p>
            <a:pPr lvl="1"/>
            <a:r>
              <a:rPr lang="en-US" dirty="0" smtClean="0"/>
              <a:t>Guest exit (VMCALL or instruction, …)</a:t>
            </a:r>
          </a:p>
          <a:p>
            <a:pPr lvl="1"/>
            <a:r>
              <a:rPr lang="en-US" dirty="0" smtClean="0"/>
              <a:t>Read guest-exit info using VMREAD</a:t>
            </a:r>
          </a:p>
          <a:p>
            <a:pPr lvl="1"/>
            <a:r>
              <a:rPr lang="en-US" dirty="0" smtClean="0"/>
              <a:t>Maybe reenter guest using VMRESUME</a:t>
            </a:r>
          </a:p>
          <a:p>
            <a:pPr lvl="1"/>
            <a:r>
              <a:rPr lang="en-US" dirty="0" smtClean="0"/>
              <a:t>Eventually leave VMX mode using VMXOFF</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a:t>
            </a:fld>
            <a:endParaRPr lang="en-US"/>
          </a:p>
        </p:txBody>
      </p:sp>
    </p:spTree>
    <p:extLst>
      <p:ext uri="{BB962C8B-B14F-4D97-AF65-F5344CB8AC3E}">
        <p14:creationId xmlns:p14="http://schemas.microsoft.com/office/powerpoint/2010/main" val="23420905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b="1" dirty="0" smtClean="0"/>
              <a:t>Processor-based (synchronous) controls</a:t>
            </a:r>
          </a:p>
          <a:p>
            <a:r>
              <a:rPr lang="en-US" dirty="0" smtClean="0"/>
              <a:t>Exception bitmap</a:t>
            </a:r>
          </a:p>
          <a:p>
            <a:r>
              <a:rPr lang="en-US" dirty="0" smtClean="0"/>
              <a:t>I/O bitmap addresses</a:t>
            </a:r>
          </a:p>
          <a:p>
            <a:r>
              <a:rPr lang="en-US" dirty="0" smtClean="0"/>
              <a:t>Timestamp Counter offset</a:t>
            </a:r>
          </a:p>
          <a:p>
            <a:r>
              <a:rPr lang="en-US" dirty="0" smtClean="0"/>
              <a:t>CR0/CR4 guest/host masks</a:t>
            </a:r>
          </a:p>
          <a:p>
            <a:r>
              <a:rPr lang="en-US"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90</a:t>
            </a:fld>
            <a:endParaRPr lang="en-US" dirty="0"/>
          </a:p>
        </p:txBody>
      </p:sp>
    </p:spTree>
    <p:extLst>
      <p:ext uri="{BB962C8B-B14F-4D97-AF65-F5344CB8AC3E}">
        <p14:creationId xmlns:p14="http://schemas.microsoft.com/office/powerpoint/2010/main" val="35231848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Processor-based Execution Controls</a:t>
            </a:r>
            <a:endParaRPr lang="en-US" dirty="0"/>
          </a:p>
        </p:txBody>
      </p:sp>
      <p:sp>
        <p:nvSpPr>
          <p:cNvPr id="3" name="Content Placeholder 2"/>
          <p:cNvSpPr>
            <a:spLocks noGrp="1"/>
          </p:cNvSpPr>
          <p:nvPr>
            <p:ph idx="1"/>
          </p:nvPr>
        </p:nvSpPr>
        <p:spPr/>
        <p:txBody>
          <a:bodyPr>
            <a:normAutofit/>
          </a:bodyPr>
          <a:lstStyle/>
          <a:p>
            <a:r>
              <a:rPr lang="en-US" dirty="0" smtClean="0"/>
              <a:t>Two 32-bit values</a:t>
            </a:r>
          </a:p>
          <a:p>
            <a:pPr lvl="1"/>
            <a:r>
              <a:rPr lang="en-US" dirty="0" smtClean="0"/>
              <a:t>Primary and Secondary controls</a:t>
            </a:r>
          </a:p>
          <a:p>
            <a:r>
              <a:rPr lang="en-US" dirty="0" smtClean="0"/>
              <a:t>Controls handling of synchronous events</a:t>
            </a:r>
          </a:p>
          <a:p>
            <a:pPr lvl="1"/>
            <a:r>
              <a:rPr lang="en-US" dirty="0" smtClean="0"/>
              <a:t>i.e., events caused by execution of specific instructions</a:t>
            </a:r>
          </a:p>
          <a:p>
            <a:r>
              <a:rPr lang="en-US" dirty="0" smtClean="0"/>
              <a:t>See Table 24-6, 24-7 for full description (partial description follows)</a:t>
            </a:r>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91</a:t>
            </a:fld>
            <a:endParaRPr lang="en-US"/>
          </a:p>
        </p:txBody>
      </p:sp>
    </p:spTree>
    <p:extLst>
      <p:ext uri="{BB962C8B-B14F-4D97-AF65-F5344CB8AC3E}">
        <p14:creationId xmlns:p14="http://schemas.microsoft.com/office/powerpoint/2010/main" val="6561225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normAutofit fontScale="90000"/>
          </a:bodyPr>
          <a:lstStyle/>
          <a:p>
            <a:r>
              <a:rPr lang="en-US" dirty="0" smtClean="0"/>
              <a:t>MSR: </a:t>
            </a:r>
            <a:r>
              <a:rPr lang="en-US" dirty="0"/>
              <a:t>IA32_VMX_PROCBASED_CTLS</a:t>
            </a:r>
            <a:r>
              <a:rPr lang="en-US" dirty="0" smtClean="0"/>
              <a:t/>
            </a:r>
            <a:br>
              <a:rPr lang="en-US" dirty="0" smtClean="0"/>
            </a:br>
            <a:r>
              <a:rPr lang="en-US" dirty="0" smtClean="0"/>
              <a:t>(index 0x482)</a:t>
            </a:r>
            <a:endParaRPr lang="en-US" dirty="0"/>
          </a:p>
        </p:txBody>
      </p:sp>
      <p:sp>
        <p:nvSpPr>
          <p:cNvPr id="3" name="Content Placeholder 2"/>
          <p:cNvSpPr>
            <a:spLocks noGrp="1"/>
          </p:cNvSpPr>
          <p:nvPr>
            <p:ph idx="1"/>
          </p:nvPr>
        </p:nvSpPr>
        <p:spPr>
          <a:xfrm>
            <a:off x="457200" y="2864113"/>
            <a:ext cx="8229600" cy="3661204"/>
          </a:xfrm>
        </p:spPr>
        <p:txBody>
          <a:bodyPr>
            <a:normAutofit fontScale="70000" lnSpcReduction="20000"/>
          </a:bodyPr>
          <a:lstStyle/>
          <a:p>
            <a:r>
              <a:rPr lang="en-US" dirty="0" smtClean="0"/>
              <a:t>Reports </a:t>
            </a:r>
            <a:r>
              <a:rPr lang="en-US" dirty="0"/>
              <a:t>on the </a:t>
            </a:r>
            <a:r>
              <a:rPr lang="en-US" u="sng" dirty="0"/>
              <a:t>allowed</a:t>
            </a:r>
            <a:r>
              <a:rPr lang="en-US" dirty="0"/>
              <a:t> </a:t>
            </a:r>
            <a:r>
              <a:rPr lang="en-US" dirty="0" smtClean="0"/>
              <a:t>(based on h/w support) settings </a:t>
            </a:r>
            <a:r>
              <a:rPr lang="en-US" dirty="0"/>
              <a:t>of </a:t>
            </a:r>
            <a:r>
              <a:rPr lang="en-US" b="1" dirty="0"/>
              <a:t>most </a:t>
            </a:r>
            <a:r>
              <a:rPr lang="en-US" dirty="0"/>
              <a:t>of the primary processor-based VM-execution controls</a:t>
            </a:r>
            <a:endParaRPr lang="en-US" b="1" dirty="0" smtClean="0"/>
          </a:p>
          <a:p>
            <a:r>
              <a:rPr lang="en-US" b="1" dirty="0" smtClean="0"/>
              <a:t>Bits </a:t>
            </a:r>
            <a:r>
              <a:rPr lang="en-US" b="1" dirty="0"/>
              <a:t>31:0</a:t>
            </a:r>
            <a:r>
              <a:rPr lang="en-US" dirty="0"/>
              <a:t> indicate the </a:t>
            </a:r>
            <a:r>
              <a:rPr lang="en-US" b="1" dirty="0"/>
              <a:t>allowed 0-settings </a:t>
            </a:r>
            <a:r>
              <a:rPr lang="en-US" dirty="0"/>
              <a:t>of these controls. </a:t>
            </a:r>
            <a:endParaRPr lang="en-US" dirty="0" smtClean="0"/>
          </a:p>
          <a:p>
            <a:pPr lvl="1"/>
            <a:r>
              <a:rPr lang="en-US" dirty="0" smtClean="0"/>
              <a:t>VM </a:t>
            </a:r>
            <a:r>
              <a:rPr lang="en-US" dirty="0"/>
              <a:t>entry </a:t>
            </a:r>
            <a:r>
              <a:rPr lang="en-US" b="1" dirty="0"/>
              <a:t>allows</a:t>
            </a:r>
            <a:r>
              <a:rPr lang="en-US" dirty="0"/>
              <a:t> control X </a:t>
            </a:r>
            <a:r>
              <a:rPr lang="en-US" dirty="0" smtClean="0"/>
              <a:t>(i.e. bit </a:t>
            </a:r>
            <a:r>
              <a:rPr lang="en-US" dirty="0"/>
              <a:t>X of the pin-based VM-execution controls) to be 0 if bit X in the MSR is cleared to 0; </a:t>
            </a:r>
            <a:endParaRPr lang="en-US" dirty="0" smtClean="0"/>
          </a:p>
          <a:p>
            <a:pPr lvl="1"/>
            <a:r>
              <a:rPr lang="en-US" dirty="0" smtClean="0"/>
              <a:t>If </a:t>
            </a:r>
            <a:r>
              <a:rPr lang="en-US" dirty="0"/>
              <a:t>bit X in the MSR is set to 1, VM entry fails if control X </a:t>
            </a:r>
            <a:r>
              <a:rPr lang="en-US" dirty="0" smtClean="0"/>
              <a:t>is </a:t>
            </a:r>
            <a:r>
              <a:rPr lang="en-US" dirty="0"/>
              <a:t>0</a:t>
            </a:r>
            <a:r>
              <a:rPr lang="en-US" dirty="0" smtClean="0"/>
              <a:t>.</a:t>
            </a:r>
          </a:p>
          <a:p>
            <a:r>
              <a:rPr lang="en-US" b="1" dirty="0"/>
              <a:t>Bits 63:32</a:t>
            </a:r>
            <a:r>
              <a:rPr lang="en-US" dirty="0"/>
              <a:t> indicate the </a:t>
            </a:r>
            <a:r>
              <a:rPr lang="en-US" b="1" dirty="0"/>
              <a:t>allowed 1-settings </a:t>
            </a:r>
            <a:r>
              <a:rPr lang="en-US" dirty="0"/>
              <a:t>of these controls. </a:t>
            </a:r>
            <a:endParaRPr lang="en-US" dirty="0" smtClean="0"/>
          </a:p>
          <a:p>
            <a:pPr lvl="1"/>
            <a:r>
              <a:rPr lang="en-US" dirty="0" smtClean="0"/>
              <a:t>VM </a:t>
            </a:r>
            <a:r>
              <a:rPr lang="en-US" dirty="0"/>
              <a:t>entry </a:t>
            </a:r>
            <a:r>
              <a:rPr lang="en-US" b="1" dirty="0"/>
              <a:t>allows</a:t>
            </a:r>
            <a:r>
              <a:rPr lang="en-US" dirty="0"/>
              <a:t> control X to be 1 if bit 32+X in the MSR is set to 1; </a:t>
            </a:r>
            <a:endParaRPr lang="en-US" dirty="0" smtClean="0"/>
          </a:p>
          <a:p>
            <a:pPr lvl="1"/>
            <a:r>
              <a:rPr lang="en-US" dirty="0" smtClean="0"/>
              <a:t>If </a:t>
            </a:r>
            <a:r>
              <a:rPr lang="en-US" dirty="0"/>
              <a:t>bit 32+X in the MSR is cleared to 0, VM entry fails if control X is 1.</a:t>
            </a:r>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92</a:t>
            </a:fld>
            <a:endParaRPr lang="en-US"/>
          </a:p>
        </p:txBody>
      </p:sp>
      <p:sp>
        <p:nvSpPr>
          <p:cNvPr id="7" name="Rectangle 4"/>
          <p:cNvSpPr>
            <a:spLocks noChangeArrowheads="1"/>
          </p:cNvSpPr>
          <p:nvPr/>
        </p:nvSpPr>
        <p:spPr bwMode="auto">
          <a:xfrm>
            <a:off x="533400" y="2143462"/>
            <a:ext cx="3886200" cy="60362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Allowed 1-settings</a:t>
            </a:r>
            <a:endParaRPr lang="en-US" dirty="0"/>
          </a:p>
        </p:txBody>
      </p:sp>
      <p:sp>
        <p:nvSpPr>
          <p:cNvPr id="8" name="Rectangle 6"/>
          <p:cNvSpPr>
            <a:spLocks noChangeArrowheads="1"/>
          </p:cNvSpPr>
          <p:nvPr/>
        </p:nvSpPr>
        <p:spPr bwMode="auto">
          <a:xfrm>
            <a:off x="4495800" y="2143462"/>
            <a:ext cx="3886200" cy="60362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Allowed 0-settings</a:t>
            </a:r>
            <a:endParaRPr lang="en-US" dirty="0"/>
          </a:p>
        </p:txBody>
      </p:sp>
      <p:sp>
        <p:nvSpPr>
          <p:cNvPr id="9" name="Line 10"/>
          <p:cNvSpPr>
            <a:spLocks noChangeShapeType="1"/>
          </p:cNvSpPr>
          <p:nvPr/>
        </p:nvSpPr>
        <p:spPr bwMode="auto">
          <a:xfrm>
            <a:off x="533400" y="1752600"/>
            <a:ext cx="7848600" cy="0"/>
          </a:xfrm>
          <a:prstGeom prst="line">
            <a:avLst/>
          </a:prstGeom>
          <a:noFill/>
          <a:ln w="9525">
            <a:solidFill>
              <a:srgbClr val="FF0000"/>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Box 11"/>
          <p:cNvSpPr txBox="1">
            <a:spLocks noChangeArrowheads="1"/>
          </p:cNvSpPr>
          <p:nvPr/>
        </p:nvSpPr>
        <p:spPr bwMode="auto">
          <a:xfrm>
            <a:off x="4038600" y="1371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000"/>
                </a:solidFill>
              </a:rPr>
              <a:t>64-bits</a:t>
            </a:r>
          </a:p>
        </p:txBody>
      </p:sp>
      <p:sp>
        <p:nvSpPr>
          <p:cNvPr id="11" name="Text Box 7"/>
          <p:cNvSpPr txBox="1">
            <a:spLocks noChangeArrowheads="1"/>
          </p:cNvSpPr>
          <p:nvPr/>
        </p:nvSpPr>
        <p:spPr bwMode="auto">
          <a:xfrm>
            <a:off x="441325" y="1798975"/>
            <a:ext cx="8466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 63                                                  </a:t>
            </a:r>
            <a:r>
              <a:rPr lang="en-US" dirty="0" smtClean="0"/>
              <a:t>               </a:t>
            </a:r>
            <a:r>
              <a:rPr lang="en-US" dirty="0"/>
              <a:t>32  </a:t>
            </a:r>
            <a:r>
              <a:rPr lang="en-US" dirty="0" smtClean="0"/>
              <a:t>31                                                                      0</a:t>
            </a:r>
            <a:endParaRPr lang="en-US" dirty="0"/>
          </a:p>
        </p:txBody>
      </p:sp>
    </p:spTree>
    <p:extLst>
      <p:ext uri="{BB962C8B-B14F-4D97-AF65-F5344CB8AC3E}">
        <p14:creationId xmlns:p14="http://schemas.microsoft.com/office/powerpoint/2010/main" val="5904574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687"/>
            <a:ext cx="8229600" cy="1143000"/>
          </a:xfrm>
        </p:spPr>
        <p:txBody>
          <a:bodyPr>
            <a:normAutofit fontScale="90000"/>
          </a:bodyPr>
          <a:lstStyle/>
          <a:p>
            <a:r>
              <a:rPr lang="en-US" dirty="0" smtClean="0"/>
              <a:t>Processor-based Execution Controls</a:t>
            </a:r>
            <a:endParaRPr lang="en-US" dirty="0"/>
          </a:p>
        </p:txBody>
      </p:sp>
      <p:sp>
        <p:nvSpPr>
          <p:cNvPr id="3" name="Content Placeholder 2"/>
          <p:cNvSpPr>
            <a:spLocks noGrp="1"/>
          </p:cNvSpPr>
          <p:nvPr>
            <p:ph idx="1"/>
          </p:nvPr>
        </p:nvSpPr>
        <p:spPr>
          <a:xfrm>
            <a:off x="457200" y="1134530"/>
            <a:ext cx="8229600" cy="5194830"/>
          </a:xfrm>
        </p:spPr>
        <p:txBody>
          <a:bodyPr>
            <a:normAutofit fontScale="92500" lnSpcReduction="20000"/>
          </a:bodyPr>
          <a:lstStyle/>
          <a:p>
            <a:r>
              <a:rPr lang="en-US" dirty="0" smtClean="0"/>
              <a:t>Primary </a:t>
            </a:r>
            <a:r>
              <a:rPr lang="en-US" dirty="0" smtClean="0"/>
              <a:t>(partial description</a:t>
            </a:r>
            <a:r>
              <a:rPr lang="en-US" dirty="0" smtClean="0"/>
              <a:t>)</a:t>
            </a:r>
          </a:p>
          <a:p>
            <a:pPr lvl="1"/>
            <a:r>
              <a:rPr lang="en-US" dirty="0" smtClean="0"/>
              <a:t>1-setting of ‘use time stamp counter offsetting’ </a:t>
            </a:r>
            <a:r>
              <a:rPr lang="en-US" dirty="0" smtClean="0"/>
              <a:t>(bit 3)</a:t>
            </a:r>
          </a:p>
          <a:p>
            <a:pPr lvl="1"/>
            <a:r>
              <a:rPr lang="en-US" dirty="0" smtClean="0"/>
              <a:t>RDTSC exiting control (bit 12)</a:t>
            </a:r>
          </a:p>
          <a:p>
            <a:pPr lvl="1"/>
            <a:r>
              <a:rPr lang="en-US" dirty="0" smtClean="0"/>
              <a:t>CR3 load exiting (bit 15), CR3 store (bit 16)</a:t>
            </a:r>
          </a:p>
          <a:p>
            <a:pPr lvl="1"/>
            <a:r>
              <a:rPr lang="en-US" dirty="0" smtClean="0"/>
              <a:t>Activate secondary controls (bit 31</a:t>
            </a:r>
            <a:r>
              <a:rPr lang="en-US" dirty="0" smtClean="0"/>
              <a:t>)</a:t>
            </a:r>
          </a:p>
          <a:p>
            <a:pPr lvl="1"/>
            <a:r>
              <a:rPr lang="en-US" dirty="0" smtClean="0"/>
              <a:t>1-setting of ‘use I/O </a:t>
            </a:r>
            <a:r>
              <a:rPr lang="en-US" dirty="0" err="1" smtClean="0"/>
              <a:t>bitmaps’</a:t>
            </a:r>
            <a:r>
              <a:rPr lang="en-US" dirty="0" smtClean="0"/>
              <a:t> (bit 25)</a:t>
            </a:r>
          </a:p>
          <a:p>
            <a:pPr lvl="1"/>
            <a:r>
              <a:rPr lang="en-US" dirty="0" smtClean="0"/>
              <a:t>1-setting of ‘use MSR </a:t>
            </a:r>
            <a:r>
              <a:rPr lang="en-US" dirty="0" err="1" smtClean="0"/>
              <a:t>bitmaps’</a:t>
            </a:r>
            <a:r>
              <a:rPr lang="en-US" dirty="0" smtClean="0"/>
              <a:t> (bit 28)</a:t>
            </a:r>
          </a:p>
          <a:p>
            <a:pPr lvl="1"/>
            <a:r>
              <a:rPr lang="en-US" dirty="0" smtClean="0"/>
              <a:t>Activate secondary controls (bit 31)</a:t>
            </a:r>
            <a:endParaRPr lang="en-US" dirty="0" smtClean="0"/>
          </a:p>
          <a:p>
            <a:r>
              <a:rPr lang="en-US" dirty="0" smtClean="0"/>
              <a:t>Secondary </a:t>
            </a:r>
            <a:r>
              <a:rPr lang="en-US" dirty="0" smtClean="0"/>
              <a:t>(partial description</a:t>
            </a:r>
            <a:r>
              <a:rPr lang="en-US" dirty="0" smtClean="0"/>
              <a:t>)</a:t>
            </a:r>
          </a:p>
          <a:p>
            <a:pPr lvl="1"/>
            <a:r>
              <a:rPr lang="en-US" dirty="0" smtClean="0"/>
              <a:t>Enable EPT (bit 1)</a:t>
            </a:r>
          </a:p>
          <a:p>
            <a:pPr lvl="1"/>
            <a:r>
              <a:rPr lang="en-US" dirty="0" smtClean="0"/>
              <a:t>Enable VPID (bit 5)</a:t>
            </a:r>
          </a:p>
          <a:p>
            <a:pPr lvl="1"/>
            <a:r>
              <a:rPr lang="en-US" dirty="0" smtClean="0"/>
              <a:t>Enable VM functions (bit 13)</a:t>
            </a:r>
          </a:p>
          <a:p>
            <a:pPr lvl="1"/>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93</a:t>
            </a:fld>
            <a:endParaRPr lang="en-US"/>
          </a:p>
        </p:txBody>
      </p:sp>
    </p:spTree>
    <p:extLst>
      <p:ext uri="{BB962C8B-B14F-4D97-AF65-F5344CB8AC3E}">
        <p14:creationId xmlns:p14="http://schemas.microsoft.com/office/powerpoint/2010/main" val="7111520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dirty="0" smtClean="0"/>
              <a:t>Processor-based (synchronous) controls</a:t>
            </a:r>
          </a:p>
          <a:p>
            <a:r>
              <a:rPr lang="en-US" b="1" dirty="0" smtClean="0"/>
              <a:t>Exception bitmap</a:t>
            </a:r>
          </a:p>
          <a:p>
            <a:r>
              <a:rPr lang="en-US" dirty="0" smtClean="0"/>
              <a:t>I/O bitmap addresses</a:t>
            </a:r>
          </a:p>
          <a:p>
            <a:r>
              <a:rPr lang="en-US" dirty="0" smtClean="0"/>
              <a:t>Timestamp Counter offset</a:t>
            </a:r>
          </a:p>
          <a:p>
            <a:r>
              <a:rPr lang="en-US" dirty="0" smtClean="0"/>
              <a:t>CR0/CR4 guest/host masks</a:t>
            </a:r>
          </a:p>
          <a:p>
            <a:r>
              <a:rPr lang="en-US"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94</a:t>
            </a:fld>
            <a:endParaRPr lang="en-US" dirty="0"/>
          </a:p>
        </p:txBody>
      </p:sp>
    </p:spTree>
    <p:extLst>
      <p:ext uri="{BB962C8B-B14F-4D97-AF65-F5344CB8AC3E}">
        <p14:creationId xmlns:p14="http://schemas.microsoft.com/office/powerpoint/2010/main" val="35231848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651"/>
            <a:ext cx="8229600" cy="1143000"/>
          </a:xfrm>
        </p:spPr>
        <p:txBody>
          <a:bodyPr/>
          <a:lstStyle/>
          <a:p>
            <a:r>
              <a:rPr lang="en-US" dirty="0" smtClean="0"/>
              <a:t>Exception Bitmap</a:t>
            </a:r>
            <a:endParaRPr lang="en-US" dirty="0"/>
          </a:p>
        </p:txBody>
      </p:sp>
      <p:sp>
        <p:nvSpPr>
          <p:cNvPr id="3" name="Content Placeholder 2"/>
          <p:cNvSpPr>
            <a:spLocks noGrp="1"/>
          </p:cNvSpPr>
          <p:nvPr>
            <p:ph idx="1"/>
          </p:nvPr>
        </p:nvSpPr>
        <p:spPr>
          <a:xfrm>
            <a:off x="457200" y="886779"/>
            <a:ext cx="8229600" cy="5523965"/>
          </a:xfrm>
        </p:spPr>
        <p:txBody>
          <a:bodyPr>
            <a:normAutofit/>
          </a:bodyPr>
          <a:lstStyle/>
          <a:p>
            <a:r>
              <a:rPr lang="en-US" sz="3600" dirty="0" smtClean="0"/>
              <a:t>32-bit field</a:t>
            </a:r>
          </a:p>
          <a:p>
            <a:pPr lvl="1"/>
            <a:r>
              <a:rPr lang="en-US" sz="3200" dirty="0" smtClean="0"/>
              <a:t>One bit for each exception</a:t>
            </a:r>
          </a:p>
          <a:p>
            <a:r>
              <a:rPr lang="en-US" sz="3600" dirty="0" smtClean="0"/>
              <a:t>When an exception occurs (in guest)</a:t>
            </a:r>
          </a:p>
          <a:p>
            <a:pPr lvl="1"/>
            <a:r>
              <a:rPr lang="en-US" sz="3200" dirty="0" smtClean="0"/>
              <a:t>If the bit is 0 in bitmask</a:t>
            </a:r>
          </a:p>
          <a:p>
            <a:pPr lvl="2"/>
            <a:r>
              <a:rPr lang="en-US" sz="2800" dirty="0" smtClean="0"/>
              <a:t>Exception delivered through guest IDT normally</a:t>
            </a:r>
          </a:p>
          <a:p>
            <a:pPr lvl="1"/>
            <a:r>
              <a:rPr lang="en-US" sz="3200" dirty="0" smtClean="0"/>
              <a:t>Otherwise</a:t>
            </a:r>
          </a:p>
          <a:p>
            <a:pPr lvl="2"/>
            <a:r>
              <a:rPr lang="en-US" sz="2800" dirty="0" smtClean="0"/>
              <a:t>Causes </a:t>
            </a:r>
            <a:r>
              <a:rPr lang="en-US" sz="2800" dirty="0" err="1" smtClean="0"/>
              <a:t>VMExit</a:t>
            </a:r>
            <a:endParaRPr lang="en-US" sz="2800" dirty="0" smtClean="0"/>
          </a:p>
          <a:p>
            <a:r>
              <a:rPr lang="en-US" sz="3600" dirty="0" smtClean="0"/>
              <a:t>E.g., INT3 exiting</a:t>
            </a:r>
          </a:p>
          <a:p>
            <a:pPr lvl="1"/>
            <a:r>
              <a:rPr lang="en-US" sz="3200" dirty="0" smtClean="0"/>
              <a:t>Set bit 3 in Exception Bitmap</a:t>
            </a:r>
            <a:endParaRPr lang="en-US" sz="3200"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95</a:t>
            </a:fld>
            <a:endParaRPr lang="en-US"/>
          </a:p>
        </p:txBody>
      </p:sp>
    </p:spTree>
    <p:extLst>
      <p:ext uri="{BB962C8B-B14F-4D97-AF65-F5344CB8AC3E}">
        <p14:creationId xmlns:p14="http://schemas.microsoft.com/office/powerpoint/2010/main" val="17554992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Bitmap: Page faults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Special case for </a:t>
            </a:r>
            <a:r>
              <a:rPr lang="en-US" dirty="0"/>
              <a:t>p</a:t>
            </a:r>
            <a:r>
              <a:rPr lang="en-US" dirty="0" smtClean="0"/>
              <a:t>age faults (vector 14)</a:t>
            </a:r>
          </a:p>
          <a:p>
            <a:r>
              <a:rPr lang="en-US" dirty="0" smtClean="0"/>
              <a:t>If </a:t>
            </a:r>
            <a:r>
              <a:rPr lang="en-US" dirty="0"/>
              <a:t>software desires </a:t>
            </a:r>
            <a:r>
              <a:rPr lang="en-US" u="sng" dirty="0"/>
              <a:t>VM exits on all page faults</a:t>
            </a:r>
            <a:r>
              <a:rPr lang="en-US" dirty="0"/>
              <a:t>, it can set bit 14 in the exception bitmap to 1 and set the </a:t>
            </a:r>
            <a:r>
              <a:rPr lang="en-US" b="1" dirty="0"/>
              <a:t>page-fault error-code mask </a:t>
            </a:r>
            <a:r>
              <a:rPr lang="en-US" dirty="0"/>
              <a:t>and </a:t>
            </a:r>
            <a:r>
              <a:rPr lang="en-US" b="1" dirty="0"/>
              <a:t>match fields</a:t>
            </a:r>
            <a:r>
              <a:rPr lang="en-US" dirty="0"/>
              <a:t> each to </a:t>
            </a:r>
            <a:r>
              <a:rPr lang="en-US" dirty="0" smtClean="0"/>
              <a:t>0x00000000. </a:t>
            </a:r>
          </a:p>
          <a:p>
            <a:r>
              <a:rPr lang="en-US" dirty="0" smtClean="0"/>
              <a:t>If </a:t>
            </a:r>
            <a:r>
              <a:rPr lang="en-US" dirty="0"/>
              <a:t>software desires </a:t>
            </a:r>
            <a:r>
              <a:rPr lang="en-US" u="sng" dirty="0"/>
              <a:t>VM exits on </a:t>
            </a:r>
            <a:r>
              <a:rPr lang="en-US" b="1" u="sng" dirty="0"/>
              <a:t>no page faults</a:t>
            </a:r>
            <a:r>
              <a:rPr lang="en-US" dirty="0"/>
              <a:t>, it can set bit 14 in the exception bitmap to 1, the </a:t>
            </a:r>
            <a:r>
              <a:rPr lang="en-US" b="1" dirty="0"/>
              <a:t>page-fault error-code mask field </a:t>
            </a:r>
            <a:r>
              <a:rPr lang="en-US" dirty="0"/>
              <a:t>to </a:t>
            </a:r>
            <a:r>
              <a:rPr lang="en-US" dirty="0" smtClean="0"/>
              <a:t>0x00000000, </a:t>
            </a:r>
            <a:r>
              <a:rPr lang="en-US" dirty="0"/>
              <a:t>and the </a:t>
            </a:r>
            <a:r>
              <a:rPr lang="en-US" b="1" dirty="0"/>
              <a:t>page-fault error-code match field </a:t>
            </a:r>
            <a:r>
              <a:rPr lang="en-US" dirty="0"/>
              <a:t>to </a:t>
            </a:r>
            <a:r>
              <a:rPr lang="en-US" dirty="0" smtClean="0"/>
              <a:t>0xFFFFFFFF.</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96</a:t>
            </a:fld>
            <a:endParaRPr lang="en-US"/>
          </a:p>
        </p:txBody>
      </p:sp>
    </p:spTree>
    <p:extLst>
      <p:ext uri="{BB962C8B-B14F-4D97-AF65-F5344CB8AC3E}">
        <p14:creationId xmlns:p14="http://schemas.microsoft.com/office/powerpoint/2010/main" val="2500147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page-fault error-</a:t>
            </a:r>
            <a:r>
              <a:rPr lang="en-US" dirty="0" smtClean="0"/>
              <a:t>code </a:t>
            </a:r>
            <a:br>
              <a:rPr lang="en-US" dirty="0" smtClean="0"/>
            </a:br>
            <a:r>
              <a:rPr lang="en-US" dirty="0" smtClean="0"/>
              <a:t>mask/match fields</a:t>
            </a:r>
            <a:endParaRPr lang="en-US" dirty="0"/>
          </a:p>
        </p:txBody>
      </p:sp>
      <p:sp>
        <p:nvSpPr>
          <p:cNvPr id="3" name="Content Placeholder 2"/>
          <p:cNvSpPr>
            <a:spLocks noGrp="1"/>
          </p:cNvSpPr>
          <p:nvPr>
            <p:ph idx="1"/>
          </p:nvPr>
        </p:nvSpPr>
        <p:spPr/>
        <p:txBody>
          <a:bodyPr/>
          <a:lstStyle/>
          <a:p>
            <a:r>
              <a:rPr lang="en-US" dirty="0" err="1" smtClean="0"/>
              <a:t>VMRead</a:t>
            </a:r>
            <a:r>
              <a:rPr lang="en-US" dirty="0" smtClean="0"/>
              <a:t>/</a:t>
            </a:r>
            <a:r>
              <a:rPr lang="en-US" dirty="0" err="1" smtClean="0"/>
              <a:t>VMWrite</a:t>
            </a:r>
            <a:r>
              <a:rPr lang="en-US" dirty="0" smtClean="0"/>
              <a:t> </a:t>
            </a:r>
            <a:r>
              <a:rPr lang="en-US" dirty="0" smtClean="0"/>
              <a:t>VMCS field 0x4006 </a:t>
            </a:r>
            <a:r>
              <a:rPr lang="en-US" dirty="0" smtClean="0"/>
              <a:t>to get </a:t>
            </a:r>
            <a:r>
              <a:rPr lang="en-US" dirty="0"/>
              <a:t>Page-fault error-code </a:t>
            </a:r>
            <a:r>
              <a:rPr lang="en-US" dirty="0" smtClean="0"/>
              <a:t>mask value</a:t>
            </a:r>
            <a:endParaRPr lang="en-US" dirty="0" smtClean="0"/>
          </a:p>
          <a:p>
            <a:r>
              <a:rPr lang="en-US" dirty="0" err="1"/>
              <a:t>VMRead</a:t>
            </a:r>
            <a:r>
              <a:rPr lang="en-US" dirty="0"/>
              <a:t>/</a:t>
            </a:r>
            <a:r>
              <a:rPr lang="en-US" dirty="0" err="1" smtClean="0"/>
              <a:t>VMWrite</a:t>
            </a:r>
            <a:r>
              <a:rPr lang="en-US" dirty="0" smtClean="0"/>
              <a:t> </a:t>
            </a:r>
            <a:r>
              <a:rPr lang="en-US" dirty="0" smtClean="0"/>
              <a:t>VMCS field 0x4008 </a:t>
            </a:r>
            <a:r>
              <a:rPr lang="en-US" dirty="0" smtClean="0"/>
              <a:t>to get Page-fault error-code </a:t>
            </a:r>
            <a:r>
              <a:rPr lang="en-US" dirty="0" smtClean="0"/>
              <a:t>match value</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97</a:t>
            </a:fld>
            <a:endParaRPr lang="en-US"/>
          </a:p>
        </p:txBody>
      </p:sp>
    </p:spTree>
    <p:extLst>
      <p:ext uri="{BB962C8B-B14F-4D97-AF65-F5344CB8AC3E}">
        <p14:creationId xmlns:p14="http://schemas.microsoft.com/office/powerpoint/2010/main" val="3208869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VMCS: Execution Control Fields</a:t>
            </a:r>
            <a:endParaRPr lang="en-US" dirty="0"/>
          </a:p>
        </p:txBody>
      </p:sp>
      <p:sp>
        <p:nvSpPr>
          <p:cNvPr id="3" name="Content Placeholder 2"/>
          <p:cNvSpPr>
            <a:spLocks noGrp="1"/>
          </p:cNvSpPr>
          <p:nvPr>
            <p:ph idx="1"/>
          </p:nvPr>
        </p:nvSpPr>
        <p:spPr/>
        <p:txBody>
          <a:bodyPr>
            <a:normAutofit lnSpcReduction="10000"/>
          </a:bodyPr>
          <a:lstStyle/>
          <a:p>
            <a:r>
              <a:rPr lang="en-US" dirty="0" smtClean="0"/>
              <a:t>Pin-based (asynchronous) controls</a:t>
            </a:r>
          </a:p>
          <a:p>
            <a:r>
              <a:rPr lang="en-US" dirty="0" smtClean="0"/>
              <a:t>Processor-based (synchronous) controls</a:t>
            </a:r>
          </a:p>
          <a:p>
            <a:r>
              <a:rPr lang="en-US" dirty="0" smtClean="0"/>
              <a:t>Exception bitmap</a:t>
            </a:r>
          </a:p>
          <a:p>
            <a:r>
              <a:rPr lang="en-US" b="1" dirty="0" smtClean="0"/>
              <a:t>I/O bitmap addresses</a:t>
            </a:r>
          </a:p>
          <a:p>
            <a:r>
              <a:rPr lang="en-US" dirty="0" smtClean="0"/>
              <a:t>Timestamp Counter offset</a:t>
            </a:r>
          </a:p>
          <a:p>
            <a:r>
              <a:rPr lang="en-US" dirty="0" smtClean="0"/>
              <a:t>CR0/CR4 guest/host masks</a:t>
            </a:r>
          </a:p>
          <a:p>
            <a:r>
              <a:rPr lang="en-US" dirty="0" smtClean="0"/>
              <a:t>CR3 targets</a:t>
            </a:r>
          </a:p>
          <a:p>
            <a:r>
              <a:rPr lang="en-US" dirty="0" smtClean="0"/>
              <a:t>MSR Bitmaps</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98</a:t>
            </a:fld>
            <a:endParaRPr lang="en-US" dirty="0"/>
          </a:p>
        </p:txBody>
      </p:sp>
    </p:spTree>
    <p:extLst>
      <p:ext uri="{BB962C8B-B14F-4D97-AF65-F5344CB8AC3E}">
        <p14:creationId xmlns:p14="http://schemas.microsoft.com/office/powerpoint/2010/main" val="13984748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Bitmap Addresses</a:t>
            </a:r>
            <a:endParaRPr lang="en-US" dirty="0"/>
          </a:p>
        </p:txBody>
      </p:sp>
      <p:sp>
        <p:nvSpPr>
          <p:cNvPr id="3" name="Content Placeholder 2"/>
          <p:cNvSpPr>
            <a:spLocks noGrp="1"/>
          </p:cNvSpPr>
          <p:nvPr>
            <p:ph idx="1"/>
          </p:nvPr>
        </p:nvSpPr>
        <p:spPr/>
        <p:txBody>
          <a:bodyPr>
            <a:normAutofit lnSpcReduction="10000"/>
          </a:bodyPr>
          <a:lstStyle/>
          <a:p>
            <a:r>
              <a:rPr lang="en-US" dirty="0" smtClean="0"/>
              <a:t>Two </a:t>
            </a:r>
            <a:r>
              <a:rPr lang="en-US" u="sng" dirty="0" smtClean="0"/>
              <a:t>4K</a:t>
            </a:r>
            <a:r>
              <a:rPr lang="en-US" dirty="0" smtClean="0"/>
              <a:t> bitmaps (</a:t>
            </a:r>
            <a:r>
              <a:rPr lang="en-US" b="1" dirty="0" smtClean="0"/>
              <a:t>A</a:t>
            </a:r>
            <a:r>
              <a:rPr lang="en-US" dirty="0" smtClean="0"/>
              <a:t> and </a:t>
            </a:r>
            <a:r>
              <a:rPr lang="en-US" b="1" dirty="0" smtClean="0"/>
              <a:t>B</a:t>
            </a:r>
            <a:r>
              <a:rPr lang="en-US" dirty="0" smtClean="0"/>
              <a:t>)</a:t>
            </a:r>
          </a:p>
          <a:p>
            <a:r>
              <a:rPr lang="en-US" b="1" dirty="0" smtClean="0"/>
              <a:t>A</a:t>
            </a:r>
            <a:r>
              <a:rPr lang="en-US" dirty="0" smtClean="0"/>
              <a:t> contains one bit for each I/O port in range 0000h through 7FFFh</a:t>
            </a:r>
          </a:p>
          <a:p>
            <a:r>
              <a:rPr lang="en-US" b="1" dirty="0" smtClean="0"/>
              <a:t>B</a:t>
            </a:r>
            <a:r>
              <a:rPr lang="en-US" dirty="0" smtClean="0"/>
              <a:t> contains one bit for each I/O port in range 8000h through </a:t>
            </a:r>
            <a:r>
              <a:rPr lang="en-US" dirty="0" err="1" smtClean="0"/>
              <a:t>FFFFh</a:t>
            </a:r>
            <a:endParaRPr lang="en-US" dirty="0" smtClean="0"/>
          </a:p>
          <a:p>
            <a:r>
              <a:rPr lang="en-US" dirty="0" smtClean="0"/>
              <a:t>Used only with “1-setting” of “use I/O bitmaps” control</a:t>
            </a:r>
          </a:p>
          <a:p>
            <a:pPr lvl="1"/>
            <a:r>
              <a:rPr lang="en-US" dirty="0"/>
              <a:t>If </a:t>
            </a:r>
            <a:r>
              <a:rPr lang="en-US" dirty="0" smtClean="0"/>
              <a:t>bitmaps corresponding to a port is 1, </a:t>
            </a:r>
            <a:r>
              <a:rPr lang="en-US" dirty="0"/>
              <a:t>execution of an I/O instruction causes a VM </a:t>
            </a:r>
            <a:r>
              <a:rPr lang="en-US" dirty="0" smtClean="0"/>
              <a:t>exit</a:t>
            </a:r>
            <a:endParaRPr lang="en-US" dirty="0"/>
          </a:p>
        </p:txBody>
      </p:sp>
      <p:sp>
        <p:nvSpPr>
          <p:cNvPr id="4" name="Date Placeholder 3"/>
          <p:cNvSpPr>
            <a:spLocks noGrp="1"/>
          </p:cNvSpPr>
          <p:nvPr>
            <p:ph type="dt" sz="half" idx="10"/>
          </p:nvPr>
        </p:nvSpPr>
        <p:spPr/>
        <p:txBody>
          <a:bodyPr/>
          <a:lstStyle/>
          <a:p>
            <a:r>
              <a:rPr lang="en-US" smtClean="0"/>
              <a:t>2012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CE658-60ED-8149-8543-3DDC7ED3E89C}" type="slidenum">
              <a:rPr lang="en-US" smtClean="0"/>
              <a:t>99</a:t>
            </a:fld>
            <a:endParaRPr lang="en-US" dirty="0"/>
          </a:p>
        </p:txBody>
      </p:sp>
    </p:spTree>
    <p:extLst>
      <p:ext uri="{BB962C8B-B14F-4D97-AF65-F5344CB8AC3E}">
        <p14:creationId xmlns:p14="http://schemas.microsoft.com/office/powerpoint/2010/main" val="296884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36156</TotalTime>
  <Words>8583</Words>
  <Application>Microsoft Office PowerPoint</Application>
  <PresentationFormat>On-screen Show (4:3)</PresentationFormat>
  <Paragraphs>1797</Paragraphs>
  <Slides>164</Slides>
  <Notes>18</Notes>
  <HiddenSlides>2</HiddenSlides>
  <MMClips>0</MMClips>
  <ScaleCrop>false</ScaleCrop>
  <HeadingPairs>
    <vt:vector size="4" baseType="variant">
      <vt:variant>
        <vt:lpstr>Theme</vt:lpstr>
      </vt:variant>
      <vt:variant>
        <vt:i4>1</vt:i4>
      </vt:variant>
      <vt:variant>
        <vt:lpstr>Slide Titles</vt:lpstr>
      </vt:variant>
      <vt:variant>
        <vt:i4>164</vt:i4>
      </vt:variant>
    </vt:vector>
  </HeadingPairs>
  <TitlesOfParts>
    <vt:vector size="165" baseType="lpstr">
      <vt:lpstr>Office Theme</vt:lpstr>
      <vt:lpstr>Advanced x86:  Virtualization with VT-x Part 2</vt:lpstr>
      <vt:lpstr>All materials are licensed under a Creative Commons “Share Alike” license.</vt:lpstr>
      <vt:lpstr>Hardware Assisted Virtualization</vt:lpstr>
      <vt:lpstr>Hardware Assisted Virtualization (2)</vt:lpstr>
      <vt:lpstr>Basic Idea…</vt:lpstr>
      <vt:lpstr>BluePill/HyperJacking Techniques</vt:lpstr>
      <vt:lpstr>General Hardware VM Based Rootkit</vt:lpstr>
      <vt:lpstr>VMX introduces new x86 instructions</vt:lpstr>
      <vt:lpstr>High level VMX flow</vt:lpstr>
      <vt:lpstr>Introducing Chicken Syrup</vt:lpstr>
      <vt:lpstr>MSRs and VMX capabilities</vt:lpstr>
      <vt:lpstr>Relevant VMX MSRs (1)</vt:lpstr>
      <vt:lpstr>Relevant VMX MSRs (2)</vt:lpstr>
      <vt:lpstr>Relevant VMX MSRs (3)</vt:lpstr>
      <vt:lpstr>#define MSRs</vt:lpstr>
      <vt:lpstr>MSR: IA32_FEATURE_CONTROL  (index 0x03a)</vt:lpstr>
      <vt:lpstr>IA32_FEATURE_CONTROL in C</vt:lpstr>
      <vt:lpstr>MSR: IA32_VMX_CR0_FIXED0/1  (index: 0x486, 0x487)</vt:lpstr>
      <vt:lpstr>MSR: IA32_VMX_CR4_FIXED0/1  (index: 0x488, 0x489)</vt:lpstr>
      <vt:lpstr>CR4 Typedef</vt:lpstr>
      <vt:lpstr>Enabling and Entering the Matrix</vt:lpstr>
      <vt:lpstr>VMXON</vt:lpstr>
      <vt:lpstr>VMXON vs VMCS region</vt:lpstr>
      <vt:lpstr>4KB-aligned Address stated different ways</vt:lpstr>
      <vt:lpstr>MSR: IA32_VMX_BASIC (index 0x480)</vt:lpstr>
      <vt:lpstr>IA32_VMX_BASIC as C struct</vt:lpstr>
      <vt:lpstr>Reading MSRs</vt:lpstr>
      <vt:lpstr>Lab: VMXMSR driver</vt:lpstr>
      <vt:lpstr>Allocating VMXON Region  in Windows Driver</vt:lpstr>
      <vt:lpstr>Allocating VMXON Region  in Windows Driver</vt:lpstr>
      <vt:lpstr>PHYSICAL_ADDRESS</vt:lpstr>
      <vt:lpstr>AllocateContiguousMemory</vt:lpstr>
      <vt:lpstr>PowerPoint Presentation</vt:lpstr>
      <vt:lpstr>MEMORY_CACHING_TYPE</vt:lpstr>
      <vt:lpstr>Lab: VMXON!</vt:lpstr>
      <vt:lpstr>CPUID check for VMX support</vt:lpstr>
      <vt:lpstr>Lab Review</vt:lpstr>
      <vt:lpstr>Possible mistakes/gotchas</vt:lpstr>
      <vt:lpstr>Multi-processor virtualization</vt:lpstr>
      <vt:lpstr>VMM Design Considerations (1)</vt:lpstr>
      <vt:lpstr>VMM Design Considerations (2)</vt:lpstr>
      <vt:lpstr>Multi-processor initialization</vt:lpstr>
      <vt:lpstr>KeNumberProcessors</vt:lpstr>
      <vt:lpstr>KeSetSystemAffinityThreadEx</vt:lpstr>
      <vt:lpstr>KeRaiseIrqlToDpcLevel</vt:lpstr>
      <vt:lpstr>Managing Multiple VMXON regions</vt:lpstr>
      <vt:lpstr>VMXOFF</vt:lpstr>
      <vt:lpstr>Wax on, wax off…</vt:lpstr>
      <vt:lpstr>VMCLEAR</vt:lpstr>
      <vt:lpstr>VMPTRLD</vt:lpstr>
      <vt:lpstr>VMControlStructure</vt:lpstr>
      <vt:lpstr>VMWRITE</vt:lpstr>
      <vt:lpstr>VMX Field Encodings</vt:lpstr>
      <vt:lpstr>Sample VMCS Field Encodings in C</vt:lpstr>
      <vt:lpstr>Example VMWRITE</vt:lpstr>
      <vt:lpstr>VMLAUNCH/VMRESUME</vt:lpstr>
      <vt:lpstr>VM “Launch” State</vt:lpstr>
      <vt:lpstr>VM “Launch” State (2)</vt:lpstr>
      <vt:lpstr>VMREAD</vt:lpstr>
      <vt:lpstr>VMPTRST</vt:lpstr>
      <vt:lpstr>VM Read/Write in our VMM</vt:lpstr>
      <vt:lpstr>And Back in C</vt:lpstr>
      <vt:lpstr>Lab: Introducing Virtdbg</vt:lpstr>
      <vt:lpstr>VMCS Data Organization</vt:lpstr>
      <vt:lpstr>VMCS Data Organization</vt:lpstr>
      <vt:lpstr>VMCS Guest State</vt:lpstr>
      <vt:lpstr>VMCS: Guest Register State</vt:lpstr>
      <vt:lpstr>SMBASE</vt:lpstr>
      <vt:lpstr>VMCS Guest Segments</vt:lpstr>
      <vt:lpstr>Grabbing/Setting the Guest segments</vt:lpstr>
      <vt:lpstr>Segment access rights format</vt:lpstr>
      <vt:lpstr>Once again in C … with feeling!</vt:lpstr>
      <vt:lpstr>Lab: Guest segments in Virtdbg</vt:lpstr>
      <vt:lpstr>VMCS: Guest Non-register State</vt:lpstr>
      <vt:lpstr>VMCS Data Organization</vt:lpstr>
      <vt:lpstr>VMCS Host State Area</vt:lpstr>
      <vt:lpstr>VMCS: Host State Area</vt:lpstr>
      <vt:lpstr>VMCS Data Organization</vt:lpstr>
      <vt:lpstr>Reserved controls/default settings</vt:lpstr>
      <vt:lpstr>Memory virtualization</vt:lpstr>
      <vt:lpstr>Memory Virtualization: Brute Force</vt:lpstr>
      <vt:lpstr>Memory Virtualization: Virtual TLB</vt:lpstr>
      <vt:lpstr>VMCS: Execution Control</vt:lpstr>
      <vt:lpstr>VMCS: Execution Control Fields</vt:lpstr>
      <vt:lpstr>Execution controls not discussed</vt:lpstr>
      <vt:lpstr>VMCS: Execution Control Fields</vt:lpstr>
      <vt:lpstr>Pin-based Execution Controls</vt:lpstr>
      <vt:lpstr>MSR: IA32_VMX_PINBASED_CTLS (index 0x481)</vt:lpstr>
      <vt:lpstr>Non Maskable Interrupts</vt:lpstr>
      <vt:lpstr>VMCS: Execution Control Fields</vt:lpstr>
      <vt:lpstr>Processor-based Execution Controls</vt:lpstr>
      <vt:lpstr>MSR: IA32_VMX_PROCBASED_CTLS (index 0x482)</vt:lpstr>
      <vt:lpstr>Processor-based Execution Controls</vt:lpstr>
      <vt:lpstr>VMCS: Execution Control Fields</vt:lpstr>
      <vt:lpstr>Exception Bitmap</vt:lpstr>
      <vt:lpstr>Exception Bitmap: Page faults</vt:lpstr>
      <vt:lpstr>page-fault error-code  mask/match fields</vt:lpstr>
      <vt:lpstr>VMCS: Execution Control Fields</vt:lpstr>
      <vt:lpstr>I/O Bitmap Addresses</vt:lpstr>
      <vt:lpstr>VMCS: Execution Control Fields</vt:lpstr>
      <vt:lpstr>Time-Stamp Counter Offset</vt:lpstr>
      <vt:lpstr>The Time-Stamp Counter</vt:lpstr>
      <vt:lpstr>Using the TSC</vt:lpstr>
      <vt:lpstr>The TSC as an MSR</vt:lpstr>
      <vt:lpstr>Lab: cpuid hooking</vt:lpstr>
      <vt:lpstr>PowerPoint Presentation</vt:lpstr>
      <vt:lpstr>Lab: TSC Offsetting</vt:lpstr>
      <vt:lpstr>VMCS: Execution Control Fields</vt:lpstr>
      <vt:lpstr>Read Shadows</vt:lpstr>
      <vt:lpstr>CR0/CR4 Refresher</vt:lpstr>
      <vt:lpstr>Masks and Shadows for CR0/CR4</vt:lpstr>
      <vt:lpstr>Cloak and Dagger</vt:lpstr>
      <vt:lpstr>VMCS: Execution Control Fields</vt:lpstr>
      <vt:lpstr>Memory Virtualization (1)</vt:lpstr>
      <vt:lpstr>Memory Virtualization (2)</vt:lpstr>
      <vt:lpstr>CR3 Target Controls</vt:lpstr>
      <vt:lpstr>VMCS: Execution Control Fields</vt:lpstr>
      <vt:lpstr>MSR Bitmaps</vt:lpstr>
      <vt:lpstr>VMCS: Execution Control Fields</vt:lpstr>
      <vt:lpstr>Extended Page Table Pointer (EPTP)</vt:lpstr>
      <vt:lpstr>Do you EPT?</vt:lpstr>
      <vt:lpstr>EPT Translation (1)</vt:lpstr>
      <vt:lpstr>EPT Translation (2)</vt:lpstr>
      <vt:lpstr>EPT Translation (3)</vt:lpstr>
      <vt:lpstr>EPT Translation (4)</vt:lpstr>
      <vt:lpstr>VMCS: Execution Control Fields</vt:lpstr>
      <vt:lpstr>Virtual Processor Identifier (VPID)</vt:lpstr>
      <vt:lpstr>Translations</vt:lpstr>
      <vt:lpstr>More VPID</vt:lpstr>
      <vt:lpstr>VMCS Data Organization</vt:lpstr>
      <vt:lpstr>VM Exits (preface)</vt:lpstr>
      <vt:lpstr>VMCS: Exit Control Fields</vt:lpstr>
      <vt:lpstr>VM Exit Controls</vt:lpstr>
      <vt:lpstr>VM Exit Controls</vt:lpstr>
      <vt:lpstr>VM Exit Controls for MSRs (1)</vt:lpstr>
      <vt:lpstr>VM Exit Controls for MSRs (2)</vt:lpstr>
      <vt:lpstr>VM Exit Controls for MSRs</vt:lpstr>
      <vt:lpstr>VMCS Data Organization</vt:lpstr>
      <vt:lpstr>VMCS: Entry Control Fields</vt:lpstr>
      <vt:lpstr>Entry controls</vt:lpstr>
      <vt:lpstr>Entry controls for MSRs</vt:lpstr>
      <vt:lpstr>VM Event Injection (1)</vt:lpstr>
      <vt:lpstr>VM Event Injection  (2)</vt:lpstr>
      <vt:lpstr>Entry controls for Event Injection</vt:lpstr>
      <vt:lpstr>VM Function Controls</vt:lpstr>
      <vt:lpstr>VMCS Data Organization</vt:lpstr>
      <vt:lpstr>VM Exit (1)</vt:lpstr>
      <vt:lpstr>VM Exit info</vt:lpstr>
      <vt:lpstr>VM Exit info field encodings</vt:lpstr>
      <vt:lpstr>VMCS: Exit Information fields</vt:lpstr>
      <vt:lpstr>VM Exit Error Handling</vt:lpstr>
      <vt:lpstr>VMM Error Handling</vt:lpstr>
      <vt:lpstr>VMX Errors</vt:lpstr>
      <vt:lpstr>VM Entry</vt:lpstr>
      <vt:lpstr>Lightning review of Debugging</vt:lpstr>
      <vt:lpstr>Debug Registers Review</vt:lpstr>
      <vt:lpstr>DR6 typedef</vt:lpstr>
      <vt:lpstr>DR7 typedef</vt:lpstr>
      <vt:lpstr>Virt + Debugging: play nice? (1)</vt:lpstr>
      <vt:lpstr>Virt + Debugging: play nice? (2)</vt:lpstr>
      <vt:lpstr>Virt + Debugging: play nice? (3)</vt:lpstr>
      <vt:lpstr>Virt + Debugging: play nice? (4)</vt:lpstr>
      <vt:lpstr>Lab: Virtdbg exceptions</vt:lpstr>
      <vt:lpstr>End of Section</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Virtualization Reigning In The Cloud </dc:title>
  <dc:creator>David Weinstein</dc:creator>
  <cp:lastModifiedBy>student</cp:lastModifiedBy>
  <cp:revision>1962</cp:revision>
  <dcterms:created xsi:type="dcterms:W3CDTF">2011-08-27T18:39:55Z</dcterms:created>
  <dcterms:modified xsi:type="dcterms:W3CDTF">2012-06-22T20:26:54Z</dcterms:modified>
</cp:coreProperties>
</file>