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387" r:id="rId2"/>
    <p:sldId id="410" r:id="rId3"/>
    <p:sldId id="393" r:id="rId4"/>
    <p:sldId id="422" r:id="rId5"/>
    <p:sldId id="423" r:id="rId6"/>
    <p:sldId id="430" r:id="rId7"/>
    <p:sldId id="428" r:id="rId8"/>
    <p:sldId id="429" r:id="rId9"/>
    <p:sldId id="424" r:id="rId10"/>
    <p:sldId id="425" r:id="rId11"/>
    <p:sldId id="427" r:id="rId12"/>
    <p:sldId id="426" r:id="rId13"/>
    <p:sldId id="419" r:id="rId14"/>
    <p:sldId id="390" r:id="rId15"/>
    <p:sldId id="404" r:id="rId16"/>
    <p:sldId id="407" r:id="rId17"/>
    <p:sldId id="408" r:id="rId18"/>
    <p:sldId id="385" r:id="rId19"/>
    <p:sldId id="386" r:id="rId20"/>
    <p:sldId id="388" r:id="rId21"/>
    <p:sldId id="395" r:id="rId22"/>
    <p:sldId id="421" r:id="rId23"/>
    <p:sldId id="416" r:id="rId24"/>
    <p:sldId id="418" r:id="rId25"/>
    <p:sldId id="417" r:id="rId26"/>
    <p:sldId id="397" r:id="rId27"/>
    <p:sldId id="392" r:id="rId28"/>
    <p:sldId id="326" r:id="rId29"/>
    <p:sldId id="396" r:id="rId30"/>
    <p:sldId id="327" r:id="rId31"/>
    <p:sldId id="310" r:id="rId32"/>
    <p:sldId id="431" r:id="rId33"/>
    <p:sldId id="432" r:id="rId34"/>
    <p:sldId id="413" r:id="rId35"/>
    <p:sldId id="414" r:id="rId36"/>
    <p:sldId id="398" r:id="rId37"/>
    <p:sldId id="399" r:id="rId38"/>
    <p:sldId id="411" r:id="rId39"/>
    <p:sldId id="415" r:id="rId40"/>
    <p:sldId id="412" r:id="rId41"/>
    <p:sldId id="401" r:id="rId42"/>
    <p:sldId id="400" r:id="rId43"/>
    <p:sldId id="300" r:id="rId44"/>
    <p:sldId id="301" r:id="rId45"/>
    <p:sldId id="409" r:id="rId46"/>
    <p:sldId id="420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93" autoAdjust="0"/>
    <p:restoredTop sz="87779" autoAdjust="0"/>
  </p:normalViewPr>
  <p:slideViewPr>
    <p:cSldViewPr snapToGrid="0" snapToObjects="1">
      <p:cViewPr varScale="1">
        <p:scale>
          <a:sx n="71" d="100"/>
          <a:sy n="71" d="100"/>
        </p:scale>
        <p:origin x="-114" y="-402"/>
      </p:cViewPr>
      <p:guideLst>
        <p:guide orient="horz" pos="22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83E0A-745B-BB4C-906A-DCAC9AC8C18E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859B-822B-CB4C-AE29-06B6BBB3C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94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31D2C-2FFB-6840-9B28-5661A27A12AB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A2264-37DE-9343-9F81-2E12E62EC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457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A2264-37DE-9343-9F81-2E12E62EC55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29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Results:</a:t>
            </a:r>
            <a:r>
              <a:rPr lang="en-US" baseline="0" dirty="0" smtClean="0"/>
              <a:t> </a:t>
            </a:r>
            <a:r>
              <a:rPr lang="en-US" dirty="0" smtClean="0">
                <a:latin typeface="+mn-lt"/>
                <a:ea typeface="ＭＳ Ｐゴシック" charset="0"/>
                <a:cs typeface="Calibri"/>
              </a:rPr>
              <a:t>This works OK for binary translators or VMMs using shadow tables.</a:t>
            </a:r>
            <a:r>
              <a:rPr lang="en-US" baseline="0" dirty="0" smtClean="0">
                <a:latin typeface="+mn-lt"/>
                <a:ea typeface="ＭＳ Ｐゴシック" charset="0"/>
                <a:cs typeface="Calibri"/>
              </a:rPr>
              <a:t> Not so good for VMM using EPT/VPIDs</a:t>
            </a:r>
            <a:endParaRPr lang="en-US" dirty="0" smtClean="0">
              <a:latin typeface="+mn-lt"/>
              <a:ea typeface="ＭＳ Ｐゴシック" charset="0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A2264-37DE-9343-9F81-2E12E62EC55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81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HPET – High precision event timer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A2264-37DE-9343-9F81-2E12E62EC55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99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A2264-37DE-9343-9F81-2E12E62EC558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72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3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45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9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8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64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10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44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6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8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52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CE658-60ED-8149-8543-3DDC7ED3E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14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opensecuritytraining.info/IntermediateX86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bluepillstudy.googlecode.com/svn/trunk/nbp-0.32-public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visiblethings.org/papers/redpill.html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opensecuritytraining.info/IntermediateX86_files/IntermediateX86CodeOnly.zi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invisiblethingslab.com/resources/bh07/IsGameOver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invisiblethingslab.com/resources/bh07/IsGameOver.pdf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sfca.edu/~cruse/cs686s07/lesson24.ppt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bH63kVGTe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google.com/p/cheat-engine/" TargetMode="External"/><Relationship Id="rId2" Type="http://schemas.openxmlformats.org/officeDocument/2006/relationships/hyperlink" Target="http://cheatengine.org/aboutce.php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Advanced x86: </a:t>
            </a:r>
            <a:br>
              <a:rPr lang="en-US" dirty="0"/>
            </a:br>
            <a:r>
              <a:rPr lang="en-US" dirty="0"/>
              <a:t>Virtualization with VT-</a:t>
            </a:r>
            <a:r>
              <a:rPr lang="en-US" dirty="0" smtClean="0"/>
              <a:t>x</a:t>
            </a:r>
            <a:br>
              <a:rPr lang="en-US" dirty="0" smtClean="0"/>
            </a:br>
            <a:r>
              <a:rPr lang="en-US" dirty="0"/>
              <a:t>Part </a:t>
            </a:r>
            <a:r>
              <a:rPr lang="en-US" dirty="0" smtClean="0"/>
              <a:t>3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David Weinstein</a:t>
            </a:r>
          </a:p>
          <a:p>
            <a:pPr algn="l"/>
            <a:r>
              <a:rPr lang="en-US" dirty="0" err="1" smtClean="0"/>
              <a:t>dweinst@insitusec.com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09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tryoutpc.cpp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Uses an </a:t>
            </a:r>
            <a:r>
              <a:rPr lang="en-US" dirty="0" err="1" smtClean="0"/>
              <a:t>ioctl</a:t>
            </a:r>
            <a:r>
              <a:rPr lang="en-US" dirty="0" smtClean="0"/>
              <a:t> on the 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vmm</a:t>
            </a:r>
            <a:endParaRPr lang="en-US" dirty="0" smtClean="0"/>
          </a:p>
          <a:p>
            <a:pPr lvl="1"/>
            <a:r>
              <a:rPr lang="en-US" dirty="0" smtClean="0"/>
              <a:t>Ask the host </a:t>
            </a:r>
            <a:r>
              <a:rPr lang="en-US" dirty="0"/>
              <a:t>VMM </a:t>
            </a:r>
            <a:r>
              <a:rPr lang="en-US" dirty="0" smtClean="0"/>
              <a:t>to continue </a:t>
            </a:r>
            <a:r>
              <a:rPr lang="en-US" dirty="0"/>
              <a:t>to execute the </a:t>
            </a:r>
            <a:r>
              <a:rPr lang="en-US" dirty="0" smtClean="0"/>
              <a:t>kernel’s </a:t>
            </a:r>
            <a:r>
              <a:rPr lang="en-US" dirty="0"/>
              <a:t>code in 64-bit mode, and to launch a Guest VM that will execute the </a:t>
            </a:r>
            <a:r>
              <a:rPr lang="en-US" dirty="0" smtClean="0"/>
              <a:t>real-mode procedure </a:t>
            </a:r>
            <a:r>
              <a:rPr lang="en-US" dirty="0"/>
              <a:t>in Virtual-8086 </a:t>
            </a:r>
            <a:r>
              <a:rPr lang="en-US" dirty="0" smtClean="0"/>
              <a:t>mode</a:t>
            </a:r>
          </a:p>
          <a:p>
            <a:pPr lvl="1"/>
            <a:r>
              <a:rPr lang="en-US" dirty="0" smtClean="0"/>
              <a:t>We’ll supply the register values to be placed in the guest VM as part of the </a:t>
            </a:r>
            <a:r>
              <a:rPr lang="en-US" dirty="0" err="1" smtClean="0"/>
              <a:t>ioctl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And we’ll see the result when the guest exits and returns the resulting register values.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28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dram.c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kernel module to allow us to browse the physical memory of the system</a:t>
            </a:r>
          </a:p>
          <a:p>
            <a:pPr lvl="1"/>
            <a:r>
              <a:rPr lang="en-US" dirty="0" smtClean="0"/>
              <a:t>Exposed via /</a:t>
            </a:r>
            <a:r>
              <a:rPr lang="en-US" dirty="0" err="1" smtClean="0"/>
              <a:t>dev</a:t>
            </a:r>
            <a:r>
              <a:rPr lang="en-US" dirty="0" smtClean="0"/>
              <a:t>/dram</a:t>
            </a:r>
          </a:p>
          <a:p>
            <a:pPr lvl="1"/>
            <a:r>
              <a:rPr lang="en-US" dirty="0" smtClean="0"/>
              <a:t>Best viewed with </a:t>
            </a:r>
            <a:r>
              <a:rPr lang="en-US" dirty="0" err="1" smtClean="0"/>
              <a:t>fileview</a:t>
            </a:r>
            <a:r>
              <a:rPr lang="en-US" dirty="0" smtClean="0"/>
              <a:t> (in </a:t>
            </a:r>
            <a:r>
              <a:rPr lang="en-US" dirty="0" err="1" smtClean="0"/>
              <a:t>linuxvmm</a:t>
            </a:r>
            <a:r>
              <a:rPr lang="en-US" dirty="0" smtClean="0"/>
              <a:t> </a:t>
            </a:r>
            <a:r>
              <a:rPr lang="en-US" dirty="0" err="1" smtClean="0"/>
              <a:t>dir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g++ -o </a:t>
            </a:r>
            <a:r>
              <a:rPr lang="en-US" dirty="0" err="1" smtClean="0"/>
              <a:t>fileview</a:t>
            </a:r>
            <a:r>
              <a:rPr lang="en-US" dirty="0" smtClean="0"/>
              <a:t> </a:t>
            </a:r>
            <a:r>
              <a:rPr lang="en-US" dirty="0" err="1" smtClean="0"/>
              <a:t>fileview.cpp</a:t>
            </a:r>
            <a:endParaRPr lang="en-US" dirty="0" smtClean="0"/>
          </a:p>
          <a:p>
            <a:pPr lvl="2"/>
            <a:r>
              <a:rPr lang="en-US" dirty="0" err="1" smtClean="0"/>
              <a:t>sudo</a:t>
            </a:r>
            <a:r>
              <a:rPr lang="en-US" dirty="0" smtClean="0"/>
              <a:t> ./</a:t>
            </a:r>
            <a:r>
              <a:rPr lang="en-US" dirty="0" err="1" smtClean="0"/>
              <a:t>fileview</a:t>
            </a:r>
            <a:r>
              <a:rPr lang="en-US" dirty="0" smtClean="0"/>
              <a:t> /</a:t>
            </a:r>
            <a:r>
              <a:rPr lang="en-US" dirty="0" err="1" smtClean="0"/>
              <a:t>dev</a:t>
            </a:r>
            <a:r>
              <a:rPr lang="en-US" dirty="0" smtClean="0"/>
              <a:t>/dram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78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Lab: ‘real-mode’ guest VM container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Demonstrate execution of a real-mode guest</a:t>
            </a:r>
          </a:p>
          <a:p>
            <a:pPr lvl="1"/>
            <a:r>
              <a:rPr lang="en-US" dirty="0" smtClean="0"/>
              <a:t>Execute BIOS interrupt 0x11 to obtain the available system device hardware</a:t>
            </a:r>
          </a:p>
          <a:p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README in directory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82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Lab: Reverse engineer a VMM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Familiarize ourselves with VMM from assembler-only perspective</a:t>
            </a:r>
            <a:endParaRPr lang="en-US" dirty="0"/>
          </a:p>
          <a:p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You’ll be provided with some assembly files in a zip file (transfer folder?)</a:t>
            </a:r>
          </a:p>
          <a:p>
            <a:pPr lvl="1"/>
            <a:r>
              <a:rPr lang="en-US" dirty="0" smtClean="0"/>
              <a:t>Look through them and locate VMX initialization</a:t>
            </a:r>
          </a:p>
          <a:p>
            <a:r>
              <a:rPr lang="en-US" dirty="0" smtClean="0"/>
              <a:t>Question</a:t>
            </a:r>
          </a:p>
          <a:p>
            <a:pPr lvl="1"/>
            <a:r>
              <a:rPr lang="en-US" dirty="0" smtClean="0"/>
              <a:t>What is this system doing?</a:t>
            </a:r>
          </a:p>
          <a:p>
            <a:pPr lvl="1"/>
            <a:r>
              <a:rPr lang="en-US" dirty="0" smtClean="0"/>
              <a:t>Is this a </a:t>
            </a:r>
            <a:r>
              <a:rPr lang="en-US" dirty="0" err="1" smtClean="0"/>
              <a:t>bluepill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25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VMCS Setup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Setting up a VMCS is the hardest part</a:t>
            </a:r>
          </a:p>
          <a:p>
            <a:r>
              <a:rPr lang="en-US" dirty="0" smtClean="0"/>
              <a:t>We’ve seen a couple of implementations that take shortcuts by making assumptions 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VMWare</a:t>
            </a:r>
            <a:r>
              <a:rPr lang="en-US" dirty="0" smtClean="0"/>
              <a:t>/</a:t>
            </a:r>
            <a:r>
              <a:rPr lang="en-US" dirty="0" err="1" smtClean="0"/>
              <a:t>Xen</a:t>
            </a:r>
            <a:r>
              <a:rPr lang="en-US" dirty="0" smtClean="0"/>
              <a:t>, however, would need to be more robust and configure appropriately based on features the hardware actually supports and features the user of the VMM wants</a:t>
            </a:r>
          </a:p>
          <a:p>
            <a:r>
              <a:rPr lang="en-US" dirty="0" smtClean="0"/>
              <a:t>Intel manual discusses a couple of algorithms for discovering hardware features and configuring the VMCS appropriately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515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Volume 3 Section 31.3</a:t>
            </a:r>
          </a:p>
          <a:p>
            <a:r>
              <a:rPr lang="en-US" dirty="0" smtClean="0"/>
              <a:t>Pretty complex implementation</a:t>
            </a:r>
          </a:p>
          <a:p>
            <a:r>
              <a:rPr lang="en-US" dirty="0" smtClean="0"/>
              <a:t>Choices</a:t>
            </a:r>
          </a:p>
          <a:p>
            <a:pPr lvl="1"/>
            <a:r>
              <a:rPr lang="en-US" dirty="0" smtClean="0"/>
              <a:t>Brute Force</a:t>
            </a:r>
          </a:p>
          <a:p>
            <a:pPr lvl="1"/>
            <a:r>
              <a:rPr lang="en-US" dirty="0" smtClean="0"/>
              <a:t>Extended Page Table (EPT) + VPID = Virtual TLB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16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Virtualization: Brute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Intercept all CR3 load/store</a:t>
            </a:r>
          </a:p>
          <a:p>
            <a:r>
              <a:rPr lang="en-US" dirty="0" smtClean="0"/>
              <a:t>Use shadow page tables</a:t>
            </a:r>
          </a:p>
          <a:p>
            <a:pPr lvl="1"/>
            <a:r>
              <a:rPr lang="en-US" dirty="0" smtClean="0"/>
              <a:t>You tell me… what’s a shadow page table?</a:t>
            </a:r>
          </a:p>
          <a:p>
            <a:r>
              <a:rPr lang="en-US" dirty="0" smtClean="0"/>
              <a:t>Ensure all guest manipulation of guest-page hierarchy remains consistent</a:t>
            </a:r>
          </a:p>
          <a:p>
            <a:r>
              <a:rPr lang="en-US" dirty="0" smtClean="0"/>
              <a:t>Poor performance, doesn’t leverage hardware mechanisms (EPT/VPID)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84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466"/>
            <a:ext cx="8229600" cy="1143000"/>
          </a:xfrm>
        </p:spPr>
        <p:txBody>
          <a:bodyPr/>
          <a:lstStyle/>
          <a:p>
            <a:r>
              <a:rPr lang="en-US" dirty="0" smtClean="0"/>
              <a:t>Memory Virtualization: Virtual TLB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17</a:t>
            </a:fld>
            <a:endParaRPr lang="en-US"/>
          </a:p>
        </p:txBody>
      </p:sp>
      <p:pic>
        <p:nvPicPr>
          <p:cNvPr id="9" name="Picture 8" descr="Screen shot 2012-06-18 at 10.37.44 AM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97" y="815012"/>
            <a:ext cx="7953484" cy="604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84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 “Introspection”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By registering with the VMCS events that cause </a:t>
            </a:r>
            <a:r>
              <a:rPr lang="en-US" dirty="0" err="1" smtClean="0"/>
              <a:t>VMExits</a:t>
            </a:r>
            <a:r>
              <a:rPr lang="en-US" dirty="0" smtClean="0"/>
              <a:t>, the transition from VMX non-root to root mode allows the inspection of guest state and memory, thus allowing the external inspection of the guest.</a:t>
            </a:r>
          </a:p>
          <a:p>
            <a:r>
              <a:rPr lang="en-US" dirty="0" smtClean="0"/>
              <a:t>We’ve discussed a number of events that can trigger a VM exit and allow for inspection of the guest system’s state</a:t>
            </a:r>
          </a:p>
          <a:p>
            <a:r>
              <a:rPr lang="en-US" dirty="0" smtClean="0"/>
              <a:t>We’ve also shown how we can essentially create callbacks that get hit when the VM exit conditions match an event of interest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4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 “Introspection”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Since the CR3 register contains the page directory pointer during a context switch (and thus </a:t>
            </a:r>
            <a:r>
              <a:rPr lang="en-US" dirty="0" smtClean="0"/>
              <a:t>VM Exit)</a:t>
            </a:r>
            <a:r>
              <a:rPr lang="en-US" dirty="0"/>
              <a:t>, </a:t>
            </a:r>
            <a:r>
              <a:rPr lang="en-US" dirty="0" smtClean="0"/>
              <a:t>this can be used to identify </a:t>
            </a:r>
            <a:r>
              <a:rPr lang="en-US" dirty="0"/>
              <a:t>the upcoming process before it executes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At the end of the day, this is a tool that can be used for malware analysis, system integrity checking, code isolation, 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0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All materials are licensed under a Creative Commons 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Share Alike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 license.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http://creativecommons.org/licenses/by-sa/3.0/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D3A4554-CCCF-824C-AC4D-4F1A26A2B21E}" type="slidenum">
              <a:rPr lang="en-US" sz="1400"/>
              <a:pPr/>
              <a:t>2</a:t>
            </a:fld>
            <a:endParaRPr lang="en-US" sz="1400"/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49463"/>
            <a:ext cx="6324600" cy="473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820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BluePill</a:t>
            </a:r>
            <a:r>
              <a:rPr lang="en-US" dirty="0"/>
              <a:t>/</a:t>
            </a:r>
            <a:r>
              <a:rPr lang="en-US" dirty="0" err="1" smtClean="0"/>
              <a:t>HyperJacking</a:t>
            </a:r>
            <a:r>
              <a:rPr lang="en-US" dirty="0" smtClean="0"/>
              <a:t>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Does not virtualize hardware</a:t>
            </a:r>
          </a:p>
          <a:p>
            <a:pPr lvl="1"/>
            <a:r>
              <a:rPr lang="en-US" dirty="0" err="1" smtClean="0"/>
              <a:t>BP’d</a:t>
            </a:r>
            <a:r>
              <a:rPr lang="en-US" dirty="0" smtClean="0"/>
              <a:t> systems see same hardware before/after</a:t>
            </a:r>
          </a:p>
          <a:p>
            <a:r>
              <a:rPr lang="en-US" dirty="0" smtClean="0"/>
              <a:t>Early </a:t>
            </a:r>
            <a:r>
              <a:rPr lang="en-US" dirty="0" err="1" smtClean="0"/>
              <a:t>PoCs</a:t>
            </a:r>
            <a:r>
              <a:rPr lang="en-US" dirty="0" smtClean="0"/>
              <a:t>, </a:t>
            </a:r>
            <a:r>
              <a:rPr lang="en-US" dirty="0" err="1" smtClean="0"/>
              <a:t>BlackHat</a:t>
            </a:r>
            <a:r>
              <a:rPr lang="en-US" dirty="0" smtClean="0"/>
              <a:t> 2006</a:t>
            </a:r>
          </a:p>
          <a:p>
            <a:pPr lvl="1"/>
            <a:r>
              <a:rPr lang="en-US" dirty="0" err="1" smtClean="0"/>
              <a:t>BluePill</a:t>
            </a:r>
            <a:r>
              <a:rPr lang="en-US" dirty="0" smtClean="0"/>
              <a:t> (</a:t>
            </a:r>
            <a:r>
              <a:rPr lang="en-US" dirty="0" err="1" smtClean="0"/>
              <a:t>Rutkowska</a:t>
            </a:r>
            <a:r>
              <a:rPr lang="en-US" dirty="0"/>
              <a:t>/</a:t>
            </a:r>
            <a:r>
              <a:rPr lang="en-US" dirty="0" err="1"/>
              <a:t>Tereshkin</a:t>
            </a:r>
            <a:r>
              <a:rPr lang="en-US" dirty="0"/>
              <a:t> </a:t>
            </a:r>
            <a:r>
              <a:rPr lang="en-US" dirty="0" smtClean="0"/>
              <a:t>@ COSEINC) , AMD-v, Windows</a:t>
            </a:r>
          </a:p>
          <a:p>
            <a:pPr lvl="1"/>
            <a:r>
              <a:rPr lang="en-US" dirty="0" smtClean="0"/>
              <a:t>Vitriol (Dino Dai </a:t>
            </a:r>
            <a:r>
              <a:rPr lang="en-US" dirty="0" err="1" smtClean="0"/>
              <a:t>Zovi</a:t>
            </a:r>
            <a:r>
              <a:rPr lang="en-US" dirty="0"/>
              <a:t> @ </a:t>
            </a:r>
            <a:r>
              <a:rPr lang="en-US" dirty="0" err="1"/>
              <a:t>Matasano</a:t>
            </a:r>
            <a:r>
              <a:rPr lang="en-US" dirty="0" smtClean="0"/>
              <a:t>), Intel VT-x, Mac OS X</a:t>
            </a:r>
          </a:p>
          <a:p>
            <a:r>
              <a:rPr lang="en-US" dirty="0" smtClean="0"/>
              <a:t>Early academic </a:t>
            </a:r>
            <a:r>
              <a:rPr lang="en-US" dirty="0" err="1" smtClean="0"/>
              <a:t>PoC</a:t>
            </a:r>
            <a:endParaRPr lang="en-US" dirty="0" smtClean="0"/>
          </a:p>
          <a:p>
            <a:pPr lvl="1"/>
            <a:r>
              <a:rPr lang="en-US" dirty="0" err="1"/>
              <a:t>SubVirt</a:t>
            </a:r>
            <a:r>
              <a:rPr lang="en-US" dirty="0"/>
              <a:t>, Samuel T. King et 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82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Hardware VM Based Rootkit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Virtual Machine Based Rootkit (VMBR)</a:t>
            </a:r>
          </a:p>
          <a:p>
            <a:r>
              <a:rPr lang="en-US" dirty="0" smtClean="0"/>
              <a:t>Start with CPL=0</a:t>
            </a:r>
          </a:p>
          <a:p>
            <a:r>
              <a:rPr lang="en-US" dirty="0" smtClean="0"/>
              <a:t>Allocate some unpaged physical memory</a:t>
            </a:r>
          </a:p>
          <a:p>
            <a:pPr lvl="1"/>
            <a:r>
              <a:rPr lang="en-US" dirty="0" smtClean="0"/>
              <a:t>Ensure no linear mappings to VMM after guest entry</a:t>
            </a:r>
          </a:p>
          <a:p>
            <a:r>
              <a:rPr lang="en-US" dirty="0" smtClean="0"/>
              <a:t>Move running OS into VMCS</a:t>
            </a:r>
          </a:p>
          <a:p>
            <a:r>
              <a:rPr lang="en-US" dirty="0" smtClean="0"/>
              <a:t>Intercept access to hardware (IO ports, …)</a:t>
            </a:r>
          </a:p>
          <a:p>
            <a:r>
              <a:rPr lang="en-US" b="1" dirty="0" smtClean="0"/>
              <a:t>Communicate to hardware VM rootkit via sentinel instructions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61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Keylogging</a:t>
            </a:r>
            <a:r>
              <a:rPr lang="en-US" dirty="0" smtClean="0"/>
              <a:t> in VMBR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Setup VMCS appropriately</a:t>
            </a:r>
          </a:p>
          <a:p>
            <a:pPr lvl="1"/>
            <a:r>
              <a:rPr lang="en-US" dirty="0" smtClean="0"/>
              <a:t>Determine the keyboard’s IO ports</a:t>
            </a:r>
          </a:p>
          <a:p>
            <a:pPr lvl="1"/>
            <a:r>
              <a:rPr lang="en-US" dirty="0" smtClean="0"/>
              <a:t>Intercept IO port access and handle/</a:t>
            </a:r>
            <a:r>
              <a:rPr lang="en-US" dirty="0" err="1" smtClean="0"/>
              <a:t>reinject</a:t>
            </a:r>
            <a:r>
              <a:rPr lang="en-US" dirty="0" smtClean="0"/>
              <a:t> the event to the guest VM.</a:t>
            </a:r>
          </a:p>
          <a:p>
            <a:r>
              <a:rPr lang="en-US" dirty="0"/>
              <a:t>Look </a:t>
            </a:r>
            <a:r>
              <a:rPr lang="en-US" dirty="0" smtClean="0"/>
              <a:t>up the lab </a:t>
            </a:r>
            <a:r>
              <a:rPr lang="en-US" dirty="0" err="1" smtClean="0"/>
              <a:t>Xeno</a:t>
            </a:r>
            <a:r>
              <a:rPr lang="en-US" dirty="0" smtClean="0"/>
              <a:t> made for talking to the keyboard controller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://opensecuritytraining.info/IntermediateX86.</a:t>
            </a:r>
            <a:r>
              <a:rPr lang="en-US" dirty="0" smtClean="0">
                <a:hlinkClick r:id="rId2"/>
              </a:rPr>
              <a:t>html</a:t>
            </a:r>
            <a:endParaRPr lang="en-US" dirty="0" smtClean="0"/>
          </a:p>
          <a:p>
            <a:r>
              <a:rPr lang="en-US" dirty="0" smtClean="0"/>
              <a:t>Another example, see </a:t>
            </a:r>
            <a:r>
              <a:rPr lang="en-US" dirty="0" err="1" smtClean="0"/>
              <a:t>Hyperdbg</a:t>
            </a:r>
            <a:endParaRPr lang="en-US" dirty="0" smtClean="0"/>
          </a:p>
          <a:p>
            <a:pPr lvl="1"/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err="1"/>
              <a:t>code.google.com</a:t>
            </a:r>
            <a:r>
              <a:rPr lang="en-US" dirty="0"/>
              <a:t>/p/</a:t>
            </a:r>
            <a:r>
              <a:rPr lang="en-US" dirty="0" err="1"/>
              <a:t>hyperdbg</a:t>
            </a:r>
            <a:r>
              <a:rPr lang="en-US" dirty="0"/>
              <a:t>/source/browse/trunk/</a:t>
            </a:r>
            <a:r>
              <a:rPr lang="en-US" dirty="0" err="1"/>
              <a:t>hyperdbg</a:t>
            </a:r>
            <a:r>
              <a:rPr lang="en-US" dirty="0"/>
              <a:t>/</a:t>
            </a:r>
            <a:r>
              <a:rPr lang="en-US" dirty="0" err="1"/>
              <a:t>keyboard.c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670"/>
            <a:ext cx="8229600" cy="1143000"/>
          </a:xfrm>
        </p:spPr>
        <p:txBody>
          <a:bodyPr/>
          <a:lstStyle/>
          <a:p>
            <a:r>
              <a:rPr lang="en-US" dirty="0" err="1" smtClean="0"/>
              <a:t>bpknock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23</a:t>
            </a:fld>
            <a:endParaRPr lang="en-US"/>
          </a:p>
        </p:txBody>
      </p:sp>
      <p:pic>
        <p:nvPicPr>
          <p:cNvPr id="7" name="Picture 6" descr="Screen shot 2012-06-15 at 8.29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99" y="1169816"/>
            <a:ext cx="7988782" cy="5186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71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958"/>
            <a:ext cx="8229600" cy="1143000"/>
          </a:xfrm>
        </p:spPr>
        <p:txBody>
          <a:bodyPr/>
          <a:lstStyle/>
          <a:p>
            <a:r>
              <a:rPr lang="en-US" dirty="0" err="1" smtClean="0"/>
              <a:t>bpknock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24</a:t>
            </a:fld>
            <a:endParaRPr lang="en-US"/>
          </a:p>
        </p:txBody>
      </p:sp>
      <p:pic>
        <p:nvPicPr>
          <p:cNvPr id="7" name="Picture 6" descr="Screen shot 2012-06-15 at 8.32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71" y="1166958"/>
            <a:ext cx="7926078" cy="4698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9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bpknock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25</a:t>
            </a:fld>
            <a:endParaRPr lang="en-US"/>
          </a:p>
        </p:txBody>
      </p:sp>
      <p:pic>
        <p:nvPicPr>
          <p:cNvPr id="7" name="Picture 6" descr="Screen shot 2012-06-15 at 8.31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51" y="183832"/>
            <a:ext cx="8120574" cy="658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07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Blue Pill Idea (Simplified)</a:t>
            </a:r>
            <a:endParaRPr lang="en-US" dirty="0"/>
          </a:p>
        </p:txBody>
      </p:sp>
      <p:pic>
        <p:nvPicPr>
          <p:cNvPr id="7" name="Content Placeholder 6" descr="Screen shot 2012-05-31 at 6.27.08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" t="12938" r="-394"/>
          <a:stretch/>
        </p:blipFill>
        <p:spPr>
          <a:xfrm>
            <a:off x="815123" y="1320006"/>
            <a:ext cx="7263184" cy="503634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8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Vitriol</a:t>
            </a:r>
            <a:endParaRPr lang="en-US" dirty="0"/>
          </a:p>
        </p:txBody>
      </p:sp>
      <p:pic>
        <p:nvPicPr>
          <p:cNvPr id="7" name="Content Placeholder 6" descr="Screen shot 2011-09-06 at 9.33.32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76" b="17376"/>
          <a:stretch>
            <a:fillRect/>
          </a:stretch>
        </p:blipFill>
        <p:spPr>
          <a:xfrm>
            <a:off x="513644" y="1825976"/>
            <a:ext cx="7769578" cy="4272969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27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36889" y="162277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4448" y="1411113"/>
            <a:ext cx="3655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BH USA 2007. Goldsmith and Lawson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54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Lguest</a:t>
            </a:r>
            <a:r>
              <a:rPr lang="en-US" dirty="0" smtClean="0"/>
              <a:t>, </a:t>
            </a:r>
            <a:r>
              <a:rPr lang="en-US" dirty="0" err="1"/>
              <a:t>Xen</a:t>
            </a:r>
            <a:r>
              <a:rPr lang="en-US" dirty="0"/>
              <a:t>, QEMU/</a:t>
            </a:r>
            <a:r>
              <a:rPr lang="en-US" dirty="0" smtClean="0"/>
              <a:t>KVM</a:t>
            </a:r>
          </a:p>
          <a:p>
            <a:r>
              <a:rPr lang="en-US" dirty="0" smtClean="0"/>
              <a:t>Vitriol (</a:t>
            </a:r>
            <a:r>
              <a:rPr lang="en-US" dirty="0" err="1" smtClean="0"/>
              <a:t>Matasano</a:t>
            </a:r>
            <a:r>
              <a:rPr lang="en-US" dirty="0" smtClean="0"/>
              <a:t>), </a:t>
            </a:r>
            <a:r>
              <a:rPr lang="en-US" dirty="0" err="1" smtClean="0"/>
              <a:t>BluePill</a:t>
            </a:r>
            <a:r>
              <a:rPr lang="en-US" dirty="0"/>
              <a:t>/</a:t>
            </a:r>
            <a:r>
              <a:rPr lang="en-US" dirty="0" err="1" smtClean="0"/>
              <a:t>NewBluePill</a:t>
            </a:r>
            <a:r>
              <a:rPr lang="en-US" dirty="0" smtClean="0"/>
              <a:t> (ITL)</a:t>
            </a:r>
          </a:p>
          <a:p>
            <a:r>
              <a:rPr lang="en-US" dirty="0" smtClean="0"/>
              <a:t>Debugging</a:t>
            </a:r>
          </a:p>
          <a:p>
            <a:pPr lvl="1"/>
            <a:r>
              <a:rPr lang="en-US" dirty="0" err="1" smtClean="0"/>
              <a:t>Hyperdbg</a:t>
            </a:r>
            <a:r>
              <a:rPr lang="en-US" dirty="0" smtClean="0"/>
              <a:t>, </a:t>
            </a:r>
            <a:r>
              <a:rPr lang="en-US" dirty="0" err="1" smtClean="0"/>
              <a:t>virtdbg</a:t>
            </a:r>
            <a:endParaRPr lang="en-US" dirty="0" smtClean="0"/>
          </a:p>
          <a:p>
            <a:r>
              <a:rPr lang="en-US" dirty="0" smtClean="0"/>
              <a:t>Academic</a:t>
            </a:r>
          </a:p>
          <a:p>
            <a:pPr lvl="1"/>
            <a:r>
              <a:rPr lang="en-US" dirty="0" err="1" smtClean="0"/>
              <a:t>SubVirt</a:t>
            </a:r>
            <a:r>
              <a:rPr lang="en-US" dirty="0" smtClean="0"/>
              <a:t> (Microsoft Research), V3vee Palacios</a:t>
            </a:r>
            <a:r>
              <a:rPr lang="en-US" dirty="0"/>
              <a:t> </a:t>
            </a:r>
            <a:r>
              <a:rPr lang="en-US" dirty="0" smtClean="0"/>
              <a:t>(NWU), </a:t>
            </a:r>
            <a:r>
              <a:rPr lang="en-US" dirty="0" err="1" smtClean="0"/>
              <a:t>SecVisor</a:t>
            </a:r>
            <a:r>
              <a:rPr lang="en-US" dirty="0" smtClean="0"/>
              <a:t> (CMU), </a:t>
            </a:r>
            <a:r>
              <a:rPr lang="en-US" dirty="0" err="1" smtClean="0"/>
              <a:t>BitVisor</a:t>
            </a:r>
            <a:r>
              <a:rPr lang="en-US" dirty="0"/>
              <a:t> (University of </a:t>
            </a:r>
            <a:r>
              <a:rPr lang="en-US" dirty="0" smtClean="0"/>
              <a:t>Tsukuba)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NewBluePill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for a Black Hat training session</a:t>
            </a:r>
          </a:p>
          <a:p>
            <a:r>
              <a:rPr lang="en-US" dirty="0" smtClean="0"/>
              <a:t>Copyright terms are limiting (reproduced below)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://bluepillstudy.googlecode.com/svn</a:t>
            </a:r>
            <a:r>
              <a:rPr lang="en-US" dirty="0" smtClean="0">
                <a:hlinkClick r:id="rId2"/>
              </a:rPr>
              <a:t>/trunk</a:t>
            </a:r>
            <a:r>
              <a:rPr lang="en-US" dirty="0">
                <a:hlinkClick r:id="rId2"/>
              </a:rPr>
              <a:t>/nbp-0.32-public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29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5949" y="4417358"/>
            <a:ext cx="7984590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/>
              <a:t>; Copyright holder: Invisible Things Lab</a:t>
            </a:r>
          </a:p>
          <a:p>
            <a:r>
              <a:rPr lang="en-US" sz="1200" dirty="0"/>
              <a:t>; </a:t>
            </a:r>
          </a:p>
          <a:p>
            <a:r>
              <a:rPr lang="en-US" sz="1200" dirty="0"/>
              <a:t>; This software is protected by domestic and International</a:t>
            </a:r>
          </a:p>
          <a:p>
            <a:r>
              <a:rPr lang="en-US" sz="1200" dirty="0"/>
              <a:t>; copyright laws. Any use (including publishing and</a:t>
            </a:r>
          </a:p>
          <a:p>
            <a:r>
              <a:rPr lang="en-US" sz="1200" dirty="0"/>
              <a:t>; distribution) of this software requires a valid license</a:t>
            </a:r>
          </a:p>
          <a:p>
            <a:r>
              <a:rPr lang="en-US" sz="1200" dirty="0"/>
              <a:t>; from the copyright holder.</a:t>
            </a:r>
          </a:p>
          <a:p>
            <a:r>
              <a:rPr lang="en-US" sz="1200" dirty="0"/>
              <a:t>;</a:t>
            </a:r>
          </a:p>
          <a:p>
            <a:r>
              <a:rPr lang="en-US" sz="1200" dirty="0"/>
              <a:t>; This software is provided for the educational use only</a:t>
            </a:r>
          </a:p>
          <a:p>
            <a:r>
              <a:rPr lang="en-US" sz="1200" dirty="0"/>
              <a:t>; during the Black Hat training. This software should not</a:t>
            </a:r>
          </a:p>
          <a:p>
            <a:r>
              <a:rPr lang="en-US" sz="1200" dirty="0"/>
              <a:t>; be used on production systems.</a:t>
            </a:r>
          </a:p>
        </p:txBody>
      </p:sp>
    </p:spTree>
    <p:extLst>
      <p:ext uri="{BB962C8B-B14F-4D97-AF65-F5344CB8AC3E}">
        <p14:creationId xmlns:p14="http://schemas.microsoft.com/office/powerpoint/2010/main" val="393974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VMX Setup Refresher (in assembly)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26451" y="4062413"/>
            <a:ext cx="3112185" cy="20589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; 50. set guest RIP to 0x1234</a:t>
            </a:r>
          </a:p>
          <a:p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 err="1"/>
              <a:t>rax</a:t>
            </a:r>
            <a:r>
              <a:rPr lang="en-US" dirty="0" smtClean="0"/>
              <a:t>, 0681Eh</a:t>
            </a:r>
            <a:endParaRPr lang="en-US" dirty="0"/>
          </a:p>
          <a:p>
            <a:r>
              <a:rPr lang="en-US" dirty="0" err="1"/>
              <a:t>mov</a:t>
            </a:r>
            <a:r>
              <a:rPr lang="en-US" dirty="0"/>
              <a:t> </a:t>
            </a:r>
            <a:r>
              <a:rPr lang="en-US" dirty="0" err="1"/>
              <a:t>rbx</a:t>
            </a:r>
            <a:r>
              <a:rPr lang="en-US" dirty="0" smtClean="0"/>
              <a:t>, 1234h</a:t>
            </a:r>
            <a:endParaRPr lang="en-US" dirty="0"/>
          </a:p>
          <a:p>
            <a:r>
              <a:rPr lang="en-US" dirty="0" err="1"/>
              <a:t>vmwrite</a:t>
            </a:r>
            <a:r>
              <a:rPr lang="en-US" dirty="0"/>
              <a:t> </a:t>
            </a:r>
            <a:r>
              <a:rPr lang="en-US" dirty="0" err="1"/>
              <a:t>rax</a:t>
            </a:r>
            <a:r>
              <a:rPr lang="en-US" dirty="0" smtClean="0"/>
              <a:t>, </a:t>
            </a:r>
            <a:r>
              <a:rPr lang="en-US" dirty="0" err="1" smtClean="0"/>
              <a:t>rbx</a:t>
            </a:r>
            <a:endParaRPr lang="en-US" dirty="0" smtClean="0"/>
          </a:p>
          <a:p>
            <a:r>
              <a:rPr lang="en-US" dirty="0" smtClean="0"/>
              <a:t>…</a:t>
            </a:r>
          </a:p>
          <a:p>
            <a:r>
              <a:rPr lang="en-US" dirty="0" err="1" smtClean="0"/>
              <a:t>vmlaunch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42721" y="1730786"/>
            <a:ext cx="2881025" cy="19159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; 1. Check VMX support</a:t>
            </a:r>
          </a:p>
          <a:p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/>
              <a:t>eax,1</a:t>
            </a:r>
          </a:p>
          <a:p>
            <a:r>
              <a:rPr lang="en-US" dirty="0" err="1"/>
              <a:t>cpuid</a:t>
            </a:r>
            <a:endParaRPr lang="en-US" dirty="0"/>
          </a:p>
          <a:p>
            <a:r>
              <a:rPr lang="en-US" dirty="0" err="1"/>
              <a:t>bt</a:t>
            </a:r>
            <a:r>
              <a:rPr lang="en-US" dirty="0"/>
              <a:t> ecx,5</a:t>
            </a:r>
          </a:p>
          <a:p>
            <a:r>
              <a:rPr lang="en-US" dirty="0" err="1"/>
              <a:t>jc</a:t>
            </a:r>
            <a:r>
              <a:rPr lang="en-US" dirty="0"/>
              <a:t> </a:t>
            </a:r>
            <a:r>
              <a:rPr lang="en-US" dirty="0" err="1"/>
              <a:t>VMX_Supported</a:t>
            </a:r>
            <a:endParaRPr lang="en-US" dirty="0"/>
          </a:p>
          <a:p>
            <a:r>
              <a:rPr lang="en-US" dirty="0" err="1"/>
              <a:t>jmp</a:t>
            </a:r>
            <a:r>
              <a:rPr lang="en-US" dirty="0"/>
              <a:t> </a:t>
            </a:r>
            <a:r>
              <a:rPr lang="en-US" dirty="0" err="1"/>
              <a:t>VMX_NotSupported</a:t>
            </a:r>
            <a:r>
              <a:rPr lang="en-US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5619899" y="1722478"/>
            <a:ext cx="3118737" cy="2088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; 3. </a:t>
            </a:r>
            <a:r>
              <a:rPr lang="en-US" dirty="0" err="1" smtClean="0"/>
              <a:t>Init.</a:t>
            </a:r>
            <a:r>
              <a:rPr lang="en-US" dirty="0" smtClean="0"/>
              <a:t> VMXON/VMCS regions</a:t>
            </a:r>
          </a:p>
          <a:p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 err="1"/>
              <a:t>ecx</a:t>
            </a:r>
            <a:r>
              <a:rPr lang="en-US" dirty="0"/>
              <a:t>, 0x480</a:t>
            </a:r>
          </a:p>
          <a:p>
            <a:r>
              <a:rPr lang="en-US" dirty="0" err="1"/>
              <a:t>rdmsr</a:t>
            </a:r>
            <a:endParaRPr lang="en-US" dirty="0"/>
          </a:p>
          <a:p>
            <a:r>
              <a:rPr lang="en-US" dirty="0" err="1"/>
              <a:t>mov</a:t>
            </a:r>
            <a:r>
              <a:rPr lang="en-US" dirty="0"/>
              <a:t> </a:t>
            </a:r>
            <a:r>
              <a:rPr lang="en-US" dirty="0" err="1"/>
              <a:t>edx</a:t>
            </a:r>
            <a:r>
              <a:rPr lang="en-US" dirty="0"/>
              <a:t>, [</a:t>
            </a:r>
            <a:r>
              <a:rPr lang="en-US" dirty="0" err="1"/>
              <a:t>vmxon-ptr</a:t>
            </a:r>
            <a:r>
              <a:rPr lang="en-US" dirty="0"/>
              <a:t>]</a:t>
            </a:r>
          </a:p>
          <a:p>
            <a:r>
              <a:rPr lang="en-US" dirty="0" err="1"/>
              <a:t>mov</a:t>
            </a:r>
            <a:r>
              <a:rPr lang="en-US" dirty="0"/>
              <a:t> [</a:t>
            </a:r>
            <a:r>
              <a:rPr lang="en-US" dirty="0" err="1"/>
              <a:t>edx</a:t>
            </a:r>
            <a:r>
              <a:rPr lang="en-US" dirty="0"/>
              <a:t>], </a:t>
            </a:r>
            <a:r>
              <a:rPr lang="en-US" dirty="0" err="1"/>
              <a:t>eax</a:t>
            </a:r>
            <a:endParaRPr lang="en-US" dirty="0"/>
          </a:p>
          <a:p>
            <a:r>
              <a:rPr lang="en-US" dirty="0" err="1"/>
              <a:t>mov</a:t>
            </a:r>
            <a:r>
              <a:rPr lang="en-US" dirty="0"/>
              <a:t> </a:t>
            </a:r>
            <a:r>
              <a:rPr lang="en-US" dirty="0" err="1"/>
              <a:t>edx</a:t>
            </a:r>
            <a:r>
              <a:rPr lang="en-US" dirty="0"/>
              <a:t>, [</a:t>
            </a:r>
            <a:r>
              <a:rPr lang="en-US" dirty="0" err="1" smtClean="0"/>
              <a:t>guestvmcs-</a:t>
            </a:r>
            <a:r>
              <a:rPr lang="en-US" dirty="0" err="1"/>
              <a:t>ptr</a:t>
            </a:r>
            <a:r>
              <a:rPr lang="en-US" dirty="0"/>
              <a:t>]</a:t>
            </a:r>
          </a:p>
          <a:p>
            <a:r>
              <a:rPr lang="en-US" dirty="0" err="1"/>
              <a:t>mov</a:t>
            </a:r>
            <a:r>
              <a:rPr lang="en-US" dirty="0"/>
              <a:t> [</a:t>
            </a:r>
            <a:r>
              <a:rPr lang="en-US" dirty="0" err="1"/>
              <a:t>edx</a:t>
            </a:r>
            <a:r>
              <a:rPr lang="en-US" dirty="0"/>
              <a:t>], </a:t>
            </a:r>
            <a:r>
              <a:rPr lang="en-US" dirty="0" err="1" smtClean="0"/>
              <a:t>eax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630533" y="1722478"/>
            <a:ext cx="1872403" cy="12489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; 2. Enable VMXE</a:t>
            </a:r>
          </a:p>
          <a:p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 err="1"/>
              <a:t>eax</a:t>
            </a:r>
            <a:r>
              <a:rPr lang="en-US" dirty="0"/>
              <a:t>, cr4</a:t>
            </a:r>
          </a:p>
          <a:p>
            <a:r>
              <a:rPr lang="en-US" dirty="0" err="1"/>
              <a:t>bts</a:t>
            </a:r>
            <a:r>
              <a:rPr lang="en-US" dirty="0"/>
              <a:t> </a:t>
            </a:r>
            <a:r>
              <a:rPr lang="en-US" dirty="0" err="1"/>
              <a:t>eax</a:t>
            </a:r>
            <a:r>
              <a:rPr lang="en-US" dirty="0"/>
              <a:t>, 13</a:t>
            </a:r>
          </a:p>
          <a:p>
            <a:r>
              <a:rPr lang="en-US" dirty="0" err="1"/>
              <a:t>mov</a:t>
            </a:r>
            <a:r>
              <a:rPr lang="en-US" dirty="0"/>
              <a:t> cr4, </a:t>
            </a:r>
            <a:r>
              <a:rPr lang="en-US" dirty="0" err="1"/>
              <a:t>eax</a:t>
            </a:r>
            <a:endParaRPr lang="en-US" dirty="0"/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30270" y="4066263"/>
            <a:ext cx="2893475" cy="22900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; 4. Initialize VMX</a:t>
            </a:r>
          </a:p>
          <a:p>
            <a:r>
              <a:rPr lang="en-US" dirty="0" smtClean="0"/>
              <a:t>; *</a:t>
            </a:r>
            <a:r>
              <a:rPr lang="en-US" dirty="0" err="1" smtClean="0"/>
              <a:t>vmxon-ptr</a:t>
            </a:r>
            <a:r>
              <a:rPr lang="en-US" dirty="0" smtClean="0"/>
              <a:t> = (PA*) </a:t>
            </a:r>
            <a:r>
              <a:rPr lang="en-US" dirty="0" err="1" smtClean="0"/>
              <a:t>Alloc</a:t>
            </a:r>
            <a:r>
              <a:rPr lang="en-US" dirty="0" smtClean="0"/>
              <a:t>()</a:t>
            </a:r>
          </a:p>
          <a:p>
            <a:r>
              <a:rPr lang="en-US" dirty="0" smtClean="0"/>
              <a:t>VMXON </a:t>
            </a:r>
            <a:r>
              <a:rPr lang="en-US" dirty="0"/>
              <a:t>[</a:t>
            </a:r>
            <a:r>
              <a:rPr lang="en-US" dirty="0" err="1"/>
              <a:t>vmxon-ptr</a:t>
            </a:r>
            <a:r>
              <a:rPr lang="en-US" dirty="0"/>
              <a:t>]</a:t>
            </a:r>
          </a:p>
          <a:p>
            <a:r>
              <a:rPr lang="en-US" dirty="0" err="1"/>
              <a:t>jbe</a:t>
            </a:r>
            <a:r>
              <a:rPr lang="en-US" dirty="0"/>
              <a:t> fail</a:t>
            </a:r>
          </a:p>
          <a:p>
            <a:r>
              <a:rPr lang="en-US" dirty="0" smtClean="0"/>
              <a:t>VMCLEAR [</a:t>
            </a:r>
            <a:r>
              <a:rPr lang="en-US" dirty="0"/>
              <a:t>guest-</a:t>
            </a:r>
            <a:r>
              <a:rPr lang="en-US" dirty="0" err="1"/>
              <a:t>ptr</a:t>
            </a:r>
            <a:r>
              <a:rPr lang="en-US" dirty="0"/>
              <a:t>]</a:t>
            </a:r>
          </a:p>
          <a:p>
            <a:r>
              <a:rPr lang="en-US" dirty="0" err="1"/>
              <a:t>jbe</a:t>
            </a:r>
            <a:r>
              <a:rPr lang="en-US" dirty="0"/>
              <a:t> fail</a:t>
            </a:r>
          </a:p>
          <a:p>
            <a:r>
              <a:rPr lang="en-US" dirty="0" smtClean="0"/>
              <a:t>VMPTRLD [</a:t>
            </a:r>
            <a:r>
              <a:rPr lang="en-US" dirty="0"/>
              <a:t>guest-</a:t>
            </a:r>
            <a:r>
              <a:rPr lang="en-US" dirty="0" err="1"/>
              <a:t>ptr</a:t>
            </a:r>
            <a:r>
              <a:rPr lang="en-US" dirty="0"/>
              <a:t>]</a:t>
            </a:r>
          </a:p>
          <a:p>
            <a:r>
              <a:rPr lang="en-US" dirty="0" err="1"/>
              <a:t>jbe</a:t>
            </a:r>
            <a:r>
              <a:rPr lang="en-US" dirty="0"/>
              <a:t> fail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47496" y="4083213"/>
            <a:ext cx="1563181" cy="1200329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; 5. </a:t>
            </a:r>
            <a:r>
              <a:rPr lang="en-US" dirty="0" err="1" smtClean="0"/>
              <a:t>Init</a:t>
            </a:r>
            <a:r>
              <a:rPr lang="en-US" dirty="0" smtClean="0"/>
              <a:t> VMCS and VM execution controls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958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Lguest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x86 hypervisor for hosting other Linux kernels</a:t>
            </a:r>
          </a:p>
          <a:p>
            <a:r>
              <a:rPr lang="en-US" dirty="0" smtClean="0"/>
              <a:t>Load kernel module which you will load into running kernel</a:t>
            </a:r>
          </a:p>
          <a:p>
            <a:r>
              <a:rPr lang="en-US" dirty="0" smtClean="0"/>
              <a:t>Simple I/O for communication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27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314"/>
            <a:ext cx="8229600" cy="1143000"/>
          </a:xfrm>
        </p:spPr>
        <p:txBody>
          <a:bodyPr/>
          <a:lstStyle/>
          <a:p>
            <a:r>
              <a:rPr lang="en-US" dirty="0" smtClean="0"/>
              <a:t>Detecting Virtualization/VMBRs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568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Godsmith</a:t>
            </a:r>
            <a:r>
              <a:rPr lang="en-US" dirty="0" smtClean="0"/>
              <a:t>, Lawson proposed detection heuristics [1]</a:t>
            </a:r>
          </a:p>
          <a:p>
            <a:pPr lvl="1"/>
            <a:r>
              <a:rPr lang="en-US" dirty="0" smtClean="0"/>
              <a:t>Functional (behavior or state changes)</a:t>
            </a:r>
          </a:p>
          <a:p>
            <a:pPr lvl="1"/>
            <a:r>
              <a:rPr lang="en-US" dirty="0" smtClean="0"/>
              <a:t>Side-channel (timing variations)</a:t>
            </a:r>
          </a:p>
          <a:p>
            <a:r>
              <a:rPr lang="en-US" dirty="0" smtClean="0"/>
              <a:t>Point methods</a:t>
            </a:r>
          </a:p>
          <a:p>
            <a:pPr lvl="1"/>
            <a:r>
              <a:rPr lang="en-US" dirty="0" smtClean="0"/>
              <a:t>Processor errata</a:t>
            </a:r>
          </a:p>
          <a:p>
            <a:pPr lvl="1"/>
            <a:r>
              <a:rPr lang="en-US" dirty="0" err="1" smtClean="0"/>
              <a:t>VMCall</a:t>
            </a:r>
            <a:r>
              <a:rPr lang="en-US" dirty="0" smtClean="0"/>
              <a:t> functions/CPUID results</a:t>
            </a:r>
          </a:p>
          <a:p>
            <a:pPr lvl="1"/>
            <a:r>
              <a:rPr lang="en-US" dirty="0"/>
              <a:t>Look for artifacts in processes, file system, and/or registry, memory.</a:t>
            </a:r>
          </a:p>
          <a:p>
            <a:pPr lvl="1"/>
            <a:r>
              <a:rPr lang="en-US" dirty="0"/>
              <a:t>Look for specific virtual hardware</a:t>
            </a:r>
          </a:p>
          <a:p>
            <a:pPr lvl="1"/>
            <a:r>
              <a:rPr lang="en-US" dirty="0"/>
              <a:t>Look for specific processor instructions and capabilities</a:t>
            </a:r>
          </a:p>
          <a:p>
            <a:r>
              <a:rPr lang="en-US" dirty="0" smtClean="0"/>
              <a:t>See </a:t>
            </a:r>
            <a:r>
              <a:rPr lang="en-US" dirty="0" err="1" smtClean="0"/>
              <a:t>RedPill</a:t>
            </a:r>
            <a:r>
              <a:rPr lang="en-US" dirty="0"/>
              <a:t>, </a:t>
            </a:r>
            <a:r>
              <a:rPr lang="en-US" dirty="0" err="1"/>
              <a:t>NoPill</a:t>
            </a:r>
            <a:r>
              <a:rPr lang="en-US" dirty="0"/>
              <a:t>, and </a:t>
            </a:r>
            <a:r>
              <a:rPr lang="en-US" dirty="0" err="1" smtClean="0"/>
              <a:t>ScoopyNG</a:t>
            </a:r>
            <a:endParaRPr lang="en-US" dirty="0" smtClean="0"/>
          </a:p>
          <a:p>
            <a:pPr lvl="1"/>
            <a:r>
              <a:rPr lang="en-US" dirty="0" err="1" smtClean="0"/>
              <a:t>ScoopyNG</a:t>
            </a:r>
            <a:r>
              <a:rPr lang="en-US" dirty="0" smtClean="0"/>
              <a:t> = </a:t>
            </a:r>
            <a:r>
              <a:rPr lang="en-US" dirty="0" err="1" smtClean="0"/>
              <a:t>Scoopy</a:t>
            </a:r>
            <a:r>
              <a:rPr lang="en-US" dirty="0" smtClean="0"/>
              <a:t> Doo + Jerry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31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54956" y="5984816"/>
            <a:ext cx="7446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[1] http</a:t>
            </a:r>
            <a:r>
              <a:rPr lang="en-US" sz="1600" dirty="0"/>
              <a:t>://</a:t>
            </a:r>
            <a:r>
              <a:rPr lang="en-US" sz="1600" dirty="0" err="1"/>
              <a:t>www.matasano.com</a:t>
            </a:r>
            <a:r>
              <a:rPr lang="en-US" sz="1600" dirty="0"/>
              <a:t>/research/bh-usa-07-ptacek_goldsmith_and_lawson.pdf</a:t>
            </a:r>
          </a:p>
        </p:txBody>
      </p:sp>
    </p:spTree>
    <p:extLst>
      <p:ext uri="{BB962C8B-B14F-4D97-AF65-F5344CB8AC3E}">
        <p14:creationId xmlns:p14="http://schemas.microsoft.com/office/powerpoint/2010/main" val="178147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Instructions That Cause VM Exits Unconditionally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CPUID, GETSEC</a:t>
            </a:r>
            <a:r>
              <a:rPr lang="en-US" dirty="0" smtClean="0"/>
              <a:t>, </a:t>
            </a:r>
            <a:r>
              <a:rPr lang="en-US" dirty="0"/>
              <a:t>INVD, and XSETBV</a:t>
            </a:r>
            <a:r>
              <a:rPr lang="en-US" dirty="0" smtClean="0"/>
              <a:t>. </a:t>
            </a:r>
            <a:r>
              <a:rPr lang="en-US" dirty="0"/>
              <a:t>This is also true of instructions</a:t>
            </a:r>
          </a:p>
          <a:p>
            <a:r>
              <a:rPr lang="en-US" dirty="0" smtClean="0"/>
              <a:t>introduced with VMX, which include: INVEPT, INVVPID, VMCALL,5 VMCLEAR,</a:t>
            </a:r>
            <a:r>
              <a:rPr lang="en-US" dirty="0"/>
              <a:t> VMLAUNCH, VMPTRLD, VMPTRST, VMREAD, VMRESUME, VMWRITE, VMXOFF, </a:t>
            </a:r>
            <a:r>
              <a:rPr lang="en-US" dirty="0" smtClean="0"/>
              <a:t>and VMXON.</a:t>
            </a:r>
          </a:p>
          <a:p>
            <a:r>
              <a:rPr lang="en-US" dirty="0" smtClean="0"/>
              <a:t>Meaning there should be a timing difference caused by a VM exit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5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Instructions That Cause VM Exits Conditionally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can figure out whether the software trying to escape detection will be forced to exit to support a particular pre-existing feature</a:t>
            </a:r>
          </a:p>
          <a:p>
            <a:r>
              <a:rPr lang="en-US" dirty="0" smtClean="0"/>
              <a:t>Section 25.1.3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68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3026"/>
            <a:ext cx="8229600" cy="1143000"/>
          </a:xfrm>
        </p:spPr>
        <p:txBody>
          <a:bodyPr/>
          <a:lstStyle/>
          <a:p>
            <a:r>
              <a:rPr lang="en-US" dirty="0" err="1" smtClean="0"/>
              <a:t>RedPill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911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Calibri"/>
                <a:ea typeface="ＭＳ Ｐゴシック" charset="0"/>
                <a:cs typeface="Calibri"/>
              </a:rPr>
              <a:t>Joanna </a:t>
            </a:r>
            <a:r>
              <a:rPr lang="en-US" dirty="0" err="1" smtClean="0">
                <a:latin typeface="Calibri"/>
                <a:ea typeface="ＭＳ Ｐゴシック" charset="0"/>
                <a:cs typeface="Calibri"/>
              </a:rPr>
              <a:t>Rutkowska</a:t>
            </a:r>
            <a:r>
              <a:rPr lang="en-US" dirty="0" smtClean="0">
                <a:latin typeface="Calibri"/>
                <a:ea typeface="ＭＳ Ｐゴシック" charset="0"/>
                <a:cs typeface="Calibri"/>
              </a:rPr>
              <a:t>, 2004 - </a:t>
            </a:r>
            <a:r>
              <a:rPr lang="ja-JP" altLang="en-US" dirty="0" smtClean="0">
                <a:latin typeface="Calibri"/>
                <a:ea typeface="ＭＳ Ｐゴシック" charset="0"/>
                <a:cs typeface="Calibri"/>
              </a:rPr>
              <a:t>“</a:t>
            </a:r>
            <a:r>
              <a:rPr lang="en-US" dirty="0" smtClean="0">
                <a:latin typeface="Calibri"/>
                <a:ea typeface="ＭＳ Ｐゴシック" charset="0"/>
                <a:cs typeface="Calibri"/>
              </a:rPr>
              <a:t>Red Pill... or how to detect VMM using (almost) one CPU instruction</a:t>
            </a:r>
            <a:r>
              <a:rPr lang="ja-JP" altLang="en-US" dirty="0" smtClean="0">
                <a:latin typeface="Calibri"/>
                <a:ea typeface="ＭＳ Ｐゴシック" charset="0"/>
                <a:cs typeface="Calibri"/>
              </a:rPr>
              <a:t>”</a:t>
            </a:r>
            <a:endParaRPr lang="en-US" altLang="ja-JP" dirty="0" smtClean="0">
              <a:latin typeface="Calibri"/>
              <a:ea typeface="ＭＳ Ｐゴシック" charset="0"/>
              <a:cs typeface="Calibri"/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Calibri"/>
                <a:ea typeface="ＭＳ Ｐゴシック" charset="0"/>
                <a:cs typeface="Calibri"/>
                <a:hlinkClick r:id="rId2"/>
              </a:rPr>
              <a:t>http://www.invisiblethings.org/papers/redpill.html</a:t>
            </a:r>
            <a:endParaRPr lang="en-US" dirty="0" smtClean="0">
              <a:latin typeface="Calibri"/>
              <a:ea typeface="ＭＳ Ｐゴシック" charset="0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alibri"/>
                <a:ea typeface="ＭＳ Ｐゴシック" charset="0"/>
                <a:cs typeface="Calibri"/>
              </a:rPr>
              <a:t>Using SIDT (Store Interrupt Descriptor Table Register) instruction to profile the current value in the IDTR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alibri"/>
                <a:ea typeface="ＭＳ Ｐゴシック" charset="0"/>
                <a:cs typeface="Calibri"/>
              </a:rPr>
              <a:t>She had found that the most significant byte of the IDTR had a predictable value in </a:t>
            </a:r>
            <a:r>
              <a:rPr lang="en-US" dirty="0" err="1" smtClean="0">
                <a:latin typeface="Calibri"/>
                <a:ea typeface="ＭＳ Ｐゴシック" charset="0"/>
                <a:cs typeface="Calibri"/>
              </a:rPr>
              <a:t>VMWare</a:t>
            </a:r>
            <a:r>
              <a:rPr lang="en-US" dirty="0" smtClean="0">
                <a:latin typeface="Calibri"/>
                <a:ea typeface="ＭＳ Ｐゴシック" charset="0"/>
                <a:cs typeface="Calibri"/>
              </a:rPr>
              <a:t> 4 and </a:t>
            </a:r>
            <a:r>
              <a:rPr lang="en-US" dirty="0" err="1" smtClean="0">
                <a:latin typeface="Calibri"/>
                <a:ea typeface="ＭＳ Ｐゴシック" charset="0"/>
                <a:cs typeface="Calibri"/>
              </a:rPr>
              <a:t>VirtualPC</a:t>
            </a:r>
            <a:r>
              <a:rPr lang="en-US" dirty="0" smtClean="0">
                <a:latin typeface="Calibri"/>
                <a:ea typeface="ＭＳ Ｐゴシック" charset="0"/>
                <a:cs typeface="Calibri"/>
              </a:rPr>
              <a:t>, which was different from what it was in an non-virtualized system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 smtClean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34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1949" y="594149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68624" y="5914685"/>
            <a:ext cx="4530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Ref: http</a:t>
            </a:r>
            <a:r>
              <a:rPr lang="en-US" sz="1400" dirty="0"/>
              <a:t>://</a:t>
            </a:r>
            <a:r>
              <a:rPr lang="en-US" sz="1400" dirty="0" err="1"/>
              <a:t>opensecuritytraining.info</a:t>
            </a:r>
            <a:r>
              <a:rPr lang="en-US" sz="1400" dirty="0"/>
              <a:t>/IntermediateX86.html</a:t>
            </a:r>
          </a:p>
        </p:txBody>
      </p:sp>
    </p:spTree>
    <p:extLst>
      <p:ext uri="{BB962C8B-B14F-4D97-AF65-F5344CB8AC3E}">
        <p14:creationId xmlns:p14="http://schemas.microsoft.com/office/powerpoint/2010/main" val="167504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Lab: </a:t>
            </a:r>
            <a:r>
              <a:rPr lang="en-US" dirty="0" err="1" smtClean="0"/>
              <a:t>RedPill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Grab the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VerboseRedPill.c</a:t>
            </a:r>
            <a:r>
              <a:rPr lang="en-US" dirty="0" smtClean="0"/>
              <a:t> lab from </a:t>
            </a:r>
            <a:r>
              <a:rPr lang="en-US" dirty="0" err="1" smtClean="0"/>
              <a:t>Xeno’s</a:t>
            </a:r>
            <a:r>
              <a:rPr lang="en-US" dirty="0" smtClean="0"/>
              <a:t> Intermediate x86 course</a:t>
            </a:r>
          </a:p>
          <a:p>
            <a:pPr lvl="1"/>
            <a:r>
              <a:rPr lang="en-US" dirty="0">
                <a:hlinkClick r:id="rId3"/>
              </a:rPr>
              <a:t>http://opensecuritytraining.info/IntermediateX86_files/</a:t>
            </a:r>
            <a:r>
              <a:rPr lang="en-US" dirty="0" smtClean="0">
                <a:hlinkClick r:id="rId3"/>
              </a:rPr>
              <a:t>IntermediateX86CodeOnly.zip</a:t>
            </a:r>
            <a:endParaRPr lang="en-US" dirty="0" smtClean="0"/>
          </a:p>
          <a:p>
            <a:r>
              <a:rPr lang="en-US" dirty="0"/>
              <a:t>Try </a:t>
            </a:r>
            <a:r>
              <a:rPr lang="en-US" dirty="0" err="1"/>
              <a:t>RedPill</a:t>
            </a:r>
            <a:r>
              <a:rPr lang="en-US" dirty="0"/>
              <a:t> after installing </a:t>
            </a:r>
            <a:r>
              <a:rPr lang="en-US" dirty="0" err="1" smtClean="0"/>
              <a:t>Virtdbg</a:t>
            </a:r>
            <a:endParaRPr lang="en-US" dirty="0" smtClean="0"/>
          </a:p>
          <a:p>
            <a:pPr lvl="1"/>
            <a:r>
              <a:rPr lang="en-US" dirty="0" smtClean="0"/>
              <a:t>Results? Discussion?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75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time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36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111627" y="6012168"/>
            <a:ext cx="5490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hlinkClick r:id="rId3"/>
              </a:rPr>
              <a:t>http://invisiblethingslab.com/resources/bh07/</a:t>
            </a:r>
            <a:r>
              <a:rPr lang="en-US" sz="1400" dirty="0" smtClean="0">
                <a:hlinkClick r:id="rId3"/>
              </a:rPr>
              <a:t>IsGameOver.pdf</a:t>
            </a:r>
            <a:r>
              <a:rPr lang="en-US" sz="1400" dirty="0"/>
              <a:t> </a:t>
            </a:r>
            <a:r>
              <a:rPr lang="en-US" sz="1400" dirty="0" smtClean="0"/>
              <a:t>(Slide 54)</a:t>
            </a:r>
            <a:endParaRPr lang="en-US" sz="1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CPU Tick Counter </a:t>
            </a:r>
          </a:p>
          <a:p>
            <a:pPr lvl="1"/>
            <a:r>
              <a:rPr lang="en-US" dirty="0"/>
              <a:t>RDTSC instruction </a:t>
            </a:r>
          </a:p>
          <a:p>
            <a:pPr lvl="1"/>
            <a:r>
              <a:rPr lang="en-US" dirty="0"/>
              <a:t>resolution: number of processor cycles (super high!) </a:t>
            </a:r>
          </a:p>
          <a:p>
            <a:pPr lvl="1"/>
            <a:r>
              <a:rPr lang="en-US" dirty="0"/>
              <a:t>very accurate, but trivial to cheat! </a:t>
            </a:r>
            <a:endParaRPr lang="en-US" dirty="0" smtClean="0"/>
          </a:p>
          <a:p>
            <a:pPr lvl="2"/>
            <a:r>
              <a:rPr lang="en-US" dirty="0" smtClean="0"/>
              <a:t>TSC offsetting/RDTSC </a:t>
            </a:r>
            <a:r>
              <a:rPr lang="en-US" dirty="0" err="1" smtClean="0"/>
              <a:t>VMExit</a:t>
            </a:r>
            <a:endParaRPr lang="en-US" dirty="0"/>
          </a:p>
          <a:p>
            <a:r>
              <a:rPr lang="en-US" dirty="0" smtClean="0"/>
              <a:t>High Precision Event Timer (HPET) and </a:t>
            </a:r>
            <a:r>
              <a:rPr lang="en-US" dirty="0"/>
              <a:t>other local </a:t>
            </a:r>
            <a:r>
              <a:rPr lang="en-US" dirty="0" smtClean="0"/>
              <a:t>timers</a:t>
            </a:r>
            <a:endParaRPr lang="en-US" dirty="0"/>
          </a:p>
          <a:p>
            <a:pPr lvl="1"/>
            <a:r>
              <a:rPr lang="en-US" dirty="0"/>
              <a:t>Might have a high resolution </a:t>
            </a:r>
          </a:p>
          <a:p>
            <a:pPr lvl="1"/>
            <a:r>
              <a:rPr lang="en-US" dirty="0"/>
              <a:t>But we can cheat them </a:t>
            </a:r>
          </a:p>
          <a:p>
            <a:pPr lvl="1"/>
            <a:r>
              <a:rPr lang="en-US" dirty="0"/>
              <a:t>e.g. interrupt interception </a:t>
            </a:r>
          </a:p>
        </p:txBody>
      </p:sp>
    </p:spTree>
    <p:extLst>
      <p:ext uri="{BB962C8B-B14F-4D97-AF65-F5344CB8AC3E}">
        <p14:creationId xmlns:p14="http://schemas.microsoft.com/office/powerpoint/2010/main" val="57325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time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Real Time Clock </a:t>
            </a:r>
            <a:r>
              <a:rPr lang="en-US" dirty="0" smtClean="0"/>
              <a:t>(RTC)</a:t>
            </a:r>
            <a:endParaRPr lang="en-US" dirty="0"/>
          </a:p>
          <a:p>
            <a:pPr lvl="1"/>
            <a:r>
              <a:rPr lang="en-US" dirty="0"/>
              <a:t>I/O with RTC device </a:t>
            </a:r>
          </a:p>
          <a:p>
            <a:pPr lvl="1"/>
            <a:r>
              <a:rPr lang="en-US" dirty="0"/>
              <a:t>resolution: milliseconds (poor) </a:t>
            </a:r>
          </a:p>
          <a:p>
            <a:pPr lvl="1"/>
            <a:r>
              <a:rPr lang="en-US" dirty="0"/>
              <a:t>relatively easy to cheat (I/O interceptions) </a:t>
            </a:r>
          </a:p>
          <a:p>
            <a:r>
              <a:rPr lang="en-US" dirty="0"/>
              <a:t>External clock</a:t>
            </a:r>
          </a:p>
          <a:p>
            <a:pPr lvl="1"/>
            <a:r>
              <a:rPr lang="en-US" dirty="0"/>
              <a:t>e.g. NTP protocol </a:t>
            </a:r>
          </a:p>
          <a:p>
            <a:pPr lvl="1"/>
            <a:r>
              <a:rPr lang="en-US" dirty="0"/>
              <a:t>resolution: 10 milliseconds (very poor) </a:t>
            </a:r>
          </a:p>
          <a:p>
            <a:pPr lvl="1"/>
            <a:r>
              <a:rPr lang="en-US" dirty="0"/>
              <a:t>can not be cheated using generic approach – only attacks against specific implementation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37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11627" y="6012168"/>
            <a:ext cx="5490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hlinkClick r:id="rId2"/>
              </a:rPr>
              <a:t>http://invisiblethingslab.com/resources/bh07/</a:t>
            </a:r>
            <a:r>
              <a:rPr lang="en-US" sz="1400" dirty="0" smtClean="0">
                <a:hlinkClick r:id="rId2"/>
              </a:rPr>
              <a:t>IsGameOver.pdf</a:t>
            </a:r>
            <a:r>
              <a:rPr lang="en-US" sz="1400" dirty="0"/>
              <a:t> </a:t>
            </a:r>
            <a:r>
              <a:rPr lang="en-US" sz="1400" dirty="0" smtClean="0"/>
              <a:t>(Slide 54)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9718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TLB Profiling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Based </a:t>
            </a:r>
            <a:r>
              <a:rPr lang="en-US" dirty="0"/>
              <a:t>on the </a:t>
            </a:r>
            <a:r>
              <a:rPr lang="en-US" dirty="0" smtClean="0"/>
              <a:t>belief that </a:t>
            </a:r>
            <a:r>
              <a:rPr lang="en-US" dirty="0"/>
              <a:t>a </a:t>
            </a:r>
            <a:r>
              <a:rPr lang="en-US" dirty="0" smtClean="0"/>
              <a:t>VMM </a:t>
            </a:r>
            <a:r>
              <a:rPr lang="en-US" dirty="0"/>
              <a:t>puts the </a:t>
            </a:r>
            <a:r>
              <a:rPr lang="en-US" dirty="0" smtClean="0"/>
              <a:t>hardware TLB </a:t>
            </a:r>
            <a:r>
              <a:rPr lang="en-US" dirty="0"/>
              <a:t>entries to </a:t>
            </a:r>
            <a:r>
              <a:rPr lang="en-US" dirty="0" smtClean="0"/>
              <a:t>0 </a:t>
            </a:r>
            <a:r>
              <a:rPr lang="en-US" dirty="0"/>
              <a:t>if </a:t>
            </a:r>
            <a:r>
              <a:rPr lang="en-US" dirty="0" smtClean="0"/>
              <a:t>it is intercepting </a:t>
            </a:r>
            <a:r>
              <a:rPr lang="en-US" dirty="0"/>
              <a:t>an instruction. </a:t>
            </a:r>
            <a:endParaRPr lang="en-US" dirty="0" smtClean="0"/>
          </a:p>
          <a:p>
            <a:r>
              <a:rPr lang="en-US" dirty="0" smtClean="0"/>
              <a:t>Technique</a:t>
            </a:r>
          </a:p>
          <a:p>
            <a:pPr lvl="1"/>
            <a:r>
              <a:rPr lang="en-US" dirty="0" smtClean="0"/>
              <a:t>Detector can </a:t>
            </a:r>
            <a:r>
              <a:rPr lang="en-US" dirty="0"/>
              <a:t>watch timing access of a page, </a:t>
            </a:r>
            <a:r>
              <a:rPr lang="en-US" dirty="0" smtClean="0"/>
              <a:t>calling a possibly </a:t>
            </a:r>
            <a:r>
              <a:rPr lang="en-US" dirty="0"/>
              <a:t>intercepted instruction, and </a:t>
            </a:r>
            <a:r>
              <a:rPr lang="en-US" dirty="0" smtClean="0"/>
              <a:t>then once again timing </a:t>
            </a:r>
            <a:r>
              <a:rPr lang="en-US" dirty="0"/>
              <a:t>access to the same </a:t>
            </a:r>
            <a:r>
              <a:rPr lang="en-US" dirty="0" smtClean="0"/>
              <a:t>page</a:t>
            </a:r>
          </a:p>
          <a:p>
            <a:pPr lvl="1"/>
            <a:r>
              <a:rPr lang="en-US" dirty="0" smtClean="0"/>
              <a:t>Comparing </a:t>
            </a:r>
            <a:r>
              <a:rPr lang="en-US" dirty="0"/>
              <a:t>both </a:t>
            </a:r>
            <a:r>
              <a:rPr lang="en-US" dirty="0" smtClean="0"/>
              <a:t>results should indicate a longer access time (from an external reference) if there has been an interception.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88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Volatile Memory Capture over 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all of physical memory over external peripheral interface (e.g. </a:t>
            </a:r>
            <a:r>
              <a:rPr lang="en-US" dirty="0" err="1" smtClean="0"/>
              <a:t>Firewire</a:t>
            </a:r>
            <a:r>
              <a:rPr lang="en-US" dirty="0" smtClean="0"/>
              <a:t>)</a:t>
            </a:r>
          </a:p>
          <a:p>
            <a:r>
              <a:rPr lang="en-US" dirty="0" smtClean="0"/>
              <a:t>It should then be possible </a:t>
            </a:r>
            <a:r>
              <a:rPr lang="en-US" dirty="0"/>
              <a:t>to detect </a:t>
            </a:r>
            <a:r>
              <a:rPr lang="en-US" dirty="0" smtClean="0"/>
              <a:t>a VMBR by </a:t>
            </a:r>
            <a:r>
              <a:rPr lang="en-US" dirty="0"/>
              <a:t>searching </a:t>
            </a:r>
            <a:r>
              <a:rPr lang="en-US" dirty="0" smtClean="0"/>
              <a:t>for its </a:t>
            </a:r>
            <a:r>
              <a:rPr lang="en-US" dirty="0"/>
              <a:t>signature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What signatures would you look for having learned what we know about the various data structures?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7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958"/>
            <a:ext cx="8229600" cy="1143000"/>
          </a:xfrm>
        </p:spPr>
        <p:txBody>
          <a:bodyPr/>
          <a:lstStyle/>
          <a:p>
            <a:r>
              <a:rPr lang="en-US" dirty="0" smtClean="0"/>
              <a:t>Real mode guest 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9404"/>
            <a:ext cx="8229600" cy="548138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What if we wanted to run some real mode code as a guest VM.</a:t>
            </a:r>
          </a:p>
          <a:p>
            <a:pPr lvl="1"/>
            <a:r>
              <a:rPr lang="en-US" dirty="0" smtClean="0"/>
              <a:t>Maybe because support </a:t>
            </a:r>
            <a:r>
              <a:rPr lang="en-US" dirty="0"/>
              <a:t>for </a:t>
            </a:r>
            <a:r>
              <a:rPr lang="en-US" dirty="0" smtClean="0"/>
              <a:t>Virtual</a:t>
            </a:r>
            <a:r>
              <a:rPr lang="en-US" dirty="0"/>
              <a:t>-</a:t>
            </a:r>
            <a:r>
              <a:rPr lang="en-US" dirty="0" smtClean="0"/>
              <a:t>8086 </a:t>
            </a:r>
            <a:r>
              <a:rPr lang="en-US" dirty="0" smtClean="0"/>
              <a:t>emulation is </a:t>
            </a:r>
            <a:r>
              <a:rPr lang="en-US" dirty="0" smtClean="0"/>
              <a:t>unsupported by </a:t>
            </a:r>
            <a:r>
              <a:rPr lang="en-US" dirty="0" smtClean="0"/>
              <a:t>the CPU</a:t>
            </a:r>
            <a:r>
              <a:rPr lang="en-US" dirty="0" smtClean="0">
                <a:latin typeface="Arial"/>
              </a:rPr>
              <a:t>’s</a:t>
            </a:r>
            <a:r>
              <a:rPr lang="en-US" dirty="0" smtClean="0"/>
              <a:t> </a:t>
            </a:r>
            <a:r>
              <a:rPr lang="en-US" dirty="0" smtClean="0"/>
              <a:t>compatibility mode in 64-bit mode</a:t>
            </a:r>
          </a:p>
          <a:p>
            <a:r>
              <a:rPr lang="en-US" dirty="0" smtClean="0"/>
              <a:t>Allan Cruse (Prof. Emeritus </a:t>
            </a:r>
            <a:r>
              <a:rPr lang="en-US" dirty="0" smtClean="0"/>
              <a:t>@ University </a:t>
            </a:r>
            <a:r>
              <a:rPr lang="en-US" dirty="0" smtClean="0"/>
              <a:t>of San Francisco) shows us how to do this with a guest VM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://www.cs.usfca.edu/~cruse/cs686s07/lesson24.</a:t>
            </a:r>
            <a:r>
              <a:rPr lang="en-US" dirty="0" smtClean="0">
                <a:hlinkClick r:id="rId2"/>
              </a:rPr>
              <a:t>ppt</a:t>
            </a:r>
            <a:endParaRPr lang="en-US" dirty="0" smtClean="0"/>
          </a:p>
          <a:p>
            <a:r>
              <a:rPr lang="en-US" dirty="0" smtClean="0"/>
              <a:t>So I fixed the code to work with recent Linux 3.* kernels</a:t>
            </a:r>
          </a:p>
          <a:p>
            <a:r>
              <a:rPr lang="en-US" dirty="0" smtClean="0"/>
              <a:t>We’ll get to experience the fun of calling a BIOS interrupt in a guest VM container  </a:t>
            </a:r>
            <a:r>
              <a:rPr lang="en-US" dirty="0" smtClean="0">
                <a:sym typeface="Wingdings"/>
              </a:rPr>
              <a:t></a:t>
            </a:r>
          </a:p>
          <a:p>
            <a:pPr lvl="1"/>
            <a:r>
              <a:rPr lang="en-US" dirty="0" smtClean="0">
                <a:sym typeface="Wingdings"/>
              </a:rPr>
              <a:t>In the comfort of our Linux environment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>
              <a:latin typeface="Arial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81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197"/>
            <a:ext cx="8229600" cy="1143000"/>
          </a:xfrm>
        </p:spPr>
        <p:txBody>
          <a:bodyPr/>
          <a:lstStyle/>
          <a:p>
            <a:r>
              <a:rPr lang="en-US" dirty="0" err="1" smtClean="0"/>
              <a:t>BlueChicken</a:t>
            </a:r>
            <a:r>
              <a:rPr lang="en-US" dirty="0" smtClean="0"/>
              <a:t>/TOCTOU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1804"/>
            <a:ext cx="8229600" cy="500436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“It's </a:t>
            </a:r>
            <a:r>
              <a:rPr lang="en-US" dirty="0"/>
              <a:t>a funny feature that allows Blue Pill to defeat timing-based virtualization detectors, so they can't find out that they're inside a VM. Obviously we do </a:t>
            </a:r>
            <a:r>
              <a:rPr lang="en-US" i="1" dirty="0"/>
              <a:t>not</a:t>
            </a:r>
            <a:r>
              <a:rPr lang="en-US" dirty="0"/>
              <a:t> need Blue Chicken in case there is Virtual PC in the system or any other application that makes use of hardware virtualization already</a:t>
            </a:r>
            <a:r>
              <a:rPr lang="en-US" dirty="0" smtClean="0"/>
              <a:t>.”      - Joanna </a:t>
            </a:r>
            <a:r>
              <a:rPr lang="en-US" dirty="0" err="1" smtClean="0"/>
              <a:t>Rutkowska</a:t>
            </a:r>
            <a:endParaRPr lang="en-US" dirty="0" smtClean="0"/>
          </a:p>
          <a:p>
            <a:r>
              <a:rPr lang="en-US" dirty="0" smtClean="0"/>
              <a:t>Blue Chicken puts Blue Pill into a mode where it doesn’t interfere or cause VM exits. This sleep mode means it doesn’t hook anything and could remain in memory encrypted to avoid detection.</a:t>
            </a:r>
          </a:p>
          <a:p>
            <a:r>
              <a:rPr lang="en-US" dirty="0" smtClean="0"/>
              <a:t>This is an example of a Time of Check Time of Use attack designed to protect Blue Pill from detection.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99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/>
              <a:t>Ben-</a:t>
            </a:r>
            <a:r>
              <a:rPr lang="en-US" i="1" dirty="0" smtClean="0"/>
              <a:t>Yehuda et al. </a:t>
            </a:r>
            <a:r>
              <a:rPr lang="en-US" b="1" dirty="0" smtClean="0"/>
              <a:t>The </a:t>
            </a:r>
            <a:r>
              <a:rPr lang="en-US" b="1" dirty="0"/>
              <a:t>Turtles Project: Design and Implementation of Nested Virtualization </a:t>
            </a:r>
            <a:endParaRPr lang="en-US" dirty="0" smtClean="0"/>
          </a:p>
          <a:p>
            <a:pPr lvl="1"/>
            <a:r>
              <a:rPr lang="en-US" dirty="0" smtClean="0"/>
              <a:t>Talk: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://www.youtube.com/watch?v=</a:t>
            </a:r>
            <a:r>
              <a:rPr lang="en-US" dirty="0" smtClean="0">
                <a:hlinkClick r:id="rId3"/>
              </a:rPr>
              <a:t>FbH63kVGTek</a:t>
            </a:r>
            <a:endParaRPr lang="en-US" dirty="0" smtClean="0"/>
          </a:p>
          <a:p>
            <a:pPr lvl="1"/>
            <a:r>
              <a:rPr lang="en-US" dirty="0" smtClean="0"/>
              <a:t>“… our approach multiplexes multiple levels of virtualization … on the single level of architectural support available”</a:t>
            </a:r>
          </a:p>
          <a:p>
            <a:r>
              <a:rPr lang="en-US" i="1" dirty="0"/>
              <a:t>Alexander </a:t>
            </a:r>
            <a:r>
              <a:rPr lang="en-US" i="1" dirty="0" err="1" smtClean="0"/>
              <a:t>Tereshkin</a:t>
            </a:r>
            <a:r>
              <a:rPr lang="en-US" i="1" dirty="0" smtClean="0"/>
              <a:t> (ITL)</a:t>
            </a:r>
            <a:r>
              <a:rPr lang="en-US" dirty="0" smtClean="0"/>
              <a:t>, </a:t>
            </a:r>
            <a:r>
              <a:rPr lang="en-US" dirty="0" err="1" smtClean="0"/>
              <a:t>Bluepilling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err="1"/>
              <a:t>Xen</a:t>
            </a:r>
            <a:r>
              <a:rPr lang="en-US" dirty="0"/>
              <a:t> </a:t>
            </a:r>
            <a:r>
              <a:rPr lang="en-US" dirty="0" smtClean="0"/>
              <a:t>Hypervisor</a:t>
            </a:r>
          </a:p>
          <a:p>
            <a:r>
              <a:rPr lang="en-US" dirty="0" smtClean="0"/>
              <a:t>Other uses</a:t>
            </a:r>
          </a:p>
          <a:p>
            <a:pPr lvl="1"/>
            <a:r>
              <a:rPr lang="en-US" dirty="0" err="1" smtClean="0"/>
              <a:t>IaaS</a:t>
            </a:r>
            <a:r>
              <a:rPr lang="en-US" dirty="0" smtClean="0"/>
              <a:t> providers</a:t>
            </a:r>
          </a:p>
          <a:p>
            <a:pPr lvl="1"/>
            <a:r>
              <a:rPr lang="en-US" dirty="0" smtClean="0"/>
              <a:t>Live Migration</a:t>
            </a:r>
          </a:p>
          <a:p>
            <a:pPr lvl="1"/>
            <a:r>
              <a:rPr lang="en-US" dirty="0" smtClean="0"/>
              <a:t>Debugging </a:t>
            </a:r>
            <a:r>
              <a:rPr lang="en-US" dirty="0" smtClean="0"/>
              <a:t>hypervisors</a:t>
            </a:r>
          </a:p>
          <a:p>
            <a:r>
              <a:rPr lang="en-US" dirty="0" smtClean="0"/>
              <a:t>“Nested </a:t>
            </a:r>
            <a:r>
              <a:rPr lang="en-US" dirty="0"/>
              <a:t>virtualization is needed in case we have some other applications in the target system that also want to make use of virtualization (e.g. Virtual PC 2007) or we have a system with built-in hypervisor. In both cases Blue Pill must run those applications and/or OS' own hypervisor as nested ones</a:t>
            </a:r>
            <a:r>
              <a:rPr lang="en-US" dirty="0" smtClean="0"/>
              <a:t>.” - </a:t>
            </a:r>
            <a:r>
              <a:rPr lang="en-US" dirty="0" err="1" smtClean="0"/>
              <a:t>Rutkowska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5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Cheat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“Cheat </a:t>
            </a:r>
            <a:r>
              <a:rPr lang="en-US" dirty="0"/>
              <a:t>Engine is an open source tool designed to help you with modifying single player games running under window so you can make them harder or easier depending on your preference(</a:t>
            </a:r>
            <a:r>
              <a:rPr lang="en-US" dirty="0" err="1"/>
              <a:t>e.g</a:t>
            </a:r>
            <a:r>
              <a:rPr lang="en-US" dirty="0"/>
              <a:t>: Find that 100hp is too easy, try playing a game with a max of 1 HP), but also contains other </a:t>
            </a:r>
            <a:r>
              <a:rPr lang="en-US" dirty="0" err="1"/>
              <a:t>usefull</a:t>
            </a:r>
            <a:r>
              <a:rPr lang="en-US" dirty="0"/>
              <a:t> tools to help debugging games and even normal applications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Implements a VMM along the way </a:t>
            </a:r>
            <a:r>
              <a:rPr lang="en-US" dirty="0" smtClean="0">
                <a:sym typeface="Wingdings"/>
              </a:rPr>
              <a:t> (DBVM)</a:t>
            </a:r>
          </a:p>
          <a:p>
            <a:pPr lvl="1"/>
            <a:r>
              <a:rPr lang="en-US" dirty="0" smtClean="0">
                <a:sym typeface="Wingdings"/>
              </a:rPr>
              <a:t>SC2/D3 </a:t>
            </a:r>
            <a:r>
              <a:rPr lang="en-US" dirty="0" err="1" smtClean="0">
                <a:sym typeface="Wingdings"/>
              </a:rPr>
              <a:t>hax</a:t>
            </a:r>
            <a:r>
              <a:rPr lang="en-US" dirty="0" smtClean="0">
                <a:sym typeface="Wingdings"/>
              </a:rPr>
              <a:t>?</a:t>
            </a:r>
          </a:p>
          <a:p>
            <a:r>
              <a:rPr lang="en-US" dirty="0">
                <a:hlinkClick r:id="rId2"/>
              </a:rPr>
              <a:t>http://cheatengine.org/</a:t>
            </a:r>
            <a:r>
              <a:rPr lang="en-US" dirty="0" smtClean="0">
                <a:hlinkClick r:id="rId2"/>
              </a:rPr>
              <a:t>aboutce.php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https://code.google.com/p/cheat-engine</a:t>
            </a:r>
            <a:r>
              <a:rPr lang="en-US" dirty="0" smtClean="0">
                <a:hlinkClick r:id="rId3"/>
              </a:rPr>
              <a:t>/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7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958"/>
            <a:ext cx="8229600" cy="1143000"/>
          </a:xfrm>
        </p:spPr>
        <p:txBody>
          <a:bodyPr/>
          <a:lstStyle/>
          <a:p>
            <a:r>
              <a:rPr lang="en-US" dirty="0" err="1" smtClean="0"/>
              <a:t>SubVirt</a:t>
            </a:r>
            <a:r>
              <a:rPr lang="en-US" dirty="0" smtClean="0"/>
              <a:t> Rootkit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958"/>
            <a:ext cx="8229600" cy="4959205"/>
          </a:xfrm>
        </p:spPr>
        <p:txBody>
          <a:bodyPr>
            <a:normAutofit/>
          </a:bodyPr>
          <a:lstStyle/>
          <a:p>
            <a:r>
              <a:rPr lang="en-US" i="1" dirty="0" smtClean="0"/>
              <a:t>Wang et al. </a:t>
            </a:r>
            <a:r>
              <a:rPr lang="en-US" dirty="0" err="1"/>
              <a:t>SubVirt</a:t>
            </a:r>
            <a:r>
              <a:rPr lang="en-US" dirty="0"/>
              <a:t>: Implementing malware with virtual </a:t>
            </a:r>
            <a:r>
              <a:rPr lang="en-US" dirty="0" smtClean="0"/>
              <a:t>machines</a:t>
            </a:r>
            <a:endParaRPr lang="en-US" dirty="0"/>
          </a:p>
          <a:p>
            <a:pPr lvl="1"/>
            <a:r>
              <a:rPr lang="en-US" dirty="0" smtClean="0"/>
              <a:t>Microsoft research</a:t>
            </a:r>
          </a:p>
          <a:p>
            <a:pPr lvl="1"/>
            <a:r>
              <a:rPr lang="en-US" dirty="0" smtClean="0"/>
              <a:t>Proof of concept against Windows XP and Gentoo Linux</a:t>
            </a:r>
          </a:p>
          <a:p>
            <a:pPr lvl="2"/>
            <a:r>
              <a:rPr lang="en-US" dirty="0" smtClean="0"/>
              <a:t>On Windows it implants itself during system shutdown event (using </a:t>
            </a:r>
            <a:r>
              <a:rPr lang="en-US" dirty="0" err="1" smtClean="0"/>
              <a:t>LastChanceShutdownNotification</a:t>
            </a:r>
            <a:r>
              <a:rPr lang="en-US" dirty="0" smtClean="0"/>
              <a:t> event handler) so that it will load on next boot.</a:t>
            </a:r>
          </a:p>
          <a:p>
            <a:pPr lvl="2"/>
            <a:r>
              <a:rPr lang="en-US" dirty="0" smtClean="0"/>
              <a:t>On Linux they modify </a:t>
            </a:r>
            <a:r>
              <a:rPr lang="en-US" dirty="0" err="1" smtClean="0"/>
              <a:t>init.d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rc.d</a:t>
            </a:r>
            <a:r>
              <a:rPr lang="en-US" dirty="0" smtClean="0"/>
              <a:t>?) scripts to load their VMBR on next boot.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2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Azure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“</a:t>
            </a:r>
            <a:r>
              <a:rPr lang="en-US" dirty="0"/>
              <a:t>Named after the </a:t>
            </a:r>
            <a:r>
              <a:rPr lang="en-US" dirty="0" smtClean="0"/>
              <a:t>rootkit that </a:t>
            </a:r>
            <a:r>
              <a:rPr lang="en-US" dirty="0"/>
              <a:t>relies on similar </a:t>
            </a:r>
            <a:r>
              <a:rPr lang="en-US" dirty="0" smtClean="0"/>
              <a:t>principles </a:t>
            </a:r>
            <a:r>
              <a:rPr lang="en-US" dirty="0"/>
              <a:t>for its operation, Azure is a proof-of-concept malware analysis tool for Windows XP-based guests that functions externally through the use of Intel VT. It was implemented using </a:t>
            </a:r>
            <a:r>
              <a:rPr lang="en-US" dirty="0" smtClean="0"/>
              <a:t>KVM (</a:t>
            </a:r>
            <a:r>
              <a:rPr lang="en-US" dirty="0"/>
              <a:t>a Linux-based virtualization solution) as a base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“Azure </a:t>
            </a:r>
            <a:r>
              <a:rPr lang="en-US" dirty="0"/>
              <a:t>uses virtual machine introspection to identify a target process and fine-grained tracing to monitor its </a:t>
            </a:r>
            <a:r>
              <a:rPr lang="en-US" dirty="0" smtClean="0"/>
              <a:t>behavior</a:t>
            </a:r>
            <a:r>
              <a:rPr lang="en-US" dirty="0"/>
              <a:t>; coarse-grained tracing is left as future work</a:t>
            </a:r>
            <a:r>
              <a:rPr lang="en-US" dirty="0" smtClean="0"/>
              <a:t>.”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code.google.com</a:t>
            </a:r>
            <a:r>
              <a:rPr lang="en-US" dirty="0"/>
              <a:t>/p/</a:t>
            </a:r>
            <a:r>
              <a:rPr lang="en-US" dirty="0" err="1"/>
              <a:t>azurema</a:t>
            </a:r>
            <a:r>
              <a:rPr lang="en-US" dirty="0"/>
              <a:t>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36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942"/>
            <a:ext cx="8229600" cy="1143000"/>
          </a:xfrm>
        </p:spPr>
        <p:txBody>
          <a:bodyPr/>
          <a:lstStyle/>
          <a:p>
            <a:r>
              <a:rPr lang="en-US" dirty="0" smtClean="0"/>
              <a:t>Some old and new VMM 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4214"/>
            <a:ext cx="8229600" cy="49721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VMMs are non-trivial to write</a:t>
            </a:r>
          </a:p>
          <a:p>
            <a:pPr lvl="1"/>
            <a:r>
              <a:rPr lang="en-US" dirty="0"/>
              <a:t>Microsoft Virtual Server 2005 R2, CVE-2007-</a:t>
            </a:r>
            <a:r>
              <a:rPr lang="en-US" dirty="0" smtClean="0"/>
              <a:t>0948</a:t>
            </a:r>
          </a:p>
          <a:p>
            <a:pPr lvl="1"/>
            <a:r>
              <a:rPr lang="en-US" dirty="0"/>
              <a:t>CVE-2006-5379, </a:t>
            </a:r>
            <a:r>
              <a:rPr lang="en-US" dirty="0" err="1"/>
              <a:t>Nvidia</a:t>
            </a:r>
            <a:r>
              <a:rPr lang="en-US" dirty="0"/>
              <a:t> vulnerability</a:t>
            </a:r>
          </a:p>
          <a:p>
            <a:pPr lvl="2"/>
            <a:r>
              <a:rPr lang="en-US" dirty="0"/>
              <a:t>Webpage visit -&gt; Guest to Host Ring0 </a:t>
            </a:r>
            <a:endParaRPr lang="en-US" dirty="0" smtClean="0"/>
          </a:p>
          <a:p>
            <a:pPr lvl="1"/>
            <a:r>
              <a:rPr lang="en-US" dirty="0" err="1" smtClean="0"/>
              <a:t>VMWare</a:t>
            </a:r>
            <a:r>
              <a:rPr lang="en-US" dirty="0" smtClean="0"/>
              <a:t> </a:t>
            </a:r>
            <a:r>
              <a:rPr lang="en-US" dirty="0"/>
              <a:t>ESX </a:t>
            </a:r>
            <a:r>
              <a:rPr lang="en-US" dirty="0" smtClean="0"/>
              <a:t>3.0.1, CVE</a:t>
            </a:r>
            <a:r>
              <a:rPr lang="en-US" dirty="0"/>
              <a:t>-2007-</a:t>
            </a:r>
            <a:r>
              <a:rPr lang="en-US" dirty="0" smtClean="0"/>
              <a:t>4496</a:t>
            </a:r>
          </a:p>
          <a:p>
            <a:pPr lvl="1"/>
            <a:r>
              <a:rPr lang="fr-FR" dirty="0"/>
              <a:t>Xen </a:t>
            </a:r>
            <a:r>
              <a:rPr lang="fr-FR" dirty="0" smtClean="0"/>
              <a:t>3.0.3, </a:t>
            </a:r>
            <a:r>
              <a:rPr lang="en-US" dirty="0" smtClean="0"/>
              <a:t>CVE</a:t>
            </a:r>
            <a:r>
              <a:rPr lang="en-US" dirty="0"/>
              <a:t>-2007-</a:t>
            </a:r>
            <a:r>
              <a:rPr lang="en-US" dirty="0" smtClean="0"/>
              <a:t>4993</a:t>
            </a:r>
          </a:p>
          <a:p>
            <a:pPr lvl="1"/>
            <a:r>
              <a:rPr lang="en-US" dirty="0" smtClean="0"/>
              <a:t>CVE-2012-1516, </a:t>
            </a:r>
            <a:r>
              <a:rPr lang="en-US" dirty="0" err="1" smtClean="0"/>
              <a:t>VMWare</a:t>
            </a:r>
            <a:r>
              <a:rPr lang="en-US" dirty="0" smtClean="0"/>
              <a:t> </a:t>
            </a:r>
            <a:r>
              <a:rPr lang="en-US" dirty="0" err="1" smtClean="0"/>
              <a:t>ESXi</a:t>
            </a:r>
            <a:r>
              <a:rPr lang="en-US" dirty="0" smtClean="0"/>
              <a:t> 4.1 RPC events, arbitrary code execution.</a:t>
            </a:r>
          </a:p>
          <a:p>
            <a:pPr lvl="1"/>
            <a:r>
              <a:rPr lang="en-US" dirty="0" smtClean="0"/>
              <a:t>Intel SYSRET privilege escalation, CVE</a:t>
            </a:r>
            <a:r>
              <a:rPr lang="en-US" dirty="0"/>
              <a:t>-2012-</a:t>
            </a:r>
            <a:r>
              <a:rPr lang="en-US" dirty="0" smtClean="0"/>
              <a:t>0217</a:t>
            </a:r>
          </a:p>
          <a:p>
            <a:pPr lvl="2"/>
            <a:r>
              <a:rPr lang="en-US" dirty="0"/>
              <a:t>http://</a:t>
            </a:r>
            <a:r>
              <a:rPr lang="en-US" dirty="0" err="1"/>
              <a:t>blog.xen.org</a:t>
            </a:r>
            <a:r>
              <a:rPr lang="en-US" dirty="0"/>
              <a:t>/</a:t>
            </a:r>
            <a:r>
              <a:rPr lang="en-US" dirty="0" err="1"/>
              <a:t>index.php</a:t>
            </a:r>
            <a:r>
              <a:rPr lang="en-US" dirty="0"/>
              <a:t>/2012/06/13/the-</a:t>
            </a:r>
            <a:r>
              <a:rPr lang="en-US" dirty="0" err="1"/>
              <a:t>intel</a:t>
            </a:r>
            <a:r>
              <a:rPr lang="en-US" dirty="0"/>
              <a:t>-</a:t>
            </a:r>
            <a:r>
              <a:rPr lang="en-US" dirty="0" err="1"/>
              <a:t>sysret</a:t>
            </a:r>
            <a:r>
              <a:rPr lang="en-US" dirty="0"/>
              <a:t>-privilege-escalation/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69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7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4260"/>
            <a:ext cx="8229600" cy="1143000"/>
          </a:xfrm>
        </p:spPr>
        <p:txBody>
          <a:bodyPr/>
          <a:lstStyle/>
          <a:p>
            <a:r>
              <a:rPr lang="en-US" dirty="0" smtClean="0"/>
              <a:t>The Real Mode Address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726"/>
            <a:ext cx="8229600" cy="4525963"/>
          </a:xfrm>
        </p:spPr>
        <p:txBody>
          <a:bodyPr/>
          <a:lstStyle/>
          <a:p>
            <a:r>
              <a:rPr lang="en-US" dirty="0"/>
              <a:t>Code that uses </a:t>
            </a:r>
            <a:r>
              <a:rPr lang="en-US" dirty="0" smtClean="0"/>
              <a:t>real</a:t>
            </a:r>
            <a:r>
              <a:rPr lang="en-US" dirty="0"/>
              <a:t>-</a:t>
            </a:r>
            <a:r>
              <a:rPr lang="en-US" dirty="0" smtClean="0"/>
              <a:t>mod </a:t>
            </a:r>
            <a:r>
              <a:rPr lang="en-US" dirty="0"/>
              <a:t>addresses is limited to the bottom megabyte of </a:t>
            </a:r>
            <a:r>
              <a:rPr lang="en-US" dirty="0" smtClean="0"/>
              <a:t>memory: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94225" y="6515140"/>
            <a:ext cx="2133600" cy="365125"/>
          </a:xfrm>
        </p:spPr>
        <p:txBody>
          <a:bodyPr/>
          <a:lstStyle/>
          <a:p>
            <a:fld id="{A4ECE658-60ED-8149-8543-3DDC7ED3E89C}" type="slidenum">
              <a:rPr lang="en-US" smtClean="0"/>
              <a:t>5</a:t>
            </a:fld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207861" y="2211209"/>
            <a:ext cx="7004050" cy="3795713"/>
            <a:chOff x="1752600" y="2743200"/>
            <a:chExt cx="7004050" cy="3795713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3962400" y="2971800"/>
              <a:ext cx="914400" cy="34290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3962400" y="6019800"/>
              <a:ext cx="9144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IVT</a:t>
              </a: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3962400" y="5791200"/>
              <a:ext cx="9144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RBDA</a:t>
              </a: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962400" y="4114800"/>
              <a:ext cx="9144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EBDA</a:t>
              </a: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962400" y="3733800"/>
              <a:ext cx="9144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/>
                <a:t>VRAM</a:t>
              </a: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962400" y="2971800"/>
              <a:ext cx="9144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ROM</a:t>
              </a: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3962400" y="3505200"/>
              <a:ext cx="9144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/>
                <a:t>ROM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5562600" y="6019800"/>
              <a:ext cx="24066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Interrupt-Vector Table</a:t>
              </a: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H="1">
              <a:off x="4953000" y="6248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5943600" y="5638800"/>
              <a:ext cx="24320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ROM-BIOS Data Area</a:t>
              </a: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H="1">
              <a:off x="4953000" y="5867400"/>
              <a:ext cx="990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5622925" y="4075113"/>
              <a:ext cx="28511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Extended BIOS Data Area</a:t>
              </a: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H="1">
              <a:off x="4953000" y="4267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6019800" y="3657600"/>
              <a:ext cx="24320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Video display memory</a:t>
              </a:r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 flipH="1">
              <a:off x="4953000" y="3886200"/>
              <a:ext cx="1066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5791200" y="2895600"/>
              <a:ext cx="29273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Read-Only Memory (BIOS)</a:t>
              </a:r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H="1">
              <a:off x="4953000" y="31242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5791200" y="3352800"/>
              <a:ext cx="29654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Read-Only Memory (Video)</a:t>
              </a: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H="1">
              <a:off x="4953000" y="35814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2895600" y="6172200"/>
              <a:ext cx="10604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0x00000</a:t>
              </a:r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2895600" y="2743200"/>
              <a:ext cx="11239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0xFFFFF</a:t>
              </a:r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 flipV="1">
              <a:off x="3505200" y="3048000"/>
              <a:ext cx="0" cy="3124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26"/>
            <p:cNvSpPr txBox="1">
              <a:spLocks noChangeArrowheads="1"/>
            </p:cNvSpPr>
            <p:nvPr/>
          </p:nvSpPr>
          <p:spPr bwMode="auto">
            <a:xfrm>
              <a:off x="1752600" y="4114800"/>
              <a:ext cx="177165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  one-megabyte</a:t>
              </a:r>
            </a:p>
            <a:p>
              <a:r>
                <a:rPr lang="en-US"/>
                <a:t> address-space</a:t>
              </a:r>
            </a:p>
          </p:txBody>
        </p:sp>
      </p:grpSp>
      <p:sp>
        <p:nvSpPr>
          <p:cNvPr id="32" name="Rectangle 31"/>
          <p:cNvSpPr/>
          <p:nvPr/>
        </p:nvSpPr>
        <p:spPr>
          <a:xfrm>
            <a:off x="3042283" y="6064328"/>
            <a:ext cx="61017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Ref</a:t>
            </a:r>
            <a:r>
              <a:rPr lang="en-US" sz="1600" dirty="0"/>
              <a:t>: http://</a:t>
            </a:r>
            <a:r>
              <a:rPr lang="en-US" sz="1600" dirty="0" err="1"/>
              <a:t>www.cs.usfca.edu</a:t>
            </a:r>
            <a:r>
              <a:rPr lang="en-US" sz="1600" dirty="0"/>
              <a:t>/~cruse/cs686s07/lesson24.ppt</a:t>
            </a:r>
          </a:p>
        </p:txBody>
      </p:sp>
    </p:spTree>
    <p:extLst>
      <p:ext uri="{BB962C8B-B14F-4D97-AF65-F5344CB8AC3E}">
        <p14:creationId xmlns:p14="http://schemas.microsoft.com/office/powerpoint/2010/main" val="177426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mode guests… for </a:t>
            </a:r>
            <a:r>
              <a:rPr lang="en-US" dirty="0" err="1" smtClean="0"/>
              <a:t>reals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To support guest real-mode execution, the VMM may </a:t>
            </a:r>
            <a:r>
              <a:rPr lang="en-US" dirty="0" smtClean="0"/>
              <a:t>establish </a:t>
            </a:r>
            <a:r>
              <a:rPr lang="en-US" dirty="0"/>
              <a:t>a simple flat page table for guest linear to host physical address mapping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44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BIOS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int</a:t>
            </a:r>
            <a:r>
              <a:rPr lang="en-US" dirty="0"/>
              <a:t> 0x10: video display services</a:t>
            </a:r>
          </a:p>
          <a:p>
            <a:r>
              <a:rPr lang="en-US" b="1" dirty="0" err="1"/>
              <a:t>int</a:t>
            </a:r>
            <a:r>
              <a:rPr lang="en-US" b="1" dirty="0"/>
              <a:t> 0x11: equipment-list service</a:t>
            </a:r>
          </a:p>
          <a:p>
            <a:r>
              <a:rPr lang="en-US" dirty="0" err="1"/>
              <a:t>int</a:t>
            </a:r>
            <a:r>
              <a:rPr lang="en-US" dirty="0"/>
              <a:t> 0x12: memory-size service</a:t>
            </a:r>
          </a:p>
          <a:p>
            <a:r>
              <a:rPr lang="en-US" dirty="0" err="1"/>
              <a:t>int</a:t>
            </a:r>
            <a:r>
              <a:rPr lang="en-US" dirty="0"/>
              <a:t> 0x13: disk input/output services </a:t>
            </a:r>
          </a:p>
          <a:p>
            <a:r>
              <a:rPr lang="en-US" dirty="0" err="1"/>
              <a:t>int</a:t>
            </a:r>
            <a:r>
              <a:rPr lang="en-US" dirty="0"/>
              <a:t> 0x14: serial communications services</a:t>
            </a:r>
          </a:p>
          <a:p>
            <a:r>
              <a:rPr lang="en-US" dirty="0" err="1"/>
              <a:t>int</a:t>
            </a:r>
            <a:r>
              <a:rPr lang="en-US" dirty="0"/>
              <a:t> 0x15: system software </a:t>
            </a:r>
            <a:r>
              <a:rPr lang="en-US" dirty="0" smtClean="0"/>
              <a:t>services</a:t>
            </a:r>
          </a:p>
          <a:p>
            <a:r>
              <a:rPr lang="en-US" dirty="0" smtClean="0"/>
              <a:t>More on BIOS stuff</a:t>
            </a:r>
          </a:p>
          <a:p>
            <a:pPr marL="0" indent="0">
              <a:buNone/>
            </a:pPr>
            <a:r>
              <a:rPr lang="en-US" dirty="0"/>
              <a:t>	http://</a:t>
            </a:r>
            <a:r>
              <a:rPr lang="en-US" dirty="0" err="1"/>
              <a:t>wiki.osdev.org</a:t>
            </a:r>
            <a:r>
              <a:rPr lang="en-US" dirty="0"/>
              <a:t>/BIOS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751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 0x11: Equipment List result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8</a:t>
            </a:fld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457200" y="1676400"/>
            <a:ext cx="7842250" cy="4862513"/>
            <a:chOff x="457200" y="1676400"/>
            <a:chExt cx="7842250" cy="4862513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914400" y="2057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914400" y="20574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828800" y="2057400"/>
              <a:ext cx="457200" cy="4572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286000" y="2057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743200" y="2057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200400" y="2057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743200" y="2057400"/>
              <a:ext cx="13716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4114800" y="2057400"/>
              <a:ext cx="457200" cy="4572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4572000" y="2057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4572000" y="20574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5486400" y="2057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5486400" y="20574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6400800" y="2057400"/>
              <a:ext cx="457200" cy="4572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6858000" y="2057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7315200" y="2057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7772400" y="2057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3657600" y="6172200"/>
              <a:ext cx="45910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Diskette available for booting (1=yes, 0=no)</a:t>
              </a:r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V="1">
              <a:off x="8001000" y="2514600"/>
              <a:ext cx="0" cy="3733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2514600" y="5791200"/>
              <a:ext cx="52895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External math-coprocessor installed (1=yes, 0=no)</a:t>
              </a:r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flipV="1">
              <a:off x="7543800" y="2514600"/>
              <a:ext cx="0" cy="3352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1981200" y="5410200"/>
              <a:ext cx="53911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PS/2-type pointing-device is installed (1=yes, 0=no)</a:t>
              </a:r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V="1">
              <a:off x="7086600" y="2514600"/>
              <a:ext cx="0" cy="297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457200" y="4724400"/>
              <a:ext cx="582930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Initial video-display mode (11=80x25 monochrome,</a:t>
              </a:r>
            </a:p>
            <a:p>
              <a:r>
                <a:rPr lang="en-US"/>
                <a:t> 10=80x25 color, 01=40x25 color, 00=EGA/VGA/SVGA)</a:t>
              </a:r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 flipV="1">
              <a:off x="5943600" y="2514600"/>
              <a:ext cx="0" cy="2514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Text Box 29"/>
            <p:cNvSpPr txBox="1">
              <a:spLocks noChangeArrowheads="1"/>
            </p:cNvSpPr>
            <p:nvPr/>
          </p:nvSpPr>
          <p:spPr bwMode="auto">
            <a:xfrm>
              <a:off x="457200" y="4038600"/>
              <a:ext cx="493395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Number of diskette drives (if bit 0 is set)</a:t>
              </a:r>
            </a:p>
            <a:p>
              <a:r>
                <a:rPr lang="en-US"/>
                <a:t>                           (00=1 drive, 01=2 drives, etc) </a:t>
              </a:r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 flipV="1">
              <a:off x="5029200" y="2514600"/>
              <a:ext cx="0" cy="1828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31"/>
            <p:cNvSpPr txBox="1">
              <a:spLocks noChangeArrowheads="1"/>
            </p:cNvSpPr>
            <p:nvPr/>
          </p:nvSpPr>
          <p:spPr bwMode="auto">
            <a:xfrm>
              <a:off x="2057400" y="3657600"/>
              <a:ext cx="24447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Number of serial-ports</a:t>
              </a:r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>
              <a:off x="3429000" y="2514600"/>
              <a:ext cx="0" cy="1219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Text Box 33"/>
            <p:cNvSpPr txBox="1">
              <a:spLocks noChangeArrowheads="1"/>
            </p:cNvSpPr>
            <p:nvPr/>
          </p:nvSpPr>
          <p:spPr bwMode="auto">
            <a:xfrm>
              <a:off x="533400" y="3276600"/>
              <a:ext cx="25463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Number of printer-ports</a:t>
              </a:r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 flipV="1">
              <a:off x="1295400" y="2514600"/>
              <a:ext cx="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Text Box 35"/>
            <p:cNvSpPr txBox="1">
              <a:spLocks noChangeArrowheads="1"/>
            </p:cNvSpPr>
            <p:nvPr/>
          </p:nvSpPr>
          <p:spPr bwMode="auto">
            <a:xfrm>
              <a:off x="914400" y="1676400"/>
              <a:ext cx="73850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buFontTx/>
                <a:buAutoNum type="arabicPlain" startAt="15"/>
              </a:pPr>
              <a:r>
                <a:rPr lang="en-US"/>
                <a:t>  14   13   12    11   10     9     8     7     6     5     4      3      2     1     0 </a:t>
              </a:r>
            </a:p>
          </p:txBody>
        </p:sp>
        <p:sp>
          <p:nvSpPr>
            <p:cNvPr id="38" name="Text Box 37"/>
            <p:cNvSpPr txBox="1">
              <a:spLocks noChangeArrowheads="1"/>
            </p:cNvSpPr>
            <p:nvPr/>
          </p:nvSpPr>
          <p:spPr bwMode="auto">
            <a:xfrm>
              <a:off x="1600200" y="2667000"/>
              <a:ext cx="177165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Internal modem</a:t>
              </a:r>
            </a:p>
            <a:p>
              <a:r>
                <a:rPr lang="en-US"/>
                <a:t> (1=yes, 0=no)</a:t>
              </a:r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 flipV="1">
              <a:off x="25146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239983" y="1992976"/>
            <a:ext cx="479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ax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19145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linuxvmm.c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Character</a:t>
            </a:r>
            <a:r>
              <a:rPr lang="en-US" dirty="0"/>
              <a:t>-mode Linux device-</a:t>
            </a:r>
            <a:r>
              <a:rPr lang="en-US" dirty="0" smtClean="0"/>
              <a:t>driver</a:t>
            </a:r>
          </a:p>
          <a:p>
            <a:pPr lvl="1"/>
            <a:r>
              <a:rPr lang="en-US" dirty="0" smtClean="0"/>
              <a:t>Loaded as a kernel module at runtime</a:t>
            </a:r>
          </a:p>
          <a:p>
            <a:r>
              <a:rPr lang="en-US" dirty="0" smtClean="0"/>
              <a:t>Accessed </a:t>
            </a:r>
            <a:r>
              <a:rPr lang="en-US" dirty="0"/>
              <a:t>via a </a:t>
            </a:r>
            <a:r>
              <a:rPr lang="en-US" dirty="0" smtClean="0"/>
              <a:t>/</a:t>
            </a:r>
            <a:r>
              <a:rPr lang="en-US" dirty="0" err="1"/>
              <a:t>dev</a:t>
            </a:r>
            <a:r>
              <a:rPr lang="en-US" dirty="0"/>
              <a:t>/</a:t>
            </a:r>
            <a:r>
              <a:rPr lang="en-US" dirty="0" err="1" smtClean="0"/>
              <a:t>vmm</a:t>
            </a:r>
            <a:endParaRPr lang="en-US" dirty="0"/>
          </a:p>
          <a:p>
            <a:r>
              <a:rPr lang="en-US" altLang="ja-JP" dirty="0" smtClean="0">
                <a:latin typeface="Arial"/>
              </a:rPr>
              <a:t>Can use standard functions like </a:t>
            </a:r>
            <a:r>
              <a:rPr lang="en-US" altLang="ja-JP" dirty="0" err="1" smtClean="0">
                <a:latin typeface="Arial"/>
              </a:rPr>
              <a:t>f</a:t>
            </a:r>
            <a:r>
              <a:rPr lang="en-US" dirty="0" err="1" smtClean="0"/>
              <a:t>open</a:t>
            </a:r>
            <a:r>
              <a:rPr lang="en-US" dirty="0" smtClean="0"/>
              <a:t>, </a:t>
            </a:r>
            <a:r>
              <a:rPr lang="en-US" dirty="0" err="1" smtClean="0"/>
              <a:t>mmap</a:t>
            </a:r>
            <a:r>
              <a:rPr lang="en-US" dirty="0" smtClean="0"/>
              <a:t>, and </a:t>
            </a:r>
            <a:r>
              <a:rPr lang="en-US" dirty="0" err="1" smtClean="0"/>
              <a:t>ioctl</a:t>
            </a:r>
            <a:r>
              <a:rPr lang="en-US" dirty="0" smtClean="0"/>
              <a:t> to interact with the device</a:t>
            </a:r>
          </a:p>
          <a:p>
            <a:r>
              <a:rPr lang="en-US" dirty="0" smtClean="0"/>
              <a:t>Compile with included </a:t>
            </a:r>
            <a:r>
              <a:rPr lang="en-US" dirty="0" err="1" smtClean="0"/>
              <a:t>mmake.cpp</a:t>
            </a:r>
            <a:endParaRPr lang="en-US" dirty="0"/>
          </a:p>
          <a:p>
            <a:pPr lvl="1"/>
            <a:r>
              <a:rPr lang="en-US" dirty="0" smtClean="0"/>
              <a:t>g++ -o </a:t>
            </a:r>
            <a:r>
              <a:rPr lang="en-US" dirty="0" err="1" smtClean="0"/>
              <a:t>mmake</a:t>
            </a:r>
            <a:r>
              <a:rPr lang="en-US" dirty="0" smtClean="0"/>
              <a:t> </a:t>
            </a:r>
            <a:r>
              <a:rPr lang="en-US" dirty="0" err="1" smtClean="0"/>
              <a:t>mmake.cpp</a:t>
            </a:r>
            <a:endParaRPr lang="en-US" dirty="0" smtClean="0"/>
          </a:p>
          <a:p>
            <a:r>
              <a:rPr lang="en-US" dirty="0" smtClean="0"/>
              <a:t>Read the README file in the </a:t>
            </a:r>
            <a:r>
              <a:rPr lang="en-US" dirty="0" err="1" smtClean="0"/>
              <a:t>linuxvmm</a:t>
            </a:r>
            <a:r>
              <a:rPr lang="en-US" dirty="0" smtClean="0"/>
              <a:t> directory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E658-60ED-8149-8543-3DDC7ED3E89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36649</TotalTime>
  <Words>2515</Words>
  <Application>Microsoft Office PowerPoint</Application>
  <PresentationFormat>On-screen Show (4:3)</PresentationFormat>
  <Paragraphs>405</Paragraphs>
  <Slides>46</Slides>
  <Notes>4</Notes>
  <HiddenSlides>8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Advanced x86:  Virtualization with VT-x Part 3 </vt:lpstr>
      <vt:lpstr>All materials are licensed under a Creative Commons “Share Alike” license.</vt:lpstr>
      <vt:lpstr>VMX Setup Refresher (in assembly)</vt:lpstr>
      <vt:lpstr>Real mode guest VM</vt:lpstr>
      <vt:lpstr>The Real Mode Address Space</vt:lpstr>
      <vt:lpstr>Real mode guests… for reals</vt:lpstr>
      <vt:lpstr>BIOS Services</vt:lpstr>
      <vt:lpstr>Int 0x11: Equipment List result</vt:lpstr>
      <vt:lpstr>linuxvmm.c</vt:lpstr>
      <vt:lpstr>tryoutpc.cpp</vt:lpstr>
      <vt:lpstr>dram.c</vt:lpstr>
      <vt:lpstr>Lab: ‘real-mode’ guest VM container</vt:lpstr>
      <vt:lpstr>Lab: Reverse engineer a VMM</vt:lpstr>
      <vt:lpstr>VMCS Setup Algorithms</vt:lpstr>
      <vt:lpstr>Memory virtualization</vt:lpstr>
      <vt:lpstr>Memory Virtualization: Brute Force</vt:lpstr>
      <vt:lpstr>Memory Virtualization: Virtual TLB</vt:lpstr>
      <vt:lpstr>VM “Introspection” (1)</vt:lpstr>
      <vt:lpstr>VM “Introspection” (2)</vt:lpstr>
      <vt:lpstr>BluePill/HyperJacking Techniques</vt:lpstr>
      <vt:lpstr>General Hardware VM Based Rootkit</vt:lpstr>
      <vt:lpstr>Keylogging in VMBR</vt:lpstr>
      <vt:lpstr>bpknock</vt:lpstr>
      <vt:lpstr>bpknock</vt:lpstr>
      <vt:lpstr>bpknock</vt:lpstr>
      <vt:lpstr>Blue Pill Idea (Simplified)</vt:lpstr>
      <vt:lpstr>Vitriol</vt:lpstr>
      <vt:lpstr>Virtualization projects</vt:lpstr>
      <vt:lpstr>NewBluePill</vt:lpstr>
      <vt:lpstr>Lguest</vt:lpstr>
      <vt:lpstr>Detecting Virtualization/VMBRs</vt:lpstr>
      <vt:lpstr>Instructions That Cause VM Exits Unconditionally</vt:lpstr>
      <vt:lpstr>Instructions That Cause VM Exits Conditionally</vt:lpstr>
      <vt:lpstr>RedPill</vt:lpstr>
      <vt:lpstr>Lab: RedPill</vt:lpstr>
      <vt:lpstr>Measuring time (1)</vt:lpstr>
      <vt:lpstr>Measuring time (2)</vt:lpstr>
      <vt:lpstr>TLB Profiling</vt:lpstr>
      <vt:lpstr>Volatile Memory Capture over DMA</vt:lpstr>
      <vt:lpstr>BlueChicken/TOCTOU</vt:lpstr>
      <vt:lpstr>Nested Virtualization</vt:lpstr>
      <vt:lpstr>Cheat Engine</vt:lpstr>
      <vt:lpstr>SubVirt Rootkit</vt:lpstr>
      <vt:lpstr>Azure</vt:lpstr>
      <vt:lpstr>Some old and new VMM Bugs</vt:lpstr>
      <vt:lpstr>End</vt:lpstr>
    </vt:vector>
  </TitlesOfParts>
  <Company>The MITRE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x86 Virtualization Reigning In The Cloud </dc:title>
  <dc:creator>David Weinstein</dc:creator>
  <cp:lastModifiedBy>student</cp:lastModifiedBy>
  <cp:revision>1072</cp:revision>
  <dcterms:created xsi:type="dcterms:W3CDTF">2011-08-27T18:39:55Z</dcterms:created>
  <dcterms:modified xsi:type="dcterms:W3CDTF">2012-06-22T20:35:34Z</dcterms:modified>
</cp:coreProperties>
</file>