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107"/>
  </p:notesMasterIdLst>
  <p:handoutMasterIdLst>
    <p:handoutMasterId r:id="rId108"/>
  </p:handoutMasterIdLst>
  <p:sldIdLst>
    <p:sldId id="256" r:id="rId2"/>
    <p:sldId id="331" r:id="rId3"/>
    <p:sldId id="258" r:id="rId4"/>
    <p:sldId id="332" r:id="rId5"/>
    <p:sldId id="259" r:id="rId6"/>
    <p:sldId id="333" r:id="rId7"/>
    <p:sldId id="358" r:id="rId8"/>
    <p:sldId id="261" r:id="rId9"/>
    <p:sldId id="262" r:id="rId10"/>
    <p:sldId id="263" r:id="rId11"/>
    <p:sldId id="264" r:id="rId12"/>
    <p:sldId id="265" r:id="rId13"/>
    <p:sldId id="266" r:id="rId14"/>
    <p:sldId id="267" r:id="rId15"/>
    <p:sldId id="268" r:id="rId16"/>
    <p:sldId id="269" r:id="rId17"/>
    <p:sldId id="270" r:id="rId18"/>
    <p:sldId id="271" r:id="rId19"/>
    <p:sldId id="337" r:id="rId20"/>
    <p:sldId id="339" r:id="rId21"/>
    <p:sldId id="338" r:id="rId22"/>
    <p:sldId id="340" r:id="rId23"/>
    <p:sldId id="341" r:id="rId24"/>
    <p:sldId id="342" r:id="rId25"/>
    <p:sldId id="272" r:id="rId26"/>
    <p:sldId id="273" r:id="rId27"/>
    <p:sldId id="274" r:id="rId28"/>
    <p:sldId id="275" r:id="rId29"/>
    <p:sldId id="276" r:id="rId30"/>
    <p:sldId id="277" r:id="rId31"/>
    <p:sldId id="278" r:id="rId32"/>
    <p:sldId id="357" r:id="rId33"/>
    <p:sldId id="335" r:id="rId34"/>
    <p:sldId id="344" r:id="rId35"/>
    <p:sldId id="279" r:id="rId36"/>
    <p:sldId id="356" r:id="rId37"/>
    <p:sldId id="343" r:id="rId38"/>
    <p:sldId id="345" r:id="rId39"/>
    <p:sldId id="280" r:id="rId40"/>
    <p:sldId id="281" r:id="rId41"/>
    <p:sldId id="282" r:id="rId42"/>
    <p:sldId id="283" r:id="rId43"/>
    <p:sldId id="284" r:id="rId44"/>
    <p:sldId id="285" r:id="rId45"/>
    <p:sldId id="286" r:id="rId46"/>
    <p:sldId id="287" r:id="rId47"/>
    <p:sldId id="288" r:id="rId48"/>
    <p:sldId id="289" r:id="rId49"/>
    <p:sldId id="290" r:id="rId50"/>
    <p:sldId id="291" r:id="rId51"/>
    <p:sldId id="292" r:id="rId52"/>
    <p:sldId id="293" r:id="rId53"/>
    <p:sldId id="294" r:id="rId54"/>
    <p:sldId id="295" r:id="rId55"/>
    <p:sldId id="296" r:id="rId56"/>
    <p:sldId id="297" r:id="rId57"/>
    <p:sldId id="298" r:id="rId58"/>
    <p:sldId id="299" r:id="rId59"/>
    <p:sldId id="300" r:id="rId60"/>
    <p:sldId id="301" r:id="rId61"/>
    <p:sldId id="302" r:id="rId62"/>
    <p:sldId id="303" r:id="rId63"/>
    <p:sldId id="346" r:id="rId64"/>
    <p:sldId id="347" r:id="rId65"/>
    <p:sldId id="349" r:id="rId66"/>
    <p:sldId id="348" r:id="rId67"/>
    <p:sldId id="304" r:id="rId68"/>
    <p:sldId id="305" r:id="rId69"/>
    <p:sldId id="306" r:id="rId70"/>
    <p:sldId id="307" r:id="rId71"/>
    <p:sldId id="308" r:id="rId72"/>
    <p:sldId id="309" r:id="rId73"/>
    <p:sldId id="310" r:id="rId74"/>
    <p:sldId id="311" r:id="rId75"/>
    <p:sldId id="312" r:id="rId76"/>
    <p:sldId id="354" r:id="rId77"/>
    <p:sldId id="355" r:id="rId78"/>
    <p:sldId id="360" r:id="rId79"/>
    <p:sldId id="314" r:id="rId80"/>
    <p:sldId id="359" r:id="rId81"/>
    <p:sldId id="313" r:id="rId82"/>
    <p:sldId id="315" r:id="rId83"/>
    <p:sldId id="316" r:id="rId84"/>
    <p:sldId id="317" r:id="rId85"/>
    <p:sldId id="318" r:id="rId86"/>
    <p:sldId id="319" r:id="rId87"/>
    <p:sldId id="336" r:id="rId88"/>
    <p:sldId id="320" r:id="rId89"/>
    <p:sldId id="350" r:id="rId90"/>
    <p:sldId id="351" r:id="rId91"/>
    <p:sldId id="352" r:id="rId92"/>
    <p:sldId id="353" r:id="rId93"/>
    <p:sldId id="321" r:id="rId94"/>
    <p:sldId id="322" r:id="rId95"/>
    <p:sldId id="323" r:id="rId96"/>
    <p:sldId id="324" r:id="rId97"/>
    <p:sldId id="325" r:id="rId98"/>
    <p:sldId id="326" r:id="rId99"/>
    <p:sldId id="327" r:id="rId100"/>
    <p:sldId id="328" r:id="rId101"/>
    <p:sldId id="329" r:id="rId102"/>
    <p:sldId id="362" r:id="rId103"/>
    <p:sldId id="361" r:id="rId104"/>
    <p:sldId id="363" r:id="rId105"/>
    <p:sldId id="330" r:id="rId106"/>
  </p:sldIdLst>
  <p:sldSz cx="9144000" cy="6858000" type="screen4x3"/>
  <p:notesSz cx="7315200" cy="9601200"/>
  <p:defaultTextStyle>
    <a:defPPr>
      <a:defRPr lang="en-US"/>
    </a:defPPr>
    <a:lvl1pPr algn="l" rtl="0" eaLnBrk="0" fontAlgn="base" hangingPunct="0">
      <a:spcBef>
        <a:spcPct val="0"/>
      </a:spcBef>
      <a:spcAft>
        <a:spcPct val="0"/>
      </a:spcAft>
      <a:defRPr sz="1200" kern="1200">
        <a:solidFill>
          <a:schemeClr val="tx1"/>
        </a:solidFill>
        <a:latin typeface="Arial" charset="0"/>
        <a:ea typeface="+mn-ea"/>
        <a:cs typeface="+mn-cs"/>
      </a:defRPr>
    </a:lvl1pPr>
    <a:lvl2pPr marL="457200" algn="l" rtl="0" eaLnBrk="0" fontAlgn="base" hangingPunct="0">
      <a:spcBef>
        <a:spcPct val="0"/>
      </a:spcBef>
      <a:spcAft>
        <a:spcPct val="0"/>
      </a:spcAft>
      <a:defRPr sz="1200" kern="1200">
        <a:solidFill>
          <a:schemeClr val="tx1"/>
        </a:solidFill>
        <a:latin typeface="Arial" charset="0"/>
        <a:ea typeface="+mn-ea"/>
        <a:cs typeface="+mn-cs"/>
      </a:defRPr>
    </a:lvl2pPr>
    <a:lvl3pPr marL="914400" algn="l" rtl="0" eaLnBrk="0" fontAlgn="base" hangingPunct="0">
      <a:spcBef>
        <a:spcPct val="0"/>
      </a:spcBef>
      <a:spcAft>
        <a:spcPct val="0"/>
      </a:spcAft>
      <a:defRPr sz="1200" kern="1200">
        <a:solidFill>
          <a:schemeClr val="tx1"/>
        </a:solidFill>
        <a:latin typeface="Arial" charset="0"/>
        <a:ea typeface="+mn-ea"/>
        <a:cs typeface="+mn-cs"/>
      </a:defRPr>
    </a:lvl3pPr>
    <a:lvl4pPr marL="1371600" algn="l" rtl="0" eaLnBrk="0" fontAlgn="base" hangingPunct="0">
      <a:spcBef>
        <a:spcPct val="0"/>
      </a:spcBef>
      <a:spcAft>
        <a:spcPct val="0"/>
      </a:spcAft>
      <a:defRPr sz="1200" kern="1200">
        <a:solidFill>
          <a:schemeClr val="tx1"/>
        </a:solidFill>
        <a:latin typeface="Arial" charset="0"/>
        <a:ea typeface="+mn-ea"/>
        <a:cs typeface="+mn-cs"/>
      </a:defRPr>
    </a:lvl4pPr>
    <a:lvl5pPr marL="1828800" algn="l" rtl="0" eaLnBrk="0" fontAlgn="base" hangingPunct="0">
      <a:spcBef>
        <a:spcPct val="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003399"/>
    <a:srgbClr val="FF9900"/>
    <a:srgbClr val="FFCC00"/>
    <a:srgbClr val="FF99FF"/>
    <a:srgbClr val="FF99CC"/>
    <a:srgbClr val="00CC66"/>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63" autoAdjust="0"/>
    <p:restoredTop sz="77317" autoAdjust="0"/>
  </p:normalViewPr>
  <p:slideViewPr>
    <p:cSldViewPr>
      <p:cViewPr varScale="1">
        <p:scale>
          <a:sx n="71" d="100"/>
          <a:sy n="71" d="100"/>
        </p:scale>
        <p:origin x="-84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notesMaster" Target="notesMasters/notesMaster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presProps" Target="pres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image" Target="../media/image12.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image" Target="../media/image4.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0.v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image" Target="../media/image19.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0.v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image" Target="../media/image26.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image" Target="../media/image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3171359" cy="481046"/>
          </a:xfrm>
          <a:prstGeom prst="rect">
            <a:avLst/>
          </a:prstGeom>
          <a:noFill/>
          <a:ln w="9525">
            <a:noFill/>
            <a:miter lim="800000"/>
            <a:headEnd/>
            <a:tailEnd/>
          </a:ln>
          <a:effectLst/>
        </p:spPr>
        <p:txBody>
          <a:bodyPr vert="horz" wrap="square" lIns="96309" tIns="48156" rIns="96309" bIns="48156" numCol="1" anchor="t" anchorCtr="0" compatLnSpc="1">
            <a:prstTxWarp prst="textNoShape">
              <a:avLst/>
            </a:prstTxWarp>
          </a:bodyPr>
          <a:lstStyle>
            <a:lvl1pPr defTabSz="963257">
              <a:defRPr smtClean="0"/>
            </a:lvl1pPr>
          </a:lstStyle>
          <a:p>
            <a:pPr>
              <a:defRPr/>
            </a:pPr>
            <a:endParaRPr lang="en-US" dirty="0"/>
          </a:p>
        </p:txBody>
      </p:sp>
      <p:sp>
        <p:nvSpPr>
          <p:cNvPr id="13315" name="Rectangle 3"/>
          <p:cNvSpPr>
            <a:spLocks noGrp="1" noChangeArrowheads="1"/>
          </p:cNvSpPr>
          <p:nvPr>
            <p:ph type="dt" sz="quarter" idx="1"/>
          </p:nvPr>
        </p:nvSpPr>
        <p:spPr bwMode="auto">
          <a:xfrm>
            <a:off x="4143842" y="0"/>
            <a:ext cx="3171358" cy="481046"/>
          </a:xfrm>
          <a:prstGeom prst="rect">
            <a:avLst/>
          </a:prstGeom>
          <a:noFill/>
          <a:ln w="9525">
            <a:noFill/>
            <a:miter lim="800000"/>
            <a:headEnd/>
            <a:tailEnd/>
          </a:ln>
          <a:effectLst/>
        </p:spPr>
        <p:txBody>
          <a:bodyPr vert="horz" wrap="square" lIns="96309" tIns="48156" rIns="96309" bIns="48156" numCol="1" anchor="t" anchorCtr="0" compatLnSpc="1">
            <a:prstTxWarp prst="textNoShape">
              <a:avLst/>
            </a:prstTxWarp>
          </a:bodyPr>
          <a:lstStyle>
            <a:lvl1pPr algn="r" defTabSz="963257">
              <a:defRPr smtClean="0"/>
            </a:lvl1pPr>
          </a:lstStyle>
          <a:p>
            <a:pPr>
              <a:defRPr/>
            </a:pPr>
            <a:endParaRPr lang="en-US" dirty="0"/>
          </a:p>
        </p:txBody>
      </p:sp>
      <p:sp>
        <p:nvSpPr>
          <p:cNvPr id="13316" name="Rectangle 4"/>
          <p:cNvSpPr>
            <a:spLocks noGrp="1" noChangeArrowheads="1"/>
          </p:cNvSpPr>
          <p:nvPr>
            <p:ph type="ftr" sz="quarter" idx="2"/>
          </p:nvPr>
        </p:nvSpPr>
        <p:spPr bwMode="auto">
          <a:xfrm>
            <a:off x="0" y="9120156"/>
            <a:ext cx="3171359" cy="481045"/>
          </a:xfrm>
          <a:prstGeom prst="rect">
            <a:avLst/>
          </a:prstGeom>
          <a:noFill/>
          <a:ln w="9525">
            <a:noFill/>
            <a:miter lim="800000"/>
            <a:headEnd/>
            <a:tailEnd/>
          </a:ln>
          <a:effectLst/>
        </p:spPr>
        <p:txBody>
          <a:bodyPr vert="horz" wrap="square" lIns="96309" tIns="48156" rIns="96309" bIns="48156" numCol="1" anchor="b" anchorCtr="0" compatLnSpc="1">
            <a:prstTxWarp prst="textNoShape">
              <a:avLst/>
            </a:prstTxWarp>
          </a:bodyPr>
          <a:lstStyle>
            <a:lvl1pPr defTabSz="963257">
              <a:defRPr smtClean="0"/>
            </a:lvl1pPr>
          </a:lstStyle>
          <a:p>
            <a:pPr>
              <a:defRPr/>
            </a:pPr>
            <a:endParaRPr lang="en-US" dirty="0"/>
          </a:p>
        </p:txBody>
      </p:sp>
      <p:sp>
        <p:nvSpPr>
          <p:cNvPr id="13317" name="Rectangle 5"/>
          <p:cNvSpPr>
            <a:spLocks noGrp="1" noChangeArrowheads="1"/>
          </p:cNvSpPr>
          <p:nvPr>
            <p:ph type="sldNum" sz="quarter" idx="3"/>
          </p:nvPr>
        </p:nvSpPr>
        <p:spPr bwMode="auto">
          <a:xfrm>
            <a:off x="4143842" y="9120156"/>
            <a:ext cx="3171358" cy="481045"/>
          </a:xfrm>
          <a:prstGeom prst="rect">
            <a:avLst/>
          </a:prstGeom>
          <a:noFill/>
          <a:ln w="9525">
            <a:noFill/>
            <a:miter lim="800000"/>
            <a:headEnd/>
            <a:tailEnd/>
          </a:ln>
          <a:effectLst/>
        </p:spPr>
        <p:txBody>
          <a:bodyPr vert="horz" wrap="square" lIns="96309" tIns="48156" rIns="96309" bIns="48156" numCol="1" anchor="b" anchorCtr="0" compatLnSpc="1">
            <a:prstTxWarp prst="textNoShape">
              <a:avLst/>
            </a:prstTxWarp>
          </a:bodyPr>
          <a:lstStyle>
            <a:lvl1pPr algn="r" defTabSz="963257">
              <a:defRPr smtClean="0"/>
            </a:lvl1pPr>
          </a:lstStyle>
          <a:p>
            <a:pPr>
              <a:defRPr/>
            </a:pPr>
            <a:fld id="{4A06AC28-30A5-4392-BD9F-13A5FBAAECA7}" type="slidenum">
              <a:rPr lang="en-US"/>
              <a:pPr>
                <a:defRPr/>
              </a:pPr>
              <a:t>‹#›</a:t>
            </a:fld>
            <a:endParaRPr lang="en-US" dirty="0"/>
          </a:p>
        </p:txBody>
      </p:sp>
    </p:spTree>
    <p:extLst>
      <p:ext uri="{BB962C8B-B14F-4D97-AF65-F5344CB8AC3E}">
        <p14:creationId xmlns:p14="http://schemas.microsoft.com/office/powerpoint/2010/main" val="33323484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171359" cy="481046"/>
          </a:xfrm>
          <a:prstGeom prst="rect">
            <a:avLst/>
          </a:prstGeom>
          <a:noFill/>
          <a:ln w="9525">
            <a:noFill/>
            <a:miter lim="800000"/>
            <a:headEnd/>
            <a:tailEnd/>
          </a:ln>
          <a:effectLst/>
        </p:spPr>
        <p:txBody>
          <a:bodyPr vert="horz" wrap="square" lIns="96309" tIns="48156" rIns="96309" bIns="48156" numCol="1" anchor="t" anchorCtr="0" compatLnSpc="1">
            <a:prstTxWarp prst="textNoShape">
              <a:avLst/>
            </a:prstTxWarp>
          </a:bodyPr>
          <a:lstStyle>
            <a:lvl1pPr defTabSz="963257">
              <a:defRPr smtClean="0">
                <a:latin typeface="Times New Roman" pitchFamily="18" charset="0"/>
              </a:defRPr>
            </a:lvl1pPr>
          </a:lstStyle>
          <a:p>
            <a:pPr>
              <a:defRPr/>
            </a:pPr>
            <a:endParaRPr lang="en-US" dirty="0"/>
          </a:p>
        </p:txBody>
      </p:sp>
      <p:sp>
        <p:nvSpPr>
          <p:cNvPr id="5123" name="Rectangle 3"/>
          <p:cNvSpPr>
            <a:spLocks noGrp="1" noChangeArrowheads="1"/>
          </p:cNvSpPr>
          <p:nvPr>
            <p:ph type="dt" idx="1"/>
          </p:nvPr>
        </p:nvSpPr>
        <p:spPr bwMode="auto">
          <a:xfrm>
            <a:off x="4143842" y="0"/>
            <a:ext cx="3171358" cy="481046"/>
          </a:xfrm>
          <a:prstGeom prst="rect">
            <a:avLst/>
          </a:prstGeom>
          <a:noFill/>
          <a:ln w="9525">
            <a:noFill/>
            <a:miter lim="800000"/>
            <a:headEnd/>
            <a:tailEnd/>
          </a:ln>
          <a:effectLst/>
        </p:spPr>
        <p:txBody>
          <a:bodyPr vert="horz" wrap="square" lIns="96309" tIns="48156" rIns="96309" bIns="48156" numCol="1" anchor="t" anchorCtr="0" compatLnSpc="1">
            <a:prstTxWarp prst="textNoShape">
              <a:avLst/>
            </a:prstTxWarp>
          </a:bodyPr>
          <a:lstStyle>
            <a:lvl1pPr algn="r" defTabSz="963257">
              <a:defRPr smtClean="0">
                <a:latin typeface="Times New Roman" pitchFamily="18" charset="0"/>
              </a:defRPr>
            </a:lvl1pPr>
          </a:lstStyle>
          <a:p>
            <a:pPr>
              <a:defRPr/>
            </a:pPr>
            <a:endParaRPr lang="en-US" dirty="0"/>
          </a:p>
        </p:txBody>
      </p:sp>
      <p:sp>
        <p:nvSpPr>
          <p:cNvPr id="88068" name="Rectangle 4"/>
          <p:cNvSpPr>
            <a:spLocks noGrp="1" noRot="1" noChangeAspect="1" noChangeArrowheads="1" noTextEdit="1"/>
          </p:cNvSpPr>
          <p:nvPr>
            <p:ph type="sldImg" idx="2"/>
          </p:nvPr>
        </p:nvSpPr>
        <p:spPr bwMode="auto">
          <a:xfrm>
            <a:off x="1258888" y="720725"/>
            <a:ext cx="4799012" cy="3598863"/>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75803" y="4560899"/>
            <a:ext cx="5363595" cy="4319555"/>
          </a:xfrm>
          <a:prstGeom prst="rect">
            <a:avLst/>
          </a:prstGeom>
          <a:noFill/>
          <a:ln w="9525">
            <a:noFill/>
            <a:miter lim="800000"/>
            <a:headEnd/>
            <a:tailEnd/>
          </a:ln>
          <a:effectLst/>
        </p:spPr>
        <p:txBody>
          <a:bodyPr vert="horz" wrap="square" lIns="96309" tIns="48156" rIns="96309" bIns="4815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9120156"/>
            <a:ext cx="3171359" cy="481045"/>
          </a:xfrm>
          <a:prstGeom prst="rect">
            <a:avLst/>
          </a:prstGeom>
          <a:noFill/>
          <a:ln w="9525">
            <a:noFill/>
            <a:miter lim="800000"/>
            <a:headEnd/>
            <a:tailEnd/>
          </a:ln>
          <a:effectLst/>
        </p:spPr>
        <p:txBody>
          <a:bodyPr vert="horz" wrap="square" lIns="96309" tIns="48156" rIns="96309" bIns="48156" numCol="1" anchor="b" anchorCtr="0" compatLnSpc="1">
            <a:prstTxWarp prst="textNoShape">
              <a:avLst/>
            </a:prstTxWarp>
          </a:bodyPr>
          <a:lstStyle>
            <a:lvl1pPr defTabSz="963257">
              <a:defRPr smtClean="0">
                <a:latin typeface="Times New Roman" pitchFamily="18" charset="0"/>
              </a:defRPr>
            </a:lvl1pPr>
          </a:lstStyle>
          <a:p>
            <a:pPr>
              <a:defRPr/>
            </a:pPr>
            <a:endParaRPr lang="en-US" dirty="0"/>
          </a:p>
        </p:txBody>
      </p:sp>
      <p:sp>
        <p:nvSpPr>
          <p:cNvPr id="5127" name="Rectangle 7"/>
          <p:cNvSpPr>
            <a:spLocks noGrp="1" noChangeArrowheads="1"/>
          </p:cNvSpPr>
          <p:nvPr>
            <p:ph type="sldNum" sz="quarter" idx="5"/>
          </p:nvPr>
        </p:nvSpPr>
        <p:spPr bwMode="auto">
          <a:xfrm>
            <a:off x="4143842" y="9120156"/>
            <a:ext cx="3171358" cy="481045"/>
          </a:xfrm>
          <a:prstGeom prst="rect">
            <a:avLst/>
          </a:prstGeom>
          <a:noFill/>
          <a:ln w="9525">
            <a:noFill/>
            <a:miter lim="800000"/>
            <a:headEnd/>
            <a:tailEnd/>
          </a:ln>
          <a:effectLst/>
        </p:spPr>
        <p:txBody>
          <a:bodyPr vert="horz" wrap="square" lIns="96309" tIns="48156" rIns="96309" bIns="48156" numCol="1" anchor="b" anchorCtr="0" compatLnSpc="1">
            <a:prstTxWarp prst="textNoShape">
              <a:avLst/>
            </a:prstTxWarp>
          </a:bodyPr>
          <a:lstStyle>
            <a:lvl1pPr algn="r" defTabSz="963257">
              <a:defRPr smtClean="0">
                <a:latin typeface="Times New Roman" pitchFamily="18" charset="0"/>
              </a:defRPr>
            </a:lvl1pPr>
          </a:lstStyle>
          <a:p>
            <a:pPr>
              <a:defRPr/>
            </a:pPr>
            <a:fld id="{DEA58906-81E5-4872-88AD-6F067ECE4ACA}" type="slidenum">
              <a:rPr lang="en-US"/>
              <a:pPr>
                <a:defRPr/>
              </a:pPr>
              <a:t>‹#›</a:t>
            </a:fld>
            <a:endParaRPr lang="en-US" dirty="0"/>
          </a:p>
        </p:txBody>
      </p:sp>
    </p:spTree>
    <p:extLst>
      <p:ext uri="{BB962C8B-B14F-4D97-AF65-F5344CB8AC3E}">
        <p14:creationId xmlns:p14="http://schemas.microsoft.com/office/powerpoint/2010/main" val="24416364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C2669ECA-6274-470B-ACB0-D2DC6AA27F31}" type="slidenum">
              <a:rPr lang="en-US"/>
              <a:pPr/>
              <a:t>1</a:t>
            </a:fld>
            <a:endParaRPr lang="en-US" dirty="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7F11E81B-74D1-46B8-B511-4583846CBC11}" type="slidenum">
              <a:rPr lang="en-US"/>
              <a:pPr/>
              <a:t>10</a:t>
            </a:fld>
            <a:endParaRPr lang="en-US" dirty="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p:spPr>
        <p:txBody>
          <a:bodyPr/>
          <a:lstStyle/>
          <a:p>
            <a:fld id="{A34119B5-18E2-42E1-93D7-11B31C6051F4}" type="slidenum">
              <a:rPr lang="en-US"/>
              <a:pPr/>
              <a:t>100</a:t>
            </a:fld>
            <a:endParaRPr lang="en-US" dirty="0"/>
          </a:p>
        </p:txBody>
      </p:sp>
      <p:sp>
        <p:nvSpPr>
          <p:cNvPr id="171011" name="Rectangle 2"/>
          <p:cNvSpPr>
            <a:spLocks noGrp="1" noRot="1" noChangeAspect="1" noChangeArrowheads="1" noTextEdit="1"/>
          </p:cNvSpPr>
          <p:nvPr>
            <p:ph type="sldImg"/>
          </p:nvPr>
        </p:nvSpPr>
        <p:spPr>
          <a:ln/>
        </p:spPr>
      </p:sp>
      <p:sp>
        <p:nvSpPr>
          <p:cNvPr id="171012"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p:spPr>
        <p:txBody>
          <a:bodyPr/>
          <a:lstStyle/>
          <a:p>
            <a:fld id="{36D68779-5E93-4A7F-AA6E-8F1C40DE62AC}" type="slidenum">
              <a:rPr lang="en-US"/>
              <a:pPr/>
              <a:t>101</a:t>
            </a:fld>
            <a:endParaRPr lang="en-US" dirty="0"/>
          </a:p>
        </p:txBody>
      </p:sp>
      <p:sp>
        <p:nvSpPr>
          <p:cNvPr id="172035" name="Rectangle 2"/>
          <p:cNvSpPr>
            <a:spLocks noGrp="1" noRot="1" noChangeAspect="1" noChangeArrowheads="1" noTextEdit="1"/>
          </p:cNvSpPr>
          <p:nvPr>
            <p:ph type="sldImg"/>
          </p:nvPr>
        </p:nvSpPr>
        <p:spPr>
          <a:ln/>
        </p:spPr>
      </p:sp>
      <p:sp>
        <p:nvSpPr>
          <p:cNvPr id="172036"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92FB8B-7289-4349-A715-5996729D4C94}" type="slidenum">
              <a:rPr lang="en-US"/>
              <a:pPr/>
              <a:t>102</a:t>
            </a:fld>
            <a:endParaRPr lang="en-US" dirty="0"/>
          </a:p>
        </p:txBody>
      </p:sp>
      <p:sp>
        <p:nvSpPr>
          <p:cNvPr id="809986" name="Rectangle 2"/>
          <p:cNvSpPr>
            <a:spLocks noGrp="1" noRot="1" noChangeAspect="1" noChangeArrowheads="1" noTextEdit="1"/>
          </p:cNvSpPr>
          <p:nvPr>
            <p:ph type="sldImg"/>
          </p:nvPr>
        </p:nvSpPr>
        <p:spPr>
          <a:ln/>
        </p:spPr>
      </p:sp>
      <p:sp>
        <p:nvSpPr>
          <p:cNvPr id="80998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EA58906-81E5-4872-88AD-6F067ECE4ACA}" type="slidenum">
              <a:rPr lang="en-US" smtClean="0"/>
              <a:pPr>
                <a:defRPr/>
              </a:pPr>
              <a:t>103</a:t>
            </a:fld>
            <a:endParaRPr lang="en-US" dirty="0"/>
          </a:p>
        </p:txBody>
      </p:sp>
    </p:spTree>
    <p:extLst>
      <p:ext uri="{BB962C8B-B14F-4D97-AF65-F5344CB8AC3E}">
        <p14:creationId xmlns:p14="http://schemas.microsoft.com/office/powerpoint/2010/main" val="1513360062"/>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EA58906-81E5-4872-88AD-6F067ECE4ACA}" type="slidenum">
              <a:rPr lang="en-US" smtClean="0"/>
              <a:pPr>
                <a:defRPr/>
              </a:pPr>
              <a:t>104</a:t>
            </a:fld>
            <a:endParaRPr lang="en-US" dirty="0"/>
          </a:p>
        </p:txBody>
      </p:sp>
    </p:spTree>
    <p:extLst>
      <p:ext uri="{BB962C8B-B14F-4D97-AF65-F5344CB8AC3E}">
        <p14:creationId xmlns:p14="http://schemas.microsoft.com/office/powerpoint/2010/main" val="1099744025"/>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p:spPr>
        <p:txBody>
          <a:bodyPr/>
          <a:lstStyle/>
          <a:p>
            <a:fld id="{3E106C9C-1640-403D-85C5-47D7ADEDE95E}" type="slidenum">
              <a:rPr lang="en-US"/>
              <a:pPr/>
              <a:t>105</a:t>
            </a:fld>
            <a:endParaRPr lang="en-US" dirty="0"/>
          </a:p>
        </p:txBody>
      </p:sp>
      <p:sp>
        <p:nvSpPr>
          <p:cNvPr id="173059" name="Rectangle 2"/>
          <p:cNvSpPr>
            <a:spLocks noGrp="1" noRot="1" noChangeAspect="1" noChangeArrowheads="1" noTextEdit="1"/>
          </p:cNvSpPr>
          <p:nvPr>
            <p:ph type="sldImg"/>
          </p:nvPr>
        </p:nvSpPr>
        <p:spPr>
          <a:ln/>
        </p:spPr>
      </p:sp>
      <p:sp>
        <p:nvSpPr>
          <p:cNvPr id="173060"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384AA1D7-D856-4162-811A-5D089B0FA854}" type="slidenum">
              <a:rPr lang="en-US"/>
              <a:pPr/>
              <a:t>11</a:t>
            </a:fld>
            <a:endParaRPr lang="en-US" dirty="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66F0434C-A902-4706-8D16-8B4F762A5A4D}" type="slidenum">
              <a:rPr lang="en-US"/>
              <a:pPr/>
              <a:t>12</a:t>
            </a:fld>
            <a:endParaRPr lang="en-US" dirty="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r>
              <a:rPr lang="en-US" dirty="0" smtClean="0"/>
              <a:t>Virtual circuit: Page</a:t>
            </a:r>
            <a:r>
              <a:rPr lang="en-US" baseline="0" dirty="0" smtClean="0"/>
              <a:t> 596</a:t>
            </a:r>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2433165C-E501-4A4F-8798-4FCDFB95332F}" type="slidenum">
              <a:rPr lang="en-US"/>
              <a:pPr/>
              <a:t>13</a:t>
            </a:fld>
            <a:endParaRPr lang="en-US" dirty="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r>
              <a:rPr lang="en-US" dirty="0" smtClean="0"/>
              <a:t>Page 512</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45FCAE35-E7A7-4E84-B6FD-70965416B030}" type="slidenum">
              <a:rPr lang="en-US"/>
              <a:pPr/>
              <a:t>14</a:t>
            </a:fld>
            <a:endParaRPr lang="en-US" dirty="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32E56D43-B590-411E-AD40-A7C4F447DE4C}" type="slidenum">
              <a:rPr lang="en-US"/>
              <a:pPr/>
              <a:t>15</a:t>
            </a:fld>
            <a:endParaRPr lang="en-US" dirty="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AAD4142F-C91A-42F3-8CD2-B222D49C6F7E}" type="slidenum">
              <a:rPr lang="en-US"/>
              <a:pPr/>
              <a:t>16</a:t>
            </a:fld>
            <a:endParaRPr lang="en-US" dirty="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43192392-FBC8-4A7F-89AB-B9235F973B2C}" type="slidenum">
              <a:rPr lang="en-US"/>
              <a:pPr/>
              <a:t>17</a:t>
            </a:fld>
            <a:endParaRPr lang="en-US" dirty="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D8E4861D-E4F2-40A5-BBF5-1BD2622E6AAB}" type="slidenum">
              <a:rPr lang="en-US"/>
              <a:pPr/>
              <a:t>18</a:t>
            </a:fld>
            <a:endParaRPr lang="en-US" dirty="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r>
              <a:rPr lang="en-US" dirty="0" smtClean="0"/>
              <a:t>Metcalfe’s law</a:t>
            </a:r>
            <a:r>
              <a:rPr lang="en-US" baseline="0" dirty="0" smtClean="0"/>
              <a:t> (http://en.wikipedia.org/wiki/Metcalfe%27s_law)</a:t>
            </a:r>
          </a:p>
          <a:p>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p:spPr>
        <p:txBody>
          <a:bodyPr/>
          <a:lstStyle/>
          <a:p>
            <a:endParaRPr lang="en-US" dirty="0" smtClean="0"/>
          </a:p>
        </p:txBody>
      </p:sp>
      <p:sp>
        <p:nvSpPr>
          <p:cNvPr id="107524" name="Slide Number Placeholder 3"/>
          <p:cNvSpPr>
            <a:spLocks noGrp="1"/>
          </p:cNvSpPr>
          <p:nvPr>
            <p:ph type="sldNum" sz="quarter" idx="5"/>
          </p:nvPr>
        </p:nvSpPr>
        <p:spPr>
          <a:noFill/>
        </p:spPr>
        <p:txBody>
          <a:bodyPr/>
          <a:lstStyle/>
          <a:p>
            <a:fld id="{AF0D7681-7697-4216-975F-262045429FD3}" type="slidenum">
              <a:rPr lang="en-US"/>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9FF68392-BA13-4BBB-9E0A-95B3394B0237}" type="slidenum">
              <a:rPr lang="en-US"/>
              <a:pPr/>
              <a:t>2</a:t>
            </a:fld>
            <a:endParaRPr lang="en-US" dirty="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p:spPr>
        <p:txBody>
          <a:bodyPr/>
          <a:lstStyle/>
          <a:p>
            <a:endParaRPr lang="en-US" dirty="0" smtClean="0"/>
          </a:p>
        </p:txBody>
      </p:sp>
      <p:sp>
        <p:nvSpPr>
          <p:cNvPr id="108548" name="Slide Number Placeholder 3"/>
          <p:cNvSpPr>
            <a:spLocks noGrp="1"/>
          </p:cNvSpPr>
          <p:nvPr>
            <p:ph type="sldNum" sz="quarter" idx="5"/>
          </p:nvPr>
        </p:nvSpPr>
        <p:spPr>
          <a:noFill/>
        </p:spPr>
        <p:txBody>
          <a:bodyPr/>
          <a:lstStyle/>
          <a:p>
            <a:fld id="{454D7B17-957D-4C79-B6C6-1700105E473A}" type="slidenum">
              <a:rPr lang="en-US"/>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p:spPr>
        <p:txBody>
          <a:bodyPr/>
          <a:lstStyle/>
          <a:p>
            <a:endParaRPr lang="en-US" dirty="0" smtClean="0"/>
          </a:p>
        </p:txBody>
      </p:sp>
      <p:sp>
        <p:nvSpPr>
          <p:cNvPr id="109572" name="Slide Number Placeholder 3"/>
          <p:cNvSpPr>
            <a:spLocks noGrp="1"/>
          </p:cNvSpPr>
          <p:nvPr>
            <p:ph type="sldNum" sz="quarter" idx="5"/>
          </p:nvPr>
        </p:nvSpPr>
        <p:spPr>
          <a:noFill/>
        </p:spPr>
        <p:txBody>
          <a:bodyPr/>
          <a:lstStyle/>
          <a:p>
            <a:fld id="{FDCA2DEE-4AE8-46C1-A3CF-2CDDC47DA49B}" type="slidenum">
              <a:rPr lang="en-US"/>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p:spPr>
        <p:txBody>
          <a:bodyPr/>
          <a:lstStyle/>
          <a:p>
            <a:endParaRPr lang="en-US" dirty="0" smtClean="0"/>
          </a:p>
        </p:txBody>
      </p:sp>
      <p:sp>
        <p:nvSpPr>
          <p:cNvPr id="110596" name="Slide Number Placeholder 3"/>
          <p:cNvSpPr>
            <a:spLocks noGrp="1"/>
          </p:cNvSpPr>
          <p:nvPr>
            <p:ph type="sldNum" sz="quarter" idx="5"/>
          </p:nvPr>
        </p:nvSpPr>
        <p:spPr>
          <a:noFill/>
        </p:spPr>
        <p:txBody>
          <a:bodyPr/>
          <a:lstStyle/>
          <a:p>
            <a:fld id="{2233CBB6-6C69-4D90-B965-6B2BD4D4787C}" type="slidenum">
              <a:rPr lang="en-US"/>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EA58906-81E5-4872-88AD-6F067ECE4ACA}" type="slidenum">
              <a:rPr lang="en-US" smtClean="0"/>
              <a:pPr>
                <a:defRPr/>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EA58906-81E5-4872-88AD-6F067ECE4ACA}" type="slidenum">
              <a:rPr lang="en-US" smtClean="0"/>
              <a:pPr>
                <a:defRPr/>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D4028B16-890B-4F4E-BA64-AAA3B26FFF1B}" type="slidenum">
              <a:rPr lang="en-US"/>
              <a:pPr/>
              <a:t>25</a:t>
            </a:fld>
            <a:endParaRPr lang="en-US" dirty="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741CB654-14EC-483C-AB6F-D46A6E4EB125}" type="slidenum">
              <a:rPr lang="en-US"/>
              <a:pPr/>
              <a:t>26</a:t>
            </a:fld>
            <a:endParaRPr lang="en-US"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672D678D-81E7-415A-BD8E-A02673F880DD}" type="slidenum">
              <a:rPr lang="en-US"/>
              <a:pPr/>
              <a:t>27</a:t>
            </a:fld>
            <a:endParaRPr lang="en-US" dirty="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BF48DE4D-B528-462E-8E03-99C171697090}" type="slidenum">
              <a:rPr lang="en-US"/>
              <a:pPr/>
              <a:t>28</a:t>
            </a:fld>
            <a:endParaRPr lang="en-US" dirty="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D38CB367-ECF0-4F56-BAD3-3CDDA5BF81F7}" type="slidenum">
              <a:rPr lang="en-US"/>
              <a:pPr/>
              <a:t>29</a:t>
            </a:fld>
            <a:endParaRPr lang="en-US" dirty="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BA8A31F2-9AA9-4F54-A677-2B7DED6BA8C4}" type="slidenum">
              <a:rPr lang="en-US"/>
              <a:pPr/>
              <a:t>3</a:t>
            </a:fld>
            <a:endParaRPr lang="en-US" dirty="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405BDA65-CBAA-43FB-969D-4D7F9B22D369}" type="slidenum">
              <a:rPr lang="en-US"/>
              <a:pPr/>
              <a:t>30</a:t>
            </a:fld>
            <a:endParaRPr lang="en-US" dirty="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C0B393D8-2E4D-40F7-AEDA-390C9D62C159}" type="slidenum">
              <a:rPr lang="en-US"/>
              <a:pPr/>
              <a:t>31</a:t>
            </a:fld>
            <a:endParaRPr lang="en-US" dirty="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EA58906-81E5-4872-88AD-6F067ECE4ACA}" type="slidenum">
              <a:rPr lang="en-US" smtClean="0"/>
              <a:pPr>
                <a:defRPr/>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9E6ABC02-5EC4-4B4C-ADAA-0F173FDFA76E}" type="slidenum">
              <a:rPr lang="en-US"/>
              <a:pPr/>
              <a:t>33</a:t>
            </a:fld>
            <a:endParaRPr lang="en-US" dirty="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9E6ABC02-5EC4-4B4C-ADAA-0F173FDFA76E}" type="slidenum">
              <a:rPr lang="en-US"/>
              <a:pPr/>
              <a:t>34</a:t>
            </a:fld>
            <a:endParaRPr lang="en-US" dirty="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771B7D18-C205-4AFB-92D1-36D3537EE1A0}" type="slidenum">
              <a:rPr lang="en-US"/>
              <a:pPr/>
              <a:t>35</a:t>
            </a:fld>
            <a:endParaRPr lang="en-US" dirty="0"/>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EA58906-81E5-4872-88AD-6F067ECE4ACA}" type="slidenum">
              <a:rPr lang="en-US" smtClean="0"/>
              <a:pPr>
                <a:defRPr/>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EA58906-81E5-4872-88AD-6F067ECE4ACA}" type="slidenum">
              <a:rPr lang="en-US" smtClean="0"/>
              <a:pPr>
                <a:defRPr/>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EA58906-81E5-4872-88AD-6F067ECE4ACA}" type="slidenum">
              <a:rPr lang="en-US" smtClean="0"/>
              <a:pPr>
                <a:defRPr/>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7F546056-D7ED-4CEB-8F5C-3A8A0220CA02}" type="slidenum">
              <a:rPr lang="en-US"/>
              <a:pPr/>
              <a:t>39</a:t>
            </a:fld>
            <a:endParaRPr lang="en-US" dirty="0"/>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5C4C4BC6-3E46-41DA-A9D0-0D5E3E8DFF4B}" type="slidenum">
              <a:rPr lang="en-US"/>
              <a:pPr/>
              <a:t>4</a:t>
            </a:fld>
            <a:endParaRPr lang="en-US" dirty="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15A71BE0-A1D1-40C8-9B57-AD00574A3E16}" type="slidenum">
              <a:rPr lang="en-US"/>
              <a:pPr/>
              <a:t>40</a:t>
            </a:fld>
            <a:endParaRPr lang="en-US" dirty="0"/>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p:spPr>
        <p:txBody>
          <a:bodyPr/>
          <a:lstStyle/>
          <a:p>
            <a:r>
              <a:rPr lang="en-US" dirty="0" smtClean="0"/>
              <a:t>SMDS = Switched Multi-gigabit Data Services</a:t>
            </a:r>
          </a:p>
          <a:p>
            <a:r>
              <a:rPr lang="en-US" dirty="0" smtClean="0"/>
              <a:t>ISDN = Integrated Services Digital Network</a:t>
            </a:r>
          </a:p>
          <a:p>
            <a:r>
              <a:rPr lang="en-US" dirty="0" smtClean="0"/>
              <a:t>SDLC = Synchronous Data Link Control</a:t>
            </a:r>
          </a:p>
          <a:p>
            <a:r>
              <a:rPr lang="en-US" dirty="0" smtClean="0"/>
              <a:t>HDLC = High-Level Data Link Control</a:t>
            </a:r>
          </a:p>
          <a:p>
            <a:endParaRPr lang="en-US"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2ABFC92F-7B53-4C7E-8D97-550376A9D711}" type="slidenum">
              <a:rPr lang="en-US"/>
              <a:pPr/>
              <a:t>41</a:t>
            </a:fld>
            <a:endParaRPr lang="en-US" dirty="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2F1F8809-3A29-4B32-9F46-BFDE072FABFD}" type="slidenum">
              <a:rPr lang="en-US"/>
              <a:pPr/>
              <a:t>42</a:t>
            </a:fld>
            <a:endParaRPr lang="en-US" dirty="0"/>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38D84423-6725-4889-8C33-876F1D75BD44}" type="slidenum">
              <a:rPr lang="en-US"/>
              <a:pPr/>
              <a:t>43</a:t>
            </a:fld>
            <a:endParaRPr lang="en-US" dirty="0"/>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BD03DABB-111C-4701-B8B7-311B71E1070C}" type="slidenum">
              <a:rPr lang="en-US"/>
              <a:pPr/>
              <a:t>44</a:t>
            </a:fld>
            <a:endParaRPr lang="en-US" dirty="0"/>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1054DF0E-C6FE-492C-95A6-1E7C5D6DCAA6}" type="slidenum">
              <a:rPr lang="en-US"/>
              <a:pPr/>
              <a:t>45</a:t>
            </a:fld>
            <a:endParaRPr lang="en-US" dirty="0"/>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fld id="{4924C8A5-1C95-424C-929B-EF0BA10DD688}" type="slidenum">
              <a:rPr lang="en-US"/>
              <a:pPr/>
              <a:t>46</a:t>
            </a:fld>
            <a:endParaRPr lang="en-US" dirty="0"/>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CD701D92-61B9-4879-9677-A9ADC5387510}" type="slidenum">
              <a:rPr lang="en-US"/>
              <a:pPr/>
              <a:t>47</a:t>
            </a:fld>
            <a:endParaRPr lang="en-US" dirty="0"/>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7AF10595-07BD-4495-8069-F337570D2036}" type="slidenum">
              <a:rPr lang="en-US"/>
              <a:pPr/>
              <a:t>48</a:t>
            </a:fld>
            <a:endParaRPr lang="en-US" dirty="0"/>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15C4831B-34DE-4472-8183-D14810C9DC31}" type="slidenum">
              <a:rPr lang="en-US"/>
              <a:pPr/>
              <a:t>49</a:t>
            </a:fld>
            <a:endParaRPr lang="en-US" dirty="0"/>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0F35C84E-39F8-47A3-A42D-FF339AE9C8A7}" type="slidenum">
              <a:rPr lang="en-US"/>
              <a:pPr/>
              <a:t>5</a:t>
            </a:fld>
            <a:endParaRPr lang="en-US" dirty="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B1A3C585-03F9-42C2-BF3D-29D0CF8E9C94}" type="slidenum">
              <a:rPr lang="en-US"/>
              <a:pPr/>
              <a:t>50</a:t>
            </a:fld>
            <a:endParaRPr lang="en-US" dirty="0"/>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7C94AF75-B57A-4B15-8670-5D31AC5FB831}" type="slidenum">
              <a:rPr lang="en-US"/>
              <a:pPr/>
              <a:t>51</a:t>
            </a:fld>
            <a:endParaRPr lang="en-US" dirty="0"/>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p>
            <a:fld id="{035ADDE4-5C23-43B5-B960-1548AEA6FD65}" type="slidenum">
              <a:rPr lang="en-US"/>
              <a:pPr/>
              <a:t>52</a:t>
            </a:fld>
            <a:endParaRPr lang="en-US" dirty="0"/>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p>
            <a:fld id="{C9CAE72C-E669-4A69-B557-973EE2BAB3B5}" type="slidenum">
              <a:rPr lang="en-US"/>
              <a:pPr/>
              <a:t>53</a:t>
            </a:fld>
            <a:endParaRPr lang="en-US" dirty="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r>
              <a:rPr lang="en-US" dirty="0" smtClean="0"/>
              <a:t>DTE = Data Terminal Equipment</a:t>
            </a:r>
          </a:p>
          <a:p>
            <a:r>
              <a:rPr lang="en-US" dirty="0" smtClean="0"/>
              <a:t>DCE</a:t>
            </a:r>
            <a:r>
              <a:rPr lang="en-US" baseline="0" dirty="0" smtClean="0"/>
              <a:t> = Data Communications Equipment</a:t>
            </a:r>
            <a:endParaRPr lang="en-US" dirty="0"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p>
            <a:fld id="{38177A20-2F59-41E2-98E1-2E754E00A7A1}" type="slidenum">
              <a:rPr lang="en-US"/>
              <a:pPr/>
              <a:t>54</a:t>
            </a:fld>
            <a:endParaRPr lang="en-US" dirty="0"/>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C24D68D5-8AB1-4F4F-B74D-2FB9A0411F4A}" type="slidenum">
              <a:rPr lang="en-US"/>
              <a:pPr/>
              <a:t>55</a:t>
            </a:fld>
            <a:endParaRPr lang="en-US" dirty="0"/>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p>
            <a:fld id="{FAF11598-FB6E-4A2A-B64A-EE99A2B02DC0}" type="slidenum">
              <a:rPr lang="en-US"/>
              <a:pPr/>
              <a:t>56</a:t>
            </a:fld>
            <a:endParaRPr lang="en-US" dirty="0"/>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p>
            <a:fld id="{FB5ED0C4-17AC-466C-AD24-E6A5986DE088}" type="slidenum">
              <a:rPr lang="en-US"/>
              <a:pPr/>
              <a:t>57</a:t>
            </a:fld>
            <a:endParaRPr lang="en-US" dirty="0"/>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DBC1E68B-5BFA-4F68-ADD2-4BEB96EABFA4}" type="slidenum">
              <a:rPr lang="en-US"/>
              <a:pPr/>
              <a:t>58</a:t>
            </a:fld>
            <a:endParaRPr lang="en-US" dirty="0"/>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p>
            <a:fld id="{A37511D8-DC62-4E66-9C0E-71E2C16BAD80}" type="slidenum">
              <a:rPr lang="en-US"/>
              <a:pPr/>
              <a:t>59</a:t>
            </a:fld>
            <a:endParaRPr lang="en-US" dirty="0"/>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304E93B8-E2F8-491A-819D-C95315D20A57}" type="slidenum">
              <a:rPr lang="en-US"/>
              <a:pPr/>
              <a:t>6</a:t>
            </a:fld>
            <a:endParaRPr lang="en-US" dirty="0"/>
          </a:p>
        </p:txBody>
      </p:sp>
      <p:sp>
        <p:nvSpPr>
          <p:cNvPr id="94211" name="Rectangle 2"/>
          <p:cNvSpPr>
            <a:spLocks noGrp="1" noRot="1" noChangeAspect="1" noChangeArrowheads="1" noTextEdit="1"/>
          </p:cNvSpPr>
          <p:nvPr>
            <p:ph type="sldImg"/>
          </p:nvPr>
        </p:nvSpPr>
        <p:spPr>
          <a:xfrm>
            <a:off x="1260475" y="720725"/>
            <a:ext cx="4799013" cy="3598863"/>
          </a:xfrm>
          <a:ln/>
        </p:spPr>
      </p:sp>
      <p:sp>
        <p:nvSpPr>
          <p:cNvPr id="94212"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p>
            <a:fld id="{2C17D6F6-5F7D-4EDD-85CB-51C24B4C82C5}" type="slidenum">
              <a:rPr lang="en-US"/>
              <a:pPr/>
              <a:t>60</a:t>
            </a:fld>
            <a:endParaRPr lang="en-US" dirty="0"/>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p>
            <a:fld id="{29D98EFF-7C4F-4774-82BB-53C537E4D44E}" type="slidenum">
              <a:rPr lang="en-US"/>
              <a:pPr/>
              <a:t>61</a:t>
            </a:fld>
            <a:endParaRPr lang="en-US" dirty="0"/>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0DCD3852-0062-46C5-9E82-91762D301897}" type="slidenum">
              <a:rPr lang="en-US"/>
              <a:pPr/>
              <a:t>62</a:t>
            </a:fld>
            <a:endParaRPr lang="en-US" dirty="0"/>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EA58906-81E5-4872-88AD-6F067ECE4ACA}" type="slidenum">
              <a:rPr lang="en-US" smtClean="0"/>
              <a:pPr>
                <a:defRPr/>
              </a:pPr>
              <a:t>63</a:t>
            </a:fld>
            <a:endParaRPr lang="en-US"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EA58906-81E5-4872-88AD-6F067ECE4ACA}" type="slidenum">
              <a:rPr lang="en-US" smtClean="0"/>
              <a:pPr>
                <a:defRPr/>
              </a:pPr>
              <a:t>64</a:t>
            </a:fld>
            <a:endParaRPr lang="en-US"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EA58906-81E5-4872-88AD-6F067ECE4ACA}" type="slidenum">
              <a:rPr lang="en-US" smtClean="0"/>
              <a:pPr>
                <a:defRPr/>
              </a:pPr>
              <a:t>65</a:t>
            </a:fld>
            <a:endParaRPr lang="en-US"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EA58906-81E5-4872-88AD-6F067ECE4ACA}" type="slidenum">
              <a:rPr lang="en-US" smtClean="0"/>
              <a:pPr>
                <a:defRPr/>
              </a:pPr>
              <a:t>66</a:t>
            </a:fld>
            <a:endParaRPr lang="en-US" dirty="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p>
            <a:fld id="{5802635F-7055-4526-8D65-92785A252388}" type="slidenum">
              <a:rPr lang="en-US"/>
              <a:pPr/>
              <a:t>67</a:t>
            </a:fld>
            <a:endParaRPr lang="en-US" dirty="0"/>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p>
            <a:fld id="{AFBAD690-7337-4E6C-91C4-A437C750799E}" type="slidenum">
              <a:rPr lang="en-US"/>
              <a:pPr/>
              <a:t>68</a:t>
            </a:fld>
            <a:endParaRPr lang="en-US" dirty="0"/>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p>
            <a:fld id="{E7A733D7-653B-4011-9FA7-F44D3A98A02A}" type="slidenum">
              <a:rPr lang="en-US"/>
              <a:pPr/>
              <a:t>69</a:t>
            </a:fld>
            <a:endParaRPr lang="en-US" dirty="0"/>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C432F7F7-DE8F-4B05-A5EC-1BA0A44A7E3B}" type="slidenum">
              <a:rPr lang="en-US" smtClean="0"/>
              <a:pPr/>
              <a:t>7</a:t>
            </a:fld>
            <a:endParaRPr lang="en-US" dirty="0" smtClean="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p>
            <a:fld id="{35FB7D88-19FA-4D57-A34D-4E9A4AAE3A06}" type="slidenum">
              <a:rPr lang="en-US"/>
              <a:pPr/>
              <a:t>70</a:t>
            </a:fld>
            <a:endParaRPr lang="en-US" dirty="0"/>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p:spPr>
        <p:txBody>
          <a:bodyPr/>
          <a:lstStyle/>
          <a:p>
            <a:fld id="{056035CB-6A52-497B-AB95-6DDEC4970C54}" type="slidenum">
              <a:rPr lang="en-US"/>
              <a:pPr/>
              <a:t>71</a:t>
            </a:fld>
            <a:endParaRPr lang="en-US" dirty="0"/>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p>
            <a:fld id="{BCD47801-EDDA-41CD-B900-D30F2AA91B26}" type="slidenum">
              <a:rPr lang="en-US"/>
              <a:pPr/>
              <a:t>72</a:t>
            </a:fld>
            <a:endParaRPr lang="en-US" dirty="0"/>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p>
            <a:fld id="{2AA442A1-1356-42BE-9E49-40CA9237814C}" type="slidenum">
              <a:rPr lang="en-US"/>
              <a:pPr/>
              <a:t>73</a:t>
            </a:fld>
            <a:endParaRPr lang="en-US" dirty="0"/>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p:spPr>
        <p:txBody>
          <a:bodyPr/>
          <a:lstStyle/>
          <a:p>
            <a:fld id="{001C0509-D1B8-4AA7-BCEA-4E189F9FF0AD}" type="slidenum">
              <a:rPr lang="en-US"/>
              <a:pPr/>
              <a:t>74</a:t>
            </a:fld>
            <a:endParaRPr lang="en-US" dirty="0"/>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ln/>
        </p:spPr>
        <p:txBody>
          <a:bodyPr/>
          <a:lstStyle/>
          <a:p>
            <a:r>
              <a:rPr lang="en-US" dirty="0" smtClean="0"/>
              <a:t>IPv4 address</a:t>
            </a:r>
            <a:r>
              <a:rPr lang="en-US" baseline="0" dirty="0" smtClean="0"/>
              <a:t> space: 2^32 = 4.29B IP addresses</a:t>
            </a:r>
          </a:p>
          <a:p>
            <a:r>
              <a:rPr lang="en-US" baseline="0" dirty="0" smtClean="0"/>
              <a:t>IPv6 address space: 2^128 = 6.65 x 10^23 IP addresses</a:t>
            </a:r>
            <a:endParaRPr lang="en-US" dirty="0"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p>
            <a:fld id="{826FD794-6EFC-4A7D-B17B-CCF604229B8E}" type="slidenum">
              <a:rPr lang="en-US"/>
              <a:pPr/>
              <a:t>75</a:t>
            </a:fld>
            <a:endParaRPr lang="en-US" dirty="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EA58906-81E5-4872-88AD-6F067ECE4ACA}" type="slidenum">
              <a:rPr lang="en-US" smtClean="0"/>
              <a:pPr>
                <a:defRPr/>
              </a:pPr>
              <a:t>76</a:t>
            </a:fld>
            <a:endParaRPr lang="en-US" dirty="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EA58906-81E5-4872-88AD-6F067ECE4ACA}" type="slidenum">
              <a:rPr lang="en-US" smtClean="0"/>
              <a:pPr>
                <a:defRPr/>
              </a:pPr>
              <a:t>77</a:t>
            </a:fld>
            <a:endParaRPr lang="en-US" dirty="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EA58906-81E5-4872-88AD-6F067ECE4ACA}" type="slidenum">
              <a:rPr lang="en-US" smtClean="0"/>
              <a:pPr>
                <a:defRPr/>
              </a:pPr>
              <a:t>78</a:t>
            </a:fld>
            <a:endParaRPr lang="en-US" dirty="0"/>
          </a:p>
        </p:txBody>
      </p:sp>
    </p:spTree>
    <p:extLst>
      <p:ext uri="{BB962C8B-B14F-4D97-AF65-F5344CB8AC3E}">
        <p14:creationId xmlns:p14="http://schemas.microsoft.com/office/powerpoint/2010/main" val="148950534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p:spPr>
        <p:txBody>
          <a:bodyPr/>
          <a:lstStyle/>
          <a:p>
            <a:fld id="{25C73246-F34C-43F5-A054-48B9F64B285C}" type="slidenum">
              <a:rPr lang="en-US"/>
              <a:pPr/>
              <a:t>79</a:t>
            </a:fld>
            <a:endParaRPr lang="en-US" dirty="0"/>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AC4BBD29-64BB-450A-8794-1ACA7D5C0F55}" type="slidenum">
              <a:rPr lang="en-US"/>
              <a:pPr/>
              <a:t>8</a:t>
            </a:fld>
            <a:endParaRPr lang="en-US" dirty="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p:spPr>
        <p:txBody>
          <a:bodyPr/>
          <a:lstStyle/>
          <a:p>
            <a:fld id="{25C73246-F34C-43F5-A054-48B9F64B285C}" type="slidenum">
              <a:rPr lang="en-US"/>
              <a:pPr/>
              <a:t>80</a:t>
            </a:fld>
            <a:endParaRPr lang="en-US" dirty="0"/>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p:spPr>
        <p:txBody>
          <a:bodyPr/>
          <a:lstStyle/>
          <a:p>
            <a:r>
              <a:rPr lang="en-US" dirty="0" smtClean="0"/>
              <a:t>Note: IPv6 addresses</a:t>
            </a:r>
            <a:r>
              <a:rPr lang="en-US" baseline="0" dirty="0" smtClean="0"/>
              <a:t> are assigned to interfaces, not nodes.</a:t>
            </a:r>
            <a:endParaRPr lang="en-US" dirty="0"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p:spPr>
        <p:txBody>
          <a:bodyPr/>
          <a:lstStyle/>
          <a:p>
            <a:fld id="{69028788-1A74-49FB-9ADB-3F1207A16FE6}" type="slidenum">
              <a:rPr lang="en-US"/>
              <a:pPr/>
              <a:t>81</a:t>
            </a:fld>
            <a:endParaRPr lang="en-US" dirty="0"/>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p:spPr>
        <p:txBody>
          <a:bodyPr/>
          <a:lstStyle/>
          <a:p>
            <a:fld id="{9AFAC8A6-EFCD-4A3E-85D8-67016F84D95B}" type="slidenum">
              <a:rPr lang="en-US"/>
              <a:pPr/>
              <a:t>82</a:t>
            </a:fld>
            <a:endParaRPr lang="en-US" dirty="0"/>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p:spPr>
        <p:txBody>
          <a:bodyPr/>
          <a:lstStyle/>
          <a:p>
            <a:fld id="{D6028EAC-7D23-4614-ACA9-BA0D857DEA85}" type="slidenum">
              <a:rPr lang="en-US"/>
              <a:pPr/>
              <a:t>83</a:t>
            </a:fld>
            <a:endParaRPr lang="en-US" dirty="0"/>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p:spPr>
        <p:txBody>
          <a:bodyPr/>
          <a:lstStyle/>
          <a:p>
            <a:fld id="{8B713781-2565-4C04-929F-F01AACEC3BC9}" type="slidenum">
              <a:rPr lang="en-US"/>
              <a:pPr/>
              <a:t>84</a:t>
            </a:fld>
            <a:endParaRPr lang="en-US" dirty="0"/>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p:spPr>
        <p:txBody>
          <a:bodyPr/>
          <a:lstStyle/>
          <a:p>
            <a:fld id="{80870C96-71E7-40E4-B743-706FF27F7AED}" type="slidenum">
              <a:rPr lang="en-US"/>
              <a:pPr/>
              <a:t>85</a:t>
            </a:fld>
            <a:endParaRPr lang="en-US" dirty="0"/>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p:spPr>
        <p:txBody>
          <a:bodyPr/>
          <a:lstStyle/>
          <a:p>
            <a:fld id="{26399DF0-B5CD-4868-901F-FF085DB9B9D8}" type="slidenum">
              <a:rPr lang="en-US"/>
              <a:pPr/>
              <a:t>86</a:t>
            </a:fld>
            <a:endParaRPr lang="en-US" dirty="0"/>
          </a:p>
        </p:txBody>
      </p:sp>
      <p:sp>
        <p:nvSpPr>
          <p:cNvPr id="160771" name="Rectangle 2"/>
          <p:cNvSpPr>
            <a:spLocks noGrp="1" noRot="1" noChangeAspect="1" noChangeArrowheads="1" noTextEdit="1"/>
          </p:cNvSpPr>
          <p:nvPr>
            <p:ph type="sldImg"/>
          </p:nvPr>
        </p:nvSpPr>
        <p:spPr>
          <a:ln/>
        </p:spPr>
      </p:sp>
      <p:sp>
        <p:nvSpPr>
          <p:cNvPr id="160772"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p:spPr>
        <p:txBody>
          <a:bodyPr/>
          <a:lstStyle/>
          <a:p>
            <a:fld id="{2D5FA270-253D-4E74-AE43-556AE42A1558}" type="slidenum">
              <a:rPr lang="en-US"/>
              <a:pPr/>
              <a:t>87</a:t>
            </a:fld>
            <a:endParaRPr lang="en-US" dirty="0"/>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p:spPr>
        <p:txBody>
          <a:bodyPr/>
          <a:lstStyle/>
          <a:p>
            <a:fld id="{52AAB2A3-42D5-43FE-990D-BD41B885073E}" type="slidenum">
              <a:rPr lang="en-US"/>
              <a:pPr/>
              <a:t>88</a:t>
            </a:fld>
            <a:endParaRPr lang="en-US" dirty="0"/>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EA58906-81E5-4872-88AD-6F067ECE4ACA}" type="slidenum">
              <a:rPr lang="en-US" smtClean="0"/>
              <a:pPr>
                <a:defRPr/>
              </a:pPr>
              <a:t>89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882009B4-B835-4D70-B551-6DDFE6A07152}" type="slidenum">
              <a:rPr lang="en-US"/>
              <a:pPr/>
              <a:t>9</a:t>
            </a:fld>
            <a:endParaRPr lang="en-US" dirty="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EA58906-81E5-4872-88AD-6F067ECE4ACA}" type="slidenum">
              <a:rPr lang="en-US" smtClean="0"/>
              <a:pPr>
                <a:defRPr/>
              </a:pPr>
              <a:t>90</a:t>
            </a:fld>
            <a:endParaRPr lang="en-US" dirty="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EA58906-81E5-4872-88AD-6F067ECE4ACA}" type="slidenum">
              <a:rPr lang="en-US" smtClean="0"/>
              <a:pPr>
                <a:defRPr/>
              </a:pPr>
              <a:t>91</a:t>
            </a:fld>
            <a:endParaRPr lang="en-US" dirty="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EA58906-81E5-4872-88AD-6F067ECE4ACA}" type="slidenum">
              <a:rPr lang="en-US" smtClean="0"/>
              <a:pPr>
                <a:defRPr/>
              </a:pPr>
              <a:t>92</a:t>
            </a:fld>
            <a:endParaRPr lang="en-US" dirty="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p:spPr>
        <p:txBody>
          <a:bodyPr/>
          <a:lstStyle/>
          <a:p>
            <a:fld id="{4A22F758-E61E-4CC0-BF1D-459D67A785E9}" type="slidenum">
              <a:rPr lang="en-US"/>
              <a:pPr/>
              <a:t>93</a:t>
            </a:fld>
            <a:endParaRPr lang="en-US" dirty="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p:spPr>
        <p:txBody>
          <a:bodyPr/>
          <a:lstStyle/>
          <a:p>
            <a:fld id="{39556CF5-61AD-4100-988D-23F23F1A188A}" type="slidenum">
              <a:rPr lang="en-US"/>
              <a:pPr/>
              <a:t>94</a:t>
            </a:fld>
            <a:endParaRPr lang="en-US" dirty="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r>
              <a:rPr lang="en-US" dirty="0" smtClean="0">
                <a:cs typeface="Arial" charset="0"/>
              </a:rPr>
              <a:t>TCP is a set of rules (protocol) used along with the Internet Protocol (IP) to send data in the form of message units between computers over the Internet. </a:t>
            </a:r>
          </a:p>
          <a:p>
            <a:r>
              <a:rPr lang="en-US" dirty="0" smtClean="0">
                <a:cs typeface="Arial" charset="0"/>
              </a:rPr>
              <a:t>While IP takes care of handling the actual delivery of the data, TCP takes care of keeping track of the individual units of data (called packets) that a message is divided into for efficient routing through the Internet. </a:t>
            </a:r>
          </a:p>
          <a:p>
            <a:r>
              <a:rPr lang="en-US" dirty="0" smtClean="0">
                <a:cs typeface="Arial" charset="0"/>
              </a:rPr>
              <a:t>TCP is responsible for ensuring that a message is divided into the packets that IP manages and for reassembling the packets back into the complete message at the other end.</a:t>
            </a: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p:spPr>
        <p:txBody>
          <a:bodyPr/>
          <a:lstStyle/>
          <a:p>
            <a:fld id="{D7C7538F-75D7-49D0-A225-9364CE9A218E}" type="slidenum">
              <a:rPr lang="en-US"/>
              <a:pPr/>
              <a:t>95</a:t>
            </a:fld>
            <a:endParaRPr lang="en-US" dirty="0"/>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p:spPr>
        <p:txBody>
          <a:bodyPr/>
          <a:lstStyle/>
          <a:p>
            <a:fld id="{90B14265-82B7-4E59-808F-D2BBEF6B088B}" type="slidenum">
              <a:rPr lang="en-US"/>
              <a:pPr/>
              <a:t>96</a:t>
            </a:fld>
            <a:endParaRPr lang="en-US" dirty="0"/>
          </a:p>
        </p:txBody>
      </p:sp>
      <p:sp>
        <p:nvSpPr>
          <p:cNvPr id="166915" name="Rectangle 2"/>
          <p:cNvSpPr>
            <a:spLocks noGrp="1" noRot="1" noChangeAspect="1" noChangeArrowheads="1" noTextEdit="1"/>
          </p:cNvSpPr>
          <p:nvPr>
            <p:ph type="sldImg"/>
          </p:nvPr>
        </p:nvSpPr>
        <p:spPr>
          <a:ln/>
        </p:spPr>
      </p:sp>
      <p:sp>
        <p:nvSpPr>
          <p:cNvPr id="166916"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AE9AD594-8B9B-472D-8F14-53B1C8C7B98D}" type="slidenum">
              <a:rPr lang="en-US"/>
              <a:pPr/>
              <a:t>97</a:t>
            </a:fld>
            <a:endParaRPr lang="en-US" dirty="0"/>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p:spPr>
        <p:txBody>
          <a:bodyPr/>
          <a:lstStyle/>
          <a:p>
            <a:fld id="{C1E5EF5C-909F-4E8A-96AB-91ACF53E679A}" type="slidenum">
              <a:rPr lang="en-US"/>
              <a:pPr/>
              <a:t>98</a:t>
            </a:fld>
            <a:endParaRPr lang="en-US" dirty="0"/>
          </a:p>
        </p:txBody>
      </p:sp>
      <p:sp>
        <p:nvSpPr>
          <p:cNvPr id="168963" name="Rectangle 2"/>
          <p:cNvSpPr>
            <a:spLocks noGrp="1" noRot="1" noChangeAspect="1" noChangeArrowheads="1" noTextEdit="1"/>
          </p:cNvSpPr>
          <p:nvPr>
            <p:ph type="sldImg"/>
          </p:nvPr>
        </p:nvSpPr>
        <p:spPr>
          <a:ln/>
        </p:spPr>
      </p:sp>
      <p:sp>
        <p:nvSpPr>
          <p:cNvPr id="168964"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p:spPr>
        <p:txBody>
          <a:bodyPr/>
          <a:lstStyle/>
          <a:p>
            <a:fld id="{DE9DE4CC-FE43-4ED5-81C6-276DEF9CB82D}" type="slidenum">
              <a:rPr lang="en-US"/>
              <a:pPr/>
              <a:t>99</a:t>
            </a:fld>
            <a:endParaRPr lang="en-US" dirty="0"/>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3ca%20rel=%22license%22%20href=%22http:/creativecommons.org/licenses/by-nc-sa/3.0/%22%3e%3cimg%20alt=%22Creative%20Commons%20License%22%20style=%22border-width:0%22%20src=%22http:/i.creativecommons.org/l/by-nc-sa/3.0/88x31.png%22%20/%3e%3c/a%3e%3cbr%20/%3e%3cspan%20xmlns:dct=%22http:/purl.org/dc/terms/%22%20property=%22dct:title%22%3eCISSP%20Common%20Body%20of%20Knowledge%3c/span%3e%20by%20%3cspan%20xmlns:cc=%22http:/creativecommons.org/ns" TargetMode="Externa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524000" y="1219200"/>
            <a:ext cx="6096000" cy="1981200"/>
          </a:xfrm>
        </p:spPr>
        <p:txBody>
          <a:bodyPr anchor="ctr"/>
          <a:lstStyle>
            <a:lvl1pPr algn="ctr">
              <a:defRPr/>
            </a:lvl1pPr>
          </a:lstStyle>
          <a:p>
            <a:r>
              <a:rPr lang="en-US"/>
              <a:t>Click to Edit Master Title Style</a:t>
            </a:r>
          </a:p>
        </p:txBody>
      </p:sp>
      <p:sp>
        <p:nvSpPr>
          <p:cNvPr id="3075" name="Rectangle 3"/>
          <p:cNvSpPr>
            <a:spLocks noGrp="1" noChangeArrowheads="1"/>
          </p:cNvSpPr>
          <p:nvPr>
            <p:ph type="subTitle" idx="1"/>
          </p:nvPr>
        </p:nvSpPr>
        <p:spPr>
          <a:xfrm>
            <a:off x="2362200" y="3581400"/>
            <a:ext cx="4419600" cy="1143000"/>
          </a:xfrm>
        </p:spPr>
        <p:txBody>
          <a:bodyPr/>
          <a:lstStyle>
            <a:lvl1pPr marL="0" indent="0" algn="ctr">
              <a:buFontTx/>
              <a:buNone/>
              <a:defRPr sz="1600" b="1"/>
            </a:lvl1pPr>
          </a:lstStyle>
          <a:p>
            <a:r>
              <a:rPr lang="en-US"/>
              <a:t>Click to Edit Master Subtitle Style</a:t>
            </a:r>
          </a:p>
        </p:txBody>
      </p:sp>
      <p:pic>
        <p:nvPicPr>
          <p:cNvPr id="6" name="Picture 5">
            <a:hlinkClick r:id="rId2" action="ppaction://hlinkfile"/>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63023" y="6302928"/>
            <a:ext cx="869937"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1"/>
          <p:cNvSpPr txBox="1"/>
          <p:nvPr userDrawn="1"/>
        </p:nvSpPr>
        <p:spPr>
          <a:xfrm>
            <a:off x="1772325" y="6096000"/>
            <a:ext cx="6608651" cy="707886"/>
          </a:xfrm>
          <a:prstGeom prst="rect">
            <a:avLst/>
          </a:prstGeom>
          <a:noFill/>
        </p:spPr>
        <p:txBody>
          <a:bodyPr wrap="square" rtlCol="0">
            <a:spAutoFit/>
          </a:bodyPr>
          <a:lstStyle>
            <a:defPPr>
              <a:defRPr lang="en-US"/>
            </a:defPPr>
            <a:lvl1pPr algn="l" rtl="0" eaLnBrk="0" fontAlgn="base" hangingPunct="0">
              <a:spcBef>
                <a:spcPct val="0"/>
              </a:spcBef>
              <a:spcAft>
                <a:spcPct val="0"/>
              </a:spcAft>
              <a:defRPr sz="1200" kern="1200">
                <a:solidFill>
                  <a:schemeClr val="tx1"/>
                </a:solidFill>
                <a:latin typeface="Arial" charset="0"/>
                <a:ea typeface="+mn-ea"/>
                <a:cs typeface="+mn-cs"/>
              </a:defRPr>
            </a:lvl1pPr>
            <a:lvl2pPr marL="457200" algn="l" rtl="0" eaLnBrk="0" fontAlgn="base" hangingPunct="0">
              <a:spcBef>
                <a:spcPct val="0"/>
              </a:spcBef>
              <a:spcAft>
                <a:spcPct val="0"/>
              </a:spcAft>
              <a:defRPr sz="1200" kern="1200">
                <a:solidFill>
                  <a:schemeClr val="tx1"/>
                </a:solidFill>
                <a:latin typeface="Arial" charset="0"/>
                <a:ea typeface="+mn-ea"/>
                <a:cs typeface="+mn-cs"/>
              </a:defRPr>
            </a:lvl2pPr>
            <a:lvl3pPr marL="914400" algn="l" rtl="0" eaLnBrk="0" fontAlgn="base" hangingPunct="0">
              <a:spcBef>
                <a:spcPct val="0"/>
              </a:spcBef>
              <a:spcAft>
                <a:spcPct val="0"/>
              </a:spcAft>
              <a:defRPr sz="1200" kern="1200">
                <a:solidFill>
                  <a:schemeClr val="tx1"/>
                </a:solidFill>
                <a:latin typeface="Arial" charset="0"/>
                <a:ea typeface="+mn-ea"/>
                <a:cs typeface="+mn-cs"/>
              </a:defRPr>
            </a:lvl3pPr>
            <a:lvl4pPr marL="1371600" algn="l" rtl="0" eaLnBrk="0" fontAlgn="base" hangingPunct="0">
              <a:spcBef>
                <a:spcPct val="0"/>
              </a:spcBef>
              <a:spcAft>
                <a:spcPct val="0"/>
              </a:spcAft>
              <a:defRPr sz="1200" kern="1200">
                <a:solidFill>
                  <a:schemeClr val="tx1"/>
                </a:solidFill>
                <a:latin typeface="Arial" charset="0"/>
                <a:ea typeface="+mn-ea"/>
                <a:cs typeface="+mn-cs"/>
              </a:defRPr>
            </a:lvl4pPr>
            <a:lvl5pPr marL="1828800" algn="l" rtl="0" eaLnBrk="0" fontAlgn="base" hangingPunct="0">
              <a:spcBef>
                <a:spcPct val="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a:lstStyle>
          <a:p>
            <a:r>
              <a:rPr lang="en-US" sz="1000" i="1" dirty="0" smtClean="0">
                <a:solidFill>
                  <a:srgbClr val="003399"/>
                </a:solidFill>
              </a:rPr>
              <a:t>CISSP Common Body of Knowledge Review</a:t>
            </a:r>
            <a:r>
              <a:rPr lang="en-US" sz="1000" dirty="0" smtClean="0">
                <a:solidFill>
                  <a:srgbClr val="003399"/>
                </a:solidFill>
              </a:rPr>
              <a:t> by Alfred Ouyang</a:t>
            </a:r>
            <a:r>
              <a:rPr lang="en-US" sz="1000" baseline="0" dirty="0" smtClean="0">
                <a:solidFill>
                  <a:srgbClr val="003399"/>
                </a:solidFill>
              </a:rPr>
              <a:t> </a:t>
            </a:r>
            <a:r>
              <a:rPr lang="en-US" sz="1000" dirty="0" smtClean="0">
                <a:solidFill>
                  <a:srgbClr val="003399"/>
                </a:solidFill>
              </a:rPr>
              <a:t>is licensed under the Creative Commons Attribution-</a:t>
            </a:r>
            <a:r>
              <a:rPr lang="en-US" sz="1000" dirty="0" err="1" smtClean="0">
                <a:solidFill>
                  <a:srgbClr val="003399"/>
                </a:solidFill>
              </a:rPr>
              <a:t>NonCommercial</a:t>
            </a:r>
            <a:r>
              <a:rPr lang="en-US" sz="1000" dirty="0" smtClean="0">
                <a:solidFill>
                  <a:srgbClr val="003399"/>
                </a:solidFill>
              </a:rPr>
              <a:t>-</a:t>
            </a:r>
            <a:r>
              <a:rPr lang="en-US" sz="1000" dirty="0" err="1" smtClean="0">
                <a:solidFill>
                  <a:srgbClr val="003399"/>
                </a:solidFill>
              </a:rPr>
              <a:t>ShareAlike</a:t>
            </a:r>
            <a:r>
              <a:rPr lang="en-US" sz="1000" dirty="0" smtClean="0">
                <a:solidFill>
                  <a:srgbClr val="003399"/>
                </a:solidFill>
              </a:rPr>
              <a:t> 3.0 </a:t>
            </a:r>
            <a:r>
              <a:rPr lang="en-US" sz="1000" dirty="0" err="1" smtClean="0">
                <a:solidFill>
                  <a:srgbClr val="003399"/>
                </a:solidFill>
              </a:rPr>
              <a:t>Unported</a:t>
            </a:r>
            <a:r>
              <a:rPr lang="en-US" sz="1000" dirty="0" smtClean="0">
                <a:solidFill>
                  <a:srgbClr val="003399"/>
                </a:solidFill>
              </a:rPr>
              <a:t> License. To view a copy of this license, visit http://creativecommons.org/licenses/by-nc-sa/3.0/ or send a letter to Creative Commons, 444 Castro Street, Suite 900, Mountain View, California, 94041, USA.</a:t>
            </a:r>
            <a:endParaRPr lang="en-US" sz="1000" dirty="0">
              <a:solidFill>
                <a:srgbClr val="003399"/>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r>
              <a:rPr lang="en-US" dirty="0"/>
              <a:t>- </a:t>
            </a:r>
            <a:fld id="{18EF313F-516D-4F1E-8072-001E1FC7F28B}" type="slidenum">
              <a:rPr lang="en-US"/>
              <a:pPr>
                <a:defRPr/>
              </a:pPr>
              <a:t>‹#›</a:t>
            </a:fld>
            <a:r>
              <a:rPr lang="en-US" dirty="0"/>
              <a:t> -</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
            <a:ext cx="2209800" cy="6591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38100"/>
            <a:ext cx="6477000" cy="6591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r>
              <a:rPr lang="en-US" dirty="0"/>
              <a:t>- </a:t>
            </a:r>
            <a:fld id="{CA4B4EC9-1AD7-45D0-BA24-56AF2A9D3905}" type="slidenum">
              <a:rPr lang="en-US"/>
              <a:pPr>
                <a:defRPr/>
              </a:pPr>
              <a:t>‹#›</a:t>
            </a:fld>
            <a:r>
              <a:rPr lang="en-US" dirty="0"/>
              <a:t> -</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
            <a:ext cx="8839200" cy="1066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143000"/>
            <a:ext cx="7772400" cy="2628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85800" y="3924300"/>
            <a:ext cx="7772400" cy="2628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r>
              <a:rPr lang="en-US" dirty="0"/>
              <a:t>- </a:t>
            </a:r>
            <a:fld id="{ACDC030F-A1E0-478D-BE2A-988ABD27DCA4}" type="slidenum">
              <a:rPr lang="en-US"/>
              <a:pPr>
                <a:defRPr/>
              </a:pPr>
              <a:t>‹#›</a:t>
            </a:fld>
            <a:r>
              <a:rPr lang="en-US" dirty="0"/>
              <a:t> -</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
            <a:ext cx="8839200" cy="1066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143000"/>
            <a:ext cx="38100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38100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r>
              <a:rPr lang="en-US" dirty="0"/>
              <a:t>- </a:t>
            </a:r>
            <a:fld id="{08C9D17C-FDB1-4865-9B99-E8F85C535867}" type="slidenum">
              <a:rPr lang="en-US"/>
              <a:pPr>
                <a:defRPr/>
              </a:pPr>
              <a:t>‹#›</a:t>
            </a:fld>
            <a:r>
              <a:rPr lang="en-US" dirty="0"/>
              <a:t> -</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
            <a:ext cx="8839200" cy="1066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143000"/>
            <a:ext cx="38100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143000"/>
            <a:ext cx="3810000" cy="2628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24300"/>
            <a:ext cx="3810000" cy="2628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sldNum" sz="quarter" idx="10"/>
          </p:nvPr>
        </p:nvSpPr>
        <p:spPr>
          <a:ln/>
        </p:spPr>
        <p:txBody>
          <a:bodyPr/>
          <a:lstStyle>
            <a:lvl1pPr>
              <a:defRPr/>
            </a:lvl1pPr>
          </a:lstStyle>
          <a:p>
            <a:pPr>
              <a:defRPr/>
            </a:pPr>
            <a:r>
              <a:rPr lang="en-US" dirty="0"/>
              <a:t>- </a:t>
            </a:r>
            <a:fld id="{8F5D6A16-5865-4510-8F31-295843167AA4}" type="slidenum">
              <a:rPr lang="en-US"/>
              <a:pPr>
                <a:defRPr/>
              </a:pPr>
              <a:t>‹#›</a:t>
            </a:fld>
            <a:r>
              <a:rPr lang="en-US" dirty="0"/>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52400" y="-38100"/>
            <a:ext cx="8839200" cy="6591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r>
              <a:rPr lang="en-US" dirty="0"/>
              <a:t>- </a:t>
            </a:r>
            <a:fld id="{3E280E5E-888A-4AB8-B510-6EF1B58C263F}" type="slidenum">
              <a:rPr lang="en-US"/>
              <a:pPr>
                <a:defRPr/>
              </a:pPr>
              <a:t>‹#›</a:t>
            </a:fld>
            <a:r>
              <a:rPr lang="en-US" dirty="0"/>
              <a:t>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r>
              <a:rPr lang="en-US" dirty="0"/>
              <a:t>- </a:t>
            </a:r>
            <a:fld id="{A0E4D1EF-C73B-45D1-AE01-77128BFC74CC}" type="slidenum">
              <a:rPr lang="en-US"/>
              <a:pPr>
                <a:defRPr/>
              </a:pPr>
              <a:t>‹#›</a:t>
            </a:fld>
            <a:r>
              <a:rPr lang="en-US" dirty="0"/>
              <a:t> -</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r>
              <a:rPr lang="en-US" dirty="0"/>
              <a:t>- </a:t>
            </a:r>
            <a:fld id="{E18113A9-96B2-4857-9BCB-3063AEE50606}" type="slidenum">
              <a:rPr lang="en-US"/>
              <a:pPr>
                <a:defRPr/>
              </a:pPr>
              <a:t>‹#›</a:t>
            </a:fld>
            <a:r>
              <a:rPr lang="en-US" dirty="0"/>
              <a:t> -</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143000"/>
            <a:ext cx="38100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38100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r>
              <a:rPr lang="en-US" dirty="0"/>
              <a:t>- </a:t>
            </a:r>
            <a:fld id="{FBAE0193-B5DE-4944-AFE2-5E18821B1216}" type="slidenum">
              <a:rPr lang="en-US"/>
              <a:pPr>
                <a:defRPr/>
              </a:pPr>
              <a:t>‹#›</a:t>
            </a:fld>
            <a:r>
              <a:rPr lang="en-US" dirty="0"/>
              <a:t> -</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r>
              <a:rPr lang="en-US" dirty="0"/>
              <a:t>- </a:t>
            </a:r>
            <a:fld id="{9813C9B0-1933-432F-A62E-6DE3EAF299FB}" type="slidenum">
              <a:rPr lang="en-US"/>
              <a:pPr>
                <a:defRPr/>
              </a:pPr>
              <a:t>‹#›</a:t>
            </a:fld>
            <a:r>
              <a:rPr lang="en-US" dirty="0"/>
              <a:t> -</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r>
              <a:rPr lang="en-US" dirty="0"/>
              <a:t>- </a:t>
            </a:r>
            <a:fld id="{921D7393-B0CE-47EC-A7DB-12CA1B75457F}" type="slidenum">
              <a:rPr lang="en-US"/>
              <a:pPr>
                <a:defRPr/>
              </a:pPr>
              <a:t>‹#›</a:t>
            </a:fld>
            <a:r>
              <a:rPr lang="en-US" dirty="0"/>
              <a:t> -</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r>
              <a:rPr lang="en-US" dirty="0"/>
              <a:t>- </a:t>
            </a:r>
            <a:fld id="{2C825DD4-7BBE-4231-89AE-E618E5863929}" type="slidenum">
              <a:rPr lang="en-US"/>
              <a:pPr>
                <a:defRPr/>
              </a:pPr>
              <a:t>‹#›</a:t>
            </a:fld>
            <a:r>
              <a:rPr lang="en-US" dirty="0"/>
              <a:t> -</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r>
              <a:rPr lang="en-US" dirty="0"/>
              <a:t>- </a:t>
            </a:r>
            <a:fld id="{B5D0E92B-3DE6-467D-8343-3BBDDBDB0898}" type="slidenum">
              <a:rPr lang="en-US"/>
              <a:pPr>
                <a:defRPr/>
              </a:pPr>
              <a:t>‹#›</a:t>
            </a:fld>
            <a:r>
              <a:rPr lang="en-US" dirty="0"/>
              <a:t> -</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r>
              <a:rPr lang="en-US" dirty="0"/>
              <a:t>- </a:t>
            </a:r>
            <a:fld id="{7C7FE8B6-307E-40D0-B17C-701FD64FCF33}" type="slidenum">
              <a:rPr lang="en-US"/>
              <a:pPr>
                <a:defRPr/>
              </a:pPr>
              <a:t>‹#›</a:t>
            </a:fld>
            <a:r>
              <a:rPr lang="en-US" dirty="0"/>
              <a:t> -</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bwMode="auto">
          <a:xfrm>
            <a:off x="152400" y="-38100"/>
            <a:ext cx="8839200" cy="10668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40963" name="Rectangle 3"/>
          <p:cNvSpPr>
            <a:spLocks noGrp="1" noChangeArrowheads="1"/>
          </p:cNvSpPr>
          <p:nvPr>
            <p:ph type="body" idx="1"/>
          </p:nvPr>
        </p:nvSpPr>
        <p:spPr bwMode="auto">
          <a:xfrm>
            <a:off x="685800" y="1143000"/>
            <a:ext cx="7772400" cy="541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sldNum" sz="quarter" idx="4"/>
          </p:nvPr>
        </p:nvSpPr>
        <p:spPr bwMode="auto">
          <a:xfrm>
            <a:off x="7848600" y="6629400"/>
            <a:ext cx="1219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smtClean="0">
                <a:solidFill>
                  <a:srgbClr val="003399"/>
                </a:solidFill>
              </a:defRPr>
            </a:lvl1pPr>
          </a:lstStyle>
          <a:p>
            <a:pPr>
              <a:defRPr/>
            </a:pPr>
            <a:r>
              <a:rPr lang="en-US" dirty="0"/>
              <a:t>- </a:t>
            </a:r>
            <a:fld id="{6AEC35DF-5124-46F5-AF0D-19F778A9F27E}" type="slidenum">
              <a:rPr lang="en-US"/>
              <a:pPr>
                <a:defRPr/>
              </a:pPr>
              <a:t>‹#›</a:t>
            </a:fld>
            <a:r>
              <a:rPr lang="en-US" dirty="0"/>
              <a:t> -</a:t>
            </a:r>
          </a:p>
        </p:txBody>
      </p:sp>
      <p:sp>
        <p:nvSpPr>
          <p:cNvPr id="1032" name="Line 8"/>
          <p:cNvSpPr>
            <a:spLocks noChangeShapeType="1"/>
          </p:cNvSpPr>
          <p:nvPr/>
        </p:nvSpPr>
        <p:spPr bwMode="auto">
          <a:xfrm>
            <a:off x="152400" y="990600"/>
            <a:ext cx="8839200" cy="0"/>
          </a:xfrm>
          <a:prstGeom prst="line">
            <a:avLst/>
          </a:prstGeom>
          <a:noFill/>
          <a:ln w="28575">
            <a:solidFill>
              <a:srgbClr val="FF0000"/>
            </a:solidFill>
            <a:round/>
            <a:headEnd/>
            <a:tailEnd/>
          </a:ln>
          <a:effectLst/>
        </p:spPr>
        <p:txBody>
          <a:bodyPr wrap="none" anchor="ctr"/>
          <a:lstStyle/>
          <a:p>
            <a:pPr>
              <a:defRPr/>
            </a:pPr>
            <a:endParaRPr lang="en-US" dirty="0"/>
          </a:p>
        </p:txBody>
      </p:sp>
      <p:pic>
        <p:nvPicPr>
          <p:cNvPr id="7" name="Picture 3"/>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59575" y="6674342"/>
            <a:ext cx="762000" cy="14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679"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Lst>
  <p:hf hdr="0" ftr="0" dt="0"/>
  <p:txStyles>
    <p:titleStyle>
      <a:lvl1pPr algn="l" rtl="0" eaLnBrk="0" fontAlgn="base" hangingPunct="0">
        <a:spcBef>
          <a:spcPct val="0"/>
        </a:spcBef>
        <a:spcAft>
          <a:spcPct val="0"/>
        </a:spcAft>
        <a:defRPr sz="2400" b="1">
          <a:solidFill>
            <a:srgbClr val="003399"/>
          </a:solidFill>
          <a:latin typeface="+mj-lt"/>
          <a:ea typeface="+mj-ea"/>
          <a:cs typeface="+mj-cs"/>
        </a:defRPr>
      </a:lvl1pPr>
      <a:lvl2pPr algn="l" rtl="0" eaLnBrk="0" fontAlgn="base" hangingPunct="0">
        <a:spcBef>
          <a:spcPct val="0"/>
        </a:spcBef>
        <a:spcAft>
          <a:spcPct val="0"/>
        </a:spcAft>
        <a:defRPr sz="2400" b="1">
          <a:solidFill>
            <a:srgbClr val="003399"/>
          </a:solidFill>
          <a:latin typeface="Arial" charset="0"/>
        </a:defRPr>
      </a:lvl2pPr>
      <a:lvl3pPr algn="l" rtl="0" eaLnBrk="0" fontAlgn="base" hangingPunct="0">
        <a:spcBef>
          <a:spcPct val="0"/>
        </a:spcBef>
        <a:spcAft>
          <a:spcPct val="0"/>
        </a:spcAft>
        <a:defRPr sz="2400" b="1">
          <a:solidFill>
            <a:srgbClr val="003399"/>
          </a:solidFill>
          <a:latin typeface="Arial" charset="0"/>
        </a:defRPr>
      </a:lvl3pPr>
      <a:lvl4pPr algn="l" rtl="0" eaLnBrk="0" fontAlgn="base" hangingPunct="0">
        <a:spcBef>
          <a:spcPct val="0"/>
        </a:spcBef>
        <a:spcAft>
          <a:spcPct val="0"/>
        </a:spcAft>
        <a:defRPr sz="2400" b="1">
          <a:solidFill>
            <a:srgbClr val="003399"/>
          </a:solidFill>
          <a:latin typeface="Arial" charset="0"/>
        </a:defRPr>
      </a:lvl4pPr>
      <a:lvl5pPr algn="l" rtl="0" eaLnBrk="0" fontAlgn="base" hangingPunct="0">
        <a:spcBef>
          <a:spcPct val="0"/>
        </a:spcBef>
        <a:spcAft>
          <a:spcPct val="0"/>
        </a:spcAft>
        <a:defRPr sz="2400" b="1">
          <a:solidFill>
            <a:srgbClr val="003399"/>
          </a:solidFill>
          <a:latin typeface="Arial" charset="0"/>
        </a:defRPr>
      </a:lvl5pPr>
      <a:lvl6pPr marL="457200" algn="l" rtl="0" eaLnBrk="0" fontAlgn="base" hangingPunct="0">
        <a:spcBef>
          <a:spcPct val="0"/>
        </a:spcBef>
        <a:spcAft>
          <a:spcPct val="0"/>
        </a:spcAft>
        <a:defRPr sz="2400" b="1">
          <a:solidFill>
            <a:srgbClr val="003399"/>
          </a:solidFill>
          <a:latin typeface="Arial" charset="0"/>
        </a:defRPr>
      </a:lvl6pPr>
      <a:lvl7pPr marL="914400" algn="l" rtl="0" eaLnBrk="0" fontAlgn="base" hangingPunct="0">
        <a:spcBef>
          <a:spcPct val="0"/>
        </a:spcBef>
        <a:spcAft>
          <a:spcPct val="0"/>
        </a:spcAft>
        <a:defRPr sz="2400" b="1">
          <a:solidFill>
            <a:srgbClr val="003399"/>
          </a:solidFill>
          <a:latin typeface="Arial" charset="0"/>
        </a:defRPr>
      </a:lvl7pPr>
      <a:lvl8pPr marL="1371600" algn="l" rtl="0" eaLnBrk="0" fontAlgn="base" hangingPunct="0">
        <a:spcBef>
          <a:spcPct val="0"/>
        </a:spcBef>
        <a:spcAft>
          <a:spcPct val="0"/>
        </a:spcAft>
        <a:defRPr sz="2400" b="1">
          <a:solidFill>
            <a:srgbClr val="003399"/>
          </a:solidFill>
          <a:latin typeface="Arial" charset="0"/>
        </a:defRPr>
      </a:lvl8pPr>
      <a:lvl9pPr marL="1828800" algn="l" rtl="0" eaLnBrk="0" fontAlgn="base" hangingPunct="0">
        <a:spcBef>
          <a:spcPct val="0"/>
        </a:spcBef>
        <a:spcAft>
          <a:spcPct val="0"/>
        </a:spcAft>
        <a:defRPr sz="2400" b="1">
          <a:solidFill>
            <a:srgbClr val="003399"/>
          </a:solidFill>
          <a:latin typeface="Arial" charset="0"/>
        </a:defRPr>
      </a:lvl9pPr>
    </p:titleStyle>
    <p:bodyStyle>
      <a:lvl1pPr marL="342900" indent="-342900" algn="l" rtl="0" eaLnBrk="0" fontAlgn="base" hangingPunct="0">
        <a:spcBef>
          <a:spcPct val="20000"/>
        </a:spcBef>
        <a:spcAft>
          <a:spcPct val="0"/>
        </a:spcAft>
        <a:buChar char="•"/>
        <a:defRPr sz="2400">
          <a:solidFill>
            <a:srgbClr val="003399"/>
          </a:solidFill>
          <a:latin typeface="+mn-lt"/>
          <a:ea typeface="+mn-ea"/>
          <a:cs typeface="+mn-cs"/>
        </a:defRPr>
      </a:lvl1pPr>
      <a:lvl2pPr marL="742950" indent="-285750" algn="l" rtl="0" eaLnBrk="0" fontAlgn="base" hangingPunct="0">
        <a:spcBef>
          <a:spcPct val="20000"/>
        </a:spcBef>
        <a:spcAft>
          <a:spcPct val="0"/>
        </a:spcAft>
        <a:buChar char="–"/>
        <a:defRPr sz="2000">
          <a:solidFill>
            <a:srgbClr val="003399"/>
          </a:solidFill>
          <a:latin typeface="+mn-lt"/>
        </a:defRPr>
      </a:lvl2pPr>
      <a:lvl3pPr marL="1143000" indent="-228600" algn="l" rtl="0" eaLnBrk="0" fontAlgn="base" hangingPunct="0">
        <a:spcBef>
          <a:spcPct val="20000"/>
        </a:spcBef>
        <a:spcAft>
          <a:spcPct val="0"/>
        </a:spcAft>
        <a:buChar char="•"/>
        <a:defRPr>
          <a:solidFill>
            <a:srgbClr val="003399"/>
          </a:solidFill>
          <a:latin typeface="+mn-lt"/>
        </a:defRPr>
      </a:lvl3pPr>
      <a:lvl4pPr marL="1600200" indent="-228600" algn="l" rtl="0" eaLnBrk="0" fontAlgn="base" hangingPunct="0">
        <a:spcBef>
          <a:spcPct val="20000"/>
        </a:spcBef>
        <a:spcAft>
          <a:spcPct val="0"/>
        </a:spcAft>
        <a:buChar char="–"/>
        <a:defRPr sz="1600">
          <a:solidFill>
            <a:srgbClr val="003399"/>
          </a:solidFill>
          <a:latin typeface="+mn-lt"/>
        </a:defRPr>
      </a:lvl4pPr>
      <a:lvl5pPr marL="2057400" indent="-228600" algn="l" rtl="0" eaLnBrk="0" fontAlgn="base" hangingPunct="0">
        <a:spcBef>
          <a:spcPct val="20000"/>
        </a:spcBef>
        <a:spcAft>
          <a:spcPct val="0"/>
        </a:spcAft>
        <a:buChar char="»"/>
        <a:defRPr sz="1400">
          <a:solidFill>
            <a:srgbClr val="003399"/>
          </a:solidFill>
          <a:latin typeface="+mn-lt"/>
        </a:defRPr>
      </a:lvl5pPr>
      <a:lvl6pPr marL="2514600" indent="-228600" algn="l" rtl="0" eaLnBrk="0" fontAlgn="base" hangingPunct="0">
        <a:spcBef>
          <a:spcPct val="20000"/>
        </a:spcBef>
        <a:spcAft>
          <a:spcPct val="0"/>
        </a:spcAft>
        <a:buChar char="»"/>
        <a:defRPr sz="1400">
          <a:solidFill>
            <a:srgbClr val="003399"/>
          </a:solidFill>
          <a:latin typeface="+mn-lt"/>
        </a:defRPr>
      </a:lvl6pPr>
      <a:lvl7pPr marL="2971800" indent="-228600" algn="l" rtl="0" eaLnBrk="0" fontAlgn="base" hangingPunct="0">
        <a:spcBef>
          <a:spcPct val="20000"/>
        </a:spcBef>
        <a:spcAft>
          <a:spcPct val="0"/>
        </a:spcAft>
        <a:buChar char="»"/>
        <a:defRPr sz="1400">
          <a:solidFill>
            <a:srgbClr val="003399"/>
          </a:solidFill>
          <a:latin typeface="+mn-lt"/>
        </a:defRPr>
      </a:lvl7pPr>
      <a:lvl8pPr marL="3429000" indent="-228600" algn="l" rtl="0" eaLnBrk="0" fontAlgn="base" hangingPunct="0">
        <a:spcBef>
          <a:spcPct val="20000"/>
        </a:spcBef>
        <a:spcAft>
          <a:spcPct val="0"/>
        </a:spcAft>
        <a:buChar char="»"/>
        <a:defRPr sz="1400">
          <a:solidFill>
            <a:srgbClr val="003399"/>
          </a:solidFill>
          <a:latin typeface="+mn-lt"/>
        </a:defRPr>
      </a:lvl8pPr>
      <a:lvl9pPr marL="3886200" indent="-228600" algn="l" rtl="0" eaLnBrk="0" fontAlgn="base" hangingPunct="0">
        <a:spcBef>
          <a:spcPct val="20000"/>
        </a:spcBef>
        <a:spcAft>
          <a:spcPct val="0"/>
        </a:spcAft>
        <a:buChar char="»"/>
        <a:defRPr sz="1400">
          <a:solidFill>
            <a:srgbClr val="0033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5.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2.xml"/><Relationship Id="rId1" Type="http://schemas.openxmlformats.org/officeDocument/2006/relationships/vmlDrawing" Target="../drawings/vmlDrawing3.vml"/><Relationship Id="rId5" Type="http://schemas.openxmlformats.org/officeDocument/2006/relationships/image" Target="../media/image6.emf"/><Relationship Id="rId4" Type="http://schemas.openxmlformats.org/officeDocument/2006/relationships/oleObject" Target="../embeddings/oleObject4.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2.xml"/><Relationship Id="rId1" Type="http://schemas.openxmlformats.org/officeDocument/2006/relationships/vmlDrawing" Target="../drawings/vmlDrawing4.vml"/><Relationship Id="rId5" Type="http://schemas.openxmlformats.org/officeDocument/2006/relationships/image" Target="../media/image7.emf"/><Relationship Id="rId4" Type="http://schemas.openxmlformats.org/officeDocument/2006/relationships/oleObject" Target="../embeddings/oleObject5.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2.xml"/><Relationship Id="rId1" Type="http://schemas.openxmlformats.org/officeDocument/2006/relationships/vmlDrawing" Target="../drawings/vmlDrawing5.vml"/><Relationship Id="rId5" Type="http://schemas.openxmlformats.org/officeDocument/2006/relationships/image" Target="../media/image8.emf"/><Relationship Id="rId4" Type="http://schemas.openxmlformats.org/officeDocument/2006/relationships/oleObject" Target="../embeddings/oleObject6.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2.xml"/><Relationship Id="rId1" Type="http://schemas.openxmlformats.org/officeDocument/2006/relationships/vmlDrawing" Target="../drawings/vmlDrawing6.vml"/><Relationship Id="rId5" Type="http://schemas.openxmlformats.org/officeDocument/2006/relationships/image" Target="../media/image9.emf"/><Relationship Id="rId4" Type="http://schemas.openxmlformats.org/officeDocument/2006/relationships/oleObject" Target="../embeddings/oleObject7.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2.xml"/><Relationship Id="rId1" Type="http://schemas.openxmlformats.org/officeDocument/2006/relationships/vmlDrawing" Target="../drawings/vmlDrawing7.vml"/><Relationship Id="rId5" Type="http://schemas.openxmlformats.org/officeDocument/2006/relationships/image" Target="../media/image10.emf"/><Relationship Id="rId4" Type="http://schemas.openxmlformats.org/officeDocument/2006/relationships/oleObject" Target="../embeddings/oleObject8.bin"/></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7" Type="http://schemas.openxmlformats.org/officeDocument/2006/relationships/image" Target="../media/image11.emf"/><Relationship Id="rId2" Type="http://schemas.openxmlformats.org/officeDocument/2006/relationships/slideLayout" Target="../slideLayouts/slideLayout4.xml"/><Relationship Id="rId1" Type="http://schemas.openxmlformats.org/officeDocument/2006/relationships/vmlDrawing" Target="../drawings/vmlDrawing8.vml"/><Relationship Id="rId6" Type="http://schemas.openxmlformats.org/officeDocument/2006/relationships/oleObject" Target="../embeddings/oleObject10.bin"/><Relationship Id="rId5" Type="http://schemas.openxmlformats.org/officeDocument/2006/relationships/image" Target="../media/image4.emf"/><Relationship Id="rId4" Type="http://schemas.openxmlformats.org/officeDocument/2006/relationships/oleObject" Target="../embeddings/oleObject9.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3.xml"/><Relationship Id="rId1" Type="http://schemas.openxmlformats.org/officeDocument/2006/relationships/vmlDrawing" Target="../drawings/vmlDrawing9.vml"/><Relationship Id="rId6" Type="http://schemas.openxmlformats.org/officeDocument/2006/relationships/image" Target="../media/image12.emf"/><Relationship Id="rId5" Type="http://schemas.openxmlformats.org/officeDocument/2006/relationships/oleObject" Target="../embeddings/oleObject11.bin"/><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12.emf"/><Relationship Id="rId4" Type="http://schemas.openxmlformats.org/officeDocument/2006/relationships/oleObject" Target="../embeddings/oleObject12.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12.emf"/><Relationship Id="rId4" Type="http://schemas.openxmlformats.org/officeDocument/2006/relationships/oleObject" Target="../embeddings/oleObject13.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12.emf"/><Relationship Id="rId4" Type="http://schemas.openxmlformats.org/officeDocument/2006/relationships/oleObject" Target="../embeddings/oleObject14.bin"/></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7" Type="http://schemas.openxmlformats.org/officeDocument/2006/relationships/image" Target="../media/image16.emf"/><Relationship Id="rId2" Type="http://schemas.openxmlformats.org/officeDocument/2006/relationships/slideLayout" Target="../slideLayouts/slideLayout12.xml"/><Relationship Id="rId1" Type="http://schemas.openxmlformats.org/officeDocument/2006/relationships/vmlDrawing" Target="../drawings/vmlDrawing13.vml"/><Relationship Id="rId6" Type="http://schemas.openxmlformats.org/officeDocument/2006/relationships/oleObject" Target="../embeddings/oleObject16.bin"/><Relationship Id="rId5" Type="http://schemas.openxmlformats.org/officeDocument/2006/relationships/image" Target="../media/image12.emf"/><Relationship Id="rId4" Type="http://schemas.openxmlformats.org/officeDocument/2006/relationships/oleObject" Target="../embeddings/oleObject15.bin"/></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vmlDrawing" Target="../drawings/vmlDrawing14.vml"/><Relationship Id="rId5" Type="http://schemas.openxmlformats.org/officeDocument/2006/relationships/image" Target="../media/image12.emf"/><Relationship Id="rId4" Type="http://schemas.openxmlformats.org/officeDocument/2006/relationships/oleObject" Target="../embeddings/oleObject17.bin"/></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vmlDrawing" Target="../drawings/vmlDrawing15.vml"/><Relationship Id="rId5" Type="http://schemas.openxmlformats.org/officeDocument/2006/relationships/image" Target="../media/image12.emf"/><Relationship Id="rId4" Type="http://schemas.openxmlformats.org/officeDocument/2006/relationships/oleObject" Target="../embeddings/oleObject18.bin"/></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vmlDrawing" Target="../drawings/vmlDrawing16.vml"/><Relationship Id="rId5" Type="http://schemas.openxmlformats.org/officeDocument/2006/relationships/image" Target="../media/image12.emf"/><Relationship Id="rId4" Type="http://schemas.openxmlformats.org/officeDocument/2006/relationships/oleObject" Target="../embeddings/oleObject19.bin"/></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vmlDrawing" Target="../drawings/vmlDrawing17.vml"/><Relationship Id="rId5" Type="http://schemas.openxmlformats.org/officeDocument/2006/relationships/image" Target="../media/image12.emf"/><Relationship Id="rId4" Type="http://schemas.openxmlformats.org/officeDocument/2006/relationships/oleObject" Target="../embeddings/oleObject20.bin"/></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vmlDrawing" Target="../drawings/vmlDrawing18.vml"/><Relationship Id="rId5" Type="http://schemas.openxmlformats.org/officeDocument/2006/relationships/image" Target="../media/image12.emf"/><Relationship Id="rId4" Type="http://schemas.openxmlformats.org/officeDocument/2006/relationships/oleObject" Target="../embeddings/oleObject21.bin"/></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vmlDrawing" Target="../drawings/vmlDrawing19.vml"/><Relationship Id="rId5" Type="http://schemas.openxmlformats.org/officeDocument/2006/relationships/image" Target="../media/image12.emf"/><Relationship Id="rId4" Type="http://schemas.openxmlformats.org/officeDocument/2006/relationships/oleObject" Target="../embeddings/oleObject22.bin"/></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vmlDrawing" Target="../drawings/vmlDrawing20.vml"/><Relationship Id="rId5" Type="http://schemas.openxmlformats.org/officeDocument/2006/relationships/image" Target="../media/image12.emf"/><Relationship Id="rId4" Type="http://schemas.openxmlformats.org/officeDocument/2006/relationships/oleObject" Target="../embeddings/oleObject23.bin"/></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vmlDrawing" Target="../drawings/vmlDrawing21.vml"/><Relationship Id="rId5" Type="http://schemas.openxmlformats.org/officeDocument/2006/relationships/image" Target="../media/image12.emf"/><Relationship Id="rId4" Type="http://schemas.openxmlformats.org/officeDocument/2006/relationships/oleObject" Target="../embeddings/oleObject24.bin"/></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xml"/><Relationship Id="rId1" Type="http://schemas.openxmlformats.org/officeDocument/2006/relationships/vmlDrawing" Target="../drawings/vmlDrawing22.vml"/><Relationship Id="rId5" Type="http://schemas.openxmlformats.org/officeDocument/2006/relationships/image" Target="../media/image12.emf"/><Relationship Id="rId4" Type="http://schemas.openxmlformats.org/officeDocument/2006/relationships/oleObject" Target="../embeddings/oleObject25.bin"/></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vmlDrawing" Target="../drawings/vmlDrawing23.vml"/><Relationship Id="rId5" Type="http://schemas.openxmlformats.org/officeDocument/2006/relationships/image" Target="../media/image12.emf"/><Relationship Id="rId4" Type="http://schemas.openxmlformats.org/officeDocument/2006/relationships/oleObject" Target="../embeddings/oleObject26.bin"/></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2.xml"/><Relationship Id="rId1" Type="http://schemas.openxmlformats.org/officeDocument/2006/relationships/vmlDrawing" Target="../drawings/vmlDrawing24.vml"/><Relationship Id="rId5" Type="http://schemas.openxmlformats.org/officeDocument/2006/relationships/image" Target="../media/image12.emf"/><Relationship Id="rId4" Type="http://schemas.openxmlformats.org/officeDocument/2006/relationships/oleObject" Target="../embeddings/oleObject27.bin"/></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2.xml"/><Relationship Id="rId1" Type="http://schemas.openxmlformats.org/officeDocument/2006/relationships/vmlDrawing" Target="../drawings/vmlDrawing25.vml"/><Relationship Id="rId5" Type="http://schemas.openxmlformats.org/officeDocument/2006/relationships/image" Target="../media/image12.emf"/><Relationship Id="rId4" Type="http://schemas.openxmlformats.org/officeDocument/2006/relationships/oleObject" Target="../embeddings/oleObject28.bin"/></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2.xml"/><Relationship Id="rId1" Type="http://schemas.openxmlformats.org/officeDocument/2006/relationships/vmlDrawing" Target="../drawings/vmlDrawing26.vml"/><Relationship Id="rId5" Type="http://schemas.openxmlformats.org/officeDocument/2006/relationships/image" Target="../media/image12.emf"/><Relationship Id="rId4" Type="http://schemas.openxmlformats.org/officeDocument/2006/relationships/oleObject" Target="../embeddings/oleObject29.bin"/></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2.xml"/><Relationship Id="rId1" Type="http://schemas.openxmlformats.org/officeDocument/2006/relationships/vmlDrawing" Target="../drawings/vmlDrawing27.vml"/><Relationship Id="rId5" Type="http://schemas.openxmlformats.org/officeDocument/2006/relationships/image" Target="../media/image12.emf"/><Relationship Id="rId4" Type="http://schemas.openxmlformats.org/officeDocument/2006/relationships/oleObject" Target="../embeddings/oleObject30.bin"/></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2.xml"/><Relationship Id="rId1" Type="http://schemas.openxmlformats.org/officeDocument/2006/relationships/vmlDrawing" Target="../drawings/vmlDrawing28.vml"/><Relationship Id="rId5" Type="http://schemas.openxmlformats.org/officeDocument/2006/relationships/image" Target="../media/image18.emf"/><Relationship Id="rId4" Type="http://schemas.openxmlformats.org/officeDocument/2006/relationships/oleObject" Target="../embeddings/oleObject31.bin"/></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2.xml"/><Relationship Id="rId1" Type="http://schemas.openxmlformats.org/officeDocument/2006/relationships/vmlDrawing" Target="../drawings/vmlDrawing29.vml"/><Relationship Id="rId5" Type="http://schemas.openxmlformats.org/officeDocument/2006/relationships/image" Target="../media/image18.emf"/><Relationship Id="rId4" Type="http://schemas.openxmlformats.org/officeDocument/2006/relationships/oleObject" Target="../embeddings/oleObject32.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oleObject" Target="../embeddings/oleObject1.bin"/></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70.xml"/><Relationship Id="rId7" Type="http://schemas.openxmlformats.org/officeDocument/2006/relationships/image" Target="../media/image20.emf"/><Relationship Id="rId2" Type="http://schemas.openxmlformats.org/officeDocument/2006/relationships/slideLayout" Target="../slideLayouts/slideLayout14.xml"/><Relationship Id="rId1" Type="http://schemas.openxmlformats.org/officeDocument/2006/relationships/vmlDrawing" Target="../drawings/vmlDrawing30.vml"/><Relationship Id="rId6" Type="http://schemas.openxmlformats.org/officeDocument/2006/relationships/oleObject" Target="../embeddings/oleObject34.bin"/><Relationship Id="rId5" Type="http://schemas.openxmlformats.org/officeDocument/2006/relationships/image" Target="../media/image19.emf"/><Relationship Id="rId4" Type="http://schemas.openxmlformats.org/officeDocument/2006/relationships/oleObject" Target="../embeddings/oleObject33.bin"/></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2.xml"/><Relationship Id="rId1" Type="http://schemas.openxmlformats.org/officeDocument/2006/relationships/vmlDrawing" Target="../drawings/vmlDrawing31.vml"/><Relationship Id="rId5" Type="http://schemas.openxmlformats.org/officeDocument/2006/relationships/image" Target="../media/image18.emf"/><Relationship Id="rId4" Type="http://schemas.openxmlformats.org/officeDocument/2006/relationships/oleObject" Target="../embeddings/oleObject35.bin"/></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2.xml"/><Relationship Id="rId1" Type="http://schemas.openxmlformats.org/officeDocument/2006/relationships/vmlDrawing" Target="../drawings/vmlDrawing32.vml"/><Relationship Id="rId6" Type="http://schemas.openxmlformats.org/officeDocument/2006/relationships/image" Target="../media/image18.emf"/><Relationship Id="rId5" Type="http://schemas.openxmlformats.org/officeDocument/2006/relationships/oleObject" Target="../embeddings/oleObject36.bin"/><Relationship Id="rId4" Type="http://schemas.openxmlformats.org/officeDocument/2006/relationships/image" Target="../media/image21.png"/></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2.xml"/><Relationship Id="rId1" Type="http://schemas.openxmlformats.org/officeDocument/2006/relationships/vmlDrawing" Target="../drawings/vmlDrawing33.vml"/><Relationship Id="rId5" Type="http://schemas.openxmlformats.org/officeDocument/2006/relationships/image" Target="../media/image18.emf"/><Relationship Id="rId4" Type="http://schemas.openxmlformats.org/officeDocument/2006/relationships/oleObject" Target="../embeddings/oleObject37.bin"/></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12.xml"/><Relationship Id="rId1" Type="http://schemas.openxmlformats.org/officeDocument/2006/relationships/vmlDrawing" Target="../drawings/vmlDrawing34.vml"/><Relationship Id="rId5" Type="http://schemas.openxmlformats.org/officeDocument/2006/relationships/image" Target="../media/image22.emf"/><Relationship Id="rId4" Type="http://schemas.openxmlformats.org/officeDocument/2006/relationships/oleObject" Target="../embeddings/oleObject38.bin"/></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13.xml"/><Relationship Id="rId1" Type="http://schemas.openxmlformats.org/officeDocument/2006/relationships/vmlDrawing" Target="../drawings/vmlDrawing35.vml"/><Relationship Id="rId5" Type="http://schemas.openxmlformats.org/officeDocument/2006/relationships/image" Target="../media/image23.emf"/><Relationship Id="rId4" Type="http://schemas.openxmlformats.org/officeDocument/2006/relationships/oleObject" Target="../embeddings/oleObject39.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5.emf"/><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4.emf"/><Relationship Id="rId4" Type="http://schemas.openxmlformats.org/officeDocument/2006/relationships/oleObject" Target="../embeddings/oleObject2.bin"/></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13.xml"/><Relationship Id="rId1" Type="http://schemas.openxmlformats.org/officeDocument/2006/relationships/vmlDrawing" Target="../drawings/vmlDrawing36.vml"/><Relationship Id="rId5" Type="http://schemas.openxmlformats.org/officeDocument/2006/relationships/image" Target="../media/image24.emf"/><Relationship Id="rId4" Type="http://schemas.openxmlformats.org/officeDocument/2006/relationships/oleObject" Target="../embeddings/oleObject40.bin"/></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13.xml"/><Relationship Id="rId1" Type="http://schemas.openxmlformats.org/officeDocument/2006/relationships/vmlDrawing" Target="../drawings/vmlDrawing37.vml"/><Relationship Id="rId5" Type="http://schemas.openxmlformats.org/officeDocument/2006/relationships/image" Target="../media/image25.emf"/><Relationship Id="rId4" Type="http://schemas.openxmlformats.org/officeDocument/2006/relationships/oleObject" Target="../embeddings/oleObject41.bin"/></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13.xml"/><Relationship Id="rId1" Type="http://schemas.openxmlformats.org/officeDocument/2006/relationships/vmlDrawing" Target="../drawings/vmlDrawing38.vml"/><Relationship Id="rId5" Type="http://schemas.openxmlformats.org/officeDocument/2006/relationships/image" Target="../media/image18.emf"/><Relationship Id="rId4" Type="http://schemas.openxmlformats.org/officeDocument/2006/relationships/oleObject" Target="../embeddings/oleObject42.bin"/></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84.xml"/><Relationship Id="rId2" Type="http://schemas.openxmlformats.org/officeDocument/2006/relationships/slideLayout" Target="../slideLayouts/slideLayout2.xml"/><Relationship Id="rId1" Type="http://schemas.openxmlformats.org/officeDocument/2006/relationships/vmlDrawing" Target="../drawings/vmlDrawing39.vml"/><Relationship Id="rId5" Type="http://schemas.openxmlformats.org/officeDocument/2006/relationships/image" Target="../media/image18.emf"/><Relationship Id="rId4" Type="http://schemas.openxmlformats.org/officeDocument/2006/relationships/oleObject" Target="../embeddings/oleObject43.bin"/></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94.xml"/><Relationship Id="rId7" Type="http://schemas.openxmlformats.org/officeDocument/2006/relationships/image" Target="../media/image18.emf"/><Relationship Id="rId2" Type="http://schemas.openxmlformats.org/officeDocument/2006/relationships/slideLayout" Target="../slideLayouts/slideLayout12.xml"/><Relationship Id="rId1" Type="http://schemas.openxmlformats.org/officeDocument/2006/relationships/vmlDrawing" Target="../drawings/vmlDrawing40.vml"/><Relationship Id="rId6" Type="http://schemas.openxmlformats.org/officeDocument/2006/relationships/oleObject" Target="../embeddings/oleObject45.bin"/><Relationship Id="rId5" Type="http://schemas.openxmlformats.org/officeDocument/2006/relationships/image" Target="../media/image26.emf"/><Relationship Id="rId4" Type="http://schemas.openxmlformats.org/officeDocument/2006/relationships/oleObject" Target="../embeddings/oleObject44.bin"/></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95.xml"/><Relationship Id="rId2" Type="http://schemas.openxmlformats.org/officeDocument/2006/relationships/slideLayout" Target="../slideLayouts/slideLayout12.xml"/><Relationship Id="rId1" Type="http://schemas.openxmlformats.org/officeDocument/2006/relationships/vmlDrawing" Target="../drawings/vmlDrawing41.vml"/><Relationship Id="rId5" Type="http://schemas.openxmlformats.org/officeDocument/2006/relationships/image" Target="../media/image27.emf"/><Relationship Id="rId4" Type="http://schemas.openxmlformats.org/officeDocument/2006/relationships/oleObject" Target="../embeddings/oleObject46.bin"/></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96.xml"/><Relationship Id="rId2" Type="http://schemas.openxmlformats.org/officeDocument/2006/relationships/slideLayout" Target="../slideLayouts/slideLayout12.xml"/><Relationship Id="rId1" Type="http://schemas.openxmlformats.org/officeDocument/2006/relationships/vmlDrawing" Target="../drawings/vmlDrawing42.vml"/><Relationship Id="rId5" Type="http://schemas.openxmlformats.org/officeDocument/2006/relationships/image" Target="../media/image28.emf"/><Relationship Id="rId4" Type="http://schemas.openxmlformats.org/officeDocument/2006/relationships/oleObject" Target="../embeddings/oleObject47.bin"/></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ctrTitle"/>
          </p:nvPr>
        </p:nvSpPr>
        <p:spPr/>
        <p:txBody>
          <a:bodyPr/>
          <a:lstStyle/>
          <a:p>
            <a:r>
              <a:rPr lang="en-US" dirty="0" smtClean="0"/>
              <a:t>CISSP</a:t>
            </a:r>
            <a:r>
              <a:rPr lang="en-US" baseline="30000" dirty="0" smtClean="0"/>
              <a:t>®</a:t>
            </a:r>
            <a:r>
              <a:rPr lang="en-US" dirty="0" smtClean="0"/>
              <a:t> Common Body of Knowledge Review:</a:t>
            </a:r>
            <a:br>
              <a:rPr lang="en-US" dirty="0" smtClean="0"/>
            </a:br>
            <a:r>
              <a:rPr lang="en-US" dirty="0" smtClean="0"/>
              <a:t> </a:t>
            </a:r>
            <a:r>
              <a:rPr lang="en-US" sz="3200" dirty="0" smtClean="0">
                <a:solidFill>
                  <a:srgbClr val="FF6600"/>
                </a:solidFill>
              </a:rPr>
              <a:t>Telecommunications &amp; Network Security Domain – Part 1</a:t>
            </a:r>
          </a:p>
        </p:txBody>
      </p:sp>
      <p:sp>
        <p:nvSpPr>
          <p:cNvPr id="43011" name="Rectangle 3"/>
          <p:cNvSpPr>
            <a:spLocks noGrp="1" noChangeArrowheads="1"/>
          </p:cNvSpPr>
          <p:nvPr>
            <p:ph type="subTitle" idx="1"/>
          </p:nvPr>
        </p:nvSpPr>
        <p:spPr>
          <a:xfrm>
            <a:off x="2168525" y="3886200"/>
            <a:ext cx="4778375" cy="1143000"/>
          </a:xfrm>
        </p:spPr>
        <p:txBody>
          <a:bodyPr/>
          <a:lstStyle/>
          <a:p>
            <a:pPr>
              <a:tabLst>
                <a:tab pos="1146175" algn="l"/>
              </a:tabLst>
            </a:pPr>
            <a:r>
              <a:rPr lang="en-US" dirty="0" smtClean="0"/>
              <a:t>Version: </a:t>
            </a:r>
            <a:r>
              <a:rPr lang="en-US" dirty="0" smtClean="0"/>
              <a:t>5.9.2</a:t>
            </a:r>
            <a:endParaRPr lang="en-U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3"/>
          <p:cNvSpPr>
            <a:spLocks noGrp="1"/>
          </p:cNvSpPr>
          <p:nvPr>
            <p:ph type="sldNum" sz="quarter" idx="10"/>
          </p:nvPr>
        </p:nvSpPr>
        <p:spPr>
          <a:noFill/>
        </p:spPr>
        <p:txBody>
          <a:bodyPr/>
          <a:lstStyle/>
          <a:p>
            <a:r>
              <a:rPr lang="en-US" dirty="0"/>
              <a:t>- </a:t>
            </a:r>
            <a:fld id="{7A3731AF-16AA-4620-B399-70C8146E7CF6}" type="slidenum">
              <a:rPr lang="en-US"/>
              <a:pPr/>
              <a:t>10</a:t>
            </a:fld>
            <a:r>
              <a:rPr lang="en-US" dirty="0"/>
              <a:t> -</a:t>
            </a:r>
          </a:p>
        </p:txBody>
      </p:sp>
      <p:sp>
        <p:nvSpPr>
          <p:cNvPr id="51203" name="Rectangle 2"/>
          <p:cNvSpPr>
            <a:spLocks noGrp="1" noChangeArrowheads="1"/>
          </p:cNvSpPr>
          <p:nvPr>
            <p:ph type="title"/>
          </p:nvPr>
        </p:nvSpPr>
        <p:spPr/>
        <p:txBody>
          <a:bodyPr/>
          <a:lstStyle/>
          <a:p>
            <a:r>
              <a:rPr lang="en-US" sz="1200" dirty="0" smtClean="0"/>
              <a:t>Terms &amp; Definitions</a:t>
            </a:r>
            <a:r>
              <a:rPr lang="en-US" dirty="0" smtClean="0"/>
              <a:t/>
            </a:r>
            <a:br>
              <a:rPr lang="en-US" dirty="0" smtClean="0"/>
            </a:br>
            <a:r>
              <a:rPr lang="en-US" dirty="0" smtClean="0"/>
              <a:t>Types of Data Network Structures</a:t>
            </a:r>
          </a:p>
        </p:txBody>
      </p:sp>
      <p:sp>
        <p:nvSpPr>
          <p:cNvPr id="51204" name="Rectangle 3"/>
          <p:cNvSpPr>
            <a:spLocks noGrp="1" noChangeArrowheads="1"/>
          </p:cNvSpPr>
          <p:nvPr>
            <p:ph type="body" idx="1"/>
          </p:nvPr>
        </p:nvSpPr>
        <p:spPr>
          <a:xfrm>
            <a:off x="685800" y="1143000"/>
            <a:ext cx="7772400" cy="5257800"/>
          </a:xfrm>
        </p:spPr>
        <p:txBody>
          <a:bodyPr/>
          <a:lstStyle/>
          <a:p>
            <a:pPr>
              <a:lnSpc>
                <a:spcPct val="90000"/>
              </a:lnSpc>
              <a:buClr>
                <a:srgbClr val="003399"/>
              </a:buClr>
            </a:pPr>
            <a:r>
              <a:rPr lang="en-US" sz="2000" u="sng" dirty="0" smtClean="0">
                <a:solidFill>
                  <a:srgbClr val="FF6600"/>
                </a:solidFill>
              </a:rPr>
              <a:t>Local Area Network (LAN)</a:t>
            </a:r>
            <a:r>
              <a:rPr lang="en-US" sz="2000" dirty="0" smtClean="0"/>
              <a:t>.  Primarily limited to a small geographical area or a single site (i.e. an office building).</a:t>
            </a:r>
          </a:p>
          <a:p>
            <a:pPr>
              <a:lnSpc>
                <a:spcPct val="90000"/>
              </a:lnSpc>
              <a:buClr>
                <a:srgbClr val="003399"/>
              </a:buClr>
            </a:pPr>
            <a:r>
              <a:rPr lang="en-US" sz="2000" u="sng" dirty="0" smtClean="0">
                <a:solidFill>
                  <a:srgbClr val="FF6600"/>
                </a:solidFill>
              </a:rPr>
              <a:t>Personal Area Network (PAN)</a:t>
            </a:r>
            <a:r>
              <a:rPr lang="en-US" sz="2000" dirty="0" smtClean="0"/>
              <a:t>.  Data communications network for short distance (e.g. Bluetooth, Infra-Red).</a:t>
            </a:r>
          </a:p>
          <a:p>
            <a:pPr>
              <a:lnSpc>
                <a:spcPct val="90000"/>
              </a:lnSpc>
              <a:buClr>
                <a:srgbClr val="003399"/>
              </a:buClr>
            </a:pPr>
            <a:r>
              <a:rPr lang="en-US" sz="2000" u="sng" dirty="0" smtClean="0">
                <a:solidFill>
                  <a:srgbClr val="FF6600"/>
                </a:solidFill>
              </a:rPr>
              <a:t>Wide Area Network (WAN)</a:t>
            </a:r>
            <a:r>
              <a:rPr lang="en-US" sz="2000" dirty="0" smtClean="0"/>
              <a:t>.  Data communications network to multiple long range geographic area.</a:t>
            </a:r>
          </a:p>
          <a:p>
            <a:pPr>
              <a:lnSpc>
                <a:spcPct val="90000"/>
              </a:lnSpc>
              <a:buClr>
                <a:srgbClr val="003399"/>
              </a:buClr>
            </a:pPr>
            <a:r>
              <a:rPr lang="en-US" sz="2000" u="sng" dirty="0" smtClean="0">
                <a:solidFill>
                  <a:srgbClr val="FF6600"/>
                </a:solidFill>
              </a:rPr>
              <a:t>Metropolitan Area Network (MAN)</a:t>
            </a:r>
            <a:r>
              <a:rPr lang="en-US" sz="2000" dirty="0" smtClean="0"/>
              <a:t>.  Data communications network for a large city (e.g. Washington Metropolitan, New York City, or Boston, etc.)</a:t>
            </a:r>
          </a:p>
          <a:p>
            <a:pPr>
              <a:lnSpc>
                <a:spcPct val="90000"/>
              </a:lnSpc>
              <a:buClr>
                <a:srgbClr val="003399"/>
              </a:buClr>
            </a:pPr>
            <a:r>
              <a:rPr lang="en-US" sz="2000" u="sng" dirty="0" smtClean="0">
                <a:solidFill>
                  <a:srgbClr val="FF6600"/>
                </a:solidFill>
              </a:rPr>
              <a:t>Campus Area Network</a:t>
            </a:r>
            <a:r>
              <a:rPr lang="en-US" sz="2000" dirty="0" smtClean="0"/>
              <a:t>.  Data communications network for a campus of buildings (e.g. college campus, military base)</a:t>
            </a:r>
          </a:p>
          <a:p>
            <a:pPr>
              <a:lnSpc>
                <a:spcPct val="90000"/>
              </a:lnSpc>
              <a:buClr>
                <a:srgbClr val="003399"/>
              </a:buClr>
            </a:pPr>
            <a:r>
              <a:rPr lang="en-US" sz="2000" u="sng" dirty="0" smtClean="0">
                <a:solidFill>
                  <a:srgbClr val="FF6600"/>
                </a:solidFill>
              </a:rPr>
              <a:t>Internet</a:t>
            </a:r>
            <a:r>
              <a:rPr lang="en-US" sz="2000" dirty="0" smtClean="0"/>
              <a:t>.  Worldwide system of interconnected networks.</a:t>
            </a:r>
          </a:p>
          <a:p>
            <a:pPr>
              <a:lnSpc>
                <a:spcPct val="90000"/>
              </a:lnSpc>
              <a:buClr>
                <a:srgbClr val="003399"/>
              </a:buClr>
            </a:pPr>
            <a:r>
              <a:rPr lang="en-US" sz="2000" u="sng" dirty="0" smtClean="0">
                <a:solidFill>
                  <a:srgbClr val="FF6600"/>
                </a:solidFill>
              </a:rPr>
              <a:t>Intranet</a:t>
            </a:r>
            <a:r>
              <a:rPr lang="en-US" sz="2000" dirty="0" smtClean="0"/>
              <a:t>. A type of network that services internal clients (/users) over diverse range of telecommunication networks.</a:t>
            </a:r>
          </a:p>
          <a:p>
            <a:pPr>
              <a:lnSpc>
                <a:spcPct val="90000"/>
              </a:lnSpc>
              <a:buClr>
                <a:srgbClr val="003399"/>
              </a:buClr>
            </a:pPr>
            <a:r>
              <a:rPr lang="en-US" sz="2000" u="sng" dirty="0" smtClean="0">
                <a:solidFill>
                  <a:srgbClr val="FF6600"/>
                </a:solidFill>
              </a:rPr>
              <a:t>Extranet</a:t>
            </a:r>
            <a:r>
              <a:rPr lang="en-US" sz="2000" dirty="0" smtClean="0"/>
              <a:t>. A type of network that services to external clients (/customers) over diverse range of telecommunication networks.</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Number Placeholder 3"/>
          <p:cNvSpPr>
            <a:spLocks noGrp="1"/>
          </p:cNvSpPr>
          <p:nvPr>
            <p:ph type="sldNum" sz="quarter" idx="10"/>
          </p:nvPr>
        </p:nvSpPr>
        <p:spPr>
          <a:noFill/>
        </p:spPr>
        <p:txBody>
          <a:bodyPr/>
          <a:lstStyle/>
          <a:p>
            <a:r>
              <a:rPr lang="en-US" dirty="0"/>
              <a:t>- </a:t>
            </a:r>
            <a:fld id="{4D28464A-4D43-4DC1-84F6-28158A1BEE5D}" type="slidenum">
              <a:rPr lang="en-US"/>
              <a:pPr/>
              <a:t>100</a:t>
            </a:fld>
            <a:r>
              <a:rPr lang="en-US" dirty="0"/>
              <a:t> -</a:t>
            </a:r>
          </a:p>
        </p:txBody>
      </p:sp>
      <p:sp>
        <p:nvSpPr>
          <p:cNvPr id="84995" name="Rectangle 2"/>
          <p:cNvSpPr>
            <a:spLocks noGrp="1" noChangeArrowheads="1"/>
          </p:cNvSpPr>
          <p:nvPr>
            <p:ph type="title"/>
          </p:nvPr>
        </p:nvSpPr>
        <p:spPr/>
        <p:txBody>
          <a:bodyPr/>
          <a:lstStyle/>
          <a:p>
            <a:r>
              <a:rPr lang="en-US" sz="1200" dirty="0" smtClean="0"/>
              <a:t>OSI Reference Model</a:t>
            </a:r>
            <a:br>
              <a:rPr lang="en-US" sz="1200" dirty="0" smtClean="0"/>
            </a:br>
            <a:r>
              <a:rPr lang="en-US" dirty="0" smtClean="0"/>
              <a:t>Application Layer (Layer 7)</a:t>
            </a:r>
          </a:p>
        </p:txBody>
      </p:sp>
      <p:sp>
        <p:nvSpPr>
          <p:cNvPr id="84996" name="Rectangle 3"/>
          <p:cNvSpPr>
            <a:spLocks noGrp="1" noChangeArrowheads="1"/>
          </p:cNvSpPr>
          <p:nvPr>
            <p:ph type="body" idx="1"/>
          </p:nvPr>
        </p:nvSpPr>
        <p:spPr>
          <a:xfrm>
            <a:off x="685800" y="1143000"/>
            <a:ext cx="7848600" cy="5105400"/>
          </a:xfrm>
        </p:spPr>
        <p:txBody>
          <a:bodyPr>
            <a:normAutofit fontScale="92500" lnSpcReduction="10000"/>
          </a:bodyPr>
          <a:lstStyle/>
          <a:p>
            <a:pPr marL="0" indent="0">
              <a:buFontTx/>
              <a:buNone/>
            </a:pPr>
            <a:r>
              <a:rPr lang="en-US" u="sng" dirty="0" smtClean="0">
                <a:solidFill>
                  <a:srgbClr val="FF6600"/>
                </a:solidFill>
              </a:rPr>
              <a:t>Application Layer</a:t>
            </a:r>
            <a:r>
              <a:rPr lang="en-US" dirty="0" smtClean="0"/>
              <a:t> provides services for application program that ensure that communication is possible.</a:t>
            </a:r>
          </a:p>
          <a:p>
            <a:r>
              <a:rPr lang="en-US" dirty="0" smtClean="0"/>
              <a:t>Makes sure that necessary communication resources exist</a:t>
            </a:r>
          </a:p>
          <a:p>
            <a:r>
              <a:rPr lang="en-US" dirty="0" smtClean="0"/>
              <a:t>Ensures agreement at both ends about error recovery procedures, data integrity, and privacy</a:t>
            </a:r>
          </a:p>
          <a:p>
            <a:r>
              <a:rPr lang="en-US" dirty="0" smtClean="0"/>
              <a:t>Determines protocol and data syntax rules at the application level</a:t>
            </a:r>
          </a:p>
          <a:p>
            <a:r>
              <a:rPr lang="en-US" dirty="0" smtClean="0"/>
              <a:t>(For CISSP…) Example of application services are:</a:t>
            </a:r>
          </a:p>
          <a:p>
            <a:pPr lvl="1"/>
            <a:r>
              <a:rPr lang="en-US" dirty="0" smtClean="0"/>
              <a:t>File Transfers Protocol (FTP) </a:t>
            </a:r>
          </a:p>
          <a:p>
            <a:pPr lvl="1"/>
            <a:r>
              <a:rPr lang="en-US" dirty="0" smtClean="0"/>
              <a:t>Trivial File Transfer Protocol (TFTP)</a:t>
            </a:r>
          </a:p>
          <a:p>
            <a:pPr lvl="1"/>
            <a:r>
              <a:rPr lang="en-US" dirty="0" smtClean="0"/>
              <a:t>Simple Mail Transfer Protocol (SMTP)</a:t>
            </a:r>
          </a:p>
          <a:p>
            <a:pPr lvl="1"/>
            <a:r>
              <a:rPr lang="en-US" dirty="0" smtClean="0"/>
              <a:t>Simple Network Management Protocol (SNMP)</a:t>
            </a:r>
          </a:p>
          <a:p>
            <a:pPr lvl="1"/>
            <a:r>
              <a:rPr lang="en-US" dirty="0" smtClean="0"/>
              <a:t>Telnet</a:t>
            </a:r>
          </a:p>
          <a:p>
            <a:pPr lvl="1"/>
            <a:r>
              <a:rPr lang="en-US" dirty="0" smtClean="0"/>
              <a:t>Hypertext Transfer Protocol (HTTP)</a:t>
            </a:r>
          </a:p>
          <a:p>
            <a:endParaRPr lang="en-US" dirty="0" smtClean="0"/>
          </a:p>
        </p:txBody>
      </p:sp>
      <p:sp>
        <p:nvSpPr>
          <p:cNvPr id="5" name="TextBox 4"/>
          <p:cNvSpPr txBox="1"/>
          <p:nvPr/>
        </p:nvSpPr>
        <p:spPr>
          <a:xfrm>
            <a:off x="819570" y="5943600"/>
            <a:ext cx="7616188" cy="553998"/>
          </a:xfrm>
          <a:prstGeom prst="rect">
            <a:avLst/>
          </a:prstGeom>
          <a:noFill/>
        </p:spPr>
        <p:txBody>
          <a:bodyPr wrap="square" rtlCol="0">
            <a:spAutoFit/>
          </a:bodyPr>
          <a:lstStyle/>
          <a:p>
            <a:r>
              <a:rPr lang="en-US" sz="1000" b="1" dirty="0" smtClean="0">
                <a:solidFill>
                  <a:srgbClr val="003399"/>
                </a:solidFill>
              </a:rPr>
              <a:t>Reference:</a:t>
            </a:r>
          </a:p>
          <a:p>
            <a:pPr marL="114300" indent="-114300">
              <a:buFont typeface="Arial" pitchFamily="34" charset="0"/>
              <a:buChar char="•"/>
            </a:pPr>
            <a:r>
              <a:rPr lang="en-US" sz="1000" dirty="0" smtClean="0">
                <a:solidFill>
                  <a:srgbClr val="003399"/>
                </a:solidFill>
              </a:rPr>
              <a:t>ISO/IEC 7498-1:1994(E),</a:t>
            </a:r>
            <a:r>
              <a:rPr lang="en-US" sz="1000" b="1" dirty="0" smtClean="0">
                <a:solidFill>
                  <a:srgbClr val="003399"/>
                </a:solidFill>
              </a:rPr>
              <a:t> </a:t>
            </a:r>
            <a:r>
              <a:rPr lang="en-US" sz="1000" i="1" dirty="0" smtClean="0">
                <a:solidFill>
                  <a:srgbClr val="003399"/>
                </a:solidFill>
              </a:rPr>
              <a:t>Open Systems Interconnection – Basic Reference Model: The Basic Model</a:t>
            </a:r>
            <a:r>
              <a:rPr lang="en-US" sz="1000" dirty="0" smtClean="0">
                <a:solidFill>
                  <a:srgbClr val="003399"/>
                </a:solidFill>
              </a:rPr>
              <a:t>, 1996.</a:t>
            </a:r>
          </a:p>
          <a:p>
            <a:pPr marL="114300" indent="-114300">
              <a:buFont typeface="Arial" pitchFamily="34" charset="0"/>
              <a:buChar char="•"/>
            </a:pPr>
            <a:r>
              <a:rPr lang="en-US" sz="1000" i="1" dirty="0" smtClean="0">
                <a:solidFill>
                  <a:srgbClr val="003399"/>
                </a:solidFill>
              </a:rPr>
              <a:t>CISSP All-in-One Exam Guide</a:t>
            </a:r>
            <a:r>
              <a:rPr lang="en-US" sz="1000" dirty="0" smtClean="0">
                <a:solidFill>
                  <a:srgbClr val="003399"/>
                </a:solidFill>
              </a:rPr>
              <a:t>, S. Harris, 2008</a:t>
            </a:r>
            <a:r>
              <a:rPr lang="en-US" sz="1000" b="1" dirty="0" smtClean="0">
                <a:solidFill>
                  <a:srgbClr val="003399"/>
                </a:solidFill>
              </a:rPr>
              <a:t>.</a:t>
            </a:r>
            <a:endParaRPr lang="en-US" sz="1000" i="1" dirty="0" smtClean="0">
              <a:solidFill>
                <a:srgbClr val="003399"/>
              </a:solidFill>
            </a:endParaRP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Number Placeholder 2"/>
          <p:cNvSpPr>
            <a:spLocks noGrp="1"/>
          </p:cNvSpPr>
          <p:nvPr>
            <p:ph type="sldNum" sz="quarter" idx="10"/>
          </p:nvPr>
        </p:nvSpPr>
        <p:spPr>
          <a:noFill/>
        </p:spPr>
        <p:txBody>
          <a:bodyPr/>
          <a:lstStyle/>
          <a:p>
            <a:r>
              <a:rPr lang="en-US" dirty="0"/>
              <a:t>- </a:t>
            </a:r>
            <a:fld id="{5DA8CCAF-56F4-4CC6-805B-2AECD38BC210}" type="slidenum">
              <a:rPr lang="en-US"/>
              <a:pPr/>
              <a:t>101</a:t>
            </a:fld>
            <a:r>
              <a:rPr lang="en-US" dirty="0"/>
              <a:t> -</a:t>
            </a:r>
          </a:p>
        </p:txBody>
      </p:sp>
      <p:sp>
        <p:nvSpPr>
          <p:cNvPr id="86019" name="Rectangle 2"/>
          <p:cNvSpPr>
            <a:spLocks noGrp="1" noChangeArrowheads="1"/>
          </p:cNvSpPr>
          <p:nvPr>
            <p:ph type="title" idx="4294967295"/>
          </p:nvPr>
        </p:nvSpPr>
        <p:spPr>
          <a:xfrm>
            <a:off x="152400" y="-38100"/>
            <a:ext cx="8763000" cy="1066800"/>
          </a:xfrm>
        </p:spPr>
        <p:txBody>
          <a:bodyPr/>
          <a:lstStyle/>
          <a:p>
            <a:r>
              <a:rPr lang="en-US" sz="1200" dirty="0" smtClean="0"/>
              <a:t>OSI Reference Model</a:t>
            </a:r>
            <a:br>
              <a:rPr lang="en-US" sz="1200" dirty="0" smtClean="0"/>
            </a:br>
            <a:r>
              <a:rPr lang="en-US" dirty="0" smtClean="0"/>
              <a:t>Summary</a:t>
            </a:r>
          </a:p>
        </p:txBody>
      </p:sp>
      <p:graphicFrame>
        <p:nvGraphicFramePr>
          <p:cNvPr id="822306" name="Group 34"/>
          <p:cNvGraphicFramePr>
            <a:graphicFrameLocks noGrp="1"/>
          </p:cNvGraphicFramePr>
          <p:nvPr>
            <p:ph/>
          </p:nvPr>
        </p:nvGraphicFramePr>
        <p:xfrm>
          <a:off x="409575" y="1457325"/>
          <a:ext cx="8305800" cy="4276728"/>
        </p:xfrm>
        <a:graphic>
          <a:graphicData uri="http://schemas.openxmlformats.org/drawingml/2006/table">
            <a:tbl>
              <a:tblPr/>
              <a:tblGrid>
                <a:gridCol w="2187575"/>
                <a:gridCol w="6118225"/>
              </a:tblGrid>
              <a:tr h="5032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bg1"/>
                          </a:solidFill>
                          <a:effectLst/>
                          <a:latin typeface="Arial" charset="0"/>
                        </a:rPr>
                        <a:t>OSI Layers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00"/>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bg1"/>
                          </a:solidFill>
                          <a:effectLst/>
                          <a:latin typeface="Arial" charset="0"/>
                        </a:rPr>
                        <a:t>Protocols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00"/>
                    </a:solidFill>
                  </a:tcPr>
                </a:tc>
              </a:tr>
              <a:tr h="5016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003399"/>
                          </a:solidFill>
                          <a:effectLst/>
                          <a:latin typeface="Arial" charset="0"/>
                        </a:rPr>
                        <a:t>Application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003399"/>
                          </a:solidFill>
                          <a:effectLst/>
                          <a:latin typeface="Arial" charset="0"/>
                        </a:rPr>
                        <a:t>FTP, TFTP, SNMP, SMTP, Telnet, HTTP</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32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003399"/>
                          </a:solidFill>
                          <a:effectLst/>
                          <a:latin typeface="Arial" charset="0"/>
                        </a:rPr>
                        <a:t>Presentation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003399"/>
                          </a:solidFill>
                          <a:effectLst/>
                          <a:latin typeface="Arial" charset="0"/>
                        </a:rPr>
                        <a:t>ASCII, EBCDIC, TIFF, JPEG, MPEG, MIDI</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r>
              <a:tr h="50641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003399"/>
                          </a:solidFill>
                          <a:effectLst/>
                          <a:latin typeface="Arial" charset="0"/>
                        </a:rPr>
                        <a:t>Session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003399"/>
                          </a:solidFill>
                          <a:effectLst/>
                          <a:latin typeface="Arial" charset="0"/>
                        </a:rPr>
                        <a:t>TCP: SQL, NetBIOS; UDP: NFS, RPC</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32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003399"/>
                          </a:solidFill>
                          <a:effectLst/>
                          <a:latin typeface="Arial" charset="0"/>
                        </a:rPr>
                        <a:t>Transport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003399"/>
                          </a:solidFill>
                          <a:effectLst/>
                          <a:latin typeface="Arial" charset="0"/>
                        </a:rPr>
                        <a:t>TCP, UDP, SSL, SPX</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r>
              <a:tr h="7524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003399"/>
                          </a:solidFill>
                          <a:effectLst/>
                          <a:latin typeface="Arial" charset="0"/>
                        </a:rPr>
                        <a:t>Network</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003399"/>
                          </a:solidFill>
                          <a:effectLst/>
                          <a:latin typeface="Arial" charset="0"/>
                        </a:rPr>
                        <a:t>IP: Address, Routing, Broadcast methods; ICMP; IGMP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3238">
                <a:tc>
                  <a:txBody>
                    <a:bodyPr/>
                    <a:lstStyle/>
                    <a:p>
                      <a:pPr marL="381000" marR="0" lvl="0" indent="-38100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003399"/>
                          </a:solidFill>
                          <a:effectLst/>
                          <a:latin typeface="Arial" charset="0"/>
                        </a:rPr>
                        <a:t>Data Link</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003399"/>
                          </a:solidFill>
                          <a:effectLst/>
                          <a:latin typeface="Arial" charset="0"/>
                        </a:rPr>
                        <a:t>Data-Link Protocols: LAN, WAN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r>
              <a:tr h="503238">
                <a:tc>
                  <a:txBody>
                    <a:bodyPr/>
                    <a:lstStyle/>
                    <a:p>
                      <a:pPr marL="381000" marR="0" lvl="0" indent="-38100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003399"/>
                          </a:solidFill>
                          <a:effectLst/>
                          <a:latin typeface="Arial" charset="0"/>
                        </a:rPr>
                        <a:t>Physical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003399"/>
                          </a:solidFill>
                          <a:effectLst/>
                          <a:latin typeface="Arial" charset="0"/>
                        </a:rPr>
                        <a:t>Network Cables, RF, Infrared, Optical Fiber, etc.</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dirty="0"/>
              <a:t>- </a:t>
            </a:r>
            <a:fld id="{F80210B3-484E-4FEA-A901-C11AF236CD41}" type="slidenum">
              <a:rPr lang="en-US"/>
              <a:pPr/>
              <a:t>102</a:t>
            </a:fld>
            <a:r>
              <a:rPr lang="en-US" dirty="0"/>
              <a:t> -</a:t>
            </a:r>
          </a:p>
        </p:txBody>
      </p:sp>
      <p:sp>
        <p:nvSpPr>
          <p:cNvPr id="808962" name="Rectangle 2"/>
          <p:cNvSpPr>
            <a:spLocks noGrp="1" noChangeArrowheads="1"/>
          </p:cNvSpPr>
          <p:nvPr>
            <p:ph type="title"/>
          </p:nvPr>
        </p:nvSpPr>
        <p:spPr/>
        <p:txBody>
          <a:bodyPr/>
          <a:lstStyle/>
          <a:p>
            <a:r>
              <a:rPr lang="en-US" dirty="0"/>
              <a:t>Validation Time… </a:t>
            </a:r>
            <a:r>
              <a:rPr lang="en-US" dirty="0">
                <a:sym typeface="Wingdings" pitchFamily="2" charset="2"/>
              </a:rPr>
              <a:t></a:t>
            </a:r>
            <a:endParaRPr lang="en-US" dirty="0"/>
          </a:p>
        </p:txBody>
      </p:sp>
      <p:sp>
        <p:nvSpPr>
          <p:cNvPr id="808963" name="Rectangle 3"/>
          <p:cNvSpPr>
            <a:spLocks noGrp="1" noChangeArrowheads="1"/>
          </p:cNvSpPr>
          <p:nvPr>
            <p:ph type="body" idx="1"/>
          </p:nvPr>
        </p:nvSpPr>
        <p:spPr/>
        <p:txBody>
          <a:bodyPr/>
          <a:lstStyle/>
          <a:p>
            <a:pPr marL="457200" indent="-457200" algn="ctr">
              <a:buFontTx/>
              <a:buNone/>
            </a:pPr>
            <a:endParaRPr lang="en-US" sz="3200" dirty="0"/>
          </a:p>
          <a:p>
            <a:pPr marL="457200" indent="-457200" algn="ctr">
              <a:buFontTx/>
              <a:buNone/>
            </a:pPr>
            <a:endParaRPr lang="en-US" sz="3200" dirty="0"/>
          </a:p>
          <a:p>
            <a:pPr marL="457200" indent="-457200">
              <a:buFontTx/>
              <a:buAutoNum type="arabicPeriod"/>
            </a:pPr>
            <a:r>
              <a:rPr lang="en-US" sz="3200" dirty="0" smtClean="0"/>
              <a:t>Class Exercise</a:t>
            </a:r>
            <a:endParaRPr lang="en-US" sz="3200" dirty="0"/>
          </a:p>
          <a:p>
            <a:pPr marL="457200" indent="-457200">
              <a:buFontTx/>
              <a:buAutoNum type="arabicPeriod"/>
            </a:pPr>
            <a:endParaRPr lang="en-US" sz="3200" dirty="0"/>
          </a:p>
          <a:p>
            <a:pPr marL="457200" indent="-457200">
              <a:buFontTx/>
              <a:buAutoNum type="arabicPeriod"/>
            </a:pPr>
            <a:r>
              <a:rPr lang="en-US" sz="3200" dirty="0"/>
              <a:t>Review Answers</a:t>
            </a:r>
          </a:p>
        </p:txBody>
      </p:sp>
    </p:spTree>
    <p:extLst>
      <p:ext uri="{BB962C8B-B14F-4D97-AF65-F5344CB8AC3E}">
        <p14:creationId xmlns:p14="http://schemas.microsoft.com/office/powerpoint/2010/main" val="115441982"/>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Exercise #1: Routing Architecture</a:t>
            </a:r>
            <a:endParaRPr lang="en-US" dirty="0"/>
          </a:p>
        </p:txBody>
      </p:sp>
      <p:sp>
        <p:nvSpPr>
          <p:cNvPr id="5" name="Content Placeholder 4"/>
          <p:cNvSpPr>
            <a:spLocks noGrp="1"/>
          </p:cNvSpPr>
          <p:nvPr>
            <p:ph idx="1"/>
          </p:nvPr>
        </p:nvSpPr>
        <p:spPr/>
        <p:txBody>
          <a:bodyPr/>
          <a:lstStyle/>
          <a:p>
            <a:r>
              <a:rPr lang="en-US" dirty="0" smtClean="0"/>
              <a:t>Please provide a list of recommended ways to :</a:t>
            </a:r>
          </a:p>
          <a:p>
            <a:pPr lvl="1"/>
            <a:r>
              <a:rPr lang="en-US" dirty="0" smtClean="0"/>
              <a:t>Control where the packets go? </a:t>
            </a:r>
          </a:p>
          <a:p>
            <a:pPr lvl="1"/>
            <a:endParaRPr lang="en-US" dirty="0" smtClean="0"/>
          </a:p>
          <a:p>
            <a:pPr lvl="1"/>
            <a:r>
              <a:rPr lang="en-US" dirty="0" smtClean="0"/>
              <a:t>Define how packets are being routed?</a:t>
            </a:r>
          </a:p>
          <a:p>
            <a:pPr lvl="1"/>
            <a:endParaRPr lang="en-US" dirty="0"/>
          </a:p>
          <a:p>
            <a:pPr lvl="1"/>
            <a:r>
              <a:rPr lang="en-US" dirty="0" smtClean="0"/>
              <a:t>Preserve integrity of routing </a:t>
            </a:r>
            <a:r>
              <a:rPr lang="en-US" smtClean="0"/>
              <a:t>table?</a:t>
            </a:r>
            <a:endParaRPr lang="en-US" dirty="0" smtClean="0"/>
          </a:p>
          <a:p>
            <a:pPr lvl="1"/>
            <a:endParaRPr lang="en-US" dirty="0"/>
          </a:p>
        </p:txBody>
      </p:sp>
      <p:sp>
        <p:nvSpPr>
          <p:cNvPr id="3" name="Slide Number Placeholder 2"/>
          <p:cNvSpPr>
            <a:spLocks noGrp="1"/>
          </p:cNvSpPr>
          <p:nvPr>
            <p:ph type="sldNum" sz="quarter" idx="10"/>
          </p:nvPr>
        </p:nvSpPr>
        <p:spPr/>
        <p:txBody>
          <a:bodyPr/>
          <a:lstStyle/>
          <a:p>
            <a:pPr>
              <a:defRPr/>
            </a:pPr>
            <a:r>
              <a:rPr lang="en-US" smtClean="0"/>
              <a:t>- </a:t>
            </a:r>
            <a:fld id="{3E280E5E-888A-4AB8-B510-6EF1B58C263F}" type="slidenum">
              <a:rPr lang="en-US" smtClean="0"/>
              <a:pPr>
                <a:defRPr/>
              </a:pPr>
              <a:t>103</a:t>
            </a:fld>
            <a:r>
              <a:rPr lang="en-US" smtClean="0"/>
              <a:t> -</a:t>
            </a:r>
            <a:endParaRPr lang="en-US" dirty="0"/>
          </a:p>
        </p:txBody>
      </p:sp>
    </p:spTree>
    <p:extLst>
      <p:ext uri="{BB962C8B-B14F-4D97-AF65-F5344CB8AC3E}">
        <p14:creationId xmlns:p14="http://schemas.microsoft.com/office/powerpoint/2010/main" val="985912862"/>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#2: L2 Switching </a:t>
            </a:r>
            <a:endParaRPr lang="en-US" dirty="0"/>
          </a:p>
        </p:txBody>
      </p:sp>
      <p:sp>
        <p:nvSpPr>
          <p:cNvPr id="3" name="Content Placeholder 2"/>
          <p:cNvSpPr>
            <a:spLocks noGrp="1"/>
          </p:cNvSpPr>
          <p:nvPr>
            <p:ph idx="1"/>
          </p:nvPr>
        </p:nvSpPr>
        <p:spPr/>
        <p:txBody>
          <a:bodyPr/>
          <a:lstStyle/>
          <a:p>
            <a:r>
              <a:rPr lang="en-US" dirty="0" smtClean="0"/>
              <a:t>Please provide a list of recommended ways to:</a:t>
            </a:r>
          </a:p>
          <a:p>
            <a:pPr lvl="1"/>
            <a:r>
              <a:rPr lang="en-US" dirty="0" smtClean="0"/>
              <a:t>Control the information flow?</a:t>
            </a:r>
          </a:p>
          <a:p>
            <a:pPr lvl="1"/>
            <a:endParaRPr lang="en-US" dirty="0"/>
          </a:p>
          <a:p>
            <a:pPr lvl="1"/>
            <a:r>
              <a:rPr lang="en-US" dirty="0" smtClean="0"/>
              <a:t>Control the network broadcasts from Ethernet?</a:t>
            </a:r>
          </a:p>
          <a:p>
            <a:pPr lvl="1"/>
            <a:endParaRPr lang="en-US" dirty="0"/>
          </a:p>
          <a:p>
            <a:pPr lvl="1"/>
            <a:r>
              <a:rPr lang="en-US" dirty="0" smtClean="0"/>
              <a:t>Control the network interfaces?</a:t>
            </a:r>
          </a:p>
          <a:p>
            <a:pPr lvl="1"/>
            <a:endParaRPr lang="en-US" dirty="0"/>
          </a:p>
          <a:p>
            <a:pPr lvl="1"/>
            <a:r>
              <a:rPr lang="en-US" dirty="0" smtClean="0"/>
              <a:t>Preserve the configuration of a ARP table?</a:t>
            </a:r>
            <a:endParaRPr lang="en-US" dirty="0"/>
          </a:p>
        </p:txBody>
      </p:sp>
      <p:sp>
        <p:nvSpPr>
          <p:cNvPr id="4" name="Slide Number Placeholder 3"/>
          <p:cNvSpPr>
            <a:spLocks noGrp="1"/>
          </p:cNvSpPr>
          <p:nvPr>
            <p:ph type="sldNum" sz="quarter" idx="10"/>
          </p:nvPr>
        </p:nvSpPr>
        <p:spPr/>
        <p:txBody>
          <a:bodyPr/>
          <a:lstStyle/>
          <a:p>
            <a:pPr>
              <a:defRPr/>
            </a:pPr>
            <a:r>
              <a:rPr lang="en-US" smtClean="0"/>
              <a:t>- </a:t>
            </a:r>
            <a:fld id="{A0E4D1EF-C73B-45D1-AE01-77128BFC74CC}" type="slidenum">
              <a:rPr lang="en-US" smtClean="0"/>
              <a:pPr>
                <a:defRPr/>
              </a:pPr>
              <a:t>104</a:t>
            </a:fld>
            <a:r>
              <a:rPr lang="en-US" smtClean="0"/>
              <a:t> -</a:t>
            </a:r>
            <a:endParaRPr lang="en-US" dirty="0"/>
          </a:p>
        </p:txBody>
      </p:sp>
    </p:spTree>
    <p:extLst>
      <p:ext uri="{BB962C8B-B14F-4D97-AF65-F5344CB8AC3E}">
        <p14:creationId xmlns:p14="http://schemas.microsoft.com/office/powerpoint/2010/main" val="3706881983"/>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Number Placeholder 3"/>
          <p:cNvSpPr>
            <a:spLocks noGrp="1"/>
          </p:cNvSpPr>
          <p:nvPr>
            <p:ph type="sldNum" sz="quarter" idx="10"/>
          </p:nvPr>
        </p:nvSpPr>
        <p:spPr>
          <a:noFill/>
        </p:spPr>
        <p:txBody>
          <a:bodyPr/>
          <a:lstStyle/>
          <a:p>
            <a:r>
              <a:rPr lang="en-US" dirty="0"/>
              <a:t>- </a:t>
            </a:r>
            <a:fld id="{03617EEF-79EC-462B-855E-F0284D3E5519}" type="slidenum">
              <a:rPr lang="en-US"/>
              <a:pPr/>
              <a:t>105</a:t>
            </a:fld>
            <a:r>
              <a:rPr lang="en-US" dirty="0"/>
              <a:t> -</a:t>
            </a:r>
          </a:p>
        </p:txBody>
      </p:sp>
      <p:sp>
        <p:nvSpPr>
          <p:cNvPr id="87043" name="Rectangle 2"/>
          <p:cNvSpPr>
            <a:spLocks noGrp="1" noChangeArrowheads="1"/>
          </p:cNvSpPr>
          <p:nvPr>
            <p:ph type="title"/>
          </p:nvPr>
        </p:nvSpPr>
        <p:spPr/>
        <p:txBody>
          <a:bodyPr/>
          <a:lstStyle/>
          <a:p>
            <a:r>
              <a:rPr lang="en-US" sz="1200" dirty="0" smtClean="0"/>
              <a:t>Topics</a:t>
            </a:r>
            <a:br>
              <a:rPr lang="en-US" sz="1200" dirty="0" smtClean="0"/>
            </a:br>
            <a:r>
              <a:rPr lang="en-US" dirty="0" smtClean="0"/>
              <a:t>Telecommunications &amp; Network Security Domain – Part 2</a:t>
            </a:r>
          </a:p>
        </p:txBody>
      </p:sp>
      <p:sp>
        <p:nvSpPr>
          <p:cNvPr id="87044" name="Rectangle 3"/>
          <p:cNvSpPr>
            <a:spLocks noGrp="1" noChangeArrowheads="1"/>
          </p:cNvSpPr>
          <p:nvPr>
            <p:ph type="body" idx="1"/>
          </p:nvPr>
        </p:nvSpPr>
        <p:spPr/>
        <p:txBody>
          <a:bodyPr/>
          <a:lstStyle/>
          <a:p>
            <a:r>
              <a:rPr lang="en-US" dirty="0" smtClean="0"/>
              <a:t>Security Principles &amp; Network Architecture</a:t>
            </a:r>
          </a:p>
          <a:p>
            <a:r>
              <a:rPr lang="en-US" dirty="0" smtClean="0"/>
              <a:t>Security Countermeasures and Controls</a:t>
            </a:r>
          </a:p>
          <a:p>
            <a:pPr lvl="1"/>
            <a:r>
              <a:rPr lang="en-US" dirty="0" smtClean="0"/>
              <a:t>Physical Layer</a:t>
            </a:r>
          </a:p>
          <a:p>
            <a:pPr lvl="1"/>
            <a:r>
              <a:rPr lang="en-US" dirty="0" smtClean="0"/>
              <a:t>Data-Link Layer</a:t>
            </a:r>
          </a:p>
          <a:p>
            <a:pPr lvl="1"/>
            <a:r>
              <a:rPr lang="en-US" dirty="0" smtClean="0"/>
              <a:t>IP Network Layer</a:t>
            </a:r>
          </a:p>
          <a:p>
            <a:pPr lvl="1"/>
            <a:r>
              <a:rPr lang="en-US" dirty="0" smtClean="0"/>
              <a:t>Transport Layer</a:t>
            </a:r>
          </a:p>
          <a:p>
            <a:pPr lvl="1"/>
            <a:r>
              <a:rPr lang="en-US" dirty="0" smtClean="0"/>
              <a:t>Application Layer</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3"/>
          <p:cNvSpPr>
            <a:spLocks noGrp="1"/>
          </p:cNvSpPr>
          <p:nvPr>
            <p:ph type="sldNum" sz="quarter" idx="10"/>
          </p:nvPr>
        </p:nvSpPr>
        <p:spPr>
          <a:noFill/>
        </p:spPr>
        <p:txBody>
          <a:bodyPr/>
          <a:lstStyle/>
          <a:p>
            <a:r>
              <a:rPr lang="en-US" dirty="0"/>
              <a:t>- </a:t>
            </a:r>
            <a:fld id="{B321EA56-8E78-48FA-AD9C-4A8659CE8405}" type="slidenum">
              <a:rPr lang="en-US"/>
              <a:pPr/>
              <a:t>11</a:t>
            </a:fld>
            <a:r>
              <a:rPr lang="en-US" dirty="0"/>
              <a:t> -</a:t>
            </a:r>
          </a:p>
        </p:txBody>
      </p:sp>
      <p:sp>
        <p:nvSpPr>
          <p:cNvPr id="52227" name="Rectangle 2"/>
          <p:cNvSpPr>
            <a:spLocks noGrp="1" noChangeArrowheads="1"/>
          </p:cNvSpPr>
          <p:nvPr>
            <p:ph type="title"/>
          </p:nvPr>
        </p:nvSpPr>
        <p:spPr>
          <a:xfrm>
            <a:off x="152400" y="-38100"/>
            <a:ext cx="7924800" cy="1066800"/>
          </a:xfrm>
        </p:spPr>
        <p:txBody>
          <a:bodyPr/>
          <a:lstStyle/>
          <a:p>
            <a:r>
              <a:rPr lang="en-US" sz="1200" dirty="0" smtClean="0"/>
              <a:t>Terms &amp; Definitions</a:t>
            </a:r>
            <a:r>
              <a:rPr lang="en-US" dirty="0" smtClean="0"/>
              <a:t/>
            </a:r>
            <a:br>
              <a:rPr lang="en-US" dirty="0" smtClean="0"/>
            </a:br>
            <a:r>
              <a:rPr lang="en-US" dirty="0" smtClean="0"/>
              <a:t>Methods &amp; Modes of Data Network Communications</a:t>
            </a:r>
          </a:p>
        </p:txBody>
      </p:sp>
      <p:sp>
        <p:nvSpPr>
          <p:cNvPr id="52228" name="Rectangle 3"/>
          <p:cNvSpPr>
            <a:spLocks noGrp="1" noChangeArrowheads="1"/>
          </p:cNvSpPr>
          <p:nvPr>
            <p:ph type="body" idx="1"/>
          </p:nvPr>
        </p:nvSpPr>
        <p:spPr>
          <a:xfrm>
            <a:off x="685800" y="1143000"/>
            <a:ext cx="7772400" cy="5334000"/>
          </a:xfrm>
        </p:spPr>
        <p:txBody>
          <a:bodyPr/>
          <a:lstStyle/>
          <a:p>
            <a:r>
              <a:rPr lang="en-US" dirty="0" smtClean="0"/>
              <a:t>Methods of Data Network Communications</a:t>
            </a:r>
          </a:p>
          <a:p>
            <a:pPr lvl="1">
              <a:buClr>
                <a:srgbClr val="003399"/>
              </a:buClr>
            </a:pPr>
            <a:r>
              <a:rPr lang="en-US" u="sng" dirty="0" smtClean="0">
                <a:solidFill>
                  <a:srgbClr val="FF6600"/>
                </a:solidFill>
              </a:rPr>
              <a:t>Analog</a:t>
            </a:r>
            <a:r>
              <a:rPr lang="en-US" u="sng" dirty="0" smtClean="0">
                <a:solidFill>
                  <a:srgbClr val="FF9900"/>
                </a:solidFill>
              </a:rPr>
              <a:t> </a:t>
            </a:r>
            <a:r>
              <a:rPr lang="en-US" u="sng" dirty="0" smtClean="0">
                <a:solidFill>
                  <a:srgbClr val="FF6600"/>
                </a:solidFill>
              </a:rPr>
              <a:t>Communications</a:t>
            </a:r>
            <a:r>
              <a:rPr lang="en-US" dirty="0" smtClean="0"/>
              <a:t>.  A method of internetworking utilizing analog signal through combination of signal amplitude, frequency, and phase. (e.g. voice, fax, modem, analog radio, etc.)</a:t>
            </a:r>
          </a:p>
          <a:p>
            <a:pPr lvl="1">
              <a:buClr>
                <a:srgbClr val="003399"/>
              </a:buClr>
            </a:pPr>
            <a:r>
              <a:rPr lang="en-US" u="sng" dirty="0" smtClean="0">
                <a:solidFill>
                  <a:srgbClr val="FF6600"/>
                </a:solidFill>
              </a:rPr>
              <a:t>Digital</a:t>
            </a:r>
            <a:r>
              <a:rPr lang="en-US" u="sng" dirty="0" smtClean="0">
                <a:solidFill>
                  <a:srgbClr val="FF9900"/>
                </a:solidFill>
              </a:rPr>
              <a:t> </a:t>
            </a:r>
            <a:r>
              <a:rPr lang="en-US" u="sng" dirty="0" smtClean="0">
                <a:solidFill>
                  <a:srgbClr val="FF6600"/>
                </a:solidFill>
              </a:rPr>
              <a:t>Communications</a:t>
            </a:r>
            <a:r>
              <a:rPr lang="en-US" dirty="0" smtClean="0"/>
              <a:t>.  A method of internetworking utilizing digital signal through binary of 1/0s.</a:t>
            </a:r>
          </a:p>
          <a:p>
            <a:r>
              <a:rPr lang="en-US" dirty="0" smtClean="0"/>
              <a:t>Modes of Data Network Communications</a:t>
            </a:r>
          </a:p>
          <a:p>
            <a:pPr lvl="1">
              <a:buClr>
                <a:srgbClr val="003399"/>
              </a:buClr>
            </a:pPr>
            <a:r>
              <a:rPr lang="en-US" u="sng" dirty="0" smtClean="0">
                <a:solidFill>
                  <a:srgbClr val="FF6600"/>
                </a:solidFill>
              </a:rPr>
              <a:t>Synchronous</a:t>
            </a:r>
            <a:r>
              <a:rPr lang="en-US" u="sng" dirty="0" smtClean="0">
                <a:solidFill>
                  <a:srgbClr val="FF9900"/>
                </a:solidFill>
              </a:rPr>
              <a:t> </a:t>
            </a:r>
            <a:r>
              <a:rPr lang="en-US" u="sng" dirty="0" smtClean="0">
                <a:solidFill>
                  <a:srgbClr val="FF6600"/>
                </a:solidFill>
              </a:rPr>
              <a:t>Communications</a:t>
            </a:r>
            <a:r>
              <a:rPr lang="en-US" dirty="0" smtClean="0"/>
              <a:t>.  A mode of communication relying on a set of synchronized clocking systems to determine sender and receiver communication signals.</a:t>
            </a:r>
          </a:p>
          <a:p>
            <a:pPr lvl="1">
              <a:buClr>
                <a:srgbClr val="003399"/>
              </a:buClr>
            </a:pPr>
            <a:r>
              <a:rPr lang="en-US" u="sng" dirty="0" smtClean="0">
                <a:solidFill>
                  <a:srgbClr val="FF6600"/>
                </a:solidFill>
              </a:rPr>
              <a:t>Asynchronous</a:t>
            </a:r>
            <a:r>
              <a:rPr lang="en-US" u="sng" dirty="0" smtClean="0">
                <a:solidFill>
                  <a:srgbClr val="FF9900"/>
                </a:solidFill>
              </a:rPr>
              <a:t> </a:t>
            </a:r>
            <a:r>
              <a:rPr lang="en-US" u="sng" dirty="0" smtClean="0">
                <a:solidFill>
                  <a:srgbClr val="FF6600"/>
                </a:solidFill>
              </a:rPr>
              <a:t>Communications</a:t>
            </a:r>
            <a:r>
              <a:rPr lang="en-US" dirty="0" smtClean="0"/>
              <a:t>. A mode of communication controlled by a set of start &amp; stop bits at each end of data signals (headers &amp; footers) to discreet pieces of data. (i.e. encapsulation)</a:t>
            </a:r>
          </a:p>
        </p:txBody>
      </p:sp>
      <p:sp>
        <p:nvSpPr>
          <p:cNvPr id="52229" name="Rectangle 4"/>
          <p:cNvSpPr>
            <a:spLocks noChangeArrowheads="1"/>
          </p:cNvSpPr>
          <p:nvPr/>
        </p:nvSpPr>
        <p:spPr bwMode="auto">
          <a:xfrm>
            <a:off x="4721225" y="6556375"/>
            <a:ext cx="3109913" cy="244475"/>
          </a:xfrm>
          <a:prstGeom prst="rect">
            <a:avLst/>
          </a:prstGeom>
          <a:noFill/>
          <a:ln w="9525">
            <a:noFill/>
            <a:miter lim="800000"/>
            <a:headEnd/>
            <a:tailEnd/>
          </a:ln>
        </p:spPr>
        <p:txBody>
          <a:bodyPr wrap="none" anchor="ctr">
            <a:spAutoFit/>
          </a:bodyPr>
          <a:lstStyle/>
          <a:p>
            <a:r>
              <a:rPr lang="en-US" sz="1000" b="1" dirty="0">
                <a:solidFill>
                  <a:srgbClr val="003399"/>
                </a:solidFill>
              </a:rPr>
              <a:t>Source</a:t>
            </a:r>
            <a:r>
              <a:rPr lang="en-US" sz="1000" dirty="0">
                <a:solidFill>
                  <a:srgbClr val="003399"/>
                </a:solidFill>
              </a:rPr>
              <a:t>:</a:t>
            </a:r>
            <a:r>
              <a:rPr lang="en-US" sz="1000" i="1" dirty="0">
                <a:solidFill>
                  <a:srgbClr val="003399"/>
                </a:solidFill>
              </a:rPr>
              <a:t> Official (ISC)</a:t>
            </a:r>
            <a:r>
              <a:rPr lang="en-US" sz="1000" i="1" baseline="30000" dirty="0">
                <a:solidFill>
                  <a:srgbClr val="003399"/>
                </a:solidFill>
              </a:rPr>
              <a:t>2®</a:t>
            </a:r>
            <a:r>
              <a:rPr lang="en-US" sz="1000" i="1" dirty="0">
                <a:solidFill>
                  <a:srgbClr val="003399"/>
                </a:solidFill>
              </a:rPr>
              <a:t> Guide to the CISSP</a:t>
            </a:r>
            <a:r>
              <a:rPr lang="en-US" sz="1000" i="1" baseline="30000" dirty="0">
                <a:solidFill>
                  <a:srgbClr val="003399"/>
                </a:solidFill>
              </a:rPr>
              <a:t>®</a:t>
            </a:r>
            <a:r>
              <a:rPr lang="en-US" sz="1000" i="1" dirty="0">
                <a:solidFill>
                  <a:srgbClr val="003399"/>
                </a:solidFill>
              </a:rPr>
              <a:t> Exam</a:t>
            </a:r>
            <a:r>
              <a:rPr lang="en-US" sz="1000" dirty="0">
                <a:solidFill>
                  <a:srgbClr val="003399"/>
                </a:solidFill>
              </a:rPr>
              <a:t>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Number Placeholder 3"/>
          <p:cNvSpPr>
            <a:spLocks noGrp="1"/>
          </p:cNvSpPr>
          <p:nvPr>
            <p:ph type="sldNum" sz="quarter" idx="10"/>
          </p:nvPr>
        </p:nvSpPr>
        <p:spPr>
          <a:noFill/>
        </p:spPr>
        <p:txBody>
          <a:bodyPr/>
          <a:lstStyle/>
          <a:p>
            <a:r>
              <a:rPr lang="en-US" dirty="0"/>
              <a:t>- </a:t>
            </a:r>
            <a:fld id="{5CEE1C2E-68DA-4F67-B412-206C9DCAF0FA}" type="slidenum">
              <a:rPr lang="en-US"/>
              <a:pPr/>
              <a:t>12</a:t>
            </a:fld>
            <a:r>
              <a:rPr lang="en-US" dirty="0"/>
              <a:t> -</a:t>
            </a:r>
          </a:p>
        </p:txBody>
      </p:sp>
      <p:sp>
        <p:nvSpPr>
          <p:cNvPr id="53251" name="Rectangle 2"/>
          <p:cNvSpPr>
            <a:spLocks noGrp="1" noChangeArrowheads="1"/>
          </p:cNvSpPr>
          <p:nvPr>
            <p:ph type="title"/>
          </p:nvPr>
        </p:nvSpPr>
        <p:spPr/>
        <p:txBody>
          <a:bodyPr/>
          <a:lstStyle/>
          <a:p>
            <a:r>
              <a:rPr lang="en-US" sz="1200" dirty="0" smtClean="0"/>
              <a:t>Terms &amp; Definitions</a:t>
            </a:r>
            <a:r>
              <a:rPr lang="en-US" dirty="0" smtClean="0"/>
              <a:t/>
            </a:r>
            <a:br>
              <a:rPr lang="en-US" dirty="0" smtClean="0"/>
            </a:br>
            <a:r>
              <a:rPr lang="en-US" dirty="0" smtClean="0"/>
              <a:t>Types of Data Network</a:t>
            </a:r>
          </a:p>
        </p:txBody>
      </p:sp>
      <p:sp>
        <p:nvSpPr>
          <p:cNvPr id="53252" name="Rectangle 3"/>
          <p:cNvSpPr>
            <a:spLocks noGrp="1" noChangeArrowheads="1"/>
          </p:cNvSpPr>
          <p:nvPr>
            <p:ph type="body" idx="1"/>
          </p:nvPr>
        </p:nvSpPr>
        <p:spPr/>
        <p:txBody>
          <a:bodyPr/>
          <a:lstStyle/>
          <a:p>
            <a:pPr>
              <a:buClr>
                <a:srgbClr val="003399"/>
              </a:buClr>
            </a:pPr>
            <a:r>
              <a:rPr lang="en-US" u="sng" dirty="0" smtClean="0">
                <a:solidFill>
                  <a:srgbClr val="FF6600"/>
                </a:solidFill>
              </a:rPr>
              <a:t>Circuit-switched network</a:t>
            </a:r>
            <a:r>
              <a:rPr lang="en-US" dirty="0" smtClean="0"/>
              <a:t>.  Data is send through a dedicated circuit between two endpoints. (e.g. public switched telephone network (PSTN</a:t>
            </a:r>
            <a:r>
              <a:rPr lang="en-US" smtClean="0"/>
              <a:t>))</a:t>
            </a:r>
          </a:p>
          <a:p>
            <a:pPr>
              <a:buClr>
                <a:srgbClr val="003399"/>
              </a:buClr>
            </a:pPr>
            <a:endParaRPr lang="en-US" dirty="0" smtClean="0"/>
          </a:p>
          <a:p>
            <a:pPr>
              <a:buClr>
                <a:srgbClr val="003399"/>
              </a:buClr>
            </a:pPr>
            <a:r>
              <a:rPr lang="en-US" u="sng" dirty="0" smtClean="0">
                <a:solidFill>
                  <a:srgbClr val="FF6600"/>
                </a:solidFill>
              </a:rPr>
              <a:t>Packet-switched network</a:t>
            </a:r>
            <a:r>
              <a:rPr lang="en-US" dirty="0" smtClean="0"/>
              <a:t>.  Data is segmented into packets and sent across a circuit shared by multiple subscribers.</a:t>
            </a:r>
          </a:p>
          <a:p>
            <a:pPr lvl="1">
              <a:buClr>
                <a:srgbClr val="003399"/>
              </a:buClr>
            </a:pPr>
            <a:r>
              <a:rPr lang="en-US" u="sng" dirty="0" smtClean="0">
                <a:solidFill>
                  <a:srgbClr val="FF6600"/>
                </a:solidFill>
              </a:rPr>
              <a:t>Virtual circuit</a:t>
            </a:r>
            <a:r>
              <a:rPr lang="en-US" dirty="0" smtClean="0"/>
              <a:t>.  Data is send through a logical circuit created over a packet-switched network.</a:t>
            </a:r>
          </a:p>
          <a:p>
            <a:pPr lvl="2">
              <a:buClr>
                <a:srgbClr val="003399"/>
              </a:buClr>
            </a:pPr>
            <a:r>
              <a:rPr lang="en-US" u="sng" dirty="0" smtClean="0">
                <a:solidFill>
                  <a:srgbClr val="FF6600"/>
                </a:solidFill>
              </a:rPr>
              <a:t>Switched virtual circuit (SVC)</a:t>
            </a:r>
            <a:r>
              <a:rPr lang="en-US" dirty="0" smtClean="0"/>
              <a:t>.</a:t>
            </a:r>
          </a:p>
          <a:p>
            <a:pPr lvl="2">
              <a:buClr>
                <a:srgbClr val="003399"/>
              </a:buClr>
            </a:pPr>
            <a:r>
              <a:rPr lang="en-US" u="sng" dirty="0" smtClean="0">
                <a:solidFill>
                  <a:srgbClr val="FF6600"/>
                </a:solidFill>
              </a:rPr>
              <a:t>Permanent virtual circuit (PVC)</a:t>
            </a:r>
            <a:r>
              <a:rPr lang="en-US" dirty="0" smtClean="0"/>
              <a: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3"/>
          <p:cNvSpPr>
            <a:spLocks noGrp="1"/>
          </p:cNvSpPr>
          <p:nvPr>
            <p:ph type="sldNum" sz="quarter" idx="10"/>
          </p:nvPr>
        </p:nvSpPr>
        <p:spPr>
          <a:noFill/>
        </p:spPr>
        <p:txBody>
          <a:bodyPr/>
          <a:lstStyle/>
          <a:p>
            <a:r>
              <a:rPr lang="en-US" dirty="0"/>
              <a:t>- </a:t>
            </a:r>
            <a:fld id="{02E68781-5836-4049-8513-D627D0D93F3E}" type="slidenum">
              <a:rPr lang="en-US"/>
              <a:pPr/>
              <a:t>13</a:t>
            </a:fld>
            <a:r>
              <a:rPr lang="en-US" dirty="0"/>
              <a:t> -</a:t>
            </a:r>
          </a:p>
        </p:txBody>
      </p:sp>
      <p:sp>
        <p:nvSpPr>
          <p:cNvPr id="54275" name="Rectangle 2"/>
          <p:cNvSpPr>
            <a:spLocks noGrp="1" noChangeArrowheads="1"/>
          </p:cNvSpPr>
          <p:nvPr>
            <p:ph type="title"/>
          </p:nvPr>
        </p:nvSpPr>
        <p:spPr/>
        <p:txBody>
          <a:bodyPr/>
          <a:lstStyle/>
          <a:p>
            <a:r>
              <a:rPr lang="en-US" sz="1200" dirty="0" smtClean="0"/>
              <a:t>Terms &amp; Definitions</a:t>
            </a:r>
            <a:r>
              <a:rPr lang="en-US" dirty="0" smtClean="0"/>
              <a:t/>
            </a:r>
            <a:br>
              <a:rPr lang="en-US" dirty="0" smtClean="0"/>
            </a:br>
            <a:r>
              <a:rPr lang="en-US" dirty="0" smtClean="0"/>
              <a:t>Types of Data Networks Topology</a:t>
            </a:r>
          </a:p>
        </p:txBody>
      </p:sp>
      <p:sp>
        <p:nvSpPr>
          <p:cNvPr id="54276" name="Rectangle 3"/>
          <p:cNvSpPr>
            <a:spLocks noGrp="1" noChangeArrowheads="1"/>
          </p:cNvSpPr>
          <p:nvPr>
            <p:ph type="body" idx="1"/>
          </p:nvPr>
        </p:nvSpPr>
        <p:spPr/>
        <p:txBody>
          <a:bodyPr/>
          <a:lstStyle/>
          <a:p>
            <a:pPr>
              <a:buFontTx/>
              <a:buNone/>
            </a:pPr>
            <a:r>
              <a:rPr lang="en-US" dirty="0" smtClean="0"/>
              <a:t>There are five types of physical network topologies:</a:t>
            </a:r>
          </a:p>
          <a:p>
            <a:pPr>
              <a:buClr>
                <a:srgbClr val="003399"/>
              </a:buClr>
            </a:pPr>
            <a:r>
              <a:rPr lang="en-US" u="sng" dirty="0" smtClean="0">
                <a:solidFill>
                  <a:srgbClr val="FF6600"/>
                </a:solidFill>
              </a:rPr>
              <a:t>Bus</a:t>
            </a:r>
            <a:r>
              <a:rPr lang="en-US" dirty="0" smtClean="0"/>
              <a:t> Topology</a:t>
            </a:r>
          </a:p>
          <a:p>
            <a:pPr>
              <a:buClr>
                <a:srgbClr val="003399"/>
              </a:buClr>
            </a:pPr>
            <a:r>
              <a:rPr lang="en-US" u="sng" dirty="0" smtClean="0">
                <a:solidFill>
                  <a:srgbClr val="FF6600"/>
                </a:solidFill>
              </a:rPr>
              <a:t>Tree</a:t>
            </a:r>
            <a:r>
              <a:rPr lang="en-US" dirty="0" smtClean="0"/>
              <a:t> Topology</a:t>
            </a:r>
          </a:p>
          <a:p>
            <a:pPr>
              <a:buClr>
                <a:srgbClr val="003399"/>
              </a:buClr>
            </a:pPr>
            <a:r>
              <a:rPr lang="en-US" u="sng" dirty="0" smtClean="0">
                <a:solidFill>
                  <a:srgbClr val="FF6600"/>
                </a:solidFill>
              </a:rPr>
              <a:t>Star</a:t>
            </a:r>
            <a:r>
              <a:rPr lang="en-US" dirty="0" smtClean="0"/>
              <a:t> Topology</a:t>
            </a:r>
          </a:p>
          <a:p>
            <a:pPr>
              <a:buClr>
                <a:srgbClr val="003399"/>
              </a:buClr>
            </a:pPr>
            <a:r>
              <a:rPr lang="en-US" u="sng" dirty="0" smtClean="0">
                <a:solidFill>
                  <a:srgbClr val="FF6600"/>
                </a:solidFill>
              </a:rPr>
              <a:t>Ring</a:t>
            </a:r>
            <a:r>
              <a:rPr lang="en-US" dirty="0" smtClean="0"/>
              <a:t> Topology</a:t>
            </a:r>
          </a:p>
          <a:p>
            <a:pPr>
              <a:buClr>
                <a:srgbClr val="003399"/>
              </a:buClr>
            </a:pPr>
            <a:r>
              <a:rPr lang="en-US" u="sng" dirty="0" smtClean="0">
                <a:solidFill>
                  <a:srgbClr val="FF6600"/>
                </a:solidFill>
              </a:rPr>
              <a:t>Mesh</a:t>
            </a:r>
            <a:r>
              <a:rPr lang="en-US" dirty="0" smtClean="0"/>
              <a:t> Topology</a:t>
            </a:r>
          </a:p>
          <a:p>
            <a:endParaRPr lang="en-US"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Slide Number Placeholder 4"/>
          <p:cNvSpPr>
            <a:spLocks noGrp="1"/>
          </p:cNvSpPr>
          <p:nvPr>
            <p:ph type="sldNum" sz="quarter" idx="10"/>
          </p:nvPr>
        </p:nvSpPr>
        <p:spPr>
          <a:noFill/>
        </p:spPr>
        <p:txBody>
          <a:bodyPr/>
          <a:lstStyle/>
          <a:p>
            <a:r>
              <a:rPr lang="en-US" dirty="0"/>
              <a:t>- </a:t>
            </a:r>
            <a:fld id="{4712C1E8-C1AB-401E-9F61-170EFEB5D8CB}" type="slidenum">
              <a:rPr lang="en-US"/>
              <a:pPr/>
              <a:t>14</a:t>
            </a:fld>
            <a:r>
              <a:rPr lang="en-US" dirty="0"/>
              <a:t> -</a:t>
            </a:r>
          </a:p>
        </p:txBody>
      </p:sp>
      <p:sp>
        <p:nvSpPr>
          <p:cNvPr id="2052" name="Rectangle 2"/>
          <p:cNvSpPr>
            <a:spLocks noGrp="1" noChangeArrowheads="1"/>
          </p:cNvSpPr>
          <p:nvPr>
            <p:ph type="title"/>
          </p:nvPr>
        </p:nvSpPr>
        <p:spPr/>
        <p:txBody>
          <a:bodyPr/>
          <a:lstStyle/>
          <a:p>
            <a:r>
              <a:rPr lang="en-US" sz="1200" dirty="0" smtClean="0"/>
              <a:t>Terms &amp; Definitions</a:t>
            </a:r>
            <a:r>
              <a:rPr lang="en-US" dirty="0" smtClean="0"/>
              <a:t/>
            </a:r>
            <a:br>
              <a:rPr lang="en-US" dirty="0" smtClean="0"/>
            </a:br>
            <a:r>
              <a:rPr lang="en-US" dirty="0" smtClean="0"/>
              <a:t>Types of Data Networks Topology – Bus Topology</a:t>
            </a:r>
          </a:p>
        </p:txBody>
      </p:sp>
      <p:sp>
        <p:nvSpPr>
          <p:cNvPr id="2053" name="Rectangle 3"/>
          <p:cNvSpPr>
            <a:spLocks noGrp="1" noChangeArrowheads="1"/>
          </p:cNvSpPr>
          <p:nvPr>
            <p:ph type="body" sz="half" idx="1"/>
          </p:nvPr>
        </p:nvSpPr>
        <p:spPr>
          <a:xfrm>
            <a:off x="685800" y="1143000"/>
            <a:ext cx="7315200" cy="3246438"/>
          </a:xfrm>
        </p:spPr>
        <p:txBody>
          <a:bodyPr/>
          <a:lstStyle/>
          <a:p>
            <a:pPr>
              <a:buClr>
                <a:srgbClr val="003399"/>
              </a:buClr>
            </a:pPr>
            <a:r>
              <a:rPr lang="en-US" u="sng" dirty="0" smtClean="0">
                <a:solidFill>
                  <a:srgbClr val="FF6600"/>
                </a:solidFill>
              </a:rPr>
              <a:t>Bus Topology</a:t>
            </a:r>
            <a:r>
              <a:rPr lang="en-US" dirty="0" smtClean="0">
                <a:solidFill>
                  <a:srgbClr val="FF6600"/>
                </a:solidFill>
              </a:rPr>
              <a:t> </a:t>
            </a:r>
            <a:r>
              <a:rPr lang="en-US" dirty="0" smtClean="0">
                <a:solidFill>
                  <a:srgbClr val="000099"/>
                </a:solidFill>
              </a:rPr>
              <a:t>–</a:t>
            </a:r>
            <a:r>
              <a:rPr lang="en-US" dirty="0" smtClean="0">
                <a:solidFill>
                  <a:srgbClr val="FF9900"/>
                </a:solidFill>
              </a:rPr>
              <a:t> </a:t>
            </a:r>
            <a:r>
              <a:rPr lang="en-US" dirty="0" smtClean="0"/>
              <a:t>Each device handles its own communications control. A bus is low cost and widely used in the start of PC era. (e.g. Thick-, Thin-Ethernet, and AppleTalk)</a:t>
            </a:r>
          </a:p>
        </p:txBody>
      </p:sp>
      <p:graphicFrame>
        <p:nvGraphicFramePr>
          <p:cNvPr id="2050" name="Object 4"/>
          <p:cNvGraphicFramePr>
            <a:graphicFrameLocks noGrp="1" noChangeAspect="1"/>
          </p:cNvGraphicFramePr>
          <p:nvPr>
            <p:ph sz="half" idx="2"/>
            <p:extLst>
              <p:ext uri="{D42A27DB-BD31-4B8C-83A1-F6EECF244321}">
                <p14:modId xmlns:p14="http://schemas.microsoft.com/office/powerpoint/2010/main" val="842940535"/>
              </p:ext>
            </p:extLst>
          </p:nvPr>
        </p:nvGraphicFramePr>
        <p:xfrm>
          <a:off x="1260475" y="3886200"/>
          <a:ext cx="6621463" cy="1984375"/>
        </p:xfrm>
        <a:graphic>
          <a:graphicData uri="http://schemas.openxmlformats.org/presentationml/2006/ole">
            <mc:AlternateContent xmlns:mc="http://schemas.openxmlformats.org/markup-compatibility/2006">
              <mc:Choice xmlns:v="urn:schemas-microsoft-com:vml" Requires="v">
                <p:oleObj spid="_x0000_s2070" name="Visio" r:id="rId4" imgW="6621244" imgH="1871901" progId="Visio.Drawing.11">
                  <p:embed/>
                </p:oleObj>
              </mc:Choice>
              <mc:Fallback>
                <p:oleObj name="Visio" r:id="rId4" imgW="6621244" imgH="1871901" progId="Visio.Drawing.11">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60475" y="3886200"/>
                        <a:ext cx="6621463" cy="198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Slide Number Placeholder 4"/>
          <p:cNvSpPr>
            <a:spLocks noGrp="1"/>
          </p:cNvSpPr>
          <p:nvPr>
            <p:ph type="sldNum" sz="quarter" idx="10"/>
          </p:nvPr>
        </p:nvSpPr>
        <p:spPr>
          <a:noFill/>
        </p:spPr>
        <p:txBody>
          <a:bodyPr/>
          <a:lstStyle/>
          <a:p>
            <a:r>
              <a:rPr lang="en-US" dirty="0"/>
              <a:t>- </a:t>
            </a:r>
            <a:fld id="{CC2842FB-0734-43EF-A0DD-A9EE569D1F56}" type="slidenum">
              <a:rPr lang="en-US"/>
              <a:pPr/>
              <a:t>15</a:t>
            </a:fld>
            <a:r>
              <a:rPr lang="en-US" dirty="0"/>
              <a:t> -</a:t>
            </a:r>
          </a:p>
        </p:txBody>
      </p:sp>
      <p:sp>
        <p:nvSpPr>
          <p:cNvPr id="3076" name="Rectangle 2"/>
          <p:cNvSpPr>
            <a:spLocks noGrp="1" noChangeArrowheads="1"/>
          </p:cNvSpPr>
          <p:nvPr>
            <p:ph type="title"/>
          </p:nvPr>
        </p:nvSpPr>
        <p:spPr>
          <a:xfrm>
            <a:off x="152400" y="-38100"/>
            <a:ext cx="8001000" cy="1066800"/>
          </a:xfrm>
        </p:spPr>
        <p:txBody>
          <a:bodyPr/>
          <a:lstStyle/>
          <a:p>
            <a:r>
              <a:rPr lang="en-US" sz="1200" dirty="0" smtClean="0"/>
              <a:t>Terms &amp; Definitions</a:t>
            </a:r>
            <a:r>
              <a:rPr lang="en-US" dirty="0" smtClean="0"/>
              <a:t/>
            </a:r>
            <a:br>
              <a:rPr lang="en-US" dirty="0" smtClean="0"/>
            </a:br>
            <a:r>
              <a:rPr lang="en-US" dirty="0" smtClean="0"/>
              <a:t>Types of Data Networks Topology – Tree Topology</a:t>
            </a:r>
          </a:p>
        </p:txBody>
      </p:sp>
      <p:sp>
        <p:nvSpPr>
          <p:cNvPr id="3077" name="Rectangle 3"/>
          <p:cNvSpPr>
            <a:spLocks noGrp="1" noChangeArrowheads="1"/>
          </p:cNvSpPr>
          <p:nvPr>
            <p:ph type="body" sz="half" idx="1"/>
          </p:nvPr>
        </p:nvSpPr>
        <p:spPr>
          <a:xfrm>
            <a:off x="685800" y="1143000"/>
            <a:ext cx="7315200" cy="3425825"/>
          </a:xfrm>
        </p:spPr>
        <p:txBody>
          <a:bodyPr/>
          <a:lstStyle/>
          <a:p>
            <a:pPr>
              <a:buClr>
                <a:srgbClr val="003399"/>
              </a:buClr>
            </a:pPr>
            <a:r>
              <a:rPr lang="en-US" u="sng" dirty="0" smtClean="0">
                <a:solidFill>
                  <a:srgbClr val="FF6600"/>
                </a:solidFill>
              </a:rPr>
              <a:t>Tree Topology</a:t>
            </a:r>
            <a:r>
              <a:rPr lang="en-US" dirty="0" smtClean="0">
                <a:solidFill>
                  <a:srgbClr val="FF9900"/>
                </a:solidFill>
              </a:rPr>
              <a:t> </a:t>
            </a:r>
            <a:r>
              <a:rPr lang="en-US" dirty="0" smtClean="0">
                <a:solidFill>
                  <a:srgbClr val="000099"/>
                </a:solidFill>
              </a:rPr>
              <a:t>–</a:t>
            </a:r>
            <a:r>
              <a:rPr lang="en-US" dirty="0" smtClean="0"/>
              <a:t> Is a generalized bus topology.  Tree root is the head-end.  Cable starts at the head-end, each of which can have many branches.  Branches may have additional branches which can form a complex structure.</a:t>
            </a:r>
          </a:p>
        </p:txBody>
      </p:sp>
      <p:graphicFrame>
        <p:nvGraphicFramePr>
          <p:cNvPr id="3074" name="Object 4"/>
          <p:cNvGraphicFramePr>
            <a:graphicFrameLocks noGrp="1" noChangeAspect="1"/>
          </p:cNvGraphicFramePr>
          <p:nvPr>
            <p:ph sz="half" idx="2"/>
          </p:nvPr>
        </p:nvGraphicFramePr>
        <p:xfrm>
          <a:off x="2514600" y="3124200"/>
          <a:ext cx="3937000" cy="3581400"/>
        </p:xfrm>
        <a:graphic>
          <a:graphicData uri="http://schemas.openxmlformats.org/presentationml/2006/ole">
            <mc:AlternateContent xmlns:mc="http://schemas.openxmlformats.org/markup-compatibility/2006">
              <mc:Choice xmlns:v="urn:schemas-microsoft-com:vml" Requires="v">
                <p:oleObj spid="_x0000_s3094" name="Visio" r:id="rId4" imgW="5193982" imgH="5076885" progId="Visio.Drawing.11">
                  <p:embed/>
                </p:oleObj>
              </mc:Choice>
              <mc:Fallback>
                <p:oleObj name="Visio" r:id="rId4" imgW="5193982" imgH="5076885" progId="Visio.Drawing.11">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4600" y="3124200"/>
                        <a:ext cx="3937000"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Slide Number Placeholder 4"/>
          <p:cNvSpPr>
            <a:spLocks noGrp="1"/>
          </p:cNvSpPr>
          <p:nvPr>
            <p:ph type="sldNum" sz="quarter" idx="10"/>
          </p:nvPr>
        </p:nvSpPr>
        <p:spPr>
          <a:noFill/>
        </p:spPr>
        <p:txBody>
          <a:bodyPr/>
          <a:lstStyle/>
          <a:p>
            <a:r>
              <a:rPr lang="en-US" dirty="0"/>
              <a:t>- </a:t>
            </a:r>
            <a:fld id="{628A81C9-8B32-452C-B146-E6529A34B667}" type="slidenum">
              <a:rPr lang="en-US"/>
              <a:pPr/>
              <a:t>16</a:t>
            </a:fld>
            <a:r>
              <a:rPr lang="en-US" dirty="0"/>
              <a:t> -</a:t>
            </a:r>
          </a:p>
        </p:txBody>
      </p:sp>
      <p:sp>
        <p:nvSpPr>
          <p:cNvPr id="4100" name="Rectangle 2"/>
          <p:cNvSpPr>
            <a:spLocks noGrp="1" noChangeArrowheads="1"/>
          </p:cNvSpPr>
          <p:nvPr>
            <p:ph type="title"/>
          </p:nvPr>
        </p:nvSpPr>
        <p:spPr>
          <a:xfrm>
            <a:off x="152400" y="-38100"/>
            <a:ext cx="7924800" cy="1066800"/>
          </a:xfrm>
        </p:spPr>
        <p:txBody>
          <a:bodyPr/>
          <a:lstStyle/>
          <a:p>
            <a:r>
              <a:rPr lang="en-US" sz="1200" dirty="0" smtClean="0"/>
              <a:t>Terms &amp; Definitions</a:t>
            </a:r>
            <a:r>
              <a:rPr lang="en-US" dirty="0" smtClean="0"/>
              <a:t/>
            </a:r>
            <a:br>
              <a:rPr lang="en-US" dirty="0" smtClean="0"/>
            </a:br>
            <a:r>
              <a:rPr lang="en-US" dirty="0" smtClean="0"/>
              <a:t>Types of Data Networks Topology – Star Topology</a:t>
            </a:r>
          </a:p>
        </p:txBody>
      </p:sp>
      <p:sp>
        <p:nvSpPr>
          <p:cNvPr id="4101" name="Rectangle 3"/>
          <p:cNvSpPr>
            <a:spLocks noGrp="1" noChangeArrowheads="1"/>
          </p:cNvSpPr>
          <p:nvPr>
            <p:ph type="body" sz="half" idx="1"/>
          </p:nvPr>
        </p:nvSpPr>
        <p:spPr>
          <a:xfrm>
            <a:off x="685800" y="1143000"/>
            <a:ext cx="7239000" cy="3336925"/>
          </a:xfrm>
        </p:spPr>
        <p:txBody>
          <a:bodyPr/>
          <a:lstStyle/>
          <a:p>
            <a:pPr>
              <a:buClr>
                <a:srgbClr val="003399"/>
              </a:buClr>
            </a:pPr>
            <a:r>
              <a:rPr lang="en-US" u="sng" dirty="0" smtClean="0">
                <a:solidFill>
                  <a:srgbClr val="FF6600"/>
                </a:solidFill>
              </a:rPr>
              <a:t>Star Topology</a:t>
            </a:r>
            <a:r>
              <a:rPr lang="en-US" dirty="0" smtClean="0">
                <a:solidFill>
                  <a:srgbClr val="FF9900"/>
                </a:solidFill>
              </a:rPr>
              <a:t> </a:t>
            </a:r>
            <a:r>
              <a:rPr lang="en-US" dirty="0" smtClean="0">
                <a:solidFill>
                  <a:srgbClr val="000099"/>
                </a:solidFill>
              </a:rPr>
              <a:t>–</a:t>
            </a:r>
            <a:r>
              <a:rPr lang="en-US" dirty="0" smtClean="0"/>
              <a:t> Nodes are connected to a single host.  All communications pass through this host which is usually a large mainframe or a network hub.</a:t>
            </a:r>
          </a:p>
        </p:txBody>
      </p:sp>
      <p:graphicFrame>
        <p:nvGraphicFramePr>
          <p:cNvPr id="4098" name="Object 4"/>
          <p:cNvGraphicFramePr>
            <a:graphicFrameLocks noGrp="1" noChangeAspect="1"/>
          </p:cNvGraphicFramePr>
          <p:nvPr>
            <p:ph sz="half" idx="2"/>
          </p:nvPr>
        </p:nvGraphicFramePr>
        <p:xfrm>
          <a:off x="2622550" y="3124200"/>
          <a:ext cx="3886200" cy="3198813"/>
        </p:xfrm>
        <a:graphic>
          <a:graphicData uri="http://schemas.openxmlformats.org/presentationml/2006/ole">
            <mc:AlternateContent xmlns:mc="http://schemas.openxmlformats.org/markup-compatibility/2006">
              <mc:Choice xmlns:v="urn:schemas-microsoft-com:vml" Requires="v">
                <p:oleObj spid="_x0000_s4118" name="Visio" r:id="rId4" imgW="4060508" imgH="3339584" progId="Visio.Drawing.11">
                  <p:embed/>
                </p:oleObj>
              </mc:Choice>
              <mc:Fallback>
                <p:oleObj name="Visio" r:id="rId4" imgW="4060508" imgH="3339584" progId="Visio.Drawing.11">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22550" y="3124200"/>
                        <a:ext cx="3886200" cy="3198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lide Number Placeholder 4"/>
          <p:cNvSpPr>
            <a:spLocks noGrp="1"/>
          </p:cNvSpPr>
          <p:nvPr>
            <p:ph type="sldNum" sz="quarter" idx="10"/>
          </p:nvPr>
        </p:nvSpPr>
        <p:spPr>
          <a:noFill/>
        </p:spPr>
        <p:txBody>
          <a:bodyPr/>
          <a:lstStyle/>
          <a:p>
            <a:r>
              <a:rPr lang="en-US" dirty="0"/>
              <a:t>- </a:t>
            </a:r>
            <a:fld id="{3F897D1D-EE1C-4D22-86DA-3521A62C8CE0}" type="slidenum">
              <a:rPr lang="en-US"/>
              <a:pPr/>
              <a:t>17</a:t>
            </a:fld>
            <a:r>
              <a:rPr lang="en-US" dirty="0"/>
              <a:t> -</a:t>
            </a:r>
          </a:p>
        </p:txBody>
      </p:sp>
      <p:sp>
        <p:nvSpPr>
          <p:cNvPr id="5124" name="Rectangle 2"/>
          <p:cNvSpPr>
            <a:spLocks noGrp="1" noChangeArrowheads="1"/>
          </p:cNvSpPr>
          <p:nvPr>
            <p:ph type="title"/>
          </p:nvPr>
        </p:nvSpPr>
        <p:spPr>
          <a:xfrm>
            <a:off x="152400" y="-38100"/>
            <a:ext cx="8077200" cy="1066800"/>
          </a:xfrm>
        </p:spPr>
        <p:txBody>
          <a:bodyPr/>
          <a:lstStyle/>
          <a:p>
            <a:r>
              <a:rPr lang="en-US" sz="1200" dirty="0" smtClean="0"/>
              <a:t>Terms &amp; Definitions</a:t>
            </a:r>
            <a:r>
              <a:rPr lang="en-US" dirty="0" smtClean="0"/>
              <a:t/>
            </a:r>
            <a:br>
              <a:rPr lang="en-US" dirty="0" smtClean="0"/>
            </a:br>
            <a:r>
              <a:rPr lang="en-US" dirty="0" smtClean="0"/>
              <a:t>Types of Data Networks Topology – Ring Topology</a:t>
            </a:r>
          </a:p>
        </p:txBody>
      </p:sp>
      <p:sp>
        <p:nvSpPr>
          <p:cNvPr id="5125" name="Rectangle 3"/>
          <p:cNvSpPr>
            <a:spLocks noGrp="1" noChangeArrowheads="1"/>
          </p:cNvSpPr>
          <p:nvPr>
            <p:ph type="body" sz="half" idx="1"/>
          </p:nvPr>
        </p:nvSpPr>
        <p:spPr>
          <a:xfrm>
            <a:off x="685800" y="1143000"/>
            <a:ext cx="7086600" cy="2614613"/>
          </a:xfrm>
        </p:spPr>
        <p:txBody>
          <a:bodyPr/>
          <a:lstStyle/>
          <a:p>
            <a:pPr>
              <a:buClr>
                <a:srgbClr val="003399"/>
              </a:buClr>
            </a:pPr>
            <a:r>
              <a:rPr lang="en-US" u="sng" dirty="0" smtClean="0">
                <a:solidFill>
                  <a:srgbClr val="FF6600"/>
                </a:solidFill>
              </a:rPr>
              <a:t>Ring Topology</a:t>
            </a:r>
            <a:r>
              <a:rPr lang="en-US" dirty="0" smtClean="0">
                <a:solidFill>
                  <a:srgbClr val="FF9900"/>
                </a:solidFill>
              </a:rPr>
              <a:t> </a:t>
            </a:r>
            <a:r>
              <a:rPr lang="en-US" dirty="0" smtClean="0">
                <a:solidFill>
                  <a:srgbClr val="000099"/>
                </a:solidFill>
              </a:rPr>
              <a:t>–</a:t>
            </a:r>
            <a:r>
              <a:rPr lang="en-US" dirty="0" smtClean="0"/>
              <a:t> A ring topology has all the network nodes connected by a unidirectional transmission link to form a closed loop.  FDDI and Token Ring use this topology.</a:t>
            </a:r>
          </a:p>
        </p:txBody>
      </p:sp>
      <p:graphicFrame>
        <p:nvGraphicFramePr>
          <p:cNvPr id="5122" name="Object 4"/>
          <p:cNvGraphicFramePr>
            <a:graphicFrameLocks noGrp="1" noChangeAspect="1"/>
          </p:cNvGraphicFramePr>
          <p:nvPr>
            <p:ph sz="half" idx="2"/>
          </p:nvPr>
        </p:nvGraphicFramePr>
        <p:xfrm>
          <a:off x="2781300" y="2819400"/>
          <a:ext cx="3294063" cy="3886200"/>
        </p:xfrm>
        <a:graphic>
          <a:graphicData uri="http://schemas.openxmlformats.org/presentationml/2006/ole">
            <mc:AlternateContent xmlns:mc="http://schemas.openxmlformats.org/markup-compatibility/2006">
              <mc:Choice xmlns:v="urn:schemas-microsoft-com:vml" Requires="v">
                <p:oleObj spid="_x0000_s5142" name="Visio" r:id="rId4" imgW="4079260" imgH="4812685" progId="Visio.Drawing.11">
                  <p:embed/>
                </p:oleObj>
              </mc:Choice>
              <mc:Fallback>
                <p:oleObj name="Visio" r:id="rId4" imgW="4079260" imgH="4812685" progId="Visio.Drawing.11">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81300" y="2819400"/>
                        <a:ext cx="3294063"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lide Number Placeholder 4"/>
          <p:cNvSpPr>
            <a:spLocks noGrp="1"/>
          </p:cNvSpPr>
          <p:nvPr>
            <p:ph type="sldNum" sz="quarter" idx="10"/>
          </p:nvPr>
        </p:nvSpPr>
        <p:spPr>
          <a:noFill/>
        </p:spPr>
        <p:txBody>
          <a:bodyPr/>
          <a:lstStyle/>
          <a:p>
            <a:r>
              <a:rPr lang="en-US" dirty="0"/>
              <a:t>- </a:t>
            </a:r>
            <a:fld id="{A952DC99-E6DC-4302-8B90-6F52A09FE13B}" type="slidenum">
              <a:rPr lang="en-US"/>
              <a:pPr/>
              <a:t>18</a:t>
            </a:fld>
            <a:r>
              <a:rPr lang="en-US" dirty="0"/>
              <a:t> -</a:t>
            </a:r>
          </a:p>
        </p:txBody>
      </p:sp>
      <p:sp>
        <p:nvSpPr>
          <p:cNvPr id="6148" name="Rectangle 2"/>
          <p:cNvSpPr>
            <a:spLocks noGrp="1" noChangeArrowheads="1"/>
          </p:cNvSpPr>
          <p:nvPr>
            <p:ph type="title"/>
          </p:nvPr>
        </p:nvSpPr>
        <p:spPr>
          <a:xfrm>
            <a:off x="152400" y="-38100"/>
            <a:ext cx="7848600" cy="1066800"/>
          </a:xfrm>
        </p:spPr>
        <p:txBody>
          <a:bodyPr/>
          <a:lstStyle/>
          <a:p>
            <a:r>
              <a:rPr lang="en-US" sz="1200" dirty="0" smtClean="0"/>
              <a:t>Terms &amp; Definitions</a:t>
            </a:r>
            <a:r>
              <a:rPr lang="en-US" dirty="0" smtClean="0"/>
              <a:t/>
            </a:r>
            <a:br>
              <a:rPr lang="en-US" dirty="0" smtClean="0"/>
            </a:br>
            <a:r>
              <a:rPr lang="en-US" dirty="0" smtClean="0"/>
              <a:t>Types of Data Networks Topology – Mesh Topology</a:t>
            </a:r>
          </a:p>
        </p:txBody>
      </p:sp>
      <p:sp>
        <p:nvSpPr>
          <p:cNvPr id="6149" name="Rectangle 3"/>
          <p:cNvSpPr>
            <a:spLocks noGrp="1" noChangeArrowheads="1"/>
          </p:cNvSpPr>
          <p:nvPr>
            <p:ph type="body" sz="half" idx="1"/>
          </p:nvPr>
        </p:nvSpPr>
        <p:spPr>
          <a:xfrm>
            <a:off x="685800" y="1143000"/>
            <a:ext cx="7239000" cy="2614613"/>
          </a:xfrm>
        </p:spPr>
        <p:txBody>
          <a:bodyPr/>
          <a:lstStyle/>
          <a:p>
            <a:pPr>
              <a:buClr>
                <a:srgbClr val="003399"/>
              </a:buClr>
            </a:pPr>
            <a:r>
              <a:rPr lang="en-US" u="sng" dirty="0" smtClean="0">
                <a:solidFill>
                  <a:srgbClr val="FF6600"/>
                </a:solidFill>
              </a:rPr>
              <a:t>Mesh Topology</a:t>
            </a:r>
            <a:r>
              <a:rPr lang="en-US" dirty="0" smtClean="0">
                <a:solidFill>
                  <a:srgbClr val="FF9900"/>
                </a:solidFill>
              </a:rPr>
              <a:t> </a:t>
            </a:r>
            <a:r>
              <a:rPr lang="en-US" dirty="0" smtClean="0">
                <a:solidFill>
                  <a:srgbClr val="000099"/>
                </a:solidFill>
              </a:rPr>
              <a:t>– </a:t>
            </a:r>
            <a:r>
              <a:rPr lang="en-US" dirty="0" smtClean="0"/>
              <a:t>A mesh topology has all the network nodes connected to each other.  Network can be full mesh or partial mesh.</a:t>
            </a:r>
          </a:p>
          <a:p>
            <a:pPr>
              <a:buClr>
                <a:srgbClr val="003399"/>
              </a:buClr>
            </a:pPr>
            <a:r>
              <a:rPr lang="en-US" u="sng" dirty="0" smtClean="0">
                <a:solidFill>
                  <a:srgbClr val="FF6600"/>
                </a:solidFill>
              </a:rPr>
              <a:t>Number of connections for a full mesh network = </a:t>
            </a:r>
            <a:r>
              <a:rPr lang="en-US" u="sng" dirty="0" smtClean="0">
                <a:solidFill>
                  <a:srgbClr val="FF0000"/>
                </a:solidFill>
              </a:rPr>
              <a:t>n (n-1) / 2</a:t>
            </a:r>
            <a:r>
              <a:rPr lang="en-US" dirty="0" smtClean="0"/>
              <a:t>.</a:t>
            </a:r>
          </a:p>
        </p:txBody>
      </p:sp>
      <p:graphicFrame>
        <p:nvGraphicFramePr>
          <p:cNvPr id="6146" name="Object 4"/>
          <p:cNvGraphicFramePr>
            <a:graphicFrameLocks noGrp="1" noChangeAspect="1"/>
          </p:cNvGraphicFramePr>
          <p:nvPr>
            <p:ph sz="half" idx="2"/>
            <p:extLst>
              <p:ext uri="{D42A27DB-BD31-4B8C-83A1-F6EECF244321}">
                <p14:modId xmlns:p14="http://schemas.microsoft.com/office/powerpoint/2010/main" val="3371862987"/>
              </p:ext>
            </p:extLst>
          </p:nvPr>
        </p:nvGraphicFramePr>
        <p:xfrm>
          <a:off x="2286000" y="3200400"/>
          <a:ext cx="4191000" cy="3206750"/>
        </p:xfrm>
        <a:graphic>
          <a:graphicData uri="http://schemas.openxmlformats.org/presentationml/2006/ole">
            <mc:AlternateContent xmlns:mc="http://schemas.openxmlformats.org/markup-compatibility/2006">
              <mc:Choice xmlns:v="urn:schemas-microsoft-com:vml" Requires="v">
                <p:oleObj spid="_x0000_s6166" name="Visio" r:id="rId4" imgW="4783515" imgH="3660874" progId="Visio.Drawing.11">
                  <p:embed/>
                </p:oleObj>
              </mc:Choice>
              <mc:Fallback>
                <p:oleObj name="Visio" r:id="rId4" imgW="4783515" imgH="3660874" progId="Visio.Drawing.11">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3200400"/>
                        <a:ext cx="4191000" cy="3206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4"/>
          <p:cNvSpPr>
            <a:spLocks noChangeArrowheads="1"/>
          </p:cNvSpPr>
          <p:nvPr/>
        </p:nvSpPr>
        <p:spPr bwMode="auto">
          <a:xfrm>
            <a:off x="2438400" y="6553200"/>
            <a:ext cx="4386137" cy="246221"/>
          </a:xfrm>
          <a:prstGeom prst="rect">
            <a:avLst/>
          </a:prstGeom>
          <a:noFill/>
          <a:ln w="9525">
            <a:noFill/>
            <a:miter lim="800000"/>
            <a:headEnd/>
            <a:tailEnd/>
          </a:ln>
        </p:spPr>
        <p:txBody>
          <a:bodyPr wrap="none" anchor="ctr">
            <a:spAutoFit/>
          </a:bodyPr>
          <a:lstStyle/>
          <a:p>
            <a:r>
              <a:rPr lang="en-US" sz="1000" b="1" dirty="0" smtClean="0">
                <a:solidFill>
                  <a:srgbClr val="003399"/>
                </a:solidFill>
              </a:rPr>
              <a:t>Reference</a:t>
            </a:r>
            <a:r>
              <a:rPr lang="en-US" sz="1000" dirty="0" smtClean="0">
                <a:solidFill>
                  <a:srgbClr val="003399"/>
                </a:solidFill>
              </a:rPr>
              <a:t>: Metcalfe’s </a:t>
            </a:r>
            <a:r>
              <a:rPr lang="en-US" sz="1000" dirty="0">
                <a:solidFill>
                  <a:srgbClr val="003399"/>
                </a:solidFill>
              </a:rPr>
              <a:t>law (http://en.wikipedia.org/wiki/Metcalfe%27s_law)</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5"/>
          <p:cNvSpPr>
            <a:spLocks noGrp="1"/>
          </p:cNvSpPr>
          <p:nvPr>
            <p:ph type="title"/>
          </p:nvPr>
        </p:nvSpPr>
        <p:spPr/>
        <p:txBody>
          <a:bodyPr/>
          <a:lstStyle/>
          <a:p>
            <a:r>
              <a:rPr lang="en-US" dirty="0" smtClean="0"/>
              <a:t>Questions:</a:t>
            </a:r>
          </a:p>
        </p:txBody>
      </p:sp>
      <p:sp>
        <p:nvSpPr>
          <p:cNvPr id="55299" name="Content Placeholder 6"/>
          <p:cNvSpPr>
            <a:spLocks noGrp="1"/>
          </p:cNvSpPr>
          <p:nvPr>
            <p:ph idx="1"/>
          </p:nvPr>
        </p:nvSpPr>
        <p:spPr/>
        <p:txBody>
          <a:bodyPr/>
          <a:lstStyle/>
          <a:p>
            <a:r>
              <a:rPr lang="en-US" dirty="0" smtClean="0"/>
              <a:t>Name the type of network is used primarily for short distance data communication?</a:t>
            </a:r>
          </a:p>
          <a:p>
            <a:pPr lvl="1"/>
            <a:r>
              <a:rPr lang="en-US" dirty="0" smtClean="0"/>
              <a:t> </a:t>
            </a:r>
          </a:p>
          <a:p>
            <a:endParaRPr lang="en-US" dirty="0" smtClean="0"/>
          </a:p>
          <a:p>
            <a:r>
              <a:rPr lang="en-US" dirty="0" smtClean="0"/>
              <a:t>Name the type of network is used primarily for data communications at an office building?</a:t>
            </a:r>
          </a:p>
          <a:p>
            <a:pPr lvl="1"/>
            <a:r>
              <a:rPr lang="en-US" dirty="0" smtClean="0"/>
              <a:t> </a:t>
            </a:r>
          </a:p>
          <a:p>
            <a:endParaRPr lang="en-US" dirty="0" smtClean="0"/>
          </a:p>
          <a:p>
            <a:r>
              <a:rPr lang="en-US" dirty="0" smtClean="0"/>
              <a:t>Name the type of network is used for data communications between multiple long range geographic area?</a:t>
            </a:r>
          </a:p>
          <a:p>
            <a:pPr lvl="1"/>
            <a:r>
              <a:rPr lang="en-US" dirty="0" smtClean="0"/>
              <a:t> </a:t>
            </a:r>
          </a:p>
          <a:p>
            <a:endParaRPr lang="en-US" dirty="0" smtClean="0"/>
          </a:p>
        </p:txBody>
      </p:sp>
      <p:sp>
        <p:nvSpPr>
          <p:cNvPr id="55300" name="Slide Number Placeholder 4"/>
          <p:cNvSpPr>
            <a:spLocks noGrp="1"/>
          </p:cNvSpPr>
          <p:nvPr>
            <p:ph type="sldNum" sz="quarter" idx="10"/>
          </p:nvPr>
        </p:nvSpPr>
        <p:spPr>
          <a:noFill/>
        </p:spPr>
        <p:txBody>
          <a:bodyPr/>
          <a:lstStyle/>
          <a:p>
            <a:r>
              <a:rPr lang="en-US" dirty="0"/>
              <a:t>- </a:t>
            </a:r>
            <a:fld id="{3BE58B83-D662-400F-BF90-E5B2FFCB44CF}" type="slidenum">
              <a:rPr lang="en-US"/>
              <a:pPr/>
              <a:t>19</a:t>
            </a:fld>
            <a:r>
              <a:rPr lang="en-US" dirty="0"/>
              <a:t>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p:txBody>
          <a:bodyPr/>
          <a:lstStyle/>
          <a:p>
            <a:r>
              <a:rPr lang="en-US" smtClean="0"/>
              <a:t>Learning Objectives </a:t>
            </a:r>
            <a:br>
              <a:rPr lang="en-US" smtClean="0"/>
            </a:br>
            <a:r>
              <a:rPr lang="en-US" smtClean="0"/>
              <a:t>Telecommunications &amp; Network Security Domain – Part 1</a:t>
            </a:r>
            <a:endParaRPr lang="en-US" dirty="0" smtClean="0"/>
          </a:p>
        </p:txBody>
      </p:sp>
      <p:sp>
        <p:nvSpPr>
          <p:cNvPr id="44036" name="Rectangle 3"/>
          <p:cNvSpPr>
            <a:spLocks noGrp="1" noChangeArrowheads="1"/>
          </p:cNvSpPr>
          <p:nvPr>
            <p:ph type="body" idx="1"/>
          </p:nvPr>
        </p:nvSpPr>
        <p:spPr/>
        <p:txBody>
          <a:bodyPr>
            <a:normAutofit lnSpcReduction="10000"/>
          </a:bodyPr>
          <a:lstStyle/>
          <a:p>
            <a:pPr marL="0" indent="0">
              <a:buNone/>
            </a:pPr>
            <a:r>
              <a:rPr lang="en-US" dirty="0" smtClean="0"/>
              <a:t>“The Telecommunications and Network Security domain encompasses the structures, techniques, transport protocols, and security measures used to provide integrity, availability, confidentiality, and authentication for transmissions over private and public communication networks.”</a:t>
            </a:r>
          </a:p>
          <a:p>
            <a:pPr marL="0" indent="0">
              <a:buNone/>
            </a:pPr>
            <a:endParaRPr lang="en-US" dirty="0" smtClean="0"/>
          </a:p>
          <a:p>
            <a:pPr marL="0" indent="0">
              <a:buNone/>
            </a:pPr>
            <a:r>
              <a:rPr lang="en-US" dirty="0" smtClean="0"/>
              <a:t>“The candidate is expected to demonstrate an understanding of communications and network security as it relates to data communications in local area and wide area networks, remote access, internet/intranet/extranet configurations. Candidates should be knowledgeable with network equipment such as switches, bridges, and routers, as well as networking protocols (e.g., TCP/IP, IPSec,) and VPNs.”</a:t>
            </a:r>
          </a:p>
        </p:txBody>
      </p:sp>
      <p:sp>
        <p:nvSpPr>
          <p:cNvPr id="44034" name="Slide Number Placeholder 3"/>
          <p:cNvSpPr>
            <a:spLocks noGrp="1"/>
          </p:cNvSpPr>
          <p:nvPr>
            <p:ph type="sldNum" sz="quarter" idx="10"/>
          </p:nvPr>
        </p:nvSpPr>
        <p:spPr/>
        <p:txBody>
          <a:bodyPr/>
          <a:lstStyle/>
          <a:p>
            <a:r>
              <a:rPr lang="en-US" smtClean="0"/>
              <a:t>- </a:t>
            </a:r>
            <a:fld id="{08D7682A-5448-4826-95F7-F8442E66AD52}" type="slidenum">
              <a:rPr lang="en-US" smtClean="0"/>
              <a:pPr/>
              <a:t>2</a:t>
            </a:fld>
            <a:r>
              <a:rPr lang="en-US" smtClean="0"/>
              <a:t> -</a:t>
            </a:r>
            <a:endParaRPr lang="en-US" dirty="0"/>
          </a:p>
        </p:txBody>
      </p:sp>
      <p:sp>
        <p:nvSpPr>
          <p:cNvPr id="7" name="Text Box 4"/>
          <p:cNvSpPr txBox="1">
            <a:spLocks noChangeArrowheads="1"/>
          </p:cNvSpPr>
          <p:nvPr/>
        </p:nvSpPr>
        <p:spPr bwMode="auto">
          <a:xfrm>
            <a:off x="5334000" y="6428601"/>
            <a:ext cx="3360728" cy="276999"/>
          </a:xfrm>
          <a:prstGeom prst="rect">
            <a:avLst/>
          </a:prstGeom>
          <a:noFill/>
          <a:ln w="9525">
            <a:noFill/>
            <a:miter lim="800000"/>
            <a:headEnd/>
            <a:tailEnd/>
          </a:ln>
        </p:spPr>
        <p:txBody>
          <a:bodyPr wrap="none">
            <a:spAutoFit/>
          </a:bodyPr>
          <a:lstStyle>
            <a:defPPr>
              <a:defRPr lang="en-US"/>
            </a:defPPr>
            <a:lvl1pPr algn="l" rtl="0" eaLnBrk="0" fontAlgn="base" hangingPunct="0">
              <a:spcBef>
                <a:spcPct val="0"/>
              </a:spcBef>
              <a:spcAft>
                <a:spcPct val="0"/>
              </a:spcAft>
              <a:defRPr sz="1200" kern="1200">
                <a:solidFill>
                  <a:schemeClr val="tx1"/>
                </a:solidFill>
                <a:latin typeface="Arial" charset="0"/>
                <a:ea typeface="+mn-ea"/>
                <a:cs typeface="+mn-cs"/>
              </a:defRPr>
            </a:lvl1pPr>
            <a:lvl2pPr marL="457200" algn="l" rtl="0" eaLnBrk="0" fontAlgn="base" hangingPunct="0">
              <a:spcBef>
                <a:spcPct val="0"/>
              </a:spcBef>
              <a:spcAft>
                <a:spcPct val="0"/>
              </a:spcAft>
              <a:defRPr sz="1200" kern="1200">
                <a:solidFill>
                  <a:schemeClr val="tx1"/>
                </a:solidFill>
                <a:latin typeface="Arial" charset="0"/>
                <a:ea typeface="+mn-ea"/>
                <a:cs typeface="+mn-cs"/>
              </a:defRPr>
            </a:lvl2pPr>
            <a:lvl3pPr marL="914400" algn="l" rtl="0" eaLnBrk="0" fontAlgn="base" hangingPunct="0">
              <a:spcBef>
                <a:spcPct val="0"/>
              </a:spcBef>
              <a:spcAft>
                <a:spcPct val="0"/>
              </a:spcAft>
              <a:defRPr sz="1200" kern="1200">
                <a:solidFill>
                  <a:schemeClr val="tx1"/>
                </a:solidFill>
                <a:latin typeface="Arial" charset="0"/>
                <a:ea typeface="+mn-ea"/>
                <a:cs typeface="+mn-cs"/>
              </a:defRPr>
            </a:lvl3pPr>
            <a:lvl4pPr marL="1371600" algn="l" rtl="0" eaLnBrk="0" fontAlgn="base" hangingPunct="0">
              <a:spcBef>
                <a:spcPct val="0"/>
              </a:spcBef>
              <a:spcAft>
                <a:spcPct val="0"/>
              </a:spcAft>
              <a:defRPr sz="1200" kern="1200">
                <a:solidFill>
                  <a:schemeClr val="tx1"/>
                </a:solidFill>
                <a:latin typeface="Arial" charset="0"/>
                <a:ea typeface="+mn-ea"/>
                <a:cs typeface="+mn-cs"/>
              </a:defRPr>
            </a:lvl4pPr>
            <a:lvl5pPr marL="1828800" algn="l" rtl="0" eaLnBrk="0" fontAlgn="base" hangingPunct="0">
              <a:spcBef>
                <a:spcPct val="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a:lstStyle>
          <a:p>
            <a:r>
              <a:rPr lang="en-US" b="1" dirty="0">
                <a:solidFill>
                  <a:srgbClr val="003399"/>
                </a:solidFill>
              </a:rPr>
              <a:t>Reference</a:t>
            </a:r>
            <a:r>
              <a:rPr lang="en-US" dirty="0">
                <a:solidFill>
                  <a:srgbClr val="003399"/>
                </a:solidFill>
              </a:rPr>
              <a:t>: </a:t>
            </a:r>
            <a:r>
              <a:rPr lang="en-US" i="1" dirty="0">
                <a:solidFill>
                  <a:srgbClr val="003399"/>
                </a:solidFill>
              </a:rPr>
              <a:t>CISSP CIB</a:t>
            </a:r>
            <a:r>
              <a:rPr lang="en-US" dirty="0">
                <a:solidFill>
                  <a:srgbClr val="003399"/>
                </a:solidFill>
              </a:rPr>
              <a:t>, </a:t>
            </a:r>
            <a:r>
              <a:rPr lang="en-US" dirty="0" smtClean="0">
                <a:solidFill>
                  <a:srgbClr val="003399"/>
                </a:solidFill>
              </a:rPr>
              <a:t>January 2012 (Rev. </a:t>
            </a:r>
            <a:r>
              <a:rPr lang="en-US" dirty="0" smtClean="0">
                <a:solidFill>
                  <a:srgbClr val="003399"/>
                </a:solidFill>
              </a:rPr>
              <a:t>5)</a:t>
            </a:r>
            <a:endParaRPr lang="en-US" dirty="0">
              <a:solidFill>
                <a:srgbClr val="003399"/>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5"/>
          <p:cNvSpPr>
            <a:spLocks noGrp="1"/>
          </p:cNvSpPr>
          <p:nvPr>
            <p:ph type="title"/>
          </p:nvPr>
        </p:nvSpPr>
        <p:spPr/>
        <p:txBody>
          <a:bodyPr/>
          <a:lstStyle/>
          <a:p>
            <a:r>
              <a:rPr lang="en-US" dirty="0" smtClean="0"/>
              <a:t>Answers:</a:t>
            </a:r>
          </a:p>
        </p:txBody>
      </p:sp>
      <p:sp>
        <p:nvSpPr>
          <p:cNvPr id="56323" name="Content Placeholder 6"/>
          <p:cNvSpPr>
            <a:spLocks noGrp="1"/>
          </p:cNvSpPr>
          <p:nvPr>
            <p:ph idx="1"/>
          </p:nvPr>
        </p:nvSpPr>
        <p:spPr/>
        <p:txBody>
          <a:bodyPr/>
          <a:lstStyle/>
          <a:p>
            <a:r>
              <a:rPr lang="en-US" dirty="0" smtClean="0"/>
              <a:t>Name the type of network is used primarily for short distance data communication?</a:t>
            </a:r>
          </a:p>
          <a:p>
            <a:pPr lvl="1"/>
            <a:r>
              <a:rPr lang="en-US" dirty="0" smtClean="0"/>
              <a:t> </a:t>
            </a:r>
            <a:r>
              <a:rPr lang="en-US" u="sng" dirty="0" smtClean="0">
                <a:solidFill>
                  <a:srgbClr val="FF6600"/>
                </a:solidFill>
              </a:rPr>
              <a:t>Personal Area Network (PAN)</a:t>
            </a:r>
          </a:p>
          <a:p>
            <a:endParaRPr lang="en-US" dirty="0" smtClean="0"/>
          </a:p>
          <a:p>
            <a:r>
              <a:rPr lang="en-US" dirty="0" smtClean="0"/>
              <a:t>Name the type of network is used primarily for data communications at an office building?</a:t>
            </a:r>
          </a:p>
          <a:p>
            <a:pPr lvl="1"/>
            <a:r>
              <a:rPr lang="en-US" dirty="0" smtClean="0"/>
              <a:t> </a:t>
            </a:r>
            <a:r>
              <a:rPr lang="en-US" u="sng" dirty="0" smtClean="0">
                <a:solidFill>
                  <a:srgbClr val="FF6600"/>
                </a:solidFill>
              </a:rPr>
              <a:t>Local Area Network (LAN)</a:t>
            </a:r>
          </a:p>
          <a:p>
            <a:endParaRPr lang="en-US" dirty="0" smtClean="0"/>
          </a:p>
          <a:p>
            <a:r>
              <a:rPr lang="en-US" dirty="0" smtClean="0"/>
              <a:t>Name the type of network is used for data communications between multiple long range geographic area?</a:t>
            </a:r>
          </a:p>
          <a:p>
            <a:pPr lvl="1"/>
            <a:r>
              <a:rPr lang="en-US" dirty="0" smtClean="0"/>
              <a:t> </a:t>
            </a:r>
            <a:r>
              <a:rPr lang="en-US" u="sng" dirty="0" smtClean="0">
                <a:solidFill>
                  <a:srgbClr val="FF6600"/>
                </a:solidFill>
              </a:rPr>
              <a:t>Wide Area Network (WAN)</a:t>
            </a:r>
          </a:p>
          <a:p>
            <a:endParaRPr lang="en-US" dirty="0" smtClean="0"/>
          </a:p>
        </p:txBody>
      </p:sp>
      <p:sp>
        <p:nvSpPr>
          <p:cNvPr id="56324" name="Slide Number Placeholder 4"/>
          <p:cNvSpPr>
            <a:spLocks noGrp="1"/>
          </p:cNvSpPr>
          <p:nvPr>
            <p:ph type="sldNum" sz="quarter" idx="10"/>
          </p:nvPr>
        </p:nvSpPr>
        <p:spPr>
          <a:noFill/>
        </p:spPr>
        <p:txBody>
          <a:bodyPr/>
          <a:lstStyle/>
          <a:p>
            <a:r>
              <a:rPr lang="en-US" dirty="0"/>
              <a:t>- </a:t>
            </a:r>
            <a:fld id="{FAB26660-A6E0-4BEC-9A72-4C7FC114EC2A}" type="slidenum">
              <a:rPr lang="en-US"/>
              <a:pPr/>
              <a:t>20</a:t>
            </a:fld>
            <a:r>
              <a:rPr lang="en-US"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6323">
                                            <p:txEl>
                                              <p:pRg st="1" end="1"/>
                                            </p:txEl>
                                          </p:spTgt>
                                        </p:tgtEl>
                                        <p:attrNameLst>
                                          <p:attrName>style.visibility</p:attrName>
                                        </p:attrNameLst>
                                      </p:cBhvr>
                                      <p:to>
                                        <p:strVal val="visible"/>
                                      </p:to>
                                    </p:set>
                                    <p:anim calcmode="lin" valueType="num">
                                      <p:cBhvr additive="base">
                                        <p:cTn id="7" dur="500" fill="hold"/>
                                        <p:tgtEl>
                                          <p:spTgt spid="5632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632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6323">
                                            <p:txEl>
                                              <p:pRg st="4" end="4"/>
                                            </p:txEl>
                                          </p:spTgt>
                                        </p:tgtEl>
                                        <p:attrNameLst>
                                          <p:attrName>style.visibility</p:attrName>
                                        </p:attrNameLst>
                                      </p:cBhvr>
                                      <p:to>
                                        <p:strVal val="visible"/>
                                      </p:to>
                                    </p:set>
                                    <p:anim calcmode="lin" valueType="num">
                                      <p:cBhvr additive="base">
                                        <p:cTn id="13" dur="500" fill="hold"/>
                                        <p:tgtEl>
                                          <p:spTgt spid="56323">
                                            <p:txEl>
                                              <p:pRg st="4" end="4"/>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632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56323">
                                            <p:txEl>
                                              <p:pRg st="7" end="7"/>
                                            </p:txEl>
                                          </p:spTgt>
                                        </p:tgtEl>
                                        <p:attrNameLst>
                                          <p:attrName>style.visibility</p:attrName>
                                        </p:attrNameLst>
                                      </p:cBhvr>
                                      <p:to>
                                        <p:strVal val="visible"/>
                                      </p:to>
                                    </p:set>
                                    <p:anim calcmode="lin" valueType="num">
                                      <p:cBhvr additive="base">
                                        <p:cTn id="19" dur="500" fill="hold"/>
                                        <p:tgtEl>
                                          <p:spTgt spid="56323">
                                            <p:txEl>
                                              <p:pRg st="7" end="7"/>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632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dirty="0" smtClean="0"/>
              <a:t>Questions:</a:t>
            </a:r>
          </a:p>
        </p:txBody>
      </p:sp>
      <p:sp>
        <p:nvSpPr>
          <p:cNvPr id="57347" name="Content Placeholder 2"/>
          <p:cNvSpPr>
            <a:spLocks noGrp="1"/>
          </p:cNvSpPr>
          <p:nvPr>
            <p:ph idx="1"/>
          </p:nvPr>
        </p:nvSpPr>
        <p:spPr/>
        <p:txBody>
          <a:bodyPr/>
          <a:lstStyle/>
          <a:p>
            <a:pPr>
              <a:lnSpc>
                <a:spcPct val="90000"/>
              </a:lnSpc>
              <a:buClr>
                <a:srgbClr val="003399"/>
              </a:buClr>
            </a:pPr>
            <a:r>
              <a:rPr lang="en-US" dirty="0" smtClean="0"/>
              <a:t>A type of network that services to internal clients (/users) over diverse range of networks &amp; services?</a:t>
            </a:r>
          </a:p>
          <a:p>
            <a:pPr lvl="1">
              <a:lnSpc>
                <a:spcPct val="90000"/>
              </a:lnSpc>
              <a:buClr>
                <a:srgbClr val="003399"/>
              </a:buClr>
            </a:pPr>
            <a:r>
              <a:rPr lang="en-US" dirty="0" smtClean="0"/>
              <a:t> </a:t>
            </a:r>
          </a:p>
          <a:p>
            <a:pPr>
              <a:lnSpc>
                <a:spcPct val="90000"/>
              </a:lnSpc>
              <a:buClr>
                <a:srgbClr val="003399"/>
              </a:buClr>
            </a:pPr>
            <a:endParaRPr lang="en-US" dirty="0" smtClean="0"/>
          </a:p>
          <a:p>
            <a:pPr>
              <a:lnSpc>
                <a:spcPct val="90000"/>
              </a:lnSpc>
              <a:buClr>
                <a:srgbClr val="003399"/>
              </a:buClr>
            </a:pPr>
            <a:r>
              <a:rPr lang="en-US" dirty="0" smtClean="0"/>
              <a:t>A type of network that services to external clients (/customers) over diverse range of networks &amp; services?</a:t>
            </a:r>
          </a:p>
          <a:p>
            <a:pPr lvl="1">
              <a:lnSpc>
                <a:spcPct val="90000"/>
              </a:lnSpc>
              <a:buClr>
                <a:srgbClr val="003399"/>
              </a:buClr>
            </a:pPr>
            <a:r>
              <a:rPr lang="en-US" dirty="0" smtClean="0"/>
              <a:t> </a:t>
            </a:r>
          </a:p>
          <a:p>
            <a:endParaRPr lang="en-US" dirty="0" smtClean="0"/>
          </a:p>
          <a:p>
            <a:r>
              <a:rPr lang="en-US" dirty="0" smtClean="0"/>
              <a:t>What type of network topology has all the network nodes connected to each other?</a:t>
            </a:r>
          </a:p>
          <a:p>
            <a:pPr lvl="1"/>
            <a:r>
              <a:rPr lang="en-US" dirty="0" smtClean="0"/>
              <a:t> </a:t>
            </a:r>
          </a:p>
        </p:txBody>
      </p:sp>
      <p:sp>
        <p:nvSpPr>
          <p:cNvPr id="57348" name="Slide Number Placeholder 3"/>
          <p:cNvSpPr>
            <a:spLocks noGrp="1"/>
          </p:cNvSpPr>
          <p:nvPr>
            <p:ph type="sldNum" sz="quarter" idx="10"/>
          </p:nvPr>
        </p:nvSpPr>
        <p:spPr>
          <a:noFill/>
        </p:spPr>
        <p:txBody>
          <a:bodyPr/>
          <a:lstStyle/>
          <a:p>
            <a:r>
              <a:rPr lang="en-US" dirty="0"/>
              <a:t>- </a:t>
            </a:r>
            <a:fld id="{E7B1CFF4-152A-4B2A-8B9F-1987DE614304}" type="slidenum">
              <a:rPr lang="en-US"/>
              <a:pPr/>
              <a:t>21</a:t>
            </a:fld>
            <a:r>
              <a:rPr lang="en-US" dirty="0"/>
              <a:t>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dirty="0" smtClean="0"/>
              <a:t>Answers:</a:t>
            </a:r>
          </a:p>
        </p:txBody>
      </p:sp>
      <p:sp>
        <p:nvSpPr>
          <p:cNvPr id="3" name="Content Placeholder 2"/>
          <p:cNvSpPr>
            <a:spLocks noGrp="1"/>
          </p:cNvSpPr>
          <p:nvPr>
            <p:ph idx="1"/>
          </p:nvPr>
        </p:nvSpPr>
        <p:spPr/>
        <p:txBody>
          <a:bodyPr/>
          <a:lstStyle/>
          <a:p>
            <a:pPr>
              <a:lnSpc>
                <a:spcPct val="90000"/>
              </a:lnSpc>
              <a:buClr>
                <a:srgbClr val="003399"/>
              </a:buClr>
            </a:pPr>
            <a:r>
              <a:rPr lang="en-US" dirty="0" smtClean="0"/>
              <a:t>A type of network that services to internal clients (/users) over diverse range of networks &amp; services?</a:t>
            </a:r>
          </a:p>
          <a:p>
            <a:pPr lvl="1">
              <a:lnSpc>
                <a:spcPct val="90000"/>
              </a:lnSpc>
              <a:buClr>
                <a:srgbClr val="003399"/>
              </a:buClr>
            </a:pPr>
            <a:r>
              <a:rPr lang="en-US" dirty="0" smtClean="0"/>
              <a:t> </a:t>
            </a:r>
            <a:r>
              <a:rPr lang="en-US" u="sng" dirty="0" smtClean="0">
                <a:solidFill>
                  <a:srgbClr val="FF6600"/>
                </a:solidFill>
              </a:rPr>
              <a:t>Intranet</a:t>
            </a:r>
          </a:p>
          <a:p>
            <a:pPr>
              <a:lnSpc>
                <a:spcPct val="90000"/>
              </a:lnSpc>
              <a:buClr>
                <a:srgbClr val="003399"/>
              </a:buClr>
            </a:pPr>
            <a:endParaRPr lang="en-US" dirty="0" smtClean="0"/>
          </a:p>
          <a:p>
            <a:pPr>
              <a:lnSpc>
                <a:spcPct val="90000"/>
              </a:lnSpc>
              <a:buClr>
                <a:srgbClr val="003399"/>
              </a:buClr>
            </a:pPr>
            <a:r>
              <a:rPr lang="en-US" dirty="0" smtClean="0"/>
              <a:t>A type of network that services to external clients (/customers) over diverse range of networks &amp; services?</a:t>
            </a:r>
          </a:p>
          <a:p>
            <a:pPr lvl="1">
              <a:lnSpc>
                <a:spcPct val="90000"/>
              </a:lnSpc>
              <a:buClr>
                <a:srgbClr val="003399"/>
              </a:buClr>
            </a:pPr>
            <a:r>
              <a:rPr lang="en-US" dirty="0" smtClean="0"/>
              <a:t> </a:t>
            </a:r>
            <a:r>
              <a:rPr lang="en-US" u="sng" dirty="0" smtClean="0">
                <a:solidFill>
                  <a:srgbClr val="FF6600"/>
                </a:solidFill>
              </a:rPr>
              <a:t>Extranet</a:t>
            </a:r>
          </a:p>
          <a:p>
            <a:endParaRPr lang="en-US" dirty="0" smtClean="0"/>
          </a:p>
          <a:p>
            <a:r>
              <a:rPr lang="en-US" dirty="0" smtClean="0"/>
              <a:t>What type of network topology has all the network nodes connected to each other?</a:t>
            </a:r>
          </a:p>
          <a:p>
            <a:pPr lvl="1"/>
            <a:r>
              <a:rPr lang="en-US" dirty="0" smtClean="0"/>
              <a:t> </a:t>
            </a:r>
            <a:r>
              <a:rPr lang="en-US" u="sng" dirty="0" smtClean="0">
                <a:solidFill>
                  <a:srgbClr val="FF6600"/>
                </a:solidFill>
              </a:rPr>
              <a:t>Meshed Topology</a:t>
            </a:r>
          </a:p>
        </p:txBody>
      </p:sp>
      <p:sp>
        <p:nvSpPr>
          <p:cNvPr id="58372" name="Slide Number Placeholder 3"/>
          <p:cNvSpPr>
            <a:spLocks noGrp="1"/>
          </p:cNvSpPr>
          <p:nvPr>
            <p:ph type="sldNum" sz="quarter" idx="10"/>
          </p:nvPr>
        </p:nvSpPr>
        <p:spPr>
          <a:noFill/>
        </p:spPr>
        <p:txBody>
          <a:bodyPr/>
          <a:lstStyle/>
          <a:p>
            <a:r>
              <a:rPr lang="en-US" dirty="0"/>
              <a:t>- </a:t>
            </a:r>
            <a:fld id="{66CFE0EA-D52C-415A-A47C-9C716B876589}" type="slidenum">
              <a:rPr lang="en-US"/>
              <a:pPr/>
              <a:t>22</a:t>
            </a:fld>
            <a:r>
              <a:rPr lang="en-US"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 calcmode="lin" valueType="num">
                                      <p:cBhvr additive="base">
                                        <p:cTn id="19"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normAutofit lnSpcReduction="10000"/>
          </a:bodyPr>
          <a:lstStyle/>
          <a:p>
            <a:r>
              <a:rPr lang="en-US" dirty="0" smtClean="0"/>
              <a:t>What are the five types of physical network topologies?</a:t>
            </a:r>
          </a:p>
          <a:p>
            <a:pPr lvl="1"/>
            <a:r>
              <a:rPr lang="en-US" dirty="0" smtClean="0"/>
              <a:t> </a:t>
            </a:r>
          </a:p>
          <a:p>
            <a:pPr lvl="1"/>
            <a:r>
              <a:rPr lang="en-US" dirty="0" smtClean="0"/>
              <a:t> </a:t>
            </a:r>
          </a:p>
          <a:p>
            <a:pPr lvl="1"/>
            <a:r>
              <a:rPr lang="en-US" dirty="0" smtClean="0"/>
              <a:t> </a:t>
            </a:r>
          </a:p>
          <a:p>
            <a:pPr lvl="1"/>
            <a:r>
              <a:rPr lang="en-US" dirty="0" smtClean="0"/>
              <a:t> </a:t>
            </a:r>
          </a:p>
          <a:p>
            <a:pPr lvl="1"/>
            <a:r>
              <a:rPr lang="en-US" dirty="0" smtClean="0"/>
              <a:t> </a:t>
            </a:r>
          </a:p>
          <a:p>
            <a:r>
              <a:rPr lang="en-US" dirty="0" smtClean="0"/>
              <a:t>What are two methods of data network communications?</a:t>
            </a:r>
          </a:p>
          <a:p>
            <a:pPr lvl="1"/>
            <a:r>
              <a:rPr lang="en-US" dirty="0" smtClean="0"/>
              <a:t> </a:t>
            </a:r>
          </a:p>
          <a:p>
            <a:pPr lvl="1"/>
            <a:r>
              <a:rPr lang="en-US" dirty="0" smtClean="0"/>
              <a:t> </a:t>
            </a:r>
          </a:p>
          <a:p>
            <a:r>
              <a:rPr lang="en-US" dirty="0" smtClean="0"/>
              <a:t>What are two modes of data network communications?</a:t>
            </a:r>
          </a:p>
          <a:p>
            <a:pPr lvl="1"/>
            <a:r>
              <a:rPr lang="en-US" dirty="0" smtClean="0"/>
              <a:t> </a:t>
            </a:r>
          </a:p>
          <a:p>
            <a:pPr lvl="1"/>
            <a:r>
              <a:rPr lang="en-US" dirty="0" smtClean="0"/>
              <a:t> </a:t>
            </a:r>
          </a:p>
        </p:txBody>
      </p:sp>
      <p:sp>
        <p:nvSpPr>
          <p:cNvPr id="4" name="Slide Number Placeholder 3"/>
          <p:cNvSpPr>
            <a:spLocks noGrp="1"/>
          </p:cNvSpPr>
          <p:nvPr>
            <p:ph type="sldNum" sz="quarter" idx="10"/>
          </p:nvPr>
        </p:nvSpPr>
        <p:spPr/>
        <p:txBody>
          <a:bodyPr/>
          <a:lstStyle/>
          <a:p>
            <a:pPr>
              <a:defRPr/>
            </a:pPr>
            <a:r>
              <a:rPr lang="en-US" dirty="0" smtClean="0"/>
              <a:t>- </a:t>
            </a:r>
            <a:fld id="{A0E4D1EF-C73B-45D1-AE01-77128BFC74CC}" type="slidenum">
              <a:rPr lang="en-US" smtClean="0"/>
              <a:pPr>
                <a:defRPr/>
              </a:pPr>
              <a:t>23</a:t>
            </a:fld>
            <a:r>
              <a:rPr lang="en-US" dirty="0" smtClean="0"/>
              <a:t> -</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Answers:</a:t>
            </a:r>
            <a:endParaRPr lang="en-US" dirty="0"/>
          </a:p>
        </p:txBody>
      </p:sp>
      <p:sp>
        <p:nvSpPr>
          <p:cNvPr id="3" name="Content Placeholder 2"/>
          <p:cNvSpPr>
            <a:spLocks noGrp="1"/>
          </p:cNvSpPr>
          <p:nvPr>
            <p:ph idx="1"/>
          </p:nvPr>
        </p:nvSpPr>
        <p:spPr/>
        <p:txBody>
          <a:bodyPr>
            <a:normAutofit lnSpcReduction="10000"/>
          </a:bodyPr>
          <a:lstStyle/>
          <a:p>
            <a:r>
              <a:rPr lang="en-US" dirty="0" smtClean="0"/>
              <a:t>What are the five types of physical network topologies?</a:t>
            </a:r>
          </a:p>
          <a:p>
            <a:pPr lvl="1"/>
            <a:r>
              <a:rPr lang="en-US" dirty="0" smtClean="0"/>
              <a:t> </a:t>
            </a:r>
            <a:r>
              <a:rPr lang="en-US" u="sng" dirty="0" smtClean="0">
                <a:solidFill>
                  <a:srgbClr val="FF6600"/>
                </a:solidFill>
              </a:rPr>
              <a:t>Bus Topology</a:t>
            </a:r>
          </a:p>
          <a:p>
            <a:pPr lvl="1"/>
            <a:r>
              <a:rPr lang="en-US" dirty="0" smtClean="0"/>
              <a:t> </a:t>
            </a:r>
            <a:r>
              <a:rPr lang="en-US" u="sng" dirty="0" smtClean="0">
                <a:solidFill>
                  <a:srgbClr val="FF6600"/>
                </a:solidFill>
              </a:rPr>
              <a:t>Tree Topology</a:t>
            </a:r>
          </a:p>
          <a:p>
            <a:pPr lvl="1"/>
            <a:r>
              <a:rPr lang="en-US" dirty="0" smtClean="0"/>
              <a:t> </a:t>
            </a:r>
            <a:r>
              <a:rPr lang="en-US" u="sng" dirty="0" smtClean="0">
                <a:solidFill>
                  <a:srgbClr val="FF6600"/>
                </a:solidFill>
              </a:rPr>
              <a:t>Star Topology</a:t>
            </a:r>
          </a:p>
          <a:p>
            <a:pPr lvl="1"/>
            <a:r>
              <a:rPr lang="en-US" dirty="0" smtClean="0"/>
              <a:t> </a:t>
            </a:r>
            <a:r>
              <a:rPr lang="en-US" u="sng" dirty="0" smtClean="0">
                <a:solidFill>
                  <a:srgbClr val="FF6600"/>
                </a:solidFill>
              </a:rPr>
              <a:t>Ring Topology</a:t>
            </a:r>
          </a:p>
          <a:p>
            <a:pPr lvl="1"/>
            <a:r>
              <a:rPr lang="en-US" dirty="0" smtClean="0"/>
              <a:t> </a:t>
            </a:r>
            <a:r>
              <a:rPr lang="en-US" u="sng" dirty="0" smtClean="0">
                <a:solidFill>
                  <a:srgbClr val="FF6600"/>
                </a:solidFill>
              </a:rPr>
              <a:t>Mesh Topology</a:t>
            </a:r>
          </a:p>
          <a:p>
            <a:r>
              <a:rPr lang="en-US" dirty="0" smtClean="0"/>
              <a:t>What are two methods of data network communications?</a:t>
            </a:r>
          </a:p>
          <a:p>
            <a:pPr lvl="1"/>
            <a:r>
              <a:rPr lang="en-US" dirty="0" smtClean="0"/>
              <a:t> </a:t>
            </a:r>
            <a:r>
              <a:rPr lang="en-US" u="sng" dirty="0" smtClean="0">
                <a:solidFill>
                  <a:srgbClr val="FF6600"/>
                </a:solidFill>
              </a:rPr>
              <a:t>Analog </a:t>
            </a:r>
          </a:p>
          <a:p>
            <a:pPr lvl="1"/>
            <a:r>
              <a:rPr lang="en-US" dirty="0" smtClean="0"/>
              <a:t> </a:t>
            </a:r>
            <a:r>
              <a:rPr lang="en-US" u="sng" dirty="0" smtClean="0">
                <a:solidFill>
                  <a:srgbClr val="FF6600"/>
                </a:solidFill>
              </a:rPr>
              <a:t>Digital</a:t>
            </a:r>
          </a:p>
          <a:p>
            <a:r>
              <a:rPr lang="en-US" dirty="0" smtClean="0"/>
              <a:t>What are two modes of data network communications?</a:t>
            </a:r>
          </a:p>
          <a:p>
            <a:pPr lvl="1"/>
            <a:r>
              <a:rPr lang="en-US" dirty="0" smtClean="0"/>
              <a:t> </a:t>
            </a:r>
            <a:r>
              <a:rPr lang="en-US" u="sng" dirty="0" smtClean="0">
                <a:solidFill>
                  <a:srgbClr val="FF6600"/>
                </a:solidFill>
              </a:rPr>
              <a:t>Synchronous</a:t>
            </a:r>
          </a:p>
          <a:p>
            <a:pPr lvl="1"/>
            <a:r>
              <a:rPr lang="en-US" dirty="0" smtClean="0"/>
              <a:t> </a:t>
            </a:r>
            <a:r>
              <a:rPr lang="en-US" u="sng" dirty="0" smtClean="0">
                <a:solidFill>
                  <a:srgbClr val="FF6600"/>
                </a:solidFill>
              </a:rPr>
              <a:t>Asynchronous</a:t>
            </a:r>
          </a:p>
        </p:txBody>
      </p:sp>
      <p:sp>
        <p:nvSpPr>
          <p:cNvPr id="4" name="Slide Number Placeholder 3"/>
          <p:cNvSpPr>
            <a:spLocks noGrp="1"/>
          </p:cNvSpPr>
          <p:nvPr>
            <p:ph type="sldNum" sz="quarter" idx="10"/>
          </p:nvPr>
        </p:nvSpPr>
        <p:spPr/>
        <p:txBody>
          <a:bodyPr/>
          <a:lstStyle/>
          <a:p>
            <a:pPr>
              <a:defRPr/>
            </a:pPr>
            <a:r>
              <a:rPr lang="en-US" dirty="0" smtClean="0"/>
              <a:t>- </a:t>
            </a:r>
            <a:fld id="{A0E4D1EF-C73B-45D1-AE01-77128BFC74CC}" type="slidenum">
              <a:rPr lang="en-US" smtClean="0"/>
              <a:pPr>
                <a:defRPr/>
              </a:pPr>
              <a:t>24</a:t>
            </a:fld>
            <a:r>
              <a:rPr lang="en-US" dirty="0" smtClean="0"/>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calcmode="lin" valueType="num">
                                      <p:cBhvr additive="base">
                                        <p:cTn id="22"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 calcmode="lin" valueType="num">
                                      <p:cBhvr additive="base">
                                        <p:cTn id="33"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par>
                          <p:cTn id="35" fill="hold">
                            <p:stCondLst>
                              <p:cond delay="500"/>
                            </p:stCondLst>
                            <p:childTnLst>
                              <p:par>
                                <p:cTn id="36" presetID="2" presetClass="entr" presetSubtype="8" fill="hold" nodeType="after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anim calcmode="lin" valueType="num">
                                      <p:cBhvr additive="base">
                                        <p:cTn id="38"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39"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8" fill="hold" nodeType="clickEffect">
                                  <p:stCondLst>
                                    <p:cond delay="0"/>
                                  </p:stCondLst>
                                  <p:childTnLst>
                                    <p:set>
                                      <p:cBhvr>
                                        <p:cTn id="43" dur="1" fill="hold">
                                          <p:stCondLst>
                                            <p:cond delay="0"/>
                                          </p:stCondLst>
                                        </p:cTn>
                                        <p:tgtEl>
                                          <p:spTgt spid="3">
                                            <p:txEl>
                                              <p:pRg st="10" end="10"/>
                                            </p:txEl>
                                          </p:spTgt>
                                        </p:tgtEl>
                                        <p:attrNameLst>
                                          <p:attrName>style.visibility</p:attrName>
                                        </p:attrNameLst>
                                      </p:cBhvr>
                                      <p:to>
                                        <p:strVal val="visible"/>
                                      </p:to>
                                    </p:set>
                                    <p:anim calcmode="lin" valueType="num">
                                      <p:cBhvr additive="base">
                                        <p:cTn id="44" dur="500" fill="hold"/>
                                        <p:tgtEl>
                                          <p:spTgt spid="3">
                                            <p:txEl>
                                              <p:pRg st="10" end="10"/>
                                            </p:txEl>
                                          </p:spTgt>
                                        </p:tgtEl>
                                        <p:attrNameLst>
                                          <p:attrName>ppt_x</p:attrName>
                                        </p:attrNameLst>
                                      </p:cBhvr>
                                      <p:tavLst>
                                        <p:tav tm="0">
                                          <p:val>
                                            <p:strVal val="0-#ppt_w/2"/>
                                          </p:val>
                                        </p:tav>
                                        <p:tav tm="100000">
                                          <p:val>
                                            <p:strVal val="#ppt_x"/>
                                          </p:val>
                                        </p:tav>
                                      </p:tavLst>
                                    </p:anim>
                                    <p:anim calcmode="lin" valueType="num">
                                      <p:cBhvr additive="base">
                                        <p:cTn id="45" dur="500" fill="hold"/>
                                        <p:tgtEl>
                                          <p:spTgt spid="3">
                                            <p:txEl>
                                              <p:pRg st="10" end="10"/>
                                            </p:txEl>
                                          </p:spTgt>
                                        </p:tgtEl>
                                        <p:attrNameLst>
                                          <p:attrName>ppt_y</p:attrName>
                                        </p:attrNameLst>
                                      </p:cBhvr>
                                      <p:tavLst>
                                        <p:tav tm="0">
                                          <p:val>
                                            <p:strVal val="#ppt_y"/>
                                          </p:val>
                                        </p:tav>
                                        <p:tav tm="100000">
                                          <p:val>
                                            <p:strVal val="#ppt_y"/>
                                          </p:val>
                                        </p:tav>
                                      </p:tavLst>
                                    </p:anim>
                                  </p:childTnLst>
                                </p:cTn>
                              </p:par>
                            </p:childTnLst>
                          </p:cTn>
                        </p:par>
                        <p:par>
                          <p:cTn id="46" fill="hold">
                            <p:stCondLst>
                              <p:cond delay="500"/>
                            </p:stCondLst>
                            <p:childTnLst>
                              <p:par>
                                <p:cTn id="47" presetID="2" presetClass="entr" presetSubtype="8" fill="hold" nodeType="afterEffect">
                                  <p:stCondLst>
                                    <p:cond delay="0"/>
                                  </p:stCondLst>
                                  <p:childTnLst>
                                    <p:set>
                                      <p:cBhvr>
                                        <p:cTn id="48" dur="1" fill="hold">
                                          <p:stCondLst>
                                            <p:cond delay="0"/>
                                          </p:stCondLst>
                                        </p:cTn>
                                        <p:tgtEl>
                                          <p:spTgt spid="3">
                                            <p:txEl>
                                              <p:pRg st="11" end="11"/>
                                            </p:txEl>
                                          </p:spTgt>
                                        </p:tgtEl>
                                        <p:attrNameLst>
                                          <p:attrName>style.visibility</p:attrName>
                                        </p:attrNameLst>
                                      </p:cBhvr>
                                      <p:to>
                                        <p:strVal val="visible"/>
                                      </p:to>
                                    </p:set>
                                    <p:anim calcmode="lin" valueType="num">
                                      <p:cBhvr additive="base">
                                        <p:cTn id="49" dur="500" fill="hold"/>
                                        <p:tgtEl>
                                          <p:spTgt spid="3">
                                            <p:txEl>
                                              <p:pRg st="11" end="11"/>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
                                            <p:txEl>
                                              <p:pRg st="11" end="1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3"/>
          <p:cNvSpPr>
            <a:spLocks noGrp="1"/>
          </p:cNvSpPr>
          <p:nvPr>
            <p:ph type="sldNum" sz="quarter" idx="10"/>
          </p:nvPr>
        </p:nvSpPr>
        <p:spPr>
          <a:noFill/>
        </p:spPr>
        <p:txBody>
          <a:bodyPr/>
          <a:lstStyle/>
          <a:p>
            <a:r>
              <a:rPr lang="en-US" dirty="0"/>
              <a:t>- </a:t>
            </a:r>
            <a:fld id="{1F5F25D1-B1C2-4B1A-8D8D-2B3C7FBE10C0}" type="slidenum">
              <a:rPr lang="en-US"/>
              <a:pPr/>
              <a:t>25</a:t>
            </a:fld>
            <a:r>
              <a:rPr lang="en-US" dirty="0"/>
              <a:t> -</a:t>
            </a:r>
          </a:p>
        </p:txBody>
      </p:sp>
      <p:sp>
        <p:nvSpPr>
          <p:cNvPr id="59395" name="Rectangle 2"/>
          <p:cNvSpPr>
            <a:spLocks noGrp="1" noChangeArrowheads="1"/>
          </p:cNvSpPr>
          <p:nvPr>
            <p:ph type="title"/>
          </p:nvPr>
        </p:nvSpPr>
        <p:spPr/>
        <p:txBody>
          <a:bodyPr/>
          <a:lstStyle/>
          <a:p>
            <a:r>
              <a:rPr lang="en-US" sz="1200" dirty="0" smtClean="0"/>
              <a:t>Topics</a:t>
            </a:r>
            <a:br>
              <a:rPr lang="en-US" sz="1200" dirty="0" smtClean="0"/>
            </a:br>
            <a:r>
              <a:rPr lang="en-US" dirty="0" smtClean="0"/>
              <a:t>Telecommunications &amp; Network Security Domain – Part 1 </a:t>
            </a:r>
          </a:p>
        </p:txBody>
      </p:sp>
      <p:sp>
        <p:nvSpPr>
          <p:cNvPr id="59396" name="Rectangle 3"/>
          <p:cNvSpPr>
            <a:spLocks noGrp="1" noChangeArrowheads="1"/>
          </p:cNvSpPr>
          <p:nvPr>
            <p:ph type="body" idx="1"/>
          </p:nvPr>
        </p:nvSpPr>
        <p:spPr>
          <a:xfrm>
            <a:off x="685800" y="1143000"/>
            <a:ext cx="7772400" cy="5562600"/>
          </a:xfrm>
        </p:spPr>
        <p:txBody>
          <a:bodyPr/>
          <a:lstStyle/>
          <a:p>
            <a:pPr>
              <a:lnSpc>
                <a:spcPct val="90000"/>
              </a:lnSpc>
            </a:pPr>
            <a:r>
              <a:rPr lang="en-US" dirty="0" smtClean="0"/>
              <a:t>Security Principles &amp; Internet Protocol (IP) Architecture</a:t>
            </a:r>
          </a:p>
          <a:p>
            <a:pPr>
              <a:lnSpc>
                <a:spcPct val="90000"/>
              </a:lnSpc>
            </a:pPr>
            <a:r>
              <a:rPr lang="en-US" dirty="0" smtClean="0"/>
              <a:t>Terms &amp; Definitions</a:t>
            </a:r>
          </a:p>
          <a:p>
            <a:pPr lvl="1">
              <a:lnSpc>
                <a:spcPct val="90000"/>
              </a:lnSpc>
            </a:pPr>
            <a:r>
              <a:rPr lang="en-US" dirty="0" smtClean="0"/>
              <a:t>Types of Data Network Structure</a:t>
            </a:r>
          </a:p>
          <a:p>
            <a:pPr lvl="1">
              <a:lnSpc>
                <a:spcPct val="90000"/>
              </a:lnSpc>
            </a:pPr>
            <a:r>
              <a:rPr lang="en-US" dirty="0" smtClean="0"/>
              <a:t>Methods &amp; Modes of Data Network Communications</a:t>
            </a:r>
          </a:p>
          <a:p>
            <a:pPr lvl="1">
              <a:lnSpc>
                <a:spcPct val="90000"/>
              </a:lnSpc>
            </a:pPr>
            <a:r>
              <a:rPr lang="en-US" dirty="0" smtClean="0"/>
              <a:t>Types of Data Networks</a:t>
            </a:r>
          </a:p>
          <a:p>
            <a:pPr lvl="1">
              <a:lnSpc>
                <a:spcPct val="90000"/>
              </a:lnSpc>
            </a:pPr>
            <a:r>
              <a:rPr lang="en-US" dirty="0" smtClean="0"/>
              <a:t>Types of Data Networks Topology</a:t>
            </a:r>
          </a:p>
          <a:p>
            <a:pPr>
              <a:lnSpc>
                <a:spcPct val="90000"/>
              </a:lnSpc>
            </a:pPr>
            <a:r>
              <a:rPr lang="en-US" dirty="0" smtClean="0"/>
              <a:t>OSI Reference Model and TCP/IP Model</a:t>
            </a:r>
          </a:p>
          <a:p>
            <a:pPr lvl="1">
              <a:lnSpc>
                <a:spcPct val="90000"/>
              </a:lnSpc>
            </a:pPr>
            <a:r>
              <a:rPr lang="en-US" dirty="0" smtClean="0"/>
              <a:t>Physical Layer (Layer 1)</a:t>
            </a:r>
          </a:p>
          <a:p>
            <a:pPr lvl="1">
              <a:lnSpc>
                <a:spcPct val="90000"/>
              </a:lnSpc>
            </a:pPr>
            <a:r>
              <a:rPr lang="en-US" dirty="0" smtClean="0"/>
              <a:t>Data-Link Layer (Layer 2)</a:t>
            </a:r>
          </a:p>
          <a:p>
            <a:pPr lvl="1">
              <a:lnSpc>
                <a:spcPct val="90000"/>
              </a:lnSpc>
            </a:pPr>
            <a:r>
              <a:rPr lang="en-US" dirty="0" smtClean="0"/>
              <a:t>Network Layer (Layer 3)</a:t>
            </a:r>
          </a:p>
          <a:p>
            <a:pPr lvl="1">
              <a:lnSpc>
                <a:spcPct val="90000"/>
              </a:lnSpc>
            </a:pPr>
            <a:r>
              <a:rPr lang="en-US" dirty="0" smtClean="0"/>
              <a:t>Transport Layer (Layer 4)</a:t>
            </a:r>
          </a:p>
          <a:p>
            <a:pPr lvl="1">
              <a:lnSpc>
                <a:spcPct val="90000"/>
              </a:lnSpc>
            </a:pPr>
            <a:r>
              <a:rPr lang="en-US" dirty="0" smtClean="0"/>
              <a:t>Session Layer (Layer 5)</a:t>
            </a:r>
          </a:p>
          <a:p>
            <a:pPr lvl="1">
              <a:lnSpc>
                <a:spcPct val="90000"/>
              </a:lnSpc>
            </a:pPr>
            <a:r>
              <a:rPr lang="en-US" dirty="0" smtClean="0"/>
              <a:t>Presentation Layer (Layer 6)</a:t>
            </a:r>
          </a:p>
          <a:p>
            <a:pPr lvl="1">
              <a:lnSpc>
                <a:spcPct val="90000"/>
              </a:lnSpc>
            </a:pPr>
            <a:r>
              <a:rPr lang="en-US" dirty="0" smtClean="0"/>
              <a:t>Application Layer (Layer 7)</a:t>
            </a:r>
          </a:p>
          <a:p>
            <a:pPr>
              <a:lnSpc>
                <a:spcPct val="90000"/>
              </a:lnSpc>
            </a:pPr>
            <a:endParaRPr lang="en-US" dirty="0" smtClean="0"/>
          </a:p>
        </p:txBody>
      </p:sp>
      <p:sp>
        <p:nvSpPr>
          <p:cNvPr id="59397" name="AutoShape 4"/>
          <p:cNvSpPr>
            <a:spLocks noChangeArrowheads="1"/>
          </p:cNvSpPr>
          <p:nvPr/>
        </p:nvSpPr>
        <p:spPr bwMode="auto">
          <a:xfrm>
            <a:off x="304800" y="3581400"/>
            <a:ext cx="609600" cy="457200"/>
          </a:xfrm>
          <a:custGeom>
            <a:avLst/>
            <a:gdLst>
              <a:gd name="T0" fmla="*/ 457200 w 21600"/>
              <a:gd name="T1" fmla="*/ 0 h 21600"/>
              <a:gd name="T2" fmla="*/ 0 w 21600"/>
              <a:gd name="T3" fmla="*/ 228600 h 21600"/>
              <a:gd name="T4" fmla="*/ 457200 w 21600"/>
              <a:gd name="T5" fmla="*/ 457200 h 21600"/>
              <a:gd name="T6" fmla="*/ 609600 w 21600"/>
              <a:gd name="T7" fmla="*/ 2286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6600"/>
          </a:solidFill>
          <a:ln w="9525">
            <a:noFill/>
            <a:miter lim="800000"/>
            <a:headEnd/>
            <a:tailEnd/>
          </a:ln>
        </p:spPr>
        <p:txBody>
          <a:bodyPr wrap="none" anchor="ctr">
            <a:spAutoFit/>
          </a:bodyPr>
          <a:lstStyle/>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Slide Number Placeholder 4"/>
          <p:cNvSpPr>
            <a:spLocks noGrp="1"/>
          </p:cNvSpPr>
          <p:nvPr>
            <p:ph type="sldNum" sz="quarter" idx="10"/>
          </p:nvPr>
        </p:nvSpPr>
        <p:spPr>
          <a:noFill/>
        </p:spPr>
        <p:txBody>
          <a:bodyPr/>
          <a:lstStyle/>
          <a:p>
            <a:r>
              <a:rPr lang="en-US" dirty="0"/>
              <a:t>- </a:t>
            </a:r>
            <a:fld id="{2809DC47-9AB1-4AC7-A8B8-A74505C7F551}" type="slidenum">
              <a:rPr lang="en-US"/>
              <a:pPr/>
              <a:t>26</a:t>
            </a:fld>
            <a:r>
              <a:rPr lang="en-US" dirty="0"/>
              <a:t> -</a:t>
            </a:r>
          </a:p>
        </p:txBody>
      </p:sp>
      <p:sp>
        <p:nvSpPr>
          <p:cNvPr id="7173" name="Rectangle 2"/>
          <p:cNvSpPr>
            <a:spLocks noGrp="1" noChangeArrowheads="1"/>
          </p:cNvSpPr>
          <p:nvPr>
            <p:ph type="title"/>
          </p:nvPr>
        </p:nvSpPr>
        <p:spPr>
          <a:xfrm>
            <a:off x="152400" y="-38100"/>
            <a:ext cx="7924800" cy="1066800"/>
          </a:xfrm>
        </p:spPr>
        <p:txBody>
          <a:bodyPr/>
          <a:lstStyle/>
          <a:p>
            <a:r>
              <a:rPr lang="en-US" dirty="0" smtClean="0"/>
              <a:t>OSI Reference Model &amp; TCP/IP Protocol Architecture</a:t>
            </a:r>
          </a:p>
        </p:txBody>
      </p:sp>
      <p:graphicFrame>
        <p:nvGraphicFramePr>
          <p:cNvPr id="7170" name="Object 3"/>
          <p:cNvGraphicFramePr>
            <a:graphicFrameLocks noGrp="1" noChangeAspect="1"/>
          </p:cNvGraphicFramePr>
          <p:nvPr>
            <p:ph sz="half" idx="2"/>
          </p:nvPr>
        </p:nvGraphicFramePr>
        <p:xfrm>
          <a:off x="8037513" y="2162175"/>
          <a:ext cx="877887" cy="3505200"/>
        </p:xfrm>
        <a:graphic>
          <a:graphicData uri="http://schemas.openxmlformats.org/presentationml/2006/ole">
            <mc:AlternateContent xmlns:mc="http://schemas.openxmlformats.org/markup-compatibility/2006">
              <mc:Choice xmlns:v="urn:schemas-microsoft-com:vml" Requires="v">
                <p:oleObj spid="_x0000_s7211" name="Visio" r:id="rId4" imgW="992207" imgH="3957161" progId="Visio.Drawing.11">
                  <p:embed/>
                </p:oleObj>
              </mc:Choice>
              <mc:Fallback>
                <p:oleObj name="Visio" r:id="rId4" imgW="992207" imgH="3957161" progId="Visio.Drawing.11">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37513" y="2162175"/>
                        <a:ext cx="877887"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1" name="Object 4"/>
          <p:cNvGraphicFramePr>
            <a:graphicFrameLocks noGrp="1" noChangeAspect="1"/>
          </p:cNvGraphicFramePr>
          <p:nvPr>
            <p:ph sz="half" idx="1"/>
            <p:extLst>
              <p:ext uri="{D42A27DB-BD31-4B8C-83A1-F6EECF244321}">
                <p14:modId xmlns:p14="http://schemas.microsoft.com/office/powerpoint/2010/main" val="2381753449"/>
              </p:ext>
            </p:extLst>
          </p:nvPr>
        </p:nvGraphicFramePr>
        <p:xfrm>
          <a:off x="469900" y="1057275"/>
          <a:ext cx="7366000" cy="5583238"/>
        </p:xfrm>
        <a:graphic>
          <a:graphicData uri="http://schemas.openxmlformats.org/presentationml/2006/ole">
            <mc:AlternateContent xmlns:mc="http://schemas.openxmlformats.org/markup-compatibility/2006">
              <mc:Choice xmlns:v="urn:schemas-microsoft-com:vml" Requires="v">
                <p:oleObj spid="_x0000_s7212" name="Visio" r:id="rId6" imgW="8750531" imgH="6632729" progId="Visio.Drawing.11">
                  <p:embed/>
                </p:oleObj>
              </mc:Choice>
              <mc:Fallback>
                <p:oleObj name="Visio" r:id="rId6" imgW="8750531" imgH="6632729" progId="Visio.Drawing.11">
                  <p:embed/>
                  <p:pic>
                    <p:nvPicPr>
                      <p:cNvPr id="0" name="Object 4"/>
                      <p:cNvPicPr>
                        <a:picLocks noChangeAspect="1" noChangeArrowheads="1"/>
                      </p:cNvPicPr>
                      <p:nvPr/>
                    </p:nvPicPr>
                    <p:blipFill>
                      <a:blip r:embed="rId7"/>
                      <a:srcRect/>
                      <a:stretch>
                        <a:fillRect/>
                      </a:stretch>
                    </p:blipFill>
                    <p:spPr bwMode="auto">
                      <a:xfrm>
                        <a:off x="469900" y="1057275"/>
                        <a:ext cx="7366000" cy="5583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07589" name="Oval 5"/>
          <p:cNvSpPr>
            <a:spLocks noChangeArrowheads="1"/>
          </p:cNvSpPr>
          <p:nvPr/>
        </p:nvSpPr>
        <p:spPr bwMode="auto">
          <a:xfrm>
            <a:off x="1514475" y="1438275"/>
            <a:ext cx="2057400" cy="5029200"/>
          </a:xfrm>
          <a:prstGeom prst="ellipse">
            <a:avLst/>
          </a:prstGeom>
          <a:noFill/>
          <a:ln w="38100">
            <a:solidFill>
              <a:srgbClr val="000099"/>
            </a:solidFill>
            <a:prstDash val="sysDot"/>
            <a:round/>
            <a:headEnd/>
            <a:tailEnd/>
          </a:ln>
        </p:spPr>
        <p:txBody>
          <a:bodyPr anchor="ctr">
            <a:spAutoFit/>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07589"/>
                                        </p:tgtEl>
                                        <p:attrNameLst>
                                          <p:attrName>style.visibility</p:attrName>
                                        </p:attrNameLst>
                                      </p:cBhvr>
                                      <p:to>
                                        <p:strVal val="visible"/>
                                      </p:to>
                                    </p:set>
                                    <p:anim calcmode="lin" valueType="num">
                                      <p:cBhvr additive="base">
                                        <p:cTn id="7" dur="1000" fill="hold"/>
                                        <p:tgtEl>
                                          <p:spTgt spid="707589"/>
                                        </p:tgtEl>
                                        <p:attrNameLst>
                                          <p:attrName>ppt_x</p:attrName>
                                        </p:attrNameLst>
                                      </p:cBhvr>
                                      <p:tavLst>
                                        <p:tav tm="0">
                                          <p:val>
                                            <p:strVal val="0-#ppt_w/2"/>
                                          </p:val>
                                        </p:tav>
                                        <p:tav tm="100000">
                                          <p:val>
                                            <p:strVal val="#ppt_x"/>
                                          </p:val>
                                        </p:tav>
                                      </p:tavLst>
                                    </p:anim>
                                    <p:anim calcmode="lin" valueType="num">
                                      <p:cBhvr additive="base">
                                        <p:cTn id="8" dur="1000" fill="hold"/>
                                        <p:tgtEl>
                                          <p:spTgt spid="70758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58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Slide Number Placeholder 4"/>
          <p:cNvSpPr>
            <a:spLocks noGrp="1"/>
          </p:cNvSpPr>
          <p:nvPr>
            <p:ph type="sldNum" sz="quarter" idx="10"/>
          </p:nvPr>
        </p:nvSpPr>
        <p:spPr>
          <a:noFill/>
        </p:spPr>
        <p:txBody>
          <a:bodyPr/>
          <a:lstStyle/>
          <a:p>
            <a:r>
              <a:rPr lang="en-US" dirty="0"/>
              <a:t>- </a:t>
            </a:r>
            <a:fld id="{1A027D49-46A0-4429-97C6-564563D0E4BB}" type="slidenum">
              <a:rPr lang="en-US"/>
              <a:pPr/>
              <a:t>27</a:t>
            </a:fld>
            <a:r>
              <a:rPr lang="en-US" dirty="0"/>
              <a:t> -</a:t>
            </a:r>
          </a:p>
        </p:txBody>
      </p:sp>
      <p:sp>
        <p:nvSpPr>
          <p:cNvPr id="8196" name="Rectangle 2"/>
          <p:cNvSpPr>
            <a:spLocks noGrp="1" noChangeArrowheads="1"/>
          </p:cNvSpPr>
          <p:nvPr>
            <p:ph type="title"/>
          </p:nvPr>
        </p:nvSpPr>
        <p:spPr/>
        <p:txBody>
          <a:bodyPr/>
          <a:lstStyle/>
          <a:p>
            <a:r>
              <a:rPr lang="en-US" sz="1200" dirty="0" smtClean="0"/>
              <a:t>OSI Reference Model</a:t>
            </a:r>
            <a:r>
              <a:rPr lang="en-US" dirty="0" smtClean="0"/>
              <a:t/>
            </a:r>
            <a:br>
              <a:rPr lang="en-US" dirty="0" smtClean="0"/>
            </a:br>
            <a:r>
              <a:rPr lang="en-US" dirty="0" smtClean="0"/>
              <a:t>Physical Layer (Layer 1)</a:t>
            </a:r>
            <a:endParaRPr lang="en-US" sz="1200" dirty="0" smtClean="0"/>
          </a:p>
        </p:txBody>
      </p:sp>
      <p:sp>
        <p:nvSpPr>
          <p:cNvPr id="8197" name="Rectangle 3"/>
          <p:cNvSpPr>
            <a:spLocks noGrp="1" noChangeArrowheads="1"/>
          </p:cNvSpPr>
          <p:nvPr>
            <p:ph type="body" sz="half" idx="1"/>
          </p:nvPr>
        </p:nvSpPr>
        <p:spPr>
          <a:xfrm>
            <a:off x="685800" y="1143000"/>
            <a:ext cx="7315200" cy="5410200"/>
          </a:xfrm>
        </p:spPr>
        <p:txBody>
          <a:bodyPr/>
          <a:lstStyle/>
          <a:p>
            <a:pPr>
              <a:buClr>
                <a:srgbClr val="003399"/>
              </a:buClr>
            </a:pPr>
            <a:r>
              <a:rPr lang="en-US" u="sng" dirty="0" smtClean="0">
                <a:solidFill>
                  <a:srgbClr val="FF6600"/>
                </a:solidFill>
              </a:rPr>
              <a:t>Physical layer</a:t>
            </a:r>
            <a:r>
              <a:rPr lang="en-US" dirty="0" smtClean="0"/>
              <a:t> concerns the physical interface between devices and the rules by which bits are passed between devices.</a:t>
            </a:r>
            <a:r>
              <a:rPr lang="en-US" sz="2800" dirty="0" smtClean="0"/>
              <a:t> </a:t>
            </a:r>
          </a:p>
          <a:p>
            <a:pPr lvl="1">
              <a:buClr>
                <a:srgbClr val="003399"/>
              </a:buClr>
            </a:pPr>
            <a:r>
              <a:rPr lang="en-US" dirty="0" smtClean="0"/>
              <a:t>Mechanical, Electrical, Functional, Procedural </a:t>
            </a:r>
          </a:p>
          <a:p>
            <a:pPr lvl="1">
              <a:buClr>
                <a:srgbClr val="003399"/>
              </a:buClr>
            </a:pPr>
            <a:r>
              <a:rPr lang="en-US" dirty="0" smtClean="0"/>
              <a:t>Physical layer has two responsibilities </a:t>
            </a:r>
            <a:r>
              <a:rPr lang="en-US" u="sng" dirty="0" smtClean="0">
                <a:solidFill>
                  <a:srgbClr val="FF6600"/>
                </a:solidFill>
              </a:rPr>
              <a:t>sending</a:t>
            </a:r>
            <a:r>
              <a:rPr lang="en-US" dirty="0" smtClean="0"/>
              <a:t> and </a:t>
            </a:r>
            <a:r>
              <a:rPr lang="en-US" u="sng" dirty="0" smtClean="0">
                <a:solidFill>
                  <a:srgbClr val="FF6600"/>
                </a:solidFill>
              </a:rPr>
              <a:t>receiving</a:t>
            </a:r>
            <a:r>
              <a:rPr lang="en-US" dirty="0" smtClean="0"/>
              <a:t> bits.</a:t>
            </a:r>
          </a:p>
          <a:p>
            <a:r>
              <a:rPr lang="en-US" dirty="0" smtClean="0"/>
              <a:t>Examples of Cabling:</a:t>
            </a:r>
            <a:r>
              <a:rPr lang="en-US" sz="2800" dirty="0" smtClean="0"/>
              <a:t>  </a:t>
            </a:r>
          </a:p>
          <a:p>
            <a:pPr lvl="1"/>
            <a:r>
              <a:rPr lang="en-US" dirty="0" smtClean="0"/>
              <a:t>Twisted Pair</a:t>
            </a:r>
          </a:p>
          <a:p>
            <a:pPr lvl="1"/>
            <a:r>
              <a:rPr lang="en-US" dirty="0" smtClean="0"/>
              <a:t>Coaxial Cable </a:t>
            </a:r>
          </a:p>
          <a:p>
            <a:pPr lvl="1"/>
            <a:r>
              <a:rPr lang="en-US" dirty="0" smtClean="0"/>
              <a:t>Fiber Optical</a:t>
            </a:r>
          </a:p>
        </p:txBody>
      </p:sp>
      <p:pic>
        <p:nvPicPr>
          <p:cNvPr id="8198" name="Picture 4"/>
          <p:cNvPicPr>
            <a:picLocks noGrp="1" noChangeAspect="1" noChangeArrowheads="1"/>
          </p:cNvPicPr>
          <p:nvPr>
            <p:ph sz="half" idx="2"/>
          </p:nvPr>
        </p:nvPicPr>
        <p:blipFill>
          <a:blip r:embed="rId4" cstate="print"/>
          <a:srcRect/>
          <a:stretch>
            <a:fillRect/>
          </a:stretch>
        </p:blipFill>
        <p:spPr>
          <a:xfrm>
            <a:off x="4114800" y="4840288"/>
            <a:ext cx="2762250" cy="676275"/>
          </a:xfrm>
          <a:noFill/>
        </p:spPr>
      </p:pic>
      <p:graphicFrame>
        <p:nvGraphicFramePr>
          <p:cNvPr id="8194" name="Object 5"/>
          <p:cNvGraphicFramePr>
            <a:graphicFrameLocks noChangeAspect="1"/>
          </p:cNvGraphicFramePr>
          <p:nvPr/>
        </p:nvGraphicFramePr>
        <p:xfrm>
          <a:off x="8088313" y="1066800"/>
          <a:ext cx="750887" cy="3970338"/>
        </p:xfrm>
        <a:graphic>
          <a:graphicData uri="http://schemas.openxmlformats.org/presentationml/2006/ole">
            <mc:AlternateContent xmlns:mc="http://schemas.openxmlformats.org/markup-compatibility/2006">
              <mc:Choice xmlns:v="urn:schemas-microsoft-com:vml" Requires="v">
                <p:oleObj spid="_x0000_s8214" name="Visio" r:id="rId5" imgW="751344" imgH="3970913" progId="Visio.Drawing.11">
                  <p:embed/>
                </p:oleObj>
              </mc:Choice>
              <mc:Fallback>
                <p:oleObj name="Visio" r:id="rId5" imgW="751344" imgH="3970913" progId="Visio.Drawing.11">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88313" y="1066800"/>
                        <a:ext cx="750887" cy="3970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09638" name="Rectangle 6"/>
          <p:cNvSpPr>
            <a:spLocks noChangeArrowheads="1"/>
          </p:cNvSpPr>
          <p:nvPr/>
        </p:nvSpPr>
        <p:spPr bwMode="auto">
          <a:xfrm>
            <a:off x="8086725" y="4495800"/>
            <a:ext cx="733425" cy="552450"/>
          </a:xfrm>
          <a:prstGeom prst="rect">
            <a:avLst/>
          </a:prstGeom>
          <a:noFill/>
          <a:ln w="38100">
            <a:solidFill>
              <a:srgbClr val="99FF33"/>
            </a:solidFill>
            <a:miter lim="800000"/>
            <a:headEnd/>
            <a:tailEnd/>
          </a:ln>
        </p:spPr>
        <p:txBody>
          <a:bodyPr anchor="ctr">
            <a:spAutoFit/>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09638"/>
                                        </p:tgtEl>
                                        <p:attrNameLst>
                                          <p:attrName>style.visibility</p:attrName>
                                        </p:attrNameLst>
                                      </p:cBhvr>
                                      <p:to>
                                        <p:strVal val="visible"/>
                                      </p:to>
                                    </p:set>
                                    <p:animEffect transition="in" filter="fade">
                                      <p:cBhvr>
                                        <p:cTn id="7" dur="2000"/>
                                        <p:tgtEl>
                                          <p:spTgt spid="7096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963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Slide Number Placeholder 3"/>
          <p:cNvSpPr>
            <a:spLocks noGrp="1"/>
          </p:cNvSpPr>
          <p:nvPr>
            <p:ph type="sldNum" sz="quarter" idx="10"/>
          </p:nvPr>
        </p:nvSpPr>
        <p:spPr>
          <a:noFill/>
        </p:spPr>
        <p:txBody>
          <a:bodyPr/>
          <a:lstStyle/>
          <a:p>
            <a:r>
              <a:rPr lang="en-US" dirty="0"/>
              <a:t>- </a:t>
            </a:r>
            <a:fld id="{099D4109-99CE-43AE-A35E-B45083284351}" type="slidenum">
              <a:rPr lang="en-US"/>
              <a:pPr/>
              <a:t>28</a:t>
            </a:fld>
            <a:r>
              <a:rPr lang="en-US" dirty="0"/>
              <a:t> -</a:t>
            </a:r>
          </a:p>
        </p:txBody>
      </p:sp>
      <p:sp>
        <p:nvSpPr>
          <p:cNvPr id="9220" name="Rectangle 2"/>
          <p:cNvSpPr>
            <a:spLocks noGrp="1" noChangeArrowheads="1"/>
          </p:cNvSpPr>
          <p:nvPr>
            <p:ph type="title"/>
          </p:nvPr>
        </p:nvSpPr>
        <p:spPr/>
        <p:txBody>
          <a:bodyPr/>
          <a:lstStyle/>
          <a:p>
            <a:r>
              <a:rPr lang="en-US" sz="1200" dirty="0" smtClean="0"/>
              <a:t>Physical Layer (Layer 1)</a:t>
            </a:r>
            <a:br>
              <a:rPr lang="en-US" sz="1200" dirty="0" smtClean="0"/>
            </a:br>
            <a:r>
              <a:rPr lang="en-US" dirty="0" smtClean="0"/>
              <a:t>Network Cabling</a:t>
            </a:r>
            <a:endParaRPr lang="en-US" sz="1200" dirty="0" smtClean="0"/>
          </a:p>
        </p:txBody>
      </p:sp>
      <p:sp>
        <p:nvSpPr>
          <p:cNvPr id="9221" name="Rectangle 3"/>
          <p:cNvSpPr>
            <a:spLocks noGrp="1" noChangeArrowheads="1"/>
          </p:cNvSpPr>
          <p:nvPr>
            <p:ph type="body" idx="1"/>
          </p:nvPr>
        </p:nvSpPr>
        <p:spPr>
          <a:xfrm>
            <a:off x="685800" y="1143000"/>
            <a:ext cx="7620000" cy="5486400"/>
          </a:xfrm>
        </p:spPr>
        <p:txBody>
          <a:bodyPr>
            <a:normAutofit lnSpcReduction="10000"/>
          </a:bodyPr>
          <a:lstStyle/>
          <a:p>
            <a:pPr>
              <a:buClr>
                <a:srgbClr val="003399"/>
              </a:buClr>
            </a:pPr>
            <a:r>
              <a:rPr lang="en-US" u="sng" dirty="0" smtClean="0">
                <a:solidFill>
                  <a:srgbClr val="FF6600"/>
                </a:solidFill>
              </a:rPr>
              <a:t>Twisted Pair</a:t>
            </a:r>
            <a:r>
              <a:rPr lang="en-US" b="1" dirty="0" smtClean="0"/>
              <a:t> </a:t>
            </a:r>
          </a:p>
          <a:p>
            <a:pPr lvl="1">
              <a:buClr>
                <a:srgbClr val="003399"/>
              </a:buClr>
            </a:pPr>
            <a:r>
              <a:rPr lang="en-US" sz="1800" dirty="0" smtClean="0"/>
              <a:t>Inexpensive and very easy to install</a:t>
            </a:r>
          </a:p>
          <a:p>
            <a:pPr lvl="1">
              <a:buClr>
                <a:srgbClr val="003399"/>
              </a:buClr>
            </a:pPr>
            <a:r>
              <a:rPr lang="en-US" sz="1800" dirty="0" smtClean="0"/>
              <a:t>Consists of two copper wires twisted together which reduces electrical interference.  Can be shielded or unshielded.  </a:t>
            </a:r>
          </a:p>
          <a:p>
            <a:pPr lvl="1">
              <a:buClr>
                <a:srgbClr val="003399"/>
              </a:buClr>
            </a:pPr>
            <a:r>
              <a:rPr lang="en-US" sz="1800" dirty="0" smtClean="0"/>
              <a:t>Shielded is more expensive but has less crosstalk and more resistant to EMI. </a:t>
            </a:r>
          </a:p>
          <a:p>
            <a:pPr lvl="1">
              <a:buClr>
                <a:srgbClr val="003399"/>
              </a:buClr>
            </a:pPr>
            <a:r>
              <a:rPr lang="en-US" sz="1800" dirty="0" smtClean="0"/>
              <a:t>Can be used for analog or digital transmissions.</a:t>
            </a:r>
          </a:p>
          <a:p>
            <a:pPr lvl="1">
              <a:buClr>
                <a:srgbClr val="003399"/>
              </a:buClr>
            </a:pPr>
            <a:r>
              <a:rPr lang="en-US" sz="1800" dirty="0" smtClean="0"/>
              <a:t>Can be used up to 100 Mbps</a:t>
            </a:r>
          </a:p>
          <a:p>
            <a:pPr>
              <a:buClr>
                <a:srgbClr val="003399"/>
              </a:buClr>
            </a:pPr>
            <a:r>
              <a:rPr lang="en-US" dirty="0" smtClean="0"/>
              <a:t>Six levels:</a:t>
            </a:r>
          </a:p>
          <a:p>
            <a:pPr lvl="1">
              <a:buClr>
                <a:srgbClr val="003399"/>
              </a:buClr>
              <a:tabLst>
                <a:tab pos="2176463" algn="l"/>
              </a:tabLst>
            </a:pPr>
            <a:r>
              <a:rPr lang="en-US" sz="1800" u="sng" dirty="0" smtClean="0">
                <a:solidFill>
                  <a:srgbClr val="FF6600"/>
                </a:solidFill>
              </a:rPr>
              <a:t>Category 1</a:t>
            </a:r>
            <a:r>
              <a:rPr lang="en-US" sz="1800" dirty="0" smtClean="0"/>
              <a:t>:</a:t>
            </a:r>
            <a:r>
              <a:rPr lang="en-US" sz="1800" b="1" dirty="0" smtClean="0"/>
              <a:t> 	</a:t>
            </a:r>
            <a:r>
              <a:rPr lang="en-US" sz="1800" dirty="0" smtClean="0"/>
              <a:t>Analog and digital voice</a:t>
            </a:r>
            <a:endParaRPr lang="en-US" sz="1800" b="1" dirty="0" smtClean="0"/>
          </a:p>
          <a:p>
            <a:pPr lvl="1">
              <a:buClr>
                <a:srgbClr val="003399"/>
              </a:buClr>
              <a:tabLst>
                <a:tab pos="2176463" algn="l"/>
              </a:tabLst>
            </a:pPr>
            <a:r>
              <a:rPr lang="en-US" sz="1800" u="sng" dirty="0" smtClean="0">
                <a:solidFill>
                  <a:srgbClr val="FF6600"/>
                </a:solidFill>
              </a:rPr>
              <a:t>Category 2</a:t>
            </a:r>
            <a:r>
              <a:rPr lang="en-US" sz="1800" dirty="0" smtClean="0"/>
              <a:t>:	ISDN and medium-speed data up to 4 Mbps</a:t>
            </a:r>
            <a:endParaRPr lang="en-US" sz="1800" b="1" dirty="0" smtClean="0"/>
          </a:p>
          <a:p>
            <a:pPr lvl="1">
              <a:buClr>
                <a:srgbClr val="003399"/>
              </a:buClr>
              <a:tabLst>
                <a:tab pos="2176463" algn="l"/>
              </a:tabLst>
            </a:pPr>
            <a:r>
              <a:rPr lang="en-US" sz="1800" u="sng" dirty="0" smtClean="0">
                <a:solidFill>
                  <a:srgbClr val="FF6600"/>
                </a:solidFill>
              </a:rPr>
              <a:t>Category 3</a:t>
            </a:r>
            <a:r>
              <a:rPr lang="en-US" sz="1800" dirty="0" smtClean="0"/>
              <a:t>:</a:t>
            </a:r>
            <a:r>
              <a:rPr lang="en-US" sz="1800" b="1" dirty="0" smtClean="0"/>
              <a:t> 	</a:t>
            </a:r>
            <a:r>
              <a:rPr lang="en-US" sz="1800" dirty="0" smtClean="0"/>
              <a:t>High-speed data and LAN traffic up to 10 Mbps</a:t>
            </a:r>
            <a:endParaRPr lang="en-US" sz="1800" b="1" dirty="0" smtClean="0"/>
          </a:p>
          <a:p>
            <a:pPr lvl="1">
              <a:buClr>
                <a:srgbClr val="003399"/>
              </a:buClr>
              <a:tabLst>
                <a:tab pos="2176463" algn="l"/>
              </a:tabLst>
            </a:pPr>
            <a:r>
              <a:rPr lang="en-US" sz="1800" u="sng" dirty="0" smtClean="0">
                <a:solidFill>
                  <a:srgbClr val="FF6600"/>
                </a:solidFill>
              </a:rPr>
              <a:t>Category 4</a:t>
            </a:r>
            <a:r>
              <a:rPr lang="en-US" sz="1800" dirty="0" smtClean="0"/>
              <a:t>: 	LAN traffic up to 16 Mbps</a:t>
            </a:r>
            <a:endParaRPr lang="en-US" sz="1800" b="1" dirty="0" smtClean="0"/>
          </a:p>
          <a:p>
            <a:pPr lvl="1">
              <a:buClr>
                <a:srgbClr val="003399"/>
              </a:buClr>
              <a:tabLst>
                <a:tab pos="2176463" algn="l"/>
              </a:tabLst>
            </a:pPr>
            <a:r>
              <a:rPr lang="en-US" sz="1800" u="sng" dirty="0" smtClean="0">
                <a:solidFill>
                  <a:srgbClr val="FF6600"/>
                </a:solidFill>
              </a:rPr>
              <a:t>Category 5</a:t>
            </a:r>
            <a:r>
              <a:rPr lang="en-US" sz="1800" dirty="0" smtClean="0"/>
              <a:t>: 	100-Mbps UTP LAN technologies</a:t>
            </a:r>
          </a:p>
          <a:p>
            <a:pPr lvl="1">
              <a:buClr>
                <a:srgbClr val="003399"/>
              </a:buClr>
              <a:tabLst>
                <a:tab pos="2176463" algn="l"/>
              </a:tabLst>
            </a:pPr>
            <a:r>
              <a:rPr lang="en-US" sz="1800" u="sng" dirty="0" smtClean="0">
                <a:solidFill>
                  <a:srgbClr val="FF6600"/>
                </a:solidFill>
              </a:rPr>
              <a:t>Category 5e</a:t>
            </a:r>
            <a:r>
              <a:rPr lang="en-US" sz="1800" dirty="0" smtClean="0"/>
              <a:t>: 	Enhanced performance spec. for CAT5</a:t>
            </a:r>
          </a:p>
          <a:p>
            <a:pPr lvl="1">
              <a:buClr>
                <a:srgbClr val="003399"/>
              </a:buClr>
              <a:tabLst>
                <a:tab pos="2176463" algn="l"/>
              </a:tabLst>
            </a:pPr>
            <a:r>
              <a:rPr lang="en-US" sz="1800" u="sng" dirty="0" smtClean="0">
                <a:solidFill>
                  <a:srgbClr val="FF6600"/>
                </a:solidFill>
              </a:rPr>
              <a:t>Category 6</a:t>
            </a:r>
            <a:r>
              <a:rPr lang="en-US" sz="1800" dirty="0" smtClean="0"/>
              <a:t>: 	Gigabit Ethernet (1000-Mbps) and 10-Gigabit 	Ethernet</a:t>
            </a:r>
          </a:p>
        </p:txBody>
      </p:sp>
      <p:graphicFrame>
        <p:nvGraphicFramePr>
          <p:cNvPr id="9218" name="Object 4"/>
          <p:cNvGraphicFramePr>
            <a:graphicFrameLocks noChangeAspect="1"/>
          </p:cNvGraphicFramePr>
          <p:nvPr/>
        </p:nvGraphicFramePr>
        <p:xfrm>
          <a:off x="8088313" y="1066800"/>
          <a:ext cx="750887" cy="3970338"/>
        </p:xfrm>
        <a:graphic>
          <a:graphicData uri="http://schemas.openxmlformats.org/presentationml/2006/ole">
            <mc:AlternateContent xmlns:mc="http://schemas.openxmlformats.org/markup-compatibility/2006">
              <mc:Choice xmlns:v="urn:schemas-microsoft-com:vml" Requires="v">
                <p:oleObj spid="_x0000_s9238" name="Visio" r:id="rId4" imgW="751344" imgH="3970913" progId="Visio.Drawing.11">
                  <p:embed/>
                </p:oleObj>
              </mc:Choice>
              <mc:Fallback>
                <p:oleObj name="Visio" r:id="rId4" imgW="751344" imgH="3970913" progId="Visio.Drawing.11">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88313" y="1066800"/>
                        <a:ext cx="750887" cy="3970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1685" name="Rectangle 5"/>
          <p:cNvSpPr>
            <a:spLocks noChangeArrowheads="1"/>
          </p:cNvSpPr>
          <p:nvPr/>
        </p:nvSpPr>
        <p:spPr bwMode="auto">
          <a:xfrm>
            <a:off x="8086725" y="4495800"/>
            <a:ext cx="733425" cy="552450"/>
          </a:xfrm>
          <a:prstGeom prst="rect">
            <a:avLst/>
          </a:prstGeom>
          <a:noFill/>
          <a:ln w="38100">
            <a:solidFill>
              <a:srgbClr val="99FF33"/>
            </a:solidFill>
            <a:miter lim="800000"/>
            <a:headEnd/>
            <a:tailEnd/>
          </a:ln>
        </p:spPr>
        <p:txBody>
          <a:bodyPr anchor="ctr">
            <a:spAutoFit/>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11685"/>
                                        </p:tgtEl>
                                        <p:attrNameLst>
                                          <p:attrName>style.visibility</p:attrName>
                                        </p:attrNameLst>
                                      </p:cBhvr>
                                      <p:to>
                                        <p:strVal val="visible"/>
                                      </p:to>
                                    </p:set>
                                    <p:animEffect transition="in" filter="fade">
                                      <p:cBhvr>
                                        <p:cTn id="7" dur="2000"/>
                                        <p:tgtEl>
                                          <p:spTgt spid="7116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168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Slide Number Placeholder 3"/>
          <p:cNvSpPr>
            <a:spLocks noGrp="1"/>
          </p:cNvSpPr>
          <p:nvPr>
            <p:ph type="sldNum" sz="quarter" idx="10"/>
          </p:nvPr>
        </p:nvSpPr>
        <p:spPr>
          <a:noFill/>
        </p:spPr>
        <p:txBody>
          <a:bodyPr/>
          <a:lstStyle/>
          <a:p>
            <a:r>
              <a:rPr lang="en-US" dirty="0"/>
              <a:t>- </a:t>
            </a:r>
            <a:fld id="{B83D47E9-FED1-4192-AB29-6739F33F738A}" type="slidenum">
              <a:rPr lang="en-US"/>
              <a:pPr/>
              <a:t>29</a:t>
            </a:fld>
            <a:r>
              <a:rPr lang="en-US" dirty="0"/>
              <a:t> -</a:t>
            </a:r>
          </a:p>
        </p:txBody>
      </p:sp>
      <p:sp>
        <p:nvSpPr>
          <p:cNvPr id="10244" name="Rectangle 2"/>
          <p:cNvSpPr>
            <a:spLocks noGrp="1" noChangeArrowheads="1"/>
          </p:cNvSpPr>
          <p:nvPr>
            <p:ph type="title"/>
          </p:nvPr>
        </p:nvSpPr>
        <p:spPr/>
        <p:txBody>
          <a:bodyPr/>
          <a:lstStyle/>
          <a:p>
            <a:r>
              <a:rPr lang="en-US" sz="1200" dirty="0" smtClean="0"/>
              <a:t>Physical Layer (Layer 1)</a:t>
            </a:r>
            <a:r>
              <a:rPr lang="en-US" dirty="0" smtClean="0"/>
              <a:t/>
            </a:r>
            <a:br>
              <a:rPr lang="en-US" dirty="0" smtClean="0"/>
            </a:br>
            <a:r>
              <a:rPr lang="en-US" dirty="0" smtClean="0"/>
              <a:t>Network Cabling</a:t>
            </a:r>
            <a:endParaRPr lang="en-US" sz="1200" dirty="0" smtClean="0"/>
          </a:p>
        </p:txBody>
      </p:sp>
      <p:sp>
        <p:nvSpPr>
          <p:cNvPr id="10245" name="Rectangle 3"/>
          <p:cNvSpPr>
            <a:spLocks noGrp="1" noChangeArrowheads="1"/>
          </p:cNvSpPr>
          <p:nvPr>
            <p:ph type="body" idx="1"/>
          </p:nvPr>
        </p:nvSpPr>
        <p:spPr>
          <a:xfrm>
            <a:off x="685800" y="1143000"/>
            <a:ext cx="7315200" cy="5486400"/>
          </a:xfrm>
        </p:spPr>
        <p:txBody>
          <a:bodyPr/>
          <a:lstStyle/>
          <a:p>
            <a:pPr>
              <a:lnSpc>
                <a:spcPct val="80000"/>
              </a:lnSpc>
              <a:buClr>
                <a:srgbClr val="003399"/>
              </a:buClr>
            </a:pPr>
            <a:r>
              <a:rPr lang="en-US" u="sng" dirty="0" smtClean="0">
                <a:solidFill>
                  <a:srgbClr val="FF6600"/>
                </a:solidFill>
              </a:rPr>
              <a:t>Coaxial Cable</a:t>
            </a:r>
          </a:p>
          <a:p>
            <a:pPr lvl="1">
              <a:lnSpc>
                <a:spcPct val="80000"/>
              </a:lnSpc>
              <a:buClr>
                <a:srgbClr val="003399"/>
              </a:buClr>
            </a:pPr>
            <a:r>
              <a:rPr lang="en-US" dirty="0" smtClean="0"/>
              <a:t>Provides a good combination of high bandwidth and excellent noise immunity but is more expensive.</a:t>
            </a:r>
          </a:p>
          <a:p>
            <a:pPr lvl="1">
              <a:lnSpc>
                <a:spcPct val="80000"/>
              </a:lnSpc>
              <a:buClr>
                <a:srgbClr val="003399"/>
              </a:buClr>
            </a:pPr>
            <a:r>
              <a:rPr lang="en-US" dirty="0" smtClean="0"/>
              <a:t>Two transmission methods are Baseband and Broadband.</a:t>
            </a:r>
          </a:p>
          <a:p>
            <a:pPr lvl="2">
              <a:lnSpc>
                <a:spcPct val="80000"/>
              </a:lnSpc>
              <a:buClr>
                <a:srgbClr val="003399"/>
              </a:buClr>
            </a:pPr>
            <a:r>
              <a:rPr lang="en-US" sz="2000" u="sng" dirty="0" smtClean="0">
                <a:solidFill>
                  <a:srgbClr val="FF6600"/>
                </a:solidFill>
              </a:rPr>
              <a:t>Baseband</a:t>
            </a:r>
            <a:r>
              <a:rPr lang="en-US" sz="2000" dirty="0" smtClean="0"/>
              <a:t> carries only a </a:t>
            </a:r>
            <a:r>
              <a:rPr lang="en-US" sz="2000" u="sng" dirty="0" smtClean="0">
                <a:solidFill>
                  <a:srgbClr val="FF6600"/>
                </a:solidFill>
              </a:rPr>
              <a:t>single channel</a:t>
            </a:r>
            <a:r>
              <a:rPr lang="en-US" sz="2000" dirty="0" smtClean="0"/>
              <a:t>.</a:t>
            </a:r>
          </a:p>
          <a:p>
            <a:pPr lvl="2">
              <a:lnSpc>
                <a:spcPct val="80000"/>
              </a:lnSpc>
              <a:buClr>
                <a:srgbClr val="003399"/>
              </a:buClr>
            </a:pPr>
            <a:r>
              <a:rPr lang="en-US" sz="2000" u="sng" dirty="0" smtClean="0">
                <a:solidFill>
                  <a:srgbClr val="FF6600"/>
                </a:solidFill>
              </a:rPr>
              <a:t>Broadband</a:t>
            </a:r>
            <a:r>
              <a:rPr lang="en-US" sz="2000" dirty="0" smtClean="0"/>
              <a:t> carries </a:t>
            </a:r>
            <a:r>
              <a:rPr lang="en-US" sz="2000" u="sng" dirty="0" smtClean="0">
                <a:solidFill>
                  <a:srgbClr val="FF6600"/>
                </a:solidFill>
              </a:rPr>
              <a:t>multiple channels</a:t>
            </a:r>
            <a:r>
              <a:rPr lang="en-US" sz="2000" dirty="0" smtClean="0"/>
              <a:t>, i.e. video, voice and data.</a:t>
            </a:r>
            <a:endParaRPr lang="en-US" dirty="0" smtClean="0"/>
          </a:p>
          <a:p>
            <a:pPr>
              <a:lnSpc>
                <a:spcPct val="80000"/>
              </a:lnSpc>
              <a:buClr>
                <a:srgbClr val="003399"/>
              </a:buClr>
            </a:pPr>
            <a:endParaRPr lang="en-US" u="sng" dirty="0" smtClean="0">
              <a:solidFill>
                <a:srgbClr val="FF6600"/>
              </a:solidFill>
            </a:endParaRPr>
          </a:p>
          <a:p>
            <a:pPr>
              <a:lnSpc>
                <a:spcPct val="80000"/>
              </a:lnSpc>
              <a:buClr>
                <a:srgbClr val="003399"/>
              </a:buClr>
            </a:pPr>
            <a:r>
              <a:rPr lang="en-US" u="sng" dirty="0" smtClean="0">
                <a:solidFill>
                  <a:srgbClr val="FF6600"/>
                </a:solidFill>
              </a:rPr>
              <a:t>Fiber Optics</a:t>
            </a:r>
          </a:p>
          <a:p>
            <a:pPr lvl="1">
              <a:lnSpc>
                <a:spcPct val="80000"/>
              </a:lnSpc>
              <a:buClr>
                <a:srgbClr val="003399"/>
              </a:buClr>
            </a:pPr>
            <a:r>
              <a:rPr lang="en-US" dirty="0" smtClean="0"/>
              <a:t>Fiber optic cable carries signals as light waves creating higher transmission speeds and greater distances.</a:t>
            </a:r>
          </a:p>
          <a:p>
            <a:pPr lvl="1">
              <a:lnSpc>
                <a:spcPct val="80000"/>
              </a:lnSpc>
              <a:buClr>
                <a:srgbClr val="003399"/>
              </a:buClr>
            </a:pPr>
            <a:r>
              <a:rPr lang="en-US" dirty="0" smtClean="0"/>
              <a:t>Very difficult to tap and is the most resistant to interference.</a:t>
            </a:r>
          </a:p>
          <a:p>
            <a:pPr lvl="1">
              <a:lnSpc>
                <a:spcPct val="80000"/>
              </a:lnSpc>
              <a:buClr>
                <a:srgbClr val="003399"/>
              </a:buClr>
            </a:pPr>
            <a:r>
              <a:rPr lang="en-US" dirty="0" smtClean="0"/>
              <a:t>Usually reserved for connections between backbone and devices in large networks. </a:t>
            </a:r>
          </a:p>
        </p:txBody>
      </p:sp>
      <p:graphicFrame>
        <p:nvGraphicFramePr>
          <p:cNvPr id="10242" name="Object 4"/>
          <p:cNvGraphicFramePr>
            <a:graphicFrameLocks noChangeAspect="1"/>
          </p:cNvGraphicFramePr>
          <p:nvPr/>
        </p:nvGraphicFramePr>
        <p:xfrm>
          <a:off x="8088313" y="1066800"/>
          <a:ext cx="750887" cy="3970338"/>
        </p:xfrm>
        <a:graphic>
          <a:graphicData uri="http://schemas.openxmlformats.org/presentationml/2006/ole">
            <mc:AlternateContent xmlns:mc="http://schemas.openxmlformats.org/markup-compatibility/2006">
              <mc:Choice xmlns:v="urn:schemas-microsoft-com:vml" Requires="v">
                <p:oleObj spid="_x0000_s10262" name="Visio" r:id="rId4" imgW="751344" imgH="3970913" progId="Visio.Drawing.11">
                  <p:embed/>
                </p:oleObj>
              </mc:Choice>
              <mc:Fallback>
                <p:oleObj name="Visio" r:id="rId4" imgW="751344" imgH="3970913" progId="Visio.Drawing.11">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88313" y="1066800"/>
                        <a:ext cx="750887" cy="3970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3733" name="Rectangle 5"/>
          <p:cNvSpPr>
            <a:spLocks noChangeArrowheads="1"/>
          </p:cNvSpPr>
          <p:nvPr/>
        </p:nvSpPr>
        <p:spPr bwMode="auto">
          <a:xfrm>
            <a:off x="8086725" y="4495800"/>
            <a:ext cx="733425" cy="552450"/>
          </a:xfrm>
          <a:prstGeom prst="rect">
            <a:avLst/>
          </a:prstGeom>
          <a:noFill/>
          <a:ln w="38100">
            <a:solidFill>
              <a:srgbClr val="99FF33"/>
            </a:solidFill>
            <a:miter lim="800000"/>
            <a:headEnd/>
            <a:tailEnd/>
          </a:ln>
        </p:spPr>
        <p:txBody>
          <a:bodyPr anchor="ctr">
            <a:spAutoFit/>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13733"/>
                                        </p:tgtEl>
                                        <p:attrNameLst>
                                          <p:attrName>style.visibility</p:attrName>
                                        </p:attrNameLst>
                                      </p:cBhvr>
                                      <p:to>
                                        <p:strVal val="visible"/>
                                      </p:to>
                                    </p:set>
                                    <p:animEffect transition="in" filter="fade">
                                      <p:cBhvr>
                                        <p:cTn id="7" dur="2000"/>
                                        <p:tgtEl>
                                          <p:spTgt spid="7137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373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3"/>
          <p:cNvSpPr>
            <a:spLocks noGrp="1"/>
          </p:cNvSpPr>
          <p:nvPr>
            <p:ph type="sldNum" sz="quarter" idx="10"/>
          </p:nvPr>
        </p:nvSpPr>
        <p:spPr>
          <a:noFill/>
        </p:spPr>
        <p:txBody>
          <a:bodyPr/>
          <a:lstStyle/>
          <a:p>
            <a:r>
              <a:rPr lang="en-US" dirty="0"/>
              <a:t>- </a:t>
            </a:r>
            <a:fld id="{7C1ED6E3-CCD0-4D9D-A6D3-967969CD89BA}" type="slidenum">
              <a:rPr lang="en-US"/>
              <a:pPr/>
              <a:t>3</a:t>
            </a:fld>
            <a:r>
              <a:rPr lang="en-US" dirty="0"/>
              <a:t> -</a:t>
            </a:r>
          </a:p>
        </p:txBody>
      </p:sp>
      <p:sp>
        <p:nvSpPr>
          <p:cNvPr id="45059" name="Rectangle 2"/>
          <p:cNvSpPr>
            <a:spLocks noGrp="1" noChangeArrowheads="1"/>
          </p:cNvSpPr>
          <p:nvPr>
            <p:ph type="title"/>
          </p:nvPr>
        </p:nvSpPr>
        <p:spPr/>
        <p:txBody>
          <a:bodyPr/>
          <a:lstStyle/>
          <a:p>
            <a:r>
              <a:rPr lang="en-US" sz="1200" dirty="0" smtClean="0"/>
              <a:t>Topics</a:t>
            </a:r>
            <a:br>
              <a:rPr lang="en-US" sz="1200" dirty="0" smtClean="0"/>
            </a:br>
            <a:r>
              <a:rPr lang="en-US" dirty="0" smtClean="0"/>
              <a:t>Telecommunications &amp; Network Security Domain – Part 1 </a:t>
            </a:r>
          </a:p>
        </p:txBody>
      </p:sp>
      <p:sp>
        <p:nvSpPr>
          <p:cNvPr id="45060" name="Rectangle 3"/>
          <p:cNvSpPr>
            <a:spLocks noGrp="1" noChangeArrowheads="1"/>
          </p:cNvSpPr>
          <p:nvPr>
            <p:ph type="body" idx="1"/>
          </p:nvPr>
        </p:nvSpPr>
        <p:spPr>
          <a:xfrm>
            <a:off x="685800" y="1143000"/>
            <a:ext cx="7772400" cy="5486400"/>
          </a:xfrm>
        </p:spPr>
        <p:txBody>
          <a:bodyPr/>
          <a:lstStyle/>
          <a:p>
            <a:pPr>
              <a:lnSpc>
                <a:spcPct val="90000"/>
              </a:lnSpc>
            </a:pPr>
            <a:r>
              <a:rPr lang="en-US" dirty="0" smtClean="0"/>
              <a:t>Security Principles &amp; Internet Protocol (IP) Architecture</a:t>
            </a:r>
          </a:p>
          <a:p>
            <a:pPr>
              <a:lnSpc>
                <a:spcPct val="90000"/>
              </a:lnSpc>
            </a:pPr>
            <a:r>
              <a:rPr lang="en-US" dirty="0" smtClean="0"/>
              <a:t>Terms &amp; Definitions</a:t>
            </a:r>
          </a:p>
          <a:p>
            <a:pPr lvl="1">
              <a:lnSpc>
                <a:spcPct val="90000"/>
              </a:lnSpc>
            </a:pPr>
            <a:r>
              <a:rPr lang="en-US" dirty="0" smtClean="0"/>
              <a:t>Types of Data Network Structure</a:t>
            </a:r>
          </a:p>
          <a:p>
            <a:pPr lvl="1">
              <a:lnSpc>
                <a:spcPct val="90000"/>
              </a:lnSpc>
            </a:pPr>
            <a:r>
              <a:rPr lang="en-US" dirty="0" smtClean="0"/>
              <a:t>Methods &amp; Modes of Data Network Communications</a:t>
            </a:r>
          </a:p>
          <a:p>
            <a:pPr lvl="1">
              <a:lnSpc>
                <a:spcPct val="90000"/>
              </a:lnSpc>
            </a:pPr>
            <a:r>
              <a:rPr lang="en-US" dirty="0" smtClean="0"/>
              <a:t>Types of Data Networks</a:t>
            </a:r>
          </a:p>
          <a:p>
            <a:pPr lvl="1">
              <a:lnSpc>
                <a:spcPct val="90000"/>
              </a:lnSpc>
            </a:pPr>
            <a:r>
              <a:rPr lang="en-US" dirty="0" smtClean="0"/>
              <a:t>Types of Data Networks Topology</a:t>
            </a:r>
          </a:p>
          <a:p>
            <a:pPr>
              <a:lnSpc>
                <a:spcPct val="90000"/>
              </a:lnSpc>
            </a:pPr>
            <a:r>
              <a:rPr lang="en-US" dirty="0" smtClean="0"/>
              <a:t>OSI Reference Model and TCP/IP Model</a:t>
            </a:r>
          </a:p>
          <a:p>
            <a:pPr lvl="1">
              <a:lnSpc>
                <a:spcPct val="90000"/>
              </a:lnSpc>
            </a:pPr>
            <a:r>
              <a:rPr lang="en-US" dirty="0" smtClean="0"/>
              <a:t>Physical Layer (Layer 1)</a:t>
            </a:r>
          </a:p>
          <a:p>
            <a:pPr lvl="1">
              <a:lnSpc>
                <a:spcPct val="90000"/>
              </a:lnSpc>
            </a:pPr>
            <a:r>
              <a:rPr lang="en-US" dirty="0" smtClean="0"/>
              <a:t>Data-Link Layer (Layer 2)</a:t>
            </a:r>
          </a:p>
          <a:p>
            <a:pPr lvl="1">
              <a:lnSpc>
                <a:spcPct val="90000"/>
              </a:lnSpc>
            </a:pPr>
            <a:r>
              <a:rPr lang="en-US" dirty="0" smtClean="0"/>
              <a:t>Network Layer (Layer 3)</a:t>
            </a:r>
          </a:p>
          <a:p>
            <a:pPr lvl="1">
              <a:lnSpc>
                <a:spcPct val="90000"/>
              </a:lnSpc>
            </a:pPr>
            <a:r>
              <a:rPr lang="en-US" dirty="0" smtClean="0"/>
              <a:t>Transport Layer (Layer 4)</a:t>
            </a:r>
          </a:p>
          <a:p>
            <a:pPr lvl="1">
              <a:lnSpc>
                <a:spcPct val="90000"/>
              </a:lnSpc>
            </a:pPr>
            <a:r>
              <a:rPr lang="en-US" dirty="0" smtClean="0"/>
              <a:t>Session Layer (Layer 5)</a:t>
            </a:r>
          </a:p>
          <a:p>
            <a:pPr lvl="1">
              <a:lnSpc>
                <a:spcPct val="90000"/>
              </a:lnSpc>
            </a:pPr>
            <a:r>
              <a:rPr lang="en-US" dirty="0" smtClean="0"/>
              <a:t>Presentation Layer (Layer 6)</a:t>
            </a:r>
          </a:p>
          <a:p>
            <a:pPr lvl="1">
              <a:lnSpc>
                <a:spcPct val="90000"/>
              </a:lnSpc>
            </a:pPr>
            <a:r>
              <a:rPr lang="en-US" dirty="0" smtClean="0"/>
              <a:t>Application Layer (Layer 7)</a:t>
            </a:r>
          </a:p>
          <a:p>
            <a:pPr>
              <a:lnSpc>
                <a:spcPct val="90000"/>
              </a:lnSpc>
            </a:pPr>
            <a:endParaRPr lang="en-US" dirty="0" smtClean="0"/>
          </a:p>
        </p:txBody>
      </p:sp>
      <p:sp>
        <p:nvSpPr>
          <p:cNvPr id="45061" name="AutoShape 4"/>
          <p:cNvSpPr>
            <a:spLocks noChangeArrowheads="1"/>
          </p:cNvSpPr>
          <p:nvPr/>
        </p:nvSpPr>
        <p:spPr bwMode="auto">
          <a:xfrm>
            <a:off x="304800" y="1100138"/>
            <a:ext cx="609600" cy="457200"/>
          </a:xfrm>
          <a:custGeom>
            <a:avLst/>
            <a:gdLst>
              <a:gd name="T0" fmla="*/ 457200 w 21600"/>
              <a:gd name="T1" fmla="*/ 0 h 21600"/>
              <a:gd name="T2" fmla="*/ 0 w 21600"/>
              <a:gd name="T3" fmla="*/ 228600 h 21600"/>
              <a:gd name="T4" fmla="*/ 457200 w 21600"/>
              <a:gd name="T5" fmla="*/ 457200 h 21600"/>
              <a:gd name="T6" fmla="*/ 609600 w 21600"/>
              <a:gd name="T7" fmla="*/ 2286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6600"/>
          </a:solidFill>
          <a:ln w="9525">
            <a:noFill/>
            <a:miter lim="800000"/>
            <a:headEnd/>
            <a:tailEnd/>
          </a:ln>
        </p:spPr>
        <p:txBody>
          <a:bodyPr wrap="none" anchor="ctr">
            <a:spAutoFit/>
          </a:bodyPr>
          <a:lstStyle/>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4"/>
          <p:cNvSpPr>
            <a:spLocks noGrp="1"/>
          </p:cNvSpPr>
          <p:nvPr>
            <p:ph type="sldNum" sz="quarter" idx="10"/>
          </p:nvPr>
        </p:nvSpPr>
        <p:spPr>
          <a:noFill/>
        </p:spPr>
        <p:txBody>
          <a:bodyPr/>
          <a:lstStyle/>
          <a:p>
            <a:r>
              <a:rPr lang="en-US" dirty="0"/>
              <a:t>- </a:t>
            </a:r>
            <a:fld id="{BD9BD770-3D5C-40C4-83F5-5D9CFDD4C8A4}" type="slidenum">
              <a:rPr lang="en-US"/>
              <a:pPr/>
              <a:t>30</a:t>
            </a:fld>
            <a:r>
              <a:rPr lang="en-US" dirty="0"/>
              <a:t> -</a:t>
            </a:r>
          </a:p>
        </p:txBody>
      </p:sp>
      <p:sp>
        <p:nvSpPr>
          <p:cNvPr id="60419" name="Rectangle 2"/>
          <p:cNvSpPr>
            <a:spLocks noGrp="1" noChangeArrowheads="1"/>
          </p:cNvSpPr>
          <p:nvPr>
            <p:ph type="title"/>
          </p:nvPr>
        </p:nvSpPr>
        <p:spPr/>
        <p:txBody>
          <a:bodyPr/>
          <a:lstStyle/>
          <a:p>
            <a:r>
              <a:rPr lang="en-US" sz="1200" dirty="0" smtClean="0"/>
              <a:t>Physical Layer (Layer 1)</a:t>
            </a:r>
            <a:br>
              <a:rPr lang="en-US" sz="1200" dirty="0" smtClean="0"/>
            </a:br>
            <a:r>
              <a:rPr lang="en-US" dirty="0" smtClean="0"/>
              <a:t>Network Cabling</a:t>
            </a:r>
            <a:endParaRPr lang="en-US" sz="1200" dirty="0" smtClean="0"/>
          </a:p>
        </p:txBody>
      </p:sp>
      <p:graphicFrame>
        <p:nvGraphicFramePr>
          <p:cNvPr id="715830" name="Group 54"/>
          <p:cNvGraphicFramePr>
            <a:graphicFrameLocks noGrp="1"/>
          </p:cNvGraphicFramePr>
          <p:nvPr>
            <p:ph sz="half" idx="2"/>
          </p:nvPr>
        </p:nvGraphicFramePr>
        <p:xfrm>
          <a:off x="685800" y="1593850"/>
          <a:ext cx="7772400" cy="4610102"/>
        </p:xfrm>
        <a:graphic>
          <a:graphicData uri="http://schemas.openxmlformats.org/drawingml/2006/table">
            <a:tbl>
              <a:tblPr/>
              <a:tblGrid>
                <a:gridCol w="1219200"/>
                <a:gridCol w="1219200"/>
                <a:gridCol w="1219200"/>
                <a:gridCol w="1981200"/>
                <a:gridCol w="2133600"/>
              </a:tblGrid>
              <a:tr h="5619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rPr>
                        <a:t>Media Type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00"/>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rPr>
                        <a:t>Max Distance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00"/>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rPr>
                        <a:t>Bandwidth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00"/>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rPr>
                        <a:t>Advantages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00"/>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rPr>
                        <a:t>Disadvantages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00"/>
                    </a:solidFill>
                  </a:tcPr>
                </a:tc>
              </a:tr>
              <a:tr h="5349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rgbClr val="003399"/>
                          </a:solidFill>
                          <a:effectLst/>
                          <a:latin typeface="Arial" charset="0"/>
                        </a:rPr>
                        <a:t>Thicknet Coax</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rgbClr val="003399"/>
                          </a:solidFill>
                          <a:effectLst/>
                          <a:latin typeface="Arial" charset="0"/>
                        </a:rPr>
                        <a:t>500 meters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rgbClr val="003399"/>
                          </a:solidFill>
                          <a:effectLst/>
                          <a:latin typeface="Arial" charset="0"/>
                        </a:rPr>
                        <a:t>10 Mbps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rgbClr val="003399"/>
                          </a:solidFill>
                          <a:effectLst/>
                          <a:latin typeface="Arial" charset="0"/>
                        </a:rPr>
                        <a:t>Less susceptible to EMI than other copper media.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rgbClr val="003399"/>
                          </a:solidFill>
                          <a:effectLst/>
                          <a:latin typeface="Arial" charset="0"/>
                        </a:rPr>
                        <a:t>Difficult to work with and expensive.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53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rgbClr val="003399"/>
                          </a:solidFill>
                          <a:effectLst/>
                          <a:latin typeface="Arial" charset="0"/>
                        </a:rPr>
                        <a:t>Thinnet Coax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rgbClr val="003399"/>
                          </a:solidFill>
                          <a:effectLst/>
                          <a:latin typeface="Arial" charset="0"/>
                        </a:rPr>
                        <a:t>185 meters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rgbClr val="003399"/>
                          </a:solidFill>
                          <a:effectLst/>
                          <a:latin typeface="Arial" charset="0"/>
                        </a:rPr>
                        <a:t>10 Mbps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rgbClr val="003399"/>
                          </a:solidFill>
                          <a:effectLst/>
                          <a:latin typeface="Arial" charset="0"/>
                        </a:rPr>
                        <a:t>Less expensive than Thicknet or fiber; easy to install.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rgbClr val="003399"/>
                          </a:solidFill>
                          <a:effectLst/>
                          <a:latin typeface="Arial" charset="0"/>
                        </a:rPr>
                        <a:t>Limited bandwidth, limited application, damage to cable can bring down the network.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r>
              <a:tr h="7334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rgbClr val="003399"/>
                          </a:solidFill>
                          <a:effectLst/>
                          <a:latin typeface="Arial" charset="0"/>
                        </a:rPr>
                        <a:t>Shield Twisted Pair (STP)</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rgbClr val="003399"/>
                          </a:solidFill>
                          <a:effectLst/>
                          <a:latin typeface="Arial" charset="0"/>
                        </a:rPr>
                        <a:t>100 meters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rgbClr val="003399"/>
                          </a:solidFill>
                          <a:effectLst/>
                          <a:latin typeface="Arial" charset="0"/>
                        </a:rPr>
                        <a:t>10 Mbps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rgbClr val="003399"/>
                          </a:solidFill>
                          <a:effectLst/>
                          <a:latin typeface="Arial" charset="0"/>
                        </a:rPr>
                        <a:t>Reduced cross talk.  More resistant to EMI than UTP and thinnet.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rgbClr val="003399"/>
                          </a:solidFill>
                          <a:effectLst/>
                          <a:latin typeface="Arial" charset="0"/>
                        </a:rPr>
                        <a:t>Difficult to work with and more expensive than UTP.</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rgbClr val="003399"/>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68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rgbClr val="003399"/>
                          </a:solidFill>
                          <a:effectLst/>
                          <a:latin typeface="Arial" charset="0"/>
                        </a:rPr>
                        <a:t>CAT 3 UTP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rgbClr val="003399"/>
                          </a:solidFill>
                          <a:effectLst/>
                          <a:latin typeface="Arial" charset="0"/>
                        </a:rPr>
                        <a:t>100 meters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rgbClr val="003399"/>
                          </a:solidFill>
                          <a:effectLst/>
                          <a:latin typeface="Arial" charset="0"/>
                        </a:rPr>
                        <a:t>10 Mbps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rgbClr val="003399"/>
                          </a:solidFill>
                          <a:effectLst/>
                          <a:latin typeface="Arial" charset="0"/>
                        </a:rPr>
                        <a:t>Least expensive of all media.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rgbClr val="003399"/>
                          </a:solidFill>
                          <a:effectLst/>
                          <a:latin typeface="Arial" charset="0"/>
                        </a:rPr>
                        <a:t>Limited bandwidth, used primarily for voice.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r>
              <a:tr h="6937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rgbClr val="003399"/>
                          </a:solidFill>
                          <a:effectLst/>
                          <a:latin typeface="Arial" charset="0"/>
                        </a:rPr>
                        <a:t>CAT 5 UTP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rgbClr val="003399"/>
                          </a:solidFill>
                          <a:effectLst/>
                          <a:latin typeface="Arial" charset="0"/>
                        </a:rPr>
                        <a:t>100 meters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rgbClr val="003399"/>
                          </a:solidFill>
                          <a:effectLst/>
                          <a:latin typeface="Arial" charset="0"/>
                        </a:rPr>
                        <a:t>100 Mbps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rgbClr val="003399"/>
                          </a:solidFill>
                          <a:effectLst/>
                          <a:latin typeface="Arial" charset="0"/>
                        </a:rPr>
                        <a:t>Easy to use and widely available.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rgbClr val="003399"/>
                          </a:solidFill>
                          <a:effectLst/>
                          <a:latin typeface="Arial" charset="0"/>
                        </a:rPr>
                        <a:t>Susceptible to interference can only cover a limited distance.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937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rgbClr val="003399"/>
                          </a:solidFill>
                          <a:effectLst/>
                          <a:latin typeface="Arial" charset="0"/>
                        </a:rPr>
                        <a:t>Fiber – Multimode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rgbClr val="003399"/>
                          </a:solidFill>
                          <a:effectLst/>
                          <a:latin typeface="Arial" charset="0"/>
                        </a:rPr>
                        <a:t>2 kilometers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rgbClr val="003399"/>
                          </a:solidFill>
                          <a:effectLst/>
                          <a:latin typeface="Arial" charset="0"/>
                        </a:rPr>
                        <a:t>100 Mbps –  100Gbps</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rgbClr val="003399"/>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rgbClr val="003399"/>
                          </a:solidFill>
                          <a:effectLst/>
                          <a:latin typeface="Arial" charset="0"/>
                        </a:rPr>
                        <a:t>Support multiple transmissions, covers great distances, difficult to tap.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rgbClr val="003399"/>
                          </a:solidFill>
                          <a:effectLst/>
                          <a:latin typeface="Arial" charset="0"/>
                        </a:rPr>
                        <a:t>Expensive and difficult to terminate.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Number Placeholder 3"/>
          <p:cNvSpPr>
            <a:spLocks noGrp="1"/>
          </p:cNvSpPr>
          <p:nvPr>
            <p:ph type="sldNum" sz="quarter" idx="10"/>
          </p:nvPr>
        </p:nvSpPr>
        <p:spPr>
          <a:noFill/>
        </p:spPr>
        <p:txBody>
          <a:bodyPr/>
          <a:lstStyle/>
          <a:p>
            <a:r>
              <a:rPr lang="en-US" dirty="0"/>
              <a:t>- </a:t>
            </a:r>
            <a:fld id="{DC8D064A-DA70-4FB2-96D1-CFC7E5B01FDF}" type="slidenum">
              <a:rPr lang="en-US"/>
              <a:pPr/>
              <a:t>31</a:t>
            </a:fld>
            <a:r>
              <a:rPr lang="en-US" dirty="0"/>
              <a:t> -</a:t>
            </a:r>
          </a:p>
        </p:txBody>
      </p:sp>
      <p:sp>
        <p:nvSpPr>
          <p:cNvPr id="61443" name="Rectangle 2"/>
          <p:cNvSpPr>
            <a:spLocks noGrp="1" noChangeArrowheads="1"/>
          </p:cNvSpPr>
          <p:nvPr>
            <p:ph type="title"/>
          </p:nvPr>
        </p:nvSpPr>
        <p:spPr/>
        <p:txBody>
          <a:bodyPr/>
          <a:lstStyle/>
          <a:p>
            <a:r>
              <a:rPr lang="en-US" sz="1200" dirty="0" smtClean="0"/>
              <a:t>Physical Layer (Layer 1)</a:t>
            </a:r>
            <a:br>
              <a:rPr lang="en-US" sz="1200" dirty="0" smtClean="0"/>
            </a:br>
            <a:r>
              <a:rPr lang="en-US" dirty="0" smtClean="0"/>
              <a:t>RF Network – International Telecommunication Union (ITU) Radio Regulations</a:t>
            </a:r>
            <a:endParaRPr lang="en-US" sz="1200" dirty="0" smtClean="0"/>
          </a:p>
        </p:txBody>
      </p:sp>
      <p:sp>
        <p:nvSpPr>
          <p:cNvPr id="61446" name="Rectangle 5"/>
          <p:cNvSpPr>
            <a:spLocks noChangeArrowheads="1"/>
          </p:cNvSpPr>
          <p:nvPr/>
        </p:nvSpPr>
        <p:spPr bwMode="auto">
          <a:xfrm>
            <a:off x="0" y="1452563"/>
            <a:ext cx="9144000" cy="0"/>
          </a:xfrm>
          <a:prstGeom prst="rect">
            <a:avLst/>
          </a:prstGeom>
          <a:solidFill>
            <a:srgbClr val="F9F9F9"/>
          </a:solidFill>
          <a:ln w="9525">
            <a:noFill/>
            <a:miter lim="800000"/>
            <a:headEnd/>
            <a:tailEnd/>
          </a:ln>
        </p:spPr>
        <p:txBody>
          <a:bodyPr wrap="none" anchor="ctr">
            <a:spAutoFit/>
          </a:bodyPr>
          <a:lstStyle/>
          <a:p>
            <a:endParaRPr lang="en-US" dirty="0"/>
          </a:p>
        </p:txBody>
      </p:sp>
      <p:graphicFrame>
        <p:nvGraphicFramePr>
          <p:cNvPr id="717898" name="Group 74"/>
          <p:cNvGraphicFramePr>
            <a:graphicFrameLocks noGrp="1"/>
          </p:cNvGraphicFramePr>
          <p:nvPr/>
        </p:nvGraphicFramePr>
        <p:xfrm>
          <a:off x="152400" y="1226667"/>
          <a:ext cx="8814816" cy="5097933"/>
        </p:xfrm>
        <a:graphic>
          <a:graphicData uri="http://schemas.openxmlformats.org/drawingml/2006/table">
            <a:tbl>
              <a:tblPr/>
              <a:tblGrid>
                <a:gridCol w="1463040"/>
                <a:gridCol w="475488"/>
                <a:gridCol w="475488"/>
                <a:gridCol w="1371600"/>
                <a:gridCol w="1371600"/>
                <a:gridCol w="3657600"/>
              </a:tblGrid>
              <a:tr h="25085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Arial Narrow" pitchFamily="34" charset="0"/>
                          <a:cs typeface="Times New Roman" pitchFamily="18" charset="0"/>
                        </a:rPr>
                        <a:t>Band name</a:t>
                      </a:r>
                      <a:endParaRPr kumimoji="0" lang="en-US" sz="1200" b="0" i="0" u="none" strike="noStrike" cap="none" normalizeH="0" baseline="0" dirty="0" smtClean="0">
                        <a:ln>
                          <a:noFill/>
                        </a:ln>
                        <a:solidFill>
                          <a:schemeClr val="bg1"/>
                        </a:solidFill>
                        <a:effectLst/>
                        <a:latin typeface="Times New Roman" pitchFamily="18" charset="0"/>
                      </a:endParaRPr>
                    </a:p>
                  </a:txBody>
                  <a:tcPr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rgbClr val="FF660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err="1" smtClean="0">
                          <a:ln>
                            <a:noFill/>
                          </a:ln>
                          <a:solidFill>
                            <a:schemeClr val="bg1"/>
                          </a:solidFill>
                          <a:effectLst/>
                          <a:latin typeface="Arial Narrow" pitchFamily="34" charset="0"/>
                          <a:cs typeface="Times New Roman" pitchFamily="18" charset="0"/>
                        </a:rPr>
                        <a:t>Abbr</a:t>
                      </a:r>
                      <a:endParaRPr kumimoji="0" lang="en-US" sz="1200" b="0" i="0" u="none" strike="noStrike" cap="none" normalizeH="0" baseline="0" dirty="0" smtClean="0">
                        <a:ln>
                          <a:noFill/>
                        </a:ln>
                        <a:solidFill>
                          <a:schemeClr val="bg1"/>
                        </a:solidFill>
                        <a:effectLst/>
                        <a:latin typeface="Times New Roman" pitchFamily="18" charset="0"/>
                      </a:endParaRPr>
                    </a:p>
                  </a:txBody>
                  <a:tcPr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rgbClr val="FF660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Arial Narrow" pitchFamily="34" charset="0"/>
                          <a:cs typeface="Times New Roman" pitchFamily="18" charset="0"/>
                        </a:rPr>
                        <a:t>ITU</a:t>
                      </a:r>
                      <a:endParaRPr kumimoji="0" lang="en-US" sz="1200" b="0" i="0" u="none" strike="noStrike" cap="none" normalizeH="0" baseline="0" dirty="0" smtClean="0">
                        <a:ln>
                          <a:noFill/>
                        </a:ln>
                        <a:solidFill>
                          <a:schemeClr val="bg1"/>
                        </a:solidFill>
                        <a:effectLst/>
                        <a:latin typeface="Times New Roman" pitchFamily="18" charset="0"/>
                      </a:endParaRPr>
                    </a:p>
                  </a:txBody>
                  <a:tcPr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rgbClr val="FF660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Arial Narrow" pitchFamily="34" charset="0"/>
                          <a:cs typeface="Times New Roman" pitchFamily="18" charset="0"/>
                        </a:rPr>
                        <a:t>Frequency</a:t>
                      </a:r>
                      <a:endParaRPr kumimoji="0" lang="en-US" sz="1200" b="0" i="0" u="none" strike="noStrike" cap="none" normalizeH="0" baseline="0" dirty="0" smtClean="0">
                        <a:ln>
                          <a:noFill/>
                        </a:ln>
                        <a:solidFill>
                          <a:schemeClr val="bg1"/>
                        </a:solidFill>
                        <a:effectLst/>
                        <a:latin typeface="Times New Roman" pitchFamily="18" charset="0"/>
                      </a:endParaRPr>
                    </a:p>
                  </a:txBody>
                  <a:tcPr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rgbClr val="FF660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Arial Narrow" pitchFamily="34" charset="0"/>
                          <a:cs typeface="Times New Roman" pitchFamily="18" charset="0"/>
                        </a:rPr>
                        <a:t>Wavelength</a:t>
                      </a:r>
                      <a:endParaRPr kumimoji="0" lang="en-US" sz="1200" b="0" i="0" u="none" strike="noStrike" cap="none" normalizeH="0" baseline="0" dirty="0" smtClean="0">
                        <a:ln>
                          <a:noFill/>
                        </a:ln>
                        <a:solidFill>
                          <a:schemeClr val="bg1"/>
                        </a:solidFill>
                        <a:effectLst/>
                        <a:latin typeface="Times New Roman" pitchFamily="18" charset="0"/>
                      </a:endParaRPr>
                    </a:p>
                  </a:txBody>
                  <a:tcPr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rgbClr val="FF660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Arial Narrow" pitchFamily="34" charset="0"/>
                          <a:cs typeface="Times New Roman" pitchFamily="18" charset="0"/>
                        </a:rPr>
                        <a:t>Example uses</a:t>
                      </a:r>
                      <a:endParaRPr kumimoji="0" lang="en-US" sz="1200" b="0" i="0" u="none" strike="noStrike" cap="none" normalizeH="0" baseline="0" dirty="0" smtClean="0">
                        <a:ln>
                          <a:noFill/>
                        </a:ln>
                        <a:solidFill>
                          <a:schemeClr val="bg1"/>
                        </a:solidFill>
                        <a:effectLst/>
                        <a:latin typeface="Times New Roman" pitchFamily="18" charset="0"/>
                      </a:endParaRPr>
                    </a:p>
                  </a:txBody>
                  <a:tcPr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rgbClr val="FF6600"/>
                    </a:solidFill>
                  </a:tcPr>
                </a:tc>
              </a:tr>
              <a:tr h="418084">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3399"/>
                          </a:solidFill>
                          <a:effectLst/>
                          <a:latin typeface="Arial Narrow" pitchFamily="34" charset="0"/>
                          <a:cs typeface="Times New Roman" pitchFamily="18" charset="0"/>
                        </a:rPr>
                        <a:t>Extremely low frequency</a:t>
                      </a:r>
                      <a:endParaRPr kumimoji="0" lang="en-US" sz="1200" b="0" i="0" u="none" strike="noStrike" cap="none" normalizeH="0" baseline="0" dirty="0" smtClean="0">
                        <a:ln>
                          <a:noFill/>
                        </a:ln>
                        <a:solidFill>
                          <a:srgbClr val="003399"/>
                        </a:solidFill>
                        <a:effectLst/>
                        <a:latin typeface="Times New Roman" pitchFamily="18" charset="0"/>
                      </a:endParaRPr>
                    </a:p>
                  </a:txBody>
                  <a:tcPr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3399"/>
                          </a:solidFill>
                          <a:effectLst/>
                          <a:latin typeface="Arial Narrow" pitchFamily="34" charset="0"/>
                          <a:cs typeface="Times New Roman" pitchFamily="18" charset="0"/>
                        </a:rPr>
                        <a:t>ELF</a:t>
                      </a:r>
                      <a:endParaRPr kumimoji="0" lang="en-US" sz="1200" b="0" i="0" u="none" strike="noStrike" cap="none" normalizeH="0" baseline="0" dirty="0" smtClean="0">
                        <a:ln>
                          <a:noFill/>
                        </a:ln>
                        <a:solidFill>
                          <a:srgbClr val="003399"/>
                        </a:solidFill>
                        <a:effectLst/>
                        <a:latin typeface="Times New Roman" pitchFamily="18" charset="0"/>
                      </a:endParaRPr>
                    </a:p>
                  </a:txBody>
                  <a:tcPr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3399"/>
                          </a:solidFill>
                          <a:effectLst/>
                          <a:latin typeface="Arial Narrow" pitchFamily="34" charset="0"/>
                          <a:cs typeface="Times New Roman" pitchFamily="18" charset="0"/>
                        </a:rPr>
                        <a:t>1</a:t>
                      </a:r>
                      <a:endParaRPr kumimoji="0" lang="en-US" sz="1200" b="0" i="0" u="none" strike="noStrike" cap="none" normalizeH="0" baseline="0" dirty="0" smtClean="0">
                        <a:ln>
                          <a:noFill/>
                        </a:ln>
                        <a:solidFill>
                          <a:srgbClr val="003399"/>
                        </a:solidFill>
                        <a:effectLst/>
                        <a:latin typeface="Times New Roman" pitchFamily="18" charset="0"/>
                      </a:endParaRPr>
                    </a:p>
                  </a:txBody>
                  <a:tcPr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3399"/>
                          </a:solidFill>
                          <a:effectLst/>
                          <a:latin typeface="Arial Narrow" pitchFamily="34" charset="0"/>
                          <a:cs typeface="Times New Roman" pitchFamily="18" charset="0"/>
                        </a:rPr>
                        <a:t>3 - 30 Hz</a:t>
                      </a:r>
                      <a:endParaRPr kumimoji="0" lang="en-US" sz="1200" b="0" i="0" u="none" strike="noStrike" cap="none" normalizeH="0" baseline="0" dirty="0" smtClean="0">
                        <a:ln>
                          <a:noFill/>
                        </a:ln>
                        <a:solidFill>
                          <a:srgbClr val="003399"/>
                        </a:solidFill>
                        <a:effectLst/>
                        <a:latin typeface="Times New Roman" pitchFamily="18" charset="0"/>
                      </a:endParaRPr>
                    </a:p>
                  </a:txBody>
                  <a:tcPr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3399"/>
                          </a:solidFill>
                          <a:effectLst/>
                          <a:latin typeface="Arial Narrow" pitchFamily="34" charset="0"/>
                          <a:cs typeface="Times New Roman" pitchFamily="18" charset="0"/>
                        </a:rPr>
                        <a:t>10,000 – 100,000 km</a:t>
                      </a:r>
                      <a:endParaRPr kumimoji="0" lang="en-US" sz="1200" b="0" i="0" u="none" strike="noStrike" cap="none" normalizeH="0" baseline="0" dirty="0" smtClean="0">
                        <a:ln>
                          <a:noFill/>
                        </a:ln>
                        <a:solidFill>
                          <a:srgbClr val="003399"/>
                        </a:solidFill>
                        <a:effectLst/>
                        <a:latin typeface="Times New Roman" pitchFamily="18" charset="0"/>
                      </a:endParaRPr>
                    </a:p>
                  </a:txBody>
                  <a:tcPr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3399"/>
                          </a:solidFill>
                          <a:effectLst/>
                          <a:latin typeface="Arial Narrow" pitchFamily="34" charset="0"/>
                          <a:cs typeface="Times New Roman" pitchFamily="18" charset="0"/>
                        </a:rPr>
                        <a:t>deeply-submerged submarine communication</a:t>
                      </a:r>
                      <a:endParaRPr kumimoji="0" lang="en-US" sz="1200" b="0" i="0" u="none" strike="noStrike" cap="none" normalizeH="0" baseline="0" dirty="0" smtClean="0">
                        <a:ln>
                          <a:noFill/>
                        </a:ln>
                        <a:solidFill>
                          <a:srgbClr val="003399"/>
                        </a:solidFill>
                        <a:effectLst/>
                        <a:latin typeface="Times New Roman" pitchFamily="18" charset="0"/>
                      </a:endParaRPr>
                    </a:p>
                  </a:txBody>
                  <a:tcPr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bg1"/>
                    </a:solidFill>
                  </a:tcPr>
                </a:tc>
              </a:tr>
              <a:tr h="375579">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3399"/>
                          </a:solidFill>
                          <a:effectLst/>
                          <a:latin typeface="Arial Narrow" pitchFamily="34" charset="0"/>
                          <a:cs typeface="Times New Roman" pitchFamily="18" charset="0"/>
                        </a:rPr>
                        <a:t>Super low frequency</a:t>
                      </a:r>
                      <a:endParaRPr kumimoji="0" lang="en-US" sz="1200" b="0" i="0" u="none" strike="noStrike" cap="none" normalizeH="0" baseline="0" dirty="0" smtClean="0">
                        <a:ln>
                          <a:noFill/>
                        </a:ln>
                        <a:solidFill>
                          <a:srgbClr val="003399"/>
                        </a:solidFill>
                        <a:effectLst/>
                        <a:latin typeface="Times New Roman" pitchFamily="18" charset="0"/>
                      </a:endParaRPr>
                    </a:p>
                  </a:txBody>
                  <a:tcPr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3399"/>
                          </a:solidFill>
                          <a:effectLst/>
                          <a:latin typeface="Arial Narrow" pitchFamily="34" charset="0"/>
                          <a:cs typeface="Times New Roman" pitchFamily="18" charset="0"/>
                        </a:rPr>
                        <a:t>SLF</a:t>
                      </a:r>
                      <a:endParaRPr kumimoji="0" lang="en-US" sz="1200" b="0" i="0" u="none" strike="noStrike" cap="none" normalizeH="0" baseline="0" dirty="0" smtClean="0">
                        <a:ln>
                          <a:noFill/>
                        </a:ln>
                        <a:solidFill>
                          <a:srgbClr val="003399"/>
                        </a:solidFill>
                        <a:effectLst/>
                        <a:latin typeface="Times New Roman" pitchFamily="18" charset="0"/>
                      </a:endParaRPr>
                    </a:p>
                  </a:txBody>
                  <a:tcPr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3399"/>
                          </a:solidFill>
                          <a:effectLst/>
                          <a:latin typeface="Arial Narrow" pitchFamily="34" charset="0"/>
                          <a:cs typeface="Times New Roman" pitchFamily="18" charset="0"/>
                        </a:rPr>
                        <a:t>2</a:t>
                      </a:r>
                      <a:endParaRPr kumimoji="0" lang="en-US" sz="1200" b="0" i="0" u="none" strike="noStrike" cap="none" normalizeH="0" baseline="0" dirty="0" smtClean="0">
                        <a:ln>
                          <a:noFill/>
                        </a:ln>
                        <a:solidFill>
                          <a:srgbClr val="003399"/>
                        </a:solidFill>
                        <a:effectLst/>
                        <a:latin typeface="Times New Roman" pitchFamily="18" charset="0"/>
                      </a:endParaRPr>
                    </a:p>
                  </a:txBody>
                  <a:tcPr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3399"/>
                          </a:solidFill>
                          <a:effectLst/>
                          <a:latin typeface="Arial Narrow" pitchFamily="34" charset="0"/>
                          <a:cs typeface="Times New Roman" pitchFamily="18" charset="0"/>
                        </a:rPr>
                        <a:t>30 - 300 Hz</a:t>
                      </a:r>
                      <a:endParaRPr kumimoji="0" lang="en-US" sz="1200" b="0" i="0" u="none" strike="noStrike" cap="none" normalizeH="0" baseline="0" dirty="0" smtClean="0">
                        <a:ln>
                          <a:noFill/>
                        </a:ln>
                        <a:solidFill>
                          <a:srgbClr val="003399"/>
                        </a:solidFill>
                        <a:effectLst/>
                        <a:latin typeface="Times New Roman" pitchFamily="18" charset="0"/>
                      </a:endParaRPr>
                    </a:p>
                  </a:txBody>
                  <a:tcPr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3399"/>
                          </a:solidFill>
                          <a:effectLst/>
                          <a:latin typeface="Arial Narrow" pitchFamily="34" charset="0"/>
                          <a:cs typeface="Times New Roman" pitchFamily="18" charset="0"/>
                        </a:rPr>
                        <a:t>1000 – 10,000 km</a:t>
                      </a:r>
                      <a:endParaRPr kumimoji="0" lang="en-US" sz="1200" b="0" i="0" u="none" strike="noStrike" cap="none" normalizeH="0" baseline="0" dirty="0" smtClean="0">
                        <a:ln>
                          <a:noFill/>
                        </a:ln>
                        <a:solidFill>
                          <a:srgbClr val="003399"/>
                        </a:solidFill>
                        <a:effectLst/>
                        <a:latin typeface="Times New Roman" pitchFamily="18" charset="0"/>
                      </a:endParaRPr>
                    </a:p>
                  </a:txBody>
                  <a:tcPr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3399"/>
                          </a:solidFill>
                          <a:effectLst/>
                          <a:latin typeface="Arial Narrow" pitchFamily="34" charset="0"/>
                          <a:cs typeface="Times New Roman" pitchFamily="18" charset="0"/>
                        </a:rPr>
                        <a:t>submarine communication, AC power grids</a:t>
                      </a:r>
                      <a:endParaRPr kumimoji="0" lang="en-US" sz="1200" b="0" i="0" u="none" strike="noStrike" cap="none" normalizeH="0" baseline="0" dirty="0" smtClean="0">
                        <a:ln>
                          <a:noFill/>
                        </a:ln>
                        <a:solidFill>
                          <a:srgbClr val="003399"/>
                        </a:solidFill>
                        <a:effectLst/>
                        <a:latin typeface="Times New Roman" pitchFamily="18" charset="0"/>
                      </a:endParaRPr>
                    </a:p>
                  </a:txBody>
                  <a:tcPr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bg1">
                        <a:lumMod val="95000"/>
                      </a:schemeClr>
                    </a:solidFill>
                  </a:tcPr>
                </a:tc>
              </a:tr>
              <a:tr h="375579">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3399"/>
                          </a:solidFill>
                          <a:effectLst/>
                          <a:latin typeface="Arial Narrow" pitchFamily="34" charset="0"/>
                          <a:cs typeface="Times New Roman" pitchFamily="18" charset="0"/>
                        </a:rPr>
                        <a:t>Ultra low frequency</a:t>
                      </a:r>
                      <a:endParaRPr kumimoji="0" lang="en-US" sz="1200" b="0" i="0" u="none" strike="noStrike" cap="none" normalizeH="0" baseline="0" dirty="0" smtClean="0">
                        <a:ln>
                          <a:noFill/>
                        </a:ln>
                        <a:solidFill>
                          <a:srgbClr val="003399"/>
                        </a:solidFill>
                        <a:effectLst/>
                        <a:latin typeface="Times New Roman" pitchFamily="18" charset="0"/>
                      </a:endParaRPr>
                    </a:p>
                  </a:txBody>
                  <a:tcPr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3399"/>
                          </a:solidFill>
                          <a:effectLst/>
                          <a:latin typeface="Arial Narrow" pitchFamily="34" charset="0"/>
                          <a:cs typeface="Times New Roman" pitchFamily="18" charset="0"/>
                        </a:rPr>
                        <a:t>ULF</a:t>
                      </a:r>
                      <a:endParaRPr kumimoji="0" lang="en-US" sz="1200" b="0" i="0" u="none" strike="noStrike" cap="none" normalizeH="0" baseline="0" dirty="0" smtClean="0">
                        <a:ln>
                          <a:noFill/>
                        </a:ln>
                        <a:solidFill>
                          <a:srgbClr val="003399"/>
                        </a:solidFill>
                        <a:effectLst/>
                        <a:latin typeface="Times New Roman" pitchFamily="18" charset="0"/>
                      </a:endParaRPr>
                    </a:p>
                  </a:txBody>
                  <a:tcPr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3399"/>
                          </a:solidFill>
                          <a:effectLst/>
                          <a:latin typeface="Arial Narrow" pitchFamily="34" charset="0"/>
                          <a:cs typeface="Times New Roman" pitchFamily="18" charset="0"/>
                        </a:rPr>
                        <a:t>3</a:t>
                      </a:r>
                      <a:endParaRPr kumimoji="0" lang="en-US" sz="1200" b="0" i="0" u="none" strike="noStrike" cap="none" normalizeH="0" baseline="0" dirty="0" smtClean="0">
                        <a:ln>
                          <a:noFill/>
                        </a:ln>
                        <a:solidFill>
                          <a:srgbClr val="003399"/>
                        </a:solidFill>
                        <a:effectLst/>
                        <a:latin typeface="Times New Roman" pitchFamily="18" charset="0"/>
                      </a:endParaRPr>
                    </a:p>
                  </a:txBody>
                  <a:tcPr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3399"/>
                          </a:solidFill>
                          <a:effectLst/>
                          <a:latin typeface="Arial Narrow" pitchFamily="34" charset="0"/>
                          <a:cs typeface="Times New Roman" pitchFamily="18" charset="0"/>
                        </a:rPr>
                        <a:t>300 - 3 kHz</a:t>
                      </a:r>
                      <a:endParaRPr kumimoji="0" lang="en-US" sz="1200" b="0" i="0" u="none" strike="noStrike" cap="none" normalizeH="0" baseline="0" dirty="0" smtClean="0">
                        <a:ln>
                          <a:noFill/>
                        </a:ln>
                        <a:solidFill>
                          <a:srgbClr val="003399"/>
                        </a:solidFill>
                        <a:effectLst/>
                        <a:latin typeface="Times New Roman" pitchFamily="18" charset="0"/>
                      </a:endParaRPr>
                    </a:p>
                  </a:txBody>
                  <a:tcPr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3399"/>
                          </a:solidFill>
                          <a:effectLst/>
                          <a:latin typeface="Arial Narrow" pitchFamily="34" charset="0"/>
                          <a:cs typeface="Times New Roman" pitchFamily="18" charset="0"/>
                        </a:rPr>
                        <a:t>100  – 1000 km</a:t>
                      </a:r>
                      <a:endParaRPr kumimoji="0" lang="en-US" sz="1200" b="0" i="0" u="none" strike="noStrike" cap="none" normalizeH="0" baseline="0" dirty="0" smtClean="0">
                        <a:ln>
                          <a:noFill/>
                        </a:ln>
                        <a:solidFill>
                          <a:srgbClr val="003399"/>
                        </a:solidFill>
                        <a:effectLst/>
                        <a:latin typeface="Times New Roman" pitchFamily="18" charset="0"/>
                      </a:endParaRPr>
                    </a:p>
                  </a:txBody>
                  <a:tcPr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3399"/>
                          </a:solidFill>
                          <a:effectLst/>
                          <a:latin typeface="Arial Narrow" pitchFamily="34" charset="0"/>
                          <a:cs typeface="Times New Roman" pitchFamily="18" charset="0"/>
                        </a:rPr>
                        <a:t>earth quakes, earth mode communication</a:t>
                      </a:r>
                      <a:endParaRPr kumimoji="0" lang="en-US" sz="1200" b="0" i="0" u="none" strike="noStrike" cap="none" normalizeH="0" baseline="0" dirty="0" smtClean="0">
                        <a:ln>
                          <a:noFill/>
                        </a:ln>
                        <a:solidFill>
                          <a:srgbClr val="003399"/>
                        </a:solidFill>
                        <a:effectLst/>
                        <a:latin typeface="Times New Roman" pitchFamily="18" charset="0"/>
                      </a:endParaRPr>
                    </a:p>
                  </a:txBody>
                  <a:tcPr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bg1"/>
                    </a:solidFill>
                  </a:tcPr>
                </a:tc>
              </a:tr>
              <a:tr h="375579">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3399"/>
                          </a:solidFill>
                          <a:effectLst/>
                          <a:latin typeface="Arial Narrow" pitchFamily="34" charset="0"/>
                          <a:cs typeface="Times New Roman" pitchFamily="18" charset="0"/>
                        </a:rPr>
                        <a:t>Very low frequency</a:t>
                      </a:r>
                      <a:endParaRPr kumimoji="0" lang="en-US" sz="1200" b="0" i="0" u="none" strike="noStrike" cap="none" normalizeH="0" baseline="0" dirty="0" smtClean="0">
                        <a:ln>
                          <a:noFill/>
                        </a:ln>
                        <a:solidFill>
                          <a:srgbClr val="003399"/>
                        </a:solidFill>
                        <a:effectLst/>
                        <a:latin typeface="Times New Roman" pitchFamily="18" charset="0"/>
                      </a:endParaRPr>
                    </a:p>
                  </a:txBody>
                  <a:tcPr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3399"/>
                          </a:solidFill>
                          <a:effectLst/>
                          <a:latin typeface="Arial Narrow" pitchFamily="34" charset="0"/>
                          <a:cs typeface="Times New Roman" pitchFamily="18" charset="0"/>
                        </a:rPr>
                        <a:t>VLF</a:t>
                      </a:r>
                      <a:endParaRPr kumimoji="0" lang="en-US" sz="1200" b="0" i="0" u="none" strike="noStrike" cap="none" normalizeH="0" baseline="0" dirty="0" smtClean="0">
                        <a:ln>
                          <a:noFill/>
                        </a:ln>
                        <a:solidFill>
                          <a:srgbClr val="003399"/>
                        </a:solidFill>
                        <a:effectLst/>
                        <a:latin typeface="Times New Roman" pitchFamily="18" charset="0"/>
                      </a:endParaRPr>
                    </a:p>
                  </a:txBody>
                  <a:tcPr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3399"/>
                          </a:solidFill>
                          <a:effectLst/>
                          <a:latin typeface="Arial Narrow" pitchFamily="34" charset="0"/>
                          <a:cs typeface="Times New Roman" pitchFamily="18" charset="0"/>
                        </a:rPr>
                        <a:t>4</a:t>
                      </a:r>
                      <a:endParaRPr kumimoji="0" lang="en-US" sz="1200" b="0" i="0" u="none" strike="noStrike" cap="none" normalizeH="0" baseline="0" dirty="0" smtClean="0">
                        <a:ln>
                          <a:noFill/>
                        </a:ln>
                        <a:solidFill>
                          <a:srgbClr val="003399"/>
                        </a:solidFill>
                        <a:effectLst/>
                        <a:latin typeface="Times New Roman" pitchFamily="18" charset="0"/>
                      </a:endParaRPr>
                    </a:p>
                  </a:txBody>
                  <a:tcPr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3399"/>
                          </a:solidFill>
                          <a:effectLst/>
                          <a:latin typeface="Arial Narrow" pitchFamily="34" charset="0"/>
                          <a:cs typeface="Times New Roman" pitchFamily="18" charset="0"/>
                        </a:rPr>
                        <a:t>3 - 30 kHz</a:t>
                      </a:r>
                      <a:endParaRPr kumimoji="0" lang="en-US" sz="1200" b="0" i="0" u="none" strike="noStrike" cap="none" normalizeH="0" baseline="0" dirty="0" smtClean="0">
                        <a:ln>
                          <a:noFill/>
                        </a:ln>
                        <a:solidFill>
                          <a:srgbClr val="003399"/>
                        </a:solidFill>
                        <a:effectLst/>
                        <a:latin typeface="Times New Roman" pitchFamily="18" charset="0"/>
                      </a:endParaRPr>
                    </a:p>
                  </a:txBody>
                  <a:tcPr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3399"/>
                          </a:solidFill>
                          <a:effectLst/>
                          <a:latin typeface="Arial Narrow" pitchFamily="34" charset="0"/>
                          <a:cs typeface="Times New Roman" pitchFamily="18" charset="0"/>
                        </a:rPr>
                        <a:t>10 – 100 km</a:t>
                      </a:r>
                      <a:endParaRPr kumimoji="0" lang="en-US" sz="1200" b="0" i="0" u="none" strike="noStrike" cap="none" normalizeH="0" baseline="0" dirty="0" smtClean="0">
                        <a:ln>
                          <a:noFill/>
                        </a:ln>
                        <a:solidFill>
                          <a:srgbClr val="003399"/>
                        </a:solidFill>
                        <a:effectLst/>
                        <a:latin typeface="Times New Roman" pitchFamily="18" charset="0"/>
                      </a:endParaRPr>
                    </a:p>
                  </a:txBody>
                  <a:tcPr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3399"/>
                          </a:solidFill>
                          <a:effectLst/>
                          <a:latin typeface="Arial Narrow" pitchFamily="34" charset="0"/>
                        </a:rPr>
                        <a:t>near-surface submarine communication</a:t>
                      </a:r>
                    </a:p>
                  </a:txBody>
                  <a:tcPr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bg1">
                        <a:lumMod val="95000"/>
                      </a:schemeClr>
                    </a:solidFill>
                  </a:tcPr>
                </a:tc>
              </a:tr>
              <a:tr h="375579">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3399"/>
                          </a:solidFill>
                          <a:effectLst/>
                          <a:latin typeface="Arial Narrow" pitchFamily="34" charset="0"/>
                          <a:cs typeface="Times New Roman" pitchFamily="18" charset="0"/>
                        </a:rPr>
                        <a:t>Low frequency</a:t>
                      </a:r>
                      <a:endParaRPr kumimoji="0" lang="en-US" sz="1200" b="0" i="0" u="none" strike="noStrike" cap="none" normalizeH="0" baseline="0" dirty="0" smtClean="0">
                        <a:ln>
                          <a:noFill/>
                        </a:ln>
                        <a:solidFill>
                          <a:srgbClr val="003399"/>
                        </a:solidFill>
                        <a:effectLst/>
                        <a:latin typeface="Times New Roman" pitchFamily="18" charset="0"/>
                      </a:endParaRPr>
                    </a:p>
                  </a:txBody>
                  <a:tcPr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3399"/>
                          </a:solidFill>
                          <a:effectLst/>
                          <a:latin typeface="Arial Narrow" pitchFamily="34" charset="0"/>
                          <a:cs typeface="Times New Roman" pitchFamily="18" charset="0"/>
                        </a:rPr>
                        <a:t>LF</a:t>
                      </a:r>
                      <a:endParaRPr kumimoji="0" lang="en-US" sz="1200" b="0" i="0" u="none" strike="noStrike" cap="none" normalizeH="0" baseline="0" dirty="0" smtClean="0">
                        <a:ln>
                          <a:noFill/>
                        </a:ln>
                        <a:solidFill>
                          <a:srgbClr val="003399"/>
                        </a:solidFill>
                        <a:effectLst/>
                        <a:latin typeface="Times New Roman" pitchFamily="18" charset="0"/>
                      </a:endParaRPr>
                    </a:p>
                  </a:txBody>
                  <a:tcPr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3399"/>
                          </a:solidFill>
                          <a:effectLst/>
                          <a:latin typeface="Arial Narrow" pitchFamily="34" charset="0"/>
                          <a:cs typeface="Times New Roman" pitchFamily="18" charset="0"/>
                        </a:rPr>
                        <a:t>5</a:t>
                      </a:r>
                      <a:endParaRPr kumimoji="0" lang="en-US" sz="1200" b="0" i="0" u="none" strike="noStrike" cap="none" normalizeH="0" baseline="0" dirty="0" smtClean="0">
                        <a:ln>
                          <a:noFill/>
                        </a:ln>
                        <a:solidFill>
                          <a:srgbClr val="003399"/>
                        </a:solidFill>
                        <a:effectLst/>
                        <a:latin typeface="Times New Roman" pitchFamily="18" charset="0"/>
                      </a:endParaRPr>
                    </a:p>
                  </a:txBody>
                  <a:tcPr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3399"/>
                          </a:solidFill>
                          <a:effectLst/>
                          <a:latin typeface="Arial Narrow" pitchFamily="34" charset="0"/>
                          <a:cs typeface="Times New Roman" pitchFamily="18" charset="0"/>
                        </a:rPr>
                        <a:t>30 - 300 kHz</a:t>
                      </a:r>
                      <a:endParaRPr kumimoji="0" lang="en-US" sz="1200" b="0" i="0" u="none" strike="noStrike" cap="none" normalizeH="0" baseline="0" dirty="0" smtClean="0">
                        <a:ln>
                          <a:noFill/>
                        </a:ln>
                        <a:solidFill>
                          <a:srgbClr val="003399"/>
                        </a:solidFill>
                        <a:effectLst/>
                        <a:latin typeface="Times New Roman" pitchFamily="18" charset="0"/>
                      </a:endParaRPr>
                    </a:p>
                  </a:txBody>
                  <a:tcPr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3399"/>
                          </a:solidFill>
                          <a:effectLst/>
                          <a:latin typeface="Arial Narrow" pitchFamily="34" charset="0"/>
                          <a:cs typeface="Times New Roman" pitchFamily="18" charset="0"/>
                        </a:rPr>
                        <a:t>10  – 10 km</a:t>
                      </a:r>
                      <a:endParaRPr kumimoji="0" lang="en-US" sz="1200" b="0" i="0" u="none" strike="noStrike" cap="none" normalizeH="0" baseline="0" dirty="0" smtClean="0">
                        <a:ln>
                          <a:noFill/>
                        </a:ln>
                        <a:solidFill>
                          <a:srgbClr val="003399"/>
                        </a:solidFill>
                        <a:effectLst/>
                        <a:latin typeface="Times New Roman" pitchFamily="18" charset="0"/>
                      </a:endParaRPr>
                    </a:p>
                  </a:txBody>
                  <a:tcPr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3399"/>
                          </a:solidFill>
                          <a:effectLst/>
                          <a:latin typeface="Arial Narrow" pitchFamily="34" charset="0"/>
                          <a:cs typeface="Times New Roman" pitchFamily="18" charset="0"/>
                        </a:rPr>
                        <a:t>navigation, time signals, AM longwave broadcasting</a:t>
                      </a:r>
                      <a:endParaRPr kumimoji="0" lang="en-US" sz="1200" b="0" i="0" u="none" strike="noStrike" cap="none" normalizeH="0" baseline="0" dirty="0" smtClean="0">
                        <a:ln>
                          <a:noFill/>
                        </a:ln>
                        <a:solidFill>
                          <a:srgbClr val="003399"/>
                        </a:solidFill>
                        <a:effectLst/>
                        <a:latin typeface="Times New Roman" pitchFamily="18" charset="0"/>
                      </a:endParaRPr>
                    </a:p>
                  </a:txBody>
                  <a:tcPr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bg1"/>
                    </a:solidFill>
                  </a:tcPr>
                </a:tc>
              </a:tr>
              <a:tr h="375579">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3399"/>
                          </a:solidFill>
                          <a:effectLst/>
                          <a:latin typeface="Arial Narrow" pitchFamily="34" charset="0"/>
                          <a:cs typeface="Times New Roman" pitchFamily="18" charset="0"/>
                        </a:rPr>
                        <a:t>Medium frequency</a:t>
                      </a:r>
                      <a:endParaRPr kumimoji="0" lang="en-US" sz="1200" b="0" i="0" u="none" strike="noStrike" cap="none" normalizeH="0" baseline="0" dirty="0" smtClean="0">
                        <a:ln>
                          <a:noFill/>
                        </a:ln>
                        <a:solidFill>
                          <a:srgbClr val="003399"/>
                        </a:solidFill>
                        <a:effectLst/>
                        <a:latin typeface="Times New Roman" pitchFamily="18" charset="0"/>
                      </a:endParaRPr>
                    </a:p>
                  </a:txBody>
                  <a:tcPr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3399"/>
                          </a:solidFill>
                          <a:effectLst/>
                          <a:latin typeface="Arial Narrow" pitchFamily="34" charset="0"/>
                          <a:cs typeface="Times New Roman" pitchFamily="18" charset="0"/>
                        </a:rPr>
                        <a:t>MF</a:t>
                      </a:r>
                      <a:endParaRPr kumimoji="0" lang="en-US" sz="1200" b="0" i="0" u="none" strike="noStrike" cap="none" normalizeH="0" baseline="0" dirty="0" smtClean="0">
                        <a:ln>
                          <a:noFill/>
                        </a:ln>
                        <a:solidFill>
                          <a:srgbClr val="003399"/>
                        </a:solidFill>
                        <a:effectLst/>
                        <a:latin typeface="Times New Roman" pitchFamily="18" charset="0"/>
                      </a:endParaRPr>
                    </a:p>
                  </a:txBody>
                  <a:tcPr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3399"/>
                          </a:solidFill>
                          <a:effectLst/>
                          <a:latin typeface="Arial Narrow" pitchFamily="34" charset="0"/>
                          <a:cs typeface="Times New Roman" pitchFamily="18" charset="0"/>
                        </a:rPr>
                        <a:t>6</a:t>
                      </a:r>
                      <a:endParaRPr kumimoji="0" lang="en-US" sz="1200" b="0" i="0" u="none" strike="noStrike" cap="none" normalizeH="0" baseline="0" dirty="0" smtClean="0">
                        <a:ln>
                          <a:noFill/>
                        </a:ln>
                        <a:solidFill>
                          <a:srgbClr val="003399"/>
                        </a:solidFill>
                        <a:effectLst/>
                        <a:latin typeface="Times New Roman" pitchFamily="18" charset="0"/>
                      </a:endParaRPr>
                    </a:p>
                  </a:txBody>
                  <a:tcPr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3399"/>
                          </a:solidFill>
                          <a:effectLst/>
                          <a:latin typeface="Arial Narrow" pitchFamily="34" charset="0"/>
                          <a:cs typeface="Times New Roman" pitchFamily="18" charset="0"/>
                        </a:rPr>
                        <a:t>300 - 3000 kHz</a:t>
                      </a:r>
                      <a:endParaRPr kumimoji="0" lang="en-US" sz="1200" b="0" i="0" u="none" strike="noStrike" cap="none" normalizeH="0" baseline="0" dirty="0" smtClean="0">
                        <a:ln>
                          <a:noFill/>
                        </a:ln>
                        <a:solidFill>
                          <a:srgbClr val="003399"/>
                        </a:solidFill>
                        <a:effectLst/>
                        <a:latin typeface="Times New Roman" pitchFamily="18" charset="0"/>
                      </a:endParaRPr>
                    </a:p>
                  </a:txBody>
                  <a:tcPr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3399"/>
                          </a:solidFill>
                          <a:effectLst/>
                          <a:latin typeface="Arial Narrow" pitchFamily="34" charset="0"/>
                          <a:cs typeface="Times New Roman" pitchFamily="18" charset="0"/>
                        </a:rPr>
                        <a:t>100 – 1000 m</a:t>
                      </a:r>
                      <a:endParaRPr kumimoji="0" lang="en-US" sz="1200" b="0" i="0" u="none" strike="noStrike" cap="none" normalizeH="0" baseline="0" dirty="0" smtClean="0">
                        <a:ln>
                          <a:noFill/>
                        </a:ln>
                        <a:solidFill>
                          <a:srgbClr val="003399"/>
                        </a:solidFill>
                        <a:effectLst/>
                        <a:latin typeface="Times New Roman" pitchFamily="18" charset="0"/>
                      </a:endParaRPr>
                    </a:p>
                  </a:txBody>
                  <a:tcPr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3399"/>
                          </a:solidFill>
                          <a:effectLst/>
                          <a:latin typeface="Arial Narrow" pitchFamily="34" charset="0"/>
                          <a:cs typeface="Times New Roman" pitchFamily="18" charset="0"/>
                        </a:rPr>
                        <a:t>AM broadcasts</a:t>
                      </a:r>
                      <a:endParaRPr kumimoji="0" lang="en-US" sz="1200" b="0" i="0" u="none" strike="noStrike" cap="none" normalizeH="0" baseline="0" dirty="0" smtClean="0">
                        <a:ln>
                          <a:noFill/>
                        </a:ln>
                        <a:solidFill>
                          <a:srgbClr val="003399"/>
                        </a:solidFill>
                        <a:effectLst/>
                        <a:latin typeface="Times New Roman" pitchFamily="18" charset="0"/>
                      </a:endParaRPr>
                    </a:p>
                  </a:txBody>
                  <a:tcPr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bg1">
                        <a:lumMod val="95000"/>
                      </a:schemeClr>
                    </a:solidFill>
                  </a:tcPr>
                </a:tc>
              </a:tr>
              <a:tr h="375579">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3399"/>
                          </a:solidFill>
                          <a:effectLst/>
                          <a:latin typeface="Arial Narrow" pitchFamily="34" charset="0"/>
                          <a:cs typeface="Times New Roman" pitchFamily="18" charset="0"/>
                        </a:rPr>
                        <a:t>High frequency</a:t>
                      </a:r>
                      <a:endParaRPr kumimoji="0" lang="en-US" sz="1200" b="0" i="0" u="none" strike="noStrike" cap="none" normalizeH="0" baseline="0" dirty="0" smtClean="0">
                        <a:ln>
                          <a:noFill/>
                        </a:ln>
                        <a:solidFill>
                          <a:srgbClr val="003399"/>
                        </a:solidFill>
                        <a:effectLst/>
                        <a:latin typeface="Times New Roman" pitchFamily="18" charset="0"/>
                      </a:endParaRPr>
                    </a:p>
                  </a:txBody>
                  <a:tcPr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3399"/>
                          </a:solidFill>
                          <a:effectLst/>
                          <a:latin typeface="Arial Narrow" pitchFamily="34" charset="0"/>
                          <a:cs typeface="Times New Roman" pitchFamily="18" charset="0"/>
                        </a:rPr>
                        <a:t>HF</a:t>
                      </a:r>
                      <a:endParaRPr kumimoji="0" lang="en-US" sz="1200" b="0" i="0" u="none" strike="noStrike" cap="none" normalizeH="0" baseline="0" dirty="0" smtClean="0">
                        <a:ln>
                          <a:noFill/>
                        </a:ln>
                        <a:solidFill>
                          <a:srgbClr val="003399"/>
                        </a:solidFill>
                        <a:effectLst/>
                        <a:latin typeface="Times New Roman" pitchFamily="18" charset="0"/>
                      </a:endParaRPr>
                    </a:p>
                  </a:txBody>
                  <a:tcPr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3399"/>
                          </a:solidFill>
                          <a:effectLst/>
                          <a:latin typeface="Arial Narrow" pitchFamily="34" charset="0"/>
                          <a:cs typeface="Times New Roman" pitchFamily="18" charset="0"/>
                        </a:rPr>
                        <a:t>7</a:t>
                      </a:r>
                      <a:endParaRPr kumimoji="0" lang="en-US" sz="1200" b="0" i="0" u="none" strike="noStrike" cap="none" normalizeH="0" baseline="0" dirty="0" smtClean="0">
                        <a:ln>
                          <a:noFill/>
                        </a:ln>
                        <a:solidFill>
                          <a:srgbClr val="003399"/>
                        </a:solidFill>
                        <a:effectLst/>
                        <a:latin typeface="Times New Roman" pitchFamily="18" charset="0"/>
                      </a:endParaRPr>
                    </a:p>
                  </a:txBody>
                  <a:tcPr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3399"/>
                          </a:solidFill>
                          <a:effectLst/>
                          <a:latin typeface="Arial Narrow" pitchFamily="34" charset="0"/>
                          <a:cs typeface="Times New Roman" pitchFamily="18" charset="0"/>
                        </a:rPr>
                        <a:t>3 - 30 MHz</a:t>
                      </a:r>
                      <a:endParaRPr kumimoji="0" lang="en-US" sz="1200" b="0" i="0" u="none" strike="noStrike" cap="none" normalizeH="0" baseline="0" dirty="0" smtClean="0">
                        <a:ln>
                          <a:noFill/>
                        </a:ln>
                        <a:solidFill>
                          <a:srgbClr val="003399"/>
                        </a:solidFill>
                        <a:effectLst/>
                        <a:latin typeface="Times New Roman" pitchFamily="18" charset="0"/>
                      </a:endParaRPr>
                    </a:p>
                  </a:txBody>
                  <a:tcPr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3399"/>
                          </a:solidFill>
                          <a:effectLst/>
                          <a:latin typeface="Arial Narrow" pitchFamily="34" charset="0"/>
                          <a:cs typeface="Times New Roman" pitchFamily="18" charset="0"/>
                        </a:rPr>
                        <a:t>10  – 100 m</a:t>
                      </a:r>
                      <a:endParaRPr kumimoji="0" lang="en-US" sz="1200" b="0" i="0" u="none" strike="noStrike" cap="none" normalizeH="0" baseline="0" dirty="0" smtClean="0">
                        <a:ln>
                          <a:noFill/>
                        </a:ln>
                        <a:solidFill>
                          <a:srgbClr val="003399"/>
                        </a:solidFill>
                        <a:effectLst/>
                        <a:latin typeface="Times New Roman" pitchFamily="18" charset="0"/>
                      </a:endParaRPr>
                    </a:p>
                  </a:txBody>
                  <a:tcPr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err="1" smtClean="0">
                          <a:ln>
                            <a:noFill/>
                          </a:ln>
                          <a:solidFill>
                            <a:srgbClr val="003399"/>
                          </a:solidFill>
                          <a:effectLst/>
                          <a:latin typeface="Arial Narrow" pitchFamily="34" charset="0"/>
                          <a:cs typeface="Times New Roman" pitchFamily="18" charset="0"/>
                        </a:rPr>
                        <a:t>Skywave</a:t>
                      </a:r>
                      <a:r>
                        <a:rPr kumimoji="0" lang="en-US" sz="1200" b="0" i="0" u="none" strike="noStrike" cap="none" normalizeH="0" baseline="0" dirty="0" smtClean="0">
                          <a:ln>
                            <a:noFill/>
                          </a:ln>
                          <a:solidFill>
                            <a:srgbClr val="003399"/>
                          </a:solidFill>
                          <a:effectLst/>
                          <a:latin typeface="Arial Narrow" pitchFamily="34" charset="0"/>
                          <a:cs typeface="Times New Roman" pitchFamily="18" charset="0"/>
                        </a:rPr>
                        <a:t> long range radio communication</a:t>
                      </a:r>
                      <a:endParaRPr kumimoji="0" lang="en-US" sz="1200" b="0" i="0" u="none" strike="noStrike" cap="none" normalizeH="0" baseline="0" dirty="0" smtClean="0">
                        <a:ln>
                          <a:noFill/>
                        </a:ln>
                        <a:solidFill>
                          <a:srgbClr val="003399"/>
                        </a:solidFill>
                        <a:effectLst/>
                        <a:latin typeface="Times New Roman" pitchFamily="18" charset="0"/>
                      </a:endParaRPr>
                    </a:p>
                  </a:txBody>
                  <a:tcPr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bg1"/>
                    </a:solidFill>
                  </a:tcPr>
                </a:tc>
              </a:tr>
              <a:tr h="375579">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3399"/>
                          </a:solidFill>
                          <a:effectLst/>
                          <a:latin typeface="Arial Narrow" pitchFamily="34" charset="0"/>
                          <a:cs typeface="Times New Roman" pitchFamily="18" charset="0"/>
                        </a:rPr>
                        <a:t>Very high frequency</a:t>
                      </a:r>
                      <a:endParaRPr kumimoji="0" lang="en-US" sz="1200" b="0" i="0" u="none" strike="noStrike" cap="none" normalizeH="0" baseline="0" dirty="0" smtClean="0">
                        <a:ln>
                          <a:noFill/>
                        </a:ln>
                        <a:solidFill>
                          <a:srgbClr val="003399"/>
                        </a:solidFill>
                        <a:effectLst/>
                        <a:latin typeface="Times New Roman" pitchFamily="18" charset="0"/>
                      </a:endParaRPr>
                    </a:p>
                  </a:txBody>
                  <a:tcPr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3399"/>
                          </a:solidFill>
                          <a:effectLst/>
                          <a:latin typeface="Arial Narrow" pitchFamily="34" charset="0"/>
                          <a:cs typeface="Times New Roman" pitchFamily="18" charset="0"/>
                        </a:rPr>
                        <a:t>VHF</a:t>
                      </a:r>
                      <a:endParaRPr kumimoji="0" lang="en-US" sz="1200" b="0" i="0" u="none" strike="noStrike" cap="none" normalizeH="0" baseline="0" dirty="0" smtClean="0">
                        <a:ln>
                          <a:noFill/>
                        </a:ln>
                        <a:solidFill>
                          <a:srgbClr val="003399"/>
                        </a:solidFill>
                        <a:effectLst/>
                        <a:latin typeface="Times New Roman" pitchFamily="18" charset="0"/>
                      </a:endParaRPr>
                    </a:p>
                  </a:txBody>
                  <a:tcPr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3399"/>
                          </a:solidFill>
                          <a:effectLst/>
                          <a:latin typeface="Arial Narrow" pitchFamily="34" charset="0"/>
                          <a:cs typeface="Times New Roman" pitchFamily="18" charset="0"/>
                        </a:rPr>
                        <a:t>8</a:t>
                      </a:r>
                      <a:endParaRPr kumimoji="0" lang="en-US" sz="1200" b="0" i="0" u="none" strike="noStrike" cap="none" normalizeH="0" baseline="0" dirty="0" smtClean="0">
                        <a:ln>
                          <a:noFill/>
                        </a:ln>
                        <a:solidFill>
                          <a:srgbClr val="003399"/>
                        </a:solidFill>
                        <a:effectLst/>
                        <a:latin typeface="Times New Roman" pitchFamily="18" charset="0"/>
                      </a:endParaRPr>
                    </a:p>
                  </a:txBody>
                  <a:tcPr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3399"/>
                          </a:solidFill>
                          <a:effectLst/>
                          <a:latin typeface="Arial Narrow" pitchFamily="34" charset="0"/>
                          <a:cs typeface="Times New Roman" pitchFamily="18" charset="0"/>
                        </a:rPr>
                        <a:t>30 - 300 MHz</a:t>
                      </a:r>
                      <a:endParaRPr kumimoji="0" lang="en-US" sz="1200" b="0" i="0" u="none" strike="noStrike" cap="none" normalizeH="0" baseline="0" dirty="0" smtClean="0">
                        <a:ln>
                          <a:noFill/>
                        </a:ln>
                        <a:solidFill>
                          <a:srgbClr val="003399"/>
                        </a:solidFill>
                        <a:effectLst/>
                        <a:latin typeface="Times New Roman" pitchFamily="18" charset="0"/>
                      </a:endParaRPr>
                    </a:p>
                  </a:txBody>
                  <a:tcPr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3399"/>
                          </a:solidFill>
                          <a:effectLst/>
                          <a:latin typeface="Arial Narrow" pitchFamily="34" charset="0"/>
                          <a:cs typeface="Times New Roman" pitchFamily="18" charset="0"/>
                        </a:rPr>
                        <a:t>1 – 10 m</a:t>
                      </a:r>
                      <a:endParaRPr kumimoji="0" lang="en-US" sz="1200" b="0" i="0" u="none" strike="noStrike" cap="none" normalizeH="0" baseline="0" dirty="0" smtClean="0">
                        <a:ln>
                          <a:noFill/>
                        </a:ln>
                        <a:solidFill>
                          <a:srgbClr val="003399"/>
                        </a:solidFill>
                        <a:effectLst/>
                        <a:latin typeface="Times New Roman" pitchFamily="18" charset="0"/>
                      </a:endParaRPr>
                    </a:p>
                  </a:txBody>
                  <a:tcPr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3399"/>
                          </a:solidFill>
                          <a:effectLst/>
                          <a:latin typeface="Arial Narrow" pitchFamily="34" charset="0"/>
                          <a:cs typeface="Times New Roman" pitchFamily="18" charset="0"/>
                        </a:rPr>
                        <a:t>FM radio broadcast, television broadcast, DVB-T, MRI</a:t>
                      </a:r>
                      <a:endParaRPr kumimoji="0" lang="en-US" sz="1200" b="0" i="0" u="none" strike="noStrike" cap="none" normalizeH="0" baseline="0" dirty="0" smtClean="0">
                        <a:ln>
                          <a:noFill/>
                        </a:ln>
                        <a:solidFill>
                          <a:srgbClr val="003399"/>
                        </a:solidFill>
                        <a:effectLst/>
                        <a:latin typeface="Times New Roman" pitchFamily="18" charset="0"/>
                      </a:endParaRPr>
                    </a:p>
                  </a:txBody>
                  <a:tcPr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bg1">
                        <a:lumMod val="95000"/>
                      </a:schemeClr>
                    </a:solidFill>
                  </a:tcPr>
                </a:tc>
              </a:tr>
              <a:tr h="585318">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3399"/>
                          </a:solidFill>
                          <a:effectLst/>
                          <a:latin typeface="Arial Narrow" pitchFamily="34" charset="0"/>
                          <a:cs typeface="Times New Roman" pitchFamily="18" charset="0"/>
                        </a:rPr>
                        <a:t>Ultra high frequency</a:t>
                      </a:r>
                      <a:endParaRPr kumimoji="0" lang="en-US" sz="1200" b="0" i="0" u="none" strike="noStrike" cap="none" normalizeH="0" baseline="0" dirty="0" smtClean="0">
                        <a:ln>
                          <a:noFill/>
                        </a:ln>
                        <a:solidFill>
                          <a:srgbClr val="003399"/>
                        </a:solidFill>
                        <a:effectLst/>
                        <a:latin typeface="Times New Roman" pitchFamily="18" charset="0"/>
                      </a:endParaRPr>
                    </a:p>
                  </a:txBody>
                  <a:tcPr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3399"/>
                          </a:solidFill>
                          <a:effectLst/>
                          <a:latin typeface="Arial Narrow" pitchFamily="34" charset="0"/>
                          <a:cs typeface="Times New Roman" pitchFamily="18" charset="0"/>
                        </a:rPr>
                        <a:t>UHF</a:t>
                      </a:r>
                      <a:endParaRPr kumimoji="0" lang="en-US" sz="1200" b="0" i="0" u="none" strike="noStrike" cap="none" normalizeH="0" baseline="0" dirty="0" smtClean="0">
                        <a:ln>
                          <a:noFill/>
                        </a:ln>
                        <a:solidFill>
                          <a:srgbClr val="003399"/>
                        </a:solidFill>
                        <a:effectLst/>
                        <a:latin typeface="Times New Roman" pitchFamily="18" charset="0"/>
                      </a:endParaRPr>
                    </a:p>
                  </a:txBody>
                  <a:tcPr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3399"/>
                          </a:solidFill>
                          <a:effectLst/>
                          <a:latin typeface="Arial Narrow" pitchFamily="34" charset="0"/>
                          <a:cs typeface="Times New Roman" pitchFamily="18" charset="0"/>
                        </a:rPr>
                        <a:t>9</a:t>
                      </a:r>
                      <a:endParaRPr kumimoji="0" lang="en-US" sz="1200" b="0" i="0" u="none" strike="noStrike" cap="none" normalizeH="0" baseline="0" dirty="0" smtClean="0">
                        <a:ln>
                          <a:noFill/>
                        </a:ln>
                        <a:solidFill>
                          <a:srgbClr val="003399"/>
                        </a:solidFill>
                        <a:effectLst/>
                        <a:latin typeface="Times New Roman" pitchFamily="18" charset="0"/>
                      </a:endParaRPr>
                    </a:p>
                  </a:txBody>
                  <a:tcPr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3399"/>
                          </a:solidFill>
                          <a:effectLst/>
                          <a:latin typeface="Arial Narrow" pitchFamily="34" charset="0"/>
                          <a:cs typeface="Times New Roman" pitchFamily="18" charset="0"/>
                        </a:rPr>
                        <a:t>300 - 3 GHz</a:t>
                      </a:r>
                      <a:endParaRPr kumimoji="0" lang="en-US" sz="1200" b="0" i="0" u="none" strike="noStrike" cap="none" normalizeH="0" baseline="0" dirty="0" smtClean="0">
                        <a:ln>
                          <a:noFill/>
                        </a:ln>
                        <a:solidFill>
                          <a:srgbClr val="003399"/>
                        </a:solidFill>
                        <a:effectLst/>
                        <a:latin typeface="Times New Roman" pitchFamily="18" charset="0"/>
                      </a:endParaRPr>
                    </a:p>
                  </a:txBody>
                  <a:tcPr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3399"/>
                          </a:solidFill>
                          <a:effectLst/>
                          <a:latin typeface="Arial Narrow" pitchFamily="34" charset="0"/>
                          <a:cs typeface="Times New Roman" pitchFamily="18" charset="0"/>
                        </a:rPr>
                        <a:t>10 – 100 cm</a:t>
                      </a:r>
                      <a:endParaRPr kumimoji="0" lang="en-US" sz="1200" b="0" i="0" u="none" strike="noStrike" cap="none" normalizeH="0" baseline="0" dirty="0" smtClean="0">
                        <a:ln>
                          <a:noFill/>
                        </a:ln>
                        <a:solidFill>
                          <a:srgbClr val="003399"/>
                        </a:solidFill>
                        <a:effectLst/>
                        <a:latin typeface="Times New Roman" pitchFamily="18" charset="0"/>
                      </a:endParaRPr>
                    </a:p>
                  </a:txBody>
                  <a:tcPr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3399"/>
                          </a:solidFill>
                          <a:effectLst/>
                          <a:latin typeface="Arial Narrow" pitchFamily="34" charset="0"/>
                          <a:cs typeface="Times New Roman" pitchFamily="18" charset="0"/>
                        </a:rPr>
                        <a:t>microwave oven, television broadcast, GPS, mobile phone communication (GSM, UMTS, 3G, HSDPA), cordless phones (DECT), WLAN (Wi-Fi), Bluetooth</a:t>
                      </a:r>
                      <a:endParaRPr kumimoji="0" lang="en-US" sz="1200" b="0" i="0" u="none" strike="noStrike" cap="none" normalizeH="0" baseline="0" dirty="0" smtClean="0">
                        <a:ln>
                          <a:noFill/>
                        </a:ln>
                        <a:solidFill>
                          <a:srgbClr val="003399"/>
                        </a:solidFill>
                        <a:effectLst/>
                        <a:latin typeface="Times New Roman" pitchFamily="18" charset="0"/>
                      </a:endParaRPr>
                    </a:p>
                  </a:txBody>
                  <a:tcPr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bg1"/>
                    </a:solidFill>
                  </a:tcPr>
                </a:tc>
              </a:tr>
              <a:tr h="418084">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3399"/>
                          </a:solidFill>
                          <a:effectLst/>
                          <a:latin typeface="Arial Narrow" pitchFamily="34" charset="0"/>
                          <a:cs typeface="Times New Roman" pitchFamily="18" charset="0"/>
                        </a:rPr>
                        <a:t>Super high frequency</a:t>
                      </a:r>
                      <a:endParaRPr kumimoji="0" lang="en-US" sz="1200" b="0" i="0" u="none" strike="noStrike" cap="none" normalizeH="0" baseline="0" dirty="0" smtClean="0">
                        <a:ln>
                          <a:noFill/>
                        </a:ln>
                        <a:solidFill>
                          <a:srgbClr val="003399"/>
                        </a:solidFill>
                        <a:effectLst/>
                        <a:latin typeface="Times New Roman" pitchFamily="18" charset="0"/>
                      </a:endParaRPr>
                    </a:p>
                  </a:txBody>
                  <a:tcPr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3399"/>
                          </a:solidFill>
                          <a:effectLst/>
                          <a:latin typeface="Arial Narrow" pitchFamily="34" charset="0"/>
                          <a:cs typeface="Times New Roman" pitchFamily="18" charset="0"/>
                        </a:rPr>
                        <a:t>SHF</a:t>
                      </a:r>
                      <a:endParaRPr kumimoji="0" lang="en-US" sz="1200" b="0" i="0" u="none" strike="noStrike" cap="none" normalizeH="0" baseline="0" dirty="0" smtClean="0">
                        <a:ln>
                          <a:noFill/>
                        </a:ln>
                        <a:solidFill>
                          <a:srgbClr val="003399"/>
                        </a:solidFill>
                        <a:effectLst/>
                        <a:latin typeface="Times New Roman" pitchFamily="18" charset="0"/>
                      </a:endParaRPr>
                    </a:p>
                  </a:txBody>
                  <a:tcPr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3399"/>
                          </a:solidFill>
                          <a:effectLst/>
                          <a:latin typeface="Arial Narrow" pitchFamily="34" charset="0"/>
                          <a:cs typeface="Times New Roman" pitchFamily="18" charset="0"/>
                        </a:rPr>
                        <a:t>10</a:t>
                      </a:r>
                      <a:endParaRPr kumimoji="0" lang="en-US" sz="1200" b="0" i="0" u="none" strike="noStrike" cap="none" normalizeH="0" baseline="0" dirty="0" smtClean="0">
                        <a:ln>
                          <a:noFill/>
                        </a:ln>
                        <a:solidFill>
                          <a:srgbClr val="003399"/>
                        </a:solidFill>
                        <a:effectLst/>
                        <a:latin typeface="Times New Roman" pitchFamily="18" charset="0"/>
                      </a:endParaRPr>
                    </a:p>
                  </a:txBody>
                  <a:tcPr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3399"/>
                          </a:solidFill>
                          <a:effectLst/>
                          <a:latin typeface="Arial Narrow" pitchFamily="34" charset="0"/>
                          <a:cs typeface="Times New Roman" pitchFamily="18" charset="0"/>
                        </a:rPr>
                        <a:t>3 - 30 GHz</a:t>
                      </a:r>
                      <a:endParaRPr kumimoji="0" lang="en-US" sz="1200" b="0" i="0" u="none" strike="noStrike" cap="none" normalizeH="0" baseline="0" dirty="0" smtClean="0">
                        <a:ln>
                          <a:noFill/>
                        </a:ln>
                        <a:solidFill>
                          <a:srgbClr val="003399"/>
                        </a:solidFill>
                        <a:effectLst/>
                        <a:latin typeface="Times New Roman" pitchFamily="18" charset="0"/>
                      </a:endParaRPr>
                    </a:p>
                  </a:txBody>
                  <a:tcPr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3399"/>
                          </a:solidFill>
                          <a:effectLst/>
                          <a:latin typeface="Arial Narrow" pitchFamily="34" charset="0"/>
                          <a:cs typeface="Times New Roman" pitchFamily="18" charset="0"/>
                        </a:rPr>
                        <a:t>1 – 10 cm</a:t>
                      </a:r>
                      <a:endParaRPr kumimoji="0" lang="en-US" sz="1200" b="0" i="0" u="none" strike="noStrike" cap="none" normalizeH="0" baseline="0" dirty="0" smtClean="0">
                        <a:ln>
                          <a:noFill/>
                        </a:ln>
                        <a:solidFill>
                          <a:srgbClr val="003399"/>
                        </a:solidFill>
                        <a:effectLst/>
                        <a:latin typeface="Times New Roman" pitchFamily="18" charset="0"/>
                      </a:endParaRPr>
                    </a:p>
                  </a:txBody>
                  <a:tcPr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3399"/>
                          </a:solidFill>
                          <a:effectLst/>
                          <a:latin typeface="Arial Narrow" pitchFamily="34" charset="0"/>
                          <a:cs typeface="Times New Roman" pitchFamily="18" charset="0"/>
                        </a:rPr>
                        <a:t>DBS satellite television broadcasting, WLAN (Wi-Fi), </a:t>
                      </a:r>
                      <a:r>
                        <a:rPr kumimoji="0" lang="en-US" sz="1200" b="0" i="0" u="none" strike="noStrike" cap="none" normalizeH="0" baseline="0" dirty="0" err="1" smtClean="0">
                          <a:ln>
                            <a:noFill/>
                          </a:ln>
                          <a:solidFill>
                            <a:srgbClr val="003399"/>
                          </a:solidFill>
                          <a:effectLst/>
                          <a:latin typeface="Arial Narrow" pitchFamily="34" charset="0"/>
                          <a:cs typeface="Times New Roman" pitchFamily="18" charset="0"/>
                        </a:rPr>
                        <a:t>WiMAX</a:t>
                      </a:r>
                      <a:r>
                        <a:rPr kumimoji="0" lang="en-US" sz="1200" b="0" i="0" u="none" strike="noStrike" cap="none" normalizeH="0" baseline="0" dirty="0" smtClean="0">
                          <a:ln>
                            <a:noFill/>
                          </a:ln>
                          <a:solidFill>
                            <a:srgbClr val="003399"/>
                          </a:solidFill>
                          <a:effectLst/>
                          <a:latin typeface="Arial Narrow" pitchFamily="34" charset="0"/>
                          <a:cs typeface="Times New Roman" pitchFamily="18" charset="0"/>
                        </a:rPr>
                        <a:t>, radars</a:t>
                      </a:r>
                      <a:endParaRPr kumimoji="0" lang="en-US" sz="1200" b="0" i="0" u="none" strike="noStrike" cap="none" normalizeH="0" baseline="0" dirty="0" smtClean="0">
                        <a:ln>
                          <a:noFill/>
                        </a:ln>
                        <a:solidFill>
                          <a:srgbClr val="003399"/>
                        </a:solidFill>
                        <a:effectLst/>
                        <a:latin typeface="Times New Roman" pitchFamily="18" charset="0"/>
                      </a:endParaRPr>
                    </a:p>
                  </a:txBody>
                  <a:tcPr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bg1">
                        <a:lumMod val="95000"/>
                      </a:schemeClr>
                    </a:solidFill>
                  </a:tcPr>
                </a:tc>
              </a:tr>
              <a:tr h="585318">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3399"/>
                          </a:solidFill>
                          <a:effectLst/>
                          <a:latin typeface="Arial Narrow" pitchFamily="34" charset="0"/>
                          <a:cs typeface="Times New Roman" pitchFamily="18" charset="0"/>
                        </a:rPr>
                        <a:t>Extremely high frequency</a:t>
                      </a:r>
                      <a:endParaRPr kumimoji="0" lang="en-US" sz="1200" b="0" i="0" u="none" strike="noStrike" cap="none" normalizeH="0" baseline="0" dirty="0" smtClean="0">
                        <a:ln>
                          <a:noFill/>
                        </a:ln>
                        <a:solidFill>
                          <a:srgbClr val="003399"/>
                        </a:solidFill>
                        <a:effectLst/>
                        <a:latin typeface="Times New Roman" pitchFamily="18" charset="0"/>
                      </a:endParaRPr>
                    </a:p>
                  </a:txBody>
                  <a:tcPr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3399"/>
                          </a:solidFill>
                          <a:effectLst/>
                          <a:latin typeface="Arial Narrow" pitchFamily="34" charset="0"/>
                          <a:cs typeface="Times New Roman" pitchFamily="18" charset="0"/>
                        </a:rPr>
                        <a:t>EHF</a:t>
                      </a:r>
                      <a:endParaRPr kumimoji="0" lang="en-US" sz="1200" b="0" i="0" u="none" strike="noStrike" cap="none" normalizeH="0" baseline="0" dirty="0" smtClean="0">
                        <a:ln>
                          <a:noFill/>
                        </a:ln>
                        <a:solidFill>
                          <a:srgbClr val="003399"/>
                        </a:solidFill>
                        <a:effectLst/>
                        <a:latin typeface="Times New Roman" pitchFamily="18" charset="0"/>
                      </a:endParaRPr>
                    </a:p>
                  </a:txBody>
                  <a:tcPr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3399"/>
                          </a:solidFill>
                          <a:effectLst/>
                          <a:latin typeface="Arial Narrow" pitchFamily="34" charset="0"/>
                          <a:cs typeface="Times New Roman" pitchFamily="18" charset="0"/>
                        </a:rPr>
                        <a:t>11</a:t>
                      </a:r>
                      <a:endParaRPr kumimoji="0" lang="en-US" sz="1200" b="0" i="0" u="none" strike="noStrike" cap="none" normalizeH="0" baseline="0" dirty="0" smtClean="0">
                        <a:ln>
                          <a:noFill/>
                        </a:ln>
                        <a:solidFill>
                          <a:srgbClr val="003399"/>
                        </a:solidFill>
                        <a:effectLst/>
                        <a:latin typeface="Times New Roman" pitchFamily="18" charset="0"/>
                      </a:endParaRPr>
                    </a:p>
                  </a:txBody>
                  <a:tcPr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3399"/>
                          </a:solidFill>
                          <a:effectLst/>
                          <a:latin typeface="Arial Narrow" pitchFamily="34" charset="0"/>
                          <a:cs typeface="Times New Roman" pitchFamily="18" charset="0"/>
                        </a:rPr>
                        <a:t>30–300 GHz</a:t>
                      </a:r>
                      <a:endParaRPr kumimoji="0" lang="en-US" sz="1200" b="0" i="0" u="none" strike="noStrike" cap="none" normalizeH="0" baseline="0" dirty="0" smtClean="0">
                        <a:ln>
                          <a:noFill/>
                        </a:ln>
                        <a:solidFill>
                          <a:srgbClr val="003399"/>
                        </a:solidFill>
                        <a:effectLst/>
                        <a:latin typeface="Times New Roman" pitchFamily="18" charset="0"/>
                      </a:endParaRPr>
                    </a:p>
                  </a:txBody>
                  <a:tcPr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3399"/>
                          </a:solidFill>
                          <a:effectLst/>
                          <a:latin typeface="Arial Narrow" pitchFamily="34" charset="0"/>
                          <a:cs typeface="Times New Roman" pitchFamily="18" charset="0"/>
                        </a:rPr>
                        <a:t>1 – 10 mm</a:t>
                      </a:r>
                      <a:endParaRPr kumimoji="0" lang="en-US" sz="1200" b="0" i="0" u="none" strike="noStrike" cap="none" normalizeH="0" baseline="0" dirty="0" smtClean="0">
                        <a:ln>
                          <a:noFill/>
                        </a:ln>
                        <a:solidFill>
                          <a:srgbClr val="003399"/>
                        </a:solidFill>
                        <a:effectLst/>
                        <a:latin typeface="Times New Roman" pitchFamily="18" charset="0"/>
                      </a:endParaRPr>
                    </a:p>
                  </a:txBody>
                  <a:tcPr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3399"/>
                          </a:solidFill>
                          <a:effectLst/>
                          <a:latin typeface="Arial Narrow" pitchFamily="34" charset="0"/>
                          <a:cs typeface="Times New Roman" pitchFamily="18" charset="0"/>
                        </a:rPr>
                        <a:t>directed-energy weapon (Active Denial System), Security screening (Millimeter wave scanner), </a:t>
                      </a:r>
                      <a:r>
                        <a:rPr kumimoji="0" lang="en-US" sz="1200" b="0" i="0" u="none" strike="noStrike" cap="none" normalizeH="0" baseline="0" dirty="0" err="1" smtClean="0">
                          <a:ln>
                            <a:noFill/>
                          </a:ln>
                          <a:solidFill>
                            <a:srgbClr val="003399"/>
                          </a:solidFill>
                          <a:effectLst/>
                          <a:latin typeface="Arial Narrow" pitchFamily="34" charset="0"/>
                          <a:cs typeface="Times New Roman" pitchFamily="18" charset="0"/>
                        </a:rPr>
                        <a:t>intersatellite</a:t>
                      </a:r>
                      <a:r>
                        <a:rPr kumimoji="0" lang="en-US" sz="1200" b="0" i="0" u="none" strike="noStrike" cap="none" normalizeH="0" baseline="0" dirty="0" smtClean="0">
                          <a:ln>
                            <a:noFill/>
                          </a:ln>
                          <a:solidFill>
                            <a:srgbClr val="003399"/>
                          </a:solidFill>
                          <a:effectLst/>
                          <a:latin typeface="Arial Narrow" pitchFamily="34" charset="0"/>
                          <a:cs typeface="Times New Roman" pitchFamily="18" charset="0"/>
                        </a:rPr>
                        <a:t> links, </a:t>
                      </a:r>
                      <a:r>
                        <a:rPr kumimoji="0" lang="en-US" sz="1200" b="0" i="0" u="none" strike="noStrike" cap="none" normalizeH="0" baseline="0" dirty="0" err="1" smtClean="0">
                          <a:ln>
                            <a:noFill/>
                          </a:ln>
                          <a:solidFill>
                            <a:srgbClr val="003399"/>
                          </a:solidFill>
                          <a:effectLst/>
                          <a:latin typeface="Arial Narrow" pitchFamily="34" charset="0"/>
                          <a:cs typeface="Times New Roman" pitchFamily="18" charset="0"/>
                        </a:rPr>
                        <a:t>WiMAX</a:t>
                      </a:r>
                      <a:r>
                        <a:rPr kumimoji="0" lang="en-US" sz="1200" b="0" i="0" u="none" strike="noStrike" cap="none" normalizeH="0" baseline="0" dirty="0" smtClean="0">
                          <a:ln>
                            <a:noFill/>
                          </a:ln>
                          <a:solidFill>
                            <a:srgbClr val="003399"/>
                          </a:solidFill>
                          <a:effectLst/>
                          <a:latin typeface="Arial Narrow" pitchFamily="34" charset="0"/>
                          <a:cs typeface="Times New Roman" pitchFamily="18" charset="0"/>
                        </a:rPr>
                        <a:t>, high resolution radar</a:t>
                      </a:r>
                      <a:endParaRPr kumimoji="0" lang="en-US" sz="1200" b="0" i="0" u="none" strike="noStrike" cap="none" normalizeH="0" baseline="0" dirty="0" smtClean="0">
                        <a:ln>
                          <a:noFill/>
                        </a:ln>
                        <a:solidFill>
                          <a:srgbClr val="003399"/>
                        </a:solidFill>
                        <a:effectLst/>
                        <a:latin typeface="Times New Roman" pitchFamily="18" charset="0"/>
                      </a:endParaRPr>
                    </a:p>
                  </a:txBody>
                  <a:tcPr anchor="ct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chemeClr val="bg1"/>
                    </a:solidFill>
                  </a:tcPr>
                </a:tc>
              </a:tr>
            </a:tbl>
          </a:graphicData>
        </a:graphic>
      </p:graphicFrame>
      <p:sp>
        <p:nvSpPr>
          <p:cNvPr id="9" name="TextBox 8"/>
          <p:cNvSpPr txBox="1"/>
          <p:nvPr/>
        </p:nvSpPr>
        <p:spPr>
          <a:xfrm>
            <a:off x="4267200" y="6428601"/>
            <a:ext cx="4105611" cy="276999"/>
          </a:xfrm>
          <a:prstGeom prst="rect">
            <a:avLst/>
          </a:prstGeom>
          <a:noFill/>
        </p:spPr>
        <p:txBody>
          <a:bodyPr wrap="none" rtlCol="0">
            <a:spAutoFit/>
          </a:bodyPr>
          <a:lstStyle/>
          <a:p>
            <a:r>
              <a:rPr lang="en-US" b="1" dirty="0" smtClean="0">
                <a:solidFill>
                  <a:srgbClr val="003399"/>
                </a:solidFill>
              </a:rPr>
              <a:t>Reference:</a:t>
            </a:r>
            <a:r>
              <a:rPr lang="en-US" dirty="0" smtClean="0">
                <a:solidFill>
                  <a:srgbClr val="003399"/>
                </a:solidFill>
              </a:rPr>
              <a:t> http://en.wikipedia.org/wiki/ITU_Radio_Bands</a:t>
            </a:r>
            <a:endParaRPr lang="en-US" dirty="0">
              <a:solidFill>
                <a:srgbClr val="003399"/>
              </a:solidFill>
            </a:endParaRPr>
          </a:p>
        </p:txBody>
      </p:sp>
      <p:sp>
        <p:nvSpPr>
          <p:cNvPr id="11" name="Rounded Rectangle 10"/>
          <p:cNvSpPr/>
          <p:nvPr/>
        </p:nvSpPr>
        <p:spPr bwMode="auto">
          <a:xfrm>
            <a:off x="134816" y="4572000"/>
            <a:ext cx="8869680" cy="1783080"/>
          </a:xfrm>
          <a:prstGeom prst="roundRect">
            <a:avLst>
              <a:gd name="adj" fmla="val 9270"/>
            </a:avLst>
          </a:prstGeom>
          <a:noFill/>
          <a:ln w="38100" cap="flat" cmpd="sng" algn="ctr">
            <a:solidFill>
              <a:srgbClr val="FF0000"/>
            </a:solidFill>
            <a:prstDash val="sysDash"/>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200" dirty="0" smtClean="0"/>
              <a:t>Physical Layer (Layer 1)</a:t>
            </a:r>
            <a:r>
              <a:rPr lang="en-US" dirty="0" smtClean="0"/>
              <a:t/>
            </a:r>
            <a:br>
              <a:rPr lang="en-US" dirty="0" smtClean="0"/>
            </a:br>
            <a:r>
              <a:rPr lang="en-US" dirty="0" smtClean="0"/>
              <a:t>RF Network – Microwave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Microwaves are electromagnetic waves:</a:t>
            </a:r>
          </a:p>
          <a:p>
            <a:pPr lvl="1"/>
            <a:r>
              <a:rPr lang="en-US" dirty="0" smtClean="0"/>
              <a:t>Frequencies: 300MHz – 300GHz</a:t>
            </a:r>
          </a:p>
          <a:p>
            <a:pPr lvl="2"/>
            <a:r>
              <a:rPr lang="en-US" dirty="0" smtClean="0"/>
              <a:t>Includes: ultra high frequency (UHF), super high frequency (SHF), and extremely high frequency (EHF).</a:t>
            </a:r>
          </a:p>
          <a:p>
            <a:pPr lvl="1"/>
            <a:r>
              <a:rPr lang="en-US" dirty="0" smtClean="0"/>
              <a:t>Wave lengths: 1 mm to 1 meter</a:t>
            </a:r>
          </a:p>
          <a:p>
            <a:r>
              <a:rPr lang="en-US" dirty="0" smtClean="0"/>
              <a:t>Usually used for:</a:t>
            </a:r>
          </a:p>
          <a:p>
            <a:pPr lvl="1"/>
            <a:r>
              <a:rPr lang="en-US" dirty="0" smtClean="0"/>
              <a:t>Wide area communications: </a:t>
            </a:r>
            <a:r>
              <a:rPr lang="en-US" dirty="0" err="1" smtClean="0"/>
              <a:t>Satcom</a:t>
            </a:r>
            <a:r>
              <a:rPr lang="en-US" dirty="0" smtClean="0"/>
              <a:t>, TV broadcasts, etc.</a:t>
            </a:r>
          </a:p>
          <a:p>
            <a:pPr lvl="1"/>
            <a:r>
              <a:rPr lang="en-US" dirty="0" smtClean="0"/>
              <a:t>Metropolitan area communications: </a:t>
            </a:r>
            <a:r>
              <a:rPr lang="en-US" u="sng" dirty="0" smtClean="0">
                <a:solidFill>
                  <a:srgbClr val="FF6600"/>
                </a:solidFill>
              </a:rPr>
              <a:t>IEEE 802.16</a:t>
            </a:r>
            <a:r>
              <a:rPr lang="en-US" dirty="0" smtClean="0"/>
              <a:t> (</a:t>
            </a:r>
            <a:r>
              <a:rPr lang="en-US" u="sng" dirty="0" err="1" smtClean="0">
                <a:solidFill>
                  <a:srgbClr val="FF6600"/>
                </a:solidFill>
              </a:rPr>
              <a:t>WiMAX</a:t>
            </a:r>
            <a:r>
              <a:rPr lang="en-US" dirty="0" smtClean="0"/>
              <a:t>), cellular communications</a:t>
            </a:r>
          </a:p>
          <a:p>
            <a:pPr lvl="1"/>
            <a:r>
              <a:rPr lang="en-US" dirty="0" smtClean="0"/>
              <a:t>Local area communications: </a:t>
            </a:r>
            <a:r>
              <a:rPr lang="en-US" u="sng" dirty="0" smtClean="0">
                <a:solidFill>
                  <a:srgbClr val="FF6600"/>
                </a:solidFill>
              </a:rPr>
              <a:t>IEEE 802.11 a/b/g</a:t>
            </a:r>
            <a:r>
              <a:rPr lang="en-US" dirty="0" smtClean="0"/>
              <a:t>, etc.</a:t>
            </a:r>
          </a:p>
          <a:p>
            <a:pPr lvl="1"/>
            <a:r>
              <a:rPr lang="en-US" dirty="0" smtClean="0"/>
              <a:t>Personal area communications: </a:t>
            </a:r>
            <a:r>
              <a:rPr lang="en-US" u="sng" dirty="0" smtClean="0">
                <a:solidFill>
                  <a:srgbClr val="FF6600"/>
                </a:solidFill>
              </a:rPr>
              <a:t>Bluetooth</a:t>
            </a:r>
          </a:p>
          <a:p>
            <a:r>
              <a:rPr lang="en-US" dirty="0" smtClean="0"/>
              <a:t>Line of sight (LOS) communication technology</a:t>
            </a:r>
          </a:p>
          <a:p>
            <a:pPr lvl="1"/>
            <a:r>
              <a:rPr lang="en-US" dirty="0" smtClean="0"/>
              <a:t>Signal relay over long distance: land, sea, space.</a:t>
            </a:r>
          </a:p>
          <a:p>
            <a:pPr lvl="1"/>
            <a:r>
              <a:rPr lang="en-US" dirty="0" smtClean="0"/>
              <a:t>Operating constrains: Ice, snow, heavy rain, and dust storm, solar flare, strong electro-magnetic interference (EMI), high altitude electro-magnetic pulse (HEMP), etc.</a:t>
            </a:r>
            <a:endParaRPr lang="en-US" dirty="0"/>
          </a:p>
        </p:txBody>
      </p:sp>
      <p:sp>
        <p:nvSpPr>
          <p:cNvPr id="4" name="Slide Number Placeholder 3"/>
          <p:cNvSpPr>
            <a:spLocks noGrp="1"/>
          </p:cNvSpPr>
          <p:nvPr>
            <p:ph type="sldNum" sz="quarter" idx="10"/>
          </p:nvPr>
        </p:nvSpPr>
        <p:spPr/>
        <p:txBody>
          <a:bodyPr/>
          <a:lstStyle/>
          <a:p>
            <a:pPr>
              <a:defRPr/>
            </a:pPr>
            <a:r>
              <a:rPr lang="en-US" smtClean="0"/>
              <a:t>- </a:t>
            </a:r>
            <a:fld id="{A0E4D1EF-C73B-45D1-AE01-77128BFC74CC}" type="slidenum">
              <a:rPr lang="en-US" smtClean="0"/>
              <a:pPr>
                <a:defRPr/>
              </a:pPr>
              <a:t>32</a:t>
            </a:fld>
            <a:r>
              <a:rPr lang="en-US" smtClean="0"/>
              <a:t> -</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3"/>
          <p:cNvSpPr>
            <a:spLocks noGrp="1"/>
          </p:cNvSpPr>
          <p:nvPr>
            <p:ph type="sldNum" sz="quarter" idx="10"/>
          </p:nvPr>
        </p:nvSpPr>
        <p:spPr>
          <a:noFill/>
        </p:spPr>
        <p:txBody>
          <a:bodyPr/>
          <a:lstStyle/>
          <a:p>
            <a:r>
              <a:rPr lang="en-US" dirty="0"/>
              <a:t>- </a:t>
            </a:r>
            <a:fld id="{07DB4045-7363-48B3-9E80-320DFA830E8B}" type="slidenum">
              <a:rPr lang="en-US"/>
              <a:pPr/>
              <a:t>33</a:t>
            </a:fld>
            <a:r>
              <a:rPr lang="en-US" dirty="0"/>
              <a:t> -</a:t>
            </a:r>
          </a:p>
        </p:txBody>
      </p:sp>
      <p:sp>
        <p:nvSpPr>
          <p:cNvPr id="62467" name="Rectangle 2"/>
          <p:cNvSpPr>
            <a:spLocks noGrp="1" noChangeArrowheads="1"/>
          </p:cNvSpPr>
          <p:nvPr>
            <p:ph type="title"/>
          </p:nvPr>
        </p:nvSpPr>
        <p:spPr/>
        <p:txBody>
          <a:bodyPr/>
          <a:lstStyle/>
          <a:p>
            <a:r>
              <a:rPr lang="en-US" sz="1200" dirty="0" smtClean="0"/>
              <a:t>Physical Layer (Layer 1) + </a:t>
            </a:r>
            <a:br>
              <a:rPr lang="en-US" sz="1200" dirty="0" smtClean="0"/>
            </a:br>
            <a:r>
              <a:rPr lang="en-US" dirty="0" smtClean="0"/>
              <a:t>RF Network – Spread Spectrum</a:t>
            </a:r>
          </a:p>
        </p:txBody>
      </p:sp>
      <p:sp>
        <p:nvSpPr>
          <p:cNvPr id="62468" name="Rectangle 3"/>
          <p:cNvSpPr>
            <a:spLocks noGrp="1" noChangeArrowheads="1"/>
          </p:cNvSpPr>
          <p:nvPr>
            <p:ph type="body" idx="1"/>
          </p:nvPr>
        </p:nvSpPr>
        <p:spPr/>
        <p:txBody>
          <a:bodyPr/>
          <a:lstStyle/>
          <a:p>
            <a:r>
              <a:rPr lang="en-US" dirty="0" smtClean="0"/>
              <a:t>Spread-spectrum is a communication method that spreads (or distributes) one or more discrete frequencies in </a:t>
            </a:r>
            <a:r>
              <a:rPr lang="en-US" u="sng" dirty="0" smtClean="0">
                <a:solidFill>
                  <a:srgbClr val="FF6600"/>
                </a:solidFill>
              </a:rPr>
              <a:t>time</a:t>
            </a:r>
            <a:r>
              <a:rPr lang="en-US" dirty="0" smtClean="0"/>
              <a:t> or </a:t>
            </a:r>
            <a:r>
              <a:rPr lang="en-US" u="sng" dirty="0" smtClean="0">
                <a:solidFill>
                  <a:srgbClr val="FF6600"/>
                </a:solidFill>
              </a:rPr>
              <a:t>frequency</a:t>
            </a:r>
            <a:r>
              <a:rPr lang="en-US" dirty="0" smtClean="0"/>
              <a:t> domains</a:t>
            </a:r>
          </a:p>
          <a:p>
            <a:r>
              <a:rPr lang="en-US" dirty="0" smtClean="0"/>
              <a:t>Two types of multiplex methods:</a:t>
            </a:r>
          </a:p>
          <a:p>
            <a:pPr lvl="1">
              <a:buClr>
                <a:srgbClr val="003399"/>
              </a:buClr>
            </a:pPr>
            <a:r>
              <a:rPr lang="en-US" u="sng" dirty="0" smtClean="0">
                <a:solidFill>
                  <a:srgbClr val="FF6600"/>
                </a:solidFill>
              </a:rPr>
              <a:t>Circuit</a:t>
            </a:r>
            <a:r>
              <a:rPr lang="en-US" dirty="0" smtClean="0"/>
              <a:t> – Constant bandwidth</a:t>
            </a:r>
          </a:p>
          <a:p>
            <a:pPr lvl="1">
              <a:buClr>
                <a:srgbClr val="003399"/>
              </a:buClr>
            </a:pPr>
            <a:r>
              <a:rPr lang="en-US" u="sng" dirty="0" smtClean="0">
                <a:solidFill>
                  <a:srgbClr val="FF6600"/>
                </a:solidFill>
              </a:rPr>
              <a:t>Statistical</a:t>
            </a:r>
            <a:r>
              <a:rPr lang="en-US" dirty="0" smtClean="0"/>
              <a:t> – Variable bandwidth</a:t>
            </a:r>
          </a:p>
          <a:p>
            <a:r>
              <a:rPr lang="en-US" dirty="0" smtClean="0"/>
              <a:t>Two popular methods:</a:t>
            </a:r>
          </a:p>
          <a:p>
            <a:pPr lvl="1">
              <a:buClr>
                <a:srgbClr val="003399"/>
              </a:buClr>
            </a:pPr>
            <a:r>
              <a:rPr lang="en-US" u="sng" dirty="0" smtClean="0">
                <a:solidFill>
                  <a:srgbClr val="FF6600"/>
                </a:solidFill>
              </a:rPr>
              <a:t>Direct-sequence spread spectrum</a:t>
            </a:r>
            <a:r>
              <a:rPr lang="en-US" dirty="0" smtClean="0"/>
              <a:t> (DSSS)</a:t>
            </a:r>
          </a:p>
          <a:p>
            <a:pPr lvl="2">
              <a:buClr>
                <a:srgbClr val="003399"/>
              </a:buClr>
              <a:buFont typeface="Arial" charset="0"/>
              <a:buChar char="–"/>
            </a:pPr>
            <a:r>
              <a:rPr lang="en-US" dirty="0" smtClean="0"/>
              <a:t>Example: GPS, CDMA, IEEE 802.11b/g</a:t>
            </a:r>
          </a:p>
          <a:p>
            <a:pPr lvl="1">
              <a:buClr>
                <a:srgbClr val="003399"/>
              </a:buClr>
            </a:pPr>
            <a:r>
              <a:rPr lang="en-US" u="sng" dirty="0" smtClean="0">
                <a:solidFill>
                  <a:srgbClr val="FF6600"/>
                </a:solidFill>
              </a:rPr>
              <a:t>Frequency-hopping spread spectrum</a:t>
            </a:r>
            <a:r>
              <a:rPr lang="en-US" dirty="0" smtClean="0"/>
              <a:t> (FHSS)</a:t>
            </a:r>
          </a:p>
          <a:p>
            <a:pPr lvl="2">
              <a:buClr>
                <a:srgbClr val="003399"/>
              </a:buClr>
              <a:buFont typeface="Arial" charset="0"/>
              <a:buChar char="–"/>
            </a:pPr>
            <a:r>
              <a:rPr lang="en-US" dirty="0" smtClean="0"/>
              <a:t>Example: TDMA – GSM, Dynamic TDMA – Bluetooth, IEEE 802.11a, IEEE 802.16a (WiMax)</a:t>
            </a:r>
          </a:p>
          <a:p>
            <a:pPr lvl="1">
              <a:buClr>
                <a:srgbClr val="003399"/>
              </a:buClr>
            </a:pPr>
            <a:r>
              <a:rPr lang="en-US" dirty="0" smtClean="0"/>
              <a:t>Note: IEEE 802.11 uses both methods</a:t>
            </a:r>
          </a:p>
          <a:p>
            <a:endParaRPr lang="en-US" dirty="0" smtClean="0"/>
          </a:p>
        </p:txBody>
      </p:sp>
      <p:sp>
        <p:nvSpPr>
          <p:cNvPr id="62469" name="Text Box 4"/>
          <p:cNvSpPr txBox="1">
            <a:spLocks noChangeArrowheads="1"/>
          </p:cNvSpPr>
          <p:nvPr/>
        </p:nvSpPr>
        <p:spPr bwMode="auto">
          <a:xfrm>
            <a:off x="3810000" y="6248400"/>
            <a:ext cx="184150" cy="274638"/>
          </a:xfrm>
          <a:prstGeom prst="rect">
            <a:avLst/>
          </a:prstGeom>
          <a:noFill/>
          <a:ln w="9525">
            <a:noFill/>
            <a:miter lim="800000"/>
            <a:headEnd/>
            <a:tailEnd/>
          </a:ln>
        </p:spPr>
        <p:txBody>
          <a:bodyPr wrap="none">
            <a:spAutoFit/>
          </a:bodyPr>
          <a:lstStyle/>
          <a:p>
            <a:endParaRPr lang="en-US" dirty="0"/>
          </a:p>
        </p:txBody>
      </p:sp>
      <p:sp>
        <p:nvSpPr>
          <p:cNvPr id="62470" name="Text Box 5"/>
          <p:cNvSpPr txBox="1">
            <a:spLocks noChangeArrowheads="1"/>
          </p:cNvSpPr>
          <p:nvPr/>
        </p:nvSpPr>
        <p:spPr bwMode="auto">
          <a:xfrm>
            <a:off x="4149725" y="6507163"/>
            <a:ext cx="4107215" cy="276999"/>
          </a:xfrm>
          <a:prstGeom prst="rect">
            <a:avLst/>
          </a:prstGeom>
          <a:noFill/>
          <a:ln w="9525">
            <a:noFill/>
            <a:miter lim="800000"/>
            <a:headEnd/>
            <a:tailEnd/>
          </a:ln>
        </p:spPr>
        <p:txBody>
          <a:bodyPr wrap="none">
            <a:spAutoFit/>
          </a:bodyPr>
          <a:lstStyle/>
          <a:p>
            <a:r>
              <a:rPr lang="en-US" b="1" dirty="0" smtClean="0">
                <a:solidFill>
                  <a:srgbClr val="003399"/>
                </a:solidFill>
              </a:rPr>
              <a:t>Reference:</a:t>
            </a:r>
            <a:r>
              <a:rPr lang="en-US" dirty="0" smtClean="0">
                <a:solidFill>
                  <a:srgbClr val="003399"/>
                </a:solidFill>
              </a:rPr>
              <a:t> </a:t>
            </a:r>
            <a:r>
              <a:rPr lang="en-US" dirty="0">
                <a:solidFill>
                  <a:srgbClr val="003399"/>
                </a:solidFill>
              </a:rPr>
              <a:t>http://</a:t>
            </a:r>
            <a:r>
              <a:rPr lang="en-US" dirty="0" smtClean="0">
                <a:solidFill>
                  <a:srgbClr val="003399"/>
                </a:solidFill>
              </a:rPr>
              <a:t>en.wikipedia.org/wiki/Spread_spectrum</a:t>
            </a:r>
            <a:endParaRPr lang="en-US" dirty="0">
              <a:solidFill>
                <a:srgbClr val="003399"/>
              </a:solidFill>
            </a:endParaRPr>
          </a:p>
        </p:txBody>
      </p:sp>
      <p:pic>
        <p:nvPicPr>
          <p:cNvPr id="88065" name="Picture 1"/>
          <p:cNvPicPr>
            <a:picLocks noChangeAspect="1" noChangeArrowheads="1"/>
          </p:cNvPicPr>
          <p:nvPr/>
        </p:nvPicPr>
        <p:blipFill>
          <a:blip r:embed="rId3" cstate="print"/>
          <a:srcRect/>
          <a:stretch>
            <a:fillRect/>
          </a:stretch>
        </p:blipFill>
        <p:spPr bwMode="auto">
          <a:xfrm>
            <a:off x="6781800" y="3931920"/>
            <a:ext cx="1242060" cy="716280"/>
          </a:xfrm>
          <a:prstGeom prst="rect">
            <a:avLst/>
          </a:prstGeom>
          <a:noFill/>
          <a:ln w="9525">
            <a:noFill/>
            <a:miter lim="800000"/>
            <a:headEnd/>
            <a:tailEnd/>
          </a:ln>
        </p:spPr>
      </p:pic>
      <p:pic>
        <p:nvPicPr>
          <p:cNvPr id="88066" name="Picture 2"/>
          <p:cNvPicPr>
            <a:picLocks noChangeAspect="1" noChangeArrowheads="1"/>
          </p:cNvPicPr>
          <p:nvPr/>
        </p:nvPicPr>
        <p:blipFill>
          <a:blip r:embed="rId4" cstate="print"/>
          <a:srcRect/>
          <a:stretch>
            <a:fillRect/>
          </a:stretch>
        </p:blipFill>
        <p:spPr bwMode="auto">
          <a:xfrm>
            <a:off x="6781800" y="5334000"/>
            <a:ext cx="1242060" cy="7162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3"/>
          <p:cNvSpPr>
            <a:spLocks noGrp="1"/>
          </p:cNvSpPr>
          <p:nvPr>
            <p:ph type="sldNum" sz="quarter" idx="10"/>
          </p:nvPr>
        </p:nvSpPr>
        <p:spPr>
          <a:noFill/>
        </p:spPr>
        <p:txBody>
          <a:bodyPr/>
          <a:lstStyle/>
          <a:p>
            <a:r>
              <a:rPr lang="en-US" dirty="0"/>
              <a:t>- </a:t>
            </a:r>
            <a:fld id="{07DB4045-7363-48B3-9E80-320DFA830E8B}" type="slidenum">
              <a:rPr lang="en-US"/>
              <a:pPr/>
              <a:t>34</a:t>
            </a:fld>
            <a:r>
              <a:rPr lang="en-US" dirty="0"/>
              <a:t> -</a:t>
            </a:r>
          </a:p>
        </p:txBody>
      </p:sp>
      <p:sp>
        <p:nvSpPr>
          <p:cNvPr id="62467" name="Rectangle 2"/>
          <p:cNvSpPr>
            <a:spLocks noGrp="1" noChangeArrowheads="1"/>
          </p:cNvSpPr>
          <p:nvPr>
            <p:ph type="title"/>
          </p:nvPr>
        </p:nvSpPr>
        <p:spPr/>
        <p:txBody>
          <a:bodyPr/>
          <a:lstStyle/>
          <a:p>
            <a:r>
              <a:rPr lang="en-US" sz="1200" dirty="0" smtClean="0"/>
              <a:t>Physical Layer (Layer 1) + </a:t>
            </a:r>
            <a:br>
              <a:rPr lang="en-US" sz="1200" dirty="0" smtClean="0"/>
            </a:br>
            <a:r>
              <a:rPr lang="en-US" dirty="0" smtClean="0"/>
              <a:t>RF Network – 3G Wireless Communications</a:t>
            </a:r>
          </a:p>
        </p:txBody>
      </p:sp>
      <p:sp>
        <p:nvSpPr>
          <p:cNvPr id="62468" name="Rectangle 3"/>
          <p:cNvSpPr>
            <a:spLocks noGrp="1" noChangeArrowheads="1"/>
          </p:cNvSpPr>
          <p:nvPr>
            <p:ph type="body" idx="1"/>
          </p:nvPr>
        </p:nvSpPr>
        <p:spPr/>
        <p:txBody>
          <a:bodyPr/>
          <a:lstStyle/>
          <a:p>
            <a:r>
              <a:rPr lang="en-US" dirty="0" smtClean="0"/>
              <a:t>3G – 3</a:t>
            </a:r>
            <a:r>
              <a:rPr lang="en-US" baseline="30000" dirty="0" smtClean="0"/>
              <a:t>rd</a:t>
            </a:r>
            <a:r>
              <a:rPr lang="en-US" dirty="0" smtClean="0"/>
              <a:t> Generation</a:t>
            </a:r>
          </a:p>
          <a:p>
            <a:r>
              <a:rPr lang="en-US" dirty="0" smtClean="0"/>
              <a:t>International Mobile Telecommunications-2000 (</a:t>
            </a:r>
            <a:r>
              <a:rPr lang="en-US" u="sng" dirty="0" smtClean="0">
                <a:solidFill>
                  <a:srgbClr val="FF6600"/>
                </a:solidFill>
              </a:rPr>
              <a:t>IMT-2000</a:t>
            </a:r>
            <a:r>
              <a:rPr lang="en-US" dirty="0" smtClean="0"/>
              <a:t>) is the </a:t>
            </a:r>
            <a:r>
              <a:rPr lang="en-US" u="sng" dirty="0" smtClean="0">
                <a:solidFill>
                  <a:srgbClr val="FF6600"/>
                </a:solidFill>
              </a:rPr>
              <a:t>global standard for 3G </a:t>
            </a:r>
            <a:r>
              <a:rPr lang="en-US" dirty="0" smtClean="0"/>
              <a:t>wireless communications</a:t>
            </a:r>
          </a:p>
          <a:p>
            <a:r>
              <a:rPr lang="en-US" dirty="0" smtClean="0"/>
              <a:t>IMT-2000 specified six radio interfaces:</a:t>
            </a:r>
          </a:p>
          <a:p>
            <a:pPr lvl="1"/>
            <a:r>
              <a:rPr lang="en-US" i="1" dirty="0" smtClean="0"/>
              <a:t>IMT-DS</a:t>
            </a:r>
            <a:r>
              <a:rPr lang="en-US" dirty="0" smtClean="0"/>
              <a:t> Direct-Sequence (a.k.a. W-CDMA)</a:t>
            </a:r>
          </a:p>
          <a:p>
            <a:pPr lvl="1"/>
            <a:r>
              <a:rPr lang="en-US" i="1" dirty="0" smtClean="0"/>
              <a:t>IMT-MC</a:t>
            </a:r>
            <a:r>
              <a:rPr lang="en-US" dirty="0" smtClean="0"/>
              <a:t> Multi-Carrier (a.k.a. CDMA2000)</a:t>
            </a:r>
          </a:p>
          <a:p>
            <a:pPr lvl="1"/>
            <a:r>
              <a:rPr lang="en-US" i="1" dirty="0" smtClean="0"/>
              <a:t>IMT-TD</a:t>
            </a:r>
            <a:r>
              <a:rPr lang="en-US" dirty="0" smtClean="0"/>
              <a:t> Time-Division (TD-CDMA and TD-SCDMA)</a:t>
            </a:r>
          </a:p>
          <a:p>
            <a:pPr lvl="1"/>
            <a:r>
              <a:rPr lang="en-US" i="1" dirty="0" smtClean="0"/>
              <a:t>IMT-SC</a:t>
            </a:r>
            <a:r>
              <a:rPr lang="en-US" dirty="0" smtClean="0"/>
              <a:t> Single Carrier (a.k.a. EDGE)</a:t>
            </a:r>
          </a:p>
          <a:p>
            <a:pPr lvl="1"/>
            <a:r>
              <a:rPr lang="en-US" i="1" dirty="0" smtClean="0"/>
              <a:t>IMT-FT</a:t>
            </a:r>
            <a:r>
              <a:rPr lang="en-US" dirty="0" smtClean="0"/>
              <a:t> Frequency Time (a.k.a. DECT)</a:t>
            </a:r>
          </a:p>
          <a:p>
            <a:pPr lvl="1"/>
            <a:r>
              <a:rPr lang="en-US" i="1" dirty="0" smtClean="0"/>
              <a:t>IMT-OFDMA TDD WMAN </a:t>
            </a:r>
            <a:r>
              <a:rPr lang="en-US" dirty="0" smtClean="0"/>
              <a:t>(a.k.a. WiMAX)</a:t>
            </a:r>
          </a:p>
        </p:txBody>
      </p:sp>
      <p:sp>
        <p:nvSpPr>
          <p:cNvPr id="62469" name="Text Box 4"/>
          <p:cNvSpPr txBox="1">
            <a:spLocks noChangeArrowheads="1"/>
          </p:cNvSpPr>
          <p:nvPr/>
        </p:nvSpPr>
        <p:spPr bwMode="auto">
          <a:xfrm>
            <a:off x="3810000" y="6248400"/>
            <a:ext cx="184150" cy="274638"/>
          </a:xfrm>
          <a:prstGeom prst="rect">
            <a:avLst/>
          </a:prstGeom>
          <a:noFill/>
          <a:ln w="9525">
            <a:noFill/>
            <a:miter lim="800000"/>
            <a:headEnd/>
            <a:tailEnd/>
          </a:ln>
        </p:spPr>
        <p:txBody>
          <a:bodyPr wrap="none">
            <a:spAutoFit/>
          </a:bodyPr>
          <a:lstStyle/>
          <a:p>
            <a:endParaRPr lang="en-US" dirty="0"/>
          </a:p>
        </p:txBody>
      </p:sp>
      <p:sp>
        <p:nvSpPr>
          <p:cNvPr id="62470" name="Text Box 5"/>
          <p:cNvSpPr txBox="1">
            <a:spLocks noChangeArrowheads="1"/>
          </p:cNvSpPr>
          <p:nvPr/>
        </p:nvSpPr>
        <p:spPr bwMode="auto">
          <a:xfrm>
            <a:off x="4149725" y="6507163"/>
            <a:ext cx="3502434" cy="276999"/>
          </a:xfrm>
          <a:prstGeom prst="rect">
            <a:avLst/>
          </a:prstGeom>
          <a:noFill/>
          <a:ln w="9525">
            <a:noFill/>
            <a:miter lim="800000"/>
            <a:headEnd/>
            <a:tailEnd/>
          </a:ln>
        </p:spPr>
        <p:txBody>
          <a:bodyPr wrap="none">
            <a:spAutoFit/>
          </a:bodyPr>
          <a:lstStyle/>
          <a:p>
            <a:r>
              <a:rPr lang="en-US" b="1" dirty="0" smtClean="0">
                <a:solidFill>
                  <a:srgbClr val="003399"/>
                </a:solidFill>
              </a:rPr>
              <a:t>Reference:</a:t>
            </a:r>
            <a:r>
              <a:rPr lang="en-US" dirty="0" smtClean="0">
                <a:solidFill>
                  <a:srgbClr val="003399"/>
                </a:solidFill>
              </a:rPr>
              <a:t> </a:t>
            </a:r>
            <a:r>
              <a:rPr lang="en-US" dirty="0">
                <a:solidFill>
                  <a:srgbClr val="003399"/>
                </a:solidFill>
              </a:rPr>
              <a:t>http://</a:t>
            </a:r>
            <a:r>
              <a:rPr lang="en-US" dirty="0" smtClean="0">
                <a:solidFill>
                  <a:srgbClr val="003399"/>
                </a:solidFill>
              </a:rPr>
              <a:t>en.wikipedia.org/wiki/IMT-2000</a:t>
            </a:r>
            <a:endParaRPr lang="en-US" dirty="0">
              <a:solidFill>
                <a:srgbClr val="003399"/>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Number Placeholder 3"/>
          <p:cNvSpPr>
            <a:spLocks noGrp="1"/>
          </p:cNvSpPr>
          <p:nvPr>
            <p:ph type="sldNum" sz="quarter" idx="10"/>
          </p:nvPr>
        </p:nvSpPr>
        <p:spPr>
          <a:noFill/>
        </p:spPr>
        <p:txBody>
          <a:bodyPr/>
          <a:lstStyle/>
          <a:p>
            <a:r>
              <a:rPr lang="en-US" dirty="0"/>
              <a:t>- </a:t>
            </a:r>
            <a:fld id="{38C4C72E-B467-41D2-B53F-7EDABC136844}" type="slidenum">
              <a:rPr lang="en-US"/>
              <a:pPr/>
              <a:t>35</a:t>
            </a:fld>
            <a:r>
              <a:rPr lang="en-US" dirty="0"/>
              <a:t> -</a:t>
            </a:r>
          </a:p>
        </p:txBody>
      </p:sp>
      <p:sp>
        <p:nvSpPr>
          <p:cNvPr id="63491" name="Rectangle 2"/>
          <p:cNvSpPr>
            <a:spLocks noGrp="1" noChangeArrowheads="1"/>
          </p:cNvSpPr>
          <p:nvPr>
            <p:ph type="title"/>
          </p:nvPr>
        </p:nvSpPr>
        <p:spPr/>
        <p:txBody>
          <a:bodyPr/>
          <a:lstStyle/>
          <a:p>
            <a:r>
              <a:rPr lang="en-US" sz="1200" dirty="0" smtClean="0"/>
              <a:t>Physical Layer (Layer 1) +</a:t>
            </a:r>
            <a:br>
              <a:rPr lang="en-US" sz="1200" dirty="0" smtClean="0"/>
            </a:br>
            <a:r>
              <a:rPr lang="en-US" dirty="0" smtClean="0"/>
              <a:t>RF Network – IEEE 802.11</a:t>
            </a:r>
          </a:p>
        </p:txBody>
      </p:sp>
      <p:sp>
        <p:nvSpPr>
          <p:cNvPr id="63492" name="Rectangle 3"/>
          <p:cNvSpPr>
            <a:spLocks noGrp="1" noChangeArrowheads="1"/>
          </p:cNvSpPr>
          <p:nvPr>
            <p:ph type="body" idx="1"/>
          </p:nvPr>
        </p:nvSpPr>
        <p:spPr/>
        <p:txBody>
          <a:bodyPr/>
          <a:lstStyle/>
          <a:p>
            <a:pPr>
              <a:lnSpc>
                <a:spcPct val="90000"/>
              </a:lnSpc>
              <a:buClr>
                <a:srgbClr val="003399"/>
              </a:buClr>
            </a:pPr>
            <a:r>
              <a:rPr lang="en-US" u="sng" dirty="0" smtClean="0">
                <a:solidFill>
                  <a:srgbClr val="FF6600"/>
                </a:solidFill>
              </a:rPr>
              <a:t>IEEE 802.11a</a:t>
            </a:r>
          </a:p>
          <a:p>
            <a:pPr lvl="1">
              <a:lnSpc>
                <a:spcPct val="90000"/>
              </a:lnSpc>
              <a:buClr>
                <a:srgbClr val="003399"/>
              </a:buClr>
            </a:pPr>
            <a:r>
              <a:rPr lang="en-US" dirty="0" smtClean="0"/>
              <a:t>Operates in “open” </a:t>
            </a:r>
            <a:r>
              <a:rPr lang="en-US" u="sng" dirty="0" smtClean="0">
                <a:solidFill>
                  <a:srgbClr val="FF6600"/>
                </a:solidFill>
              </a:rPr>
              <a:t>5 GHz</a:t>
            </a:r>
            <a:r>
              <a:rPr lang="en-US" dirty="0" smtClean="0"/>
              <a:t> band</a:t>
            </a:r>
          </a:p>
          <a:p>
            <a:pPr lvl="1">
              <a:lnSpc>
                <a:spcPct val="90000"/>
              </a:lnSpc>
              <a:buClr>
                <a:srgbClr val="003399"/>
              </a:buClr>
            </a:pPr>
            <a:r>
              <a:rPr lang="en-US" dirty="0" smtClean="0"/>
              <a:t>Uses a 52-subcarrier orthogonal frequency-division multiplexing (OFDM)</a:t>
            </a:r>
          </a:p>
          <a:p>
            <a:pPr lvl="1">
              <a:lnSpc>
                <a:spcPct val="90000"/>
              </a:lnSpc>
              <a:buClr>
                <a:srgbClr val="003399"/>
              </a:buClr>
            </a:pPr>
            <a:r>
              <a:rPr lang="en-US" dirty="0" smtClean="0"/>
              <a:t>Maximum data raw of 54 Mbps</a:t>
            </a:r>
          </a:p>
          <a:p>
            <a:pPr lvl="1">
              <a:lnSpc>
                <a:spcPct val="90000"/>
              </a:lnSpc>
              <a:buClr>
                <a:srgbClr val="003399"/>
              </a:buClr>
            </a:pPr>
            <a:r>
              <a:rPr lang="en-US" dirty="0" smtClean="0"/>
              <a:t>Usually used as line-of-sight (LOS) RF communication, because of </a:t>
            </a:r>
            <a:r>
              <a:rPr lang="en-US" u="sng" dirty="0" smtClean="0">
                <a:solidFill>
                  <a:srgbClr val="FF6600"/>
                </a:solidFill>
              </a:rPr>
              <a:t>poor multi-path capability</a:t>
            </a:r>
            <a:r>
              <a:rPr lang="en-US" dirty="0" smtClean="0"/>
              <a:t> (5 GHz band)</a:t>
            </a:r>
          </a:p>
          <a:p>
            <a:pPr>
              <a:lnSpc>
                <a:spcPct val="90000"/>
              </a:lnSpc>
              <a:buClr>
                <a:srgbClr val="003399"/>
              </a:buClr>
            </a:pPr>
            <a:endParaRPr lang="en-US" dirty="0" smtClean="0"/>
          </a:p>
          <a:p>
            <a:pPr>
              <a:lnSpc>
                <a:spcPct val="90000"/>
              </a:lnSpc>
              <a:buClr>
                <a:srgbClr val="003399"/>
              </a:buClr>
            </a:pPr>
            <a:r>
              <a:rPr lang="en-US" u="sng" dirty="0" smtClean="0">
                <a:solidFill>
                  <a:srgbClr val="FF6600"/>
                </a:solidFill>
              </a:rPr>
              <a:t>IEEE 802.11b/g</a:t>
            </a:r>
          </a:p>
          <a:p>
            <a:pPr lvl="1">
              <a:lnSpc>
                <a:spcPct val="90000"/>
              </a:lnSpc>
              <a:buClr>
                <a:srgbClr val="003399"/>
              </a:buClr>
            </a:pPr>
            <a:r>
              <a:rPr lang="en-US" dirty="0" smtClean="0"/>
              <a:t>Operates in “open” but heavily used </a:t>
            </a:r>
            <a:r>
              <a:rPr lang="en-US" u="sng" dirty="0" smtClean="0">
                <a:solidFill>
                  <a:srgbClr val="FF6600"/>
                </a:solidFill>
              </a:rPr>
              <a:t>2.4 GHz band</a:t>
            </a:r>
            <a:r>
              <a:rPr lang="en-US" dirty="0" smtClean="0"/>
              <a:t>. (e.g. coreless phones, Bluetooth, microwave oven, etc.)</a:t>
            </a:r>
          </a:p>
          <a:p>
            <a:pPr lvl="1">
              <a:lnSpc>
                <a:spcPct val="90000"/>
              </a:lnSpc>
              <a:buClr>
                <a:srgbClr val="003399"/>
              </a:buClr>
            </a:pPr>
            <a:r>
              <a:rPr lang="en-US" u="sng" dirty="0" smtClean="0">
                <a:solidFill>
                  <a:srgbClr val="FF6600"/>
                </a:solidFill>
              </a:rPr>
              <a:t>Better multi-path capability</a:t>
            </a:r>
            <a:r>
              <a:rPr lang="en-US" dirty="0" smtClean="0"/>
              <a:t> (i.e. reflection)</a:t>
            </a:r>
          </a:p>
          <a:p>
            <a:pPr lvl="1">
              <a:lnSpc>
                <a:spcPct val="90000"/>
              </a:lnSpc>
              <a:buClr>
                <a:srgbClr val="003399"/>
              </a:buClr>
            </a:pPr>
            <a:r>
              <a:rPr lang="en-US" u="sng" dirty="0" smtClean="0">
                <a:solidFill>
                  <a:srgbClr val="FF6600"/>
                </a:solidFill>
              </a:rPr>
              <a:t>802.11b: 11 Mbps</a:t>
            </a:r>
            <a:r>
              <a:rPr lang="en-US" dirty="0" smtClean="0"/>
              <a:t> and  </a:t>
            </a:r>
            <a:r>
              <a:rPr lang="en-US" u="sng" dirty="0" smtClean="0">
                <a:solidFill>
                  <a:srgbClr val="FF6600"/>
                </a:solidFill>
              </a:rPr>
              <a:t>802.11g: 54 Mbps</a:t>
            </a:r>
            <a:endParaRPr lang="en-US" dirty="0" smtClean="0"/>
          </a:p>
          <a:p>
            <a:pPr lvl="1">
              <a:lnSpc>
                <a:spcPct val="90000"/>
              </a:lnSpc>
              <a:buClr>
                <a:srgbClr val="003399"/>
              </a:buClr>
            </a:pPr>
            <a:r>
              <a:rPr lang="en-US" dirty="0" smtClean="0"/>
              <a:t>802.11b uses Direct-sequence spread spectrum (DSSS, a variation of CDMA)</a:t>
            </a:r>
          </a:p>
          <a:p>
            <a:pPr lvl="1">
              <a:lnSpc>
                <a:spcPct val="90000"/>
              </a:lnSpc>
              <a:buClr>
                <a:srgbClr val="003399"/>
              </a:buClr>
            </a:pPr>
            <a:r>
              <a:rPr lang="en-US" dirty="0" smtClean="0"/>
              <a:t>802.11g uses OFDM, so it’s just as fast as 802.11a</a:t>
            </a:r>
          </a:p>
        </p:txBody>
      </p:sp>
      <p:sp>
        <p:nvSpPr>
          <p:cNvPr id="63493" name="Text Box 4"/>
          <p:cNvSpPr txBox="1">
            <a:spLocks noChangeArrowheads="1"/>
          </p:cNvSpPr>
          <p:nvPr/>
        </p:nvSpPr>
        <p:spPr bwMode="auto">
          <a:xfrm>
            <a:off x="4149725" y="6507163"/>
            <a:ext cx="3256020" cy="276999"/>
          </a:xfrm>
          <a:prstGeom prst="rect">
            <a:avLst/>
          </a:prstGeom>
          <a:noFill/>
          <a:ln w="9525">
            <a:noFill/>
            <a:miter lim="800000"/>
            <a:headEnd/>
            <a:tailEnd/>
          </a:ln>
        </p:spPr>
        <p:txBody>
          <a:bodyPr wrap="none">
            <a:spAutoFit/>
          </a:bodyPr>
          <a:lstStyle/>
          <a:p>
            <a:r>
              <a:rPr lang="en-US" b="1" dirty="0" smtClean="0">
                <a:solidFill>
                  <a:srgbClr val="003399"/>
                </a:solidFill>
              </a:rPr>
              <a:t>Reference:</a:t>
            </a:r>
            <a:r>
              <a:rPr lang="en-US" dirty="0" smtClean="0">
                <a:solidFill>
                  <a:srgbClr val="003399"/>
                </a:solidFill>
              </a:rPr>
              <a:t> </a:t>
            </a:r>
            <a:r>
              <a:rPr lang="en-US" dirty="0">
                <a:solidFill>
                  <a:srgbClr val="003399"/>
                </a:solidFill>
              </a:rPr>
              <a:t>http://</a:t>
            </a:r>
            <a:r>
              <a:rPr lang="en-US" dirty="0" smtClean="0">
                <a:solidFill>
                  <a:srgbClr val="003399"/>
                </a:solidFill>
              </a:rPr>
              <a:t>en.wikipedia.org/wiki/Wi-Fi</a:t>
            </a:r>
            <a:endParaRPr lang="en-US" dirty="0">
              <a:solidFill>
                <a:srgbClr val="003399"/>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200" dirty="0" smtClean="0"/>
              <a:t>Physical Layer (Layer 1) +</a:t>
            </a:r>
            <a:r>
              <a:rPr lang="en-US" dirty="0" smtClean="0"/>
              <a:t/>
            </a:r>
            <a:br>
              <a:rPr lang="en-US" dirty="0" smtClean="0"/>
            </a:br>
            <a:r>
              <a:rPr lang="en-US" dirty="0" smtClean="0"/>
              <a:t>RF Network – Bluetooth</a:t>
            </a:r>
            <a:endParaRPr lang="en-US" dirty="0"/>
          </a:p>
        </p:txBody>
      </p:sp>
      <p:sp>
        <p:nvSpPr>
          <p:cNvPr id="3" name="Content Placeholder 2"/>
          <p:cNvSpPr>
            <a:spLocks noGrp="1"/>
          </p:cNvSpPr>
          <p:nvPr>
            <p:ph idx="1"/>
          </p:nvPr>
        </p:nvSpPr>
        <p:spPr>
          <a:xfrm>
            <a:off x="685800" y="1143000"/>
            <a:ext cx="7772400" cy="5334000"/>
          </a:xfrm>
        </p:spPr>
        <p:txBody>
          <a:bodyPr>
            <a:normAutofit fontScale="92500" lnSpcReduction="10000"/>
          </a:bodyPr>
          <a:lstStyle/>
          <a:p>
            <a:r>
              <a:rPr lang="en-US" dirty="0" smtClean="0"/>
              <a:t>Bluetooth is a RF network communications protocol design primarily for low power consumption</a:t>
            </a:r>
          </a:p>
          <a:p>
            <a:pPr lvl="1"/>
            <a:r>
              <a:rPr lang="en-US" dirty="0" smtClean="0"/>
              <a:t>Operates in the open </a:t>
            </a:r>
            <a:r>
              <a:rPr lang="en-US" u="sng" dirty="0" smtClean="0">
                <a:solidFill>
                  <a:srgbClr val="FF6600"/>
                </a:solidFill>
              </a:rPr>
              <a:t>2.4GHz</a:t>
            </a:r>
            <a:r>
              <a:rPr lang="en-US" dirty="0" smtClean="0"/>
              <a:t> band</a:t>
            </a:r>
          </a:p>
          <a:p>
            <a:pPr lvl="1"/>
            <a:r>
              <a:rPr lang="en-US" dirty="0" smtClean="0"/>
              <a:t>Uses </a:t>
            </a:r>
            <a:r>
              <a:rPr lang="en-US" u="sng" dirty="0" smtClean="0">
                <a:solidFill>
                  <a:srgbClr val="FF6600"/>
                </a:solidFill>
              </a:rPr>
              <a:t>frequency-hopping spread spectrum</a:t>
            </a:r>
            <a:r>
              <a:rPr lang="en-US" dirty="0" smtClean="0"/>
              <a:t> (FHSS)</a:t>
            </a:r>
          </a:p>
          <a:p>
            <a:pPr lvl="1"/>
            <a:r>
              <a:rPr lang="en-US" dirty="0" smtClean="0"/>
              <a:t>Bluetooth operating range are based on three power classes:</a:t>
            </a:r>
          </a:p>
          <a:p>
            <a:pPr lvl="2">
              <a:buNone/>
            </a:pPr>
            <a:endParaRPr lang="en-US" dirty="0" smtClean="0"/>
          </a:p>
          <a:p>
            <a:pPr lvl="2">
              <a:buNone/>
            </a:pPr>
            <a:endParaRPr lang="en-US" dirty="0" smtClean="0"/>
          </a:p>
          <a:p>
            <a:pPr lvl="2">
              <a:buNone/>
            </a:pPr>
            <a:endParaRPr lang="en-US" dirty="0" smtClean="0"/>
          </a:p>
          <a:p>
            <a:pPr lvl="1"/>
            <a:endParaRPr lang="en-US" dirty="0" smtClean="0"/>
          </a:p>
          <a:p>
            <a:pPr lvl="1"/>
            <a:endParaRPr lang="en-US" dirty="0" smtClean="0"/>
          </a:p>
          <a:p>
            <a:pPr lvl="1"/>
            <a:r>
              <a:rPr lang="en-US" dirty="0" smtClean="0"/>
              <a:t>Data rate varies:</a:t>
            </a:r>
          </a:p>
          <a:p>
            <a:pPr lvl="2"/>
            <a:r>
              <a:rPr lang="en-US" dirty="0" smtClean="0"/>
              <a:t>Bluetooth 1.2: 1Mbit/sec.</a:t>
            </a:r>
          </a:p>
          <a:p>
            <a:pPr lvl="2"/>
            <a:r>
              <a:rPr lang="en-US" dirty="0" smtClean="0"/>
              <a:t>Bluetooth 2.0 + EDR: 3 </a:t>
            </a:r>
            <a:r>
              <a:rPr lang="en-US" dirty="0" err="1" smtClean="0"/>
              <a:t>Mbit</a:t>
            </a:r>
            <a:r>
              <a:rPr lang="en-US" dirty="0" smtClean="0"/>
              <a:t>/sec.</a:t>
            </a:r>
          </a:p>
          <a:p>
            <a:pPr lvl="1"/>
            <a:r>
              <a:rPr lang="en-US" dirty="0" smtClean="0"/>
              <a:t>Usually used for </a:t>
            </a:r>
            <a:r>
              <a:rPr lang="en-US" u="sng" dirty="0" smtClean="0">
                <a:solidFill>
                  <a:srgbClr val="FF6600"/>
                </a:solidFill>
              </a:rPr>
              <a:t>personal area network (PAN)</a:t>
            </a:r>
            <a:r>
              <a:rPr lang="en-US" dirty="0" smtClean="0"/>
              <a:t> devices:</a:t>
            </a:r>
          </a:p>
          <a:p>
            <a:pPr lvl="2"/>
            <a:r>
              <a:rPr lang="en-US" dirty="0" smtClean="0"/>
              <a:t>Hands-free headset for cell phones, mouse, keyboard, and printers</a:t>
            </a:r>
          </a:p>
          <a:p>
            <a:pPr lvl="2"/>
            <a:r>
              <a:rPr lang="en-US" dirty="0" smtClean="0"/>
              <a:t>Game consoles: Nintendo </a:t>
            </a:r>
            <a:r>
              <a:rPr lang="en-US" dirty="0" err="1" smtClean="0"/>
              <a:t>Wii</a:t>
            </a:r>
            <a:r>
              <a:rPr lang="en-US" dirty="0" smtClean="0"/>
              <a:t>, Sony PlayStation 3  </a:t>
            </a:r>
            <a:endParaRPr lang="en-US" dirty="0"/>
          </a:p>
        </p:txBody>
      </p:sp>
      <p:sp>
        <p:nvSpPr>
          <p:cNvPr id="4" name="Slide Number Placeholder 3"/>
          <p:cNvSpPr>
            <a:spLocks noGrp="1"/>
          </p:cNvSpPr>
          <p:nvPr>
            <p:ph type="sldNum" sz="quarter" idx="10"/>
          </p:nvPr>
        </p:nvSpPr>
        <p:spPr/>
        <p:txBody>
          <a:bodyPr/>
          <a:lstStyle/>
          <a:p>
            <a:pPr>
              <a:defRPr/>
            </a:pPr>
            <a:r>
              <a:rPr lang="en-US" smtClean="0"/>
              <a:t>- </a:t>
            </a:r>
            <a:fld id="{A0E4D1EF-C73B-45D1-AE01-77128BFC74CC}" type="slidenum">
              <a:rPr lang="en-US" smtClean="0"/>
              <a:pPr>
                <a:defRPr/>
              </a:pPr>
              <a:t>36</a:t>
            </a:fld>
            <a:r>
              <a:rPr lang="en-US" smtClean="0"/>
              <a:t> -</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346170463"/>
              </p:ext>
            </p:extLst>
          </p:nvPr>
        </p:nvGraphicFramePr>
        <p:xfrm>
          <a:off x="2133600" y="2895600"/>
          <a:ext cx="5029200" cy="1219199"/>
        </p:xfrm>
        <a:graphic>
          <a:graphicData uri="http://schemas.openxmlformats.org/drawingml/2006/table">
            <a:tbl>
              <a:tblPr firstRow="1" bandRow="1">
                <a:tableStyleId>{5C22544A-7EE6-4342-B048-85BDC9FD1C3A}</a:tableStyleId>
              </a:tblPr>
              <a:tblGrid>
                <a:gridCol w="1117599"/>
                <a:gridCol w="2235201"/>
                <a:gridCol w="1676400"/>
              </a:tblGrid>
              <a:tr h="266330">
                <a:tc>
                  <a:txBody>
                    <a:bodyPr/>
                    <a:lstStyle/>
                    <a:p>
                      <a:r>
                        <a:rPr lang="en-US" sz="1400" dirty="0" smtClean="0">
                          <a:latin typeface="Arial Narrow" pitchFamily="34" charset="0"/>
                        </a:rPr>
                        <a:t>Class</a:t>
                      </a:r>
                      <a:endParaRPr lang="en-US" sz="1400" dirty="0">
                        <a:latin typeface="Arial Narrow"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6600"/>
                    </a:solidFill>
                  </a:tcPr>
                </a:tc>
                <a:tc>
                  <a:txBody>
                    <a:bodyPr/>
                    <a:lstStyle/>
                    <a:p>
                      <a:r>
                        <a:rPr lang="en-US" sz="1400" dirty="0" smtClean="0">
                          <a:latin typeface="Arial Narrow" pitchFamily="34" charset="0"/>
                        </a:rPr>
                        <a:t>Maximum Power </a:t>
                      </a:r>
                      <a:r>
                        <a:rPr lang="en-US" sz="1400" dirty="0" err="1" smtClean="0">
                          <a:latin typeface="Arial Narrow" pitchFamily="34" charset="0"/>
                        </a:rPr>
                        <a:t>mW</a:t>
                      </a:r>
                      <a:r>
                        <a:rPr lang="en-US" sz="1400" dirty="0" smtClean="0">
                          <a:latin typeface="Arial Narrow" pitchFamily="34" charset="0"/>
                        </a:rPr>
                        <a:t> (</a:t>
                      </a:r>
                      <a:r>
                        <a:rPr lang="en-US" sz="1400" dirty="0" err="1" smtClean="0">
                          <a:latin typeface="Arial Narrow" pitchFamily="34" charset="0"/>
                        </a:rPr>
                        <a:t>dBm</a:t>
                      </a:r>
                      <a:r>
                        <a:rPr lang="en-US" sz="1400" dirty="0" smtClean="0">
                          <a:latin typeface="Arial Narrow" pitchFamily="34" charset="0"/>
                        </a:rPr>
                        <a:t>)</a:t>
                      </a:r>
                      <a:endParaRPr lang="en-US" sz="1400" dirty="0">
                        <a:latin typeface="Arial Narrow"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6600"/>
                    </a:solidFill>
                  </a:tcPr>
                </a:tc>
                <a:tc>
                  <a:txBody>
                    <a:bodyPr/>
                    <a:lstStyle/>
                    <a:p>
                      <a:r>
                        <a:rPr lang="en-US" sz="1400" dirty="0" smtClean="0">
                          <a:latin typeface="Arial Narrow" pitchFamily="34" charset="0"/>
                        </a:rPr>
                        <a:t>Range (approximate)</a:t>
                      </a:r>
                      <a:endParaRPr lang="en-US" sz="1400" dirty="0">
                        <a:latin typeface="Arial Narrow"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6600"/>
                    </a:solidFill>
                  </a:tcPr>
                </a:tc>
              </a:tr>
              <a:tr h="216023">
                <a:tc>
                  <a:txBody>
                    <a:bodyPr/>
                    <a:lstStyle/>
                    <a:p>
                      <a:r>
                        <a:rPr lang="en-US" sz="1400" b="1" dirty="0" smtClean="0">
                          <a:solidFill>
                            <a:srgbClr val="003399"/>
                          </a:solidFill>
                          <a:latin typeface="Arial Narrow" pitchFamily="34" charset="0"/>
                        </a:rPr>
                        <a:t>Class 1</a:t>
                      </a:r>
                      <a:endParaRPr lang="en-US" sz="1400" b="1" dirty="0">
                        <a:solidFill>
                          <a:srgbClr val="003399"/>
                        </a:solidFill>
                        <a:latin typeface="Arial Narrow"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r>
                        <a:rPr lang="en-US" sz="1400" dirty="0" smtClean="0">
                          <a:solidFill>
                            <a:srgbClr val="003399"/>
                          </a:solidFill>
                          <a:latin typeface="Arial Narrow" pitchFamily="34" charset="0"/>
                        </a:rPr>
                        <a:t>100 </a:t>
                      </a:r>
                      <a:r>
                        <a:rPr lang="en-US" sz="1400" dirty="0" err="1" smtClean="0">
                          <a:solidFill>
                            <a:srgbClr val="003399"/>
                          </a:solidFill>
                          <a:latin typeface="Arial Narrow" pitchFamily="34" charset="0"/>
                        </a:rPr>
                        <a:t>mW</a:t>
                      </a:r>
                      <a:r>
                        <a:rPr lang="en-US" sz="1400" dirty="0" smtClean="0">
                          <a:solidFill>
                            <a:srgbClr val="003399"/>
                          </a:solidFill>
                          <a:latin typeface="Arial Narrow" pitchFamily="34" charset="0"/>
                        </a:rPr>
                        <a:t> (20 </a:t>
                      </a:r>
                      <a:r>
                        <a:rPr lang="en-US" sz="1400" dirty="0" err="1" smtClean="0">
                          <a:solidFill>
                            <a:srgbClr val="003399"/>
                          </a:solidFill>
                          <a:latin typeface="Arial Narrow" pitchFamily="34" charset="0"/>
                        </a:rPr>
                        <a:t>dBm</a:t>
                      </a:r>
                      <a:r>
                        <a:rPr lang="en-US" sz="1400" dirty="0" smtClean="0">
                          <a:solidFill>
                            <a:srgbClr val="003399"/>
                          </a:solidFill>
                          <a:latin typeface="Arial Narrow" pitchFamily="34" charset="0"/>
                        </a:rPr>
                        <a:t>)</a:t>
                      </a:r>
                      <a:endParaRPr lang="en-US" sz="1400" dirty="0">
                        <a:solidFill>
                          <a:srgbClr val="003399"/>
                        </a:solidFill>
                        <a:latin typeface="Arial Narrow"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r>
                        <a:rPr lang="en-US" sz="1400" dirty="0" smtClean="0">
                          <a:solidFill>
                            <a:srgbClr val="003399"/>
                          </a:solidFill>
                          <a:latin typeface="Arial Narrow" pitchFamily="34" charset="0"/>
                        </a:rPr>
                        <a:t>~ 100 meters</a:t>
                      </a:r>
                      <a:endParaRPr lang="en-US" sz="1400" dirty="0">
                        <a:solidFill>
                          <a:srgbClr val="003399"/>
                        </a:solidFill>
                        <a:latin typeface="Arial Narrow"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216023">
                <a:tc>
                  <a:txBody>
                    <a:bodyPr/>
                    <a:lstStyle/>
                    <a:p>
                      <a:r>
                        <a:rPr lang="en-US" sz="1400" b="1" dirty="0" smtClean="0">
                          <a:solidFill>
                            <a:srgbClr val="003399"/>
                          </a:solidFill>
                          <a:latin typeface="Arial Narrow" pitchFamily="34" charset="0"/>
                        </a:rPr>
                        <a:t>Class 2</a:t>
                      </a:r>
                      <a:endParaRPr lang="en-US" sz="1400" b="1" dirty="0">
                        <a:solidFill>
                          <a:srgbClr val="003399"/>
                        </a:solidFill>
                        <a:latin typeface="Arial Narrow"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r>
                        <a:rPr lang="en-US" sz="1400" dirty="0" smtClean="0">
                          <a:solidFill>
                            <a:srgbClr val="003399"/>
                          </a:solidFill>
                          <a:latin typeface="Arial Narrow" pitchFamily="34" charset="0"/>
                        </a:rPr>
                        <a:t>2.5 </a:t>
                      </a:r>
                      <a:r>
                        <a:rPr lang="en-US" sz="1400" dirty="0" err="1" smtClean="0">
                          <a:solidFill>
                            <a:srgbClr val="003399"/>
                          </a:solidFill>
                          <a:latin typeface="Arial Narrow" pitchFamily="34" charset="0"/>
                        </a:rPr>
                        <a:t>mW</a:t>
                      </a:r>
                      <a:r>
                        <a:rPr lang="en-US" sz="1400" dirty="0" smtClean="0">
                          <a:solidFill>
                            <a:srgbClr val="003399"/>
                          </a:solidFill>
                          <a:latin typeface="Arial Narrow" pitchFamily="34" charset="0"/>
                        </a:rPr>
                        <a:t> (4 </a:t>
                      </a:r>
                      <a:r>
                        <a:rPr lang="en-US" sz="1400" dirty="0" err="1" smtClean="0">
                          <a:solidFill>
                            <a:srgbClr val="003399"/>
                          </a:solidFill>
                          <a:latin typeface="Arial Narrow" pitchFamily="34" charset="0"/>
                        </a:rPr>
                        <a:t>dBm</a:t>
                      </a:r>
                      <a:r>
                        <a:rPr lang="en-US" sz="1400" dirty="0" smtClean="0">
                          <a:solidFill>
                            <a:srgbClr val="003399"/>
                          </a:solidFill>
                          <a:latin typeface="Arial Narrow" pitchFamily="34" charset="0"/>
                        </a:rPr>
                        <a:t>)</a:t>
                      </a:r>
                      <a:endParaRPr lang="en-US" sz="1400" dirty="0">
                        <a:solidFill>
                          <a:srgbClr val="003399"/>
                        </a:solidFill>
                        <a:latin typeface="Arial Narrow"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r>
                        <a:rPr lang="en-US" sz="1400" dirty="0" smtClean="0">
                          <a:solidFill>
                            <a:srgbClr val="003399"/>
                          </a:solidFill>
                          <a:latin typeface="Arial Narrow" pitchFamily="34" charset="0"/>
                        </a:rPr>
                        <a:t>~ 10 meters</a:t>
                      </a:r>
                      <a:endParaRPr lang="en-US" sz="1400" dirty="0">
                        <a:solidFill>
                          <a:srgbClr val="003399"/>
                        </a:solidFill>
                        <a:latin typeface="Arial Narrow"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r>
              <a:tr h="216023">
                <a:tc>
                  <a:txBody>
                    <a:bodyPr/>
                    <a:lstStyle/>
                    <a:p>
                      <a:r>
                        <a:rPr lang="en-US" sz="1400" b="1" dirty="0" smtClean="0">
                          <a:solidFill>
                            <a:srgbClr val="003399"/>
                          </a:solidFill>
                          <a:latin typeface="Arial Narrow" pitchFamily="34" charset="0"/>
                        </a:rPr>
                        <a:t>Class 3</a:t>
                      </a:r>
                      <a:endParaRPr lang="en-US" sz="1400" b="1" dirty="0">
                        <a:solidFill>
                          <a:srgbClr val="003399"/>
                        </a:solidFill>
                        <a:latin typeface="Arial Narrow"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r>
                        <a:rPr lang="en-US" sz="1400" dirty="0" smtClean="0">
                          <a:solidFill>
                            <a:srgbClr val="003399"/>
                          </a:solidFill>
                          <a:latin typeface="Arial Narrow" pitchFamily="34" charset="0"/>
                        </a:rPr>
                        <a:t>1 </a:t>
                      </a:r>
                      <a:r>
                        <a:rPr lang="en-US" sz="1400" dirty="0" err="1" smtClean="0">
                          <a:solidFill>
                            <a:srgbClr val="003399"/>
                          </a:solidFill>
                          <a:latin typeface="Arial Narrow" pitchFamily="34" charset="0"/>
                        </a:rPr>
                        <a:t>mW</a:t>
                      </a:r>
                      <a:r>
                        <a:rPr lang="en-US" sz="1400" dirty="0" smtClean="0">
                          <a:solidFill>
                            <a:srgbClr val="003399"/>
                          </a:solidFill>
                          <a:latin typeface="Arial Narrow" pitchFamily="34" charset="0"/>
                        </a:rPr>
                        <a:t> (0 </a:t>
                      </a:r>
                      <a:r>
                        <a:rPr lang="en-US" sz="1400" dirty="0" err="1" smtClean="0">
                          <a:solidFill>
                            <a:srgbClr val="003399"/>
                          </a:solidFill>
                          <a:latin typeface="Arial Narrow" pitchFamily="34" charset="0"/>
                        </a:rPr>
                        <a:t>dBm</a:t>
                      </a:r>
                      <a:r>
                        <a:rPr lang="en-US" sz="1400" dirty="0" smtClean="0">
                          <a:solidFill>
                            <a:srgbClr val="003399"/>
                          </a:solidFill>
                          <a:latin typeface="Arial Narrow" pitchFamily="34" charset="0"/>
                        </a:rPr>
                        <a:t>)</a:t>
                      </a:r>
                      <a:endParaRPr lang="en-US" sz="1400" dirty="0">
                        <a:solidFill>
                          <a:srgbClr val="003399"/>
                        </a:solidFill>
                        <a:latin typeface="Arial Narrow"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r>
                        <a:rPr lang="en-US" sz="1400" dirty="0" smtClean="0">
                          <a:solidFill>
                            <a:srgbClr val="003399"/>
                          </a:solidFill>
                          <a:latin typeface="Arial Narrow" pitchFamily="34" charset="0"/>
                        </a:rPr>
                        <a:t>~ 1 meter</a:t>
                      </a:r>
                      <a:endParaRPr lang="en-US" sz="1400" dirty="0">
                        <a:solidFill>
                          <a:srgbClr val="003399"/>
                        </a:solidFill>
                        <a:latin typeface="Arial Narrow"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bl>
          </a:graphicData>
        </a:graphic>
      </p:graphicFrame>
      <p:sp>
        <p:nvSpPr>
          <p:cNvPr id="6" name="Text Box 4"/>
          <p:cNvSpPr txBox="1">
            <a:spLocks noChangeArrowheads="1"/>
          </p:cNvSpPr>
          <p:nvPr/>
        </p:nvSpPr>
        <p:spPr bwMode="auto">
          <a:xfrm>
            <a:off x="4149725" y="6507163"/>
            <a:ext cx="3501280" cy="276999"/>
          </a:xfrm>
          <a:prstGeom prst="rect">
            <a:avLst/>
          </a:prstGeom>
          <a:noFill/>
          <a:ln w="9525">
            <a:noFill/>
            <a:miter lim="800000"/>
            <a:headEnd/>
            <a:tailEnd/>
          </a:ln>
        </p:spPr>
        <p:txBody>
          <a:bodyPr wrap="none">
            <a:spAutoFit/>
          </a:bodyPr>
          <a:lstStyle/>
          <a:p>
            <a:r>
              <a:rPr lang="en-US" b="1" dirty="0" smtClean="0">
                <a:solidFill>
                  <a:srgbClr val="003399"/>
                </a:solidFill>
              </a:rPr>
              <a:t>Reference:</a:t>
            </a:r>
            <a:r>
              <a:rPr lang="en-US" dirty="0" smtClean="0">
                <a:solidFill>
                  <a:srgbClr val="003399"/>
                </a:solidFill>
              </a:rPr>
              <a:t> </a:t>
            </a:r>
            <a:r>
              <a:rPr lang="en-US" dirty="0">
                <a:solidFill>
                  <a:srgbClr val="003399"/>
                </a:solidFill>
              </a:rPr>
              <a:t>http://</a:t>
            </a:r>
            <a:r>
              <a:rPr lang="en-US" dirty="0" smtClean="0">
                <a:solidFill>
                  <a:srgbClr val="003399"/>
                </a:solidFill>
              </a:rPr>
              <a:t>en.wikipedia.org/wiki/Bluetooth</a:t>
            </a:r>
            <a:endParaRPr lang="en-US" dirty="0">
              <a:solidFill>
                <a:srgbClr val="003399"/>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normAutofit lnSpcReduction="10000"/>
          </a:bodyPr>
          <a:lstStyle/>
          <a:p>
            <a:r>
              <a:rPr lang="en-US" dirty="0" smtClean="0"/>
              <a:t>What are the two transmission methods for coaxial cable?</a:t>
            </a:r>
          </a:p>
          <a:p>
            <a:pPr lvl="1"/>
            <a:r>
              <a:rPr lang="en-US" dirty="0" smtClean="0"/>
              <a:t> </a:t>
            </a:r>
          </a:p>
          <a:p>
            <a:pPr lvl="1"/>
            <a:r>
              <a:rPr lang="en-US" dirty="0" smtClean="0"/>
              <a:t> </a:t>
            </a:r>
          </a:p>
          <a:p>
            <a:endParaRPr lang="en-US" dirty="0" smtClean="0"/>
          </a:p>
          <a:p>
            <a:r>
              <a:rPr lang="en-US" dirty="0" smtClean="0"/>
              <a:t>What are the two modes of transmission for fiber optic cable?</a:t>
            </a:r>
          </a:p>
          <a:p>
            <a:pPr lvl="1"/>
            <a:r>
              <a:rPr lang="en-US" dirty="0" smtClean="0"/>
              <a:t> </a:t>
            </a:r>
          </a:p>
          <a:p>
            <a:pPr lvl="1"/>
            <a:r>
              <a:rPr lang="en-US" dirty="0" smtClean="0"/>
              <a:t> </a:t>
            </a:r>
          </a:p>
          <a:p>
            <a:endParaRPr lang="en-US" dirty="0" smtClean="0"/>
          </a:p>
          <a:p>
            <a:r>
              <a:rPr lang="en-US" dirty="0" smtClean="0"/>
              <a:t>What are the two popular methods for spread spectrum radio frequency communications?</a:t>
            </a:r>
          </a:p>
          <a:p>
            <a:pPr lvl="1"/>
            <a:r>
              <a:rPr lang="en-US" dirty="0" smtClean="0"/>
              <a:t> </a:t>
            </a:r>
          </a:p>
          <a:p>
            <a:pPr lvl="1"/>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r>
              <a:rPr lang="en-US" dirty="0" smtClean="0"/>
              <a:t>- </a:t>
            </a:r>
            <a:fld id="{A0E4D1EF-C73B-45D1-AE01-77128BFC74CC}" type="slidenum">
              <a:rPr lang="en-US" smtClean="0"/>
              <a:pPr>
                <a:defRPr/>
              </a:pPr>
              <a:t>37</a:t>
            </a:fld>
            <a:r>
              <a:rPr lang="en-US" dirty="0" smtClean="0"/>
              <a:t> -</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normAutofit lnSpcReduction="10000"/>
          </a:bodyPr>
          <a:lstStyle/>
          <a:p>
            <a:r>
              <a:rPr lang="en-US" dirty="0" smtClean="0"/>
              <a:t>What are the two transmission methods for coaxial cable?</a:t>
            </a:r>
          </a:p>
          <a:p>
            <a:pPr lvl="1"/>
            <a:r>
              <a:rPr lang="en-US" dirty="0" smtClean="0"/>
              <a:t> </a:t>
            </a:r>
            <a:r>
              <a:rPr lang="en-US" u="sng" dirty="0" smtClean="0">
                <a:solidFill>
                  <a:srgbClr val="FF6600"/>
                </a:solidFill>
              </a:rPr>
              <a:t>Baseband (single channel)</a:t>
            </a:r>
          </a:p>
          <a:p>
            <a:pPr lvl="1"/>
            <a:r>
              <a:rPr lang="en-US" dirty="0" smtClean="0"/>
              <a:t> </a:t>
            </a:r>
            <a:r>
              <a:rPr lang="en-US" u="sng" dirty="0" smtClean="0">
                <a:solidFill>
                  <a:srgbClr val="FF6600"/>
                </a:solidFill>
              </a:rPr>
              <a:t>Broadband (multiple channels)</a:t>
            </a:r>
          </a:p>
          <a:p>
            <a:endParaRPr lang="en-US" dirty="0" smtClean="0"/>
          </a:p>
          <a:p>
            <a:r>
              <a:rPr lang="en-US" dirty="0" smtClean="0"/>
              <a:t>What are the two modes of transmission for fiber optic cable?</a:t>
            </a:r>
          </a:p>
          <a:p>
            <a:pPr lvl="1"/>
            <a:r>
              <a:rPr lang="en-US" dirty="0" smtClean="0"/>
              <a:t> </a:t>
            </a:r>
            <a:r>
              <a:rPr lang="en-US" u="sng" dirty="0" smtClean="0">
                <a:solidFill>
                  <a:srgbClr val="FF6600"/>
                </a:solidFill>
              </a:rPr>
              <a:t>Single-mode (single light spectrum)</a:t>
            </a:r>
          </a:p>
          <a:p>
            <a:pPr lvl="1"/>
            <a:r>
              <a:rPr lang="en-US" dirty="0" smtClean="0"/>
              <a:t> </a:t>
            </a:r>
            <a:r>
              <a:rPr lang="en-US" u="sng" dirty="0" smtClean="0">
                <a:solidFill>
                  <a:srgbClr val="FF6600"/>
                </a:solidFill>
              </a:rPr>
              <a:t>Multi-mode (multiple light spectrums)</a:t>
            </a:r>
          </a:p>
          <a:p>
            <a:endParaRPr lang="en-US" dirty="0" smtClean="0"/>
          </a:p>
          <a:p>
            <a:r>
              <a:rPr lang="en-US" dirty="0" smtClean="0"/>
              <a:t>What are the two popular methods for spread spectrum radio frequency communications?</a:t>
            </a:r>
          </a:p>
          <a:p>
            <a:pPr lvl="1"/>
            <a:r>
              <a:rPr lang="en-US" dirty="0" smtClean="0"/>
              <a:t> </a:t>
            </a:r>
            <a:r>
              <a:rPr lang="en-US" u="sng" dirty="0" smtClean="0">
                <a:solidFill>
                  <a:srgbClr val="FF6600"/>
                </a:solidFill>
              </a:rPr>
              <a:t>Direct-sequence spread spectrum (DSSS)</a:t>
            </a:r>
          </a:p>
          <a:p>
            <a:pPr lvl="1"/>
            <a:r>
              <a:rPr lang="en-US" dirty="0" smtClean="0"/>
              <a:t> </a:t>
            </a:r>
            <a:r>
              <a:rPr lang="en-US" u="sng" dirty="0" smtClean="0">
                <a:solidFill>
                  <a:srgbClr val="FF6600"/>
                </a:solidFill>
              </a:rPr>
              <a:t>Frequency-hopping spread spectrum (FHSS)</a:t>
            </a:r>
            <a:endParaRPr lang="en-US" u="sng" dirty="0">
              <a:solidFill>
                <a:srgbClr val="FF6600"/>
              </a:solidFill>
            </a:endParaRPr>
          </a:p>
        </p:txBody>
      </p:sp>
      <p:sp>
        <p:nvSpPr>
          <p:cNvPr id="4" name="Slide Number Placeholder 3"/>
          <p:cNvSpPr>
            <a:spLocks noGrp="1"/>
          </p:cNvSpPr>
          <p:nvPr>
            <p:ph type="sldNum" sz="quarter" idx="10"/>
          </p:nvPr>
        </p:nvSpPr>
        <p:spPr/>
        <p:txBody>
          <a:bodyPr/>
          <a:lstStyle/>
          <a:p>
            <a:pPr>
              <a:defRPr/>
            </a:pPr>
            <a:r>
              <a:rPr lang="en-US" dirty="0" smtClean="0"/>
              <a:t>- </a:t>
            </a:r>
            <a:fld id="{A0E4D1EF-C73B-45D1-AE01-77128BFC74CC}" type="slidenum">
              <a:rPr lang="en-US" smtClean="0"/>
              <a:pPr>
                <a:defRPr/>
              </a:pPr>
              <a:t>38</a:t>
            </a:fld>
            <a:r>
              <a:rPr lang="en-US" dirty="0" smtClean="0"/>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 calcmode="lin" valueType="num">
                                      <p:cBhvr additive="base">
                                        <p:cTn id="18"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par>
                          <p:cTn id="20" fill="hold">
                            <p:stCondLst>
                              <p:cond delay="500"/>
                            </p:stCondLst>
                            <p:childTnLst>
                              <p:par>
                                <p:cTn id="21" presetID="2" presetClass="entr" presetSubtype="8" fill="hold" nodeType="after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additive="base">
                                        <p:cTn id="23"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anim calcmode="lin" valueType="num">
                                      <p:cBhvr additive="base">
                                        <p:cTn id="29" dur="50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par>
                          <p:cTn id="31" fill="hold">
                            <p:stCondLst>
                              <p:cond delay="500"/>
                            </p:stCondLst>
                            <p:childTnLst>
                              <p:par>
                                <p:cTn id="32" presetID="2" presetClass="entr" presetSubtype="8" fill="hold" nodeType="afterEffect">
                                  <p:stCondLst>
                                    <p:cond delay="0"/>
                                  </p:stCondLst>
                                  <p:childTnLst>
                                    <p:set>
                                      <p:cBhvr>
                                        <p:cTn id="33" dur="1" fill="hold">
                                          <p:stCondLst>
                                            <p:cond delay="0"/>
                                          </p:stCondLst>
                                        </p:cTn>
                                        <p:tgtEl>
                                          <p:spTgt spid="3">
                                            <p:txEl>
                                              <p:pRg st="10" end="10"/>
                                            </p:txEl>
                                          </p:spTgt>
                                        </p:tgtEl>
                                        <p:attrNameLst>
                                          <p:attrName>style.visibility</p:attrName>
                                        </p:attrNameLst>
                                      </p:cBhvr>
                                      <p:to>
                                        <p:strVal val="visible"/>
                                      </p:to>
                                    </p:set>
                                    <p:anim calcmode="lin" valueType="num">
                                      <p:cBhvr additive="base">
                                        <p:cTn id="34" dur="500" fill="hold"/>
                                        <p:tgtEl>
                                          <p:spTgt spid="3">
                                            <p:txEl>
                                              <p:pRg st="10" end="10"/>
                                            </p:txEl>
                                          </p:spTgt>
                                        </p:tgtEl>
                                        <p:attrNameLst>
                                          <p:attrName>ppt_x</p:attrName>
                                        </p:attrNameLst>
                                      </p:cBhvr>
                                      <p:tavLst>
                                        <p:tav tm="0">
                                          <p:val>
                                            <p:strVal val="0-#ppt_w/2"/>
                                          </p:val>
                                        </p:tav>
                                        <p:tav tm="100000">
                                          <p:val>
                                            <p:strVal val="#ppt_x"/>
                                          </p:val>
                                        </p:tav>
                                      </p:tavLst>
                                    </p:anim>
                                    <p:anim calcmode="lin" valueType="num">
                                      <p:cBhvr additive="base">
                                        <p:cTn id="35" dur="500" fill="hold"/>
                                        <p:tgtEl>
                                          <p:spTgt spid="3">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3"/>
          <p:cNvSpPr>
            <a:spLocks noGrp="1"/>
          </p:cNvSpPr>
          <p:nvPr>
            <p:ph type="sldNum" sz="quarter" idx="10"/>
          </p:nvPr>
        </p:nvSpPr>
        <p:spPr>
          <a:noFill/>
        </p:spPr>
        <p:txBody>
          <a:bodyPr/>
          <a:lstStyle/>
          <a:p>
            <a:r>
              <a:rPr lang="en-US" dirty="0"/>
              <a:t>- </a:t>
            </a:r>
            <a:fld id="{B193BDC0-287B-4975-AD4D-0BF8C0120904}" type="slidenum">
              <a:rPr lang="en-US"/>
              <a:pPr/>
              <a:t>39</a:t>
            </a:fld>
            <a:r>
              <a:rPr lang="en-US" dirty="0"/>
              <a:t> -</a:t>
            </a:r>
          </a:p>
        </p:txBody>
      </p:sp>
      <p:sp>
        <p:nvSpPr>
          <p:cNvPr id="64515" name="Rectangle 2"/>
          <p:cNvSpPr>
            <a:spLocks noGrp="1" noChangeArrowheads="1"/>
          </p:cNvSpPr>
          <p:nvPr>
            <p:ph type="title"/>
          </p:nvPr>
        </p:nvSpPr>
        <p:spPr/>
        <p:txBody>
          <a:bodyPr/>
          <a:lstStyle/>
          <a:p>
            <a:r>
              <a:rPr lang="en-US" sz="1200" dirty="0" smtClean="0"/>
              <a:t>Topics</a:t>
            </a:r>
            <a:br>
              <a:rPr lang="en-US" sz="1200" dirty="0" smtClean="0"/>
            </a:br>
            <a:r>
              <a:rPr lang="en-US" dirty="0" smtClean="0"/>
              <a:t>Telecommunications &amp; Network Security Domain – Part 1 </a:t>
            </a:r>
          </a:p>
        </p:txBody>
      </p:sp>
      <p:sp>
        <p:nvSpPr>
          <p:cNvPr id="64516" name="Rectangle 3"/>
          <p:cNvSpPr>
            <a:spLocks noGrp="1" noChangeArrowheads="1"/>
          </p:cNvSpPr>
          <p:nvPr>
            <p:ph type="body" idx="1"/>
          </p:nvPr>
        </p:nvSpPr>
        <p:spPr>
          <a:xfrm>
            <a:off x="685800" y="1143000"/>
            <a:ext cx="7772400" cy="5562600"/>
          </a:xfrm>
        </p:spPr>
        <p:txBody>
          <a:bodyPr/>
          <a:lstStyle/>
          <a:p>
            <a:pPr>
              <a:lnSpc>
                <a:spcPct val="90000"/>
              </a:lnSpc>
            </a:pPr>
            <a:r>
              <a:rPr lang="en-US" dirty="0" smtClean="0"/>
              <a:t>Security Principles &amp; Internet Protocol (IP) Architecture</a:t>
            </a:r>
          </a:p>
          <a:p>
            <a:pPr>
              <a:lnSpc>
                <a:spcPct val="90000"/>
              </a:lnSpc>
            </a:pPr>
            <a:r>
              <a:rPr lang="en-US" dirty="0" smtClean="0"/>
              <a:t>Terms &amp; Definitions</a:t>
            </a:r>
          </a:p>
          <a:p>
            <a:pPr lvl="1">
              <a:lnSpc>
                <a:spcPct val="90000"/>
              </a:lnSpc>
            </a:pPr>
            <a:r>
              <a:rPr lang="en-US" dirty="0" smtClean="0"/>
              <a:t>Types of Data Network Structure</a:t>
            </a:r>
          </a:p>
          <a:p>
            <a:pPr lvl="1">
              <a:lnSpc>
                <a:spcPct val="90000"/>
              </a:lnSpc>
            </a:pPr>
            <a:r>
              <a:rPr lang="en-US" dirty="0" smtClean="0"/>
              <a:t>Methods &amp; Modes of Data Network Communications</a:t>
            </a:r>
          </a:p>
          <a:p>
            <a:pPr lvl="1">
              <a:lnSpc>
                <a:spcPct val="90000"/>
              </a:lnSpc>
            </a:pPr>
            <a:r>
              <a:rPr lang="en-US" dirty="0" smtClean="0"/>
              <a:t>Types of Data Networks</a:t>
            </a:r>
          </a:p>
          <a:p>
            <a:pPr lvl="1">
              <a:lnSpc>
                <a:spcPct val="90000"/>
              </a:lnSpc>
            </a:pPr>
            <a:r>
              <a:rPr lang="en-US" dirty="0" smtClean="0"/>
              <a:t>Types of Data Networks Topology</a:t>
            </a:r>
          </a:p>
          <a:p>
            <a:pPr>
              <a:lnSpc>
                <a:spcPct val="90000"/>
              </a:lnSpc>
            </a:pPr>
            <a:r>
              <a:rPr lang="en-US" dirty="0" smtClean="0"/>
              <a:t>OSI Reference Model and TCP/IP Model</a:t>
            </a:r>
          </a:p>
          <a:p>
            <a:pPr lvl="1">
              <a:lnSpc>
                <a:spcPct val="90000"/>
              </a:lnSpc>
            </a:pPr>
            <a:r>
              <a:rPr lang="en-US" dirty="0" smtClean="0"/>
              <a:t>Physical Layer (Layer 1)</a:t>
            </a:r>
          </a:p>
          <a:p>
            <a:pPr lvl="1">
              <a:lnSpc>
                <a:spcPct val="90000"/>
              </a:lnSpc>
            </a:pPr>
            <a:r>
              <a:rPr lang="en-US" dirty="0" smtClean="0"/>
              <a:t>Data-Link Layer (Layer 2)</a:t>
            </a:r>
          </a:p>
          <a:p>
            <a:pPr lvl="1">
              <a:lnSpc>
                <a:spcPct val="90000"/>
              </a:lnSpc>
            </a:pPr>
            <a:r>
              <a:rPr lang="en-US" dirty="0" smtClean="0"/>
              <a:t>Network Layer (Layer 3)</a:t>
            </a:r>
          </a:p>
          <a:p>
            <a:pPr lvl="1">
              <a:lnSpc>
                <a:spcPct val="90000"/>
              </a:lnSpc>
            </a:pPr>
            <a:r>
              <a:rPr lang="en-US" dirty="0" smtClean="0"/>
              <a:t>Transport Layer (Layer 4)</a:t>
            </a:r>
          </a:p>
          <a:p>
            <a:pPr lvl="1">
              <a:lnSpc>
                <a:spcPct val="90000"/>
              </a:lnSpc>
            </a:pPr>
            <a:r>
              <a:rPr lang="en-US" dirty="0" smtClean="0"/>
              <a:t>Session Layer (Layer 5)</a:t>
            </a:r>
          </a:p>
          <a:p>
            <a:pPr lvl="1">
              <a:lnSpc>
                <a:spcPct val="90000"/>
              </a:lnSpc>
            </a:pPr>
            <a:r>
              <a:rPr lang="en-US" dirty="0" smtClean="0"/>
              <a:t>Presentation Layer (Layer 6)</a:t>
            </a:r>
          </a:p>
          <a:p>
            <a:pPr lvl="1">
              <a:lnSpc>
                <a:spcPct val="90000"/>
              </a:lnSpc>
            </a:pPr>
            <a:r>
              <a:rPr lang="en-US" dirty="0" smtClean="0"/>
              <a:t>Application Layer (Layer 7)</a:t>
            </a:r>
          </a:p>
          <a:p>
            <a:pPr>
              <a:lnSpc>
                <a:spcPct val="90000"/>
              </a:lnSpc>
            </a:pPr>
            <a:endParaRPr lang="en-US" dirty="0" smtClean="0"/>
          </a:p>
        </p:txBody>
      </p:sp>
      <p:sp>
        <p:nvSpPr>
          <p:cNvPr id="64517" name="AutoShape 4"/>
          <p:cNvSpPr>
            <a:spLocks noChangeArrowheads="1"/>
          </p:cNvSpPr>
          <p:nvPr/>
        </p:nvSpPr>
        <p:spPr bwMode="auto">
          <a:xfrm>
            <a:off x="304800" y="4286250"/>
            <a:ext cx="609600" cy="457200"/>
          </a:xfrm>
          <a:custGeom>
            <a:avLst/>
            <a:gdLst>
              <a:gd name="T0" fmla="*/ 457200 w 21600"/>
              <a:gd name="T1" fmla="*/ 0 h 21600"/>
              <a:gd name="T2" fmla="*/ 0 w 21600"/>
              <a:gd name="T3" fmla="*/ 228600 h 21600"/>
              <a:gd name="T4" fmla="*/ 457200 w 21600"/>
              <a:gd name="T5" fmla="*/ 457200 h 21600"/>
              <a:gd name="T6" fmla="*/ 609600 w 21600"/>
              <a:gd name="T7" fmla="*/ 2286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6600"/>
          </a:solidFill>
          <a:ln w="9525">
            <a:noFill/>
            <a:miter lim="800000"/>
            <a:headEnd/>
            <a:tailEnd/>
          </a:ln>
        </p:spPr>
        <p:txBody>
          <a:bodyPr wrap="none" anchor="ctr">
            <a:spAutoFit/>
          </a:bodyPr>
          <a:lstStyle/>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3"/>
          <p:cNvSpPr>
            <a:spLocks noGrp="1"/>
          </p:cNvSpPr>
          <p:nvPr>
            <p:ph type="sldNum" sz="quarter" idx="10"/>
          </p:nvPr>
        </p:nvSpPr>
        <p:spPr>
          <a:noFill/>
        </p:spPr>
        <p:txBody>
          <a:bodyPr/>
          <a:lstStyle/>
          <a:p>
            <a:r>
              <a:rPr lang="en-US" dirty="0"/>
              <a:t>- </a:t>
            </a:r>
            <a:fld id="{9AD55E7F-79EA-4B1D-88DE-B7FA95DC1B52}" type="slidenum">
              <a:rPr lang="en-US"/>
              <a:pPr/>
              <a:t>4</a:t>
            </a:fld>
            <a:r>
              <a:rPr lang="en-US" dirty="0"/>
              <a:t> -</a:t>
            </a:r>
          </a:p>
        </p:txBody>
      </p:sp>
      <p:sp>
        <p:nvSpPr>
          <p:cNvPr id="46083" name="Rectangle 2"/>
          <p:cNvSpPr>
            <a:spLocks noGrp="1" noChangeArrowheads="1"/>
          </p:cNvSpPr>
          <p:nvPr>
            <p:ph type="title"/>
          </p:nvPr>
        </p:nvSpPr>
        <p:spPr/>
        <p:txBody>
          <a:bodyPr/>
          <a:lstStyle/>
          <a:p>
            <a:r>
              <a:rPr lang="en-US" sz="1200" dirty="0" smtClean="0"/>
              <a:t>Learning Objectives</a:t>
            </a:r>
            <a:r>
              <a:rPr lang="en-US" dirty="0" smtClean="0"/>
              <a:t> </a:t>
            </a:r>
            <a:br>
              <a:rPr lang="en-US" dirty="0" smtClean="0"/>
            </a:br>
            <a:r>
              <a:rPr lang="en-US" dirty="0" smtClean="0"/>
              <a:t>Telecommunications &amp; Network Security Domain – Part 2</a:t>
            </a:r>
          </a:p>
        </p:txBody>
      </p:sp>
      <p:sp>
        <p:nvSpPr>
          <p:cNvPr id="46084" name="Rectangle 3"/>
          <p:cNvSpPr>
            <a:spLocks noGrp="1" noChangeArrowheads="1"/>
          </p:cNvSpPr>
          <p:nvPr>
            <p:ph type="body" idx="1"/>
          </p:nvPr>
        </p:nvSpPr>
        <p:spPr/>
        <p:txBody>
          <a:bodyPr/>
          <a:lstStyle/>
          <a:p>
            <a:pPr>
              <a:buFontTx/>
              <a:buNone/>
            </a:pPr>
            <a:r>
              <a:rPr lang="en-US" dirty="0" smtClean="0"/>
              <a:t>	“The candidate is expected to demonstrate an understanding of communications and network security as relates to data communications in local area and wide area networks; remote access; Internet/intranet/extranet configurations, use of firewalls, network equipment and protocols (such as TCP/IP), VPNs, and techniques for preventing and detecting network based attacks.”</a:t>
            </a:r>
          </a:p>
        </p:txBody>
      </p:sp>
      <p:sp>
        <p:nvSpPr>
          <p:cNvPr id="8" name="Text Box 4"/>
          <p:cNvSpPr txBox="1">
            <a:spLocks noChangeArrowheads="1"/>
          </p:cNvSpPr>
          <p:nvPr/>
        </p:nvSpPr>
        <p:spPr bwMode="auto">
          <a:xfrm>
            <a:off x="5334000" y="6123801"/>
            <a:ext cx="3360728" cy="276999"/>
          </a:xfrm>
          <a:prstGeom prst="rect">
            <a:avLst/>
          </a:prstGeom>
          <a:noFill/>
          <a:ln w="9525">
            <a:noFill/>
            <a:miter lim="800000"/>
            <a:headEnd/>
            <a:tailEnd/>
          </a:ln>
        </p:spPr>
        <p:txBody>
          <a:bodyPr wrap="none">
            <a:spAutoFit/>
          </a:bodyPr>
          <a:lstStyle>
            <a:defPPr>
              <a:defRPr lang="en-US"/>
            </a:defPPr>
            <a:lvl1pPr algn="l" rtl="0" eaLnBrk="0" fontAlgn="base" hangingPunct="0">
              <a:spcBef>
                <a:spcPct val="0"/>
              </a:spcBef>
              <a:spcAft>
                <a:spcPct val="0"/>
              </a:spcAft>
              <a:defRPr sz="1200" kern="1200">
                <a:solidFill>
                  <a:schemeClr val="tx1"/>
                </a:solidFill>
                <a:latin typeface="Arial" charset="0"/>
                <a:ea typeface="+mn-ea"/>
                <a:cs typeface="+mn-cs"/>
              </a:defRPr>
            </a:lvl1pPr>
            <a:lvl2pPr marL="457200" algn="l" rtl="0" eaLnBrk="0" fontAlgn="base" hangingPunct="0">
              <a:spcBef>
                <a:spcPct val="0"/>
              </a:spcBef>
              <a:spcAft>
                <a:spcPct val="0"/>
              </a:spcAft>
              <a:defRPr sz="1200" kern="1200">
                <a:solidFill>
                  <a:schemeClr val="tx1"/>
                </a:solidFill>
                <a:latin typeface="Arial" charset="0"/>
                <a:ea typeface="+mn-ea"/>
                <a:cs typeface="+mn-cs"/>
              </a:defRPr>
            </a:lvl2pPr>
            <a:lvl3pPr marL="914400" algn="l" rtl="0" eaLnBrk="0" fontAlgn="base" hangingPunct="0">
              <a:spcBef>
                <a:spcPct val="0"/>
              </a:spcBef>
              <a:spcAft>
                <a:spcPct val="0"/>
              </a:spcAft>
              <a:defRPr sz="1200" kern="1200">
                <a:solidFill>
                  <a:schemeClr val="tx1"/>
                </a:solidFill>
                <a:latin typeface="Arial" charset="0"/>
                <a:ea typeface="+mn-ea"/>
                <a:cs typeface="+mn-cs"/>
              </a:defRPr>
            </a:lvl3pPr>
            <a:lvl4pPr marL="1371600" algn="l" rtl="0" eaLnBrk="0" fontAlgn="base" hangingPunct="0">
              <a:spcBef>
                <a:spcPct val="0"/>
              </a:spcBef>
              <a:spcAft>
                <a:spcPct val="0"/>
              </a:spcAft>
              <a:defRPr sz="1200" kern="1200">
                <a:solidFill>
                  <a:schemeClr val="tx1"/>
                </a:solidFill>
                <a:latin typeface="Arial" charset="0"/>
                <a:ea typeface="+mn-ea"/>
                <a:cs typeface="+mn-cs"/>
              </a:defRPr>
            </a:lvl4pPr>
            <a:lvl5pPr marL="1828800" algn="l" rtl="0" eaLnBrk="0" fontAlgn="base" hangingPunct="0">
              <a:spcBef>
                <a:spcPct val="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a:lstStyle>
          <a:p>
            <a:r>
              <a:rPr lang="en-US" b="1" dirty="0">
                <a:solidFill>
                  <a:srgbClr val="003399"/>
                </a:solidFill>
              </a:rPr>
              <a:t>Reference</a:t>
            </a:r>
            <a:r>
              <a:rPr lang="en-US" dirty="0">
                <a:solidFill>
                  <a:srgbClr val="003399"/>
                </a:solidFill>
              </a:rPr>
              <a:t>: </a:t>
            </a:r>
            <a:r>
              <a:rPr lang="en-US" i="1" dirty="0">
                <a:solidFill>
                  <a:srgbClr val="003399"/>
                </a:solidFill>
              </a:rPr>
              <a:t>CISSP CIB</a:t>
            </a:r>
            <a:r>
              <a:rPr lang="en-US" dirty="0">
                <a:solidFill>
                  <a:srgbClr val="003399"/>
                </a:solidFill>
              </a:rPr>
              <a:t>, </a:t>
            </a:r>
            <a:r>
              <a:rPr lang="en-US" dirty="0" smtClean="0">
                <a:solidFill>
                  <a:srgbClr val="003399"/>
                </a:solidFill>
              </a:rPr>
              <a:t>January 2012 (Rev. 2)</a:t>
            </a:r>
            <a:endParaRPr lang="en-US" dirty="0">
              <a:solidFill>
                <a:srgbClr val="003399"/>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Slide Number Placeholder 3"/>
          <p:cNvSpPr>
            <a:spLocks noGrp="1"/>
          </p:cNvSpPr>
          <p:nvPr>
            <p:ph type="sldNum" sz="quarter" idx="10"/>
          </p:nvPr>
        </p:nvSpPr>
        <p:spPr>
          <a:noFill/>
        </p:spPr>
        <p:txBody>
          <a:bodyPr/>
          <a:lstStyle/>
          <a:p>
            <a:r>
              <a:rPr lang="en-US" dirty="0"/>
              <a:t>- </a:t>
            </a:r>
            <a:fld id="{2AF58F25-B43C-4C95-A442-7F71D92D3546}" type="slidenum">
              <a:rPr lang="en-US"/>
              <a:pPr/>
              <a:t>40</a:t>
            </a:fld>
            <a:r>
              <a:rPr lang="en-US" dirty="0"/>
              <a:t> -</a:t>
            </a:r>
          </a:p>
        </p:txBody>
      </p:sp>
      <p:sp>
        <p:nvSpPr>
          <p:cNvPr id="11268" name="Rectangle 2"/>
          <p:cNvSpPr>
            <a:spLocks noGrp="1" noChangeArrowheads="1"/>
          </p:cNvSpPr>
          <p:nvPr>
            <p:ph type="title"/>
          </p:nvPr>
        </p:nvSpPr>
        <p:spPr/>
        <p:txBody>
          <a:bodyPr/>
          <a:lstStyle/>
          <a:p>
            <a:r>
              <a:rPr lang="en-US" sz="1200" dirty="0" smtClean="0"/>
              <a:t>OSI Reference Model</a:t>
            </a:r>
            <a:br>
              <a:rPr lang="en-US" sz="1200" dirty="0" smtClean="0"/>
            </a:br>
            <a:r>
              <a:rPr lang="en-US" dirty="0" smtClean="0"/>
              <a:t>Data-Link Layer (Layer 2)</a:t>
            </a:r>
            <a:endParaRPr lang="en-US" sz="1200" dirty="0" smtClean="0"/>
          </a:p>
        </p:txBody>
      </p:sp>
      <p:sp>
        <p:nvSpPr>
          <p:cNvPr id="11269" name="Rectangle 3"/>
          <p:cNvSpPr>
            <a:spLocks noGrp="1" noChangeArrowheads="1"/>
          </p:cNvSpPr>
          <p:nvPr>
            <p:ph type="body" idx="1"/>
          </p:nvPr>
        </p:nvSpPr>
        <p:spPr>
          <a:xfrm>
            <a:off x="304800" y="1143000"/>
            <a:ext cx="7924800" cy="5410200"/>
          </a:xfrm>
        </p:spPr>
        <p:txBody>
          <a:bodyPr/>
          <a:lstStyle/>
          <a:p>
            <a:pPr>
              <a:buClr>
                <a:srgbClr val="003399"/>
              </a:buClr>
            </a:pPr>
            <a:r>
              <a:rPr lang="en-US" u="sng" dirty="0" smtClean="0">
                <a:solidFill>
                  <a:srgbClr val="FF6600"/>
                </a:solidFill>
              </a:rPr>
              <a:t>Data-link layer</a:t>
            </a:r>
            <a:r>
              <a:rPr lang="en-US" dirty="0" smtClean="0"/>
              <a:t> defines the protocol that computers must follow in order to access the network for transmitting and receiving messages. </a:t>
            </a:r>
          </a:p>
          <a:p>
            <a:pPr lvl="1">
              <a:buClr>
                <a:srgbClr val="003399"/>
              </a:buClr>
            </a:pPr>
            <a:r>
              <a:rPr lang="en-US" dirty="0" smtClean="0"/>
              <a:t>Protocols that control LAN transmission are:</a:t>
            </a:r>
          </a:p>
          <a:p>
            <a:pPr lvl="2">
              <a:buClr>
                <a:srgbClr val="003399"/>
              </a:buClr>
            </a:pPr>
            <a:r>
              <a:rPr lang="en-US" u="sng" dirty="0" smtClean="0">
                <a:solidFill>
                  <a:srgbClr val="FF6600"/>
                </a:solidFill>
              </a:rPr>
              <a:t>MAC</a:t>
            </a:r>
            <a:r>
              <a:rPr lang="en-US" dirty="0" smtClean="0"/>
              <a:t> (Media Access Control)</a:t>
            </a:r>
          </a:p>
          <a:p>
            <a:pPr lvl="2">
              <a:buClr>
                <a:srgbClr val="003399"/>
              </a:buClr>
            </a:pPr>
            <a:r>
              <a:rPr lang="en-US" u="sng" dirty="0" smtClean="0">
                <a:solidFill>
                  <a:srgbClr val="FF6600"/>
                </a:solidFill>
              </a:rPr>
              <a:t>LLC</a:t>
            </a:r>
            <a:r>
              <a:rPr lang="en-US" dirty="0" smtClean="0"/>
              <a:t> (Logical Link Control)</a:t>
            </a:r>
          </a:p>
          <a:p>
            <a:pPr lvl="1">
              <a:buClr>
                <a:srgbClr val="003399"/>
              </a:buClr>
            </a:pPr>
            <a:r>
              <a:rPr lang="en-US" dirty="0" smtClean="0"/>
              <a:t>Popular protocols that control WAN transmissions are:</a:t>
            </a:r>
          </a:p>
          <a:p>
            <a:pPr lvl="2">
              <a:buClr>
                <a:srgbClr val="003399"/>
              </a:buClr>
            </a:pPr>
            <a:r>
              <a:rPr lang="en-US" u="sng" dirty="0" smtClean="0">
                <a:solidFill>
                  <a:srgbClr val="FF6600"/>
                </a:solidFill>
              </a:rPr>
              <a:t>X.25</a:t>
            </a:r>
            <a:endParaRPr lang="en-US" dirty="0" smtClean="0"/>
          </a:p>
          <a:p>
            <a:pPr lvl="2">
              <a:buClr>
                <a:srgbClr val="003399"/>
              </a:buClr>
            </a:pPr>
            <a:r>
              <a:rPr lang="en-US" u="sng" dirty="0" smtClean="0">
                <a:solidFill>
                  <a:srgbClr val="FF6600"/>
                </a:solidFill>
              </a:rPr>
              <a:t>Frame Relay</a:t>
            </a:r>
            <a:endParaRPr lang="en-US" dirty="0" smtClean="0"/>
          </a:p>
          <a:p>
            <a:pPr lvl="2">
              <a:buClr>
                <a:srgbClr val="003399"/>
              </a:buClr>
            </a:pPr>
            <a:r>
              <a:rPr lang="en-US" u="sng" dirty="0" smtClean="0">
                <a:solidFill>
                  <a:srgbClr val="FF6600"/>
                </a:solidFill>
              </a:rPr>
              <a:t>ISDN</a:t>
            </a:r>
            <a:r>
              <a:rPr lang="en-US" dirty="0" smtClean="0"/>
              <a:t> (Integrated Services Digital Network)</a:t>
            </a:r>
          </a:p>
          <a:p>
            <a:pPr lvl="2">
              <a:buClr>
                <a:srgbClr val="003399"/>
              </a:buClr>
            </a:pPr>
            <a:r>
              <a:rPr lang="en-US" u="sng" dirty="0" smtClean="0">
                <a:solidFill>
                  <a:srgbClr val="FF6600"/>
                </a:solidFill>
              </a:rPr>
              <a:t>SDLC</a:t>
            </a:r>
            <a:r>
              <a:rPr lang="en-US" dirty="0" smtClean="0"/>
              <a:t> (Synchronous Data Link Control)</a:t>
            </a:r>
          </a:p>
          <a:p>
            <a:pPr lvl="2">
              <a:buClr>
                <a:srgbClr val="003399"/>
              </a:buClr>
            </a:pPr>
            <a:r>
              <a:rPr lang="en-US" u="sng" dirty="0" smtClean="0">
                <a:solidFill>
                  <a:srgbClr val="FF6600"/>
                </a:solidFill>
              </a:rPr>
              <a:t>HDLC</a:t>
            </a:r>
            <a:r>
              <a:rPr lang="en-US" dirty="0" smtClean="0"/>
              <a:t> (High-level Data Link Control)</a:t>
            </a:r>
          </a:p>
          <a:p>
            <a:pPr lvl="2">
              <a:buClr>
                <a:srgbClr val="003399"/>
              </a:buClr>
            </a:pPr>
            <a:r>
              <a:rPr lang="en-US" u="sng" dirty="0" smtClean="0">
                <a:solidFill>
                  <a:srgbClr val="FF6600"/>
                </a:solidFill>
              </a:rPr>
              <a:t>ATM</a:t>
            </a:r>
            <a:r>
              <a:rPr lang="en-US" dirty="0" smtClean="0"/>
              <a:t> (Asynchronous Transfer Mode)</a:t>
            </a:r>
          </a:p>
          <a:p>
            <a:pPr lvl="2">
              <a:buClr>
                <a:srgbClr val="003399"/>
              </a:buClr>
            </a:pPr>
            <a:r>
              <a:rPr lang="en-US" u="sng" dirty="0" smtClean="0">
                <a:solidFill>
                  <a:srgbClr val="FF6600"/>
                </a:solidFill>
              </a:rPr>
              <a:t>HSSI</a:t>
            </a:r>
            <a:r>
              <a:rPr lang="en-US" dirty="0" smtClean="0"/>
              <a:t> (High Speed  Serial Interface)</a:t>
            </a:r>
          </a:p>
        </p:txBody>
      </p:sp>
      <p:graphicFrame>
        <p:nvGraphicFramePr>
          <p:cNvPr id="11266" name="Object 4"/>
          <p:cNvGraphicFramePr>
            <a:graphicFrameLocks noChangeAspect="1"/>
          </p:cNvGraphicFramePr>
          <p:nvPr/>
        </p:nvGraphicFramePr>
        <p:xfrm>
          <a:off x="8164513" y="1066800"/>
          <a:ext cx="750887" cy="3970338"/>
        </p:xfrm>
        <a:graphic>
          <a:graphicData uri="http://schemas.openxmlformats.org/presentationml/2006/ole">
            <mc:AlternateContent xmlns:mc="http://schemas.openxmlformats.org/markup-compatibility/2006">
              <mc:Choice xmlns:v="urn:schemas-microsoft-com:vml" Requires="v">
                <p:oleObj spid="_x0000_s11286" name="Visio" r:id="rId4" imgW="751344" imgH="3970913" progId="Visio.Drawing.11">
                  <p:embed/>
                </p:oleObj>
              </mc:Choice>
              <mc:Fallback>
                <p:oleObj name="Visio" r:id="rId4" imgW="751344" imgH="3970913" progId="Visio.Drawing.11">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64513" y="1066800"/>
                        <a:ext cx="750887" cy="3970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23973" name="Rectangle 5"/>
          <p:cNvSpPr>
            <a:spLocks noChangeArrowheads="1"/>
          </p:cNvSpPr>
          <p:nvPr/>
        </p:nvSpPr>
        <p:spPr bwMode="auto">
          <a:xfrm>
            <a:off x="8153400" y="3971925"/>
            <a:ext cx="733425" cy="552450"/>
          </a:xfrm>
          <a:prstGeom prst="rect">
            <a:avLst/>
          </a:prstGeom>
          <a:noFill/>
          <a:ln w="38100">
            <a:solidFill>
              <a:srgbClr val="99FF33"/>
            </a:solidFill>
            <a:miter lim="800000"/>
            <a:headEnd/>
            <a:tailEnd/>
          </a:ln>
        </p:spPr>
        <p:txBody>
          <a:bodyPr anchor="ctr">
            <a:spAutoFit/>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23973"/>
                                        </p:tgtEl>
                                        <p:attrNameLst>
                                          <p:attrName>style.visibility</p:attrName>
                                        </p:attrNameLst>
                                      </p:cBhvr>
                                      <p:to>
                                        <p:strVal val="visible"/>
                                      </p:to>
                                    </p:set>
                                    <p:animEffect transition="in" filter="fade">
                                      <p:cBhvr>
                                        <p:cTn id="7" dur="2000"/>
                                        <p:tgtEl>
                                          <p:spTgt spid="7239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397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Slide Number Placeholder 4"/>
          <p:cNvSpPr>
            <a:spLocks noGrp="1"/>
          </p:cNvSpPr>
          <p:nvPr>
            <p:ph type="sldNum" sz="quarter" idx="10"/>
          </p:nvPr>
        </p:nvSpPr>
        <p:spPr>
          <a:noFill/>
        </p:spPr>
        <p:txBody>
          <a:bodyPr/>
          <a:lstStyle/>
          <a:p>
            <a:r>
              <a:rPr lang="en-US" dirty="0"/>
              <a:t>- </a:t>
            </a:r>
            <a:fld id="{9AC6CEA5-B959-4E79-8829-D368FF1D78D9}" type="slidenum">
              <a:rPr lang="en-US"/>
              <a:pPr/>
              <a:t>41</a:t>
            </a:fld>
            <a:r>
              <a:rPr lang="en-US" dirty="0"/>
              <a:t> -</a:t>
            </a:r>
          </a:p>
        </p:txBody>
      </p:sp>
      <p:sp>
        <p:nvSpPr>
          <p:cNvPr id="12293" name="Rectangle 2"/>
          <p:cNvSpPr>
            <a:spLocks noGrp="1" noChangeArrowheads="1"/>
          </p:cNvSpPr>
          <p:nvPr>
            <p:ph type="title"/>
          </p:nvPr>
        </p:nvSpPr>
        <p:spPr/>
        <p:txBody>
          <a:bodyPr/>
          <a:lstStyle/>
          <a:p>
            <a:r>
              <a:rPr lang="en-US" sz="1200" dirty="0" smtClean="0"/>
              <a:t>Data-Link Layer (Layer 2)</a:t>
            </a:r>
            <a:br>
              <a:rPr lang="en-US" sz="1200" dirty="0" smtClean="0"/>
            </a:br>
            <a:r>
              <a:rPr lang="en-US" dirty="0" smtClean="0"/>
              <a:t>Media Access Control (MAC)</a:t>
            </a:r>
            <a:endParaRPr lang="en-US" sz="1200" dirty="0" smtClean="0"/>
          </a:p>
        </p:txBody>
      </p:sp>
      <p:sp>
        <p:nvSpPr>
          <p:cNvPr id="12294" name="Rectangle 3"/>
          <p:cNvSpPr>
            <a:spLocks noGrp="1" noChangeArrowheads="1"/>
          </p:cNvSpPr>
          <p:nvPr>
            <p:ph type="body" sz="half" idx="1"/>
          </p:nvPr>
        </p:nvSpPr>
        <p:spPr>
          <a:xfrm>
            <a:off x="685800" y="1143000"/>
            <a:ext cx="7315200" cy="4648200"/>
          </a:xfrm>
        </p:spPr>
        <p:txBody>
          <a:bodyPr>
            <a:normAutofit lnSpcReduction="10000"/>
          </a:bodyPr>
          <a:lstStyle/>
          <a:p>
            <a:pPr>
              <a:buClr>
                <a:srgbClr val="003399"/>
              </a:buClr>
            </a:pPr>
            <a:r>
              <a:rPr lang="en-US" u="sng" dirty="0" smtClean="0">
                <a:solidFill>
                  <a:srgbClr val="FF6600"/>
                </a:solidFill>
              </a:rPr>
              <a:t>Data-Link layer</a:t>
            </a:r>
            <a:r>
              <a:rPr lang="en-US" dirty="0" smtClean="0"/>
              <a:t> addressing or a physical hardware address (</a:t>
            </a:r>
            <a:r>
              <a:rPr lang="en-US" u="sng" dirty="0" smtClean="0">
                <a:solidFill>
                  <a:srgbClr val="FF6600"/>
                </a:solidFill>
              </a:rPr>
              <a:t>MAC</a:t>
            </a:r>
            <a:r>
              <a:rPr lang="en-US" dirty="0" smtClean="0"/>
              <a:t>) is an </a:t>
            </a:r>
            <a:r>
              <a:rPr lang="en-US" u="sng" dirty="0" smtClean="0">
                <a:solidFill>
                  <a:srgbClr val="FF6600"/>
                </a:solidFill>
              </a:rPr>
              <a:t>unique address</a:t>
            </a:r>
            <a:r>
              <a:rPr lang="en-US" dirty="0" smtClean="0"/>
              <a:t> that is burned into each NIC card by the manufacturer </a:t>
            </a:r>
          </a:p>
          <a:p>
            <a:pPr lvl="1">
              <a:buClr>
                <a:srgbClr val="003399"/>
              </a:buClr>
            </a:pPr>
            <a:r>
              <a:rPr lang="en-US" dirty="0" smtClean="0"/>
              <a:t>The hardware address is a </a:t>
            </a:r>
            <a:r>
              <a:rPr lang="en-US" u="sng" dirty="0" smtClean="0">
                <a:solidFill>
                  <a:srgbClr val="FF6600"/>
                </a:solidFill>
              </a:rPr>
              <a:t>48-bit address expressed as</a:t>
            </a:r>
            <a:r>
              <a:rPr lang="en-US" u="sng" dirty="0" smtClean="0">
                <a:solidFill>
                  <a:srgbClr val="FF9900"/>
                </a:solidFill>
              </a:rPr>
              <a:t> </a:t>
            </a:r>
            <a:r>
              <a:rPr lang="en-US" u="sng" dirty="0" smtClean="0">
                <a:solidFill>
                  <a:srgbClr val="FF6600"/>
                </a:solidFill>
              </a:rPr>
              <a:t>6 bytes</a:t>
            </a:r>
            <a:r>
              <a:rPr lang="en-US" dirty="0" smtClean="0"/>
              <a:t>. The first 3 bytes are the vendor code and the second 3 bytes are the serial numbers made up by the manufacturer</a:t>
            </a:r>
          </a:p>
          <a:p>
            <a:pPr lvl="1">
              <a:buClr>
                <a:srgbClr val="003399"/>
              </a:buClr>
            </a:pPr>
            <a:r>
              <a:rPr lang="en-US" dirty="0" smtClean="0"/>
              <a:t>MAC sub-layer is responsible for media access.  It controls how the workstations communicate over the network.</a:t>
            </a:r>
            <a:endParaRPr lang="en-US" sz="2400" dirty="0" smtClean="0"/>
          </a:p>
          <a:p>
            <a:pPr lvl="1">
              <a:buClr>
                <a:srgbClr val="003399"/>
              </a:buClr>
            </a:pPr>
            <a:r>
              <a:rPr lang="en-US" dirty="0" smtClean="0"/>
              <a:t>There are generally three types of media access.</a:t>
            </a:r>
          </a:p>
          <a:p>
            <a:pPr lvl="2">
              <a:buClr>
                <a:srgbClr val="003399"/>
              </a:buClr>
            </a:pPr>
            <a:r>
              <a:rPr lang="en-US" u="sng" dirty="0" smtClean="0">
                <a:solidFill>
                  <a:srgbClr val="FF6600"/>
                </a:solidFill>
              </a:rPr>
              <a:t>Carrier Sense Multiple Access (CSMA)</a:t>
            </a:r>
            <a:endParaRPr lang="en-US" dirty="0" smtClean="0"/>
          </a:p>
          <a:p>
            <a:pPr lvl="2">
              <a:buClr>
                <a:srgbClr val="003399"/>
              </a:buClr>
            </a:pPr>
            <a:r>
              <a:rPr lang="en-US" u="sng" dirty="0" smtClean="0">
                <a:solidFill>
                  <a:srgbClr val="FF6600"/>
                </a:solidFill>
              </a:rPr>
              <a:t>Token Passing</a:t>
            </a:r>
            <a:endParaRPr lang="en-US" dirty="0" smtClean="0">
              <a:solidFill>
                <a:srgbClr val="FF6600"/>
              </a:solidFill>
            </a:endParaRPr>
          </a:p>
          <a:p>
            <a:pPr lvl="2">
              <a:buClr>
                <a:srgbClr val="003399"/>
              </a:buClr>
            </a:pPr>
            <a:r>
              <a:rPr lang="en-US" u="sng" dirty="0" smtClean="0">
                <a:solidFill>
                  <a:srgbClr val="FF6600"/>
                </a:solidFill>
              </a:rPr>
              <a:t>Polling</a:t>
            </a:r>
            <a:endParaRPr lang="en-US" dirty="0" smtClean="0"/>
          </a:p>
        </p:txBody>
      </p:sp>
      <p:graphicFrame>
        <p:nvGraphicFramePr>
          <p:cNvPr id="12290" name="Object 4"/>
          <p:cNvGraphicFramePr>
            <a:graphicFrameLocks noChangeAspect="1"/>
          </p:cNvGraphicFramePr>
          <p:nvPr/>
        </p:nvGraphicFramePr>
        <p:xfrm>
          <a:off x="8088313" y="1066800"/>
          <a:ext cx="750887" cy="3970338"/>
        </p:xfrm>
        <a:graphic>
          <a:graphicData uri="http://schemas.openxmlformats.org/presentationml/2006/ole">
            <mc:AlternateContent xmlns:mc="http://schemas.openxmlformats.org/markup-compatibility/2006">
              <mc:Choice xmlns:v="urn:schemas-microsoft-com:vml" Requires="v">
                <p:oleObj spid="_x0000_s12329" name="Visio" r:id="rId4" imgW="751344" imgH="3970913" progId="Visio.Drawing.11">
                  <p:embed/>
                </p:oleObj>
              </mc:Choice>
              <mc:Fallback>
                <p:oleObj name="Visio" r:id="rId4" imgW="751344" imgH="3970913" progId="Visio.Drawing.11">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88313" y="1066800"/>
                        <a:ext cx="750887" cy="3970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291" name="Object 5"/>
          <p:cNvGraphicFramePr>
            <a:graphicFrameLocks noGrp="1" noChangeAspect="1"/>
          </p:cNvGraphicFramePr>
          <p:nvPr>
            <p:ph sz="half" idx="2"/>
          </p:nvPr>
        </p:nvGraphicFramePr>
        <p:xfrm>
          <a:off x="2667000" y="5795963"/>
          <a:ext cx="3810000" cy="909637"/>
        </p:xfrm>
        <a:graphic>
          <a:graphicData uri="http://schemas.openxmlformats.org/presentationml/2006/ole">
            <mc:AlternateContent xmlns:mc="http://schemas.openxmlformats.org/markup-compatibility/2006">
              <mc:Choice xmlns:v="urn:schemas-microsoft-com:vml" Requires="v">
                <p:oleObj spid="_x0000_s12330" name="Visio" r:id="rId6" imgW="3809643" imgH="910114" progId="Visio.Drawing.11">
                  <p:embed/>
                </p:oleObj>
              </mc:Choice>
              <mc:Fallback>
                <p:oleObj name="Visio" r:id="rId6" imgW="3809643" imgH="910114" progId="Visio.Drawing.11">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67000" y="5795963"/>
                        <a:ext cx="3810000" cy="909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26022" name="Rectangle 6"/>
          <p:cNvSpPr>
            <a:spLocks noChangeArrowheads="1"/>
          </p:cNvSpPr>
          <p:nvPr/>
        </p:nvSpPr>
        <p:spPr bwMode="auto">
          <a:xfrm>
            <a:off x="8086725" y="3971925"/>
            <a:ext cx="733425" cy="552450"/>
          </a:xfrm>
          <a:prstGeom prst="rect">
            <a:avLst/>
          </a:prstGeom>
          <a:noFill/>
          <a:ln w="38100">
            <a:solidFill>
              <a:srgbClr val="99FF33"/>
            </a:solidFill>
            <a:miter lim="800000"/>
            <a:headEnd/>
            <a:tailEnd/>
          </a:ln>
        </p:spPr>
        <p:txBody>
          <a:bodyPr anchor="ctr">
            <a:spAutoFit/>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26022"/>
                                        </p:tgtEl>
                                        <p:attrNameLst>
                                          <p:attrName>style.visibility</p:attrName>
                                        </p:attrNameLst>
                                      </p:cBhvr>
                                      <p:to>
                                        <p:strVal val="visible"/>
                                      </p:to>
                                    </p:set>
                                    <p:animEffect transition="in" filter="fade">
                                      <p:cBhvr>
                                        <p:cTn id="7" dur="2000"/>
                                        <p:tgtEl>
                                          <p:spTgt spid="7260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602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Slide Number Placeholder 3"/>
          <p:cNvSpPr>
            <a:spLocks noGrp="1"/>
          </p:cNvSpPr>
          <p:nvPr>
            <p:ph type="sldNum" sz="quarter" idx="10"/>
          </p:nvPr>
        </p:nvSpPr>
        <p:spPr>
          <a:noFill/>
        </p:spPr>
        <p:txBody>
          <a:bodyPr/>
          <a:lstStyle/>
          <a:p>
            <a:r>
              <a:rPr lang="en-US" dirty="0"/>
              <a:t>- </a:t>
            </a:r>
            <a:fld id="{BC68CB1E-A82A-4FF2-B623-5F2DDAE1716B}" type="slidenum">
              <a:rPr lang="en-US"/>
              <a:pPr/>
              <a:t>42</a:t>
            </a:fld>
            <a:r>
              <a:rPr lang="en-US" dirty="0"/>
              <a:t> -</a:t>
            </a:r>
          </a:p>
        </p:txBody>
      </p:sp>
      <p:sp>
        <p:nvSpPr>
          <p:cNvPr id="13316" name="Rectangle 2"/>
          <p:cNvSpPr>
            <a:spLocks noGrp="1" noChangeArrowheads="1"/>
          </p:cNvSpPr>
          <p:nvPr>
            <p:ph type="title"/>
          </p:nvPr>
        </p:nvSpPr>
        <p:spPr/>
        <p:txBody>
          <a:bodyPr/>
          <a:lstStyle/>
          <a:p>
            <a:r>
              <a:rPr lang="en-US" sz="1200" dirty="0" smtClean="0"/>
              <a:t>Data-Link Layer (Layer 2)</a:t>
            </a:r>
            <a:br>
              <a:rPr lang="en-US" sz="1200" dirty="0" smtClean="0"/>
            </a:br>
            <a:r>
              <a:rPr lang="en-US" dirty="0" smtClean="0"/>
              <a:t>Logical Link Control (LLC)</a:t>
            </a:r>
            <a:endParaRPr lang="en-US" sz="1200" dirty="0" smtClean="0"/>
          </a:p>
        </p:txBody>
      </p:sp>
      <p:sp>
        <p:nvSpPr>
          <p:cNvPr id="13317" name="Rectangle 3"/>
          <p:cNvSpPr>
            <a:spLocks noGrp="1" noChangeArrowheads="1"/>
          </p:cNvSpPr>
          <p:nvPr>
            <p:ph type="body" idx="1"/>
          </p:nvPr>
        </p:nvSpPr>
        <p:spPr>
          <a:xfrm>
            <a:off x="685800" y="1143000"/>
            <a:ext cx="7315200" cy="5410200"/>
          </a:xfrm>
        </p:spPr>
        <p:txBody>
          <a:bodyPr/>
          <a:lstStyle/>
          <a:p>
            <a:r>
              <a:rPr lang="en-US" dirty="0" smtClean="0"/>
              <a:t>The </a:t>
            </a:r>
            <a:r>
              <a:rPr lang="en-US" u="sng" dirty="0" smtClean="0">
                <a:solidFill>
                  <a:srgbClr val="FF6600"/>
                </a:solidFill>
              </a:rPr>
              <a:t>Logical Link Control (LLC)</a:t>
            </a:r>
            <a:r>
              <a:rPr lang="en-US" dirty="0" smtClean="0"/>
              <a:t> runs between the Network Layer (Layer 3) and MAC sub-layer </a:t>
            </a:r>
          </a:p>
          <a:p>
            <a:r>
              <a:rPr lang="en-US" dirty="0" smtClean="0"/>
              <a:t>Enables the network layer and physical layers to act independently.  Network layer uses </a:t>
            </a:r>
            <a:r>
              <a:rPr lang="en-US" u="sng" dirty="0" smtClean="0">
                <a:solidFill>
                  <a:srgbClr val="FF6600"/>
                </a:solidFill>
              </a:rPr>
              <a:t>IP</a:t>
            </a:r>
            <a:r>
              <a:rPr lang="en-US" dirty="0" smtClean="0"/>
              <a:t> addresses and physical layer uses </a:t>
            </a:r>
            <a:r>
              <a:rPr lang="en-US" u="sng" dirty="0" smtClean="0">
                <a:solidFill>
                  <a:srgbClr val="FF6600"/>
                </a:solidFill>
              </a:rPr>
              <a:t>MAC</a:t>
            </a:r>
            <a:r>
              <a:rPr lang="en-US" dirty="0" smtClean="0"/>
              <a:t> addresses</a:t>
            </a:r>
          </a:p>
        </p:txBody>
      </p:sp>
      <p:graphicFrame>
        <p:nvGraphicFramePr>
          <p:cNvPr id="13314" name="Object 4"/>
          <p:cNvGraphicFramePr>
            <a:graphicFrameLocks noChangeAspect="1"/>
          </p:cNvGraphicFramePr>
          <p:nvPr/>
        </p:nvGraphicFramePr>
        <p:xfrm>
          <a:off x="8088313" y="1066800"/>
          <a:ext cx="750887" cy="3970338"/>
        </p:xfrm>
        <a:graphic>
          <a:graphicData uri="http://schemas.openxmlformats.org/presentationml/2006/ole">
            <mc:AlternateContent xmlns:mc="http://schemas.openxmlformats.org/markup-compatibility/2006">
              <mc:Choice xmlns:v="urn:schemas-microsoft-com:vml" Requires="v">
                <p:oleObj spid="_x0000_s13334" name="Visio" r:id="rId4" imgW="751344" imgH="3970913" progId="Visio.Drawing.11">
                  <p:embed/>
                </p:oleObj>
              </mc:Choice>
              <mc:Fallback>
                <p:oleObj name="Visio" r:id="rId4" imgW="751344" imgH="3970913" progId="Visio.Drawing.11">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88313" y="1066800"/>
                        <a:ext cx="750887" cy="3970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28069" name="Rectangle 5"/>
          <p:cNvSpPr>
            <a:spLocks noChangeArrowheads="1"/>
          </p:cNvSpPr>
          <p:nvPr/>
        </p:nvSpPr>
        <p:spPr bwMode="auto">
          <a:xfrm>
            <a:off x="8086725" y="3971925"/>
            <a:ext cx="733425" cy="552450"/>
          </a:xfrm>
          <a:prstGeom prst="rect">
            <a:avLst/>
          </a:prstGeom>
          <a:noFill/>
          <a:ln w="38100">
            <a:solidFill>
              <a:srgbClr val="99FF33"/>
            </a:solidFill>
            <a:miter lim="800000"/>
            <a:headEnd/>
            <a:tailEnd/>
          </a:ln>
        </p:spPr>
        <p:txBody>
          <a:bodyPr anchor="ctr">
            <a:spAutoFit/>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28069"/>
                                        </p:tgtEl>
                                        <p:attrNameLst>
                                          <p:attrName>style.visibility</p:attrName>
                                        </p:attrNameLst>
                                      </p:cBhvr>
                                      <p:to>
                                        <p:strVal val="visible"/>
                                      </p:to>
                                    </p:set>
                                    <p:animEffect transition="in" filter="fade">
                                      <p:cBhvr>
                                        <p:cTn id="7" dur="2000"/>
                                        <p:tgtEl>
                                          <p:spTgt spid="7280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806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Slide Number Placeholder 3"/>
          <p:cNvSpPr>
            <a:spLocks noGrp="1"/>
          </p:cNvSpPr>
          <p:nvPr>
            <p:ph type="sldNum" sz="quarter" idx="10"/>
          </p:nvPr>
        </p:nvSpPr>
        <p:spPr>
          <a:noFill/>
        </p:spPr>
        <p:txBody>
          <a:bodyPr/>
          <a:lstStyle/>
          <a:p>
            <a:r>
              <a:rPr lang="en-US" dirty="0"/>
              <a:t>- </a:t>
            </a:r>
            <a:fld id="{2B1F1ADA-EA36-400A-AA1F-5F5048C31C36}" type="slidenum">
              <a:rPr lang="en-US"/>
              <a:pPr/>
              <a:t>43</a:t>
            </a:fld>
            <a:r>
              <a:rPr lang="en-US" dirty="0"/>
              <a:t> -</a:t>
            </a:r>
          </a:p>
        </p:txBody>
      </p:sp>
      <p:sp>
        <p:nvSpPr>
          <p:cNvPr id="14340" name="Rectangle 2"/>
          <p:cNvSpPr>
            <a:spLocks noGrp="1" noChangeArrowheads="1"/>
          </p:cNvSpPr>
          <p:nvPr>
            <p:ph type="title"/>
          </p:nvPr>
        </p:nvSpPr>
        <p:spPr>
          <a:xfrm>
            <a:off x="152400" y="-38100"/>
            <a:ext cx="7924800" cy="1066800"/>
          </a:xfrm>
        </p:spPr>
        <p:txBody>
          <a:bodyPr/>
          <a:lstStyle/>
          <a:p>
            <a:r>
              <a:rPr lang="en-US" sz="1200" dirty="0" smtClean="0"/>
              <a:t>Data-Link Layer (Layer 2)</a:t>
            </a:r>
            <a:r>
              <a:rPr lang="en-US" dirty="0" smtClean="0"/>
              <a:t/>
            </a:r>
            <a:br>
              <a:rPr lang="en-US" dirty="0" smtClean="0"/>
            </a:br>
            <a:r>
              <a:rPr lang="en-US" dirty="0" smtClean="0"/>
              <a:t>Media Access Methods</a:t>
            </a:r>
            <a:endParaRPr lang="en-US" sz="1200" dirty="0" smtClean="0"/>
          </a:p>
        </p:txBody>
      </p:sp>
      <p:sp>
        <p:nvSpPr>
          <p:cNvPr id="14341" name="Rectangle 3"/>
          <p:cNvSpPr>
            <a:spLocks noGrp="1" noChangeArrowheads="1"/>
          </p:cNvSpPr>
          <p:nvPr>
            <p:ph type="body" idx="1"/>
          </p:nvPr>
        </p:nvSpPr>
        <p:spPr>
          <a:xfrm>
            <a:off x="685800" y="1143000"/>
            <a:ext cx="7315200" cy="5410200"/>
          </a:xfrm>
        </p:spPr>
        <p:txBody>
          <a:bodyPr/>
          <a:lstStyle/>
          <a:p>
            <a:pPr marL="0" indent="0">
              <a:buFontTx/>
              <a:buNone/>
            </a:pPr>
            <a:r>
              <a:rPr lang="en-US" dirty="0" smtClean="0"/>
              <a:t>Three types of media access methods are used by packets to access the physical network medium:</a:t>
            </a:r>
          </a:p>
          <a:p>
            <a:pPr>
              <a:buClr>
                <a:srgbClr val="003399"/>
              </a:buClr>
            </a:pPr>
            <a:r>
              <a:rPr lang="en-US" u="sng" dirty="0" smtClean="0">
                <a:solidFill>
                  <a:srgbClr val="FF6600"/>
                </a:solidFill>
              </a:rPr>
              <a:t>Carrier Sense Multiple Access (CSMA)</a:t>
            </a:r>
            <a:endParaRPr lang="en-US" dirty="0" smtClean="0"/>
          </a:p>
          <a:p>
            <a:pPr lvl="1">
              <a:buClr>
                <a:srgbClr val="003399"/>
              </a:buClr>
            </a:pPr>
            <a:r>
              <a:rPr lang="en-US" u="sng" dirty="0" smtClean="0">
                <a:solidFill>
                  <a:srgbClr val="FF6600"/>
                </a:solidFill>
              </a:rPr>
              <a:t>Carrier Sense</a:t>
            </a:r>
            <a:r>
              <a:rPr lang="en-US" dirty="0" smtClean="0"/>
              <a:t>: When an internetworking device connected to a network. It first checks to make sure the network interface has a carrier on which to send its data</a:t>
            </a:r>
          </a:p>
          <a:p>
            <a:pPr lvl="1">
              <a:buClr>
                <a:srgbClr val="003399"/>
              </a:buClr>
            </a:pPr>
            <a:r>
              <a:rPr lang="en-US" u="sng" dirty="0" smtClean="0">
                <a:solidFill>
                  <a:srgbClr val="FF6600"/>
                </a:solidFill>
              </a:rPr>
              <a:t>Multiple Access</a:t>
            </a:r>
            <a:r>
              <a:rPr lang="en-US" dirty="0" smtClean="0"/>
              <a:t>: All internetworking devices on the network are free to use the network whenever they like so long as no one else is transmitting</a:t>
            </a:r>
          </a:p>
          <a:p>
            <a:pPr lvl="1">
              <a:buClr>
                <a:srgbClr val="003399"/>
              </a:buClr>
            </a:pPr>
            <a:r>
              <a:rPr lang="en-US" dirty="0" smtClean="0"/>
              <a:t>With </a:t>
            </a:r>
            <a:r>
              <a:rPr lang="en-US" u="sng" dirty="0" smtClean="0">
                <a:solidFill>
                  <a:srgbClr val="FF6600"/>
                </a:solidFill>
              </a:rPr>
              <a:t>Collision Avoidance</a:t>
            </a:r>
            <a:r>
              <a:rPr lang="en-US" dirty="0" smtClean="0"/>
              <a:t> (</a:t>
            </a:r>
            <a:r>
              <a:rPr lang="en-US" u="sng" dirty="0" smtClean="0">
                <a:solidFill>
                  <a:srgbClr val="FF6600"/>
                </a:solidFill>
              </a:rPr>
              <a:t>CSMA/CA</a:t>
            </a:r>
            <a:r>
              <a:rPr lang="en-US" dirty="0" smtClean="0"/>
              <a:t>)</a:t>
            </a:r>
          </a:p>
          <a:p>
            <a:pPr lvl="1">
              <a:buClr>
                <a:srgbClr val="003399"/>
              </a:buClr>
            </a:pPr>
            <a:r>
              <a:rPr lang="en-US" dirty="0" smtClean="0"/>
              <a:t>With </a:t>
            </a:r>
            <a:r>
              <a:rPr lang="en-US" u="sng" dirty="0" smtClean="0">
                <a:solidFill>
                  <a:srgbClr val="FF6600"/>
                </a:solidFill>
              </a:rPr>
              <a:t>Collision Detection</a:t>
            </a:r>
            <a:r>
              <a:rPr lang="en-US" dirty="0" smtClean="0"/>
              <a:t> (</a:t>
            </a:r>
            <a:r>
              <a:rPr lang="en-US" u="sng" dirty="0" smtClean="0">
                <a:solidFill>
                  <a:srgbClr val="FF6600"/>
                </a:solidFill>
              </a:rPr>
              <a:t>CSMA/CD</a:t>
            </a:r>
            <a:r>
              <a:rPr lang="en-US" dirty="0" smtClean="0"/>
              <a:t>)</a:t>
            </a:r>
          </a:p>
          <a:p>
            <a:pPr>
              <a:buClr>
                <a:srgbClr val="003399"/>
              </a:buClr>
            </a:pPr>
            <a:r>
              <a:rPr lang="en-US" u="sng" dirty="0" smtClean="0">
                <a:solidFill>
                  <a:srgbClr val="FF6600"/>
                </a:solidFill>
              </a:rPr>
              <a:t>Polling</a:t>
            </a:r>
            <a:endParaRPr lang="en-US" dirty="0" smtClean="0"/>
          </a:p>
          <a:p>
            <a:pPr>
              <a:buClr>
                <a:srgbClr val="003399"/>
              </a:buClr>
            </a:pPr>
            <a:r>
              <a:rPr lang="en-US" u="sng" dirty="0" smtClean="0">
                <a:solidFill>
                  <a:srgbClr val="FF6600"/>
                </a:solidFill>
              </a:rPr>
              <a:t>Token Passing</a:t>
            </a:r>
            <a:endParaRPr lang="en-US" dirty="0" smtClean="0"/>
          </a:p>
        </p:txBody>
      </p:sp>
      <p:graphicFrame>
        <p:nvGraphicFramePr>
          <p:cNvPr id="14338" name="Object 4"/>
          <p:cNvGraphicFramePr>
            <a:graphicFrameLocks noChangeAspect="1"/>
          </p:cNvGraphicFramePr>
          <p:nvPr/>
        </p:nvGraphicFramePr>
        <p:xfrm>
          <a:off x="8088313" y="1066800"/>
          <a:ext cx="750887" cy="3970338"/>
        </p:xfrm>
        <a:graphic>
          <a:graphicData uri="http://schemas.openxmlformats.org/presentationml/2006/ole">
            <mc:AlternateContent xmlns:mc="http://schemas.openxmlformats.org/markup-compatibility/2006">
              <mc:Choice xmlns:v="urn:schemas-microsoft-com:vml" Requires="v">
                <p:oleObj spid="_x0000_s14358" name="Visio" r:id="rId4" imgW="751344" imgH="3970913" progId="Visio.Drawing.11">
                  <p:embed/>
                </p:oleObj>
              </mc:Choice>
              <mc:Fallback>
                <p:oleObj name="Visio" r:id="rId4" imgW="751344" imgH="3970913" progId="Visio.Drawing.11">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88313" y="1066800"/>
                        <a:ext cx="750887" cy="3970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30117" name="Rectangle 5"/>
          <p:cNvSpPr>
            <a:spLocks noChangeArrowheads="1"/>
          </p:cNvSpPr>
          <p:nvPr/>
        </p:nvSpPr>
        <p:spPr bwMode="auto">
          <a:xfrm>
            <a:off x="8086725" y="3971925"/>
            <a:ext cx="733425" cy="552450"/>
          </a:xfrm>
          <a:prstGeom prst="rect">
            <a:avLst/>
          </a:prstGeom>
          <a:noFill/>
          <a:ln w="38100">
            <a:solidFill>
              <a:srgbClr val="99FF33"/>
            </a:solidFill>
            <a:miter lim="800000"/>
            <a:headEnd/>
            <a:tailEnd/>
          </a:ln>
        </p:spPr>
        <p:txBody>
          <a:bodyPr anchor="ctr">
            <a:spAutoFit/>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30117"/>
                                        </p:tgtEl>
                                        <p:attrNameLst>
                                          <p:attrName>style.visibility</p:attrName>
                                        </p:attrNameLst>
                                      </p:cBhvr>
                                      <p:to>
                                        <p:strVal val="visible"/>
                                      </p:to>
                                    </p:set>
                                    <p:animEffect transition="in" filter="fade">
                                      <p:cBhvr>
                                        <p:cTn id="7" dur="2000"/>
                                        <p:tgtEl>
                                          <p:spTgt spid="730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011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Slide Number Placeholder 3"/>
          <p:cNvSpPr>
            <a:spLocks noGrp="1"/>
          </p:cNvSpPr>
          <p:nvPr>
            <p:ph type="sldNum" sz="quarter" idx="10"/>
          </p:nvPr>
        </p:nvSpPr>
        <p:spPr>
          <a:noFill/>
        </p:spPr>
        <p:txBody>
          <a:bodyPr/>
          <a:lstStyle/>
          <a:p>
            <a:r>
              <a:rPr lang="en-US" dirty="0"/>
              <a:t>- </a:t>
            </a:r>
            <a:fld id="{94DEB23B-0043-4F9B-9CBD-817F320A79B6}" type="slidenum">
              <a:rPr lang="en-US"/>
              <a:pPr/>
              <a:t>44</a:t>
            </a:fld>
            <a:r>
              <a:rPr lang="en-US" dirty="0"/>
              <a:t> -</a:t>
            </a:r>
          </a:p>
        </p:txBody>
      </p:sp>
      <p:sp>
        <p:nvSpPr>
          <p:cNvPr id="15364" name="Rectangle 2"/>
          <p:cNvSpPr>
            <a:spLocks noGrp="1" noChangeArrowheads="1"/>
          </p:cNvSpPr>
          <p:nvPr>
            <p:ph type="title"/>
          </p:nvPr>
        </p:nvSpPr>
        <p:spPr/>
        <p:txBody>
          <a:bodyPr/>
          <a:lstStyle/>
          <a:p>
            <a:r>
              <a:rPr lang="en-US" sz="1200" dirty="0" smtClean="0"/>
              <a:t>Data-Link Layer (Layer 2)</a:t>
            </a:r>
            <a:r>
              <a:rPr lang="en-US" dirty="0" smtClean="0"/>
              <a:t/>
            </a:r>
            <a:br>
              <a:rPr lang="en-US" dirty="0" smtClean="0"/>
            </a:br>
            <a:r>
              <a:rPr lang="en-US" dirty="0" smtClean="0"/>
              <a:t>CSMA/CD</a:t>
            </a:r>
            <a:endParaRPr lang="en-US" sz="1200" dirty="0" smtClean="0"/>
          </a:p>
        </p:txBody>
      </p:sp>
      <p:sp>
        <p:nvSpPr>
          <p:cNvPr id="15365" name="Rectangle 3"/>
          <p:cNvSpPr>
            <a:spLocks noGrp="1" noChangeArrowheads="1"/>
          </p:cNvSpPr>
          <p:nvPr>
            <p:ph type="body" idx="1"/>
          </p:nvPr>
        </p:nvSpPr>
        <p:spPr>
          <a:xfrm>
            <a:off x="685800" y="1143000"/>
            <a:ext cx="7315200" cy="5562600"/>
          </a:xfrm>
        </p:spPr>
        <p:txBody>
          <a:bodyPr/>
          <a:lstStyle/>
          <a:p>
            <a:pPr>
              <a:buClr>
                <a:srgbClr val="003399"/>
              </a:buClr>
            </a:pPr>
            <a:r>
              <a:rPr lang="en-US" u="sng" dirty="0" smtClean="0">
                <a:solidFill>
                  <a:srgbClr val="FF6600"/>
                </a:solidFill>
              </a:rPr>
              <a:t>Carrier Sense Multiple Access with Collision Detection (CSMA/CD)</a:t>
            </a:r>
            <a:r>
              <a:rPr lang="en-US" dirty="0" smtClean="0"/>
              <a:t>.</a:t>
            </a:r>
          </a:p>
          <a:p>
            <a:pPr lvl="1">
              <a:buClr>
                <a:srgbClr val="003399"/>
              </a:buClr>
            </a:pPr>
            <a:r>
              <a:rPr lang="en-US" dirty="0" smtClean="0"/>
              <a:t>Requires that all devices on the LAN listen before they transmit. This contention method is often known as </a:t>
            </a:r>
            <a:r>
              <a:rPr lang="en-US" u="sng" dirty="0" smtClean="0">
                <a:solidFill>
                  <a:srgbClr val="FF6600"/>
                </a:solidFill>
              </a:rPr>
              <a:t>Ethernet</a:t>
            </a:r>
            <a:endParaRPr lang="en-US" dirty="0" smtClean="0"/>
          </a:p>
          <a:p>
            <a:pPr lvl="1">
              <a:buClr>
                <a:srgbClr val="003399"/>
              </a:buClr>
            </a:pPr>
            <a:r>
              <a:rPr lang="en-US" dirty="0" smtClean="0"/>
              <a:t>If two devices transmit at the same time,  a collision occurs</a:t>
            </a:r>
          </a:p>
          <a:p>
            <a:pPr lvl="1">
              <a:buClr>
                <a:srgbClr val="003399"/>
              </a:buClr>
            </a:pPr>
            <a:r>
              <a:rPr lang="en-US" dirty="0" smtClean="0"/>
              <a:t>After the collision, devices on the LAN will wait a random amount of time before retransmitting data</a:t>
            </a:r>
          </a:p>
        </p:txBody>
      </p:sp>
      <p:graphicFrame>
        <p:nvGraphicFramePr>
          <p:cNvPr id="15362" name="Object 4"/>
          <p:cNvGraphicFramePr>
            <a:graphicFrameLocks noChangeAspect="1"/>
          </p:cNvGraphicFramePr>
          <p:nvPr/>
        </p:nvGraphicFramePr>
        <p:xfrm>
          <a:off x="8088313" y="1066800"/>
          <a:ext cx="750887" cy="3970338"/>
        </p:xfrm>
        <a:graphic>
          <a:graphicData uri="http://schemas.openxmlformats.org/presentationml/2006/ole">
            <mc:AlternateContent xmlns:mc="http://schemas.openxmlformats.org/markup-compatibility/2006">
              <mc:Choice xmlns:v="urn:schemas-microsoft-com:vml" Requires="v">
                <p:oleObj spid="_x0000_s15382" name="Visio" r:id="rId4" imgW="751344" imgH="3970913" progId="Visio.Drawing.11">
                  <p:embed/>
                </p:oleObj>
              </mc:Choice>
              <mc:Fallback>
                <p:oleObj name="Visio" r:id="rId4" imgW="751344" imgH="3970913" progId="Visio.Drawing.11">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88313" y="1066800"/>
                        <a:ext cx="750887" cy="3970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32165" name="Rectangle 5"/>
          <p:cNvSpPr>
            <a:spLocks noChangeArrowheads="1"/>
          </p:cNvSpPr>
          <p:nvPr/>
        </p:nvSpPr>
        <p:spPr bwMode="auto">
          <a:xfrm>
            <a:off x="8086725" y="3971925"/>
            <a:ext cx="733425" cy="552450"/>
          </a:xfrm>
          <a:prstGeom prst="rect">
            <a:avLst/>
          </a:prstGeom>
          <a:noFill/>
          <a:ln w="38100">
            <a:solidFill>
              <a:srgbClr val="99FF33"/>
            </a:solidFill>
            <a:miter lim="800000"/>
            <a:headEnd/>
            <a:tailEnd/>
          </a:ln>
        </p:spPr>
        <p:txBody>
          <a:bodyPr anchor="ctr">
            <a:spAutoFit/>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32165"/>
                                        </p:tgtEl>
                                        <p:attrNameLst>
                                          <p:attrName>style.visibility</p:attrName>
                                        </p:attrNameLst>
                                      </p:cBhvr>
                                      <p:to>
                                        <p:strVal val="visible"/>
                                      </p:to>
                                    </p:set>
                                    <p:animEffect transition="in" filter="fade">
                                      <p:cBhvr>
                                        <p:cTn id="7" dur="2000"/>
                                        <p:tgtEl>
                                          <p:spTgt spid="7321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216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lide Number Placeholder 3"/>
          <p:cNvSpPr>
            <a:spLocks noGrp="1"/>
          </p:cNvSpPr>
          <p:nvPr>
            <p:ph type="sldNum" sz="quarter" idx="10"/>
          </p:nvPr>
        </p:nvSpPr>
        <p:spPr>
          <a:noFill/>
        </p:spPr>
        <p:txBody>
          <a:bodyPr/>
          <a:lstStyle/>
          <a:p>
            <a:r>
              <a:rPr lang="en-US" dirty="0"/>
              <a:t>- </a:t>
            </a:r>
            <a:fld id="{965491FF-BB7F-4280-8B21-F04F233A3B02}" type="slidenum">
              <a:rPr lang="en-US"/>
              <a:pPr/>
              <a:t>45</a:t>
            </a:fld>
            <a:r>
              <a:rPr lang="en-US" dirty="0"/>
              <a:t> -</a:t>
            </a:r>
          </a:p>
        </p:txBody>
      </p:sp>
      <p:sp>
        <p:nvSpPr>
          <p:cNvPr id="16388" name="Rectangle 2"/>
          <p:cNvSpPr>
            <a:spLocks noGrp="1" noChangeArrowheads="1"/>
          </p:cNvSpPr>
          <p:nvPr>
            <p:ph type="title"/>
          </p:nvPr>
        </p:nvSpPr>
        <p:spPr/>
        <p:txBody>
          <a:bodyPr/>
          <a:lstStyle/>
          <a:p>
            <a:r>
              <a:rPr lang="en-US" sz="1200" dirty="0" smtClean="0"/>
              <a:t>Data-Link Layer (Layer 2)</a:t>
            </a:r>
            <a:br>
              <a:rPr lang="en-US" sz="1200" dirty="0" smtClean="0"/>
            </a:br>
            <a:r>
              <a:rPr lang="en-US" dirty="0" smtClean="0"/>
              <a:t>CSMA/CA</a:t>
            </a:r>
            <a:endParaRPr lang="en-US" sz="1200" dirty="0" smtClean="0"/>
          </a:p>
        </p:txBody>
      </p:sp>
      <p:sp>
        <p:nvSpPr>
          <p:cNvPr id="16389" name="Rectangle 3"/>
          <p:cNvSpPr>
            <a:spLocks noGrp="1" noChangeArrowheads="1"/>
          </p:cNvSpPr>
          <p:nvPr>
            <p:ph type="body" idx="1"/>
          </p:nvPr>
        </p:nvSpPr>
        <p:spPr>
          <a:xfrm>
            <a:off x="685800" y="1143000"/>
            <a:ext cx="7315200" cy="4918075"/>
          </a:xfrm>
        </p:spPr>
        <p:txBody>
          <a:bodyPr/>
          <a:lstStyle/>
          <a:p>
            <a:pPr>
              <a:buClr>
                <a:srgbClr val="003399"/>
              </a:buClr>
            </a:pPr>
            <a:r>
              <a:rPr lang="en-US" u="sng" dirty="0" smtClean="0">
                <a:solidFill>
                  <a:srgbClr val="FF6600"/>
                </a:solidFill>
              </a:rPr>
              <a:t>Carrier Sense Multiple Access with Collision Avoidance (CSMA/CA)</a:t>
            </a:r>
            <a:endParaRPr lang="en-US" dirty="0" smtClean="0"/>
          </a:p>
          <a:p>
            <a:pPr lvl="1"/>
            <a:r>
              <a:rPr lang="en-US" dirty="0" smtClean="0"/>
              <a:t>CSMA/CA is a network contention protocol that listens to a network in order to </a:t>
            </a:r>
            <a:r>
              <a:rPr lang="en-US" u="sng" dirty="0" smtClean="0">
                <a:solidFill>
                  <a:srgbClr val="FF6600"/>
                </a:solidFill>
              </a:rPr>
              <a:t>avoid collisions</a:t>
            </a:r>
            <a:endParaRPr lang="en-US" dirty="0" smtClean="0"/>
          </a:p>
          <a:p>
            <a:pPr lvl="1"/>
            <a:r>
              <a:rPr lang="en-US" dirty="0" smtClean="0"/>
              <a:t>Contributes to network traffic because, before any real data is transmitted, it has to broadcast a signal onto the network in order to listen for collision scenarios and to tell other devices not to broadcast</a:t>
            </a:r>
          </a:p>
          <a:p>
            <a:pPr lvl="1"/>
            <a:r>
              <a:rPr lang="en-US" dirty="0" smtClean="0"/>
              <a:t>Example of CSMA/CA is </a:t>
            </a:r>
            <a:r>
              <a:rPr lang="en-US" u="sng" dirty="0" smtClean="0">
                <a:solidFill>
                  <a:srgbClr val="FF6600"/>
                </a:solidFill>
              </a:rPr>
              <a:t>IEEE 802.11b</a:t>
            </a:r>
            <a:r>
              <a:rPr lang="en-US" dirty="0" smtClean="0"/>
              <a:t> RF Network</a:t>
            </a:r>
          </a:p>
        </p:txBody>
      </p:sp>
      <p:graphicFrame>
        <p:nvGraphicFramePr>
          <p:cNvPr id="16386" name="Object 4"/>
          <p:cNvGraphicFramePr>
            <a:graphicFrameLocks noChangeAspect="1"/>
          </p:cNvGraphicFramePr>
          <p:nvPr/>
        </p:nvGraphicFramePr>
        <p:xfrm>
          <a:off x="8088313" y="1066800"/>
          <a:ext cx="750887" cy="3970338"/>
        </p:xfrm>
        <a:graphic>
          <a:graphicData uri="http://schemas.openxmlformats.org/presentationml/2006/ole">
            <mc:AlternateContent xmlns:mc="http://schemas.openxmlformats.org/markup-compatibility/2006">
              <mc:Choice xmlns:v="urn:schemas-microsoft-com:vml" Requires="v">
                <p:oleObj spid="_x0000_s16406" name="Visio" r:id="rId4" imgW="751344" imgH="3970913" progId="Visio.Drawing.11">
                  <p:embed/>
                </p:oleObj>
              </mc:Choice>
              <mc:Fallback>
                <p:oleObj name="Visio" r:id="rId4" imgW="751344" imgH="3970913" progId="Visio.Drawing.11">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88313" y="1066800"/>
                        <a:ext cx="750887" cy="3970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34213" name="Rectangle 5"/>
          <p:cNvSpPr>
            <a:spLocks noChangeArrowheads="1"/>
          </p:cNvSpPr>
          <p:nvPr/>
        </p:nvSpPr>
        <p:spPr bwMode="auto">
          <a:xfrm>
            <a:off x="8073846" y="3971925"/>
            <a:ext cx="733425" cy="552450"/>
          </a:xfrm>
          <a:prstGeom prst="rect">
            <a:avLst/>
          </a:prstGeom>
          <a:noFill/>
          <a:ln w="38100">
            <a:solidFill>
              <a:srgbClr val="99FF33"/>
            </a:solidFill>
            <a:miter lim="800000"/>
            <a:headEnd/>
            <a:tailEnd/>
          </a:ln>
        </p:spPr>
        <p:txBody>
          <a:bodyPr anchor="ctr">
            <a:spAutoFit/>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34213"/>
                                        </p:tgtEl>
                                        <p:attrNameLst>
                                          <p:attrName>style.visibility</p:attrName>
                                        </p:attrNameLst>
                                      </p:cBhvr>
                                      <p:to>
                                        <p:strVal val="visible"/>
                                      </p:to>
                                    </p:set>
                                    <p:animEffect transition="in" filter="fade">
                                      <p:cBhvr>
                                        <p:cTn id="7" dur="2000"/>
                                        <p:tgtEl>
                                          <p:spTgt spid="7342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421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Slide Number Placeholder 3"/>
          <p:cNvSpPr>
            <a:spLocks noGrp="1"/>
          </p:cNvSpPr>
          <p:nvPr>
            <p:ph type="sldNum" sz="quarter" idx="10"/>
          </p:nvPr>
        </p:nvSpPr>
        <p:spPr>
          <a:noFill/>
        </p:spPr>
        <p:txBody>
          <a:bodyPr/>
          <a:lstStyle/>
          <a:p>
            <a:r>
              <a:rPr lang="en-US" dirty="0"/>
              <a:t>- </a:t>
            </a:r>
            <a:fld id="{BC0261FF-8635-46F2-A9C0-39FAB477FA3A}" type="slidenum">
              <a:rPr lang="en-US"/>
              <a:pPr/>
              <a:t>46</a:t>
            </a:fld>
            <a:r>
              <a:rPr lang="en-US" dirty="0"/>
              <a:t> -</a:t>
            </a:r>
          </a:p>
        </p:txBody>
      </p:sp>
      <p:sp>
        <p:nvSpPr>
          <p:cNvPr id="17412" name="Rectangle 2"/>
          <p:cNvSpPr>
            <a:spLocks noGrp="1" noChangeArrowheads="1"/>
          </p:cNvSpPr>
          <p:nvPr>
            <p:ph type="title"/>
          </p:nvPr>
        </p:nvSpPr>
        <p:spPr>
          <a:xfrm>
            <a:off x="152400" y="-38100"/>
            <a:ext cx="7924800" cy="1066800"/>
          </a:xfrm>
        </p:spPr>
        <p:txBody>
          <a:bodyPr/>
          <a:lstStyle/>
          <a:p>
            <a:r>
              <a:rPr lang="en-US" sz="1200" dirty="0" smtClean="0"/>
              <a:t>Data-Link Layer (Layer 2)</a:t>
            </a:r>
            <a:br>
              <a:rPr lang="en-US" sz="1200" dirty="0" smtClean="0"/>
            </a:br>
            <a:r>
              <a:rPr lang="en-US" dirty="0" smtClean="0"/>
              <a:t>Polling &amp; Token Passing</a:t>
            </a:r>
            <a:endParaRPr lang="en-US" sz="1200" dirty="0" smtClean="0"/>
          </a:p>
        </p:txBody>
      </p:sp>
      <p:sp>
        <p:nvSpPr>
          <p:cNvPr id="17413" name="Rectangle 3"/>
          <p:cNvSpPr>
            <a:spLocks noGrp="1" noChangeArrowheads="1"/>
          </p:cNvSpPr>
          <p:nvPr>
            <p:ph type="body" idx="1"/>
          </p:nvPr>
        </p:nvSpPr>
        <p:spPr>
          <a:xfrm>
            <a:off x="685800" y="1143000"/>
            <a:ext cx="7315200" cy="5410200"/>
          </a:xfrm>
        </p:spPr>
        <p:txBody>
          <a:bodyPr/>
          <a:lstStyle/>
          <a:p>
            <a:pPr>
              <a:lnSpc>
                <a:spcPct val="90000"/>
              </a:lnSpc>
              <a:buClr>
                <a:srgbClr val="003399"/>
              </a:buClr>
            </a:pPr>
            <a:r>
              <a:rPr lang="en-US" u="sng" dirty="0" smtClean="0">
                <a:solidFill>
                  <a:srgbClr val="FF6600"/>
                </a:solidFill>
              </a:rPr>
              <a:t>Polling</a:t>
            </a:r>
            <a:endParaRPr lang="en-US" dirty="0" smtClean="0"/>
          </a:p>
          <a:p>
            <a:pPr lvl="1">
              <a:lnSpc>
                <a:spcPct val="90000"/>
              </a:lnSpc>
              <a:buClr>
                <a:srgbClr val="003399"/>
              </a:buClr>
            </a:pPr>
            <a:r>
              <a:rPr lang="en-US" dirty="0" smtClean="0"/>
              <a:t>Primary station checks a secondary station regularly at predetermined times to see if it has data to transmit. </a:t>
            </a:r>
          </a:p>
          <a:p>
            <a:pPr lvl="1">
              <a:lnSpc>
                <a:spcPct val="90000"/>
              </a:lnSpc>
              <a:buClr>
                <a:srgbClr val="003399"/>
              </a:buClr>
            </a:pPr>
            <a:r>
              <a:rPr lang="en-US" dirty="0" smtClean="0"/>
              <a:t>Secondary stations are not permitted to transmit until given permission from the primary</a:t>
            </a:r>
          </a:p>
          <a:p>
            <a:pPr lvl="1">
              <a:lnSpc>
                <a:spcPct val="90000"/>
              </a:lnSpc>
              <a:buClr>
                <a:srgbClr val="003399"/>
              </a:buClr>
            </a:pPr>
            <a:r>
              <a:rPr lang="en-US" u="sng" dirty="0" smtClean="0">
                <a:solidFill>
                  <a:srgbClr val="FF6600"/>
                </a:solidFill>
              </a:rPr>
              <a:t>Used in large mainframe environments</a:t>
            </a:r>
            <a:endParaRPr lang="en-US" dirty="0" smtClean="0"/>
          </a:p>
          <a:p>
            <a:pPr lvl="1">
              <a:lnSpc>
                <a:spcPct val="90000"/>
              </a:lnSpc>
              <a:buClr>
                <a:srgbClr val="003399"/>
              </a:buClr>
            </a:pPr>
            <a:r>
              <a:rPr lang="en-US" dirty="0" smtClean="0"/>
              <a:t>Polling is very inexpensive.</a:t>
            </a:r>
          </a:p>
          <a:p>
            <a:pPr>
              <a:lnSpc>
                <a:spcPct val="90000"/>
              </a:lnSpc>
              <a:buClr>
                <a:srgbClr val="003399"/>
              </a:buClr>
            </a:pPr>
            <a:r>
              <a:rPr lang="en-US" u="sng" dirty="0" smtClean="0">
                <a:solidFill>
                  <a:srgbClr val="FF6600"/>
                </a:solidFill>
              </a:rPr>
              <a:t>Token Passing</a:t>
            </a:r>
            <a:endParaRPr lang="en-US" sz="2800" dirty="0" smtClean="0"/>
          </a:p>
          <a:p>
            <a:pPr lvl="1">
              <a:lnSpc>
                <a:spcPct val="90000"/>
              </a:lnSpc>
              <a:buClr>
                <a:srgbClr val="003399"/>
              </a:buClr>
            </a:pPr>
            <a:r>
              <a:rPr lang="en-US" dirty="0" smtClean="0"/>
              <a:t>Stations in token passing networks cannot transmit unless they receive a special frame called a token. </a:t>
            </a:r>
          </a:p>
          <a:p>
            <a:pPr lvl="1">
              <a:lnSpc>
                <a:spcPct val="90000"/>
              </a:lnSpc>
              <a:buClr>
                <a:srgbClr val="003399"/>
              </a:buClr>
            </a:pPr>
            <a:r>
              <a:rPr lang="en-US" dirty="0" smtClean="0"/>
              <a:t>If the node does not have anything to transmit, it passes the token to the next station.</a:t>
            </a:r>
          </a:p>
          <a:p>
            <a:pPr lvl="1">
              <a:lnSpc>
                <a:spcPct val="90000"/>
              </a:lnSpc>
              <a:buClr>
                <a:srgbClr val="003399"/>
              </a:buClr>
            </a:pPr>
            <a:r>
              <a:rPr lang="en-US" u="sng" dirty="0" smtClean="0">
                <a:solidFill>
                  <a:srgbClr val="FF6600"/>
                </a:solidFill>
              </a:rPr>
              <a:t>Token Ring and IEEE 802.5</a:t>
            </a:r>
            <a:r>
              <a:rPr lang="en-US" dirty="0" smtClean="0"/>
              <a:t> are examples of token passing networks</a:t>
            </a:r>
            <a:endParaRPr lang="en-US" sz="2400" dirty="0" smtClean="0"/>
          </a:p>
          <a:p>
            <a:pPr lvl="1">
              <a:lnSpc>
                <a:spcPct val="90000"/>
              </a:lnSpc>
              <a:buClr>
                <a:srgbClr val="003399"/>
              </a:buClr>
            </a:pPr>
            <a:r>
              <a:rPr lang="en-US" dirty="0" smtClean="0"/>
              <a:t>Deterministic, transmission delay predictable, and robust</a:t>
            </a:r>
          </a:p>
        </p:txBody>
      </p:sp>
      <p:graphicFrame>
        <p:nvGraphicFramePr>
          <p:cNvPr id="17410" name="Object 4"/>
          <p:cNvGraphicFramePr>
            <a:graphicFrameLocks noChangeAspect="1"/>
          </p:cNvGraphicFramePr>
          <p:nvPr/>
        </p:nvGraphicFramePr>
        <p:xfrm>
          <a:off x="8088313" y="1066800"/>
          <a:ext cx="750887" cy="3970338"/>
        </p:xfrm>
        <a:graphic>
          <a:graphicData uri="http://schemas.openxmlformats.org/presentationml/2006/ole">
            <mc:AlternateContent xmlns:mc="http://schemas.openxmlformats.org/markup-compatibility/2006">
              <mc:Choice xmlns:v="urn:schemas-microsoft-com:vml" Requires="v">
                <p:oleObj spid="_x0000_s17430" name="Visio" r:id="rId4" imgW="751344" imgH="3970913" progId="Visio.Drawing.11">
                  <p:embed/>
                </p:oleObj>
              </mc:Choice>
              <mc:Fallback>
                <p:oleObj name="Visio" r:id="rId4" imgW="751344" imgH="3970913" progId="Visio.Drawing.11">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88313" y="1066800"/>
                        <a:ext cx="750887" cy="3970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36261" name="Rectangle 5"/>
          <p:cNvSpPr>
            <a:spLocks noChangeArrowheads="1"/>
          </p:cNvSpPr>
          <p:nvPr/>
        </p:nvSpPr>
        <p:spPr bwMode="auto">
          <a:xfrm>
            <a:off x="8073846" y="3971925"/>
            <a:ext cx="733425" cy="552450"/>
          </a:xfrm>
          <a:prstGeom prst="rect">
            <a:avLst/>
          </a:prstGeom>
          <a:noFill/>
          <a:ln w="38100">
            <a:solidFill>
              <a:srgbClr val="99FF33"/>
            </a:solidFill>
            <a:miter lim="800000"/>
            <a:headEnd/>
            <a:tailEnd/>
          </a:ln>
        </p:spPr>
        <p:txBody>
          <a:bodyPr anchor="ctr">
            <a:spAutoFit/>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36261"/>
                                        </p:tgtEl>
                                        <p:attrNameLst>
                                          <p:attrName>style.visibility</p:attrName>
                                        </p:attrNameLst>
                                      </p:cBhvr>
                                      <p:to>
                                        <p:strVal val="visible"/>
                                      </p:to>
                                    </p:set>
                                    <p:animEffect transition="in" filter="fade">
                                      <p:cBhvr>
                                        <p:cTn id="7" dur="2000"/>
                                        <p:tgtEl>
                                          <p:spTgt spid="7362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6261"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Slide Number Placeholder 3"/>
          <p:cNvSpPr>
            <a:spLocks noGrp="1"/>
          </p:cNvSpPr>
          <p:nvPr>
            <p:ph type="sldNum" sz="quarter" idx="10"/>
          </p:nvPr>
        </p:nvSpPr>
        <p:spPr>
          <a:noFill/>
        </p:spPr>
        <p:txBody>
          <a:bodyPr/>
          <a:lstStyle/>
          <a:p>
            <a:r>
              <a:rPr lang="en-US" dirty="0"/>
              <a:t>- </a:t>
            </a:r>
            <a:fld id="{9371B9EB-57EC-4198-99A4-E398D7797571}" type="slidenum">
              <a:rPr lang="en-US"/>
              <a:pPr/>
              <a:t>47</a:t>
            </a:fld>
            <a:r>
              <a:rPr lang="en-US" dirty="0"/>
              <a:t> -</a:t>
            </a:r>
          </a:p>
        </p:txBody>
      </p:sp>
      <p:sp>
        <p:nvSpPr>
          <p:cNvPr id="18436" name="Rectangle 2"/>
          <p:cNvSpPr>
            <a:spLocks noGrp="1" noChangeArrowheads="1"/>
          </p:cNvSpPr>
          <p:nvPr>
            <p:ph type="title"/>
          </p:nvPr>
        </p:nvSpPr>
        <p:spPr/>
        <p:txBody>
          <a:bodyPr/>
          <a:lstStyle/>
          <a:p>
            <a:r>
              <a:rPr lang="en-US" sz="1200" dirty="0" smtClean="0"/>
              <a:t>Data-Link Layer (Layer 2)</a:t>
            </a:r>
            <a:br>
              <a:rPr lang="en-US" sz="1200" dirty="0" smtClean="0"/>
            </a:br>
            <a:r>
              <a:rPr lang="en-US" dirty="0" smtClean="0"/>
              <a:t>Wide Area Network (WAN)</a:t>
            </a:r>
            <a:endParaRPr lang="en-US" sz="1200" dirty="0" smtClean="0"/>
          </a:p>
        </p:txBody>
      </p:sp>
      <p:sp>
        <p:nvSpPr>
          <p:cNvPr id="18437" name="Rectangle 3"/>
          <p:cNvSpPr>
            <a:spLocks noGrp="1" noChangeArrowheads="1"/>
          </p:cNvSpPr>
          <p:nvPr>
            <p:ph type="body" idx="1"/>
          </p:nvPr>
        </p:nvSpPr>
        <p:spPr>
          <a:xfrm>
            <a:off x="685800" y="1143000"/>
            <a:ext cx="7086600" cy="5410200"/>
          </a:xfrm>
        </p:spPr>
        <p:txBody>
          <a:bodyPr/>
          <a:lstStyle/>
          <a:p>
            <a:pPr>
              <a:buClr>
                <a:srgbClr val="003399"/>
              </a:buClr>
            </a:pPr>
            <a:r>
              <a:rPr lang="en-US" u="sng" dirty="0" smtClean="0">
                <a:solidFill>
                  <a:srgbClr val="FF6600"/>
                </a:solidFill>
              </a:rPr>
              <a:t>Circuit Switching</a:t>
            </a:r>
            <a:endParaRPr lang="en-US" dirty="0" smtClean="0"/>
          </a:p>
          <a:p>
            <a:pPr lvl="1">
              <a:buClr>
                <a:srgbClr val="003399"/>
              </a:buClr>
            </a:pPr>
            <a:r>
              <a:rPr lang="en-US" dirty="0" smtClean="0">
                <a:cs typeface="Arial" charset="0"/>
              </a:rPr>
              <a:t>Circuit-switching is a type of network switching in which a physical path is obtained for and dedicated to a single connection between two end-points in the network for the duration of the connection</a:t>
            </a:r>
          </a:p>
          <a:p>
            <a:pPr lvl="1">
              <a:buClr>
                <a:srgbClr val="003399"/>
              </a:buClr>
            </a:pPr>
            <a:r>
              <a:rPr lang="en-US" dirty="0" smtClean="0">
                <a:cs typeface="Arial" charset="0"/>
              </a:rPr>
              <a:t>Ordinary voice phone service is circuit-switched.</a:t>
            </a:r>
          </a:p>
          <a:p>
            <a:pPr lvl="1">
              <a:buClr>
                <a:srgbClr val="003399"/>
              </a:buClr>
            </a:pPr>
            <a:r>
              <a:rPr lang="en-US" dirty="0" smtClean="0">
                <a:cs typeface="Arial" charset="0"/>
              </a:rPr>
              <a:t>The telephone company reserves a specific physical path to the number you are calling for the duration of your call. During that time, no one else can use the physical lines involved</a:t>
            </a:r>
          </a:p>
          <a:p>
            <a:pPr lvl="1">
              <a:buClr>
                <a:srgbClr val="003399"/>
              </a:buClr>
            </a:pPr>
            <a:r>
              <a:rPr lang="en-US" dirty="0" smtClean="0">
                <a:cs typeface="Arial" charset="0"/>
              </a:rPr>
              <a:t>Example: </a:t>
            </a:r>
            <a:r>
              <a:rPr lang="en-US" u="sng" dirty="0" smtClean="0">
                <a:solidFill>
                  <a:srgbClr val="FF6600"/>
                </a:solidFill>
                <a:cs typeface="Arial" charset="0"/>
              </a:rPr>
              <a:t>ISDN (Integrated Services Digital Network)</a:t>
            </a:r>
            <a:endParaRPr lang="en-US" dirty="0" smtClean="0">
              <a:cs typeface="Arial" charset="0"/>
            </a:endParaRPr>
          </a:p>
          <a:p>
            <a:pPr lvl="1">
              <a:buFontTx/>
              <a:buNone/>
            </a:pPr>
            <a:endParaRPr lang="en-US" sz="1800" dirty="0" smtClean="0"/>
          </a:p>
        </p:txBody>
      </p:sp>
      <p:graphicFrame>
        <p:nvGraphicFramePr>
          <p:cNvPr id="18434" name="Object 4"/>
          <p:cNvGraphicFramePr>
            <a:graphicFrameLocks noChangeAspect="1"/>
          </p:cNvGraphicFramePr>
          <p:nvPr/>
        </p:nvGraphicFramePr>
        <p:xfrm>
          <a:off x="8088313" y="1066800"/>
          <a:ext cx="750887" cy="3970338"/>
        </p:xfrm>
        <a:graphic>
          <a:graphicData uri="http://schemas.openxmlformats.org/presentationml/2006/ole">
            <mc:AlternateContent xmlns:mc="http://schemas.openxmlformats.org/markup-compatibility/2006">
              <mc:Choice xmlns:v="urn:schemas-microsoft-com:vml" Requires="v">
                <p:oleObj spid="_x0000_s18454" name="Visio" r:id="rId4" imgW="751344" imgH="3970913" progId="Visio.Drawing.11">
                  <p:embed/>
                </p:oleObj>
              </mc:Choice>
              <mc:Fallback>
                <p:oleObj name="Visio" r:id="rId4" imgW="751344" imgH="3970913" progId="Visio.Drawing.11">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88313" y="1066800"/>
                        <a:ext cx="750887" cy="3970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38309" name="Rectangle 5"/>
          <p:cNvSpPr>
            <a:spLocks noChangeArrowheads="1"/>
          </p:cNvSpPr>
          <p:nvPr/>
        </p:nvSpPr>
        <p:spPr bwMode="auto">
          <a:xfrm>
            <a:off x="8073846" y="3971925"/>
            <a:ext cx="733425" cy="552450"/>
          </a:xfrm>
          <a:prstGeom prst="rect">
            <a:avLst/>
          </a:prstGeom>
          <a:noFill/>
          <a:ln w="38100">
            <a:solidFill>
              <a:srgbClr val="99FF33"/>
            </a:solidFill>
            <a:miter lim="800000"/>
            <a:headEnd/>
            <a:tailEnd/>
          </a:ln>
        </p:spPr>
        <p:txBody>
          <a:bodyPr anchor="ctr">
            <a:spAutoFit/>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38309"/>
                                        </p:tgtEl>
                                        <p:attrNameLst>
                                          <p:attrName>style.visibility</p:attrName>
                                        </p:attrNameLst>
                                      </p:cBhvr>
                                      <p:to>
                                        <p:strVal val="visible"/>
                                      </p:to>
                                    </p:set>
                                    <p:animEffect transition="in" filter="fade">
                                      <p:cBhvr>
                                        <p:cTn id="7" dur="2000"/>
                                        <p:tgtEl>
                                          <p:spTgt spid="7383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8309"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Slide Number Placeholder 3"/>
          <p:cNvSpPr>
            <a:spLocks noGrp="1"/>
          </p:cNvSpPr>
          <p:nvPr>
            <p:ph type="sldNum" sz="quarter" idx="10"/>
          </p:nvPr>
        </p:nvSpPr>
        <p:spPr>
          <a:noFill/>
        </p:spPr>
        <p:txBody>
          <a:bodyPr/>
          <a:lstStyle/>
          <a:p>
            <a:r>
              <a:rPr lang="en-US" dirty="0"/>
              <a:t>- </a:t>
            </a:r>
            <a:fld id="{25DBCF98-43B1-4CE3-8B5E-44C1580F79ED}" type="slidenum">
              <a:rPr lang="en-US"/>
              <a:pPr/>
              <a:t>48</a:t>
            </a:fld>
            <a:r>
              <a:rPr lang="en-US" dirty="0"/>
              <a:t> -</a:t>
            </a:r>
          </a:p>
        </p:txBody>
      </p:sp>
      <p:sp>
        <p:nvSpPr>
          <p:cNvPr id="19460" name="Rectangle 2"/>
          <p:cNvSpPr>
            <a:spLocks noGrp="1" noChangeArrowheads="1"/>
          </p:cNvSpPr>
          <p:nvPr>
            <p:ph type="title"/>
          </p:nvPr>
        </p:nvSpPr>
        <p:spPr/>
        <p:txBody>
          <a:bodyPr/>
          <a:lstStyle/>
          <a:p>
            <a:r>
              <a:rPr lang="en-US" sz="1200" dirty="0" smtClean="0"/>
              <a:t>Data-Link Layer (Layer 2)</a:t>
            </a:r>
            <a:br>
              <a:rPr lang="en-US" sz="1200" dirty="0" smtClean="0"/>
            </a:br>
            <a:r>
              <a:rPr lang="en-US" dirty="0" smtClean="0"/>
              <a:t>Wide Area Network (WAN)</a:t>
            </a:r>
          </a:p>
        </p:txBody>
      </p:sp>
      <p:sp>
        <p:nvSpPr>
          <p:cNvPr id="19461" name="Rectangle 3"/>
          <p:cNvSpPr>
            <a:spLocks noGrp="1" noChangeArrowheads="1"/>
          </p:cNvSpPr>
          <p:nvPr>
            <p:ph type="body" idx="1"/>
          </p:nvPr>
        </p:nvSpPr>
        <p:spPr>
          <a:xfrm>
            <a:off x="685800" y="1143000"/>
            <a:ext cx="7086600" cy="5486400"/>
          </a:xfrm>
        </p:spPr>
        <p:txBody>
          <a:bodyPr/>
          <a:lstStyle/>
          <a:p>
            <a:pPr>
              <a:buClr>
                <a:srgbClr val="003399"/>
              </a:buClr>
            </a:pPr>
            <a:r>
              <a:rPr lang="en-US" u="sng" dirty="0" smtClean="0">
                <a:solidFill>
                  <a:srgbClr val="FF6600"/>
                </a:solidFill>
              </a:rPr>
              <a:t>Packet Switching</a:t>
            </a:r>
            <a:endParaRPr lang="en-US" dirty="0" smtClean="0">
              <a:solidFill>
                <a:srgbClr val="000099"/>
              </a:solidFill>
            </a:endParaRPr>
          </a:p>
          <a:p>
            <a:pPr lvl="1">
              <a:buClr>
                <a:srgbClr val="003399"/>
              </a:buClr>
            </a:pPr>
            <a:r>
              <a:rPr lang="en-US" dirty="0" smtClean="0">
                <a:solidFill>
                  <a:srgbClr val="000099"/>
                </a:solidFill>
                <a:cs typeface="Arial" charset="0"/>
              </a:rPr>
              <a:t>Packet-switching  describes the type of network in which relatively small units of data called packets  are routed through a network based on the destination address contained within each packet</a:t>
            </a:r>
          </a:p>
          <a:p>
            <a:pPr lvl="1">
              <a:buClr>
                <a:srgbClr val="003399"/>
              </a:buClr>
            </a:pPr>
            <a:r>
              <a:rPr lang="en-US" dirty="0" smtClean="0">
                <a:solidFill>
                  <a:srgbClr val="000099"/>
                </a:solidFill>
                <a:cs typeface="Arial" charset="0"/>
              </a:rPr>
              <a:t>Breaking communication down into packets allows the same data path to be shared among many users in the network.</a:t>
            </a:r>
          </a:p>
          <a:p>
            <a:pPr lvl="1">
              <a:buClr>
                <a:srgbClr val="003399"/>
              </a:buClr>
            </a:pPr>
            <a:r>
              <a:rPr lang="en-US" dirty="0" smtClean="0">
                <a:solidFill>
                  <a:srgbClr val="000099"/>
                </a:solidFill>
                <a:cs typeface="Arial" charset="0"/>
              </a:rPr>
              <a:t>Example: </a:t>
            </a:r>
            <a:r>
              <a:rPr lang="en-US" u="sng" dirty="0" smtClean="0">
                <a:solidFill>
                  <a:srgbClr val="FF6600"/>
                </a:solidFill>
                <a:cs typeface="Arial" charset="0"/>
              </a:rPr>
              <a:t>X.25</a:t>
            </a:r>
            <a:r>
              <a:rPr lang="en-US" dirty="0" smtClean="0">
                <a:solidFill>
                  <a:srgbClr val="000099"/>
                </a:solidFill>
                <a:cs typeface="Arial" charset="0"/>
              </a:rPr>
              <a:t>, </a:t>
            </a:r>
            <a:r>
              <a:rPr lang="en-US" u="sng" dirty="0" smtClean="0">
                <a:solidFill>
                  <a:srgbClr val="FF6600"/>
                </a:solidFill>
                <a:cs typeface="Arial" charset="0"/>
              </a:rPr>
              <a:t>Frame Relay</a:t>
            </a:r>
            <a:endParaRPr lang="en-US" dirty="0" smtClean="0">
              <a:solidFill>
                <a:srgbClr val="000099"/>
              </a:solidFill>
            </a:endParaRPr>
          </a:p>
        </p:txBody>
      </p:sp>
      <p:graphicFrame>
        <p:nvGraphicFramePr>
          <p:cNvPr id="19458" name="Object 4"/>
          <p:cNvGraphicFramePr>
            <a:graphicFrameLocks noChangeAspect="1"/>
          </p:cNvGraphicFramePr>
          <p:nvPr/>
        </p:nvGraphicFramePr>
        <p:xfrm>
          <a:off x="8088313" y="1066800"/>
          <a:ext cx="750887" cy="3970338"/>
        </p:xfrm>
        <a:graphic>
          <a:graphicData uri="http://schemas.openxmlformats.org/presentationml/2006/ole">
            <mc:AlternateContent xmlns:mc="http://schemas.openxmlformats.org/markup-compatibility/2006">
              <mc:Choice xmlns:v="urn:schemas-microsoft-com:vml" Requires="v">
                <p:oleObj spid="_x0000_s19478" name="Visio" r:id="rId4" imgW="751344" imgH="3970913" progId="Visio.Drawing.11">
                  <p:embed/>
                </p:oleObj>
              </mc:Choice>
              <mc:Fallback>
                <p:oleObj name="Visio" r:id="rId4" imgW="751344" imgH="3970913" progId="Visio.Drawing.11">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88313" y="1066800"/>
                        <a:ext cx="750887" cy="3970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40357" name="Rectangle 5"/>
          <p:cNvSpPr>
            <a:spLocks noChangeArrowheads="1"/>
          </p:cNvSpPr>
          <p:nvPr/>
        </p:nvSpPr>
        <p:spPr bwMode="auto">
          <a:xfrm>
            <a:off x="8073846" y="3971925"/>
            <a:ext cx="733425" cy="552450"/>
          </a:xfrm>
          <a:prstGeom prst="rect">
            <a:avLst/>
          </a:prstGeom>
          <a:noFill/>
          <a:ln w="38100">
            <a:solidFill>
              <a:srgbClr val="99FF33"/>
            </a:solidFill>
            <a:miter lim="800000"/>
            <a:headEnd/>
            <a:tailEnd/>
          </a:ln>
        </p:spPr>
        <p:txBody>
          <a:bodyPr anchor="ctr">
            <a:spAutoFit/>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40357"/>
                                        </p:tgtEl>
                                        <p:attrNameLst>
                                          <p:attrName>style.visibility</p:attrName>
                                        </p:attrNameLst>
                                      </p:cBhvr>
                                      <p:to>
                                        <p:strVal val="visible"/>
                                      </p:to>
                                    </p:set>
                                    <p:animEffect transition="in" filter="fade">
                                      <p:cBhvr>
                                        <p:cTn id="7" dur="2000"/>
                                        <p:tgtEl>
                                          <p:spTgt spid="7403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035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Slide Number Placeholder 3"/>
          <p:cNvSpPr>
            <a:spLocks noGrp="1"/>
          </p:cNvSpPr>
          <p:nvPr>
            <p:ph type="sldNum" sz="quarter" idx="10"/>
          </p:nvPr>
        </p:nvSpPr>
        <p:spPr>
          <a:noFill/>
        </p:spPr>
        <p:txBody>
          <a:bodyPr/>
          <a:lstStyle/>
          <a:p>
            <a:r>
              <a:rPr lang="en-US" dirty="0"/>
              <a:t>- </a:t>
            </a:r>
            <a:fld id="{22C78049-729A-4852-BA8F-725859539058}" type="slidenum">
              <a:rPr lang="en-US"/>
              <a:pPr/>
              <a:t>49</a:t>
            </a:fld>
            <a:r>
              <a:rPr lang="en-US" dirty="0"/>
              <a:t> -</a:t>
            </a:r>
          </a:p>
        </p:txBody>
      </p:sp>
      <p:sp>
        <p:nvSpPr>
          <p:cNvPr id="20484" name="Rectangle 2"/>
          <p:cNvSpPr>
            <a:spLocks noGrp="1" noChangeArrowheads="1"/>
          </p:cNvSpPr>
          <p:nvPr>
            <p:ph type="title"/>
          </p:nvPr>
        </p:nvSpPr>
        <p:spPr/>
        <p:txBody>
          <a:bodyPr/>
          <a:lstStyle/>
          <a:p>
            <a:r>
              <a:rPr lang="en-US" sz="1200" dirty="0" smtClean="0"/>
              <a:t>Data-Link Layer (Layer 2)</a:t>
            </a:r>
            <a:br>
              <a:rPr lang="en-US" sz="1200" dirty="0" smtClean="0"/>
            </a:br>
            <a:r>
              <a:rPr lang="en-US" dirty="0" smtClean="0"/>
              <a:t>Wide Area Network (WAN)</a:t>
            </a:r>
          </a:p>
        </p:txBody>
      </p:sp>
      <p:sp>
        <p:nvSpPr>
          <p:cNvPr id="20485" name="Rectangle 3"/>
          <p:cNvSpPr>
            <a:spLocks noGrp="1" noChangeArrowheads="1"/>
          </p:cNvSpPr>
          <p:nvPr>
            <p:ph type="body" idx="1"/>
          </p:nvPr>
        </p:nvSpPr>
        <p:spPr>
          <a:xfrm>
            <a:off x="685800" y="1143000"/>
            <a:ext cx="7162800" cy="5410200"/>
          </a:xfrm>
        </p:spPr>
        <p:txBody>
          <a:bodyPr/>
          <a:lstStyle/>
          <a:p>
            <a:pPr>
              <a:buClr>
                <a:srgbClr val="003399"/>
              </a:buClr>
            </a:pPr>
            <a:r>
              <a:rPr lang="en-US" u="sng" dirty="0" smtClean="0">
                <a:solidFill>
                  <a:srgbClr val="FF6600"/>
                </a:solidFill>
              </a:rPr>
              <a:t>Virtual Circuit</a:t>
            </a:r>
            <a:endParaRPr lang="en-US" dirty="0" smtClean="0"/>
          </a:p>
          <a:p>
            <a:pPr lvl="1">
              <a:buClr>
                <a:srgbClr val="003399"/>
              </a:buClr>
            </a:pPr>
            <a:r>
              <a:rPr lang="en-US" dirty="0" smtClean="0">
                <a:solidFill>
                  <a:srgbClr val="000099"/>
                </a:solidFill>
                <a:cs typeface="Arial" charset="0"/>
              </a:rPr>
              <a:t>A virtual circuit is a </a:t>
            </a:r>
            <a:r>
              <a:rPr lang="en-US" u="sng" dirty="0" smtClean="0">
                <a:solidFill>
                  <a:srgbClr val="FF6600"/>
                </a:solidFill>
                <a:cs typeface="Arial" charset="0"/>
              </a:rPr>
              <a:t>circuit or path between points in a network</a:t>
            </a:r>
            <a:r>
              <a:rPr lang="en-US" dirty="0" smtClean="0">
                <a:solidFill>
                  <a:srgbClr val="000099"/>
                </a:solidFill>
                <a:cs typeface="Arial" charset="0"/>
              </a:rPr>
              <a:t> that appears to be a discrete, physical path but is actually a managed pool of circuit resources from which specific circuits are allocated as needed to meet traffic requirements</a:t>
            </a:r>
          </a:p>
          <a:p>
            <a:pPr lvl="1">
              <a:buClr>
                <a:srgbClr val="003399"/>
              </a:buClr>
            </a:pPr>
            <a:r>
              <a:rPr lang="en-US" dirty="0" smtClean="0">
                <a:solidFill>
                  <a:srgbClr val="000099"/>
                </a:solidFill>
                <a:cs typeface="Arial" charset="0"/>
              </a:rPr>
              <a:t>Permanent virtual circuit (</a:t>
            </a:r>
            <a:r>
              <a:rPr lang="en-US" u="sng" dirty="0" smtClean="0">
                <a:solidFill>
                  <a:srgbClr val="FF6600"/>
                </a:solidFill>
                <a:cs typeface="Arial" charset="0"/>
              </a:rPr>
              <a:t>PVC</a:t>
            </a:r>
            <a:r>
              <a:rPr lang="en-US" dirty="0" smtClean="0">
                <a:solidFill>
                  <a:srgbClr val="000099"/>
                </a:solidFill>
                <a:cs typeface="Arial" charset="0"/>
              </a:rPr>
              <a:t>) – A PVC is a virtual circuit that is permanently available to the user just as though it were a dedicated or leased line continuously reserved for that user</a:t>
            </a:r>
          </a:p>
          <a:p>
            <a:pPr lvl="1">
              <a:buClr>
                <a:srgbClr val="003399"/>
              </a:buClr>
            </a:pPr>
            <a:r>
              <a:rPr lang="en-US" dirty="0" smtClean="0">
                <a:solidFill>
                  <a:srgbClr val="000099"/>
                </a:solidFill>
                <a:cs typeface="Arial" charset="0"/>
              </a:rPr>
              <a:t>Switched Virtual Circuit. (</a:t>
            </a:r>
            <a:r>
              <a:rPr lang="en-US" u="sng" dirty="0" smtClean="0">
                <a:solidFill>
                  <a:srgbClr val="FF6600"/>
                </a:solidFill>
                <a:cs typeface="Arial" charset="0"/>
              </a:rPr>
              <a:t>SVC</a:t>
            </a:r>
            <a:r>
              <a:rPr lang="en-US" dirty="0" smtClean="0">
                <a:solidFill>
                  <a:srgbClr val="000099"/>
                </a:solidFill>
                <a:cs typeface="Arial" charset="0"/>
              </a:rPr>
              <a:t>) – A SVC is a virtual circuit in which a connection can be </a:t>
            </a:r>
            <a:r>
              <a:rPr lang="en-US" smtClean="0">
                <a:solidFill>
                  <a:srgbClr val="000099"/>
                </a:solidFill>
                <a:cs typeface="Arial" charset="0"/>
              </a:rPr>
              <a:t>dynamically established.</a:t>
            </a:r>
            <a:endParaRPr lang="en-US" dirty="0" smtClean="0">
              <a:solidFill>
                <a:srgbClr val="FF0000"/>
              </a:solidFill>
              <a:cs typeface="Arial" charset="0"/>
            </a:endParaRPr>
          </a:p>
          <a:p>
            <a:endParaRPr lang="en-US" sz="2000" dirty="0" smtClean="0"/>
          </a:p>
        </p:txBody>
      </p:sp>
      <p:graphicFrame>
        <p:nvGraphicFramePr>
          <p:cNvPr id="20482" name="Object 4"/>
          <p:cNvGraphicFramePr>
            <a:graphicFrameLocks noChangeAspect="1"/>
          </p:cNvGraphicFramePr>
          <p:nvPr/>
        </p:nvGraphicFramePr>
        <p:xfrm>
          <a:off x="8088313" y="1066800"/>
          <a:ext cx="750887" cy="3970338"/>
        </p:xfrm>
        <a:graphic>
          <a:graphicData uri="http://schemas.openxmlformats.org/presentationml/2006/ole">
            <mc:AlternateContent xmlns:mc="http://schemas.openxmlformats.org/markup-compatibility/2006">
              <mc:Choice xmlns:v="urn:schemas-microsoft-com:vml" Requires="v">
                <p:oleObj spid="_x0000_s20502" name="Visio" r:id="rId4" imgW="751344" imgH="3970913" progId="Visio.Drawing.11">
                  <p:embed/>
                </p:oleObj>
              </mc:Choice>
              <mc:Fallback>
                <p:oleObj name="Visio" r:id="rId4" imgW="751344" imgH="3970913" progId="Visio.Drawing.11">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88313" y="1066800"/>
                        <a:ext cx="750887" cy="3970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42405" name="Rectangle 5"/>
          <p:cNvSpPr>
            <a:spLocks noChangeArrowheads="1"/>
          </p:cNvSpPr>
          <p:nvPr/>
        </p:nvSpPr>
        <p:spPr bwMode="auto">
          <a:xfrm>
            <a:off x="8073846" y="3971925"/>
            <a:ext cx="733425" cy="552450"/>
          </a:xfrm>
          <a:prstGeom prst="rect">
            <a:avLst/>
          </a:prstGeom>
          <a:noFill/>
          <a:ln w="38100">
            <a:solidFill>
              <a:srgbClr val="99FF33"/>
            </a:solidFill>
            <a:miter lim="800000"/>
            <a:headEnd/>
            <a:tailEnd/>
          </a:ln>
        </p:spPr>
        <p:txBody>
          <a:bodyPr anchor="ctr">
            <a:spAutoFit/>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42405"/>
                                        </p:tgtEl>
                                        <p:attrNameLst>
                                          <p:attrName>style.visibility</p:attrName>
                                        </p:attrNameLst>
                                      </p:cBhvr>
                                      <p:to>
                                        <p:strVal val="visible"/>
                                      </p:to>
                                    </p:set>
                                    <p:animEffect transition="in" filter="fade">
                                      <p:cBhvr>
                                        <p:cTn id="7" dur="2000"/>
                                        <p:tgtEl>
                                          <p:spTgt spid="7424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240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3"/>
          <p:cNvSpPr>
            <a:spLocks noGrp="1"/>
          </p:cNvSpPr>
          <p:nvPr>
            <p:ph type="sldNum" sz="quarter" idx="10"/>
          </p:nvPr>
        </p:nvSpPr>
        <p:spPr>
          <a:noFill/>
        </p:spPr>
        <p:txBody>
          <a:bodyPr/>
          <a:lstStyle/>
          <a:p>
            <a:r>
              <a:rPr lang="en-US" dirty="0"/>
              <a:t>- </a:t>
            </a:r>
            <a:fld id="{2CC530CF-2184-4BAE-8755-582F6DDBA535}" type="slidenum">
              <a:rPr lang="en-US"/>
              <a:pPr/>
              <a:t>5</a:t>
            </a:fld>
            <a:r>
              <a:rPr lang="en-US" dirty="0"/>
              <a:t> -</a:t>
            </a:r>
          </a:p>
        </p:txBody>
      </p:sp>
      <p:sp>
        <p:nvSpPr>
          <p:cNvPr id="47107" name="Rectangle 2"/>
          <p:cNvSpPr>
            <a:spLocks noGrp="1" noChangeArrowheads="1"/>
          </p:cNvSpPr>
          <p:nvPr>
            <p:ph type="title"/>
          </p:nvPr>
        </p:nvSpPr>
        <p:spPr/>
        <p:txBody>
          <a:bodyPr/>
          <a:lstStyle/>
          <a:p>
            <a:r>
              <a:rPr lang="en-US" sz="1200" dirty="0" smtClean="0"/>
              <a:t>Topics</a:t>
            </a:r>
            <a:br>
              <a:rPr lang="en-US" sz="1200" dirty="0" smtClean="0"/>
            </a:br>
            <a:r>
              <a:rPr lang="en-US" dirty="0" smtClean="0"/>
              <a:t>Telecommunications &amp; Network Security Domain – Part 2</a:t>
            </a:r>
          </a:p>
        </p:txBody>
      </p:sp>
      <p:sp>
        <p:nvSpPr>
          <p:cNvPr id="47108" name="Rectangle 3"/>
          <p:cNvSpPr>
            <a:spLocks noGrp="1" noChangeArrowheads="1"/>
          </p:cNvSpPr>
          <p:nvPr>
            <p:ph type="body" idx="1"/>
          </p:nvPr>
        </p:nvSpPr>
        <p:spPr/>
        <p:txBody>
          <a:bodyPr/>
          <a:lstStyle/>
          <a:p>
            <a:r>
              <a:rPr lang="en-US" dirty="0" smtClean="0"/>
              <a:t>Security Principles &amp; Network Architecture</a:t>
            </a:r>
          </a:p>
          <a:p>
            <a:r>
              <a:rPr lang="en-US" dirty="0" smtClean="0"/>
              <a:t>Security Countermeasures and Controls</a:t>
            </a:r>
          </a:p>
          <a:p>
            <a:pPr lvl="1"/>
            <a:r>
              <a:rPr lang="en-US" dirty="0" smtClean="0"/>
              <a:t>Physical Layer</a:t>
            </a:r>
          </a:p>
          <a:p>
            <a:pPr lvl="1"/>
            <a:r>
              <a:rPr lang="en-US" dirty="0" smtClean="0"/>
              <a:t>Data-Link Layer</a:t>
            </a:r>
          </a:p>
          <a:p>
            <a:pPr lvl="1"/>
            <a:r>
              <a:rPr lang="en-US" dirty="0" smtClean="0"/>
              <a:t>IP Network Layer</a:t>
            </a:r>
          </a:p>
          <a:p>
            <a:pPr lvl="1"/>
            <a:r>
              <a:rPr lang="en-US" dirty="0" smtClean="0"/>
              <a:t>Transport Layer</a:t>
            </a:r>
          </a:p>
          <a:p>
            <a:pPr lvl="1"/>
            <a:r>
              <a:rPr lang="en-US" dirty="0" smtClean="0"/>
              <a:t>Application Layer</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Slide Number Placeholder 3"/>
          <p:cNvSpPr>
            <a:spLocks noGrp="1"/>
          </p:cNvSpPr>
          <p:nvPr>
            <p:ph type="sldNum" sz="quarter" idx="10"/>
          </p:nvPr>
        </p:nvSpPr>
        <p:spPr>
          <a:noFill/>
        </p:spPr>
        <p:txBody>
          <a:bodyPr/>
          <a:lstStyle/>
          <a:p>
            <a:r>
              <a:rPr lang="en-US" dirty="0"/>
              <a:t>- </a:t>
            </a:r>
            <a:fld id="{4A369623-2DBC-4CA5-BF88-03BC9482B2E3}" type="slidenum">
              <a:rPr lang="en-US"/>
              <a:pPr/>
              <a:t>50</a:t>
            </a:fld>
            <a:r>
              <a:rPr lang="en-US" dirty="0"/>
              <a:t> -</a:t>
            </a:r>
          </a:p>
        </p:txBody>
      </p:sp>
      <p:sp>
        <p:nvSpPr>
          <p:cNvPr id="21508" name="Rectangle 2"/>
          <p:cNvSpPr>
            <a:spLocks noGrp="1" noChangeArrowheads="1"/>
          </p:cNvSpPr>
          <p:nvPr>
            <p:ph type="title"/>
          </p:nvPr>
        </p:nvSpPr>
        <p:spPr/>
        <p:txBody>
          <a:bodyPr/>
          <a:lstStyle/>
          <a:p>
            <a:r>
              <a:rPr lang="en-US" sz="1200" dirty="0" smtClean="0"/>
              <a:t>Data-Link Layer (Layer 2)</a:t>
            </a:r>
            <a:br>
              <a:rPr lang="en-US" sz="1200" dirty="0" smtClean="0"/>
            </a:br>
            <a:r>
              <a:rPr lang="en-US" dirty="0" smtClean="0"/>
              <a:t>WAN Protocols</a:t>
            </a:r>
            <a:endParaRPr lang="en-US" sz="1200" dirty="0" smtClean="0"/>
          </a:p>
        </p:txBody>
      </p:sp>
      <p:sp>
        <p:nvSpPr>
          <p:cNvPr id="21509" name="Rectangle 3"/>
          <p:cNvSpPr>
            <a:spLocks noGrp="1" noChangeArrowheads="1"/>
          </p:cNvSpPr>
          <p:nvPr>
            <p:ph type="body" idx="1"/>
          </p:nvPr>
        </p:nvSpPr>
        <p:spPr>
          <a:xfrm>
            <a:off x="685800" y="1143000"/>
            <a:ext cx="6781800" cy="5486400"/>
          </a:xfrm>
        </p:spPr>
        <p:txBody>
          <a:bodyPr/>
          <a:lstStyle/>
          <a:p>
            <a:pPr>
              <a:lnSpc>
                <a:spcPct val="80000"/>
              </a:lnSpc>
              <a:buClr>
                <a:srgbClr val="003399"/>
              </a:buClr>
            </a:pPr>
            <a:r>
              <a:rPr lang="en-US" u="sng" dirty="0" smtClean="0">
                <a:solidFill>
                  <a:srgbClr val="FF6600"/>
                </a:solidFill>
              </a:rPr>
              <a:t>X.25</a:t>
            </a:r>
            <a:endParaRPr lang="en-US" sz="2800" dirty="0" smtClean="0"/>
          </a:p>
          <a:p>
            <a:pPr lvl="1">
              <a:lnSpc>
                <a:spcPct val="80000"/>
              </a:lnSpc>
              <a:buClr>
                <a:srgbClr val="003399"/>
              </a:buClr>
            </a:pPr>
            <a:r>
              <a:rPr lang="en-US" sz="1800" dirty="0" smtClean="0"/>
              <a:t>X.25 is a protocol standard that defines how WAN connections between user devices and network devices are established, maintained, and effectively  operate</a:t>
            </a:r>
          </a:p>
          <a:p>
            <a:pPr lvl="1">
              <a:lnSpc>
                <a:spcPct val="80000"/>
              </a:lnSpc>
              <a:buClr>
                <a:srgbClr val="003399"/>
              </a:buClr>
            </a:pPr>
            <a:r>
              <a:rPr lang="en-US" sz="1800" dirty="0" smtClean="0"/>
              <a:t>X.25 devices include DTEs, DCEs, and PSTNs. X.25 connections contain both SVCs and PVCs within the physical circuit</a:t>
            </a:r>
          </a:p>
          <a:p>
            <a:pPr>
              <a:lnSpc>
                <a:spcPct val="80000"/>
              </a:lnSpc>
              <a:buClr>
                <a:srgbClr val="003399"/>
              </a:buClr>
            </a:pPr>
            <a:endParaRPr lang="en-US" sz="2200" dirty="0" smtClean="0"/>
          </a:p>
          <a:p>
            <a:pPr>
              <a:lnSpc>
                <a:spcPct val="80000"/>
              </a:lnSpc>
              <a:buClr>
                <a:srgbClr val="003399"/>
              </a:buClr>
            </a:pPr>
            <a:r>
              <a:rPr lang="en-US" u="sng" dirty="0" smtClean="0">
                <a:solidFill>
                  <a:srgbClr val="FF6600"/>
                </a:solidFill>
              </a:rPr>
              <a:t>Frame Relay</a:t>
            </a:r>
            <a:endParaRPr lang="en-US" sz="2000" b="1" dirty="0" smtClean="0"/>
          </a:p>
          <a:p>
            <a:pPr lvl="1">
              <a:lnSpc>
                <a:spcPct val="80000"/>
              </a:lnSpc>
              <a:buClr>
                <a:srgbClr val="003399"/>
              </a:buClr>
            </a:pPr>
            <a:r>
              <a:rPr lang="en-US" sz="1800" dirty="0" smtClean="0"/>
              <a:t>Frame relay is an upgrade from X.25 and a high-performance WAN protocol that operates at the physical and data link layers of the OSI reference model</a:t>
            </a:r>
          </a:p>
          <a:p>
            <a:pPr lvl="1">
              <a:lnSpc>
                <a:spcPct val="80000"/>
              </a:lnSpc>
              <a:buClr>
                <a:srgbClr val="003399"/>
              </a:buClr>
            </a:pPr>
            <a:r>
              <a:rPr lang="en-US" sz="1800" dirty="0" smtClean="0"/>
              <a:t>Frame relay achieves high throughput with low delay by eliminating the overhead of error detection and correction</a:t>
            </a:r>
            <a:endParaRPr lang="en-US" dirty="0" smtClean="0">
              <a:solidFill>
                <a:srgbClr val="000000"/>
              </a:solidFill>
            </a:endParaRPr>
          </a:p>
        </p:txBody>
      </p:sp>
      <p:graphicFrame>
        <p:nvGraphicFramePr>
          <p:cNvPr id="21506" name="Object 4"/>
          <p:cNvGraphicFramePr>
            <a:graphicFrameLocks noChangeAspect="1"/>
          </p:cNvGraphicFramePr>
          <p:nvPr/>
        </p:nvGraphicFramePr>
        <p:xfrm>
          <a:off x="8088313" y="1066800"/>
          <a:ext cx="750887" cy="3970338"/>
        </p:xfrm>
        <a:graphic>
          <a:graphicData uri="http://schemas.openxmlformats.org/presentationml/2006/ole">
            <mc:AlternateContent xmlns:mc="http://schemas.openxmlformats.org/markup-compatibility/2006">
              <mc:Choice xmlns:v="urn:schemas-microsoft-com:vml" Requires="v">
                <p:oleObj spid="_x0000_s21526" name="Visio" r:id="rId4" imgW="751344" imgH="3970913" progId="Visio.Drawing.11">
                  <p:embed/>
                </p:oleObj>
              </mc:Choice>
              <mc:Fallback>
                <p:oleObj name="Visio" r:id="rId4" imgW="751344" imgH="3970913" progId="Visio.Drawing.11">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88313" y="1066800"/>
                        <a:ext cx="750887" cy="3970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44453" name="Rectangle 5"/>
          <p:cNvSpPr>
            <a:spLocks noChangeArrowheads="1"/>
          </p:cNvSpPr>
          <p:nvPr/>
        </p:nvSpPr>
        <p:spPr bwMode="auto">
          <a:xfrm>
            <a:off x="8073846" y="3971925"/>
            <a:ext cx="733425" cy="552450"/>
          </a:xfrm>
          <a:prstGeom prst="rect">
            <a:avLst/>
          </a:prstGeom>
          <a:noFill/>
          <a:ln w="38100">
            <a:solidFill>
              <a:srgbClr val="99FF33"/>
            </a:solidFill>
            <a:miter lim="800000"/>
            <a:headEnd/>
            <a:tailEnd/>
          </a:ln>
        </p:spPr>
        <p:txBody>
          <a:bodyPr anchor="ctr">
            <a:spAutoFit/>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44453"/>
                                        </p:tgtEl>
                                        <p:attrNameLst>
                                          <p:attrName>style.visibility</p:attrName>
                                        </p:attrNameLst>
                                      </p:cBhvr>
                                      <p:to>
                                        <p:strVal val="visible"/>
                                      </p:to>
                                    </p:set>
                                    <p:animEffect transition="in" filter="fade">
                                      <p:cBhvr>
                                        <p:cTn id="7" dur="2000"/>
                                        <p:tgtEl>
                                          <p:spTgt spid="7444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4453"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Number Placeholder 3"/>
          <p:cNvSpPr>
            <a:spLocks noGrp="1"/>
          </p:cNvSpPr>
          <p:nvPr>
            <p:ph type="sldNum" sz="quarter" idx="10"/>
          </p:nvPr>
        </p:nvSpPr>
        <p:spPr>
          <a:noFill/>
        </p:spPr>
        <p:txBody>
          <a:bodyPr/>
          <a:lstStyle/>
          <a:p>
            <a:r>
              <a:rPr lang="en-US" dirty="0"/>
              <a:t>- </a:t>
            </a:r>
            <a:fld id="{86075E97-033A-486E-AF27-B0E6942EA469}" type="slidenum">
              <a:rPr lang="en-US"/>
              <a:pPr/>
              <a:t>51</a:t>
            </a:fld>
            <a:r>
              <a:rPr lang="en-US" dirty="0"/>
              <a:t> -</a:t>
            </a:r>
          </a:p>
        </p:txBody>
      </p:sp>
      <p:sp>
        <p:nvSpPr>
          <p:cNvPr id="65539" name="Rectangle 2"/>
          <p:cNvSpPr>
            <a:spLocks noGrp="1" noChangeArrowheads="1"/>
          </p:cNvSpPr>
          <p:nvPr>
            <p:ph type="title"/>
          </p:nvPr>
        </p:nvSpPr>
        <p:spPr/>
        <p:txBody>
          <a:bodyPr/>
          <a:lstStyle/>
          <a:p>
            <a:r>
              <a:rPr lang="en-US" sz="1200" dirty="0" smtClean="0"/>
              <a:t>Data-Link Layer (Layer 2)</a:t>
            </a:r>
            <a:br>
              <a:rPr lang="en-US" sz="1200" dirty="0" smtClean="0"/>
            </a:br>
            <a:r>
              <a:rPr lang="en-US" dirty="0" smtClean="0"/>
              <a:t>WAN Protocols</a:t>
            </a:r>
            <a:endParaRPr lang="en-US" sz="1200" dirty="0" smtClean="0"/>
          </a:p>
        </p:txBody>
      </p:sp>
      <p:sp>
        <p:nvSpPr>
          <p:cNvPr id="746499" name="Rectangle 3"/>
          <p:cNvSpPr>
            <a:spLocks noGrp="1" noChangeArrowheads="1"/>
          </p:cNvSpPr>
          <p:nvPr>
            <p:ph type="body" idx="1"/>
          </p:nvPr>
        </p:nvSpPr>
        <p:spPr/>
        <p:txBody>
          <a:bodyPr/>
          <a:lstStyle/>
          <a:p>
            <a:pPr>
              <a:buClr>
                <a:srgbClr val="003399"/>
              </a:buClr>
            </a:pPr>
            <a:r>
              <a:rPr lang="en-US" u="sng" dirty="0" smtClean="0">
                <a:solidFill>
                  <a:srgbClr val="FF6600"/>
                </a:solidFill>
              </a:rPr>
              <a:t>ISDN</a:t>
            </a:r>
            <a:r>
              <a:rPr lang="en-US" dirty="0" smtClean="0"/>
              <a:t> (Integrated Services Digital Network) is a world-wide standard for transmitting voice, video, data, or packets over the PSTN (public switched telephone network)</a:t>
            </a:r>
          </a:p>
          <a:p>
            <a:pPr lvl="1">
              <a:buClr>
                <a:srgbClr val="003399"/>
              </a:buClr>
            </a:pPr>
            <a:r>
              <a:rPr lang="en-US" dirty="0" smtClean="0"/>
              <a:t>Carriers offers 2 types of services:</a:t>
            </a:r>
          </a:p>
          <a:p>
            <a:pPr lvl="2">
              <a:buClr>
                <a:srgbClr val="003399"/>
              </a:buClr>
            </a:pPr>
            <a:r>
              <a:rPr lang="en-US" u="sng" dirty="0" smtClean="0">
                <a:solidFill>
                  <a:srgbClr val="FF6600"/>
                </a:solidFill>
              </a:rPr>
              <a:t>BRI</a:t>
            </a:r>
            <a:r>
              <a:rPr lang="en-US" dirty="0" smtClean="0"/>
              <a:t> (Basic Rate Interface)</a:t>
            </a:r>
          </a:p>
          <a:p>
            <a:pPr lvl="3">
              <a:buClr>
                <a:srgbClr val="003399"/>
              </a:buClr>
            </a:pPr>
            <a:r>
              <a:rPr lang="en-US" dirty="0" smtClean="0"/>
              <a:t>2 x 64kbps B channels for user data</a:t>
            </a:r>
          </a:p>
          <a:p>
            <a:pPr lvl="3">
              <a:buClr>
                <a:srgbClr val="003399"/>
              </a:buClr>
            </a:pPr>
            <a:r>
              <a:rPr lang="en-US" dirty="0" smtClean="0"/>
              <a:t>1 x 16kbps D channel for control &amp; mgmt. signals</a:t>
            </a:r>
          </a:p>
          <a:p>
            <a:pPr lvl="3">
              <a:buClr>
                <a:srgbClr val="003399"/>
              </a:buClr>
            </a:pPr>
            <a:r>
              <a:rPr lang="en-US" dirty="0" smtClean="0"/>
              <a:t>144 kbps</a:t>
            </a:r>
          </a:p>
          <a:p>
            <a:pPr lvl="2">
              <a:buClr>
                <a:srgbClr val="003399"/>
              </a:buClr>
            </a:pPr>
            <a:r>
              <a:rPr lang="en-US" u="sng" dirty="0" smtClean="0">
                <a:solidFill>
                  <a:srgbClr val="FF6600"/>
                </a:solidFill>
              </a:rPr>
              <a:t>PRI</a:t>
            </a:r>
            <a:r>
              <a:rPr lang="en-US" dirty="0" smtClean="0"/>
              <a:t> (Primary Rate Interface)</a:t>
            </a:r>
          </a:p>
          <a:p>
            <a:pPr lvl="3">
              <a:buClr>
                <a:srgbClr val="003399"/>
              </a:buClr>
            </a:pPr>
            <a:r>
              <a:rPr lang="en-US" dirty="0" smtClean="0"/>
              <a:t>23 x 64kbps B channels for user data</a:t>
            </a:r>
          </a:p>
          <a:p>
            <a:pPr lvl="3">
              <a:buClr>
                <a:srgbClr val="003399"/>
              </a:buClr>
            </a:pPr>
            <a:r>
              <a:rPr lang="en-US" dirty="0" smtClean="0"/>
              <a:t>1 x 64k bps D channel for control &amp; mgmt. signals</a:t>
            </a:r>
          </a:p>
          <a:p>
            <a:pPr lvl="3">
              <a:buClr>
                <a:srgbClr val="003399"/>
              </a:buClr>
            </a:pPr>
            <a:r>
              <a:rPr lang="en-US" dirty="0" smtClean="0"/>
              <a:t>1.54 Mbps</a:t>
            </a:r>
          </a:p>
          <a:p>
            <a:pPr lvl="1">
              <a:buClr>
                <a:srgbClr val="003399"/>
              </a:buClr>
            </a:pPr>
            <a:r>
              <a:rPr lang="en-US" u="sng" dirty="0" smtClean="0">
                <a:solidFill>
                  <a:srgbClr val="FF6600"/>
                </a:solidFill>
              </a:rPr>
              <a:t>B Channel</a:t>
            </a:r>
            <a:r>
              <a:rPr lang="en-US" dirty="0" smtClean="0"/>
              <a:t> = Bearer Channel (for user data)</a:t>
            </a:r>
          </a:p>
          <a:p>
            <a:pPr lvl="1">
              <a:buClr>
                <a:srgbClr val="003399"/>
              </a:buClr>
            </a:pPr>
            <a:r>
              <a:rPr lang="en-US" u="sng" dirty="0" smtClean="0">
                <a:solidFill>
                  <a:srgbClr val="FF6600"/>
                </a:solidFill>
              </a:rPr>
              <a:t>D Channel</a:t>
            </a:r>
            <a:r>
              <a:rPr lang="en-US" dirty="0" smtClean="0"/>
              <a:t> = Data Channel (for control &amp; mgmt signals)</a:t>
            </a:r>
          </a:p>
        </p:txBody>
      </p:sp>
      <p:graphicFrame>
        <p:nvGraphicFramePr>
          <p:cNvPr id="5" name="Object 4"/>
          <p:cNvGraphicFramePr>
            <a:graphicFrameLocks noChangeAspect="1"/>
          </p:cNvGraphicFramePr>
          <p:nvPr/>
        </p:nvGraphicFramePr>
        <p:xfrm>
          <a:off x="8088313" y="1066800"/>
          <a:ext cx="750887" cy="3970338"/>
        </p:xfrm>
        <a:graphic>
          <a:graphicData uri="http://schemas.openxmlformats.org/presentationml/2006/ole">
            <mc:AlternateContent xmlns:mc="http://schemas.openxmlformats.org/markup-compatibility/2006">
              <mc:Choice xmlns:v="urn:schemas-microsoft-com:vml" Requires="v">
                <p:oleObj spid="_x0000_s116757" name="Visio" r:id="rId4" imgW="751344" imgH="3970913" progId="Visio.Drawing.11">
                  <p:embed/>
                </p:oleObj>
              </mc:Choice>
              <mc:Fallback>
                <p:oleObj name="Visio" r:id="rId4" imgW="751344" imgH="3970913" progId="Visio.Drawing.11">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88313" y="1066800"/>
                        <a:ext cx="750887" cy="3970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5"/>
          <p:cNvSpPr>
            <a:spLocks noChangeArrowheads="1"/>
          </p:cNvSpPr>
          <p:nvPr/>
        </p:nvSpPr>
        <p:spPr bwMode="auto">
          <a:xfrm>
            <a:off x="8073846" y="3971925"/>
            <a:ext cx="733425" cy="552450"/>
          </a:xfrm>
          <a:prstGeom prst="rect">
            <a:avLst/>
          </a:prstGeom>
          <a:noFill/>
          <a:ln w="38100">
            <a:solidFill>
              <a:srgbClr val="99FF33"/>
            </a:solidFill>
            <a:miter lim="800000"/>
            <a:headEnd/>
            <a:tailEnd/>
          </a:ln>
        </p:spPr>
        <p:txBody>
          <a:bodyPr anchor="ctr">
            <a:spAutoFit/>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46499">
                                            <p:txEl>
                                              <p:pRg st="10" end="10"/>
                                            </p:txEl>
                                          </p:spTgt>
                                        </p:tgtEl>
                                        <p:attrNameLst>
                                          <p:attrName>style.visibility</p:attrName>
                                        </p:attrNameLst>
                                      </p:cBhvr>
                                      <p:to>
                                        <p:strVal val="visible"/>
                                      </p:to>
                                    </p:set>
                                    <p:animEffect transition="in" filter="fade">
                                      <p:cBhvr>
                                        <p:cTn id="7" dur="2000"/>
                                        <p:tgtEl>
                                          <p:spTgt spid="746499">
                                            <p:txEl>
                                              <p:pRg st="10" end="1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46499">
                                            <p:txEl>
                                              <p:pRg st="11" end="11"/>
                                            </p:txEl>
                                          </p:spTgt>
                                        </p:tgtEl>
                                        <p:attrNameLst>
                                          <p:attrName>style.visibility</p:attrName>
                                        </p:attrNameLst>
                                      </p:cBhvr>
                                      <p:to>
                                        <p:strVal val="visible"/>
                                      </p:to>
                                    </p:set>
                                    <p:animEffect transition="in" filter="fade">
                                      <p:cBhvr>
                                        <p:cTn id="10" dur="2000"/>
                                        <p:tgtEl>
                                          <p:spTgt spid="746499">
                                            <p:txEl>
                                              <p:pRg st="11" end="1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Slide Number Placeholder 3"/>
          <p:cNvSpPr>
            <a:spLocks noGrp="1"/>
          </p:cNvSpPr>
          <p:nvPr>
            <p:ph type="sldNum" sz="quarter" idx="10"/>
          </p:nvPr>
        </p:nvSpPr>
        <p:spPr>
          <a:noFill/>
        </p:spPr>
        <p:txBody>
          <a:bodyPr/>
          <a:lstStyle/>
          <a:p>
            <a:r>
              <a:rPr lang="en-US" dirty="0"/>
              <a:t>- </a:t>
            </a:r>
            <a:fld id="{17AC2E99-F35C-4CC1-82F8-6B4A534159F2}" type="slidenum">
              <a:rPr lang="en-US"/>
              <a:pPr/>
              <a:t>52</a:t>
            </a:fld>
            <a:r>
              <a:rPr lang="en-US" dirty="0"/>
              <a:t> -</a:t>
            </a:r>
          </a:p>
        </p:txBody>
      </p:sp>
      <p:sp>
        <p:nvSpPr>
          <p:cNvPr id="22532" name="Rectangle 2"/>
          <p:cNvSpPr>
            <a:spLocks noGrp="1" noChangeArrowheads="1"/>
          </p:cNvSpPr>
          <p:nvPr>
            <p:ph type="title"/>
          </p:nvPr>
        </p:nvSpPr>
        <p:spPr/>
        <p:txBody>
          <a:bodyPr/>
          <a:lstStyle/>
          <a:p>
            <a:r>
              <a:rPr lang="en-US" sz="1200" dirty="0" smtClean="0"/>
              <a:t>Data-Link Layer (Layer 2)</a:t>
            </a:r>
            <a:br>
              <a:rPr lang="en-US" sz="1200" dirty="0" smtClean="0"/>
            </a:br>
            <a:r>
              <a:rPr lang="en-US" dirty="0" smtClean="0"/>
              <a:t>WAN Protocols</a:t>
            </a:r>
            <a:endParaRPr lang="en-US" sz="1200" dirty="0" smtClean="0"/>
          </a:p>
        </p:txBody>
      </p:sp>
      <p:sp>
        <p:nvSpPr>
          <p:cNvPr id="22533" name="Rectangle 3"/>
          <p:cNvSpPr>
            <a:spLocks noGrp="1" noChangeArrowheads="1"/>
          </p:cNvSpPr>
          <p:nvPr>
            <p:ph type="body" idx="1"/>
          </p:nvPr>
        </p:nvSpPr>
        <p:spPr>
          <a:xfrm>
            <a:off x="685800" y="1143000"/>
            <a:ext cx="6934200" cy="5562600"/>
          </a:xfrm>
        </p:spPr>
        <p:txBody>
          <a:bodyPr/>
          <a:lstStyle/>
          <a:p>
            <a:pPr>
              <a:buClr>
                <a:srgbClr val="003399"/>
              </a:buClr>
            </a:pPr>
            <a:r>
              <a:rPr lang="en-US" u="sng" dirty="0" smtClean="0">
                <a:solidFill>
                  <a:srgbClr val="FF6600"/>
                </a:solidFill>
              </a:rPr>
              <a:t>Asynchronous Transfer Mode (ATM)</a:t>
            </a:r>
            <a:endParaRPr lang="en-US" dirty="0" smtClean="0"/>
          </a:p>
          <a:p>
            <a:pPr lvl="1">
              <a:buClr>
                <a:srgbClr val="003399"/>
              </a:buClr>
            </a:pPr>
            <a:r>
              <a:rPr lang="en-US" dirty="0" smtClean="0">
                <a:cs typeface="Arial" charset="0"/>
              </a:rPr>
              <a:t>ATM is a dedicated-connection switching technology that organizes digital data into 53-byte cell units and transmits them over a physical medium using digital signal technology.   Requires a high speed medium like fiber optics</a:t>
            </a:r>
            <a:r>
              <a:rPr lang="en-US" sz="2400" dirty="0" smtClean="0">
                <a:cs typeface="Arial" charset="0"/>
              </a:rPr>
              <a:t> </a:t>
            </a:r>
          </a:p>
          <a:p>
            <a:pPr lvl="1">
              <a:buClr>
                <a:srgbClr val="003399"/>
              </a:buClr>
            </a:pPr>
            <a:r>
              <a:rPr lang="en-US" dirty="0" smtClean="0">
                <a:cs typeface="Arial" charset="0"/>
              </a:rPr>
              <a:t>Carriers offer 4 types of services:</a:t>
            </a:r>
          </a:p>
          <a:p>
            <a:pPr lvl="2">
              <a:buClr>
                <a:srgbClr val="003399"/>
              </a:buClr>
            </a:pPr>
            <a:r>
              <a:rPr lang="en-US" sz="2000" dirty="0" smtClean="0">
                <a:cs typeface="Arial" charset="0"/>
              </a:rPr>
              <a:t>CBR (Constant Bit Rate)</a:t>
            </a:r>
          </a:p>
          <a:p>
            <a:pPr lvl="2">
              <a:buClr>
                <a:srgbClr val="003399"/>
              </a:buClr>
            </a:pPr>
            <a:r>
              <a:rPr lang="en-US" sz="2000" dirty="0" smtClean="0">
                <a:cs typeface="Arial" charset="0"/>
              </a:rPr>
              <a:t>VBR (Variable Bit Rate)</a:t>
            </a:r>
          </a:p>
          <a:p>
            <a:pPr lvl="2">
              <a:buClr>
                <a:srgbClr val="003399"/>
              </a:buClr>
            </a:pPr>
            <a:r>
              <a:rPr lang="en-US" sz="2000" dirty="0" smtClean="0">
                <a:cs typeface="Arial" charset="0"/>
              </a:rPr>
              <a:t>UBR (Unspecified Bit Rate)</a:t>
            </a:r>
          </a:p>
          <a:p>
            <a:pPr lvl="2">
              <a:buClr>
                <a:srgbClr val="003399"/>
              </a:buClr>
            </a:pPr>
            <a:r>
              <a:rPr lang="en-US" sz="2000" dirty="0" smtClean="0">
                <a:cs typeface="Arial" charset="0"/>
              </a:rPr>
              <a:t>ABR (Available Bit Rate)</a:t>
            </a:r>
            <a:endParaRPr lang="en-US" sz="2000" dirty="0" smtClean="0"/>
          </a:p>
        </p:txBody>
      </p:sp>
      <p:graphicFrame>
        <p:nvGraphicFramePr>
          <p:cNvPr id="22530" name="Object 4"/>
          <p:cNvGraphicFramePr>
            <a:graphicFrameLocks noChangeAspect="1"/>
          </p:cNvGraphicFramePr>
          <p:nvPr/>
        </p:nvGraphicFramePr>
        <p:xfrm>
          <a:off x="8088313" y="1066800"/>
          <a:ext cx="750887" cy="3970338"/>
        </p:xfrm>
        <a:graphic>
          <a:graphicData uri="http://schemas.openxmlformats.org/presentationml/2006/ole">
            <mc:AlternateContent xmlns:mc="http://schemas.openxmlformats.org/markup-compatibility/2006">
              <mc:Choice xmlns:v="urn:schemas-microsoft-com:vml" Requires="v">
                <p:oleObj spid="_x0000_s22550" name="Visio" r:id="rId4" imgW="751344" imgH="3970913" progId="Visio.Drawing.11">
                  <p:embed/>
                </p:oleObj>
              </mc:Choice>
              <mc:Fallback>
                <p:oleObj name="Visio" r:id="rId4" imgW="751344" imgH="3970913" progId="Visio.Drawing.11">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88313" y="1066800"/>
                        <a:ext cx="750887" cy="3970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48549" name="Rectangle 5"/>
          <p:cNvSpPr>
            <a:spLocks noChangeArrowheads="1"/>
          </p:cNvSpPr>
          <p:nvPr/>
        </p:nvSpPr>
        <p:spPr bwMode="auto">
          <a:xfrm>
            <a:off x="8105775" y="3981450"/>
            <a:ext cx="685800" cy="533400"/>
          </a:xfrm>
          <a:prstGeom prst="rect">
            <a:avLst/>
          </a:prstGeom>
          <a:noFill/>
          <a:ln w="38100">
            <a:solidFill>
              <a:srgbClr val="99FF33"/>
            </a:solidFill>
            <a:miter lim="800000"/>
            <a:headEnd/>
            <a:tailEnd/>
          </a:ln>
        </p:spPr>
        <p:txBody>
          <a:bodyPr anchor="ctr">
            <a:spAutoFit/>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48549"/>
                                        </p:tgtEl>
                                        <p:attrNameLst>
                                          <p:attrName>style.visibility</p:attrName>
                                        </p:attrNameLst>
                                      </p:cBhvr>
                                      <p:to>
                                        <p:strVal val="visible"/>
                                      </p:to>
                                    </p:set>
                                    <p:animEffect transition="in" filter="fade">
                                      <p:cBhvr>
                                        <p:cTn id="7" dur="2000"/>
                                        <p:tgtEl>
                                          <p:spTgt spid="7485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8549"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Slide Number Placeholder 3"/>
          <p:cNvSpPr>
            <a:spLocks noGrp="1"/>
          </p:cNvSpPr>
          <p:nvPr>
            <p:ph type="sldNum" sz="quarter" idx="10"/>
          </p:nvPr>
        </p:nvSpPr>
        <p:spPr>
          <a:noFill/>
        </p:spPr>
        <p:txBody>
          <a:bodyPr/>
          <a:lstStyle/>
          <a:p>
            <a:r>
              <a:rPr lang="en-US" dirty="0"/>
              <a:t>- </a:t>
            </a:r>
            <a:fld id="{070D9C5C-47E9-4061-BF22-F19EE0DC66ED}" type="slidenum">
              <a:rPr lang="en-US"/>
              <a:pPr/>
              <a:t>53</a:t>
            </a:fld>
            <a:r>
              <a:rPr lang="en-US" dirty="0"/>
              <a:t> -</a:t>
            </a:r>
          </a:p>
        </p:txBody>
      </p:sp>
      <p:sp>
        <p:nvSpPr>
          <p:cNvPr id="23556" name="Rectangle 2"/>
          <p:cNvSpPr>
            <a:spLocks noGrp="1" noChangeArrowheads="1"/>
          </p:cNvSpPr>
          <p:nvPr>
            <p:ph type="title"/>
          </p:nvPr>
        </p:nvSpPr>
        <p:spPr/>
        <p:txBody>
          <a:bodyPr/>
          <a:lstStyle/>
          <a:p>
            <a:r>
              <a:rPr lang="en-US" sz="1200" dirty="0" smtClean="0"/>
              <a:t>Data-Link Layer (Layer 2)</a:t>
            </a:r>
            <a:br>
              <a:rPr lang="en-US" sz="1200" dirty="0" smtClean="0"/>
            </a:br>
            <a:r>
              <a:rPr lang="en-US" dirty="0" smtClean="0"/>
              <a:t>WAN Protocols</a:t>
            </a:r>
            <a:endParaRPr lang="en-US" sz="1200" dirty="0" smtClean="0"/>
          </a:p>
        </p:txBody>
      </p:sp>
      <p:sp>
        <p:nvSpPr>
          <p:cNvPr id="23557" name="Rectangle 3"/>
          <p:cNvSpPr>
            <a:spLocks noGrp="1" noChangeArrowheads="1"/>
          </p:cNvSpPr>
          <p:nvPr>
            <p:ph type="body" idx="1"/>
          </p:nvPr>
        </p:nvSpPr>
        <p:spPr>
          <a:xfrm>
            <a:off x="685800" y="1143000"/>
            <a:ext cx="6858000" cy="5562600"/>
          </a:xfrm>
        </p:spPr>
        <p:txBody>
          <a:bodyPr/>
          <a:lstStyle/>
          <a:p>
            <a:pPr>
              <a:lnSpc>
                <a:spcPct val="90000"/>
              </a:lnSpc>
              <a:buClr>
                <a:srgbClr val="003399"/>
              </a:buClr>
            </a:pPr>
            <a:r>
              <a:rPr lang="en-US" u="sng" dirty="0" smtClean="0">
                <a:solidFill>
                  <a:srgbClr val="FF6600"/>
                </a:solidFill>
              </a:rPr>
              <a:t>Synchronous Data Link Control (SDLC)</a:t>
            </a:r>
            <a:r>
              <a:rPr lang="en-US" sz="2800" dirty="0" smtClean="0">
                <a:solidFill>
                  <a:srgbClr val="000099"/>
                </a:solidFill>
              </a:rPr>
              <a:t>.</a:t>
            </a:r>
          </a:p>
          <a:p>
            <a:pPr lvl="1">
              <a:lnSpc>
                <a:spcPct val="90000"/>
              </a:lnSpc>
              <a:buClr>
                <a:srgbClr val="003399"/>
              </a:buClr>
            </a:pPr>
            <a:r>
              <a:rPr lang="en-US" dirty="0" smtClean="0"/>
              <a:t>IBM developed the Synchronous Data Link Control (SDLC) protocol in the mid-1970’s for use in Systems Network Architecture (SNA) environments. SDLC was the first link layer protocol based on synchronous, bit-oriented operation</a:t>
            </a:r>
          </a:p>
          <a:p>
            <a:pPr>
              <a:lnSpc>
                <a:spcPct val="90000"/>
              </a:lnSpc>
              <a:buClr>
                <a:srgbClr val="003399"/>
              </a:buClr>
            </a:pPr>
            <a:r>
              <a:rPr lang="en-US" u="sng" dirty="0" smtClean="0">
                <a:solidFill>
                  <a:srgbClr val="FF6600"/>
                </a:solidFill>
              </a:rPr>
              <a:t>HDLC</a:t>
            </a:r>
            <a:r>
              <a:rPr lang="en-US" dirty="0" smtClean="0">
                <a:solidFill>
                  <a:srgbClr val="FF6600"/>
                </a:solidFill>
              </a:rPr>
              <a:t>.</a:t>
            </a:r>
          </a:p>
          <a:p>
            <a:pPr lvl="1">
              <a:lnSpc>
                <a:spcPct val="90000"/>
              </a:lnSpc>
              <a:buClr>
                <a:srgbClr val="003399"/>
              </a:buClr>
            </a:pPr>
            <a:r>
              <a:rPr lang="en-US" dirty="0" smtClean="0"/>
              <a:t>High-level Data Link Control (HDLC) was derived from SDLC. </a:t>
            </a:r>
          </a:p>
          <a:p>
            <a:pPr lvl="1">
              <a:lnSpc>
                <a:spcPct val="90000"/>
              </a:lnSpc>
              <a:buClr>
                <a:srgbClr val="003399"/>
              </a:buClr>
            </a:pPr>
            <a:r>
              <a:rPr lang="en-US" dirty="0" smtClean="0"/>
              <a:t>HDLC specifies the data encapsulation method on synchronous serial links using frame characters and checksums.</a:t>
            </a:r>
          </a:p>
          <a:p>
            <a:pPr>
              <a:lnSpc>
                <a:spcPct val="90000"/>
              </a:lnSpc>
              <a:buClr>
                <a:srgbClr val="003399"/>
              </a:buClr>
            </a:pPr>
            <a:r>
              <a:rPr lang="en-US" u="sng" dirty="0" smtClean="0">
                <a:solidFill>
                  <a:srgbClr val="FF6600"/>
                </a:solidFill>
              </a:rPr>
              <a:t>HSSI</a:t>
            </a:r>
            <a:r>
              <a:rPr lang="en-US" dirty="0" smtClean="0"/>
              <a:t>.</a:t>
            </a:r>
          </a:p>
          <a:p>
            <a:pPr lvl="1">
              <a:lnSpc>
                <a:spcPct val="90000"/>
              </a:lnSpc>
              <a:buClr>
                <a:srgbClr val="003399"/>
              </a:buClr>
            </a:pPr>
            <a:r>
              <a:rPr lang="en-US" dirty="0" smtClean="0"/>
              <a:t>High Speed Serial Interface (HSSI) is a DTE/DCE interface that was developed by Cisco Systems. </a:t>
            </a:r>
          </a:p>
          <a:p>
            <a:pPr lvl="1">
              <a:lnSpc>
                <a:spcPct val="90000"/>
              </a:lnSpc>
              <a:buClr>
                <a:srgbClr val="003399"/>
              </a:buClr>
            </a:pPr>
            <a:r>
              <a:rPr lang="en-US" dirty="0" smtClean="0"/>
              <a:t>Physical layer of the standard is defined by EIA-613 and EIA-612.</a:t>
            </a:r>
          </a:p>
        </p:txBody>
      </p:sp>
      <p:graphicFrame>
        <p:nvGraphicFramePr>
          <p:cNvPr id="23554" name="Object 4"/>
          <p:cNvGraphicFramePr>
            <a:graphicFrameLocks noChangeAspect="1"/>
          </p:cNvGraphicFramePr>
          <p:nvPr/>
        </p:nvGraphicFramePr>
        <p:xfrm>
          <a:off x="8088313" y="1066800"/>
          <a:ext cx="750887" cy="3970338"/>
        </p:xfrm>
        <a:graphic>
          <a:graphicData uri="http://schemas.openxmlformats.org/presentationml/2006/ole">
            <mc:AlternateContent xmlns:mc="http://schemas.openxmlformats.org/markup-compatibility/2006">
              <mc:Choice xmlns:v="urn:schemas-microsoft-com:vml" Requires="v">
                <p:oleObj spid="_x0000_s23575" name="Visio" r:id="rId4" imgW="751344" imgH="3970913" progId="Visio.Drawing.11">
                  <p:embed/>
                </p:oleObj>
              </mc:Choice>
              <mc:Fallback>
                <p:oleObj name="Visio" r:id="rId4" imgW="751344" imgH="3970913" progId="Visio.Drawing.11">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88313" y="1066800"/>
                        <a:ext cx="750887" cy="3970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50597" name="Rectangle 5"/>
          <p:cNvSpPr>
            <a:spLocks noChangeArrowheads="1"/>
          </p:cNvSpPr>
          <p:nvPr/>
        </p:nvSpPr>
        <p:spPr bwMode="auto">
          <a:xfrm>
            <a:off x="8105775" y="3981450"/>
            <a:ext cx="685800" cy="533400"/>
          </a:xfrm>
          <a:prstGeom prst="rect">
            <a:avLst/>
          </a:prstGeom>
          <a:noFill/>
          <a:ln w="38100">
            <a:solidFill>
              <a:srgbClr val="99FF33"/>
            </a:solidFill>
            <a:miter lim="800000"/>
            <a:headEnd/>
            <a:tailEnd/>
          </a:ln>
        </p:spPr>
        <p:txBody>
          <a:bodyPr anchor="ctr">
            <a:spAutoFit/>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50597"/>
                                        </p:tgtEl>
                                        <p:attrNameLst>
                                          <p:attrName>style.visibility</p:attrName>
                                        </p:attrNameLst>
                                      </p:cBhvr>
                                      <p:to>
                                        <p:strVal val="visible"/>
                                      </p:to>
                                    </p:set>
                                    <p:animEffect transition="in" filter="fade">
                                      <p:cBhvr>
                                        <p:cTn id="7" dur="2000"/>
                                        <p:tgtEl>
                                          <p:spTgt spid="7505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0597"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Slide Number Placeholder 3"/>
          <p:cNvSpPr>
            <a:spLocks noGrp="1"/>
          </p:cNvSpPr>
          <p:nvPr>
            <p:ph type="sldNum" sz="quarter" idx="10"/>
          </p:nvPr>
        </p:nvSpPr>
        <p:spPr>
          <a:noFill/>
        </p:spPr>
        <p:txBody>
          <a:bodyPr/>
          <a:lstStyle/>
          <a:p>
            <a:r>
              <a:rPr lang="en-US" dirty="0"/>
              <a:t>- </a:t>
            </a:r>
            <a:fld id="{6EE0979B-3250-425A-BFC7-27D85E5E47C5}" type="slidenum">
              <a:rPr lang="en-US"/>
              <a:pPr/>
              <a:t>54</a:t>
            </a:fld>
            <a:r>
              <a:rPr lang="en-US" dirty="0"/>
              <a:t> -</a:t>
            </a:r>
          </a:p>
        </p:txBody>
      </p:sp>
      <p:sp>
        <p:nvSpPr>
          <p:cNvPr id="24580" name="Rectangle 2"/>
          <p:cNvSpPr>
            <a:spLocks noGrp="1" noChangeArrowheads="1"/>
          </p:cNvSpPr>
          <p:nvPr>
            <p:ph type="title"/>
          </p:nvPr>
        </p:nvSpPr>
        <p:spPr/>
        <p:txBody>
          <a:bodyPr/>
          <a:lstStyle/>
          <a:p>
            <a:r>
              <a:rPr lang="en-US" sz="1200" dirty="0" smtClean="0"/>
              <a:t>Data-Link Layer (Layer 2)</a:t>
            </a:r>
            <a:br>
              <a:rPr lang="en-US" sz="1200" dirty="0" smtClean="0"/>
            </a:br>
            <a:r>
              <a:rPr lang="en-US" dirty="0" smtClean="0"/>
              <a:t>Wireless Protocols</a:t>
            </a:r>
            <a:endParaRPr lang="en-US" sz="1200" dirty="0" smtClean="0"/>
          </a:p>
        </p:txBody>
      </p:sp>
      <p:sp>
        <p:nvSpPr>
          <p:cNvPr id="24581" name="Rectangle 3"/>
          <p:cNvSpPr>
            <a:spLocks noGrp="1" noChangeArrowheads="1"/>
          </p:cNvSpPr>
          <p:nvPr>
            <p:ph type="body" idx="1"/>
          </p:nvPr>
        </p:nvSpPr>
        <p:spPr>
          <a:xfrm>
            <a:off x="685800" y="1143000"/>
            <a:ext cx="7162800" cy="5410200"/>
          </a:xfrm>
        </p:spPr>
        <p:txBody>
          <a:bodyPr/>
          <a:lstStyle/>
          <a:p>
            <a:pPr>
              <a:buClr>
                <a:srgbClr val="003399"/>
              </a:buClr>
            </a:pPr>
            <a:r>
              <a:rPr lang="en-US" u="sng" dirty="0" smtClean="0">
                <a:solidFill>
                  <a:srgbClr val="FF6600"/>
                </a:solidFill>
              </a:rPr>
              <a:t>WAP</a:t>
            </a:r>
            <a:r>
              <a:rPr lang="en-US" dirty="0" smtClean="0"/>
              <a:t> (Wireless Application Protocol)</a:t>
            </a:r>
          </a:p>
          <a:p>
            <a:pPr lvl="1">
              <a:buClr>
                <a:srgbClr val="003399"/>
              </a:buClr>
            </a:pPr>
            <a:r>
              <a:rPr lang="en-US" dirty="0" smtClean="0"/>
              <a:t>For internetworking between IP and Cellular service.</a:t>
            </a:r>
          </a:p>
          <a:p>
            <a:pPr lvl="1">
              <a:buClr>
                <a:srgbClr val="003399"/>
              </a:buClr>
            </a:pPr>
            <a:r>
              <a:rPr lang="en-US" dirty="0" smtClean="0"/>
              <a:t>WAP is a protocol suite from Data-Link to Application layers.</a:t>
            </a:r>
          </a:p>
          <a:p>
            <a:pPr>
              <a:buClr>
                <a:srgbClr val="003399"/>
              </a:buClr>
            </a:pPr>
            <a:r>
              <a:rPr lang="en-US" dirty="0" smtClean="0"/>
              <a:t>Cellular</a:t>
            </a:r>
          </a:p>
          <a:p>
            <a:pPr lvl="1">
              <a:buClr>
                <a:srgbClr val="003399"/>
              </a:buClr>
            </a:pPr>
            <a:r>
              <a:rPr lang="en-US" u="sng" dirty="0" smtClean="0">
                <a:solidFill>
                  <a:srgbClr val="FF6600"/>
                </a:solidFill>
              </a:rPr>
              <a:t>TDMA</a:t>
            </a:r>
            <a:r>
              <a:rPr lang="en-US" dirty="0" smtClean="0"/>
              <a:t> (Time Division Multiple Access).  Supports data transmission</a:t>
            </a:r>
          </a:p>
          <a:p>
            <a:pPr lvl="1">
              <a:buClr>
                <a:srgbClr val="003399"/>
              </a:buClr>
            </a:pPr>
            <a:r>
              <a:rPr lang="en-US" u="sng" dirty="0" smtClean="0">
                <a:solidFill>
                  <a:srgbClr val="FF6600"/>
                </a:solidFill>
              </a:rPr>
              <a:t>CDMA</a:t>
            </a:r>
            <a:r>
              <a:rPr lang="en-US" dirty="0" smtClean="0"/>
              <a:t> (Code Division Multiple Access).  Supports data transmission</a:t>
            </a:r>
          </a:p>
          <a:p>
            <a:pPr lvl="1">
              <a:buClr>
                <a:srgbClr val="003399"/>
              </a:buClr>
            </a:pPr>
            <a:r>
              <a:rPr lang="en-US" u="sng" dirty="0" smtClean="0">
                <a:solidFill>
                  <a:srgbClr val="FF6600"/>
                </a:solidFill>
              </a:rPr>
              <a:t>GSM</a:t>
            </a:r>
            <a:r>
              <a:rPr lang="en-US" dirty="0" smtClean="0"/>
              <a:t> (Global System for Mobile communications).  Supports data transmission using </a:t>
            </a:r>
            <a:r>
              <a:rPr lang="en-US" u="sng" dirty="0" smtClean="0">
                <a:solidFill>
                  <a:srgbClr val="FF6600"/>
                </a:solidFill>
              </a:rPr>
              <a:t>GPRS</a:t>
            </a:r>
            <a:r>
              <a:rPr lang="en-US" dirty="0" smtClean="0"/>
              <a:t> (General Packet Radio Services)</a:t>
            </a:r>
          </a:p>
          <a:p>
            <a:pPr>
              <a:buClr>
                <a:srgbClr val="003399"/>
              </a:buClr>
            </a:pPr>
            <a:r>
              <a:rPr lang="en-US" u="sng" dirty="0" smtClean="0">
                <a:solidFill>
                  <a:srgbClr val="FF6600"/>
                </a:solidFill>
              </a:rPr>
              <a:t>IEEE 802.11</a:t>
            </a:r>
            <a:r>
              <a:rPr lang="en-US" dirty="0" smtClean="0"/>
              <a:t> a/b/g</a:t>
            </a:r>
          </a:p>
          <a:p>
            <a:pPr lvl="1">
              <a:buClr>
                <a:srgbClr val="003399"/>
              </a:buClr>
            </a:pPr>
            <a:r>
              <a:rPr lang="en-US" dirty="0" smtClean="0"/>
              <a:t>Beacon frame announce its presence and provide Service Set Identification (SSID).</a:t>
            </a:r>
          </a:p>
        </p:txBody>
      </p:sp>
      <p:graphicFrame>
        <p:nvGraphicFramePr>
          <p:cNvPr id="24578" name="Object 4"/>
          <p:cNvGraphicFramePr>
            <a:graphicFrameLocks noChangeAspect="1"/>
          </p:cNvGraphicFramePr>
          <p:nvPr/>
        </p:nvGraphicFramePr>
        <p:xfrm>
          <a:off x="8088313" y="1066800"/>
          <a:ext cx="750887" cy="3970338"/>
        </p:xfrm>
        <a:graphic>
          <a:graphicData uri="http://schemas.openxmlformats.org/presentationml/2006/ole">
            <mc:AlternateContent xmlns:mc="http://schemas.openxmlformats.org/markup-compatibility/2006">
              <mc:Choice xmlns:v="urn:schemas-microsoft-com:vml" Requires="v">
                <p:oleObj spid="_x0000_s24598" name="Visio" r:id="rId4" imgW="751344" imgH="3970913" progId="Visio.Drawing.11">
                  <p:embed/>
                </p:oleObj>
              </mc:Choice>
              <mc:Fallback>
                <p:oleObj name="Visio" r:id="rId4" imgW="751344" imgH="3970913" progId="Visio.Drawing.11">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88313" y="1066800"/>
                        <a:ext cx="750887" cy="3970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52645" name="Rectangle 5"/>
          <p:cNvSpPr>
            <a:spLocks noChangeArrowheads="1"/>
          </p:cNvSpPr>
          <p:nvPr/>
        </p:nvSpPr>
        <p:spPr bwMode="auto">
          <a:xfrm>
            <a:off x="8105775" y="3990975"/>
            <a:ext cx="685800" cy="533400"/>
          </a:xfrm>
          <a:prstGeom prst="rect">
            <a:avLst/>
          </a:prstGeom>
          <a:noFill/>
          <a:ln w="38100">
            <a:solidFill>
              <a:srgbClr val="99FF33"/>
            </a:solidFill>
            <a:miter lim="800000"/>
            <a:headEnd/>
            <a:tailEnd/>
          </a:ln>
        </p:spPr>
        <p:txBody>
          <a:bodyPr anchor="ctr">
            <a:spAutoFit/>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52645"/>
                                        </p:tgtEl>
                                        <p:attrNameLst>
                                          <p:attrName>style.visibility</p:attrName>
                                        </p:attrNameLst>
                                      </p:cBhvr>
                                      <p:to>
                                        <p:strVal val="visible"/>
                                      </p:to>
                                    </p:set>
                                    <p:animEffect transition="in" filter="fade">
                                      <p:cBhvr>
                                        <p:cTn id="7" dur="2000"/>
                                        <p:tgtEl>
                                          <p:spTgt spid="7526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2645"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Slide Number Placeholder 3"/>
          <p:cNvSpPr>
            <a:spLocks noGrp="1"/>
          </p:cNvSpPr>
          <p:nvPr>
            <p:ph type="sldNum" sz="quarter" idx="10"/>
          </p:nvPr>
        </p:nvSpPr>
        <p:spPr>
          <a:noFill/>
        </p:spPr>
        <p:txBody>
          <a:bodyPr/>
          <a:lstStyle/>
          <a:p>
            <a:r>
              <a:rPr lang="en-US" dirty="0"/>
              <a:t>- </a:t>
            </a:r>
            <a:fld id="{D9884019-5E51-47F2-9022-B1A3F642584B}" type="slidenum">
              <a:rPr lang="en-US"/>
              <a:pPr/>
              <a:t>55</a:t>
            </a:fld>
            <a:r>
              <a:rPr lang="en-US" dirty="0"/>
              <a:t> -</a:t>
            </a:r>
          </a:p>
        </p:txBody>
      </p:sp>
      <p:sp>
        <p:nvSpPr>
          <p:cNvPr id="25604" name="Rectangle 2"/>
          <p:cNvSpPr>
            <a:spLocks noGrp="1" noChangeArrowheads="1"/>
          </p:cNvSpPr>
          <p:nvPr>
            <p:ph type="title"/>
          </p:nvPr>
        </p:nvSpPr>
        <p:spPr/>
        <p:txBody>
          <a:bodyPr/>
          <a:lstStyle/>
          <a:p>
            <a:r>
              <a:rPr lang="en-US" dirty="0" smtClean="0"/>
              <a:t>Common Digital Network Services</a:t>
            </a:r>
          </a:p>
        </p:txBody>
      </p:sp>
      <p:sp>
        <p:nvSpPr>
          <p:cNvPr id="25605" name="Rectangle 3"/>
          <p:cNvSpPr>
            <a:spLocks noGrp="1" noChangeArrowheads="1"/>
          </p:cNvSpPr>
          <p:nvPr>
            <p:ph type="body" idx="1"/>
          </p:nvPr>
        </p:nvSpPr>
        <p:spPr>
          <a:xfrm>
            <a:off x="685800" y="1143000"/>
            <a:ext cx="7086600" cy="5486400"/>
          </a:xfrm>
        </p:spPr>
        <p:txBody>
          <a:bodyPr>
            <a:normAutofit lnSpcReduction="10000"/>
          </a:bodyPr>
          <a:lstStyle/>
          <a:p>
            <a:pPr>
              <a:lnSpc>
                <a:spcPct val="80000"/>
              </a:lnSpc>
              <a:buClr>
                <a:srgbClr val="003399"/>
              </a:buClr>
            </a:pPr>
            <a:r>
              <a:rPr lang="en-US" sz="2000" u="sng" dirty="0" smtClean="0">
                <a:solidFill>
                  <a:srgbClr val="FF6600"/>
                </a:solidFill>
              </a:rPr>
              <a:t>T Carrier Signals</a:t>
            </a:r>
            <a:endParaRPr lang="en-US" sz="2000" dirty="0" smtClean="0"/>
          </a:p>
          <a:p>
            <a:pPr lvl="1">
              <a:lnSpc>
                <a:spcPct val="80000"/>
              </a:lnSpc>
              <a:buClr>
                <a:srgbClr val="003399"/>
              </a:buClr>
            </a:pPr>
            <a:r>
              <a:rPr lang="en-US" sz="1800" dirty="0" smtClean="0"/>
              <a:t>T-1: 24 x voice or data channels</a:t>
            </a:r>
          </a:p>
          <a:p>
            <a:pPr lvl="1">
              <a:lnSpc>
                <a:spcPct val="80000"/>
              </a:lnSpc>
              <a:buClr>
                <a:srgbClr val="003399"/>
              </a:buClr>
            </a:pPr>
            <a:r>
              <a:rPr lang="en-US" sz="1800" dirty="0" smtClean="0"/>
              <a:t>T-3: 672 voice or data channels</a:t>
            </a:r>
          </a:p>
          <a:p>
            <a:pPr lvl="1">
              <a:lnSpc>
                <a:spcPct val="80000"/>
              </a:lnSpc>
              <a:buClr>
                <a:srgbClr val="003399"/>
              </a:buClr>
            </a:pPr>
            <a:r>
              <a:rPr lang="en-US" sz="1800" dirty="0" smtClean="0"/>
              <a:t>Typically used in large organizations to ISP</a:t>
            </a:r>
          </a:p>
          <a:p>
            <a:pPr>
              <a:lnSpc>
                <a:spcPct val="80000"/>
              </a:lnSpc>
              <a:buClr>
                <a:srgbClr val="003399"/>
              </a:buClr>
            </a:pPr>
            <a:r>
              <a:rPr lang="en-US" sz="2000" u="sng" dirty="0" smtClean="0">
                <a:solidFill>
                  <a:srgbClr val="FF6600"/>
                </a:solidFill>
              </a:rPr>
              <a:t>ISDN</a:t>
            </a:r>
            <a:r>
              <a:rPr lang="en-US" sz="2000" dirty="0" smtClean="0"/>
              <a:t> (Integrated Services Digital Network)</a:t>
            </a:r>
          </a:p>
          <a:p>
            <a:pPr lvl="1">
              <a:lnSpc>
                <a:spcPct val="80000"/>
              </a:lnSpc>
              <a:buClr>
                <a:srgbClr val="003399"/>
              </a:buClr>
            </a:pPr>
            <a:r>
              <a:rPr lang="en-US" sz="1800" dirty="0" smtClean="0"/>
              <a:t>BRI (Basic Rate Interface)</a:t>
            </a:r>
          </a:p>
          <a:p>
            <a:pPr lvl="1">
              <a:lnSpc>
                <a:spcPct val="80000"/>
              </a:lnSpc>
              <a:buClr>
                <a:srgbClr val="003399"/>
              </a:buClr>
            </a:pPr>
            <a:r>
              <a:rPr lang="en-US" sz="1800" dirty="0" smtClean="0"/>
              <a:t>PRI (Primary Rate Interface)</a:t>
            </a:r>
          </a:p>
          <a:p>
            <a:pPr>
              <a:lnSpc>
                <a:spcPct val="80000"/>
              </a:lnSpc>
              <a:buClr>
                <a:srgbClr val="003399"/>
              </a:buClr>
            </a:pPr>
            <a:r>
              <a:rPr lang="en-US" sz="2000" u="sng" dirty="0" smtClean="0">
                <a:solidFill>
                  <a:srgbClr val="FF6600"/>
                </a:solidFill>
              </a:rPr>
              <a:t>DSL</a:t>
            </a:r>
            <a:r>
              <a:rPr lang="en-US" sz="2000" dirty="0" smtClean="0"/>
              <a:t> (Digital Subscriber Line)</a:t>
            </a:r>
          </a:p>
          <a:p>
            <a:pPr lvl="1">
              <a:lnSpc>
                <a:spcPct val="80000"/>
              </a:lnSpc>
              <a:buClr>
                <a:srgbClr val="003399"/>
              </a:buClr>
            </a:pPr>
            <a:r>
              <a:rPr lang="en-US" sz="1800" dirty="0" smtClean="0"/>
              <a:t>Unlike ISDN, DSL is an “always on” digital service</a:t>
            </a:r>
          </a:p>
          <a:p>
            <a:pPr lvl="1">
              <a:lnSpc>
                <a:spcPct val="80000"/>
              </a:lnSpc>
              <a:buClr>
                <a:srgbClr val="003399"/>
              </a:buClr>
            </a:pPr>
            <a:r>
              <a:rPr lang="en-US" sz="1800" dirty="0" smtClean="0"/>
              <a:t>ADSL </a:t>
            </a:r>
            <a:r>
              <a:rPr lang="en-US" sz="1800" smtClean="0"/>
              <a:t>(Asymmetric </a:t>
            </a:r>
            <a:r>
              <a:rPr lang="en-US" sz="1800" dirty="0" smtClean="0"/>
              <a:t>DSL): uplink speed </a:t>
            </a:r>
            <a:r>
              <a:rPr lang="en-US" sz="1800" dirty="0" smtClean="0">
                <a:latin typeface="Symbol" pitchFamily="18" charset="2"/>
              </a:rPr>
              <a:t>¹</a:t>
            </a:r>
            <a:r>
              <a:rPr lang="en-US" sz="1800" dirty="0" smtClean="0"/>
              <a:t> downlink speed</a:t>
            </a:r>
          </a:p>
          <a:p>
            <a:pPr lvl="1">
              <a:lnSpc>
                <a:spcPct val="80000"/>
              </a:lnSpc>
              <a:buClr>
                <a:srgbClr val="003399"/>
              </a:buClr>
            </a:pPr>
            <a:r>
              <a:rPr lang="en-US" sz="1800" dirty="0" smtClean="0"/>
              <a:t>SDSL (Symmetric DSL): uplink speed = downlink speed</a:t>
            </a:r>
          </a:p>
          <a:p>
            <a:pPr>
              <a:lnSpc>
                <a:spcPct val="80000"/>
              </a:lnSpc>
              <a:buClr>
                <a:srgbClr val="003399"/>
              </a:buClr>
            </a:pPr>
            <a:r>
              <a:rPr lang="en-US" sz="2000" u="sng" dirty="0" smtClean="0">
                <a:solidFill>
                  <a:srgbClr val="FF6600"/>
                </a:solidFill>
              </a:rPr>
              <a:t>Frame Relay</a:t>
            </a:r>
            <a:endParaRPr lang="en-US" sz="2000" dirty="0" smtClean="0"/>
          </a:p>
          <a:p>
            <a:pPr lvl="1">
              <a:lnSpc>
                <a:spcPct val="80000"/>
              </a:lnSpc>
              <a:buClr>
                <a:srgbClr val="003399"/>
              </a:buClr>
            </a:pPr>
            <a:r>
              <a:rPr lang="en-US" sz="1800" dirty="0" smtClean="0"/>
              <a:t>A packet switched-based shared WAN service.  Originally designed for ISDN, now it is also used in T-1, T-3 circuit switched network services</a:t>
            </a:r>
          </a:p>
          <a:p>
            <a:pPr>
              <a:lnSpc>
                <a:spcPct val="80000"/>
              </a:lnSpc>
              <a:buClr>
                <a:srgbClr val="003399"/>
              </a:buClr>
            </a:pPr>
            <a:r>
              <a:rPr lang="en-US" sz="2000" u="sng" dirty="0" smtClean="0">
                <a:solidFill>
                  <a:srgbClr val="FF6600"/>
                </a:solidFill>
              </a:rPr>
              <a:t>ATM</a:t>
            </a:r>
            <a:r>
              <a:rPr lang="en-US" sz="2000" dirty="0" smtClean="0"/>
              <a:t> (Asynchronous Transfer Mode)</a:t>
            </a:r>
          </a:p>
          <a:p>
            <a:pPr lvl="1">
              <a:lnSpc>
                <a:spcPct val="80000"/>
              </a:lnSpc>
              <a:buClr>
                <a:srgbClr val="003399"/>
              </a:buClr>
            </a:pPr>
            <a:r>
              <a:rPr lang="en-US" sz="1800" dirty="0" smtClean="0"/>
              <a:t>Cell Relay service (based on 53-Bytecells)</a:t>
            </a:r>
          </a:p>
          <a:p>
            <a:pPr lvl="1">
              <a:lnSpc>
                <a:spcPct val="80000"/>
              </a:lnSpc>
              <a:buClr>
                <a:srgbClr val="003399"/>
              </a:buClr>
            </a:pPr>
            <a:r>
              <a:rPr lang="en-US" sz="1800" dirty="0" smtClean="0"/>
              <a:t>multiplex voice, video and data</a:t>
            </a:r>
          </a:p>
          <a:p>
            <a:pPr>
              <a:lnSpc>
                <a:spcPct val="80000"/>
              </a:lnSpc>
              <a:buClr>
                <a:srgbClr val="003399"/>
              </a:buClr>
            </a:pPr>
            <a:r>
              <a:rPr lang="en-US" sz="2000" u="sng" dirty="0" smtClean="0">
                <a:solidFill>
                  <a:srgbClr val="FF6600"/>
                </a:solidFill>
              </a:rPr>
              <a:t>SONET</a:t>
            </a:r>
            <a:r>
              <a:rPr lang="en-US" sz="2000" dirty="0" smtClean="0"/>
              <a:t> (Synchronous Optical Network)</a:t>
            </a:r>
          </a:p>
          <a:p>
            <a:pPr lvl="1">
              <a:lnSpc>
                <a:spcPct val="80000"/>
              </a:lnSpc>
              <a:buClr>
                <a:srgbClr val="003399"/>
              </a:buClr>
            </a:pPr>
            <a:r>
              <a:rPr lang="en-US" sz="1800" dirty="0" smtClean="0"/>
              <a:t>Up to 129k channels on a single fiber cable</a:t>
            </a:r>
          </a:p>
        </p:txBody>
      </p:sp>
      <p:graphicFrame>
        <p:nvGraphicFramePr>
          <p:cNvPr id="25602" name="Object 4"/>
          <p:cNvGraphicFramePr>
            <a:graphicFrameLocks noChangeAspect="1"/>
          </p:cNvGraphicFramePr>
          <p:nvPr/>
        </p:nvGraphicFramePr>
        <p:xfrm>
          <a:off x="8088313" y="1066800"/>
          <a:ext cx="750887" cy="3970338"/>
        </p:xfrm>
        <a:graphic>
          <a:graphicData uri="http://schemas.openxmlformats.org/presentationml/2006/ole">
            <mc:AlternateContent xmlns:mc="http://schemas.openxmlformats.org/markup-compatibility/2006">
              <mc:Choice xmlns:v="urn:schemas-microsoft-com:vml" Requires="v">
                <p:oleObj spid="_x0000_s25622" name="Visio" r:id="rId4" imgW="751344" imgH="3970913" progId="Visio.Drawing.11">
                  <p:embed/>
                </p:oleObj>
              </mc:Choice>
              <mc:Fallback>
                <p:oleObj name="Visio" r:id="rId4" imgW="751344" imgH="3970913" progId="Visio.Drawing.11">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88313" y="1066800"/>
                        <a:ext cx="750887" cy="3970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54693" name="Rectangle 5"/>
          <p:cNvSpPr>
            <a:spLocks noChangeArrowheads="1"/>
          </p:cNvSpPr>
          <p:nvPr/>
        </p:nvSpPr>
        <p:spPr bwMode="auto">
          <a:xfrm>
            <a:off x="8105775" y="3990975"/>
            <a:ext cx="685800" cy="1038225"/>
          </a:xfrm>
          <a:prstGeom prst="rect">
            <a:avLst/>
          </a:prstGeom>
          <a:noFill/>
          <a:ln w="38100">
            <a:solidFill>
              <a:srgbClr val="99FF33"/>
            </a:solidFill>
            <a:miter lim="800000"/>
            <a:headEnd/>
            <a:tailEnd/>
          </a:ln>
        </p:spPr>
        <p:txBody>
          <a:bodyPr anchor="ctr">
            <a:spAutoFit/>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54693"/>
                                        </p:tgtEl>
                                        <p:attrNameLst>
                                          <p:attrName>style.visibility</p:attrName>
                                        </p:attrNameLst>
                                      </p:cBhvr>
                                      <p:to>
                                        <p:strVal val="visible"/>
                                      </p:to>
                                    </p:set>
                                    <p:animEffect transition="in" filter="fade">
                                      <p:cBhvr>
                                        <p:cTn id="7" dur="2000"/>
                                        <p:tgtEl>
                                          <p:spTgt spid="7546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4693"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Number Placeholder 4"/>
          <p:cNvSpPr>
            <a:spLocks noGrp="1"/>
          </p:cNvSpPr>
          <p:nvPr>
            <p:ph type="sldNum" sz="quarter" idx="10"/>
          </p:nvPr>
        </p:nvSpPr>
        <p:spPr>
          <a:noFill/>
        </p:spPr>
        <p:txBody>
          <a:bodyPr/>
          <a:lstStyle/>
          <a:p>
            <a:r>
              <a:rPr lang="en-US" dirty="0"/>
              <a:t>- </a:t>
            </a:r>
            <a:fld id="{9E9A4A38-4653-45DA-AD78-9245CAE1C3BE}" type="slidenum">
              <a:rPr lang="en-US"/>
              <a:pPr/>
              <a:t>56</a:t>
            </a:fld>
            <a:r>
              <a:rPr lang="en-US" dirty="0"/>
              <a:t> -</a:t>
            </a:r>
          </a:p>
        </p:txBody>
      </p:sp>
      <p:sp>
        <p:nvSpPr>
          <p:cNvPr id="66563" name="Rectangle 2"/>
          <p:cNvSpPr>
            <a:spLocks noGrp="1" noChangeArrowheads="1"/>
          </p:cNvSpPr>
          <p:nvPr>
            <p:ph type="title"/>
          </p:nvPr>
        </p:nvSpPr>
        <p:spPr/>
        <p:txBody>
          <a:bodyPr/>
          <a:lstStyle/>
          <a:p>
            <a:r>
              <a:rPr lang="en-US" dirty="0" smtClean="0"/>
              <a:t>T Carrier Signal Levels vs. Digital Signal Levels</a:t>
            </a:r>
          </a:p>
        </p:txBody>
      </p:sp>
      <p:sp>
        <p:nvSpPr>
          <p:cNvPr id="66564" name="Rectangle 3"/>
          <p:cNvSpPr>
            <a:spLocks noGrp="1" noChangeArrowheads="1"/>
          </p:cNvSpPr>
          <p:nvPr>
            <p:ph type="body" sz="half" idx="1"/>
          </p:nvPr>
        </p:nvSpPr>
        <p:spPr/>
        <p:txBody>
          <a:bodyPr/>
          <a:lstStyle/>
          <a:p>
            <a:pPr>
              <a:buClr>
                <a:srgbClr val="003399"/>
              </a:buClr>
            </a:pPr>
            <a:r>
              <a:rPr lang="en-US" sz="2000" u="sng" dirty="0" smtClean="0">
                <a:solidFill>
                  <a:srgbClr val="FF6600"/>
                </a:solidFill>
              </a:rPr>
              <a:t>Digital Signal (DS</a:t>
            </a:r>
            <a:r>
              <a:rPr lang="en-US" sz="2000" dirty="0" smtClean="0">
                <a:solidFill>
                  <a:srgbClr val="FF6600"/>
                </a:solidFill>
              </a:rPr>
              <a:t>)</a:t>
            </a:r>
            <a:r>
              <a:rPr lang="en-US" sz="2000" dirty="0" smtClean="0"/>
              <a:t> Levels (e.g. DS-1, DS-3) </a:t>
            </a:r>
            <a:r>
              <a:rPr lang="en-US" sz="2000" u="sng" dirty="0" smtClean="0">
                <a:solidFill>
                  <a:srgbClr val="FF6600"/>
                </a:solidFill>
              </a:rPr>
              <a:t>defines the electrical characteristics of T-1 signal</a:t>
            </a:r>
            <a:endParaRPr lang="en-US" sz="2000" dirty="0" smtClean="0"/>
          </a:p>
          <a:p>
            <a:pPr>
              <a:buClr>
                <a:srgbClr val="003399"/>
              </a:buClr>
            </a:pPr>
            <a:r>
              <a:rPr lang="en-US" sz="2000" u="sng" dirty="0" smtClean="0">
                <a:solidFill>
                  <a:srgbClr val="FF6600"/>
                </a:solidFill>
              </a:rPr>
              <a:t>T Carrier Signals Levels</a:t>
            </a:r>
            <a:r>
              <a:rPr lang="en-US" sz="2000" dirty="0" smtClean="0"/>
              <a:t> (e.g. T1, T3), in U.S. uses Time Division Multiplexing (TDM) defining the speed and number of voice and data channels</a:t>
            </a:r>
          </a:p>
        </p:txBody>
      </p:sp>
      <p:graphicFrame>
        <p:nvGraphicFramePr>
          <p:cNvPr id="756766" name="Group 30"/>
          <p:cNvGraphicFramePr>
            <a:graphicFrameLocks noGrp="1"/>
          </p:cNvGraphicFramePr>
          <p:nvPr>
            <p:ph sz="half" idx="2"/>
          </p:nvPr>
        </p:nvGraphicFramePr>
        <p:xfrm>
          <a:off x="4648200" y="1279525"/>
          <a:ext cx="3962400" cy="3572256"/>
        </p:xfrm>
        <a:graphic>
          <a:graphicData uri="http://schemas.openxmlformats.org/drawingml/2006/table">
            <a:tbl>
              <a:tblPr/>
              <a:tblGrid>
                <a:gridCol w="685800"/>
                <a:gridCol w="1676400"/>
                <a:gridCol w="1600200"/>
              </a:tblGrid>
              <a:tr h="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rPr>
                        <a:t>Level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00"/>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rPr>
                        <a:t>U.S. / N. America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00"/>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rPr>
                        <a:t>Europe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00"/>
                    </a:solidFill>
                  </a:tcPr>
                </a:tc>
              </a:tr>
              <a:tr h="1476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003399"/>
                          </a:solidFill>
                          <a:effectLst/>
                          <a:latin typeface="Arial" charset="0"/>
                        </a:rPr>
                        <a:t>DS-1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003399"/>
                          </a:solidFill>
                          <a:effectLst/>
                          <a:latin typeface="Arial" charset="0"/>
                        </a:rPr>
                        <a:t>T1</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003399"/>
                          </a:solidFill>
                          <a:effectLst/>
                          <a:latin typeface="Arial" charset="0"/>
                        </a:rPr>
                        <a:t>24 Circuits</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003399"/>
                          </a:solidFill>
                          <a:effectLst/>
                          <a:latin typeface="Arial" charset="0"/>
                        </a:rPr>
                        <a:t>1.544 Mbps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003399"/>
                          </a:solidFill>
                          <a:effectLst/>
                          <a:latin typeface="Arial" charset="0"/>
                        </a:rPr>
                        <a:t>E1</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003399"/>
                          </a:solidFill>
                          <a:effectLst/>
                          <a:latin typeface="Arial" charset="0"/>
                        </a:rPr>
                        <a:t>30 Circuits</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003399"/>
                          </a:solidFill>
                          <a:effectLst/>
                          <a:latin typeface="Arial" charset="0"/>
                        </a:rPr>
                        <a:t>2.048 Mbps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76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003399"/>
                          </a:solidFill>
                          <a:effectLst/>
                          <a:latin typeface="Arial" charset="0"/>
                        </a:rPr>
                        <a:t>DS-2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003399"/>
                          </a:solidFill>
                          <a:effectLst/>
                          <a:latin typeface="Arial" charset="0"/>
                        </a:rPr>
                        <a:t>Not used in U.S.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003399"/>
                          </a:solidFill>
                          <a:effectLst/>
                          <a:latin typeface="Arial" charset="0"/>
                        </a:rPr>
                        <a:t>E2</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003399"/>
                          </a:solidFill>
                          <a:effectLst/>
                          <a:latin typeface="Arial" charset="0"/>
                        </a:rPr>
                        <a:t>120 Circuits</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003399"/>
                          </a:solidFill>
                          <a:effectLst/>
                          <a:latin typeface="Arial" charset="0"/>
                        </a:rPr>
                        <a:t>34.368 Mbps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r>
              <a:tr h="1476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003399"/>
                          </a:solidFill>
                          <a:effectLst/>
                          <a:latin typeface="Arial" charset="0"/>
                        </a:rPr>
                        <a:t>DS-3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003399"/>
                          </a:solidFill>
                          <a:effectLst/>
                          <a:latin typeface="Arial" charset="0"/>
                        </a:rPr>
                        <a:t>T3</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003399"/>
                          </a:solidFill>
                          <a:effectLst/>
                          <a:latin typeface="Arial" charset="0"/>
                        </a:rPr>
                        <a:t>672 Circuits</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003399"/>
                          </a:solidFill>
                          <a:effectLst/>
                          <a:latin typeface="Arial" charset="0"/>
                        </a:rPr>
                        <a:t>44.7 Mbps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003399"/>
                          </a:solidFill>
                          <a:effectLst/>
                          <a:latin typeface="Arial" charset="0"/>
                        </a:rPr>
                        <a:t>E3</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003399"/>
                          </a:solidFill>
                          <a:effectLst/>
                          <a:latin typeface="Arial" charset="0"/>
                        </a:rPr>
                        <a:t>480 Circuits</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003399"/>
                          </a:solidFill>
                          <a:effectLst/>
                          <a:latin typeface="Arial" charset="0"/>
                        </a:rPr>
                        <a:t>34.368 Mbps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76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003399"/>
                          </a:solidFill>
                          <a:effectLst/>
                          <a:latin typeface="Arial" charset="0"/>
                        </a:rPr>
                        <a:t>DS-4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003399"/>
                          </a:solidFill>
                          <a:effectLst/>
                          <a:latin typeface="Arial" charset="0"/>
                        </a:rPr>
                        <a:t>Not used in U.S.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003399"/>
                          </a:solidFill>
                          <a:effectLst/>
                          <a:latin typeface="Arial" charset="0"/>
                        </a:rPr>
                        <a:t>E4</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003399"/>
                          </a:solidFill>
                          <a:effectLst/>
                          <a:latin typeface="Arial" charset="0"/>
                        </a:rPr>
                        <a:t>1920 Circuits</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003399"/>
                          </a:solidFill>
                          <a:effectLst/>
                          <a:latin typeface="Arial" charset="0"/>
                        </a:rPr>
                        <a:t>139.3 Mbps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r>
            </a:tbl>
          </a:graphicData>
        </a:graphic>
      </p:graphicFrame>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Number Placeholder 3"/>
          <p:cNvSpPr>
            <a:spLocks noGrp="1"/>
          </p:cNvSpPr>
          <p:nvPr>
            <p:ph type="sldNum" sz="quarter" idx="10"/>
          </p:nvPr>
        </p:nvSpPr>
        <p:spPr>
          <a:noFill/>
        </p:spPr>
        <p:txBody>
          <a:bodyPr/>
          <a:lstStyle/>
          <a:p>
            <a:r>
              <a:rPr lang="en-US" dirty="0"/>
              <a:t>- </a:t>
            </a:r>
            <a:fld id="{60A45A63-80C7-438C-8CFC-D4401247924A}" type="slidenum">
              <a:rPr lang="en-US"/>
              <a:pPr/>
              <a:t>57</a:t>
            </a:fld>
            <a:r>
              <a:rPr lang="en-US" dirty="0"/>
              <a:t> -</a:t>
            </a:r>
          </a:p>
        </p:txBody>
      </p:sp>
      <p:sp>
        <p:nvSpPr>
          <p:cNvPr id="67587" name="Rectangle 2"/>
          <p:cNvSpPr>
            <a:spLocks noGrp="1" noChangeArrowheads="1"/>
          </p:cNvSpPr>
          <p:nvPr>
            <p:ph type="title"/>
          </p:nvPr>
        </p:nvSpPr>
        <p:spPr/>
        <p:txBody>
          <a:bodyPr/>
          <a:lstStyle/>
          <a:p>
            <a:r>
              <a:rPr lang="en-US" dirty="0" smtClean="0"/>
              <a:t>Optical Carrier Levels</a:t>
            </a:r>
          </a:p>
        </p:txBody>
      </p:sp>
      <p:graphicFrame>
        <p:nvGraphicFramePr>
          <p:cNvPr id="758861" name="Group 77"/>
          <p:cNvGraphicFramePr>
            <a:graphicFrameLocks noGrp="1"/>
          </p:cNvGraphicFramePr>
          <p:nvPr>
            <p:ph idx="1"/>
          </p:nvPr>
        </p:nvGraphicFramePr>
        <p:xfrm>
          <a:off x="685800" y="1231900"/>
          <a:ext cx="7620000" cy="5259705"/>
        </p:xfrm>
        <a:graphic>
          <a:graphicData uri="http://schemas.openxmlformats.org/drawingml/2006/table">
            <a:tbl>
              <a:tblPr/>
              <a:tblGrid>
                <a:gridCol w="1524000"/>
                <a:gridCol w="1524000"/>
                <a:gridCol w="1524000"/>
                <a:gridCol w="1524000"/>
                <a:gridCol w="1524000"/>
              </a:tblGrid>
              <a:tr h="4365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rPr>
                        <a:t>Optical Carrier (OC) Level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rPr>
                        <a:t>Megabits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rPr>
                        <a:t># of 64kbps Channels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rPr>
                        <a:t>SONET Channels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rPr>
                        <a:t>SDH Channels (European)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00"/>
                    </a:solidFill>
                  </a:tcPr>
                </a:tc>
              </a:tr>
              <a:tr h="46513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003399"/>
                          </a:solidFill>
                          <a:effectLst/>
                          <a:latin typeface="Arial" charset="0"/>
                        </a:rPr>
                        <a:t>OC-1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003399"/>
                          </a:solidFill>
                          <a:effectLst/>
                          <a:latin typeface="Arial" charset="0"/>
                        </a:rPr>
                        <a:t>52Mbps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003399"/>
                          </a:solidFill>
                          <a:effectLst/>
                          <a:latin typeface="Arial" charset="0"/>
                        </a:rPr>
                        <a:t>672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003399"/>
                          </a:solidFill>
                          <a:effectLst/>
                          <a:latin typeface="Arial" charset="0"/>
                        </a:rPr>
                        <a:t>28 x DS-1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003399"/>
                          </a:solidFill>
                          <a:effectLst/>
                          <a:latin typeface="Arial" charset="0"/>
                        </a:rPr>
                        <a:t>1 x DS-3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003399"/>
                          </a:solidFill>
                          <a:effectLst/>
                          <a:latin typeface="Arial" charset="0"/>
                        </a:rPr>
                        <a:t>STM-0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355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003399"/>
                          </a:solidFill>
                          <a:effectLst/>
                          <a:latin typeface="Arial" charset="0"/>
                        </a:rPr>
                        <a:t>OC-3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003399"/>
                          </a:solidFill>
                          <a:effectLst/>
                          <a:latin typeface="Arial" charset="0"/>
                        </a:rPr>
                        <a:t>155Mbps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003399"/>
                          </a:solidFill>
                          <a:effectLst/>
                          <a:latin typeface="Arial" charset="0"/>
                        </a:rPr>
                        <a:t>2,016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003399"/>
                          </a:solidFill>
                          <a:effectLst/>
                          <a:latin typeface="Arial" charset="0"/>
                        </a:rPr>
                        <a:t>84 x DS-1 /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003399"/>
                          </a:solidFill>
                          <a:effectLst/>
                          <a:latin typeface="Arial" charset="0"/>
                        </a:rPr>
                        <a:t>3 x DS-3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003399"/>
                          </a:solidFill>
                          <a:effectLst/>
                          <a:latin typeface="Arial" charset="0"/>
                        </a:rPr>
                        <a:t>STM-1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r>
              <a:tr h="3556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B2B2B2"/>
                          </a:solidFill>
                          <a:effectLst/>
                          <a:latin typeface="Arial" charset="0"/>
                        </a:rPr>
                        <a:t>OC-9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B2B2B2"/>
                          </a:solidFill>
                          <a:effectLst/>
                          <a:latin typeface="Arial" charset="0"/>
                        </a:rPr>
                        <a:t>466Mbps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B2B2B2"/>
                          </a:solidFill>
                          <a:effectLst/>
                          <a:latin typeface="Arial" charset="0"/>
                        </a:rPr>
                        <a:t>6,048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B2B2B2"/>
                          </a:solidFill>
                          <a:effectLst/>
                          <a:latin typeface="Arial" charset="0"/>
                        </a:rPr>
                        <a:t>N/A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B2B2B2"/>
                          </a:solidFill>
                          <a:effectLst/>
                          <a:latin typeface="Arial" charset="0"/>
                        </a:rPr>
                        <a:t>N/A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513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003399"/>
                          </a:solidFill>
                          <a:effectLst/>
                          <a:latin typeface="Arial" charset="0"/>
                        </a:rPr>
                        <a:t>OC-12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003399"/>
                          </a:solidFill>
                          <a:effectLst/>
                          <a:latin typeface="Arial" charset="0"/>
                        </a:rPr>
                        <a:t>622Mbps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003399"/>
                          </a:solidFill>
                          <a:effectLst/>
                          <a:latin typeface="Arial" charset="0"/>
                        </a:rPr>
                        <a:t>8,064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003399"/>
                          </a:solidFill>
                          <a:effectLst/>
                          <a:latin typeface="Arial" charset="0"/>
                        </a:rPr>
                        <a:t>336 x DS-1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003399"/>
                          </a:solidFill>
                          <a:effectLst/>
                          <a:latin typeface="Arial" charset="0"/>
                        </a:rPr>
                        <a:t>12 x DS-3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003399"/>
                          </a:solidFill>
                          <a:effectLst/>
                          <a:latin typeface="Arial" charset="0"/>
                        </a:rPr>
                        <a:t>STM-4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r>
              <a:tr h="3524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B2B2B2"/>
                          </a:solidFill>
                          <a:effectLst/>
                          <a:latin typeface="Arial" charset="0"/>
                        </a:rPr>
                        <a:t>OC-18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B2B2B2"/>
                          </a:solidFill>
                          <a:effectLst/>
                          <a:latin typeface="Arial" charset="0"/>
                        </a:rPr>
                        <a:t>933Mbps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B2B2B2"/>
                          </a:solidFill>
                          <a:effectLst/>
                          <a:latin typeface="Arial" charset="0"/>
                        </a:rPr>
                        <a:t>12,096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B2B2B2"/>
                          </a:solidFill>
                          <a:effectLst/>
                          <a:latin typeface="Arial" charset="0"/>
                        </a:rPr>
                        <a:t>N/A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B2B2B2"/>
                          </a:solidFill>
                          <a:effectLst/>
                          <a:latin typeface="Arial" charset="0"/>
                        </a:rPr>
                        <a:t>N/A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56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B2B2B2"/>
                          </a:solidFill>
                          <a:effectLst/>
                          <a:latin typeface="Arial" charset="0"/>
                        </a:rPr>
                        <a:t>OC-24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B2B2B2"/>
                          </a:solidFill>
                          <a:effectLst/>
                          <a:latin typeface="Arial" charset="0"/>
                        </a:rPr>
                        <a:t>1,244Mbps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B2B2B2"/>
                          </a:solidFill>
                          <a:effectLst/>
                          <a:latin typeface="Arial" charset="0"/>
                        </a:rPr>
                        <a:t>16,128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B2B2B2"/>
                          </a:solidFill>
                          <a:effectLst/>
                          <a:latin typeface="Arial" charset="0"/>
                        </a:rPr>
                        <a:t>N/A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B2B2B2"/>
                          </a:solidFill>
                          <a:effectLst/>
                          <a:latin typeface="Arial" charset="0"/>
                        </a:rPr>
                        <a:t>N/A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r>
              <a:tr h="3556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B2B2B2"/>
                          </a:solidFill>
                          <a:effectLst/>
                          <a:latin typeface="Arial" charset="0"/>
                        </a:rPr>
                        <a:t>OC-36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B2B2B2"/>
                          </a:solidFill>
                          <a:effectLst/>
                          <a:latin typeface="Arial" charset="0"/>
                        </a:rPr>
                        <a:t>1,866Mbps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B2B2B2"/>
                          </a:solidFill>
                          <a:effectLst/>
                          <a:latin typeface="Arial" charset="0"/>
                        </a:rPr>
                        <a:t>24,192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B2B2B2"/>
                          </a:solidFill>
                          <a:effectLst/>
                          <a:latin typeface="Arial" charset="0"/>
                        </a:rPr>
                        <a:t>N/A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B2B2B2"/>
                          </a:solidFill>
                          <a:effectLst/>
                          <a:latin typeface="Arial" charset="0"/>
                        </a:rPr>
                        <a:t>N/A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355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003399"/>
                          </a:solidFill>
                          <a:effectLst/>
                          <a:latin typeface="Arial" charset="0"/>
                        </a:rPr>
                        <a:t>OC-48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003399"/>
                          </a:solidFill>
                          <a:effectLst/>
                          <a:latin typeface="Arial" charset="0"/>
                        </a:rPr>
                        <a:t>2,488Mbps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003399"/>
                          </a:solidFill>
                          <a:effectLst/>
                          <a:latin typeface="Arial" charset="0"/>
                        </a:rPr>
                        <a:t>32,256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003399"/>
                          </a:solidFill>
                          <a:effectLst/>
                          <a:latin typeface="Arial" charset="0"/>
                        </a:rPr>
                        <a:t>1344 x DS-1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003399"/>
                          </a:solidFill>
                          <a:effectLst/>
                          <a:latin typeface="Arial" charset="0"/>
                        </a:rPr>
                        <a:t>48 x DS-3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003399"/>
                          </a:solidFill>
                          <a:effectLst/>
                          <a:latin typeface="Arial" charset="0"/>
                        </a:rPr>
                        <a:t>STM-16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r>
              <a:tr h="4365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B2B2B2"/>
                          </a:solidFill>
                          <a:effectLst/>
                          <a:latin typeface="Arial" charset="0"/>
                        </a:rPr>
                        <a:t>OC-96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B2B2B2"/>
                          </a:solidFill>
                          <a:effectLst/>
                          <a:latin typeface="Arial" charset="0"/>
                        </a:rPr>
                        <a:t>4,976Mbps = 4.9Gbps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B2B2B2"/>
                          </a:solidFill>
                          <a:effectLst/>
                          <a:latin typeface="Arial" charset="0"/>
                        </a:rPr>
                        <a:t>64,512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B2B2B2"/>
                          </a:solidFill>
                          <a:effectLst/>
                          <a:latin typeface="Arial" charset="0"/>
                        </a:rPr>
                        <a:t>N/A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B2B2B2"/>
                          </a:solidFill>
                          <a:effectLst/>
                          <a:latin typeface="Arial" charset="0"/>
                        </a:rPr>
                        <a:t>N/A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355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003399"/>
                          </a:solidFill>
                          <a:effectLst/>
                          <a:latin typeface="Arial" charset="0"/>
                        </a:rPr>
                        <a:t>OC-192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003399"/>
                          </a:solidFill>
                          <a:effectLst/>
                          <a:latin typeface="Arial" charset="0"/>
                        </a:rPr>
                        <a:t>10,000Mbps = 10Gbps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003399"/>
                          </a:solidFill>
                          <a:effectLst/>
                          <a:latin typeface="Arial" charset="0"/>
                        </a:rPr>
                        <a:t>129,024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003399"/>
                          </a:solidFill>
                          <a:effectLst/>
                          <a:latin typeface="Arial" charset="0"/>
                        </a:rPr>
                        <a:t>5376 x DS-1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003399"/>
                          </a:solidFill>
                          <a:effectLst/>
                          <a:latin typeface="Arial" charset="0"/>
                        </a:rPr>
                        <a:t>192 DS-3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003399"/>
                          </a:solidFill>
                          <a:effectLst/>
                          <a:latin typeface="Arial" charset="0"/>
                        </a:rPr>
                        <a:t>STM-64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r>
            </a:tbl>
          </a:graphicData>
        </a:graphic>
      </p:graphicFrame>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Number Placeholder 3"/>
          <p:cNvSpPr>
            <a:spLocks noGrp="1"/>
          </p:cNvSpPr>
          <p:nvPr>
            <p:ph type="sldNum" sz="quarter" idx="10"/>
          </p:nvPr>
        </p:nvSpPr>
        <p:spPr>
          <a:noFill/>
        </p:spPr>
        <p:txBody>
          <a:bodyPr/>
          <a:lstStyle/>
          <a:p>
            <a:r>
              <a:rPr lang="en-US" dirty="0"/>
              <a:t>- </a:t>
            </a:r>
            <a:fld id="{B1C967F3-18B0-49B4-9BFE-2579014F6131}" type="slidenum">
              <a:rPr lang="en-US"/>
              <a:pPr/>
              <a:t>58</a:t>
            </a:fld>
            <a:r>
              <a:rPr lang="en-US" dirty="0"/>
              <a:t> -</a:t>
            </a:r>
          </a:p>
        </p:txBody>
      </p:sp>
      <p:sp>
        <p:nvSpPr>
          <p:cNvPr id="68611" name="Rectangle 2"/>
          <p:cNvSpPr>
            <a:spLocks noGrp="1" noChangeArrowheads="1"/>
          </p:cNvSpPr>
          <p:nvPr>
            <p:ph type="title"/>
          </p:nvPr>
        </p:nvSpPr>
        <p:spPr/>
        <p:txBody>
          <a:bodyPr/>
          <a:lstStyle/>
          <a:p>
            <a:r>
              <a:rPr lang="en-US" sz="1200" dirty="0" smtClean="0"/>
              <a:t>Network Layer (Layer 2)</a:t>
            </a:r>
            <a:br>
              <a:rPr lang="en-US" sz="1200" dirty="0" smtClean="0"/>
            </a:br>
            <a:r>
              <a:rPr lang="en-US" dirty="0" smtClean="0"/>
              <a:t>WAN Devices</a:t>
            </a:r>
          </a:p>
        </p:txBody>
      </p:sp>
      <p:sp>
        <p:nvSpPr>
          <p:cNvPr id="68612" name="Rectangle 3"/>
          <p:cNvSpPr>
            <a:spLocks noGrp="1" noChangeArrowheads="1"/>
          </p:cNvSpPr>
          <p:nvPr>
            <p:ph type="body" idx="1"/>
          </p:nvPr>
        </p:nvSpPr>
        <p:spPr>
          <a:xfrm>
            <a:off x="228600" y="1143000"/>
            <a:ext cx="6248400" cy="5562600"/>
          </a:xfrm>
        </p:spPr>
        <p:txBody>
          <a:bodyPr/>
          <a:lstStyle/>
          <a:p>
            <a:pPr>
              <a:lnSpc>
                <a:spcPct val="80000"/>
              </a:lnSpc>
              <a:buClr>
                <a:srgbClr val="003399"/>
              </a:buClr>
            </a:pPr>
            <a:r>
              <a:rPr lang="en-US" u="sng" dirty="0" smtClean="0">
                <a:solidFill>
                  <a:srgbClr val="FF6600"/>
                </a:solidFill>
              </a:rPr>
              <a:t>Modem</a:t>
            </a:r>
            <a:endParaRPr lang="en-US" dirty="0" smtClean="0"/>
          </a:p>
          <a:p>
            <a:pPr lvl="1">
              <a:lnSpc>
                <a:spcPct val="80000"/>
              </a:lnSpc>
              <a:buClr>
                <a:srgbClr val="003399"/>
              </a:buClr>
            </a:pPr>
            <a:r>
              <a:rPr lang="en-US" sz="1800" dirty="0" smtClean="0"/>
              <a:t>A device that interprets digital and analog signals, enabling data to be transmitted over voice-grade telephone lines</a:t>
            </a:r>
          </a:p>
          <a:p>
            <a:pPr>
              <a:lnSpc>
                <a:spcPct val="80000"/>
              </a:lnSpc>
              <a:buClr>
                <a:srgbClr val="003399"/>
              </a:buClr>
            </a:pPr>
            <a:r>
              <a:rPr lang="en-US" u="sng" dirty="0" smtClean="0">
                <a:solidFill>
                  <a:srgbClr val="FF6600"/>
                </a:solidFill>
              </a:rPr>
              <a:t>Channel Service Unit/Digital Service Unit (CSU/DSU)</a:t>
            </a:r>
            <a:endParaRPr lang="en-US" sz="1800" dirty="0" smtClean="0"/>
          </a:p>
          <a:p>
            <a:pPr lvl="1">
              <a:lnSpc>
                <a:spcPct val="80000"/>
              </a:lnSpc>
              <a:buClr>
                <a:srgbClr val="003399"/>
              </a:buClr>
            </a:pPr>
            <a:r>
              <a:rPr lang="en-US" sz="1800" dirty="0" smtClean="0"/>
              <a:t>A digital-interface device used to connect a router to a digital circuit like a T1. The CSU/DSU also provides  signal timing for these two devices </a:t>
            </a:r>
          </a:p>
          <a:p>
            <a:pPr>
              <a:lnSpc>
                <a:spcPct val="80000"/>
              </a:lnSpc>
              <a:buClr>
                <a:srgbClr val="003399"/>
              </a:buClr>
            </a:pPr>
            <a:r>
              <a:rPr lang="en-US" u="sng" dirty="0" smtClean="0">
                <a:solidFill>
                  <a:srgbClr val="FF6600"/>
                </a:solidFill>
              </a:rPr>
              <a:t>Multiplexer (MUX)</a:t>
            </a:r>
            <a:endParaRPr lang="en-US" dirty="0" smtClean="0">
              <a:solidFill>
                <a:srgbClr val="FF6600"/>
              </a:solidFill>
            </a:endParaRPr>
          </a:p>
          <a:p>
            <a:pPr lvl="1">
              <a:lnSpc>
                <a:spcPct val="80000"/>
              </a:lnSpc>
              <a:buClr>
                <a:srgbClr val="003399"/>
              </a:buClr>
            </a:pPr>
            <a:r>
              <a:rPr lang="en-US" sz="1800" dirty="0" smtClean="0"/>
              <a:t>MUX allows more than one signal to be sent out simultaneously over a physical circuit</a:t>
            </a:r>
          </a:p>
          <a:p>
            <a:pPr>
              <a:lnSpc>
                <a:spcPct val="80000"/>
              </a:lnSpc>
              <a:buClr>
                <a:srgbClr val="003399"/>
              </a:buClr>
            </a:pPr>
            <a:r>
              <a:rPr lang="en-US" u="sng" dirty="0" smtClean="0">
                <a:solidFill>
                  <a:srgbClr val="FF6600"/>
                </a:solidFill>
              </a:rPr>
              <a:t>WAN</a:t>
            </a:r>
            <a:r>
              <a:rPr lang="en-US" u="sng" dirty="0" smtClean="0">
                <a:solidFill>
                  <a:srgbClr val="FF9900"/>
                </a:solidFill>
              </a:rPr>
              <a:t> </a:t>
            </a:r>
            <a:r>
              <a:rPr lang="en-US" u="sng" dirty="0" smtClean="0">
                <a:solidFill>
                  <a:srgbClr val="FF6600"/>
                </a:solidFill>
              </a:rPr>
              <a:t>Switch</a:t>
            </a:r>
            <a:endParaRPr lang="en-US" dirty="0" smtClean="0"/>
          </a:p>
          <a:p>
            <a:pPr lvl="1">
              <a:lnSpc>
                <a:spcPct val="80000"/>
              </a:lnSpc>
              <a:buClr>
                <a:srgbClr val="003399"/>
              </a:buClr>
            </a:pPr>
            <a:r>
              <a:rPr lang="en-US" sz="1800" dirty="0" smtClean="0"/>
              <a:t>An internetworking device used in carrier networks. This device typically operates at the data-link layer</a:t>
            </a:r>
          </a:p>
          <a:p>
            <a:pPr>
              <a:lnSpc>
                <a:spcPct val="80000"/>
              </a:lnSpc>
              <a:buClr>
                <a:srgbClr val="003399"/>
              </a:buClr>
            </a:pPr>
            <a:r>
              <a:rPr lang="en-US" u="sng" dirty="0" smtClean="0">
                <a:solidFill>
                  <a:srgbClr val="FF6600"/>
                </a:solidFill>
              </a:rPr>
              <a:t>Access Server</a:t>
            </a:r>
            <a:endParaRPr lang="en-US" sz="2800" dirty="0" smtClean="0"/>
          </a:p>
          <a:p>
            <a:pPr lvl="1">
              <a:lnSpc>
                <a:spcPct val="80000"/>
              </a:lnSpc>
              <a:buClr>
                <a:srgbClr val="003399"/>
              </a:buClr>
            </a:pPr>
            <a:r>
              <a:rPr lang="en-US" sz="1800" dirty="0" smtClean="0"/>
              <a:t>A concentration point for dial-in and dial-out connections.</a:t>
            </a:r>
          </a:p>
        </p:txBody>
      </p:sp>
      <p:pic>
        <p:nvPicPr>
          <p:cNvPr id="68613" name="Picture 4" descr="ct840301"/>
          <p:cNvPicPr>
            <a:picLocks noChangeAspect="1" noChangeArrowheads="1"/>
          </p:cNvPicPr>
          <p:nvPr/>
        </p:nvPicPr>
        <p:blipFill>
          <a:blip r:embed="rId3" cstate="print"/>
          <a:srcRect/>
          <a:stretch>
            <a:fillRect/>
          </a:stretch>
        </p:blipFill>
        <p:spPr bwMode="auto">
          <a:xfrm>
            <a:off x="6477000" y="2590800"/>
            <a:ext cx="2530475" cy="2713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Number Placeholder 3"/>
          <p:cNvSpPr>
            <a:spLocks noGrp="1"/>
          </p:cNvSpPr>
          <p:nvPr>
            <p:ph type="sldNum" sz="quarter" idx="10"/>
          </p:nvPr>
        </p:nvSpPr>
        <p:spPr>
          <a:noFill/>
        </p:spPr>
        <p:txBody>
          <a:bodyPr/>
          <a:lstStyle/>
          <a:p>
            <a:r>
              <a:rPr lang="en-US" dirty="0"/>
              <a:t>- </a:t>
            </a:r>
            <a:fld id="{4D64E389-2967-4D1A-B331-6FB25CEEB376}" type="slidenum">
              <a:rPr lang="en-US"/>
              <a:pPr/>
              <a:t>59</a:t>
            </a:fld>
            <a:r>
              <a:rPr lang="en-US" dirty="0"/>
              <a:t> -</a:t>
            </a:r>
          </a:p>
        </p:txBody>
      </p:sp>
      <p:sp>
        <p:nvSpPr>
          <p:cNvPr id="69635" name="Rectangle 2"/>
          <p:cNvSpPr>
            <a:spLocks noGrp="1" noChangeArrowheads="1"/>
          </p:cNvSpPr>
          <p:nvPr>
            <p:ph type="title"/>
          </p:nvPr>
        </p:nvSpPr>
        <p:spPr/>
        <p:txBody>
          <a:bodyPr/>
          <a:lstStyle/>
          <a:p>
            <a:r>
              <a:rPr lang="en-US" sz="1200" dirty="0" smtClean="0"/>
              <a:t>Network Layer (Layer 3)</a:t>
            </a:r>
            <a:br>
              <a:rPr lang="en-US" sz="1200" dirty="0" smtClean="0"/>
            </a:br>
            <a:r>
              <a:rPr lang="en-US" dirty="0" smtClean="0"/>
              <a:t>WAN Devices</a:t>
            </a:r>
          </a:p>
        </p:txBody>
      </p:sp>
      <p:sp>
        <p:nvSpPr>
          <p:cNvPr id="69636" name="Rectangle 3"/>
          <p:cNvSpPr>
            <a:spLocks noGrp="1" noChangeArrowheads="1"/>
          </p:cNvSpPr>
          <p:nvPr>
            <p:ph type="body" idx="1"/>
          </p:nvPr>
        </p:nvSpPr>
        <p:spPr>
          <a:xfrm>
            <a:off x="685800" y="1143000"/>
            <a:ext cx="7772400" cy="5562600"/>
          </a:xfrm>
        </p:spPr>
        <p:txBody>
          <a:bodyPr/>
          <a:lstStyle/>
          <a:p>
            <a:pPr>
              <a:lnSpc>
                <a:spcPct val="90000"/>
              </a:lnSpc>
              <a:buClr>
                <a:srgbClr val="003399"/>
              </a:buClr>
            </a:pPr>
            <a:r>
              <a:rPr lang="en-US" u="sng" dirty="0" smtClean="0">
                <a:solidFill>
                  <a:srgbClr val="FF6600"/>
                </a:solidFill>
              </a:rPr>
              <a:t>Gateway</a:t>
            </a:r>
            <a:endParaRPr lang="en-US" b="1" u="sng" dirty="0" smtClean="0"/>
          </a:p>
          <a:p>
            <a:pPr lvl="1">
              <a:lnSpc>
                <a:spcPct val="90000"/>
              </a:lnSpc>
              <a:buClr>
                <a:srgbClr val="003399"/>
              </a:buClr>
            </a:pPr>
            <a:r>
              <a:rPr lang="en-US" sz="1800" dirty="0" smtClean="0"/>
              <a:t>Allow different types of network to communicate</a:t>
            </a:r>
          </a:p>
          <a:p>
            <a:pPr lvl="1">
              <a:lnSpc>
                <a:spcPct val="90000"/>
              </a:lnSpc>
              <a:buClr>
                <a:srgbClr val="003399"/>
              </a:buClr>
            </a:pPr>
            <a:r>
              <a:rPr lang="en-US" sz="1800" dirty="0" smtClean="0"/>
              <a:t>Three main types of gateways are: </a:t>
            </a:r>
            <a:r>
              <a:rPr lang="en-US" sz="1800" u="sng" dirty="0" smtClean="0">
                <a:solidFill>
                  <a:srgbClr val="FF6600"/>
                </a:solidFill>
              </a:rPr>
              <a:t>address</a:t>
            </a:r>
            <a:r>
              <a:rPr lang="en-US" sz="1800" dirty="0" smtClean="0"/>
              <a:t>, </a:t>
            </a:r>
            <a:r>
              <a:rPr lang="en-US" sz="1800" u="sng" dirty="0" smtClean="0">
                <a:solidFill>
                  <a:srgbClr val="FF6600"/>
                </a:solidFill>
              </a:rPr>
              <a:t>protocol</a:t>
            </a:r>
            <a:r>
              <a:rPr lang="en-US" sz="1800" dirty="0" smtClean="0"/>
              <a:t>, and </a:t>
            </a:r>
            <a:r>
              <a:rPr lang="en-US" sz="1800" u="sng" dirty="0" smtClean="0">
                <a:solidFill>
                  <a:srgbClr val="FF6600"/>
                </a:solidFill>
              </a:rPr>
              <a:t>application</a:t>
            </a:r>
            <a:endParaRPr lang="en-US" sz="1800" dirty="0" smtClean="0"/>
          </a:p>
          <a:p>
            <a:pPr lvl="1">
              <a:lnSpc>
                <a:spcPct val="90000"/>
              </a:lnSpc>
              <a:buClr>
                <a:srgbClr val="003399"/>
              </a:buClr>
            </a:pPr>
            <a:r>
              <a:rPr lang="en-US" sz="1800" dirty="0" smtClean="0"/>
              <a:t>Example: Gateway between RF and IP, Infrared and IP, etc.</a:t>
            </a:r>
          </a:p>
          <a:p>
            <a:pPr>
              <a:lnSpc>
                <a:spcPct val="90000"/>
              </a:lnSpc>
              <a:buClr>
                <a:srgbClr val="003399"/>
              </a:buClr>
            </a:pPr>
            <a:r>
              <a:rPr lang="en-US" u="sng" dirty="0" smtClean="0">
                <a:solidFill>
                  <a:srgbClr val="FF6600"/>
                </a:solidFill>
              </a:rPr>
              <a:t>Multi-Service Switch</a:t>
            </a:r>
          </a:p>
          <a:p>
            <a:pPr lvl="1">
              <a:lnSpc>
                <a:spcPct val="90000"/>
              </a:lnSpc>
              <a:buClr>
                <a:srgbClr val="003399"/>
              </a:buClr>
            </a:pPr>
            <a:r>
              <a:rPr lang="en-US" sz="1800" dirty="0" smtClean="0"/>
              <a:t>Layer 2/3 Devices that provide interoperability between data-link and network layers</a:t>
            </a:r>
          </a:p>
          <a:p>
            <a:pPr lvl="1">
              <a:lnSpc>
                <a:spcPct val="90000"/>
              </a:lnSpc>
              <a:buClr>
                <a:srgbClr val="003399"/>
              </a:buClr>
            </a:pPr>
            <a:r>
              <a:rPr lang="en-US" sz="1800" dirty="0" smtClean="0"/>
              <a:t>Example: </a:t>
            </a:r>
          </a:p>
          <a:p>
            <a:pPr lvl="2">
              <a:lnSpc>
                <a:spcPct val="90000"/>
              </a:lnSpc>
              <a:buClr>
                <a:srgbClr val="003399"/>
              </a:buClr>
            </a:pPr>
            <a:r>
              <a:rPr lang="en-US" sz="1600" dirty="0" smtClean="0"/>
              <a:t>WAN: MPLS (Multi-protocol Label Switching)</a:t>
            </a:r>
          </a:p>
          <a:p>
            <a:pPr lvl="2">
              <a:lnSpc>
                <a:spcPct val="90000"/>
              </a:lnSpc>
              <a:buClr>
                <a:srgbClr val="003399"/>
              </a:buClr>
            </a:pPr>
            <a:r>
              <a:rPr lang="en-US" sz="1600" dirty="0" smtClean="0"/>
              <a:t>LAN: RSM (Route/Switch Module)</a:t>
            </a:r>
          </a:p>
          <a:p>
            <a:pPr>
              <a:lnSpc>
                <a:spcPct val="90000"/>
              </a:lnSpc>
              <a:buClr>
                <a:srgbClr val="003399"/>
              </a:buClr>
            </a:pPr>
            <a:r>
              <a:rPr lang="en-US" u="sng" dirty="0" smtClean="0">
                <a:solidFill>
                  <a:srgbClr val="FF6600"/>
                </a:solidFill>
              </a:rPr>
              <a:t>Routers</a:t>
            </a:r>
            <a:r>
              <a:rPr lang="en-US" dirty="0" smtClean="0"/>
              <a:t>  </a:t>
            </a:r>
          </a:p>
          <a:p>
            <a:pPr lvl="1">
              <a:lnSpc>
                <a:spcPct val="90000"/>
              </a:lnSpc>
              <a:buClr>
                <a:srgbClr val="003399"/>
              </a:buClr>
            </a:pPr>
            <a:r>
              <a:rPr lang="en-US" sz="1800" dirty="0" smtClean="0"/>
              <a:t>Devices that operate at the </a:t>
            </a:r>
            <a:r>
              <a:rPr lang="en-US" sz="1800" u="sng" dirty="0" smtClean="0">
                <a:solidFill>
                  <a:srgbClr val="FF6600"/>
                </a:solidFill>
              </a:rPr>
              <a:t>network layer</a:t>
            </a:r>
            <a:r>
              <a:rPr lang="en-US" sz="1800" dirty="0" smtClean="0"/>
              <a:t> of the OSI model</a:t>
            </a:r>
          </a:p>
          <a:p>
            <a:pPr lvl="1">
              <a:lnSpc>
                <a:spcPct val="90000"/>
              </a:lnSpc>
              <a:buClr>
                <a:srgbClr val="003399"/>
              </a:buClr>
            </a:pPr>
            <a:r>
              <a:rPr lang="en-US" sz="1800" dirty="0" smtClean="0"/>
              <a:t>A LAN or WAN devices determines the best path to send network traffic based on costs and other network information</a:t>
            </a:r>
          </a:p>
          <a:p>
            <a:pPr lvl="1">
              <a:lnSpc>
                <a:spcPct val="90000"/>
              </a:lnSpc>
              <a:buClr>
                <a:srgbClr val="003399"/>
              </a:buClr>
            </a:pPr>
            <a:r>
              <a:rPr lang="en-US" sz="1800" dirty="0" smtClean="0"/>
              <a:t>A router also has to share information with other routers.  (Static or dynamic routing.)</a:t>
            </a:r>
            <a:r>
              <a:rPr lang="en-US" dirty="0" smtClean="0"/>
              <a:t>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3"/>
          <p:cNvSpPr>
            <a:spLocks noGrp="1"/>
          </p:cNvSpPr>
          <p:nvPr>
            <p:ph type="sldNum" sz="quarter" idx="10"/>
          </p:nvPr>
        </p:nvSpPr>
        <p:spPr>
          <a:noFill/>
        </p:spPr>
        <p:txBody>
          <a:bodyPr/>
          <a:lstStyle/>
          <a:p>
            <a:r>
              <a:rPr lang="en-US" dirty="0"/>
              <a:t>- </a:t>
            </a:r>
            <a:fld id="{932F3DB7-0088-4B74-896D-729FAFDC9CEA}" type="slidenum">
              <a:rPr lang="en-US"/>
              <a:pPr/>
              <a:t>6</a:t>
            </a:fld>
            <a:r>
              <a:rPr lang="en-US" dirty="0"/>
              <a:t> -</a:t>
            </a:r>
          </a:p>
        </p:txBody>
      </p:sp>
      <p:sp>
        <p:nvSpPr>
          <p:cNvPr id="48131" name="Rectangle 2"/>
          <p:cNvSpPr>
            <a:spLocks noGrp="1" noChangeArrowheads="1"/>
          </p:cNvSpPr>
          <p:nvPr>
            <p:ph type="title"/>
          </p:nvPr>
        </p:nvSpPr>
        <p:spPr/>
        <p:txBody>
          <a:bodyPr/>
          <a:lstStyle/>
          <a:p>
            <a:r>
              <a:rPr lang="en-US" sz="1200" dirty="0" smtClean="0"/>
              <a:t>Information Security Concepts</a:t>
            </a:r>
            <a:r>
              <a:rPr lang="en-US" dirty="0" smtClean="0"/>
              <a:t/>
            </a:r>
            <a:br>
              <a:rPr lang="en-US" dirty="0" smtClean="0"/>
            </a:br>
            <a:r>
              <a:rPr lang="en-US" dirty="0" smtClean="0"/>
              <a:t>Security Objectives</a:t>
            </a:r>
          </a:p>
        </p:txBody>
      </p:sp>
      <p:sp>
        <p:nvSpPr>
          <p:cNvPr id="48132" name="Rectangle 3"/>
          <p:cNvSpPr>
            <a:spLocks noGrp="1" noChangeArrowheads="1"/>
          </p:cNvSpPr>
          <p:nvPr>
            <p:ph type="body" idx="1"/>
          </p:nvPr>
        </p:nvSpPr>
        <p:spPr/>
        <p:txBody>
          <a:bodyPr>
            <a:normAutofit lnSpcReduction="10000"/>
          </a:bodyPr>
          <a:lstStyle/>
          <a:p>
            <a:pPr>
              <a:lnSpc>
                <a:spcPct val="90000"/>
              </a:lnSpc>
              <a:buClr>
                <a:srgbClr val="003399"/>
              </a:buClr>
            </a:pPr>
            <a:r>
              <a:rPr lang="en-US" u="sng" dirty="0" smtClean="0">
                <a:solidFill>
                  <a:srgbClr val="FF6600"/>
                </a:solidFill>
              </a:rPr>
              <a:t>Confidentiality</a:t>
            </a:r>
          </a:p>
          <a:p>
            <a:pPr lvl="1">
              <a:lnSpc>
                <a:spcPct val="90000"/>
              </a:lnSpc>
              <a:buClr>
                <a:srgbClr val="003399"/>
              </a:buClr>
            </a:pPr>
            <a:r>
              <a:rPr lang="en-US" dirty="0" smtClean="0"/>
              <a:t>“Preserving authorized restriction on information </a:t>
            </a:r>
            <a:r>
              <a:rPr lang="en-US" u="sng" dirty="0" smtClean="0">
                <a:solidFill>
                  <a:srgbClr val="FF6600"/>
                </a:solidFill>
              </a:rPr>
              <a:t>access</a:t>
            </a:r>
            <a:r>
              <a:rPr lang="en-US" dirty="0" smtClean="0"/>
              <a:t> and </a:t>
            </a:r>
            <a:r>
              <a:rPr lang="en-US" u="sng" dirty="0" smtClean="0">
                <a:solidFill>
                  <a:srgbClr val="FF6600"/>
                </a:solidFill>
              </a:rPr>
              <a:t>disclosure</a:t>
            </a:r>
            <a:r>
              <a:rPr lang="en-US" dirty="0" smtClean="0"/>
              <a:t>, including means for protecting personal privacy and proprietary information.” (44 USC Sec. 3542)</a:t>
            </a:r>
          </a:p>
          <a:p>
            <a:pPr lvl="2">
              <a:lnSpc>
                <a:spcPct val="90000"/>
              </a:lnSpc>
              <a:buClr>
                <a:srgbClr val="003399"/>
              </a:buClr>
            </a:pPr>
            <a:r>
              <a:rPr lang="en-US" dirty="0" smtClean="0"/>
              <a:t>Network access control &amp; data transport encryption, and network security protocols.</a:t>
            </a:r>
          </a:p>
          <a:p>
            <a:pPr>
              <a:lnSpc>
                <a:spcPct val="90000"/>
              </a:lnSpc>
              <a:buClr>
                <a:srgbClr val="003399"/>
              </a:buClr>
            </a:pPr>
            <a:endParaRPr lang="en-US" u="sng" dirty="0" smtClean="0">
              <a:solidFill>
                <a:srgbClr val="FF6600"/>
              </a:solidFill>
            </a:endParaRPr>
          </a:p>
          <a:p>
            <a:pPr>
              <a:lnSpc>
                <a:spcPct val="90000"/>
              </a:lnSpc>
              <a:buClr>
                <a:srgbClr val="003399"/>
              </a:buClr>
            </a:pPr>
            <a:r>
              <a:rPr lang="en-US" u="sng" dirty="0" smtClean="0">
                <a:solidFill>
                  <a:srgbClr val="FF6600"/>
                </a:solidFill>
              </a:rPr>
              <a:t>Integrity</a:t>
            </a:r>
          </a:p>
          <a:p>
            <a:pPr lvl="1">
              <a:lnSpc>
                <a:spcPct val="90000"/>
              </a:lnSpc>
              <a:buClr>
                <a:srgbClr val="003399"/>
              </a:buClr>
            </a:pPr>
            <a:r>
              <a:rPr lang="en-US" dirty="0" smtClean="0"/>
              <a:t>“Guarding against improper information </a:t>
            </a:r>
            <a:r>
              <a:rPr lang="en-US" u="sng" dirty="0" smtClean="0">
                <a:solidFill>
                  <a:srgbClr val="FF6600"/>
                </a:solidFill>
              </a:rPr>
              <a:t>modification</a:t>
            </a:r>
            <a:r>
              <a:rPr lang="en-US" dirty="0" smtClean="0"/>
              <a:t> or </a:t>
            </a:r>
            <a:r>
              <a:rPr lang="en-US" u="sng" dirty="0" smtClean="0">
                <a:solidFill>
                  <a:srgbClr val="FF6600"/>
                </a:solidFill>
              </a:rPr>
              <a:t>destruction</a:t>
            </a:r>
            <a:r>
              <a:rPr lang="en-US" dirty="0" smtClean="0"/>
              <a:t>, and includes ensuring information non-repudiation and authenticity.” (44 USC Sec. 3542)</a:t>
            </a:r>
          </a:p>
          <a:p>
            <a:pPr lvl="2">
              <a:lnSpc>
                <a:spcPct val="90000"/>
              </a:lnSpc>
              <a:buClr>
                <a:srgbClr val="003399"/>
              </a:buClr>
            </a:pPr>
            <a:r>
              <a:rPr lang="en-US" dirty="0" smtClean="0"/>
              <a:t>Firewall, IDS, IPS Services, and network security management.</a:t>
            </a:r>
          </a:p>
          <a:p>
            <a:pPr>
              <a:lnSpc>
                <a:spcPct val="90000"/>
              </a:lnSpc>
              <a:buClr>
                <a:srgbClr val="003399"/>
              </a:buClr>
            </a:pPr>
            <a:endParaRPr lang="en-US" u="sng" dirty="0" smtClean="0">
              <a:solidFill>
                <a:srgbClr val="FF6600"/>
              </a:solidFill>
            </a:endParaRPr>
          </a:p>
          <a:p>
            <a:pPr>
              <a:lnSpc>
                <a:spcPct val="90000"/>
              </a:lnSpc>
              <a:buClr>
                <a:srgbClr val="003399"/>
              </a:buClr>
            </a:pPr>
            <a:r>
              <a:rPr lang="en-US" u="sng" dirty="0" smtClean="0">
                <a:solidFill>
                  <a:srgbClr val="FF6600"/>
                </a:solidFill>
              </a:rPr>
              <a:t>Availability</a:t>
            </a:r>
          </a:p>
          <a:p>
            <a:pPr lvl="1">
              <a:lnSpc>
                <a:spcPct val="90000"/>
              </a:lnSpc>
              <a:buClr>
                <a:srgbClr val="003399"/>
              </a:buClr>
            </a:pPr>
            <a:r>
              <a:rPr lang="en-US" dirty="0" smtClean="0"/>
              <a:t>“Ensuring </a:t>
            </a:r>
            <a:r>
              <a:rPr lang="en-US" u="sng" dirty="0" smtClean="0">
                <a:solidFill>
                  <a:srgbClr val="FF6600"/>
                </a:solidFill>
              </a:rPr>
              <a:t>timely</a:t>
            </a:r>
            <a:r>
              <a:rPr lang="en-US" dirty="0" smtClean="0"/>
              <a:t> and </a:t>
            </a:r>
            <a:r>
              <a:rPr lang="en-US" u="sng" dirty="0" smtClean="0">
                <a:solidFill>
                  <a:srgbClr val="FF6600"/>
                </a:solidFill>
              </a:rPr>
              <a:t>reliable</a:t>
            </a:r>
            <a:r>
              <a:rPr lang="en-US" dirty="0" smtClean="0"/>
              <a:t> access and use of information.” (44 USC Sec. 3542)</a:t>
            </a:r>
          </a:p>
          <a:p>
            <a:pPr lvl="2">
              <a:lnSpc>
                <a:spcPct val="90000"/>
              </a:lnSpc>
              <a:buClr>
                <a:srgbClr val="003399"/>
              </a:buClr>
            </a:pPr>
            <a:r>
              <a:rPr lang="en-US" dirty="0" smtClean="0"/>
              <a:t>Fault tolerant network &amp; services, and reliable network transport.</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3"/>
          <p:cNvSpPr>
            <a:spLocks noGrp="1"/>
          </p:cNvSpPr>
          <p:nvPr>
            <p:ph type="sldNum" sz="quarter" idx="10"/>
          </p:nvPr>
        </p:nvSpPr>
        <p:spPr>
          <a:noFill/>
        </p:spPr>
        <p:txBody>
          <a:bodyPr/>
          <a:lstStyle/>
          <a:p>
            <a:r>
              <a:rPr lang="en-US" dirty="0"/>
              <a:t>- </a:t>
            </a:r>
            <a:fld id="{20C45A42-C87A-442A-A101-31F73ADF8EA8}" type="slidenum">
              <a:rPr lang="en-US"/>
              <a:pPr/>
              <a:t>60</a:t>
            </a:fld>
            <a:r>
              <a:rPr lang="en-US" dirty="0"/>
              <a:t> -</a:t>
            </a:r>
          </a:p>
        </p:txBody>
      </p:sp>
      <p:sp>
        <p:nvSpPr>
          <p:cNvPr id="70659" name="Rectangle 2"/>
          <p:cNvSpPr>
            <a:spLocks noGrp="1" noChangeArrowheads="1"/>
          </p:cNvSpPr>
          <p:nvPr>
            <p:ph type="title"/>
          </p:nvPr>
        </p:nvSpPr>
        <p:spPr/>
        <p:txBody>
          <a:bodyPr/>
          <a:lstStyle/>
          <a:p>
            <a:r>
              <a:rPr lang="en-US" sz="1200" dirty="0" smtClean="0"/>
              <a:t>Data-Link Layer (Layer 2)</a:t>
            </a:r>
            <a:br>
              <a:rPr lang="en-US" sz="1200" dirty="0" smtClean="0"/>
            </a:br>
            <a:r>
              <a:rPr lang="en-US" dirty="0" smtClean="0"/>
              <a:t>LAN Devices</a:t>
            </a:r>
          </a:p>
        </p:txBody>
      </p:sp>
      <p:sp>
        <p:nvSpPr>
          <p:cNvPr id="70660" name="Rectangle 3"/>
          <p:cNvSpPr>
            <a:spLocks noGrp="1" noChangeArrowheads="1"/>
          </p:cNvSpPr>
          <p:nvPr>
            <p:ph type="body" idx="1"/>
          </p:nvPr>
        </p:nvSpPr>
        <p:spPr>
          <a:xfrm>
            <a:off x="685800" y="1143000"/>
            <a:ext cx="7772400" cy="5257800"/>
          </a:xfrm>
        </p:spPr>
        <p:txBody>
          <a:bodyPr>
            <a:normAutofit lnSpcReduction="10000"/>
          </a:bodyPr>
          <a:lstStyle/>
          <a:p>
            <a:pPr>
              <a:buClr>
                <a:srgbClr val="003399"/>
              </a:buClr>
            </a:pPr>
            <a:r>
              <a:rPr lang="en-US" u="sng" dirty="0" smtClean="0">
                <a:solidFill>
                  <a:srgbClr val="FF6600"/>
                </a:solidFill>
              </a:rPr>
              <a:t>Repeaters</a:t>
            </a:r>
            <a:r>
              <a:rPr lang="en-US" b="1" dirty="0" smtClean="0"/>
              <a:t> </a:t>
            </a:r>
            <a:r>
              <a:rPr lang="en-US" dirty="0" smtClean="0"/>
              <a:t>(Layer 1)</a:t>
            </a:r>
            <a:endParaRPr lang="en-US" b="1" dirty="0" smtClean="0"/>
          </a:p>
          <a:p>
            <a:pPr lvl="1">
              <a:buClr>
                <a:srgbClr val="003399"/>
              </a:buClr>
            </a:pPr>
            <a:r>
              <a:rPr lang="en-US" dirty="0" smtClean="0"/>
              <a:t>Repeats electrical/radio signals to extend the length of the network</a:t>
            </a:r>
          </a:p>
          <a:p>
            <a:pPr>
              <a:buClr>
                <a:srgbClr val="003399"/>
              </a:buClr>
            </a:pPr>
            <a:r>
              <a:rPr lang="en-US" u="sng" dirty="0" smtClean="0">
                <a:solidFill>
                  <a:srgbClr val="FF6600"/>
                </a:solidFill>
              </a:rPr>
              <a:t>Hubs</a:t>
            </a:r>
            <a:r>
              <a:rPr lang="en-US" dirty="0" smtClean="0"/>
              <a:t> (Layer 1)</a:t>
            </a:r>
          </a:p>
          <a:p>
            <a:pPr lvl="1">
              <a:buClr>
                <a:srgbClr val="003399"/>
              </a:buClr>
            </a:pPr>
            <a:r>
              <a:rPr lang="en-US" dirty="0" smtClean="0"/>
              <a:t>Hubs are a central point of connection for cable segments in a physical star topology</a:t>
            </a:r>
          </a:p>
          <a:p>
            <a:pPr>
              <a:buClr>
                <a:srgbClr val="003399"/>
              </a:buClr>
            </a:pPr>
            <a:r>
              <a:rPr lang="en-US" u="sng" dirty="0" smtClean="0">
                <a:solidFill>
                  <a:srgbClr val="FF6600"/>
                </a:solidFill>
              </a:rPr>
              <a:t>Bridges</a:t>
            </a:r>
            <a:r>
              <a:rPr lang="en-US" dirty="0" smtClean="0"/>
              <a:t> (Layer 2)</a:t>
            </a:r>
          </a:p>
          <a:p>
            <a:pPr lvl="1">
              <a:buClr>
                <a:srgbClr val="003399"/>
              </a:buClr>
            </a:pPr>
            <a:r>
              <a:rPr lang="en-US" dirty="0" smtClean="0"/>
              <a:t>Bridges are intermediate systems, or switches, that </a:t>
            </a:r>
            <a:r>
              <a:rPr lang="en-US" u="sng" dirty="0" smtClean="0">
                <a:solidFill>
                  <a:srgbClr val="FF6600"/>
                </a:solidFill>
              </a:rPr>
              <a:t>forward</a:t>
            </a:r>
            <a:r>
              <a:rPr lang="en-US" u="sng" dirty="0" smtClean="0">
                <a:solidFill>
                  <a:srgbClr val="FF9900"/>
                </a:solidFill>
              </a:rPr>
              <a:t> </a:t>
            </a:r>
            <a:r>
              <a:rPr lang="en-US" u="sng" dirty="0" smtClean="0">
                <a:solidFill>
                  <a:srgbClr val="FF6600"/>
                </a:solidFill>
              </a:rPr>
              <a:t>MAC frames to destinations</a:t>
            </a:r>
            <a:r>
              <a:rPr lang="en-US" dirty="0" smtClean="0"/>
              <a:t> based on MAC addresses</a:t>
            </a:r>
          </a:p>
          <a:p>
            <a:pPr>
              <a:buClr>
                <a:srgbClr val="003399"/>
              </a:buClr>
            </a:pPr>
            <a:r>
              <a:rPr lang="en-US" u="sng" dirty="0" smtClean="0">
                <a:solidFill>
                  <a:srgbClr val="FF6600"/>
                </a:solidFill>
              </a:rPr>
              <a:t>Switches</a:t>
            </a:r>
            <a:r>
              <a:rPr lang="en-US" dirty="0" smtClean="0"/>
              <a:t> (Layer 2 + Layer 3)</a:t>
            </a:r>
          </a:p>
          <a:p>
            <a:pPr lvl="1">
              <a:buClr>
                <a:srgbClr val="003399"/>
              </a:buClr>
            </a:pPr>
            <a:r>
              <a:rPr lang="en-US" dirty="0" smtClean="0"/>
              <a:t>Essentially a multi-port bridges that function at the data link layer.  Each port of the switch makes a decision to </a:t>
            </a:r>
            <a:r>
              <a:rPr lang="en-US" u="sng" dirty="0" smtClean="0">
                <a:solidFill>
                  <a:srgbClr val="FF6600"/>
                </a:solidFill>
              </a:rPr>
              <a:t>forward</a:t>
            </a:r>
            <a:r>
              <a:rPr lang="en-US" u="sng" dirty="0" smtClean="0">
                <a:solidFill>
                  <a:srgbClr val="FF9900"/>
                </a:solidFill>
              </a:rPr>
              <a:t> </a:t>
            </a:r>
            <a:r>
              <a:rPr lang="en-US" u="sng" dirty="0" smtClean="0">
                <a:solidFill>
                  <a:srgbClr val="FF6600"/>
                </a:solidFill>
              </a:rPr>
              <a:t>data packets to the attached network based on MAC addresses that maps to IP Addresses</a:t>
            </a:r>
            <a:r>
              <a:rPr lang="en-US" dirty="0" smtClean="0"/>
              <a:t> (i.e. ARP Table)</a:t>
            </a:r>
          </a:p>
          <a:p>
            <a:pPr lvl="1">
              <a:buClr>
                <a:srgbClr val="003399"/>
              </a:buClr>
            </a:pPr>
            <a:r>
              <a:rPr lang="en-US" dirty="0" smtClean="0"/>
              <a:t>Each port on a switch is a separate collision domain reducing traffic on the network</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Number Placeholder 3"/>
          <p:cNvSpPr>
            <a:spLocks noGrp="1"/>
          </p:cNvSpPr>
          <p:nvPr>
            <p:ph type="sldNum" sz="quarter" idx="10"/>
          </p:nvPr>
        </p:nvSpPr>
        <p:spPr>
          <a:noFill/>
        </p:spPr>
        <p:txBody>
          <a:bodyPr/>
          <a:lstStyle/>
          <a:p>
            <a:r>
              <a:rPr lang="en-US" dirty="0"/>
              <a:t>- </a:t>
            </a:r>
            <a:fld id="{C899E0A7-EEB7-4AFF-A910-458C1937FBE3}" type="slidenum">
              <a:rPr lang="en-US"/>
              <a:pPr/>
              <a:t>61</a:t>
            </a:fld>
            <a:r>
              <a:rPr lang="en-US" dirty="0"/>
              <a:t> -</a:t>
            </a:r>
          </a:p>
        </p:txBody>
      </p:sp>
      <p:sp>
        <p:nvSpPr>
          <p:cNvPr id="71683" name="Rectangle 2"/>
          <p:cNvSpPr>
            <a:spLocks noGrp="1" noChangeArrowheads="1"/>
          </p:cNvSpPr>
          <p:nvPr>
            <p:ph type="title"/>
          </p:nvPr>
        </p:nvSpPr>
        <p:spPr/>
        <p:txBody>
          <a:bodyPr/>
          <a:lstStyle/>
          <a:p>
            <a:r>
              <a:rPr lang="en-US" sz="1200" dirty="0" smtClean="0"/>
              <a:t>Data-Link &amp; Network Layers (Layer 2+3)</a:t>
            </a:r>
            <a:br>
              <a:rPr lang="en-US" sz="1200" dirty="0" smtClean="0"/>
            </a:br>
            <a:r>
              <a:rPr lang="en-US" dirty="0" smtClean="0"/>
              <a:t>Virtual Local Area Network (VLAN)</a:t>
            </a:r>
          </a:p>
        </p:txBody>
      </p:sp>
      <p:sp>
        <p:nvSpPr>
          <p:cNvPr id="71684" name="Rectangle 3"/>
          <p:cNvSpPr>
            <a:spLocks noGrp="1" noChangeArrowheads="1"/>
          </p:cNvSpPr>
          <p:nvPr>
            <p:ph type="body" idx="1"/>
          </p:nvPr>
        </p:nvSpPr>
        <p:spPr/>
        <p:txBody>
          <a:bodyPr/>
          <a:lstStyle/>
          <a:p>
            <a:pPr>
              <a:lnSpc>
                <a:spcPct val="90000"/>
              </a:lnSpc>
              <a:buClr>
                <a:srgbClr val="003399"/>
              </a:buClr>
            </a:pPr>
            <a:r>
              <a:rPr lang="en-US" u="sng" dirty="0" smtClean="0">
                <a:solidFill>
                  <a:srgbClr val="FF6600"/>
                </a:solidFill>
              </a:rPr>
              <a:t>VLANS</a:t>
            </a:r>
            <a:endParaRPr lang="en-US" dirty="0" smtClean="0"/>
          </a:p>
          <a:p>
            <a:pPr lvl="1">
              <a:lnSpc>
                <a:spcPct val="90000"/>
              </a:lnSpc>
              <a:buClr>
                <a:srgbClr val="003399"/>
              </a:buClr>
            </a:pPr>
            <a:r>
              <a:rPr lang="en-US" dirty="0" smtClean="0"/>
              <a:t> VLAN allows </a:t>
            </a:r>
            <a:r>
              <a:rPr lang="en-US" u="sng" dirty="0" smtClean="0">
                <a:solidFill>
                  <a:srgbClr val="FF6600"/>
                </a:solidFill>
              </a:rPr>
              <a:t>ports</a:t>
            </a:r>
            <a:r>
              <a:rPr lang="en-US" dirty="0" smtClean="0"/>
              <a:t> on a switch to be </a:t>
            </a:r>
            <a:r>
              <a:rPr lang="en-US" u="sng" dirty="0" smtClean="0">
                <a:solidFill>
                  <a:srgbClr val="FF6600"/>
                </a:solidFill>
              </a:rPr>
              <a:t>grouped</a:t>
            </a:r>
            <a:r>
              <a:rPr lang="en-US" dirty="0" smtClean="0"/>
              <a:t> into single </a:t>
            </a:r>
            <a:r>
              <a:rPr lang="en-US" u="sng" dirty="0" smtClean="0">
                <a:solidFill>
                  <a:srgbClr val="FF6600"/>
                </a:solidFill>
              </a:rPr>
              <a:t>broadcast</a:t>
            </a:r>
            <a:r>
              <a:rPr lang="en-US" u="sng" dirty="0" smtClean="0">
                <a:solidFill>
                  <a:srgbClr val="FF9900"/>
                </a:solidFill>
              </a:rPr>
              <a:t> </a:t>
            </a:r>
            <a:r>
              <a:rPr lang="en-US" u="sng" dirty="0" smtClean="0">
                <a:solidFill>
                  <a:srgbClr val="FF6600"/>
                </a:solidFill>
              </a:rPr>
              <a:t>domain</a:t>
            </a:r>
            <a:r>
              <a:rPr lang="en-US" dirty="0" smtClean="0"/>
              <a:t>.  This allows devices to be logically configured as if they are on the same network without regard to their physical location</a:t>
            </a:r>
          </a:p>
          <a:p>
            <a:pPr>
              <a:lnSpc>
                <a:spcPct val="90000"/>
              </a:lnSpc>
              <a:buClr>
                <a:srgbClr val="003399"/>
              </a:buClr>
            </a:pPr>
            <a:r>
              <a:rPr lang="en-US" dirty="0" smtClean="0"/>
              <a:t>Why Use a VLAN?</a:t>
            </a:r>
          </a:p>
          <a:p>
            <a:pPr lvl="1">
              <a:lnSpc>
                <a:spcPct val="90000"/>
              </a:lnSpc>
              <a:buClr>
                <a:srgbClr val="003399"/>
              </a:buClr>
            </a:pPr>
            <a:r>
              <a:rPr lang="en-US" u="sng" dirty="0" smtClean="0">
                <a:solidFill>
                  <a:srgbClr val="FF6600"/>
                </a:solidFill>
              </a:rPr>
              <a:t>Performance</a:t>
            </a:r>
            <a:r>
              <a:rPr lang="en-US" dirty="0" smtClean="0"/>
              <a:t> – In networks where traffic consists of a high percentage of broadcasts and multicasts, VLAN's can reduce the need to send such traffic to unnecessary destinations</a:t>
            </a:r>
          </a:p>
          <a:p>
            <a:pPr lvl="1">
              <a:lnSpc>
                <a:spcPct val="90000"/>
              </a:lnSpc>
              <a:buClr>
                <a:srgbClr val="003399"/>
              </a:buClr>
            </a:pPr>
            <a:r>
              <a:rPr lang="en-US" u="sng" dirty="0" smtClean="0">
                <a:solidFill>
                  <a:srgbClr val="FF6600"/>
                </a:solidFill>
              </a:rPr>
              <a:t>Formation of Virtual Workgroups</a:t>
            </a:r>
            <a:r>
              <a:rPr lang="en-US" dirty="0" smtClean="0"/>
              <a:t> – contain broadcasts and multicasts within the workgroup </a:t>
            </a:r>
          </a:p>
          <a:p>
            <a:pPr lvl="1">
              <a:lnSpc>
                <a:spcPct val="90000"/>
              </a:lnSpc>
              <a:buClr>
                <a:srgbClr val="003399"/>
              </a:buClr>
            </a:pPr>
            <a:r>
              <a:rPr lang="en-US" u="sng" dirty="0" smtClean="0">
                <a:solidFill>
                  <a:srgbClr val="FF6600"/>
                </a:solidFill>
              </a:rPr>
              <a:t>Simplified Administration</a:t>
            </a:r>
            <a:r>
              <a:rPr lang="en-US" dirty="0" smtClean="0"/>
              <a:t> – 70% of network costs are a result of adds, moves, and changes of users in the network</a:t>
            </a:r>
          </a:p>
          <a:p>
            <a:pPr lvl="1">
              <a:lnSpc>
                <a:spcPct val="90000"/>
              </a:lnSpc>
              <a:buClr>
                <a:srgbClr val="003399"/>
              </a:buClr>
            </a:pPr>
            <a:r>
              <a:rPr lang="en-US" u="sng" dirty="0" smtClean="0">
                <a:solidFill>
                  <a:srgbClr val="FF6600"/>
                </a:solidFill>
              </a:rPr>
              <a:t>Reduced Costs and Improve Security</a:t>
            </a:r>
            <a:r>
              <a:rPr lang="en-US" dirty="0" smtClean="0"/>
              <a:t> – Reduces and limits broadcasts</a:t>
            </a:r>
          </a:p>
          <a:p>
            <a:pPr lvl="1">
              <a:lnSpc>
                <a:spcPct val="90000"/>
              </a:lnSpc>
            </a:pPr>
            <a:endParaRPr lang="en-US" dirty="0" smtClean="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Number Placeholder 3"/>
          <p:cNvSpPr>
            <a:spLocks noGrp="1"/>
          </p:cNvSpPr>
          <p:nvPr>
            <p:ph type="sldNum" sz="quarter" idx="10"/>
          </p:nvPr>
        </p:nvSpPr>
        <p:spPr>
          <a:noFill/>
        </p:spPr>
        <p:txBody>
          <a:bodyPr/>
          <a:lstStyle/>
          <a:p>
            <a:r>
              <a:rPr lang="en-US" dirty="0"/>
              <a:t>- </a:t>
            </a:r>
            <a:fld id="{BDD20979-CEDD-4847-8315-11CA29ECDF16}" type="slidenum">
              <a:rPr lang="en-US"/>
              <a:pPr/>
              <a:t>62</a:t>
            </a:fld>
            <a:r>
              <a:rPr lang="en-US" dirty="0"/>
              <a:t> -</a:t>
            </a:r>
          </a:p>
        </p:txBody>
      </p:sp>
      <p:sp>
        <p:nvSpPr>
          <p:cNvPr id="72707" name="Rectangle 2"/>
          <p:cNvSpPr>
            <a:spLocks noGrp="1" noChangeArrowheads="1"/>
          </p:cNvSpPr>
          <p:nvPr>
            <p:ph type="title"/>
          </p:nvPr>
        </p:nvSpPr>
        <p:spPr/>
        <p:txBody>
          <a:bodyPr/>
          <a:lstStyle/>
          <a:p>
            <a:r>
              <a:rPr lang="en-US" sz="1200" dirty="0" smtClean="0"/>
              <a:t>Data-Link &amp; Network Layers (Layer 2+3)</a:t>
            </a:r>
            <a:br>
              <a:rPr lang="en-US" sz="1200" dirty="0" smtClean="0"/>
            </a:br>
            <a:r>
              <a:rPr lang="en-US" dirty="0" smtClean="0"/>
              <a:t>Virtual Local Area Network (VLAN)</a:t>
            </a:r>
          </a:p>
        </p:txBody>
      </p:sp>
      <p:sp>
        <p:nvSpPr>
          <p:cNvPr id="72708" name="Rectangle 3"/>
          <p:cNvSpPr>
            <a:spLocks noGrp="1" noChangeArrowheads="1"/>
          </p:cNvSpPr>
          <p:nvPr>
            <p:ph type="body" idx="1"/>
          </p:nvPr>
        </p:nvSpPr>
        <p:spPr/>
        <p:txBody>
          <a:bodyPr/>
          <a:lstStyle/>
          <a:p>
            <a:pPr>
              <a:lnSpc>
                <a:spcPct val="90000"/>
              </a:lnSpc>
            </a:pPr>
            <a:r>
              <a:rPr lang="en-US" dirty="0" smtClean="0"/>
              <a:t>VLAN membership can be classified by </a:t>
            </a:r>
            <a:r>
              <a:rPr lang="en-US" u="sng" dirty="0" smtClean="0">
                <a:solidFill>
                  <a:srgbClr val="FF6600"/>
                </a:solidFill>
              </a:rPr>
              <a:t>port</a:t>
            </a:r>
            <a:r>
              <a:rPr lang="en-US" dirty="0" smtClean="0"/>
              <a:t>, </a:t>
            </a:r>
            <a:r>
              <a:rPr lang="en-US" u="sng" dirty="0" smtClean="0">
                <a:solidFill>
                  <a:srgbClr val="FF6600"/>
                </a:solidFill>
              </a:rPr>
              <a:t>MAC</a:t>
            </a:r>
            <a:r>
              <a:rPr lang="en-US" u="sng" dirty="0" smtClean="0">
                <a:solidFill>
                  <a:srgbClr val="FF9900"/>
                </a:solidFill>
              </a:rPr>
              <a:t> </a:t>
            </a:r>
            <a:r>
              <a:rPr lang="en-US" u="sng" dirty="0" smtClean="0">
                <a:solidFill>
                  <a:srgbClr val="FF6600"/>
                </a:solidFill>
              </a:rPr>
              <a:t>address</a:t>
            </a:r>
            <a:r>
              <a:rPr lang="en-US" dirty="0" smtClean="0"/>
              <a:t>, and </a:t>
            </a:r>
            <a:r>
              <a:rPr lang="en-US" u="sng" dirty="0" smtClean="0">
                <a:solidFill>
                  <a:srgbClr val="FF6600"/>
                </a:solidFill>
              </a:rPr>
              <a:t>protocol type</a:t>
            </a:r>
            <a:endParaRPr lang="en-US" dirty="0" smtClean="0"/>
          </a:p>
          <a:p>
            <a:pPr lvl="1">
              <a:lnSpc>
                <a:spcPct val="90000"/>
              </a:lnSpc>
            </a:pPr>
            <a:r>
              <a:rPr lang="en-US" dirty="0" smtClean="0"/>
              <a:t>Membership by </a:t>
            </a:r>
            <a:r>
              <a:rPr lang="en-US" u="sng" dirty="0" smtClean="0">
                <a:solidFill>
                  <a:srgbClr val="FF6600"/>
                </a:solidFill>
              </a:rPr>
              <a:t>Port</a:t>
            </a:r>
            <a:r>
              <a:rPr lang="en-US" dirty="0" smtClean="0"/>
              <a:t> – The main disadvantage of this method is that it does not allow for user mobility. If a user moves to a different location away from the assigned VLAN, the network manager must reconfigure the VLAN</a:t>
            </a:r>
          </a:p>
          <a:p>
            <a:pPr lvl="1">
              <a:lnSpc>
                <a:spcPct val="90000"/>
              </a:lnSpc>
            </a:pPr>
            <a:r>
              <a:rPr lang="en-US" dirty="0" smtClean="0"/>
              <a:t>Membership by </a:t>
            </a:r>
            <a:r>
              <a:rPr lang="en-US" u="sng" dirty="0" smtClean="0">
                <a:solidFill>
                  <a:srgbClr val="FF6600"/>
                </a:solidFill>
              </a:rPr>
              <a:t>MAC Address</a:t>
            </a:r>
            <a:r>
              <a:rPr lang="en-US" dirty="0" smtClean="0"/>
              <a:t> – The main problem with this method is that VLAN membership must be assigned initially. In networks with thousands of users, this is no easy task</a:t>
            </a:r>
          </a:p>
          <a:p>
            <a:pPr lvl="1">
              <a:lnSpc>
                <a:spcPct val="90000"/>
              </a:lnSpc>
            </a:pPr>
            <a:r>
              <a:rPr lang="en-US" dirty="0" smtClean="0"/>
              <a:t>Membership by </a:t>
            </a:r>
            <a:r>
              <a:rPr lang="en-US" u="sng" dirty="0" smtClean="0">
                <a:solidFill>
                  <a:srgbClr val="FF6600"/>
                </a:solidFill>
              </a:rPr>
              <a:t>Protocol Type</a:t>
            </a:r>
            <a:r>
              <a:rPr lang="en-US" dirty="0" smtClean="0"/>
              <a:t> – The network IP subnet address can be used to classify VLAN membership users can move their workstations without reconfiguring their network addresses. The only problem is that it generally takes longer to forward packets using Layer 3 information than using MAC addresses</a:t>
            </a:r>
          </a:p>
          <a:p>
            <a:pPr lvl="1">
              <a:lnSpc>
                <a:spcPct val="90000"/>
              </a:lnSpc>
            </a:pPr>
            <a:r>
              <a:rPr lang="en-US" dirty="0" smtClean="0"/>
              <a:t>VLAN membership can also be based on application or service, or any combination</a:t>
            </a:r>
          </a:p>
        </p:txBody>
      </p:sp>
      <p:sp>
        <p:nvSpPr>
          <p:cNvPr id="5" name="TextBox 4"/>
          <p:cNvSpPr txBox="1"/>
          <p:nvPr/>
        </p:nvSpPr>
        <p:spPr>
          <a:xfrm>
            <a:off x="3830917" y="6324600"/>
            <a:ext cx="5236883" cy="276999"/>
          </a:xfrm>
          <a:prstGeom prst="rect">
            <a:avLst/>
          </a:prstGeom>
          <a:noFill/>
        </p:spPr>
        <p:txBody>
          <a:bodyPr wrap="none" rtlCol="0">
            <a:spAutoFit/>
          </a:bodyPr>
          <a:lstStyle/>
          <a:p>
            <a:r>
              <a:rPr lang="en-US" b="1" dirty="0" smtClean="0">
                <a:solidFill>
                  <a:srgbClr val="003399"/>
                </a:solidFill>
              </a:rPr>
              <a:t>Reference: </a:t>
            </a:r>
            <a:r>
              <a:rPr lang="en-US" dirty="0" smtClean="0">
                <a:solidFill>
                  <a:srgbClr val="003399"/>
                </a:solidFill>
              </a:rPr>
              <a:t>IEEE STD 802.1Q, </a:t>
            </a:r>
            <a:r>
              <a:rPr lang="en-US" i="1" dirty="0" smtClean="0">
                <a:solidFill>
                  <a:srgbClr val="003399"/>
                </a:solidFill>
              </a:rPr>
              <a:t>Virtual Bridged Local Area Networks</a:t>
            </a:r>
            <a:r>
              <a:rPr lang="en-US" dirty="0" smtClean="0">
                <a:solidFill>
                  <a:srgbClr val="003399"/>
                </a:solidFill>
              </a:rPr>
              <a:t>, 2006.</a:t>
            </a:r>
            <a:endParaRPr lang="en-US" b="1" dirty="0">
              <a:solidFill>
                <a:srgbClr val="003399"/>
              </a:solidFill>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normAutofit lnSpcReduction="10000"/>
          </a:bodyPr>
          <a:lstStyle/>
          <a:p>
            <a:r>
              <a:rPr lang="en-US" dirty="0" smtClean="0"/>
              <a:t>What are the two data link layer protocols that control LAN transmissions:</a:t>
            </a:r>
          </a:p>
          <a:p>
            <a:pPr lvl="1"/>
            <a:r>
              <a:rPr lang="en-US" dirty="0" smtClean="0"/>
              <a:t> </a:t>
            </a:r>
          </a:p>
          <a:p>
            <a:pPr lvl="1"/>
            <a:r>
              <a:rPr lang="en-US" dirty="0" smtClean="0"/>
              <a:t> </a:t>
            </a:r>
          </a:p>
          <a:p>
            <a:endParaRPr lang="en-US" dirty="0" smtClean="0"/>
          </a:p>
          <a:p>
            <a:r>
              <a:rPr lang="en-US" dirty="0" smtClean="0"/>
              <a:t>What are the three media access methods used by packets to access the network medium?</a:t>
            </a:r>
          </a:p>
          <a:p>
            <a:pPr lvl="1"/>
            <a:r>
              <a:rPr lang="en-US" dirty="0" smtClean="0"/>
              <a:t> </a:t>
            </a:r>
          </a:p>
          <a:p>
            <a:pPr lvl="1"/>
            <a:r>
              <a:rPr lang="en-US" dirty="0" smtClean="0"/>
              <a:t> </a:t>
            </a:r>
          </a:p>
          <a:p>
            <a:pPr lvl="1"/>
            <a:r>
              <a:rPr lang="en-US" dirty="0" smtClean="0"/>
              <a:t> </a:t>
            </a:r>
          </a:p>
          <a:p>
            <a:endParaRPr lang="en-US" dirty="0" smtClean="0"/>
          </a:p>
          <a:p>
            <a:r>
              <a:rPr lang="en-US" dirty="0" smtClean="0"/>
              <a:t>What are the two types of network switching commonly used in WAN?</a:t>
            </a:r>
          </a:p>
          <a:p>
            <a:pPr lvl="1"/>
            <a:r>
              <a:rPr lang="en-US" dirty="0" smtClean="0"/>
              <a:t> </a:t>
            </a:r>
          </a:p>
          <a:p>
            <a:pPr lvl="1"/>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r>
              <a:rPr lang="en-US" dirty="0" smtClean="0"/>
              <a:t>- </a:t>
            </a:r>
            <a:fld id="{A0E4D1EF-C73B-45D1-AE01-77128BFC74CC}" type="slidenum">
              <a:rPr lang="en-US" smtClean="0"/>
              <a:pPr>
                <a:defRPr/>
              </a:pPr>
              <a:t>63</a:t>
            </a:fld>
            <a:r>
              <a:rPr lang="en-US" dirty="0" smtClean="0"/>
              <a:t> -</a:t>
            </a:r>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Answers:</a:t>
            </a:r>
            <a:endParaRPr lang="en-US" dirty="0"/>
          </a:p>
        </p:txBody>
      </p:sp>
      <p:sp>
        <p:nvSpPr>
          <p:cNvPr id="3" name="Content Placeholder 2"/>
          <p:cNvSpPr>
            <a:spLocks noGrp="1"/>
          </p:cNvSpPr>
          <p:nvPr>
            <p:ph idx="1"/>
          </p:nvPr>
        </p:nvSpPr>
        <p:spPr/>
        <p:txBody>
          <a:bodyPr>
            <a:normAutofit lnSpcReduction="10000"/>
          </a:bodyPr>
          <a:lstStyle/>
          <a:p>
            <a:r>
              <a:rPr lang="en-US" dirty="0" smtClean="0"/>
              <a:t>What are the two data link layer protocols that control LAN transmissions:</a:t>
            </a:r>
          </a:p>
          <a:p>
            <a:pPr lvl="1"/>
            <a:r>
              <a:rPr lang="en-US" dirty="0" smtClean="0"/>
              <a:t> </a:t>
            </a:r>
            <a:r>
              <a:rPr lang="en-US" u="sng" dirty="0" smtClean="0">
                <a:solidFill>
                  <a:srgbClr val="FF6600"/>
                </a:solidFill>
              </a:rPr>
              <a:t>Media Access Control (MAC)</a:t>
            </a:r>
          </a:p>
          <a:p>
            <a:pPr lvl="1"/>
            <a:r>
              <a:rPr lang="en-US" dirty="0" smtClean="0"/>
              <a:t> </a:t>
            </a:r>
            <a:r>
              <a:rPr lang="en-US" u="sng" dirty="0" smtClean="0">
                <a:solidFill>
                  <a:srgbClr val="FF6600"/>
                </a:solidFill>
              </a:rPr>
              <a:t>Logical Link Control (LLC)</a:t>
            </a:r>
          </a:p>
          <a:p>
            <a:endParaRPr lang="en-US" dirty="0" smtClean="0"/>
          </a:p>
          <a:p>
            <a:r>
              <a:rPr lang="en-US" dirty="0" smtClean="0"/>
              <a:t>What are the three media access methods used by packets to access the network medium?</a:t>
            </a:r>
          </a:p>
          <a:p>
            <a:pPr lvl="1"/>
            <a:r>
              <a:rPr lang="en-US" dirty="0" smtClean="0"/>
              <a:t> </a:t>
            </a:r>
            <a:r>
              <a:rPr lang="en-US" u="sng" dirty="0" smtClean="0">
                <a:solidFill>
                  <a:srgbClr val="FF6600"/>
                </a:solidFill>
              </a:rPr>
              <a:t>Carrier Sensing Multiple Access (CSMA)</a:t>
            </a:r>
          </a:p>
          <a:p>
            <a:pPr lvl="1"/>
            <a:r>
              <a:rPr lang="en-US" dirty="0" smtClean="0"/>
              <a:t> </a:t>
            </a:r>
            <a:r>
              <a:rPr lang="en-US" u="sng" dirty="0" smtClean="0">
                <a:solidFill>
                  <a:srgbClr val="FF6600"/>
                </a:solidFill>
              </a:rPr>
              <a:t>Token Passing</a:t>
            </a:r>
          </a:p>
          <a:p>
            <a:pPr lvl="1"/>
            <a:r>
              <a:rPr lang="en-US" dirty="0" smtClean="0"/>
              <a:t> </a:t>
            </a:r>
            <a:r>
              <a:rPr lang="en-US" u="sng" dirty="0" smtClean="0">
                <a:solidFill>
                  <a:srgbClr val="FF6600"/>
                </a:solidFill>
              </a:rPr>
              <a:t>Polling</a:t>
            </a:r>
          </a:p>
          <a:p>
            <a:endParaRPr lang="en-US" dirty="0" smtClean="0"/>
          </a:p>
          <a:p>
            <a:r>
              <a:rPr lang="en-US" dirty="0" smtClean="0"/>
              <a:t>What are the two types of network switching commonly used in WAN?</a:t>
            </a:r>
          </a:p>
          <a:p>
            <a:pPr lvl="1"/>
            <a:r>
              <a:rPr lang="en-US" dirty="0" smtClean="0"/>
              <a:t> </a:t>
            </a:r>
            <a:r>
              <a:rPr lang="en-US" u="sng" dirty="0" smtClean="0">
                <a:solidFill>
                  <a:srgbClr val="FF6600"/>
                </a:solidFill>
              </a:rPr>
              <a:t>Circuit switching</a:t>
            </a:r>
          </a:p>
          <a:p>
            <a:pPr lvl="1"/>
            <a:r>
              <a:rPr lang="en-US" dirty="0" smtClean="0"/>
              <a:t> </a:t>
            </a:r>
            <a:r>
              <a:rPr lang="en-US" u="sng" dirty="0" smtClean="0">
                <a:solidFill>
                  <a:srgbClr val="FF6600"/>
                </a:solidFill>
              </a:rPr>
              <a:t>Packet switching</a:t>
            </a:r>
            <a:endParaRPr lang="en-US" u="sng" dirty="0">
              <a:solidFill>
                <a:srgbClr val="FF6600"/>
              </a:solidFill>
            </a:endParaRPr>
          </a:p>
        </p:txBody>
      </p:sp>
      <p:sp>
        <p:nvSpPr>
          <p:cNvPr id="4" name="Slide Number Placeholder 3"/>
          <p:cNvSpPr>
            <a:spLocks noGrp="1"/>
          </p:cNvSpPr>
          <p:nvPr>
            <p:ph type="sldNum" sz="quarter" idx="10"/>
          </p:nvPr>
        </p:nvSpPr>
        <p:spPr/>
        <p:txBody>
          <a:bodyPr/>
          <a:lstStyle/>
          <a:p>
            <a:pPr>
              <a:defRPr/>
            </a:pPr>
            <a:r>
              <a:rPr lang="en-US" dirty="0" smtClean="0"/>
              <a:t>- </a:t>
            </a:r>
            <a:fld id="{A0E4D1EF-C73B-45D1-AE01-77128BFC74CC}" type="slidenum">
              <a:rPr lang="en-US" smtClean="0"/>
              <a:pPr>
                <a:defRPr/>
              </a:pPr>
              <a:t>64</a:t>
            </a:fld>
            <a:r>
              <a:rPr lang="en-US" dirty="0" smtClean="0"/>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 calcmode="lin" valueType="num">
                                      <p:cBhvr additive="base">
                                        <p:cTn id="18"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par>
                          <p:cTn id="20" fill="hold">
                            <p:stCondLst>
                              <p:cond delay="500"/>
                            </p:stCondLst>
                            <p:childTnLst>
                              <p:par>
                                <p:cTn id="21" presetID="2" presetClass="entr" presetSubtype="8" fill="hold" nodeType="after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additive="base">
                                        <p:cTn id="23"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2" presetClass="entr" presetSubtype="8" fill="hold" nodeType="after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 calcmode="lin" valueType="num">
                                      <p:cBhvr additive="base">
                                        <p:cTn id="28"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29"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nodeType="clickEffect">
                                  <p:stCondLst>
                                    <p:cond delay="0"/>
                                  </p:stCondLst>
                                  <p:childTnLst>
                                    <p:set>
                                      <p:cBhvr>
                                        <p:cTn id="33" dur="1" fill="hold">
                                          <p:stCondLst>
                                            <p:cond delay="0"/>
                                          </p:stCondLst>
                                        </p:cTn>
                                        <p:tgtEl>
                                          <p:spTgt spid="3">
                                            <p:txEl>
                                              <p:pRg st="10" end="10"/>
                                            </p:txEl>
                                          </p:spTgt>
                                        </p:tgtEl>
                                        <p:attrNameLst>
                                          <p:attrName>style.visibility</p:attrName>
                                        </p:attrNameLst>
                                      </p:cBhvr>
                                      <p:to>
                                        <p:strVal val="visible"/>
                                      </p:to>
                                    </p:set>
                                    <p:anim calcmode="lin" valueType="num">
                                      <p:cBhvr additive="base">
                                        <p:cTn id="34" dur="500" fill="hold"/>
                                        <p:tgtEl>
                                          <p:spTgt spid="3">
                                            <p:txEl>
                                              <p:pRg st="10" end="10"/>
                                            </p:txEl>
                                          </p:spTgt>
                                        </p:tgtEl>
                                        <p:attrNameLst>
                                          <p:attrName>ppt_x</p:attrName>
                                        </p:attrNameLst>
                                      </p:cBhvr>
                                      <p:tavLst>
                                        <p:tav tm="0">
                                          <p:val>
                                            <p:strVal val="0-#ppt_w/2"/>
                                          </p:val>
                                        </p:tav>
                                        <p:tav tm="100000">
                                          <p:val>
                                            <p:strVal val="#ppt_x"/>
                                          </p:val>
                                        </p:tav>
                                      </p:tavLst>
                                    </p:anim>
                                    <p:anim calcmode="lin" valueType="num">
                                      <p:cBhvr additive="base">
                                        <p:cTn id="35" dur="500" fill="hold"/>
                                        <p:tgtEl>
                                          <p:spTgt spid="3">
                                            <p:txEl>
                                              <p:pRg st="10" end="10"/>
                                            </p:txEl>
                                          </p:spTgt>
                                        </p:tgtEl>
                                        <p:attrNameLst>
                                          <p:attrName>ppt_y</p:attrName>
                                        </p:attrNameLst>
                                      </p:cBhvr>
                                      <p:tavLst>
                                        <p:tav tm="0">
                                          <p:val>
                                            <p:strVal val="#ppt_y"/>
                                          </p:val>
                                        </p:tav>
                                        <p:tav tm="100000">
                                          <p:val>
                                            <p:strVal val="#ppt_y"/>
                                          </p:val>
                                        </p:tav>
                                      </p:tavLst>
                                    </p:anim>
                                  </p:childTnLst>
                                </p:cTn>
                              </p:par>
                            </p:childTnLst>
                          </p:cTn>
                        </p:par>
                        <p:par>
                          <p:cTn id="36" fill="hold">
                            <p:stCondLst>
                              <p:cond delay="500"/>
                            </p:stCondLst>
                            <p:childTnLst>
                              <p:par>
                                <p:cTn id="37" presetID="2" presetClass="entr" presetSubtype="8" fill="hold" nodeType="after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anim calcmode="lin" valueType="num">
                                      <p:cBhvr additive="base">
                                        <p:cTn id="39" dur="500" fill="hold"/>
                                        <p:tgtEl>
                                          <p:spTgt spid="3">
                                            <p:txEl>
                                              <p:pRg st="11" end="11"/>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3">
                                            <p:txEl>
                                              <p:pRg st="11" end="1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r>
              <a:rPr lang="en-US" dirty="0" smtClean="0"/>
              <a:t>What type of WAN device facilitates communications between two types of networks?</a:t>
            </a:r>
          </a:p>
          <a:p>
            <a:pPr lvl="1"/>
            <a:r>
              <a:rPr lang="en-US" dirty="0" smtClean="0"/>
              <a:t> </a:t>
            </a:r>
          </a:p>
          <a:p>
            <a:endParaRPr lang="en-US" dirty="0" smtClean="0"/>
          </a:p>
          <a:p>
            <a:r>
              <a:rPr lang="en-US" dirty="0" smtClean="0"/>
              <a:t>What type of WAN device enables multiple signals to be sent out simultaneously over a physical circuit?</a:t>
            </a:r>
          </a:p>
          <a:p>
            <a:pPr lvl="1"/>
            <a:r>
              <a:rPr lang="en-US" dirty="0" smtClean="0"/>
              <a:t> </a:t>
            </a:r>
          </a:p>
          <a:p>
            <a:endParaRPr lang="en-US" dirty="0" smtClean="0"/>
          </a:p>
          <a:p>
            <a:r>
              <a:rPr lang="en-US" dirty="0" smtClean="0"/>
              <a:t>VLAN membership can be organized by:</a:t>
            </a:r>
          </a:p>
          <a:p>
            <a:pPr lvl="1"/>
            <a:r>
              <a:rPr lang="en-US" dirty="0" smtClean="0"/>
              <a:t> </a:t>
            </a:r>
          </a:p>
          <a:p>
            <a:pPr lvl="1"/>
            <a:r>
              <a:rPr lang="en-US" dirty="0" smtClean="0"/>
              <a:t> </a:t>
            </a:r>
          </a:p>
          <a:p>
            <a:pPr lvl="1"/>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r>
              <a:rPr lang="en-US" dirty="0" smtClean="0"/>
              <a:t>- </a:t>
            </a:r>
            <a:fld id="{A0E4D1EF-C73B-45D1-AE01-77128BFC74CC}" type="slidenum">
              <a:rPr lang="en-US" smtClean="0"/>
              <a:pPr>
                <a:defRPr/>
              </a:pPr>
              <a:t>65</a:t>
            </a:fld>
            <a:r>
              <a:rPr lang="en-US" dirty="0" smtClean="0"/>
              <a:t> -</a:t>
            </a:r>
            <a:endParaRPr lang="en-US"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Answers:</a:t>
            </a:r>
            <a:endParaRPr lang="en-US" dirty="0"/>
          </a:p>
        </p:txBody>
      </p:sp>
      <p:sp>
        <p:nvSpPr>
          <p:cNvPr id="3" name="Content Placeholder 2"/>
          <p:cNvSpPr>
            <a:spLocks noGrp="1"/>
          </p:cNvSpPr>
          <p:nvPr>
            <p:ph idx="1"/>
          </p:nvPr>
        </p:nvSpPr>
        <p:spPr/>
        <p:txBody>
          <a:bodyPr/>
          <a:lstStyle/>
          <a:p>
            <a:r>
              <a:rPr lang="en-US" dirty="0" smtClean="0"/>
              <a:t>What type of WAN device facilitates communications between two types of networks?</a:t>
            </a:r>
          </a:p>
          <a:p>
            <a:pPr lvl="1"/>
            <a:r>
              <a:rPr lang="en-US" dirty="0" smtClean="0"/>
              <a:t> </a:t>
            </a:r>
            <a:r>
              <a:rPr lang="en-US" u="sng" dirty="0" smtClean="0">
                <a:solidFill>
                  <a:srgbClr val="FF6600"/>
                </a:solidFill>
              </a:rPr>
              <a:t>Gateway</a:t>
            </a:r>
          </a:p>
          <a:p>
            <a:endParaRPr lang="en-US" dirty="0" smtClean="0"/>
          </a:p>
          <a:p>
            <a:r>
              <a:rPr lang="en-US" dirty="0" smtClean="0"/>
              <a:t>What type of WAN device enables multiple signals to be sent out simultaneously over a physical circuit?</a:t>
            </a:r>
          </a:p>
          <a:p>
            <a:pPr lvl="1"/>
            <a:r>
              <a:rPr lang="en-US" dirty="0" smtClean="0"/>
              <a:t> </a:t>
            </a:r>
            <a:r>
              <a:rPr lang="en-US" u="sng" dirty="0" smtClean="0">
                <a:solidFill>
                  <a:srgbClr val="FF6600"/>
                </a:solidFill>
              </a:rPr>
              <a:t>Multiplexer (MUX)</a:t>
            </a:r>
          </a:p>
          <a:p>
            <a:endParaRPr lang="en-US" dirty="0" smtClean="0"/>
          </a:p>
          <a:p>
            <a:r>
              <a:rPr lang="en-US" dirty="0" smtClean="0"/>
              <a:t>VLAN membership can be organized by:</a:t>
            </a:r>
          </a:p>
          <a:p>
            <a:pPr lvl="1"/>
            <a:r>
              <a:rPr lang="en-US" dirty="0" smtClean="0"/>
              <a:t> </a:t>
            </a:r>
            <a:r>
              <a:rPr lang="en-US" u="sng" dirty="0" smtClean="0">
                <a:solidFill>
                  <a:srgbClr val="FF6600"/>
                </a:solidFill>
              </a:rPr>
              <a:t>Port</a:t>
            </a:r>
          </a:p>
          <a:p>
            <a:pPr lvl="1"/>
            <a:r>
              <a:rPr lang="en-US" dirty="0" smtClean="0"/>
              <a:t> </a:t>
            </a:r>
            <a:r>
              <a:rPr lang="en-US" u="sng" dirty="0" smtClean="0">
                <a:solidFill>
                  <a:srgbClr val="FF6600"/>
                </a:solidFill>
              </a:rPr>
              <a:t>MAC Address</a:t>
            </a:r>
          </a:p>
          <a:p>
            <a:pPr lvl="1"/>
            <a:r>
              <a:rPr lang="en-US" dirty="0" smtClean="0"/>
              <a:t> </a:t>
            </a:r>
            <a:r>
              <a:rPr lang="en-US" u="sng" dirty="0" smtClean="0">
                <a:solidFill>
                  <a:srgbClr val="FF6600"/>
                </a:solidFill>
              </a:rPr>
              <a:t>Protocol Type</a:t>
            </a:r>
            <a:endParaRPr lang="en-US" u="sng" dirty="0">
              <a:solidFill>
                <a:srgbClr val="FF6600"/>
              </a:solidFill>
            </a:endParaRPr>
          </a:p>
        </p:txBody>
      </p:sp>
      <p:sp>
        <p:nvSpPr>
          <p:cNvPr id="4" name="Slide Number Placeholder 3"/>
          <p:cNvSpPr>
            <a:spLocks noGrp="1"/>
          </p:cNvSpPr>
          <p:nvPr>
            <p:ph type="sldNum" sz="quarter" idx="10"/>
          </p:nvPr>
        </p:nvSpPr>
        <p:spPr/>
        <p:txBody>
          <a:bodyPr/>
          <a:lstStyle/>
          <a:p>
            <a:pPr>
              <a:defRPr/>
            </a:pPr>
            <a:r>
              <a:rPr lang="en-US" dirty="0" smtClean="0"/>
              <a:t>- </a:t>
            </a:r>
            <a:fld id="{A0E4D1EF-C73B-45D1-AE01-77128BFC74CC}" type="slidenum">
              <a:rPr lang="en-US" smtClean="0"/>
              <a:pPr>
                <a:defRPr/>
              </a:pPr>
              <a:t>66</a:t>
            </a:fld>
            <a:r>
              <a:rPr lang="en-US" dirty="0" smtClean="0"/>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 calcmode="lin" valueType="num">
                                      <p:cBhvr additive="base">
                                        <p:cTn id="19"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2" presetClass="entr" presetSubtype="8" fill="hold" nodeType="afterEffect">
                                  <p:stCondLst>
                                    <p:cond delay="0"/>
                                  </p:stCondLst>
                                  <p:childTnLst>
                                    <p:set>
                                      <p:cBhvr>
                                        <p:cTn id="23" dur="1" fill="hold">
                                          <p:stCondLst>
                                            <p:cond delay="0"/>
                                          </p:stCondLst>
                                        </p:cTn>
                                        <p:tgtEl>
                                          <p:spTgt spid="3">
                                            <p:txEl>
                                              <p:pRg st="8" end="8"/>
                                            </p:txEl>
                                          </p:spTgt>
                                        </p:tgtEl>
                                        <p:attrNameLst>
                                          <p:attrName>style.visibility</p:attrName>
                                        </p:attrNameLst>
                                      </p:cBhvr>
                                      <p:to>
                                        <p:strVal val="visible"/>
                                      </p:to>
                                    </p:set>
                                    <p:anim calcmode="lin" valueType="num">
                                      <p:cBhvr additive="base">
                                        <p:cTn id="24"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par>
                          <p:cTn id="26" fill="hold">
                            <p:stCondLst>
                              <p:cond delay="1000"/>
                            </p:stCondLst>
                            <p:childTnLst>
                              <p:par>
                                <p:cTn id="27" presetID="2" presetClass="entr" presetSubtype="8" fill="hold" nodeType="after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anim calcmode="lin" valueType="num">
                                      <p:cBhvr additive="base">
                                        <p:cTn id="29" dur="50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Number Placeholder 3"/>
          <p:cNvSpPr>
            <a:spLocks noGrp="1"/>
          </p:cNvSpPr>
          <p:nvPr>
            <p:ph type="sldNum" sz="quarter" idx="10"/>
          </p:nvPr>
        </p:nvSpPr>
        <p:spPr>
          <a:noFill/>
        </p:spPr>
        <p:txBody>
          <a:bodyPr/>
          <a:lstStyle/>
          <a:p>
            <a:r>
              <a:rPr lang="en-US" dirty="0"/>
              <a:t>- </a:t>
            </a:r>
            <a:fld id="{42DF84D4-03EB-4ADD-A45A-9903787215CD}" type="slidenum">
              <a:rPr lang="en-US"/>
              <a:pPr/>
              <a:t>67</a:t>
            </a:fld>
            <a:r>
              <a:rPr lang="en-US" dirty="0"/>
              <a:t> -</a:t>
            </a:r>
          </a:p>
        </p:txBody>
      </p:sp>
      <p:sp>
        <p:nvSpPr>
          <p:cNvPr id="73731" name="Rectangle 2"/>
          <p:cNvSpPr>
            <a:spLocks noGrp="1" noChangeArrowheads="1"/>
          </p:cNvSpPr>
          <p:nvPr>
            <p:ph type="title"/>
          </p:nvPr>
        </p:nvSpPr>
        <p:spPr/>
        <p:txBody>
          <a:bodyPr/>
          <a:lstStyle/>
          <a:p>
            <a:r>
              <a:rPr lang="en-US" sz="1200" dirty="0" smtClean="0"/>
              <a:t>Topics</a:t>
            </a:r>
            <a:br>
              <a:rPr lang="en-US" sz="1200" dirty="0" smtClean="0"/>
            </a:br>
            <a:r>
              <a:rPr lang="en-US" dirty="0" smtClean="0"/>
              <a:t>Telecommunications &amp; Network Security Domain – Part 1 </a:t>
            </a:r>
          </a:p>
        </p:txBody>
      </p:sp>
      <p:sp>
        <p:nvSpPr>
          <p:cNvPr id="73732" name="Rectangle 3"/>
          <p:cNvSpPr>
            <a:spLocks noGrp="1" noChangeArrowheads="1"/>
          </p:cNvSpPr>
          <p:nvPr>
            <p:ph type="body" idx="1"/>
          </p:nvPr>
        </p:nvSpPr>
        <p:spPr>
          <a:xfrm>
            <a:off x="685800" y="1143000"/>
            <a:ext cx="7772400" cy="5486400"/>
          </a:xfrm>
        </p:spPr>
        <p:txBody>
          <a:bodyPr/>
          <a:lstStyle/>
          <a:p>
            <a:pPr>
              <a:lnSpc>
                <a:spcPct val="90000"/>
              </a:lnSpc>
            </a:pPr>
            <a:r>
              <a:rPr lang="en-US" dirty="0" smtClean="0"/>
              <a:t>Security Principles &amp; Internet Protocol (IP) Architecture</a:t>
            </a:r>
          </a:p>
          <a:p>
            <a:pPr>
              <a:lnSpc>
                <a:spcPct val="90000"/>
              </a:lnSpc>
            </a:pPr>
            <a:r>
              <a:rPr lang="en-US" dirty="0" smtClean="0"/>
              <a:t>Terms &amp; Definitions</a:t>
            </a:r>
          </a:p>
          <a:p>
            <a:pPr lvl="1">
              <a:lnSpc>
                <a:spcPct val="90000"/>
              </a:lnSpc>
            </a:pPr>
            <a:r>
              <a:rPr lang="en-US" dirty="0" smtClean="0"/>
              <a:t>Types of Data Network Structure</a:t>
            </a:r>
          </a:p>
          <a:p>
            <a:pPr lvl="1">
              <a:lnSpc>
                <a:spcPct val="90000"/>
              </a:lnSpc>
            </a:pPr>
            <a:r>
              <a:rPr lang="en-US" dirty="0" smtClean="0"/>
              <a:t>Methods &amp; Modes of Data Network Communications</a:t>
            </a:r>
          </a:p>
          <a:p>
            <a:pPr lvl="1">
              <a:lnSpc>
                <a:spcPct val="90000"/>
              </a:lnSpc>
            </a:pPr>
            <a:r>
              <a:rPr lang="en-US" dirty="0" smtClean="0"/>
              <a:t>Types of Data Networks</a:t>
            </a:r>
          </a:p>
          <a:p>
            <a:pPr lvl="1">
              <a:lnSpc>
                <a:spcPct val="90000"/>
              </a:lnSpc>
            </a:pPr>
            <a:r>
              <a:rPr lang="en-US" dirty="0" smtClean="0"/>
              <a:t>Types of Data Networks Topology</a:t>
            </a:r>
          </a:p>
          <a:p>
            <a:pPr>
              <a:lnSpc>
                <a:spcPct val="90000"/>
              </a:lnSpc>
            </a:pPr>
            <a:r>
              <a:rPr lang="en-US" dirty="0" smtClean="0"/>
              <a:t>OSI Reference Model and TCP/IP Model</a:t>
            </a:r>
          </a:p>
          <a:p>
            <a:pPr lvl="1">
              <a:lnSpc>
                <a:spcPct val="90000"/>
              </a:lnSpc>
            </a:pPr>
            <a:r>
              <a:rPr lang="en-US" dirty="0" smtClean="0"/>
              <a:t>Physical Layer (Layer 1)</a:t>
            </a:r>
          </a:p>
          <a:p>
            <a:pPr lvl="1">
              <a:lnSpc>
                <a:spcPct val="90000"/>
              </a:lnSpc>
            </a:pPr>
            <a:r>
              <a:rPr lang="en-US" dirty="0" smtClean="0"/>
              <a:t>Data-Link Layer (Layer 2)</a:t>
            </a:r>
          </a:p>
          <a:p>
            <a:pPr lvl="1">
              <a:lnSpc>
                <a:spcPct val="90000"/>
              </a:lnSpc>
            </a:pPr>
            <a:r>
              <a:rPr lang="en-US" dirty="0" smtClean="0"/>
              <a:t>Network Layer (Layer 3)</a:t>
            </a:r>
          </a:p>
          <a:p>
            <a:pPr lvl="1">
              <a:lnSpc>
                <a:spcPct val="90000"/>
              </a:lnSpc>
            </a:pPr>
            <a:r>
              <a:rPr lang="en-US" dirty="0" smtClean="0"/>
              <a:t>Transport Layer (Layer 4)</a:t>
            </a:r>
          </a:p>
          <a:p>
            <a:pPr lvl="1">
              <a:lnSpc>
                <a:spcPct val="90000"/>
              </a:lnSpc>
            </a:pPr>
            <a:r>
              <a:rPr lang="en-US" dirty="0" smtClean="0"/>
              <a:t>Session Layer (Layer 5)</a:t>
            </a:r>
          </a:p>
          <a:p>
            <a:pPr lvl="1">
              <a:lnSpc>
                <a:spcPct val="90000"/>
              </a:lnSpc>
            </a:pPr>
            <a:r>
              <a:rPr lang="en-US" dirty="0" smtClean="0"/>
              <a:t>Presentation Layer (Layer 6)</a:t>
            </a:r>
          </a:p>
          <a:p>
            <a:pPr lvl="1">
              <a:lnSpc>
                <a:spcPct val="90000"/>
              </a:lnSpc>
            </a:pPr>
            <a:r>
              <a:rPr lang="en-US" dirty="0" smtClean="0"/>
              <a:t>Application Layer (Layer 7)</a:t>
            </a:r>
          </a:p>
        </p:txBody>
      </p:sp>
      <p:sp>
        <p:nvSpPr>
          <p:cNvPr id="73733" name="AutoShape 4"/>
          <p:cNvSpPr>
            <a:spLocks noChangeArrowheads="1"/>
          </p:cNvSpPr>
          <p:nvPr/>
        </p:nvSpPr>
        <p:spPr bwMode="auto">
          <a:xfrm>
            <a:off x="304800" y="4638675"/>
            <a:ext cx="609600" cy="457200"/>
          </a:xfrm>
          <a:custGeom>
            <a:avLst/>
            <a:gdLst>
              <a:gd name="T0" fmla="*/ 457200 w 21600"/>
              <a:gd name="T1" fmla="*/ 0 h 21600"/>
              <a:gd name="T2" fmla="*/ 0 w 21600"/>
              <a:gd name="T3" fmla="*/ 228600 h 21600"/>
              <a:gd name="T4" fmla="*/ 457200 w 21600"/>
              <a:gd name="T5" fmla="*/ 457200 h 21600"/>
              <a:gd name="T6" fmla="*/ 609600 w 21600"/>
              <a:gd name="T7" fmla="*/ 2286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6600"/>
          </a:solidFill>
          <a:ln w="9525">
            <a:noFill/>
            <a:miter lim="800000"/>
            <a:headEnd/>
            <a:tailEnd/>
          </a:ln>
        </p:spPr>
        <p:txBody>
          <a:bodyPr wrap="none" anchor="ctr">
            <a:spAutoFit/>
          </a:bodyPr>
          <a:lstStyle/>
          <a:p>
            <a:endParaRPr 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Slide Number Placeholder 3"/>
          <p:cNvSpPr>
            <a:spLocks noGrp="1"/>
          </p:cNvSpPr>
          <p:nvPr>
            <p:ph type="sldNum" sz="quarter" idx="10"/>
          </p:nvPr>
        </p:nvSpPr>
        <p:spPr>
          <a:noFill/>
        </p:spPr>
        <p:txBody>
          <a:bodyPr/>
          <a:lstStyle/>
          <a:p>
            <a:r>
              <a:rPr lang="en-US" dirty="0"/>
              <a:t>- </a:t>
            </a:r>
            <a:fld id="{8B3A1B8F-E112-418E-8F99-588DECF3E65F}" type="slidenum">
              <a:rPr lang="en-US"/>
              <a:pPr/>
              <a:t>68</a:t>
            </a:fld>
            <a:r>
              <a:rPr lang="en-US" dirty="0"/>
              <a:t> -</a:t>
            </a:r>
          </a:p>
        </p:txBody>
      </p:sp>
      <p:sp>
        <p:nvSpPr>
          <p:cNvPr id="26628" name="Rectangle 2"/>
          <p:cNvSpPr>
            <a:spLocks noGrp="1" noChangeArrowheads="1"/>
          </p:cNvSpPr>
          <p:nvPr>
            <p:ph type="title"/>
          </p:nvPr>
        </p:nvSpPr>
        <p:spPr/>
        <p:txBody>
          <a:bodyPr/>
          <a:lstStyle/>
          <a:p>
            <a:r>
              <a:rPr lang="en-US" sz="1200" dirty="0" smtClean="0"/>
              <a:t>OSI Reference Model</a:t>
            </a:r>
            <a:r>
              <a:rPr lang="en-US" dirty="0" smtClean="0"/>
              <a:t> </a:t>
            </a:r>
            <a:br>
              <a:rPr lang="en-US" dirty="0" smtClean="0"/>
            </a:br>
            <a:r>
              <a:rPr lang="en-US" dirty="0" smtClean="0"/>
              <a:t>Network Layer (Layer 3)</a:t>
            </a:r>
          </a:p>
        </p:txBody>
      </p:sp>
      <p:sp>
        <p:nvSpPr>
          <p:cNvPr id="26629" name="Rectangle 3"/>
          <p:cNvSpPr>
            <a:spLocks noGrp="1" noChangeArrowheads="1"/>
          </p:cNvSpPr>
          <p:nvPr>
            <p:ph type="body" idx="1"/>
          </p:nvPr>
        </p:nvSpPr>
        <p:spPr>
          <a:xfrm>
            <a:off x="685800" y="1143000"/>
            <a:ext cx="6629400" cy="5334000"/>
          </a:xfrm>
        </p:spPr>
        <p:txBody>
          <a:bodyPr/>
          <a:lstStyle/>
          <a:p>
            <a:pPr>
              <a:buClr>
                <a:srgbClr val="003399"/>
              </a:buClr>
            </a:pPr>
            <a:r>
              <a:rPr lang="en-US" u="sng" dirty="0" smtClean="0">
                <a:solidFill>
                  <a:srgbClr val="FF6600"/>
                </a:solidFill>
              </a:rPr>
              <a:t>Network layer</a:t>
            </a:r>
            <a:r>
              <a:rPr lang="en-US" dirty="0" smtClean="0"/>
              <a:t> is responsible for the addressing and delivery of packets</a:t>
            </a:r>
          </a:p>
          <a:p>
            <a:pPr lvl="1">
              <a:buClr>
                <a:srgbClr val="003399"/>
              </a:buClr>
            </a:pPr>
            <a:r>
              <a:rPr lang="en-US" dirty="0" smtClean="0"/>
              <a:t>Knows the address of the neighboring nodes in the network</a:t>
            </a:r>
          </a:p>
          <a:p>
            <a:pPr lvl="1">
              <a:buClr>
                <a:srgbClr val="003399"/>
              </a:buClr>
            </a:pPr>
            <a:r>
              <a:rPr lang="en-US" dirty="0" smtClean="0"/>
              <a:t>Packages output with the correct network address information</a:t>
            </a:r>
          </a:p>
          <a:p>
            <a:pPr lvl="1">
              <a:buClr>
                <a:srgbClr val="003399"/>
              </a:buClr>
            </a:pPr>
            <a:r>
              <a:rPr lang="en-US" dirty="0" smtClean="0"/>
              <a:t>Selects routes</a:t>
            </a:r>
          </a:p>
          <a:p>
            <a:pPr lvl="1">
              <a:buClr>
                <a:srgbClr val="003399"/>
              </a:buClr>
            </a:pPr>
            <a:r>
              <a:rPr lang="en-US" dirty="0" smtClean="0"/>
              <a:t>Recognizes and forwards to the transport layer incoming messages for local host domains</a:t>
            </a:r>
          </a:p>
          <a:p>
            <a:pPr lvl="1">
              <a:buClr>
                <a:srgbClr val="003399"/>
              </a:buClr>
            </a:pPr>
            <a:r>
              <a:rPr lang="en-US" dirty="0" smtClean="0"/>
              <a:t>Example: </a:t>
            </a:r>
            <a:r>
              <a:rPr lang="en-US" dirty="0" smtClean="0">
                <a:cs typeface="Arial" charset="0"/>
              </a:rPr>
              <a:t>Internet Protocol (IP) and Netware</a:t>
            </a:r>
            <a:endParaRPr lang="en-US" dirty="0" smtClean="0"/>
          </a:p>
        </p:txBody>
      </p:sp>
      <p:graphicFrame>
        <p:nvGraphicFramePr>
          <p:cNvPr id="26626" name="Object 4"/>
          <p:cNvGraphicFramePr>
            <a:graphicFrameLocks noChangeAspect="1"/>
          </p:cNvGraphicFramePr>
          <p:nvPr/>
        </p:nvGraphicFramePr>
        <p:xfrm>
          <a:off x="7250113" y="1651000"/>
          <a:ext cx="1779587" cy="3552825"/>
        </p:xfrm>
        <a:graphic>
          <a:graphicData uri="http://schemas.openxmlformats.org/presentationml/2006/ole">
            <mc:AlternateContent xmlns:mc="http://schemas.openxmlformats.org/markup-compatibility/2006">
              <mc:Choice xmlns:v="urn:schemas-microsoft-com:vml" Requires="v">
                <p:oleObj spid="_x0000_s26646" name="Visio" r:id="rId4" imgW="1983581" imgH="3957161" progId="Visio.Drawing.11">
                  <p:embed/>
                </p:oleObj>
              </mc:Choice>
              <mc:Fallback>
                <p:oleObj name="Visio" r:id="rId4" imgW="1983581" imgH="3957161" progId="Visio.Drawing.11">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50113" y="1651000"/>
                        <a:ext cx="1779587" cy="355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73125" name="Rectangle 5"/>
          <p:cNvSpPr>
            <a:spLocks noChangeArrowheads="1"/>
          </p:cNvSpPr>
          <p:nvPr/>
        </p:nvSpPr>
        <p:spPr bwMode="auto">
          <a:xfrm>
            <a:off x="7366000" y="3810000"/>
            <a:ext cx="1600200" cy="457200"/>
          </a:xfrm>
          <a:prstGeom prst="rect">
            <a:avLst/>
          </a:prstGeom>
          <a:noFill/>
          <a:ln w="38100">
            <a:solidFill>
              <a:srgbClr val="99FF33"/>
            </a:solidFill>
            <a:miter lim="800000"/>
            <a:headEnd/>
            <a:tailEnd/>
          </a:ln>
        </p:spPr>
        <p:txBody>
          <a:bodyPr anchor="ctr">
            <a:spAutoFit/>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73125"/>
                                        </p:tgtEl>
                                        <p:attrNameLst>
                                          <p:attrName>style.visibility</p:attrName>
                                        </p:attrNameLst>
                                      </p:cBhvr>
                                      <p:to>
                                        <p:strVal val="visible"/>
                                      </p:to>
                                    </p:set>
                                    <p:animEffect transition="in" filter="fade">
                                      <p:cBhvr>
                                        <p:cTn id="7" dur="2000"/>
                                        <p:tgtEl>
                                          <p:spTgt spid="773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3125"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Slide Number Placeholder 3"/>
          <p:cNvSpPr>
            <a:spLocks noGrp="1"/>
          </p:cNvSpPr>
          <p:nvPr>
            <p:ph type="sldNum" sz="quarter" idx="10"/>
          </p:nvPr>
        </p:nvSpPr>
        <p:spPr>
          <a:noFill/>
        </p:spPr>
        <p:txBody>
          <a:bodyPr/>
          <a:lstStyle/>
          <a:p>
            <a:r>
              <a:rPr lang="en-US" dirty="0"/>
              <a:t>- </a:t>
            </a:r>
            <a:fld id="{F59BE973-E99E-4FF9-A64D-5DB69D854643}" type="slidenum">
              <a:rPr lang="en-US"/>
              <a:pPr/>
              <a:t>69</a:t>
            </a:fld>
            <a:r>
              <a:rPr lang="en-US" dirty="0"/>
              <a:t> -</a:t>
            </a:r>
          </a:p>
        </p:txBody>
      </p:sp>
      <p:sp>
        <p:nvSpPr>
          <p:cNvPr id="27652" name="Rectangle 2"/>
          <p:cNvSpPr>
            <a:spLocks noGrp="1" noChangeArrowheads="1"/>
          </p:cNvSpPr>
          <p:nvPr>
            <p:ph type="title"/>
          </p:nvPr>
        </p:nvSpPr>
        <p:spPr/>
        <p:txBody>
          <a:bodyPr/>
          <a:lstStyle/>
          <a:p>
            <a:r>
              <a:rPr lang="en-US" sz="1200" dirty="0" smtClean="0"/>
              <a:t>Network Layer (Layer 3)</a:t>
            </a:r>
            <a:br>
              <a:rPr lang="en-US" sz="1200" dirty="0" smtClean="0"/>
            </a:br>
            <a:r>
              <a:rPr lang="en-US" dirty="0" smtClean="0"/>
              <a:t>TCP/IP</a:t>
            </a:r>
          </a:p>
        </p:txBody>
      </p:sp>
      <p:sp>
        <p:nvSpPr>
          <p:cNvPr id="27653" name="Rectangle 3"/>
          <p:cNvSpPr>
            <a:spLocks noGrp="1" noChangeArrowheads="1"/>
          </p:cNvSpPr>
          <p:nvPr>
            <p:ph type="body" idx="1"/>
          </p:nvPr>
        </p:nvSpPr>
        <p:spPr>
          <a:xfrm>
            <a:off x="457200" y="1143000"/>
            <a:ext cx="6477000" cy="5410200"/>
          </a:xfrm>
        </p:spPr>
        <p:txBody>
          <a:bodyPr/>
          <a:lstStyle/>
          <a:p>
            <a:pPr>
              <a:lnSpc>
                <a:spcPct val="90000"/>
              </a:lnSpc>
            </a:pPr>
            <a:r>
              <a:rPr lang="en-US" dirty="0" smtClean="0"/>
              <a:t>DoD created TCP/IP to provide robust communication during wartime</a:t>
            </a:r>
          </a:p>
          <a:p>
            <a:pPr>
              <a:lnSpc>
                <a:spcPct val="90000"/>
              </a:lnSpc>
            </a:pPr>
            <a:r>
              <a:rPr lang="en-US" dirty="0" smtClean="0"/>
              <a:t>TCP/IP protocol suite is the standard for computer communications in today's networked world</a:t>
            </a:r>
          </a:p>
          <a:p>
            <a:pPr>
              <a:lnSpc>
                <a:spcPct val="90000"/>
              </a:lnSpc>
            </a:pPr>
            <a:r>
              <a:rPr lang="en-US" dirty="0" smtClean="0">
                <a:cs typeface="Arial" charset="0"/>
              </a:rPr>
              <a:t>Internet Layer is the OSI Network layer (Layer 3) that contains:</a:t>
            </a:r>
          </a:p>
          <a:p>
            <a:pPr lvl="1">
              <a:lnSpc>
                <a:spcPct val="90000"/>
              </a:lnSpc>
              <a:buClr>
                <a:srgbClr val="003399"/>
              </a:buClr>
            </a:pPr>
            <a:r>
              <a:rPr lang="en-US" u="sng" dirty="0" smtClean="0">
                <a:solidFill>
                  <a:srgbClr val="FF6600"/>
                </a:solidFill>
                <a:cs typeface="Arial" charset="0"/>
              </a:rPr>
              <a:t>Addressing</a:t>
            </a:r>
            <a:r>
              <a:rPr lang="en-US" dirty="0" smtClean="0">
                <a:cs typeface="Arial" charset="0"/>
              </a:rPr>
              <a:t> information</a:t>
            </a:r>
          </a:p>
          <a:p>
            <a:pPr lvl="1">
              <a:lnSpc>
                <a:spcPct val="90000"/>
              </a:lnSpc>
              <a:buClr>
                <a:srgbClr val="003399"/>
              </a:buClr>
            </a:pPr>
            <a:r>
              <a:rPr lang="en-US" u="sng" dirty="0" smtClean="0">
                <a:solidFill>
                  <a:srgbClr val="FF6600"/>
                </a:solidFill>
                <a:cs typeface="Arial" charset="0"/>
              </a:rPr>
              <a:t>Control</a:t>
            </a:r>
            <a:r>
              <a:rPr lang="en-US" dirty="0" smtClean="0">
                <a:cs typeface="Arial" charset="0"/>
              </a:rPr>
              <a:t> information that enables packets to be routed</a:t>
            </a:r>
            <a:endParaRPr lang="en-US" dirty="0" smtClean="0"/>
          </a:p>
          <a:p>
            <a:pPr lvl="2">
              <a:lnSpc>
                <a:spcPct val="90000"/>
              </a:lnSpc>
              <a:buClr>
                <a:srgbClr val="003399"/>
              </a:buClr>
            </a:pPr>
            <a:r>
              <a:rPr lang="en-US" u="sng" dirty="0" smtClean="0">
                <a:solidFill>
                  <a:srgbClr val="FF6600"/>
                </a:solidFill>
              </a:rPr>
              <a:t>ICMP</a:t>
            </a:r>
            <a:r>
              <a:rPr lang="en-US" dirty="0" smtClean="0"/>
              <a:t>– Provides control and messaging capabilities</a:t>
            </a:r>
          </a:p>
          <a:p>
            <a:pPr lvl="2">
              <a:lnSpc>
                <a:spcPct val="90000"/>
              </a:lnSpc>
              <a:buClr>
                <a:srgbClr val="003399"/>
              </a:buClr>
            </a:pPr>
            <a:r>
              <a:rPr lang="en-US" u="sng" dirty="0" smtClean="0">
                <a:solidFill>
                  <a:srgbClr val="FF6600"/>
                </a:solidFill>
              </a:rPr>
              <a:t>ARP</a:t>
            </a:r>
            <a:r>
              <a:rPr lang="en-US" dirty="0" smtClean="0"/>
              <a:t>– Determines MAC Address for known IP Address</a:t>
            </a:r>
          </a:p>
          <a:p>
            <a:pPr lvl="2">
              <a:lnSpc>
                <a:spcPct val="90000"/>
              </a:lnSpc>
              <a:buClr>
                <a:srgbClr val="003399"/>
              </a:buClr>
            </a:pPr>
            <a:r>
              <a:rPr lang="en-US" u="sng" dirty="0" smtClean="0">
                <a:solidFill>
                  <a:srgbClr val="FF6600"/>
                </a:solidFill>
              </a:rPr>
              <a:t>Reverse ARP</a:t>
            </a:r>
            <a:r>
              <a:rPr lang="en-US" dirty="0" smtClean="0"/>
              <a:t> – Determines IP address from known MAC Address</a:t>
            </a:r>
          </a:p>
        </p:txBody>
      </p:sp>
      <p:graphicFrame>
        <p:nvGraphicFramePr>
          <p:cNvPr id="27650" name="Object 4"/>
          <p:cNvGraphicFramePr>
            <a:graphicFrameLocks noChangeAspect="1"/>
          </p:cNvGraphicFramePr>
          <p:nvPr/>
        </p:nvGraphicFramePr>
        <p:xfrm>
          <a:off x="7250113" y="1651000"/>
          <a:ext cx="1779587" cy="3552825"/>
        </p:xfrm>
        <a:graphic>
          <a:graphicData uri="http://schemas.openxmlformats.org/presentationml/2006/ole">
            <mc:AlternateContent xmlns:mc="http://schemas.openxmlformats.org/markup-compatibility/2006">
              <mc:Choice xmlns:v="urn:schemas-microsoft-com:vml" Requires="v">
                <p:oleObj spid="_x0000_s27670" name="Visio" r:id="rId4" imgW="1983581" imgH="3957161" progId="Visio.Drawing.11">
                  <p:embed/>
                </p:oleObj>
              </mc:Choice>
              <mc:Fallback>
                <p:oleObj name="Visio" r:id="rId4" imgW="1983581" imgH="3957161" progId="Visio.Drawing.11">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50113" y="1651000"/>
                        <a:ext cx="1779587" cy="355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75173" name="Rectangle 5"/>
          <p:cNvSpPr>
            <a:spLocks noChangeArrowheads="1"/>
          </p:cNvSpPr>
          <p:nvPr/>
        </p:nvSpPr>
        <p:spPr bwMode="auto">
          <a:xfrm>
            <a:off x="7366000" y="3810000"/>
            <a:ext cx="1600200" cy="457200"/>
          </a:xfrm>
          <a:prstGeom prst="rect">
            <a:avLst/>
          </a:prstGeom>
          <a:noFill/>
          <a:ln w="38100">
            <a:solidFill>
              <a:srgbClr val="99FF33"/>
            </a:solidFill>
            <a:miter lim="800000"/>
            <a:headEnd/>
            <a:tailEnd/>
          </a:ln>
        </p:spPr>
        <p:txBody>
          <a:bodyPr anchor="ctr">
            <a:spAutoFit/>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75173"/>
                                        </p:tgtEl>
                                        <p:attrNameLst>
                                          <p:attrName>style.visibility</p:attrName>
                                        </p:attrNameLst>
                                      </p:cBhvr>
                                      <p:to>
                                        <p:strVal val="visible"/>
                                      </p:to>
                                    </p:set>
                                    <p:animEffect transition="in" filter="fade">
                                      <p:cBhvr>
                                        <p:cTn id="7" dur="2000"/>
                                        <p:tgtEl>
                                          <p:spTgt spid="775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517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3"/>
          <p:cNvSpPr>
            <a:spLocks noGrp="1"/>
          </p:cNvSpPr>
          <p:nvPr>
            <p:ph type="sldNum" sz="quarter" idx="10"/>
          </p:nvPr>
        </p:nvSpPr>
        <p:spPr>
          <a:noFill/>
        </p:spPr>
        <p:txBody>
          <a:bodyPr/>
          <a:lstStyle/>
          <a:p>
            <a:r>
              <a:rPr lang="en-US" dirty="0" smtClean="0"/>
              <a:t>- </a:t>
            </a:r>
            <a:fld id="{6ECC21D5-9335-4D50-971E-E8393CBC9399}" type="slidenum">
              <a:rPr lang="en-US" smtClean="0"/>
              <a:pPr/>
              <a:t>7</a:t>
            </a:fld>
            <a:r>
              <a:rPr lang="en-US" dirty="0" smtClean="0"/>
              <a:t> -</a:t>
            </a:r>
          </a:p>
        </p:txBody>
      </p:sp>
      <p:sp>
        <p:nvSpPr>
          <p:cNvPr id="27651" name="Rectangle 2"/>
          <p:cNvSpPr>
            <a:spLocks noGrp="1" noChangeArrowheads="1"/>
          </p:cNvSpPr>
          <p:nvPr>
            <p:ph type="title"/>
          </p:nvPr>
        </p:nvSpPr>
        <p:spPr/>
        <p:txBody>
          <a:bodyPr/>
          <a:lstStyle/>
          <a:p>
            <a:r>
              <a:rPr lang="en-US" sz="1200" dirty="0" smtClean="0"/>
              <a:t>Information Security Concepts</a:t>
            </a:r>
            <a:r>
              <a:rPr lang="en-US" dirty="0" smtClean="0"/>
              <a:t/>
            </a:r>
            <a:br>
              <a:rPr lang="en-US" dirty="0" smtClean="0"/>
            </a:br>
            <a:r>
              <a:rPr lang="en-US" dirty="0" smtClean="0"/>
              <a:t>Security Implementation Principles</a:t>
            </a:r>
          </a:p>
        </p:txBody>
      </p:sp>
      <p:sp>
        <p:nvSpPr>
          <p:cNvPr id="27652" name="Rectangle 3"/>
          <p:cNvSpPr>
            <a:spLocks noGrp="1" noChangeArrowheads="1"/>
          </p:cNvSpPr>
          <p:nvPr>
            <p:ph type="body" idx="1"/>
          </p:nvPr>
        </p:nvSpPr>
        <p:spPr>
          <a:xfrm>
            <a:off x="275574" y="1143000"/>
            <a:ext cx="5461348" cy="5458216"/>
          </a:xfrm>
        </p:spPr>
        <p:txBody>
          <a:bodyPr>
            <a:normAutofit lnSpcReduction="10000"/>
          </a:bodyPr>
          <a:lstStyle/>
          <a:p>
            <a:pPr>
              <a:buClr>
                <a:srgbClr val="003399"/>
              </a:buClr>
            </a:pPr>
            <a:r>
              <a:rPr lang="en-US" u="sng" dirty="0" smtClean="0">
                <a:solidFill>
                  <a:srgbClr val="FF6600"/>
                </a:solidFill>
              </a:rPr>
              <a:t>Confidentiality</a:t>
            </a:r>
            <a:r>
              <a:rPr lang="en-US" dirty="0" smtClean="0"/>
              <a:t>, </a:t>
            </a:r>
            <a:r>
              <a:rPr lang="en-US" u="sng" dirty="0" smtClean="0">
                <a:solidFill>
                  <a:srgbClr val="FF6600"/>
                </a:solidFill>
              </a:rPr>
              <a:t>Integrity</a:t>
            </a:r>
            <a:r>
              <a:rPr lang="en-US" dirty="0" smtClean="0"/>
              <a:t>, </a:t>
            </a:r>
            <a:r>
              <a:rPr lang="en-US" u="sng" dirty="0" smtClean="0">
                <a:solidFill>
                  <a:srgbClr val="FF6600"/>
                </a:solidFill>
              </a:rPr>
              <a:t>Availability</a:t>
            </a:r>
          </a:p>
          <a:p>
            <a:pPr>
              <a:buClr>
                <a:srgbClr val="003399"/>
              </a:buClr>
            </a:pPr>
            <a:r>
              <a:rPr lang="en-US" u="sng" dirty="0" smtClean="0">
                <a:solidFill>
                  <a:srgbClr val="FF6600"/>
                </a:solidFill>
              </a:rPr>
              <a:t>Need-to-know</a:t>
            </a:r>
          </a:p>
          <a:p>
            <a:pPr lvl="1">
              <a:buClr>
                <a:srgbClr val="003399"/>
              </a:buClr>
            </a:pPr>
            <a:r>
              <a:rPr lang="en-US" dirty="0" smtClean="0"/>
              <a:t>Users should only have access to information (or systems) that enable them to perform their assigned job functions.</a:t>
            </a:r>
          </a:p>
          <a:p>
            <a:pPr>
              <a:buClr>
                <a:srgbClr val="003399"/>
              </a:buClr>
            </a:pPr>
            <a:r>
              <a:rPr lang="en-US" u="sng" dirty="0" smtClean="0">
                <a:solidFill>
                  <a:srgbClr val="FF6600"/>
                </a:solidFill>
              </a:rPr>
              <a:t>Least privilege</a:t>
            </a:r>
            <a:endParaRPr lang="en-US" u="sng" dirty="0" smtClean="0">
              <a:solidFill>
                <a:srgbClr val="000099"/>
              </a:solidFill>
            </a:endParaRPr>
          </a:p>
          <a:p>
            <a:pPr lvl="1">
              <a:buClr>
                <a:srgbClr val="003399"/>
              </a:buClr>
            </a:pPr>
            <a:r>
              <a:rPr lang="en-US" dirty="0" smtClean="0"/>
              <a:t>Users should only have sufficient access privilege that allow them to perform their assigned work.</a:t>
            </a:r>
          </a:p>
          <a:p>
            <a:pPr>
              <a:buClr>
                <a:srgbClr val="003399"/>
              </a:buClr>
            </a:pPr>
            <a:r>
              <a:rPr lang="en-US" u="sng" dirty="0" smtClean="0">
                <a:solidFill>
                  <a:srgbClr val="FF6600"/>
                </a:solidFill>
              </a:rPr>
              <a:t>Separation of duties</a:t>
            </a:r>
          </a:p>
          <a:p>
            <a:pPr lvl="1">
              <a:buClr>
                <a:srgbClr val="003399"/>
              </a:buClr>
            </a:pPr>
            <a:r>
              <a:rPr lang="en-US" dirty="0" smtClean="0"/>
              <a:t>No person should be responsible for completing a task involving sensitive, valuable or critical information from the beginning to end.</a:t>
            </a:r>
          </a:p>
          <a:p>
            <a:pPr lvl="1">
              <a:buClr>
                <a:srgbClr val="003399"/>
              </a:buClr>
            </a:pPr>
            <a:r>
              <a:rPr lang="en-US" dirty="0" smtClean="0"/>
              <a:t>No single person should be responsible for approving his/her own work.</a:t>
            </a:r>
          </a:p>
        </p:txBody>
      </p:sp>
      <p:graphicFrame>
        <p:nvGraphicFramePr>
          <p:cNvPr id="256001" name="Object 1"/>
          <p:cNvGraphicFramePr>
            <a:graphicFrameLocks noChangeAspect="1"/>
          </p:cNvGraphicFramePr>
          <p:nvPr/>
        </p:nvGraphicFramePr>
        <p:xfrm>
          <a:off x="5620984" y="130175"/>
          <a:ext cx="3438525" cy="6599238"/>
        </p:xfrm>
        <a:graphic>
          <a:graphicData uri="http://schemas.openxmlformats.org/presentationml/2006/ole">
            <mc:AlternateContent xmlns:mc="http://schemas.openxmlformats.org/markup-compatibility/2006">
              <mc:Choice xmlns:v="urn:schemas-microsoft-com:vml" Requires="v">
                <p:oleObj spid="_x0000_s209942" name="Visio" r:id="rId4" imgW="3439252" imgH="6599438" progId="Visio.Drawing.11">
                  <p:embed/>
                </p:oleObj>
              </mc:Choice>
              <mc:Fallback>
                <p:oleObj name="Visio" r:id="rId4" imgW="3439252" imgH="6599438" progId="Visio.Drawing.11">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0984" y="130175"/>
                        <a:ext cx="3438525" cy="6599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Slide Number Placeholder 5"/>
          <p:cNvSpPr>
            <a:spLocks noGrp="1"/>
          </p:cNvSpPr>
          <p:nvPr>
            <p:ph type="sldNum" sz="quarter" idx="10"/>
          </p:nvPr>
        </p:nvSpPr>
        <p:spPr>
          <a:noFill/>
        </p:spPr>
        <p:txBody>
          <a:bodyPr/>
          <a:lstStyle/>
          <a:p>
            <a:r>
              <a:rPr lang="en-US" dirty="0"/>
              <a:t>- </a:t>
            </a:r>
            <a:fld id="{4CCD444F-826A-441A-86B7-F1B9C7BD9B2C}" type="slidenum">
              <a:rPr lang="en-US"/>
              <a:pPr/>
              <a:t>70</a:t>
            </a:fld>
            <a:r>
              <a:rPr lang="en-US" dirty="0"/>
              <a:t> -</a:t>
            </a:r>
          </a:p>
        </p:txBody>
      </p:sp>
      <p:sp>
        <p:nvSpPr>
          <p:cNvPr id="28677" name="Rectangle 2"/>
          <p:cNvSpPr>
            <a:spLocks noGrp="1" noChangeArrowheads="1"/>
          </p:cNvSpPr>
          <p:nvPr>
            <p:ph type="title"/>
          </p:nvPr>
        </p:nvSpPr>
        <p:spPr/>
        <p:txBody>
          <a:bodyPr/>
          <a:lstStyle/>
          <a:p>
            <a:r>
              <a:rPr lang="en-US" sz="1200" dirty="0" smtClean="0"/>
              <a:t>Network Layer (Layer 3)</a:t>
            </a:r>
            <a:br>
              <a:rPr lang="en-US" sz="1200" dirty="0" smtClean="0"/>
            </a:br>
            <a:r>
              <a:rPr lang="en-US" dirty="0" smtClean="0"/>
              <a:t>Structure of an IP</a:t>
            </a:r>
          </a:p>
        </p:txBody>
      </p:sp>
      <p:sp>
        <p:nvSpPr>
          <p:cNvPr id="28678" name="Rectangle 3"/>
          <p:cNvSpPr>
            <a:spLocks noGrp="1" noChangeArrowheads="1"/>
          </p:cNvSpPr>
          <p:nvPr>
            <p:ph type="body" sz="half" idx="1"/>
          </p:nvPr>
        </p:nvSpPr>
        <p:spPr>
          <a:xfrm>
            <a:off x="228600" y="1066800"/>
            <a:ext cx="5715000" cy="533400"/>
          </a:xfrm>
        </p:spPr>
        <p:txBody>
          <a:bodyPr/>
          <a:lstStyle/>
          <a:p>
            <a:pPr>
              <a:buFontTx/>
              <a:buNone/>
            </a:pPr>
            <a:r>
              <a:rPr lang="en-US" sz="1800" dirty="0" smtClean="0"/>
              <a:t>It is all about the “structured” </a:t>
            </a:r>
            <a:r>
              <a:rPr lang="en-US" sz="1800" b="1" u="sng" dirty="0" smtClean="0">
                <a:solidFill>
                  <a:srgbClr val="FF6600"/>
                </a:solidFill>
              </a:rPr>
              <a:t>encapsulation</a:t>
            </a:r>
            <a:r>
              <a:rPr lang="en-US" sz="1800" b="1" dirty="0" smtClean="0">
                <a:solidFill>
                  <a:srgbClr val="FF9900"/>
                </a:solidFill>
              </a:rPr>
              <a:t> </a:t>
            </a:r>
            <a:r>
              <a:rPr lang="en-US" sz="1800" dirty="0" smtClean="0"/>
              <a:t>of data…</a:t>
            </a:r>
          </a:p>
        </p:txBody>
      </p:sp>
      <p:graphicFrame>
        <p:nvGraphicFramePr>
          <p:cNvPr id="28674" name="Object 4"/>
          <p:cNvGraphicFramePr>
            <a:graphicFrameLocks noGrp="1" noChangeAspect="1"/>
          </p:cNvGraphicFramePr>
          <p:nvPr>
            <p:ph sz="quarter" idx="2"/>
          </p:nvPr>
        </p:nvGraphicFramePr>
        <p:xfrm>
          <a:off x="2178050" y="1447800"/>
          <a:ext cx="6615113" cy="2608263"/>
        </p:xfrm>
        <a:graphic>
          <a:graphicData uri="http://schemas.openxmlformats.org/presentationml/2006/ole">
            <mc:AlternateContent xmlns:mc="http://schemas.openxmlformats.org/markup-compatibility/2006">
              <mc:Choice xmlns:v="urn:schemas-microsoft-com:vml" Requires="v">
                <p:oleObj spid="_x0000_s28713" name="Visio" r:id="rId4" imgW="9007792" imgH="3551277" progId="Visio.Drawing.11">
                  <p:embed/>
                </p:oleObj>
              </mc:Choice>
              <mc:Fallback>
                <p:oleObj name="Visio" r:id="rId4" imgW="9007792" imgH="3551277" progId="Visio.Drawing.11">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78050" y="1447800"/>
                        <a:ext cx="6615113" cy="2608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675" name="Object 5"/>
          <p:cNvGraphicFramePr>
            <a:graphicFrameLocks noGrp="1" noChangeAspect="1"/>
          </p:cNvGraphicFramePr>
          <p:nvPr>
            <p:ph sz="quarter" idx="3"/>
          </p:nvPr>
        </p:nvGraphicFramePr>
        <p:xfrm>
          <a:off x="914400" y="4289425"/>
          <a:ext cx="5943600" cy="2357438"/>
        </p:xfrm>
        <a:graphic>
          <a:graphicData uri="http://schemas.openxmlformats.org/presentationml/2006/ole">
            <mc:AlternateContent xmlns:mc="http://schemas.openxmlformats.org/markup-compatibility/2006">
              <mc:Choice xmlns:v="urn:schemas-microsoft-com:vml" Requires="v">
                <p:oleObj spid="_x0000_s28714" name="Visio" r:id="rId6" imgW="8939034" imgH="3545026" progId="Visio.Drawing.11">
                  <p:embed/>
                </p:oleObj>
              </mc:Choice>
              <mc:Fallback>
                <p:oleObj name="Visio" r:id="rId6" imgW="8939034" imgH="3545026" progId="Visio.Drawing.11">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4400" y="4289425"/>
                        <a:ext cx="5943600" cy="2357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Slide Number Placeholder 3"/>
          <p:cNvSpPr>
            <a:spLocks noGrp="1"/>
          </p:cNvSpPr>
          <p:nvPr>
            <p:ph type="sldNum" sz="quarter" idx="10"/>
          </p:nvPr>
        </p:nvSpPr>
        <p:spPr>
          <a:noFill/>
        </p:spPr>
        <p:txBody>
          <a:bodyPr/>
          <a:lstStyle/>
          <a:p>
            <a:r>
              <a:rPr lang="en-US" dirty="0"/>
              <a:t>- </a:t>
            </a:r>
            <a:fld id="{50B16B97-A41A-45CD-85D0-3A7264814BBF}" type="slidenum">
              <a:rPr lang="en-US"/>
              <a:pPr/>
              <a:t>71</a:t>
            </a:fld>
            <a:r>
              <a:rPr lang="en-US" dirty="0"/>
              <a:t> -</a:t>
            </a:r>
          </a:p>
        </p:txBody>
      </p:sp>
      <p:sp>
        <p:nvSpPr>
          <p:cNvPr id="29700" name="Rectangle 2"/>
          <p:cNvSpPr>
            <a:spLocks noGrp="1" noChangeArrowheads="1"/>
          </p:cNvSpPr>
          <p:nvPr>
            <p:ph type="title"/>
          </p:nvPr>
        </p:nvSpPr>
        <p:spPr/>
        <p:txBody>
          <a:bodyPr/>
          <a:lstStyle/>
          <a:p>
            <a:r>
              <a:rPr lang="en-US" sz="1200" dirty="0" smtClean="0"/>
              <a:t>Network Layer (Layer 3)</a:t>
            </a:r>
            <a:br>
              <a:rPr lang="en-US" sz="1200" dirty="0" smtClean="0"/>
            </a:br>
            <a:r>
              <a:rPr lang="en-US" dirty="0" smtClean="0"/>
              <a:t>IP Addressing (IPv4)</a:t>
            </a:r>
          </a:p>
        </p:txBody>
      </p:sp>
      <p:sp>
        <p:nvSpPr>
          <p:cNvPr id="29701" name="Rectangle 3"/>
          <p:cNvSpPr>
            <a:spLocks noGrp="1" noChangeArrowheads="1"/>
          </p:cNvSpPr>
          <p:nvPr>
            <p:ph type="body" idx="1"/>
          </p:nvPr>
        </p:nvSpPr>
        <p:spPr>
          <a:xfrm>
            <a:off x="685800" y="1143000"/>
            <a:ext cx="7315200" cy="5410200"/>
          </a:xfrm>
        </p:spPr>
        <p:txBody>
          <a:bodyPr/>
          <a:lstStyle/>
          <a:p>
            <a:r>
              <a:rPr lang="en-US" dirty="0" smtClean="0"/>
              <a:t>Internet Protocol Addresses (IPv4)</a:t>
            </a:r>
          </a:p>
          <a:p>
            <a:pPr lvl="1">
              <a:buClr>
                <a:srgbClr val="003399"/>
              </a:buClr>
            </a:pPr>
            <a:r>
              <a:rPr lang="en-US" u="sng" dirty="0" smtClean="0">
                <a:solidFill>
                  <a:srgbClr val="FF6600"/>
                </a:solidFill>
              </a:rPr>
              <a:t>32-bit</a:t>
            </a:r>
            <a:r>
              <a:rPr lang="en-US" dirty="0" smtClean="0"/>
              <a:t> IP Addresses are logical addresses and not physical</a:t>
            </a:r>
          </a:p>
          <a:p>
            <a:pPr lvl="1">
              <a:buClr>
                <a:srgbClr val="003399"/>
              </a:buClr>
            </a:pPr>
            <a:r>
              <a:rPr lang="en-US" dirty="0" smtClean="0"/>
              <a:t>Includes a network ID and a host ID</a:t>
            </a:r>
          </a:p>
          <a:p>
            <a:pPr lvl="1">
              <a:buClr>
                <a:srgbClr val="003399"/>
              </a:buClr>
            </a:pPr>
            <a:r>
              <a:rPr lang="en-US" dirty="0" smtClean="0"/>
              <a:t>Every host must have an unique IP address</a:t>
            </a:r>
          </a:p>
          <a:p>
            <a:pPr lvl="1">
              <a:buClr>
                <a:srgbClr val="003399"/>
              </a:buClr>
            </a:pPr>
            <a:r>
              <a:rPr lang="en-US" dirty="0" smtClean="0"/>
              <a:t>IP addresses are assigned by a central authority</a:t>
            </a:r>
          </a:p>
          <a:p>
            <a:pPr>
              <a:buClr>
                <a:srgbClr val="003399"/>
              </a:buClr>
            </a:pPr>
            <a:endParaRPr lang="en-US" dirty="0" smtClean="0"/>
          </a:p>
          <a:p>
            <a:pPr>
              <a:buClr>
                <a:srgbClr val="003399"/>
              </a:buClr>
              <a:buNone/>
            </a:pPr>
            <a:r>
              <a:rPr lang="en-US" sz="2000" u="sng" dirty="0" smtClean="0">
                <a:solidFill>
                  <a:srgbClr val="FF6600"/>
                </a:solidFill>
              </a:rPr>
              <a:t>Class A</a:t>
            </a:r>
            <a:r>
              <a:rPr lang="en-US" sz="2000" dirty="0" smtClean="0"/>
              <a:t> (0) 1.0.0.0 – 127.255.255.255</a:t>
            </a:r>
          </a:p>
          <a:p>
            <a:pPr>
              <a:buClr>
                <a:srgbClr val="003399"/>
              </a:buClr>
              <a:buNone/>
            </a:pPr>
            <a:r>
              <a:rPr lang="en-US" sz="2000" u="sng" dirty="0" smtClean="0">
                <a:solidFill>
                  <a:srgbClr val="FF6600"/>
                </a:solidFill>
              </a:rPr>
              <a:t>Class B</a:t>
            </a:r>
            <a:r>
              <a:rPr lang="en-US" sz="2000" dirty="0" smtClean="0"/>
              <a:t> (10) 128.0.0.0 – 191.255.255.255</a:t>
            </a:r>
          </a:p>
          <a:p>
            <a:pPr>
              <a:buClr>
                <a:srgbClr val="003399"/>
              </a:buClr>
              <a:buNone/>
            </a:pPr>
            <a:r>
              <a:rPr lang="en-US" sz="2000" u="sng" dirty="0" smtClean="0">
                <a:solidFill>
                  <a:srgbClr val="FF6600"/>
                </a:solidFill>
              </a:rPr>
              <a:t>Class C</a:t>
            </a:r>
            <a:r>
              <a:rPr lang="en-US" sz="2000" dirty="0" smtClean="0"/>
              <a:t> (110) 192.0.0.0 – 223.255.255.255</a:t>
            </a:r>
          </a:p>
          <a:p>
            <a:pPr>
              <a:buClr>
                <a:srgbClr val="003399"/>
              </a:buClr>
              <a:buNone/>
            </a:pPr>
            <a:r>
              <a:rPr lang="en-US" sz="2000" u="sng" dirty="0" smtClean="0">
                <a:solidFill>
                  <a:srgbClr val="FF6600"/>
                </a:solidFill>
              </a:rPr>
              <a:t>Class D</a:t>
            </a:r>
            <a:r>
              <a:rPr lang="en-US" sz="2000" dirty="0" smtClean="0"/>
              <a:t> (1110) 224.0.0.0 – 239.255.255.255 (Multicast)</a:t>
            </a:r>
          </a:p>
          <a:p>
            <a:pPr>
              <a:buClr>
                <a:srgbClr val="003399"/>
              </a:buClr>
              <a:buNone/>
            </a:pPr>
            <a:r>
              <a:rPr lang="en-US" sz="2000" u="sng" dirty="0" smtClean="0">
                <a:solidFill>
                  <a:srgbClr val="FF6600"/>
                </a:solidFill>
              </a:rPr>
              <a:t>Class E</a:t>
            </a:r>
            <a:r>
              <a:rPr lang="en-US" sz="2000" dirty="0" smtClean="0"/>
              <a:t> (11110) 240.0.0.0 – 254.255.255.255 (Experimental)</a:t>
            </a:r>
          </a:p>
        </p:txBody>
      </p:sp>
      <p:graphicFrame>
        <p:nvGraphicFramePr>
          <p:cNvPr id="29698" name="Object 4"/>
          <p:cNvGraphicFramePr>
            <a:graphicFrameLocks noChangeAspect="1"/>
          </p:cNvGraphicFramePr>
          <p:nvPr/>
        </p:nvGraphicFramePr>
        <p:xfrm>
          <a:off x="7250113" y="1651000"/>
          <a:ext cx="1779587" cy="3552825"/>
        </p:xfrm>
        <a:graphic>
          <a:graphicData uri="http://schemas.openxmlformats.org/presentationml/2006/ole">
            <mc:AlternateContent xmlns:mc="http://schemas.openxmlformats.org/markup-compatibility/2006">
              <mc:Choice xmlns:v="urn:schemas-microsoft-com:vml" Requires="v">
                <p:oleObj spid="_x0000_s29718" name="Visio" r:id="rId4" imgW="1983581" imgH="3957161" progId="Visio.Drawing.11">
                  <p:embed/>
                </p:oleObj>
              </mc:Choice>
              <mc:Fallback>
                <p:oleObj name="Visio" r:id="rId4" imgW="1983581" imgH="3957161" progId="Visio.Drawing.11">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50113" y="1651000"/>
                        <a:ext cx="1779587" cy="355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79269" name="Rectangle 5"/>
          <p:cNvSpPr>
            <a:spLocks noChangeArrowheads="1"/>
          </p:cNvSpPr>
          <p:nvPr/>
        </p:nvSpPr>
        <p:spPr bwMode="auto">
          <a:xfrm>
            <a:off x="7372350" y="3810000"/>
            <a:ext cx="1600200" cy="457200"/>
          </a:xfrm>
          <a:prstGeom prst="rect">
            <a:avLst/>
          </a:prstGeom>
          <a:noFill/>
          <a:ln w="38100">
            <a:solidFill>
              <a:srgbClr val="99FF33"/>
            </a:solidFill>
            <a:miter lim="800000"/>
            <a:headEnd/>
            <a:tailEnd/>
          </a:ln>
        </p:spPr>
        <p:txBody>
          <a:bodyPr anchor="ctr">
            <a:spAutoFit/>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79269"/>
                                        </p:tgtEl>
                                        <p:attrNameLst>
                                          <p:attrName>style.visibility</p:attrName>
                                        </p:attrNameLst>
                                      </p:cBhvr>
                                      <p:to>
                                        <p:strVal val="visible"/>
                                      </p:to>
                                    </p:set>
                                    <p:animEffect transition="in" filter="fade">
                                      <p:cBhvr>
                                        <p:cTn id="7" dur="2000"/>
                                        <p:tgtEl>
                                          <p:spTgt spid="779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9269"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Slide Number Placeholder 3"/>
          <p:cNvSpPr>
            <a:spLocks noGrp="1"/>
          </p:cNvSpPr>
          <p:nvPr>
            <p:ph type="sldNum" sz="quarter" idx="10"/>
          </p:nvPr>
        </p:nvSpPr>
        <p:spPr>
          <a:noFill/>
        </p:spPr>
        <p:txBody>
          <a:bodyPr/>
          <a:lstStyle/>
          <a:p>
            <a:r>
              <a:rPr lang="en-US" dirty="0"/>
              <a:t>- </a:t>
            </a:r>
            <a:fld id="{4190E6A6-54F3-41C5-9DF0-270BFB791089}" type="slidenum">
              <a:rPr lang="en-US"/>
              <a:pPr/>
              <a:t>72</a:t>
            </a:fld>
            <a:r>
              <a:rPr lang="en-US" dirty="0"/>
              <a:t> -</a:t>
            </a:r>
          </a:p>
        </p:txBody>
      </p:sp>
      <p:sp>
        <p:nvSpPr>
          <p:cNvPr id="30724" name="Rectangle 2"/>
          <p:cNvSpPr>
            <a:spLocks noGrp="1" noChangeArrowheads="1"/>
          </p:cNvSpPr>
          <p:nvPr>
            <p:ph type="title"/>
          </p:nvPr>
        </p:nvSpPr>
        <p:spPr/>
        <p:txBody>
          <a:bodyPr/>
          <a:lstStyle/>
          <a:p>
            <a:r>
              <a:rPr lang="en-US" sz="1200" dirty="0" smtClean="0"/>
              <a:t>Network Layer (Layer 3)</a:t>
            </a:r>
            <a:br>
              <a:rPr lang="en-US" sz="1200" dirty="0" smtClean="0"/>
            </a:br>
            <a:r>
              <a:rPr lang="en-US" dirty="0" smtClean="0"/>
              <a:t>IP Addressing (IPv4)</a:t>
            </a:r>
          </a:p>
        </p:txBody>
      </p:sp>
      <p:pic>
        <p:nvPicPr>
          <p:cNvPr id="30725" name="Picture 3"/>
          <p:cNvPicPr>
            <a:picLocks noChangeAspect="1" noChangeArrowheads="1"/>
          </p:cNvPicPr>
          <p:nvPr/>
        </p:nvPicPr>
        <p:blipFill>
          <a:blip r:embed="rId4" cstate="print"/>
          <a:srcRect/>
          <a:stretch>
            <a:fillRect/>
          </a:stretch>
        </p:blipFill>
        <p:spPr bwMode="auto">
          <a:xfrm>
            <a:off x="533400" y="1295400"/>
            <a:ext cx="6553200" cy="5113338"/>
          </a:xfrm>
          <a:prstGeom prst="rect">
            <a:avLst/>
          </a:prstGeom>
          <a:noFill/>
          <a:ln w="9525">
            <a:noFill/>
            <a:miter lim="800000"/>
            <a:headEnd/>
            <a:tailEnd/>
          </a:ln>
        </p:spPr>
      </p:pic>
      <p:graphicFrame>
        <p:nvGraphicFramePr>
          <p:cNvPr id="30722" name="Object 4"/>
          <p:cNvGraphicFramePr>
            <a:graphicFrameLocks noChangeAspect="1"/>
          </p:cNvGraphicFramePr>
          <p:nvPr/>
        </p:nvGraphicFramePr>
        <p:xfrm>
          <a:off x="7250113" y="1651000"/>
          <a:ext cx="1779587" cy="3552825"/>
        </p:xfrm>
        <a:graphic>
          <a:graphicData uri="http://schemas.openxmlformats.org/presentationml/2006/ole">
            <mc:AlternateContent xmlns:mc="http://schemas.openxmlformats.org/markup-compatibility/2006">
              <mc:Choice xmlns:v="urn:schemas-microsoft-com:vml" Requires="v">
                <p:oleObj spid="_x0000_s30742" name="Visio" r:id="rId5" imgW="1983581" imgH="3957161" progId="Visio.Drawing.11">
                  <p:embed/>
                </p:oleObj>
              </mc:Choice>
              <mc:Fallback>
                <p:oleObj name="Visio" r:id="rId5" imgW="1983581" imgH="3957161" progId="Visio.Drawing.11">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50113" y="1651000"/>
                        <a:ext cx="1779587" cy="355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81317" name="Rectangle 5"/>
          <p:cNvSpPr>
            <a:spLocks noChangeArrowheads="1"/>
          </p:cNvSpPr>
          <p:nvPr/>
        </p:nvSpPr>
        <p:spPr bwMode="auto">
          <a:xfrm>
            <a:off x="7372350" y="3810000"/>
            <a:ext cx="1600200" cy="457200"/>
          </a:xfrm>
          <a:prstGeom prst="rect">
            <a:avLst/>
          </a:prstGeom>
          <a:noFill/>
          <a:ln w="38100">
            <a:solidFill>
              <a:srgbClr val="99FF33"/>
            </a:solidFill>
            <a:miter lim="800000"/>
            <a:headEnd/>
            <a:tailEnd/>
          </a:ln>
        </p:spPr>
        <p:txBody>
          <a:bodyPr anchor="ctr">
            <a:spAutoFit/>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81317"/>
                                        </p:tgtEl>
                                        <p:attrNameLst>
                                          <p:attrName>style.visibility</p:attrName>
                                        </p:attrNameLst>
                                      </p:cBhvr>
                                      <p:to>
                                        <p:strVal val="visible"/>
                                      </p:to>
                                    </p:set>
                                    <p:animEffect transition="in" filter="fade">
                                      <p:cBhvr>
                                        <p:cTn id="7" dur="2000"/>
                                        <p:tgtEl>
                                          <p:spTgt spid="7813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1317"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Slide Number Placeholder 3"/>
          <p:cNvSpPr>
            <a:spLocks noGrp="1"/>
          </p:cNvSpPr>
          <p:nvPr>
            <p:ph type="sldNum" sz="quarter" idx="10"/>
          </p:nvPr>
        </p:nvSpPr>
        <p:spPr>
          <a:noFill/>
        </p:spPr>
        <p:txBody>
          <a:bodyPr/>
          <a:lstStyle/>
          <a:p>
            <a:r>
              <a:rPr lang="en-US" dirty="0"/>
              <a:t>- </a:t>
            </a:r>
            <a:fld id="{875CC4FA-97E6-4E85-8FEA-D0ED848037B2}" type="slidenum">
              <a:rPr lang="en-US"/>
              <a:pPr/>
              <a:t>73</a:t>
            </a:fld>
            <a:r>
              <a:rPr lang="en-US" dirty="0"/>
              <a:t> -</a:t>
            </a:r>
          </a:p>
        </p:txBody>
      </p:sp>
      <p:sp>
        <p:nvSpPr>
          <p:cNvPr id="31748" name="Rectangle 2"/>
          <p:cNvSpPr>
            <a:spLocks noGrp="1" noChangeArrowheads="1"/>
          </p:cNvSpPr>
          <p:nvPr>
            <p:ph type="title"/>
          </p:nvPr>
        </p:nvSpPr>
        <p:spPr/>
        <p:txBody>
          <a:bodyPr/>
          <a:lstStyle/>
          <a:p>
            <a:r>
              <a:rPr lang="en-US" sz="1200" dirty="0" smtClean="0"/>
              <a:t>Network Layer (Layer 3)</a:t>
            </a:r>
            <a:br>
              <a:rPr lang="en-US" sz="1200" dirty="0" smtClean="0"/>
            </a:br>
            <a:r>
              <a:rPr lang="en-US" dirty="0" smtClean="0"/>
              <a:t>IP Addressing (IPv4)</a:t>
            </a:r>
          </a:p>
        </p:txBody>
      </p:sp>
      <p:sp>
        <p:nvSpPr>
          <p:cNvPr id="31749" name="Rectangle 3"/>
          <p:cNvSpPr>
            <a:spLocks noGrp="1" noChangeArrowheads="1"/>
          </p:cNvSpPr>
          <p:nvPr>
            <p:ph type="body" idx="1"/>
          </p:nvPr>
        </p:nvSpPr>
        <p:spPr>
          <a:xfrm>
            <a:off x="533400" y="1143000"/>
            <a:ext cx="6553200" cy="5410200"/>
          </a:xfrm>
        </p:spPr>
        <p:txBody>
          <a:bodyPr/>
          <a:lstStyle/>
          <a:p>
            <a:pPr>
              <a:buClr>
                <a:srgbClr val="003399"/>
              </a:buClr>
            </a:pPr>
            <a:r>
              <a:rPr lang="en-US" u="sng" dirty="0" smtClean="0">
                <a:solidFill>
                  <a:srgbClr val="FF6600"/>
                </a:solidFill>
              </a:rPr>
              <a:t>Network Address Translation (NAT)</a:t>
            </a:r>
            <a:r>
              <a:rPr lang="en-US" dirty="0" smtClean="0"/>
              <a:t> is a method of connecting multiple computers to the Internet (or any other IP network) using one IP address. (RFC 3022)</a:t>
            </a:r>
          </a:p>
          <a:p>
            <a:pPr lvl="1">
              <a:buClr>
                <a:srgbClr val="003399"/>
              </a:buClr>
            </a:pPr>
            <a:r>
              <a:rPr lang="en-US" dirty="0" smtClean="0"/>
              <a:t>The increased use of NAT comes from several factors:</a:t>
            </a:r>
          </a:p>
          <a:p>
            <a:pPr lvl="2">
              <a:buClr>
                <a:srgbClr val="003399"/>
              </a:buClr>
            </a:pPr>
            <a:r>
              <a:rPr lang="en-US" sz="2000" dirty="0" smtClean="0"/>
              <a:t>Shortage of IP addresses </a:t>
            </a:r>
          </a:p>
          <a:p>
            <a:pPr lvl="2">
              <a:buClr>
                <a:srgbClr val="003399"/>
              </a:buClr>
            </a:pPr>
            <a:r>
              <a:rPr lang="en-US" sz="2000" dirty="0" smtClean="0"/>
              <a:t>Security needs </a:t>
            </a:r>
          </a:p>
          <a:p>
            <a:pPr lvl="2">
              <a:buClr>
                <a:srgbClr val="003399"/>
              </a:buClr>
            </a:pPr>
            <a:r>
              <a:rPr lang="en-US" sz="2000" dirty="0" smtClean="0"/>
              <a:t>Ease and flexibility of network administration </a:t>
            </a:r>
          </a:p>
          <a:p>
            <a:pPr lvl="1">
              <a:buClr>
                <a:srgbClr val="003399"/>
              </a:buClr>
            </a:pPr>
            <a:r>
              <a:rPr lang="en-US" dirty="0" smtClean="0"/>
              <a:t>RFC 1918 reserves the following </a:t>
            </a:r>
            <a:r>
              <a:rPr lang="en-US" u="sng" dirty="0" smtClean="0">
                <a:solidFill>
                  <a:srgbClr val="FF6600"/>
                </a:solidFill>
              </a:rPr>
              <a:t>private IP</a:t>
            </a:r>
            <a:r>
              <a:rPr lang="en-US" u="sng" dirty="0" smtClean="0">
                <a:solidFill>
                  <a:srgbClr val="FF9900"/>
                </a:solidFill>
              </a:rPr>
              <a:t> </a:t>
            </a:r>
            <a:r>
              <a:rPr lang="en-US" u="sng" dirty="0" smtClean="0">
                <a:solidFill>
                  <a:srgbClr val="FF6600"/>
                </a:solidFill>
              </a:rPr>
              <a:t>addresses</a:t>
            </a:r>
            <a:r>
              <a:rPr lang="en-US" dirty="0" smtClean="0"/>
              <a:t> for NAT</a:t>
            </a:r>
          </a:p>
          <a:p>
            <a:pPr lvl="2">
              <a:buClr>
                <a:srgbClr val="003399"/>
              </a:buClr>
            </a:pPr>
            <a:r>
              <a:rPr lang="en-US" sz="2000" u="sng" dirty="0" smtClean="0">
                <a:solidFill>
                  <a:srgbClr val="FF6600"/>
                </a:solidFill>
              </a:rPr>
              <a:t>Class A</a:t>
            </a:r>
            <a:r>
              <a:rPr lang="en-US" sz="2000" dirty="0" smtClean="0"/>
              <a:t>: 10.0.0.0 – 10.255.255.255 </a:t>
            </a:r>
          </a:p>
          <a:p>
            <a:pPr lvl="2">
              <a:buClr>
                <a:srgbClr val="003399"/>
              </a:buClr>
            </a:pPr>
            <a:r>
              <a:rPr lang="en-US" sz="2000" u="sng" dirty="0" smtClean="0">
                <a:solidFill>
                  <a:srgbClr val="FF6600"/>
                </a:solidFill>
              </a:rPr>
              <a:t>Class B</a:t>
            </a:r>
            <a:r>
              <a:rPr lang="en-US" sz="2000" dirty="0" smtClean="0"/>
              <a:t>: 172.16.0.0 – 172.31.255.255 </a:t>
            </a:r>
          </a:p>
          <a:p>
            <a:pPr lvl="2">
              <a:buClr>
                <a:srgbClr val="003399"/>
              </a:buClr>
            </a:pPr>
            <a:r>
              <a:rPr lang="en-US" sz="2000" u="sng" dirty="0" smtClean="0">
                <a:solidFill>
                  <a:srgbClr val="FF6600"/>
                </a:solidFill>
              </a:rPr>
              <a:t>Class C</a:t>
            </a:r>
            <a:r>
              <a:rPr lang="en-US" sz="2000" dirty="0" smtClean="0"/>
              <a:t>: 192.168.0.0 – 192.168.255.255</a:t>
            </a:r>
          </a:p>
        </p:txBody>
      </p:sp>
      <p:graphicFrame>
        <p:nvGraphicFramePr>
          <p:cNvPr id="31746" name="Object 4"/>
          <p:cNvGraphicFramePr>
            <a:graphicFrameLocks noChangeAspect="1"/>
          </p:cNvGraphicFramePr>
          <p:nvPr/>
        </p:nvGraphicFramePr>
        <p:xfrm>
          <a:off x="7250113" y="1651000"/>
          <a:ext cx="1779587" cy="3552825"/>
        </p:xfrm>
        <a:graphic>
          <a:graphicData uri="http://schemas.openxmlformats.org/presentationml/2006/ole">
            <mc:AlternateContent xmlns:mc="http://schemas.openxmlformats.org/markup-compatibility/2006">
              <mc:Choice xmlns:v="urn:schemas-microsoft-com:vml" Requires="v">
                <p:oleObj spid="_x0000_s31767" name="Visio" r:id="rId4" imgW="1983581" imgH="3957161" progId="Visio.Drawing.11">
                  <p:embed/>
                </p:oleObj>
              </mc:Choice>
              <mc:Fallback>
                <p:oleObj name="Visio" r:id="rId4" imgW="1983581" imgH="3957161" progId="Visio.Drawing.11">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50113" y="1651000"/>
                        <a:ext cx="1779587" cy="355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83365" name="Rectangle 5"/>
          <p:cNvSpPr>
            <a:spLocks noChangeArrowheads="1"/>
          </p:cNvSpPr>
          <p:nvPr/>
        </p:nvSpPr>
        <p:spPr bwMode="auto">
          <a:xfrm>
            <a:off x="7372350" y="3810000"/>
            <a:ext cx="1600200" cy="457200"/>
          </a:xfrm>
          <a:prstGeom prst="rect">
            <a:avLst/>
          </a:prstGeom>
          <a:noFill/>
          <a:ln w="38100">
            <a:solidFill>
              <a:srgbClr val="99FF33"/>
            </a:solidFill>
            <a:miter lim="800000"/>
            <a:headEnd/>
            <a:tailEnd/>
          </a:ln>
        </p:spPr>
        <p:txBody>
          <a:bodyPr anchor="ctr">
            <a:spAutoFit/>
          </a:bodyPr>
          <a:lstStyle/>
          <a:p>
            <a:endParaRPr lang="en-US" dirty="0"/>
          </a:p>
        </p:txBody>
      </p:sp>
      <p:sp>
        <p:nvSpPr>
          <p:cNvPr id="7" name="TextBox 6"/>
          <p:cNvSpPr txBox="1"/>
          <p:nvPr/>
        </p:nvSpPr>
        <p:spPr>
          <a:xfrm>
            <a:off x="4038600" y="6535579"/>
            <a:ext cx="3736920" cy="246221"/>
          </a:xfrm>
          <a:prstGeom prst="rect">
            <a:avLst/>
          </a:prstGeom>
          <a:noFill/>
        </p:spPr>
        <p:txBody>
          <a:bodyPr wrap="none" rtlCol="0">
            <a:spAutoFit/>
          </a:bodyPr>
          <a:lstStyle/>
          <a:p>
            <a:r>
              <a:rPr lang="en-US" sz="1000" b="1" dirty="0" smtClean="0">
                <a:solidFill>
                  <a:srgbClr val="003399"/>
                </a:solidFill>
              </a:rPr>
              <a:t>Reference:</a:t>
            </a:r>
            <a:r>
              <a:rPr lang="en-US" sz="1000" dirty="0" smtClean="0">
                <a:solidFill>
                  <a:srgbClr val="003399"/>
                </a:solidFill>
              </a:rPr>
              <a:t> RFC 1918, </a:t>
            </a:r>
            <a:r>
              <a:rPr lang="en-US" sz="1000" i="1" dirty="0" smtClean="0">
                <a:solidFill>
                  <a:srgbClr val="003399"/>
                </a:solidFill>
              </a:rPr>
              <a:t>Address Allocation for Private Internets</a:t>
            </a:r>
            <a:endParaRPr lang="en-US" sz="1000" b="1" i="1" dirty="0">
              <a:solidFill>
                <a:srgbClr val="003399"/>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83365"/>
                                        </p:tgtEl>
                                        <p:attrNameLst>
                                          <p:attrName>style.visibility</p:attrName>
                                        </p:attrNameLst>
                                      </p:cBhvr>
                                      <p:to>
                                        <p:strVal val="visible"/>
                                      </p:to>
                                    </p:set>
                                    <p:animEffect transition="in" filter="fade">
                                      <p:cBhvr>
                                        <p:cTn id="7" dur="2000"/>
                                        <p:tgtEl>
                                          <p:spTgt spid="7833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3365"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3"/>
          <p:cNvSpPr>
            <a:spLocks noGrp="1"/>
          </p:cNvSpPr>
          <p:nvPr>
            <p:ph type="sldNum" sz="quarter" idx="10"/>
          </p:nvPr>
        </p:nvSpPr>
        <p:spPr>
          <a:noFill/>
        </p:spPr>
        <p:txBody>
          <a:bodyPr/>
          <a:lstStyle/>
          <a:p>
            <a:r>
              <a:rPr lang="en-US" dirty="0"/>
              <a:t>- </a:t>
            </a:r>
            <a:fld id="{1F0911CE-5500-4215-B38E-016048CBA771}" type="slidenum">
              <a:rPr lang="en-US"/>
              <a:pPr/>
              <a:t>74</a:t>
            </a:fld>
            <a:r>
              <a:rPr lang="en-US" dirty="0"/>
              <a:t> -</a:t>
            </a:r>
          </a:p>
        </p:txBody>
      </p:sp>
      <p:sp>
        <p:nvSpPr>
          <p:cNvPr id="74755" name="Rectangle 2"/>
          <p:cNvSpPr>
            <a:spLocks noGrp="1" noChangeArrowheads="1"/>
          </p:cNvSpPr>
          <p:nvPr>
            <p:ph type="title"/>
          </p:nvPr>
        </p:nvSpPr>
        <p:spPr/>
        <p:txBody>
          <a:bodyPr/>
          <a:lstStyle/>
          <a:p>
            <a:r>
              <a:rPr lang="en-US" sz="1200" dirty="0" smtClean="0"/>
              <a:t>Network Layer (Layer 3)</a:t>
            </a:r>
            <a:br>
              <a:rPr lang="en-US" sz="1200" dirty="0" smtClean="0"/>
            </a:br>
            <a:r>
              <a:rPr lang="en-US" dirty="0" smtClean="0"/>
              <a:t>Internet Protocol Version 6 (IPv6)</a:t>
            </a:r>
          </a:p>
        </p:txBody>
      </p:sp>
      <p:sp>
        <p:nvSpPr>
          <p:cNvPr id="74756" name="Rectangle 3"/>
          <p:cNvSpPr>
            <a:spLocks noGrp="1" noChangeArrowheads="1"/>
          </p:cNvSpPr>
          <p:nvPr>
            <p:ph type="body" idx="1"/>
          </p:nvPr>
        </p:nvSpPr>
        <p:spPr>
          <a:xfrm>
            <a:off x="685800" y="1143000"/>
            <a:ext cx="7772400" cy="5562600"/>
          </a:xfrm>
        </p:spPr>
        <p:txBody>
          <a:bodyPr/>
          <a:lstStyle/>
          <a:p>
            <a:r>
              <a:rPr lang="en-US" dirty="0" smtClean="0"/>
              <a:t>Internet Protocol Version 6 (IPv6) is the "next generation" protocol designed by the IETF to replace the current version Internet Protocol, IP Version 4 (IPv4)</a:t>
            </a:r>
          </a:p>
          <a:p>
            <a:pPr lvl="1">
              <a:buClr>
                <a:srgbClr val="003399"/>
              </a:buClr>
            </a:pPr>
            <a:r>
              <a:rPr lang="en-US" u="sng" dirty="0" smtClean="0">
                <a:solidFill>
                  <a:srgbClr val="FF6600"/>
                </a:solidFill>
              </a:rPr>
              <a:t>Larger IP Addressing Space</a:t>
            </a:r>
            <a:r>
              <a:rPr lang="en-US" dirty="0" smtClean="0"/>
              <a:t>.  IPv6 is </a:t>
            </a:r>
            <a:r>
              <a:rPr lang="en-US" u="sng" dirty="0" smtClean="0">
                <a:solidFill>
                  <a:srgbClr val="FF6600"/>
                </a:solidFill>
              </a:rPr>
              <a:t>128-bit</a:t>
            </a:r>
            <a:r>
              <a:rPr lang="en-US" dirty="0" smtClean="0"/>
              <a:t>, designed primarily to address shortage of IPv4 addresses</a:t>
            </a:r>
          </a:p>
          <a:p>
            <a:pPr lvl="1">
              <a:buClr>
                <a:srgbClr val="003399"/>
              </a:buClr>
            </a:pPr>
            <a:r>
              <a:rPr lang="en-US" u="sng" dirty="0" smtClean="0">
                <a:solidFill>
                  <a:srgbClr val="FF6600"/>
                </a:solidFill>
              </a:rPr>
              <a:t>Auto configuration</a:t>
            </a:r>
            <a:r>
              <a:rPr lang="en-US" dirty="0" smtClean="0"/>
              <a:t>. With IPv6, a "stateless host auto configuration" mechanism is mandatory. This is much simpler than IPv4 DHCP</a:t>
            </a:r>
          </a:p>
          <a:p>
            <a:pPr lvl="1">
              <a:buClr>
                <a:srgbClr val="003399"/>
              </a:buClr>
            </a:pPr>
            <a:r>
              <a:rPr lang="en-US" u="sng" dirty="0" smtClean="0">
                <a:solidFill>
                  <a:srgbClr val="FF6600"/>
                </a:solidFill>
              </a:rPr>
              <a:t>Security</a:t>
            </a:r>
            <a:r>
              <a:rPr lang="en-US" dirty="0" smtClean="0"/>
              <a:t>. With IPv6, IPsec support is mandatory</a:t>
            </a:r>
          </a:p>
          <a:p>
            <a:pPr lvl="1">
              <a:buClr>
                <a:srgbClr val="003399"/>
              </a:buClr>
            </a:pPr>
            <a:r>
              <a:rPr lang="en-US" u="sng" dirty="0" smtClean="0">
                <a:solidFill>
                  <a:srgbClr val="FF6600"/>
                </a:solidFill>
              </a:rPr>
              <a:t>QoS flow label</a:t>
            </a:r>
            <a:r>
              <a:rPr lang="en-US" dirty="0" smtClean="0"/>
              <a:t>. IPv6 was designed to support for traffic engineering like diffserv. or intserv. (RSVP)</a:t>
            </a:r>
          </a:p>
          <a:p>
            <a:pPr lvl="1">
              <a:buClr>
                <a:srgbClr val="003399"/>
              </a:buClr>
            </a:pPr>
            <a:r>
              <a:rPr lang="en-US" u="sng" dirty="0" smtClean="0">
                <a:solidFill>
                  <a:srgbClr val="FF6600"/>
                </a:solidFill>
              </a:rPr>
              <a:t>Multicast</a:t>
            </a:r>
            <a:r>
              <a:rPr lang="en-US" dirty="0" smtClean="0"/>
              <a:t>. Multicast is mandatory in IPv6. IPv4 uses IGMP</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Slide Number Placeholder 4"/>
          <p:cNvSpPr>
            <a:spLocks noGrp="1"/>
          </p:cNvSpPr>
          <p:nvPr>
            <p:ph type="sldNum" sz="quarter" idx="10"/>
          </p:nvPr>
        </p:nvSpPr>
        <p:spPr>
          <a:noFill/>
        </p:spPr>
        <p:txBody>
          <a:bodyPr/>
          <a:lstStyle/>
          <a:p>
            <a:r>
              <a:rPr lang="en-US" dirty="0"/>
              <a:t>- </a:t>
            </a:r>
            <a:fld id="{244394C3-E179-4918-9BA7-FDD1837A5B83}" type="slidenum">
              <a:rPr lang="en-US"/>
              <a:pPr/>
              <a:t>75</a:t>
            </a:fld>
            <a:r>
              <a:rPr lang="en-US" dirty="0"/>
              <a:t> -</a:t>
            </a:r>
          </a:p>
        </p:txBody>
      </p:sp>
      <p:sp>
        <p:nvSpPr>
          <p:cNvPr id="32772" name="Rectangle 2"/>
          <p:cNvSpPr>
            <a:spLocks noGrp="1" noChangeArrowheads="1"/>
          </p:cNvSpPr>
          <p:nvPr>
            <p:ph type="title"/>
          </p:nvPr>
        </p:nvSpPr>
        <p:spPr/>
        <p:txBody>
          <a:bodyPr/>
          <a:lstStyle/>
          <a:p>
            <a:r>
              <a:rPr lang="en-US" sz="1200" dirty="0" smtClean="0"/>
              <a:t>Network Layer (Layer 3)</a:t>
            </a:r>
            <a:br>
              <a:rPr lang="en-US" sz="1200" dirty="0" smtClean="0"/>
            </a:br>
            <a:r>
              <a:rPr lang="en-US" dirty="0" smtClean="0"/>
              <a:t>Internet Protocol Version 6 (IPv6)</a:t>
            </a:r>
          </a:p>
        </p:txBody>
      </p:sp>
      <p:sp>
        <p:nvSpPr>
          <p:cNvPr id="32773" name="Rectangle 3"/>
          <p:cNvSpPr>
            <a:spLocks noGrp="1" noChangeArrowheads="1"/>
          </p:cNvSpPr>
          <p:nvPr>
            <p:ph type="body" sz="half" idx="1"/>
          </p:nvPr>
        </p:nvSpPr>
        <p:spPr>
          <a:xfrm>
            <a:off x="685800" y="1066800"/>
            <a:ext cx="7772400" cy="3505200"/>
          </a:xfrm>
        </p:spPr>
        <p:txBody>
          <a:bodyPr/>
          <a:lstStyle/>
          <a:p>
            <a:pPr>
              <a:buClr>
                <a:srgbClr val="003399"/>
              </a:buClr>
            </a:pPr>
            <a:r>
              <a:rPr lang="en-US" sz="2000" u="sng" dirty="0" smtClean="0">
                <a:solidFill>
                  <a:srgbClr val="FF6600"/>
                </a:solidFill>
              </a:rPr>
              <a:t>Priority</a:t>
            </a:r>
            <a:r>
              <a:rPr lang="en-US" sz="2000" dirty="0" smtClean="0"/>
              <a:t>: Enable a source to identify the desired delivery priority of the datagram</a:t>
            </a:r>
          </a:p>
          <a:p>
            <a:pPr>
              <a:buClr>
                <a:srgbClr val="003399"/>
              </a:buClr>
            </a:pPr>
            <a:r>
              <a:rPr lang="en-US" sz="2000" u="sng" dirty="0" smtClean="0">
                <a:solidFill>
                  <a:srgbClr val="FF6600"/>
                </a:solidFill>
              </a:rPr>
              <a:t>Flow Label</a:t>
            </a:r>
            <a:r>
              <a:rPr lang="en-US" sz="2000" dirty="0" smtClean="0"/>
              <a:t>: Used by a source to label those products for which it requests special handling by the IPv6 router</a:t>
            </a:r>
          </a:p>
          <a:p>
            <a:pPr>
              <a:buClr>
                <a:srgbClr val="003399"/>
              </a:buClr>
            </a:pPr>
            <a:r>
              <a:rPr lang="en-US" sz="2000" u="sng" dirty="0" smtClean="0">
                <a:solidFill>
                  <a:srgbClr val="FF6600"/>
                </a:solidFill>
              </a:rPr>
              <a:t>Payload Length</a:t>
            </a:r>
            <a:r>
              <a:rPr lang="en-US" sz="2000" dirty="0" smtClean="0"/>
              <a:t>: Length of payload (in octets)</a:t>
            </a:r>
          </a:p>
          <a:p>
            <a:pPr>
              <a:buClr>
                <a:srgbClr val="003399"/>
              </a:buClr>
            </a:pPr>
            <a:r>
              <a:rPr lang="en-US" sz="2000" u="sng" dirty="0" smtClean="0">
                <a:solidFill>
                  <a:srgbClr val="FF6600"/>
                </a:solidFill>
              </a:rPr>
              <a:t>Next Header</a:t>
            </a:r>
            <a:r>
              <a:rPr lang="en-US" sz="2000" dirty="0" smtClean="0"/>
              <a:t>: Identifies the type of header immediately following the IPv6 header</a:t>
            </a:r>
          </a:p>
          <a:p>
            <a:pPr>
              <a:buClr>
                <a:srgbClr val="003399"/>
              </a:buClr>
            </a:pPr>
            <a:r>
              <a:rPr lang="en-US" sz="2000" u="sng" dirty="0" smtClean="0">
                <a:solidFill>
                  <a:srgbClr val="FF6600"/>
                </a:solidFill>
              </a:rPr>
              <a:t>Hop Limit</a:t>
            </a:r>
            <a:r>
              <a:rPr lang="en-US" sz="2000" dirty="0" smtClean="0"/>
              <a:t>: An 8-bit integer decremented by one by each node that forwards the datagram</a:t>
            </a:r>
          </a:p>
          <a:p>
            <a:pPr>
              <a:buClr>
                <a:srgbClr val="003399"/>
              </a:buClr>
            </a:pPr>
            <a:r>
              <a:rPr lang="en-US" sz="2000" u="sng" dirty="0" smtClean="0">
                <a:solidFill>
                  <a:srgbClr val="FF6600"/>
                </a:solidFill>
              </a:rPr>
              <a:t>Source &amp; Destination Addresses</a:t>
            </a:r>
            <a:r>
              <a:rPr lang="en-US" sz="2000" dirty="0" smtClean="0"/>
              <a:t>: 128-bit IP addresses</a:t>
            </a:r>
          </a:p>
        </p:txBody>
      </p:sp>
      <p:graphicFrame>
        <p:nvGraphicFramePr>
          <p:cNvPr id="2" name="Object 3"/>
          <p:cNvGraphicFramePr>
            <a:graphicFrameLocks noChangeAspect="1"/>
          </p:cNvGraphicFramePr>
          <p:nvPr/>
        </p:nvGraphicFramePr>
        <p:xfrm>
          <a:off x="4273550" y="4642054"/>
          <a:ext cx="3194050" cy="2139746"/>
        </p:xfrm>
        <a:graphic>
          <a:graphicData uri="http://schemas.openxmlformats.org/presentationml/2006/ole">
            <mc:AlternateContent xmlns:mc="http://schemas.openxmlformats.org/markup-compatibility/2006">
              <mc:Choice xmlns:v="urn:schemas-microsoft-com:vml" Requires="v">
                <p:oleObj spid="_x0000_s32791" name="Visio" r:id="rId4" imgW="4792564" imgH="3185419" progId="Visio.Drawing.11">
                  <p:embed/>
                </p:oleObj>
              </mc:Choice>
              <mc:Fallback>
                <p:oleObj name="Visio" r:id="rId4" imgW="4792564" imgH="3185419" progId="Visio.Drawing.11">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73550" y="4642054"/>
                        <a:ext cx="3194050" cy="2139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200" dirty="0" smtClean="0"/>
              <a:t>Network Layer (Layer 3)</a:t>
            </a:r>
            <a:br>
              <a:rPr lang="en-US" sz="1200" dirty="0" smtClean="0"/>
            </a:br>
            <a:r>
              <a:rPr lang="en-US" dirty="0" smtClean="0"/>
              <a:t>Internet Protocol Version 6 (IPv6) – Addressing</a:t>
            </a:r>
            <a:endParaRPr lang="en-US" dirty="0"/>
          </a:p>
        </p:txBody>
      </p:sp>
      <p:sp>
        <p:nvSpPr>
          <p:cNvPr id="3" name="Text Placeholder 2"/>
          <p:cNvSpPr>
            <a:spLocks noGrp="1"/>
          </p:cNvSpPr>
          <p:nvPr>
            <p:ph type="body" sz="half" idx="1"/>
          </p:nvPr>
        </p:nvSpPr>
        <p:spPr>
          <a:xfrm>
            <a:off x="685800" y="3962400"/>
            <a:ext cx="7772400" cy="2400300"/>
          </a:xfrm>
        </p:spPr>
        <p:txBody>
          <a:bodyPr/>
          <a:lstStyle/>
          <a:p>
            <a:pPr lvl="1"/>
            <a:r>
              <a:rPr lang="en-US" sz="1800" dirty="0" smtClean="0"/>
              <a:t>The general format for IPv6 global </a:t>
            </a:r>
            <a:r>
              <a:rPr lang="en-US" sz="1800" dirty="0"/>
              <a:t>u</a:t>
            </a:r>
            <a:r>
              <a:rPr lang="en-US" sz="1800" dirty="0" smtClean="0"/>
              <a:t>nicast addresses:</a:t>
            </a:r>
          </a:p>
          <a:p>
            <a:pPr marL="1147763" lvl="1" indent="-233363">
              <a:buNone/>
            </a:pPr>
            <a:r>
              <a:rPr lang="en-US" sz="1200" dirty="0" smtClean="0">
                <a:latin typeface="Courier" pitchFamily="49" charset="0"/>
              </a:rPr>
              <a:t>+------------------------+-----------+----------------------------+</a:t>
            </a:r>
          </a:p>
          <a:p>
            <a:pPr lvl="2">
              <a:buNone/>
            </a:pPr>
            <a:r>
              <a:rPr lang="en-US" sz="1200" dirty="0" smtClean="0">
                <a:latin typeface="Courier" pitchFamily="49" charset="0"/>
              </a:rPr>
              <a:t>|         n bits         |   m bits  |       128-n-m bits         |</a:t>
            </a:r>
          </a:p>
          <a:p>
            <a:pPr lvl="2">
              <a:buNone/>
            </a:pPr>
            <a:r>
              <a:rPr lang="en-US" sz="1200" dirty="0" smtClean="0">
                <a:latin typeface="Courier" pitchFamily="49" charset="0"/>
              </a:rPr>
              <a:t>+------------------------+-----------+----------------------------+</a:t>
            </a:r>
          </a:p>
          <a:p>
            <a:pPr lvl="2">
              <a:buNone/>
            </a:pPr>
            <a:r>
              <a:rPr lang="en-US" sz="1200" dirty="0" smtClean="0">
                <a:latin typeface="Courier" pitchFamily="49" charset="0"/>
              </a:rPr>
              <a:t>| global routing prefix  | subnet ID |       interface ID         |</a:t>
            </a:r>
          </a:p>
          <a:p>
            <a:pPr lvl="2">
              <a:buNone/>
            </a:pPr>
            <a:r>
              <a:rPr lang="en-US" sz="1200" dirty="0" smtClean="0">
                <a:latin typeface="Courier" pitchFamily="49" charset="0"/>
              </a:rPr>
              <a:t>+------------------------+-----------+----------------------------+</a:t>
            </a:r>
          </a:p>
          <a:p>
            <a:pPr marL="746125" lvl="2" indent="0">
              <a:buNone/>
            </a:pPr>
            <a:r>
              <a:rPr lang="en-US" dirty="0" smtClean="0"/>
              <a:t>where the global routing prefix is a (typically hierarchically-structured) value assigned to a site (a cluster of subnets/links), the subnet ID is an identifier of a link within the site.</a:t>
            </a:r>
            <a:endParaRPr lang="en-US" dirty="0"/>
          </a:p>
        </p:txBody>
      </p:sp>
      <p:graphicFrame>
        <p:nvGraphicFramePr>
          <p:cNvPr id="6" name="Content Placeholder 5"/>
          <p:cNvGraphicFramePr>
            <a:graphicFrameLocks noGrp="1"/>
          </p:cNvGraphicFramePr>
          <p:nvPr>
            <p:ph sz="half" idx="2"/>
          </p:nvPr>
        </p:nvGraphicFramePr>
        <p:xfrm>
          <a:off x="685800" y="1638300"/>
          <a:ext cx="7772400" cy="2225040"/>
        </p:xfrm>
        <a:graphic>
          <a:graphicData uri="http://schemas.openxmlformats.org/drawingml/2006/table">
            <a:tbl>
              <a:tblPr firstRow="1" bandRow="1">
                <a:tableStyleId>{5C22544A-7EE6-4342-B048-85BDC9FD1C3A}</a:tableStyleId>
              </a:tblPr>
              <a:tblGrid>
                <a:gridCol w="2590800"/>
                <a:gridCol w="2590800"/>
                <a:gridCol w="2590800"/>
              </a:tblGrid>
              <a:tr h="370840">
                <a:tc>
                  <a:txBody>
                    <a:bodyPr/>
                    <a:lstStyle/>
                    <a:p>
                      <a:r>
                        <a:rPr lang="en-US" sz="1600" dirty="0" smtClean="0">
                          <a:solidFill>
                            <a:schemeClr val="bg1"/>
                          </a:solidFill>
                          <a:latin typeface="+mn-lt"/>
                        </a:rPr>
                        <a:t>Address Type</a:t>
                      </a:r>
                      <a:endParaRPr lang="en-US" sz="1600" dirty="0">
                        <a:solidFill>
                          <a:schemeClr val="bg1"/>
                        </a:solidFill>
                        <a:latin typeface="+mn-lt"/>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6600"/>
                    </a:solidFill>
                  </a:tcPr>
                </a:tc>
                <a:tc>
                  <a:txBody>
                    <a:bodyPr/>
                    <a:lstStyle/>
                    <a:p>
                      <a:r>
                        <a:rPr lang="en-US" sz="1600" dirty="0" smtClean="0">
                          <a:solidFill>
                            <a:schemeClr val="bg1"/>
                          </a:solidFill>
                          <a:latin typeface="+mn-lt"/>
                        </a:rPr>
                        <a:t>Binary Prefix</a:t>
                      </a:r>
                      <a:endParaRPr lang="en-US" sz="1600" dirty="0">
                        <a:solidFill>
                          <a:schemeClr val="bg1"/>
                        </a:solidFill>
                        <a:latin typeface="+mn-lt"/>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6600"/>
                    </a:solidFill>
                  </a:tcPr>
                </a:tc>
                <a:tc>
                  <a:txBody>
                    <a:bodyPr/>
                    <a:lstStyle/>
                    <a:p>
                      <a:r>
                        <a:rPr lang="en-US" sz="1600" dirty="0" smtClean="0">
                          <a:solidFill>
                            <a:schemeClr val="bg1"/>
                          </a:solidFill>
                          <a:latin typeface="+mn-lt"/>
                        </a:rPr>
                        <a:t>IPv6 Notation</a:t>
                      </a:r>
                      <a:endParaRPr lang="en-US" sz="1600" dirty="0">
                        <a:solidFill>
                          <a:schemeClr val="bg1"/>
                        </a:solidFill>
                        <a:latin typeface="+mn-lt"/>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FF6600"/>
                    </a:solidFill>
                  </a:tcPr>
                </a:tc>
              </a:tr>
              <a:tr h="370840">
                <a:tc>
                  <a:txBody>
                    <a:bodyPr/>
                    <a:lstStyle/>
                    <a:p>
                      <a:r>
                        <a:rPr lang="en-US" sz="1600" dirty="0" smtClean="0">
                          <a:solidFill>
                            <a:srgbClr val="002060"/>
                          </a:solidFill>
                          <a:latin typeface="+mn-lt"/>
                          <a:ea typeface="Arial Unicode MS" pitchFamily="34" charset="-128"/>
                          <a:cs typeface="Arial Unicode MS" pitchFamily="34" charset="-128"/>
                        </a:rPr>
                        <a:t>Unspecified</a:t>
                      </a:r>
                      <a:endParaRPr lang="en-US" sz="1600" dirty="0">
                        <a:solidFill>
                          <a:srgbClr val="002060"/>
                        </a:solidFill>
                        <a:latin typeface="+mn-lt"/>
                        <a:ea typeface="Arial Unicode MS" pitchFamily="34" charset="-128"/>
                        <a:cs typeface="Arial Unicode MS" pitchFamily="34" charset="-128"/>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r>
                        <a:rPr lang="en-US" sz="1600" dirty="0" smtClean="0">
                          <a:solidFill>
                            <a:srgbClr val="002060"/>
                          </a:solidFill>
                          <a:latin typeface="+mn-lt"/>
                          <a:ea typeface="Arial Unicode MS" pitchFamily="34" charset="-128"/>
                          <a:cs typeface="Arial Unicode MS" pitchFamily="34" charset="-128"/>
                        </a:rPr>
                        <a:t>00…0 (128 bits)</a:t>
                      </a:r>
                      <a:endParaRPr lang="en-US" sz="1600" dirty="0">
                        <a:solidFill>
                          <a:srgbClr val="002060"/>
                        </a:solidFill>
                        <a:latin typeface="+mn-lt"/>
                        <a:ea typeface="Arial Unicode MS" pitchFamily="34" charset="-128"/>
                        <a:cs typeface="Arial Unicode MS" pitchFamily="34" charset="-128"/>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r>
                        <a:rPr lang="en-US" sz="1600" dirty="0" smtClean="0">
                          <a:solidFill>
                            <a:srgbClr val="002060"/>
                          </a:solidFill>
                          <a:latin typeface="+mn-lt"/>
                          <a:ea typeface="Arial Unicode MS" pitchFamily="34" charset="-128"/>
                          <a:cs typeface="Arial Unicode MS" pitchFamily="34" charset="-128"/>
                        </a:rPr>
                        <a:t>::/128</a:t>
                      </a:r>
                      <a:endParaRPr lang="en-US" sz="1600" dirty="0">
                        <a:solidFill>
                          <a:srgbClr val="002060"/>
                        </a:solidFill>
                        <a:latin typeface="+mn-lt"/>
                        <a:ea typeface="Arial Unicode MS" pitchFamily="34" charset="-128"/>
                        <a:cs typeface="Arial Unicode MS" pitchFamily="34" charset="-128"/>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r>
              <a:tr h="370840">
                <a:tc>
                  <a:txBody>
                    <a:bodyPr/>
                    <a:lstStyle/>
                    <a:p>
                      <a:r>
                        <a:rPr lang="en-US" sz="1600" dirty="0" smtClean="0">
                          <a:solidFill>
                            <a:srgbClr val="002060"/>
                          </a:solidFill>
                          <a:latin typeface="+mn-lt"/>
                          <a:ea typeface="Arial Unicode MS" pitchFamily="34" charset="-128"/>
                          <a:cs typeface="Arial Unicode MS" pitchFamily="34" charset="-128"/>
                        </a:rPr>
                        <a:t>Loopback</a:t>
                      </a:r>
                      <a:endParaRPr lang="en-US" sz="1600" dirty="0">
                        <a:solidFill>
                          <a:srgbClr val="002060"/>
                        </a:solidFill>
                        <a:latin typeface="+mn-lt"/>
                        <a:ea typeface="Arial Unicode MS" pitchFamily="34" charset="-128"/>
                        <a:cs typeface="Arial Unicode MS" pitchFamily="34" charset="-128"/>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r>
                        <a:rPr lang="en-US" sz="1600" dirty="0" smtClean="0">
                          <a:solidFill>
                            <a:srgbClr val="002060"/>
                          </a:solidFill>
                          <a:latin typeface="+mn-lt"/>
                          <a:ea typeface="Arial Unicode MS" pitchFamily="34" charset="-128"/>
                          <a:cs typeface="Arial Unicode MS" pitchFamily="34" charset="-128"/>
                        </a:rPr>
                        <a:t>00…1 (128 bits)</a:t>
                      </a:r>
                      <a:endParaRPr lang="en-US" sz="1600" dirty="0">
                        <a:solidFill>
                          <a:srgbClr val="002060"/>
                        </a:solidFill>
                        <a:latin typeface="+mn-lt"/>
                        <a:ea typeface="Arial Unicode MS" pitchFamily="34" charset="-128"/>
                        <a:cs typeface="Arial Unicode MS" pitchFamily="34" charset="-128"/>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r>
                        <a:rPr lang="en-US" sz="1600" dirty="0" smtClean="0">
                          <a:solidFill>
                            <a:srgbClr val="002060"/>
                          </a:solidFill>
                          <a:latin typeface="+mn-lt"/>
                          <a:ea typeface="Arial Unicode MS" pitchFamily="34" charset="-128"/>
                          <a:cs typeface="Arial Unicode MS" pitchFamily="34" charset="-128"/>
                        </a:rPr>
                        <a:t>::1/128</a:t>
                      </a:r>
                      <a:endParaRPr lang="en-US" sz="1600" dirty="0">
                        <a:solidFill>
                          <a:srgbClr val="002060"/>
                        </a:solidFill>
                        <a:latin typeface="+mn-lt"/>
                        <a:ea typeface="Arial Unicode MS" pitchFamily="34" charset="-128"/>
                        <a:cs typeface="Arial Unicode MS" pitchFamily="34" charset="-128"/>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r>
              <a:tr h="370840">
                <a:tc>
                  <a:txBody>
                    <a:bodyPr/>
                    <a:lstStyle/>
                    <a:p>
                      <a:r>
                        <a:rPr lang="en-US" sz="1600" dirty="0" smtClean="0">
                          <a:solidFill>
                            <a:srgbClr val="002060"/>
                          </a:solidFill>
                          <a:latin typeface="+mn-lt"/>
                          <a:ea typeface="Arial Unicode MS" pitchFamily="34" charset="-128"/>
                          <a:cs typeface="Arial Unicode MS" pitchFamily="34" charset="-128"/>
                        </a:rPr>
                        <a:t>Multicast</a:t>
                      </a:r>
                      <a:endParaRPr lang="en-US" sz="1600" dirty="0">
                        <a:solidFill>
                          <a:srgbClr val="002060"/>
                        </a:solidFill>
                        <a:latin typeface="+mn-lt"/>
                        <a:ea typeface="Arial Unicode MS" pitchFamily="34" charset="-128"/>
                        <a:cs typeface="Arial Unicode MS" pitchFamily="34" charset="-128"/>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r>
                        <a:rPr lang="en-US" sz="1600" dirty="0" smtClean="0">
                          <a:solidFill>
                            <a:srgbClr val="002060"/>
                          </a:solidFill>
                          <a:latin typeface="+mn-lt"/>
                          <a:ea typeface="Arial Unicode MS" pitchFamily="34" charset="-128"/>
                          <a:cs typeface="Arial Unicode MS" pitchFamily="34" charset="-128"/>
                        </a:rPr>
                        <a:t>11111111</a:t>
                      </a:r>
                      <a:endParaRPr lang="en-US" sz="1600" dirty="0">
                        <a:solidFill>
                          <a:srgbClr val="002060"/>
                        </a:solidFill>
                        <a:latin typeface="+mn-lt"/>
                        <a:ea typeface="Arial Unicode MS" pitchFamily="34" charset="-128"/>
                        <a:cs typeface="Arial Unicode MS" pitchFamily="34" charset="-128"/>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r>
                        <a:rPr lang="en-US" sz="1600" dirty="0" smtClean="0">
                          <a:solidFill>
                            <a:srgbClr val="002060"/>
                          </a:solidFill>
                          <a:latin typeface="+mn-lt"/>
                          <a:ea typeface="Arial Unicode MS" pitchFamily="34" charset="-128"/>
                          <a:cs typeface="Arial Unicode MS" pitchFamily="34" charset="-128"/>
                        </a:rPr>
                        <a:t>FF00::/8</a:t>
                      </a:r>
                      <a:endParaRPr lang="en-US" sz="1600" dirty="0">
                        <a:solidFill>
                          <a:srgbClr val="002060"/>
                        </a:solidFill>
                        <a:latin typeface="+mn-lt"/>
                        <a:ea typeface="Arial Unicode MS" pitchFamily="34" charset="-128"/>
                        <a:cs typeface="Arial Unicode MS" pitchFamily="34" charset="-128"/>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r>
              <a:tr h="370840">
                <a:tc>
                  <a:txBody>
                    <a:bodyPr/>
                    <a:lstStyle/>
                    <a:p>
                      <a:r>
                        <a:rPr lang="en-US" sz="1600" dirty="0" smtClean="0">
                          <a:solidFill>
                            <a:srgbClr val="002060"/>
                          </a:solidFill>
                          <a:latin typeface="+mn-lt"/>
                          <a:ea typeface="Arial Unicode MS" pitchFamily="34" charset="-128"/>
                          <a:cs typeface="Arial Unicode MS" pitchFamily="34" charset="-128"/>
                        </a:rPr>
                        <a:t>Link-Local </a:t>
                      </a:r>
                      <a:r>
                        <a:rPr lang="en-US" sz="1600" dirty="0" err="1" smtClean="0">
                          <a:solidFill>
                            <a:srgbClr val="002060"/>
                          </a:solidFill>
                          <a:latin typeface="+mn-lt"/>
                          <a:ea typeface="Arial Unicode MS" pitchFamily="34" charset="-128"/>
                          <a:cs typeface="Arial Unicode MS" pitchFamily="34" charset="-128"/>
                        </a:rPr>
                        <a:t>Unicast</a:t>
                      </a:r>
                      <a:endParaRPr lang="en-US" sz="1600" dirty="0">
                        <a:solidFill>
                          <a:srgbClr val="002060"/>
                        </a:solidFill>
                        <a:latin typeface="+mn-lt"/>
                        <a:ea typeface="Arial Unicode MS" pitchFamily="34" charset="-128"/>
                        <a:cs typeface="Arial Unicode MS" pitchFamily="34" charset="-128"/>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r>
                        <a:rPr lang="en-US" sz="1600" dirty="0" smtClean="0">
                          <a:solidFill>
                            <a:srgbClr val="002060"/>
                          </a:solidFill>
                          <a:latin typeface="+mn-lt"/>
                          <a:ea typeface="Arial Unicode MS" pitchFamily="34" charset="-128"/>
                          <a:cs typeface="Arial Unicode MS" pitchFamily="34" charset="-128"/>
                        </a:rPr>
                        <a:t>1111111010</a:t>
                      </a:r>
                      <a:endParaRPr lang="en-US" sz="1600" dirty="0">
                        <a:solidFill>
                          <a:srgbClr val="002060"/>
                        </a:solidFill>
                        <a:latin typeface="+mn-lt"/>
                        <a:ea typeface="Arial Unicode MS" pitchFamily="34" charset="-128"/>
                        <a:cs typeface="Arial Unicode MS" pitchFamily="34" charset="-128"/>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r>
                        <a:rPr lang="en-US" sz="1600" dirty="0" smtClean="0">
                          <a:solidFill>
                            <a:srgbClr val="002060"/>
                          </a:solidFill>
                          <a:latin typeface="+mn-lt"/>
                          <a:ea typeface="Arial Unicode MS" pitchFamily="34" charset="-128"/>
                          <a:cs typeface="Arial Unicode MS" pitchFamily="34" charset="-128"/>
                        </a:rPr>
                        <a:t>FF80::/10</a:t>
                      </a:r>
                      <a:endParaRPr lang="en-US" sz="1600" dirty="0">
                        <a:solidFill>
                          <a:srgbClr val="002060"/>
                        </a:solidFill>
                        <a:latin typeface="+mn-lt"/>
                        <a:ea typeface="Arial Unicode MS" pitchFamily="34" charset="-128"/>
                        <a:cs typeface="Arial Unicode MS" pitchFamily="34" charset="-128"/>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r>
              <a:tr h="370840">
                <a:tc>
                  <a:txBody>
                    <a:bodyPr/>
                    <a:lstStyle/>
                    <a:p>
                      <a:r>
                        <a:rPr lang="en-US" sz="1600" dirty="0" smtClean="0">
                          <a:solidFill>
                            <a:srgbClr val="002060"/>
                          </a:solidFill>
                          <a:latin typeface="+mn-lt"/>
                          <a:ea typeface="Arial Unicode MS" pitchFamily="34" charset="-128"/>
                          <a:cs typeface="Arial Unicode MS" pitchFamily="34" charset="-128"/>
                        </a:rPr>
                        <a:t>Global </a:t>
                      </a:r>
                      <a:r>
                        <a:rPr lang="en-US" sz="1600" dirty="0" err="1" smtClean="0">
                          <a:solidFill>
                            <a:srgbClr val="002060"/>
                          </a:solidFill>
                          <a:latin typeface="+mn-lt"/>
                          <a:ea typeface="Arial Unicode MS" pitchFamily="34" charset="-128"/>
                          <a:cs typeface="Arial Unicode MS" pitchFamily="34" charset="-128"/>
                        </a:rPr>
                        <a:t>Unicast</a:t>
                      </a:r>
                      <a:endParaRPr lang="en-US" sz="1600" dirty="0">
                        <a:solidFill>
                          <a:srgbClr val="002060"/>
                        </a:solidFill>
                        <a:latin typeface="+mn-lt"/>
                        <a:ea typeface="Arial Unicode MS" pitchFamily="34" charset="-128"/>
                        <a:cs typeface="Arial Unicode MS" pitchFamily="34" charset="-128"/>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r>
                        <a:rPr lang="en-US" sz="1600" dirty="0" smtClean="0">
                          <a:solidFill>
                            <a:srgbClr val="002060"/>
                          </a:solidFill>
                          <a:latin typeface="+mn-lt"/>
                          <a:ea typeface="Arial Unicode MS" pitchFamily="34" charset="-128"/>
                          <a:cs typeface="Arial Unicode MS" pitchFamily="34" charset="-128"/>
                        </a:rPr>
                        <a:t>(everything else)</a:t>
                      </a:r>
                      <a:endParaRPr lang="en-US" sz="1600" dirty="0">
                        <a:solidFill>
                          <a:srgbClr val="002060"/>
                        </a:solidFill>
                        <a:latin typeface="+mn-lt"/>
                        <a:ea typeface="Arial Unicode MS" pitchFamily="34" charset="-128"/>
                        <a:cs typeface="Arial Unicode MS" pitchFamily="34" charset="-128"/>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endParaRPr lang="en-US" sz="1600" dirty="0">
                        <a:solidFill>
                          <a:srgbClr val="002060"/>
                        </a:solidFill>
                        <a:latin typeface="+mn-lt"/>
                        <a:ea typeface="Arial Unicode MS" pitchFamily="34" charset="-128"/>
                        <a:cs typeface="Arial Unicode MS" pitchFamily="34" charset="-128"/>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r>
            </a:tbl>
          </a:graphicData>
        </a:graphic>
      </p:graphicFrame>
      <p:sp>
        <p:nvSpPr>
          <p:cNvPr id="5" name="Slide Number Placeholder 4"/>
          <p:cNvSpPr>
            <a:spLocks noGrp="1"/>
          </p:cNvSpPr>
          <p:nvPr>
            <p:ph type="sldNum" sz="quarter" idx="10"/>
          </p:nvPr>
        </p:nvSpPr>
        <p:spPr/>
        <p:txBody>
          <a:bodyPr/>
          <a:lstStyle/>
          <a:p>
            <a:pPr>
              <a:defRPr/>
            </a:pPr>
            <a:r>
              <a:rPr lang="en-US" smtClean="0"/>
              <a:t>- </a:t>
            </a:r>
            <a:fld id="{ACDC030F-A1E0-478D-BE2A-988ABD27DCA4}" type="slidenum">
              <a:rPr lang="en-US" smtClean="0"/>
              <a:pPr>
                <a:defRPr/>
              </a:pPr>
              <a:t>76</a:t>
            </a:fld>
            <a:r>
              <a:rPr lang="en-US" smtClean="0"/>
              <a:t> -</a:t>
            </a:r>
            <a:endParaRPr lang="en-US" dirty="0"/>
          </a:p>
        </p:txBody>
      </p:sp>
      <p:sp>
        <p:nvSpPr>
          <p:cNvPr id="7" name="Text Placeholder 2"/>
          <p:cNvSpPr txBox="1">
            <a:spLocks/>
          </p:cNvSpPr>
          <p:nvPr/>
        </p:nvSpPr>
        <p:spPr bwMode="auto">
          <a:xfrm>
            <a:off x="685800" y="1066800"/>
            <a:ext cx="77724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rgbClr val="003399"/>
                </a:solidFill>
                <a:effectLst/>
                <a:uLnTx/>
                <a:uFillTx/>
                <a:latin typeface="+mn-lt"/>
                <a:ea typeface="+mn-ea"/>
                <a:cs typeface="+mn-cs"/>
              </a:rPr>
              <a:t>RFC 4291 specifies the IPv6 addressing architecture</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200" dirty="0" smtClean="0"/>
              <a:t>Network Layer (Layer 3)</a:t>
            </a:r>
            <a:br>
              <a:rPr lang="en-US" sz="1200" dirty="0" smtClean="0"/>
            </a:br>
            <a:r>
              <a:rPr lang="en-US" dirty="0" smtClean="0"/>
              <a:t>Implementing IPv6</a:t>
            </a:r>
            <a:r>
              <a:rPr lang="en-US" dirty="0"/>
              <a:t> </a:t>
            </a:r>
            <a:r>
              <a:rPr lang="en-US" dirty="0" smtClean="0"/>
              <a:t>– Compatibility to IPv4</a:t>
            </a:r>
            <a:endParaRPr lang="en-US" dirty="0"/>
          </a:p>
        </p:txBody>
      </p:sp>
      <p:sp>
        <p:nvSpPr>
          <p:cNvPr id="6" name="Content Placeholder 5"/>
          <p:cNvSpPr>
            <a:spLocks noGrp="1"/>
          </p:cNvSpPr>
          <p:nvPr>
            <p:ph idx="1"/>
          </p:nvPr>
        </p:nvSpPr>
        <p:spPr/>
        <p:txBody>
          <a:bodyPr/>
          <a:lstStyle/>
          <a:p>
            <a:r>
              <a:rPr lang="en-US" dirty="0" smtClean="0"/>
              <a:t>IPv6 can be compatible to IPv4 in two ways:</a:t>
            </a:r>
          </a:p>
          <a:p>
            <a:pPr lvl="1"/>
            <a:r>
              <a:rPr lang="en-US" dirty="0" smtClean="0"/>
              <a:t>IPv4-compatible IPv6 address</a:t>
            </a:r>
          </a:p>
          <a:p>
            <a:pPr marL="914400" lvl="2" indent="0">
              <a:buNone/>
            </a:pPr>
            <a:r>
              <a:rPr lang="en-US" sz="1200" dirty="0" smtClean="0">
                <a:latin typeface="Courier" pitchFamily="49" charset="0"/>
              </a:rPr>
              <a:t>|                80 bits               | 16 |      32 bits        |</a:t>
            </a:r>
          </a:p>
          <a:p>
            <a:pPr marL="914400" lvl="2" indent="0">
              <a:buNone/>
            </a:pPr>
            <a:r>
              <a:rPr lang="en-US" sz="1200" dirty="0" smtClean="0">
                <a:latin typeface="Courier" pitchFamily="49" charset="0"/>
              </a:rPr>
              <a:t>+--------------------------------------+--------------------------+</a:t>
            </a:r>
          </a:p>
          <a:p>
            <a:pPr marL="914400" lvl="2" indent="0">
              <a:buNone/>
            </a:pPr>
            <a:r>
              <a:rPr lang="en-US" sz="1200" dirty="0" smtClean="0">
                <a:latin typeface="Courier" pitchFamily="49" charset="0"/>
              </a:rPr>
              <a:t>|0000..............................0000|0000|    IPv4 address     |</a:t>
            </a:r>
          </a:p>
          <a:p>
            <a:pPr marL="914400" lvl="2" indent="0">
              <a:buNone/>
            </a:pPr>
            <a:r>
              <a:rPr lang="en-US" sz="1200" dirty="0" smtClean="0">
                <a:latin typeface="Courier" pitchFamily="49" charset="0"/>
              </a:rPr>
              <a:t>+--------------------------------------+----+---------------------+</a:t>
            </a:r>
          </a:p>
          <a:p>
            <a:pPr marL="914400" lvl="2" indent="0">
              <a:buNone/>
            </a:pPr>
            <a:r>
              <a:rPr lang="en-US" dirty="0" smtClean="0"/>
              <a:t>where the IPv4 address must be a globally unique IPv4 </a:t>
            </a:r>
            <a:r>
              <a:rPr lang="en-US" dirty="0" err="1" smtClean="0"/>
              <a:t>unicast</a:t>
            </a:r>
            <a:r>
              <a:rPr lang="en-US" dirty="0" smtClean="0"/>
              <a:t> address</a:t>
            </a:r>
          </a:p>
          <a:p>
            <a:pPr lvl="1"/>
            <a:endParaRPr lang="en-US" dirty="0" smtClean="0"/>
          </a:p>
          <a:p>
            <a:pPr lvl="1"/>
            <a:r>
              <a:rPr lang="en-US" dirty="0" smtClean="0"/>
              <a:t>IPv4-mapped IPv6 address</a:t>
            </a:r>
          </a:p>
          <a:p>
            <a:pPr lvl="2">
              <a:buNone/>
            </a:pPr>
            <a:r>
              <a:rPr lang="en-US" sz="1200" dirty="0" smtClean="0">
                <a:latin typeface="Courier" pitchFamily="49" charset="0"/>
              </a:rPr>
              <a:t>|                80 bits               | 16 |      32 bits        |</a:t>
            </a:r>
          </a:p>
          <a:p>
            <a:pPr lvl="2">
              <a:buNone/>
            </a:pPr>
            <a:r>
              <a:rPr lang="en-US" sz="1200" dirty="0" smtClean="0">
                <a:latin typeface="Courier" pitchFamily="49" charset="0"/>
              </a:rPr>
              <a:t>+--------------------------------------+--------------------------+</a:t>
            </a:r>
          </a:p>
          <a:p>
            <a:pPr lvl="2">
              <a:buNone/>
            </a:pPr>
            <a:r>
              <a:rPr lang="en-US" sz="1200" dirty="0" smtClean="0">
                <a:latin typeface="Courier" pitchFamily="49" charset="0"/>
              </a:rPr>
              <a:t>|0000..............................0000|FFFF|    IPv4 address     |</a:t>
            </a:r>
          </a:p>
          <a:p>
            <a:pPr lvl="2">
              <a:buNone/>
            </a:pPr>
            <a:r>
              <a:rPr lang="en-US" sz="1200" dirty="0" smtClean="0">
                <a:latin typeface="Courier" pitchFamily="49" charset="0"/>
              </a:rPr>
              <a:t>+--------------------------------------+----+---------------------+</a:t>
            </a:r>
          </a:p>
          <a:p>
            <a:endParaRPr lang="en-US" dirty="0" smtClean="0"/>
          </a:p>
          <a:p>
            <a:r>
              <a:rPr lang="en-US" dirty="0" smtClean="0"/>
              <a:t>See RFC 4038 for IPv6 transition.</a:t>
            </a:r>
          </a:p>
        </p:txBody>
      </p:sp>
      <p:sp>
        <p:nvSpPr>
          <p:cNvPr id="5" name="Slide Number Placeholder 4"/>
          <p:cNvSpPr>
            <a:spLocks noGrp="1"/>
          </p:cNvSpPr>
          <p:nvPr>
            <p:ph type="sldNum" sz="quarter" idx="10"/>
          </p:nvPr>
        </p:nvSpPr>
        <p:spPr/>
        <p:txBody>
          <a:bodyPr/>
          <a:lstStyle/>
          <a:p>
            <a:pPr>
              <a:defRPr/>
            </a:pPr>
            <a:r>
              <a:rPr lang="en-US" smtClean="0"/>
              <a:t>- </a:t>
            </a:r>
            <a:fld id="{ACDC030F-A1E0-478D-BE2A-988ABD27DCA4}" type="slidenum">
              <a:rPr lang="en-US" smtClean="0"/>
              <a:pPr>
                <a:defRPr/>
              </a:pPr>
              <a:t>77</a:t>
            </a:fld>
            <a:r>
              <a:rPr lang="en-US" smtClean="0"/>
              <a:t> -</a:t>
            </a:r>
            <a:endParaRPr lang="en-US" dirty="0"/>
          </a:p>
        </p:txBody>
      </p:sp>
      <p:sp>
        <p:nvSpPr>
          <p:cNvPr id="7" name="TextBox 6"/>
          <p:cNvSpPr txBox="1"/>
          <p:nvPr/>
        </p:nvSpPr>
        <p:spPr>
          <a:xfrm>
            <a:off x="4343400" y="6324600"/>
            <a:ext cx="3438762" cy="246221"/>
          </a:xfrm>
          <a:prstGeom prst="rect">
            <a:avLst/>
          </a:prstGeom>
          <a:noFill/>
        </p:spPr>
        <p:txBody>
          <a:bodyPr wrap="none" rtlCol="0">
            <a:spAutoFit/>
          </a:bodyPr>
          <a:lstStyle/>
          <a:p>
            <a:r>
              <a:rPr lang="en-US" sz="1000" b="1" dirty="0" smtClean="0">
                <a:solidFill>
                  <a:srgbClr val="003399"/>
                </a:solidFill>
              </a:rPr>
              <a:t>Reference:</a:t>
            </a:r>
            <a:r>
              <a:rPr lang="en-US" sz="1000" dirty="0" smtClean="0">
                <a:solidFill>
                  <a:srgbClr val="003399"/>
                </a:solidFill>
              </a:rPr>
              <a:t> S. Hagen, </a:t>
            </a:r>
            <a:r>
              <a:rPr lang="en-US" sz="1000" i="1" dirty="0" smtClean="0">
                <a:solidFill>
                  <a:srgbClr val="003399"/>
                </a:solidFill>
              </a:rPr>
              <a:t>IPv6 Essentials, 2</a:t>
            </a:r>
            <a:r>
              <a:rPr lang="en-US" sz="1000" i="1" baseline="30000" dirty="0" smtClean="0">
                <a:solidFill>
                  <a:srgbClr val="003399"/>
                </a:solidFill>
              </a:rPr>
              <a:t>nd</a:t>
            </a:r>
            <a:r>
              <a:rPr lang="en-US" sz="1000" i="1" dirty="0" smtClean="0">
                <a:solidFill>
                  <a:srgbClr val="003399"/>
                </a:solidFill>
              </a:rPr>
              <a:t>. Edition</a:t>
            </a:r>
            <a:r>
              <a:rPr lang="en-US" sz="1000" dirty="0" smtClean="0">
                <a:solidFill>
                  <a:srgbClr val="003399"/>
                </a:solidFill>
              </a:rPr>
              <a:t>, 2006.</a:t>
            </a:r>
            <a:endParaRPr lang="en-US" sz="1000" b="1" i="1" dirty="0">
              <a:solidFill>
                <a:srgbClr val="003399"/>
              </a:solidFill>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200" dirty="0"/>
              <a:t>Network Layer (Layer 3)</a:t>
            </a:r>
            <a:br>
              <a:rPr lang="en-US" sz="1200" dirty="0"/>
            </a:br>
            <a:r>
              <a:rPr lang="en-US" dirty="0" smtClean="0"/>
              <a:t>Implementing IPv6 – IPsec </a:t>
            </a:r>
            <a:endParaRPr lang="en-US" dirty="0"/>
          </a:p>
        </p:txBody>
      </p:sp>
      <p:sp>
        <p:nvSpPr>
          <p:cNvPr id="3" name="Content Placeholder 2"/>
          <p:cNvSpPr>
            <a:spLocks noGrp="1"/>
          </p:cNvSpPr>
          <p:nvPr>
            <p:ph idx="1"/>
          </p:nvPr>
        </p:nvSpPr>
        <p:spPr>
          <a:xfrm>
            <a:off x="685800" y="1143000"/>
            <a:ext cx="8153400" cy="5257800"/>
          </a:xfrm>
        </p:spPr>
        <p:txBody>
          <a:bodyPr>
            <a:normAutofit lnSpcReduction="10000"/>
          </a:bodyPr>
          <a:lstStyle/>
          <a:p>
            <a:r>
              <a:rPr lang="en-US" dirty="0" smtClean="0"/>
              <a:t>IPsec is “mandatory” in IPv6, but biggest implementation challenges were:</a:t>
            </a:r>
          </a:p>
          <a:p>
            <a:pPr lvl="1"/>
            <a:r>
              <a:rPr lang="en-US" dirty="0" smtClean="0"/>
              <a:t>Updating key exchange protocols and ciphers (IKEv2): </a:t>
            </a:r>
            <a:br>
              <a:rPr lang="en-US" dirty="0" smtClean="0"/>
            </a:br>
            <a:r>
              <a:rPr lang="en-US" dirty="0" smtClean="0"/>
              <a:t>RFC 2409 </a:t>
            </a:r>
            <a:r>
              <a:rPr lang="en-US" dirty="0" smtClean="0">
                <a:sym typeface="Wingdings" pitchFamily="2" charset="2"/>
              </a:rPr>
              <a:t> RFC 4306  RFC 5996</a:t>
            </a:r>
          </a:p>
          <a:p>
            <a:pPr lvl="1"/>
            <a:r>
              <a:rPr lang="en-US" dirty="0" smtClean="0"/>
              <a:t>Establishing security associations on a “Internet” scale: </a:t>
            </a:r>
            <a:br>
              <a:rPr lang="en-US" dirty="0" smtClean="0"/>
            </a:br>
            <a:r>
              <a:rPr lang="en-US" dirty="0" smtClean="0"/>
              <a:t>RFC 2401 </a:t>
            </a:r>
            <a:r>
              <a:rPr lang="en-US" dirty="0" smtClean="0">
                <a:sym typeface="Wingdings" pitchFamily="2" charset="2"/>
              </a:rPr>
              <a:t> RFC 4301</a:t>
            </a:r>
            <a:endParaRPr lang="en-US" dirty="0" smtClean="0"/>
          </a:p>
          <a:p>
            <a:r>
              <a:rPr lang="en-US" dirty="0" smtClean="0"/>
              <a:t>RFC 5996, </a:t>
            </a:r>
            <a:r>
              <a:rPr lang="en-US" i="1" dirty="0" smtClean="0"/>
              <a:t>Internet Key Exchange Protocol Version 2 </a:t>
            </a:r>
            <a:r>
              <a:rPr lang="en-US" dirty="0" smtClean="0"/>
              <a:t>(IKEv2), </a:t>
            </a:r>
            <a:r>
              <a:rPr lang="en-US" sz="1200" dirty="0" smtClean="0"/>
              <a:t>September 2010</a:t>
            </a:r>
          </a:p>
          <a:p>
            <a:pPr lvl="1">
              <a:buClr>
                <a:srgbClr val="003399"/>
              </a:buClr>
            </a:pPr>
            <a:r>
              <a:rPr lang="en-US" dirty="0" smtClean="0"/>
              <a:t>Two phase: IKE-SA and Child-SA, to better facilitate IPsec deployment</a:t>
            </a:r>
          </a:p>
          <a:p>
            <a:pPr lvl="1">
              <a:buClr>
                <a:srgbClr val="003399"/>
              </a:buClr>
            </a:pPr>
            <a:r>
              <a:rPr lang="en-US" u="sng" dirty="0" smtClean="0">
                <a:solidFill>
                  <a:srgbClr val="FF6600"/>
                </a:solidFill>
              </a:rPr>
              <a:t>IKEv2 is not backward compatible to IKEv1</a:t>
            </a:r>
          </a:p>
          <a:p>
            <a:r>
              <a:rPr lang="en-US" dirty="0" smtClean="0"/>
              <a:t>RFC 4301, </a:t>
            </a:r>
            <a:r>
              <a:rPr lang="en-US" i="1" dirty="0" smtClean="0"/>
              <a:t>Security Architecture for IP</a:t>
            </a:r>
            <a:r>
              <a:rPr lang="en-US" dirty="0" smtClean="0"/>
              <a:t>, </a:t>
            </a:r>
            <a:r>
              <a:rPr lang="en-US" sz="1200" dirty="0" smtClean="0"/>
              <a:t>December 2005</a:t>
            </a:r>
          </a:p>
          <a:p>
            <a:pPr lvl="1"/>
            <a:r>
              <a:rPr lang="en-US" dirty="0" smtClean="0"/>
              <a:t>Added </a:t>
            </a:r>
            <a:r>
              <a:rPr lang="en-US" u="sng" dirty="0" smtClean="0">
                <a:solidFill>
                  <a:srgbClr val="FF6600"/>
                </a:solidFill>
              </a:rPr>
              <a:t>Peer Authorization Database (PAD)</a:t>
            </a:r>
            <a:r>
              <a:rPr lang="en-US" dirty="0" smtClean="0"/>
              <a:t> to provide a link between an SA management protocol and the Security </a:t>
            </a:r>
            <a:r>
              <a:rPr lang="en-US" dirty="0"/>
              <a:t>P</a:t>
            </a:r>
            <a:r>
              <a:rPr lang="en-US" dirty="0" smtClean="0"/>
              <a:t>olicy Database (SPD)</a:t>
            </a:r>
            <a:endParaRPr lang="en-US" dirty="0"/>
          </a:p>
        </p:txBody>
      </p:sp>
      <p:sp>
        <p:nvSpPr>
          <p:cNvPr id="4" name="Slide Number Placeholder 3"/>
          <p:cNvSpPr>
            <a:spLocks noGrp="1"/>
          </p:cNvSpPr>
          <p:nvPr>
            <p:ph type="sldNum" sz="quarter" idx="10"/>
          </p:nvPr>
        </p:nvSpPr>
        <p:spPr/>
        <p:txBody>
          <a:bodyPr/>
          <a:lstStyle/>
          <a:p>
            <a:pPr>
              <a:defRPr/>
            </a:pPr>
            <a:r>
              <a:rPr lang="en-US" dirty="0" smtClean="0"/>
              <a:t>- </a:t>
            </a:r>
            <a:fld id="{A0E4D1EF-C73B-45D1-AE01-77128BFC74CC}" type="slidenum">
              <a:rPr lang="en-US" smtClean="0"/>
              <a:pPr>
                <a:defRPr/>
              </a:pPr>
              <a:t>78</a:t>
            </a:fld>
            <a:r>
              <a:rPr lang="en-US" dirty="0" smtClean="0"/>
              <a:t> -</a:t>
            </a:r>
            <a:endParaRPr lang="en-US" dirty="0"/>
          </a:p>
        </p:txBody>
      </p:sp>
      <p:sp>
        <p:nvSpPr>
          <p:cNvPr id="5" name="TextBox 4"/>
          <p:cNvSpPr txBox="1"/>
          <p:nvPr/>
        </p:nvSpPr>
        <p:spPr>
          <a:xfrm>
            <a:off x="3581400" y="6324600"/>
            <a:ext cx="5152373" cy="553998"/>
          </a:xfrm>
          <a:prstGeom prst="rect">
            <a:avLst/>
          </a:prstGeom>
          <a:noFill/>
        </p:spPr>
        <p:txBody>
          <a:bodyPr wrap="none" rtlCol="0">
            <a:spAutoFit/>
          </a:bodyPr>
          <a:lstStyle/>
          <a:p>
            <a:r>
              <a:rPr lang="en-US" sz="1000" b="1" dirty="0" smtClean="0">
                <a:solidFill>
                  <a:srgbClr val="003399"/>
                </a:solidFill>
              </a:rPr>
              <a:t>Reference:</a:t>
            </a:r>
            <a:r>
              <a:rPr lang="en-US" sz="1000" dirty="0" smtClean="0">
                <a:solidFill>
                  <a:srgbClr val="003399"/>
                </a:solidFill>
              </a:rPr>
              <a:t> </a:t>
            </a:r>
          </a:p>
          <a:p>
            <a:pPr marL="171450" indent="-171450">
              <a:buFontTx/>
              <a:buChar char="-"/>
            </a:pPr>
            <a:r>
              <a:rPr lang="en-US" sz="1000" i="1" dirty="0" smtClean="0">
                <a:solidFill>
                  <a:srgbClr val="003399"/>
                </a:solidFill>
              </a:rPr>
              <a:t>Design </a:t>
            </a:r>
            <a:r>
              <a:rPr lang="en-US" sz="1000" i="1" dirty="0" err="1" smtClean="0">
                <a:solidFill>
                  <a:srgbClr val="003399"/>
                </a:solidFill>
              </a:rPr>
              <a:t>Rationals</a:t>
            </a:r>
            <a:r>
              <a:rPr lang="en-US" sz="1000" i="1" dirty="0" smtClean="0">
                <a:solidFill>
                  <a:srgbClr val="003399"/>
                </a:solidFill>
              </a:rPr>
              <a:t> </a:t>
            </a:r>
            <a:r>
              <a:rPr lang="en-US" sz="1000" i="1" dirty="0">
                <a:solidFill>
                  <a:srgbClr val="003399"/>
                </a:solidFill>
              </a:rPr>
              <a:t>for IKEv2 </a:t>
            </a:r>
            <a:r>
              <a:rPr lang="en-US" sz="1000" dirty="0">
                <a:solidFill>
                  <a:srgbClr val="003399"/>
                </a:solidFill>
              </a:rPr>
              <a:t>(http://</a:t>
            </a:r>
            <a:r>
              <a:rPr lang="en-US" sz="1000" dirty="0" smtClean="0">
                <a:solidFill>
                  <a:srgbClr val="003399"/>
                </a:solidFill>
              </a:rPr>
              <a:t>tools.ietf.org/html/draft-ietf-ipsec-ikev2-rationale-00)</a:t>
            </a:r>
            <a:endParaRPr lang="en-US" sz="1000" dirty="0">
              <a:solidFill>
                <a:srgbClr val="003399"/>
              </a:solidFill>
            </a:endParaRPr>
          </a:p>
          <a:p>
            <a:pPr marL="171450" indent="-171450">
              <a:buFontTx/>
              <a:buChar char="-"/>
            </a:pPr>
            <a:r>
              <a:rPr lang="en-US" sz="1000" dirty="0" smtClean="0">
                <a:solidFill>
                  <a:srgbClr val="003399"/>
                </a:solidFill>
              </a:rPr>
              <a:t>S. Hagen, </a:t>
            </a:r>
            <a:r>
              <a:rPr lang="en-US" sz="1000" i="1" dirty="0" smtClean="0">
                <a:solidFill>
                  <a:srgbClr val="003399"/>
                </a:solidFill>
              </a:rPr>
              <a:t>IPv6 Essentials, 2</a:t>
            </a:r>
            <a:r>
              <a:rPr lang="en-US" sz="1000" i="1" baseline="30000" dirty="0" smtClean="0">
                <a:solidFill>
                  <a:srgbClr val="003399"/>
                </a:solidFill>
              </a:rPr>
              <a:t>nd</a:t>
            </a:r>
            <a:r>
              <a:rPr lang="en-US" sz="1000" i="1" dirty="0" smtClean="0">
                <a:solidFill>
                  <a:srgbClr val="003399"/>
                </a:solidFill>
              </a:rPr>
              <a:t>. Edition</a:t>
            </a:r>
            <a:r>
              <a:rPr lang="en-US" sz="1000" dirty="0" smtClean="0">
                <a:solidFill>
                  <a:srgbClr val="003399"/>
                </a:solidFill>
              </a:rPr>
              <a:t>, 2006.</a:t>
            </a:r>
            <a:endParaRPr lang="en-US" sz="1000" b="1" i="1" dirty="0">
              <a:solidFill>
                <a:srgbClr val="003399"/>
              </a:solidFill>
            </a:endParaRPr>
          </a:p>
        </p:txBody>
      </p:sp>
    </p:spTree>
    <p:extLst>
      <p:ext uri="{BB962C8B-B14F-4D97-AF65-F5344CB8AC3E}">
        <p14:creationId xmlns:p14="http://schemas.microsoft.com/office/powerpoint/2010/main" val="377086041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Slide Number Placeholder 4"/>
          <p:cNvSpPr>
            <a:spLocks noGrp="1"/>
          </p:cNvSpPr>
          <p:nvPr>
            <p:ph type="sldNum" sz="quarter" idx="10"/>
          </p:nvPr>
        </p:nvSpPr>
        <p:spPr>
          <a:noFill/>
        </p:spPr>
        <p:txBody>
          <a:bodyPr/>
          <a:lstStyle/>
          <a:p>
            <a:r>
              <a:rPr lang="en-US" dirty="0"/>
              <a:t>- </a:t>
            </a:r>
            <a:fld id="{984F4C96-2E18-4A5C-A624-875F9AF0187A}" type="slidenum">
              <a:rPr lang="en-US"/>
              <a:pPr/>
              <a:t>79</a:t>
            </a:fld>
            <a:r>
              <a:rPr lang="en-US" dirty="0"/>
              <a:t> -</a:t>
            </a:r>
          </a:p>
        </p:txBody>
      </p:sp>
      <p:sp>
        <p:nvSpPr>
          <p:cNvPr id="34820" name="Rectangle 2"/>
          <p:cNvSpPr>
            <a:spLocks noGrp="1" noChangeArrowheads="1"/>
          </p:cNvSpPr>
          <p:nvPr>
            <p:ph type="title"/>
          </p:nvPr>
        </p:nvSpPr>
        <p:spPr/>
        <p:txBody>
          <a:bodyPr/>
          <a:lstStyle/>
          <a:p>
            <a:r>
              <a:rPr lang="en-US" sz="1200" dirty="0" smtClean="0"/>
              <a:t>Network Layer (Layer 3)</a:t>
            </a:r>
            <a:br>
              <a:rPr lang="en-US" sz="1200" dirty="0" smtClean="0"/>
            </a:br>
            <a:r>
              <a:rPr lang="en-US" dirty="0" smtClean="0"/>
              <a:t>IP Transmission Methods (in IPv4)</a:t>
            </a:r>
          </a:p>
        </p:txBody>
      </p:sp>
      <p:sp>
        <p:nvSpPr>
          <p:cNvPr id="34821" name="Rectangle 3"/>
          <p:cNvSpPr>
            <a:spLocks noGrp="1" noChangeArrowheads="1"/>
          </p:cNvSpPr>
          <p:nvPr>
            <p:ph type="body" sz="half" idx="1"/>
          </p:nvPr>
        </p:nvSpPr>
        <p:spPr>
          <a:xfrm>
            <a:off x="381000" y="1447800"/>
            <a:ext cx="4953000" cy="4572000"/>
          </a:xfrm>
        </p:spPr>
        <p:txBody>
          <a:bodyPr/>
          <a:lstStyle/>
          <a:p>
            <a:pPr>
              <a:buClr>
                <a:srgbClr val="003399"/>
              </a:buClr>
            </a:pPr>
            <a:r>
              <a:rPr lang="en-US" u="sng" dirty="0" smtClean="0">
                <a:solidFill>
                  <a:srgbClr val="FF6600"/>
                </a:solidFill>
              </a:rPr>
              <a:t>Unicast</a:t>
            </a:r>
            <a:r>
              <a:rPr lang="en-US" dirty="0" smtClean="0"/>
              <a:t>: Packet is sent from a single source to a single destination</a:t>
            </a:r>
          </a:p>
          <a:p>
            <a:pPr>
              <a:buClr>
                <a:srgbClr val="003399"/>
              </a:buClr>
            </a:pPr>
            <a:endParaRPr lang="en-US" dirty="0" smtClean="0"/>
          </a:p>
          <a:p>
            <a:pPr>
              <a:buClr>
                <a:srgbClr val="003399"/>
              </a:buClr>
            </a:pPr>
            <a:r>
              <a:rPr lang="en-US" u="sng" dirty="0" smtClean="0">
                <a:solidFill>
                  <a:srgbClr val="FF6600"/>
                </a:solidFill>
              </a:rPr>
              <a:t>Broadcast</a:t>
            </a:r>
            <a:r>
              <a:rPr lang="en-US" dirty="0" smtClean="0"/>
              <a:t>: The packet is copied and sent to all of the nodes on the network</a:t>
            </a:r>
          </a:p>
          <a:p>
            <a:pPr>
              <a:buClr>
                <a:srgbClr val="003399"/>
              </a:buClr>
            </a:pPr>
            <a:endParaRPr lang="en-US" dirty="0" smtClean="0"/>
          </a:p>
          <a:p>
            <a:pPr>
              <a:buClr>
                <a:srgbClr val="003399"/>
              </a:buClr>
            </a:pPr>
            <a:r>
              <a:rPr lang="en-US" u="sng" dirty="0" smtClean="0">
                <a:solidFill>
                  <a:srgbClr val="FF6600"/>
                </a:solidFill>
              </a:rPr>
              <a:t>Multicast</a:t>
            </a:r>
            <a:r>
              <a:rPr lang="en-US" dirty="0" smtClean="0"/>
              <a:t>: Source packet is copied and then sent to a group of destinations on a network</a:t>
            </a:r>
          </a:p>
        </p:txBody>
      </p:sp>
      <p:graphicFrame>
        <p:nvGraphicFramePr>
          <p:cNvPr id="2" name="Object 3"/>
          <p:cNvGraphicFramePr>
            <a:graphicFrameLocks noChangeAspect="1"/>
          </p:cNvGraphicFramePr>
          <p:nvPr>
            <p:extLst>
              <p:ext uri="{D42A27DB-BD31-4B8C-83A1-F6EECF244321}">
                <p14:modId xmlns:p14="http://schemas.microsoft.com/office/powerpoint/2010/main" val="3562436305"/>
              </p:ext>
            </p:extLst>
          </p:nvPr>
        </p:nvGraphicFramePr>
        <p:xfrm>
          <a:off x="5562600" y="1676400"/>
          <a:ext cx="3063656" cy="4926691"/>
        </p:xfrm>
        <a:graphic>
          <a:graphicData uri="http://schemas.openxmlformats.org/presentationml/2006/ole">
            <mc:AlternateContent xmlns:mc="http://schemas.openxmlformats.org/markup-compatibility/2006">
              <mc:Choice xmlns:v="urn:schemas-microsoft-com:vml" Requires="v">
                <p:oleObj spid="_x0000_s34840" name="Visio" r:id="rId4" imgW="4084874" imgH="6568921" progId="Visio.Drawing.11">
                  <p:embed/>
                </p:oleObj>
              </mc:Choice>
              <mc:Fallback>
                <p:oleObj name="Visio" r:id="rId4" imgW="4084874" imgH="6568921" progId="Visio.Drawing.11">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1676400"/>
                        <a:ext cx="3063656" cy="4926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Slide Number Placeholder 4"/>
          <p:cNvSpPr>
            <a:spLocks noGrp="1"/>
          </p:cNvSpPr>
          <p:nvPr>
            <p:ph type="sldNum" sz="quarter" idx="10"/>
          </p:nvPr>
        </p:nvSpPr>
        <p:spPr>
          <a:noFill/>
        </p:spPr>
        <p:txBody>
          <a:bodyPr/>
          <a:lstStyle/>
          <a:p>
            <a:r>
              <a:rPr lang="en-US" dirty="0"/>
              <a:t>- </a:t>
            </a:r>
            <a:fld id="{28C0859C-FC81-4B0A-88C7-6198B643A8ED}" type="slidenum">
              <a:rPr lang="en-US"/>
              <a:pPr/>
              <a:t>8</a:t>
            </a:fld>
            <a:r>
              <a:rPr lang="en-US" dirty="0"/>
              <a:t> -</a:t>
            </a:r>
          </a:p>
        </p:txBody>
      </p:sp>
      <p:sp>
        <p:nvSpPr>
          <p:cNvPr id="1029" name="Rectangle 2"/>
          <p:cNvSpPr>
            <a:spLocks noGrp="1" noChangeArrowheads="1"/>
          </p:cNvSpPr>
          <p:nvPr>
            <p:ph type="title"/>
          </p:nvPr>
        </p:nvSpPr>
        <p:spPr>
          <a:xfrm>
            <a:off x="152400" y="-38100"/>
            <a:ext cx="7924800" cy="1066800"/>
          </a:xfrm>
        </p:spPr>
        <p:txBody>
          <a:bodyPr/>
          <a:lstStyle/>
          <a:p>
            <a:r>
              <a:rPr lang="en-US" dirty="0" smtClean="0"/>
              <a:t>OSI Reference Model &amp; TCP/IP Protocol Architecture</a:t>
            </a:r>
          </a:p>
        </p:txBody>
      </p:sp>
      <p:graphicFrame>
        <p:nvGraphicFramePr>
          <p:cNvPr id="1026" name="Object 3"/>
          <p:cNvGraphicFramePr>
            <a:graphicFrameLocks noGrp="1" noChangeAspect="1"/>
          </p:cNvGraphicFramePr>
          <p:nvPr>
            <p:ph sz="half" idx="2"/>
          </p:nvPr>
        </p:nvGraphicFramePr>
        <p:xfrm>
          <a:off x="8037513" y="2162175"/>
          <a:ext cx="877887" cy="3505200"/>
        </p:xfrm>
        <a:graphic>
          <a:graphicData uri="http://schemas.openxmlformats.org/presentationml/2006/ole">
            <mc:AlternateContent xmlns:mc="http://schemas.openxmlformats.org/markup-compatibility/2006">
              <mc:Choice xmlns:v="urn:schemas-microsoft-com:vml" Requires="v">
                <p:oleObj spid="_x0000_s1065" name="Visio" r:id="rId4" imgW="992207" imgH="3957161" progId="Visio.Drawing.11">
                  <p:embed/>
                </p:oleObj>
              </mc:Choice>
              <mc:Fallback>
                <p:oleObj name="Visio" r:id="rId4" imgW="992207" imgH="3957161" progId="Visio.Drawing.11">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37513" y="2162175"/>
                        <a:ext cx="877887"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7" name="Object 4"/>
          <p:cNvGraphicFramePr>
            <a:graphicFrameLocks noGrp="1" noChangeAspect="1"/>
          </p:cNvGraphicFramePr>
          <p:nvPr>
            <p:ph sz="half" idx="1"/>
          </p:nvPr>
        </p:nvGraphicFramePr>
        <p:xfrm>
          <a:off x="304800" y="1057275"/>
          <a:ext cx="7696200" cy="5583238"/>
        </p:xfrm>
        <a:graphic>
          <a:graphicData uri="http://schemas.openxmlformats.org/presentationml/2006/ole">
            <mc:AlternateContent xmlns:mc="http://schemas.openxmlformats.org/markup-compatibility/2006">
              <mc:Choice xmlns:v="urn:schemas-microsoft-com:vml" Requires="v">
                <p:oleObj spid="_x0000_s1066" name="Visio" r:id="rId6" imgW="8735258" imgH="6335792" progId="Visio.Drawing.11">
                  <p:embed/>
                </p:oleObj>
              </mc:Choice>
              <mc:Fallback>
                <p:oleObj name="Visio" r:id="rId6" imgW="8735258" imgH="6335792" progId="Visio.Drawing.11">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 y="1057275"/>
                        <a:ext cx="7696200" cy="5583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2"/>
          <p:cNvSpPr>
            <a:spLocks noGrp="1" noChangeArrowheads="1"/>
          </p:cNvSpPr>
          <p:nvPr>
            <p:ph type="title"/>
          </p:nvPr>
        </p:nvSpPr>
        <p:spPr/>
        <p:txBody>
          <a:bodyPr/>
          <a:lstStyle/>
          <a:p>
            <a:r>
              <a:rPr lang="en-US" sz="1200" dirty="0" smtClean="0"/>
              <a:t>Network Layer (Layer 3)</a:t>
            </a:r>
            <a:r>
              <a:rPr lang="en-US" dirty="0" smtClean="0"/>
              <a:t/>
            </a:r>
            <a:br>
              <a:rPr lang="en-US" dirty="0" smtClean="0"/>
            </a:br>
            <a:r>
              <a:rPr lang="en-US" dirty="0" smtClean="0"/>
              <a:t>IP Transmission Methods (in IPv6)</a:t>
            </a:r>
          </a:p>
        </p:txBody>
      </p:sp>
      <p:sp>
        <p:nvSpPr>
          <p:cNvPr id="34821" name="Rectangle 3"/>
          <p:cNvSpPr>
            <a:spLocks noGrp="1" noChangeArrowheads="1"/>
          </p:cNvSpPr>
          <p:nvPr>
            <p:ph type="body" sz="half" idx="1"/>
          </p:nvPr>
        </p:nvSpPr>
        <p:spPr>
          <a:xfrm>
            <a:off x="381000" y="1143000"/>
            <a:ext cx="4876800" cy="5410200"/>
          </a:xfrm>
        </p:spPr>
        <p:txBody>
          <a:bodyPr>
            <a:normAutofit lnSpcReduction="10000"/>
          </a:bodyPr>
          <a:lstStyle/>
          <a:p>
            <a:pPr>
              <a:buClr>
                <a:srgbClr val="003399"/>
              </a:buClr>
            </a:pPr>
            <a:r>
              <a:rPr lang="en-US" u="sng" dirty="0" smtClean="0">
                <a:solidFill>
                  <a:srgbClr val="FF6600"/>
                </a:solidFill>
              </a:rPr>
              <a:t>Unicast</a:t>
            </a:r>
            <a:r>
              <a:rPr lang="en-US" dirty="0" smtClean="0"/>
              <a:t>: Packet is sent from a single source to a single destination</a:t>
            </a:r>
          </a:p>
          <a:p>
            <a:pPr>
              <a:buClr>
                <a:srgbClr val="003399"/>
              </a:buClr>
            </a:pPr>
            <a:endParaRPr lang="en-US" dirty="0" smtClean="0"/>
          </a:p>
          <a:p>
            <a:pPr>
              <a:buClr>
                <a:srgbClr val="003399"/>
              </a:buClr>
            </a:pPr>
            <a:r>
              <a:rPr lang="en-US" u="sng" dirty="0" smtClean="0">
                <a:solidFill>
                  <a:srgbClr val="FF6600"/>
                </a:solidFill>
              </a:rPr>
              <a:t>Multicast</a:t>
            </a:r>
            <a:r>
              <a:rPr lang="en-US" dirty="0" smtClean="0"/>
              <a:t>: A multicast address identifies a group of IPv6 interfaces.  Source packet is copied and then sent to a group of destinations on a network</a:t>
            </a:r>
          </a:p>
          <a:p>
            <a:pPr>
              <a:buClr>
                <a:srgbClr val="003399"/>
              </a:buClr>
            </a:pPr>
            <a:endParaRPr lang="en-US" dirty="0" smtClean="0"/>
          </a:p>
          <a:p>
            <a:pPr>
              <a:buClr>
                <a:srgbClr val="003399"/>
              </a:buClr>
            </a:pPr>
            <a:r>
              <a:rPr lang="en-US" u="sng" dirty="0" err="1" smtClean="0">
                <a:solidFill>
                  <a:srgbClr val="FF6600"/>
                </a:solidFill>
              </a:rPr>
              <a:t>Anycast</a:t>
            </a:r>
            <a:r>
              <a:rPr lang="en-US" dirty="0" smtClean="0"/>
              <a:t>: An </a:t>
            </a:r>
            <a:r>
              <a:rPr lang="en-US" dirty="0" err="1" smtClean="0"/>
              <a:t>anycast</a:t>
            </a:r>
            <a:r>
              <a:rPr lang="en-US" dirty="0" smtClean="0"/>
              <a:t> address is assigned to multiple interfaces.  Source packet is delivered to the nearest interface. </a:t>
            </a:r>
          </a:p>
        </p:txBody>
      </p:sp>
      <p:sp>
        <p:nvSpPr>
          <p:cNvPr id="34819" name="Slide Number Placeholder 4"/>
          <p:cNvSpPr>
            <a:spLocks noGrp="1"/>
          </p:cNvSpPr>
          <p:nvPr>
            <p:ph type="sldNum" sz="quarter" idx="10"/>
          </p:nvPr>
        </p:nvSpPr>
        <p:spPr/>
        <p:txBody>
          <a:bodyPr/>
          <a:lstStyle/>
          <a:p>
            <a:r>
              <a:rPr lang="en-US" smtClean="0"/>
              <a:t>- </a:t>
            </a:r>
            <a:fld id="{984F4C96-2E18-4A5C-A624-875F9AF0187A}" type="slidenum">
              <a:rPr lang="en-US" smtClean="0"/>
              <a:pPr/>
              <a:t>80</a:t>
            </a:fld>
            <a:r>
              <a:rPr lang="en-US" smtClean="0"/>
              <a:t> -</a:t>
            </a:r>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4118700558"/>
              </p:ext>
            </p:extLst>
          </p:nvPr>
        </p:nvGraphicFramePr>
        <p:xfrm>
          <a:off x="5562600" y="1371600"/>
          <a:ext cx="2979670" cy="5405724"/>
        </p:xfrm>
        <a:graphic>
          <a:graphicData uri="http://schemas.openxmlformats.org/presentationml/2006/ole">
            <mc:AlternateContent xmlns:mc="http://schemas.openxmlformats.org/markup-compatibility/2006">
              <mc:Choice xmlns:v="urn:schemas-microsoft-com:vml" Requires="v">
                <p:oleObj spid="_x0000_s210969" name="Visio" r:id="rId4" imgW="4256671" imgH="7722463" progId="Visio.Drawing.11">
                  <p:embed/>
                </p:oleObj>
              </mc:Choice>
              <mc:Fallback>
                <p:oleObj name="Visio" r:id="rId4" imgW="4256671" imgH="7722463" progId="Visio.Drawing.11">
                  <p:embed/>
                  <p:pic>
                    <p:nvPicPr>
                      <p:cNvPr id="0" name=""/>
                      <p:cNvPicPr/>
                      <p:nvPr/>
                    </p:nvPicPr>
                    <p:blipFill>
                      <a:blip r:embed="rId5"/>
                      <a:stretch>
                        <a:fillRect/>
                      </a:stretch>
                    </p:blipFill>
                    <p:spPr>
                      <a:xfrm>
                        <a:off x="5562600" y="1371600"/>
                        <a:ext cx="2979670" cy="5405724"/>
                      </a:xfrm>
                      <a:prstGeom prst="rect">
                        <a:avLst/>
                      </a:prstGeom>
                    </p:spPr>
                  </p:pic>
                </p:oleObj>
              </mc:Fallback>
            </mc:AlternateContent>
          </a:graphicData>
        </a:graphic>
      </p:graphicFrame>
      <p:sp>
        <p:nvSpPr>
          <p:cNvPr id="7" name="TextBox 6"/>
          <p:cNvSpPr txBox="1"/>
          <p:nvPr/>
        </p:nvSpPr>
        <p:spPr>
          <a:xfrm rot="16200000">
            <a:off x="7166730" y="3653672"/>
            <a:ext cx="3438762" cy="246221"/>
          </a:xfrm>
          <a:prstGeom prst="rect">
            <a:avLst/>
          </a:prstGeom>
          <a:noFill/>
        </p:spPr>
        <p:txBody>
          <a:bodyPr wrap="none" rtlCol="0">
            <a:spAutoFit/>
          </a:bodyPr>
          <a:lstStyle/>
          <a:p>
            <a:r>
              <a:rPr lang="en-US" sz="1000" b="1" dirty="0" smtClean="0">
                <a:solidFill>
                  <a:srgbClr val="003399"/>
                </a:solidFill>
              </a:rPr>
              <a:t>Reference:</a:t>
            </a:r>
            <a:r>
              <a:rPr lang="en-US" sz="1000" dirty="0" smtClean="0">
                <a:solidFill>
                  <a:srgbClr val="003399"/>
                </a:solidFill>
              </a:rPr>
              <a:t> S. Hagen, </a:t>
            </a:r>
            <a:r>
              <a:rPr lang="en-US" sz="1000" i="1" dirty="0" smtClean="0">
                <a:solidFill>
                  <a:srgbClr val="003399"/>
                </a:solidFill>
              </a:rPr>
              <a:t>IPv6 Essentials, 2</a:t>
            </a:r>
            <a:r>
              <a:rPr lang="en-US" sz="1000" i="1" baseline="30000" dirty="0" smtClean="0">
                <a:solidFill>
                  <a:srgbClr val="003399"/>
                </a:solidFill>
              </a:rPr>
              <a:t>nd</a:t>
            </a:r>
            <a:r>
              <a:rPr lang="en-US" sz="1000" i="1" dirty="0" smtClean="0">
                <a:solidFill>
                  <a:srgbClr val="003399"/>
                </a:solidFill>
              </a:rPr>
              <a:t>. Edition</a:t>
            </a:r>
            <a:r>
              <a:rPr lang="en-US" sz="1000" dirty="0" smtClean="0">
                <a:solidFill>
                  <a:srgbClr val="003399"/>
                </a:solidFill>
              </a:rPr>
              <a:t>, 2006.</a:t>
            </a:r>
            <a:endParaRPr lang="en-US" sz="1000" b="1" i="1" dirty="0">
              <a:solidFill>
                <a:srgbClr val="003399"/>
              </a:solidFill>
            </a:endParaRPr>
          </a:p>
        </p:txBody>
      </p:sp>
    </p:spTree>
    <p:extLst>
      <p:ext uri="{BB962C8B-B14F-4D97-AF65-F5344CB8AC3E}">
        <p14:creationId xmlns:p14="http://schemas.microsoft.com/office/powerpoint/2010/main" val="38753553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Slide Number Placeholder 4"/>
          <p:cNvSpPr>
            <a:spLocks noGrp="1"/>
          </p:cNvSpPr>
          <p:nvPr>
            <p:ph type="sldNum" sz="quarter" idx="10"/>
          </p:nvPr>
        </p:nvSpPr>
        <p:spPr>
          <a:noFill/>
        </p:spPr>
        <p:txBody>
          <a:bodyPr/>
          <a:lstStyle/>
          <a:p>
            <a:r>
              <a:rPr lang="en-US" dirty="0"/>
              <a:t>- </a:t>
            </a:r>
            <a:fld id="{5DF80ABF-59EE-44BD-A15D-0BAFC2EF4DD7}" type="slidenum">
              <a:rPr lang="en-US"/>
              <a:pPr/>
              <a:t>81</a:t>
            </a:fld>
            <a:r>
              <a:rPr lang="en-US" dirty="0"/>
              <a:t> -</a:t>
            </a:r>
          </a:p>
        </p:txBody>
      </p:sp>
      <p:sp>
        <p:nvSpPr>
          <p:cNvPr id="33796" name="Rectangle 2"/>
          <p:cNvSpPr>
            <a:spLocks noGrp="1" noChangeArrowheads="1"/>
          </p:cNvSpPr>
          <p:nvPr>
            <p:ph type="title"/>
          </p:nvPr>
        </p:nvSpPr>
        <p:spPr/>
        <p:txBody>
          <a:bodyPr/>
          <a:lstStyle/>
          <a:p>
            <a:r>
              <a:rPr lang="en-US" sz="1200" dirty="0" smtClean="0"/>
              <a:t>Network Layer (Layer 3)</a:t>
            </a:r>
            <a:br>
              <a:rPr lang="en-US" sz="1200" dirty="0" smtClean="0"/>
            </a:br>
            <a:r>
              <a:rPr lang="en-US" dirty="0" smtClean="0"/>
              <a:t>Internet Control Message Protocol (ICMP)</a:t>
            </a:r>
          </a:p>
        </p:txBody>
      </p:sp>
      <p:sp>
        <p:nvSpPr>
          <p:cNvPr id="33797" name="Rectangle 3"/>
          <p:cNvSpPr>
            <a:spLocks noGrp="1" noChangeArrowheads="1"/>
          </p:cNvSpPr>
          <p:nvPr>
            <p:ph type="body" sz="half" idx="1"/>
          </p:nvPr>
        </p:nvSpPr>
        <p:spPr>
          <a:xfrm>
            <a:off x="685800" y="1143000"/>
            <a:ext cx="7772400" cy="3443288"/>
          </a:xfrm>
        </p:spPr>
        <p:txBody>
          <a:bodyPr/>
          <a:lstStyle/>
          <a:p>
            <a:pPr>
              <a:buClr>
                <a:srgbClr val="003399"/>
              </a:buClr>
            </a:pPr>
            <a:r>
              <a:rPr lang="en-US" u="sng" dirty="0" smtClean="0">
                <a:solidFill>
                  <a:srgbClr val="FF6600"/>
                </a:solidFill>
              </a:rPr>
              <a:t>ICMP</a:t>
            </a:r>
            <a:r>
              <a:rPr lang="en-US" dirty="0" smtClean="0"/>
              <a:t> (</a:t>
            </a:r>
            <a:r>
              <a:rPr lang="en-US" u="sng" dirty="0" smtClean="0">
                <a:solidFill>
                  <a:srgbClr val="FF6600"/>
                </a:solidFill>
              </a:rPr>
              <a:t>Internet Control Message Protocol</a:t>
            </a:r>
            <a:r>
              <a:rPr lang="en-US" dirty="0" smtClean="0"/>
              <a:t>)</a:t>
            </a:r>
          </a:p>
          <a:p>
            <a:pPr>
              <a:buClr>
                <a:srgbClr val="003399"/>
              </a:buClr>
            </a:pPr>
            <a:r>
              <a:rPr lang="en-US" dirty="0" smtClean="0"/>
              <a:t>Used to exchange control messages between gateways and hosts regarding the low-level operations of the Internet</a:t>
            </a:r>
          </a:p>
          <a:p>
            <a:pPr lvl="1">
              <a:buClr>
                <a:srgbClr val="003399"/>
              </a:buClr>
            </a:pPr>
            <a:r>
              <a:rPr lang="en-US" u="sng" dirty="0" smtClean="0">
                <a:solidFill>
                  <a:srgbClr val="FF6600"/>
                </a:solidFill>
              </a:rPr>
              <a:t>Ping</a:t>
            </a:r>
            <a:endParaRPr lang="en-US" dirty="0" smtClean="0"/>
          </a:p>
          <a:p>
            <a:pPr lvl="1">
              <a:buClr>
                <a:srgbClr val="003399"/>
              </a:buClr>
            </a:pPr>
            <a:r>
              <a:rPr lang="en-US" u="sng" dirty="0" smtClean="0">
                <a:solidFill>
                  <a:srgbClr val="FF6600"/>
                </a:solidFill>
              </a:rPr>
              <a:t>Traceroute</a:t>
            </a:r>
            <a:endParaRPr lang="en-US" dirty="0" smtClean="0"/>
          </a:p>
          <a:p>
            <a:pPr>
              <a:buClr>
                <a:srgbClr val="003399"/>
              </a:buClr>
            </a:pPr>
            <a:r>
              <a:rPr lang="en-US" dirty="0" smtClean="0"/>
              <a:t>ICMP is encapsulated within the IP packet</a:t>
            </a:r>
          </a:p>
        </p:txBody>
      </p:sp>
      <p:graphicFrame>
        <p:nvGraphicFramePr>
          <p:cNvPr id="33794" name="Object 4"/>
          <p:cNvGraphicFramePr>
            <a:graphicFrameLocks noGrp="1" noChangeAspect="1"/>
          </p:cNvGraphicFramePr>
          <p:nvPr>
            <p:ph sz="half" idx="2"/>
          </p:nvPr>
        </p:nvGraphicFramePr>
        <p:xfrm>
          <a:off x="1485900" y="4194175"/>
          <a:ext cx="6115050" cy="2314575"/>
        </p:xfrm>
        <a:graphic>
          <a:graphicData uri="http://schemas.openxmlformats.org/presentationml/2006/ole">
            <mc:AlternateContent xmlns:mc="http://schemas.openxmlformats.org/markup-compatibility/2006">
              <mc:Choice xmlns:v="urn:schemas-microsoft-com:vml" Requires="v">
                <p:oleObj spid="_x0000_s33814" name="Visio" r:id="rId4" imgW="4792682" imgH="1813560" progId="Visio.Drawing.11">
                  <p:embed/>
                </p:oleObj>
              </mc:Choice>
              <mc:Fallback>
                <p:oleObj name="Visio" r:id="rId4" imgW="4792682" imgH="1813560" progId="Visio.Drawing.11">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85900" y="4194175"/>
                        <a:ext cx="6115050" cy="231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Number Placeholder 3"/>
          <p:cNvSpPr>
            <a:spLocks noGrp="1"/>
          </p:cNvSpPr>
          <p:nvPr>
            <p:ph type="sldNum" sz="quarter" idx="10"/>
          </p:nvPr>
        </p:nvSpPr>
        <p:spPr>
          <a:noFill/>
        </p:spPr>
        <p:txBody>
          <a:bodyPr/>
          <a:lstStyle/>
          <a:p>
            <a:r>
              <a:rPr lang="en-US" dirty="0"/>
              <a:t>- </a:t>
            </a:r>
            <a:fld id="{4F51B4D1-5F81-4B29-BDB4-DA86B2DF9C30}" type="slidenum">
              <a:rPr lang="en-US"/>
              <a:pPr/>
              <a:t>82</a:t>
            </a:fld>
            <a:r>
              <a:rPr lang="en-US" dirty="0"/>
              <a:t> -</a:t>
            </a:r>
          </a:p>
        </p:txBody>
      </p:sp>
      <p:sp>
        <p:nvSpPr>
          <p:cNvPr id="75779" name="Rectangle 2"/>
          <p:cNvSpPr>
            <a:spLocks noGrp="1" noChangeArrowheads="1"/>
          </p:cNvSpPr>
          <p:nvPr>
            <p:ph type="title"/>
          </p:nvPr>
        </p:nvSpPr>
        <p:spPr/>
        <p:txBody>
          <a:bodyPr/>
          <a:lstStyle/>
          <a:p>
            <a:r>
              <a:rPr lang="en-US" sz="1200" dirty="0" smtClean="0"/>
              <a:t>Network Layer (Layer 3)</a:t>
            </a:r>
            <a:br>
              <a:rPr lang="en-US" sz="1200" dirty="0" smtClean="0"/>
            </a:br>
            <a:r>
              <a:rPr lang="en-US" dirty="0" smtClean="0"/>
              <a:t>Internet Group Management Protocol (IGMP)</a:t>
            </a:r>
          </a:p>
        </p:txBody>
      </p:sp>
      <p:sp>
        <p:nvSpPr>
          <p:cNvPr id="75780" name="Rectangle 3"/>
          <p:cNvSpPr>
            <a:spLocks noGrp="1" noChangeArrowheads="1"/>
          </p:cNvSpPr>
          <p:nvPr>
            <p:ph type="body" idx="1"/>
          </p:nvPr>
        </p:nvSpPr>
        <p:spPr/>
        <p:txBody>
          <a:bodyPr/>
          <a:lstStyle/>
          <a:p>
            <a:pPr>
              <a:buClr>
                <a:srgbClr val="003399"/>
              </a:buClr>
            </a:pPr>
            <a:r>
              <a:rPr lang="en-US" u="sng" dirty="0" smtClean="0">
                <a:solidFill>
                  <a:srgbClr val="FF6600"/>
                </a:solidFill>
              </a:rPr>
              <a:t>IGMP</a:t>
            </a:r>
            <a:r>
              <a:rPr lang="en-US" dirty="0" smtClean="0"/>
              <a:t> (</a:t>
            </a:r>
            <a:r>
              <a:rPr lang="en-US" u="sng" dirty="0" smtClean="0">
                <a:solidFill>
                  <a:srgbClr val="FF6600"/>
                </a:solidFill>
              </a:rPr>
              <a:t>Internet Group Management Protocol</a:t>
            </a:r>
            <a:r>
              <a:rPr lang="en-US" dirty="0" smtClean="0"/>
              <a:t>)</a:t>
            </a:r>
          </a:p>
          <a:p>
            <a:pPr>
              <a:buClr>
                <a:srgbClr val="003399"/>
              </a:buClr>
            </a:pPr>
            <a:r>
              <a:rPr lang="en-US" dirty="0" smtClean="0"/>
              <a:t>Created because IPv4 only supports unicast and broadcast</a:t>
            </a:r>
          </a:p>
          <a:p>
            <a:pPr>
              <a:buClr>
                <a:srgbClr val="003399"/>
              </a:buClr>
            </a:pPr>
            <a:r>
              <a:rPr lang="en-US" dirty="0" smtClean="0"/>
              <a:t>When a message is sent to a particular </a:t>
            </a:r>
            <a:r>
              <a:rPr lang="en-US" u="sng" dirty="0" smtClean="0">
                <a:solidFill>
                  <a:srgbClr val="FF6600"/>
                </a:solidFill>
              </a:rPr>
              <a:t>multicast</a:t>
            </a:r>
            <a:r>
              <a:rPr lang="en-US" u="sng" dirty="0" smtClean="0">
                <a:solidFill>
                  <a:srgbClr val="FF9900"/>
                </a:solidFill>
              </a:rPr>
              <a:t> </a:t>
            </a:r>
            <a:r>
              <a:rPr lang="en-US" u="sng" dirty="0" smtClean="0">
                <a:solidFill>
                  <a:srgbClr val="FF6600"/>
                </a:solidFill>
              </a:rPr>
              <a:t>group</a:t>
            </a:r>
            <a:r>
              <a:rPr lang="en-US" dirty="0" smtClean="0"/>
              <a:t>, all computers in that group will get </a:t>
            </a:r>
            <a:r>
              <a:rPr lang="en-US" u="sng" dirty="0" smtClean="0">
                <a:solidFill>
                  <a:srgbClr val="FF6600"/>
                </a:solidFill>
              </a:rPr>
              <a:t>a copy of</a:t>
            </a:r>
            <a:r>
              <a:rPr lang="en-US" u="sng" dirty="0" smtClean="0">
                <a:solidFill>
                  <a:srgbClr val="FF9900"/>
                </a:solidFill>
              </a:rPr>
              <a:t> </a:t>
            </a:r>
            <a:r>
              <a:rPr lang="en-US" u="sng" dirty="0" smtClean="0">
                <a:solidFill>
                  <a:srgbClr val="FF6600"/>
                </a:solidFill>
              </a:rPr>
              <a:t>the message</a:t>
            </a:r>
            <a:endParaRPr lang="en-US" dirty="0" smtClean="0"/>
          </a:p>
          <a:p>
            <a:pPr>
              <a:buClr>
                <a:srgbClr val="003399"/>
              </a:buClr>
            </a:pPr>
            <a:r>
              <a:rPr lang="en-US" dirty="0" smtClean="0"/>
              <a:t>It is used by hosts to report multicast group members to neighboring multicast routers</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Slide Number Placeholder 4"/>
          <p:cNvSpPr>
            <a:spLocks noGrp="1"/>
          </p:cNvSpPr>
          <p:nvPr>
            <p:ph type="sldNum" sz="quarter" idx="10"/>
          </p:nvPr>
        </p:nvSpPr>
        <p:spPr>
          <a:noFill/>
        </p:spPr>
        <p:txBody>
          <a:bodyPr/>
          <a:lstStyle/>
          <a:p>
            <a:r>
              <a:rPr lang="en-US" dirty="0"/>
              <a:t>- </a:t>
            </a:r>
            <a:fld id="{8F53A087-C792-4C6B-B302-F820427527BE}" type="slidenum">
              <a:rPr lang="en-US"/>
              <a:pPr/>
              <a:t>83</a:t>
            </a:fld>
            <a:r>
              <a:rPr lang="en-US" dirty="0"/>
              <a:t> -</a:t>
            </a:r>
          </a:p>
        </p:txBody>
      </p:sp>
      <p:graphicFrame>
        <p:nvGraphicFramePr>
          <p:cNvPr id="35842" name="Object 2"/>
          <p:cNvGraphicFramePr>
            <a:graphicFrameLocks noGrp="1" noChangeAspect="1"/>
          </p:cNvGraphicFramePr>
          <p:nvPr>
            <p:ph sz="half" idx="2"/>
          </p:nvPr>
        </p:nvGraphicFramePr>
        <p:xfrm>
          <a:off x="7250113" y="1651000"/>
          <a:ext cx="1779587" cy="3552825"/>
        </p:xfrm>
        <a:graphic>
          <a:graphicData uri="http://schemas.openxmlformats.org/presentationml/2006/ole">
            <mc:AlternateContent xmlns:mc="http://schemas.openxmlformats.org/markup-compatibility/2006">
              <mc:Choice xmlns:v="urn:schemas-microsoft-com:vml" Requires="v">
                <p:oleObj spid="_x0000_s35862" name="Visio" r:id="rId4" imgW="1983581" imgH="3957161" progId="Visio.Drawing.11">
                  <p:embed/>
                </p:oleObj>
              </mc:Choice>
              <mc:Fallback>
                <p:oleObj name="Visio" r:id="rId4" imgW="1983581" imgH="3957161" progId="Visio.Drawing.11">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50113" y="1651000"/>
                        <a:ext cx="1779587" cy="355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5844" name="Rectangle 3"/>
          <p:cNvSpPr>
            <a:spLocks noGrp="1" noChangeArrowheads="1"/>
          </p:cNvSpPr>
          <p:nvPr>
            <p:ph type="title"/>
          </p:nvPr>
        </p:nvSpPr>
        <p:spPr/>
        <p:txBody>
          <a:bodyPr/>
          <a:lstStyle/>
          <a:p>
            <a:r>
              <a:rPr lang="en-US" sz="1200" dirty="0" smtClean="0"/>
              <a:t>Network Layer (Layer 3)</a:t>
            </a:r>
            <a:br>
              <a:rPr lang="en-US" sz="1200" dirty="0" smtClean="0"/>
            </a:br>
            <a:r>
              <a:rPr lang="en-US" dirty="0" smtClean="0"/>
              <a:t>Routing vs. Routed Protocols</a:t>
            </a:r>
          </a:p>
        </p:txBody>
      </p:sp>
      <p:sp>
        <p:nvSpPr>
          <p:cNvPr id="35845" name="Rectangle 4"/>
          <p:cNvSpPr>
            <a:spLocks noGrp="1" noChangeArrowheads="1"/>
          </p:cNvSpPr>
          <p:nvPr>
            <p:ph type="body" sz="half" idx="1"/>
          </p:nvPr>
        </p:nvSpPr>
        <p:spPr>
          <a:xfrm>
            <a:off x="685800" y="1057275"/>
            <a:ext cx="6553200" cy="5562600"/>
          </a:xfrm>
        </p:spPr>
        <p:txBody>
          <a:bodyPr/>
          <a:lstStyle/>
          <a:p>
            <a:pPr>
              <a:lnSpc>
                <a:spcPct val="90000"/>
              </a:lnSpc>
              <a:buClr>
                <a:srgbClr val="003399"/>
              </a:buClr>
            </a:pPr>
            <a:r>
              <a:rPr lang="en-US" u="sng" dirty="0" smtClean="0">
                <a:solidFill>
                  <a:srgbClr val="FF6600"/>
                </a:solidFill>
              </a:rPr>
              <a:t>Routing</a:t>
            </a:r>
            <a:r>
              <a:rPr lang="en-US" dirty="0" smtClean="0"/>
              <a:t> Protocols</a:t>
            </a:r>
          </a:p>
          <a:p>
            <a:pPr lvl="1">
              <a:lnSpc>
                <a:spcPct val="90000"/>
              </a:lnSpc>
              <a:buClr>
                <a:srgbClr val="003399"/>
              </a:buClr>
            </a:pPr>
            <a:r>
              <a:rPr lang="en-US" u="sng" dirty="0" smtClean="0">
                <a:solidFill>
                  <a:srgbClr val="FF6600"/>
                </a:solidFill>
              </a:rPr>
              <a:t>Interior</a:t>
            </a:r>
            <a:r>
              <a:rPr lang="en-US" dirty="0" smtClean="0"/>
              <a:t> Routing Protocols</a:t>
            </a:r>
          </a:p>
          <a:p>
            <a:pPr lvl="2">
              <a:lnSpc>
                <a:spcPct val="90000"/>
              </a:lnSpc>
              <a:buClr>
                <a:srgbClr val="003399"/>
              </a:buClr>
            </a:pPr>
            <a:r>
              <a:rPr lang="en-US" dirty="0" smtClean="0"/>
              <a:t>Routing Information Protocol (RIP)</a:t>
            </a:r>
          </a:p>
          <a:p>
            <a:pPr lvl="2">
              <a:lnSpc>
                <a:spcPct val="90000"/>
              </a:lnSpc>
              <a:buClr>
                <a:srgbClr val="003399"/>
              </a:buClr>
            </a:pPr>
            <a:r>
              <a:rPr lang="en-US" dirty="0" smtClean="0"/>
              <a:t>Interior Gateway Routing Protocol (IGRP) </a:t>
            </a:r>
            <a:r>
              <a:rPr lang="en-US" sz="1200" dirty="0" smtClean="0"/>
              <a:t>(proprietary to Cisco Systems)</a:t>
            </a:r>
            <a:endParaRPr lang="en-US" dirty="0" smtClean="0"/>
          </a:p>
          <a:p>
            <a:pPr lvl="2">
              <a:lnSpc>
                <a:spcPct val="90000"/>
              </a:lnSpc>
              <a:buClr>
                <a:srgbClr val="003399"/>
              </a:buClr>
            </a:pPr>
            <a:r>
              <a:rPr lang="en-US" dirty="0" smtClean="0"/>
              <a:t>Open Shortest Path First (OSPF) Protocol</a:t>
            </a:r>
          </a:p>
          <a:p>
            <a:pPr lvl="2">
              <a:lnSpc>
                <a:spcPct val="90000"/>
              </a:lnSpc>
              <a:buClr>
                <a:srgbClr val="003399"/>
              </a:buClr>
            </a:pPr>
            <a:r>
              <a:rPr lang="en-US" dirty="0" smtClean="0"/>
              <a:t>Integrated IS-IS (ISO 10589 Intermediate system to intermediate system)</a:t>
            </a:r>
          </a:p>
          <a:p>
            <a:pPr lvl="2">
              <a:lnSpc>
                <a:spcPct val="90000"/>
              </a:lnSpc>
              <a:buClr>
                <a:srgbClr val="003399"/>
              </a:buClr>
            </a:pPr>
            <a:r>
              <a:rPr lang="en-US" dirty="0" smtClean="0"/>
              <a:t>Extended Interior Gateway Routing Protocol (EIGRP) </a:t>
            </a:r>
            <a:r>
              <a:rPr lang="en-US" sz="1200" dirty="0" smtClean="0"/>
              <a:t>(proprietary to Cisco Systems)</a:t>
            </a:r>
            <a:endParaRPr lang="en-US" dirty="0" smtClean="0"/>
          </a:p>
          <a:p>
            <a:pPr lvl="1">
              <a:lnSpc>
                <a:spcPct val="90000"/>
              </a:lnSpc>
              <a:buClr>
                <a:srgbClr val="003399"/>
              </a:buClr>
            </a:pPr>
            <a:r>
              <a:rPr lang="en-US" u="sng" dirty="0" smtClean="0">
                <a:solidFill>
                  <a:srgbClr val="FF6600"/>
                </a:solidFill>
              </a:rPr>
              <a:t>Exterior</a:t>
            </a:r>
            <a:r>
              <a:rPr lang="en-US" dirty="0" smtClean="0"/>
              <a:t> Routing Protocols</a:t>
            </a:r>
          </a:p>
          <a:p>
            <a:pPr lvl="2">
              <a:lnSpc>
                <a:spcPct val="90000"/>
              </a:lnSpc>
              <a:buClr>
                <a:srgbClr val="003399"/>
              </a:buClr>
            </a:pPr>
            <a:r>
              <a:rPr lang="en-US" dirty="0" smtClean="0"/>
              <a:t>Border Gateway Protocol (BGP)</a:t>
            </a:r>
          </a:p>
          <a:p>
            <a:pPr>
              <a:lnSpc>
                <a:spcPct val="90000"/>
              </a:lnSpc>
              <a:buClr>
                <a:srgbClr val="003399"/>
              </a:buClr>
            </a:pPr>
            <a:r>
              <a:rPr lang="en-US" u="sng" dirty="0" smtClean="0">
                <a:solidFill>
                  <a:srgbClr val="FF6600"/>
                </a:solidFill>
              </a:rPr>
              <a:t>Routed</a:t>
            </a:r>
            <a:r>
              <a:rPr lang="en-US" dirty="0" smtClean="0"/>
              <a:t> Protocols</a:t>
            </a:r>
          </a:p>
          <a:p>
            <a:pPr lvl="1">
              <a:lnSpc>
                <a:spcPct val="90000"/>
              </a:lnSpc>
              <a:buClr>
                <a:srgbClr val="003399"/>
              </a:buClr>
            </a:pPr>
            <a:r>
              <a:rPr lang="en-US" dirty="0" smtClean="0"/>
              <a:t>Protocols that are encapsulated within the routing protocols and being routed by the routing protocols</a:t>
            </a:r>
          </a:p>
          <a:p>
            <a:pPr lvl="2">
              <a:lnSpc>
                <a:spcPct val="90000"/>
              </a:lnSpc>
              <a:buClr>
                <a:srgbClr val="003399"/>
              </a:buClr>
            </a:pPr>
            <a:r>
              <a:rPr lang="en-US" dirty="0" smtClean="0"/>
              <a:t>Example: HTTP, FTP, Telnet, SNMP, etc.</a:t>
            </a:r>
          </a:p>
        </p:txBody>
      </p:sp>
      <p:sp>
        <p:nvSpPr>
          <p:cNvPr id="795653" name="Rectangle 5"/>
          <p:cNvSpPr>
            <a:spLocks noChangeArrowheads="1"/>
          </p:cNvSpPr>
          <p:nvPr/>
        </p:nvSpPr>
        <p:spPr bwMode="auto">
          <a:xfrm>
            <a:off x="7372350" y="3810000"/>
            <a:ext cx="1600200" cy="457200"/>
          </a:xfrm>
          <a:prstGeom prst="rect">
            <a:avLst/>
          </a:prstGeom>
          <a:noFill/>
          <a:ln w="38100">
            <a:solidFill>
              <a:srgbClr val="99FF33"/>
            </a:solidFill>
            <a:miter lim="800000"/>
            <a:headEnd/>
            <a:tailEnd/>
          </a:ln>
        </p:spPr>
        <p:txBody>
          <a:bodyPr anchor="ctr">
            <a:spAutoFit/>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95653"/>
                                        </p:tgtEl>
                                        <p:attrNameLst>
                                          <p:attrName>style.visibility</p:attrName>
                                        </p:attrNameLst>
                                      </p:cBhvr>
                                      <p:to>
                                        <p:strVal val="visible"/>
                                      </p:to>
                                    </p:set>
                                    <p:animEffect transition="in" filter="fade">
                                      <p:cBhvr>
                                        <p:cTn id="7" dur="2000"/>
                                        <p:tgtEl>
                                          <p:spTgt spid="7956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5653"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Slide Number Placeholder 3"/>
          <p:cNvSpPr>
            <a:spLocks noGrp="1"/>
          </p:cNvSpPr>
          <p:nvPr>
            <p:ph type="sldNum" sz="quarter" idx="10"/>
          </p:nvPr>
        </p:nvSpPr>
        <p:spPr>
          <a:noFill/>
        </p:spPr>
        <p:txBody>
          <a:bodyPr/>
          <a:lstStyle/>
          <a:p>
            <a:r>
              <a:rPr lang="en-US" dirty="0"/>
              <a:t>- </a:t>
            </a:r>
            <a:fld id="{581EF446-EDFE-4CB3-996B-BDD99560C0D9}" type="slidenum">
              <a:rPr lang="en-US"/>
              <a:pPr/>
              <a:t>84</a:t>
            </a:fld>
            <a:r>
              <a:rPr lang="en-US" dirty="0"/>
              <a:t> -</a:t>
            </a:r>
          </a:p>
        </p:txBody>
      </p:sp>
      <p:sp>
        <p:nvSpPr>
          <p:cNvPr id="36868" name="Rectangle 2"/>
          <p:cNvSpPr>
            <a:spLocks noGrp="1" noChangeArrowheads="1"/>
          </p:cNvSpPr>
          <p:nvPr>
            <p:ph type="title"/>
          </p:nvPr>
        </p:nvSpPr>
        <p:spPr/>
        <p:txBody>
          <a:bodyPr/>
          <a:lstStyle/>
          <a:p>
            <a:r>
              <a:rPr lang="en-US" sz="1200" dirty="0" smtClean="0"/>
              <a:t>Network Layer (Layer 3)</a:t>
            </a:r>
            <a:br>
              <a:rPr lang="en-US" sz="1200" dirty="0" smtClean="0"/>
            </a:br>
            <a:r>
              <a:rPr lang="en-US" dirty="0" smtClean="0"/>
              <a:t>Static Routing</a:t>
            </a:r>
          </a:p>
        </p:txBody>
      </p:sp>
      <p:sp>
        <p:nvSpPr>
          <p:cNvPr id="36869" name="Rectangle 3"/>
          <p:cNvSpPr>
            <a:spLocks noGrp="1" noChangeArrowheads="1"/>
          </p:cNvSpPr>
          <p:nvPr>
            <p:ph type="body" idx="1"/>
          </p:nvPr>
        </p:nvSpPr>
        <p:spPr>
          <a:xfrm>
            <a:off x="685800" y="1143000"/>
            <a:ext cx="6477000" cy="5410200"/>
          </a:xfrm>
        </p:spPr>
        <p:txBody>
          <a:bodyPr/>
          <a:lstStyle/>
          <a:p>
            <a:pPr>
              <a:buFontTx/>
              <a:buNone/>
            </a:pPr>
            <a:r>
              <a:rPr lang="en-US" dirty="0" smtClean="0"/>
              <a:t>Routing can be either </a:t>
            </a:r>
            <a:r>
              <a:rPr lang="en-US" u="sng" dirty="0" smtClean="0">
                <a:solidFill>
                  <a:srgbClr val="FF6600"/>
                </a:solidFill>
              </a:rPr>
              <a:t>static</a:t>
            </a:r>
            <a:r>
              <a:rPr lang="en-US" dirty="0" smtClean="0"/>
              <a:t> or </a:t>
            </a:r>
            <a:r>
              <a:rPr lang="en-US" u="sng" dirty="0" smtClean="0">
                <a:solidFill>
                  <a:srgbClr val="FF6600"/>
                </a:solidFill>
              </a:rPr>
              <a:t>dynamic</a:t>
            </a:r>
            <a:endParaRPr lang="en-US" sz="3200" dirty="0" smtClean="0"/>
          </a:p>
          <a:p>
            <a:pPr>
              <a:buClr>
                <a:srgbClr val="003399"/>
              </a:buClr>
            </a:pPr>
            <a:r>
              <a:rPr lang="en-US" u="sng" dirty="0" smtClean="0">
                <a:solidFill>
                  <a:srgbClr val="FF6600"/>
                </a:solidFill>
              </a:rPr>
              <a:t>Static</a:t>
            </a:r>
            <a:r>
              <a:rPr lang="en-US" u="sng" dirty="0" smtClean="0">
                <a:solidFill>
                  <a:srgbClr val="FF9900"/>
                </a:solidFill>
              </a:rPr>
              <a:t> </a:t>
            </a:r>
            <a:r>
              <a:rPr lang="en-US" u="sng" dirty="0" smtClean="0">
                <a:solidFill>
                  <a:srgbClr val="FF6600"/>
                </a:solidFill>
              </a:rPr>
              <a:t>routing</a:t>
            </a:r>
            <a:r>
              <a:rPr lang="en-US" dirty="0" smtClean="0"/>
              <a:t> </a:t>
            </a:r>
            <a:r>
              <a:rPr lang="en-US" dirty="0" smtClean="0">
                <a:cs typeface="Arial" charset="0"/>
              </a:rPr>
              <a:t>is performed using a preconfigured routing table which remains in effect indefinitely, unless it is changed manually by the user</a:t>
            </a:r>
          </a:p>
          <a:p>
            <a:pPr lvl="1">
              <a:buClr>
                <a:srgbClr val="003399"/>
              </a:buClr>
            </a:pPr>
            <a:r>
              <a:rPr lang="en-US" dirty="0" smtClean="0">
                <a:cs typeface="Arial" charset="0"/>
              </a:rPr>
              <a:t>This is the </a:t>
            </a:r>
            <a:r>
              <a:rPr lang="en-US" u="sng" dirty="0" smtClean="0">
                <a:solidFill>
                  <a:srgbClr val="FF6600"/>
                </a:solidFill>
                <a:cs typeface="Arial" charset="0"/>
              </a:rPr>
              <a:t>most basic form of routing</a:t>
            </a:r>
            <a:r>
              <a:rPr lang="en-US" dirty="0" smtClean="0">
                <a:cs typeface="Arial" charset="0"/>
              </a:rPr>
              <a:t>, and it usually requires that all machines have statically configured addresses.  If there is a change, the user must manually alter the routing tables on one or more machines to reflect the change in network topology or addressing</a:t>
            </a:r>
          </a:p>
          <a:p>
            <a:pPr lvl="1">
              <a:buClr>
                <a:srgbClr val="003399"/>
              </a:buClr>
            </a:pPr>
            <a:r>
              <a:rPr lang="en-US" u="sng" dirty="0" smtClean="0">
                <a:solidFill>
                  <a:srgbClr val="FF6600"/>
                </a:solidFill>
                <a:cs typeface="Arial" charset="0"/>
              </a:rPr>
              <a:t>Static routing does not scale well</a:t>
            </a:r>
            <a:r>
              <a:rPr lang="en-US" dirty="0" smtClean="0">
                <a:cs typeface="Arial" charset="0"/>
              </a:rPr>
              <a:t>.  Calculation of static routing grows exponentially to the number of static routes in the route table</a:t>
            </a:r>
            <a:endParaRPr lang="en-US" dirty="0" smtClean="0"/>
          </a:p>
        </p:txBody>
      </p:sp>
      <p:graphicFrame>
        <p:nvGraphicFramePr>
          <p:cNvPr id="36866" name="Object 4"/>
          <p:cNvGraphicFramePr>
            <a:graphicFrameLocks noChangeAspect="1"/>
          </p:cNvGraphicFramePr>
          <p:nvPr/>
        </p:nvGraphicFramePr>
        <p:xfrm>
          <a:off x="7250113" y="1651000"/>
          <a:ext cx="1779587" cy="3552825"/>
        </p:xfrm>
        <a:graphic>
          <a:graphicData uri="http://schemas.openxmlformats.org/presentationml/2006/ole">
            <mc:AlternateContent xmlns:mc="http://schemas.openxmlformats.org/markup-compatibility/2006">
              <mc:Choice xmlns:v="urn:schemas-microsoft-com:vml" Requires="v">
                <p:oleObj spid="_x0000_s36886" name="Visio" r:id="rId4" imgW="1983581" imgH="3957161" progId="Visio.Drawing.11">
                  <p:embed/>
                </p:oleObj>
              </mc:Choice>
              <mc:Fallback>
                <p:oleObj name="Visio" r:id="rId4" imgW="1983581" imgH="3957161" progId="Visio.Drawing.11">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50113" y="1651000"/>
                        <a:ext cx="1779587" cy="355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97701" name="Rectangle 5"/>
          <p:cNvSpPr>
            <a:spLocks noChangeArrowheads="1"/>
          </p:cNvSpPr>
          <p:nvPr/>
        </p:nvSpPr>
        <p:spPr bwMode="auto">
          <a:xfrm>
            <a:off x="7372350" y="3810000"/>
            <a:ext cx="1600200" cy="457200"/>
          </a:xfrm>
          <a:prstGeom prst="rect">
            <a:avLst/>
          </a:prstGeom>
          <a:noFill/>
          <a:ln w="38100">
            <a:solidFill>
              <a:srgbClr val="99FF33"/>
            </a:solidFill>
            <a:miter lim="800000"/>
            <a:headEnd/>
            <a:tailEnd/>
          </a:ln>
        </p:spPr>
        <p:txBody>
          <a:bodyPr anchor="ctr">
            <a:spAutoFit/>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97701"/>
                                        </p:tgtEl>
                                        <p:attrNameLst>
                                          <p:attrName>style.visibility</p:attrName>
                                        </p:attrNameLst>
                                      </p:cBhvr>
                                      <p:to>
                                        <p:strVal val="visible"/>
                                      </p:to>
                                    </p:set>
                                    <p:animEffect transition="in" filter="fade">
                                      <p:cBhvr>
                                        <p:cTn id="7" dur="2000"/>
                                        <p:tgtEl>
                                          <p:spTgt spid="7977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7701"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Number Placeholder 3"/>
          <p:cNvSpPr>
            <a:spLocks noGrp="1"/>
          </p:cNvSpPr>
          <p:nvPr>
            <p:ph type="sldNum" sz="quarter" idx="10"/>
          </p:nvPr>
        </p:nvSpPr>
        <p:spPr>
          <a:noFill/>
        </p:spPr>
        <p:txBody>
          <a:bodyPr/>
          <a:lstStyle/>
          <a:p>
            <a:r>
              <a:rPr lang="en-US" dirty="0"/>
              <a:t>- </a:t>
            </a:r>
            <a:fld id="{6053E105-7BFA-486D-9E37-4B1FAD71856C}" type="slidenum">
              <a:rPr lang="en-US"/>
              <a:pPr/>
              <a:t>85</a:t>
            </a:fld>
            <a:r>
              <a:rPr lang="en-US" dirty="0"/>
              <a:t> -</a:t>
            </a:r>
          </a:p>
        </p:txBody>
      </p:sp>
      <p:sp>
        <p:nvSpPr>
          <p:cNvPr id="76803" name="Rectangle 2"/>
          <p:cNvSpPr>
            <a:spLocks noGrp="1" noChangeArrowheads="1"/>
          </p:cNvSpPr>
          <p:nvPr>
            <p:ph type="title"/>
          </p:nvPr>
        </p:nvSpPr>
        <p:spPr/>
        <p:txBody>
          <a:bodyPr/>
          <a:lstStyle/>
          <a:p>
            <a:r>
              <a:rPr lang="en-US" sz="1200" dirty="0" smtClean="0"/>
              <a:t>Network Layer (Layer 3)</a:t>
            </a:r>
            <a:br>
              <a:rPr lang="en-US" sz="1200" dirty="0" smtClean="0"/>
            </a:br>
            <a:r>
              <a:rPr lang="en-US" dirty="0" smtClean="0"/>
              <a:t>Dynamic Routing</a:t>
            </a:r>
          </a:p>
        </p:txBody>
      </p:sp>
      <p:sp>
        <p:nvSpPr>
          <p:cNvPr id="76804" name="Rectangle 3"/>
          <p:cNvSpPr>
            <a:spLocks noGrp="1" noChangeArrowheads="1"/>
          </p:cNvSpPr>
          <p:nvPr>
            <p:ph type="body" idx="1"/>
          </p:nvPr>
        </p:nvSpPr>
        <p:spPr>
          <a:xfrm>
            <a:off x="685800" y="1143000"/>
            <a:ext cx="7772400" cy="5257800"/>
          </a:xfrm>
        </p:spPr>
        <p:txBody>
          <a:bodyPr/>
          <a:lstStyle/>
          <a:p>
            <a:pPr>
              <a:buClr>
                <a:srgbClr val="003399"/>
              </a:buClr>
            </a:pPr>
            <a:r>
              <a:rPr lang="en-US" u="sng" dirty="0" smtClean="0">
                <a:solidFill>
                  <a:srgbClr val="FF6600"/>
                </a:solidFill>
                <a:cs typeface="Arial" charset="0"/>
              </a:rPr>
              <a:t>Dynamic routing</a:t>
            </a:r>
            <a:r>
              <a:rPr lang="en-US" dirty="0" smtClean="0">
                <a:cs typeface="Arial" charset="0"/>
              </a:rPr>
              <a:t> uses special routing information protocols to </a:t>
            </a:r>
            <a:r>
              <a:rPr lang="en-US" u="sng" dirty="0" smtClean="0">
                <a:solidFill>
                  <a:srgbClr val="FF6600"/>
                </a:solidFill>
                <a:cs typeface="Arial" charset="0"/>
              </a:rPr>
              <a:t>automatically update the routing table</a:t>
            </a:r>
            <a:r>
              <a:rPr lang="en-US" dirty="0" smtClean="0">
                <a:cs typeface="Arial" charset="0"/>
              </a:rPr>
              <a:t> with routes known by peer routers</a:t>
            </a:r>
          </a:p>
          <a:p>
            <a:pPr lvl="1">
              <a:buClr>
                <a:srgbClr val="003399"/>
              </a:buClr>
            </a:pPr>
            <a:r>
              <a:rPr lang="en-US" dirty="0" smtClean="0">
                <a:cs typeface="Arial" charset="0"/>
              </a:rPr>
              <a:t>These protocols are grouped according to whether they are </a:t>
            </a:r>
            <a:r>
              <a:rPr lang="en-US" u="sng" dirty="0" smtClean="0">
                <a:solidFill>
                  <a:srgbClr val="FF6600"/>
                </a:solidFill>
                <a:cs typeface="Arial" charset="0"/>
              </a:rPr>
              <a:t>Interior Gateway Protocols</a:t>
            </a:r>
            <a:r>
              <a:rPr lang="en-US" dirty="0" smtClean="0">
                <a:cs typeface="Arial" charset="0"/>
              </a:rPr>
              <a:t> (IGP’s) or </a:t>
            </a:r>
            <a:r>
              <a:rPr lang="en-US" u="sng" dirty="0" smtClean="0">
                <a:solidFill>
                  <a:srgbClr val="FF6600"/>
                </a:solidFill>
                <a:cs typeface="Arial" charset="0"/>
              </a:rPr>
              <a:t>Exterior Gateway</a:t>
            </a:r>
            <a:r>
              <a:rPr lang="en-US" u="sng" dirty="0" smtClean="0">
                <a:solidFill>
                  <a:srgbClr val="FF9900"/>
                </a:solidFill>
                <a:cs typeface="Arial" charset="0"/>
              </a:rPr>
              <a:t> </a:t>
            </a:r>
            <a:r>
              <a:rPr lang="en-US" u="sng" dirty="0" smtClean="0">
                <a:solidFill>
                  <a:srgbClr val="FF6600"/>
                </a:solidFill>
                <a:cs typeface="Arial" charset="0"/>
              </a:rPr>
              <a:t>Protocols</a:t>
            </a:r>
            <a:r>
              <a:rPr lang="en-US" dirty="0" smtClean="0">
                <a:cs typeface="Arial" charset="0"/>
              </a:rPr>
              <a:t> (EGP’s)</a:t>
            </a:r>
          </a:p>
          <a:p>
            <a:pPr lvl="1">
              <a:buClr>
                <a:srgbClr val="003399"/>
              </a:buClr>
            </a:pPr>
            <a:r>
              <a:rPr lang="en-US" dirty="0" smtClean="0">
                <a:cs typeface="Arial" charset="0"/>
              </a:rPr>
              <a:t>IGP’s are used to distribute routing information </a:t>
            </a:r>
            <a:r>
              <a:rPr lang="en-US" u="sng" dirty="0" smtClean="0">
                <a:solidFill>
                  <a:srgbClr val="FF6600"/>
                </a:solidFill>
                <a:cs typeface="Arial" charset="0"/>
              </a:rPr>
              <a:t>inside of an</a:t>
            </a:r>
            <a:r>
              <a:rPr lang="en-US" u="sng" dirty="0" smtClean="0">
                <a:solidFill>
                  <a:srgbClr val="FF9900"/>
                </a:solidFill>
                <a:cs typeface="Arial" charset="0"/>
              </a:rPr>
              <a:t> </a:t>
            </a:r>
            <a:r>
              <a:rPr lang="en-US" u="sng" dirty="0" smtClean="0">
                <a:solidFill>
                  <a:srgbClr val="FF6600"/>
                </a:solidFill>
                <a:cs typeface="Arial" charset="0"/>
              </a:rPr>
              <a:t>Autonomous System (AS)</a:t>
            </a:r>
            <a:r>
              <a:rPr lang="en-US" dirty="0" smtClean="0">
                <a:cs typeface="Arial" charset="0"/>
              </a:rPr>
              <a:t>.  An AS is a set of routers inside the domain administered by one authority. Examples of interior gateway protocols are OSPF and RIP</a:t>
            </a:r>
          </a:p>
          <a:p>
            <a:pPr lvl="1">
              <a:buClr>
                <a:srgbClr val="003399"/>
              </a:buClr>
            </a:pPr>
            <a:r>
              <a:rPr lang="en-US" dirty="0" smtClean="0">
                <a:cs typeface="Arial" charset="0"/>
              </a:rPr>
              <a:t>EGP’s are used for </a:t>
            </a:r>
            <a:r>
              <a:rPr lang="en-US" u="sng" dirty="0" smtClean="0">
                <a:solidFill>
                  <a:srgbClr val="FF6600"/>
                </a:solidFill>
                <a:cs typeface="Arial" charset="0"/>
              </a:rPr>
              <a:t>inter-AS routing</a:t>
            </a:r>
            <a:r>
              <a:rPr lang="en-US" dirty="0" smtClean="0">
                <a:cs typeface="Arial" charset="0"/>
              </a:rPr>
              <a:t>, so that each AS may be aware of how to reach others throughout the Internet. Examples of exterior gateway protocols are EGP and BGP</a:t>
            </a:r>
            <a:endParaRPr lang="en-US" dirty="0" smtClean="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Number Placeholder 3"/>
          <p:cNvSpPr>
            <a:spLocks noGrp="1"/>
          </p:cNvSpPr>
          <p:nvPr>
            <p:ph type="sldNum" sz="quarter" idx="10"/>
          </p:nvPr>
        </p:nvSpPr>
        <p:spPr>
          <a:noFill/>
        </p:spPr>
        <p:txBody>
          <a:bodyPr/>
          <a:lstStyle/>
          <a:p>
            <a:r>
              <a:rPr lang="en-US" dirty="0"/>
              <a:t>- </a:t>
            </a:r>
            <a:fld id="{82B98BFB-CA87-4080-BAD6-07DA97C0553B}" type="slidenum">
              <a:rPr lang="en-US"/>
              <a:pPr/>
              <a:t>86</a:t>
            </a:fld>
            <a:r>
              <a:rPr lang="en-US" dirty="0"/>
              <a:t> -</a:t>
            </a:r>
          </a:p>
        </p:txBody>
      </p:sp>
      <p:sp>
        <p:nvSpPr>
          <p:cNvPr id="77827" name="Rectangle 2"/>
          <p:cNvSpPr>
            <a:spLocks noGrp="1" noChangeArrowheads="1"/>
          </p:cNvSpPr>
          <p:nvPr>
            <p:ph type="title"/>
          </p:nvPr>
        </p:nvSpPr>
        <p:spPr/>
        <p:txBody>
          <a:bodyPr/>
          <a:lstStyle/>
          <a:p>
            <a:r>
              <a:rPr lang="en-US" sz="1200" dirty="0" smtClean="0"/>
              <a:t>Network Layer (Layer 3)</a:t>
            </a:r>
            <a:r>
              <a:rPr lang="en-US" dirty="0" smtClean="0"/>
              <a:t/>
            </a:r>
            <a:br>
              <a:rPr lang="en-US" dirty="0" smtClean="0"/>
            </a:br>
            <a:r>
              <a:rPr lang="en-US" dirty="0" smtClean="0"/>
              <a:t>Dynamic Routing – Interior Gateway Protocols (IGP’s)</a:t>
            </a:r>
          </a:p>
        </p:txBody>
      </p:sp>
      <p:sp>
        <p:nvSpPr>
          <p:cNvPr id="77828" name="Rectangle 3"/>
          <p:cNvSpPr>
            <a:spLocks noGrp="1" noChangeArrowheads="1"/>
          </p:cNvSpPr>
          <p:nvPr>
            <p:ph type="body" idx="1"/>
          </p:nvPr>
        </p:nvSpPr>
        <p:spPr>
          <a:xfrm>
            <a:off x="685800" y="1143000"/>
            <a:ext cx="7772400" cy="5562600"/>
          </a:xfrm>
        </p:spPr>
        <p:txBody>
          <a:bodyPr/>
          <a:lstStyle/>
          <a:p>
            <a:pPr>
              <a:buClr>
                <a:srgbClr val="003399"/>
              </a:buClr>
            </a:pPr>
            <a:r>
              <a:rPr lang="en-US" u="sng" dirty="0" smtClean="0">
                <a:solidFill>
                  <a:srgbClr val="FF6600"/>
                </a:solidFill>
              </a:rPr>
              <a:t>Distance-Vector Routing Protocols</a:t>
            </a:r>
            <a:endParaRPr lang="en-US" dirty="0" smtClean="0"/>
          </a:p>
          <a:p>
            <a:pPr lvl="1">
              <a:buClr>
                <a:srgbClr val="003399"/>
              </a:buClr>
            </a:pPr>
            <a:r>
              <a:rPr lang="en-US" u="sng" dirty="0" smtClean="0">
                <a:solidFill>
                  <a:srgbClr val="FF6600"/>
                </a:solidFill>
              </a:rPr>
              <a:t>Routing Information Protocol version 2 (</a:t>
            </a:r>
            <a:r>
              <a:rPr lang="en-US" b="1" u="sng" dirty="0" smtClean="0">
                <a:solidFill>
                  <a:srgbClr val="FF6600"/>
                </a:solidFill>
              </a:rPr>
              <a:t>RIP-2</a:t>
            </a:r>
            <a:r>
              <a:rPr lang="en-US" u="sng" dirty="0" smtClean="0">
                <a:solidFill>
                  <a:srgbClr val="FF6600"/>
                </a:solidFill>
              </a:rPr>
              <a:t>)</a:t>
            </a:r>
            <a:r>
              <a:rPr lang="en-US" dirty="0" smtClean="0"/>
              <a:t>, has  routers exchanging routing table information using a distance-vector algorithm</a:t>
            </a:r>
          </a:p>
          <a:p>
            <a:pPr lvl="1">
              <a:buClr>
                <a:srgbClr val="003399"/>
              </a:buClr>
            </a:pPr>
            <a:r>
              <a:rPr lang="en-US" dirty="0" smtClean="0"/>
              <a:t>With RIP, neighboring routers periodically exchange their entire routing tables</a:t>
            </a:r>
          </a:p>
          <a:p>
            <a:pPr lvl="1">
              <a:buClr>
                <a:srgbClr val="003399"/>
              </a:buClr>
            </a:pPr>
            <a:r>
              <a:rPr lang="en-US" dirty="0" smtClean="0"/>
              <a:t>RIP uses hop count as the metric of a path's cost, and a path is limited to </a:t>
            </a:r>
            <a:r>
              <a:rPr lang="en-US" dirty="0" smtClean="0">
                <a:solidFill>
                  <a:srgbClr val="FF0000"/>
                </a:solidFill>
              </a:rPr>
              <a:t>15 hops</a:t>
            </a:r>
          </a:p>
          <a:p>
            <a:pPr lvl="1">
              <a:buClr>
                <a:srgbClr val="003399"/>
              </a:buClr>
            </a:pPr>
            <a:r>
              <a:rPr lang="en-US" dirty="0" smtClean="0"/>
              <a:t>RIP Protocol version 2 is described in RFC2453</a:t>
            </a:r>
          </a:p>
          <a:p>
            <a:pPr lvl="1">
              <a:buClr>
                <a:srgbClr val="003399"/>
              </a:buClr>
            </a:pPr>
            <a:endParaRPr lang="en-US" dirty="0" smtClean="0"/>
          </a:p>
          <a:p>
            <a:pPr lvl="1">
              <a:buClr>
                <a:srgbClr val="003399"/>
              </a:buClr>
            </a:pPr>
            <a:endParaRPr lang="en-US" dirty="0" smtClean="0"/>
          </a:p>
          <a:p>
            <a:pPr lvl="1">
              <a:buClr>
                <a:srgbClr val="003399"/>
              </a:buClr>
            </a:pPr>
            <a:endParaRPr lang="en-US" dirty="0" smtClean="0"/>
          </a:p>
          <a:p>
            <a:pPr lvl="1">
              <a:buClr>
                <a:srgbClr val="003399"/>
              </a:buClr>
              <a:buFontTx/>
              <a:buNone/>
            </a:pPr>
            <a:r>
              <a:rPr lang="en-US" dirty="0" smtClean="0"/>
              <a:t>Note: Think “road sign”</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Number Placeholder 3"/>
          <p:cNvSpPr>
            <a:spLocks noGrp="1"/>
          </p:cNvSpPr>
          <p:nvPr>
            <p:ph type="sldNum" sz="quarter" idx="10"/>
          </p:nvPr>
        </p:nvSpPr>
        <p:spPr>
          <a:noFill/>
        </p:spPr>
        <p:txBody>
          <a:bodyPr/>
          <a:lstStyle/>
          <a:p>
            <a:r>
              <a:rPr lang="en-US" dirty="0"/>
              <a:t>- </a:t>
            </a:r>
            <a:fld id="{A66E705B-F60A-40CD-A808-B4FDABB63D42}" type="slidenum">
              <a:rPr lang="en-US"/>
              <a:pPr/>
              <a:t>87</a:t>
            </a:fld>
            <a:r>
              <a:rPr lang="en-US" dirty="0"/>
              <a:t> -</a:t>
            </a:r>
          </a:p>
        </p:txBody>
      </p:sp>
      <p:sp>
        <p:nvSpPr>
          <p:cNvPr id="78851" name="Rectangle 2"/>
          <p:cNvSpPr>
            <a:spLocks noGrp="1" noChangeArrowheads="1"/>
          </p:cNvSpPr>
          <p:nvPr>
            <p:ph type="title"/>
          </p:nvPr>
        </p:nvSpPr>
        <p:spPr/>
        <p:txBody>
          <a:bodyPr/>
          <a:lstStyle/>
          <a:p>
            <a:r>
              <a:rPr lang="en-US" sz="1200" dirty="0" smtClean="0"/>
              <a:t>Network Layer (Layer 3)</a:t>
            </a:r>
            <a:r>
              <a:rPr lang="en-US" dirty="0" smtClean="0"/>
              <a:t/>
            </a:r>
            <a:br>
              <a:rPr lang="en-US" dirty="0" smtClean="0"/>
            </a:br>
            <a:r>
              <a:rPr lang="en-US" dirty="0" smtClean="0"/>
              <a:t>Dynamic Routing – Interior Gateway Protocols (IGP’s)</a:t>
            </a:r>
          </a:p>
        </p:txBody>
      </p:sp>
      <p:sp>
        <p:nvSpPr>
          <p:cNvPr id="78852" name="Rectangle 3"/>
          <p:cNvSpPr>
            <a:spLocks noGrp="1" noChangeArrowheads="1"/>
          </p:cNvSpPr>
          <p:nvPr>
            <p:ph type="body" idx="1"/>
          </p:nvPr>
        </p:nvSpPr>
        <p:spPr>
          <a:xfrm>
            <a:off x="685800" y="1143000"/>
            <a:ext cx="7772400" cy="5562600"/>
          </a:xfrm>
        </p:spPr>
        <p:txBody>
          <a:bodyPr/>
          <a:lstStyle/>
          <a:p>
            <a:pPr>
              <a:buClr>
                <a:srgbClr val="003399"/>
              </a:buClr>
            </a:pPr>
            <a:r>
              <a:rPr lang="en-US" u="sng" dirty="0" smtClean="0">
                <a:solidFill>
                  <a:srgbClr val="FF6600"/>
                </a:solidFill>
              </a:rPr>
              <a:t>Link-State Routing Protocols</a:t>
            </a:r>
            <a:endParaRPr lang="en-US" dirty="0" smtClean="0"/>
          </a:p>
          <a:p>
            <a:pPr lvl="1">
              <a:buClr>
                <a:srgbClr val="003399"/>
              </a:buClr>
            </a:pPr>
            <a:r>
              <a:rPr lang="en-US" u="sng" dirty="0" smtClean="0">
                <a:solidFill>
                  <a:srgbClr val="FF6600"/>
                </a:solidFill>
              </a:rPr>
              <a:t>Open Shortest Path First (OSPF)</a:t>
            </a:r>
            <a:r>
              <a:rPr lang="en-US" dirty="0" smtClean="0"/>
              <a:t> protocol is a link state routing algorithm that is more robust than RIP</a:t>
            </a:r>
          </a:p>
          <a:p>
            <a:pPr lvl="1">
              <a:buClr>
                <a:srgbClr val="003399"/>
              </a:buClr>
            </a:pPr>
            <a:r>
              <a:rPr lang="en-US" dirty="0" smtClean="0"/>
              <a:t>OSPF converges faster, scales to larger enterprise networks</a:t>
            </a:r>
          </a:p>
          <a:p>
            <a:pPr lvl="1">
              <a:buClr>
                <a:srgbClr val="003399"/>
              </a:buClr>
            </a:pPr>
            <a:r>
              <a:rPr lang="en-US" dirty="0" smtClean="0"/>
              <a:t>Requires less network bandwidth. Using OSPF, a router broadcasts only changes in its links' status rather than entire routing tables</a:t>
            </a:r>
          </a:p>
          <a:p>
            <a:pPr lvl="1">
              <a:buClr>
                <a:srgbClr val="003399"/>
              </a:buClr>
            </a:pPr>
            <a:r>
              <a:rPr lang="en-US" dirty="0" smtClean="0"/>
              <a:t>OSPF Version 2, is described in RFC 1583, and is rapidly replacing RIP in the Internet</a:t>
            </a:r>
          </a:p>
          <a:p>
            <a:pPr lvl="1">
              <a:buClr>
                <a:srgbClr val="003399"/>
              </a:buClr>
            </a:pPr>
            <a:endParaRPr lang="en-US" dirty="0" smtClean="0"/>
          </a:p>
          <a:p>
            <a:pPr lvl="1">
              <a:buClr>
                <a:srgbClr val="003399"/>
              </a:buClr>
            </a:pPr>
            <a:endParaRPr lang="en-US" dirty="0" smtClean="0"/>
          </a:p>
          <a:p>
            <a:pPr lvl="1">
              <a:buClr>
                <a:srgbClr val="003399"/>
              </a:buClr>
            </a:pPr>
            <a:endParaRPr lang="en-US" dirty="0" smtClean="0"/>
          </a:p>
          <a:p>
            <a:pPr lvl="1">
              <a:buClr>
                <a:srgbClr val="003399"/>
              </a:buClr>
              <a:buFontTx/>
              <a:buNone/>
            </a:pPr>
            <a:r>
              <a:rPr lang="en-US" dirty="0" smtClean="0"/>
              <a:t>Note: Think “roadmap”</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Number Placeholder 3"/>
          <p:cNvSpPr>
            <a:spLocks noGrp="1"/>
          </p:cNvSpPr>
          <p:nvPr>
            <p:ph type="sldNum" sz="quarter" idx="10"/>
          </p:nvPr>
        </p:nvSpPr>
        <p:spPr>
          <a:noFill/>
        </p:spPr>
        <p:txBody>
          <a:bodyPr/>
          <a:lstStyle/>
          <a:p>
            <a:r>
              <a:rPr lang="en-US" dirty="0"/>
              <a:t>- </a:t>
            </a:r>
            <a:fld id="{C7DB3B3B-A977-46F6-A2F8-34994AF2A105}" type="slidenum">
              <a:rPr lang="en-US"/>
              <a:pPr/>
              <a:t>88</a:t>
            </a:fld>
            <a:r>
              <a:rPr lang="en-US" dirty="0"/>
              <a:t> -</a:t>
            </a:r>
          </a:p>
        </p:txBody>
      </p:sp>
      <p:sp>
        <p:nvSpPr>
          <p:cNvPr id="79875" name="Rectangle 2"/>
          <p:cNvSpPr>
            <a:spLocks noGrp="1" noChangeArrowheads="1"/>
          </p:cNvSpPr>
          <p:nvPr>
            <p:ph type="title"/>
          </p:nvPr>
        </p:nvSpPr>
        <p:spPr/>
        <p:txBody>
          <a:bodyPr/>
          <a:lstStyle/>
          <a:p>
            <a:r>
              <a:rPr lang="en-US" sz="1200" dirty="0" smtClean="0"/>
              <a:t>Network Layer (Layer 3)</a:t>
            </a:r>
            <a:br>
              <a:rPr lang="en-US" sz="1200" dirty="0" smtClean="0"/>
            </a:br>
            <a:r>
              <a:rPr lang="en-US" dirty="0" smtClean="0"/>
              <a:t>Dynamic Routing – Exterior Gateway Protocols (EGP)</a:t>
            </a:r>
          </a:p>
        </p:txBody>
      </p:sp>
      <p:sp>
        <p:nvSpPr>
          <p:cNvPr id="79876" name="Rectangle 3"/>
          <p:cNvSpPr>
            <a:spLocks noGrp="1" noChangeArrowheads="1"/>
          </p:cNvSpPr>
          <p:nvPr>
            <p:ph type="body" idx="1"/>
          </p:nvPr>
        </p:nvSpPr>
        <p:spPr/>
        <p:txBody>
          <a:bodyPr/>
          <a:lstStyle/>
          <a:p>
            <a:r>
              <a:rPr lang="en-US" dirty="0" smtClean="0"/>
              <a:t>Border Gateway Protocol version 4 (BGP-4) is an </a:t>
            </a:r>
            <a:r>
              <a:rPr lang="en-US" i="1" dirty="0" smtClean="0"/>
              <a:t>exterior gateway protocol</a:t>
            </a:r>
            <a:r>
              <a:rPr lang="en-US" dirty="0" smtClean="0"/>
              <a:t> because it is used to provide routing information between </a:t>
            </a:r>
            <a:r>
              <a:rPr lang="en-US" u="sng" dirty="0" smtClean="0">
                <a:solidFill>
                  <a:srgbClr val="FF6600"/>
                </a:solidFill>
              </a:rPr>
              <a:t>Internet</a:t>
            </a:r>
            <a:r>
              <a:rPr lang="en-US" dirty="0" smtClean="0"/>
              <a:t> routing domains (i.e. inter-AS)</a:t>
            </a:r>
          </a:p>
          <a:p>
            <a:pPr lvl="1">
              <a:buClr>
                <a:srgbClr val="003399"/>
              </a:buClr>
            </a:pPr>
            <a:r>
              <a:rPr lang="en-US" u="sng" dirty="0" smtClean="0">
                <a:solidFill>
                  <a:srgbClr val="FF6600"/>
                </a:solidFill>
              </a:rPr>
              <a:t>BGP</a:t>
            </a:r>
            <a:r>
              <a:rPr lang="en-US" dirty="0" smtClean="0"/>
              <a:t> is a </a:t>
            </a:r>
            <a:r>
              <a:rPr lang="en-US" u="sng" dirty="0" smtClean="0">
                <a:solidFill>
                  <a:srgbClr val="FF6600"/>
                </a:solidFill>
              </a:rPr>
              <a:t>path vector protocol</a:t>
            </a:r>
            <a:r>
              <a:rPr lang="en-US" dirty="0" smtClean="0"/>
              <a:t>, unlike other distance vector protocols, BGP tables store the actual route to the destination network</a:t>
            </a:r>
          </a:p>
          <a:p>
            <a:pPr lvl="1">
              <a:buClr>
                <a:srgbClr val="003399"/>
              </a:buClr>
            </a:pPr>
            <a:r>
              <a:rPr lang="en-US" dirty="0" smtClean="0"/>
              <a:t>BGP-4 also supports policy-based routing, which allows a network administrator to create routing policies based on political, security, legal, or economic issues rather than technical ones</a:t>
            </a:r>
          </a:p>
          <a:p>
            <a:endParaRPr lang="en-US" dirty="0" smtClean="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normAutofit lnSpcReduction="10000"/>
          </a:bodyPr>
          <a:lstStyle/>
          <a:p>
            <a:r>
              <a:rPr lang="en-US" dirty="0" smtClean="0"/>
              <a:t>Why IPv4 requires Class D IP addresses and IGMP, but IPv6 does not?</a:t>
            </a:r>
          </a:p>
          <a:p>
            <a:pPr lvl="1"/>
            <a:r>
              <a:rPr lang="en-US" dirty="0" smtClean="0"/>
              <a:t> </a:t>
            </a:r>
          </a:p>
          <a:p>
            <a:endParaRPr lang="en-US" dirty="0" smtClean="0"/>
          </a:p>
          <a:p>
            <a:r>
              <a:rPr lang="en-US" dirty="0" smtClean="0"/>
              <a:t>What is the length of an IPv4 address?</a:t>
            </a:r>
          </a:p>
          <a:p>
            <a:pPr lvl="1"/>
            <a:r>
              <a:rPr lang="en-US" dirty="0" smtClean="0"/>
              <a:t> </a:t>
            </a:r>
          </a:p>
          <a:p>
            <a:endParaRPr lang="en-US" dirty="0" smtClean="0"/>
          </a:p>
          <a:p>
            <a:r>
              <a:rPr lang="en-US" dirty="0" smtClean="0"/>
              <a:t>What is the length of an IPv6 address?</a:t>
            </a:r>
          </a:p>
          <a:p>
            <a:pPr lvl="1"/>
            <a:r>
              <a:rPr lang="en-US" dirty="0" smtClean="0"/>
              <a:t> </a:t>
            </a:r>
          </a:p>
          <a:p>
            <a:endParaRPr lang="en-US" dirty="0" smtClean="0"/>
          </a:p>
          <a:p>
            <a:r>
              <a:rPr lang="en-US" dirty="0" smtClean="0"/>
              <a:t>What is the difference between routing and routed protocols?</a:t>
            </a:r>
          </a:p>
          <a:p>
            <a:pPr lvl="1"/>
            <a:r>
              <a:rPr lang="en-US" dirty="0" smtClean="0"/>
              <a:t> </a:t>
            </a:r>
            <a:br>
              <a:rPr lang="en-US" dirty="0" smtClean="0"/>
            </a:br>
            <a:endParaRPr lang="en-US" dirty="0"/>
          </a:p>
        </p:txBody>
      </p:sp>
      <p:sp>
        <p:nvSpPr>
          <p:cNvPr id="4" name="Slide Number Placeholder 3"/>
          <p:cNvSpPr>
            <a:spLocks noGrp="1"/>
          </p:cNvSpPr>
          <p:nvPr>
            <p:ph type="sldNum" sz="quarter" idx="10"/>
          </p:nvPr>
        </p:nvSpPr>
        <p:spPr/>
        <p:txBody>
          <a:bodyPr/>
          <a:lstStyle/>
          <a:p>
            <a:pPr>
              <a:defRPr/>
            </a:pPr>
            <a:r>
              <a:rPr lang="en-US" dirty="0" smtClean="0"/>
              <a:t>- </a:t>
            </a:r>
            <a:fld id="{A0E4D1EF-C73B-45D1-AE01-77128BFC74CC}" type="slidenum">
              <a:rPr lang="en-US" smtClean="0"/>
              <a:pPr>
                <a:defRPr/>
              </a:pPr>
              <a:t>89</a:t>
            </a:fld>
            <a:r>
              <a:rPr lang="en-US" dirty="0" smtClean="0"/>
              <a:t> -</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3"/>
          <p:cNvSpPr>
            <a:spLocks noGrp="1"/>
          </p:cNvSpPr>
          <p:nvPr>
            <p:ph type="sldNum" sz="quarter" idx="10"/>
          </p:nvPr>
        </p:nvSpPr>
        <p:spPr>
          <a:noFill/>
        </p:spPr>
        <p:txBody>
          <a:bodyPr/>
          <a:lstStyle/>
          <a:p>
            <a:r>
              <a:rPr lang="en-US" dirty="0"/>
              <a:t>- </a:t>
            </a:r>
            <a:fld id="{5978E675-81F2-4192-8976-31E066F12F02}" type="slidenum">
              <a:rPr lang="en-US"/>
              <a:pPr/>
              <a:t>9</a:t>
            </a:fld>
            <a:r>
              <a:rPr lang="en-US" dirty="0"/>
              <a:t> -</a:t>
            </a:r>
          </a:p>
        </p:txBody>
      </p:sp>
      <p:sp>
        <p:nvSpPr>
          <p:cNvPr id="50179" name="Rectangle 2"/>
          <p:cNvSpPr>
            <a:spLocks noGrp="1" noChangeArrowheads="1"/>
          </p:cNvSpPr>
          <p:nvPr>
            <p:ph type="title"/>
          </p:nvPr>
        </p:nvSpPr>
        <p:spPr/>
        <p:txBody>
          <a:bodyPr/>
          <a:lstStyle/>
          <a:p>
            <a:r>
              <a:rPr lang="en-US" sz="1200" dirty="0" smtClean="0"/>
              <a:t>Topics</a:t>
            </a:r>
            <a:br>
              <a:rPr lang="en-US" sz="1200" dirty="0" smtClean="0"/>
            </a:br>
            <a:r>
              <a:rPr lang="en-US" dirty="0" smtClean="0"/>
              <a:t>Telecommunications &amp; Network Security Domain – Part 1 </a:t>
            </a:r>
          </a:p>
        </p:txBody>
      </p:sp>
      <p:sp>
        <p:nvSpPr>
          <p:cNvPr id="50180" name="Rectangle 3"/>
          <p:cNvSpPr>
            <a:spLocks noGrp="1" noChangeArrowheads="1"/>
          </p:cNvSpPr>
          <p:nvPr>
            <p:ph type="body" idx="1"/>
          </p:nvPr>
        </p:nvSpPr>
        <p:spPr>
          <a:xfrm>
            <a:off x="685800" y="1143000"/>
            <a:ext cx="7772400" cy="5562600"/>
          </a:xfrm>
        </p:spPr>
        <p:txBody>
          <a:bodyPr/>
          <a:lstStyle/>
          <a:p>
            <a:pPr>
              <a:lnSpc>
                <a:spcPct val="90000"/>
              </a:lnSpc>
            </a:pPr>
            <a:r>
              <a:rPr lang="en-US" dirty="0" smtClean="0"/>
              <a:t>Security Principles &amp; Internet Protocol (IP) Architecture</a:t>
            </a:r>
          </a:p>
          <a:p>
            <a:pPr>
              <a:lnSpc>
                <a:spcPct val="90000"/>
              </a:lnSpc>
            </a:pPr>
            <a:r>
              <a:rPr lang="en-US" dirty="0" smtClean="0"/>
              <a:t>Terms &amp; Definitions</a:t>
            </a:r>
          </a:p>
          <a:p>
            <a:pPr lvl="1">
              <a:lnSpc>
                <a:spcPct val="90000"/>
              </a:lnSpc>
            </a:pPr>
            <a:r>
              <a:rPr lang="en-US" dirty="0" smtClean="0"/>
              <a:t>Types of Data Network Structure</a:t>
            </a:r>
          </a:p>
          <a:p>
            <a:pPr lvl="1">
              <a:lnSpc>
                <a:spcPct val="90000"/>
              </a:lnSpc>
            </a:pPr>
            <a:r>
              <a:rPr lang="en-US" dirty="0" smtClean="0"/>
              <a:t>Methods &amp; Modes of Data Network Communications</a:t>
            </a:r>
          </a:p>
          <a:p>
            <a:pPr lvl="1">
              <a:lnSpc>
                <a:spcPct val="90000"/>
              </a:lnSpc>
            </a:pPr>
            <a:r>
              <a:rPr lang="en-US" dirty="0" smtClean="0"/>
              <a:t>Types of Data Networks</a:t>
            </a:r>
          </a:p>
          <a:p>
            <a:pPr lvl="1">
              <a:lnSpc>
                <a:spcPct val="90000"/>
              </a:lnSpc>
            </a:pPr>
            <a:r>
              <a:rPr lang="en-US" dirty="0" smtClean="0"/>
              <a:t>Types of Data Networks Topology</a:t>
            </a:r>
          </a:p>
          <a:p>
            <a:pPr>
              <a:lnSpc>
                <a:spcPct val="90000"/>
              </a:lnSpc>
            </a:pPr>
            <a:r>
              <a:rPr lang="en-US" dirty="0" smtClean="0"/>
              <a:t>OSI Reference Model and TCP/IP Model</a:t>
            </a:r>
          </a:p>
          <a:p>
            <a:pPr lvl="1">
              <a:lnSpc>
                <a:spcPct val="90000"/>
              </a:lnSpc>
            </a:pPr>
            <a:r>
              <a:rPr lang="en-US" dirty="0" smtClean="0"/>
              <a:t>Physical Layer (Layer 1)</a:t>
            </a:r>
          </a:p>
          <a:p>
            <a:pPr lvl="1">
              <a:lnSpc>
                <a:spcPct val="90000"/>
              </a:lnSpc>
            </a:pPr>
            <a:r>
              <a:rPr lang="en-US" dirty="0" smtClean="0"/>
              <a:t>Data-Link Layer (Layer 2)</a:t>
            </a:r>
          </a:p>
          <a:p>
            <a:pPr lvl="1">
              <a:lnSpc>
                <a:spcPct val="90000"/>
              </a:lnSpc>
            </a:pPr>
            <a:r>
              <a:rPr lang="en-US" dirty="0" smtClean="0"/>
              <a:t>Network Layer (Layer 3)</a:t>
            </a:r>
          </a:p>
          <a:p>
            <a:pPr lvl="1">
              <a:lnSpc>
                <a:spcPct val="90000"/>
              </a:lnSpc>
            </a:pPr>
            <a:r>
              <a:rPr lang="en-US" dirty="0" smtClean="0"/>
              <a:t>Transport Layer (Layer 4)</a:t>
            </a:r>
          </a:p>
          <a:p>
            <a:pPr lvl="1">
              <a:lnSpc>
                <a:spcPct val="90000"/>
              </a:lnSpc>
            </a:pPr>
            <a:r>
              <a:rPr lang="en-US" dirty="0" smtClean="0"/>
              <a:t>Session Layer (Layer 5)</a:t>
            </a:r>
          </a:p>
          <a:p>
            <a:pPr lvl="1">
              <a:lnSpc>
                <a:spcPct val="90000"/>
              </a:lnSpc>
            </a:pPr>
            <a:r>
              <a:rPr lang="en-US" dirty="0" smtClean="0"/>
              <a:t>Presentation Layer (Layer 6)</a:t>
            </a:r>
          </a:p>
          <a:p>
            <a:pPr lvl="1">
              <a:lnSpc>
                <a:spcPct val="90000"/>
              </a:lnSpc>
            </a:pPr>
            <a:r>
              <a:rPr lang="en-US" dirty="0" smtClean="0"/>
              <a:t>Application Layer (Layer 7)</a:t>
            </a:r>
          </a:p>
          <a:p>
            <a:pPr>
              <a:lnSpc>
                <a:spcPct val="90000"/>
              </a:lnSpc>
            </a:pPr>
            <a:endParaRPr lang="en-US" dirty="0" smtClean="0"/>
          </a:p>
        </p:txBody>
      </p:sp>
      <p:sp>
        <p:nvSpPr>
          <p:cNvPr id="50181" name="AutoShape 4"/>
          <p:cNvSpPr>
            <a:spLocks noChangeArrowheads="1"/>
          </p:cNvSpPr>
          <p:nvPr/>
        </p:nvSpPr>
        <p:spPr bwMode="auto">
          <a:xfrm>
            <a:off x="304800" y="1828800"/>
            <a:ext cx="609600" cy="457200"/>
          </a:xfrm>
          <a:custGeom>
            <a:avLst/>
            <a:gdLst>
              <a:gd name="T0" fmla="*/ 457200 w 21600"/>
              <a:gd name="T1" fmla="*/ 0 h 21600"/>
              <a:gd name="T2" fmla="*/ 0 w 21600"/>
              <a:gd name="T3" fmla="*/ 228600 h 21600"/>
              <a:gd name="T4" fmla="*/ 457200 w 21600"/>
              <a:gd name="T5" fmla="*/ 457200 h 21600"/>
              <a:gd name="T6" fmla="*/ 609600 w 21600"/>
              <a:gd name="T7" fmla="*/ 2286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6600"/>
          </a:solidFill>
          <a:ln w="9525">
            <a:noFill/>
            <a:miter lim="800000"/>
            <a:headEnd/>
            <a:tailEnd/>
          </a:ln>
        </p:spPr>
        <p:txBody>
          <a:bodyPr wrap="none" anchor="ctr">
            <a:spAutoFit/>
          </a:bodyPr>
          <a:lstStyle/>
          <a:p>
            <a:endParaRPr lang="en-US"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Answers:</a:t>
            </a:r>
            <a:endParaRPr lang="en-US" dirty="0"/>
          </a:p>
        </p:txBody>
      </p:sp>
      <p:sp>
        <p:nvSpPr>
          <p:cNvPr id="3" name="Content Placeholder 2"/>
          <p:cNvSpPr>
            <a:spLocks noGrp="1"/>
          </p:cNvSpPr>
          <p:nvPr>
            <p:ph idx="1"/>
          </p:nvPr>
        </p:nvSpPr>
        <p:spPr/>
        <p:txBody>
          <a:bodyPr>
            <a:normAutofit lnSpcReduction="10000"/>
          </a:bodyPr>
          <a:lstStyle/>
          <a:p>
            <a:r>
              <a:rPr lang="en-US" dirty="0" smtClean="0"/>
              <a:t>Why IPv4 requires Class D IP addresses and IGMP, but IPv6 does not?</a:t>
            </a:r>
          </a:p>
          <a:p>
            <a:pPr lvl="1"/>
            <a:r>
              <a:rPr lang="en-US" dirty="0" smtClean="0"/>
              <a:t> </a:t>
            </a:r>
            <a:r>
              <a:rPr lang="en-US" u="sng" dirty="0" smtClean="0">
                <a:solidFill>
                  <a:srgbClr val="FF6600"/>
                </a:solidFill>
              </a:rPr>
              <a:t>Multicast is build-in to IPv6</a:t>
            </a:r>
          </a:p>
          <a:p>
            <a:endParaRPr lang="en-US" dirty="0" smtClean="0"/>
          </a:p>
          <a:p>
            <a:r>
              <a:rPr lang="en-US" dirty="0" smtClean="0"/>
              <a:t>What is the length of an IPv4 address?</a:t>
            </a:r>
          </a:p>
          <a:p>
            <a:pPr lvl="1"/>
            <a:r>
              <a:rPr lang="en-US" dirty="0" smtClean="0"/>
              <a:t> </a:t>
            </a:r>
            <a:r>
              <a:rPr lang="en-US" u="sng" dirty="0" smtClean="0">
                <a:solidFill>
                  <a:srgbClr val="FF6600"/>
                </a:solidFill>
              </a:rPr>
              <a:t>32-bit</a:t>
            </a:r>
          </a:p>
          <a:p>
            <a:endParaRPr lang="en-US" dirty="0" smtClean="0"/>
          </a:p>
          <a:p>
            <a:r>
              <a:rPr lang="en-US" dirty="0" smtClean="0"/>
              <a:t>What is the length of an IPv6 address?</a:t>
            </a:r>
          </a:p>
          <a:p>
            <a:pPr lvl="1"/>
            <a:r>
              <a:rPr lang="en-US" dirty="0" smtClean="0"/>
              <a:t> </a:t>
            </a:r>
            <a:r>
              <a:rPr lang="en-US" u="sng" dirty="0" smtClean="0">
                <a:solidFill>
                  <a:srgbClr val="FF6600"/>
                </a:solidFill>
              </a:rPr>
              <a:t>128-bit</a:t>
            </a:r>
          </a:p>
          <a:p>
            <a:endParaRPr lang="en-US" dirty="0" smtClean="0"/>
          </a:p>
          <a:p>
            <a:r>
              <a:rPr lang="en-US" dirty="0" smtClean="0"/>
              <a:t>What is the difference between routing and routed protocols?</a:t>
            </a:r>
          </a:p>
          <a:p>
            <a:pPr lvl="1">
              <a:buClr>
                <a:srgbClr val="003399"/>
              </a:buClr>
            </a:pPr>
            <a:r>
              <a:rPr lang="en-US" u="sng" dirty="0" smtClean="0">
                <a:solidFill>
                  <a:srgbClr val="FF6600"/>
                </a:solidFill>
              </a:rPr>
              <a:t>Routing protocols instruct a router where and how to send the routed protocols</a:t>
            </a:r>
            <a:r>
              <a:rPr lang="en-US" dirty="0" smtClean="0"/>
              <a:t> </a:t>
            </a:r>
            <a:endParaRPr lang="en-US" u="sng" dirty="0" smtClean="0">
              <a:solidFill>
                <a:srgbClr val="FF6600"/>
              </a:solidFill>
            </a:endParaRPr>
          </a:p>
        </p:txBody>
      </p:sp>
      <p:sp>
        <p:nvSpPr>
          <p:cNvPr id="4" name="Slide Number Placeholder 3"/>
          <p:cNvSpPr>
            <a:spLocks noGrp="1"/>
          </p:cNvSpPr>
          <p:nvPr>
            <p:ph type="sldNum" sz="quarter" idx="10"/>
          </p:nvPr>
        </p:nvSpPr>
        <p:spPr/>
        <p:txBody>
          <a:bodyPr/>
          <a:lstStyle/>
          <a:p>
            <a:pPr>
              <a:defRPr/>
            </a:pPr>
            <a:r>
              <a:rPr lang="en-US" dirty="0" smtClean="0"/>
              <a:t>- </a:t>
            </a:r>
            <a:fld id="{A0E4D1EF-C73B-45D1-AE01-77128BFC74CC}" type="slidenum">
              <a:rPr lang="en-US" smtClean="0"/>
              <a:pPr>
                <a:defRPr/>
              </a:pPr>
              <a:t>90</a:t>
            </a:fld>
            <a:r>
              <a:rPr lang="en-US" dirty="0" smtClean="0"/>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 calcmode="lin" valueType="num">
                                      <p:cBhvr additive="base">
                                        <p:cTn id="19"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anim calcmode="lin" valueType="num">
                                      <p:cBhvr additive="base">
                                        <p:cTn id="25" dur="500" fill="hold"/>
                                        <p:tgtEl>
                                          <p:spTgt spid="3">
                                            <p:txEl>
                                              <p:pRg st="10" end="1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r>
              <a:rPr lang="en-US" dirty="0" smtClean="0"/>
              <a:t>What is the difference between static routing and dynamic routing?</a:t>
            </a:r>
          </a:p>
          <a:p>
            <a:pPr lvl="1"/>
            <a:r>
              <a:rPr lang="en-US" dirty="0" smtClean="0"/>
              <a:t> </a:t>
            </a:r>
          </a:p>
          <a:p>
            <a:endParaRPr lang="en-US" dirty="0" smtClean="0"/>
          </a:p>
          <a:p>
            <a:r>
              <a:rPr lang="en-US" dirty="0" smtClean="0"/>
              <a:t>Name the two types of routing protocols?</a:t>
            </a:r>
          </a:p>
          <a:p>
            <a:pPr lvl="1"/>
            <a:r>
              <a:rPr lang="en-US" dirty="0" smtClean="0"/>
              <a:t> </a:t>
            </a:r>
          </a:p>
          <a:p>
            <a:pPr lvl="1"/>
            <a:r>
              <a:rPr lang="en-US" dirty="0" smtClean="0"/>
              <a:t> </a:t>
            </a:r>
          </a:p>
          <a:p>
            <a:endParaRPr lang="en-US" dirty="0" smtClean="0"/>
          </a:p>
          <a:p>
            <a:r>
              <a:rPr lang="en-US" dirty="0" smtClean="0"/>
              <a:t>What is the default routing protocol for Internet?</a:t>
            </a:r>
          </a:p>
          <a:p>
            <a:pPr lvl="1"/>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r>
              <a:rPr lang="en-US" dirty="0" smtClean="0"/>
              <a:t>- </a:t>
            </a:r>
            <a:fld id="{A0E4D1EF-C73B-45D1-AE01-77128BFC74CC}" type="slidenum">
              <a:rPr lang="en-US" smtClean="0"/>
              <a:pPr>
                <a:defRPr/>
              </a:pPr>
              <a:t>91</a:t>
            </a:fld>
            <a:r>
              <a:rPr lang="en-US" dirty="0" smtClean="0"/>
              <a:t> -</a:t>
            </a:r>
            <a:endParaRPr lang="en-US" dirty="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Answers:</a:t>
            </a:r>
            <a:endParaRPr lang="en-US" dirty="0"/>
          </a:p>
        </p:txBody>
      </p:sp>
      <p:sp>
        <p:nvSpPr>
          <p:cNvPr id="3" name="Content Placeholder 2"/>
          <p:cNvSpPr>
            <a:spLocks noGrp="1"/>
          </p:cNvSpPr>
          <p:nvPr>
            <p:ph idx="1"/>
          </p:nvPr>
        </p:nvSpPr>
        <p:spPr/>
        <p:txBody>
          <a:bodyPr/>
          <a:lstStyle/>
          <a:p>
            <a:r>
              <a:rPr lang="en-US" dirty="0" smtClean="0"/>
              <a:t>What is the difference between static routing and dynamic routing?</a:t>
            </a:r>
          </a:p>
          <a:p>
            <a:pPr lvl="1"/>
            <a:r>
              <a:rPr lang="en-US" dirty="0" smtClean="0"/>
              <a:t> </a:t>
            </a:r>
            <a:r>
              <a:rPr lang="en-US" u="sng" dirty="0" smtClean="0">
                <a:solidFill>
                  <a:srgbClr val="FF6600"/>
                </a:solidFill>
              </a:rPr>
              <a:t>Routing table changes in dynamic routing</a:t>
            </a:r>
          </a:p>
          <a:p>
            <a:endParaRPr lang="en-US" dirty="0" smtClean="0"/>
          </a:p>
          <a:p>
            <a:r>
              <a:rPr lang="en-US" dirty="0" smtClean="0"/>
              <a:t>Name the two types of routing protocols?</a:t>
            </a:r>
          </a:p>
          <a:p>
            <a:pPr lvl="1"/>
            <a:r>
              <a:rPr lang="en-US" dirty="0" smtClean="0"/>
              <a:t> </a:t>
            </a:r>
            <a:r>
              <a:rPr lang="en-US" u="sng" dirty="0" smtClean="0">
                <a:solidFill>
                  <a:srgbClr val="FF6600"/>
                </a:solidFill>
              </a:rPr>
              <a:t>Interior routing protocols</a:t>
            </a:r>
          </a:p>
          <a:p>
            <a:pPr lvl="1"/>
            <a:r>
              <a:rPr lang="en-US" dirty="0" smtClean="0"/>
              <a:t> </a:t>
            </a:r>
            <a:r>
              <a:rPr lang="en-US" u="sng" dirty="0" smtClean="0">
                <a:solidFill>
                  <a:srgbClr val="FF6600"/>
                </a:solidFill>
              </a:rPr>
              <a:t>Exterior routing protocols</a:t>
            </a:r>
          </a:p>
          <a:p>
            <a:endParaRPr lang="en-US" dirty="0" smtClean="0"/>
          </a:p>
          <a:p>
            <a:r>
              <a:rPr lang="en-US" dirty="0" smtClean="0"/>
              <a:t>What is the default routing protocol for Internet?</a:t>
            </a:r>
          </a:p>
          <a:p>
            <a:pPr lvl="1"/>
            <a:r>
              <a:rPr lang="en-US" dirty="0" smtClean="0"/>
              <a:t> </a:t>
            </a:r>
            <a:r>
              <a:rPr lang="en-US" u="sng" dirty="0" smtClean="0">
                <a:solidFill>
                  <a:srgbClr val="FF6600"/>
                </a:solidFill>
              </a:rPr>
              <a:t>Border Gateway Protocol (BGP)</a:t>
            </a:r>
            <a:endParaRPr lang="en-US" u="sng" dirty="0">
              <a:solidFill>
                <a:srgbClr val="FF6600"/>
              </a:solidFill>
            </a:endParaRPr>
          </a:p>
        </p:txBody>
      </p:sp>
      <p:sp>
        <p:nvSpPr>
          <p:cNvPr id="4" name="Slide Number Placeholder 3"/>
          <p:cNvSpPr>
            <a:spLocks noGrp="1"/>
          </p:cNvSpPr>
          <p:nvPr>
            <p:ph type="sldNum" sz="quarter" idx="10"/>
          </p:nvPr>
        </p:nvSpPr>
        <p:spPr/>
        <p:txBody>
          <a:bodyPr/>
          <a:lstStyle/>
          <a:p>
            <a:pPr>
              <a:defRPr/>
            </a:pPr>
            <a:r>
              <a:rPr lang="en-US" dirty="0" smtClean="0"/>
              <a:t>- </a:t>
            </a:r>
            <a:fld id="{A0E4D1EF-C73B-45D1-AE01-77128BFC74CC}" type="slidenum">
              <a:rPr lang="en-US" smtClean="0"/>
              <a:pPr>
                <a:defRPr/>
              </a:pPr>
              <a:t>92</a:t>
            </a:fld>
            <a:r>
              <a:rPr lang="en-US" dirty="0" smtClean="0"/>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2" presetClass="entr" presetSubtype="8" fill="hold" nodeType="after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 calcmode="lin" valueType="num">
                                      <p:cBhvr additive="base">
                                        <p:cTn id="18"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3">
                                            <p:txEl>
                                              <p:pRg st="8" end="8"/>
                                            </p:txEl>
                                          </p:spTgt>
                                        </p:tgtEl>
                                        <p:attrNameLst>
                                          <p:attrName>style.visibility</p:attrName>
                                        </p:attrNameLst>
                                      </p:cBhvr>
                                      <p:to>
                                        <p:strVal val="visible"/>
                                      </p:to>
                                    </p:set>
                                    <p:anim calcmode="lin" valueType="num">
                                      <p:cBhvr additive="base">
                                        <p:cTn id="24"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Number Placeholder 3"/>
          <p:cNvSpPr>
            <a:spLocks noGrp="1"/>
          </p:cNvSpPr>
          <p:nvPr>
            <p:ph type="sldNum" sz="quarter" idx="10"/>
          </p:nvPr>
        </p:nvSpPr>
        <p:spPr>
          <a:noFill/>
        </p:spPr>
        <p:txBody>
          <a:bodyPr/>
          <a:lstStyle/>
          <a:p>
            <a:r>
              <a:rPr lang="en-US" dirty="0"/>
              <a:t>- </a:t>
            </a:r>
            <a:fld id="{8C49F9B6-A7C8-49B4-8E53-CCAAD2FC28E5}" type="slidenum">
              <a:rPr lang="en-US"/>
              <a:pPr/>
              <a:t>93</a:t>
            </a:fld>
            <a:r>
              <a:rPr lang="en-US" dirty="0"/>
              <a:t> -</a:t>
            </a:r>
          </a:p>
        </p:txBody>
      </p:sp>
      <p:sp>
        <p:nvSpPr>
          <p:cNvPr id="80899" name="Rectangle 2"/>
          <p:cNvSpPr>
            <a:spLocks noGrp="1" noChangeArrowheads="1"/>
          </p:cNvSpPr>
          <p:nvPr>
            <p:ph type="title"/>
          </p:nvPr>
        </p:nvSpPr>
        <p:spPr/>
        <p:txBody>
          <a:bodyPr/>
          <a:lstStyle/>
          <a:p>
            <a:r>
              <a:rPr lang="en-US" sz="1200" dirty="0" smtClean="0"/>
              <a:t>Topics</a:t>
            </a:r>
            <a:br>
              <a:rPr lang="en-US" sz="1200" dirty="0" smtClean="0"/>
            </a:br>
            <a:r>
              <a:rPr lang="en-US" dirty="0" smtClean="0"/>
              <a:t>Telecommunications &amp; Network Security Domain – Part 1 </a:t>
            </a:r>
          </a:p>
        </p:txBody>
      </p:sp>
      <p:sp>
        <p:nvSpPr>
          <p:cNvPr id="80900" name="Rectangle 3"/>
          <p:cNvSpPr>
            <a:spLocks noGrp="1" noChangeArrowheads="1"/>
          </p:cNvSpPr>
          <p:nvPr>
            <p:ph type="body" idx="1"/>
          </p:nvPr>
        </p:nvSpPr>
        <p:spPr/>
        <p:txBody>
          <a:bodyPr/>
          <a:lstStyle/>
          <a:p>
            <a:r>
              <a:rPr lang="en-US" sz="2000" dirty="0" smtClean="0"/>
              <a:t>Security Principles &amp; Internet Protocol (IP) Architecture</a:t>
            </a:r>
          </a:p>
          <a:p>
            <a:r>
              <a:rPr lang="en-US" sz="2000" dirty="0" smtClean="0"/>
              <a:t>Terms &amp; Definitions</a:t>
            </a:r>
          </a:p>
          <a:p>
            <a:pPr lvl="1"/>
            <a:r>
              <a:rPr lang="en-US" sz="1800" dirty="0" smtClean="0"/>
              <a:t>Types of Data Network Structure</a:t>
            </a:r>
          </a:p>
          <a:p>
            <a:pPr lvl="1"/>
            <a:r>
              <a:rPr lang="en-US" sz="1800" dirty="0" smtClean="0"/>
              <a:t>Methods &amp; Modes of Data Network Communications</a:t>
            </a:r>
          </a:p>
          <a:p>
            <a:pPr lvl="1"/>
            <a:r>
              <a:rPr lang="en-US" sz="1800" dirty="0" smtClean="0"/>
              <a:t>Types of Data Networks</a:t>
            </a:r>
          </a:p>
          <a:p>
            <a:pPr lvl="1"/>
            <a:r>
              <a:rPr lang="en-US" sz="1800" dirty="0" smtClean="0"/>
              <a:t>Types of Data Networks Topology</a:t>
            </a:r>
          </a:p>
          <a:p>
            <a:r>
              <a:rPr lang="en-US" sz="2000" dirty="0" smtClean="0"/>
              <a:t>OSI Reference Model and TCP/IP Model</a:t>
            </a:r>
          </a:p>
          <a:p>
            <a:pPr lvl="1"/>
            <a:r>
              <a:rPr lang="en-US" sz="1800" dirty="0" smtClean="0"/>
              <a:t>Physical Layer (Layer 1)</a:t>
            </a:r>
          </a:p>
          <a:p>
            <a:pPr lvl="1"/>
            <a:r>
              <a:rPr lang="en-US" sz="1800" dirty="0" smtClean="0"/>
              <a:t>Data-Link Layer (Layer 2)</a:t>
            </a:r>
          </a:p>
          <a:p>
            <a:pPr lvl="1"/>
            <a:r>
              <a:rPr lang="en-US" sz="1800" dirty="0" smtClean="0"/>
              <a:t>Network Layer (Layer 3)</a:t>
            </a:r>
          </a:p>
          <a:p>
            <a:pPr lvl="1"/>
            <a:r>
              <a:rPr lang="en-US" sz="1800" dirty="0" smtClean="0"/>
              <a:t>Transport Layer (Layer 4)</a:t>
            </a:r>
          </a:p>
          <a:p>
            <a:pPr lvl="1"/>
            <a:r>
              <a:rPr lang="en-US" sz="1800" dirty="0" smtClean="0"/>
              <a:t>Session Layer (Layer 5)</a:t>
            </a:r>
          </a:p>
          <a:p>
            <a:pPr lvl="1"/>
            <a:r>
              <a:rPr lang="en-US" sz="1800" dirty="0" smtClean="0"/>
              <a:t>Presentation Layer (Layer 6)</a:t>
            </a:r>
          </a:p>
          <a:p>
            <a:pPr lvl="1"/>
            <a:r>
              <a:rPr lang="en-US" sz="1800" dirty="0" smtClean="0"/>
              <a:t>Application Layer (Layer 7)</a:t>
            </a:r>
          </a:p>
          <a:p>
            <a:endParaRPr lang="en-US" sz="2000" dirty="0" smtClean="0"/>
          </a:p>
        </p:txBody>
      </p:sp>
      <p:sp>
        <p:nvSpPr>
          <p:cNvPr id="80901" name="AutoShape 4"/>
          <p:cNvSpPr>
            <a:spLocks noChangeArrowheads="1"/>
          </p:cNvSpPr>
          <p:nvPr/>
        </p:nvSpPr>
        <p:spPr bwMode="auto">
          <a:xfrm>
            <a:off x="304800" y="4495800"/>
            <a:ext cx="609600" cy="457200"/>
          </a:xfrm>
          <a:custGeom>
            <a:avLst/>
            <a:gdLst>
              <a:gd name="T0" fmla="*/ 457200 w 21600"/>
              <a:gd name="T1" fmla="*/ 0 h 21600"/>
              <a:gd name="T2" fmla="*/ 0 w 21600"/>
              <a:gd name="T3" fmla="*/ 228600 h 21600"/>
              <a:gd name="T4" fmla="*/ 457200 w 21600"/>
              <a:gd name="T5" fmla="*/ 457200 h 21600"/>
              <a:gd name="T6" fmla="*/ 609600 w 21600"/>
              <a:gd name="T7" fmla="*/ 2286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6600"/>
          </a:solidFill>
          <a:ln w="9525">
            <a:noFill/>
            <a:miter lim="800000"/>
            <a:headEnd/>
            <a:tailEnd/>
          </a:ln>
        </p:spPr>
        <p:txBody>
          <a:bodyPr wrap="none" anchor="ctr">
            <a:spAutoFit/>
          </a:bodyPr>
          <a:lstStyle/>
          <a:p>
            <a:endParaRPr lang="en-US" dirty="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Slide Number Placeholder 4"/>
          <p:cNvSpPr>
            <a:spLocks noGrp="1"/>
          </p:cNvSpPr>
          <p:nvPr>
            <p:ph type="sldNum" sz="quarter" idx="10"/>
          </p:nvPr>
        </p:nvSpPr>
        <p:spPr>
          <a:noFill/>
        </p:spPr>
        <p:txBody>
          <a:bodyPr/>
          <a:lstStyle/>
          <a:p>
            <a:r>
              <a:rPr lang="en-US" dirty="0"/>
              <a:t>- </a:t>
            </a:r>
            <a:fld id="{DB652B9B-AA74-4F67-BD7B-2368E1C31379}" type="slidenum">
              <a:rPr lang="en-US"/>
              <a:pPr/>
              <a:t>94</a:t>
            </a:fld>
            <a:r>
              <a:rPr lang="en-US" dirty="0"/>
              <a:t> -</a:t>
            </a:r>
          </a:p>
        </p:txBody>
      </p:sp>
      <p:sp>
        <p:nvSpPr>
          <p:cNvPr id="37893" name="Rectangle 2"/>
          <p:cNvSpPr>
            <a:spLocks noGrp="1" noChangeArrowheads="1"/>
          </p:cNvSpPr>
          <p:nvPr>
            <p:ph type="title"/>
          </p:nvPr>
        </p:nvSpPr>
        <p:spPr/>
        <p:txBody>
          <a:bodyPr/>
          <a:lstStyle/>
          <a:p>
            <a:r>
              <a:rPr lang="en-US" sz="1200" dirty="0" smtClean="0"/>
              <a:t>OSI Reference Model</a:t>
            </a:r>
            <a:br>
              <a:rPr lang="en-US" sz="1200" dirty="0" smtClean="0"/>
            </a:br>
            <a:r>
              <a:rPr lang="en-US" dirty="0" smtClean="0"/>
              <a:t>Transport Layer (Layer 4) – TCP vs. UDP</a:t>
            </a:r>
          </a:p>
        </p:txBody>
      </p:sp>
      <p:sp>
        <p:nvSpPr>
          <p:cNvPr id="37894" name="Rectangle 3"/>
          <p:cNvSpPr>
            <a:spLocks noGrp="1" noChangeArrowheads="1"/>
          </p:cNvSpPr>
          <p:nvPr>
            <p:ph type="body" sz="half" idx="1"/>
          </p:nvPr>
        </p:nvSpPr>
        <p:spPr>
          <a:xfrm>
            <a:off x="304800" y="1066800"/>
            <a:ext cx="8229600" cy="3810000"/>
          </a:xfrm>
        </p:spPr>
        <p:txBody>
          <a:bodyPr/>
          <a:lstStyle/>
          <a:p>
            <a:r>
              <a:rPr lang="en-US" dirty="0" smtClean="0"/>
              <a:t>Transmission Control Protocol (</a:t>
            </a:r>
            <a:r>
              <a:rPr lang="en-US" u="sng" dirty="0" smtClean="0">
                <a:solidFill>
                  <a:srgbClr val="FF6600"/>
                </a:solidFill>
              </a:rPr>
              <a:t>TCP</a:t>
            </a:r>
            <a:r>
              <a:rPr lang="en-US" dirty="0" smtClean="0"/>
              <a:t>)</a:t>
            </a:r>
          </a:p>
          <a:p>
            <a:pPr lvl="1"/>
            <a:r>
              <a:rPr lang="en-US" dirty="0" smtClean="0"/>
              <a:t>Provide reliable data transmission</a:t>
            </a:r>
          </a:p>
          <a:p>
            <a:pPr lvl="1"/>
            <a:r>
              <a:rPr lang="en-US" dirty="0" smtClean="0"/>
              <a:t>Connection-oriented with flow control</a:t>
            </a:r>
          </a:p>
          <a:p>
            <a:pPr lvl="1"/>
            <a:r>
              <a:rPr lang="en-US" dirty="0" smtClean="0"/>
              <a:t>Maintains status and state:</a:t>
            </a:r>
            <a:r>
              <a:rPr lang="en-US" dirty="0" smtClean="0">
                <a:solidFill>
                  <a:srgbClr val="FFCC00"/>
                </a:solidFill>
              </a:rPr>
              <a:t> </a:t>
            </a:r>
            <a:r>
              <a:rPr lang="en-US" u="sng" dirty="0" smtClean="0">
                <a:solidFill>
                  <a:srgbClr val="FF6600"/>
                </a:solidFill>
              </a:rPr>
              <a:t>Stateful</a:t>
            </a:r>
            <a:endParaRPr lang="en-US" dirty="0" smtClean="0"/>
          </a:p>
          <a:p>
            <a:r>
              <a:rPr lang="en-US" dirty="0" smtClean="0"/>
              <a:t>User Datagram Protocol (</a:t>
            </a:r>
            <a:r>
              <a:rPr lang="en-US" u="sng" dirty="0" smtClean="0">
                <a:solidFill>
                  <a:srgbClr val="FF6600"/>
                </a:solidFill>
              </a:rPr>
              <a:t>UDP</a:t>
            </a:r>
            <a:r>
              <a:rPr lang="en-US" dirty="0" smtClean="0"/>
              <a:t>)</a:t>
            </a:r>
          </a:p>
          <a:p>
            <a:pPr lvl="1"/>
            <a:r>
              <a:rPr lang="en-US" dirty="0" smtClean="0"/>
              <a:t>Provide best effort data transmission</a:t>
            </a:r>
          </a:p>
          <a:p>
            <a:pPr lvl="1">
              <a:buClr>
                <a:srgbClr val="003399"/>
              </a:buClr>
            </a:pPr>
            <a:r>
              <a:rPr lang="en-US" u="sng" dirty="0" smtClean="0">
                <a:solidFill>
                  <a:srgbClr val="FF6600"/>
                </a:solidFill>
              </a:rPr>
              <a:t>Connection-less</a:t>
            </a:r>
            <a:r>
              <a:rPr lang="en-US" dirty="0" smtClean="0"/>
              <a:t> without flow control</a:t>
            </a:r>
          </a:p>
          <a:p>
            <a:pPr lvl="1"/>
            <a:r>
              <a:rPr lang="en-US" dirty="0" smtClean="0"/>
              <a:t>Does not maintain status and state</a:t>
            </a:r>
          </a:p>
          <a:p>
            <a:pPr lvl="1"/>
            <a:r>
              <a:rPr lang="en-US" dirty="0" smtClean="0"/>
              <a:t>Does not offer error correction, nor retransmission</a:t>
            </a:r>
          </a:p>
        </p:txBody>
      </p:sp>
      <p:graphicFrame>
        <p:nvGraphicFramePr>
          <p:cNvPr id="807940" name="Object 4"/>
          <p:cNvGraphicFramePr>
            <a:graphicFrameLocks noGrp="1" noChangeAspect="1"/>
          </p:cNvGraphicFramePr>
          <p:nvPr>
            <p:ph sz="half" idx="2"/>
          </p:nvPr>
        </p:nvGraphicFramePr>
        <p:xfrm>
          <a:off x="2517775" y="4572000"/>
          <a:ext cx="4568825" cy="2209800"/>
        </p:xfrm>
        <a:graphic>
          <a:graphicData uri="http://schemas.openxmlformats.org/presentationml/2006/ole">
            <mc:AlternateContent xmlns:mc="http://schemas.openxmlformats.org/markup-compatibility/2006">
              <mc:Choice xmlns:v="urn:schemas-microsoft-com:vml" Requires="v">
                <p:oleObj spid="_x0000_s37929" name="Visio" r:id="rId4" imgW="7430929" imgH="3593782" progId="Visio.Drawing.11">
                  <p:embed/>
                </p:oleObj>
              </mc:Choice>
              <mc:Fallback>
                <p:oleObj name="Visio" r:id="rId4" imgW="7430929" imgH="3593782" progId="Visio.Drawing.11">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7775" y="4572000"/>
                        <a:ext cx="4568825" cy="2209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891" name="Object 5"/>
          <p:cNvGraphicFramePr>
            <a:graphicFrameLocks noChangeAspect="1"/>
          </p:cNvGraphicFramePr>
          <p:nvPr/>
        </p:nvGraphicFramePr>
        <p:xfrm>
          <a:off x="7250113" y="1651000"/>
          <a:ext cx="1779587" cy="3552825"/>
        </p:xfrm>
        <a:graphic>
          <a:graphicData uri="http://schemas.openxmlformats.org/presentationml/2006/ole">
            <mc:AlternateContent xmlns:mc="http://schemas.openxmlformats.org/markup-compatibility/2006">
              <mc:Choice xmlns:v="urn:schemas-microsoft-com:vml" Requires="v">
                <p:oleObj spid="_x0000_s37930" name="Visio" r:id="rId6" imgW="1983581" imgH="3957161" progId="Visio.Drawing.11">
                  <p:embed/>
                </p:oleObj>
              </mc:Choice>
              <mc:Fallback>
                <p:oleObj name="Visio" r:id="rId6" imgW="1983581" imgH="3957161" progId="Visio.Drawing.11">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50113" y="1651000"/>
                        <a:ext cx="1779587" cy="355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07942" name="Rectangle 6"/>
          <p:cNvSpPr>
            <a:spLocks noChangeArrowheads="1"/>
          </p:cNvSpPr>
          <p:nvPr/>
        </p:nvSpPr>
        <p:spPr bwMode="auto">
          <a:xfrm>
            <a:off x="7366000" y="3352800"/>
            <a:ext cx="1600200" cy="457200"/>
          </a:xfrm>
          <a:prstGeom prst="rect">
            <a:avLst/>
          </a:prstGeom>
          <a:noFill/>
          <a:ln w="38100">
            <a:solidFill>
              <a:srgbClr val="99FF33"/>
            </a:solidFill>
            <a:miter lim="800000"/>
            <a:headEnd/>
            <a:tailEnd/>
          </a:ln>
        </p:spPr>
        <p:txBody>
          <a:bodyPr anchor="ctr">
            <a:spAutoFit/>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07942"/>
                                        </p:tgtEl>
                                        <p:attrNameLst>
                                          <p:attrName>style.visibility</p:attrName>
                                        </p:attrNameLst>
                                      </p:cBhvr>
                                      <p:to>
                                        <p:strVal val="visible"/>
                                      </p:to>
                                    </p:set>
                                    <p:animEffect transition="in" filter="fade">
                                      <p:cBhvr>
                                        <p:cTn id="7" dur="2000"/>
                                        <p:tgtEl>
                                          <p:spTgt spid="807942"/>
                                        </p:tgtEl>
                                      </p:cBhvr>
                                    </p:animEffect>
                                  </p:childTnLst>
                                </p:cTn>
                              </p:par>
                              <p:par>
                                <p:cTn id="8" presetID="10" presetClass="entr" presetSubtype="0" fill="hold" nodeType="withEffect">
                                  <p:stCondLst>
                                    <p:cond delay="0"/>
                                  </p:stCondLst>
                                  <p:childTnLst>
                                    <p:set>
                                      <p:cBhvr>
                                        <p:cTn id="9" dur="1" fill="hold">
                                          <p:stCondLst>
                                            <p:cond delay="0"/>
                                          </p:stCondLst>
                                        </p:cTn>
                                        <p:tgtEl>
                                          <p:spTgt spid="807940"/>
                                        </p:tgtEl>
                                        <p:attrNameLst>
                                          <p:attrName>style.visibility</p:attrName>
                                        </p:attrNameLst>
                                      </p:cBhvr>
                                      <p:to>
                                        <p:strVal val="visible"/>
                                      </p:to>
                                    </p:set>
                                    <p:animEffect transition="in" filter="fade">
                                      <p:cBhvr>
                                        <p:cTn id="10" dur="2000"/>
                                        <p:tgtEl>
                                          <p:spTgt spid="8079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7942"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Slide Number Placeholder 4"/>
          <p:cNvSpPr>
            <a:spLocks noGrp="1"/>
          </p:cNvSpPr>
          <p:nvPr>
            <p:ph type="sldNum" sz="quarter" idx="10"/>
          </p:nvPr>
        </p:nvSpPr>
        <p:spPr>
          <a:noFill/>
        </p:spPr>
        <p:txBody>
          <a:bodyPr/>
          <a:lstStyle/>
          <a:p>
            <a:r>
              <a:rPr lang="en-US" dirty="0"/>
              <a:t>- </a:t>
            </a:r>
            <a:fld id="{B28B5772-8409-4EB0-8506-DEE8C1994BEB}" type="slidenum">
              <a:rPr lang="en-US"/>
              <a:pPr/>
              <a:t>95</a:t>
            </a:fld>
            <a:r>
              <a:rPr lang="en-US" dirty="0"/>
              <a:t> -</a:t>
            </a:r>
          </a:p>
        </p:txBody>
      </p:sp>
      <p:sp>
        <p:nvSpPr>
          <p:cNvPr id="38916" name="Rectangle 2"/>
          <p:cNvSpPr>
            <a:spLocks noGrp="1" noChangeArrowheads="1"/>
          </p:cNvSpPr>
          <p:nvPr>
            <p:ph type="title"/>
          </p:nvPr>
        </p:nvSpPr>
        <p:spPr/>
        <p:txBody>
          <a:bodyPr/>
          <a:lstStyle/>
          <a:p>
            <a:r>
              <a:rPr lang="en-US" sz="1200" dirty="0" smtClean="0"/>
              <a:t>Transport Layer (Layer 4)</a:t>
            </a:r>
            <a:br>
              <a:rPr lang="en-US" sz="1200" dirty="0" smtClean="0"/>
            </a:br>
            <a:r>
              <a:rPr lang="en-US" dirty="0" smtClean="0"/>
              <a:t>Transmission Control Protocol (TCP)</a:t>
            </a:r>
          </a:p>
        </p:txBody>
      </p:sp>
      <p:sp>
        <p:nvSpPr>
          <p:cNvPr id="38917" name="Rectangle 3"/>
          <p:cNvSpPr>
            <a:spLocks noGrp="1" noChangeArrowheads="1"/>
          </p:cNvSpPr>
          <p:nvPr>
            <p:ph type="body" sz="half" idx="1"/>
          </p:nvPr>
        </p:nvSpPr>
        <p:spPr>
          <a:xfrm>
            <a:off x="685800" y="1143000"/>
            <a:ext cx="8305800" cy="3352800"/>
          </a:xfrm>
        </p:spPr>
        <p:txBody>
          <a:bodyPr/>
          <a:lstStyle/>
          <a:p>
            <a:pPr>
              <a:buClr>
                <a:srgbClr val="003399"/>
              </a:buClr>
            </a:pPr>
            <a:r>
              <a:rPr lang="en-US" u="sng" dirty="0" smtClean="0">
                <a:solidFill>
                  <a:srgbClr val="FF6600"/>
                </a:solidFill>
              </a:rPr>
              <a:t>TCP</a:t>
            </a:r>
            <a:r>
              <a:rPr lang="en-US" dirty="0" smtClean="0"/>
              <a:t> is a </a:t>
            </a:r>
            <a:r>
              <a:rPr lang="en-US" u="sng" dirty="0" smtClean="0">
                <a:solidFill>
                  <a:srgbClr val="FF6600"/>
                </a:solidFill>
              </a:rPr>
              <a:t>connection-oriented</a:t>
            </a:r>
            <a:r>
              <a:rPr lang="en-US" dirty="0" smtClean="0"/>
              <a:t> transmission that maintains status and state information of each user data stream flowing into and out of the TCP module</a:t>
            </a:r>
          </a:p>
          <a:p>
            <a:pPr lvl="1">
              <a:buClr>
                <a:srgbClr val="003399"/>
              </a:buClr>
            </a:pPr>
            <a:r>
              <a:rPr lang="en-US" dirty="0" smtClean="0"/>
              <a:t>Connection-oriented data management</a:t>
            </a:r>
          </a:p>
          <a:p>
            <a:pPr lvl="1">
              <a:buClr>
                <a:srgbClr val="003399"/>
              </a:buClr>
            </a:pPr>
            <a:r>
              <a:rPr lang="en-US" dirty="0" smtClean="0"/>
              <a:t>Reliable </a:t>
            </a:r>
            <a:r>
              <a:rPr lang="en-US" u="sng" dirty="0" smtClean="0">
                <a:solidFill>
                  <a:srgbClr val="FF6600"/>
                </a:solidFill>
              </a:rPr>
              <a:t>stream-oriented</a:t>
            </a:r>
            <a:r>
              <a:rPr lang="en-US" dirty="0" smtClean="0"/>
              <a:t> data transfer</a:t>
            </a:r>
          </a:p>
          <a:p>
            <a:pPr lvl="1">
              <a:buClr>
                <a:srgbClr val="003399"/>
              </a:buClr>
            </a:pPr>
            <a:r>
              <a:rPr lang="en-US" dirty="0" smtClean="0"/>
              <a:t>Segments are resent if a segment is unrecognizable or is not received</a:t>
            </a:r>
          </a:p>
          <a:p>
            <a:pPr lvl="1">
              <a:buClr>
                <a:srgbClr val="003399"/>
              </a:buClr>
            </a:pPr>
            <a:r>
              <a:rPr lang="en-US" dirty="0" smtClean="0">
                <a:cs typeface="Arial" charset="0"/>
              </a:rPr>
              <a:t>Connection-oriented protocols are sometimes described as </a:t>
            </a:r>
            <a:r>
              <a:rPr lang="en-US" u="sng" dirty="0" smtClean="0">
                <a:solidFill>
                  <a:srgbClr val="FF6600"/>
                </a:solidFill>
                <a:cs typeface="Arial" charset="0"/>
              </a:rPr>
              <a:t>stateful</a:t>
            </a:r>
            <a:r>
              <a:rPr lang="en-US" dirty="0" smtClean="0">
                <a:cs typeface="Arial" charset="0"/>
              </a:rPr>
              <a:t> because they can keep track of a conversation</a:t>
            </a:r>
            <a:endParaRPr lang="en-US" dirty="0" smtClean="0"/>
          </a:p>
        </p:txBody>
      </p:sp>
      <p:graphicFrame>
        <p:nvGraphicFramePr>
          <p:cNvPr id="38914" name="Object 4"/>
          <p:cNvGraphicFramePr>
            <a:graphicFrameLocks noGrp="1" noChangeAspect="1"/>
          </p:cNvGraphicFramePr>
          <p:nvPr>
            <p:ph sz="half" idx="2"/>
          </p:nvPr>
        </p:nvGraphicFramePr>
        <p:xfrm>
          <a:off x="2895600" y="4094163"/>
          <a:ext cx="5175250" cy="2687637"/>
        </p:xfrm>
        <a:graphic>
          <a:graphicData uri="http://schemas.openxmlformats.org/presentationml/2006/ole">
            <mc:AlternateContent xmlns:mc="http://schemas.openxmlformats.org/markup-compatibility/2006">
              <mc:Choice xmlns:v="urn:schemas-microsoft-com:vml" Requires="v">
                <p:oleObj spid="_x0000_s38935" name="Visio" r:id="rId4" imgW="4559320" imgH="2366546" progId="Visio.Drawing.11">
                  <p:embed/>
                </p:oleObj>
              </mc:Choice>
              <mc:Fallback>
                <p:oleObj name="Visio" r:id="rId4" imgW="4559320" imgH="2366546" progId="Visio.Drawing.11">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5600" y="4094163"/>
                        <a:ext cx="5175250" cy="2687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Slide Number Placeholder 4"/>
          <p:cNvSpPr>
            <a:spLocks noGrp="1"/>
          </p:cNvSpPr>
          <p:nvPr>
            <p:ph type="sldNum" sz="quarter" idx="10"/>
          </p:nvPr>
        </p:nvSpPr>
        <p:spPr>
          <a:noFill/>
        </p:spPr>
        <p:txBody>
          <a:bodyPr/>
          <a:lstStyle/>
          <a:p>
            <a:r>
              <a:rPr lang="en-US" dirty="0"/>
              <a:t>- </a:t>
            </a:r>
            <a:fld id="{3B6237E3-4791-4423-B08F-EA7A9DBE20E9}" type="slidenum">
              <a:rPr lang="en-US"/>
              <a:pPr/>
              <a:t>96</a:t>
            </a:fld>
            <a:r>
              <a:rPr lang="en-US" dirty="0"/>
              <a:t> -</a:t>
            </a:r>
          </a:p>
        </p:txBody>
      </p:sp>
      <p:sp>
        <p:nvSpPr>
          <p:cNvPr id="39940" name="Rectangle 2"/>
          <p:cNvSpPr>
            <a:spLocks noGrp="1" noChangeArrowheads="1"/>
          </p:cNvSpPr>
          <p:nvPr>
            <p:ph type="title"/>
          </p:nvPr>
        </p:nvSpPr>
        <p:spPr/>
        <p:txBody>
          <a:bodyPr/>
          <a:lstStyle/>
          <a:p>
            <a:r>
              <a:rPr lang="en-US" sz="1200" dirty="0" smtClean="0"/>
              <a:t>Transport Layer (Layer 4)</a:t>
            </a:r>
            <a:br>
              <a:rPr lang="en-US" sz="1200" dirty="0" smtClean="0"/>
            </a:br>
            <a:r>
              <a:rPr lang="en-US" dirty="0" smtClean="0"/>
              <a:t>User Datagram Protocol (UDP)</a:t>
            </a:r>
          </a:p>
        </p:txBody>
      </p:sp>
      <p:sp>
        <p:nvSpPr>
          <p:cNvPr id="39941" name="Rectangle 3"/>
          <p:cNvSpPr>
            <a:spLocks noGrp="1" noChangeArrowheads="1"/>
          </p:cNvSpPr>
          <p:nvPr>
            <p:ph type="body" sz="half" idx="1"/>
          </p:nvPr>
        </p:nvSpPr>
        <p:spPr>
          <a:xfrm>
            <a:off x="685800" y="1143000"/>
            <a:ext cx="8001000" cy="3352800"/>
          </a:xfrm>
        </p:spPr>
        <p:txBody>
          <a:bodyPr/>
          <a:lstStyle/>
          <a:p>
            <a:pPr>
              <a:buClr>
                <a:srgbClr val="003399"/>
              </a:buClr>
            </a:pPr>
            <a:r>
              <a:rPr lang="en-US" u="sng" dirty="0" smtClean="0">
                <a:solidFill>
                  <a:srgbClr val="FF6600"/>
                </a:solidFill>
              </a:rPr>
              <a:t>UDP</a:t>
            </a:r>
            <a:r>
              <a:rPr lang="en-US" dirty="0" smtClean="0"/>
              <a:t> is a </a:t>
            </a:r>
            <a:r>
              <a:rPr lang="en-US" u="sng" dirty="0" smtClean="0">
                <a:solidFill>
                  <a:srgbClr val="FF6600"/>
                </a:solidFill>
              </a:rPr>
              <a:t>connectionless</a:t>
            </a:r>
            <a:r>
              <a:rPr lang="en-US" dirty="0" smtClean="0"/>
              <a:t> transmissions do not require the receiver to acknowledge receipt of a packet, instead the sending device assumes that the packet arrived</a:t>
            </a:r>
          </a:p>
          <a:p>
            <a:pPr lvl="1">
              <a:buClr>
                <a:srgbClr val="003399"/>
              </a:buClr>
            </a:pPr>
            <a:r>
              <a:rPr lang="en-US" dirty="0" smtClean="0"/>
              <a:t>Much faster.  Less overhead than TCP</a:t>
            </a:r>
          </a:p>
          <a:p>
            <a:pPr lvl="1">
              <a:buClr>
                <a:srgbClr val="003399"/>
              </a:buClr>
            </a:pPr>
            <a:r>
              <a:rPr lang="en-US" dirty="0" smtClean="0"/>
              <a:t>Less reliable.  UDP does not offer error correction, retransmission or protection from lost, duplicated, or re-ordered packets</a:t>
            </a:r>
          </a:p>
          <a:p>
            <a:pPr lvl="1">
              <a:buClr>
                <a:srgbClr val="003399"/>
              </a:buClr>
            </a:pPr>
            <a:r>
              <a:rPr lang="en-US" dirty="0" smtClean="0">
                <a:cs typeface="Arial" charset="0"/>
              </a:rPr>
              <a:t>Connectionless protocols are usually described as </a:t>
            </a:r>
            <a:r>
              <a:rPr lang="en-US" u="sng" dirty="0" smtClean="0">
                <a:solidFill>
                  <a:srgbClr val="FF6600"/>
                </a:solidFill>
                <a:cs typeface="Arial" charset="0"/>
              </a:rPr>
              <a:t>stateless</a:t>
            </a:r>
            <a:r>
              <a:rPr lang="en-US" dirty="0" smtClean="0">
                <a:cs typeface="Arial" charset="0"/>
              </a:rPr>
              <a:t> because each end has no protocol-defined way to remember where they are in a "conversation" of message exchanges</a:t>
            </a:r>
            <a:endParaRPr lang="en-US" dirty="0" smtClean="0"/>
          </a:p>
        </p:txBody>
      </p:sp>
      <p:graphicFrame>
        <p:nvGraphicFramePr>
          <p:cNvPr id="39938" name="Object 4"/>
          <p:cNvGraphicFramePr>
            <a:graphicFrameLocks noGrp="1" noChangeAspect="1"/>
          </p:cNvGraphicFramePr>
          <p:nvPr>
            <p:ph sz="half" idx="2"/>
          </p:nvPr>
        </p:nvGraphicFramePr>
        <p:xfrm>
          <a:off x="2819400" y="5091113"/>
          <a:ext cx="4419600" cy="1462087"/>
        </p:xfrm>
        <a:graphic>
          <a:graphicData uri="http://schemas.openxmlformats.org/presentationml/2006/ole">
            <mc:AlternateContent xmlns:mc="http://schemas.openxmlformats.org/markup-compatibility/2006">
              <mc:Choice xmlns:v="urn:schemas-microsoft-com:vml" Requires="v">
                <p:oleObj spid="_x0000_s39958" name="Visio" r:id="rId4" imgW="4417937" imgH="1462596" progId="Visio.Drawing.11">
                  <p:embed/>
                </p:oleObj>
              </mc:Choice>
              <mc:Fallback>
                <p:oleObj name="Visio" r:id="rId4" imgW="4417937" imgH="1462596" progId="Visio.Drawing.11">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9400" y="5091113"/>
                        <a:ext cx="4419600" cy="1462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2"/>
          <p:cNvSpPr>
            <a:spLocks noGrp="1" noChangeArrowheads="1"/>
          </p:cNvSpPr>
          <p:nvPr>
            <p:ph type="title"/>
          </p:nvPr>
        </p:nvSpPr>
        <p:spPr/>
        <p:txBody>
          <a:bodyPr/>
          <a:lstStyle/>
          <a:p>
            <a:r>
              <a:rPr lang="en-US" sz="1200" dirty="0" smtClean="0"/>
              <a:t>Transport Layer (Layer 4)</a:t>
            </a:r>
            <a:br>
              <a:rPr lang="en-US" sz="1200" dirty="0" smtClean="0"/>
            </a:br>
            <a:r>
              <a:rPr lang="en-US" dirty="0" smtClean="0"/>
              <a:t>TCP/UDP Examples</a:t>
            </a:r>
          </a:p>
        </p:txBody>
      </p:sp>
      <p:sp>
        <p:nvSpPr>
          <p:cNvPr id="81924" name="Rectangle 3"/>
          <p:cNvSpPr>
            <a:spLocks noGrp="1" noChangeArrowheads="1"/>
          </p:cNvSpPr>
          <p:nvPr>
            <p:ph sz="half" idx="1"/>
          </p:nvPr>
        </p:nvSpPr>
        <p:spPr/>
        <p:txBody>
          <a:bodyPr/>
          <a:lstStyle/>
          <a:p>
            <a:pPr>
              <a:buFontTx/>
              <a:buNone/>
            </a:pPr>
            <a:r>
              <a:rPr lang="en-US" sz="2000" u="sng" dirty="0" smtClean="0">
                <a:solidFill>
                  <a:srgbClr val="FF6600"/>
                </a:solidFill>
              </a:rPr>
              <a:t>Transmission Control Protocol</a:t>
            </a:r>
          </a:p>
          <a:p>
            <a:pPr marL="0" indent="0">
              <a:buFontTx/>
              <a:buNone/>
            </a:pPr>
            <a:r>
              <a:rPr lang="en-US" sz="2000" dirty="0" smtClean="0"/>
              <a:t>Higher communication protocols that use TCP</a:t>
            </a:r>
          </a:p>
          <a:p>
            <a:r>
              <a:rPr lang="en-US" sz="2000" dirty="0" smtClean="0"/>
              <a:t>FTP (File Transfer Protocol)</a:t>
            </a:r>
          </a:p>
          <a:p>
            <a:r>
              <a:rPr lang="en-US" sz="2000" dirty="0" smtClean="0"/>
              <a:t>Telnet</a:t>
            </a:r>
          </a:p>
          <a:p>
            <a:r>
              <a:rPr lang="en-US" sz="2000" dirty="0" smtClean="0"/>
              <a:t>SMTP (Simple Mail Transfer Protocol)</a:t>
            </a:r>
          </a:p>
          <a:p>
            <a:r>
              <a:rPr lang="en-US" sz="2000" dirty="0" smtClean="0"/>
              <a:t>SSH (Security Shell)</a:t>
            </a:r>
          </a:p>
          <a:p>
            <a:r>
              <a:rPr lang="en-US" sz="2000" dirty="0" smtClean="0"/>
              <a:t>SSL (Secure Socket Layer)</a:t>
            </a:r>
          </a:p>
          <a:p>
            <a:r>
              <a:rPr lang="en-US" sz="2000" dirty="0" smtClean="0"/>
              <a:t>HTTP (Hyper Text Transfer Protocol)</a:t>
            </a:r>
          </a:p>
        </p:txBody>
      </p:sp>
      <p:sp>
        <p:nvSpPr>
          <p:cNvPr id="81925" name="Rectangle 4"/>
          <p:cNvSpPr>
            <a:spLocks noGrp="1" noChangeArrowheads="1"/>
          </p:cNvSpPr>
          <p:nvPr>
            <p:ph sz="half" idx="2"/>
          </p:nvPr>
        </p:nvSpPr>
        <p:spPr>
          <a:xfrm>
            <a:off x="4876800" y="1143000"/>
            <a:ext cx="3810000" cy="5410200"/>
          </a:xfrm>
        </p:spPr>
        <p:txBody>
          <a:bodyPr/>
          <a:lstStyle/>
          <a:p>
            <a:pPr>
              <a:buFontTx/>
              <a:buNone/>
            </a:pPr>
            <a:r>
              <a:rPr lang="en-US" sz="2000" u="sng" dirty="0" smtClean="0">
                <a:solidFill>
                  <a:srgbClr val="FF6600"/>
                </a:solidFill>
              </a:rPr>
              <a:t>User Datagram Protocol</a:t>
            </a:r>
          </a:p>
          <a:p>
            <a:pPr marL="0" indent="0">
              <a:buFontTx/>
              <a:buNone/>
            </a:pPr>
            <a:r>
              <a:rPr lang="en-US" sz="2000" dirty="0" smtClean="0"/>
              <a:t>Higher communication protocols that use UDP</a:t>
            </a:r>
          </a:p>
          <a:p>
            <a:r>
              <a:rPr lang="en-US" sz="2000" dirty="0" smtClean="0"/>
              <a:t>RPC (Remote Procedural Call)</a:t>
            </a:r>
          </a:p>
          <a:p>
            <a:r>
              <a:rPr lang="en-US" sz="2000" dirty="0" smtClean="0"/>
              <a:t>XDR (eXternal Data Representation)</a:t>
            </a:r>
          </a:p>
          <a:p>
            <a:r>
              <a:rPr lang="en-US" sz="2000" dirty="0" smtClean="0"/>
              <a:t>NFS (Network File System)</a:t>
            </a:r>
          </a:p>
          <a:p>
            <a:r>
              <a:rPr lang="en-US" sz="2000" dirty="0" smtClean="0"/>
              <a:t>TFTP (Trivial FTP)</a:t>
            </a:r>
          </a:p>
          <a:p>
            <a:r>
              <a:rPr lang="en-US" sz="2000" dirty="0" smtClean="0"/>
              <a:t>SNMP (Simple Network Management Protocol)</a:t>
            </a:r>
          </a:p>
          <a:p>
            <a:r>
              <a:rPr lang="en-US" sz="2000" dirty="0" smtClean="0"/>
              <a:t>DNS (Domain Name System)</a:t>
            </a:r>
          </a:p>
          <a:p>
            <a:endParaRPr lang="en-US" sz="2000" dirty="0" smtClean="0"/>
          </a:p>
        </p:txBody>
      </p:sp>
      <p:sp>
        <p:nvSpPr>
          <p:cNvPr id="81922" name="Slide Number Placeholder 4"/>
          <p:cNvSpPr>
            <a:spLocks noGrp="1"/>
          </p:cNvSpPr>
          <p:nvPr>
            <p:ph type="sldNum" sz="quarter" idx="10"/>
          </p:nvPr>
        </p:nvSpPr>
        <p:spPr>
          <a:noFill/>
        </p:spPr>
        <p:txBody>
          <a:bodyPr/>
          <a:lstStyle/>
          <a:p>
            <a:r>
              <a:rPr lang="en-US" dirty="0"/>
              <a:t>- </a:t>
            </a:r>
            <a:fld id="{746D8D36-4E5D-4453-B3FD-6BB2330DCED2}" type="slidenum">
              <a:rPr lang="en-US"/>
              <a:pPr/>
              <a:t>97</a:t>
            </a:fld>
            <a:r>
              <a:rPr lang="en-US" dirty="0"/>
              <a:t> -</a:t>
            </a:r>
          </a:p>
        </p:txBody>
      </p:sp>
      <p:sp>
        <p:nvSpPr>
          <p:cNvPr id="81926" name="Line 5"/>
          <p:cNvSpPr>
            <a:spLocks noChangeShapeType="1"/>
          </p:cNvSpPr>
          <p:nvPr/>
        </p:nvSpPr>
        <p:spPr bwMode="auto">
          <a:xfrm flipV="1">
            <a:off x="4572000" y="1219200"/>
            <a:ext cx="0" cy="4724400"/>
          </a:xfrm>
          <a:prstGeom prst="line">
            <a:avLst/>
          </a:prstGeom>
          <a:noFill/>
          <a:ln w="38100">
            <a:solidFill>
              <a:srgbClr val="FF6600"/>
            </a:solidFill>
            <a:prstDash val="dash"/>
            <a:round/>
            <a:headEnd/>
            <a:tailEnd/>
          </a:ln>
        </p:spPr>
        <p:txBody>
          <a:bodyPr>
            <a:spAutoFit/>
          </a:bodyPr>
          <a:lstStyle/>
          <a:p>
            <a:endParaRPr lang="en-US" dirty="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Number Placeholder 3"/>
          <p:cNvSpPr>
            <a:spLocks noGrp="1"/>
          </p:cNvSpPr>
          <p:nvPr>
            <p:ph type="sldNum" sz="quarter" idx="10"/>
          </p:nvPr>
        </p:nvSpPr>
        <p:spPr>
          <a:noFill/>
        </p:spPr>
        <p:txBody>
          <a:bodyPr/>
          <a:lstStyle/>
          <a:p>
            <a:r>
              <a:rPr lang="en-US" dirty="0"/>
              <a:t>- </a:t>
            </a:r>
            <a:fld id="{927EFAEB-EB99-4D88-B2F8-85338F201B36}" type="slidenum">
              <a:rPr lang="en-US"/>
              <a:pPr/>
              <a:t>98</a:t>
            </a:fld>
            <a:r>
              <a:rPr lang="en-US" dirty="0"/>
              <a:t> -</a:t>
            </a:r>
          </a:p>
        </p:txBody>
      </p:sp>
      <p:sp>
        <p:nvSpPr>
          <p:cNvPr id="82947" name="Rectangle 2"/>
          <p:cNvSpPr>
            <a:spLocks noGrp="1" noChangeArrowheads="1"/>
          </p:cNvSpPr>
          <p:nvPr>
            <p:ph type="title"/>
          </p:nvPr>
        </p:nvSpPr>
        <p:spPr/>
        <p:txBody>
          <a:bodyPr/>
          <a:lstStyle/>
          <a:p>
            <a:r>
              <a:rPr lang="en-US" sz="1200" dirty="0" smtClean="0"/>
              <a:t>OSI Reference Model</a:t>
            </a:r>
            <a:br>
              <a:rPr lang="en-US" sz="1200" dirty="0" smtClean="0"/>
            </a:br>
            <a:r>
              <a:rPr lang="en-US" dirty="0" smtClean="0"/>
              <a:t>Session Layer (Layer 5)</a:t>
            </a:r>
          </a:p>
        </p:txBody>
      </p:sp>
      <p:sp>
        <p:nvSpPr>
          <p:cNvPr id="82948" name="Rectangle 3"/>
          <p:cNvSpPr>
            <a:spLocks noGrp="1" noChangeArrowheads="1"/>
          </p:cNvSpPr>
          <p:nvPr>
            <p:ph type="body" idx="1"/>
          </p:nvPr>
        </p:nvSpPr>
        <p:spPr/>
        <p:txBody>
          <a:bodyPr/>
          <a:lstStyle/>
          <a:p>
            <a:pPr marL="0" indent="0">
              <a:buFontTx/>
              <a:buNone/>
            </a:pPr>
            <a:r>
              <a:rPr lang="en-US" u="sng" dirty="0" smtClean="0">
                <a:solidFill>
                  <a:srgbClr val="FF6600"/>
                </a:solidFill>
              </a:rPr>
              <a:t>Session Layer</a:t>
            </a:r>
            <a:r>
              <a:rPr lang="en-US" dirty="0" smtClean="0"/>
              <a:t> provides services to establish a session-connection between two presentation entities and support orderly data exchange interactions, and to release the connection in an orderly manner.</a:t>
            </a:r>
          </a:p>
          <a:p>
            <a:r>
              <a:rPr lang="en-US" dirty="0" smtClean="0"/>
              <a:t>Connections: duplex, half-duplex mode</a:t>
            </a:r>
          </a:p>
          <a:p>
            <a:r>
              <a:rPr lang="en-US" dirty="0" smtClean="0"/>
              <a:t>Session-connection synchronization</a:t>
            </a:r>
          </a:p>
          <a:p>
            <a:r>
              <a:rPr lang="en-US" dirty="0" smtClean="0"/>
              <a:t>(For CISSP…) Examples of Session Layer protocols are:</a:t>
            </a:r>
          </a:p>
          <a:p>
            <a:pPr lvl="1"/>
            <a:r>
              <a:rPr lang="en-US" dirty="0" smtClean="0"/>
              <a:t>Network File System (NFS)</a:t>
            </a:r>
          </a:p>
          <a:p>
            <a:pPr lvl="1"/>
            <a:r>
              <a:rPr lang="en-US" dirty="0" smtClean="0"/>
              <a:t>Remote Procedure Call (RPC) </a:t>
            </a:r>
          </a:p>
          <a:p>
            <a:pPr lvl="1"/>
            <a:r>
              <a:rPr lang="en-US" dirty="0" smtClean="0"/>
              <a:t>Network Basic </a:t>
            </a:r>
            <a:r>
              <a:rPr lang="en-US" dirty="0" err="1" smtClean="0"/>
              <a:t>Input/Output</a:t>
            </a:r>
            <a:r>
              <a:rPr lang="en-US" dirty="0" smtClean="0"/>
              <a:t> System (NetBIOS) names </a:t>
            </a:r>
          </a:p>
          <a:p>
            <a:pPr lvl="1"/>
            <a:r>
              <a:rPr lang="en-US" dirty="0" smtClean="0"/>
              <a:t>Structured Query Language (SQL) </a:t>
            </a:r>
          </a:p>
          <a:p>
            <a:endParaRPr lang="en-US" dirty="0" smtClean="0"/>
          </a:p>
        </p:txBody>
      </p:sp>
      <p:sp>
        <p:nvSpPr>
          <p:cNvPr id="5" name="TextBox 4"/>
          <p:cNvSpPr txBox="1"/>
          <p:nvPr/>
        </p:nvSpPr>
        <p:spPr>
          <a:xfrm>
            <a:off x="819570" y="5943600"/>
            <a:ext cx="7616188" cy="553998"/>
          </a:xfrm>
          <a:prstGeom prst="rect">
            <a:avLst/>
          </a:prstGeom>
          <a:noFill/>
        </p:spPr>
        <p:txBody>
          <a:bodyPr wrap="square" rtlCol="0">
            <a:spAutoFit/>
          </a:bodyPr>
          <a:lstStyle/>
          <a:p>
            <a:r>
              <a:rPr lang="en-US" sz="1000" b="1" dirty="0" smtClean="0">
                <a:solidFill>
                  <a:srgbClr val="003399"/>
                </a:solidFill>
              </a:rPr>
              <a:t>Reference:</a:t>
            </a:r>
          </a:p>
          <a:p>
            <a:pPr marL="114300" indent="-114300">
              <a:buFont typeface="Arial" pitchFamily="34" charset="0"/>
              <a:buChar char="•"/>
            </a:pPr>
            <a:r>
              <a:rPr lang="en-US" sz="1000" dirty="0" smtClean="0">
                <a:solidFill>
                  <a:srgbClr val="003399"/>
                </a:solidFill>
              </a:rPr>
              <a:t>ISO/IEC 7498-1:1994(E),</a:t>
            </a:r>
            <a:r>
              <a:rPr lang="en-US" sz="1000" b="1" dirty="0" smtClean="0">
                <a:solidFill>
                  <a:srgbClr val="003399"/>
                </a:solidFill>
              </a:rPr>
              <a:t> </a:t>
            </a:r>
            <a:r>
              <a:rPr lang="en-US" sz="1000" i="1" dirty="0" smtClean="0">
                <a:solidFill>
                  <a:srgbClr val="003399"/>
                </a:solidFill>
              </a:rPr>
              <a:t>Open Systems Interconnection – Basic Reference Model: The Basic Model</a:t>
            </a:r>
            <a:r>
              <a:rPr lang="en-US" sz="1000" dirty="0" smtClean="0">
                <a:solidFill>
                  <a:srgbClr val="003399"/>
                </a:solidFill>
              </a:rPr>
              <a:t>, 1996.</a:t>
            </a:r>
          </a:p>
          <a:p>
            <a:pPr marL="114300" indent="-114300">
              <a:buFont typeface="Arial" pitchFamily="34" charset="0"/>
              <a:buChar char="•"/>
            </a:pPr>
            <a:r>
              <a:rPr lang="en-US" sz="1000" i="1" dirty="0" smtClean="0">
                <a:solidFill>
                  <a:srgbClr val="003399"/>
                </a:solidFill>
              </a:rPr>
              <a:t>CISSP All-in-One Exam Guide</a:t>
            </a:r>
            <a:r>
              <a:rPr lang="en-US" sz="1000" dirty="0" smtClean="0">
                <a:solidFill>
                  <a:srgbClr val="003399"/>
                </a:solidFill>
              </a:rPr>
              <a:t>, S. Harris, 2008</a:t>
            </a:r>
            <a:r>
              <a:rPr lang="en-US" sz="1000" b="1" dirty="0" smtClean="0">
                <a:solidFill>
                  <a:srgbClr val="003399"/>
                </a:solidFill>
              </a:rPr>
              <a:t>.</a:t>
            </a:r>
            <a:endParaRPr lang="en-US" sz="1000" i="1" dirty="0" smtClean="0">
              <a:solidFill>
                <a:srgbClr val="003399"/>
              </a:solidFill>
            </a:endParaRP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Number Placeholder 3"/>
          <p:cNvSpPr>
            <a:spLocks noGrp="1"/>
          </p:cNvSpPr>
          <p:nvPr>
            <p:ph type="sldNum" sz="quarter" idx="10"/>
          </p:nvPr>
        </p:nvSpPr>
        <p:spPr>
          <a:noFill/>
        </p:spPr>
        <p:txBody>
          <a:bodyPr/>
          <a:lstStyle/>
          <a:p>
            <a:r>
              <a:rPr lang="en-US" dirty="0"/>
              <a:t>- </a:t>
            </a:r>
            <a:fld id="{F883E76B-FA2D-4B11-8144-766BE9337197}" type="slidenum">
              <a:rPr lang="en-US"/>
              <a:pPr/>
              <a:t>99</a:t>
            </a:fld>
            <a:r>
              <a:rPr lang="en-US" dirty="0"/>
              <a:t> -</a:t>
            </a:r>
          </a:p>
        </p:txBody>
      </p:sp>
      <p:sp>
        <p:nvSpPr>
          <p:cNvPr id="83971" name="Rectangle 2"/>
          <p:cNvSpPr>
            <a:spLocks noGrp="1" noChangeArrowheads="1"/>
          </p:cNvSpPr>
          <p:nvPr>
            <p:ph type="title"/>
          </p:nvPr>
        </p:nvSpPr>
        <p:spPr/>
        <p:txBody>
          <a:bodyPr/>
          <a:lstStyle/>
          <a:p>
            <a:r>
              <a:rPr lang="en-US" sz="1200" dirty="0" smtClean="0"/>
              <a:t>OSI Reference Model</a:t>
            </a:r>
            <a:br>
              <a:rPr lang="en-US" sz="1200" dirty="0" smtClean="0"/>
            </a:br>
            <a:r>
              <a:rPr lang="en-US" dirty="0" smtClean="0"/>
              <a:t>Presentation Layer (Layer 6)</a:t>
            </a:r>
          </a:p>
        </p:txBody>
      </p:sp>
      <p:sp>
        <p:nvSpPr>
          <p:cNvPr id="83972" name="Rectangle 3"/>
          <p:cNvSpPr>
            <a:spLocks noGrp="1" noChangeArrowheads="1"/>
          </p:cNvSpPr>
          <p:nvPr>
            <p:ph type="body" idx="1"/>
          </p:nvPr>
        </p:nvSpPr>
        <p:spPr>
          <a:xfrm>
            <a:off x="685800" y="1143000"/>
            <a:ext cx="8153400" cy="5105400"/>
          </a:xfrm>
        </p:spPr>
        <p:txBody>
          <a:bodyPr>
            <a:normAutofit lnSpcReduction="10000"/>
          </a:bodyPr>
          <a:lstStyle/>
          <a:p>
            <a:pPr marL="0" indent="0">
              <a:lnSpc>
                <a:spcPct val="90000"/>
              </a:lnSpc>
              <a:buFontTx/>
              <a:buNone/>
            </a:pPr>
            <a:r>
              <a:rPr lang="en-US" u="sng" dirty="0" smtClean="0">
                <a:solidFill>
                  <a:srgbClr val="FF6600"/>
                </a:solidFill>
              </a:rPr>
              <a:t>Presentation Layer</a:t>
            </a:r>
            <a:r>
              <a:rPr lang="en-US" dirty="0" smtClean="0"/>
              <a:t> ensures that the communications passing through are in the appropriate form for the recipient. Programs in the presentation layer address three aspects of presentation: </a:t>
            </a:r>
          </a:p>
          <a:p>
            <a:pPr>
              <a:lnSpc>
                <a:spcPct val="90000"/>
              </a:lnSpc>
            </a:pPr>
            <a:r>
              <a:rPr lang="en-US" dirty="0" smtClean="0"/>
              <a:t>Syntactical compatibility.  Data coding and conversion send from the application layer of one system will be readable by the application layer of another system</a:t>
            </a:r>
          </a:p>
          <a:p>
            <a:pPr>
              <a:lnSpc>
                <a:spcPct val="90000"/>
              </a:lnSpc>
            </a:pPr>
            <a:r>
              <a:rPr lang="en-US" dirty="0" smtClean="0"/>
              <a:t>Encapsulation of data into message "envelopes" for transmission through the network. </a:t>
            </a:r>
            <a:r>
              <a:rPr lang="en-US" sz="1200" dirty="0" smtClean="0"/>
              <a:t>(i.e. EBCDIC binary </a:t>
            </a:r>
            <a:r>
              <a:rPr lang="en-US" sz="1200" dirty="0" smtClean="0">
                <a:sym typeface="Wingdings" pitchFamily="2" charset="2"/>
              </a:rPr>
              <a:t> ASCII.)</a:t>
            </a:r>
            <a:endParaRPr lang="en-US" sz="1200" dirty="0" smtClean="0"/>
          </a:p>
          <a:p>
            <a:pPr>
              <a:lnSpc>
                <a:spcPct val="90000"/>
              </a:lnSpc>
            </a:pPr>
            <a:r>
              <a:rPr lang="en-US" dirty="0" smtClean="0"/>
              <a:t>(For CISSP…) Example of data formats are:</a:t>
            </a:r>
          </a:p>
          <a:p>
            <a:pPr lvl="1">
              <a:lnSpc>
                <a:spcPct val="90000"/>
              </a:lnSpc>
            </a:pPr>
            <a:r>
              <a:rPr lang="en-US" dirty="0" smtClean="0"/>
              <a:t>ASCII (American Standard Code for Information Interchange)</a:t>
            </a:r>
          </a:p>
          <a:p>
            <a:pPr lvl="1">
              <a:lnSpc>
                <a:spcPct val="90000"/>
              </a:lnSpc>
            </a:pPr>
            <a:r>
              <a:rPr lang="en-US" dirty="0" smtClean="0"/>
              <a:t>EBCDIC (Extended Binary Coded Decimal Interchange Code)</a:t>
            </a:r>
          </a:p>
          <a:p>
            <a:pPr lvl="1">
              <a:lnSpc>
                <a:spcPct val="90000"/>
              </a:lnSpc>
            </a:pPr>
            <a:r>
              <a:rPr lang="en-US" dirty="0" smtClean="0"/>
              <a:t>Tagged Image File Format (TIFF)</a:t>
            </a:r>
          </a:p>
          <a:p>
            <a:pPr lvl="1">
              <a:lnSpc>
                <a:spcPct val="90000"/>
              </a:lnSpc>
            </a:pPr>
            <a:r>
              <a:rPr lang="en-US" dirty="0" smtClean="0"/>
              <a:t>Joint Photographic Experts Group (JPEG)</a:t>
            </a:r>
          </a:p>
          <a:p>
            <a:pPr lvl="1">
              <a:lnSpc>
                <a:spcPct val="90000"/>
              </a:lnSpc>
            </a:pPr>
            <a:r>
              <a:rPr lang="en-US" dirty="0" smtClean="0"/>
              <a:t>Motion Picture Experts Group (MPEG)</a:t>
            </a:r>
          </a:p>
        </p:txBody>
      </p:sp>
      <p:sp>
        <p:nvSpPr>
          <p:cNvPr id="83973" name="Text Box 4"/>
          <p:cNvSpPr txBox="1">
            <a:spLocks noChangeArrowheads="1"/>
          </p:cNvSpPr>
          <p:nvPr/>
        </p:nvSpPr>
        <p:spPr bwMode="auto">
          <a:xfrm>
            <a:off x="1554145" y="5943600"/>
            <a:ext cx="6370655" cy="707886"/>
          </a:xfrm>
          <a:prstGeom prst="rect">
            <a:avLst/>
          </a:prstGeom>
          <a:noFill/>
          <a:ln w="9525">
            <a:noFill/>
            <a:miter lim="800000"/>
            <a:headEnd/>
            <a:tailEnd/>
          </a:ln>
        </p:spPr>
        <p:txBody>
          <a:bodyPr wrap="none">
            <a:spAutoFit/>
          </a:bodyPr>
          <a:lstStyle/>
          <a:p>
            <a:r>
              <a:rPr lang="en-US" sz="1000" b="1" dirty="0" smtClean="0">
                <a:solidFill>
                  <a:srgbClr val="003399"/>
                </a:solidFill>
              </a:rPr>
              <a:t>Reference:</a:t>
            </a:r>
            <a:r>
              <a:rPr lang="en-US" sz="1000" dirty="0" smtClean="0">
                <a:solidFill>
                  <a:srgbClr val="003399"/>
                </a:solidFill>
              </a:rPr>
              <a:t> </a:t>
            </a:r>
            <a:endParaRPr lang="en-US" sz="1000" dirty="0">
              <a:solidFill>
                <a:srgbClr val="003399"/>
              </a:solidFill>
            </a:endParaRPr>
          </a:p>
          <a:p>
            <a:r>
              <a:rPr lang="en-US" sz="1000" dirty="0">
                <a:solidFill>
                  <a:srgbClr val="003399"/>
                </a:solidFill>
              </a:rPr>
              <a:t>http://</a:t>
            </a:r>
            <a:r>
              <a:rPr lang="en-US" sz="1000" dirty="0" smtClean="0">
                <a:solidFill>
                  <a:srgbClr val="003399"/>
                </a:solidFill>
              </a:rPr>
              <a:t>en.wikipedia.org/wiki/Presentation_layer</a:t>
            </a:r>
          </a:p>
          <a:p>
            <a:pPr marL="114300" indent="-114300">
              <a:buFont typeface="Arial" pitchFamily="34" charset="0"/>
              <a:buChar char="•"/>
            </a:pPr>
            <a:r>
              <a:rPr lang="en-US" sz="1000" dirty="0" smtClean="0">
                <a:solidFill>
                  <a:srgbClr val="003399"/>
                </a:solidFill>
              </a:rPr>
              <a:t>ISO/IEC 7498-1:1994(E),</a:t>
            </a:r>
            <a:r>
              <a:rPr lang="en-US" sz="1000" b="1" dirty="0" smtClean="0">
                <a:solidFill>
                  <a:srgbClr val="003399"/>
                </a:solidFill>
              </a:rPr>
              <a:t> </a:t>
            </a:r>
            <a:r>
              <a:rPr lang="en-US" sz="1000" i="1" dirty="0" smtClean="0">
                <a:solidFill>
                  <a:srgbClr val="003399"/>
                </a:solidFill>
              </a:rPr>
              <a:t>Open Systems Interconnection – Basic Reference Model: The Basic Model</a:t>
            </a:r>
            <a:r>
              <a:rPr lang="en-US" sz="1000" dirty="0" smtClean="0">
                <a:solidFill>
                  <a:srgbClr val="003399"/>
                </a:solidFill>
              </a:rPr>
              <a:t>, 1996.</a:t>
            </a:r>
          </a:p>
          <a:p>
            <a:pPr marL="114300" indent="-114300">
              <a:buFont typeface="Arial" pitchFamily="34" charset="0"/>
              <a:buChar char="•"/>
            </a:pPr>
            <a:r>
              <a:rPr lang="en-US" sz="1000" i="1" dirty="0" smtClean="0">
                <a:solidFill>
                  <a:srgbClr val="003399"/>
                </a:solidFill>
              </a:rPr>
              <a:t>CISSP All-in-One Exam Guide</a:t>
            </a:r>
            <a:r>
              <a:rPr lang="en-US" sz="1000" dirty="0" smtClean="0">
                <a:solidFill>
                  <a:srgbClr val="003399"/>
                </a:solidFill>
              </a:rPr>
              <a:t>, S. Harris, 2008</a:t>
            </a:r>
            <a:r>
              <a:rPr lang="en-US" sz="1000" b="1" dirty="0" smtClean="0">
                <a:solidFill>
                  <a:srgbClr val="003399"/>
                </a:solidFill>
              </a:rPr>
              <a:t>.</a:t>
            </a:r>
            <a:endParaRPr lang="en-US" sz="1000" i="1" dirty="0" smtClean="0">
              <a:solidFill>
                <a:srgbClr val="003399"/>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ITRE Institute CISSP Template">
  <a:themeElements>
    <a:clrScheme name="SRA-U CISSP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RA-U CISSP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Arial" charset="0"/>
          </a:defRPr>
        </a:defPPr>
      </a:lstStyle>
    </a:lnDef>
  </a:objectDefaults>
  <a:extraClrSchemeLst>
    <a:extraClrScheme>
      <a:clrScheme name="SRA-U CISSP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RA-U CISSP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RA-U CISSP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RA-U CISSP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RA-U CISSP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RA-U CISSP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RA-U CISSP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SRA-U CISSP Template</Template>
  <TotalTime>1153</TotalTime>
  <Words>9035</Words>
  <Application>Microsoft Office PowerPoint</Application>
  <PresentationFormat>On-screen Show (4:3)</PresentationFormat>
  <Paragraphs>1385</Paragraphs>
  <Slides>105</Slides>
  <Notes>105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105</vt:i4>
      </vt:variant>
    </vt:vector>
  </HeadingPairs>
  <TitlesOfParts>
    <vt:vector size="107" baseType="lpstr">
      <vt:lpstr>MITRE Institute CISSP Template</vt:lpstr>
      <vt:lpstr>Visio</vt:lpstr>
      <vt:lpstr>CISSP® Common Body of Knowledge Review:  Telecommunications &amp; Network Security Domain – Part 1</vt:lpstr>
      <vt:lpstr>Learning Objectives  Telecommunications &amp; Network Security Domain – Part 1</vt:lpstr>
      <vt:lpstr>Topics Telecommunications &amp; Network Security Domain – Part 1 </vt:lpstr>
      <vt:lpstr>Learning Objectives  Telecommunications &amp; Network Security Domain – Part 2</vt:lpstr>
      <vt:lpstr>Topics Telecommunications &amp; Network Security Domain – Part 2</vt:lpstr>
      <vt:lpstr>Information Security Concepts Security Objectives</vt:lpstr>
      <vt:lpstr>Information Security Concepts Security Implementation Principles</vt:lpstr>
      <vt:lpstr>OSI Reference Model &amp; TCP/IP Protocol Architecture</vt:lpstr>
      <vt:lpstr>Topics Telecommunications &amp; Network Security Domain – Part 1 </vt:lpstr>
      <vt:lpstr>Terms &amp; Definitions Types of Data Network Structures</vt:lpstr>
      <vt:lpstr>Terms &amp; Definitions Methods &amp; Modes of Data Network Communications</vt:lpstr>
      <vt:lpstr>Terms &amp; Definitions Types of Data Network</vt:lpstr>
      <vt:lpstr>Terms &amp; Definitions Types of Data Networks Topology</vt:lpstr>
      <vt:lpstr>Terms &amp; Definitions Types of Data Networks Topology – Bus Topology</vt:lpstr>
      <vt:lpstr>Terms &amp; Definitions Types of Data Networks Topology – Tree Topology</vt:lpstr>
      <vt:lpstr>Terms &amp; Definitions Types of Data Networks Topology – Star Topology</vt:lpstr>
      <vt:lpstr>Terms &amp; Definitions Types of Data Networks Topology – Ring Topology</vt:lpstr>
      <vt:lpstr>Terms &amp; Definitions Types of Data Networks Topology – Mesh Topology</vt:lpstr>
      <vt:lpstr>Questions:</vt:lpstr>
      <vt:lpstr>Answers:</vt:lpstr>
      <vt:lpstr>Questions:</vt:lpstr>
      <vt:lpstr>Answers:</vt:lpstr>
      <vt:lpstr>Questions:</vt:lpstr>
      <vt:lpstr>Answers:</vt:lpstr>
      <vt:lpstr>Topics Telecommunications &amp; Network Security Domain – Part 1 </vt:lpstr>
      <vt:lpstr>OSI Reference Model &amp; TCP/IP Protocol Architecture</vt:lpstr>
      <vt:lpstr>OSI Reference Model Physical Layer (Layer 1)</vt:lpstr>
      <vt:lpstr>Physical Layer (Layer 1) Network Cabling</vt:lpstr>
      <vt:lpstr>Physical Layer (Layer 1) Network Cabling</vt:lpstr>
      <vt:lpstr>Physical Layer (Layer 1) Network Cabling</vt:lpstr>
      <vt:lpstr>Physical Layer (Layer 1) RF Network – International Telecommunication Union (ITU) Radio Regulations</vt:lpstr>
      <vt:lpstr>Physical Layer (Layer 1) RF Network – Microwave</vt:lpstr>
      <vt:lpstr>Physical Layer (Layer 1) +  RF Network – Spread Spectrum</vt:lpstr>
      <vt:lpstr>Physical Layer (Layer 1) +  RF Network – 3G Wireless Communications</vt:lpstr>
      <vt:lpstr>Physical Layer (Layer 1) + RF Network – IEEE 802.11</vt:lpstr>
      <vt:lpstr>Physical Layer (Layer 1) + RF Network – Bluetooth</vt:lpstr>
      <vt:lpstr>Questions:</vt:lpstr>
      <vt:lpstr>Questions:</vt:lpstr>
      <vt:lpstr>Topics Telecommunications &amp; Network Security Domain – Part 1 </vt:lpstr>
      <vt:lpstr>OSI Reference Model Data-Link Layer (Layer 2)</vt:lpstr>
      <vt:lpstr>Data-Link Layer (Layer 2) Media Access Control (MAC)</vt:lpstr>
      <vt:lpstr>Data-Link Layer (Layer 2) Logical Link Control (LLC)</vt:lpstr>
      <vt:lpstr>Data-Link Layer (Layer 2) Media Access Methods</vt:lpstr>
      <vt:lpstr>Data-Link Layer (Layer 2) CSMA/CD</vt:lpstr>
      <vt:lpstr>Data-Link Layer (Layer 2) CSMA/CA</vt:lpstr>
      <vt:lpstr>Data-Link Layer (Layer 2) Polling &amp; Token Passing</vt:lpstr>
      <vt:lpstr>Data-Link Layer (Layer 2) Wide Area Network (WAN)</vt:lpstr>
      <vt:lpstr>Data-Link Layer (Layer 2) Wide Area Network (WAN)</vt:lpstr>
      <vt:lpstr>Data-Link Layer (Layer 2) Wide Area Network (WAN)</vt:lpstr>
      <vt:lpstr>Data-Link Layer (Layer 2) WAN Protocols</vt:lpstr>
      <vt:lpstr>Data-Link Layer (Layer 2) WAN Protocols</vt:lpstr>
      <vt:lpstr>Data-Link Layer (Layer 2) WAN Protocols</vt:lpstr>
      <vt:lpstr>Data-Link Layer (Layer 2) WAN Protocols</vt:lpstr>
      <vt:lpstr>Data-Link Layer (Layer 2) Wireless Protocols</vt:lpstr>
      <vt:lpstr>Common Digital Network Services</vt:lpstr>
      <vt:lpstr>T Carrier Signal Levels vs. Digital Signal Levels</vt:lpstr>
      <vt:lpstr>Optical Carrier Levels</vt:lpstr>
      <vt:lpstr>Network Layer (Layer 2) WAN Devices</vt:lpstr>
      <vt:lpstr>Network Layer (Layer 3) WAN Devices</vt:lpstr>
      <vt:lpstr>Data-Link Layer (Layer 2) LAN Devices</vt:lpstr>
      <vt:lpstr>Data-Link &amp; Network Layers (Layer 2+3) Virtual Local Area Network (VLAN)</vt:lpstr>
      <vt:lpstr>Data-Link &amp; Network Layers (Layer 2+3) Virtual Local Area Network (VLAN)</vt:lpstr>
      <vt:lpstr>Questions:</vt:lpstr>
      <vt:lpstr>Answers:</vt:lpstr>
      <vt:lpstr>Questions:</vt:lpstr>
      <vt:lpstr>Answers:</vt:lpstr>
      <vt:lpstr>Topics Telecommunications &amp; Network Security Domain – Part 1 </vt:lpstr>
      <vt:lpstr>OSI Reference Model  Network Layer (Layer 3)</vt:lpstr>
      <vt:lpstr>Network Layer (Layer 3) TCP/IP</vt:lpstr>
      <vt:lpstr>Network Layer (Layer 3) Structure of an IP</vt:lpstr>
      <vt:lpstr>Network Layer (Layer 3) IP Addressing (IPv4)</vt:lpstr>
      <vt:lpstr>Network Layer (Layer 3) IP Addressing (IPv4)</vt:lpstr>
      <vt:lpstr>Network Layer (Layer 3) IP Addressing (IPv4)</vt:lpstr>
      <vt:lpstr>Network Layer (Layer 3) Internet Protocol Version 6 (IPv6)</vt:lpstr>
      <vt:lpstr>Network Layer (Layer 3) Internet Protocol Version 6 (IPv6)</vt:lpstr>
      <vt:lpstr>Network Layer (Layer 3) Internet Protocol Version 6 (IPv6) – Addressing</vt:lpstr>
      <vt:lpstr>Network Layer (Layer 3) Implementing IPv6 – Compatibility to IPv4</vt:lpstr>
      <vt:lpstr>Network Layer (Layer 3) Implementing IPv6 – IPsec </vt:lpstr>
      <vt:lpstr>Network Layer (Layer 3) IP Transmission Methods (in IPv4)</vt:lpstr>
      <vt:lpstr>Network Layer (Layer 3) IP Transmission Methods (in IPv6)</vt:lpstr>
      <vt:lpstr>Network Layer (Layer 3) Internet Control Message Protocol (ICMP)</vt:lpstr>
      <vt:lpstr>Network Layer (Layer 3) Internet Group Management Protocol (IGMP)</vt:lpstr>
      <vt:lpstr>Network Layer (Layer 3) Routing vs. Routed Protocols</vt:lpstr>
      <vt:lpstr>Network Layer (Layer 3) Static Routing</vt:lpstr>
      <vt:lpstr>Network Layer (Layer 3) Dynamic Routing</vt:lpstr>
      <vt:lpstr>Network Layer (Layer 3) Dynamic Routing – Interior Gateway Protocols (IGP’s)</vt:lpstr>
      <vt:lpstr>Network Layer (Layer 3) Dynamic Routing – Interior Gateway Protocols (IGP’s)</vt:lpstr>
      <vt:lpstr>Network Layer (Layer 3) Dynamic Routing – Exterior Gateway Protocols (EGP)</vt:lpstr>
      <vt:lpstr>Questions:</vt:lpstr>
      <vt:lpstr>Answers:</vt:lpstr>
      <vt:lpstr>Questions:</vt:lpstr>
      <vt:lpstr>Answers:</vt:lpstr>
      <vt:lpstr>Topics Telecommunications &amp; Network Security Domain – Part 1 </vt:lpstr>
      <vt:lpstr>OSI Reference Model Transport Layer (Layer 4) – TCP vs. UDP</vt:lpstr>
      <vt:lpstr>Transport Layer (Layer 4) Transmission Control Protocol (TCP)</vt:lpstr>
      <vt:lpstr>Transport Layer (Layer 4) User Datagram Protocol (UDP)</vt:lpstr>
      <vt:lpstr>Transport Layer (Layer 4) TCP/UDP Examples</vt:lpstr>
      <vt:lpstr>OSI Reference Model Session Layer (Layer 5)</vt:lpstr>
      <vt:lpstr>OSI Reference Model Presentation Layer (Layer 6)</vt:lpstr>
      <vt:lpstr>OSI Reference Model Application Layer (Layer 7)</vt:lpstr>
      <vt:lpstr>OSI Reference Model Summary</vt:lpstr>
      <vt:lpstr>Validation Time… </vt:lpstr>
      <vt:lpstr>Exercise #1: Routing Architecture</vt:lpstr>
      <vt:lpstr>Exercise #2: L2 Switching </vt:lpstr>
      <vt:lpstr>Topics Telecommunications &amp; Network Security Domain – Part 2</vt:lpstr>
    </vt:vector>
  </TitlesOfParts>
  <Manager/>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CISSP Common Body of Knowledge</dc:title>
  <dc:subject>Telecommunications &amp; Network Security Domain – Part I</dc:subject>
  <dc:creator>aouyang@mitre.org</dc:creator>
  <cp:keywords>CISSP; CBK; Telecommunications and Network Security Domain</cp:keywords>
  <cp:lastModifiedBy>Ouyang, Alfred H.</cp:lastModifiedBy>
  <cp:revision>80</cp:revision>
  <dcterms:created xsi:type="dcterms:W3CDTF">2005-06-21T20:11:18Z</dcterms:created>
  <dcterms:modified xsi:type="dcterms:W3CDTF">2013-06-02T19:50:16Z</dcterms:modified>
</cp:coreProperties>
</file>