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2"/>
  </p:notesMasterIdLst>
  <p:handoutMasterIdLst>
    <p:handoutMasterId r:id="rId103"/>
  </p:handoutMasterIdLst>
  <p:sldIdLst>
    <p:sldId id="256" r:id="rId2"/>
    <p:sldId id="332" r:id="rId3"/>
    <p:sldId id="333" r:id="rId4"/>
    <p:sldId id="334" r:id="rId5"/>
    <p:sldId id="258" r:id="rId6"/>
    <p:sldId id="259" r:id="rId7"/>
    <p:sldId id="260" r:id="rId8"/>
    <p:sldId id="261" r:id="rId9"/>
    <p:sldId id="262" r:id="rId10"/>
    <p:sldId id="263" r:id="rId11"/>
    <p:sldId id="264" r:id="rId12"/>
    <p:sldId id="265" r:id="rId13"/>
    <p:sldId id="335" r:id="rId14"/>
    <p:sldId id="336" r:id="rId15"/>
    <p:sldId id="266" r:id="rId16"/>
    <p:sldId id="267" r:id="rId17"/>
    <p:sldId id="268" r:id="rId18"/>
    <p:sldId id="269" r:id="rId19"/>
    <p:sldId id="270" r:id="rId20"/>
    <p:sldId id="271" r:id="rId21"/>
    <p:sldId id="272" r:id="rId22"/>
    <p:sldId id="273" r:id="rId23"/>
    <p:sldId id="274" r:id="rId24"/>
    <p:sldId id="275" r:id="rId25"/>
    <p:sldId id="331" r:id="rId26"/>
    <p:sldId id="345" r:id="rId27"/>
    <p:sldId id="343" r:id="rId28"/>
    <p:sldId id="344" r:id="rId29"/>
    <p:sldId id="338" r:id="rId30"/>
    <p:sldId id="337" r:id="rId31"/>
    <p:sldId id="339" r:id="rId32"/>
    <p:sldId id="340" r:id="rId33"/>
    <p:sldId id="276" r:id="rId34"/>
    <p:sldId id="277" r:id="rId35"/>
    <p:sldId id="278" r:id="rId36"/>
    <p:sldId id="279" r:id="rId37"/>
    <p:sldId id="283" r:id="rId38"/>
    <p:sldId id="341" r:id="rId39"/>
    <p:sldId id="284" r:id="rId40"/>
    <p:sldId id="285" r:id="rId41"/>
    <p:sldId id="286" r:id="rId42"/>
    <p:sldId id="287" r:id="rId43"/>
    <p:sldId id="288" r:id="rId44"/>
    <p:sldId id="289" r:id="rId45"/>
    <p:sldId id="290" r:id="rId46"/>
    <p:sldId id="291" r:id="rId47"/>
    <p:sldId id="292" r:id="rId48"/>
    <p:sldId id="293" r:id="rId49"/>
    <p:sldId id="342" r:id="rId50"/>
    <p:sldId id="346"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47" r:id="rId64"/>
    <p:sldId id="348" r:id="rId65"/>
    <p:sldId id="349" r:id="rId66"/>
    <p:sldId id="350" r:id="rId67"/>
    <p:sldId id="306" r:id="rId68"/>
    <p:sldId id="307" r:id="rId69"/>
    <p:sldId id="308" r:id="rId70"/>
    <p:sldId id="351" r:id="rId71"/>
    <p:sldId id="309" r:id="rId72"/>
    <p:sldId id="310" r:id="rId73"/>
    <p:sldId id="311" r:id="rId74"/>
    <p:sldId id="312" r:id="rId75"/>
    <p:sldId id="313" r:id="rId76"/>
    <p:sldId id="314" r:id="rId77"/>
    <p:sldId id="315" r:id="rId78"/>
    <p:sldId id="316" r:id="rId79"/>
    <p:sldId id="356" r:id="rId80"/>
    <p:sldId id="357" r:id="rId81"/>
    <p:sldId id="358" r:id="rId82"/>
    <p:sldId id="319" r:id="rId83"/>
    <p:sldId id="359" r:id="rId84"/>
    <p:sldId id="360" r:id="rId85"/>
    <p:sldId id="321" r:id="rId86"/>
    <p:sldId id="322" r:id="rId87"/>
    <p:sldId id="323" r:id="rId88"/>
    <p:sldId id="324" r:id="rId89"/>
    <p:sldId id="352" r:id="rId90"/>
    <p:sldId id="353" r:id="rId91"/>
    <p:sldId id="355" r:id="rId92"/>
    <p:sldId id="354" r:id="rId93"/>
    <p:sldId id="325" r:id="rId94"/>
    <p:sldId id="326" r:id="rId95"/>
    <p:sldId id="328" r:id="rId96"/>
    <p:sldId id="327" r:id="rId97"/>
    <p:sldId id="329" r:id="rId98"/>
    <p:sldId id="330" r:id="rId99"/>
    <p:sldId id="361" r:id="rId100"/>
    <p:sldId id="362" r:id="rId101"/>
  </p:sldIdLst>
  <p:sldSz cx="9144000" cy="6858000" type="letter"/>
  <p:notesSz cx="7315200" cy="96012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6600"/>
    <a:srgbClr val="FF99FF"/>
    <a:srgbClr val="FF99CC"/>
    <a:srgbClr val="00CC66"/>
    <a:srgbClr val="FFFF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2857" autoAdjust="0"/>
  </p:normalViewPr>
  <p:slideViewPr>
    <p:cSldViewPr>
      <p:cViewPr varScale="1">
        <p:scale>
          <a:sx n="76" d="100"/>
          <a:sy n="76" d="100"/>
        </p:scale>
        <p:origin x="-408"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171359" cy="481046"/>
          </a:xfrm>
          <a:prstGeom prst="rect">
            <a:avLst/>
          </a:prstGeom>
          <a:noFill/>
          <a:ln w="9525">
            <a:noFill/>
            <a:miter lim="800000"/>
            <a:headEnd/>
            <a:tailEnd/>
          </a:ln>
          <a:effectLst/>
        </p:spPr>
        <p:txBody>
          <a:bodyPr vert="horz" wrap="square" lIns="96538" tIns="48270" rIns="96538" bIns="48270" numCol="1" anchor="t" anchorCtr="0" compatLnSpc="1">
            <a:prstTxWarp prst="textNoShape">
              <a:avLst/>
            </a:prstTxWarp>
          </a:bodyPr>
          <a:lstStyle>
            <a:lvl1pPr defTabSz="965650">
              <a:defRPr/>
            </a:lvl1pPr>
          </a:lstStyle>
          <a:p>
            <a:endParaRPr lang="en-US" dirty="0"/>
          </a:p>
        </p:txBody>
      </p:sp>
      <p:sp>
        <p:nvSpPr>
          <p:cNvPr id="13315" name="Rectangle 3"/>
          <p:cNvSpPr>
            <a:spLocks noGrp="1" noChangeArrowheads="1"/>
          </p:cNvSpPr>
          <p:nvPr>
            <p:ph type="dt" sz="quarter" idx="1"/>
          </p:nvPr>
        </p:nvSpPr>
        <p:spPr bwMode="auto">
          <a:xfrm>
            <a:off x="4143842" y="0"/>
            <a:ext cx="3171358" cy="481046"/>
          </a:xfrm>
          <a:prstGeom prst="rect">
            <a:avLst/>
          </a:prstGeom>
          <a:noFill/>
          <a:ln w="9525">
            <a:noFill/>
            <a:miter lim="800000"/>
            <a:headEnd/>
            <a:tailEnd/>
          </a:ln>
          <a:effectLst/>
        </p:spPr>
        <p:txBody>
          <a:bodyPr vert="horz" wrap="square" lIns="96538" tIns="48270" rIns="96538" bIns="48270" numCol="1" anchor="t" anchorCtr="0" compatLnSpc="1">
            <a:prstTxWarp prst="textNoShape">
              <a:avLst/>
            </a:prstTxWarp>
          </a:bodyPr>
          <a:lstStyle>
            <a:lvl1pPr algn="r" defTabSz="965650">
              <a:defRPr/>
            </a:lvl1pPr>
          </a:lstStyle>
          <a:p>
            <a:endParaRPr lang="en-US" dirty="0"/>
          </a:p>
        </p:txBody>
      </p:sp>
      <p:sp>
        <p:nvSpPr>
          <p:cNvPr id="13316" name="Rectangle 4"/>
          <p:cNvSpPr>
            <a:spLocks noGrp="1" noChangeArrowheads="1"/>
          </p:cNvSpPr>
          <p:nvPr>
            <p:ph type="ftr" sz="quarter" idx="2"/>
          </p:nvPr>
        </p:nvSpPr>
        <p:spPr bwMode="auto">
          <a:xfrm>
            <a:off x="1" y="9120158"/>
            <a:ext cx="3171359" cy="481045"/>
          </a:xfrm>
          <a:prstGeom prst="rect">
            <a:avLst/>
          </a:prstGeom>
          <a:noFill/>
          <a:ln w="9525">
            <a:noFill/>
            <a:miter lim="800000"/>
            <a:headEnd/>
            <a:tailEnd/>
          </a:ln>
          <a:effectLst/>
        </p:spPr>
        <p:txBody>
          <a:bodyPr vert="horz" wrap="square" lIns="96538" tIns="48270" rIns="96538" bIns="48270" numCol="1" anchor="b" anchorCtr="0" compatLnSpc="1">
            <a:prstTxWarp prst="textNoShape">
              <a:avLst/>
            </a:prstTxWarp>
          </a:bodyPr>
          <a:lstStyle>
            <a:lvl1pPr defTabSz="965650">
              <a:defRPr/>
            </a:lvl1pPr>
          </a:lstStyle>
          <a:p>
            <a:endParaRPr lang="en-US" dirty="0"/>
          </a:p>
        </p:txBody>
      </p:sp>
      <p:sp>
        <p:nvSpPr>
          <p:cNvPr id="13317" name="Rectangle 5"/>
          <p:cNvSpPr>
            <a:spLocks noGrp="1" noChangeArrowheads="1"/>
          </p:cNvSpPr>
          <p:nvPr>
            <p:ph type="sldNum" sz="quarter" idx="3"/>
          </p:nvPr>
        </p:nvSpPr>
        <p:spPr bwMode="auto">
          <a:xfrm>
            <a:off x="4143842" y="9120158"/>
            <a:ext cx="3171358" cy="481045"/>
          </a:xfrm>
          <a:prstGeom prst="rect">
            <a:avLst/>
          </a:prstGeom>
          <a:noFill/>
          <a:ln w="9525">
            <a:noFill/>
            <a:miter lim="800000"/>
            <a:headEnd/>
            <a:tailEnd/>
          </a:ln>
          <a:effectLst/>
        </p:spPr>
        <p:txBody>
          <a:bodyPr vert="horz" wrap="square" lIns="96538" tIns="48270" rIns="96538" bIns="48270" numCol="1" anchor="b" anchorCtr="0" compatLnSpc="1">
            <a:prstTxWarp prst="textNoShape">
              <a:avLst/>
            </a:prstTxWarp>
          </a:bodyPr>
          <a:lstStyle>
            <a:lvl1pPr algn="r" defTabSz="965650">
              <a:defRPr/>
            </a:lvl1pPr>
          </a:lstStyle>
          <a:p>
            <a:fld id="{1368FA13-0EC6-4715-9BEB-1DF658E1B456}" type="slidenum">
              <a:rPr lang="en-US"/>
              <a:pPr/>
              <a:t>‹#›</a:t>
            </a:fld>
            <a:endParaRPr lang="en-US" dirty="0"/>
          </a:p>
        </p:txBody>
      </p:sp>
    </p:spTree>
    <p:extLst>
      <p:ext uri="{BB962C8B-B14F-4D97-AF65-F5344CB8AC3E}">
        <p14:creationId xmlns:p14="http://schemas.microsoft.com/office/powerpoint/2010/main" val="171990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171359" cy="481046"/>
          </a:xfrm>
          <a:prstGeom prst="rect">
            <a:avLst/>
          </a:prstGeom>
          <a:noFill/>
          <a:ln w="9525">
            <a:noFill/>
            <a:miter lim="800000"/>
            <a:headEnd/>
            <a:tailEnd/>
          </a:ln>
          <a:effectLst/>
        </p:spPr>
        <p:txBody>
          <a:bodyPr vert="horz" wrap="square" lIns="96538" tIns="48270" rIns="96538" bIns="48270" numCol="1" anchor="t" anchorCtr="0" compatLnSpc="1">
            <a:prstTxWarp prst="textNoShape">
              <a:avLst/>
            </a:prstTxWarp>
          </a:bodyPr>
          <a:lstStyle>
            <a:lvl1pPr defTabSz="965650">
              <a:defRPr>
                <a:latin typeface="Times New Roman" pitchFamily="18" charset="0"/>
              </a:defRPr>
            </a:lvl1pPr>
          </a:lstStyle>
          <a:p>
            <a:endParaRPr lang="en-US" dirty="0"/>
          </a:p>
        </p:txBody>
      </p:sp>
      <p:sp>
        <p:nvSpPr>
          <p:cNvPr id="5123" name="Rectangle 3"/>
          <p:cNvSpPr>
            <a:spLocks noGrp="1" noChangeArrowheads="1"/>
          </p:cNvSpPr>
          <p:nvPr>
            <p:ph type="dt" idx="1"/>
          </p:nvPr>
        </p:nvSpPr>
        <p:spPr bwMode="auto">
          <a:xfrm>
            <a:off x="4143842" y="0"/>
            <a:ext cx="3171358" cy="481046"/>
          </a:xfrm>
          <a:prstGeom prst="rect">
            <a:avLst/>
          </a:prstGeom>
          <a:noFill/>
          <a:ln w="9525">
            <a:noFill/>
            <a:miter lim="800000"/>
            <a:headEnd/>
            <a:tailEnd/>
          </a:ln>
          <a:effectLst/>
        </p:spPr>
        <p:txBody>
          <a:bodyPr vert="horz" wrap="square" lIns="96538" tIns="48270" rIns="96538" bIns="48270" numCol="1" anchor="t" anchorCtr="0" compatLnSpc="1">
            <a:prstTxWarp prst="textNoShape">
              <a:avLst/>
            </a:prstTxWarp>
          </a:bodyPr>
          <a:lstStyle>
            <a:lvl1pPr algn="r" defTabSz="965650">
              <a:defRPr>
                <a:latin typeface="Times New Roman" pitchFamily="18" charset="0"/>
              </a:defRPr>
            </a:lvl1pPr>
          </a:lstStyle>
          <a:p>
            <a:endParaRPr lang="en-US" dirty="0"/>
          </a:p>
        </p:txBody>
      </p:sp>
      <p:sp>
        <p:nvSpPr>
          <p:cNvPr id="5124"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5804" y="4560900"/>
            <a:ext cx="5363595" cy="4319555"/>
          </a:xfrm>
          <a:prstGeom prst="rect">
            <a:avLst/>
          </a:prstGeom>
          <a:noFill/>
          <a:ln w="9525">
            <a:noFill/>
            <a:miter lim="800000"/>
            <a:headEnd/>
            <a:tailEnd/>
          </a:ln>
          <a:effectLst/>
        </p:spPr>
        <p:txBody>
          <a:bodyPr vert="horz" wrap="square" lIns="96538" tIns="48270" rIns="96538" bIns="482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9120158"/>
            <a:ext cx="3171359" cy="481045"/>
          </a:xfrm>
          <a:prstGeom prst="rect">
            <a:avLst/>
          </a:prstGeom>
          <a:noFill/>
          <a:ln w="9525">
            <a:noFill/>
            <a:miter lim="800000"/>
            <a:headEnd/>
            <a:tailEnd/>
          </a:ln>
          <a:effectLst/>
        </p:spPr>
        <p:txBody>
          <a:bodyPr vert="horz" wrap="square" lIns="96538" tIns="48270" rIns="96538" bIns="48270" numCol="1" anchor="b" anchorCtr="0" compatLnSpc="1">
            <a:prstTxWarp prst="textNoShape">
              <a:avLst/>
            </a:prstTxWarp>
          </a:bodyPr>
          <a:lstStyle>
            <a:lvl1pPr defTabSz="965650">
              <a:defRPr>
                <a:latin typeface="Times New Roman" pitchFamily="18" charset="0"/>
              </a:defRPr>
            </a:lvl1pPr>
          </a:lstStyle>
          <a:p>
            <a:endParaRPr lang="en-US" dirty="0"/>
          </a:p>
        </p:txBody>
      </p:sp>
      <p:sp>
        <p:nvSpPr>
          <p:cNvPr id="5127" name="Rectangle 7"/>
          <p:cNvSpPr>
            <a:spLocks noGrp="1" noChangeArrowheads="1"/>
          </p:cNvSpPr>
          <p:nvPr>
            <p:ph type="sldNum" sz="quarter" idx="5"/>
          </p:nvPr>
        </p:nvSpPr>
        <p:spPr bwMode="auto">
          <a:xfrm>
            <a:off x="4143842" y="9120158"/>
            <a:ext cx="3171358" cy="481045"/>
          </a:xfrm>
          <a:prstGeom prst="rect">
            <a:avLst/>
          </a:prstGeom>
          <a:noFill/>
          <a:ln w="9525">
            <a:noFill/>
            <a:miter lim="800000"/>
            <a:headEnd/>
            <a:tailEnd/>
          </a:ln>
          <a:effectLst/>
        </p:spPr>
        <p:txBody>
          <a:bodyPr vert="horz" wrap="square" lIns="96538" tIns="48270" rIns="96538" bIns="48270" numCol="1" anchor="b" anchorCtr="0" compatLnSpc="1">
            <a:prstTxWarp prst="textNoShape">
              <a:avLst/>
            </a:prstTxWarp>
          </a:bodyPr>
          <a:lstStyle>
            <a:lvl1pPr algn="r" defTabSz="965650">
              <a:defRPr>
                <a:latin typeface="Times New Roman" pitchFamily="18" charset="0"/>
              </a:defRPr>
            </a:lvl1pPr>
          </a:lstStyle>
          <a:p>
            <a:fld id="{73D5D8C5-3B9F-43C8-AC1E-32F84200C347}" type="slidenum">
              <a:rPr lang="en-US"/>
              <a:pPr/>
              <a:t>‹#›</a:t>
            </a:fld>
            <a:endParaRPr lang="en-US" dirty="0"/>
          </a:p>
        </p:txBody>
      </p:sp>
    </p:spTree>
    <p:extLst>
      <p:ext uri="{BB962C8B-B14F-4D97-AF65-F5344CB8AC3E}">
        <p14:creationId xmlns:p14="http://schemas.microsoft.com/office/powerpoint/2010/main" val="2155258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03C30-A944-4A8D-A1AB-EF4032B27C12}" type="slidenum">
              <a:rPr lang="en-US"/>
              <a:pPr/>
              <a:t>1</a:t>
            </a:fld>
            <a:endParaRPr lang="en-US" dirty="0"/>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19600-0127-4DF8-B8B0-54393EC0E71E}" type="slidenum">
              <a:rPr lang="en-US"/>
              <a:pPr/>
              <a:t>10</a:t>
            </a:fld>
            <a:endParaRPr lang="en-US" dirty="0"/>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5D8C5-3B9F-43C8-AC1E-32F84200C347}" type="slidenum">
              <a:rPr lang="en-US" smtClean="0"/>
              <a:pPr/>
              <a:t>100</a:t>
            </a:fld>
            <a:endParaRPr lang="en-US" dirty="0"/>
          </a:p>
        </p:txBody>
      </p:sp>
    </p:spTree>
    <p:extLst>
      <p:ext uri="{BB962C8B-B14F-4D97-AF65-F5344CB8AC3E}">
        <p14:creationId xmlns:p14="http://schemas.microsoft.com/office/powerpoint/2010/main" val="58790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A324D-FE5A-40B4-86F5-25F2BC5A1CCE}" type="slidenum">
              <a:rPr lang="en-US"/>
              <a:pPr/>
              <a:t>11</a:t>
            </a:fld>
            <a:endParaRPr lang="en-US" dirty="0"/>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9575F-5B41-47FC-897A-C4C1ECE9B1F8}" type="slidenum">
              <a:rPr lang="en-US"/>
              <a:pPr/>
              <a:t>12</a:t>
            </a:fld>
            <a:endParaRPr lang="en-US" dirty="0"/>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0EEB7-4C2D-4907-BC71-DE74DF1A424D}" type="slidenum">
              <a:rPr lang="en-US"/>
              <a:pPr/>
              <a:t>15</a:t>
            </a:fld>
            <a:endParaRPr lang="en-US" dirty="0"/>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2FF17-56C2-4FF6-B6AC-4F4CACD1D5BF}" type="slidenum">
              <a:rPr lang="en-US"/>
              <a:pPr/>
              <a:t>16</a:t>
            </a:fld>
            <a:endParaRPr lang="en-US" dirty="0"/>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B772C-52A1-49DF-A4BD-A8C4BE1E6984}" type="slidenum">
              <a:rPr lang="en-US"/>
              <a:pPr/>
              <a:t>17</a:t>
            </a:fld>
            <a:endParaRPr lang="en-US" dirty="0"/>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dirty="0" smtClean="0"/>
              <a:t>Page 616 - 621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3119D-9AC4-4169-8062-C35767998C74}" type="slidenum">
              <a:rPr lang="en-US"/>
              <a:pPr/>
              <a:t>18</a:t>
            </a:fld>
            <a:endParaRPr lang="en-US" dirty="0"/>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A9589-F851-4172-8C25-BA6F28815C6B}" type="slidenum">
              <a:rPr lang="en-US"/>
              <a:pPr/>
              <a:t>19</a:t>
            </a:fld>
            <a:endParaRPr lang="en-US" dirty="0"/>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A18A5-7FA5-4B14-A7E8-DCE86733E87E}" type="slidenum">
              <a:rPr lang="en-US"/>
              <a:pPr/>
              <a:t>2</a:t>
            </a:fld>
            <a:endParaRPr lang="en-US" dirty="0"/>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1D609-8F89-4C27-BE1C-11F4B9E2FEB2}" type="slidenum">
              <a:rPr lang="en-US"/>
              <a:pPr/>
              <a:t>20</a:t>
            </a:fld>
            <a:endParaRPr lang="en-US" dirty="0"/>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4E71F-8E76-486C-86AA-F04C2740EBFE}" type="slidenum">
              <a:rPr lang="en-US"/>
              <a:pPr/>
              <a:t>21</a:t>
            </a:fld>
            <a:endParaRPr lang="en-US" dirty="0"/>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B10E0-135C-416B-A111-BB74949BA1FB}" type="slidenum">
              <a:rPr lang="en-US"/>
              <a:pPr/>
              <a:t>22</a:t>
            </a:fld>
            <a:endParaRPr lang="en-US" dirty="0"/>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A63F3-D578-4D4A-AE90-45FC35420DC8}" type="slidenum">
              <a:rPr lang="en-US"/>
              <a:pPr/>
              <a:t>23</a:t>
            </a:fld>
            <a:endParaRPr lang="en-US" dirty="0"/>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45F2F-9886-4A8C-9F19-B506BD0E0B81}" type="slidenum">
              <a:rPr lang="en-US"/>
              <a:pPr/>
              <a:t>24</a:t>
            </a:fld>
            <a:endParaRPr lang="en-US" dirty="0"/>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D99C7-44FB-42B1-9944-E33B3A33D11C}" type="slidenum">
              <a:rPr lang="en-US"/>
              <a:pPr/>
              <a:t>25</a:t>
            </a:fld>
            <a:endParaRPr lang="en-US" dirty="0"/>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01709-5DB2-4610-B6DD-1AC7CCFCCC12}" type="slidenum">
              <a:rPr lang="en-US"/>
              <a:pPr/>
              <a:t>26</a:t>
            </a:fld>
            <a:endParaRPr lang="en-US" dirty="0"/>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42515-B719-453D-9AF7-D00035BEC39D}" type="slidenum">
              <a:rPr lang="en-US"/>
              <a:pPr/>
              <a:t>27</a:t>
            </a:fld>
            <a:endParaRPr lang="en-US" dirty="0"/>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7F091-9FB5-4DA9-9805-07A3DF22FAC9}" type="slidenum">
              <a:rPr lang="en-US"/>
              <a:pPr/>
              <a:t>28</a:t>
            </a:fld>
            <a:endParaRPr lang="en-US" dirty="0"/>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92A2F-B2DA-412D-8B06-7B89CF51FA0C}" type="slidenum">
              <a:rPr lang="en-US"/>
              <a:pPr/>
              <a:t>33</a:t>
            </a:fld>
            <a:endParaRPr lang="en-US" dirty="0"/>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A9CAD-2711-4AE0-86A0-1DB3DD4E2E54}" type="slidenum">
              <a:rPr lang="en-US"/>
              <a:pPr/>
              <a:t>34</a:t>
            </a:fld>
            <a:endParaRPr lang="en-US" dirty="0"/>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B5AD-B988-4E90-AC19-86DE4B2C11EB}" type="slidenum">
              <a:rPr lang="en-US"/>
              <a:pPr/>
              <a:t>35</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09FD9-47C5-480C-8FF0-DA5EFB5426D6}" type="slidenum">
              <a:rPr lang="en-US"/>
              <a:pPr/>
              <a:t>36</a:t>
            </a:fld>
            <a:endParaRPr lang="en-US" dirty="0"/>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524EA-472A-43A3-A3DE-F002042F073F}" type="slidenum">
              <a:rPr lang="en-US"/>
              <a:pPr/>
              <a:t>37</a:t>
            </a:fld>
            <a:endParaRPr lang="en-US" dirty="0"/>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8268B-C544-41EC-AA7D-A5201F9A6138}" type="slidenum">
              <a:rPr lang="en-US"/>
              <a:pPr/>
              <a:t>39</a:t>
            </a:fld>
            <a:endParaRPr lang="en-US" dirty="0"/>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r>
              <a:rPr lang="en-US" dirty="0" smtClean="0"/>
              <a:t>Comparing IGRP and EIGRP</a:t>
            </a:r>
          </a:p>
          <a:p>
            <a:endParaRPr lang="en-US" dirty="0" smtClean="0"/>
          </a:p>
          <a:p>
            <a:r>
              <a:rPr lang="en-US" dirty="0" smtClean="0"/>
              <a:t>Compared to the original protocol, EIGRP is more of an evolution than a revolution. EIGRP is still a distance-vector protocol, but is more sophisticated than other distance-vector protocols like IGRP or RIP, and includes certain features that are more often associated with link-state routing protocols like OSPF than distance-vector algorithms. Also, since Cisco realized many of the organizations deciding to use EIGRP would be migrating to it from IGRP, they took special steps to maximize compatibility between the two.</a:t>
            </a:r>
          </a:p>
          <a:p>
            <a:endParaRPr lang="en-US" dirty="0" smtClean="0"/>
          </a:p>
          <a:p>
            <a:r>
              <a:rPr lang="en-US" dirty="0" smtClean="0"/>
              <a:t>The chief differences between IGRP and EIGRP are not in what they do, but how they do it. EIGRP changes the way that routes are calculated, in an effort to improve efficiency and the speed of route convergence (agreement on routes between different routers in the internetwork). EIGRP is based on a new route calculation algorithm called the Diffusing Update Algorithm (DUAL), developed at a company called SRI International by Dr. J. J. Garcia-Luna-</a:t>
            </a:r>
            <a:r>
              <a:rPr lang="en-US" dirty="0" err="1" smtClean="0"/>
              <a:t>Aceves</a:t>
            </a:r>
            <a:r>
              <a:rPr lang="en-US" dirty="0" smtClean="0"/>
              <a:t>.</a:t>
            </a:r>
          </a:p>
          <a:p>
            <a:r>
              <a:rPr lang="en-US" dirty="0" smtClean="0"/>
              <a:t>EIGRP’s DUAL Route Calculation Algorithm</a:t>
            </a:r>
          </a:p>
          <a:p>
            <a:endParaRPr lang="en-US" dirty="0" smtClean="0"/>
          </a:p>
          <a:p>
            <a:r>
              <a:rPr lang="en-US" dirty="0" smtClean="0"/>
              <a:t>DUAL differs from a typical distance-vector algorithm primarily in that it maintains more topology information about the internetwork than that used by protocols like RIP or IGRP. It uses this information to automatically select least-cost, loop-free routes between networks. EIGRP uses a metric that combines an assessment of the bandwidth of a link and the total delay to send over the link. (Other metrics are configurable as well, though not recommended.) When a neighboring router sends changed metric information, routes are recalculated and updates sent as needed. DUAL will query neighboring routers for </a:t>
            </a:r>
            <a:r>
              <a:rPr lang="en-US" dirty="0" err="1" smtClean="0"/>
              <a:t>reachability</a:t>
            </a:r>
            <a:r>
              <a:rPr lang="en-US" dirty="0" smtClean="0"/>
              <a:t> information if needed (for example, if an existing route fails).</a:t>
            </a:r>
          </a:p>
          <a:p>
            <a:endParaRPr lang="en-US" dirty="0" smtClean="0"/>
          </a:p>
          <a:p>
            <a:r>
              <a:rPr lang="en-US" dirty="0" smtClean="0"/>
              <a:t>This “as needed” aspect of operation highlights an important way that EIGRP improves performance over IGRP. EIGRP does not send routine route updates, only partial updates as required, reducing the amount of traffic generated between routers. Furthermore, these updates are designed so that only the routers that need the updated information receive them.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78F60-34B8-432E-802E-D79913702582}" type="slidenum">
              <a:rPr lang="en-US"/>
              <a:pPr/>
              <a:t>40</a:t>
            </a:fld>
            <a:endParaRPr lang="en-US" dirty="0"/>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3C88C-C84D-4729-950F-B865143092DB}" type="slidenum">
              <a:rPr lang="en-US"/>
              <a:pPr/>
              <a:t>41</a:t>
            </a:fld>
            <a:endParaRPr lang="en-US" dirty="0"/>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AD0CF-2E55-40EF-BD00-92657830B65D}" type="slidenum">
              <a:rPr lang="en-US"/>
              <a:pPr/>
              <a:t>42</a:t>
            </a:fld>
            <a:endParaRPr lang="en-US" dirty="0"/>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691E4-6E7C-4A4C-9738-B41465B6E48B}" type="slidenum">
              <a:rPr lang="en-US"/>
              <a:pPr/>
              <a:t>43</a:t>
            </a:fld>
            <a:endParaRPr lang="en-US" dirty="0"/>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4748B-DDBC-4395-B64B-E0FF688476E6}" type="slidenum">
              <a:rPr lang="en-US"/>
              <a:pPr/>
              <a:t>44</a:t>
            </a:fld>
            <a:endParaRPr lang="en-US" dirty="0"/>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3E443-385D-4F03-B3DA-210040FD4EF5}" type="slidenum">
              <a:rPr lang="en-US"/>
              <a:pPr/>
              <a:t>45</a:t>
            </a:fld>
            <a:endParaRPr lang="en-US" dirty="0"/>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F124B-5741-46B8-AD0B-52A32BDF1DF3}" type="slidenum">
              <a:rPr lang="en-US"/>
              <a:pPr/>
              <a:t>46</a:t>
            </a:fld>
            <a:endParaRPr lang="en-US" dirty="0"/>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51AA8-D517-46D4-9B03-C098211E57EB}" type="slidenum">
              <a:rPr lang="en-US"/>
              <a:pPr/>
              <a:t>47</a:t>
            </a:fld>
            <a:endParaRPr lang="en-US" dirty="0"/>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49703-ADF7-45C5-9EB4-9D0DBDE43B3D}" type="slidenum">
              <a:rPr lang="en-US"/>
              <a:pPr/>
              <a:t>48</a:t>
            </a:fld>
            <a:endParaRPr lang="en-US" dirty="0"/>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E96F9-461B-4307-A2DA-E4BF8B7BAADC}" type="slidenum">
              <a:rPr lang="en-US"/>
              <a:pPr/>
              <a:t>5</a:t>
            </a:fld>
            <a:endParaRPr lang="en-US" dirty="0"/>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6CA65-785D-4549-801B-B1CFFC825847}" type="slidenum">
              <a:rPr lang="en-US"/>
              <a:pPr/>
              <a:t>51</a:t>
            </a:fld>
            <a:endParaRPr lang="en-US" dirty="0"/>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F5862-1943-478F-8F0F-FF53214227B4}" type="slidenum">
              <a:rPr lang="en-US"/>
              <a:pPr/>
              <a:t>52</a:t>
            </a:fld>
            <a:endParaRPr lang="en-US" dirty="0"/>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C1217-A63A-4A25-8FB0-B067B1498288}" type="slidenum">
              <a:rPr lang="en-US"/>
              <a:pPr/>
              <a:t>53</a:t>
            </a:fld>
            <a:endParaRPr lang="en-US" dirty="0"/>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35BB0-28BB-495E-8E16-F72EDB8F5339}" type="slidenum">
              <a:rPr lang="en-US"/>
              <a:pPr/>
              <a:t>54</a:t>
            </a:fld>
            <a:endParaRPr lang="en-US" dirty="0"/>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A9A9E-52D0-40C3-A98F-6EC28F6F8D85}" type="slidenum">
              <a:rPr lang="en-US"/>
              <a:pPr/>
              <a:t>55</a:t>
            </a:fld>
            <a:endParaRPr lang="en-US" dirty="0"/>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7D9A0-8CBE-4BDF-8B3C-71B3824B8182}" type="slidenum">
              <a:rPr lang="en-US"/>
              <a:pPr/>
              <a:t>56</a:t>
            </a:fld>
            <a:endParaRPr lang="en-US" dirty="0"/>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6562F-38DF-4A30-988F-195C5C83BDD4}" type="slidenum">
              <a:rPr lang="en-US"/>
              <a:pPr/>
              <a:t>57</a:t>
            </a:fld>
            <a:endParaRPr lang="en-US" dirty="0"/>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E6C43-C2D3-4952-B6E6-8558BEB48C7E}" type="slidenum">
              <a:rPr lang="en-US"/>
              <a:pPr/>
              <a:t>58</a:t>
            </a:fld>
            <a:endParaRPr lang="en-US" dirty="0"/>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01A04-EBEE-45B7-AFEF-498BCC87F2C2}" type="slidenum">
              <a:rPr lang="en-US"/>
              <a:pPr/>
              <a:t>59</a:t>
            </a:fld>
            <a:endParaRPr lang="en-US" dirty="0"/>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BB2E6-6EC8-4821-96C1-B01A741FE255}" type="slidenum">
              <a:rPr lang="en-US"/>
              <a:pPr/>
              <a:t>6</a:t>
            </a:fld>
            <a:endParaRPr lang="en-US" dirty="0"/>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D7B28-1FCA-4573-A48C-E74AF92CD0B4}" type="slidenum">
              <a:rPr lang="en-US"/>
              <a:pPr/>
              <a:t>60</a:t>
            </a:fld>
            <a:endParaRPr lang="en-US" dirty="0"/>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B7532-5FAE-4710-9B0A-A03F022FADAD}" type="slidenum">
              <a:rPr lang="en-US"/>
              <a:pPr/>
              <a:t>61</a:t>
            </a:fld>
            <a:endParaRPr lang="en-US" dirty="0"/>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B68C6-C0A7-4D3E-9AF7-F1700E206BC3}" type="slidenum">
              <a:rPr lang="en-US"/>
              <a:pPr/>
              <a:t>62</a:t>
            </a:fld>
            <a:endParaRPr lang="en-US" dirty="0"/>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95724-546F-41D5-B3D8-5B863636294F}" type="slidenum">
              <a:rPr lang="en-US"/>
              <a:pPr/>
              <a:t>67</a:t>
            </a:fld>
            <a:endParaRPr lang="en-US" dirty="0"/>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1330C-DC98-47B7-AAFB-EFD97612411B}" type="slidenum">
              <a:rPr lang="en-US"/>
              <a:pPr/>
              <a:t>68</a:t>
            </a:fld>
            <a:endParaRPr lang="en-US" dirty="0"/>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E9C07-B3E6-4825-817F-430DE3645E1C}" type="slidenum">
              <a:rPr lang="en-US"/>
              <a:pPr/>
              <a:t>69</a:t>
            </a:fld>
            <a:endParaRPr lang="en-US" dirty="0"/>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937C9-9C7C-4E08-8AAA-B8ECBD033A33}" type="slidenum">
              <a:rPr lang="en-US"/>
              <a:pPr/>
              <a:t>7</a:t>
            </a:fld>
            <a:endParaRPr lang="en-US" dirty="0"/>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70608-6001-4F6C-B87B-8EA274B5BD4B}" type="slidenum">
              <a:rPr lang="en-US"/>
              <a:pPr/>
              <a:t>71</a:t>
            </a:fld>
            <a:endParaRPr lang="en-US" dirty="0"/>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B71AB-4158-4164-BDA1-168E5C0C6CA1}" type="slidenum">
              <a:rPr lang="en-US"/>
              <a:pPr/>
              <a:t>72</a:t>
            </a:fld>
            <a:endParaRPr lang="en-US" dirty="0"/>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4821F-7FBB-4FA6-9BA8-52505B52A6F4}" type="slidenum">
              <a:rPr lang="en-US"/>
              <a:pPr/>
              <a:t>73</a:t>
            </a:fld>
            <a:endParaRPr lang="en-US" dirty="0"/>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8C37C-A426-4694-A86B-CF277D0E0D55}" type="slidenum">
              <a:rPr lang="en-US"/>
              <a:pPr/>
              <a:t>74</a:t>
            </a:fld>
            <a:endParaRPr lang="en-US" dirty="0"/>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A6613-58C2-488B-8BC6-4594C0C12CE2}" type="slidenum">
              <a:rPr lang="en-US"/>
              <a:pPr/>
              <a:t>75</a:t>
            </a:fld>
            <a:endParaRPr lang="en-US" dirty="0"/>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45118-AFA3-4EAE-9128-6132E8D6C24A}" type="slidenum">
              <a:rPr lang="en-US"/>
              <a:pPr/>
              <a:t>76</a:t>
            </a:fld>
            <a:endParaRPr lang="en-US" dirty="0"/>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412ED-FD4C-4C30-962F-961331A8EE92}" type="slidenum">
              <a:rPr lang="en-US"/>
              <a:pPr/>
              <a:t>77</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EFCD7-BD7E-4328-A967-661F4F9EB886}" type="slidenum">
              <a:rPr lang="en-US"/>
              <a:pPr/>
              <a:t>78</a:t>
            </a:fld>
            <a:endParaRPr lang="en-US" dirty="0"/>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44363-CF1F-4B5C-8E48-24B38374D41F}" type="slidenum">
              <a:rPr lang="en-US"/>
              <a:pPr/>
              <a:t>79</a:t>
            </a:fld>
            <a:endParaRPr lang="en-US" dirty="0"/>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90EF8-F9F3-4B2D-B807-4F19BD41B6BD}" type="slidenum">
              <a:rPr lang="en-US"/>
              <a:pPr/>
              <a:t>8</a:t>
            </a:fld>
            <a:endParaRPr lang="en-US" dirty="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04D8F1-EE53-4BDB-B1BB-BF248ECF619A}"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04D8F1-EE53-4BDB-B1BB-BF248ECF619A}"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ED48D-0E10-423D-97BA-CCBE3FE4C941}" type="slidenum">
              <a:rPr lang="en-US"/>
              <a:pPr/>
              <a:t>82</a:t>
            </a:fld>
            <a:endParaRPr lang="en-US" dirty="0"/>
          </a:p>
        </p:txBody>
      </p:sp>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7D595-0D4C-4A7C-8705-9E4656E2F493}" type="slidenum">
              <a:rPr lang="en-US"/>
              <a:pPr/>
              <a:t>83</a:t>
            </a:fld>
            <a:endParaRPr lang="en-US" dirty="0"/>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5D706-AEF9-4E5A-AA9B-BA1FD92961D9}" type="slidenum">
              <a:rPr lang="en-US"/>
              <a:pPr/>
              <a:t>84</a:t>
            </a:fld>
            <a:endParaRPr lang="en-US" dirty="0"/>
          </a:p>
        </p:txBody>
      </p:sp>
      <p:sp>
        <p:nvSpPr>
          <p:cNvPr id="803842" name="Rectangle 2"/>
          <p:cNvSpPr>
            <a:spLocks noGrp="1" noRot="1" noChangeAspect="1" noChangeArrowheads="1" noTextEdit="1"/>
          </p:cNvSpPr>
          <p:nvPr>
            <p:ph type="sldImg"/>
          </p:nvPr>
        </p:nvSpPr>
        <p:spPr>
          <a:xfrm>
            <a:off x="1257300" y="719138"/>
            <a:ext cx="4800600" cy="3600450"/>
          </a:xfrm>
          <a:ln/>
        </p:spPr>
      </p:sp>
      <p:sp>
        <p:nvSpPr>
          <p:cNvPr id="803843" name="Rectangle 3"/>
          <p:cNvSpPr>
            <a:spLocks noGrp="1" noChangeArrowheads="1"/>
          </p:cNvSpPr>
          <p:nvPr>
            <p:ph type="body" idx="1"/>
          </p:nvPr>
        </p:nvSpPr>
        <p:spPr>
          <a:xfrm>
            <a:off x="732183" y="4561226"/>
            <a:ext cx="5850834" cy="4320212"/>
          </a:xfrm>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09D12-0F9D-46BC-A6CA-731EA4A5BAC0}" type="slidenum">
              <a:rPr lang="en-US"/>
              <a:pPr/>
              <a:t>85</a:t>
            </a:fld>
            <a:endParaRPr lang="en-US" dirty="0"/>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7FB43-436D-484D-901B-933D15513430}" type="slidenum">
              <a:rPr lang="en-US"/>
              <a:pPr/>
              <a:t>86</a:t>
            </a:fld>
            <a:endParaRPr lang="en-US" dirty="0"/>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620B6-C2AF-4B60-9F31-5A37A1CAADEA}" type="slidenum">
              <a:rPr lang="en-US"/>
              <a:pPr/>
              <a:t>87</a:t>
            </a:fld>
            <a:endParaRPr lang="en-US" dirty="0"/>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C0C75-1D6E-417D-BC82-E4BFE28F558A}" type="slidenum">
              <a:rPr lang="en-US"/>
              <a:pPr/>
              <a:t>88</a:t>
            </a:fld>
            <a:endParaRPr lang="en-US" dirty="0"/>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37948-D0FF-4143-BC55-A77079DA483B}" type="slidenum">
              <a:rPr lang="en-US"/>
              <a:pPr/>
              <a:t>9</a:t>
            </a:fld>
            <a:endParaRPr lang="en-US" dirty="0"/>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D8C5-3B9F-43C8-AC1E-32F84200C347}"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4A796-958F-486D-A4B0-0E75A6853AC5}" type="slidenum">
              <a:rPr lang="en-US"/>
              <a:pPr/>
              <a:t>93</a:t>
            </a:fld>
            <a:endParaRPr lang="en-US" dirty="0"/>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7D3F4-5924-4C55-B077-ADB2D6A38246}" type="slidenum">
              <a:rPr lang="en-US"/>
              <a:pPr/>
              <a:t>94</a:t>
            </a:fld>
            <a:endParaRPr lang="en-US" dirty="0"/>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BB933-9B4A-4262-B962-FFFFF09C831F}" type="slidenum">
              <a:rPr lang="en-US"/>
              <a:pPr/>
              <a:t>95</a:t>
            </a:fld>
            <a:endParaRPr lang="en-US" dirty="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42B0D-A1E7-4B50-9890-36BFCF8775C3}" type="slidenum">
              <a:rPr lang="en-US"/>
              <a:pPr/>
              <a:t>96</a:t>
            </a:fld>
            <a:endParaRPr lang="en-US" dirty="0"/>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ADB3E-3128-4E11-9F9A-0E5855C12B90}" type="slidenum">
              <a:rPr lang="en-US"/>
              <a:pPr/>
              <a:t>97</a:t>
            </a:fld>
            <a:endParaRPr lang="en-US" dirty="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2FB8B-7289-4349-A715-5996729D4C94}" type="slidenum">
              <a:rPr lang="en-US"/>
              <a:pPr/>
              <a:t>98</a:t>
            </a:fld>
            <a:endParaRPr lang="en-US" dirty="0"/>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5D8C5-3B9F-43C8-AC1E-32F84200C347}" type="slidenum">
              <a:rPr lang="en-US" smtClean="0"/>
              <a:pPr/>
              <a:t>99</a:t>
            </a:fld>
            <a:endParaRPr lang="en-US" dirty="0"/>
          </a:p>
        </p:txBody>
      </p:sp>
    </p:spTree>
    <p:extLst>
      <p:ext uri="{BB962C8B-B14F-4D97-AF65-F5344CB8AC3E}">
        <p14:creationId xmlns:p14="http://schemas.microsoft.com/office/powerpoint/2010/main" val="43921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3ca%20rel=%22license%22%20href=%22http:/creativecommons.org/licenses/by-nc-sa/3.0/%22%3e%3cimg%20alt=%22Creative%20Commons%20License%22%20style=%22border-width:0%22%20src=%22http:/i.creativecommons.org/l/by-nc-sa/3.0/88x31.png%22%20/%3e%3c/a%3e%3cbr%20/%3e%3cspan%20xmlns:dct=%22http:/purl.org/dc/terms/%22%20property=%22dct:title%22%3eCISSP%20Common%20Body%20of%20Knowledge%3c/span%3e%20by%20%3cspan%20xmlns:cc=%22http:/creativecommons.org/n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143000"/>
            <a:ext cx="6096000" cy="1981200"/>
          </a:xfrm>
        </p:spPr>
        <p:txBody>
          <a:bodyPr anchor="ct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2362200" y="3429000"/>
            <a:ext cx="4419600" cy="1143000"/>
          </a:xfrm>
        </p:spPr>
        <p:txBody>
          <a:bodyPr/>
          <a:lstStyle>
            <a:lvl1pPr marL="0" indent="0" algn="ctr">
              <a:buFontTx/>
              <a:buNone/>
              <a:defRPr sz="1600" b="1"/>
            </a:lvl1pPr>
          </a:lstStyle>
          <a:p>
            <a:r>
              <a:rPr lang="en-US"/>
              <a:t>Click to Edit Master Subtitle Style</a:t>
            </a:r>
          </a:p>
        </p:txBody>
      </p:sp>
      <p:sp>
        <p:nvSpPr>
          <p:cNvPr id="8" name="Rectangle 6"/>
          <p:cNvSpPr>
            <a:spLocks noGrp="1" noChangeArrowheads="1"/>
          </p:cNvSpPr>
          <p:nvPr>
            <p:ph type="sldNum" sz="quarter" idx="4"/>
          </p:nvPr>
        </p:nvSpPr>
        <p:spPr>
          <a:xfrm>
            <a:off x="7848600" y="6400800"/>
            <a:ext cx="1295400" cy="457200"/>
          </a:xfrm>
        </p:spPr>
        <p:txBody>
          <a:bodyPr/>
          <a:lstStyle>
            <a:lvl1pPr>
              <a:defRPr/>
            </a:lvl1pPr>
          </a:lstStyle>
          <a:p>
            <a:r>
              <a:rPr lang="en-US" dirty="0"/>
              <a:t>- </a:t>
            </a:r>
            <a:fld id="{3FDE6267-42FA-4B55-990A-97A91C169435}" type="slidenum">
              <a:rPr lang="en-US"/>
              <a:pPr/>
              <a:t>‹#›</a:t>
            </a:fld>
            <a:r>
              <a:rPr lang="en-US" dirty="0"/>
              <a:t> -</a:t>
            </a:r>
          </a:p>
        </p:txBody>
      </p:sp>
      <p:pic>
        <p:nvPicPr>
          <p:cNvPr id="7" name="Picture 6">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023" y="6302928"/>
            <a:ext cx="8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p:nvPr userDrawn="1"/>
        </p:nvSpPr>
        <p:spPr>
          <a:xfrm>
            <a:off x="1772325" y="6096000"/>
            <a:ext cx="660865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i="1" dirty="0" smtClean="0">
                <a:solidFill>
                  <a:srgbClr val="003399"/>
                </a:solidFill>
              </a:rPr>
              <a:t>CISSP Common Body of Knowledge Review</a:t>
            </a:r>
            <a:r>
              <a:rPr lang="en-US" sz="1000" dirty="0" smtClean="0">
                <a:solidFill>
                  <a:srgbClr val="003399"/>
                </a:solidFill>
              </a:rPr>
              <a:t> by Alfred Ouyang</a:t>
            </a:r>
            <a:r>
              <a:rPr lang="en-US" sz="1000" baseline="0" dirty="0" smtClean="0">
                <a:solidFill>
                  <a:srgbClr val="003399"/>
                </a:solidFill>
              </a:rPr>
              <a:t> </a:t>
            </a:r>
            <a:r>
              <a:rPr lang="en-US" sz="1000" dirty="0" smtClean="0">
                <a:solidFill>
                  <a:srgbClr val="003399"/>
                </a:solidFill>
              </a:rPr>
              <a:t>is licensed under the Creative Commons Attribution-</a:t>
            </a:r>
            <a:r>
              <a:rPr lang="en-US" sz="1000" dirty="0" err="1" smtClean="0">
                <a:solidFill>
                  <a:srgbClr val="003399"/>
                </a:solidFill>
              </a:rPr>
              <a:t>NonCommercial</a:t>
            </a:r>
            <a:r>
              <a:rPr lang="en-US" sz="1000" dirty="0" smtClean="0">
                <a:solidFill>
                  <a:srgbClr val="003399"/>
                </a:solidFill>
              </a:rPr>
              <a:t>-</a:t>
            </a:r>
            <a:r>
              <a:rPr lang="en-US" sz="1000" dirty="0" err="1" smtClean="0">
                <a:solidFill>
                  <a:srgbClr val="003399"/>
                </a:solidFill>
              </a:rPr>
              <a:t>ShareAlike</a:t>
            </a:r>
            <a:r>
              <a:rPr lang="en-US" sz="1000" dirty="0" smtClean="0">
                <a:solidFill>
                  <a:srgbClr val="003399"/>
                </a:solidFill>
              </a:rPr>
              <a:t> 3.0 </a:t>
            </a:r>
            <a:r>
              <a:rPr lang="en-US" sz="1000" dirty="0" err="1" smtClean="0">
                <a:solidFill>
                  <a:srgbClr val="003399"/>
                </a:solidFill>
              </a:rPr>
              <a:t>Unported</a:t>
            </a:r>
            <a:r>
              <a:rPr lang="en-US" sz="1000" dirty="0" smtClean="0">
                <a:solidFill>
                  <a:srgbClr val="003399"/>
                </a:solidFill>
              </a:rPr>
              <a:t> License. To view a copy of this license, visit http://creativecommons.org/licenses/by-nc-sa/3.0/ or send a letter to Creative Commons, 444 Castro Street, Suite 900, Mountain View, California, 94041, USA.</a:t>
            </a:r>
            <a:endParaRPr lang="en-US" sz="1000" dirty="0">
              <a:solidFill>
                <a:srgbClr val="00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7E12475B-229E-4EC3-846E-7EABF597B2AC}" type="slidenum">
              <a:rPr lang="en-US"/>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
            <a:ext cx="2209800" cy="659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77000" cy="659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DE31E333-7191-4089-81AC-5FFDD8E42582}" type="slidenum">
              <a:rPr lang="en-US"/>
              <a:pPr/>
              <a:t>‹#›</a:t>
            </a:fld>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E66C5B8B-308E-43EE-9CFC-F21682E41733}" type="slidenum">
              <a:rPr lang="en-US"/>
              <a:pPr/>
              <a:t>‹#›</a:t>
            </a:fld>
            <a:r>
              <a:rPr lang="en-US"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EB992ABE-59B8-4C76-8934-633B293D8016}" type="slidenum">
              <a:rPr lang="en-US"/>
              <a:pPr/>
              <a:t>‹#›</a:t>
            </a:fld>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848600" y="6629400"/>
            <a:ext cx="1219200" cy="457200"/>
          </a:xfrm>
        </p:spPr>
        <p:txBody>
          <a:bodyPr/>
          <a:lstStyle>
            <a:lvl1pPr>
              <a:defRPr/>
            </a:lvl1pPr>
          </a:lstStyle>
          <a:p>
            <a:r>
              <a:rPr lang="en-US" dirty="0"/>
              <a:t>- </a:t>
            </a:r>
            <a:fld id="{5396B0EE-D348-449B-9E64-6FD67EBBEC8F}" type="slidenum">
              <a:rPr lang="en-US"/>
              <a:pPr/>
              <a:t>‹#›</a:t>
            </a:fld>
            <a:r>
              <a:rPr lang="en-US"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7630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86200"/>
            <a:ext cx="777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dirty="0"/>
              <a:t>- </a:t>
            </a:r>
            <a:fld id="{2078963B-17C4-40C6-A6C1-E01ED577582C}" type="slidenum">
              <a:rPr lang="en-US"/>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DB03D686-7BEB-430F-901A-FD78CEF0D9B6}" type="slidenum">
              <a:rPr lang="en-US"/>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34AE7355-DBDD-4B31-BDEB-14E48D43378F}" type="slidenum">
              <a:rPr lang="en-US"/>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dirty="0"/>
              <a:t>- </a:t>
            </a:r>
            <a:fld id="{A24D7AD7-0037-4D6B-B7E2-4CD227E9D72C}" type="slidenum">
              <a:rPr lang="en-US"/>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dirty="0"/>
              <a:t>- </a:t>
            </a:r>
            <a:fld id="{2F866D00-2FB7-4BE5-8625-1ED5C0EA2489}" type="slidenum">
              <a:rPr lang="en-US"/>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dirty="0"/>
              <a:t>- </a:t>
            </a:r>
            <a:fld id="{21810984-3EA6-4D7F-A177-C7F7E7323F4B}" type="slidenum">
              <a:rPr lang="en-US"/>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460D6636-CA03-4974-ADA5-961310D2084E}" type="slidenum">
              <a:rPr lang="en-US"/>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632FBF10-290E-46B6-8DD0-8FF528822246}" type="slidenum">
              <a:rPr lang="en-US"/>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A5DE1DE6-0C54-40CB-B70E-ABF9026122AD}" type="slidenum">
              <a:rPr lang="en-US"/>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88392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848600" y="6629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3399"/>
                </a:solidFill>
              </a:defRPr>
            </a:lvl1pPr>
          </a:lstStyle>
          <a:p>
            <a:r>
              <a:rPr lang="en-US" dirty="0"/>
              <a:t>- </a:t>
            </a:r>
            <a:fld id="{CA9F6CB3-CFA6-4128-B99E-CA3ADD098A19}" type="slidenum">
              <a:rPr lang="en-US"/>
              <a:pPr/>
              <a:t>‹#›</a:t>
            </a:fld>
            <a:r>
              <a:rPr lang="en-US" dirty="0"/>
              <a:t> -</a:t>
            </a:r>
          </a:p>
        </p:txBody>
      </p:sp>
      <p:sp>
        <p:nvSpPr>
          <p:cNvPr id="1032" name="Line 8"/>
          <p:cNvSpPr>
            <a:spLocks noChangeShapeType="1"/>
          </p:cNvSpPr>
          <p:nvPr/>
        </p:nvSpPr>
        <p:spPr bwMode="auto">
          <a:xfrm>
            <a:off x="152400" y="990600"/>
            <a:ext cx="8839200" cy="0"/>
          </a:xfrm>
          <a:prstGeom prst="line">
            <a:avLst/>
          </a:prstGeom>
          <a:noFill/>
          <a:ln w="28575">
            <a:solidFill>
              <a:srgbClr val="FF0000"/>
            </a:solidFill>
            <a:round/>
            <a:headEnd/>
            <a:tailEnd/>
          </a:ln>
          <a:effectLst/>
        </p:spPr>
        <p:txBody>
          <a:bodyPr wrap="none" anchor="ctr"/>
          <a:lstStyle/>
          <a:p>
            <a:endParaRPr lang="en-US" dirty="0"/>
          </a:p>
        </p:txBody>
      </p:sp>
      <p:pic>
        <p:nvPicPr>
          <p:cNvPr id="7" name="Picture 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575" y="6674342"/>
            <a:ext cx="76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200" algn="l" rtl="0" eaLnBrk="0" fontAlgn="base" hangingPunct="0">
        <a:spcBef>
          <a:spcPct val="0"/>
        </a:spcBef>
        <a:spcAft>
          <a:spcPct val="0"/>
        </a:spcAft>
        <a:defRPr sz="2400" b="1">
          <a:solidFill>
            <a:srgbClr val="003399"/>
          </a:solidFill>
          <a:latin typeface="Arial" charset="0"/>
        </a:defRPr>
      </a:lvl6pPr>
      <a:lvl7pPr marL="914400" algn="l" rtl="0" eaLnBrk="0" fontAlgn="base" hangingPunct="0">
        <a:spcBef>
          <a:spcPct val="0"/>
        </a:spcBef>
        <a:spcAft>
          <a:spcPct val="0"/>
        </a:spcAft>
        <a:defRPr sz="2400" b="1">
          <a:solidFill>
            <a:srgbClr val="003399"/>
          </a:solidFill>
          <a:latin typeface="Arial" charset="0"/>
        </a:defRPr>
      </a:lvl7pPr>
      <a:lvl8pPr marL="1371600" algn="l" rtl="0" eaLnBrk="0" fontAlgn="base" hangingPunct="0">
        <a:spcBef>
          <a:spcPct val="0"/>
        </a:spcBef>
        <a:spcAft>
          <a:spcPct val="0"/>
        </a:spcAft>
        <a:defRPr sz="2400" b="1">
          <a:solidFill>
            <a:srgbClr val="003399"/>
          </a:solidFill>
          <a:latin typeface="Arial" charset="0"/>
        </a:defRPr>
      </a:lvl8pPr>
      <a:lvl9pPr marL="1828800" algn="l" rtl="0" eaLnBrk="0" fontAlgn="base" hangingPunct="0">
        <a:spcBef>
          <a:spcPct val="0"/>
        </a:spcBef>
        <a:spcAft>
          <a:spcPct val="0"/>
        </a:spcAft>
        <a:defRPr sz="24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6.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6.emf"/><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11.emf"/><Relationship Id="rId4" Type="http://schemas.openxmlformats.org/officeDocument/2006/relationships/oleObject" Target="../embeddings/oleObject1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3.emf"/><Relationship Id="rId4"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14.emf"/><Relationship Id="rId4" Type="http://schemas.openxmlformats.org/officeDocument/2006/relationships/oleObject" Target="../embeddings/oleObject2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vmlDrawing" Target="../drawings/vmlDrawing19.vml"/><Relationship Id="rId5" Type="http://schemas.openxmlformats.org/officeDocument/2006/relationships/image" Target="../media/image15.emf"/><Relationship Id="rId4"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5.bin"/><Relationship Id="rId5" Type="http://schemas.openxmlformats.org/officeDocument/2006/relationships/image" Target="../media/image6.emf"/><Relationship Id="rId4" Type="http://schemas.openxmlformats.org/officeDocument/2006/relationships/oleObject" Target="../embeddings/oleObject24.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vmlDrawing" Target="../drawings/vmlDrawing21.vml"/><Relationship Id="rId5" Type="http://schemas.openxmlformats.org/officeDocument/2006/relationships/image" Target="../media/image17.wmf"/><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5.xml"/><Relationship Id="rId1" Type="http://schemas.openxmlformats.org/officeDocument/2006/relationships/vmlDrawing" Target="../drawings/vmlDrawing22.vml"/><Relationship Id="rId5" Type="http://schemas.openxmlformats.org/officeDocument/2006/relationships/image" Target="../media/image18.emf"/><Relationship Id="rId4" Type="http://schemas.openxmlformats.org/officeDocument/2006/relationships/oleObject" Target="../embeddings/oleObject2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5.xml"/><Relationship Id="rId1" Type="http://schemas.openxmlformats.org/officeDocument/2006/relationships/vmlDrawing" Target="../drawings/vmlDrawing23.v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vmlDrawing" Target="../drawings/vmlDrawing24.vml"/><Relationship Id="rId5" Type="http://schemas.openxmlformats.org/officeDocument/2006/relationships/image" Target="../media/image20.emf"/><Relationship Id="rId4" Type="http://schemas.openxmlformats.org/officeDocument/2006/relationships/oleObject" Target="../embeddings/oleObject29.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21.emf"/><Relationship Id="rId4" Type="http://schemas.openxmlformats.org/officeDocument/2006/relationships/oleObject" Target="../embeddings/oleObject30.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23.emf"/><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oleObject" Target="../embeddings/oleObject32.bin"/><Relationship Id="rId5" Type="http://schemas.openxmlformats.org/officeDocument/2006/relationships/image" Target="../media/image22.emf"/><Relationship Id="rId4" Type="http://schemas.openxmlformats.org/officeDocument/2006/relationships/oleObject" Target="../embeddings/oleObject3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3.xml"/><Relationship Id="rId1" Type="http://schemas.openxmlformats.org/officeDocument/2006/relationships/vmlDrawing" Target="../drawings/vmlDrawing27.vml"/><Relationship Id="rId5" Type="http://schemas.openxmlformats.org/officeDocument/2006/relationships/image" Target="../media/image24.emf"/><Relationship Id="rId4" Type="http://schemas.openxmlformats.org/officeDocument/2006/relationships/oleObject" Target="../embeddings/oleObject33.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vmlDrawing" Target="../drawings/vmlDrawing28.vml"/><Relationship Id="rId5" Type="http://schemas.openxmlformats.org/officeDocument/2006/relationships/image" Target="../media/image25.emf"/><Relationship Id="rId4" Type="http://schemas.openxmlformats.org/officeDocument/2006/relationships/oleObject" Target="../embeddings/oleObject34.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ctrTitle"/>
          </p:nvPr>
        </p:nvSpPr>
        <p:spPr/>
        <p:txBody>
          <a:bodyPr/>
          <a:lstStyle/>
          <a:p>
            <a:r>
              <a:rPr lang="en-US" dirty="0"/>
              <a:t>CISSP</a:t>
            </a:r>
            <a:r>
              <a:rPr lang="en-US" baseline="30000" dirty="0"/>
              <a:t>®</a:t>
            </a:r>
            <a:r>
              <a:rPr lang="en-US" dirty="0"/>
              <a:t> Common Body of </a:t>
            </a:r>
            <a:r>
              <a:rPr lang="en-US" dirty="0" smtClean="0"/>
              <a:t>Knowledge Review:</a:t>
            </a:r>
            <a:r>
              <a:rPr lang="en-US" dirty="0"/>
              <a:t/>
            </a:r>
            <a:br>
              <a:rPr lang="en-US" dirty="0"/>
            </a:br>
            <a:r>
              <a:rPr lang="en-US" dirty="0"/>
              <a:t> </a:t>
            </a:r>
            <a:r>
              <a:rPr lang="en-US" sz="3200" dirty="0">
                <a:solidFill>
                  <a:srgbClr val="FF6600"/>
                </a:solidFill>
              </a:rPr>
              <a:t>Telecommunications &amp; Network Security Domain – Part 2</a:t>
            </a:r>
          </a:p>
        </p:txBody>
      </p:sp>
      <p:sp>
        <p:nvSpPr>
          <p:cNvPr id="505859" name="Rectangle 3"/>
          <p:cNvSpPr>
            <a:spLocks noGrp="1" noChangeArrowheads="1"/>
          </p:cNvSpPr>
          <p:nvPr>
            <p:ph type="subTitle" idx="1"/>
          </p:nvPr>
        </p:nvSpPr>
        <p:spPr>
          <a:xfrm>
            <a:off x="2146300" y="3886200"/>
            <a:ext cx="4800600" cy="1143000"/>
          </a:xfrm>
        </p:spPr>
        <p:txBody>
          <a:bodyPr/>
          <a:lstStyle/>
          <a:p>
            <a:pPr>
              <a:tabLst>
                <a:tab pos="1146175" algn="l"/>
              </a:tabLst>
            </a:pPr>
            <a:r>
              <a:rPr lang="en-US" dirty="0" smtClean="0"/>
              <a:t>Version: 5.9.2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8FAA51E1-531C-4888-A078-E20C36C99189}" type="slidenum">
              <a:rPr lang="en-US"/>
              <a:pPr/>
              <a:t>10</a:t>
            </a:fld>
            <a:r>
              <a:rPr lang="en-US" dirty="0"/>
              <a:t> -</a:t>
            </a:r>
          </a:p>
        </p:txBody>
      </p:sp>
      <p:sp>
        <p:nvSpPr>
          <p:cNvPr id="671746" name="Rectangle 2"/>
          <p:cNvSpPr>
            <a:spLocks noGrp="1" noChangeArrowheads="1"/>
          </p:cNvSpPr>
          <p:nvPr>
            <p:ph type="title"/>
          </p:nvPr>
        </p:nvSpPr>
        <p:spPr/>
        <p:txBody>
          <a:bodyPr/>
          <a:lstStyle/>
          <a:p>
            <a:r>
              <a:rPr lang="en-US" sz="1200" dirty="0"/>
              <a:t>Security of Physical Layer</a:t>
            </a:r>
            <a:br>
              <a:rPr lang="en-US" sz="1200" dirty="0"/>
            </a:br>
            <a:r>
              <a:rPr lang="en-US" dirty="0"/>
              <a:t>Transport Media</a:t>
            </a:r>
          </a:p>
        </p:txBody>
      </p:sp>
      <p:sp>
        <p:nvSpPr>
          <p:cNvPr id="671747" name="Rectangle 3"/>
          <p:cNvSpPr>
            <a:spLocks noGrp="1" noChangeArrowheads="1"/>
          </p:cNvSpPr>
          <p:nvPr>
            <p:ph type="body" idx="1"/>
          </p:nvPr>
        </p:nvSpPr>
        <p:spPr/>
        <p:txBody>
          <a:bodyPr/>
          <a:lstStyle/>
          <a:p>
            <a:pPr>
              <a:buFontTx/>
              <a:buNone/>
            </a:pPr>
            <a:r>
              <a:rPr lang="en-US" dirty="0"/>
              <a:t>Security considerations for transport media…</a:t>
            </a:r>
          </a:p>
          <a:p>
            <a:pPr>
              <a:buClr>
                <a:srgbClr val="003399"/>
              </a:buClr>
            </a:pPr>
            <a:r>
              <a:rPr lang="en-US" u="sng" dirty="0">
                <a:solidFill>
                  <a:srgbClr val="FF6600"/>
                </a:solidFill>
              </a:rPr>
              <a:t>EMI</a:t>
            </a:r>
            <a:r>
              <a:rPr lang="en-US" dirty="0"/>
              <a:t> (Electromagnetic Interference</a:t>
            </a:r>
            <a:r>
              <a:rPr lang="en-US" dirty="0" smtClean="0"/>
              <a:t>)</a:t>
            </a:r>
            <a:endParaRPr lang="en-US" dirty="0"/>
          </a:p>
          <a:p>
            <a:pPr lvl="1">
              <a:buClr>
                <a:srgbClr val="003399"/>
              </a:buClr>
            </a:pPr>
            <a:r>
              <a:rPr lang="en-US" dirty="0" smtClean="0"/>
              <a:t>Crosstalk</a:t>
            </a:r>
            <a:endParaRPr lang="en-US" dirty="0"/>
          </a:p>
          <a:p>
            <a:pPr lvl="1">
              <a:buClr>
                <a:srgbClr val="003399"/>
              </a:buClr>
            </a:pPr>
            <a:r>
              <a:rPr lang="en-US" dirty="0"/>
              <a:t>HEMP (High-altitude Electromagnetic Pulse</a:t>
            </a:r>
            <a:r>
              <a:rPr lang="en-US" dirty="0" smtClean="0"/>
              <a:t>)</a:t>
            </a:r>
            <a:endParaRPr lang="en-US" dirty="0"/>
          </a:p>
          <a:p>
            <a:pPr>
              <a:buClr>
                <a:srgbClr val="003399"/>
              </a:buClr>
            </a:pPr>
            <a:r>
              <a:rPr lang="en-US" u="sng" dirty="0">
                <a:solidFill>
                  <a:srgbClr val="FF6600"/>
                </a:solidFill>
              </a:rPr>
              <a:t>RFI</a:t>
            </a:r>
            <a:r>
              <a:rPr lang="en-US" dirty="0"/>
              <a:t> (Radio Frequency Interference</a:t>
            </a:r>
            <a:r>
              <a:rPr lang="en-US" dirty="0" smtClean="0"/>
              <a:t>)</a:t>
            </a:r>
            <a:endParaRPr lang="en-US" dirty="0"/>
          </a:p>
          <a:p>
            <a:pPr lvl="1">
              <a:buClr>
                <a:srgbClr val="003399"/>
              </a:buClr>
            </a:pPr>
            <a:r>
              <a:rPr lang="en-US" dirty="0"/>
              <a:t>UWB (Ultra Wide Band</a:t>
            </a:r>
            <a:r>
              <a:rPr lang="en-US" dirty="0" smtClean="0"/>
              <a:t>): &gt; 500MHz, FCC authorizes the unlicensed use in 3.1 – 10.6GHz</a:t>
            </a:r>
          </a:p>
          <a:p>
            <a:pPr lvl="1">
              <a:buClr>
                <a:srgbClr val="003399"/>
              </a:buClr>
            </a:pPr>
            <a:r>
              <a:rPr lang="en-US" dirty="0" smtClean="0"/>
              <a:t>Household microwave oven: 2.45GHz</a:t>
            </a:r>
            <a:endParaRPr lang="en-US" dirty="0"/>
          </a:p>
          <a:p>
            <a:pPr>
              <a:buClr>
                <a:srgbClr val="003399"/>
              </a:buClr>
            </a:pPr>
            <a:r>
              <a:rPr lang="en-US" u="sng" dirty="0">
                <a:solidFill>
                  <a:srgbClr val="FF6600"/>
                </a:solidFill>
              </a:rPr>
              <a:t>Transient</a:t>
            </a:r>
            <a:r>
              <a:rPr lang="en-US" dirty="0"/>
              <a:t>.  Disturbance of power traveling across transport </a:t>
            </a:r>
            <a:r>
              <a:rPr lang="en-US" dirty="0" smtClean="0"/>
              <a:t>medium</a:t>
            </a:r>
            <a:endParaRPr lang="en-US" dirty="0"/>
          </a:p>
          <a:p>
            <a:pPr>
              <a:buClr>
                <a:srgbClr val="003399"/>
              </a:buClr>
            </a:pPr>
            <a:r>
              <a:rPr lang="en-US" u="sng" dirty="0">
                <a:solidFill>
                  <a:srgbClr val="FF6600"/>
                </a:solidFill>
              </a:rPr>
              <a:t>Attenuation</a:t>
            </a:r>
            <a:r>
              <a:rPr lang="en-US" dirty="0"/>
              <a:t>.  Loss of signal strength over </a:t>
            </a:r>
            <a:r>
              <a:rPr lang="en-US" dirty="0" smtClean="0"/>
              <a:t>distance</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Layers of Perimeter Security</a:t>
            </a:r>
            <a:endParaRPr lang="en-US" dirty="0"/>
          </a:p>
        </p:txBody>
      </p:sp>
      <p:sp>
        <p:nvSpPr>
          <p:cNvPr id="3" name="Content Placeholder 2"/>
          <p:cNvSpPr>
            <a:spLocks noGrp="1"/>
          </p:cNvSpPr>
          <p:nvPr>
            <p:ph idx="1"/>
          </p:nvPr>
        </p:nvSpPr>
        <p:spPr/>
        <p:txBody>
          <a:bodyPr/>
          <a:lstStyle/>
          <a:p>
            <a:r>
              <a:rPr lang="en-US" dirty="0" smtClean="0"/>
              <a:t>Please provide examples of network-based perimeter security controls and provide rationale:</a:t>
            </a:r>
          </a:p>
          <a:p>
            <a:pPr lvl="1"/>
            <a:r>
              <a:rPr lang="en-US" dirty="0" smtClean="0"/>
              <a:t>For boundary protection at the edge?</a:t>
            </a:r>
          </a:p>
          <a:p>
            <a:pPr lvl="1"/>
            <a:endParaRPr lang="en-US" dirty="0"/>
          </a:p>
          <a:p>
            <a:pPr lvl="1"/>
            <a:r>
              <a:rPr lang="en-US" dirty="0" smtClean="0"/>
              <a:t>For DMZ?</a:t>
            </a:r>
          </a:p>
          <a:p>
            <a:pPr lvl="1"/>
            <a:endParaRPr lang="en-US" dirty="0"/>
          </a:p>
          <a:p>
            <a:pPr lvl="1"/>
            <a:r>
              <a:rPr lang="en-US" dirty="0" smtClean="0"/>
              <a:t>For enclave protection at the core (/ interior)?</a:t>
            </a:r>
            <a:endParaRPr lang="en-US" dirty="0"/>
          </a:p>
        </p:txBody>
      </p:sp>
      <p:sp>
        <p:nvSpPr>
          <p:cNvPr id="4" name="Slide Number Placeholder 3"/>
          <p:cNvSpPr>
            <a:spLocks noGrp="1"/>
          </p:cNvSpPr>
          <p:nvPr>
            <p:ph type="sldNum" sz="quarter" idx="10"/>
          </p:nvPr>
        </p:nvSpPr>
        <p:spPr/>
        <p:txBody>
          <a:bodyPr/>
          <a:lstStyle/>
          <a:p>
            <a:r>
              <a:rPr lang="en-US" smtClean="0"/>
              <a:t>- </a:t>
            </a:r>
            <a:fld id="{DB03D686-7BEB-430F-901A-FD78CEF0D9B6}" type="slidenum">
              <a:rPr lang="en-US" smtClean="0"/>
              <a:pPr/>
              <a:t>100</a:t>
            </a:fld>
            <a:r>
              <a:rPr lang="en-US" smtClean="0"/>
              <a:t> -</a:t>
            </a:r>
            <a:endParaRPr lang="en-US" dirty="0"/>
          </a:p>
        </p:txBody>
      </p:sp>
    </p:spTree>
    <p:extLst>
      <p:ext uri="{BB962C8B-B14F-4D97-AF65-F5344CB8AC3E}">
        <p14:creationId xmlns:p14="http://schemas.microsoft.com/office/powerpoint/2010/main" val="3023566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D4C420A6-431E-4D88-9A58-C962EF0CE0D4}" type="slidenum">
              <a:rPr lang="en-US"/>
              <a:pPr/>
              <a:t>11</a:t>
            </a:fld>
            <a:r>
              <a:rPr lang="en-US" dirty="0"/>
              <a:t> -</a:t>
            </a:r>
          </a:p>
        </p:txBody>
      </p:sp>
      <p:sp>
        <p:nvSpPr>
          <p:cNvPr id="673794" name="Rectangle 2"/>
          <p:cNvSpPr>
            <a:spLocks noGrp="1" noChangeArrowheads="1"/>
          </p:cNvSpPr>
          <p:nvPr>
            <p:ph type="title"/>
          </p:nvPr>
        </p:nvSpPr>
        <p:spPr/>
        <p:txBody>
          <a:bodyPr/>
          <a:lstStyle/>
          <a:p>
            <a:r>
              <a:rPr lang="en-US" sz="1200" dirty="0"/>
              <a:t>Security of Physical Layer</a:t>
            </a:r>
            <a:br>
              <a:rPr lang="en-US" sz="1200" dirty="0"/>
            </a:br>
            <a:r>
              <a:rPr lang="en-US" dirty="0"/>
              <a:t>Transport Interfaces (I/Fs)</a:t>
            </a:r>
          </a:p>
        </p:txBody>
      </p:sp>
      <p:sp>
        <p:nvSpPr>
          <p:cNvPr id="673795" name="Rectangle 3"/>
          <p:cNvSpPr>
            <a:spLocks noGrp="1" noChangeArrowheads="1"/>
          </p:cNvSpPr>
          <p:nvPr>
            <p:ph type="body" idx="1"/>
          </p:nvPr>
        </p:nvSpPr>
        <p:spPr/>
        <p:txBody>
          <a:bodyPr/>
          <a:lstStyle/>
          <a:p>
            <a:pPr>
              <a:buClr>
                <a:srgbClr val="003399"/>
              </a:buClr>
            </a:pPr>
            <a:r>
              <a:rPr lang="en-US" u="sng" dirty="0">
                <a:solidFill>
                  <a:srgbClr val="FF6600"/>
                </a:solidFill>
              </a:rPr>
              <a:t>Physical</a:t>
            </a:r>
            <a:r>
              <a:rPr lang="en-US" dirty="0"/>
              <a:t> protection of </a:t>
            </a:r>
            <a:r>
              <a:rPr lang="en-US" u="sng" dirty="0">
                <a:solidFill>
                  <a:srgbClr val="FF6600"/>
                </a:solidFill>
              </a:rPr>
              <a:t>transport I/Fs</a:t>
            </a:r>
          </a:p>
          <a:p>
            <a:pPr lvl="1">
              <a:buClr>
                <a:srgbClr val="003399"/>
              </a:buClr>
            </a:pPr>
            <a:r>
              <a:rPr lang="en-US" dirty="0"/>
              <a:t>Access control of network equipment</a:t>
            </a:r>
          </a:p>
          <a:p>
            <a:pPr lvl="2">
              <a:buClr>
                <a:srgbClr val="003399"/>
              </a:buClr>
            </a:pPr>
            <a:r>
              <a:rPr lang="en-US" dirty="0"/>
              <a:t>Telco </a:t>
            </a:r>
            <a:r>
              <a:rPr lang="en-US" dirty="0" smtClean="0"/>
              <a:t>Demarcation </a:t>
            </a:r>
            <a:r>
              <a:rPr lang="en-US" dirty="0"/>
              <a:t>/ Telecommunication </a:t>
            </a:r>
            <a:r>
              <a:rPr lang="en-US" dirty="0" smtClean="0"/>
              <a:t>Room</a:t>
            </a:r>
            <a:endParaRPr lang="en-US" dirty="0"/>
          </a:p>
          <a:p>
            <a:pPr lvl="2">
              <a:buClr>
                <a:srgbClr val="003399"/>
              </a:buClr>
            </a:pPr>
            <a:r>
              <a:rPr lang="en-US" dirty="0"/>
              <a:t>Data Center / Server </a:t>
            </a:r>
            <a:r>
              <a:rPr lang="en-US" dirty="0" smtClean="0"/>
              <a:t>Room</a:t>
            </a:r>
            <a:endParaRPr lang="en-US" dirty="0"/>
          </a:p>
          <a:p>
            <a:pPr lvl="2">
              <a:buClr>
                <a:srgbClr val="003399"/>
              </a:buClr>
            </a:pPr>
            <a:r>
              <a:rPr lang="en-US" dirty="0"/>
              <a:t>Network </a:t>
            </a:r>
            <a:r>
              <a:rPr lang="en-US" dirty="0" smtClean="0"/>
              <a:t>Closet</a:t>
            </a:r>
            <a:endParaRPr lang="en-US" dirty="0"/>
          </a:p>
          <a:p>
            <a:pPr>
              <a:buClr>
                <a:srgbClr val="003399"/>
              </a:buClr>
            </a:pPr>
            <a:endParaRPr lang="en-US" u="sng" dirty="0" smtClean="0">
              <a:solidFill>
                <a:srgbClr val="FF6600"/>
              </a:solidFill>
            </a:endParaRPr>
          </a:p>
          <a:p>
            <a:pPr>
              <a:buClr>
                <a:srgbClr val="003399"/>
              </a:buClr>
            </a:pPr>
            <a:r>
              <a:rPr lang="en-US" u="sng" dirty="0" smtClean="0">
                <a:solidFill>
                  <a:srgbClr val="FF6600"/>
                </a:solidFill>
              </a:rPr>
              <a:t>Logical</a:t>
            </a:r>
            <a:r>
              <a:rPr lang="en-US" dirty="0" smtClean="0"/>
              <a:t> </a:t>
            </a:r>
            <a:r>
              <a:rPr lang="en-US" dirty="0"/>
              <a:t>protection of </a:t>
            </a:r>
            <a:r>
              <a:rPr lang="en-US" u="sng" dirty="0">
                <a:solidFill>
                  <a:srgbClr val="FF6600"/>
                </a:solidFill>
              </a:rPr>
              <a:t>transport I/Fs</a:t>
            </a:r>
          </a:p>
          <a:p>
            <a:pPr lvl="1">
              <a:buClr>
                <a:srgbClr val="003399"/>
              </a:buClr>
            </a:pPr>
            <a:r>
              <a:rPr lang="en-US" dirty="0"/>
              <a:t>Disable All Interfaces Not </a:t>
            </a:r>
            <a:r>
              <a:rPr lang="en-US" dirty="0" smtClean="0"/>
              <a:t>In-Use</a:t>
            </a:r>
            <a:endParaRPr lang="en-US" dirty="0"/>
          </a:p>
          <a:p>
            <a:pPr lvl="1">
              <a:buClr>
                <a:srgbClr val="003399"/>
              </a:buClr>
            </a:pPr>
            <a:r>
              <a:rPr lang="en-US" dirty="0"/>
              <a:t>Enable Interface only when </a:t>
            </a:r>
            <a:r>
              <a:rPr lang="en-US" dirty="0" smtClean="0"/>
              <a:t>Ready-To-Use</a:t>
            </a:r>
            <a:endParaRPr lang="en-US" dirty="0"/>
          </a:p>
          <a:p>
            <a:pPr lvl="1">
              <a:buClr>
                <a:srgbClr val="003399"/>
              </a:buClr>
            </a:pPr>
            <a:r>
              <a:rPr lang="en-US" dirty="0"/>
              <a:t>Designate specific I/Fs for </a:t>
            </a:r>
            <a:r>
              <a:rPr lang="en-US" dirty="0" smtClean="0"/>
              <a:t>management</a:t>
            </a:r>
            <a:endParaRPr lang="en-US" dirty="0"/>
          </a:p>
          <a:p>
            <a:pPr lvl="1">
              <a:buClr>
                <a:srgbClr val="003399"/>
              </a:buClr>
            </a:pPr>
            <a:r>
              <a:rPr lang="en-US" dirty="0"/>
              <a:t>Designate specific I/Fs for </a:t>
            </a:r>
            <a:r>
              <a:rPr lang="en-US" dirty="0" smtClean="0"/>
              <a:t>monitor</a:t>
            </a:r>
            <a:endParaRPr lang="en-US" dirty="0"/>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B60E7AA8-4331-40FF-AF1A-DE0C0EF17052}" type="slidenum">
              <a:rPr lang="en-US"/>
              <a:pPr/>
              <a:t>12</a:t>
            </a:fld>
            <a:r>
              <a:rPr lang="en-US" dirty="0"/>
              <a:t> -</a:t>
            </a:r>
          </a:p>
        </p:txBody>
      </p:sp>
      <p:sp>
        <p:nvSpPr>
          <p:cNvPr id="675842" name="Rectangle 2"/>
          <p:cNvSpPr>
            <a:spLocks noGrp="1" noChangeArrowheads="1"/>
          </p:cNvSpPr>
          <p:nvPr>
            <p:ph type="title"/>
          </p:nvPr>
        </p:nvSpPr>
        <p:spPr/>
        <p:txBody>
          <a:bodyPr/>
          <a:lstStyle/>
          <a:p>
            <a:r>
              <a:rPr lang="en-US" sz="1200" dirty="0"/>
              <a:t>Security of Physical Layer</a:t>
            </a:r>
            <a:br>
              <a:rPr lang="en-US" sz="1200" dirty="0"/>
            </a:br>
            <a:r>
              <a:rPr lang="en-US" dirty="0"/>
              <a:t>Network Equipment</a:t>
            </a:r>
          </a:p>
        </p:txBody>
      </p:sp>
      <p:sp>
        <p:nvSpPr>
          <p:cNvPr id="675843" name="Rectangle 3"/>
          <p:cNvSpPr>
            <a:spLocks noGrp="1" noChangeArrowheads="1"/>
          </p:cNvSpPr>
          <p:nvPr>
            <p:ph type="body" idx="1"/>
          </p:nvPr>
        </p:nvSpPr>
        <p:spPr/>
        <p:txBody>
          <a:bodyPr/>
          <a:lstStyle/>
          <a:p>
            <a:pPr>
              <a:lnSpc>
                <a:spcPct val="90000"/>
              </a:lnSpc>
            </a:pPr>
            <a:r>
              <a:rPr lang="en-US" dirty="0"/>
              <a:t>Enable </a:t>
            </a:r>
            <a:r>
              <a:rPr lang="en-US" u="sng" dirty="0">
                <a:solidFill>
                  <a:srgbClr val="FF0000"/>
                </a:solidFill>
                <a:latin typeface="Lucida Console" pitchFamily="49" charset="0"/>
              </a:rPr>
              <a:t>service password-encryption</a:t>
            </a:r>
            <a:r>
              <a:rPr lang="en-US" dirty="0"/>
              <a:t> on all routers.</a:t>
            </a:r>
          </a:p>
          <a:p>
            <a:pPr>
              <a:lnSpc>
                <a:spcPct val="90000"/>
              </a:lnSpc>
            </a:pPr>
            <a:r>
              <a:rPr lang="en-US" dirty="0"/>
              <a:t>Use </a:t>
            </a:r>
            <a:r>
              <a:rPr lang="en-US" u="sng" dirty="0">
                <a:solidFill>
                  <a:srgbClr val="FF0000"/>
                </a:solidFill>
                <a:latin typeface="Lucida Console" pitchFamily="49" charset="0"/>
              </a:rPr>
              <a:t>enable secret</a:t>
            </a:r>
            <a:r>
              <a:rPr lang="en-US" dirty="0"/>
              <a:t> command and not with the </a:t>
            </a:r>
            <a:r>
              <a:rPr lang="en-US" u="sng" dirty="0">
                <a:solidFill>
                  <a:srgbClr val="FF0000"/>
                </a:solidFill>
                <a:latin typeface="Lucida Console" pitchFamily="49" charset="0"/>
              </a:rPr>
              <a:t>enable password</a:t>
            </a:r>
            <a:r>
              <a:rPr lang="en-US" dirty="0"/>
              <a:t> </a:t>
            </a:r>
            <a:r>
              <a:rPr lang="en-US" dirty="0" smtClean="0"/>
              <a:t>command</a:t>
            </a:r>
            <a:endParaRPr lang="en-US" dirty="0"/>
          </a:p>
          <a:p>
            <a:pPr>
              <a:lnSpc>
                <a:spcPct val="90000"/>
              </a:lnSpc>
            </a:pPr>
            <a:r>
              <a:rPr lang="en-US" dirty="0"/>
              <a:t>Each router shall have different enable and user </a:t>
            </a:r>
            <a:r>
              <a:rPr lang="en-US" dirty="0" smtClean="0"/>
              <a:t>password</a:t>
            </a:r>
            <a:endParaRPr lang="en-US" dirty="0"/>
          </a:p>
          <a:p>
            <a:pPr>
              <a:lnSpc>
                <a:spcPct val="90000"/>
              </a:lnSpc>
            </a:pPr>
            <a:r>
              <a:rPr lang="en-US" dirty="0"/>
              <a:t>Access routers only from “</a:t>
            </a:r>
            <a:r>
              <a:rPr lang="en-US" u="sng" dirty="0">
                <a:solidFill>
                  <a:srgbClr val="FF6600"/>
                </a:solidFill>
              </a:rPr>
              <a:t>secured or trusted</a:t>
            </a:r>
            <a:r>
              <a:rPr lang="en-US" dirty="0"/>
              <a:t>” server or </a:t>
            </a:r>
            <a:r>
              <a:rPr lang="en-US" dirty="0" smtClean="0"/>
              <a:t>console</a:t>
            </a:r>
            <a:endParaRPr lang="en-US" dirty="0"/>
          </a:p>
          <a:p>
            <a:pPr>
              <a:lnSpc>
                <a:spcPct val="90000"/>
              </a:lnSpc>
            </a:pPr>
            <a:r>
              <a:rPr lang="en-US" dirty="0"/>
              <a:t>Reconfigure the </a:t>
            </a:r>
            <a:r>
              <a:rPr lang="en-US" i="1" dirty="0"/>
              <a:t>connect</a:t>
            </a:r>
            <a:r>
              <a:rPr lang="en-US" dirty="0"/>
              <a:t>, </a:t>
            </a:r>
            <a:r>
              <a:rPr lang="en-US" i="1" dirty="0"/>
              <a:t>telnet</a:t>
            </a:r>
            <a:r>
              <a:rPr lang="en-US" dirty="0"/>
              <a:t>, </a:t>
            </a:r>
            <a:r>
              <a:rPr lang="en-US" i="1" dirty="0"/>
              <a:t>rlogin</a:t>
            </a:r>
            <a:r>
              <a:rPr lang="en-US" dirty="0"/>
              <a:t>, </a:t>
            </a:r>
            <a:r>
              <a:rPr lang="en-US" i="1" dirty="0"/>
              <a:t>show ip access-lists</a:t>
            </a:r>
            <a:r>
              <a:rPr lang="en-US" dirty="0"/>
              <a:t>, and </a:t>
            </a:r>
            <a:r>
              <a:rPr lang="en-US" i="1" dirty="0"/>
              <a:t>show logging</a:t>
            </a:r>
            <a:r>
              <a:rPr lang="en-US" dirty="0"/>
              <a:t> command to </a:t>
            </a:r>
            <a:r>
              <a:rPr lang="en-US" u="sng" dirty="0">
                <a:solidFill>
                  <a:srgbClr val="FF6600"/>
                </a:solidFill>
              </a:rPr>
              <a:t>privilege</a:t>
            </a:r>
            <a:r>
              <a:rPr lang="en-US" u="sng" dirty="0">
                <a:solidFill>
                  <a:srgbClr val="FF9900"/>
                </a:solidFill>
              </a:rPr>
              <a:t> </a:t>
            </a:r>
            <a:r>
              <a:rPr lang="en-US" u="sng" dirty="0">
                <a:solidFill>
                  <a:srgbClr val="FF6600"/>
                </a:solidFill>
              </a:rPr>
              <a:t>level</a:t>
            </a:r>
            <a:r>
              <a:rPr lang="en-US" dirty="0"/>
              <a:t> 15 (</a:t>
            </a:r>
            <a:r>
              <a:rPr lang="en-US" i="1" dirty="0"/>
              <a:t>secret</a:t>
            </a:r>
            <a:r>
              <a:rPr lang="en-US" dirty="0"/>
              <a:t>)</a:t>
            </a:r>
          </a:p>
          <a:p>
            <a:pPr>
              <a:lnSpc>
                <a:spcPct val="90000"/>
              </a:lnSpc>
            </a:pPr>
            <a:r>
              <a:rPr lang="en-US" dirty="0"/>
              <a:t>Add </a:t>
            </a:r>
            <a:r>
              <a:rPr lang="en-US" u="sng" dirty="0">
                <a:solidFill>
                  <a:srgbClr val="FF6600"/>
                </a:solidFill>
              </a:rPr>
              <a:t>Warning </a:t>
            </a:r>
            <a:r>
              <a:rPr lang="en-US" u="sng" dirty="0" smtClean="0">
                <a:solidFill>
                  <a:srgbClr val="FF6600"/>
                </a:solidFill>
              </a:rPr>
              <a:t>Banner</a:t>
            </a:r>
            <a:endParaRPr lang="en-US" sz="2000" dirty="0"/>
          </a:p>
        </p:txBody>
      </p:sp>
      <p:sp>
        <p:nvSpPr>
          <p:cNvPr id="675844" name="Text Box 4"/>
          <p:cNvSpPr txBox="1">
            <a:spLocks noChangeArrowheads="1"/>
          </p:cNvSpPr>
          <p:nvPr/>
        </p:nvSpPr>
        <p:spPr bwMode="auto">
          <a:xfrm>
            <a:off x="4887008" y="6352401"/>
            <a:ext cx="2732992" cy="276999"/>
          </a:xfrm>
          <a:prstGeom prst="rect">
            <a:avLst/>
          </a:prstGeom>
          <a:noFill/>
          <a:ln w="9525">
            <a:noFill/>
            <a:miter lim="800000"/>
            <a:headEnd/>
            <a:tailEnd/>
          </a:ln>
          <a:effectLst/>
        </p:spPr>
        <p:txBody>
          <a:bodyPr wrap="none">
            <a:spAutoFit/>
          </a:bodyPr>
          <a:lstStyle/>
          <a:p>
            <a:r>
              <a:rPr lang="en-US" b="1" dirty="0" smtClean="0">
                <a:solidFill>
                  <a:srgbClr val="003399"/>
                </a:solidFill>
              </a:rPr>
              <a:t>Reference</a:t>
            </a:r>
            <a:r>
              <a:rPr lang="en-US" dirty="0" smtClean="0">
                <a:solidFill>
                  <a:srgbClr val="003399"/>
                </a:solidFill>
              </a:rPr>
              <a:t>: </a:t>
            </a:r>
            <a:r>
              <a:rPr lang="en-US" dirty="0">
                <a:solidFill>
                  <a:srgbClr val="003399"/>
                </a:solidFill>
              </a:rPr>
              <a:t>DISA FSO </a:t>
            </a:r>
            <a:r>
              <a:rPr lang="en-US" i="1" dirty="0">
                <a:solidFill>
                  <a:srgbClr val="003399"/>
                </a:solidFill>
              </a:rPr>
              <a:t>Network STIG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Why household microwave oven may interfere with your Wi-Fi (IEEE 802.11b/g)?</a:t>
            </a:r>
          </a:p>
          <a:p>
            <a:pPr lvl="1"/>
            <a:r>
              <a:rPr lang="en-US" dirty="0" smtClean="0"/>
              <a:t> </a:t>
            </a:r>
            <a:br>
              <a:rPr lang="en-US" dirty="0" smtClean="0"/>
            </a:br>
            <a:endParaRPr lang="en-US" dirty="0" smtClean="0"/>
          </a:p>
          <a:p>
            <a:endParaRPr lang="en-US" dirty="0" smtClean="0"/>
          </a:p>
          <a:p>
            <a:r>
              <a:rPr lang="en-US" dirty="0" smtClean="0"/>
              <a:t>Loss of signal strength over distance is?</a:t>
            </a:r>
          </a:p>
          <a:p>
            <a:pPr lvl="1"/>
            <a:r>
              <a:rPr lang="en-US" dirty="0" smtClean="0"/>
              <a:t> </a:t>
            </a:r>
          </a:p>
          <a:p>
            <a:endParaRPr lang="en-US" dirty="0" smtClean="0"/>
          </a:p>
          <a:p>
            <a:r>
              <a:rPr lang="en-US" dirty="0" smtClean="0"/>
              <a:t>Disturbance of power traveling across a transport medium is?</a:t>
            </a:r>
          </a:p>
          <a:p>
            <a:pPr lvl="1"/>
            <a:r>
              <a:rPr lang="en-US" dirty="0" smtClean="0"/>
              <a:t> </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13</a:t>
            </a:fld>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Why household microwave oven may interfere with your Wi-Fi (IEEE 802.11b/g)?</a:t>
            </a:r>
          </a:p>
          <a:p>
            <a:pPr lvl="1">
              <a:buClr>
                <a:srgbClr val="003399"/>
              </a:buClr>
            </a:pPr>
            <a:r>
              <a:rPr lang="en-US" u="sng" dirty="0" smtClean="0">
                <a:solidFill>
                  <a:srgbClr val="FF6600"/>
                </a:solidFill>
              </a:rPr>
              <a:t>The microwave oven operates in 2.45GHz and Wi-Fi operates in 2.4GHz</a:t>
            </a:r>
          </a:p>
          <a:p>
            <a:endParaRPr lang="en-US" dirty="0" smtClean="0"/>
          </a:p>
          <a:p>
            <a:r>
              <a:rPr lang="en-US" dirty="0" smtClean="0"/>
              <a:t>Loss of signal strength over distance is?</a:t>
            </a:r>
          </a:p>
          <a:p>
            <a:pPr lvl="1">
              <a:buClr>
                <a:srgbClr val="003399"/>
              </a:buClr>
            </a:pPr>
            <a:r>
              <a:rPr lang="en-US" dirty="0" smtClean="0">
                <a:solidFill>
                  <a:srgbClr val="FF6600"/>
                </a:solidFill>
              </a:rPr>
              <a:t> </a:t>
            </a:r>
            <a:r>
              <a:rPr lang="en-US" u="sng" dirty="0" smtClean="0">
                <a:solidFill>
                  <a:srgbClr val="FF6600"/>
                </a:solidFill>
              </a:rPr>
              <a:t>Attenuation</a:t>
            </a:r>
          </a:p>
          <a:p>
            <a:endParaRPr lang="en-US" dirty="0" smtClean="0"/>
          </a:p>
          <a:p>
            <a:r>
              <a:rPr lang="en-US" dirty="0" smtClean="0"/>
              <a:t>Disturbance of power traveling across a transport medium is?</a:t>
            </a:r>
          </a:p>
          <a:p>
            <a:pPr lvl="1"/>
            <a:r>
              <a:rPr lang="en-US" dirty="0" smtClean="0"/>
              <a:t> </a:t>
            </a:r>
            <a:r>
              <a:rPr lang="en-US" u="sng" dirty="0" smtClean="0">
                <a:solidFill>
                  <a:srgbClr val="FF6600"/>
                </a:solidFill>
              </a:rPr>
              <a:t>Transient</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14</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dirty="0"/>
              <a:t>- </a:t>
            </a:r>
            <a:fld id="{FA2E9768-CC51-4216-8681-7459A374C128}" type="slidenum">
              <a:rPr lang="en-US"/>
              <a:pPr/>
              <a:t>15</a:t>
            </a:fld>
            <a:r>
              <a:rPr lang="en-US" dirty="0"/>
              <a:t> -</a:t>
            </a:r>
          </a:p>
        </p:txBody>
      </p:sp>
      <p:sp>
        <p:nvSpPr>
          <p:cNvPr id="677890"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677891" name="Rectangle 3"/>
          <p:cNvSpPr>
            <a:spLocks noGrp="1" noChangeArrowheads="1"/>
          </p:cNvSpPr>
          <p:nvPr>
            <p:ph type="body" idx="1"/>
          </p:nvPr>
        </p:nvSpPr>
        <p:spPr>
          <a:xfrm>
            <a:off x="533400" y="1143000"/>
            <a:ext cx="6324600" cy="4572000"/>
          </a:xfrm>
        </p:spPr>
        <p:txBody>
          <a:bodyPr/>
          <a:lstStyle/>
          <a:p>
            <a:endParaRPr lang="en-US" dirty="0"/>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677892" name="AutoShape 4"/>
          <p:cNvSpPr>
            <a:spLocks noChangeArrowheads="1"/>
          </p:cNvSpPr>
          <p:nvPr/>
        </p:nvSpPr>
        <p:spPr bwMode="auto">
          <a:xfrm>
            <a:off x="304800" y="2362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graphicFrame>
        <p:nvGraphicFramePr>
          <p:cNvPr id="677893" name="Object 5"/>
          <p:cNvGraphicFramePr>
            <a:graphicFrameLocks noChangeAspect="1"/>
          </p:cNvGraphicFramePr>
          <p:nvPr/>
        </p:nvGraphicFramePr>
        <p:xfrm>
          <a:off x="7364413" y="1652588"/>
          <a:ext cx="1779587" cy="3552825"/>
        </p:xfrm>
        <a:graphic>
          <a:graphicData uri="http://schemas.openxmlformats.org/presentationml/2006/ole">
            <mc:AlternateContent xmlns:mc="http://schemas.openxmlformats.org/markup-compatibility/2006">
              <mc:Choice xmlns:v="urn:schemas-microsoft-com:vml" Requires="v">
                <p:oleObj spid="_x0000_s677935" name="Visio" r:id="rId4" imgW="1983581" imgH="3957161" progId="Visio.Drawing.11">
                  <p:embed/>
                </p:oleObj>
              </mc:Choice>
              <mc:Fallback>
                <p:oleObj name="Visio" r:id="rId4" imgW="1983581" imgH="3957161"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413" y="1652588"/>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7894" name="Rectangle 6"/>
          <p:cNvSpPr>
            <a:spLocks noChangeArrowheads="1"/>
          </p:cNvSpPr>
          <p:nvPr/>
        </p:nvSpPr>
        <p:spPr bwMode="auto">
          <a:xfrm>
            <a:off x="7467600" y="4267200"/>
            <a:ext cx="1619250" cy="457200"/>
          </a:xfrm>
          <a:prstGeom prst="rect">
            <a:avLst/>
          </a:prstGeom>
          <a:noFill/>
          <a:ln w="38100">
            <a:solidFill>
              <a:srgbClr val="99FF33"/>
            </a:solidFill>
            <a:miter lim="800000"/>
            <a:headEnd/>
            <a:tailEnd/>
          </a:ln>
          <a:effectLst/>
        </p:spPr>
        <p:txBody>
          <a:bodyPr anchor="ctr">
            <a:spAutoFit/>
          </a:bodyPr>
          <a:lstStyle/>
          <a:p>
            <a:endParaRPr lang="en-US" dirty="0"/>
          </a:p>
        </p:txBody>
      </p:sp>
      <p:graphicFrame>
        <p:nvGraphicFramePr>
          <p:cNvPr id="677895" name="Object 7"/>
          <p:cNvGraphicFramePr>
            <a:graphicFrameLocks noChangeAspect="1"/>
          </p:cNvGraphicFramePr>
          <p:nvPr/>
        </p:nvGraphicFramePr>
        <p:xfrm>
          <a:off x="6461125" y="1635125"/>
          <a:ext cx="896938" cy="3578225"/>
        </p:xfrm>
        <a:graphic>
          <a:graphicData uri="http://schemas.openxmlformats.org/presentationml/2006/ole">
            <mc:AlternateContent xmlns:mc="http://schemas.openxmlformats.org/markup-compatibility/2006">
              <mc:Choice xmlns:v="urn:schemas-microsoft-com:vml" Requires="v">
                <p:oleObj spid="_x0000_s677936" name="Visio" r:id="rId6" imgW="992207" imgH="3957161" progId="Visio.Drawing.11">
                  <p:embed/>
                </p:oleObj>
              </mc:Choice>
              <mc:Fallback>
                <p:oleObj name="Visio" r:id="rId6" imgW="992207" imgH="3957161" progId="Visio.Drawing.11">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125" y="1635125"/>
                        <a:ext cx="896938"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7894"/>
                                        </p:tgtEl>
                                        <p:attrNameLst>
                                          <p:attrName>style.visibility</p:attrName>
                                        </p:attrNameLst>
                                      </p:cBhvr>
                                      <p:to>
                                        <p:strVal val="visible"/>
                                      </p:to>
                                    </p:set>
                                    <p:animEffect transition="in" filter="fade">
                                      <p:cBhvr>
                                        <p:cTn id="7" dur="2000"/>
                                        <p:tgtEl>
                                          <p:spTgt spid="67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5AE709AC-705C-4C11-AD46-260EFC9CF939}" type="slidenum">
              <a:rPr lang="en-US"/>
              <a:pPr/>
              <a:t>16</a:t>
            </a:fld>
            <a:r>
              <a:rPr lang="en-US" dirty="0"/>
              <a:t> -</a:t>
            </a:r>
          </a:p>
        </p:txBody>
      </p:sp>
      <p:sp>
        <p:nvSpPr>
          <p:cNvPr id="679938" name="Rectangle 2"/>
          <p:cNvSpPr>
            <a:spLocks noGrp="1" noChangeArrowheads="1"/>
          </p:cNvSpPr>
          <p:nvPr>
            <p:ph type="title"/>
          </p:nvPr>
        </p:nvSpPr>
        <p:spPr/>
        <p:txBody>
          <a:bodyPr/>
          <a:lstStyle/>
          <a:p>
            <a:r>
              <a:rPr lang="en-US" sz="1200" dirty="0"/>
              <a:t>Security Countermeasures &amp; Controls</a:t>
            </a:r>
            <a:br>
              <a:rPr lang="en-US" sz="1200" dirty="0"/>
            </a:br>
            <a:r>
              <a:rPr lang="en-US" dirty="0"/>
              <a:t>Security of Data-Link Layer – Review</a:t>
            </a:r>
          </a:p>
        </p:txBody>
      </p:sp>
      <p:sp>
        <p:nvSpPr>
          <p:cNvPr id="679939" name="Rectangle 3"/>
          <p:cNvSpPr>
            <a:spLocks noGrp="1" noChangeArrowheads="1"/>
          </p:cNvSpPr>
          <p:nvPr>
            <p:ph type="body" idx="1"/>
          </p:nvPr>
        </p:nvSpPr>
        <p:spPr/>
        <p:txBody>
          <a:bodyPr/>
          <a:lstStyle/>
          <a:p>
            <a:r>
              <a:rPr lang="en-US" dirty="0"/>
              <a:t>Data-Link Layer</a:t>
            </a:r>
          </a:p>
          <a:p>
            <a:pPr lvl="1"/>
            <a:r>
              <a:rPr lang="en-US" dirty="0"/>
              <a:t>MAC (LAN &amp; WAN)</a:t>
            </a:r>
          </a:p>
          <a:p>
            <a:pPr lvl="1"/>
            <a:r>
              <a:rPr lang="en-US" dirty="0"/>
              <a:t>LLC (LAN)</a:t>
            </a:r>
          </a:p>
          <a:p>
            <a:r>
              <a:rPr lang="en-US" dirty="0"/>
              <a:t>LAN Data-Link Layer Protocols</a:t>
            </a:r>
          </a:p>
          <a:p>
            <a:pPr lvl="1"/>
            <a:r>
              <a:rPr lang="en-US" dirty="0"/>
              <a:t>Ethernet (CSMA/CD)</a:t>
            </a:r>
          </a:p>
          <a:p>
            <a:pPr lvl="1"/>
            <a:r>
              <a:rPr lang="en-US" dirty="0"/>
              <a:t>Token Ring (Token Passing)</a:t>
            </a:r>
          </a:p>
          <a:p>
            <a:pPr lvl="1"/>
            <a:r>
              <a:rPr lang="en-US" dirty="0"/>
              <a:t>IEEE 802.11 a/b/g (CSMA/CA)</a:t>
            </a:r>
          </a:p>
          <a:p>
            <a:r>
              <a:rPr lang="en-US" dirty="0"/>
              <a:t>WAN Data-Link Layer Protocols</a:t>
            </a:r>
          </a:p>
          <a:p>
            <a:pPr lvl="1"/>
            <a:r>
              <a:rPr lang="en-US" dirty="0"/>
              <a:t>X.25</a:t>
            </a:r>
          </a:p>
          <a:p>
            <a:pPr lvl="1"/>
            <a:r>
              <a:rPr lang="en-US" dirty="0"/>
              <a:t>Frame Relay</a:t>
            </a:r>
          </a:p>
          <a:p>
            <a:pPr lvl="1"/>
            <a:r>
              <a:rPr lang="en-US" dirty="0"/>
              <a:t>SMDS (Switched Multi-gigabit Data Services)</a:t>
            </a:r>
          </a:p>
          <a:p>
            <a:pPr lvl="1"/>
            <a:r>
              <a:rPr lang="en-US" dirty="0"/>
              <a:t>ISDN (Integrated Services Digital Network)</a:t>
            </a:r>
          </a:p>
          <a:p>
            <a:pPr lvl="1"/>
            <a:r>
              <a:rPr lang="en-US" dirty="0"/>
              <a:t>HDLC (High-level Data Link Control)</a:t>
            </a:r>
          </a:p>
          <a:p>
            <a:pPr lvl="1"/>
            <a:r>
              <a:rPr lang="en-US" dirty="0"/>
              <a:t>ATM (Asynchronous Transfer Mode)</a:t>
            </a:r>
          </a:p>
        </p:txBody>
      </p:sp>
      <p:graphicFrame>
        <p:nvGraphicFramePr>
          <p:cNvPr id="679940" name="Object 4"/>
          <p:cNvGraphicFramePr>
            <a:graphicFrameLocks noChangeAspect="1"/>
          </p:cNvGraphicFramePr>
          <p:nvPr/>
        </p:nvGraphicFramePr>
        <p:xfrm>
          <a:off x="7239000" y="1628775"/>
          <a:ext cx="1779588" cy="3552825"/>
        </p:xfrm>
        <a:graphic>
          <a:graphicData uri="http://schemas.openxmlformats.org/presentationml/2006/ole">
            <mc:AlternateContent xmlns:mc="http://schemas.openxmlformats.org/markup-compatibility/2006">
              <mc:Choice xmlns:v="urn:schemas-microsoft-com:vml" Requires="v">
                <p:oleObj spid="_x0000_s679961" name="Visio" r:id="rId4" imgW="1983581" imgH="3957161" progId="Visio.Drawing.11">
                  <p:embed/>
                </p:oleObj>
              </mc:Choice>
              <mc:Fallback>
                <p:oleObj name="Visio" r:id="rId4" imgW="1983581" imgH="3957161"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628775"/>
                        <a:ext cx="1779588"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9941" name="Rectangle 5"/>
          <p:cNvSpPr>
            <a:spLocks noChangeArrowheads="1"/>
          </p:cNvSpPr>
          <p:nvPr/>
        </p:nvSpPr>
        <p:spPr bwMode="auto">
          <a:xfrm>
            <a:off x="7362825" y="4241800"/>
            <a:ext cx="1589088" cy="457200"/>
          </a:xfrm>
          <a:prstGeom prst="rect">
            <a:avLst/>
          </a:prstGeom>
          <a:noFill/>
          <a:ln w="38100">
            <a:solidFill>
              <a:srgbClr val="99FF33"/>
            </a:solidFill>
            <a:miter lim="800000"/>
            <a:headEnd/>
            <a:tailEnd/>
          </a:ln>
          <a:effec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9941"/>
                                        </p:tgtEl>
                                        <p:attrNameLst>
                                          <p:attrName>style.visibility</p:attrName>
                                        </p:attrNameLst>
                                      </p:cBhvr>
                                      <p:to>
                                        <p:strVal val="visible"/>
                                      </p:to>
                                    </p:set>
                                    <p:animEffect transition="in" filter="fade">
                                      <p:cBhvr>
                                        <p:cTn id="7" dur="2000"/>
                                        <p:tgtEl>
                                          <p:spTgt spid="67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0CBE814E-5DE1-4478-BDC1-4A80F8A47EED}" type="slidenum">
              <a:rPr lang="en-US"/>
              <a:pPr/>
              <a:t>17</a:t>
            </a:fld>
            <a:r>
              <a:rPr lang="en-US" dirty="0"/>
              <a:t> -</a:t>
            </a:r>
          </a:p>
        </p:txBody>
      </p:sp>
      <p:sp>
        <p:nvSpPr>
          <p:cNvPr id="681986" name="Rectangle 2"/>
          <p:cNvSpPr>
            <a:spLocks noGrp="1" noChangeArrowheads="1"/>
          </p:cNvSpPr>
          <p:nvPr>
            <p:ph type="title"/>
          </p:nvPr>
        </p:nvSpPr>
        <p:spPr/>
        <p:txBody>
          <a:bodyPr/>
          <a:lstStyle/>
          <a:p>
            <a:r>
              <a:rPr lang="en-US" sz="1200" dirty="0"/>
              <a:t>Security Countermeasures &amp; Controls</a:t>
            </a:r>
            <a:br>
              <a:rPr lang="en-US" sz="1200" dirty="0"/>
            </a:br>
            <a:r>
              <a:rPr lang="en-US" dirty="0"/>
              <a:t>Security of Data-Link Layer</a:t>
            </a:r>
          </a:p>
        </p:txBody>
      </p:sp>
      <p:sp>
        <p:nvSpPr>
          <p:cNvPr id="681987" name="Rectangle 3"/>
          <p:cNvSpPr>
            <a:spLocks noGrp="1" noChangeArrowheads="1"/>
          </p:cNvSpPr>
          <p:nvPr>
            <p:ph type="body" idx="1"/>
          </p:nvPr>
        </p:nvSpPr>
        <p:spPr>
          <a:xfrm>
            <a:off x="685800" y="1143000"/>
            <a:ext cx="7772400" cy="5562600"/>
          </a:xfrm>
        </p:spPr>
        <p:txBody>
          <a:bodyPr/>
          <a:lstStyle/>
          <a:p>
            <a:pPr>
              <a:buFontTx/>
              <a:buNone/>
            </a:pPr>
            <a:r>
              <a:rPr lang="en-US" dirty="0"/>
              <a:t>Confidentiality and Integrity of Data-Link Layer</a:t>
            </a:r>
          </a:p>
          <a:p>
            <a:pPr>
              <a:buClr>
                <a:srgbClr val="003399"/>
              </a:buClr>
            </a:pPr>
            <a:r>
              <a:rPr lang="en-US" u="sng" dirty="0">
                <a:solidFill>
                  <a:srgbClr val="FF6600"/>
                </a:solidFill>
              </a:rPr>
              <a:t>SLIP</a:t>
            </a:r>
            <a:r>
              <a:rPr lang="en-US" dirty="0">
                <a:solidFill>
                  <a:srgbClr val="FF6600"/>
                </a:solidFill>
              </a:rPr>
              <a:t> </a:t>
            </a:r>
            <a:r>
              <a:rPr lang="en-US" dirty="0">
                <a:solidFill>
                  <a:srgbClr val="000099"/>
                </a:solidFill>
              </a:rPr>
              <a:t>(</a:t>
            </a:r>
            <a:r>
              <a:rPr lang="en-US" u="sng" dirty="0">
                <a:solidFill>
                  <a:srgbClr val="FF6600"/>
                </a:solidFill>
              </a:rPr>
              <a:t>Serial Line Internet Protocol</a:t>
            </a:r>
            <a:r>
              <a:rPr lang="en-US" dirty="0">
                <a:solidFill>
                  <a:srgbClr val="000099"/>
                </a:solidFill>
              </a:rPr>
              <a:t>)</a:t>
            </a:r>
          </a:p>
          <a:p>
            <a:pPr>
              <a:buClr>
                <a:srgbClr val="003399"/>
              </a:buClr>
            </a:pPr>
            <a:r>
              <a:rPr lang="en-US" u="sng" dirty="0">
                <a:solidFill>
                  <a:srgbClr val="FF6600"/>
                </a:solidFill>
              </a:rPr>
              <a:t>PPP</a:t>
            </a:r>
            <a:r>
              <a:rPr lang="en-US" dirty="0">
                <a:solidFill>
                  <a:srgbClr val="FF6600"/>
                </a:solidFill>
              </a:rPr>
              <a:t> </a:t>
            </a:r>
            <a:r>
              <a:rPr lang="en-US" dirty="0">
                <a:solidFill>
                  <a:srgbClr val="000099"/>
                </a:solidFill>
              </a:rPr>
              <a:t>(</a:t>
            </a:r>
            <a:r>
              <a:rPr lang="en-US" u="sng" dirty="0">
                <a:solidFill>
                  <a:srgbClr val="FF6600"/>
                </a:solidFill>
              </a:rPr>
              <a:t>Point-to-Point Protocol</a:t>
            </a:r>
            <a:r>
              <a:rPr lang="en-US" dirty="0">
                <a:solidFill>
                  <a:srgbClr val="000099"/>
                </a:solidFill>
              </a:rPr>
              <a:t>)</a:t>
            </a:r>
          </a:p>
          <a:p>
            <a:pPr>
              <a:buClr>
                <a:srgbClr val="003399"/>
              </a:buClr>
            </a:pPr>
            <a:r>
              <a:rPr lang="en-US" u="sng" dirty="0">
                <a:solidFill>
                  <a:srgbClr val="FF6600"/>
                </a:solidFill>
              </a:rPr>
              <a:t>L2TP</a:t>
            </a:r>
            <a:r>
              <a:rPr lang="en-US" dirty="0">
                <a:solidFill>
                  <a:srgbClr val="FF6600"/>
                </a:solidFill>
              </a:rPr>
              <a:t> </a:t>
            </a:r>
            <a:r>
              <a:rPr lang="en-US" dirty="0">
                <a:solidFill>
                  <a:srgbClr val="000099"/>
                </a:solidFill>
              </a:rPr>
              <a:t>(</a:t>
            </a:r>
            <a:r>
              <a:rPr lang="en-US" u="sng" dirty="0">
                <a:solidFill>
                  <a:srgbClr val="FF6600"/>
                </a:solidFill>
              </a:rPr>
              <a:t>Layer 2 Tunnel Protocol</a:t>
            </a:r>
            <a:r>
              <a:rPr lang="en-US" dirty="0">
                <a:solidFill>
                  <a:srgbClr val="000099"/>
                </a:solidFill>
              </a:rPr>
              <a:t>)</a:t>
            </a:r>
          </a:p>
          <a:p>
            <a:pPr>
              <a:buClr>
                <a:srgbClr val="003399"/>
              </a:buClr>
            </a:pPr>
            <a:r>
              <a:rPr lang="en-US" dirty="0"/>
              <a:t>Link Encryption (i.e. Link / Bulk Encryptor) : ISDN, Frame Relay, ATM</a:t>
            </a:r>
          </a:p>
          <a:p>
            <a:pPr>
              <a:buClr>
                <a:srgbClr val="003399"/>
              </a:buClr>
            </a:pPr>
            <a:r>
              <a:rPr lang="en-US" dirty="0"/>
              <a:t>RF:</a:t>
            </a:r>
          </a:p>
          <a:p>
            <a:pPr lvl="1">
              <a:buClr>
                <a:srgbClr val="003399"/>
              </a:buClr>
            </a:pPr>
            <a:r>
              <a:rPr lang="en-US" dirty="0">
                <a:solidFill>
                  <a:srgbClr val="000099"/>
                </a:solidFill>
              </a:rPr>
              <a:t>LAN:</a:t>
            </a:r>
            <a:r>
              <a:rPr lang="en-US" dirty="0">
                <a:solidFill>
                  <a:srgbClr val="FF6600"/>
                </a:solidFill>
              </a:rPr>
              <a:t> </a:t>
            </a:r>
            <a:r>
              <a:rPr lang="en-US" u="sng" dirty="0">
                <a:solidFill>
                  <a:srgbClr val="FF6600"/>
                </a:solidFill>
              </a:rPr>
              <a:t>WEP</a:t>
            </a:r>
            <a:r>
              <a:rPr lang="en-US" dirty="0">
                <a:solidFill>
                  <a:srgbClr val="FF6600"/>
                </a:solidFill>
              </a:rPr>
              <a:t> </a:t>
            </a:r>
            <a:r>
              <a:rPr lang="en-US" dirty="0">
                <a:solidFill>
                  <a:srgbClr val="000099"/>
                </a:solidFill>
              </a:rPr>
              <a:t>(</a:t>
            </a:r>
            <a:r>
              <a:rPr lang="en-US" dirty="0"/>
              <a:t>Wired Equivalent Privacy</a:t>
            </a:r>
            <a:r>
              <a:rPr lang="en-US" dirty="0">
                <a:solidFill>
                  <a:srgbClr val="000099"/>
                </a:solidFill>
              </a:rPr>
              <a:t>)</a:t>
            </a:r>
            <a:r>
              <a:rPr lang="en-US" dirty="0"/>
              <a:t>, </a:t>
            </a:r>
            <a:r>
              <a:rPr lang="en-US" u="sng" dirty="0">
                <a:solidFill>
                  <a:srgbClr val="FF6600"/>
                </a:solidFill>
              </a:rPr>
              <a:t>EAP</a:t>
            </a:r>
            <a:r>
              <a:rPr lang="en-US" dirty="0">
                <a:solidFill>
                  <a:srgbClr val="FF6600"/>
                </a:solidFill>
              </a:rPr>
              <a:t> </a:t>
            </a:r>
            <a:r>
              <a:rPr lang="en-US" dirty="0">
                <a:solidFill>
                  <a:srgbClr val="000099"/>
                </a:solidFill>
              </a:rPr>
              <a:t>(</a:t>
            </a:r>
            <a:r>
              <a:rPr lang="en-US" dirty="0"/>
              <a:t>Extensible Authentication Protocol</a:t>
            </a:r>
            <a:r>
              <a:rPr lang="en-US" dirty="0">
                <a:solidFill>
                  <a:srgbClr val="000099"/>
                </a:solidFill>
              </a:rPr>
              <a:t>),</a:t>
            </a:r>
            <a:r>
              <a:rPr lang="en-US" dirty="0">
                <a:solidFill>
                  <a:srgbClr val="FF6600"/>
                </a:solidFill>
              </a:rPr>
              <a:t> </a:t>
            </a:r>
            <a:r>
              <a:rPr lang="en-US" u="sng" dirty="0" smtClean="0">
                <a:solidFill>
                  <a:srgbClr val="FF6600"/>
                </a:solidFill>
              </a:rPr>
              <a:t>IEEE 802.1X</a:t>
            </a:r>
            <a:endParaRPr lang="en-US" dirty="0"/>
          </a:p>
          <a:p>
            <a:pPr lvl="1">
              <a:buClr>
                <a:srgbClr val="003399"/>
              </a:buClr>
            </a:pPr>
            <a:r>
              <a:rPr lang="en-US" dirty="0"/>
              <a:t>WAN: AN/PSC-5 Radio (w/ embedded encryption for SATCOM, DAMA, LOS communications), TADIL-J (Link-16) (w/ embedded encryption for LOS communications</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B08FC9CE-8938-4AF8-A99F-63412353673E}" type="slidenum">
              <a:rPr lang="en-US"/>
              <a:pPr/>
              <a:t>18</a:t>
            </a:fld>
            <a:r>
              <a:rPr lang="en-US" dirty="0"/>
              <a:t> -</a:t>
            </a:r>
          </a:p>
        </p:txBody>
      </p:sp>
      <p:sp>
        <p:nvSpPr>
          <p:cNvPr id="684034" name="Rectangle 2"/>
          <p:cNvSpPr>
            <a:spLocks noGrp="1" noChangeArrowheads="1"/>
          </p:cNvSpPr>
          <p:nvPr>
            <p:ph type="title"/>
          </p:nvPr>
        </p:nvSpPr>
        <p:spPr/>
        <p:txBody>
          <a:bodyPr/>
          <a:lstStyle/>
          <a:p>
            <a:r>
              <a:rPr lang="en-US" sz="1200" dirty="0"/>
              <a:t>Security of Data-Link Layer</a:t>
            </a:r>
            <a:br>
              <a:rPr lang="en-US" sz="1200" dirty="0"/>
            </a:br>
            <a:r>
              <a:rPr lang="en-US" dirty="0"/>
              <a:t>Serial Line Internet Protocol (SLIP)</a:t>
            </a:r>
          </a:p>
        </p:txBody>
      </p:sp>
      <p:sp>
        <p:nvSpPr>
          <p:cNvPr id="684035" name="Rectangle 3"/>
          <p:cNvSpPr>
            <a:spLocks noGrp="1" noChangeArrowheads="1"/>
          </p:cNvSpPr>
          <p:nvPr>
            <p:ph type="body" idx="1"/>
          </p:nvPr>
        </p:nvSpPr>
        <p:spPr/>
        <p:txBody>
          <a:bodyPr/>
          <a:lstStyle/>
          <a:p>
            <a:pPr>
              <a:buClr>
                <a:srgbClr val="003399"/>
              </a:buClr>
            </a:pPr>
            <a:r>
              <a:rPr lang="en-US" u="sng" dirty="0">
                <a:solidFill>
                  <a:srgbClr val="FF6600"/>
                </a:solidFill>
              </a:rPr>
              <a:t>SLIP</a:t>
            </a:r>
            <a:r>
              <a:rPr lang="en-US" dirty="0">
                <a:solidFill>
                  <a:srgbClr val="FF9900"/>
                </a:solidFill>
              </a:rPr>
              <a:t> </a:t>
            </a:r>
            <a:r>
              <a:rPr lang="en-US" dirty="0">
                <a:solidFill>
                  <a:srgbClr val="000099"/>
                </a:solidFill>
              </a:rPr>
              <a:t>(</a:t>
            </a:r>
            <a:r>
              <a:rPr lang="en-US" u="sng" dirty="0">
                <a:solidFill>
                  <a:srgbClr val="FF6600"/>
                </a:solidFill>
              </a:rPr>
              <a:t>Serial Line Internet Protocol</a:t>
            </a:r>
            <a:r>
              <a:rPr lang="en-US" dirty="0">
                <a:solidFill>
                  <a:srgbClr val="000099"/>
                </a:solidFill>
              </a:rPr>
              <a:t>)</a:t>
            </a:r>
            <a:r>
              <a:rPr lang="en-US" dirty="0"/>
              <a:t> is a packet framing protocol that encapsulates IP packets on a serial </a:t>
            </a:r>
            <a:r>
              <a:rPr lang="en-US" dirty="0" smtClean="0"/>
              <a:t>line</a:t>
            </a:r>
            <a:endParaRPr lang="en-US" dirty="0"/>
          </a:p>
          <a:p>
            <a:pPr>
              <a:buClr>
                <a:srgbClr val="003399"/>
              </a:buClr>
            </a:pPr>
            <a:r>
              <a:rPr lang="en-US" dirty="0"/>
              <a:t>Runs over variety of network media: </a:t>
            </a:r>
          </a:p>
          <a:p>
            <a:pPr lvl="1">
              <a:buClr>
                <a:srgbClr val="003399"/>
              </a:buClr>
            </a:pPr>
            <a:r>
              <a:rPr lang="en-US" dirty="0"/>
              <a:t>LAN: Ethernet, Token Ring</a:t>
            </a:r>
          </a:p>
          <a:p>
            <a:pPr lvl="1">
              <a:buClr>
                <a:srgbClr val="003399"/>
              </a:buClr>
            </a:pPr>
            <a:r>
              <a:rPr lang="en-US" dirty="0"/>
              <a:t>WAN: X.25, Satellite links, and serial </a:t>
            </a:r>
            <a:r>
              <a:rPr lang="en-US" dirty="0" smtClean="0"/>
              <a:t>lines</a:t>
            </a:r>
            <a:endParaRPr lang="en-US" dirty="0"/>
          </a:p>
          <a:p>
            <a:pPr>
              <a:buClr>
                <a:srgbClr val="003399"/>
              </a:buClr>
            </a:pPr>
            <a:r>
              <a:rPr lang="en-US" dirty="0" smtClean="0"/>
              <a:t>Supports </a:t>
            </a:r>
            <a:r>
              <a:rPr lang="en-US" dirty="0"/>
              <a:t>only one network protocol at a time</a:t>
            </a:r>
            <a:r>
              <a:rPr lang="en-US" dirty="0" smtClean="0"/>
              <a:t>.</a:t>
            </a:r>
            <a:endParaRPr lang="en-US" dirty="0"/>
          </a:p>
          <a:p>
            <a:pPr>
              <a:buClr>
                <a:srgbClr val="003399"/>
              </a:buClr>
            </a:pPr>
            <a:r>
              <a:rPr lang="en-US" dirty="0"/>
              <a:t>No error correction</a:t>
            </a:r>
          </a:p>
          <a:p>
            <a:pPr>
              <a:buClr>
                <a:srgbClr val="003399"/>
              </a:buClr>
            </a:pPr>
            <a:r>
              <a:rPr lang="en-US" dirty="0"/>
              <a:t>No </a:t>
            </a:r>
            <a:r>
              <a:rPr lang="en-US" dirty="0" smtClean="0"/>
              <a:t>security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4873DCE1-B1C5-4F5D-8D26-6ECB8899D35B}" type="slidenum">
              <a:rPr lang="en-US"/>
              <a:pPr/>
              <a:t>19</a:t>
            </a:fld>
            <a:r>
              <a:rPr lang="en-US" dirty="0"/>
              <a:t> -</a:t>
            </a:r>
          </a:p>
        </p:txBody>
      </p:sp>
      <p:sp>
        <p:nvSpPr>
          <p:cNvPr id="686082" name="Rectangle 2"/>
          <p:cNvSpPr>
            <a:spLocks noGrp="1" noChangeArrowheads="1"/>
          </p:cNvSpPr>
          <p:nvPr>
            <p:ph type="title"/>
          </p:nvPr>
        </p:nvSpPr>
        <p:spPr/>
        <p:txBody>
          <a:bodyPr/>
          <a:lstStyle/>
          <a:p>
            <a:r>
              <a:rPr lang="en-US" sz="1200" dirty="0"/>
              <a:t>Security of Data-Link Layer</a:t>
            </a:r>
            <a:br>
              <a:rPr lang="en-US" sz="1200" dirty="0"/>
            </a:br>
            <a:r>
              <a:rPr lang="en-US" dirty="0"/>
              <a:t>Point-to-Point Protocol (PPP)</a:t>
            </a:r>
          </a:p>
        </p:txBody>
      </p:sp>
      <p:sp>
        <p:nvSpPr>
          <p:cNvPr id="686083" name="Rectangle 3"/>
          <p:cNvSpPr>
            <a:spLocks noGrp="1" noChangeArrowheads="1"/>
          </p:cNvSpPr>
          <p:nvPr>
            <p:ph type="body" idx="1"/>
          </p:nvPr>
        </p:nvSpPr>
        <p:spPr>
          <a:xfrm>
            <a:off x="685800" y="1143000"/>
            <a:ext cx="7772400" cy="5334000"/>
          </a:xfrm>
        </p:spPr>
        <p:txBody>
          <a:bodyPr/>
          <a:lstStyle/>
          <a:p>
            <a:pPr>
              <a:buClr>
                <a:srgbClr val="003399"/>
              </a:buClr>
            </a:pPr>
            <a:r>
              <a:rPr lang="en-US" u="sng" dirty="0">
                <a:solidFill>
                  <a:srgbClr val="FF6600"/>
                </a:solidFill>
              </a:rPr>
              <a:t>PPP</a:t>
            </a:r>
            <a:r>
              <a:rPr lang="en-US" dirty="0">
                <a:solidFill>
                  <a:srgbClr val="FF9900"/>
                </a:solidFill>
              </a:rPr>
              <a:t> </a:t>
            </a:r>
            <a:r>
              <a:rPr lang="en-US" dirty="0">
                <a:solidFill>
                  <a:srgbClr val="000099"/>
                </a:solidFill>
              </a:rPr>
              <a:t>(</a:t>
            </a:r>
            <a:r>
              <a:rPr lang="en-US" u="sng" dirty="0">
                <a:solidFill>
                  <a:srgbClr val="FF6600"/>
                </a:solidFill>
              </a:rPr>
              <a:t>Point-to-Point Protocol</a:t>
            </a:r>
            <a:r>
              <a:rPr lang="en-US" dirty="0">
                <a:solidFill>
                  <a:srgbClr val="000099"/>
                </a:solidFill>
              </a:rPr>
              <a:t>)</a:t>
            </a:r>
            <a:r>
              <a:rPr lang="en-US" dirty="0"/>
              <a:t> is a encapsulation mechanism for transporting </a:t>
            </a:r>
            <a:r>
              <a:rPr lang="en-US" u="sng" dirty="0">
                <a:solidFill>
                  <a:srgbClr val="FF6600"/>
                </a:solidFill>
              </a:rPr>
              <a:t>multi-protocol</a:t>
            </a:r>
            <a:r>
              <a:rPr lang="en-US" dirty="0"/>
              <a:t> packets across Layer 2 point-to-point links. (RFC 1661</a:t>
            </a:r>
            <a:r>
              <a:rPr lang="en-US" dirty="0" smtClean="0"/>
              <a:t>)</a:t>
            </a:r>
            <a:endParaRPr lang="en-US" dirty="0"/>
          </a:p>
          <a:p>
            <a:pPr lvl="1">
              <a:buClr>
                <a:srgbClr val="003399"/>
              </a:buClr>
            </a:pPr>
            <a:r>
              <a:rPr lang="en-US" dirty="0"/>
              <a:t>ISDN, Frame Relay, ATM, etc.</a:t>
            </a:r>
          </a:p>
          <a:p>
            <a:pPr>
              <a:buClr>
                <a:srgbClr val="003399"/>
              </a:buClr>
            </a:pPr>
            <a:r>
              <a:rPr lang="en-US" dirty="0"/>
              <a:t>PPP replaces SLIP because:</a:t>
            </a:r>
          </a:p>
          <a:p>
            <a:pPr lvl="1">
              <a:buClr>
                <a:srgbClr val="003399"/>
              </a:buClr>
            </a:pPr>
            <a:r>
              <a:rPr lang="en-US" dirty="0"/>
              <a:t>Support multiple network protocols (IP, AppleTalk, IPX, etc.) in a </a:t>
            </a:r>
            <a:r>
              <a:rPr lang="en-US" dirty="0" smtClean="0"/>
              <a:t>session</a:t>
            </a:r>
            <a:endParaRPr lang="en-US" dirty="0"/>
          </a:p>
          <a:p>
            <a:pPr lvl="1">
              <a:buClr>
                <a:srgbClr val="003399"/>
              </a:buClr>
            </a:pPr>
            <a:r>
              <a:rPr lang="en-US" dirty="0"/>
              <a:t>Options for </a:t>
            </a:r>
            <a:r>
              <a:rPr lang="en-US" dirty="0" smtClean="0"/>
              <a:t>authentication</a:t>
            </a:r>
            <a:endParaRPr lang="en-US" dirty="0"/>
          </a:p>
          <a:p>
            <a:pPr>
              <a:buClr>
                <a:srgbClr val="003399"/>
              </a:buClr>
            </a:pPr>
            <a:r>
              <a:rPr lang="en-US" dirty="0"/>
              <a:t>Security features:</a:t>
            </a:r>
          </a:p>
          <a:p>
            <a:pPr lvl="1">
              <a:buClr>
                <a:srgbClr val="003399"/>
              </a:buClr>
            </a:pPr>
            <a:r>
              <a:rPr lang="en-US" u="sng" dirty="0">
                <a:solidFill>
                  <a:srgbClr val="FF6600"/>
                </a:solidFill>
              </a:rPr>
              <a:t>PAP</a:t>
            </a:r>
            <a:r>
              <a:rPr lang="en-US" dirty="0"/>
              <a:t> (Password Authentication Protocol</a:t>
            </a:r>
            <a:r>
              <a:rPr lang="en-US" dirty="0" smtClean="0"/>
              <a:t>)</a:t>
            </a:r>
            <a:endParaRPr lang="en-US" dirty="0"/>
          </a:p>
          <a:p>
            <a:pPr lvl="1">
              <a:buClr>
                <a:srgbClr val="003399"/>
              </a:buClr>
            </a:pPr>
            <a:r>
              <a:rPr lang="en-US" u="sng" dirty="0">
                <a:solidFill>
                  <a:srgbClr val="FF6600"/>
                </a:solidFill>
              </a:rPr>
              <a:t>CHAP</a:t>
            </a:r>
            <a:r>
              <a:rPr lang="en-US" dirty="0"/>
              <a:t> (Challenge Handshake Authentication Protocol</a:t>
            </a:r>
            <a:r>
              <a:rPr lang="en-US" dirty="0" smtClean="0"/>
              <a:t>)</a:t>
            </a:r>
            <a:endParaRPr lang="en-US" dirty="0"/>
          </a:p>
          <a:p>
            <a:pPr lvl="1">
              <a:buClr>
                <a:srgbClr val="003399"/>
              </a:buClr>
            </a:pPr>
            <a:r>
              <a:rPr lang="en-US" u="sng" dirty="0">
                <a:solidFill>
                  <a:srgbClr val="FF6600"/>
                </a:solidFill>
              </a:rPr>
              <a:t>EAP</a:t>
            </a:r>
            <a:r>
              <a:rPr lang="en-US" dirty="0"/>
              <a:t> (Extensible Authentication Protocol</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smtClean="0"/>
              <a:t>Learning Objectives </a:t>
            </a:r>
            <a:br>
              <a:rPr lang="en-US" smtClean="0"/>
            </a:br>
            <a:r>
              <a:rPr lang="en-US" smtClean="0"/>
              <a:t>Telecommunications &amp; Network Security Domain – Part 2</a:t>
            </a:r>
            <a:endParaRPr lang="en-US" dirty="0"/>
          </a:p>
        </p:txBody>
      </p:sp>
      <p:sp>
        <p:nvSpPr>
          <p:cNvPr id="815107" name="Rectangle 3"/>
          <p:cNvSpPr>
            <a:spLocks noGrp="1" noChangeArrowheads="1"/>
          </p:cNvSpPr>
          <p:nvPr>
            <p:ph type="body" idx="1"/>
          </p:nvPr>
        </p:nvSpPr>
        <p:spPr/>
        <p:txBody>
          <a:bodyPr/>
          <a:lstStyle/>
          <a:p>
            <a:pPr marL="0" indent="0">
              <a:buNone/>
            </a:pPr>
            <a:r>
              <a:rPr lang="en-US" sz="2000" dirty="0"/>
              <a:t>The Telecommunications and Network Security domain encompasses the structures, techniques, transport protocols, and security measures used to provide integrity, availability, confidentiality, and authentication for transmissions over private and public communication networks.</a:t>
            </a:r>
          </a:p>
          <a:p>
            <a:pPr marL="0" indent="0">
              <a:buNone/>
            </a:pPr>
            <a:r>
              <a:rPr lang="en-US" sz="2000" dirty="0"/>
              <a:t>The candidate is expected to demonstrate an understanding of communications and network security as it relates to data communications in local area and wide area networks, remote access, internet/intranet/extranet configurations. Candidates should be knowledgeable with network equipment such as switches, bridges, and routers, as well as networking protocols (e.g., TCP/IP, </a:t>
            </a:r>
            <a:r>
              <a:rPr lang="en-US" sz="2000" dirty="0" err="1"/>
              <a:t>IPSec</a:t>
            </a:r>
            <a:r>
              <a:rPr lang="en-US" sz="2000" dirty="0"/>
              <a:t>,) and VPNs.</a:t>
            </a:r>
          </a:p>
        </p:txBody>
      </p:sp>
      <p:sp>
        <p:nvSpPr>
          <p:cNvPr id="5" name="Slide Number Placeholder 3"/>
          <p:cNvSpPr>
            <a:spLocks noGrp="1"/>
          </p:cNvSpPr>
          <p:nvPr>
            <p:ph type="sldNum" sz="quarter" idx="10"/>
          </p:nvPr>
        </p:nvSpPr>
        <p:spPr/>
        <p:txBody>
          <a:bodyPr/>
          <a:lstStyle/>
          <a:p>
            <a:r>
              <a:rPr lang="en-US" smtClean="0"/>
              <a:t>- </a:t>
            </a:r>
            <a:fld id="{0F483E1D-D996-4245-AA37-3243F1FFC640}" type="slidenum">
              <a:rPr lang="en-US" smtClean="0"/>
              <a:pPr/>
              <a:t>2</a:t>
            </a:fld>
            <a:r>
              <a:rPr lang="en-US" smtClean="0"/>
              <a:t> -</a:t>
            </a:r>
            <a:endParaRPr lang="en-US" dirty="0"/>
          </a:p>
        </p:txBody>
      </p:sp>
      <p:sp>
        <p:nvSpPr>
          <p:cNvPr id="6" name="Text Box 4"/>
          <p:cNvSpPr txBox="1">
            <a:spLocks noChangeArrowheads="1"/>
          </p:cNvSpPr>
          <p:nvPr/>
        </p:nvSpPr>
        <p:spPr bwMode="auto">
          <a:xfrm>
            <a:off x="5257800" y="6277430"/>
            <a:ext cx="3360728" cy="276999"/>
          </a:xfrm>
          <a:prstGeom prst="rect">
            <a:avLst/>
          </a:prstGeom>
          <a:noFill/>
          <a:ln w="9525">
            <a:noFill/>
            <a:miter lim="800000"/>
            <a:headEnd/>
            <a:tailEnd/>
          </a:ln>
        </p:spPr>
        <p:txBody>
          <a:bodyPr wrap="none">
            <a:spAutoFit/>
          </a:bodyPr>
          <a:lstStyle/>
          <a:p>
            <a:r>
              <a:rPr lang="en-US" b="1" dirty="0">
                <a:solidFill>
                  <a:srgbClr val="003399"/>
                </a:solidFill>
              </a:rPr>
              <a:t>Reference</a:t>
            </a:r>
            <a:r>
              <a:rPr lang="en-US" dirty="0">
                <a:solidFill>
                  <a:srgbClr val="003399"/>
                </a:solidFill>
              </a:rPr>
              <a:t>: </a:t>
            </a:r>
            <a:r>
              <a:rPr lang="en-US" i="1" dirty="0">
                <a:solidFill>
                  <a:srgbClr val="003399"/>
                </a:solidFill>
              </a:rPr>
              <a:t>CISSP CIB</a:t>
            </a:r>
            <a:r>
              <a:rPr lang="en-US" dirty="0">
                <a:solidFill>
                  <a:srgbClr val="003399"/>
                </a:solidFill>
              </a:rPr>
              <a:t>, </a:t>
            </a:r>
            <a:r>
              <a:rPr lang="en-US" dirty="0" smtClean="0">
                <a:solidFill>
                  <a:srgbClr val="003399"/>
                </a:solidFill>
              </a:rPr>
              <a:t>January 2012 (Rev. </a:t>
            </a:r>
            <a:r>
              <a:rPr lang="en-US" smtClean="0">
                <a:solidFill>
                  <a:srgbClr val="003399"/>
                </a:solidFill>
              </a:rPr>
              <a:t>5)</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3491C6B2-0D4F-4B4A-B479-6E846ACACBBC}" type="slidenum">
              <a:rPr lang="en-US"/>
              <a:pPr/>
              <a:t>20</a:t>
            </a:fld>
            <a:r>
              <a:rPr lang="en-US" dirty="0"/>
              <a:t> -</a:t>
            </a:r>
          </a:p>
        </p:txBody>
      </p:sp>
      <p:sp>
        <p:nvSpPr>
          <p:cNvPr id="688130" name="Rectangle 2"/>
          <p:cNvSpPr>
            <a:spLocks noGrp="1" noChangeArrowheads="1"/>
          </p:cNvSpPr>
          <p:nvPr>
            <p:ph type="title"/>
          </p:nvPr>
        </p:nvSpPr>
        <p:spPr/>
        <p:txBody>
          <a:bodyPr/>
          <a:lstStyle/>
          <a:p>
            <a:r>
              <a:rPr lang="en-US" sz="1200" dirty="0"/>
              <a:t>Security of Data-Link Layer</a:t>
            </a:r>
            <a:br>
              <a:rPr lang="en-US" sz="1200" dirty="0"/>
            </a:br>
            <a:r>
              <a:rPr lang="en-US" dirty="0"/>
              <a:t>Point-to-Point Protocol (PPP)</a:t>
            </a:r>
          </a:p>
        </p:txBody>
      </p:sp>
      <p:sp>
        <p:nvSpPr>
          <p:cNvPr id="688131" name="Rectangle 3"/>
          <p:cNvSpPr>
            <a:spLocks noGrp="1" noChangeArrowheads="1"/>
          </p:cNvSpPr>
          <p:nvPr>
            <p:ph type="body" idx="1"/>
          </p:nvPr>
        </p:nvSpPr>
        <p:spPr/>
        <p:txBody>
          <a:bodyPr/>
          <a:lstStyle/>
          <a:p>
            <a:pPr marL="457200" indent="-457200">
              <a:buClr>
                <a:srgbClr val="003399"/>
              </a:buClr>
            </a:pPr>
            <a:r>
              <a:rPr lang="en-US" u="sng" dirty="0">
                <a:solidFill>
                  <a:srgbClr val="FF6600"/>
                </a:solidFill>
              </a:rPr>
              <a:t>PAP</a:t>
            </a:r>
            <a:r>
              <a:rPr lang="en-US" dirty="0">
                <a:solidFill>
                  <a:srgbClr val="FF9900"/>
                </a:solidFill>
              </a:rPr>
              <a:t> </a:t>
            </a:r>
            <a:r>
              <a:rPr lang="en-US" dirty="0">
                <a:solidFill>
                  <a:srgbClr val="000099"/>
                </a:solidFill>
              </a:rPr>
              <a:t>(</a:t>
            </a:r>
            <a:r>
              <a:rPr lang="en-US" u="sng" dirty="0">
                <a:solidFill>
                  <a:srgbClr val="FF6600"/>
                </a:solidFill>
              </a:rPr>
              <a:t>Password Authentication Protocol</a:t>
            </a:r>
            <a:r>
              <a:rPr lang="en-US" dirty="0">
                <a:solidFill>
                  <a:srgbClr val="000099"/>
                </a:solidFill>
              </a:rPr>
              <a:t>)</a:t>
            </a:r>
            <a:r>
              <a:rPr lang="en-US" dirty="0"/>
              <a:t> (RFC 1334)</a:t>
            </a:r>
          </a:p>
          <a:p>
            <a:pPr marL="838200" lvl="1" indent="-381000">
              <a:buClr>
                <a:srgbClr val="003399"/>
              </a:buClr>
            </a:pPr>
            <a:r>
              <a:rPr lang="en-US" dirty="0"/>
              <a:t>Authentication process is in </a:t>
            </a:r>
            <a:r>
              <a:rPr lang="en-US" u="sng" dirty="0">
                <a:solidFill>
                  <a:srgbClr val="FF6600"/>
                </a:solidFill>
              </a:rPr>
              <a:t>plaintext</a:t>
            </a:r>
            <a:r>
              <a:rPr lang="en-US" u="sng" dirty="0">
                <a:solidFill>
                  <a:srgbClr val="000099"/>
                </a:solidFill>
              </a:rPr>
              <a:t>,</a:t>
            </a:r>
            <a:r>
              <a:rPr lang="en-US" u="sng" dirty="0">
                <a:solidFill>
                  <a:srgbClr val="FF6600"/>
                </a:solidFill>
              </a:rPr>
              <a:t> and it is send over the established </a:t>
            </a:r>
            <a:r>
              <a:rPr lang="en-US" u="sng" dirty="0" smtClean="0">
                <a:solidFill>
                  <a:srgbClr val="FF6600"/>
                </a:solidFill>
              </a:rPr>
              <a:t>link</a:t>
            </a:r>
            <a:endParaRPr lang="en-US" dirty="0">
              <a:solidFill>
                <a:srgbClr val="000099"/>
              </a:solidFill>
            </a:endParaRPr>
          </a:p>
          <a:p>
            <a:pPr marL="457200" indent="-457200">
              <a:buClr>
                <a:srgbClr val="003399"/>
              </a:buClr>
            </a:pPr>
            <a:r>
              <a:rPr lang="en-US" u="sng" dirty="0">
                <a:solidFill>
                  <a:srgbClr val="FF6600"/>
                </a:solidFill>
              </a:rPr>
              <a:t>CHAP</a:t>
            </a:r>
            <a:r>
              <a:rPr lang="en-US" dirty="0">
                <a:solidFill>
                  <a:srgbClr val="FF9900"/>
                </a:solidFill>
              </a:rPr>
              <a:t> </a:t>
            </a:r>
            <a:r>
              <a:rPr lang="en-US" dirty="0">
                <a:solidFill>
                  <a:srgbClr val="000099"/>
                </a:solidFill>
              </a:rPr>
              <a:t>(</a:t>
            </a:r>
            <a:r>
              <a:rPr lang="en-US" u="sng" dirty="0">
                <a:solidFill>
                  <a:srgbClr val="FF6600"/>
                </a:solidFill>
              </a:rPr>
              <a:t>Challenge Handshake Authentication Protocol</a:t>
            </a:r>
            <a:r>
              <a:rPr lang="en-US" dirty="0">
                <a:solidFill>
                  <a:srgbClr val="000099"/>
                </a:solidFill>
              </a:rPr>
              <a:t>)</a:t>
            </a:r>
            <a:r>
              <a:rPr lang="en-US" dirty="0"/>
              <a:t> (RFC 1994, replaces RFC 1334)</a:t>
            </a:r>
          </a:p>
          <a:p>
            <a:pPr marL="838200" lvl="1" indent="-381000">
              <a:buClr>
                <a:srgbClr val="003399"/>
              </a:buClr>
            </a:pPr>
            <a:r>
              <a:rPr lang="en-US" dirty="0"/>
              <a:t>Protection against playback attack by using 3-way handshake:</a:t>
            </a:r>
          </a:p>
          <a:p>
            <a:pPr marL="1257300" lvl="2" indent="-342900">
              <a:buClr>
                <a:srgbClr val="003399"/>
              </a:buClr>
              <a:buFontTx/>
              <a:buAutoNum type="arabicPeriod"/>
            </a:pPr>
            <a:r>
              <a:rPr lang="en-US" dirty="0"/>
              <a:t>After link established, authenticator sends a “challenge” message to the </a:t>
            </a:r>
            <a:r>
              <a:rPr lang="en-US" dirty="0" smtClean="0"/>
              <a:t>peer</a:t>
            </a:r>
            <a:endParaRPr lang="en-US" dirty="0"/>
          </a:p>
          <a:p>
            <a:pPr marL="1257300" lvl="2" indent="-342900">
              <a:buClr>
                <a:srgbClr val="003399"/>
              </a:buClr>
              <a:buFontTx/>
              <a:buAutoNum type="arabicPeriod"/>
            </a:pPr>
            <a:r>
              <a:rPr lang="en-US" dirty="0"/>
              <a:t>Peer response with a value calculated using a “one-way hash”</a:t>
            </a:r>
          </a:p>
          <a:p>
            <a:pPr marL="1257300" lvl="2" indent="-342900">
              <a:buClr>
                <a:srgbClr val="003399"/>
              </a:buClr>
              <a:buFontTx/>
              <a:buAutoNum type="arabicPeriod"/>
            </a:pPr>
            <a:r>
              <a:rPr lang="en-US" dirty="0"/>
              <a:t>Authenticator calculate the expected hash value and match against the response</a:t>
            </a:r>
          </a:p>
          <a:p>
            <a:pPr marL="838200" lvl="1" indent="-381000">
              <a:buClr>
                <a:srgbClr val="003399"/>
              </a:buClr>
            </a:pPr>
            <a:r>
              <a:rPr lang="en-US" dirty="0"/>
              <a:t>CHAP requires that the “secret” key be available in plaintext form.  But </a:t>
            </a:r>
            <a:r>
              <a:rPr lang="en-US" u="sng" dirty="0">
                <a:solidFill>
                  <a:srgbClr val="FF6600"/>
                </a:solidFill>
              </a:rPr>
              <a:t>the “secret” key is NOT send over the </a:t>
            </a:r>
            <a:r>
              <a:rPr lang="en-US" u="sng" dirty="0" smtClean="0">
                <a:solidFill>
                  <a:srgbClr val="FF6600"/>
                </a:solidFill>
              </a:rPr>
              <a:t>link</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5A644CC5-52D6-490D-AB77-7BB32BD78B05}" type="slidenum">
              <a:rPr lang="en-US"/>
              <a:pPr/>
              <a:t>21</a:t>
            </a:fld>
            <a:r>
              <a:rPr lang="en-US" dirty="0"/>
              <a:t> -</a:t>
            </a:r>
          </a:p>
        </p:txBody>
      </p:sp>
      <p:sp>
        <p:nvSpPr>
          <p:cNvPr id="690178" name="Rectangle 2"/>
          <p:cNvSpPr>
            <a:spLocks noGrp="1" noChangeArrowheads="1"/>
          </p:cNvSpPr>
          <p:nvPr>
            <p:ph type="title"/>
          </p:nvPr>
        </p:nvSpPr>
        <p:spPr/>
        <p:txBody>
          <a:bodyPr/>
          <a:lstStyle/>
          <a:p>
            <a:r>
              <a:rPr lang="en-US" sz="1200" dirty="0"/>
              <a:t>Security of Data-Link Layer</a:t>
            </a:r>
            <a:br>
              <a:rPr lang="en-US" sz="1200" dirty="0"/>
            </a:br>
            <a:r>
              <a:rPr lang="en-US" dirty="0"/>
              <a:t>Point-to-Point Protocol (PPP)</a:t>
            </a:r>
          </a:p>
        </p:txBody>
      </p:sp>
      <p:sp>
        <p:nvSpPr>
          <p:cNvPr id="690179" name="Rectangle 3"/>
          <p:cNvSpPr>
            <a:spLocks noGrp="1" noChangeArrowheads="1"/>
          </p:cNvSpPr>
          <p:nvPr>
            <p:ph type="body" idx="1"/>
          </p:nvPr>
        </p:nvSpPr>
        <p:spPr/>
        <p:txBody>
          <a:bodyPr/>
          <a:lstStyle/>
          <a:p>
            <a:pPr>
              <a:lnSpc>
                <a:spcPct val="90000"/>
              </a:lnSpc>
              <a:buClr>
                <a:srgbClr val="003399"/>
              </a:buClr>
            </a:pPr>
            <a:r>
              <a:rPr lang="en-US" u="sng" dirty="0">
                <a:solidFill>
                  <a:srgbClr val="FF6600"/>
                </a:solidFill>
              </a:rPr>
              <a:t>EAP</a:t>
            </a:r>
            <a:r>
              <a:rPr lang="en-US" dirty="0">
                <a:solidFill>
                  <a:srgbClr val="FF9900"/>
                </a:solidFill>
              </a:rPr>
              <a:t> </a:t>
            </a:r>
            <a:r>
              <a:rPr lang="en-US" dirty="0">
                <a:solidFill>
                  <a:srgbClr val="000099"/>
                </a:solidFill>
              </a:rPr>
              <a:t>(</a:t>
            </a:r>
            <a:r>
              <a:rPr lang="en-US" u="sng" dirty="0">
                <a:solidFill>
                  <a:srgbClr val="FF6600"/>
                </a:solidFill>
              </a:rPr>
              <a:t>Extensible Authentication Protocol</a:t>
            </a:r>
            <a:r>
              <a:rPr lang="en-US" dirty="0">
                <a:solidFill>
                  <a:srgbClr val="000099"/>
                </a:solidFill>
              </a:rPr>
              <a:t>)</a:t>
            </a:r>
            <a:r>
              <a:rPr lang="en-US" dirty="0"/>
              <a:t> (RFC 2284) supports </a:t>
            </a:r>
            <a:r>
              <a:rPr lang="en-US" u="sng" dirty="0">
                <a:solidFill>
                  <a:srgbClr val="FF6600"/>
                </a:solidFill>
              </a:rPr>
              <a:t>multiple authentication mechanisms</a:t>
            </a:r>
            <a:r>
              <a:rPr lang="en-US" dirty="0"/>
              <a:t>:</a:t>
            </a:r>
          </a:p>
          <a:p>
            <a:pPr lvl="1">
              <a:lnSpc>
                <a:spcPct val="90000"/>
              </a:lnSpc>
              <a:buClr>
                <a:srgbClr val="003399"/>
              </a:buClr>
            </a:pPr>
            <a:r>
              <a:rPr lang="en-US" dirty="0"/>
              <a:t>MD5-Challenge</a:t>
            </a:r>
          </a:p>
          <a:p>
            <a:pPr lvl="1">
              <a:lnSpc>
                <a:spcPct val="90000"/>
              </a:lnSpc>
              <a:buClr>
                <a:srgbClr val="003399"/>
              </a:buClr>
            </a:pPr>
            <a:r>
              <a:rPr lang="en-US" dirty="0"/>
              <a:t>One-Time Password (OTP)</a:t>
            </a:r>
          </a:p>
          <a:p>
            <a:pPr lvl="1">
              <a:lnSpc>
                <a:spcPct val="90000"/>
              </a:lnSpc>
              <a:buClr>
                <a:srgbClr val="003399"/>
              </a:buClr>
            </a:pPr>
            <a:r>
              <a:rPr lang="en-US" dirty="0"/>
              <a:t>Generic Token Card</a:t>
            </a:r>
          </a:p>
          <a:p>
            <a:pPr>
              <a:lnSpc>
                <a:spcPct val="90000"/>
              </a:lnSpc>
              <a:buClr>
                <a:srgbClr val="003399"/>
              </a:buClr>
            </a:pPr>
            <a:r>
              <a:rPr lang="en-US" dirty="0"/>
              <a:t>Protection against playback attack by using </a:t>
            </a:r>
            <a:r>
              <a:rPr lang="en-US" u="sng" dirty="0">
                <a:solidFill>
                  <a:srgbClr val="FF6600"/>
                </a:solidFill>
              </a:rPr>
              <a:t>3-way handshake</a:t>
            </a:r>
            <a:r>
              <a:rPr lang="en-US" dirty="0"/>
              <a:t>:</a:t>
            </a:r>
          </a:p>
          <a:p>
            <a:pPr lvl="1">
              <a:lnSpc>
                <a:spcPct val="90000"/>
              </a:lnSpc>
              <a:buClr>
                <a:srgbClr val="003399"/>
              </a:buClr>
              <a:buFontTx/>
              <a:buAutoNum type="arabicPeriod"/>
            </a:pPr>
            <a:r>
              <a:rPr lang="en-US" dirty="0"/>
              <a:t>After link established, authenticator sends a authentication request message to the </a:t>
            </a:r>
            <a:r>
              <a:rPr lang="en-US" dirty="0" smtClean="0"/>
              <a:t>peer</a:t>
            </a:r>
            <a:endParaRPr lang="en-US" dirty="0"/>
          </a:p>
          <a:p>
            <a:pPr lvl="1">
              <a:lnSpc>
                <a:spcPct val="90000"/>
              </a:lnSpc>
              <a:buClr>
                <a:srgbClr val="003399"/>
              </a:buClr>
              <a:buFontTx/>
              <a:buAutoNum type="arabicPeriod"/>
            </a:pPr>
            <a:r>
              <a:rPr lang="en-US" dirty="0"/>
              <a:t>Peer send response with a set of values that matches authentication mechanism of the </a:t>
            </a:r>
            <a:r>
              <a:rPr lang="en-US" dirty="0" smtClean="0"/>
              <a:t>authenticator</a:t>
            </a:r>
            <a:endParaRPr lang="en-US" dirty="0"/>
          </a:p>
          <a:p>
            <a:pPr lvl="1">
              <a:lnSpc>
                <a:spcPct val="90000"/>
              </a:lnSpc>
              <a:buClr>
                <a:srgbClr val="003399"/>
              </a:buClr>
              <a:buFontTx/>
              <a:buAutoNum type="arabicPeriod"/>
            </a:pPr>
            <a:r>
              <a:rPr lang="en-US" dirty="0"/>
              <a:t>Authenticator calculates the expected value and match against the </a:t>
            </a:r>
            <a:r>
              <a:rPr lang="en-US" dirty="0" smtClean="0"/>
              <a:t>response</a:t>
            </a:r>
            <a:endParaRPr lang="en-US" dirty="0"/>
          </a:p>
          <a:p>
            <a:pPr lvl="1">
              <a:lnSpc>
                <a:spcPct val="90000"/>
              </a:lnSpc>
              <a:buFontTx/>
              <a:buAutoNum type="arabicPeriod"/>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 </a:t>
            </a:r>
            <a:fld id="{D1302FF5-2F08-4E2E-8C9B-7AD05159786A}" type="slidenum">
              <a:rPr lang="en-US"/>
              <a:pPr/>
              <a:t>22</a:t>
            </a:fld>
            <a:r>
              <a:rPr lang="en-US" dirty="0"/>
              <a:t> -</a:t>
            </a:r>
          </a:p>
        </p:txBody>
      </p:sp>
      <p:sp>
        <p:nvSpPr>
          <p:cNvPr id="692226" name="Rectangle 2"/>
          <p:cNvSpPr>
            <a:spLocks noGrp="1" noChangeArrowheads="1"/>
          </p:cNvSpPr>
          <p:nvPr>
            <p:ph type="title"/>
          </p:nvPr>
        </p:nvSpPr>
        <p:spPr/>
        <p:txBody>
          <a:bodyPr/>
          <a:lstStyle/>
          <a:p>
            <a:r>
              <a:rPr lang="en-US" sz="1200" dirty="0"/>
              <a:t>Security of Data-Link Layer</a:t>
            </a:r>
            <a:br>
              <a:rPr lang="en-US" sz="1200" dirty="0"/>
            </a:br>
            <a:r>
              <a:rPr lang="en-US" dirty="0"/>
              <a:t>Layer 2 Tunnel Protocol (L2TP)</a:t>
            </a:r>
          </a:p>
        </p:txBody>
      </p:sp>
      <p:sp>
        <p:nvSpPr>
          <p:cNvPr id="692227" name="Rectangle 3"/>
          <p:cNvSpPr>
            <a:spLocks noGrp="1" noChangeArrowheads="1"/>
          </p:cNvSpPr>
          <p:nvPr>
            <p:ph type="body" sz="half" idx="1"/>
          </p:nvPr>
        </p:nvSpPr>
        <p:spPr>
          <a:xfrm>
            <a:off x="685800" y="1143000"/>
            <a:ext cx="7543800" cy="3244850"/>
          </a:xfrm>
        </p:spPr>
        <p:txBody>
          <a:bodyPr/>
          <a:lstStyle/>
          <a:p>
            <a:pPr>
              <a:buClr>
                <a:srgbClr val="003399"/>
              </a:buClr>
            </a:pPr>
            <a:r>
              <a:rPr lang="en-US" u="sng" dirty="0">
                <a:solidFill>
                  <a:srgbClr val="FF6600"/>
                </a:solidFill>
              </a:rPr>
              <a:t>L2TP</a:t>
            </a:r>
            <a:r>
              <a:rPr lang="en-US" dirty="0">
                <a:solidFill>
                  <a:srgbClr val="FF9900"/>
                </a:solidFill>
              </a:rPr>
              <a:t> </a:t>
            </a:r>
            <a:r>
              <a:rPr lang="en-US" dirty="0">
                <a:solidFill>
                  <a:srgbClr val="000099"/>
                </a:solidFill>
              </a:rPr>
              <a:t>(</a:t>
            </a:r>
            <a:r>
              <a:rPr lang="en-US" u="sng" dirty="0">
                <a:solidFill>
                  <a:srgbClr val="FF6600"/>
                </a:solidFill>
              </a:rPr>
              <a:t>Layer 2 Tunnel Protocol</a:t>
            </a:r>
            <a:r>
              <a:rPr lang="en-US" dirty="0">
                <a:solidFill>
                  <a:srgbClr val="000099"/>
                </a:solidFill>
              </a:rPr>
              <a:t>) </a:t>
            </a:r>
            <a:r>
              <a:rPr lang="en-US" dirty="0"/>
              <a:t>(RFC 2661) extends the PPP model by allowing the L2 and PPP endpoints to reside on </a:t>
            </a:r>
            <a:r>
              <a:rPr lang="en-US" u="sng" dirty="0">
                <a:solidFill>
                  <a:srgbClr val="FF6600"/>
                </a:solidFill>
              </a:rPr>
              <a:t>different devices</a:t>
            </a:r>
            <a:r>
              <a:rPr lang="en-US" dirty="0"/>
              <a:t> (e.g. workstation to router) interconnected by a packet-switched </a:t>
            </a:r>
            <a:r>
              <a:rPr lang="en-US" dirty="0" smtClean="0"/>
              <a:t>network</a:t>
            </a:r>
            <a:endParaRPr lang="en-US" dirty="0"/>
          </a:p>
          <a:p>
            <a:endParaRPr lang="en-US" dirty="0"/>
          </a:p>
        </p:txBody>
      </p:sp>
      <p:graphicFrame>
        <p:nvGraphicFramePr>
          <p:cNvPr id="692228" name="Object 4"/>
          <p:cNvGraphicFramePr>
            <a:graphicFrameLocks noGrp="1" noChangeAspect="1"/>
          </p:cNvGraphicFramePr>
          <p:nvPr>
            <p:ph sz="half" idx="2"/>
          </p:nvPr>
        </p:nvGraphicFramePr>
        <p:xfrm>
          <a:off x="1828800" y="4568825"/>
          <a:ext cx="5638800" cy="1720850"/>
        </p:xfrm>
        <a:graphic>
          <a:graphicData uri="http://schemas.openxmlformats.org/presentationml/2006/ole">
            <mc:AlternateContent xmlns:mc="http://schemas.openxmlformats.org/markup-compatibility/2006">
              <mc:Choice xmlns:v="urn:schemas-microsoft-com:vml" Requires="v">
                <p:oleObj spid="_x0000_s692249" name="Visio" r:id="rId4" imgW="3689211" imgH="950535" progId="Visio.Drawing.11">
                  <p:embed/>
                </p:oleObj>
              </mc:Choice>
              <mc:Fallback>
                <p:oleObj name="Visio" r:id="rId4" imgW="3689211" imgH="950535"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568825"/>
                        <a:ext cx="56388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C8BEDFB9-A36A-4C8D-88D1-FE754B1B3A23}" type="slidenum">
              <a:rPr lang="en-US"/>
              <a:pPr/>
              <a:t>23</a:t>
            </a:fld>
            <a:r>
              <a:rPr lang="en-US" dirty="0"/>
              <a:t> -</a:t>
            </a:r>
          </a:p>
        </p:txBody>
      </p:sp>
      <p:sp>
        <p:nvSpPr>
          <p:cNvPr id="694274" name="Rectangle 2"/>
          <p:cNvSpPr>
            <a:spLocks noGrp="1" noChangeArrowheads="1"/>
          </p:cNvSpPr>
          <p:nvPr>
            <p:ph type="title"/>
          </p:nvPr>
        </p:nvSpPr>
        <p:spPr/>
        <p:txBody>
          <a:bodyPr/>
          <a:lstStyle/>
          <a:p>
            <a:r>
              <a:rPr lang="en-US" sz="1200" dirty="0"/>
              <a:t>Security of Data-Link Layer</a:t>
            </a:r>
            <a:br>
              <a:rPr lang="en-US" sz="1200" dirty="0"/>
            </a:br>
            <a:r>
              <a:rPr lang="en-US" dirty="0"/>
              <a:t>Wired Equivalent Privacy (WEP)</a:t>
            </a:r>
          </a:p>
        </p:txBody>
      </p:sp>
      <p:sp>
        <p:nvSpPr>
          <p:cNvPr id="694275" name="Rectangle 3"/>
          <p:cNvSpPr>
            <a:spLocks noGrp="1" noChangeArrowheads="1"/>
          </p:cNvSpPr>
          <p:nvPr>
            <p:ph type="body" idx="1"/>
          </p:nvPr>
        </p:nvSpPr>
        <p:spPr>
          <a:xfrm>
            <a:off x="685800" y="1143000"/>
            <a:ext cx="7772400" cy="5410200"/>
          </a:xfrm>
        </p:spPr>
        <p:txBody>
          <a:bodyPr>
            <a:normAutofit/>
          </a:bodyPr>
          <a:lstStyle/>
          <a:p>
            <a:pPr>
              <a:buClr>
                <a:srgbClr val="003399"/>
              </a:buClr>
            </a:pPr>
            <a:r>
              <a:rPr lang="en-US" u="sng" dirty="0">
                <a:solidFill>
                  <a:srgbClr val="FF6600"/>
                </a:solidFill>
              </a:rPr>
              <a:t>WEP</a:t>
            </a:r>
            <a:r>
              <a:rPr lang="en-US" dirty="0">
                <a:solidFill>
                  <a:srgbClr val="FF9900"/>
                </a:solidFill>
              </a:rPr>
              <a:t> </a:t>
            </a:r>
            <a:r>
              <a:rPr lang="en-US" dirty="0">
                <a:solidFill>
                  <a:srgbClr val="000099"/>
                </a:solidFill>
              </a:rPr>
              <a:t>(</a:t>
            </a:r>
            <a:r>
              <a:rPr lang="en-US" u="sng" dirty="0">
                <a:solidFill>
                  <a:srgbClr val="FF6600"/>
                </a:solidFill>
              </a:rPr>
              <a:t>Wired Equivalent Privacy</a:t>
            </a:r>
            <a:r>
              <a:rPr lang="en-US" dirty="0">
                <a:solidFill>
                  <a:srgbClr val="000099"/>
                </a:solidFill>
              </a:rPr>
              <a:t>)</a:t>
            </a:r>
            <a:r>
              <a:rPr lang="en-US" dirty="0"/>
              <a:t> is an </a:t>
            </a:r>
            <a:r>
              <a:rPr lang="en-US" u="sng" dirty="0">
                <a:solidFill>
                  <a:srgbClr val="FF6600"/>
                </a:solidFill>
              </a:rPr>
              <a:t>optional</a:t>
            </a:r>
            <a:r>
              <a:rPr lang="en-US" dirty="0"/>
              <a:t> IEEE 802.11 encryption standard.</a:t>
            </a:r>
          </a:p>
          <a:p>
            <a:pPr lvl="1">
              <a:buClr>
                <a:srgbClr val="003399"/>
              </a:buClr>
            </a:pPr>
            <a:r>
              <a:rPr lang="en-US" dirty="0"/>
              <a:t>Implemented at the </a:t>
            </a:r>
            <a:r>
              <a:rPr lang="en-US" u="sng" dirty="0">
                <a:solidFill>
                  <a:srgbClr val="FF6600"/>
                </a:solidFill>
              </a:rPr>
              <a:t>MAC </a:t>
            </a:r>
            <a:r>
              <a:rPr lang="en-US" u="sng" dirty="0" smtClean="0">
                <a:solidFill>
                  <a:srgbClr val="FF6600"/>
                </a:solidFill>
              </a:rPr>
              <a:t>sub-layer</a:t>
            </a:r>
            <a:endParaRPr lang="en-US" dirty="0"/>
          </a:p>
          <a:p>
            <a:pPr lvl="1">
              <a:buClr>
                <a:srgbClr val="003399"/>
              </a:buClr>
            </a:pPr>
            <a:r>
              <a:rPr lang="en-US" dirty="0"/>
              <a:t>Use RSA’s RC4 stream cipher with variable </a:t>
            </a:r>
            <a:r>
              <a:rPr lang="en-US" dirty="0" smtClean="0"/>
              <a:t>key-size</a:t>
            </a:r>
            <a:endParaRPr lang="en-US" dirty="0"/>
          </a:p>
          <a:p>
            <a:pPr lvl="1">
              <a:buClr>
                <a:srgbClr val="003399"/>
              </a:buClr>
            </a:pPr>
            <a:r>
              <a:rPr lang="en-US" dirty="0"/>
              <a:t>Shared symmetric key, 40-bit! (</a:t>
            </a:r>
            <a:r>
              <a:rPr lang="en-US" dirty="0" smtClean="0"/>
              <a:t>104-bit </a:t>
            </a:r>
            <a:r>
              <a:rPr lang="en-US" dirty="0"/>
              <a:t>is not a standard!) with 24-bit IV (Initialization Vector</a:t>
            </a:r>
            <a:r>
              <a:rPr lang="en-US" dirty="0" smtClean="0"/>
              <a:t>)</a:t>
            </a:r>
            <a:endParaRPr lang="en-US" dirty="0"/>
          </a:p>
          <a:p>
            <a:pPr>
              <a:buClr>
                <a:srgbClr val="003399"/>
              </a:buClr>
            </a:pPr>
            <a:r>
              <a:rPr lang="en-US" dirty="0"/>
              <a:t>Security issue with </a:t>
            </a:r>
            <a:r>
              <a:rPr lang="en-US" dirty="0" smtClean="0"/>
              <a:t>WEP…</a:t>
            </a:r>
            <a:endParaRPr lang="en-US" dirty="0"/>
          </a:p>
          <a:p>
            <a:pPr lvl="1">
              <a:buClr>
                <a:srgbClr val="003399"/>
              </a:buClr>
            </a:pPr>
            <a:r>
              <a:rPr lang="en-US" u="sng" dirty="0">
                <a:solidFill>
                  <a:srgbClr val="FF6600"/>
                </a:solidFill>
              </a:rPr>
              <a:t>Size of IV</a:t>
            </a:r>
            <a:r>
              <a:rPr lang="en-US" dirty="0"/>
              <a:t> (24-bit) + </a:t>
            </a:r>
          </a:p>
          <a:p>
            <a:pPr lvl="1">
              <a:buClr>
                <a:srgbClr val="003399"/>
              </a:buClr>
            </a:pPr>
            <a:r>
              <a:rPr lang="en-US" u="sng" dirty="0">
                <a:solidFill>
                  <a:srgbClr val="FF6600"/>
                </a:solidFill>
              </a:rPr>
              <a:t>Shared static symmetric key</a:t>
            </a:r>
            <a:r>
              <a:rPr lang="en-US" dirty="0"/>
              <a:t> (40-bit or </a:t>
            </a:r>
            <a:r>
              <a:rPr lang="en-US" dirty="0" smtClean="0"/>
              <a:t>104-bit)</a:t>
            </a:r>
            <a:endParaRPr lang="en-US" dirty="0"/>
          </a:p>
          <a:p>
            <a:pPr lvl="1">
              <a:buClr>
                <a:srgbClr val="003399"/>
              </a:buClr>
            </a:pPr>
            <a:r>
              <a:rPr lang="en-US" dirty="0"/>
              <a:t>Hacker can collect enough frames in same IV and find out the symmetric key (i.e. related key attack</a:t>
            </a:r>
            <a:r>
              <a:rPr lang="en-US" dirty="0" smtClean="0"/>
              <a:t>)</a:t>
            </a:r>
            <a:endParaRPr lang="en-US" dirty="0"/>
          </a:p>
          <a:p>
            <a:pPr>
              <a:buClr>
                <a:srgbClr val="003399"/>
              </a:buClr>
            </a:pPr>
            <a:r>
              <a:rPr lang="en-US" dirty="0"/>
              <a:t>Mitigation:</a:t>
            </a:r>
          </a:p>
          <a:p>
            <a:pPr lvl="1">
              <a:buClr>
                <a:srgbClr val="003399"/>
              </a:buClr>
            </a:pPr>
            <a:r>
              <a:rPr lang="en-US" u="sng" dirty="0" smtClean="0">
                <a:solidFill>
                  <a:srgbClr val="FF6600"/>
                </a:solidFill>
              </a:rPr>
              <a:t>IPsec </a:t>
            </a:r>
            <a:r>
              <a:rPr lang="en-US" u="sng" dirty="0">
                <a:solidFill>
                  <a:srgbClr val="FF6600"/>
                </a:solidFill>
              </a:rPr>
              <a:t>over </a:t>
            </a:r>
            <a:r>
              <a:rPr lang="en-US" u="sng" dirty="0" smtClean="0">
                <a:solidFill>
                  <a:srgbClr val="FF6600"/>
                </a:solidFill>
              </a:rPr>
              <a:t>802.11</a:t>
            </a:r>
            <a:endParaRPr lang="en-US" dirty="0"/>
          </a:p>
          <a:p>
            <a:pPr lvl="1">
              <a:buClr>
                <a:srgbClr val="003399"/>
              </a:buClr>
            </a:pPr>
            <a:r>
              <a:rPr lang="en-US" u="sng" dirty="0" smtClean="0">
                <a:solidFill>
                  <a:srgbClr val="FF6600"/>
                </a:solidFill>
              </a:rPr>
              <a:t>IEEE </a:t>
            </a:r>
            <a:r>
              <a:rPr lang="en-US" u="sng" dirty="0">
                <a:solidFill>
                  <a:srgbClr val="FF6600"/>
                </a:solidFill>
              </a:rPr>
              <a:t>802.11i</a:t>
            </a:r>
            <a:r>
              <a:rPr lang="en-US" dirty="0"/>
              <a:t> </a:t>
            </a:r>
            <a:r>
              <a:rPr lang="en-US" dirty="0" smtClean="0"/>
              <a:t> and </a:t>
            </a:r>
            <a:r>
              <a:rPr lang="en-US" u="sng" dirty="0">
                <a:solidFill>
                  <a:srgbClr val="FF6600"/>
                </a:solidFill>
              </a:rPr>
              <a:t>IEEE </a:t>
            </a:r>
            <a:r>
              <a:rPr lang="en-US" u="sng" dirty="0" smtClean="0">
                <a:solidFill>
                  <a:srgbClr val="FF6600"/>
                </a:solidFill>
              </a:rPr>
              <a:t>802.1X</a:t>
            </a:r>
            <a:endParaRPr lang="en-US" dirty="0"/>
          </a:p>
        </p:txBody>
      </p:sp>
      <p:sp>
        <p:nvSpPr>
          <p:cNvPr id="5" name="TextBox 4"/>
          <p:cNvSpPr txBox="1"/>
          <p:nvPr/>
        </p:nvSpPr>
        <p:spPr>
          <a:xfrm>
            <a:off x="4038600" y="6553200"/>
            <a:ext cx="3887603" cy="246221"/>
          </a:xfrm>
          <a:prstGeom prst="rect">
            <a:avLst/>
          </a:prstGeom>
          <a:noFill/>
        </p:spPr>
        <p:txBody>
          <a:bodyPr wrap="none" rtlCol="0">
            <a:spAutoFit/>
          </a:bodyPr>
          <a:lstStyle/>
          <a:p>
            <a:r>
              <a:rPr lang="en-US" sz="1000" b="1" dirty="0" smtClean="0">
                <a:solidFill>
                  <a:srgbClr val="003399"/>
                </a:solidFill>
              </a:rPr>
              <a:t>Reference</a:t>
            </a:r>
            <a:r>
              <a:rPr lang="en-US" sz="1000" dirty="0" smtClean="0">
                <a:solidFill>
                  <a:srgbClr val="003399"/>
                </a:solidFill>
              </a:rPr>
              <a:t>: http://en.wikipedia.org/wiki/Wired_Equivalent_Privacy</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7986F887-DD36-41D8-9F82-C834A0DFBF06}" type="slidenum">
              <a:rPr lang="en-US"/>
              <a:pPr/>
              <a:t>24</a:t>
            </a:fld>
            <a:r>
              <a:rPr lang="en-US" dirty="0"/>
              <a:t> -</a:t>
            </a:r>
          </a:p>
        </p:txBody>
      </p:sp>
      <p:sp>
        <p:nvSpPr>
          <p:cNvPr id="696322" name="Rectangle 2"/>
          <p:cNvSpPr>
            <a:spLocks noGrp="1" noChangeArrowheads="1"/>
          </p:cNvSpPr>
          <p:nvPr>
            <p:ph type="title"/>
          </p:nvPr>
        </p:nvSpPr>
        <p:spPr/>
        <p:txBody>
          <a:bodyPr/>
          <a:lstStyle/>
          <a:p>
            <a:r>
              <a:rPr lang="en-US" sz="1200" dirty="0"/>
              <a:t>Security of Data-Link Layer</a:t>
            </a:r>
            <a:br>
              <a:rPr lang="en-US" sz="1200" dirty="0"/>
            </a:br>
            <a:r>
              <a:rPr lang="en-US" dirty="0"/>
              <a:t>IEEE 802.1X</a:t>
            </a:r>
          </a:p>
        </p:txBody>
      </p:sp>
      <p:sp>
        <p:nvSpPr>
          <p:cNvPr id="696323" name="Rectangle 3"/>
          <p:cNvSpPr>
            <a:spLocks noGrp="1" noChangeArrowheads="1"/>
          </p:cNvSpPr>
          <p:nvPr>
            <p:ph type="body" idx="1"/>
          </p:nvPr>
        </p:nvSpPr>
        <p:spPr>
          <a:xfrm>
            <a:off x="685800" y="1143000"/>
            <a:ext cx="7772400" cy="5330825"/>
          </a:xfrm>
        </p:spPr>
        <p:txBody>
          <a:bodyPr/>
          <a:lstStyle/>
          <a:p>
            <a:pPr>
              <a:buClr>
                <a:srgbClr val="003399"/>
              </a:buClr>
            </a:pPr>
            <a:r>
              <a:rPr lang="en-US" u="sng" dirty="0">
                <a:solidFill>
                  <a:srgbClr val="FF6600"/>
                </a:solidFill>
              </a:rPr>
              <a:t>IEEE 802.1X uses EAP</a:t>
            </a:r>
            <a:r>
              <a:rPr lang="en-US" dirty="0"/>
              <a:t> (Extensible Authentication Protocol)</a:t>
            </a:r>
          </a:p>
          <a:p>
            <a:pPr lvl="1">
              <a:buClr>
                <a:srgbClr val="003399"/>
              </a:buClr>
            </a:pPr>
            <a:r>
              <a:rPr lang="en-US" dirty="0"/>
              <a:t>802.1X is an </a:t>
            </a:r>
            <a:r>
              <a:rPr lang="en-US" u="sng" dirty="0">
                <a:solidFill>
                  <a:srgbClr val="FF6600"/>
                </a:solidFill>
              </a:rPr>
              <a:t>interoperability standard</a:t>
            </a:r>
            <a:r>
              <a:rPr lang="en-US" dirty="0"/>
              <a:t> </a:t>
            </a:r>
            <a:r>
              <a:rPr lang="en-US" b="1" dirty="0"/>
              <a:t>NOT</a:t>
            </a:r>
            <a:r>
              <a:rPr lang="en-US" dirty="0"/>
              <a:t> a security standard! </a:t>
            </a:r>
          </a:p>
          <a:p>
            <a:pPr>
              <a:buClr>
                <a:srgbClr val="003399"/>
              </a:buClr>
            </a:pPr>
            <a:r>
              <a:rPr lang="en-US" dirty="0"/>
              <a:t>Uses </a:t>
            </a:r>
            <a:r>
              <a:rPr lang="en-US" u="sng" dirty="0">
                <a:solidFill>
                  <a:srgbClr val="FF6600"/>
                </a:solidFill>
              </a:rPr>
              <a:t>3-way handshake</a:t>
            </a:r>
            <a:r>
              <a:rPr lang="en-US" dirty="0"/>
              <a:t>, in state machine model:</a:t>
            </a:r>
          </a:p>
          <a:p>
            <a:pPr lvl="1">
              <a:buClr>
                <a:srgbClr val="003399"/>
              </a:buClr>
              <a:buFontTx/>
              <a:buAutoNum type="arabicPeriod"/>
            </a:pPr>
            <a:r>
              <a:rPr lang="en-US" dirty="0"/>
              <a:t>Unauthorized State: After link established, authenticator (access point) sends a authentication request message to the peer.</a:t>
            </a:r>
          </a:p>
          <a:p>
            <a:pPr lvl="1">
              <a:buClr>
                <a:srgbClr val="003399"/>
              </a:buClr>
              <a:buFontTx/>
              <a:buAutoNum type="arabicPeriod"/>
            </a:pPr>
            <a:r>
              <a:rPr lang="en-US" dirty="0"/>
              <a:t>Unauthorized State: Peer send response with a set of values that matches authentication mechanism of the authenticator.</a:t>
            </a:r>
          </a:p>
          <a:p>
            <a:pPr lvl="1">
              <a:buClr>
                <a:srgbClr val="003399"/>
              </a:buClr>
              <a:buFontTx/>
              <a:buAutoNum type="arabicPeriod"/>
            </a:pPr>
            <a:r>
              <a:rPr lang="en-US" dirty="0"/>
              <a:t>Unauthorized State: Authenticator calculates the expected value and match against the response.</a:t>
            </a:r>
          </a:p>
          <a:p>
            <a:pPr lvl="1">
              <a:buClr>
                <a:srgbClr val="003399"/>
              </a:buClr>
              <a:buFontTx/>
              <a:buAutoNum type="arabicPeriod"/>
            </a:pPr>
            <a:r>
              <a:rPr lang="en-US" dirty="0"/>
              <a:t>Authorized State: Exchange encrypted data message.</a:t>
            </a:r>
          </a:p>
        </p:txBody>
      </p:sp>
      <p:sp>
        <p:nvSpPr>
          <p:cNvPr id="696324" name="Text Box 4"/>
          <p:cNvSpPr txBox="1">
            <a:spLocks noChangeArrowheads="1"/>
          </p:cNvSpPr>
          <p:nvPr/>
        </p:nvSpPr>
        <p:spPr bwMode="auto">
          <a:xfrm>
            <a:off x="3655053" y="6553200"/>
            <a:ext cx="449834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http://standards.ieee.org/getieee802/download/802.1X-2004.pdf.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3E39ABB2-0461-492C-807B-AA92A7D45D38}" type="slidenum">
              <a:rPr lang="en-US"/>
              <a:pPr/>
              <a:t>25</a:t>
            </a:fld>
            <a:r>
              <a:rPr lang="en-US" dirty="0"/>
              <a:t> -</a:t>
            </a:r>
          </a:p>
        </p:txBody>
      </p:sp>
      <p:sp>
        <p:nvSpPr>
          <p:cNvPr id="811010" name="Rectangle 2"/>
          <p:cNvSpPr>
            <a:spLocks noGrp="1" noChangeArrowheads="1"/>
          </p:cNvSpPr>
          <p:nvPr>
            <p:ph type="title"/>
          </p:nvPr>
        </p:nvSpPr>
        <p:spPr/>
        <p:txBody>
          <a:bodyPr/>
          <a:lstStyle/>
          <a:p>
            <a:r>
              <a:rPr lang="en-US" sz="1200" dirty="0"/>
              <a:t>Security of Data-Link Layer</a:t>
            </a:r>
            <a:br>
              <a:rPr lang="en-US" sz="1200" dirty="0"/>
            </a:br>
            <a:r>
              <a:rPr lang="en-US" dirty="0"/>
              <a:t>IEEE 802.11i</a:t>
            </a:r>
          </a:p>
        </p:txBody>
      </p:sp>
      <p:sp>
        <p:nvSpPr>
          <p:cNvPr id="811011" name="Rectangle 3"/>
          <p:cNvSpPr>
            <a:spLocks noGrp="1" noChangeArrowheads="1"/>
          </p:cNvSpPr>
          <p:nvPr>
            <p:ph type="body" sz="half" idx="1"/>
          </p:nvPr>
        </p:nvSpPr>
        <p:spPr>
          <a:xfrm>
            <a:off x="304800" y="1143000"/>
            <a:ext cx="4343400" cy="5410200"/>
          </a:xfrm>
        </p:spPr>
        <p:txBody>
          <a:bodyPr/>
          <a:lstStyle/>
          <a:p>
            <a:pPr>
              <a:buClr>
                <a:srgbClr val="003399"/>
              </a:buClr>
            </a:pPr>
            <a:r>
              <a:rPr lang="en-US" u="sng" dirty="0">
                <a:solidFill>
                  <a:srgbClr val="FF6600"/>
                </a:solidFill>
              </a:rPr>
              <a:t>IEEE 802.11i</a:t>
            </a:r>
            <a:r>
              <a:rPr lang="en-US" dirty="0"/>
              <a:t> standard has been ratified on 6/24/2004.</a:t>
            </a:r>
          </a:p>
          <a:p>
            <a:pPr lvl="1">
              <a:buClr>
                <a:srgbClr val="003399"/>
              </a:buClr>
            </a:pPr>
            <a:r>
              <a:rPr lang="en-US" dirty="0"/>
              <a:t>FIPS 140-2 certified by NIST.</a:t>
            </a:r>
          </a:p>
          <a:p>
            <a:pPr lvl="1">
              <a:buClr>
                <a:srgbClr val="003399"/>
              </a:buClr>
            </a:pPr>
            <a:r>
              <a:rPr lang="en-US" dirty="0"/>
              <a:t>A.k.a. WPA2 (Wi-Fi Protected Access version 2) </a:t>
            </a:r>
          </a:p>
          <a:p>
            <a:r>
              <a:rPr lang="en-US" dirty="0"/>
              <a:t>Uses </a:t>
            </a:r>
            <a:r>
              <a:rPr lang="en-US" u="sng" dirty="0">
                <a:solidFill>
                  <a:srgbClr val="FF6600"/>
                </a:solidFill>
              </a:rPr>
              <a:t>IEEE 802.1X</a:t>
            </a:r>
            <a:r>
              <a:rPr lang="en-US" dirty="0"/>
              <a:t> (i.e. EAP) for authentication.</a:t>
            </a:r>
          </a:p>
          <a:p>
            <a:r>
              <a:rPr lang="en-US" dirty="0"/>
              <a:t>Uses </a:t>
            </a:r>
            <a:r>
              <a:rPr lang="en-US" u="sng" dirty="0">
                <a:solidFill>
                  <a:srgbClr val="FF6600"/>
                </a:solidFill>
              </a:rPr>
              <a:t>4-way handshake</a:t>
            </a:r>
            <a:r>
              <a:rPr lang="en-US" dirty="0"/>
              <a:t>.</a:t>
            </a:r>
          </a:p>
          <a:p>
            <a:r>
              <a:rPr lang="en-US" dirty="0"/>
              <a:t>Uses </a:t>
            </a:r>
            <a:r>
              <a:rPr lang="en-US" u="sng" dirty="0">
                <a:solidFill>
                  <a:srgbClr val="FF6600"/>
                </a:solidFill>
              </a:rPr>
              <a:t>AES</a:t>
            </a:r>
            <a:r>
              <a:rPr lang="en-US" dirty="0"/>
              <a:t>-based CCMP (Counter-mode Cipher-block-chaining Message authentication code Protocol).</a:t>
            </a:r>
          </a:p>
        </p:txBody>
      </p:sp>
      <p:graphicFrame>
        <p:nvGraphicFramePr>
          <p:cNvPr id="811013" name="Object 5"/>
          <p:cNvGraphicFramePr>
            <a:graphicFrameLocks noGrp="1" noChangeAspect="1"/>
          </p:cNvGraphicFramePr>
          <p:nvPr>
            <p:ph sz="half" idx="2"/>
          </p:nvPr>
        </p:nvGraphicFramePr>
        <p:xfrm>
          <a:off x="4495799" y="1676400"/>
          <a:ext cx="4517409" cy="4203700"/>
        </p:xfrm>
        <a:graphic>
          <a:graphicData uri="http://schemas.openxmlformats.org/presentationml/2006/ole">
            <mc:AlternateContent xmlns:mc="http://schemas.openxmlformats.org/markup-compatibility/2006">
              <mc:Choice xmlns:v="urn:schemas-microsoft-com:vml" Requires="v">
                <p:oleObj spid="_x0000_s811034" name="Visio" r:id="rId4" imgW="5589032" imgH="5201900" progId="Visio.Drawing.11">
                  <p:embed/>
                </p:oleObj>
              </mc:Choice>
              <mc:Fallback>
                <p:oleObj name="Visio" r:id="rId4" imgW="5589032" imgH="5201900"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799" y="1676400"/>
                        <a:ext cx="4517409"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1014" name="Text Box 6"/>
          <p:cNvSpPr txBox="1">
            <a:spLocks noChangeArrowheads="1"/>
          </p:cNvSpPr>
          <p:nvPr/>
        </p:nvSpPr>
        <p:spPr bwMode="auto">
          <a:xfrm>
            <a:off x="3733800" y="6227802"/>
            <a:ext cx="4305987"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endParaRPr lang="en-US" sz="1000" b="1" dirty="0">
              <a:solidFill>
                <a:srgbClr val="003399"/>
              </a:solidFill>
            </a:endParaRPr>
          </a:p>
          <a:p>
            <a:r>
              <a:rPr lang="en-US" sz="1000" dirty="0">
                <a:solidFill>
                  <a:srgbClr val="003399"/>
                </a:solidFill>
              </a:rPr>
              <a:t>- Q&amp;A, Wi-Fi Protected Access, WPA2 and IEEE 802.11i, Cisco Systems</a:t>
            </a:r>
          </a:p>
          <a:p>
            <a:r>
              <a:rPr lang="en-US" sz="1000" dirty="0">
                <a:solidFill>
                  <a:srgbClr val="003399"/>
                </a:solidFill>
              </a:rPr>
              <a:t>- http://en.wikipedia.org/wiki/IEEE_802.11i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4F8A03EE-F85C-4949-A7F2-C00B47F5DF01}" type="slidenum">
              <a:rPr lang="en-US"/>
              <a:pPr/>
              <a:t>26</a:t>
            </a:fld>
            <a:r>
              <a:rPr lang="en-US" dirty="0"/>
              <a:t> -</a:t>
            </a:r>
          </a:p>
        </p:txBody>
      </p:sp>
      <p:sp>
        <p:nvSpPr>
          <p:cNvPr id="706562" name="Rectangle 2"/>
          <p:cNvSpPr>
            <a:spLocks noGrp="1" noChangeArrowheads="1"/>
          </p:cNvSpPr>
          <p:nvPr>
            <p:ph type="title"/>
          </p:nvPr>
        </p:nvSpPr>
        <p:spPr/>
        <p:txBody>
          <a:bodyPr/>
          <a:lstStyle/>
          <a:p>
            <a:r>
              <a:rPr lang="en-US" sz="1200" dirty="0"/>
              <a:t>Security of </a:t>
            </a:r>
            <a:r>
              <a:rPr lang="en-US" sz="1200" dirty="0" smtClean="0"/>
              <a:t>Data-Link Layer</a:t>
            </a:r>
            <a:r>
              <a:rPr lang="en-US" sz="1200" dirty="0"/>
              <a:t/>
            </a:r>
            <a:br>
              <a:rPr lang="en-US" sz="1200" dirty="0"/>
            </a:br>
            <a:r>
              <a:rPr lang="en-US" dirty="0"/>
              <a:t>Address Resolution Protocol (ARP) &amp; Reverse ARP (RARP)</a:t>
            </a:r>
          </a:p>
        </p:txBody>
      </p:sp>
      <p:sp>
        <p:nvSpPr>
          <p:cNvPr id="706563" name="Rectangle 3"/>
          <p:cNvSpPr>
            <a:spLocks noGrp="1" noChangeArrowheads="1"/>
          </p:cNvSpPr>
          <p:nvPr>
            <p:ph type="body" idx="1"/>
          </p:nvPr>
        </p:nvSpPr>
        <p:spPr>
          <a:xfrm>
            <a:off x="685800" y="1143000"/>
            <a:ext cx="7772400" cy="5257800"/>
          </a:xfrm>
        </p:spPr>
        <p:txBody>
          <a:bodyPr/>
          <a:lstStyle/>
          <a:p>
            <a:pPr>
              <a:buClr>
                <a:srgbClr val="003399"/>
              </a:buClr>
            </a:pPr>
            <a:r>
              <a:rPr lang="en-US" u="sng" dirty="0">
                <a:solidFill>
                  <a:srgbClr val="FF6600"/>
                </a:solidFill>
              </a:rPr>
              <a:t>ARP</a:t>
            </a:r>
            <a:r>
              <a:rPr lang="en-US" dirty="0"/>
              <a:t> (Address Resolution Protocol) maps IP addresses (logical addresses) to MAC addresses (physical addresses) (RFC 826)</a:t>
            </a:r>
          </a:p>
          <a:p>
            <a:pPr>
              <a:buClr>
                <a:srgbClr val="003399"/>
              </a:buClr>
            </a:pPr>
            <a:endParaRPr lang="en-US" dirty="0"/>
          </a:p>
          <a:p>
            <a:pPr>
              <a:buClr>
                <a:srgbClr val="003399"/>
              </a:buClr>
            </a:pPr>
            <a:r>
              <a:rPr lang="en-US" u="sng" dirty="0">
                <a:solidFill>
                  <a:srgbClr val="FF6600"/>
                </a:solidFill>
              </a:rPr>
              <a:t>RARP</a:t>
            </a:r>
            <a:r>
              <a:rPr lang="en-US" dirty="0"/>
              <a:t> (Reverse ARP), opposite of ARP, maps MAC addresses to IP addresses. (RFC 903)</a:t>
            </a:r>
          </a:p>
          <a:p>
            <a:pPr>
              <a:buClr>
                <a:srgbClr val="003399"/>
              </a:buClr>
            </a:pPr>
            <a:endParaRPr lang="en-US" dirty="0"/>
          </a:p>
          <a:p>
            <a:pPr>
              <a:buClr>
                <a:srgbClr val="003399"/>
              </a:buClr>
            </a:pPr>
            <a:r>
              <a:rPr lang="en-US" dirty="0"/>
              <a:t>Preserving </a:t>
            </a:r>
            <a:r>
              <a:rPr lang="en-US" u="sng" dirty="0">
                <a:solidFill>
                  <a:srgbClr val="FF6600"/>
                </a:solidFill>
              </a:rPr>
              <a:t>integrity of ARP table</a:t>
            </a:r>
            <a:r>
              <a:rPr lang="en-US" dirty="0"/>
              <a:t> is the key to security of </a:t>
            </a:r>
            <a:r>
              <a:rPr lang="en-US" u="sng" dirty="0">
                <a:solidFill>
                  <a:srgbClr val="FF6600"/>
                </a:solidFill>
              </a:rPr>
              <a:t>switching topology</a:t>
            </a:r>
            <a:r>
              <a:rPr lang="en-US"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06D9BBE1-BA93-48E5-A936-01474C93E9CA}" type="slidenum">
              <a:rPr lang="en-US"/>
              <a:pPr/>
              <a:t>27</a:t>
            </a:fld>
            <a:r>
              <a:rPr lang="en-US" dirty="0"/>
              <a:t> -</a:t>
            </a:r>
          </a:p>
        </p:txBody>
      </p:sp>
      <p:sp>
        <p:nvSpPr>
          <p:cNvPr id="708610" name="Rectangle 2"/>
          <p:cNvSpPr>
            <a:spLocks noGrp="1" noChangeArrowheads="1"/>
          </p:cNvSpPr>
          <p:nvPr>
            <p:ph type="title"/>
          </p:nvPr>
        </p:nvSpPr>
        <p:spPr/>
        <p:txBody>
          <a:bodyPr/>
          <a:lstStyle/>
          <a:p>
            <a:r>
              <a:rPr lang="en-US" sz="1200" dirty="0"/>
              <a:t>Security of </a:t>
            </a:r>
            <a:r>
              <a:rPr lang="en-US" sz="1200" dirty="0" smtClean="0"/>
              <a:t>Data-Link Layer</a:t>
            </a:r>
            <a:r>
              <a:rPr lang="en-US" sz="1200" dirty="0"/>
              <a:t/>
            </a:r>
            <a:br>
              <a:rPr lang="en-US" sz="1200" dirty="0"/>
            </a:br>
            <a:r>
              <a:rPr lang="en-US" dirty="0"/>
              <a:t>Address Resolution Protocol (ARP) &amp; Reverse ARP (RARP)</a:t>
            </a:r>
          </a:p>
        </p:txBody>
      </p:sp>
      <p:sp>
        <p:nvSpPr>
          <p:cNvPr id="708611" name="Rectangle 3"/>
          <p:cNvSpPr>
            <a:spLocks noGrp="1" noChangeArrowheads="1"/>
          </p:cNvSpPr>
          <p:nvPr>
            <p:ph type="body" idx="1"/>
          </p:nvPr>
        </p:nvSpPr>
        <p:spPr>
          <a:xfrm>
            <a:off x="685800" y="1143000"/>
            <a:ext cx="7772400" cy="5486400"/>
          </a:xfrm>
        </p:spPr>
        <p:txBody>
          <a:bodyPr/>
          <a:lstStyle/>
          <a:p>
            <a:pPr>
              <a:buFontTx/>
              <a:buNone/>
            </a:pPr>
            <a:r>
              <a:rPr lang="en-US" dirty="0"/>
              <a:t>ARP Table is vulnerable to…</a:t>
            </a:r>
          </a:p>
          <a:p>
            <a:r>
              <a:rPr lang="en-US" dirty="0"/>
              <a:t>Denial-of-Services (DoS) Attack</a:t>
            </a:r>
          </a:p>
          <a:p>
            <a:pPr lvl="1"/>
            <a:r>
              <a:rPr lang="en-US" dirty="0"/>
              <a:t>A hacker can easily associate an operationally significant IP address to a false MAC address.  Then your router begin to send packets into a non-existing I/F.</a:t>
            </a:r>
          </a:p>
          <a:p>
            <a:r>
              <a:rPr lang="en-US" dirty="0"/>
              <a:t>Man-in-the Middle Attack</a:t>
            </a:r>
          </a:p>
          <a:p>
            <a:pPr lvl="1"/>
            <a:r>
              <a:rPr lang="en-US" dirty="0"/>
              <a:t>A hacker can exploit ARP Cache Poisoning to intercept network traffic between two devices in your network.</a:t>
            </a:r>
          </a:p>
          <a:p>
            <a:r>
              <a:rPr lang="en-US" dirty="0"/>
              <a:t>MAC Flooding Attack</a:t>
            </a:r>
          </a:p>
          <a:p>
            <a:pPr lvl="1"/>
            <a:r>
              <a:rPr lang="en-US" i="1" dirty="0"/>
              <a:t>MAC Flooding</a:t>
            </a:r>
            <a:r>
              <a:rPr lang="en-US" dirty="0"/>
              <a:t> is an ARP Cache Poisoning technique aimed at network switches.  By flooding a switch's ARP table with a ton of spoofed ARP replies, a hacker can overload network switch and put it in “hub” mode.  Then the hacker can packet sniff your network while the switch is in "hub" mode.</a:t>
            </a:r>
          </a:p>
        </p:txBody>
      </p:sp>
      <p:sp>
        <p:nvSpPr>
          <p:cNvPr id="5" name="Text Box 4"/>
          <p:cNvSpPr txBox="1">
            <a:spLocks noChangeArrowheads="1"/>
          </p:cNvSpPr>
          <p:nvPr/>
        </p:nvSpPr>
        <p:spPr bwMode="auto">
          <a:xfrm>
            <a:off x="4931958" y="6535579"/>
            <a:ext cx="230704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DISA FSO </a:t>
            </a:r>
            <a:r>
              <a:rPr lang="en-US" sz="1000" i="1" dirty="0">
                <a:solidFill>
                  <a:srgbClr val="003399"/>
                </a:solidFill>
              </a:rPr>
              <a:t>Network STIG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385A5BBC-54A7-4215-8A49-117459D52048}" type="slidenum">
              <a:rPr lang="en-US"/>
              <a:pPr/>
              <a:t>28</a:t>
            </a:fld>
            <a:r>
              <a:rPr lang="en-US" dirty="0"/>
              <a:t> -</a:t>
            </a:r>
          </a:p>
        </p:txBody>
      </p:sp>
      <p:sp>
        <p:nvSpPr>
          <p:cNvPr id="710658" name="Rectangle 2"/>
          <p:cNvSpPr>
            <a:spLocks noGrp="1" noChangeArrowheads="1"/>
          </p:cNvSpPr>
          <p:nvPr>
            <p:ph type="title"/>
          </p:nvPr>
        </p:nvSpPr>
        <p:spPr/>
        <p:txBody>
          <a:bodyPr/>
          <a:lstStyle/>
          <a:p>
            <a:r>
              <a:rPr lang="en-US" sz="1200" dirty="0"/>
              <a:t>Security of </a:t>
            </a:r>
            <a:r>
              <a:rPr lang="en-US" sz="1200" dirty="0" smtClean="0"/>
              <a:t>Data-Link Layer</a:t>
            </a:r>
            <a:r>
              <a:rPr lang="en-US" sz="1200" dirty="0"/>
              <a:t/>
            </a:r>
            <a:br>
              <a:rPr lang="en-US" sz="1200" dirty="0"/>
            </a:br>
            <a:r>
              <a:rPr lang="en-US" dirty="0"/>
              <a:t>Address Resolution Protocol (ARP) &amp; Reverse ARP (RARP)</a:t>
            </a:r>
          </a:p>
        </p:txBody>
      </p:sp>
      <p:sp>
        <p:nvSpPr>
          <p:cNvPr id="710659" name="Rectangle 3"/>
          <p:cNvSpPr>
            <a:spLocks noGrp="1" noChangeArrowheads="1"/>
          </p:cNvSpPr>
          <p:nvPr>
            <p:ph type="body" idx="1"/>
          </p:nvPr>
        </p:nvSpPr>
        <p:spPr/>
        <p:txBody>
          <a:bodyPr/>
          <a:lstStyle/>
          <a:p>
            <a:pPr>
              <a:buFontTx/>
              <a:buNone/>
            </a:pPr>
            <a:r>
              <a:rPr lang="en-US" dirty="0"/>
              <a:t>To preserve </a:t>
            </a:r>
            <a:r>
              <a:rPr lang="en-US" u="sng" dirty="0">
                <a:solidFill>
                  <a:srgbClr val="FF6600"/>
                </a:solidFill>
              </a:rPr>
              <a:t>integrity of ARP table</a:t>
            </a:r>
            <a:r>
              <a:rPr lang="en-US" dirty="0"/>
              <a:t>…</a:t>
            </a:r>
          </a:p>
          <a:p>
            <a:r>
              <a:rPr lang="en-US" dirty="0"/>
              <a:t>Logical Access Control:</a:t>
            </a:r>
          </a:p>
          <a:p>
            <a:pPr lvl="1">
              <a:buClr>
                <a:srgbClr val="003399"/>
              </a:buClr>
              <a:buFont typeface="Arial" charset="0"/>
              <a:buChar char="–"/>
            </a:pPr>
            <a:r>
              <a:rPr lang="en-US" u="sng" dirty="0">
                <a:solidFill>
                  <a:srgbClr val="FF6600"/>
                </a:solidFill>
              </a:rPr>
              <a:t>Static ARP table</a:t>
            </a:r>
            <a:r>
              <a:rPr lang="en-US" dirty="0"/>
              <a:t>.  Not scalable, but very effective.</a:t>
            </a:r>
          </a:p>
          <a:p>
            <a:pPr lvl="1"/>
            <a:r>
              <a:rPr lang="en-US" dirty="0"/>
              <a:t>Enable </a:t>
            </a:r>
            <a:r>
              <a:rPr lang="en-US" u="sng" dirty="0">
                <a:solidFill>
                  <a:srgbClr val="FF6600"/>
                </a:solidFill>
              </a:rPr>
              <a:t>port security using sticky MAC address</a:t>
            </a:r>
            <a:r>
              <a:rPr lang="en-US" dirty="0"/>
              <a:t>.  Write the dynamically learned MAC addresses into memory.</a:t>
            </a:r>
          </a:p>
          <a:p>
            <a:pPr lvl="1"/>
            <a:r>
              <a:rPr lang="en-US" dirty="0"/>
              <a:t>Disable all un-necessary protocols &amp; services.</a:t>
            </a:r>
            <a:endParaRPr lang="en-US" sz="1800" dirty="0"/>
          </a:p>
          <a:p>
            <a:r>
              <a:rPr lang="en-US" dirty="0"/>
              <a:t>Physical Access Control:</a:t>
            </a:r>
          </a:p>
          <a:p>
            <a:pPr lvl="1">
              <a:buClr>
                <a:srgbClr val="003399"/>
              </a:buClr>
              <a:buFont typeface="Arial" charset="0"/>
              <a:buChar char="–"/>
            </a:pPr>
            <a:r>
              <a:rPr lang="en-US" u="sng" dirty="0">
                <a:solidFill>
                  <a:srgbClr val="FF6600"/>
                </a:solidFill>
              </a:rPr>
              <a:t>Disable all Interfaces Not In-Use</a:t>
            </a:r>
            <a:r>
              <a:rPr lang="en-US" dirty="0"/>
              <a:t>.</a:t>
            </a:r>
          </a:p>
          <a:p>
            <a:pPr lvl="1">
              <a:buClr>
                <a:srgbClr val="003399"/>
              </a:buClr>
              <a:buFont typeface="Arial" charset="0"/>
              <a:buChar char="–"/>
            </a:pPr>
            <a:r>
              <a:rPr lang="en-US" u="sng" dirty="0">
                <a:solidFill>
                  <a:srgbClr val="FF6600"/>
                </a:solidFill>
              </a:rPr>
              <a:t>Enable Interface only when Ready-To-Use</a:t>
            </a:r>
            <a:r>
              <a:rPr lang="en-US" dirty="0"/>
              <a:t>.</a:t>
            </a:r>
          </a:p>
          <a:p>
            <a:pPr lvl="1"/>
            <a:r>
              <a:rPr lang="en-US" dirty="0"/>
              <a:t>Designate specific I/Fs for management.</a:t>
            </a:r>
          </a:p>
          <a:p>
            <a:pPr lvl="1"/>
            <a:r>
              <a:rPr lang="en-US" dirty="0"/>
              <a:t>Designate specific I/Fs for monitor.</a:t>
            </a:r>
          </a:p>
          <a:p>
            <a:endParaRPr lang="en-US" dirty="0"/>
          </a:p>
          <a:p>
            <a:pPr lvl="1"/>
            <a:endParaRPr lang="en-US" dirty="0"/>
          </a:p>
          <a:p>
            <a:endParaRPr lang="en-US" dirty="0"/>
          </a:p>
        </p:txBody>
      </p:sp>
      <p:sp>
        <p:nvSpPr>
          <p:cNvPr id="6" name="Text Box 4"/>
          <p:cNvSpPr txBox="1">
            <a:spLocks noChangeArrowheads="1"/>
          </p:cNvSpPr>
          <p:nvPr/>
        </p:nvSpPr>
        <p:spPr bwMode="auto">
          <a:xfrm>
            <a:off x="4931958" y="6535579"/>
            <a:ext cx="230704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DISA FSO </a:t>
            </a:r>
            <a:r>
              <a:rPr lang="en-US" sz="1000" i="1" dirty="0">
                <a:solidFill>
                  <a:srgbClr val="003399"/>
                </a:solidFill>
              </a:rPr>
              <a:t>Network STIG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a:xfrm>
            <a:off x="685800" y="1143000"/>
            <a:ext cx="8001000" cy="5410200"/>
          </a:xfrm>
        </p:spPr>
        <p:txBody>
          <a:bodyPr/>
          <a:lstStyle/>
          <a:p>
            <a:r>
              <a:rPr lang="en-US" dirty="0" smtClean="0"/>
              <a:t>Why Point-to-point protocol (PPP) is better than Serial Line Internet Protocol (SLIP)?</a:t>
            </a:r>
          </a:p>
          <a:p>
            <a:pPr lvl="1"/>
            <a:r>
              <a:rPr lang="en-US" dirty="0" smtClean="0"/>
              <a:t> </a:t>
            </a:r>
          </a:p>
          <a:p>
            <a:pPr lvl="1"/>
            <a:r>
              <a:rPr lang="en-US" dirty="0" smtClean="0"/>
              <a:t> </a:t>
            </a:r>
          </a:p>
          <a:p>
            <a:endParaRPr lang="en-US" dirty="0" smtClean="0"/>
          </a:p>
          <a:p>
            <a:r>
              <a:rPr lang="en-US" dirty="0" smtClean="0"/>
              <a:t>Both Challenge handshake authentication protocol (CHAP) and Extensible authentication protocol (EAP) uses 3-way handshake.  What is the advantage using EAP instead of CHAP?</a:t>
            </a:r>
          </a:p>
          <a:p>
            <a:pPr lvl="1"/>
            <a:r>
              <a:rPr lang="en-US" dirty="0" smtClean="0"/>
              <a:t> </a:t>
            </a:r>
            <a:endParaRPr lang="en-US" dirty="0"/>
          </a:p>
        </p:txBody>
      </p:sp>
      <p:sp>
        <p:nvSpPr>
          <p:cNvPr id="5" name="Slide Number Placeholder 4"/>
          <p:cNvSpPr>
            <a:spLocks noGrp="1"/>
          </p:cNvSpPr>
          <p:nvPr>
            <p:ph type="sldNum" sz="quarter" idx="10"/>
          </p:nvPr>
        </p:nvSpPr>
        <p:spPr/>
        <p:txBody>
          <a:bodyPr/>
          <a:lstStyle/>
          <a:p>
            <a:r>
              <a:rPr lang="en-US" dirty="0" smtClean="0"/>
              <a:t>- </a:t>
            </a:r>
            <a:fld id="{EB992ABE-59B8-4C76-8934-633B293D8016}" type="slidenum">
              <a:rPr lang="en-US" smtClean="0"/>
              <a:pPr/>
              <a:t>29</a:t>
            </a:fld>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Name the seven layers of OSI reference model?</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pPr lvl="1"/>
            <a:endParaRPr lang="en-US" dirty="0" smtClean="0"/>
          </a:p>
          <a:p>
            <a:pPr lvl="1">
              <a:buNone/>
            </a:pPr>
            <a:r>
              <a:rPr lang="en-US" dirty="0" smtClean="0"/>
              <a:t>Hint: “People do not throw sausage pizza away”</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3</a:t>
            </a:fld>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Answers:</a:t>
            </a:r>
            <a:endParaRPr lang="en-US" dirty="0"/>
          </a:p>
        </p:txBody>
      </p:sp>
      <p:sp>
        <p:nvSpPr>
          <p:cNvPr id="7" name="Content Placeholder 6"/>
          <p:cNvSpPr>
            <a:spLocks noGrp="1"/>
          </p:cNvSpPr>
          <p:nvPr>
            <p:ph idx="1"/>
          </p:nvPr>
        </p:nvSpPr>
        <p:spPr>
          <a:xfrm>
            <a:off x="685800" y="1143000"/>
            <a:ext cx="7924800" cy="5410200"/>
          </a:xfrm>
        </p:spPr>
        <p:txBody>
          <a:bodyPr/>
          <a:lstStyle/>
          <a:p>
            <a:r>
              <a:rPr lang="en-US" dirty="0" smtClean="0"/>
              <a:t>Why Point-to-point protocol (PPP) is better than Serial Line Internet Protocol (SLIP)?</a:t>
            </a:r>
          </a:p>
          <a:p>
            <a:pPr lvl="1"/>
            <a:r>
              <a:rPr lang="en-US" dirty="0" smtClean="0"/>
              <a:t> </a:t>
            </a:r>
            <a:r>
              <a:rPr lang="en-US" u="sng" dirty="0" smtClean="0">
                <a:solidFill>
                  <a:srgbClr val="FF6600"/>
                </a:solidFill>
              </a:rPr>
              <a:t>PPP supports multiple internetworking protocols in a session</a:t>
            </a:r>
          </a:p>
          <a:p>
            <a:pPr lvl="1"/>
            <a:r>
              <a:rPr lang="en-US" dirty="0" smtClean="0"/>
              <a:t> </a:t>
            </a:r>
            <a:r>
              <a:rPr lang="en-US" u="sng" dirty="0" smtClean="0">
                <a:solidFill>
                  <a:srgbClr val="FF6600"/>
                </a:solidFill>
              </a:rPr>
              <a:t>SLIP has no security feature</a:t>
            </a:r>
          </a:p>
          <a:p>
            <a:endParaRPr lang="en-US" dirty="0" smtClean="0"/>
          </a:p>
          <a:p>
            <a:r>
              <a:rPr lang="en-US" dirty="0" smtClean="0"/>
              <a:t>Both Challenge handshake authentication protocol (CHAP) and Extensible authentication protocol (EAP) uses 3-way handshake.  What is the advantage using EAP instead of CHAP?</a:t>
            </a:r>
          </a:p>
          <a:p>
            <a:pPr lvl="1">
              <a:buClr>
                <a:srgbClr val="003399"/>
              </a:buClr>
            </a:pPr>
            <a:r>
              <a:rPr lang="en-US" u="sng" dirty="0" smtClean="0">
                <a:solidFill>
                  <a:srgbClr val="FF6600"/>
                </a:solidFill>
              </a:rPr>
              <a:t>EAP supports multiple authentication mechanisms: MD5, One-time password (OTP), and Token card.</a:t>
            </a:r>
            <a:endParaRPr lang="en-US" u="sng" dirty="0">
              <a:solidFill>
                <a:srgbClr val="FF6600"/>
              </a:solidFill>
            </a:endParaRPr>
          </a:p>
        </p:txBody>
      </p:sp>
      <p:sp>
        <p:nvSpPr>
          <p:cNvPr id="5" name="Slide Number Placeholder 4"/>
          <p:cNvSpPr>
            <a:spLocks noGrp="1"/>
          </p:cNvSpPr>
          <p:nvPr>
            <p:ph type="sldNum" sz="quarter" idx="10"/>
          </p:nvPr>
        </p:nvSpPr>
        <p:spPr/>
        <p:txBody>
          <a:bodyPr/>
          <a:lstStyle/>
          <a:p>
            <a:r>
              <a:rPr lang="en-US" dirty="0" smtClean="0"/>
              <a:t>- </a:t>
            </a:r>
            <a:fld id="{EB992ABE-59B8-4C76-8934-633B293D8016}" type="slidenum">
              <a:rPr lang="en-US" smtClean="0"/>
              <a:pPr/>
              <a:t>30</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 calcmode="lin" valueType="num">
                                      <p:cBhvr additive="base">
                                        <p:cTn id="18"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size of the shared static symmetric key for 128-bit Wired Equivalent Privacy (WEP)?</a:t>
            </a:r>
          </a:p>
          <a:p>
            <a:pPr lvl="1"/>
            <a:r>
              <a:rPr lang="en-US" dirty="0" smtClean="0"/>
              <a:t> </a:t>
            </a:r>
          </a:p>
          <a:p>
            <a:endParaRPr lang="en-US" dirty="0" smtClean="0"/>
          </a:p>
          <a:p>
            <a:r>
              <a:rPr lang="en-US" dirty="0" smtClean="0"/>
              <a:t>What is the relationship between IEEE 802.1X and IEEE 802.11i?</a:t>
            </a:r>
          </a:p>
          <a:p>
            <a:pPr lvl="1"/>
            <a:r>
              <a:rPr lang="en-US" dirty="0" smtClean="0"/>
              <a:t> </a:t>
            </a:r>
          </a:p>
          <a:p>
            <a:endParaRPr lang="en-US" dirty="0" smtClean="0"/>
          </a:p>
          <a:p>
            <a:r>
              <a:rPr lang="en-US" dirty="0" smtClean="0"/>
              <a:t>Is IEEE 802.1X a security standard?</a:t>
            </a:r>
          </a:p>
          <a:p>
            <a:pPr lvl="1"/>
            <a:r>
              <a:rPr lang="en-US" dirty="0" smtClean="0"/>
              <a:t> </a:t>
            </a:r>
          </a:p>
          <a:p>
            <a:endParaRPr lang="en-US" dirty="0" smtClean="0"/>
          </a:p>
          <a:p>
            <a:r>
              <a:rPr lang="en-US" dirty="0" smtClean="0"/>
              <a:t>What is the primary security issue for Layer 2 switches?</a:t>
            </a:r>
          </a:p>
          <a:p>
            <a:pPr lvl="1"/>
            <a:r>
              <a:rPr lang="en-US" dirty="0" smtClean="0"/>
              <a:t> </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31</a:t>
            </a:fld>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size of the shared static symmetric key for 128-bit Wired Equivalent Privacy (WEP)?</a:t>
            </a:r>
          </a:p>
          <a:p>
            <a:pPr lvl="1"/>
            <a:r>
              <a:rPr lang="en-US" dirty="0" smtClean="0"/>
              <a:t> </a:t>
            </a:r>
            <a:r>
              <a:rPr lang="en-US" u="sng" dirty="0" smtClean="0">
                <a:solidFill>
                  <a:srgbClr val="FF6600"/>
                </a:solidFill>
              </a:rPr>
              <a:t>104-bit.  24-bit of Initialization vector (IV)</a:t>
            </a:r>
          </a:p>
          <a:p>
            <a:endParaRPr lang="en-US" dirty="0" smtClean="0"/>
          </a:p>
          <a:p>
            <a:r>
              <a:rPr lang="en-US" dirty="0" smtClean="0"/>
              <a:t>What is the relationship between IEEE 802.1X and IEEE 802.11i?</a:t>
            </a:r>
          </a:p>
          <a:p>
            <a:pPr lvl="1"/>
            <a:r>
              <a:rPr lang="en-US" dirty="0" smtClean="0"/>
              <a:t> </a:t>
            </a:r>
            <a:r>
              <a:rPr lang="en-US" u="sng" dirty="0" smtClean="0">
                <a:solidFill>
                  <a:srgbClr val="FF6600"/>
                </a:solidFill>
              </a:rPr>
              <a:t>IEEE 802.11i uses IEEE 802.1X for EAP authentication</a:t>
            </a:r>
          </a:p>
          <a:p>
            <a:endParaRPr lang="en-US" dirty="0" smtClean="0"/>
          </a:p>
          <a:p>
            <a:r>
              <a:rPr lang="en-US" dirty="0" smtClean="0"/>
              <a:t>Is IEEE 802.1X a security standard?</a:t>
            </a:r>
          </a:p>
          <a:p>
            <a:pPr lvl="1"/>
            <a:r>
              <a:rPr lang="en-US" dirty="0" smtClean="0"/>
              <a:t> </a:t>
            </a:r>
            <a:r>
              <a:rPr lang="en-US" u="sng" dirty="0" smtClean="0">
                <a:solidFill>
                  <a:srgbClr val="FF6600"/>
                </a:solidFill>
              </a:rPr>
              <a:t>No.  IEEE 802.1X is an interoperability standard</a:t>
            </a:r>
          </a:p>
          <a:p>
            <a:endParaRPr lang="en-US" dirty="0" smtClean="0"/>
          </a:p>
          <a:p>
            <a:r>
              <a:rPr lang="en-US" dirty="0" smtClean="0"/>
              <a:t>What is the primary security issue for Layer 2 switches?</a:t>
            </a:r>
          </a:p>
          <a:p>
            <a:pPr lvl="1"/>
            <a:r>
              <a:rPr lang="en-US" dirty="0" smtClean="0"/>
              <a:t> </a:t>
            </a:r>
            <a:r>
              <a:rPr lang="en-US" u="sng" dirty="0" smtClean="0">
                <a:solidFill>
                  <a:srgbClr val="FF6600"/>
                </a:solidFill>
              </a:rPr>
              <a:t>Preserving the integrity of ARP table</a:t>
            </a:r>
          </a:p>
          <a:p>
            <a:pPr lvl="1"/>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32</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dirty="0"/>
              <a:t>- </a:t>
            </a:r>
            <a:fld id="{09F48F14-6EC9-40AB-9F12-28327611068C}" type="slidenum">
              <a:rPr lang="en-US"/>
              <a:pPr/>
              <a:t>33</a:t>
            </a:fld>
            <a:r>
              <a:rPr lang="en-US" dirty="0"/>
              <a:t> -</a:t>
            </a:r>
          </a:p>
        </p:txBody>
      </p:sp>
      <p:sp>
        <p:nvSpPr>
          <p:cNvPr id="698370"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698371" name="Rectangle 3"/>
          <p:cNvSpPr>
            <a:spLocks noGrp="1" noChangeArrowheads="1"/>
          </p:cNvSpPr>
          <p:nvPr>
            <p:ph type="body" idx="1"/>
          </p:nvPr>
        </p:nvSpPr>
        <p:spPr>
          <a:xfrm>
            <a:off x="533400" y="1143000"/>
            <a:ext cx="6248400" cy="4572000"/>
          </a:xfrm>
        </p:spPr>
        <p:txBody>
          <a:bodyPr/>
          <a:lstStyle/>
          <a:p>
            <a:endParaRPr lang="en-US" dirty="0"/>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698372" name="AutoShape 4"/>
          <p:cNvSpPr>
            <a:spLocks noChangeArrowheads="1"/>
          </p:cNvSpPr>
          <p:nvPr/>
        </p:nvSpPr>
        <p:spPr bwMode="auto">
          <a:xfrm>
            <a:off x="304800" y="2743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graphicFrame>
        <p:nvGraphicFramePr>
          <p:cNvPr id="698373" name="Object 5"/>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698415" name="Visio" r:id="rId4" imgW="1983581" imgH="3957161" progId="Visio.Drawing.11">
                  <p:embed/>
                </p:oleObj>
              </mc:Choice>
              <mc:Fallback>
                <p:oleObj name="Visio" r:id="rId4" imgW="1983581" imgH="3957161"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8374" name="Rectangle 6"/>
          <p:cNvSpPr>
            <a:spLocks noChangeArrowheads="1"/>
          </p:cNvSpPr>
          <p:nvPr/>
        </p:nvSpPr>
        <p:spPr bwMode="auto">
          <a:xfrm>
            <a:off x="7372350" y="3810000"/>
            <a:ext cx="1581150" cy="457200"/>
          </a:xfrm>
          <a:prstGeom prst="rect">
            <a:avLst/>
          </a:prstGeom>
          <a:noFill/>
          <a:ln w="38100">
            <a:solidFill>
              <a:srgbClr val="99FF33"/>
            </a:solidFill>
            <a:miter lim="800000"/>
            <a:headEnd/>
            <a:tailEnd/>
          </a:ln>
          <a:effectLst/>
        </p:spPr>
        <p:txBody>
          <a:bodyPr anchor="ctr">
            <a:spAutoFit/>
          </a:bodyPr>
          <a:lstStyle/>
          <a:p>
            <a:endParaRPr lang="en-US" dirty="0"/>
          </a:p>
        </p:txBody>
      </p:sp>
      <p:graphicFrame>
        <p:nvGraphicFramePr>
          <p:cNvPr id="698375" name="Object 7"/>
          <p:cNvGraphicFramePr>
            <a:graphicFrameLocks noChangeAspect="1"/>
          </p:cNvGraphicFramePr>
          <p:nvPr/>
        </p:nvGraphicFramePr>
        <p:xfrm>
          <a:off x="6346825" y="1666875"/>
          <a:ext cx="896938" cy="3536950"/>
        </p:xfrm>
        <a:graphic>
          <a:graphicData uri="http://schemas.openxmlformats.org/presentationml/2006/ole">
            <mc:AlternateContent xmlns:mc="http://schemas.openxmlformats.org/markup-compatibility/2006">
              <mc:Choice xmlns:v="urn:schemas-microsoft-com:vml" Requires="v">
                <p:oleObj spid="_x0000_s698416" name="Visio" r:id="rId6" imgW="992207" imgH="3957161" progId="Visio.Drawing.11">
                  <p:embed/>
                </p:oleObj>
              </mc:Choice>
              <mc:Fallback>
                <p:oleObj name="Visio" r:id="rId6" imgW="992207" imgH="3957161" progId="Visio.Drawing.11">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6825" y="1666875"/>
                        <a:ext cx="896938"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8374"/>
                                        </p:tgtEl>
                                        <p:attrNameLst>
                                          <p:attrName>style.visibility</p:attrName>
                                        </p:attrNameLst>
                                      </p:cBhvr>
                                      <p:to>
                                        <p:strVal val="visible"/>
                                      </p:to>
                                    </p:set>
                                    <p:animEffect transition="in" filter="fade">
                                      <p:cBhvr>
                                        <p:cTn id="7" dur="2000"/>
                                        <p:tgtEl>
                                          <p:spTgt spid="69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79111308-D492-4A2A-83D8-B1BF266D7562}" type="slidenum">
              <a:rPr lang="en-US"/>
              <a:pPr/>
              <a:t>34</a:t>
            </a:fld>
            <a:r>
              <a:rPr lang="en-US" dirty="0"/>
              <a:t> -</a:t>
            </a:r>
          </a:p>
        </p:txBody>
      </p:sp>
      <p:sp>
        <p:nvSpPr>
          <p:cNvPr id="700418" name="Rectangle 2"/>
          <p:cNvSpPr>
            <a:spLocks noGrp="1" noChangeArrowheads="1"/>
          </p:cNvSpPr>
          <p:nvPr>
            <p:ph type="title"/>
          </p:nvPr>
        </p:nvSpPr>
        <p:spPr/>
        <p:txBody>
          <a:bodyPr/>
          <a:lstStyle/>
          <a:p>
            <a:r>
              <a:rPr lang="en-US" sz="1200" dirty="0"/>
              <a:t>Security Countermeasures &amp; Controls</a:t>
            </a:r>
            <a:br>
              <a:rPr lang="en-US" sz="1200" dirty="0"/>
            </a:br>
            <a:r>
              <a:rPr lang="en-US" dirty="0"/>
              <a:t>Security of Network Layer – Review</a:t>
            </a:r>
          </a:p>
        </p:txBody>
      </p:sp>
      <p:sp>
        <p:nvSpPr>
          <p:cNvPr id="700419" name="Rectangle 3"/>
          <p:cNvSpPr>
            <a:spLocks noGrp="1" noChangeArrowheads="1"/>
          </p:cNvSpPr>
          <p:nvPr>
            <p:ph type="body" idx="1"/>
          </p:nvPr>
        </p:nvSpPr>
        <p:spPr/>
        <p:txBody>
          <a:bodyPr/>
          <a:lstStyle/>
          <a:p>
            <a:r>
              <a:rPr lang="en-US" dirty="0"/>
              <a:t>Logical Addressing (IP address)</a:t>
            </a:r>
          </a:p>
          <a:p>
            <a:r>
              <a:rPr lang="en-US" dirty="0"/>
              <a:t>Controls: ICMP, ARP, RARP</a:t>
            </a:r>
          </a:p>
          <a:p>
            <a:r>
              <a:rPr lang="en-US" dirty="0"/>
              <a:t>Routing: Static, Dynamic</a:t>
            </a:r>
          </a:p>
          <a:p>
            <a:r>
              <a:rPr lang="en-US" dirty="0"/>
              <a:t>Routing Protocols:</a:t>
            </a:r>
          </a:p>
          <a:p>
            <a:pPr lvl="1"/>
            <a:r>
              <a:rPr lang="en-US" dirty="0"/>
              <a:t>Interior Gateway Protocols (IGP’s)</a:t>
            </a:r>
          </a:p>
          <a:p>
            <a:pPr lvl="2"/>
            <a:r>
              <a:rPr lang="en-US" dirty="0"/>
              <a:t>Distance Vector Routing Protocols</a:t>
            </a:r>
          </a:p>
          <a:p>
            <a:pPr lvl="2"/>
            <a:r>
              <a:rPr lang="en-US" dirty="0"/>
              <a:t>Link State Routing Protocols</a:t>
            </a:r>
          </a:p>
          <a:p>
            <a:pPr lvl="1"/>
            <a:r>
              <a:rPr lang="en-US" dirty="0"/>
              <a:t>Exterior Gateway Protocols (EGP’s)</a:t>
            </a:r>
          </a:p>
          <a:p>
            <a:pPr lvl="2"/>
            <a:r>
              <a:rPr lang="en-US" dirty="0" smtClean="0"/>
              <a:t>Path Vector </a:t>
            </a:r>
            <a:r>
              <a:rPr lang="en-US" dirty="0"/>
              <a:t>Protocols</a:t>
            </a:r>
          </a:p>
        </p:txBody>
      </p:sp>
      <p:graphicFrame>
        <p:nvGraphicFramePr>
          <p:cNvPr id="700420" name="Object 4"/>
          <p:cNvGraphicFramePr>
            <a:graphicFrameLocks noChangeAspect="1"/>
          </p:cNvGraphicFramePr>
          <p:nvPr/>
        </p:nvGraphicFramePr>
        <p:xfrm>
          <a:off x="7239000" y="1628775"/>
          <a:ext cx="1779588" cy="3552825"/>
        </p:xfrm>
        <a:graphic>
          <a:graphicData uri="http://schemas.openxmlformats.org/presentationml/2006/ole">
            <mc:AlternateContent xmlns:mc="http://schemas.openxmlformats.org/markup-compatibility/2006">
              <mc:Choice xmlns:v="urn:schemas-microsoft-com:vml" Requires="v">
                <p:oleObj spid="_x0000_s700441" name="Visio" r:id="rId4" imgW="1983581" imgH="3957161" progId="Visio.Drawing.11">
                  <p:embed/>
                </p:oleObj>
              </mc:Choice>
              <mc:Fallback>
                <p:oleObj name="Visio" r:id="rId4" imgW="1983581" imgH="3957161"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628775"/>
                        <a:ext cx="1779588"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0421" name="Rectangle 5"/>
          <p:cNvSpPr>
            <a:spLocks noChangeArrowheads="1"/>
          </p:cNvSpPr>
          <p:nvPr/>
        </p:nvSpPr>
        <p:spPr bwMode="auto">
          <a:xfrm>
            <a:off x="7372350" y="3790950"/>
            <a:ext cx="1581150" cy="457200"/>
          </a:xfrm>
          <a:prstGeom prst="rect">
            <a:avLst/>
          </a:prstGeom>
          <a:noFill/>
          <a:ln w="38100">
            <a:solidFill>
              <a:srgbClr val="99FF33"/>
            </a:solidFill>
            <a:miter lim="800000"/>
            <a:headEnd/>
            <a:tailEnd/>
          </a:ln>
          <a:effec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0421"/>
                                        </p:tgtEl>
                                        <p:attrNameLst>
                                          <p:attrName>style.visibility</p:attrName>
                                        </p:attrNameLst>
                                      </p:cBhvr>
                                      <p:to>
                                        <p:strVal val="visible"/>
                                      </p:to>
                                    </p:set>
                                    <p:animEffect transition="in" filter="fade">
                                      <p:cBhvr>
                                        <p:cTn id="7" dur="2000"/>
                                        <p:tgtEl>
                                          <p:spTgt spid="70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DFC29080-CF42-435D-845E-33F61FB3AD1B}" type="slidenum">
              <a:rPr lang="en-US"/>
              <a:pPr/>
              <a:t>35</a:t>
            </a:fld>
            <a:r>
              <a:rPr lang="en-US" dirty="0"/>
              <a:t> -</a:t>
            </a:r>
          </a:p>
        </p:txBody>
      </p:sp>
      <p:sp>
        <p:nvSpPr>
          <p:cNvPr id="702466" name="Rectangle 2"/>
          <p:cNvSpPr>
            <a:spLocks noGrp="1" noChangeArrowheads="1"/>
          </p:cNvSpPr>
          <p:nvPr>
            <p:ph type="title"/>
          </p:nvPr>
        </p:nvSpPr>
        <p:spPr/>
        <p:txBody>
          <a:bodyPr/>
          <a:lstStyle/>
          <a:p>
            <a:r>
              <a:rPr lang="en-US" sz="1200" dirty="0"/>
              <a:t>Security of Network Layer</a:t>
            </a:r>
            <a:br>
              <a:rPr lang="en-US" sz="1200" dirty="0"/>
            </a:br>
            <a:r>
              <a:rPr lang="en-US" dirty="0"/>
              <a:t>Network Address Translation (NAT)</a:t>
            </a:r>
          </a:p>
        </p:txBody>
      </p:sp>
      <p:sp>
        <p:nvSpPr>
          <p:cNvPr id="702467" name="Rectangle 3"/>
          <p:cNvSpPr>
            <a:spLocks noGrp="1" noChangeArrowheads="1"/>
          </p:cNvSpPr>
          <p:nvPr>
            <p:ph type="body" idx="1"/>
          </p:nvPr>
        </p:nvSpPr>
        <p:spPr/>
        <p:txBody>
          <a:bodyPr/>
          <a:lstStyle/>
          <a:p>
            <a:pPr marL="0" indent="0">
              <a:lnSpc>
                <a:spcPct val="90000"/>
              </a:lnSpc>
              <a:buClr>
                <a:srgbClr val="003399"/>
              </a:buClr>
              <a:buFontTx/>
              <a:buNone/>
            </a:pPr>
            <a:r>
              <a:rPr lang="en-US" u="sng" dirty="0">
                <a:solidFill>
                  <a:srgbClr val="FF6600"/>
                </a:solidFill>
              </a:rPr>
              <a:t>NAT</a:t>
            </a:r>
            <a:r>
              <a:rPr lang="en-US" dirty="0">
                <a:solidFill>
                  <a:srgbClr val="FF6600"/>
                </a:solidFill>
              </a:rPr>
              <a:t> </a:t>
            </a:r>
            <a:r>
              <a:rPr lang="en-US" dirty="0">
                <a:solidFill>
                  <a:srgbClr val="000099"/>
                </a:solidFill>
              </a:rPr>
              <a:t>(</a:t>
            </a:r>
            <a:r>
              <a:rPr lang="en-US" u="sng" dirty="0">
                <a:solidFill>
                  <a:srgbClr val="FF6600"/>
                </a:solidFill>
              </a:rPr>
              <a:t>Network Address Translation</a:t>
            </a:r>
            <a:r>
              <a:rPr lang="en-US" dirty="0">
                <a:solidFill>
                  <a:srgbClr val="000099"/>
                </a:solidFill>
              </a:rPr>
              <a:t>)</a:t>
            </a:r>
            <a:r>
              <a:rPr lang="en-US" dirty="0"/>
              <a:t> is a method of connecting multiple computers to the Internet (or any other IP network) using one IP address. </a:t>
            </a:r>
          </a:p>
          <a:p>
            <a:pPr>
              <a:lnSpc>
                <a:spcPct val="90000"/>
              </a:lnSpc>
              <a:buClr>
                <a:srgbClr val="003399"/>
              </a:buClr>
            </a:pPr>
            <a:r>
              <a:rPr lang="en-US" dirty="0"/>
              <a:t>The increased use of NAT comes from several factors:</a:t>
            </a:r>
          </a:p>
          <a:p>
            <a:pPr lvl="1">
              <a:lnSpc>
                <a:spcPct val="90000"/>
              </a:lnSpc>
              <a:buClr>
                <a:srgbClr val="003399"/>
              </a:buClr>
            </a:pPr>
            <a:r>
              <a:rPr lang="en-US" sz="2400" dirty="0"/>
              <a:t>Shortage of IP addresses </a:t>
            </a:r>
          </a:p>
          <a:p>
            <a:pPr lvl="1">
              <a:lnSpc>
                <a:spcPct val="90000"/>
              </a:lnSpc>
              <a:buClr>
                <a:srgbClr val="003399"/>
              </a:buClr>
            </a:pPr>
            <a:r>
              <a:rPr lang="en-US" sz="2400" dirty="0"/>
              <a:t>Security needs </a:t>
            </a:r>
          </a:p>
          <a:p>
            <a:pPr lvl="1">
              <a:lnSpc>
                <a:spcPct val="90000"/>
              </a:lnSpc>
              <a:buClr>
                <a:srgbClr val="003399"/>
              </a:buClr>
            </a:pPr>
            <a:r>
              <a:rPr lang="en-US" sz="2400" dirty="0"/>
              <a:t>Ease and flexibility of network administration </a:t>
            </a:r>
          </a:p>
          <a:p>
            <a:pPr>
              <a:lnSpc>
                <a:spcPct val="90000"/>
              </a:lnSpc>
              <a:buClr>
                <a:srgbClr val="003399"/>
              </a:buClr>
            </a:pPr>
            <a:r>
              <a:rPr lang="en-US" dirty="0"/>
              <a:t>RFC 1918 reserves the following </a:t>
            </a:r>
            <a:r>
              <a:rPr lang="en-US" u="sng" dirty="0">
                <a:solidFill>
                  <a:srgbClr val="FF6600"/>
                </a:solidFill>
              </a:rPr>
              <a:t>private IP</a:t>
            </a:r>
            <a:r>
              <a:rPr lang="en-US" u="sng" dirty="0">
                <a:solidFill>
                  <a:srgbClr val="FF9900"/>
                </a:solidFill>
              </a:rPr>
              <a:t> </a:t>
            </a:r>
            <a:r>
              <a:rPr lang="en-US" u="sng" dirty="0">
                <a:solidFill>
                  <a:srgbClr val="FF6600"/>
                </a:solidFill>
              </a:rPr>
              <a:t>addresses</a:t>
            </a:r>
            <a:r>
              <a:rPr lang="en-US" dirty="0"/>
              <a:t> for NAT</a:t>
            </a:r>
          </a:p>
          <a:p>
            <a:pPr lvl="1">
              <a:lnSpc>
                <a:spcPct val="90000"/>
              </a:lnSpc>
              <a:buClr>
                <a:srgbClr val="003399"/>
              </a:buClr>
            </a:pPr>
            <a:r>
              <a:rPr lang="en-US" sz="2400" u="sng" dirty="0">
                <a:solidFill>
                  <a:srgbClr val="FF6600"/>
                </a:solidFill>
              </a:rPr>
              <a:t>Class A</a:t>
            </a:r>
            <a:r>
              <a:rPr lang="en-US" sz="2400" dirty="0"/>
              <a:t>: 10.0.0.0 – 10.255.255.255 </a:t>
            </a:r>
          </a:p>
          <a:p>
            <a:pPr lvl="1">
              <a:lnSpc>
                <a:spcPct val="90000"/>
              </a:lnSpc>
              <a:buClr>
                <a:srgbClr val="003399"/>
              </a:buClr>
            </a:pPr>
            <a:r>
              <a:rPr lang="en-US" sz="2400" u="sng" dirty="0">
                <a:solidFill>
                  <a:srgbClr val="FF6600"/>
                </a:solidFill>
              </a:rPr>
              <a:t>Class B</a:t>
            </a:r>
            <a:r>
              <a:rPr lang="en-US" sz="2400" dirty="0"/>
              <a:t>: 172.16.0.0 – 172.31.255.255 </a:t>
            </a:r>
          </a:p>
          <a:p>
            <a:pPr lvl="1">
              <a:lnSpc>
                <a:spcPct val="90000"/>
              </a:lnSpc>
              <a:buClr>
                <a:srgbClr val="003399"/>
              </a:buClr>
            </a:pPr>
            <a:r>
              <a:rPr lang="en-US" sz="2400" u="sng" dirty="0">
                <a:solidFill>
                  <a:srgbClr val="FF6600"/>
                </a:solidFill>
              </a:rPr>
              <a:t>Class C</a:t>
            </a:r>
            <a:r>
              <a:rPr lang="en-US" sz="2400" dirty="0"/>
              <a:t>: 192.168.0.0 – 192.168.255.255</a:t>
            </a:r>
          </a:p>
        </p:txBody>
      </p:sp>
      <p:sp>
        <p:nvSpPr>
          <p:cNvPr id="702468" name="Text Box 4"/>
          <p:cNvSpPr txBox="1">
            <a:spLocks noChangeArrowheads="1"/>
          </p:cNvSpPr>
          <p:nvPr/>
        </p:nvSpPr>
        <p:spPr bwMode="auto">
          <a:xfrm>
            <a:off x="4784725" y="6535579"/>
            <a:ext cx="2701381"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http://www.ietf.org/rfc/rfc1918.txt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FA20EC25-B665-468A-86EB-506737F6026D}" type="slidenum">
              <a:rPr lang="en-US"/>
              <a:pPr/>
              <a:t>36</a:t>
            </a:fld>
            <a:r>
              <a:rPr lang="en-US" dirty="0"/>
              <a:t> -</a:t>
            </a:r>
          </a:p>
        </p:txBody>
      </p:sp>
      <p:sp>
        <p:nvSpPr>
          <p:cNvPr id="704514" name="Rectangle 2"/>
          <p:cNvSpPr>
            <a:spLocks noGrp="1" noChangeArrowheads="1"/>
          </p:cNvSpPr>
          <p:nvPr>
            <p:ph type="title"/>
          </p:nvPr>
        </p:nvSpPr>
        <p:spPr/>
        <p:txBody>
          <a:bodyPr/>
          <a:lstStyle/>
          <a:p>
            <a:r>
              <a:rPr lang="en-US" sz="1200" dirty="0"/>
              <a:t>Security of Network Layer</a:t>
            </a:r>
            <a:br>
              <a:rPr lang="en-US" sz="1200" dirty="0"/>
            </a:br>
            <a:r>
              <a:rPr lang="en-US" dirty="0"/>
              <a:t>Virtual IP Address (VIP)</a:t>
            </a:r>
          </a:p>
        </p:txBody>
      </p:sp>
      <p:sp>
        <p:nvSpPr>
          <p:cNvPr id="704515" name="Rectangle 3"/>
          <p:cNvSpPr>
            <a:spLocks noGrp="1" noChangeArrowheads="1"/>
          </p:cNvSpPr>
          <p:nvPr>
            <p:ph type="body" idx="1"/>
          </p:nvPr>
        </p:nvSpPr>
        <p:spPr/>
        <p:txBody>
          <a:bodyPr/>
          <a:lstStyle/>
          <a:p>
            <a:pPr marL="0" indent="0">
              <a:buFontTx/>
              <a:buNone/>
            </a:pPr>
            <a:r>
              <a:rPr lang="en-US" u="sng" dirty="0">
                <a:solidFill>
                  <a:srgbClr val="FF6600"/>
                </a:solidFill>
              </a:rPr>
              <a:t>VIP</a:t>
            </a:r>
            <a:r>
              <a:rPr lang="en-US" dirty="0">
                <a:solidFill>
                  <a:srgbClr val="FF9900"/>
                </a:solidFill>
              </a:rPr>
              <a:t> </a:t>
            </a:r>
            <a:r>
              <a:rPr lang="en-US" dirty="0">
                <a:solidFill>
                  <a:srgbClr val="000099"/>
                </a:solidFill>
              </a:rPr>
              <a:t>(</a:t>
            </a:r>
            <a:r>
              <a:rPr lang="en-US" u="sng" dirty="0">
                <a:solidFill>
                  <a:srgbClr val="FF6600"/>
                </a:solidFill>
              </a:rPr>
              <a:t>Virtual IP Address</a:t>
            </a:r>
            <a:r>
              <a:rPr lang="en-US" dirty="0">
                <a:solidFill>
                  <a:srgbClr val="000099"/>
                </a:solidFill>
              </a:rPr>
              <a:t>)</a:t>
            </a:r>
            <a:r>
              <a:rPr lang="en-US" dirty="0"/>
              <a:t> is a method that maps a virtual internetworking entity into many computing hosts.</a:t>
            </a:r>
          </a:p>
          <a:p>
            <a:r>
              <a:rPr lang="en-US" dirty="0"/>
              <a:t>One-to-Many: </a:t>
            </a:r>
          </a:p>
          <a:p>
            <a:pPr lvl="1"/>
            <a:r>
              <a:rPr lang="en-US" dirty="0"/>
              <a:t>Used for Load-Balance / Sharing</a:t>
            </a:r>
          </a:p>
          <a:p>
            <a:pPr lvl="1"/>
            <a:r>
              <a:rPr lang="en-US" dirty="0"/>
              <a:t>Used limit exposure of multiple IP addresses or multiple network I/Fs. (one-to-many)</a:t>
            </a:r>
          </a:p>
          <a:p>
            <a:r>
              <a:rPr lang="en-US" dirty="0"/>
              <a:t>Many-to-one:</a:t>
            </a:r>
          </a:p>
          <a:p>
            <a:pPr lvl="1"/>
            <a:r>
              <a:rPr lang="en-US" dirty="0"/>
              <a:t>One network I/F to many IP addresses.</a:t>
            </a:r>
          </a:p>
          <a:p>
            <a:pPr lvl="1"/>
            <a:r>
              <a:rPr lang="en-US" dirty="0"/>
              <a:t>Used for Application sharing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0F811F91-4E35-4AB9-B490-AEFF33BA8C33}" type="slidenum">
              <a:rPr lang="en-US"/>
              <a:pPr/>
              <a:t>37</a:t>
            </a:fld>
            <a:r>
              <a:rPr lang="en-US" dirty="0"/>
              <a:t> -</a:t>
            </a:r>
          </a:p>
        </p:txBody>
      </p:sp>
      <p:sp>
        <p:nvSpPr>
          <p:cNvPr id="712706" name="Rectangle 2"/>
          <p:cNvSpPr>
            <a:spLocks noGrp="1" noChangeArrowheads="1"/>
          </p:cNvSpPr>
          <p:nvPr>
            <p:ph type="title"/>
          </p:nvPr>
        </p:nvSpPr>
        <p:spPr/>
        <p:txBody>
          <a:bodyPr/>
          <a:lstStyle/>
          <a:p>
            <a:r>
              <a:rPr lang="en-US" sz="1200" dirty="0"/>
              <a:t>Security of Network Layer</a:t>
            </a:r>
            <a:br>
              <a:rPr lang="en-US" sz="1200" dirty="0"/>
            </a:br>
            <a:r>
              <a:rPr lang="en-US" dirty="0"/>
              <a:t>Routing: Static vs. Dynamic</a:t>
            </a:r>
          </a:p>
        </p:txBody>
      </p:sp>
      <p:sp>
        <p:nvSpPr>
          <p:cNvPr id="712707" name="Rectangle 3"/>
          <p:cNvSpPr>
            <a:spLocks noGrp="1" noChangeArrowheads="1"/>
          </p:cNvSpPr>
          <p:nvPr>
            <p:ph type="body" idx="1"/>
          </p:nvPr>
        </p:nvSpPr>
        <p:spPr/>
        <p:txBody>
          <a:bodyPr/>
          <a:lstStyle/>
          <a:p>
            <a:pPr marL="0" indent="0">
              <a:buFontTx/>
              <a:buNone/>
            </a:pPr>
            <a:r>
              <a:rPr lang="en-US" dirty="0"/>
              <a:t>Preserving </a:t>
            </a:r>
            <a:r>
              <a:rPr lang="en-US" u="sng" dirty="0">
                <a:solidFill>
                  <a:srgbClr val="FF6600"/>
                </a:solidFill>
              </a:rPr>
              <a:t>integrity of route table</a:t>
            </a:r>
            <a:r>
              <a:rPr lang="en-US" dirty="0"/>
              <a:t> is the key to security of </a:t>
            </a:r>
            <a:r>
              <a:rPr lang="en-US" u="sng" dirty="0">
                <a:solidFill>
                  <a:srgbClr val="FF6600"/>
                </a:solidFill>
              </a:rPr>
              <a:t>routing topology</a:t>
            </a:r>
            <a:r>
              <a:rPr lang="en-US" dirty="0"/>
              <a:t>. </a:t>
            </a:r>
          </a:p>
          <a:p>
            <a:pPr>
              <a:buClr>
                <a:srgbClr val="003399"/>
              </a:buClr>
            </a:pPr>
            <a:r>
              <a:rPr lang="en-US" u="sng" dirty="0">
                <a:solidFill>
                  <a:srgbClr val="FF6600"/>
                </a:solidFill>
              </a:rPr>
              <a:t>Static routing</a:t>
            </a:r>
            <a:r>
              <a:rPr lang="en-US" dirty="0"/>
              <a:t> is the </a:t>
            </a:r>
            <a:r>
              <a:rPr lang="en-US" u="sng" dirty="0">
                <a:solidFill>
                  <a:srgbClr val="FF6600"/>
                </a:solidFill>
              </a:rPr>
              <a:t>most secure</a:t>
            </a:r>
            <a:r>
              <a:rPr lang="en-US" dirty="0"/>
              <a:t> routing configuration.  However, scalability is a major drawback.</a:t>
            </a:r>
          </a:p>
          <a:p>
            <a:pPr lvl="1">
              <a:buClr>
                <a:srgbClr val="003399"/>
              </a:buClr>
            </a:pPr>
            <a:r>
              <a:rPr lang="en-US" dirty="0"/>
              <a:t>Static Route Table, no automatic updates.</a:t>
            </a:r>
          </a:p>
          <a:p>
            <a:pPr>
              <a:buClr>
                <a:srgbClr val="003399"/>
              </a:buClr>
            </a:pPr>
            <a:r>
              <a:rPr lang="en-US" u="sng" dirty="0">
                <a:solidFill>
                  <a:srgbClr val="FF6600"/>
                </a:solidFill>
              </a:rPr>
              <a:t>Dynamic routing is scalable</a:t>
            </a:r>
            <a:r>
              <a:rPr lang="en-US" dirty="0"/>
              <a:t>, but need to establish security policy to preserve integrity of route table</a:t>
            </a:r>
          </a:p>
          <a:p>
            <a:pPr lvl="1">
              <a:buClr>
                <a:srgbClr val="003399"/>
              </a:buClr>
            </a:pPr>
            <a:r>
              <a:rPr lang="en-US" dirty="0"/>
              <a:t>Automatic updates.</a:t>
            </a:r>
          </a:p>
          <a:p>
            <a:pPr lvl="1">
              <a:buClr>
                <a:srgbClr val="003399"/>
              </a:buClr>
            </a:pPr>
            <a:r>
              <a:rPr lang="en-US" dirty="0"/>
              <a:t>Need to set thresholds.</a:t>
            </a:r>
          </a:p>
          <a:p>
            <a:pPr lvl="1">
              <a:buClr>
                <a:srgbClr val="003399"/>
              </a:buClr>
            </a:pPr>
            <a:r>
              <a:rPr lang="en-US" dirty="0"/>
              <a:t>Authenticate neighbors and peers.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of Network Layer</a:t>
            </a:r>
            <a:br>
              <a:rPr lang="en-US" sz="1200" dirty="0" smtClean="0"/>
            </a:br>
            <a:r>
              <a:rPr lang="en-US" dirty="0" smtClean="0"/>
              <a:t>Dynamic Routing</a:t>
            </a:r>
            <a:endParaRPr lang="en-US" dirty="0"/>
          </a:p>
        </p:txBody>
      </p:sp>
      <p:sp>
        <p:nvSpPr>
          <p:cNvPr id="3" name="Content Placeholder 2"/>
          <p:cNvSpPr>
            <a:spLocks noGrp="1"/>
          </p:cNvSpPr>
          <p:nvPr>
            <p:ph idx="1"/>
          </p:nvPr>
        </p:nvSpPr>
        <p:spPr/>
        <p:txBody>
          <a:bodyPr/>
          <a:lstStyle/>
          <a:p>
            <a:pPr>
              <a:buNone/>
            </a:pPr>
            <a:r>
              <a:rPr lang="en-US" dirty="0" smtClean="0"/>
              <a:t>There are two types of routing protocols:</a:t>
            </a:r>
          </a:p>
          <a:p>
            <a:pPr>
              <a:buClr>
                <a:srgbClr val="003399"/>
              </a:buClr>
            </a:pPr>
            <a:r>
              <a:rPr lang="en-US" u="sng" dirty="0" smtClean="0">
                <a:solidFill>
                  <a:srgbClr val="FF6600"/>
                </a:solidFill>
              </a:rPr>
              <a:t>Interior Gateway Protocols (IGPs)</a:t>
            </a:r>
          </a:p>
          <a:p>
            <a:pPr lvl="1"/>
            <a:r>
              <a:rPr lang="en-US" dirty="0" smtClean="0"/>
              <a:t>Routing Information Protocols (RIP)</a:t>
            </a:r>
          </a:p>
          <a:p>
            <a:pPr lvl="1"/>
            <a:r>
              <a:rPr lang="en-US" dirty="0" smtClean="0"/>
              <a:t>Interior Gateway Routing Protocol (IGRP)</a:t>
            </a:r>
          </a:p>
          <a:p>
            <a:pPr lvl="1"/>
            <a:r>
              <a:rPr lang="en-US" dirty="0" smtClean="0"/>
              <a:t>Enhanced IGRP (EIGRP, Cisco proprietary)</a:t>
            </a:r>
          </a:p>
          <a:p>
            <a:pPr lvl="1"/>
            <a:r>
              <a:rPr lang="en-US" dirty="0" smtClean="0"/>
              <a:t>Open Shortest Path First (OSPF)</a:t>
            </a:r>
          </a:p>
          <a:p>
            <a:pPr lvl="1"/>
            <a:r>
              <a:rPr lang="en-US" dirty="0" smtClean="0"/>
              <a:t>Intermediate System to Intermediate System (IS-IS)</a:t>
            </a:r>
          </a:p>
          <a:p>
            <a:pPr>
              <a:buClr>
                <a:srgbClr val="003399"/>
              </a:buClr>
            </a:pPr>
            <a:r>
              <a:rPr lang="en-US" u="sng" dirty="0" smtClean="0">
                <a:solidFill>
                  <a:srgbClr val="FF6600"/>
                </a:solidFill>
              </a:rPr>
              <a:t>Exterior Gateway Protocols (EGPs)</a:t>
            </a:r>
          </a:p>
          <a:p>
            <a:pPr lvl="1"/>
            <a:r>
              <a:rPr lang="en-US" dirty="0" smtClean="0"/>
              <a:t>Exterior Gateway Protocol (EGP, RFC 827).  EGP is no longer in use for Internet</a:t>
            </a:r>
          </a:p>
          <a:p>
            <a:pPr lvl="1"/>
            <a:r>
              <a:rPr lang="en-US" dirty="0" smtClean="0"/>
              <a:t>Border Gateway Protocol (BGP).  BGP is the standard routing protocol for Internet</a:t>
            </a:r>
            <a:endParaRPr lang="en-US" dirty="0"/>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38</a:t>
            </a:fld>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30207B48-591C-4666-85CC-43CB1A1279A3}" type="slidenum">
              <a:rPr lang="en-US"/>
              <a:pPr/>
              <a:t>39</a:t>
            </a:fld>
            <a:r>
              <a:rPr lang="en-US" dirty="0"/>
              <a:t> -</a:t>
            </a:r>
          </a:p>
        </p:txBody>
      </p:sp>
      <p:sp>
        <p:nvSpPr>
          <p:cNvPr id="714754" name="Rectangle 2"/>
          <p:cNvSpPr>
            <a:spLocks noGrp="1" noChangeArrowheads="1"/>
          </p:cNvSpPr>
          <p:nvPr>
            <p:ph type="title"/>
          </p:nvPr>
        </p:nvSpPr>
        <p:spPr/>
        <p:txBody>
          <a:bodyPr/>
          <a:lstStyle/>
          <a:p>
            <a:r>
              <a:rPr lang="en-US" sz="1200" dirty="0"/>
              <a:t>Security of Network Layer</a:t>
            </a:r>
            <a:br>
              <a:rPr lang="en-US" sz="1200" dirty="0"/>
            </a:br>
            <a:r>
              <a:rPr lang="en-US" dirty="0"/>
              <a:t>Dynamic Routing: Interior Gateway Protocols (IGPs)</a:t>
            </a:r>
          </a:p>
        </p:txBody>
      </p:sp>
      <p:sp>
        <p:nvSpPr>
          <p:cNvPr id="714755" name="Rectangle 3"/>
          <p:cNvSpPr>
            <a:spLocks noGrp="1" noChangeArrowheads="1"/>
          </p:cNvSpPr>
          <p:nvPr>
            <p:ph type="body" idx="1"/>
          </p:nvPr>
        </p:nvSpPr>
        <p:spPr>
          <a:xfrm>
            <a:off x="685800" y="1143000"/>
            <a:ext cx="7772400" cy="5486400"/>
          </a:xfrm>
        </p:spPr>
        <p:txBody>
          <a:bodyPr/>
          <a:lstStyle/>
          <a:p>
            <a:r>
              <a:rPr lang="en-US" dirty="0"/>
              <a:t>Router uses </a:t>
            </a:r>
            <a:r>
              <a:rPr lang="en-US" u="sng" dirty="0">
                <a:solidFill>
                  <a:srgbClr val="FF6600"/>
                </a:solidFill>
              </a:rPr>
              <a:t>distance vector routing protocols</a:t>
            </a:r>
            <a:r>
              <a:rPr lang="en-US" dirty="0"/>
              <a:t> mathematically compare routes using some measurement of distance (or </a:t>
            </a:r>
            <a:r>
              <a:rPr lang="en-US" u="sng" dirty="0">
                <a:solidFill>
                  <a:srgbClr val="FF6600"/>
                </a:solidFill>
              </a:rPr>
              <a:t># of hops</a:t>
            </a:r>
            <a:r>
              <a:rPr lang="en-US" dirty="0"/>
              <a:t>) and </a:t>
            </a:r>
            <a:r>
              <a:rPr lang="en-US" u="sng" dirty="0">
                <a:solidFill>
                  <a:srgbClr val="FF6600"/>
                </a:solidFill>
              </a:rPr>
              <a:t>send all or a portion of route table</a:t>
            </a:r>
            <a:r>
              <a:rPr lang="en-US" dirty="0"/>
              <a:t> in a routing update message at regular intervals to each of neighbor routers.</a:t>
            </a:r>
          </a:p>
          <a:p>
            <a:pPr lvl="1"/>
            <a:r>
              <a:rPr lang="en-US" dirty="0"/>
              <a:t>RIP (Routing Information Protocol)</a:t>
            </a:r>
          </a:p>
          <a:p>
            <a:pPr lvl="1"/>
            <a:r>
              <a:rPr lang="en-US" dirty="0"/>
              <a:t>IGRP (Interior Gateway Routing Protocol)</a:t>
            </a:r>
          </a:p>
          <a:p>
            <a:pPr lvl="1"/>
            <a:r>
              <a:rPr lang="en-US" dirty="0"/>
              <a:t>EIGRP (Enhanced IGRP, Cisco proprietary)</a:t>
            </a:r>
          </a:p>
          <a:p>
            <a:r>
              <a:rPr lang="en-US" dirty="0"/>
              <a:t>Security issues:</a:t>
            </a:r>
          </a:p>
          <a:p>
            <a:pPr lvl="1">
              <a:buClr>
                <a:srgbClr val="003399"/>
              </a:buClr>
              <a:buFont typeface="Arial" charset="0"/>
              <a:buChar char="–"/>
            </a:pPr>
            <a:r>
              <a:rPr lang="en-US" u="sng" dirty="0">
                <a:solidFill>
                  <a:srgbClr val="FF6600"/>
                </a:solidFill>
              </a:rPr>
              <a:t>Integrity of routing tables</a:t>
            </a:r>
            <a:r>
              <a:rPr lang="en-US" dirty="0"/>
              <a:t>: Automatic distribution of route table updates.</a:t>
            </a:r>
          </a:p>
          <a:p>
            <a:pPr lvl="1">
              <a:buClr>
                <a:srgbClr val="003399"/>
              </a:buClr>
              <a:buFont typeface="Arial" charset="0"/>
              <a:buChar char="–"/>
            </a:pPr>
            <a:r>
              <a:rPr lang="en-US" u="sng" dirty="0">
                <a:solidFill>
                  <a:srgbClr val="FF6600"/>
                </a:solidFill>
              </a:rPr>
              <a:t>Operational stability</a:t>
            </a:r>
            <a:r>
              <a:rPr lang="en-US" dirty="0"/>
              <a:t>: The routing updates create chain-reaction of route table recalculations to every neighbor routers.</a:t>
            </a:r>
          </a:p>
        </p:txBody>
      </p:sp>
      <p:sp>
        <p:nvSpPr>
          <p:cNvPr id="714756" name="Text Box 4"/>
          <p:cNvSpPr txBox="1">
            <a:spLocks noChangeArrowheads="1"/>
          </p:cNvSpPr>
          <p:nvPr/>
        </p:nvSpPr>
        <p:spPr bwMode="auto">
          <a:xfrm>
            <a:off x="3866535" y="6535579"/>
            <a:ext cx="413446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Routing TCP/IP Volume </a:t>
            </a:r>
            <a:r>
              <a:rPr lang="en-US" sz="1000" i="1" dirty="0" smtClean="0">
                <a:solidFill>
                  <a:srgbClr val="003399"/>
                </a:solidFill>
              </a:rPr>
              <a:t>I</a:t>
            </a:r>
            <a:r>
              <a:rPr lang="en-US" sz="1000" dirty="0" smtClean="0">
                <a:solidFill>
                  <a:srgbClr val="003399"/>
                </a:solidFill>
              </a:rPr>
              <a:t>, by J. Doyle, et. al., Cisco Press</a:t>
            </a:r>
            <a:endParaRPr lang="en-US" sz="1000" i="1" dirty="0">
              <a:solidFill>
                <a:srgbClr val="0033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Name the seven layers of OSI reference model?</a:t>
            </a:r>
          </a:p>
          <a:p>
            <a:pPr lvl="1">
              <a:buClr>
                <a:srgbClr val="003399"/>
              </a:buClr>
            </a:pPr>
            <a:r>
              <a:rPr lang="en-US" u="sng" dirty="0" smtClean="0">
                <a:solidFill>
                  <a:srgbClr val="FF6600"/>
                </a:solidFill>
              </a:rPr>
              <a:t>Physical</a:t>
            </a:r>
            <a:r>
              <a:rPr lang="en-US" dirty="0" smtClean="0"/>
              <a:t> (people)</a:t>
            </a:r>
          </a:p>
          <a:p>
            <a:pPr lvl="1">
              <a:buClr>
                <a:srgbClr val="003399"/>
              </a:buClr>
            </a:pPr>
            <a:r>
              <a:rPr lang="en-US" u="sng" dirty="0" smtClean="0">
                <a:solidFill>
                  <a:srgbClr val="FF6600"/>
                </a:solidFill>
              </a:rPr>
              <a:t>Data-Link</a:t>
            </a:r>
            <a:r>
              <a:rPr lang="en-US" dirty="0" smtClean="0"/>
              <a:t> (do)</a:t>
            </a:r>
          </a:p>
          <a:p>
            <a:pPr lvl="1">
              <a:buClr>
                <a:srgbClr val="003399"/>
              </a:buClr>
            </a:pPr>
            <a:r>
              <a:rPr lang="en-US" u="sng" dirty="0" smtClean="0">
                <a:solidFill>
                  <a:srgbClr val="FF6600"/>
                </a:solidFill>
              </a:rPr>
              <a:t>Network</a:t>
            </a:r>
            <a:r>
              <a:rPr lang="en-US" dirty="0" smtClean="0"/>
              <a:t> (not)</a:t>
            </a:r>
          </a:p>
          <a:p>
            <a:pPr lvl="1">
              <a:buClr>
                <a:srgbClr val="003399"/>
              </a:buClr>
            </a:pPr>
            <a:r>
              <a:rPr lang="en-US" u="sng" dirty="0" smtClean="0">
                <a:solidFill>
                  <a:srgbClr val="FF6600"/>
                </a:solidFill>
              </a:rPr>
              <a:t>Transport</a:t>
            </a:r>
            <a:r>
              <a:rPr lang="en-US" dirty="0" smtClean="0"/>
              <a:t> (throw)</a:t>
            </a:r>
          </a:p>
          <a:p>
            <a:pPr lvl="1">
              <a:buClr>
                <a:srgbClr val="003399"/>
              </a:buClr>
            </a:pPr>
            <a:r>
              <a:rPr lang="en-US" u="sng" dirty="0" smtClean="0">
                <a:solidFill>
                  <a:srgbClr val="FF6600"/>
                </a:solidFill>
              </a:rPr>
              <a:t>Session</a:t>
            </a:r>
            <a:r>
              <a:rPr lang="en-US" dirty="0" smtClean="0"/>
              <a:t> (sausage)</a:t>
            </a:r>
          </a:p>
          <a:p>
            <a:pPr lvl="1">
              <a:buClr>
                <a:srgbClr val="003399"/>
              </a:buClr>
            </a:pPr>
            <a:r>
              <a:rPr lang="en-US" u="sng" dirty="0" smtClean="0">
                <a:solidFill>
                  <a:srgbClr val="FF6600"/>
                </a:solidFill>
              </a:rPr>
              <a:t>Presentation</a:t>
            </a:r>
            <a:r>
              <a:rPr lang="en-US" dirty="0" smtClean="0"/>
              <a:t> (pizza)</a:t>
            </a:r>
          </a:p>
          <a:p>
            <a:pPr lvl="1">
              <a:buClr>
                <a:srgbClr val="003399"/>
              </a:buClr>
            </a:pPr>
            <a:r>
              <a:rPr lang="en-US" u="sng" dirty="0" smtClean="0">
                <a:solidFill>
                  <a:srgbClr val="FF6600"/>
                </a:solidFill>
              </a:rPr>
              <a:t>Application</a:t>
            </a:r>
            <a:r>
              <a:rPr lang="en-US" dirty="0" smtClean="0"/>
              <a:t> (away)</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4</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5D2DC1CE-3E58-4CB5-BADC-21ABA21AD3DC}" type="slidenum">
              <a:rPr lang="en-US"/>
              <a:pPr/>
              <a:t>40</a:t>
            </a:fld>
            <a:r>
              <a:rPr lang="en-US" dirty="0"/>
              <a:t> -</a:t>
            </a:r>
          </a:p>
        </p:txBody>
      </p:sp>
      <p:sp>
        <p:nvSpPr>
          <p:cNvPr id="716802" name="Rectangle 2"/>
          <p:cNvSpPr>
            <a:spLocks noGrp="1" noChangeArrowheads="1"/>
          </p:cNvSpPr>
          <p:nvPr>
            <p:ph type="title"/>
          </p:nvPr>
        </p:nvSpPr>
        <p:spPr/>
        <p:txBody>
          <a:bodyPr/>
          <a:lstStyle/>
          <a:p>
            <a:r>
              <a:rPr lang="en-US" sz="1200" dirty="0"/>
              <a:t>Security of Network Layer</a:t>
            </a:r>
            <a:br>
              <a:rPr lang="en-US" sz="1200" dirty="0"/>
            </a:br>
            <a:r>
              <a:rPr lang="en-US" dirty="0"/>
              <a:t>Dynamic Routing: Interior Gateway Protocols (IGPs)</a:t>
            </a:r>
          </a:p>
        </p:txBody>
      </p:sp>
      <p:sp>
        <p:nvSpPr>
          <p:cNvPr id="716803" name="Rectangle 3"/>
          <p:cNvSpPr>
            <a:spLocks noGrp="1" noChangeArrowheads="1"/>
          </p:cNvSpPr>
          <p:nvPr>
            <p:ph type="body" idx="1"/>
          </p:nvPr>
        </p:nvSpPr>
        <p:spPr>
          <a:xfrm>
            <a:off x="685800" y="1143000"/>
            <a:ext cx="7772400" cy="5330825"/>
          </a:xfrm>
        </p:spPr>
        <p:txBody>
          <a:bodyPr/>
          <a:lstStyle/>
          <a:p>
            <a:r>
              <a:rPr lang="en-US" dirty="0"/>
              <a:t>To preserve integrity of route table: </a:t>
            </a:r>
            <a:r>
              <a:rPr lang="en-US" u="sng" dirty="0">
                <a:solidFill>
                  <a:srgbClr val="FF6600"/>
                </a:solidFill>
              </a:rPr>
              <a:t>Use MD-5 authentication</a:t>
            </a:r>
            <a:r>
              <a:rPr lang="en-US" dirty="0"/>
              <a:t> between neighbor routers.</a:t>
            </a:r>
          </a:p>
          <a:p>
            <a:pPr lvl="1"/>
            <a:r>
              <a:rPr lang="en-US" dirty="0"/>
              <a:t>Do not use RIPv1, because it does not support MD-5 authentication.</a:t>
            </a:r>
          </a:p>
          <a:p>
            <a:r>
              <a:rPr lang="en-US" dirty="0"/>
              <a:t>To improve operational stability of routers running distance vector IGP’s:</a:t>
            </a:r>
          </a:p>
          <a:p>
            <a:pPr lvl="1"/>
            <a:r>
              <a:rPr lang="en-US" dirty="0"/>
              <a:t>Use </a:t>
            </a:r>
            <a:r>
              <a:rPr lang="en-US" u="sng" dirty="0">
                <a:solidFill>
                  <a:srgbClr val="FF6600"/>
                </a:solidFill>
              </a:rPr>
              <a:t>Split horizons with poison-reverse updates</a:t>
            </a:r>
            <a:r>
              <a:rPr lang="en-US" dirty="0"/>
              <a:t>.  It prevents routing loops by preventing a router from updating adjacent neighbors of any routing changes that it originally learned from those neighbors.</a:t>
            </a:r>
          </a:p>
          <a:p>
            <a:pPr lvl="1"/>
            <a:r>
              <a:rPr lang="en-US" dirty="0"/>
              <a:t>Use </a:t>
            </a:r>
            <a:r>
              <a:rPr lang="en-US" u="sng" dirty="0" smtClean="0">
                <a:solidFill>
                  <a:srgbClr val="FF6600"/>
                </a:solidFill>
              </a:rPr>
              <a:t>Hold downs </a:t>
            </a:r>
            <a:r>
              <a:rPr lang="en-US" u="sng" dirty="0">
                <a:solidFill>
                  <a:srgbClr val="FF6600"/>
                </a:solidFill>
              </a:rPr>
              <a:t>(for IGRP &amp; EIGRP)</a:t>
            </a:r>
            <a:r>
              <a:rPr lang="en-US" dirty="0"/>
              <a:t>.  It prevents IGRP’s interval updates from wrongly reinstating an invalid route. </a:t>
            </a:r>
          </a:p>
        </p:txBody>
      </p:sp>
      <p:sp>
        <p:nvSpPr>
          <p:cNvPr id="7" name="Text Box 4"/>
          <p:cNvSpPr txBox="1">
            <a:spLocks noChangeArrowheads="1"/>
          </p:cNvSpPr>
          <p:nvPr/>
        </p:nvSpPr>
        <p:spPr bwMode="auto">
          <a:xfrm>
            <a:off x="3866535" y="6535579"/>
            <a:ext cx="413446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Routing TCP/IP Volume </a:t>
            </a:r>
            <a:r>
              <a:rPr lang="en-US" sz="1000" i="1" dirty="0" smtClean="0">
                <a:solidFill>
                  <a:srgbClr val="003399"/>
                </a:solidFill>
              </a:rPr>
              <a:t>I</a:t>
            </a:r>
            <a:r>
              <a:rPr lang="en-US" sz="1000" dirty="0" smtClean="0">
                <a:solidFill>
                  <a:srgbClr val="003399"/>
                </a:solidFill>
              </a:rPr>
              <a:t>, by J. Doyle, et. al., Cisco Press</a:t>
            </a:r>
            <a:endParaRPr lang="en-US" sz="1000" i="1" dirty="0">
              <a:solidFill>
                <a:srgbClr val="00339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FEA81674-42B2-4F26-B78C-8B06F88DF17A}" type="slidenum">
              <a:rPr lang="en-US"/>
              <a:pPr/>
              <a:t>41</a:t>
            </a:fld>
            <a:r>
              <a:rPr lang="en-US" dirty="0"/>
              <a:t> -</a:t>
            </a:r>
          </a:p>
        </p:txBody>
      </p:sp>
      <p:sp>
        <p:nvSpPr>
          <p:cNvPr id="718850" name="Rectangle 2"/>
          <p:cNvSpPr>
            <a:spLocks noGrp="1" noChangeArrowheads="1"/>
          </p:cNvSpPr>
          <p:nvPr>
            <p:ph type="title"/>
          </p:nvPr>
        </p:nvSpPr>
        <p:spPr/>
        <p:txBody>
          <a:bodyPr/>
          <a:lstStyle/>
          <a:p>
            <a:r>
              <a:rPr lang="en-US" sz="1200" dirty="0"/>
              <a:t>Security of Network Layer</a:t>
            </a:r>
            <a:br>
              <a:rPr lang="en-US" sz="1200" dirty="0"/>
            </a:br>
            <a:r>
              <a:rPr lang="en-US" dirty="0"/>
              <a:t>Dynamic Routing: Interior Gateway Protocols (IGPs)</a:t>
            </a:r>
          </a:p>
        </p:txBody>
      </p:sp>
      <p:sp>
        <p:nvSpPr>
          <p:cNvPr id="718851" name="Rectangle 3"/>
          <p:cNvSpPr>
            <a:spLocks noGrp="1" noChangeArrowheads="1"/>
          </p:cNvSpPr>
          <p:nvPr>
            <p:ph type="body" idx="1"/>
          </p:nvPr>
        </p:nvSpPr>
        <p:spPr/>
        <p:txBody>
          <a:bodyPr/>
          <a:lstStyle/>
          <a:p>
            <a:r>
              <a:rPr lang="en-US" dirty="0"/>
              <a:t>Router uses </a:t>
            </a:r>
            <a:r>
              <a:rPr lang="en-US" u="sng" dirty="0">
                <a:solidFill>
                  <a:srgbClr val="FF6600"/>
                </a:solidFill>
              </a:rPr>
              <a:t>link-state routing protocols</a:t>
            </a:r>
            <a:r>
              <a:rPr lang="en-US" dirty="0"/>
              <a:t> sends only </a:t>
            </a:r>
            <a:r>
              <a:rPr lang="en-US" u="sng" dirty="0">
                <a:solidFill>
                  <a:srgbClr val="FF6600"/>
                </a:solidFill>
              </a:rPr>
              <a:t>link-state advertisements (LSAs)</a:t>
            </a:r>
            <a:r>
              <a:rPr lang="en-US" dirty="0"/>
              <a:t> to each of its neighbor routers. </a:t>
            </a:r>
          </a:p>
          <a:p>
            <a:pPr lvl="1"/>
            <a:r>
              <a:rPr lang="en-US" dirty="0"/>
              <a:t>OSPF (Open Shortest Path First)</a:t>
            </a:r>
          </a:p>
          <a:p>
            <a:pPr lvl="1"/>
            <a:r>
              <a:rPr lang="en-US" dirty="0"/>
              <a:t>IS-IS (Integrated intermediate system-to-intermediate system)</a:t>
            </a:r>
          </a:p>
          <a:p>
            <a:r>
              <a:rPr lang="en-US" dirty="0"/>
              <a:t>Security issues:</a:t>
            </a:r>
          </a:p>
          <a:p>
            <a:pPr lvl="1">
              <a:buClr>
                <a:srgbClr val="003399"/>
              </a:buClr>
              <a:buFont typeface="Arial" charset="0"/>
              <a:buChar char="–"/>
            </a:pPr>
            <a:r>
              <a:rPr lang="en-US" u="sng" dirty="0">
                <a:solidFill>
                  <a:srgbClr val="FF6600"/>
                </a:solidFill>
              </a:rPr>
              <a:t>Integrity of routing tables</a:t>
            </a:r>
            <a:r>
              <a:rPr lang="en-US" dirty="0"/>
              <a:t>: Automatic distribution of LSAs.</a:t>
            </a:r>
          </a:p>
          <a:p>
            <a:pPr lvl="1">
              <a:buClr>
                <a:srgbClr val="003399"/>
              </a:buClr>
              <a:buFont typeface="Arial" charset="0"/>
              <a:buChar char="–"/>
            </a:pPr>
            <a:r>
              <a:rPr lang="en-US" u="sng" dirty="0">
                <a:solidFill>
                  <a:srgbClr val="FF6600"/>
                </a:solidFill>
              </a:rPr>
              <a:t>Operational stability</a:t>
            </a:r>
            <a:r>
              <a:rPr lang="en-US" dirty="0"/>
              <a:t>: After the adjacencies are established, the router may begin sending out LSAs.  the LSAs create chain-reaction of recalculations of route paths to every neighbor routers (i.e. Link-state Flooding).</a:t>
            </a:r>
          </a:p>
          <a:p>
            <a:endParaRPr lang="en-US" dirty="0"/>
          </a:p>
        </p:txBody>
      </p:sp>
      <p:sp>
        <p:nvSpPr>
          <p:cNvPr id="7" name="Text Box 4"/>
          <p:cNvSpPr txBox="1">
            <a:spLocks noChangeArrowheads="1"/>
          </p:cNvSpPr>
          <p:nvPr/>
        </p:nvSpPr>
        <p:spPr bwMode="auto">
          <a:xfrm>
            <a:off x="3866535" y="6535579"/>
            <a:ext cx="413446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Routing TCP/IP Volume </a:t>
            </a:r>
            <a:r>
              <a:rPr lang="en-US" sz="1000" i="1" dirty="0" smtClean="0">
                <a:solidFill>
                  <a:srgbClr val="003399"/>
                </a:solidFill>
              </a:rPr>
              <a:t>I</a:t>
            </a:r>
            <a:r>
              <a:rPr lang="en-US" sz="1000" dirty="0" smtClean="0">
                <a:solidFill>
                  <a:srgbClr val="003399"/>
                </a:solidFill>
              </a:rPr>
              <a:t>, by J. Doyle, et. al., Cisco Press</a:t>
            </a:r>
            <a:endParaRPr lang="en-US" sz="1000" i="1" dirty="0">
              <a:solidFill>
                <a:srgbClr val="00339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6E0E3521-1602-4757-B8C9-8E792FD53E22}" type="slidenum">
              <a:rPr lang="en-US"/>
              <a:pPr/>
              <a:t>42</a:t>
            </a:fld>
            <a:r>
              <a:rPr lang="en-US" dirty="0"/>
              <a:t> -</a:t>
            </a:r>
          </a:p>
        </p:txBody>
      </p:sp>
      <p:sp>
        <p:nvSpPr>
          <p:cNvPr id="720898" name="Rectangle 2"/>
          <p:cNvSpPr>
            <a:spLocks noGrp="1" noChangeArrowheads="1"/>
          </p:cNvSpPr>
          <p:nvPr>
            <p:ph type="title"/>
          </p:nvPr>
        </p:nvSpPr>
        <p:spPr/>
        <p:txBody>
          <a:bodyPr/>
          <a:lstStyle/>
          <a:p>
            <a:r>
              <a:rPr lang="en-US" sz="1200" dirty="0"/>
              <a:t>Security of Network Layer</a:t>
            </a:r>
            <a:br>
              <a:rPr lang="en-US" sz="1200" dirty="0"/>
            </a:br>
            <a:r>
              <a:rPr lang="en-US" dirty="0"/>
              <a:t>Dynamic Routing: Interior Gateway Protocols (IGPs)</a:t>
            </a:r>
          </a:p>
        </p:txBody>
      </p:sp>
      <p:sp>
        <p:nvSpPr>
          <p:cNvPr id="720899" name="Rectangle 3"/>
          <p:cNvSpPr>
            <a:spLocks noGrp="1" noChangeArrowheads="1"/>
          </p:cNvSpPr>
          <p:nvPr>
            <p:ph type="body" idx="1"/>
          </p:nvPr>
        </p:nvSpPr>
        <p:spPr/>
        <p:txBody>
          <a:bodyPr/>
          <a:lstStyle/>
          <a:p>
            <a:r>
              <a:rPr lang="en-US" dirty="0"/>
              <a:t>To preserve integrity of route table: </a:t>
            </a:r>
            <a:r>
              <a:rPr lang="en-US" u="sng" dirty="0">
                <a:solidFill>
                  <a:srgbClr val="FF6600"/>
                </a:solidFill>
              </a:rPr>
              <a:t>Use MD-5 authentication</a:t>
            </a:r>
            <a:r>
              <a:rPr lang="en-US" dirty="0"/>
              <a:t> between neighbor routers.</a:t>
            </a:r>
          </a:p>
          <a:p>
            <a:r>
              <a:rPr lang="en-US" dirty="0"/>
              <a:t>To improve operational stability of routers running link-state IGP’s:</a:t>
            </a:r>
          </a:p>
          <a:p>
            <a:pPr lvl="1">
              <a:buClr>
                <a:srgbClr val="003399"/>
              </a:buClr>
              <a:buFont typeface="Arial" charset="0"/>
              <a:buChar char="–"/>
            </a:pPr>
            <a:r>
              <a:rPr lang="en-US" u="sng" dirty="0">
                <a:solidFill>
                  <a:srgbClr val="FF6600"/>
                </a:solidFill>
              </a:rPr>
              <a:t>Set sequence </a:t>
            </a:r>
            <a:r>
              <a:rPr lang="en-US" u="sng" dirty="0" smtClean="0">
                <a:solidFill>
                  <a:srgbClr val="FF6600"/>
                </a:solidFill>
              </a:rPr>
              <a:t>number </a:t>
            </a:r>
            <a:r>
              <a:rPr lang="en-US" u="sng" dirty="0">
                <a:solidFill>
                  <a:srgbClr val="FF6600"/>
                </a:solidFill>
              </a:rPr>
              <a:t>for each link-state </a:t>
            </a:r>
            <a:r>
              <a:rPr lang="en-US" u="sng" dirty="0" smtClean="0">
                <a:solidFill>
                  <a:srgbClr val="FF6600"/>
                </a:solidFill>
              </a:rPr>
              <a:t>advertisement </a:t>
            </a:r>
            <a:r>
              <a:rPr lang="en-US" u="sng" dirty="0">
                <a:solidFill>
                  <a:srgbClr val="FF6600"/>
                </a:solidFill>
              </a:rPr>
              <a:t>(</a:t>
            </a:r>
            <a:r>
              <a:rPr lang="en-US" u="sng" dirty="0" smtClean="0">
                <a:solidFill>
                  <a:srgbClr val="FF6600"/>
                </a:solidFill>
              </a:rPr>
              <a:t>LSA)</a:t>
            </a:r>
            <a:r>
              <a:rPr lang="en-US" dirty="0" smtClean="0"/>
              <a:t>.  </a:t>
            </a:r>
            <a:r>
              <a:rPr lang="en-US" dirty="0"/>
              <a:t>The sequence numbers are stored along with the LSAs, so when a router receives the same LSA that is already in the database and the sequence number is the same, the received information is discarded.</a:t>
            </a:r>
          </a:p>
        </p:txBody>
      </p:sp>
      <p:sp>
        <p:nvSpPr>
          <p:cNvPr id="7" name="Text Box 4"/>
          <p:cNvSpPr txBox="1">
            <a:spLocks noChangeArrowheads="1"/>
          </p:cNvSpPr>
          <p:nvPr/>
        </p:nvSpPr>
        <p:spPr bwMode="auto">
          <a:xfrm>
            <a:off x="3866535" y="6535579"/>
            <a:ext cx="413446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Routing TCP/IP Volume </a:t>
            </a:r>
            <a:r>
              <a:rPr lang="en-US" sz="1000" i="1" dirty="0" smtClean="0">
                <a:solidFill>
                  <a:srgbClr val="003399"/>
                </a:solidFill>
              </a:rPr>
              <a:t>I</a:t>
            </a:r>
            <a:r>
              <a:rPr lang="en-US" sz="1000" dirty="0" smtClean="0">
                <a:solidFill>
                  <a:srgbClr val="003399"/>
                </a:solidFill>
              </a:rPr>
              <a:t>, by J. Doyle, et. al., Cisco Press</a:t>
            </a:r>
            <a:endParaRPr lang="en-US" sz="1000" i="1" dirty="0">
              <a:solidFill>
                <a:srgbClr val="00339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360B1876-5CE1-4A19-BDE4-ED2F79D7B3E1}" type="slidenum">
              <a:rPr lang="en-US"/>
              <a:pPr/>
              <a:t>43</a:t>
            </a:fld>
            <a:r>
              <a:rPr lang="en-US" dirty="0"/>
              <a:t> -</a:t>
            </a:r>
          </a:p>
        </p:txBody>
      </p:sp>
      <p:sp>
        <p:nvSpPr>
          <p:cNvPr id="722946" name="Rectangle 2"/>
          <p:cNvSpPr>
            <a:spLocks noGrp="1" noChangeArrowheads="1"/>
          </p:cNvSpPr>
          <p:nvPr>
            <p:ph type="title"/>
          </p:nvPr>
        </p:nvSpPr>
        <p:spPr/>
        <p:txBody>
          <a:bodyPr/>
          <a:lstStyle/>
          <a:p>
            <a:r>
              <a:rPr lang="en-US" sz="1200" dirty="0"/>
              <a:t>Security of Network Layer</a:t>
            </a:r>
            <a:br>
              <a:rPr lang="en-US" sz="1200" dirty="0"/>
            </a:br>
            <a:r>
              <a:rPr lang="en-US" dirty="0"/>
              <a:t>Dynamic Routing: Exterior Gateway Protocols (EGPs)</a:t>
            </a:r>
          </a:p>
        </p:txBody>
      </p:sp>
      <p:sp>
        <p:nvSpPr>
          <p:cNvPr id="722947" name="Rectangle 3"/>
          <p:cNvSpPr>
            <a:spLocks noGrp="1" noChangeArrowheads="1"/>
          </p:cNvSpPr>
          <p:nvPr>
            <p:ph type="body" idx="1"/>
          </p:nvPr>
        </p:nvSpPr>
        <p:spPr>
          <a:xfrm>
            <a:off x="685800" y="1143000"/>
            <a:ext cx="7924800" cy="5562600"/>
          </a:xfrm>
        </p:spPr>
        <p:txBody>
          <a:bodyPr/>
          <a:lstStyle/>
          <a:p>
            <a:pPr>
              <a:lnSpc>
                <a:spcPct val="90000"/>
              </a:lnSpc>
              <a:buClr>
                <a:srgbClr val="003399"/>
              </a:buClr>
            </a:pPr>
            <a:r>
              <a:rPr lang="en-US" u="sng" dirty="0">
                <a:solidFill>
                  <a:srgbClr val="FF6600"/>
                </a:solidFill>
              </a:rPr>
              <a:t>Exterior gateway protocols</a:t>
            </a:r>
            <a:r>
              <a:rPr lang="en-US" dirty="0"/>
              <a:t> are design for routing between multiple AS’ (Autonomous Systems).</a:t>
            </a:r>
          </a:p>
          <a:p>
            <a:pPr lvl="1">
              <a:lnSpc>
                <a:spcPct val="90000"/>
              </a:lnSpc>
              <a:buClr>
                <a:srgbClr val="003399"/>
              </a:buClr>
            </a:pPr>
            <a:r>
              <a:rPr lang="en-US" dirty="0"/>
              <a:t>EGP (Exterior Gateway Protocol).</a:t>
            </a:r>
          </a:p>
          <a:p>
            <a:pPr lvl="1">
              <a:lnSpc>
                <a:spcPct val="90000"/>
              </a:lnSpc>
              <a:buClr>
                <a:srgbClr val="003399"/>
              </a:buClr>
            </a:pPr>
            <a:r>
              <a:rPr lang="en-US" dirty="0"/>
              <a:t>BGP (Border Gateway Protocol).</a:t>
            </a:r>
          </a:p>
          <a:p>
            <a:pPr>
              <a:lnSpc>
                <a:spcPct val="90000"/>
              </a:lnSpc>
              <a:buClr>
                <a:srgbClr val="003399"/>
              </a:buClr>
              <a:buFontTx/>
              <a:buNone/>
            </a:pPr>
            <a:r>
              <a:rPr lang="en-US" dirty="0"/>
              <a:t>	</a:t>
            </a:r>
            <a:r>
              <a:rPr lang="en-US" sz="2000" u="sng" dirty="0">
                <a:solidFill>
                  <a:srgbClr val="FF6600"/>
                </a:solidFill>
              </a:rPr>
              <a:t>BGP</a:t>
            </a:r>
            <a:r>
              <a:rPr lang="en-US" sz="2000" dirty="0"/>
              <a:t> is THE routing protocol for </a:t>
            </a:r>
            <a:r>
              <a:rPr lang="en-US" sz="2000" u="sng" dirty="0">
                <a:solidFill>
                  <a:srgbClr val="FF6600"/>
                </a:solidFill>
              </a:rPr>
              <a:t>Internet</a:t>
            </a:r>
            <a:r>
              <a:rPr lang="en-US" sz="2000" dirty="0"/>
              <a:t>.  BGP peers exchange full routing information when a new peer is introduced, then send only updates for route change.  BGP is a </a:t>
            </a:r>
            <a:r>
              <a:rPr lang="en-US" sz="2000" u="sng" dirty="0">
                <a:solidFill>
                  <a:srgbClr val="FF6600"/>
                </a:solidFill>
              </a:rPr>
              <a:t>path vector routing</a:t>
            </a:r>
            <a:r>
              <a:rPr lang="en-US" sz="2000" u="sng" dirty="0">
                <a:solidFill>
                  <a:srgbClr val="FF9900"/>
                </a:solidFill>
              </a:rPr>
              <a:t> </a:t>
            </a:r>
            <a:r>
              <a:rPr lang="en-US" sz="2000" u="sng" dirty="0">
                <a:solidFill>
                  <a:srgbClr val="FF6600"/>
                </a:solidFill>
              </a:rPr>
              <a:t>protocol</a:t>
            </a:r>
            <a:r>
              <a:rPr lang="en-US" sz="2000" dirty="0"/>
              <a:t>, because the router does its own path calculation, and </a:t>
            </a:r>
            <a:r>
              <a:rPr lang="en-US" sz="2000" u="sng" dirty="0">
                <a:solidFill>
                  <a:srgbClr val="FF6600"/>
                </a:solidFill>
              </a:rPr>
              <a:t>advertises only the optimal path to a destination network</a:t>
            </a:r>
            <a:r>
              <a:rPr lang="en-US" sz="2000" dirty="0"/>
              <a:t>.</a:t>
            </a:r>
          </a:p>
          <a:p>
            <a:pPr>
              <a:lnSpc>
                <a:spcPct val="90000"/>
              </a:lnSpc>
              <a:buClr>
                <a:srgbClr val="003399"/>
              </a:buClr>
            </a:pPr>
            <a:r>
              <a:rPr lang="en-US" dirty="0"/>
              <a:t>Security issues:</a:t>
            </a:r>
          </a:p>
          <a:p>
            <a:pPr lvl="1">
              <a:lnSpc>
                <a:spcPct val="90000"/>
              </a:lnSpc>
              <a:buClr>
                <a:srgbClr val="003399"/>
              </a:buClr>
            </a:pPr>
            <a:r>
              <a:rPr lang="en-US" u="sng" dirty="0">
                <a:solidFill>
                  <a:srgbClr val="FF6600"/>
                </a:solidFill>
              </a:rPr>
              <a:t>Integrity of routing tables</a:t>
            </a:r>
            <a:r>
              <a:rPr lang="en-US" dirty="0"/>
              <a:t>: Automatic distribution of route table updates.</a:t>
            </a:r>
          </a:p>
          <a:p>
            <a:pPr lvl="1">
              <a:lnSpc>
                <a:spcPct val="90000"/>
              </a:lnSpc>
              <a:buClr>
                <a:srgbClr val="003399"/>
              </a:buClr>
            </a:pPr>
            <a:r>
              <a:rPr lang="en-US" u="sng" dirty="0">
                <a:solidFill>
                  <a:srgbClr val="FF6600"/>
                </a:solidFill>
              </a:rPr>
              <a:t>Operational stability</a:t>
            </a:r>
            <a:r>
              <a:rPr lang="en-US" dirty="0"/>
              <a:t>: The router running BGP is vulnerable to “route-flap”.  Where a unstable routing path to an unreachable network may cause dynamic updates to all peering routers and this impacts performance of entire Internet!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F632BE47-A2C4-4C40-9B7E-6787E77F7BDA}" type="slidenum">
              <a:rPr lang="en-US"/>
              <a:pPr/>
              <a:t>44</a:t>
            </a:fld>
            <a:r>
              <a:rPr lang="en-US" dirty="0"/>
              <a:t> -</a:t>
            </a:r>
          </a:p>
        </p:txBody>
      </p:sp>
      <p:sp>
        <p:nvSpPr>
          <p:cNvPr id="724994" name="Rectangle 2"/>
          <p:cNvSpPr>
            <a:spLocks noGrp="1" noChangeArrowheads="1"/>
          </p:cNvSpPr>
          <p:nvPr>
            <p:ph type="title"/>
          </p:nvPr>
        </p:nvSpPr>
        <p:spPr/>
        <p:txBody>
          <a:bodyPr/>
          <a:lstStyle/>
          <a:p>
            <a:r>
              <a:rPr lang="en-US" sz="1200" dirty="0"/>
              <a:t>Security of Network Layer</a:t>
            </a:r>
            <a:br>
              <a:rPr lang="en-US" sz="1200" dirty="0"/>
            </a:br>
            <a:r>
              <a:rPr lang="en-US" dirty="0"/>
              <a:t>Dynamic Routing: Exterior Gateway Protocols (EGPs)</a:t>
            </a:r>
          </a:p>
        </p:txBody>
      </p:sp>
      <p:sp>
        <p:nvSpPr>
          <p:cNvPr id="724995" name="Rectangle 3"/>
          <p:cNvSpPr>
            <a:spLocks noGrp="1" noChangeArrowheads="1"/>
          </p:cNvSpPr>
          <p:nvPr>
            <p:ph type="body" idx="1"/>
          </p:nvPr>
        </p:nvSpPr>
        <p:spPr>
          <a:xfrm>
            <a:off x="685800" y="1143000"/>
            <a:ext cx="7772400" cy="5334000"/>
          </a:xfrm>
        </p:spPr>
        <p:txBody>
          <a:bodyPr/>
          <a:lstStyle/>
          <a:p>
            <a:pPr>
              <a:lnSpc>
                <a:spcPct val="90000"/>
              </a:lnSpc>
            </a:pPr>
            <a:r>
              <a:rPr lang="en-US" dirty="0"/>
              <a:t>To preserve integrity of route table: </a:t>
            </a:r>
            <a:r>
              <a:rPr lang="en-US" u="sng" dirty="0">
                <a:solidFill>
                  <a:srgbClr val="FF6600"/>
                </a:solidFill>
              </a:rPr>
              <a:t>Use MD-5 authentication</a:t>
            </a:r>
            <a:r>
              <a:rPr lang="en-US" dirty="0"/>
              <a:t> between peering routers.</a:t>
            </a:r>
          </a:p>
          <a:p>
            <a:pPr>
              <a:lnSpc>
                <a:spcPct val="90000"/>
              </a:lnSpc>
            </a:pPr>
            <a:r>
              <a:rPr lang="en-US" dirty="0"/>
              <a:t>To preserve operational stability of edge routers running BGP:</a:t>
            </a:r>
          </a:p>
          <a:p>
            <a:pPr lvl="1">
              <a:lnSpc>
                <a:spcPct val="90000"/>
              </a:lnSpc>
              <a:buClr>
                <a:srgbClr val="003399"/>
              </a:buClr>
              <a:buFont typeface="Arial" charset="0"/>
              <a:buChar char="–"/>
            </a:pPr>
            <a:r>
              <a:rPr lang="en-US" u="sng" dirty="0">
                <a:solidFill>
                  <a:srgbClr val="FF6600"/>
                </a:solidFill>
              </a:rPr>
              <a:t>Enable BGP route-flap damping on all edge routers</a:t>
            </a:r>
            <a:r>
              <a:rPr lang="en-US" dirty="0"/>
              <a:t>.  For example:</a:t>
            </a:r>
          </a:p>
          <a:p>
            <a:pPr lvl="1">
              <a:lnSpc>
                <a:spcPct val="90000"/>
              </a:lnSpc>
              <a:buFontTx/>
              <a:buNone/>
            </a:pPr>
            <a:r>
              <a:rPr lang="en-US" dirty="0"/>
              <a:t>	Prefix length:	/24		/19		/16</a:t>
            </a:r>
          </a:p>
          <a:p>
            <a:pPr lvl="1">
              <a:lnSpc>
                <a:spcPct val="90000"/>
              </a:lnSpc>
              <a:buFontTx/>
              <a:buNone/>
            </a:pPr>
            <a:r>
              <a:rPr lang="en-US" dirty="0"/>
              <a:t>	Suppress time:	3hr.		45-60min.	&lt;30min.</a:t>
            </a:r>
          </a:p>
          <a:p>
            <a:pPr lvl="1">
              <a:lnSpc>
                <a:spcPct val="90000"/>
              </a:lnSpc>
              <a:buClr>
                <a:srgbClr val="003399"/>
              </a:buClr>
              <a:buFont typeface="Arial" charset="0"/>
              <a:buChar char="–"/>
            </a:pPr>
            <a:r>
              <a:rPr lang="en-US" u="sng" dirty="0">
                <a:solidFill>
                  <a:srgbClr val="FF6600"/>
                </a:solidFill>
              </a:rPr>
              <a:t>Set ACL to deny all “Bogon” IP addresses</a:t>
            </a:r>
            <a:r>
              <a:rPr lang="en-US" dirty="0"/>
              <a:t>. For Edge routers peering on Internet.</a:t>
            </a:r>
          </a:p>
          <a:p>
            <a:pPr lvl="1">
              <a:lnSpc>
                <a:spcPct val="90000"/>
              </a:lnSpc>
            </a:pPr>
            <a:endParaRPr lang="en-US" dirty="0"/>
          </a:p>
          <a:p>
            <a:pPr marL="457200" lvl="1" indent="0">
              <a:lnSpc>
                <a:spcPct val="90000"/>
              </a:lnSpc>
              <a:buFontTx/>
              <a:buNone/>
            </a:pPr>
            <a:endParaRPr lang="en-US" dirty="0" smtClean="0"/>
          </a:p>
          <a:p>
            <a:pPr marL="457200" lvl="1" indent="0">
              <a:lnSpc>
                <a:spcPct val="90000"/>
              </a:lnSpc>
              <a:buFontTx/>
              <a:buNone/>
            </a:pPr>
            <a:r>
              <a:rPr lang="en-US" dirty="0" smtClean="0"/>
              <a:t>Note</a:t>
            </a:r>
            <a:r>
              <a:rPr lang="en-US" dirty="0"/>
              <a:t>: “Bogon” IP addresses are the un-used or not been assigned IP addresses on the Internet.  The list can be obtained at http://www.cymru.com/Documents/bogon-list.html.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dirty="0"/>
              <a:t>- </a:t>
            </a:r>
            <a:fld id="{8CE2D993-E3F7-419B-BDD9-E011AFBBC848}" type="slidenum">
              <a:rPr lang="en-US"/>
              <a:pPr/>
              <a:t>45</a:t>
            </a:fld>
            <a:r>
              <a:rPr lang="en-US" dirty="0"/>
              <a:t> -</a:t>
            </a:r>
          </a:p>
        </p:txBody>
      </p:sp>
      <p:sp>
        <p:nvSpPr>
          <p:cNvPr id="727042" name="Rectangle 2"/>
          <p:cNvSpPr>
            <a:spLocks noGrp="1" noChangeArrowheads="1"/>
          </p:cNvSpPr>
          <p:nvPr>
            <p:ph type="title"/>
          </p:nvPr>
        </p:nvSpPr>
        <p:spPr/>
        <p:txBody>
          <a:bodyPr/>
          <a:lstStyle/>
          <a:p>
            <a:r>
              <a:rPr lang="en-US" sz="1200" dirty="0"/>
              <a:t>Security of Network Layer</a:t>
            </a:r>
            <a:br>
              <a:rPr lang="en-US" sz="1200" dirty="0"/>
            </a:br>
            <a:r>
              <a:rPr lang="en-US" dirty="0" smtClean="0"/>
              <a:t>Packet-filtering </a:t>
            </a:r>
            <a:r>
              <a:rPr lang="en-US" dirty="0"/>
              <a:t>Firewall</a:t>
            </a:r>
          </a:p>
        </p:txBody>
      </p:sp>
      <p:sp>
        <p:nvSpPr>
          <p:cNvPr id="727043" name="Rectangle 3"/>
          <p:cNvSpPr>
            <a:spLocks noGrp="1" noChangeArrowheads="1"/>
          </p:cNvSpPr>
          <p:nvPr>
            <p:ph type="body" sz="half" idx="1"/>
          </p:nvPr>
        </p:nvSpPr>
        <p:spPr>
          <a:xfrm>
            <a:off x="457200" y="1143000"/>
            <a:ext cx="5029200" cy="5410200"/>
          </a:xfrm>
        </p:spPr>
        <p:txBody>
          <a:bodyPr/>
          <a:lstStyle/>
          <a:p>
            <a:r>
              <a:rPr lang="en-US"/>
              <a:t>Router </a:t>
            </a:r>
            <a:r>
              <a:rPr lang="en-US" smtClean="0"/>
              <a:t>ACL </a:t>
            </a:r>
            <a:r>
              <a:rPr lang="en-US" dirty="0"/>
              <a:t>= </a:t>
            </a:r>
            <a:r>
              <a:rPr lang="en-US" dirty="0" smtClean="0"/>
              <a:t>Packet-filtering </a:t>
            </a:r>
            <a:r>
              <a:rPr lang="en-US" dirty="0"/>
              <a:t>firewall</a:t>
            </a:r>
          </a:p>
          <a:p>
            <a:r>
              <a:rPr lang="en-US" dirty="0"/>
              <a:t>Firewall Policy: </a:t>
            </a:r>
            <a:r>
              <a:rPr lang="en-US" u="sng" dirty="0">
                <a:solidFill>
                  <a:srgbClr val="FF6600"/>
                </a:solidFill>
              </a:rPr>
              <a:t>Deny by default, Permit by exception</a:t>
            </a:r>
            <a:r>
              <a:rPr lang="en-US" dirty="0"/>
              <a:t>.</a:t>
            </a:r>
          </a:p>
          <a:p>
            <a:pPr lvl="1"/>
            <a:r>
              <a:rPr lang="en-US" dirty="0"/>
              <a:t>Understand the data-flow (i.e. source, destination, protocols, and routing methods), so the security engineer knows how to apply IP filtering.</a:t>
            </a:r>
          </a:p>
          <a:p>
            <a:pPr lvl="1"/>
            <a:r>
              <a:rPr lang="en-US" dirty="0"/>
              <a:t>Knows the specific inbound and outbound I/F’s</a:t>
            </a:r>
          </a:p>
          <a:p>
            <a:pPr lvl="1"/>
            <a:r>
              <a:rPr lang="en-US" dirty="0"/>
              <a:t>Disable all un-necessary protocols &amp; services.</a:t>
            </a:r>
          </a:p>
          <a:p>
            <a:endParaRPr lang="en-US" sz="2800" dirty="0"/>
          </a:p>
          <a:p>
            <a:endParaRPr lang="en-US" dirty="0"/>
          </a:p>
        </p:txBody>
      </p:sp>
      <p:graphicFrame>
        <p:nvGraphicFramePr>
          <p:cNvPr id="727044" name="Object 4"/>
          <p:cNvGraphicFramePr>
            <a:graphicFrameLocks noChangeAspect="1"/>
          </p:cNvGraphicFramePr>
          <p:nvPr/>
        </p:nvGraphicFramePr>
        <p:xfrm>
          <a:off x="5440363" y="1698625"/>
          <a:ext cx="3551237" cy="3460750"/>
        </p:xfrm>
        <a:graphic>
          <a:graphicData uri="http://schemas.openxmlformats.org/presentationml/2006/ole">
            <mc:AlternateContent xmlns:mc="http://schemas.openxmlformats.org/markup-compatibility/2006">
              <mc:Choice xmlns:v="urn:schemas-microsoft-com:vml" Requires="v">
                <p:oleObj spid="_x0000_s727065" name="Visio" r:id="rId4" imgW="3752136" imgH="3806726" progId="Visio.Drawing.11">
                  <p:embed/>
                </p:oleObj>
              </mc:Choice>
              <mc:Fallback>
                <p:oleObj name="Visio" r:id="rId4" imgW="3752136" imgH="3806726"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63" y="1698625"/>
                        <a:ext cx="3551237"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45" name="Rectangle 5"/>
          <p:cNvSpPr>
            <a:spLocks noChangeArrowheads="1"/>
          </p:cNvSpPr>
          <p:nvPr/>
        </p:nvSpPr>
        <p:spPr bwMode="auto">
          <a:xfrm>
            <a:off x="6869113" y="2971800"/>
            <a:ext cx="685800" cy="520700"/>
          </a:xfrm>
          <a:prstGeom prst="rect">
            <a:avLst/>
          </a:prstGeom>
          <a:noFill/>
          <a:ln w="38100">
            <a:solidFill>
              <a:srgbClr val="99FF33"/>
            </a:solidFill>
            <a:miter lim="800000"/>
            <a:headEnd/>
            <a:tailEnd/>
          </a:ln>
          <a:effectLst/>
        </p:spPr>
        <p:txBody>
          <a:bodyPr anchor="ctr">
            <a:spAutoFit/>
          </a:bodyPr>
          <a:lstStyle/>
          <a:p>
            <a:endParaRPr lang="en-US" dirty="0"/>
          </a:p>
        </p:txBody>
      </p:sp>
      <p:sp>
        <p:nvSpPr>
          <p:cNvPr id="727046" name="Text Box 6"/>
          <p:cNvSpPr txBox="1">
            <a:spLocks noChangeArrowheads="1"/>
          </p:cNvSpPr>
          <p:nvPr/>
        </p:nvSpPr>
        <p:spPr bwMode="auto">
          <a:xfrm>
            <a:off x="4855758" y="6535579"/>
            <a:ext cx="230704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DISA FSO </a:t>
            </a:r>
            <a:r>
              <a:rPr lang="en-US" sz="1000" i="1" dirty="0">
                <a:solidFill>
                  <a:srgbClr val="003399"/>
                </a:solidFill>
              </a:rPr>
              <a:t>Network STIG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45"/>
                                        </p:tgtEl>
                                        <p:attrNameLst>
                                          <p:attrName>style.visibility</p:attrName>
                                        </p:attrNameLst>
                                      </p:cBhvr>
                                      <p:to>
                                        <p:strVal val="visible"/>
                                      </p:to>
                                    </p:set>
                                    <p:animEffect transition="in" filter="fade">
                                      <p:cBhvr>
                                        <p:cTn id="7" dur="2000"/>
                                        <p:tgtEl>
                                          <p:spTgt spid="72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dirty="0"/>
              <a:t>- </a:t>
            </a:r>
            <a:fld id="{D88CEC25-3E1B-405C-986B-9757733D01EF}" type="slidenum">
              <a:rPr lang="en-US"/>
              <a:pPr/>
              <a:t>46</a:t>
            </a:fld>
            <a:r>
              <a:rPr lang="en-US" dirty="0"/>
              <a:t> -</a:t>
            </a:r>
          </a:p>
        </p:txBody>
      </p:sp>
      <p:sp>
        <p:nvSpPr>
          <p:cNvPr id="729090" name="Rectangle 2"/>
          <p:cNvSpPr>
            <a:spLocks noGrp="1" noChangeArrowheads="1"/>
          </p:cNvSpPr>
          <p:nvPr>
            <p:ph type="title"/>
          </p:nvPr>
        </p:nvSpPr>
        <p:spPr/>
        <p:txBody>
          <a:bodyPr/>
          <a:lstStyle/>
          <a:p>
            <a:r>
              <a:rPr lang="en-US" sz="1200" dirty="0"/>
              <a:t>Security of Network Layer</a:t>
            </a:r>
            <a:br>
              <a:rPr lang="en-US" sz="1200" dirty="0"/>
            </a:br>
            <a:r>
              <a:rPr lang="en-US" dirty="0" smtClean="0"/>
              <a:t>Packet-filtering </a:t>
            </a:r>
            <a:r>
              <a:rPr lang="en-US" dirty="0"/>
              <a:t>Firewall</a:t>
            </a:r>
          </a:p>
        </p:txBody>
      </p:sp>
      <p:sp>
        <p:nvSpPr>
          <p:cNvPr id="729091" name="Rectangle 3"/>
          <p:cNvSpPr>
            <a:spLocks noGrp="1" noChangeArrowheads="1"/>
          </p:cNvSpPr>
          <p:nvPr>
            <p:ph type="body" idx="1"/>
          </p:nvPr>
        </p:nvSpPr>
        <p:spPr>
          <a:xfrm>
            <a:off x="685800" y="1143000"/>
            <a:ext cx="7315200" cy="5410200"/>
          </a:xfrm>
        </p:spPr>
        <p:txBody>
          <a:bodyPr/>
          <a:lstStyle/>
          <a:p>
            <a:pPr>
              <a:lnSpc>
                <a:spcPct val="90000"/>
              </a:lnSpc>
            </a:pPr>
            <a:r>
              <a:rPr lang="en-US" dirty="0"/>
              <a:t>Use </a:t>
            </a:r>
            <a:r>
              <a:rPr lang="en-US" u="sng" dirty="0">
                <a:solidFill>
                  <a:srgbClr val="FF0000"/>
                </a:solidFill>
                <a:latin typeface="Lucida Console" pitchFamily="49" charset="0"/>
              </a:rPr>
              <a:t>distribute-list &lt;ACL&gt;</a:t>
            </a:r>
            <a:r>
              <a:rPr lang="en-US" i="1" dirty="0">
                <a:solidFill>
                  <a:srgbClr val="FF0000"/>
                </a:solidFill>
                <a:latin typeface="Lucida Console" pitchFamily="49" charset="0"/>
              </a:rPr>
              <a:t> </a:t>
            </a:r>
            <a:r>
              <a:rPr lang="en-US" i="1" u="sng" dirty="0">
                <a:solidFill>
                  <a:srgbClr val="FF0000"/>
                </a:solidFill>
                <a:latin typeface="Lucida Console" pitchFamily="49" charset="0"/>
              </a:rPr>
              <a:t>out</a:t>
            </a:r>
            <a:r>
              <a:rPr lang="en-US" i="1" dirty="0"/>
              <a:t> </a:t>
            </a:r>
            <a:r>
              <a:rPr lang="en-US" dirty="0"/>
              <a:t>to control outbound routing information.</a:t>
            </a:r>
          </a:p>
          <a:p>
            <a:pPr>
              <a:lnSpc>
                <a:spcPct val="90000"/>
              </a:lnSpc>
            </a:pPr>
            <a:r>
              <a:rPr lang="en-US" dirty="0"/>
              <a:t>Use </a:t>
            </a:r>
            <a:r>
              <a:rPr lang="en-US" u="sng" dirty="0">
                <a:solidFill>
                  <a:srgbClr val="FF0000"/>
                </a:solidFill>
                <a:latin typeface="Lucida Console" pitchFamily="49" charset="0"/>
              </a:rPr>
              <a:t>distribute-list &lt;ACL&gt;</a:t>
            </a:r>
            <a:r>
              <a:rPr lang="en-US" i="1" dirty="0">
                <a:solidFill>
                  <a:srgbClr val="FF0000"/>
                </a:solidFill>
                <a:latin typeface="Lucida Console" pitchFamily="49" charset="0"/>
              </a:rPr>
              <a:t> </a:t>
            </a:r>
            <a:r>
              <a:rPr lang="en-US" i="1" u="sng" dirty="0">
                <a:solidFill>
                  <a:srgbClr val="FF0000"/>
                </a:solidFill>
                <a:latin typeface="Lucida Console" pitchFamily="49" charset="0"/>
              </a:rPr>
              <a:t>in</a:t>
            </a:r>
            <a:r>
              <a:rPr lang="en-US" dirty="0"/>
              <a:t> to control inbound routing information.</a:t>
            </a:r>
          </a:p>
          <a:p>
            <a:pPr>
              <a:lnSpc>
                <a:spcPct val="90000"/>
              </a:lnSpc>
            </a:pPr>
            <a:r>
              <a:rPr lang="en-US" dirty="0"/>
              <a:t>Global Filtering:</a:t>
            </a:r>
          </a:p>
          <a:p>
            <a:pPr lvl="1">
              <a:lnSpc>
                <a:spcPct val="90000"/>
              </a:lnSpc>
              <a:buFontTx/>
              <a:buAutoNum type="arabicPeriod"/>
            </a:pPr>
            <a:r>
              <a:rPr lang="en-US" dirty="0"/>
              <a:t>Create ACLs that defines what network information is allowed in/out.</a:t>
            </a:r>
          </a:p>
          <a:p>
            <a:pPr lvl="1">
              <a:lnSpc>
                <a:spcPct val="90000"/>
              </a:lnSpc>
              <a:buFontTx/>
              <a:buAutoNum type="arabicPeriod"/>
            </a:pPr>
            <a:r>
              <a:rPr lang="en-US" dirty="0"/>
              <a:t>Configure </a:t>
            </a:r>
            <a:r>
              <a:rPr lang="en-US" dirty="0">
                <a:latin typeface="Lucida Console" pitchFamily="49" charset="0"/>
              </a:rPr>
              <a:t>distribute-list</a:t>
            </a:r>
            <a:r>
              <a:rPr lang="en-US" dirty="0"/>
              <a:t> in the appropriate direction under the router’s routing protocol configuration.</a:t>
            </a:r>
          </a:p>
          <a:p>
            <a:pPr>
              <a:lnSpc>
                <a:spcPct val="90000"/>
              </a:lnSpc>
            </a:pPr>
            <a:r>
              <a:rPr lang="en-US" dirty="0"/>
              <a:t>Per-interface Filtering:</a:t>
            </a:r>
          </a:p>
          <a:p>
            <a:pPr lvl="1">
              <a:lnSpc>
                <a:spcPct val="90000"/>
              </a:lnSpc>
            </a:pPr>
            <a:r>
              <a:rPr lang="en-US" dirty="0"/>
              <a:t>Apply </a:t>
            </a:r>
            <a:r>
              <a:rPr lang="en-US" dirty="0">
                <a:latin typeface="Lucida Console" pitchFamily="49" charset="0"/>
              </a:rPr>
              <a:t>distribute-list &lt;ACL&gt; &lt;in/out&gt;</a:t>
            </a:r>
            <a:r>
              <a:rPr lang="en-US" dirty="0"/>
              <a:t> to a </a:t>
            </a:r>
            <a:r>
              <a:rPr lang="en-US" dirty="0">
                <a:latin typeface="Lucida Console" pitchFamily="49" charset="0"/>
              </a:rPr>
              <a:t>&lt;specific interface&gt;</a:t>
            </a:r>
          </a:p>
        </p:txBody>
      </p:sp>
      <p:graphicFrame>
        <p:nvGraphicFramePr>
          <p:cNvPr id="729092"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729113" name="Visio" r:id="rId4" imgW="751344" imgH="3970913" progId="Visio.Drawing.11">
                  <p:embed/>
                </p:oleObj>
              </mc:Choice>
              <mc:Fallback>
                <p:oleObj name="Visio" r:id="rId4" imgW="751344" imgH="397091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9093" name="Rectangle 5"/>
          <p:cNvSpPr>
            <a:spLocks noChangeArrowheads="1"/>
          </p:cNvSpPr>
          <p:nvPr/>
        </p:nvSpPr>
        <p:spPr bwMode="auto">
          <a:xfrm>
            <a:off x="8066088" y="3298825"/>
            <a:ext cx="762000" cy="847725"/>
          </a:xfrm>
          <a:prstGeom prst="rect">
            <a:avLst/>
          </a:prstGeom>
          <a:noFill/>
          <a:ln w="38100">
            <a:solidFill>
              <a:srgbClr val="99FF33"/>
            </a:solidFill>
            <a:miter lim="800000"/>
            <a:headEnd/>
            <a:tailEnd/>
          </a:ln>
          <a:effectLst/>
        </p:spPr>
        <p:txBody>
          <a:bodyPr anchor="ctr">
            <a:spAutoFit/>
          </a:bodyPr>
          <a:lstStyle/>
          <a:p>
            <a:endParaRPr lang="en-US" dirty="0"/>
          </a:p>
        </p:txBody>
      </p:sp>
      <p:sp>
        <p:nvSpPr>
          <p:cNvPr id="10" name="Text Box 6"/>
          <p:cNvSpPr txBox="1">
            <a:spLocks noChangeArrowheads="1"/>
          </p:cNvSpPr>
          <p:nvPr/>
        </p:nvSpPr>
        <p:spPr bwMode="auto">
          <a:xfrm>
            <a:off x="4855758" y="6535579"/>
            <a:ext cx="230704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DISA FSO </a:t>
            </a:r>
            <a:r>
              <a:rPr lang="en-US" sz="1000" i="1" dirty="0">
                <a:solidFill>
                  <a:srgbClr val="003399"/>
                </a:solidFill>
              </a:rPr>
              <a:t>Network STIG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9093"/>
                                        </p:tgtEl>
                                        <p:attrNameLst>
                                          <p:attrName>style.visibility</p:attrName>
                                        </p:attrNameLst>
                                      </p:cBhvr>
                                      <p:to>
                                        <p:strVal val="visible"/>
                                      </p:to>
                                    </p:set>
                                    <p:animEffect transition="in" filter="fade">
                                      <p:cBhvr>
                                        <p:cTn id="7" dur="2000"/>
                                        <p:tgtEl>
                                          <p:spTgt spid="72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AF23AD35-AD49-45A2-81C3-AD5A457024F7}" type="slidenum">
              <a:rPr lang="en-US"/>
              <a:pPr/>
              <a:t>47</a:t>
            </a:fld>
            <a:r>
              <a:rPr lang="en-US" dirty="0"/>
              <a:t> -</a:t>
            </a:r>
          </a:p>
        </p:txBody>
      </p:sp>
      <p:sp>
        <p:nvSpPr>
          <p:cNvPr id="731138" name="Rectangle 2"/>
          <p:cNvSpPr>
            <a:spLocks noGrp="1" noChangeArrowheads="1"/>
          </p:cNvSpPr>
          <p:nvPr>
            <p:ph type="title"/>
          </p:nvPr>
        </p:nvSpPr>
        <p:spPr/>
        <p:txBody>
          <a:bodyPr/>
          <a:lstStyle/>
          <a:p>
            <a:r>
              <a:rPr lang="en-US" sz="1200" dirty="0"/>
              <a:t>Security of Network Layer</a:t>
            </a:r>
            <a:br>
              <a:rPr lang="en-US" sz="1200" dirty="0"/>
            </a:br>
            <a:r>
              <a:rPr lang="en-US" dirty="0"/>
              <a:t>Security of Network Equipment</a:t>
            </a:r>
          </a:p>
        </p:txBody>
      </p:sp>
      <p:sp>
        <p:nvSpPr>
          <p:cNvPr id="731139" name="Rectangle 3"/>
          <p:cNvSpPr>
            <a:spLocks noGrp="1" noChangeArrowheads="1"/>
          </p:cNvSpPr>
          <p:nvPr>
            <p:ph type="body" idx="1"/>
          </p:nvPr>
        </p:nvSpPr>
        <p:spPr/>
        <p:txBody>
          <a:bodyPr/>
          <a:lstStyle/>
          <a:p>
            <a:pPr>
              <a:buClr>
                <a:srgbClr val="003399"/>
              </a:buClr>
            </a:pPr>
            <a:r>
              <a:rPr lang="en-US" u="sng" dirty="0">
                <a:solidFill>
                  <a:srgbClr val="FF6600"/>
                </a:solidFill>
              </a:rPr>
              <a:t>Physical Access Control</a:t>
            </a:r>
          </a:p>
          <a:p>
            <a:pPr lvl="1">
              <a:buClr>
                <a:srgbClr val="003399"/>
              </a:buClr>
            </a:pPr>
            <a:r>
              <a:rPr lang="en-US" dirty="0"/>
              <a:t>Dedicated access ports for management</a:t>
            </a:r>
          </a:p>
          <a:p>
            <a:pPr lvl="2">
              <a:buClr>
                <a:srgbClr val="003399"/>
              </a:buClr>
            </a:pPr>
            <a:r>
              <a:rPr lang="en-US" dirty="0"/>
              <a:t>Console Port, Auxiliary Port, VTY (Virtual TTY) Port.</a:t>
            </a:r>
          </a:p>
          <a:p>
            <a:pPr lvl="1">
              <a:buClr>
                <a:srgbClr val="003399"/>
              </a:buClr>
            </a:pPr>
            <a:r>
              <a:rPr lang="en-US" dirty="0"/>
              <a:t>Dedicated monitoring I/Fs for SNMP</a:t>
            </a:r>
          </a:p>
          <a:p>
            <a:pPr lvl="2">
              <a:buClr>
                <a:srgbClr val="003399"/>
              </a:buClr>
            </a:pPr>
            <a:r>
              <a:rPr lang="en-US" dirty="0"/>
              <a:t>Use SNMPv3, or SNMPv2c, no default community strings</a:t>
            </a:r>
          </a:p>
          <a:p>
            <a:pPr lvl="2">
              <a:buClr>
                <a:srgbClr val="003399"/>
              </a:buClr>
            </a:pPr>
            <a:r>
              <a:rPr lang="en-US" dirty="0"/>
              <a:t>For SNMPv2c, treat community strings as “password”.</a:t>
            </a:r>
          </a:p>
          <a:p>
            <a:pPr>
              <a:buClr>
                <a:srgbClr val="003399"/>
              </a:buClr>
            </a:pPr>
            <a:r>
              <a:rPr lang="en-US" u="sng" dirty="0">
                <a:solidFill>
                  <a:srgbClr val="FF6600"/>
                </a:solidFill>
              </a:rPr>
              <a:t>Logical Access Control</a:t>
            </a:r>
          </a:p>
          <a:p>
            <a:pPr lvl="1">
              <a:buClr>
                <a:srgbClr val="003399"/>
              </a:buClr>
            </a:pPr>
            <a:r>
              <a:rPr lang="en-US" dirty="0"/>
              <a:t>Set password &amp; privilege levels.</a:t>
            </a:r>
          </a:p>
          <a:p>
            <a:pPr lvl="1">
              <a:buClr>
                <a:srgbClr val="003399"/>
              </a:buClr>
            </a:pPr>
            <a:r>
              <a:rPr lang="en-US" dirty="0"/>
              <a:t>Implement AAA (Authentication, Authorization &amp; Accountability).</a:t>
            </a:r>
          </a:p>
          <a:p>
            <a:pPr lvl="1">
              <a:buClr>
                <a:srgbClr val="003399"/>
              </a:buClr>
            </a:pPr>
            <a:r>
              <a:rPr lang="en-US" dirty="0"/>
              <a:t>Implement centralized authentication &amp; authorization mechanism: TACACS+ or RADIUS.</a:t>
            </a:r>
          </a:p>
        </p:txBody>
      </p:sp>
      <p:sp>
        <p:nvSpPr>
          <p:cNvPr id="7" name="Text Box 6"/>
          <p:cNvSpPr txBox="1">
            <a:spLocks noChangeArrowheads="1"/>
          </p:cNvSpPr>
          <p:nvPr/>
        </p:nvSpPr>
        <p:spPr bwMode="auto">
          <a:xfrm>
            <a:off x="4855758" y="6535579"/>
            <a:ext cx="230704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DISA FSO </a:t>
            </a:r>
            <a:r>
              <a:rPr lang="en-US" sz="1000" i="1" dirty="0">
                <a:solidFill>
                  <a:srgbClr val="003399"/>
                </a:solidFill>
              </a:rPr>
              <a:t>Network STIG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CA122382-4019-4F6F-925D-E6408C811D35}" type="slidenum">
              <a:rPr lang="en-US"/>
              <a:pPr/>
              <a:t>48</a:t>
            </a:fld>
            <a:r>
              <a:rPr lang="en-US" dirty="0"/>
              <a:t> -</a:t>
            </a:r>
          </a:p>
        </p:txBody>
      </p:sp>
      <p:sp>
        <p:nvSpPr>
          <p:cNvPr id="733186" name="Rectangle 2"/>
          <p:cNvSpPr>
            <a:spLocks noGrp="1" noChangeArrowheads="1"/>
          </p:cNvSpPr>
          <p:nvPr>
            <p:ph type="title"/>
          </p:nvPr>
        </p:nvSpPr>
        <p:spPr/>
        <p:txBody>
          <a:bodyPr/>
          <a:lstStyle/>
          <a:p>
            <a:r>
              <a:rPr lang="en-US" sz="1200" dirty="0"/>
              <a:t>Security of Network Layer</a:t>
            </a:r>
            <a:br>
              <a:rPr lang="en-US" sz="1200" dirty="0"/>
            </a:br>
            <a:r>
              <a:rPr lang="en-US" dirty="0"/>
              <a:t>Security of Network Equipment</a:t>
            </a:r>
          </a:p>
        </p:txBody>
      </p:sp>
      <p:sp>
        <p:nvSpPr>
          <p:cNvPr id="733187" name="Rectangle 3"/>
          <p:cNvSpPr>
            <a:spLocks noGrp="1" noChangeArrowheads="1"/>
          </p:cNvSpPr>
          <p:nvPr>
            <p:ph type="body" idx="1"/>
          </p:nvPr>
        </p:nvSpPr>
        <p:spPr/>
        <p:txBody>
          <a:bodyPr/>
          <a:lstStyle/>
          <a:p>
            <a:pPr>
              <a:buClr>
                <a:srgbClr val="003399"/>
              </a:buClr>
            </a:pPr>
            <a:r>
              <a:rPr lang="en-US" u="sng" dirty="0">
                <a:solidFill>
                  <a:srgbClr val="FF6600"/>
                </a:solidFill>
              </a:rPr>
              <a:t>Time synchronization</a:t>
            </a:r>
          </a:p>
          <a:p>
            <a:pPr lvl="1">
              <a:buClr>
                <a:srgbClr val="003399"/>
              </a:buClr>
            </a:pPr>
            <a:r>
              <a:rPr lang="en-US" dirty="0"/>
              <a:t>Use multiple time sources.</a:t>
            </a:r>
          </a:p>
          <a:p>
            <a:pPr lvl="1">
              <a:buClr>
                <a:srgbClr val="003399"/>
              </a:buClr>
            </a:pPr>
            <a:r>
              <a:rPr lang="en-US" dirty="0"/>
              <a:t>Use NTP for all Layer 3 equipment to synchronize their time.</a:t>
            </a:r>
          </a:p>
          <a:p>
            <a:pPr lvl="1">
              <a:buClr>
                <a:srgbClr val="003399"/>
              </a:buClr>
            </a:pPr>
            <a:r>
              <a:rPr lang="en-US" dirty="0"/>
              <a:t>Use NTP authentication between clients, servers, and peers to ensure that time is synchronized to approved servers only.</a:t>
            </a:r>
          </a:p>
          <a:p>
            <a:pPr>
              <a:buClr>
                <a:srgbClr val="003399"/>
              </a:buClr>
            </a:pPr>
            <a:r>
              <a:rPr lang="en-US" u="sng" dirty="0">
                <a:solidFill>
                  <a:srgbClr val="FF6600"/>
                </a:solidFill>
              </a:rPr>
              <a:t>Event Logging</a:t>
            </a:r>
          </a:p>
          <a:p>
            <a:pPr lvl="1">
              <a:buClr>
                <a:srgbClr val="003399"/>
              </a:buClr>
            </a:pPr>
            <a:r>
              <a:rPr lang="en-US" dirty="0"/>
              <a:t>Configure key ACLs to </a:t>
            </a:r>
            <a:r>
              <a:rPr lang="en-US" u="sng" dirty="0">
                <a:solidFill>
                  <a:srgbClr val="FF6600"/>
                </a:solidFill>
              </a:rPr>
              <a:t>record access violations</a:t>
            </a:r>
            <a:r>
              <a:rPr lang="en-US" dirty="0"/>
              <a:t>.</a:t>
            </a:r>
          </a:p>
          <a:p>
            <a:pPr lvl="1">
              <a:buClr>
                <a:srgbClr val="003399"/>
              </a:buClr>
            </a:pPr>
            <a:r>
              <a:rPr lang="en-US" dirty="0"/>
              <a:t>Example: Anti-spoofing violations, VTY access attempts, Router filter violations, ICMP, HTTP, SNMP…etc.</a:t>
            </a:r>
          </a:p>
          <a:p>
            <a:endParaRPr lang="en-US" dirty="0"/>
          </a:p>
        </p:txBody>
      </p:sp>
      <p:sp>
        <p:nvSpPr>
          <p:cNvPr id="7" name="Text Box 6"/>
          <p:cNvSpPr txBox="1">
            <a:spLocks noChangeArrowheads="1"/>
          </p:cNvSpPr>
          <p:nvPr/>
        </p:nvSpPr>
        <p:spPr bwMode="auto">
          <a:xfrm>
            <a:off x="4855758" y="6535579"/>
            <a:ext cx="230704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DISA FSO </a:t>
            </a:r>
            <a:r>
              <a:rPr lang="en-US" sz="1000" i="1" dirty="0">
                <a:solidFill>
                  <a:srgbClr val="003399"/>
                </a:solidFill>
              </a:rPr>
              <a:t>Network STIG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are the two primary security issues associated with the use of dynamic routing protocols?</a:t>
            </a:r>
          </a:p>
          <a:p>
            <a:pPr lvl="1"/>
            <a:r>
              <a:rPr lang="en-US" dirty="0" smtClean="0"/>
              <a:t> </a:t>
            </a:r>
          </a:p>
          <a:p>
            <a:pPr lvl="1"/>
            <a:r>
              <a:rPr lang="en-US" dirty="0" smtClean="0"/>
              <a:t> </a:t>
            </a:r>
          </a:p>
          <a:p>
            <a:endParaRPr lang="en-US" dirty="0" smtClean="0"/>
          </a:p>
          <a:p>
            <a:r>
              <a:rPr lang="en-US" dirty="0" smtClean="0"/>
              <a:t>What is the difference between Interior gateway protocols (IGPs) and Exterior gateway protocols (EGPs)?</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49</a:t>
            </a:fld>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80A6CE50-231D-4EEA-AEB5-5A1D65A42117}" type="slidenum">
              <a:rPr lang="en-US"/>
              <a:pPr/>
              <a:t>5</a:t>
            </a:fld>
            <a:r>
              <a:rPr lang="en-US" dirty="0"/>
              <a:t> -</a:t>
            </a:r>
          </a:p>
        </p:txBody>
      </p:sp>
      <p:sp>
        <p:nvSpPr>
          <p:cNvPr id="661506"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661507" name="Rectangle 3"/>
          <p:cNvSpPr>
            <a:spLocks noGrp="1" noChangeArrowheads="1"/>
          </p:cNvSpPr>
          <p:nvPr>
            <p:ph type="body" idx="1"/>
          </p:nvPr>
        </p:nvSpPr>
        <p:spPr>
          <a:xfrm>
            <a:off x="685800" y="1143000"/>
            <a:ext cx="7467600" cy="5410200"/>
          </a:xfrm>
        </p:spPr>
        <p:txBody>
          <a:bodyPr/>
          <a:lstStyle/>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661508" name="AutoShape 4"/>
          <p:cNvSpPr>
            <a:spLocks noChangeArrowheads="1"/>
          </p:cNvSpPr>
          <p:nvPr/>
        </p:nvSpPr>
        <p:spPr bwMode="auto">
          <a:xfrm>
            <a:off x="304800" y="11430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are the two primary security issues associated with the use of dynamic routing protocols?</a:t>
            </a:r>
          </a:p>
          <a:p>
            <a:pPr lvl="1"/>
            <a:r>
              <a:rPr lang="en-US" dirty="0" smtClean="0"/>
              <a:t> </a:t>
            </a:r>
            <a:r>
              <a:rPr lang="en-US" u="sng" dirty="0" smtClean="0">
                <a:solidFill>
                  <a:srgbClr val="FF6600"/>
                </a:solidFill>
              </a:rPr>
              <a:t>Integrity of routing tables</a:t>
            </a:r>
          </a:p>
          <a:p>
            <a:pPr lvl="1"/>
            <a:r>
              <a:rPr lang="en-US" dirty="0" smtClean="0"/>
              <a:t> </a:t>
            </a:r>
            <a:r>
              <a:rPr lang="en-US" u="sng" dirty="0" smtClean="0">
                <a:solidFill>
                  <a:srgbClr val="FF6600"/>
                </a:solidFill>
              </a:rPr>
              <a:t>Operational stability</a:t>
            </a:r>
          </a:p>
          <a:p>
            <a:endParaRPr lang="en-US" dirty="0" smtClean="0"/>
          </a:p>
          <a:p>
            <a:r>
              <a:rPr lang="en-US" dirty="0" smtClean="0"/>
              <a:t>What is the difference between Interior gateway protocols (IGPs) and Exterior gateway protocols (EGPs)?</a:t>
            </a:r>
          </a:p>
          <a:p>
            <a:pPr lvl="1">
              <a:buClr>
                <a:srgbClr val="003399"/>
              </a:buClr>
            </a:pPr>
            <a:r>
              <a:rPr lang="en-US" u="sng" dirty="0" smtClean="0">
                <a:solidFill>
                  <a:srgbClr val="FF6600"/>
                </a:solidFill>
              </a:rPr>
              <a:t>IGPs are used within autonomous systems.  EGPs are used between autonomous systems</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50</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dirty="0"/>
              <a:t>- </a:t>
            </a:r>
            <a:fld id="{B429AAF8-893B-4E3F-8819-ACA2EF95A059}" type="slidenum">
              <a:rPr lang="en-US"/>
              <a:pPr/>
              <a:t>51</a:t>
            </a:fld>
            <a:r>
              <a:rPr lang="en-US" dirty="0"/>
              <a:t> -</a:t>
            </a:r>
          </a:p>
        </p:txBody>
      </p:sp>
      <p:sp>
        <p:nvSpPr>
          <p:cNvPr id="735234"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735235" name="Rectangle 3"/>
          <p:cNvSpPr>
            <a:spLocks noGrp="1" noChangeArrowheads="1"/>
          </p:cNvSpPr>
          <p:nvPr>
            <p:ph type="body" idx="1"/>
          </p:nvPr>
        </p:nvSpPr>
        <p:spPr>
          <a:xfrm>
            <a:off x="457200" y="1143000"/>
            <a:ext cx="6324600" cy="4572000"/>
          </a:xfrm>
        </p:spPr>
        <p:txBody>
          <a:bodyPr/>
          <a:lstStyle/>
          <a:p>
            <a:endParaRPr lang="en-US" dirty="0"/>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735236" name="AutoShape 4"/>
          <p:cNvSpPr>
            <a:spLocks noChangeArrowheads="1"/>
          </p:cNvSpPr>
          <p:nvPr/>
        </p:nvSpPr>
        <p:spPr bwMode="auto">
          <a:xfrm>
            <a:off x="304800" y="3124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graphicFrame>
        <p:nvGraphicFramePr>
          <p:cNvPr id="735237" name="Object 5"/>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735279" name="Visio" r:id="rId4" imgW="1983581" imgH="3957161" progId="Visio.Drawing.11">
                  <p:embed/>
                </p:oleObj>
              </mc:Choice>
              <mc:Fallback>
                <p:oleObj name="Visio" r:id="rId4" imgW="1983581" imgH="3957161"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5238" name="Rectangle 6"/>
          <p:cNvSpPr>
            <a:spLocks noChangeArrowheads="1"/>
          </p:cNvSpPr>
          <p:nvPr/>
        </p:nvSpPr>
        <p:spPr bwMode="auto">
          <a:xfrm>
            <a:off x="7334250" y="1981200"/>
            <a:ext cx="1657350" cy="1828800"/>
          </a:xfrm>
          <a:prstGeom prst="rect">
            <a:avLst/>
          </a:prstGeom>
          <a:noFill/>
          <a:ln w="38100">
            <a:solidFill>
              <a:srgbClr val="99FF33"/>
            </a:solidFill>
            <a:miter lim="800000"/>
            <a:headEnd/>
            <a:tailEnd/>
          </a:ln>
          <a:effectLst/>
        </p:spPr>
        <p:txBody>
          <a:bodyPr anchor="ctr">
            <a:spAutoFit/>
          </a:bodyPr>
          <a:lstStyle/>
          <a:p>
            <a:endParaRPr lang="en-US" dirty="0"/>
          </a:p>
        </p:txBody>
      </p:sp>
      <p:graphicFrame>
        <p:nvGraphicFramePr>
          <p:cNvPr id="735239" name="Object 7"/>
          <p:cNvGraphicFramePr>
            <a:graphicFrameLocks noChangeAspect="1"/>
          </p:cNvGraphicFramePr>
          <p:nvPr/>
        </p:nvGraphicFramePr>
        <p:xfrm>
          <a:off x="6346825" y="1635125"/>
          <a:ext cx="896938" cy="3578225"/>
        </p:xfrm>
        <a:graphic>
          <a:graphicData uri="http://schemas.openxmlformats.org/presentationml/2006/ole">
            <mc:AlternateContent xmlns:mc="http://schemas.openxmlformats.org/markup-compatibility/2006">
              <mc:Choice xmlns:v="urn:schemas-microsoft-com:vml" Requires="v">
                <p:oleObj spid="_x0000_s735280" name="Visio" r:id="rId6" imgW="992207" imgH="3957161" progId="Visio.Drawing.11">
                  <p:embed/>
                </p:oleObj>
              </mc:Choice>
              <mc:Fallback>
                <p:oleObj name="Visio" r:id="rId6" imgW="992207" imgH="3957161" progId="Visio.Drawing.11">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6825" y="1635125"/>
                        <a:ext cx="896938"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5238"/>
                                        </p:tgtEl>
                                        <p:attrNameLst>
                                          <p:attrName>style.visibility</p:attrName>
                                        </p:attrNameLst>
                                      </p:cBhvr>
                                      <p:to>
                                        <p:strVal val="visible"/>
                                      </p:to>
                                    </p:set>
                                    <p:animEffect transition="in" filter="fade">
                                      <p:cBhvr>
                                        <p:cTn id="7" dur="2000"/>
                                        <p:tgtEl>
                                          <p:spTgt spid="73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DE909B73-E0A4-4103-A0BC-59A31BF3D23D}" type="slidenum">
              <a:rPr lang="en-US"/>
              <a:pPr/>
              <a:t>52</a:t>
            </a:fld>
            <a:r>
              <a:rPr lang="en-US" dirty="0"/>
              <a:t> -</a:t>
            </a:r>
          </a:p>
        </p:txBody>
      </p:sp>
      <p:sp>
        <p:nvSpPr>
          <p:cNvPr id="737282"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a:t>Firewalls</a:t>
            </a:r>
          </a:p>
        </p:txBody>
      </p:sp>
      <p:sp>
        <p:nvSpPr>
          <p:cNvPr id="737283" name="Rectangle 3"/>
          <p:cNvSpPr>
            <a:spLocks noGrp="1" noChangeArrowheads="1"/>
          </p:cNvSpPr>
          <p:nvPr>
            <p:ph type="body" idx="1"/>
          </p:nvPr>
        </p:nvSpPr>
        <p:spPr>
          <a:xfrm>
            <a:off x="609600" y="1143000"/>
            <a:ext cx="8001000" cy="5562600"/>
          </a:xfrm>
        </p:spPr>
        <p:txBody>
          <a:bodyPr/>
          <a:lstStyle/>
          <a:p>
            <a:pPr>
              <a:buClr>
                <a:srgbClr val="003399"/>
              </a:buClr>
            </a:pPr>
            <a:r>
              <a:rPr lang="en-US" u="sng" dirty="0">
                <a:solidFill>
                  <a:srgbClr val="FF6600"/>
                </a:solidFill>
              </a:rPr>
              <a:t>Packet-filtering </a:t>
            </a:r>
            <a:r>
              <a:rPr lang="en-US" u="sng" dirty="0" smtClean="0">
                <a:solidFill>
                  <a:srgbClr val="FF6600"/>
                </a:solidFill>
              </a:rPr>
              <a:t>firewall</a:t>
            </a:r>
            <a:r>
              <a:rPr lang="en-US" dirty="0" smtClean="0"/>
              <a:t>  </a:t>
            </a:r>
            <a:r>
              <a:rPr lang="en-US" dirty="0"/>
              <a:t>(i.e. Router ACLs)</a:t>
            </a:r>
          </a:p>
          <a:p>
            <a:pPr lvl="1">
              <a:buClr>
                <a:srgbClr val="003399"/>
              </a:buClr>
            </a:pPr>
            <a:r>
              <a:rPr lang="en-US" dirty="0"/>
              <a:t>Do not examine Layer 4-7 data.  Therefore it cannot prevent application-specific </a:t>
            </a:r>
            <a:r>
              <a:rPr lang="en-US" dirty="0" smtClean="0"/>
              <a:t>attacks</a:t>
            </a:r>
            <a:endParaRPr lang="en-US" dirty="0"/>
          </a:p>
          <a:p>
            <a:pPr>
              <a:buClr>
                <a:srgbClr val="003399"/>
              </a:buClr>
            </a:pPr>
            <a:r>
              <a:rPr lang="en-US" u="sng" dirty="0">
                <a:solidFill>
                  <a:srgbClr val="FF6600"/>
                </a:solidFill>
              </a:rPr>
              <a:t>Proxy </a:t>
            </a:r>
            <a:r>
              <a:rPr lang="en-US" u="sng" dirty="0" smtClean="0">
                <a:solidFill>
                  <a:srgbClr val="FF6600"/>
                </a:solidFill>
              </a:rPr>
              <a:t>firewall</a:t>
            </a:r>
            <a:endParaRPr lang="en-US" dirty="0"/>
          </a:p>
          <a:p>
            <a:pPr lvl="1">
              <a:buClr>
                <a:srgbClr val="003399"/>
              </a:buClr>
            </a:pPr>
            <a:r>
              <a:rPr lang="en-US" dirty="0"/>
              <a:t>It supports selected IP protocols (I.e. DNS, Finger, FTP, HTTP, LDAP, NNTP, SMTP, Telnet).  For multicast protocols (PIM, IGMP…etc) must be </a:t>
            </a:r>
            <a:r>
              <a:rPr lang="en-US" b="1" dirty="0"/>
              <a:t>TUNNEL</a:t>
            </a:r>
            <a:r>
              <a:rPr lang="en-US" dirty="0"/>
              <a:t> through the </a:t>
            </a:r>
            <a:r>
              <a:rPr lang="en-US" dirty="0" smtClean="0"/>
              <a:t>firewall</a:t>
            </a:r>
            <a:endParaRPr lang="en-US" dirty="0"/>
          </a:p>
          <a:p>
            <a:pPr>
              <a:buClr>
                <a:srgbClr val="003399"/>
              </a:buClr>
            </a:pPr>
            <a:r>
              <a:rPr lang="en-US" u="sng" dirty="0">
                <a:solidFill>
                  <a:srgbClr val="FF6600"/>
                </a:solidFill>
              </a:rPr>
              <a:t>Stateful inspection </a:t>
            </a:r>
            <a:r>
              <a:rPr lang="en-US" u="sng" dirty="0" smtClean="0">
                <a:solidFill>
                  <a:srgbClr val="FF6600"/>
                </a:solidFill>
              </a:rPr>
              <a:t>firewall</a:t>
            </a:r>
            <a:endParaRPr lang="en-US" dirty="0"/>
          </a:p>
          <a:p>
            <a:pPr lvl="1">
              <a:buClr>
                <a:srgbClr val="003399"/>
              </a:buClr>
            </a:pPr>
            <a:r>
              <a:rPr lang="en-US" dirty="0"/>
              <a:t>It’s faster than proxy firewall and more flexible because it examines TCP/IP protocols not the </a:t>
            </a:r>
            <a:r>
              <a:rPr lang="en-US" dirty="0" smtClean="0"/>
              <a:t>data</a:t>
            </a:r>
            <a:endParaRPr lang="en-US" dirty="0"/>
          </a:p>
          <a:p>
            <a:pPr lvl="1">
              <a:buClr>
                <a:srgbClr val="003399"/>
              </a:buClr>
            </a:pPr>
            <a:r>
              <a:rPr lang="en-US" dirty="0"/>
              <a:t>Unlike proxy firewall, it does not rewrite every packets and does not “talk” on application server’s </a:t>
            </a:r>
            <a:r>
              <a:rPr lang="en-US" dirty="0" smtClean="0"/>
              <a:t>behalf</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9D8A6E12-6FA9-47DA-BD45-84C5E244429C}" type="slidenum">
              <a:rPr lang="en-US"/>
              <a:pPr/>
              <a:t>53</a:t>
            </a:fld>
            <a:r>
              <a:rPr lang="en-US" dirty="0"/>
              <a:t> -</a:t>
            </a:r>
          </a:p>
        </p:txBody>
      </p:sp>
      <p:sp>
        <p:nvSpPr>
          <p:cNvPr id="739330"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a:t>Firewalls</a:t>
            </a:r>
          </a:p>
        </p:txBody>
      </p:sp>
      <p:sp>
        <p:nvSpPr>
          <p:cNvPr id="739331" name="Rectangle 3"/>
          <p:cNvSpPr>
            <a:spLocks noGrp="1" noChangeArrowheads="1"/>
          </p:cNvSpPr>
          <p:nvPr>
            <p:ph type="body" idx="1"/>
          </p:nvPr>
        </p:nvSpPr>
        <p:spPr>
          <a:xfrm>
            <a:off x="685800" y="1143000"/>
            <a:ext cx="7772400" cy="5334000"/>
          </a:xfrm>
        </p:spPr>
        <p:txBody>
          <a:bodyPr/>
          <a:lstStyle/>
          <a:p>
            <a:pPr>
              <a:buFontTx/>
              <a:buNone/>
            </a:pPr>
            <a:r>
              <a:rPr lang="en-US" dirty="0"/>
              <a:t>Hybrid Firewalls…</a:t>
            </a:r>
          </a:p>
          <a:p>
            <a:pPr>
              <a:buClr>
                <a:srgbClr val="003399"/>
              </a:buClr>
            </a:pPr>
            <a:r>
              <a:rPr lang="en-US" u="sng" dirty="0">
                <a:solidFill>
                  <a:srgbClr val="FF6600"/>
                </a:solidFill>
              </a:rPr>
              <a:t>Circuit-level proxy </a:t>
            </a:r>
            <a:r>
              <a:rPr lang="en-US" u="sng" dirty="0" smtClean="0">
                <a:solidFill>
                  <a:srgbClr val="FF6600"/>
                </a:solidFill>
              </a:rPr>
              <a:t>firewall</a:t>
            </a:r>
            <a:endParaRPr lang="en-US" dirty="0"/>
          </a:p>
          <a:p>
            <a:pPr lvl="1">
              <a:buClr>
                <a:srgbClr val="003399"/>
              </a:buClr>
            </a:pPr>
            <a:r>
              <a:rPr lang="en-US" dirty="0"/>
              <a:t>IETF created SOCKS proxy protocol (RFC 1928) for secure </a:t>
            </a:r>
            <a:r>
              <a:rPr lang="en-US" dirty="0" smtClean="0"/>
              <a:t>communications</a:t>
            </a:r>
            <a:endParaRPr lang="en-US" dirty="0"/>
          </a:p>
          <a:p>
            <a:pPr lvl="1">
              <a:buClr>
                <a:srgbClr val="003399"/>
              </a:buClr>
            </a:pPr>
            <a:r>
              <a:rPr lang="en-US" dirty="0"/>
              <a:t>SOCKS creates a </a:t>
            </a:r>
            <a:r>
              <a:rPr lang="en-US" u="sng" dirty="0">
                <a:solidFill>
                  <a:srgbClr val="FF6600"/>
                </a:solidFill>
              </a:rPr>
              <a:t>circuit</a:t>
            </a:r>
            <a:r>
              <a:rPr lang="en-US" dirty="0"/>
              <a:t> between </a:t>
            </a:r>
            <a:r>
              <a:rPr lang="en-US" u="sng" dirty="0">
                <a:solidFill>
                  <a:srgbClr val="FF6600"/>
                </a:solidFill>
              </a:rPr>
              <a:t>client and server</a:t>
            </a:r>
            <a:r>
              <a:rPr lang="en-US" dirty="0"/>
              <a:t> without requiring knowledge about the internetworking service. (</a:t>
            </a:r>
            <a:r>
              <a:rPr lang="en-US" u="sng" dirty="0">
                <a:solidFill>
                  <a:srgbClr val="FF6600"/>
                </a:solidFill>
              </a:rPr>
              <a:t>No application specific controls</a:t>
            </a:r>
            <a:r>
              <a:rPr lang="en-US" dirty="0"/>
              <a:t>) </a:t>
            </a:r>
          </a:p>
          <a:p>
            <a:pPr lvl="1">
              <a:buClr>
                <a:srgbClr val="003399"/>
              </a:buClr>
            </a:pPr>
            <a:r>
              <a:rPr lang="en-US" dirty="0"/>
              <a:t>It supports user </a:t>
            </a:r>
            <a:r>
              <a:rPr lang="en-US" dirty="0" smtClean="0"/>
              <a:t>authentication</a:t>
            </a:r>
            <a:endParaRPr lang="en-US" dirty="0"/>
          </a:p>
          <a:p>
            <a:pPr>
              <a:buClr>
                <a:srgbClr val="003399"/>
              </a:buClr>
            </a:pPr>
            <a:r>
              <a:rPr lang="en-US" u="sng" dirty="0" smtClean="0">
                <a:solidFill>
                  <a:srgbClr val="FF6600"/>
                </a:solidFill>
              </a:rPr>
              <a:t>Application proxy firewall</a:t>
            </a:r>
            <a:r>
              <a:rPr lang="en-US" dirty="0" smtClean="0"/>
              <a:t>  </a:t>
            </a:r>
            <a:endParaRPr lang="en-US" dirty="0"/>
          </a:p>
          <a:p>
            <a:pPr lvl="1">
              <a:buClr>
                <a:srgbClr val="003399"/>
              </a:buClr>
            </a:pPr>
            <a:r>
              <a:rPr lang="en-US" dirty="0"/>
              <a:t>Application proxy + Stateful </a:t>
            </a:r>
            <a:r>
              <a:rPr lang="en-US" dirty="0" smtClean="0"/>
              <a:t>inspection</a:t>
            </a:r>
            <a:endParaRPr lang="en-US" dirty="0"/>
          </a:p>
          <a:p>
            <a:pPr lvl="1">
              <a:buClr>
                <a:srgbClr val="003399"/>
              </a:buClr>
            </a:pPr>
            <a:r>
              <a:rPr lang="en-US" u="sng" dirty="0">
                <a:solidFill>
                  <a:srgbClr val="FF6600"/>
                </a:solidFill>
              </a:rPr>
              <a:t>A different proxy is needed for each </a:t>
            </a:r>
            <a:r>
              <a:rPr lang="en-US" u="sng" dirty="0" smtClean="0">
                <a:solidFill>
                  <a:srgbClr val="FF6600"/>
                </a:solidFill>
              </a:rPr>
              <a:t>service</a:t>
            </a:r>
            <a:endParaRPr lang="en-US" dirty="0"/>
          </a:p>
          <a:p>
            <a:pPr lvl="1">
              <a:buClr>
                <a:srgbClr val="003399"/>
              </a:buClr>
            </a:pPr>
            <a:r>
              <a:rPr lang="en-US" dirty="0"/>
              <a:t>It supports user authentication for each supported services.</a:t>
            </a:r>
          </a:p>
          <a:p>
            <a:pPr lvl="1">
              <a:buClr>
                <a:srgbClr val="003399"/>
              </a:buClr>
            </a:pPr>
            <a:r>
              <a:rPr lang="en-US" dirty="0"/>
              <a:t>e.g. Checkpoint Firewall-1 </a:t>
            </a:r>
            <a:r>
              <a:rPr lang="en-US" dirty="0" smtClean="0"/>
              <a:t>NG</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dirty="0"/>
              <a:t>- </a:t>
            </a:r>
            <a:fld id="{03B7FF97-BD6D-4D6B-B293-A3C47A511C5D}" type="slidenum">
              <a:rPr lang="en-US"/>
              <a:pPr/>
              <a:t>54</a:t>
            </a:fld>
            <a:r>
              <a:rPr lang="en-US" dirty="0"/>
              <a:t> -</a:t>
            </a:r>
          </a:p>
        </p:txBody>
      </p:sp>
      <p:sp>
        <p:nvSpPr>
          <p:cNvPr id="741378"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smtClean="0"/>
              <a:t>Packet-filtering </a:t>
            </a:r>
            <a:r>
              <a:rPr lang="en-US" dirty="0"/>
              <a:t>firewalls</a:t>
            </a:r>
          </a:p>
        </p:txBody>
      </p:sp>
      <p:sp>
        <p:nvSpPr>
          <p:cNvPr id="741379" name="Rectangle 3"/>
          <p:cNvSpPr>
            <a:spLocks noGrp="1" noChangeArrowheads="1"/>
          </p:cNvSpPr>
          <p:nvPr>
            <p:ph type="body" sz="half" idx="1"/>
          </p:nvPr>
        </p:nvSpPr>
        <p:spPr>
          <a:xfrm>
            <a:off x="457200" y="1143000"/>
            <a:ext cx="5029200" cy="5410200"/>
          </a:xfrm>
          <a:noFill/>
          <a:ln/>
        </p:spPr>
        <p:txBody>
          <a:bodyPr/>
          <a:lstStyle/>
          <a:p>
            <a:r>
              <a:rPr lang="en-US" dirty="0"/>
              <a:t>Router ACL’s ~ Packet-filter firewall</a:t>
            </a:r>
          </a:p>
          <a:p>
            <a:r>
              <a:rPr lang="en-US" dirty="0"/>
              <a:t>Firewall Policy: </a:t>
            </a:r>
            <a:r>
              <a:rPr lang="en-US" u="sng" dirty="0">
                <a:solidFill>
                  <a:srgbClr val="FF6600"/>
                </a:solidFill>
              </a:rPr>
              <a:t>Deny by default, Permit by </a:t>
            </a:r>
            <a:r>
              <a:rPr lang="en-US" u="sng" dirty="0" smtClean="0">
                <a:solidFill>
                  <a:srgbClr val="FF6600"/>
                </a:solidFill>
              </a:rPr>
              <a:t>exception</a:t>
            </a:r>
            <a:endParaRPr lang="en-US" dirty="0"/>
          </a:p>
          <a:p>
            <a:pPr lvl="1"/>
            <a:r>
              <a:rPr lang="en-US" dirty="0"/>
              <a:t>Understand the data-flow (i.e. source, destination, protocols, and routing methods), so the security engineer knows how to apply IP </a:t>
            </a:r>
            <a:r>
              <a:rPr lang="en-US" dirty="0" smtClean="0"/>
              <a:t>filtering</a:t>
            </a:r>
            <a:endParaRPr lang="en-US" dirty="0"/>
          </a:p>
          <a:p>
            <a:pPr lvl="1"/>
            <a:r>
              <a:rPr lang="en-US" dirty="0"/>
              <a:t>Knows the specific inbound and outbound I/F’s</a:t>
            </a:r>
          </a:p>
          <a:p>
            <a:pPr lvl="1"/>
            <a:r>
              <a:rPr lang="en-US" dirty="0"/>
              <a:t>Disable all un-necessary protocols &amp; </a:t>
            </a:r>
            <a:r>
              <a:rPr lang="en-US" dirty="0" smtClean="0"/>
              <a:t>services</a:t>
            </a:r>
            <a:endParaRPr lang="en-US" dirty="0"/>
          </a:p>
          <a:p>
            <a:endParaRPr lang="en-US" dirty="0"/>
          </a:p>
          <a:p>
            <a:endParaRPr lang="en-US" sz="2800" dirty="0"/>
          </a:p>
        </p:txBody>
      </p:sp>
      <p:graphicFrame>
        <p:nvGraphicFramePr>
          <p:cNvPr id="741380" name="Object 4"/>
          <p:cNvGraphicFramePr>
            <a:graphicFrameLocks noChangeAspect="1"/>
          </p:cNvGraphicFramePr>
          <p:nvPr/>
        </p:nvGraphicFramePr>
        <p:xfrm>
          <a:off x="5440363" y="1698625"/>
          <a:ext cx="3551237" cy="3460750"/>
        </p:xfrm>
        <a:graphic>
          <a:graphicData uri="http://schemas.openxmlformats.org/presentationml/2006/ole">
            <mc:AlternateContent xmlns:mc="http://schemas.openxmlformats.org/markup-compatibility/2006">
              <mc:Choice xmlns:v="urn:schemas-microsoft-com:vml" Requires="v">
                <p:oleObj spid="_x0000_s741401" name="Visio" r:id="rId4" imgW="3752136" imgH="3806726" progId="Visio.Drawing.11">
                  <p:embed/>
                </p:oleObj>
              </mc:Choice>
              <mc:Fallback>
                <p:oleObj name="Visio" r:id="rId4" imgW="3752136" imgH="3806726"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63" y="1698625"/>
                        <a:ext cx="3551237"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1381" name="Rectangle 5"/>
          <p:cNvSpPr>
            <a:spLocks noChangeArrowheads="1"/>
          </p:cNvSpPr>
          <p:nvPr/>
        </p:nvSpPr>
        <p:spPr bwMode="auto">
          <a:xfrm>
            <a:off x="6869113" y="2971800"/>
            <a:ext cx="685800" cy="520700"/>
          </a:xfrm>
          <a:prstGeom prst="rect">
            <a:avLst/>
          </a:prstGeom>
          <a:noFill/>
          <a:ln w="38100">
            <a:solidFill>
              <a:srgbClr val="99FF33"/>
            </a:solidFill>
            <a:miter lim="800000"/>
            <a:headEnd/>
            <a:tailEnd/>
          </a:ln>
          <a:effectLst/>
        </p:spPr>
        <p:txBody>
          <a:bodyPr anchor="ctr">
            <a:spAutoFit/>
          </a:bodyPr>
          <a:lstStyle/>
          <a:p>
            <a:endParaRPr lang="en-US" dirty="0"/>
          </a:p>
        </p:txBody>
      </p:sp>
      <p:sp>
        <p:nvSpPr>
          <p:cNvPr id="741382" name="Text Box 6"/>
          <p:cNvSpPr txBox="1">
            <a:spLocks noChangeArrowheads="1"/>
          </p:cNvSpPr>
          <p:nvPr/>
        </p:nvSpPr>
        <p:spPr bwMode="auto">
          <a:xfrm>
            <a:off x="4632325" y="6537325"/>
            <a:ext cx="2103438" cy="244475"/>
          </a:xfrm>
          <a:prstGeom prst="rect">
            <a:avLst/>
          </a:prstGeom>
          <a:noFill/>
          <a:ln w="9525">
            <a:noFill/>
            <a:miter lim="800000"/>
            <a:headEnd/>
            <a:tailEnd/>
          </a:ln>
          <a:effectLst/>
        </p:spPr>
        <p:txBody>
          <a:bodyPr wrap="none">
            <a:spAutoFit/>
          </a:bodyPr>
          <a:lstStyle/>
          <a:p>
            <a:r>
              <a:rPr lang="en-US" sz="1000" b="1" dirty="0">
                <a:solidFill>
                  <a:srgbClr val="003399"/>
                </a:solidFill>
              </a:rPr>
              <a:t>Source</a:t>
            </a:r>
            <a:r>
              <a:rPr lang="en-US" sz="1000" dirty="0">
                <a:solidFill>
                  <a:srgbClr val="003399"/>
                </a:solidFill>
              </a:rPr>
              <a:t>: DISA FSO </a:t>
            </a:r>
            <a:r>
              <a:rPr lang="en-US" sz="1000" i="1" dirty="0">
                <a:solidFill>
                  <a:srgbClr val="003399"/>
                </a:solidFill>
              </a:rPr>
              <a:t>Network STIG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1381"/>
                                        </p:tgtEl>
                                        <p:attrNameLst>
                                          <p:attrName>style.visibility</p:attrName>
                                        </p:attrNameLst>
                                      </p:cBhvr>
                                      <p:to>
                                        <p:strVal val="visible"/>
                                      </p:to>
                                    </p:set>
                                    <p:animEffect transition="in" filter="fade">
                                      <p:cBhvr>
                                        <p:cTn id="7" dur="2000"/>
                                        <p:tgtEl>
                                          <p:spTgt spid="74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E2E6CDFD-0A42-45FC-9590-7871288DA8EB}" type="slidenum">
              <a:rPr lang="en-US"/>
              <a:pPr/>
              <a:t>55</a:t>
            </a:fld>
            <a:r>
              <a:rPr lang="en-US" dirty="0"/>
              <a:t> -</a:t>
            </a:r>
          </a:p>
        </p:txBody>
      </p:sp>
      <p:sp>
        <p:nvSpPr>
          <p:cNvPr id="743426"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a:t>Proxy firewalls</a:t>
            </a:r>
          </a:p>
        </p:txBody>
      </p:sp>
      <p:sp>
        <p:nvSpPr>
          <p:cNvPr id="743427" name="Rectangle 3"/>
          <p:cNvSpPr>
            <a:spLocks noGrp="1" noChangeArrowheads="1"/>
          </p:cNvSpPr>
          <p:nvPr>
            <p:ph type="body" sz="half" idx="1"/>
          </p:nvPr>
        </p:nvSpPr>
        <p:spPr>
          <a:xfrm>
            <a:off x="457200" y="1143000"/>
            <a:ext cx="5029200" cy="5410200"/>
          </a:xfrm>
        </p:spPr>
        <p:txBody>
          <a:bodyPr/>
          <a:lstStyle/>
          <a:p>
            <a:pPr>
              <a:buClr>
                <a:srgbClr val="003399"/>
              </a:buClr>
            </a:pPr>
            <a:r>
              <a:rPr lang="en-US" u="sng" dirty="0">
                <a:solidFill>
                  <a:srgbClr val="FF6600"/>
                </a:solidFill>
              </a:rPr>
              <a:t>Do not allow any direct connections</a:t>
            </a:r>
            <a:r>
              <a:rPr lang="en-US" dirty="0"/>
              <a:t> between internal and external computing hosts</a:t>
            </a:r>
          </a:p>
          <a:p>
            <a:pPr>
              <a:buClr>
                <a:srgbClr val="003399"/>
              </a:buClr>
            </a:pPr>
            <a:r>
              <a:rPr lang="en-US" dirty="0"/>
              <a:t>Able to </a:t>
            </a:r>
            <a:r>
              <a:rPr lang="en-US" u="sng" dirty="0">
                <a:solidFill>
                  <a:srgbClr val="FF6600"/>
                </a:solidFill>
              </a:rPr>
              <a:t>analyze application commands inside the payload</a:t>
            </a:r>
            <a:r>
              <a:rPr lang="en-US" dirty="0"/>
              <a:t> (datagram)</a:t>
            </a:r>
          </a:p>
          <a:p>
            <a:pPr>
              <a:buClr>
                <a:srgbClr val="003399"/>
              </a:buClr>
            </a:pPr>
            <a:r>
              <a:rPr lang="en-US" dirty="0"/>
              <a:t>Supports </a:t>
            </a:r>
            <a:r>
              <a:rPr lang="en-US" u="sng" dirty="0">
                <a:solidFill>
                  <a:srgbClr val="FF6600"/>
                </a:solidFill>
              </a:rPr>
              <a:t>user-level authentications</a:t>
            </a:r>
            <a:r>
              <a:rPr lang="en-US" dirty="0"/>
              <a:t>.  Able to keep a comprehensive logs of traffic and specific user </a:t>
            </a:r>
            <a:r>
              <a:rPr lang="en-US" dirty="0" smtClean="0"/>
              <a:t>activities</a:t>
            </a:r>
            <a:endParaRPr lang="en-US" dirty="0"/>
          </a:p>
        </p:txBody>
      </p:sp>
      <p:graphicFrame>
        <p:nvGraphicFramePr>
          <p:cNvPr id="743428" name="Object 4"/>
          <p:cNvGraphicFramePr>
            <a:graphicFrameLocks noGrp="1" noChangeAspect="1"/>
          </p:cNvGraphicFramePr>
          <p:nvPr>
            <p:ph sz="half" idx="2"/>
          </p:nvPr>
        </p:nvGraphicFramePr>
        <p:xfrm>
          <a:off x="5638800" y="1851025"/>
          <a:ext cx="3276600" cy="3203575"/>
        </p:xfrm>
        <a:graphic>
          <a:graphicData uri="http://schemas.openxmlformats.org/presentationml/2006/ole">
            <mc:AlternateContent xmlns:mc="http://schemas.openxmlformats.org/markup-compatibility/2006">
              <mc:Choice xmlns:v="urn:schemas-microsoft-com:vml" Requires="v">
                <p:oleObj spid="_x0000_s743449" name="Visio" r:id="rId4" imgW="3550860" imgH="3473351" progId="Visio.Drawing.11">
                  <p:embed/>
                </p:oleObj>
              </mc:Choice>
              <mc:Fallback>
                <p:oleObj name="Visio" r:id="rId4" imgW="3550860" imgH="3473351"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851025"/>
                        <a:ext cx="3276600" cy="320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3429" name="Rectangle 5"/>
          <p:cNvSpPr>
            <a:spLocks noChangeArrowheads="1"/>
          </p:cNvSpPr>
          <p:nvPr/>
        </p:nvSpPr>
        <p:spPr bwMode="auto">
          <a:xfrm>
            <a:off x="6896100" y="1841500"/>
            <a:ext cx="762000" cy="1143000"/>
          </a:xfrm>
          <a:prstGeom prst="rect">
            <a:avLst/>
          </a:prstGeom>
          <a:noFill/>
          <a:ln w="38100">
            <a:solidFill>
              <a:srgbClr val="99FF33"/>
            </a:solidFill>
            <a:miter lim="800000"/>
            <a:headEnd/>
            <a:tailEnd/>
          </a:ln>
          <a:effec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3429"/>
                                        </p:tgtEl>
                                        <p:attrNameLst>
                                          <p:attrName>style.visibility</p:attrName>
                                        </p:attrNameLst>
                                      </p:cBhvr>
                                      <p:to>
                                        <p:strVal val="visible"/>
                                      </p:to>
                                    </p:set>
                                    <p:animEffect transition="in" filter="fade">
                                      <p:cBhvr>
                                        <p:cTn id="7" dur="2000"/>
                                        <p:tgtEl>
                                          <p:spTgt spid="74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A31C4D6A-3967-4E47-97F5-4D5DA7931D26}" type="slidenum">
              <a:rPr lang="en-US"/>
              <a:pPr/>
              <a:t>56</a:t>
            </a:fld>
            <a:r>
              <a:rPr lang="en-US" dirty="0"/>
              <a:t> -</a:t>
            </a:r>
          </a:p>
        </p:txBody>
      </p:sp>
      <p:graphicFrame>
        <p:nvGraphicFramePr>
          <p:cNvPr id="745474" name="Object 2"/>
          <p:cNvGraphicFramePr>
            <a:graphicFrameLocks noGrp="1" noChangeAspect="1"/>
          </p:cNvGraphicFramePr>
          <p:nvPr>
            <p:ph sz="half" idx="2"/>
          </p:nvPr>
        </p:nvGraphicFramePr>
        <p:xfrm>
          <a:off x="5638800" y="1833563"/>
          <a:ext cx="3276600" cy="3195637"/>
        </p:xfrm>
        <a:graphic>
          <a:graphicData uri="http://schemas.openxmlformats.org/presentationml/2006/ole">
            <mc:AlternateContent xmlns:mc="http://schemas.openxmlformats.org/markup-compatibility/2006">
              <mc:Choice xmlns:v="urn:schemas-microsoft-com:vml" Requires="v">
                <p:oleObj spid="_x0000_s745495" name="Visio" r:id="rId4" imgW="3550860" imgH="3464183" progId="Visio.Drawing.11">
                  <p:embed/>
                </p:oleObj>
              </mc:Choice>
              <mc:Fallback>
                <p:oleObj name="Visio" r:id="rId4" imgW="3550860" imgH="3464183"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833563"/>
                        <a:ext cx="3276600" cy="319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5475" name="Rectangle 3"/>
          <p:cNvSpPr>
            <a:spLocks noGrp="1" noChangeArrowheads="1"/>
          </p:cNvSpPr>
          <p:nvPr>
            <p:ph type="title"/>
          </p:nvPr>
        </p:nvSpPr>
        <p:spPr/>
        <p:txBody>
          <a:bodyPr/>
          <a:lstStyle/>
          <a:p>
            <a:r>
              <a:rPr lang="en-US" sz="1200" dirty="0"/>
              <a:t>Security of Transport &amp; Application Layers</a:t>
            </a:r>
            <a:br>
              <a:rPr lang="en-US" sz="1200" dirty="0"/>
            </a:br>
            <a:r>
              <a:rPr lang="en-US" dirty="0"/>
              <a:t>Stateful inspection firewalls</a:t>
            </a:r>
          </a:p>
        </p:txBody>
      </p:sp>
      <p:sp>
        <p:nvSpPr>
          <p:cNvPr id="745476" name="Rectangle 4"/>
          <p:cNvSpPr>
            <a:spLocks noGrp="1" noChangeArrowheads="1"/>
          </p:cNvSpPr>
          <p:nvPr>
            <p:ph type="body" sz="half" idx="1"/>
          </p:nvPr>
        </p:nvSpPr>
        <p:spPr>
          <a:xfrm>
            <a:off x="457200" y="1295400"/>
            <a:ext cx="5029200" cy="5334000"/>
          </a:xfrm>
        </p:spPr>
        <p:txBody>
          <a:bodyPr/>
          <a:lstStyle/>
          <a:p>
            <a:r>
              <a:rPr lang="en-US" dirty="0"/>
              <a:t>Supports </a:t>
            </a:r>
            <a:r>
              <a:rPr lang="en-US" u="sng" dirty="0">
                <a:solidFill>
                  <a:srgbClr val="FF6600"/>
                </a:solidFill>
              </a:rPr>
              <a:t>all TCP/IP-based services</a:t>
            </a:r>
            <a:r>
              <a:rPr lang="en-US" dirty="0"/>
              <a:t>, including UDP (by some</a:t>
            </a:r>
            <a:r>
              <a:rPr lang="en-US" dirty="0" smtClean="0"/>
              <a:t>)</a:t>
            </a:r>
            <a:endParaRPr lang="en-US" dirty="0"/>
          </a:p>
          <a:p>
            <a:pPr>
              <a:buClr>
                <a:srgbClr val="003399"/>
              </a:buClr>
            </a:pPr>
            <a:r>
              <a:rPr lang="en-US" u="sng" dirty="0">
                <a:solidFill>
                  <a:srgbClr val="FF6600"/>
                </a:solidFill>
              </a:rPr>
              <a:t>Inspects TCP/IP packets</a:t>
            </a:r>
            <a:r>
              <a:rPr lang="en-US" dirty="0"/>
              <a:t> and </a:t>
            </a:r>
            <a:r>
              <a:rPr lang="en-US" u="sng" dirty="0">
                <a:solidFill>
                  <a:srgbClr val="FF6600"/>
                </a:solidFill>
              </a:rPr>
              <a:t>keep track of states</a:t>
            </a:r>
            <a:r>
              <a:rPr lang="en-US" dirty="0"/>
              <a:t> of each packets.  Low overhead and high </a:t>
            </a:r>
            <a:r>
              <a:rPr lang="en-US" dirty="0" smtClean="0"/>
              <a:t>throughput</a:t>
            </a:r>
            <a:endParaRPr lang="en-US" dirty="0"/>
          </a:p>
          <a:p>
            <a:pPr>
              <a:buClr>
                <a:srgbClr val="003399"/>
              </a:buClr>
            </a:pPr>
            <a:r>
              <a:rPr lang="en-US" u="sng" dirty="0">
                <a:solidFill>
                  <a:srgbClr val="FF6600"/>
                </a:solidFill>
              </a:rPr>
              <a:t>Allows direct TCP/IP sessions</a:t>
            </a:r>
            <a:r>
              <a:rPr lang="en-US" dirty="0"/>
              <a:t> between internal computing hosts and external </a:t>
            </a:r>
            <a:r>
              <a:rPr lang="en-US" dirty="0" smtClean="0"/>
              <a:t>clients</a:t>
            </a:r>
            <a:endParaRPr lang="en-US" dirty="0"/>
          </a:p>
          <a:p>
            <a:r>
              <a:rPr lang="en-US" dirty="0"/>
              <a:t>Offers no user </a:t>
            </a:r>
            <a:r>
              <a:rPr lang="en-US" dirty="0" smtClean="0"/>
              <a:t>authentication</a:t>
            </a:r>
            <a:endParaRPr lang="en-US" dirty="0"/>
          </a:p>
        </p:txBody>
      </p:sp>
      <p:sp>
        <p:nvSpPr>
          <p:cNvPr id="745477" name="Rectangle 5"/>
          <p:cNvSpPr>
            <a:spLocks noChangeArrowheads="1"/>
          </p:cNvSpPr>
          <p:nvPr/>
        </p:nvSpPr>
        <p:spPr bwMode="auto">
          <a:xfrm>
            <a:off x="6892925" y="1828800"/>
            <a:ext cx="762000" cy="1943100"/>
          </a:xfrm>
          <a:prstGeom prst="rect">
            <a:avLst/>
          </a:prstGeom>
          <a:noFill/>
          <a:ln w="38100">
            <a:solidFill>
              <a:srgbClr val="99FF33"/>
            </a:solidFill>
            <a:miter lim="800000"/>
            <a:headEnd/>
            <a:tailEnd/>
          </a:ln>
          <a:effec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5477"/>
                                        </p:tgtEl>
                                        <p:attrNameLst>
                                          <p:attrName>style.visibility</p:attrName>
                                        </p:attrNameLst>
                                      </p:cBhvr>
                                      <p:to>
                                        <p:strVal val="visible"/>
                                      </p:to>
                                    </p:set>
                                    <p:animEffect transition="in" filter="fade">
                                      <p:cBhvr>
                                        <p:cTn id="7" dur="2000"/>
                                        <p:tgtEl>
                                          <p:spTgt spid="74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36AC9644-C651-48D9-A316-48928C7ACF0F}" type="slidenum">
              <a:rPr lang="en-US"/>
              <a:pPr/>
              <a:t>57</a:t>
            </a:fld>
            <a:r>
              <a:rPr lang="en-US" dirty="0"/>
              <a:t> -</a:t>
            </a:r>
          </a:p>
        </p:txBody>
      </p:sp>
      <p:sp>
        <p:nvSpPr>
          <p:cNvPr id="747522"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a:t>Firewall Policy</a:t>
            </a:r>
          </a:p>
        </p:txBody>
      </p:sp>
      <p:sp>
        <p:nvSpPr>
          <p:cNvPr id="747523" name="Rectangle 3"/>
          <p:cNvSpPr>
            <a:spLocks noGrp="1" noChangeArrowheads="1"/>
          </p:cNvSpPr>
          <p:nvPr>
            <p:ph type="body" idx="1"/>
          </p:nvPr>
        </p:nvSpPr>
        <p:spPr>
          <a:xfrm>
            <a:off x="685800" y="1143000"/>
            <a:ext cx="7315200" cy="5410200"/>
          </a:xfrm>
        </p:spPr>
        <p:txBody>
          <a:bodyPr/>
          <a:lstStyle/>
          <a:p>
            <a:pPr>
              <a:buFontTx/>
              <a:buNone/>
            </a:pPr>
            <a:r>
              <a:rPr lang="en-US" dirty="0"/>
              <a:t>In principal, firewall performs three actions:</a:t>
            </a:r>
          </a:p>
          <a:p>
            <a:pPr>
              <a:buClr>
                <a:srgbClr val="003399"/>
              </a:buClr>
            </a:pPr>
            <a:r>
              <a:rPr lang="en-US" i="1" u="sng" dirty="0">
                <a:solidFill>
                  <a:srgbClr val="FF6600"/>
                </a:solidFill>
              </a:rPr>
              <a:t>Accept</a:t>
            </a:r>
            <a:r>
              <a:rPr lang="en-US" dirty="0"/>
              <a:t>: where the firewall passes the IP packets through the firewall as matched by the specific </a:t>
            </a:r>
            <a:r>
              <a:rPr lang="en-US" dirty="0" smtClean="0"/>
              <a:t>rule</a:t>
            </a:r>
            <a:endParaRPr lang="en-US" dirty="0"/>
          </a:p>
          <a:p>
            <a:pPr>
              <a:buClr>
                <a:srgbClr val="003399"/>
              </a:buClr>
            </a:pPr>
            <a:r>
              <a:rPr lang="en-US" i="1" u="sng" dirty="0">
                <a:solidFill>
                  <a:srgbClr val="FF6600"/>
                </a:solidFill>
              </a:rPr>
              <a:t>Deny</a:t>
            </a:r>
            <a:r>
              <a:rPr lang="en-US" dirty="0"/>
              <a:t>: where the firewall drops the IP packets when not matched by the specific rule and return an error message to the source system. (log entries are generated)</a:t>
            </a:r>
          </a:p>
          <a:p>
            <a:pPr>
              <a:buClr>
                <a:srgbClr val="003399"/>
              </a:buClr>
            </a:pPr>
            <a:r>
              <a:rPr lang="en-US" i="1" u="sng" dirty="0">
                <a:solidFill>
                  <a:srgbClr val="FF6600"/>
                </a:solidFill>
              </a:rPr>
              <a:t>Discard</a:t>
            </a:r>
            <a:r>
              <a:rPr lang="en-US" dirty="0"/>
              <a:t>: where the firewall drops the IP packets, and not return an error message to the source system. </a:t>
            </a:r>
            <a:r>
              <a:rPr lang="en-US" dirty="0" smtClean="0"/>
              <a:t>(i.e., </a:t>
            </a:r>
            <a:r>
              <a:rPr lang="en-US" dirty="0"/>
              <a:t>Like a </a:t>
            </a:r>
            <a:r>
              <a:rPr lang="en-US" dirty="0" smtClean="0"/>
              <a:t>“black hole”)</a:t>
            </a:r>
            <a:endParaRPr lang="en-US" dirty="0"/>
          </a:p>
          <a:p>
            <a:endParaRPr lang="en-US" dirty="0"/>
          </a:p>
        </p:txBody>
      </p:sp>
      <p:graphicFrame>
        <p:nvGraphicFramePr>
          <p:cNvPr id="747524"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747545" name="Visio" r:id="rId4" imgW="751344" imgH="3970913" progId="Visio.Drawing.11">
                  <p:embed/>
                </p:oleObj>
              </mc:Choice>
              <mc:Fallback>
                <p:oleObj name="Visio" r:id="rId4" imgW="751344" imgH="3970913"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25" name="Rectangle 5"/>
          <p:cNvSpPr>
            <a:spLocks noChangeArrowheads="1"/>
          </p:cNvSpPr>
          <p:nvPr/>
        </p:nvSpPr>
        <p:spPr bwMode="auto">
          <a:xfrm>
            <a:off x="8067675" y="1404938"/>
            <a:ext cx="771525" cy="2786062"/>
          </a:xfrm>
          <a:prstGeom prst="rect">
            <a:avLst/>
          </a:prstGeom>
          <a:noFill/>
          <a:ln w="38100">
            <a:solidFill>
              <a:srgbClr val="99FF33"/>
            </a:solidFill>
            <a:miter lim="800000"/>
            <a:headEnd/>
            <a:tailEnd/>
          </a:ln>
          <a:effec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25"/>
                                        </p:tgtEl>
                                        <p:attrNameLst>
                                          <p:attrName>style.visibility</p:attrName>
                                        </p:attrNameLst>
                                      </p:cBhvr>
                                      <p:to>
                                        <p:strVal val="visible"/>
                                      </p:to>
                                    </p:set>
                                    <p:animEffect transition="in" filter="fade">
                                      <p:cBhvr>
                                        <p:cTn id="7" dur="2000"/>
                                        <p:tgtEl>
                                          <p:spTgt spid="74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571099A6-DDBA-4AF8-904F-C467E91D7A85}" type="slidenum">
              <a:rPr lang="en-US"/>
              <a:pPr/>
              <a:t>58</a:t>
            </a:fld>
            <a:r>
              <a:rPr lang="en-US" dirty="0"/>
              <a:t> -</a:t>
            </a:r>
          </a:p>
        </p:txBody>
      </p:sp>
      <p:sp>
        <p:nvSpPr>
          <p:cNvPr id="749570"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a:t>Network Design with Firewalls</a:t>
            </a:r>
          </a:p>
        </p:txBody>
      </p:sp>
      <p:graphicFrame>
        <p:nvGraphicFramePr>
          <p:cNvPr id="749571" name="Object 3"/>
          <p:cNvGraphicFramePr>
            <a:graphicFrameLocks noGrp="1" noChangeAspect="1"/>
          </p:cNvGraphicFramePr>
          <p:nvPr>
            <p:ph idx="1"/>
          </p:nvPr>
        </p:nvGraphicFramePr>
        <p:xfrm>
          <a:off x="784225" y="1008063"/>
          <a:ext cx="7445375" cy="5773737"/>
        </p:xfrm>
        <a:graphic>
          <a:graphicData uri="http://schemas.openxmlformats.org/presentationml/2006/ole">
            <mc:AlternateContent xmlns:mc="http://schemas.openxmlformats.org/markup-compatibility/2006">
              <mc:Choice xmlns:v="urn:schemas-microsoft-com:vml" Requires="v">
                <p:oleObj spid="_x0000_s749592" name="Visio" r:id="rId4" imgW="9271575" imgH="7187565" progId="Visio.Drawing.11">
                  <p:embed/>
                </p:oleObj>
              </mc:Choice>
              <mc:Fallback>
                <p:oleObj name="Visio" r:id="rId4" imgW="9271575" imgH="7187565"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5" y="1008063"/>
                        <a:ext cx="7445375"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93428D06-456C-41FF-A3E3-1AE9466B6D92}" type="slidenum">
              <a:rPr lang="en-US"/>
              <a:pPr/>
              <a:t>59</a:t>
            </a:fld>
            <a:r>
              <a:rPr lang="en-US" dirty="0"/>
              <a:t> -</a:t>
            </a:r>
          </a:p>
        </p:txBody>
      </p:sp>
      <p:sp>
        <p:nvSpPr>
          <p:cNvPr id="751618" name="Rectangle 2"/>
          <p:cNvSpPr>
            <a:spLocks noGrp="1" noChangeArrowheads="1"/>
          </p:cNvSpPr>
          <p:nvPr>
            <p:ph type="title"/>
          </p:nvPr>
        </p:nvSpPr>
        <p:spPr>
          <a:xfrm>
            <a:off x="152400" y="-38100"/>
            <a:ext cx="8229600" cy="1066800"/>
          </a:xfrm>
        </p:spPr>
        <p:txBody>
          <a:bodyPr/>
          <a:lstStyle/>
          <a:p>
            <a:r>
              <a:rPr lang="en-US" sz="1200" dirty="0"/>
              <a:t>Security of Transport &amp; Application Layers</a:t>
            </a:r>
            <a:br>
              <a:rPr lang="en-US" sz="1200" dirty="0"/>
            </a:br>
            <a:r>
              <a:rPr lang="en-US" dirty="0"/>
              <a:t>Intrusion Detection System (IDS) &amp; </a:t>
            </a:r>
            <a:br>
              <a:rPr lang="en-US" dirty="0"/>
            </a:br>
            <a:r>
              <a:rPr lang="en-US" dirty="0"/>
              <a:t>Intrusion Prevention System (IPS)</a:t>
            </a:r>
          </a:p>
        </p:txBody>
      </p:sp>
      <p:sp>
        <p:nvSpPr>
          <p:cNvPr id="751619" name="Rectangle 3"/>
          <p:cNvSpPr>
            <a:spLocks noGrp="1" noChangeArrowheads="1"/>
          </p:cNvSpPr>
          <p:nvPr>
            <p:ph type="body" idx="1"/>
          </p:nvPr>
        </p:nvSpPr>
        <p:spPr>
          <a:xfrm>
            <a:off x="685800" y="1143000"/>
            <a:ext cx="7772400" cy="5486400"/>
          </a:xfrm>
        </p:spPr>
        <p:txBody>
          <a:bodyPr/>
          <a:lstStyle/>
          <a:p>
            <a:pPr>
              <a:buClr>
                <a:srgbClr val="003399"/>
              </a:buClr>
            </a:pPr>
            <a:r>
              <a:rPr lang="en-US" u="sng" dirty="0">
                <a:solidFill>
                  <a:srgbClr val="FF6600"/>
                </a:solidFill>
              </a:rPr>
              <a:t>Network-IDS (Intrusion Detection System</a:t>
            </a:r>
            <a:r>
              <a:rPr lang="en-US" dirty="0">
                <a:solidFill>
                  <a:srgbClr val="FF6600"/>
                </a:solidFill>
              </a:rPr>
              <a:t>)</a:t>
            </a:r>
            <a:r>
              <a:rPr lang="en-US" dirty="0"/>
              <a:t> is a “</a:t>
            </a:r>
            <a:r>
              <a:rPr lang="en-US" u="sng" dirty="0">
                <a:solidFill>
                  <a:srgbClr val="FF6600"/>
                </a:solidFill>
              </a:rPr>
              <a:t>passive</a:t>
            </a:r>
            <a:r>
              <a:rPr lang="en-US" dirty="0"/>
              <a:t>” device</a:t>
            </a:r>
          </a:p>
          <a:p>
            <a:pPr lvl="1">
              <a:buClr>
                <a:srgbClr val="003399"/>
              </a:buClr>
            </a:pPr>
            <a:r>
              <a:rPr lang="en-US" dirty="0"/>
              <a:t>To detect attacks and other security </a:t>
            </a:r>
            <a:r>
              <a:rPr lang="en-US" dirty="0" smtClean="0"/>
              <a:t>violations</a:t>
            </a:r>
            <a:endParaRPr lang="en-US" dirty="0"/>
          </a:p>
          <a:p>
            <a:pPr lvl="1">
              <a:buClr>
                <a:srgbClr val="003399"/>
              </a:buClr>
            </a:pPr>
            <a:r>
              <a:rPr lang="en-US" dirty="0"/>
              <a:t>To detect and deal with pre-ambles to attacks (</a:t>
            </a:r>
            <a:r>
              <a:rPr lang="en-US" dirty="0" smtClean="0"/>
              <a:t>i.e., </a:t>
            </a:r>
            <a:r>
              <a:rPr lang="en-US" dirty="0"/>
              <a:t>“doorknob rattling”/ probing / scanning)</a:t>
            </a:r>
          </a:p>
          <a:p>
            <a:pPr lvl="1">
              <a:buClr>
                <a:srgbClr val="003399"/>
              </a:buClr>
            </a:pPr>
            <a:r>
              <a:rPr lang="en-US" dirty="0"/>
              <a:t>To document the threat to a network, and improve diagnosis, recovery and correction of an unauthorized </a:t>
            </a:r>
            <a:r>
              <a:rPr lang="en-US" dirty="0" smtClean="0"/>
              <a:t>intrusion</a:t>
            </a:r>
            <a:endParaRPr lang="en-US" dirty="0"/>
          </a:p>
          <a:p>
            <a:pPr>
              <a:buClr>
                <a:srgbClr val="003399"/>
              </a:buClr>
            </a:pPr>
            <a:r>
              <a:rPr lang="en-US" u="sng" dirty="0">
                <a:solidFill>
                  <a:srgbClr val="FF6600"/>
                </a:solidFill>
              </a:rPr>
              <a:t>Network-IPS (Intrusion Prevention System)</a:t>
            </a:r>
            <a:r>
              <a:rPr lang="en-US" dirty="0"/>
              <a:t> is a “</a:t>
            </a:r>
            <a:r>
              <a:rPr lang="en-US" u="sng" dirty="0">
                <a:solidFill>
                  <a:srgbClr val="FF6600"/>
                </a:solidFill>
              </a:rPr>
              <a:t>in-line</a:t>
            </a:r>
            <a:r>
              <a:rPr lang="en-US" dirty="0"/>
              <a:t>” device</a:t>
            </a:r>
          </a:p>
          <a:p>
            <a:pPr lvl="1">
              <a:buClr>
                <a:srgbClr val="003399"/>
              </a:buClr>
            </a:pPr>
            <a:r>
              <a:rPr lang="en-US" dirty="0"/>
              <a:t>Has all the same service features of a N-IDS, plus</a:t>
            </a:r>
          </a:p>
          <a:p>
            <a:pPr lvl="1">
              <a:buClr>
                <a:srgbClr val="003399"/>
              </a:buClr>
            </a:pPr>
            <a:r>
              <a:rPr lang="en-US" dirty="0"/>
              <a:t>Inference the internetworking “behavior” to PREVENT further damage to internetworking </a:t>
            </a:r>
            <a:r>
              <a:rPr lang="en-US" dirty="0" smtClean="0"/>
              <a:t>services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 </a:t>
            </a:r>
            <a:fld id="{E8FF80EF-9C89-405E-A79C-E4BB38BA3240}" type="slidenum">
              <a:rPr lang="en-US"/>
              <a:pPr/>
              <a:t>6</a:t>
            </a:fld>
            <a:r>
              <a:rPr lang="en-US" dirty="0"/>
              <a:t> -</a:t>
            </a:r>
          </a:p>
        </p:txBody>
      </p:sp>
      <p:sp>
        <p:nvSpPr>
          <p:cNvPr id="663554" name="Rectangle 2"/>
          <p:cNvSpPr>
            <a:spLocks noGrp="1" noChangeArrowheads="1"/>
          </p:cNvSpPr>
          <p:nvPr>
            <p:ph type="title"/>
          </p:nvPr>
        </p:nvSpPr>
        <p:spPr/>
        <p:txBody>
          <a:bodyPr/>
          <a:lstStyle/>
          <a:p>
            <a:r>
              <a:rPr lang="en-US" dirty="0"/>
              <a:t>Implementation of Technical Countermeasures</a:t>
            </a:r>
          </a:p>
        </p:txBody>
      </p:sp>
      <p:sp>
        <p:nvSpPr>
          <p:cNvPr id="663555" name="Rectangle 3"/>
          <p:cNvSpPr>
            <a:spLocks noGrp="1" noChangeArrowheads="1"/>
          </p:cNvSpPr>
          <p:nvPr>
            <p:ph type="body" sz="half" idx="2"/>
          </p:nvPr>
        </p:nvSpPr>
        <p:spPr>
          <a:xfrm>
            <a:off x="5029200" y="1143000"/>
            <a:ext cx="3810000" cy="5257800"/>
          </a:xfrm>
        </p:spPr>
        <p:txBody>
          <a:bodyPr/>
          <a:lstStyle/>
          <a:p>
            <a:pPr>
              <a:buFontTx/>
              <a:buNone/>
            </a:pPr>
            <a:r>
              <a:rPr lang="en-US" sz="2000" dirty="0"/>
              <a:t>Example implementation of technical countermeasures in Network and Internetworking Services:</a:t>
            </a:r>
          </a:p>
          <a:p>
            <a:r>
              <a:rPr lang="en-US" sz="2000" dirty="0"/>
              <a:t>Routers</a:t>
            </a:r>
          </a:p>
          <a:p>
            <a:r>
              <a:rPr lang="en-US" sz="2000" dirty="0"/>
              <a:t>Switches</a:t>
            </a:r>
          </a:p>
          <a:p>
            <a:r>
              <a:rPr lang="en-US" sz="2000" dirty="0"/>
              <a:t>Encryptors</a:t>
            </a:r>
          </a:p>
          <a:p>
            <a:r>
              <a:rPr lang="en-US" sz="2000" dirty="0"/>
              <a:t>Firewalls</a:t>
            </a:r>
          </a:p>
          <a:p>
            <a:r>
              <a:rPr lang="en-US" sz="2000" dirty="0"/>
              <a:t>Intrusion Detection System (IDS)</a:t>
            </a:r>
          </a:p>
          <a:p>
            <a:r>
              <a:rPr lang="en-US" sz="2000" dirty="0"/>
              <a:t>Intrusion Prevention Systems (IPS)</a:t>
            </a:r>
          </a:p>
          <a:p>
            <a:r>
              <a:rPr lang="en-US" sz="2000" dirty="0"/>
              <a:t>Operating Systems (OS)</a:t>
            </a:r>
          </a:p>
        </p:txBody>
      </p:sp>
      <p:graphicFrame>
        <p:nvGraphicFramePr>
          <p:cNvPr id="663556" name="Object 4"/>
          <p:cNvGraphicFramePr>
            <a:graphicFrameLocks noGrp="1" noChangeAspect="1"/>
          </p:cNvGraphicFramePr>
          <p:nvPr>
            <p:ph sz="half" idx="1"/>
          </p:nvPr>
        </p:nvGraphicFramePr>
        <p:xfrm>
          <a:off x="228600" y="1616075"/>
          <a:ext cx="4648200" cy="3948113"/>
        </p:xfrm>
        <a:graphic>
          <a:graphicData uri="http://schemas.openxmlformats.org/presentationml/2006/ole">
            <mc:AlternateContent xmlns:mc="http://schemas.openxmlformats.org/markup-compatibility/2006">
              <mc:Choice xmlns:v="urn:schemas-microsoft-com:vml" Requires="v">
                <p:oleObj spid="_x0000_s663577" name="Visio" r:id="rId4" imgW="7807226" imgH="6632912" progId="Visio.Drawing.11">
                  <p:embed/>
                </p:oleObj>
              </mc:Choice>
              <mc:Fallback>
                <p:oleObj name="Visio" r:id="rId4" imgW="7807226" imgH="6632912"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16075"/>
                        <a:ext cx="4648200" cy="39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27A895C6-544F-4850-BE87-D99BAC8856D4}" type="slidenum">
              <a:rPr lang="en-US"/>
              <a:pPr/>
              <a:t>60</a:t>
            </a:fld>
            <a:r>
              <a:rPr lang="en-US" dirty="0"/>
              <a:t> -</a:t>
            </a:r>
          </a:p>
        </p:txBody>
      </p:sp>
      <p:sp>
        <p:nvSpPr>
          <p:cNvPr id="753666" name="Rectangle 2"/>
          <p:cNvSpPr>
            <a:spLocks noGrp="1" noChangeArrowheads="1"/>
          </p:cNvSpPr>
          <p:nvPr>
            <p:ph type="title"/>
          </p:nvPr>
        </p:nvSpPr>
        <p:spPr/>
        <p:txBody>
          <a:bodyPr/>
          <a:lstStyle/>
          <a:p>
            <a:r>
              <a:rPr lang="en-US" sz="1200" dirty="0"/>
              <a:t>Security of Transport &amp; Application Layers</a:t>
            </a:r>
            <a:br>
              <a:rPr lang="en-US" sz="1200" dirty="0"/>
            </a:br>
            <a:r>
              <a:rPr lang="en-US" dirty="0"/>
              <a:t>Intrusion Detection System (IDS) &amp; </a:t>
            </a:r>
            <a:br>
              <a:rPr lang="en-US" dirty="0"/>
            </a:br>
            <a:r>
              <a:rPr lang="en-US" dirty="0"/>
              <a:t>Intrusion Prevention System (IPS)</a:t>
            </a:r>
          </a:p>
        </p:txBody>
      </p:sp>
      <p:sp>
        <p:nvSpPr>
          <p:cNvPr id="753667" name="Rectangle 3"/>
          <p:cNvSpPr>
            <a:spLocks noGrp="1" noChangeArrowheads="1"/>
          </p:cNvSpPr>
          <p:nvPr>
            <p:ph type="body" idx="1"/>
          </p:nvPr>
        </p:nvSpPr>
        <p:spPr/>
        <p:txBody>
          <a:bodyPr/>
          <a:lstStyle/>
          <a:p>
            <a:pPr>
              <a:buClr>
                <a:srgbClr val="003399"/>
              </a:buClr>
            </a:pPr>
            <a:r>
              <a:rPr lang="en-US" u="sng" dirty="0">
                <a:solidFill>
                  <a:srgbClr val="FF6600"/>
                </a:solidFill>
              </a:rPr>
              <a:t>N-IDS</a:t>
            </a:r>
            <a:r>
              <a:rPr lang="en-US" dirty="0"/>
              <a:t> (and Host-IDS) use “</a:t>
            </a:r>
            <a:r>
              <a:rPr lang="en-US" u="sng" dirty="0">
                <a:solidFill>
                  <a:srgbClr val="FF6600"/>
                </a:solidFill>
              </a:rPr>
              <a:t>knowledge-based</a:t>
            </a:r>
            <a:r>
              <a:rPr lang="en-US" dirty="0"/>
              <a:t>” (a.k.a. </a:t>
            </a:r>
            <a:r>
              <a:rPr lang="en-US" dirty="0" smtClean="0"/>
              <a:t>“</a:t>
            </a:r>
            <a:r>
              <a:rPr lang="en-US" u="sng" dirty="0" smtClean="0">
                <a:solidFill>
                  <a:srgbClr val="FF6600"/>
                </a:solidFill>
              </a:rPr>
              <a:t>signature-based</a:t>
            </a:r>
            <a:r>
              <a:rPr lang="en-US" dirty="0"/>
              <a:t>”) methodology to detect </a:t>
            </a:r>
            <a:r>
              <a:rPr lang="en-US" dirty="0" smtClean="0"/>
              <a:t>intrusions</a:t>
            </a:r>
            <a:endParaRPr lang="en-US" dirty="0"/>
          </a:p>
          <a:p>
            <a:pPr lvl="1">
              <a:buClr>
                <a:srgbClr val="003399"/>
              </a:buClr>
            </a:pPr>
            <a:r>
              <a:rPr lang="en-US" dirty="0"/>
              <a:t>Uses a database of known attacks and vulnerabilities called </a:t>
            </a:r>
            <a:r>
              <a:rPr lang="en-US" dirty="0" smtClean="0"/>
              <a:t>signatures</a:t>
            </a:r>
            <a:endParaRPr lang="en-US" dirty="0"/>
          </a:p>
          <a:p>
            <a:pPr lvl="1">
              <a:buClr>
                <a:srgbClr val="003399"/>
              </a:buClr>
            </a:pPr>
            <a:r>
              <a:rPr lang="en-US" dirty="0"/>
              <a:t>Only as good as the last signature </a:t>
            </a:r>
            <a:r>
              <a:rPr lang="en-US" dirty="0" smtClean="0"/>
              <a:t>update</a:t>
            </a:r>
            <a:endParaRPr lang="en-US" dirty="0"/>
          </a:p>
          <a:p>
            <a:pPr lvl="1">
              <a:buClr>
                <a:srgbClr val="003399"/>
              </a:buClr>
            </a:pPr>
            <a:r>
              <a:rPr lang="en-US" dirty="0"/>
              <a:t>Can be difficult to tune – false positives, acceptable behavior.</a:t>
            </a:r>
          </a:p>
          <a:p>
            <a:pPr>
              <a:buClr>
                <a:srgbClr val="003399"/>
              </a:buClr>
            </a:pPr>
            <a:r>
              <a:rPr lang="en-US" u="sng" dirty="0">
                <a:solidFill>
                  <a:srgbClr val="FF6600"/>
                </a:solidFill>
              </a:rPr>
              <a:t>N-IPS</a:t>
            </a:r>
            <a:r>
              <a:rPr lang="en-US" dirty="0"/>
              <a:t> uses </a:t>
            </a:r>
            <a:r>
              <a:rPr lang="en-US" dirty="0" smtClean="0"/>
              <a:t>“</a:t>
            </a:r>
            <a:r>
              <a:rPr lang="en-US" u="sng" dirty="0" smtClean="0">
                <a:solidFill>
                  <a:srgbClr val="FF6600"/>
                </a:solidFill>
              </a:rPr>
              <a:t>behavior-based</a:t>
            </a:r>
            <a:r>
              <a:rPr lang="en-US" dirty="0"/>
              <a:t>” methodology to detect and prevent intrusions.</a:t>
            </a:r>
          </a:p>
          <a:p>
            <a:pPr lvl="1">
              <a:buClr>
                <a:srgbClr val="003399"/>
              </a:buClr>
            </a:pPr>
            <a:r>
              <a:rPr lang="en-US" dirty="0"/>
              <a:t>Learns normal network or host behavior</a:t>
            </a:r>
          </a:p>
          <a:p>
            <a:pPr lvl="1">
              <a:buClr>
                <a:srgbClr val="003399"/>
              </a:buClr>
            </a:pPr>
            <a:r>
              <a:rPr lang="en-US" dirty="0"/>
              <a:t>Alerts when behavior deviates from the norm such as malformed packets, abnormal network utilization, or memory </a:t>
            </a:r>
            <a:r>
              <a:rPr lang="en-US" dirty="0" smtClean="0"/>
              <a:t>usage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 </a:t>
            </a:r>
            <a:fld id="{5F5C05C0-5BA9-4A3D-9EFC-B581084E2DAD}" type="slidenum">
              <a:rPr lang="en-US"/>
              <a:pPr/>
              <a:t>61</a:t>
            </a:fld>
            <a:r>
              <a:rPr lang="en-US" dirty="0"/>
              <a:t> -</a:t>
            </a:r>
          </a:p>
        </p:txBody>
      </p:sp>
      <p:sp>
        <p:nvSpPr>
          <p:cNvPr id="755714" name="Rectangle 2"/>
          <p:cNvSpPr>
            <a:spLocks noGrp="1" noChangeArrowheads="1"/>
          </p:cNvSpPr>
          <p:nvPr>
            <p:ph type="title"/>
          </p:nvPr>
        </p:nvSpPr>
        <p:spPr>
          <a:xfrm>
            <a:off x="152400" y="-38100"/>
            <a:ext cx="7772400" cy="1066800"/>
          </a:xfrm>
        </p:spPr>
        <p:txBody>
          <a:bodyPr/>
          <a:lstStyle/>
          <a:p>
            <a:r>
              <a:rPr lang="en-US" sz="1200" dirty="0"/>
              <a:t>Security of Transport &amp; Application Layers</a:t>
            </a:r>
            <a:br>
              <a:rPr lang="en-US" sz="1200" dirty="0"/>
            </a:br>
            <a:r>
              <a:rPr lang="en-US" dirty="0"/>
              <a:t>Network-based Intrusion Detection System (N-IDS)</a:t>
            </a:r>
          </a:p>
        </p:txBody>
      </p:sp>
      <p:sp>
        <p:nvSpPr>
          <p:cNvPr id="755715" name="Rectangle 3"/>
          <p:cNvSpPr>
            <a:spLocks noGrp="1" noChangeArrowheads="1"/>
          </p:cNvSpPr>
          <p:nvPr>
            <p:ph type="body" sz="half" idx="1"/>
          </p:nvPr>
        </p:nvSpPr>
        <p:spPr>
          <a:xfrm>
            <a:off x="685800" y="1143000"/>
            <a:ext cx="7696200" cy="4597400"/>
          </a:xfrm>
        </p:spPr>
        <p:txBody>
          <a:bodyPr/>
          <a:lstStyle/>
          <a:p>
            <a:pPr>
              <a:buClr>
                <a:srgbClr val="003399"/>
              </a:buClr>
            </a:pPr>
            <a:r>
              <a:rPr lang="en-US" u="sng" dirty="0">
                <a:solidFill>
                  <a:srgbClr val="FF6600"/>
                </a:solidFill>
              </a:rPr>
              <a:t>Network-IDS</a:t>
            </a:r>
            <a:r>
              <a:rPr lang="en-US" dirty="0">
                <a:solidFill>
                  <a:srgbClr val="FF9900"/>
                </a:solidFill>
              </a:rPr>
              <a:t> </a:t>
            </a:r>
            <a:r>
              <a:rPr lang="en-US" dirty="0" smtClean="0"/>
              <a:t>(</a:t>
            </a:r>
            <a:r>
              <a:rPr lang="en-US" u="sng" dirty="0">
                <a:solidFill>
                  <a:srgbClr val="FF6600"/>
                </a:solidFill>
              </a:rPr>
              <a:t>i</a:t>
            </a:r>
            <a:r>
              <a:rPr lang="en-US" u="sng" dirty="0" smtClean="0">
                <a:solidFill>
                  <a:srgbClr val="FF6600"/>
                </a:solidFill>
              </a:rPr>
              <a:t>ntrusion </a:t>
            </a:r>
            <a:r>
              <a:rPr lang="en-US" u="sng" dirty="0">
                <a:solidFill>
                  <a:srgbClr val="FF6600"/>
                </a:solidFill>
              </a:rPr>
              <a:t>d</a:t>
            </a:r>
            <a:r>
              <a:rPr lang="en-US" u="sng" dirty="0" smtClean="0">
                <a:solidFill>
                  <a:srgbClr val="FF6600"/>
                </a:solidFill>
              </a:rPr>
              <a:t>etection </a:t>
            </a:r>
            <a:r>
              <a:rPr lang="en-US" u="sng" dirty="0">
                <a:solidFill>
                  <a:srgbClr val="FF6600"/>
                </a:solidFill>
              </a:rPr>
              <a:t>s</a:t>
            </a:r>
            <a:r>
              <a:rPr lang="en-US" u="sng" dirty="0" smtClean="0">
                <a:solidFill>
                  <a:srgbClr val="FF6600"/>
                </a:solidFill>
              </a:rPr>
              <a:t>ystem</a:t>
            </a:r>
            <a:r>
              <a:rPr lang="en-US" dirty="0"/>
              <a:t>) is a “</a:t>
            </a:r>
            <a:r>
              <a:rPr lang="en-US" u="sng" dirty="0">
                <a:solidFill>
                  <a:srgbClr val="FF6600"/>
                </a:solidFill>
              </a:rPr>
              <a:t>passive</a:t>
            </a:r>
            <a:r>
              <a:rPr lang="en-US" dirty="0"/>
              <a:t>” </a:t>
            </a:r>
            <a:r>
              <a:rPr lang="en-US" dirty="0" smtClean="0"/>
              <a:t>device</a:t>
            </a:r>
            <a:endParaRPr lang="en-US" dirty="0"/>
          </a:p>
          <a:p>
            <a:pPr lvl="1">
              <a:buClr>
                <a:srgbClr val="003399"/>
              </a:buClr>
            </a:pPr>
            <a:r>
              <a:rPr lang="en-US" dirty="0"/>
              <a:t>There are two way to setup the listening interfaces:  Network TAP and VLAN Port Spanning on L2 </a:t>
            </a:r>
            <a:r>
              <a:rPr lang="en-US" dirty="0" smtClean="0"/>
              <a:t>switch</a:t>
            </a:r>
            <a:endParaRPr lang="en-US" dirty="0"/>
          </a:p>
          <a:p>
            <a:pPr lvl="1">
              <a:buClr>
                <a:srgbClr val="003399"/>
              </a:buClr>
            </a:pPr>
            <a:r>
              <a:rPr lang="en-US" dirty="0"/>
              <a:t>N-IDS is composted of two components: Pre-processor (Sensor) and Event Collector/Analyzer</a:t>
            </a:r>
          </a:p>
          <a:p>
            <a:pPr lvl="2"/>
            <a:r>
              <a:rPr lang="en-US" dirty="0"/>
              <a:t>Pre-processor assembles the packets and match them against a pre-defined signature </a:t>
            </a:r>
            <a:r>
              <a:rPr lang="en-US" dirty="0" smtClean="0"/>
              <a:t>database</a:t>
            </a:r>
            <a:endParaRPr lang="en-US" dirty="0"/>
          </a:p>
          <a:p>
            <a:pPr lvl="2"/>
            <a:r>
              <a:rPr lang="en-US" dirty="0"/>
              <a:t>Event Collector/Analyzer collects the events from all the sensors, correlate and present intrusion </a:t>
            </a:r>
            <a:r>
              <a:rPr lang="en-US" dirty="0" smtClean="0"/>
              <a:t>pattern</a:t>
            </a:r>
            <a:endParaRPr lang="en-US" dirty="0"/>
          </a:p>
          <a:p>
            <a:endParaRPr lang="en-US" dirty="0"/>
          </a:p>
        </p:txBody>
      </p:sp>
      <p:graphicFrame>
        <p:nvGraphicFramePr>
          <p:cNvPr id="755716" name="Object 4"/>
          <p:cNvGraphicFramePr>
            <a:graphicFrameLocks noGrp="1" noChangeAspect="1"/>
          </p:cNvGraphicFramePr>
          <p:nvPr>
            <p:ph sz="half" idx="2"/>
          </p:nvPr>
        </p:nvGraphicFramePr>
        <p:xfrm>
          <a:off x="457200" y="4732338"/>
          <a:ext cx="8153400" cy="1820862"/>
        </p:xfrm>
        <a:graphic>
          <a:graphicData uri="http://schemas.openxmlformats.org/presentationml/2006/ole">
            <mc:AlternateContent xmlns:mc="http://schemas.openxmlformats.org/markup-compatibility/2006">
              <mc:Choice xmlns:v="urn:schemas-microsoft-com:vml" Requires="v">
                <p:oleObj spid="_x0000_s755737" name="Visio" r:id="rId4" imgW="7328833" imgH="1636455" progId="Visio.Drawing.11">
                  <p:embed/>
                </p:oleObj>
              </mc:Choice>
              <mc:Fallback>
                <p:oleObj name="Visio" r:id="rId4" imgW="7328833" imgH="1636455"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732338"/>
                        <a:ext cx="8153400"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a:t>- </a:t>
            </a:r>
            <a:fld id="{8A7002D3-B089-4AAE-99EE-566803CD8DD4}" type="slidenum">
              <a:rPr lang="en-US"/>
              <a:pPr/>
              <a:t>62</a:t>
            </a:fld>
            <a:r>
              <a:rPr lang="en-US" dirty="0"/>
              <a:t> -</a:t>
            </a:r>
          </a:p>
        </p:txBody>
      </p:sp>
      <p:sp>
        <p:nvSpPr>
          <p:cNvPr id="757762" name="Rectangle 2"/>
          <p:cNvSpPr>
            <a:spLocks noGrp="1" noChangeArrowheads="1"/>
          </p:cNvSpPr>
          <p:nvPr>
            <p:ph type="title"/>
          </p:nvPr>
        </p:nvSpPr>
        <p:spPr>
          <a:xfrm>
            <a:off x="152400" y="-38100"/>
            <a:ext cx="7696200" cy="1066800"/>
          </a:xfrm>
        </p:spPr>
        <p:txBody>
          <a:bodyPr/>
          <a:lstStyle/>
          <a:p>
            <a:r>
              <a:rPr lang="en-US" sz="1200" dirty="0"/>
              <a:t>Security of Transport &amp; Application Layers</a:t>
            </a:r>
            <a:br>
              <a:rPr lang="en-US" sz="1200" dirty="0"/>
            </a:br>
            <a:r>
              <a:rPr lang="en-US" dirty="0"/>
              <a:t>Network-based Intrusion Prevention System (N-IPS)</a:t>
            </a:r>
          </a:p>
        </p:txBody>
      </p:sp>
      <p:sp>
        <p:nvSpPr>
          <p:cNvPr id="757763" name="Rectangle 3"/>
          <p:cNvSpPr>
            <a:spLocks noGrp="1" noChangeArrowheads="1"/>
          </p:cNvSpPr>
          <p:nvPr>
            <p:ph type="body" sz="half" idx="1"/>
          </p:nvPr>
        </p:nvSpPr>
        <p:spPr>
          <a:xfrm>
            <a:off x="685800" y="1143000"/>
            <a:ext cx="8077200" cy="3429000"/>
          </a:xfrm>
        </p:spPr>
        <p:txBody>
          <a:bodyPr/>
          <a:lstStyle/>
          <a:p>
            <a:pPr>
              <a:buClr>
                <a:srgbClr val="003399"/>
              </a:buClr>
            </a:pPr>
            <a:r>
              <a:rPr lang="en-US" u="sng" dirty="0">
                <a:solidFill>
                  <a:srgbClr val="FF6600"/>
                </a:solidFill>
              </a:rPr>
              <a:t>Network-IPS</a:t>
            </a:r>
            <a:r>
              <a:rPr lang="en-US" dirty="0">
                <a:solidFill>
                  <a:srgbClr val="FF6600"/>
                </a:solidFill>
              </a:rPr>
              <a:t> </a:t>
            </a:r>
            <a:r>
              <a:rPr lang="en-US" dirty="0" smtClean="0"/>
              <a:t>(</a:t>
            </a:r>
            <a:r>
              <a:rPr lang="en-US" u="sng" dirty="0">
                <a:solidFill>
                  <a:srgbClr val="FF6600"/>
                </a:solidFill>
              </a:rPr>
              <a:t>i</a:t>
            </a:r>
            <a:r>
              <a:rPr lang="en-US" u="sng" dirty="0" smtClean="0">
                <a:solidFill>
                  <a:srgbClr val="FF6600"/>
                </a:solidFill>
              </a:rPr>
              <a:t>ntrusion prevention </a:t>
            </a:r>
            <a:r>
              <a:rPr lang="en-US" u="sng" dirty="0">
                <a:solidFill>
                  <a:srgbClr val="FF6600"/>
                </a:solidFill>
              </a:rPr>
              <a:t>s</a:t>
            </a:r>
            <a:r>
              <a:rPr lang="en-US" u="sng" dirty="0" smtClean="0">
                <a:solidFill>
                  <a:srgbClr val="FF6600"/>
                </a:solidFill>
              </a:rPr>
              <a:t>ystem</a:t>
            </a:r>
            <a:r>
              <a:rPr lang="en-US" dirty="0"/>
              <a:t>) is an “</a:t>
            </a:r>
            <a:r>
              <a:rPr lang="en-US" u="sng" dirty="0">
                <a:solidFill>
                  <a:srgbClr val="FF6600"/>
                </a:solidFill>
              </a:rPr>
              <a:t>in-line</a:t>
            </a:r>
            <a:r>
              <a:rPr lang="en-US" dirty="0"/>
              <a:t>” </a:t>
            </a:r>
            <a:r>
              <a:rPr lang="en-US" dirty="0" smtClean="0"/>
              <a:t>device</a:t>
            </a:r>
            <a:endParaRPr lang="en-US" dirty="0"/>
          </a:p>
          <a:p>
            <a:pPr lvl="1">
              <a:buClr>
                <a:srgbClr val="003399"/>
              </a:buClr>
            </a:pPr>
            <a:r>
              <a:rPr lang="en-US" dirty="0"/>
              <a:t>Examines network traffic and </a:t>
            </a:r>
            <a:r>
              <a:rPr lang="en-US" u="sng" dirty="0">
                <a:solidFill>
                  <a:srgbClr val="FF6600"/>
                </a:solidFill>
              </a:rPr>
              <a:t>automatically blocks inappropriate or malicious </a:t>
            </a:r>
            <a:r>
              <a:rPr lang="en-US" u="sng" dirty="0" smtClean="0">
                <a:solidFill>
                  <a:srgbClr val="FF6600"/>
                </a:solidFill>
              </a:rPr>
              <a:t>traffic</a:t>
            </a:r>
            <a:endParaRPr lang="en-US" dirty="0"/>
          </a:p>
          <a:p>
            <a:pPr lvl="1">
              <a:buClr>
                <a:srgbClr val="003399"/>
              </a:buClr>
            </a:pPr>
            <a:r>
              <a:rPr lang="en-US" dirty="0"/>
              <a:t>However, </a:t>
            </a:r>
            <a:r>
              <a:rPr lang="en-US" u="sng" dirty="0">
                <a:solidFill>
                  <a:srgbClr val="FF6600"/>
                </a:solidFill>
              </a:rPr>
              <a:t>it may block some “normal” enterprise internetworking LAN traffic</a:t>
            </a:r>
            <a:r>
              <a:rPr lang="en-US" dirty="0"/>
              <a:t>.  So, it’s best to use it between the edge router and exterior perimeter </a:t>
            </a:r>
            <a:r>
              <a:rPr lang="en-US" dirty="0" smtClean="0"/>
              <a:t>firewall</a:t>
            </a:r>
            <a:endParaRPr lang="en-US" dirty="0"/>
          </a:p>
          <a:p>
            <a:endParaRPr lang="en-US" sz="2000" dirty="0"/>
          </a:p>
        </p:txBody>
      </p:sp>
      <p:graphicFrame>
        <p:nvGraphicFramePr>
          <p:cNvPr id="757764" name="Object 4"/>
          <p:cNvGraphicFramePr>
            <a:graphicFrameLocks noGrp="1" noChangeAspect="1"/>
          </p:cNvGraphicFramePr>
          <p:nvPr>
            <p:ph sz="half" idx="2"/>
          </p:nvPr>
        </p:nvGraphicFramePr>
        <p:xfrm>
          <a:off x="1828800" y="3654425"/>
          <a:ext cx="4953000" cy="3127375"/>
        </p:xfrm>
        <a:graphic>
          <a:graphicData uri="http://schemas.openxmlformats.org/presentationml/2006/ole">
            <mc:AlternateContent xmlns:mc="http://schemas.openxmlformats.org/markup-compatibility/2006">
              <mc:Choice xmlns:v="urn:schemas-microsoft-com:vml" Requires="v">
                <p:oleObj spid="_x0000_s757785" name="Visio" r:id="rId4" imgW="5157311" imgH="3256240" progId="Visio.Drawing.11">
                  <p:embed/>
                </p:oleObj>
              </mc:Choice>
              <mc:Fallback>
                <p:oleObj name="Visio" r:id="rId4" imgW="5157311" imgH="3256240"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654425"/>
                        <a:ext cx="495300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p:txBody>
          <a:bodyPr/>
          <a:lstStyle/>
          <a:p>
            <a:r>
              <a:rPr lang="en-US" dirty="0" smtClean="0"/>
              <a:t>What are the five common types of firewall?</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endParaRPr lang="en-US" dirty="0" smtClean="0"/>
          </a:p>
          <a:p>
            <a:r>
              <a:rPr lang="en-US" dirty="0" smtClean="0"/>
              <a:t>What are the three policy actions a firewall can take?</a:t>
            </a:r>
          </a:p>
          <a:p>
            <a:pPr lvl="1"/>
            <a:r>
              <a:rPr lang="en-US" dirty="0" smtClean="0"/>
              <a:t> </a:t>
            </a:r>
          </a:p>
          <a:p>
            <a:pPr lvl="1"/>
            <a:r>
              <a:rPr lang="en-US" dirty="0" smtClean="0"/>
              <a:t> </a:t>
            </a:r>
          </a:p>
          <a:p>
            <a:pPr lvl="1"/>
            <a:r>
              <a:rPr lang="en-US" dirty="0" smtClean="0"/>
              <a:t> </a:t>
            </a:r>
            <a:endParaRPr lang="en-US" dirty="0"/>
          </a:p>
        </p:txBody>
      </p:sp>
      <p:sp>
        <p:nvSpPr>
          <p:cNvPr id="5" name="Slide Number Placeholder 4"/>
          <p:cNvSpPr>
            <a:spLocks noGrp="1"/>
          </p:cNvSpPr>
          <p:nvPr>
            <p:ph type="sldNum" sz="quarter" idx="10"/>
          </p:nvPr>
        </p:nvSpPr>
        <p:spPr/>
        <p:txBody>
          <a:bodyPr/>
          <a:lstStyle/>
          <a:p>
            <a:r>
              <a:rPr lang="en-US" dirty="0" smtClean="0"/>
              <a:t>- </a:t>
            </a:r>
            <a:fld id="{EB992ABE-59B8-4C76-8934-633B293D8016}" type="slidenum">
              <a:rPr lang="en-US" smtClean="0"/>
              <a:pPr/>
              <a:t>63</a:t>
            </a:fld>
            <a:r>
              <a:rPr lang="en-US" dirty="0" smtClean="0"/>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Answers:</a:t>
            </a:r>
            <a:endParaRPr lang="en-US" dirty="0"/>
          </a:p>
        </p:txBody>
      </p:sp>
      <p:sp>
        <p:nvSpPr>
          <p:cNvPr id="7" name="Content Placeholder 6"/>
          <p:cNvSpPr>
            <a:spLocks noGrp="1"/>
          </p:cNvSpPr>
          <p:nvPr>
            <p:ph idx="1"/>
          </p:nvPr>
        </p:nvSpPr>
        <p:spPr/>
        <p:txBody>
          <a:bodyPr/>
          <a:lstStyle/>
          <a:p>
            <a:r>
              <a:rPr lang="en-US" dirty="0" smtClean="0"/>
              <a:t>What are the five common types of firewall?</a:t>
            </a:r>
          </a:p>
          <a:p>
            <a:pPr lvl="1"/>
            <a:r>
              <a:rPr lang="en-US" dirty="0" smtClean="0"/>
              <a:t> </a:t>
            </a:r>
            <a:r>
              <a:rPr lang="en-US" u="sng" dirty="0" smtClean="0">
                <a:solidFill>
                  <a:srgbClr val="FF6600"/>
                </a:solidFill>
              </a:rPr>
              <a:t>Packet filtering</a:t>
            </a:r>
          </a:p>
          <a:p>
            <a:pPr lvl="1"/>
            <a:r>
              <a:rPr lang="en-US" dirty="0" smtClean="0"/>
              <a:t> </a:t>
            </a:r>
            <a:r>
              <a:rPr lang="en-US" u="sng" dirty="0" smtClean="0">
                <a:solidFill>
                  <a:srgbClr val="FF6600"/>
                </a:solidFill>
              </a:rPr>
              <a:t>Proxy</a:t>
            </a:r>
          </a:p>
          <a:p>
            <a:pPr lvl="1"/>
            <a:r>
              <a:rPr lang="en-US" dirty="0" smtClean="0"/>
              <a:t> </a:t>
            </a:r>
            <a:r>
              <a:rPr lang="en-US" u="sng" dirty="0" smtClean="0">
                <a:solidFill>
                  <a:srgbClr val="FF6600"/>
                </a:solidFill>
              </a:rPr>
              <a:t>Stateful inspection</a:t>
            </a:r>
          </a:p>
          <a:p>
            <a:pPr lvl="1"/>
            <a:r>
              <a:rPr lang="en-US" dirty="0" smtClean="0"/>
              <a:t> </a:t>
            </a:r>
            <a:r>
              <a:rPr lang="en-US" u="sng" dirty="0" smtClean="0">
                <a:solidFill>
                  <a:srgbClr val="FF6600"/>
                </a:solidFill>
              </a:rPr>
              <a:t>Circuit-level proxy (i.e., SOCKS)</a:t>
            </a:r>
          </a:p>
          <a:p>
            <a:pPr lvl="1"/>
            <a:r>
              <a:rPr lang="en-US" dirty="0" smtClean="0"/>
              <a:t> </a:t>
            </a:r>
            <a:r>
              <a:rPr lang="en-US" u="sng" dirty="0" smtClean="0">
                <a:solidFill>
                  <a:srgbClr val="FF6600"/>
                </a:solidFill>
              </a:rPr>
              <a:t>Application proxy</a:t>
            </a:r>
          </a:p>
          <a:p>
            <a:endParaRPr lang="en-US" dirty="0" smtClean="0"/>
          </a:p>
          <a:p>
            <a:r>
              <a:rPr lang="en-US" dirty="0" smtClean="0"/>
              <a:t>What are the three policy actions a firewall can take?</a:t>
            </a:r>
          </a:p>
          <a:p>
            <a:pPr lvl="1"/>
            <a:r>
              <a:rPr lang="en-US" dirty="0" smtClean="0"/>
              <a:t> </a:t>
            </a:r>
            <a:r>
              <a:rPr lang="en-US" u="sng" dirty="0" smtClean="0">
                <a:solidFill>
                  <a:srgbClr val="FF6600"/>
                </a:solidFill>
              </a:rPr>
              <a:t>Accept</a:t>
            </a:r>
          </a:p>
          <a:p>
            <a:pPr lvl="1"/>
            <a:r>
              <a:rPr lang="en-US" dirty="0" smtClean="0"/>
              <a:t> </a:t>
            </a:r>
            <a:r>
              <a:rPr lang="en-US" u="sng" dirty="0" smtClean="0">
                <a:solidFill>
                  <a:srgbClr val="FF6600"/>
                </a:solidFill>
              </a:rPr>
              <a:t>Deny</a:t>
            </a:r>
          </a:p>
          <a:p>
            <a:pPr lvl="1"/>
            <a:r>
              <a:rPr lang="en-US" dirty="0" smtClean="0"/>
              <a:t> </a:t>
            </a:r>
            <a:r>
              <a:rPr lang="en-US" u="sng" dirty="0" smtClean="0">
                <a:solidFill>
                  <a:srgbClr val="FF6600"/>
                </a:solidFill>
              </a:rPr>
              <a:t>Discard</a:t>
            </a:r>
            <a:endParaRPr lang="en-US" u="sng" dirty="0">
              <a:solidFill>
                <a:srgbClr val="FF6600"/>
              </a:solidFill>
            </a:endParaRPr>
          </a:p>
        </p:txBody>
      </p:sp>
      <p:sp>
        <p:nvSpPr>
          <p:cNvPr id="5" name="Slide Number Placeholder 4"/>
          <p:cNvSpPr>
            <a:spLocks noGrp="1"/>
          </p:cNvSpPr>
          <p:nvPr>
            <p:ph type="sldNum" sz="quarter" idx="10"/>
          </p:nvPr>
        </p:nvSpPr>
        <p:spPr/>
        <p:txBody>
          <a:bodyPr/>
          <a:lstStyle/>
          <a:p>
            <a:r>
              <a:rPr lang="en-US" dirty="0" smtClean="0"/>
              <a:t>- </a:t>
            </a:r>
            <a:fld id="{EB992ABE-59B8-4C76-8934-633B293D8016}" type="slidenum">
              <a:rPr lang="en-US" smtClean="0"/>
              <a:pPr/>
              <a:t>64</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 calcmode="lin" valueType="num">
                                      <p:cBhvr additive="base">
                                        <p:cTn id="38"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additive="base">
                                        <p:cTn id="43"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sz="half" idx="2"/>
          </p:nvPr>
        </p:nvSpPr>
        <p:spPr>
          <a:xfrm>
            <a:off x="2514600" y="1143000"/>
            <a:ext cx="5943600" cy="5410200"/>
          </a:xfrm>
        </p:spPr>
        <p:txBody>
          <a:bodyPr/>
          <a:lstStyle/>
          <a:p>
            <a:r>
              <a:rPr lang="en-US" dirty="0" smtClean="0"/>
              <a:t>If </a:t>
            </a:r>
            <a:r>
              <a:rPr lang="en-US" b="1" dirty="0" smtClean="0">
                <a:solidFill>
                  <a:schemeClr val="tx1"/>
                </a:solidFill>
              </a:rPr>
              <a:t>1</a:t>
            </a:r>
            <a:r>
              <a:rPr lang="en-US" dirty="0" smtClean="0"/>
              <a:t> is a router, </a:t>
            </a:r>
            <a:r>
              <a:rPr lang="en-US" b="1" dirty="0" smtClean="0">
                <a:solidFill>
                  <a:schemeClr val="tx1"/>
                </a:solidFill>
              </a:rPr>
              <a:t>4</a:t>
            </a:r>
            <a:r>
              <a:rPr lang="en-US" dirty="0" smtClean="0"/>
              <a:t> is located in a DMZ. What is </a:t>
            </a:r>
            <a:r>
              <a:rPr lang="en-US" b="1" dirty="0" smtClean="0">
                <a:solidFill>
                  <a:schemeClr val="tx1"/>
                </a:solidFill>
              </a:rPr>
              <a:t>2</a:t>
            </a:r>
            <a:r>
              <a:rPr lang="en-US" dirty="0" smtClean="0"/>
              <a:t>?</a:t>
            </a:r>
          </a:p>
          <a:p>
            <a:pPr lvl="1"/>
            <a:r>
              <a:rPr lang="en-US" dirty="0" smtClean="0"/>
              <a:t> </a:t>
            </a:r>
          </a:p>
          <a:p>
            <a:endParaRPr lang="en-US" dirty="0" smtClean="0"/>
          </a:p>
          <a:p>
            <a:r>
              <a:rPr lang="en-US" dirty="0" smtClean="0"/>
              <a:t>If </a:t>
            </a:r>
            <a:r>
              <a:rPr lang="en-US" b="1" dirty="0" smtClean="0">
                <a:solidFill>
                  <a:schemeClr val="tx1"/>
                </a:solidFill>
              </a:rPr>
              <a:t>3</a:t>
            </a:r>
            <a:r>
              <a:rPr lang="en-US" dirty="0" smtClean="0"/>
              <a:t> is a switch, </a:t>
            </a:r>
            <a:r>
              <a:rPr lang="en-US" b="1" dirty="0" smtClean="0">
                <a:solidFill>
                  <a:schemeClr val="tx1"/>
                </a:solidFill>
              </a:rPr>
              <a:t>5</a:t>
            </a:r>
            <a:r>
              <a:rPr lang="en-US" dirty="0" smtClean="0"/>
              <a:t> is a N-IDS, and </a:t>
            </a:r>
            <a:r>
              <a:rPr lang="en-US" b="1" dirty="0" smtClean="0">
                <a:solidFill>
                  <a:schemeClr val="tx1"/>
                </a:solidFill>
              </a:rPr>
              <a:t>6</a:t>
            </a:r>
            <a:r>
              <a:rPr lang="en-US" dirty="0" smtClean="0"/>
              <a:t> is a computing platform.  What does one have to do to the switch </a:t>
            </a:r>
            <a:r>
              <a:rPr lang="en-US" smtClean="0"/>
              <a:t>ports connected to </a:t>
            </a:r>
            <a:r>
              <a:rPr lang="en-US" b="1" dirty="0" smtClean="0">
                <a:solidFill>
                  <a:schemeClr val="tx1"/>
                </a:solidFill>
              </a:rPr>
              <a:t>5 </a:t>
            </a:r>
            <a:r>
              <a:rPr lang="en-US" dirty="0" smtClean="0"/>
              <a:t>and </a:t>
            </a:r>
            <a:r>
              <a:rPr lang="en-US" b="1" dirty="0" smtClean="0">
                <a:solidFill>
                  <a:schemeClr val="tx1"/>
                </a:solidFill>
              </a:rPr>
              <a:t>6</a:t>
            </a:r>
            <a:r>
              <a:rPr lang="en-US" dirty="0" smtClean="0"/>
              <a:t>?</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65</a:t>
            </a:fld>
            <a:r>
              <a:rPr lang="en-US" dirty="0" smtClean="0"/>
              <a:t> -</a:t>
            </a:r>
            <a:endParaRPr lang="en-US" dirty="0"/>
          </a:p>
        </p:txBody>
      </p:sp>
      <p:sp>
        <p:nvSpPr>
          <p:cNvPr id="8" name="Rounded Rectangle 7"/>
          <p:cNvSpPr/>
          <p:nvPr/>
        </p:nvSpPr>
        <p:spPr bwMode="auto">
          <a:xfrm>
            <a:off x="762000" y="19050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p:txBody>
      </p:sp>
      <p:sp>
        <p:nvSpPr>
          <p:cNvPr id="9" name="Rounded Rectangle 8"/>
          <p:cNvSpPr/>
          <p:nvPr/>
        </p:nvSpPr>
        <p:spPr bwMode="auto">
          <a:xfrm>
            <a:off x="1381874" y="19050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2</a:t>
            </a:r>
            <a:endParaRPr kumimoji="0" lang="en-US" sz="1600" b="1"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1381874" y="2537852"/>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3</a:t>
            </a:r>
            <a:endParaRPr kumimoji="0" lang="en-US" sz="1600" b="1"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2021693" y="19050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4</a:t>
            </a:r>
            <a:endParaRPr kumimoji="0" lang="en-US" sz="1600" b="1"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1381874" y="3203104"/>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5</a:t>
            </a:r>
            <a:endParaRPr kumimoji="0" lang="en-US" sz="1600" b="1" i="0" u="none" strike="noStrike" cap="none" normalizeH="0" baseline="0" dirty="0" smtClean="0">
              <a:ln>
                <a:noFill/>
              </a:ln>
              <a:solidFill>
                <a:schemeClr val="tx1"/>
              </a:solidFill>
              <a:effectLst/>
              <a:latin typeface="Arial" charset="0"/>
            </a:endParaRPr>
          </a:p>
        </p:txBody>
      </p:sp>
      <p:cxnSp>
        <p:nvCxnSpPr>
          <p:cNvPr id="14" name="Straight Connector 13"/>
          <p:cNvCxnSpPr>
            <a:stCxn id="8" idx="3"/>
            <a:endCxn id="9" idx="1"/>
          </p:cNvCxnSpPr>
          <p:nvPr/>
        </p:nvCxnSpPr>
        <p:spPr bwMode="auto">
          <a:xfrm>
            <a:off x="1092233" y="2089011"/>
            <a:ext cx="289641" cy="1588"/>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a:stCxn id="9" idx="2"/>
            <a:endCxn id="10" idx="0"/>
          </p:cNvCxnSpPr>
          <p:nvPr/>
        </p:nvCxnSpPr>
        <p:spPr bwMode="auto">
          <a:xfrm rot="5400000">
            <a:off x="1414576" y="2405437"/>
            <a:ext cx="264830" cy="1588"/>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a:stCxn id="10" idx="2"/>
            <a:endCxn id="12" idx="0"/>
          </p:cNvCxnSpPr>
          <p:nvPr/>
        </p:nvCxnSpPr>
        <p:spPr bwMode="auto">
          <a:xfrm rot="5400000">
            <a:off x="1398376" y="3054489"/>
            <a:ext cx="297230" cy="1588"/>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a:stCxn id="9" idx="3"/>
            <a:endCxn id="11" idx="1"/>
          </p:cNvCxnSpPr>
          <p:nvPr/>
        </p:nvCxnSpPr>
        <p:spPr bwMode="auto">
          <a:xfrm>
            <a:off x="1712107" y="2089011"/>
            <a:ext cx="309586" cy="1588"/>
          </a:xfrm>
          <a:prstGeom prst="line">
            <a:avLst/>
          </a:prstGeom>
          <a:noFill/>
          <a:ln w="9525" cap="flat" cmpd="sng" algn="ctr">
            <a:solidFill>
              <a:schemeClr val="tx1"/>
            </a:solidFill>
            <a:prstDash val="solid"/>
            <a:round/>
            <a:headEnd type="none" w="med" len="med"/>
            <a:tailEnd type="none" w="med" len="med"/>
          </a:ln>
          <a:effectLst/>
        </p:spPr>
      </p:cxnSp>
      <p:sp>
        <p:nvSpPr>
          <p:cNvPr id="26" name="Rounded Rectangle 25"/>
          <p:cNvSpPr/>
          <p:nvPr/>
        </p:nvSpPr>
        <p:spPr bwMode="auto">
          <a:xfrm>
            <a:off x="1955767" y="32004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6</a:t>
            </a:r>
            <a:endParaRPr kumimoji="0" lang="en-US" sz="1600" b="1" i="0" u="none" strike="noStrike" cap="none" normalizeH="0" baseline="0" dirty="0" smtClean="0">
              <a:ln>
                <a:noFill/>
              </a:ln>
              <a:solidFill>
                <a:schemeClr val="tx1"/>
              </a:solidFill>
              <a:effectLst/>
              <a:latin typeface="Arial" charset="0"/>
            </a:endParaRPr>
          </a:p>
        </p:txBody>
      </p:sp>
      <p:cxnSp>
        <p:nvCxnSpPr>
          <p:cNvPr id="33" name="Shape 32"/>
          <p:cNvCxnSpPr>
            <a:stCxn id="10" idx="3"/>
            <a:endCxn id="26" idx="0"/>
          </p:cNvCxnSpPr>
          <p:nvPr/>
        </p:nvCxnSpPr>
        <p:spPr bwMode="auto">
          <a:xfrm>
            <a:off x="1712107" y="2721863"/>
            <a:ext cx="408777" cy="478537"/>
          </a:xfrm>
          <a:prstGeom prst="bentConnector2">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6" name="Text Placeholder 5"/>
          <p:cNvSpPr>
            <a:spLocks noGrp="1"/>
          </p:cNvSpPr>
          <p:nvPr>
            <p:ph type="body" sz="half" idx="2"/>
          </p:nvPr>
        </p:nvSpPr>
        <p:spPr>
          <a:xfrm>
            <a:off x="2514600" y="1143000"/>
            <a:ext cx="5943600" cy="5410200"/>
          </a:xfrm>
        </p:spPr>
        <p:txBody>
          <a:bodyPr/>
          <a:lstStyle/>
          <a:p>
            <a:r>
              <a:rPr lang="en-US" dirty="0" smtClean="0"/>
              <a:t>If </a:t>
            </a:r>
            <a:r>
              <a:rPr lang="en-US" b="1" dirty="0" smtClean="0">
                <a:solidFill>
                  <a:schemeClr val="tx1"/>
                </a:solidFill>
              </a:rPr>
              <a:t>1</a:t>
            </a:r>
            <a:r>
              <a:rPr lang="en-US" dirty="0" smtClean="0"/>
              <a:t> is a router, </a:t>
            </a:r>
            <a:r>
              <a:rPr lang="en-US" b="1" dirty="0" smtClean="0">
                <a:solidFill>
                  <a:schemeClr val="tx1"/>
                </a:solidFill>
              </a:rPr>
              <a:t>4</a:t>
            </a:r>
            <a:r>
              <a:rPr lang="en-US" dirty="0" smtClean="0"/>
              <a:t> is located in a DMZ. What is </a:t>
            </a:r>
            <a:r>
              <a:rPr lang="en-US" b="1" dirty="0" smtClean="0">
                <a:solidFill>
                  <a:schemeClr val="tx1"/>
                </a:solidFill>
              </a:rPr>
              <a:t>2</a:t>
            </a:r>
            <a:r>
              <a:rPr lang="en-US" dirty="0" smtClean="0"/>
              <a:t>?</a:t>
            </a:r>
          </a:p>
          <a:p>
            <a:pPr lvl="1"/>
            <a:r>
              <a:rPr lang="en-US" dirty="0" smtClean="0"/>
              <a:t> </a:t>
            </a:r>
            <a:r>
              <a:rPr lang="en-US" u="sng" dirty="0" smtClean="0">
                <a:solidFill>
                  <a:srgbClr val="FF6600"/>
                </a:solidFill>
              </a:rPr>
              <a:t>Firewall</a:t>
            </a:r>
          </a:p>
          <a:p>
            <a:endParaRPr lang="en-US" dirty="0" smtClean="0"/>
          </a:p>
          <a:p>
            <a:r>
              <a:rPr lang="en-US" dirty="0" smtClean="0"/>
              <a:t>If </a:t>
            </a:r>
            <a:r>
              <a:rPr lang="en-US" b="1" dirty="0" smtClean="0">
                <a:solidFill>
                  <a:schemeClr val="tx1"/>
                </a:solidFill>
              </a:rPr>
              <a:t>3</a:t>
            </a:r>
            <a:r>
              <a:rPr lang="en-US" dirty="0" smtClean="0"/>
              <a:t> is a switch, </a:t>
            </a:r>
            <a:r>
              <a:rPr lang="en-US" b="1" dirty="0" smtClean="0">
                <a:solidFill>
                  <a:schemeClr val="tx1"/>
                </a:solidFill>
              </a:rPr>
              <a:t>5</a:t>
            </a:r>
            <a:r>
              <a:rPr lang="en-US" dirty="0" smtClean="0"/>
              <a:t> is a N-IDS, and </a:t>
            </a:r>
            <a:r>
              <a:rPr lang="en-US" b="1" dirty="0" smtClean="0">
                <a:solidFill>
                  <a:schemeClr val="tx1"/>
                </a:solidFill>
              </a:rPr>
              <a:t>6</a:t>
            </a:r>
            <a:r>
              <a:rPr lang="en-US" dirty="0" smtClean="0"/>
              <a:t> is a computing platform.  What does one have to do to the switch ports </a:t>
            </a:r>
            <a:r>
              <a:rPr lang="en-US" dirty="0" err="1" smtClean="0"/>
              <a:t>connnected</a:t>
            </a:r>
            <a:r>
              <a:rPr lang="en-US" dirty="0" smtClean="0"/>
              <a:t> to </a:t>
            </a:r>
            <a:r>
              <a:rPr lang="en-US" b="1" dirty="0" smtClean="0">
                <a:solidFill>
                  <a:schemeClr val="tx1"/>
                </a:solidFill>
              </a:rPr>
              <a:t>5 </a:t>
            </a:r>
            <a:r>
              <a:rPr lang="en-US" dirty="0" smtClean="0"/>
              <a:t>and </a:t>
            </a:r>
            <a:r>
              <a:rPr lang="en-US" b="1" dirty="0" smtClean="0">
                <a:solidFill>
                  <a:schemeClr val="tx1"/>
                </a:solidFill>
              </a:rPr>
              <a:t>6</a:t>
            </a:r>
            <a:r>
              <a:rPr lang="en-US" dirty="0" smtClean="0"/>
              <a:t>?</a:t>
            </a:r>
          </a:p>
          <a:p>
            <a:pPr lvl="1"/>
            <a:r>
              <a:rPr lang="en-US" dirty="0" smtClean="0"/>
              <a:t> </a:t>
            </a:r>
            <a:r>
              <a:rPr lang="en-US" u="sng" dirty="0" smtClean="0">
                <a:solidFill>
                  <a:srgbClr val="FF6600"/>
                </a:solidFill>
              </a:rPr>
              <a:t>Provision a port span   </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66</a:t>
            </a:fld>
            <a:r>
              <a:rPr lang="en-US" dirty="0" smtClean="0"/>
              <a:t> -</a:t>
            </a:r>
            <a:endParaRPr lang="en-US" dirty="0"/>
          </a:p>
        </p:txBody>
      </p:sp>
      <p:sp>
        <p:nvSpPr>
          <p:cNvPr id="8" name="Rounded Rectangle 7"/>
          <p:cNvSpPr/>
          <p:nvPr/>
        </p:nvSpPr>
        <p:spPr bwMode="auto">
          <a:xfrm>
            <a:off x="762000" y="19050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a:t>
            </a:r>
          </a:p>
        </p:txBody>
      </p:sp>
      <p:sp>
        <p:nvSpPr>
          <p:cNvPr id="9" name="Rounded Rectangle 8"/>
          <p:cNvSpPr/>
          <p:nvPr/>
        </p:nvSpPr>
        <p:spPr bwMode="auto">
          <a:xfrm>
            <a:off x="1381874" y="19050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2</a:t>
            </a:r>
            <a:endParaRPr kumimoji="0" lang="en-US" sz="1600" b="1"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1381874" y="2537852"/>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3</a:t>
            </a:r>
            <a:endParaRPr kumimoji="0" lang="en-US" sz="1600" b="1"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2021693" y="19050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4</a:t>
            </a:r>
            <a:endParaRPr kumimoji="0" lang="en-US" sz="1600" b="1"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1381874" y="3203104"/>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5</a:t>
            </a:r>
            <a:endParaRPr kumimoji="0" lang="en-US" sz="1600" b="1" i="0" u="none" strike="noStrike" cap="none" normalizeH="0" baseline="0" dirty="0" smtClean="0">
              <a:ln>
                <a:noFill/>
              </a:ln>
              <a:solidFill>
                <a:schemeClr val="tx1"/>
              </a:solidFill>
              <a:effectLst/>
              <a:latin typeface="Arial" charset="0"/>
            </a:endParaRPr>
          </a:p>
        </p:txBody>
      </p:sp>
      <p:cxnSp>
        <p:nvCxnSpPr>
          <p:cNvPr id="14" name="Straight Connector 13"/>
          <p:cNvCxnSpPr>
            <a:stCxn id="8" idx="3"/>
            <a:endCxn id="9" idx="1"/>
          </p:cNvCxnSpPr>
          <p:nvPr/>
        </p:nvCxnSpPr>
        <p:spPr bwMode="auto">
          <a:xfrm>
            <a:off x="1092233" y="2089011"/>
            <a:ext cx="289641" cy="1588"/>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a:stCxn id="9" idx="2"/>
            <a:endCxn id="10" idx="0"/>
          </p:cNvCxnSpPr>
          <p:nvPr/>
        </p:nvCxnSpPr>
        <p:spPr bwMode="auto">
          <a:xfrm rot="5400000">
            <a:off x="1414576" y="2405437"/>
            <a:ext cx="264830" cy="1588"/>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a:stCxn id="10" idx="2"/>
            <a:endCxn id="12" idx="0"/>
          </p:cNvCxnSpPr>
          <p:nvPr/>
        </p:nvCxnSpPr>
        <p:spPr bwMode="auto">
          <a:xfrm rot="5400000">
            <a:off x="1398376" y="3054489"/>
            <a:ext cx="297230" cy="1588"/>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a:stCxn id="9" idx="3"/>
            <a:endCxn id="11" idx="1"/>
          </p:cNvCxnSpPr>
          <p:nvPr/>
        </p:nvCxnSpPr>
        <p:spPr bwMode="auto">
          <a:xfrm>
            <a:off x="1712107" y="2089011"/>
            <a:ext cx="309586" cy="1588"/>
          </a:xfrm>
          <a:prstGeom prst="line">
            <a:avLst/>
          </a:prstGeom>
          <a:noFill/>
          <a:ln w="9525" cap="flat" cmpd="sng" algn="ctr">
            <a:solidFill>
              <a:schemeClr val="tx1"/>
            </a:solidFill>
            <a:prstDash val="solid"/>
            <a:round/>
            <a:headEnd type="none" w="med" len="med"/>
            <a:tailEnd type="none" w="med" len="med"/>
          </a:ln>
          <a:effectLst/>
        </p:spPr>
      </p:cxnSp>
      <p:sp>
        <p:nvSpPr>
          <p:cNvPr id="26" name="Rounded Rectangle 25"/>
          <p:cNvSpPr/>
          <p:nvPr/>
        </p:nvSpPr>
        <p:spPr bwMode="auto">
          <a:xfrm>
            <a:off x="1955767" y="3200400"/>
            <a:ext cx="330233" cy="36802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6</a:t>
            </a:r>
            <a:endParaRPr kumimoji="0" lang="en-US" sz="1600" b="1" i="0" u="none" strike="noStrike" cap="none" normalizeH="0" baseline="0" dirty="0" smtClean="0">
              <a:ln>
                <a:noFill/>
              </a:ln>
              <a:solidFill>
                <a:schemeClr val="tx1"/>
              </a:solidFill>
              <a:effectLst/>
              <a:latin typeface="Arial" charset="0"/>
            </a:endParaRPr>
          </a:p>
        </p:txBody>
      </p:sp>
      <p:cxnSp>
        <p:nvCxnSpPr>
          <p:cNvPr id="33" name="Shape 32"/>
          <p:cNvCxnSpPr>
            <a:stCxn id="10" idx="3"/>
            <a:endCxn id="26" idx="0"/>
          </p:cNvCxnSpPr>
          <p:nvPr/>
        </p:nvCxnSpPr>
        <p:spPr bwMode="auto">
          <a:xfrm>
            <a:off x="1712107" y="2721863"/>
            <a:ext cx="408777" cy="478537"/>
          </a:xfrm>
          <a:prstGeom prst="bentConnector2">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dirty="0"/>
              <a:t>- </a:t>
            </a:r>
            <a:fld id="{081F7815-85DF-4CD3-9C28-51B4108CA613}" type="slidenum">
              <a:rPr lang="en-US"/>
              <a:pPr/>
              <a:t>67</a:t>
            </a:fld>
            <a:r>
              <a:rPr lang="en-US" dirty="0"/>
              <a:t> -</a:t>
            </a:r>
          </a:p>
        </p:txBody>
      </p:sp>
      <p:sp>
        <p:nvSpPr>
          <p:cNvPr id="759810"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759811" name="Rectangle 3"/>
          <p:cNvSpPr>
            <a:spLocks noGrp="1" noChangeArrowheads="1"/>
          </p:cNvSpPr>
          <p:nvPr>
            <p:ph type="body" idx="1"/>
          </p:nvPr>
        </p:nvSpPr>
        <p:spPr>
          <a:xfrm>
            <a:off x="381000" y="1143000"/>
            <a:ext cx="6324600" cy="4572000"/>
          </a:xfrm>
        </p:spPr>
        <p:txBody>
          <a:bodyPr/>
          <a:lstStyle/>
          <a:p>
            <a:endParaRPr lang="en-US" dirty="0"/>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759812" name="AutoShape 4"/>
          <p:cNvSpPr>
            <a:spLocks noChangeArrowheads="1"/>
          </p:cNvSpPr>
          <p:nvPr/>
        </p:nvSpPr>
        <p:spPr bwMode="auto">
          <a:xfrm>
            <a:off x="304800" y="34544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graphicFrame>
        <p:nvGraphicFramePr>
          <p:cNvPr id="759813" name="Object 5"/>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759855" name="Visio" r:id="rId4" imgW="1983581" imgH="3957161" progId="Visio.Drawing.11">
                  <p:embed/>
                </p:oleObj>
              </mc:Choice>
              <mc:Fallback>
                <p:oleObj name="Visio" r:id="rId4" imgW="1983581" imgH="3957161"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9814" name="Rectangle 6"/>
          <p:cNvSpPr>
            <a:spLocks noChangeArrowheads="1"/>
          </p:cNvSpPr>
          <p:nvPr/>
        </p:nvSpPr>
        <p:spPr bwMode="auto">
          <a:xfrm>
            <a:off x="7381875" y="1981200"/>
            <a:ext cx="1581150" cy="1381125"/>
          </a:xfrm>
          <a:prstGeom prst="rect">
            <a:avLst/>
          </a:prstGeom>
          <a:noFill/>
          <a:ln w="38100">
            <a:solidFill>
              <a:srgbClr val="99FF33"/>
            </a:solidFill>
            <a:miter lim="800000"/>
            <a:headEnd/>
            <a:tailEnd/>
          </a:ln>
          <a:effectLst/>
        </p:spPr>
        <p:txBody>
          <a:bodyPr anchor="ctr">
            <a:spAutoFit/>
          </a:bodyPr>
          <a:lstStyle/>
          <a:p>
            <a:endParaRPr lang="en-US" dirty="0"/>
          </a:p>
        </p:txBody>
      </p:sp>
      <p:graphicFrame>
        <p:nvGraphicFramePr>
          <p:cNvPr id="759815" name="Object 7"/>
          <p:cNvGraphicFramePr>
            <a:graphicFrameLocks noChangeAspect="1"/>
          </p:cNvGraphicFramePr>
          <p:nvPr/>
        </p:nvGraphicFramePr>
        <p:xfrm>
          <a:off x="6346825" y="1635125"/>
          <a:ext cx="896938" cy="3578225"/>
        </p:xfrm>
        <a:graphic>
          <a:graphicData uri="http://schemas.openxmlformats.org/presentationml/2006/ole">
            <mc:AlternateContent xmlns:mc="http://schemas.openxmlformats.org/markup-compatibility/2006">
              <mc:Choice xmlns:v="urn:schemas-microsoft-com:vml" Requires="v">
                <p:oleObj spid="_x0000_s759856" name="Visio" r:id="rId6" imgW="992207" imgH="3957161" progId="Visio.Drawing.11">
                  <p:embed/>
                </p:oleObj>
              </mc:Choice>
              <mc:Fallback>
                <p:oleObj name="Visio" r:id="rId6" imgW="992207" imgH="3957161" progId="Visio.Drawing.11">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6825" y="1635125"/>
                        <a:ext cx="896938"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9814"/>
                                        </p:tgtEl>
                                        <p:attrNameLst>
                                          <p:attrName>style.visibility</p:attrName>
                                        </p:attrNameLst>
                                      </p:cBhvr>
                                      <p:to>
                                        <p:strVal val="visible"/>
                                      </p:to>
                                    </p:set>
                                    <p:animEffect transition="in" filter="fade">
                                      <p:cBhvr>
                                        <p:cTn id="7" dur="2000"/>
                                        <p:tgtEl>
                                          <p:spTgt spid="75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553BC6BE-89F4-4556-B84C-39E68B8B07CA}" type="slidenum">
              <a:rPr lang="en-US"/>
              <a:pPr/>
              <a:t>68</a:t>
            </a:fld>
            <a:r>
              <a:rPr lang="en-US" dirty="0"/>
              <a:t> -</a:t>
            </a:r>
          </a:p>
        </p:txBody>
      </p:sp>
      <p:sp>
        <p:nvSpPr>
          <p:cNvPr id="761858" name="Rectangle 2"/>
          <p:cNvSpPr>
            <a:spLocks noGrp="1" noChangeArrowheads="1"/>
          </p:cNvSpPr>
          <p:nvPr>
            <p:ph type="title"/>
          </p:nvPr>
        </p:nvSpPr>
        <p:spPr>
          <a:xfrm>
            <a:off x="152400" y="-38100"/>
            <a:ext cx="7772400" cy="1066800"/>
          </a:xfrm>
        </p:spPr>
        <p:txBody>
          <a:bodyPr/>
          <a:lstStyle/>
          <a:p>
            <a:r>
              <a:rPr lang="en-US" sz="1200" dirty="0"/>
              <a:t>Security Countermeasures &amp; Controls</a:t>
            </a:r>
            <a:br>
              <a:rPr lang="en-US" sz="1200" dirty="0"/>
            </a:br>
            <a:r>
              <a:rPr lang="en-US" dirty="0"/>
              <a:t>Security of Application Layers – S-HTTP vs. HTTPS</a:t>
            </a:r>
          </a:p>
        </p:txBody>
      </p:sp>
      <p:sp>
        <p:nvSpPr>
          <p:cNvPr id="761859" name="Rectangle 3"/>
          <p:cNvSpPr>
            <a:spLocks noGrp="1" noChangeArrowheads="1"/>
          </p:cNvSpPr>
          <p:nvPr>
            <p:ph type="body" idx="1"/>
          </p:nvPr>
        </p:nvSpPr>
        <p:spPr/>
        <p:txBody>
          <a:bodyPr/>
          <a:lstStyle/>
          <a:p>
            <a:pPr>
              <a:buClr>
                <a:srgbClr val="003399"/>
              </a:buClr>
            </a:pPr>
            <a:r>
              <a:rPr lang="en-US" u="sng" dirty="0">
                <a:solidFill>
                  <a:srgbClr val="FF6600"/>
                </a:solidFill>
              </a:rPr>
              <a:t>S-HTTP</a:t>
            </a:r>
            <a:r>
              <a:rPr lang="en-US" dirty="0">
                <a:solidFill>
                  <a:srgbClr val="FF6600"/>
                </a:solidFill>
              </a:rPr>
              <a:t> </a:t>
            </a:r>
            <a:r>
              <a:rPr lang="en-US" dirty="0"/>
              <a:t>(</a:t>
            </a:r>
            <a:r>
              <a:rPr lang="en-US" u="sng" dirty="0">
                <a:solidFill>
                  <a:srgbClr val="FF6600"/>
                </a:solidFill>
              </a:rPr>
              <a:t>Secure HTTP</a:t>
            </a:r>
            <a:r>
              <a:rPr lang="en-US" dirty="0"/>
              <a:t>) (RFC 2660) is an experimental protocol designed for use in conjunction with </a:t>
            </a:r>
            <a:r>
              <a:rPr lang="en-US" dirty="0" smtClean="0"/>
              <a:t>HTTP</a:t>
            </a:r>
            <a:endParaRPr lang="en-US" dirty="0"/>
          </a:p>
          <a:p>
            <a:pPr lvl="1">
              <a:buClr>
                <a:srgbClr val="003399"/>
              </a:buClr>
            </a:pPr>
            <a:r>
              <a:rPr lang="en-US" u="sng" dirty="0">
                <a:solidFill>
                  <a:srgbClr val="FF6600"/>
                </a:solidFill>
              </a:rPr>
              <a:t>S-HTTP</a:t>
            </a:r>
            <a:r>
              <a:rPr lang="en-US" dirty="0"/>
              <a:t> is a </a:t>
            </a:r>
            <a:r>
              <a:rPr lang="en-US" u="sng" dirty="0">
                <a:solidFill>
                  <a:srgbClr val="FF6600"/>
                </a:solidFill>
              </a:rPr>
              <a:t>Message-oriented</a:t>
            </a:r>
            <a:r>
              <a:rPr lang="en-US" dirty="0"/>
              <a:t> secure communication </a:t>
            </a:r>
            <a:r>
              <a:rPr lang="en-US" dirty="0" smtClean="0"/>
              <a:t>protocol</a:t>
            </a:r>
          </a:p>
          <a:p>
            <a:pPr>
              <a:buClr>
                <a:srgbClr val="003399"/>
              </a:buClr>
            </a:pPr>
            <a:endParaRPr lang="en-US" dirty="0"/>
          </a:p>
          <a:p>
            <a:pPr>
              <a:buClr>
                <a:srgbClr val="003399"/>
              </a:buClr>
            </a:pPr>
            <a:r>
              <a:rPr lang="en-US" u="sng" dirty="0">
                <a:solidFill>
                  <a:srgbClr val="FF6600"/>
                </a:solidFill>
              </a:rPr>
              <a:t>HTTPS is HTTP over SSL</a:t>
            </a:r>
            <a:r>
              <a:rPr lang="en-US" dirty="0"/>
              <a:t> (Secure Socket Layer).</a:t>
            </a:r>
          </a:p>
          <a:p>
            <a:pPr lvl="1">
              <a:buClr>
                <a:srgbClr val="003399"/>
              </a:buClr>
            </a:pPr>
            <a:r>
              <a:rPr lang="en-US" u="sng" dirty="0">
                <a:solidFill>
                  <a:srgbClr val="FF6600"/>
                </a:solidFill>
              </a:rPr>
              <a:t>SSL</a:t>
            </a:r>
            <a:r>
              <a:rPr lang="en-US" dirty="0"/>
              <a:t> works at the </a:t>
            </a:r>
            <a:r>
              <a:rPr lang="en-US" u="sng" dirty="0">
                <a:solidFill>
                  <a:srgbClr val="FF6600"/>
                </a:solidFill>
              </a:rPr>
              <a:t>Transport Layer</a:t>
            </a:r>
            <a:r>
              <a:rPr lang="en-US" dirty="0"/>
              <a:t> </a:t>
            </a:r>
            <a:r>
              <a:rPr lang="en-US" dirty="0" smtClean="0"/>
              <a:t>level</a:t>
            </a:r>
            <a:endParaRPr lang="en-US" dirty="0"/>
          </a:p>
          <a:p>
            <a:pPr lvl="1">
              <a:buClr>
                <a:srgbClr val="003399"/>
              </a:buClr>
            </a:pPr>
            <a:r>
              <a:rPr lang="en-US" dirty="0"/>
              <a:t>HTTP message is encapsulated within the </a:t>
            </a:r>
            <a:r>
              <a:rPr lang="en-US" dirty="0" smtClean="0"/>
              <a:t>SSL</a:t>
            </a:r>
            <a:endParaRPr lang="en-US" dirty="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2CAF2704-10C4-4176-ADC2-E3AF1BA11EBB}" type="slidenum">
              <a:rPr lang="en-US"/>
              <a:pPr/>
              <a:t>69</a:t>
            </a:fld>
            <a:r>
              <a:rPr lang="en-US" dirty="0"/>
              <a:t> -</a:t>
            </a:r>
          </a:p>
        </p:txBody>
      </p:sp>
      <p:sp>
        <p:nvSpPr>
          <p:cNvPr id="763906" name="Rectangle 2"/>
          <p:cNvSpPr>
            <a:spLocks noGrp="1" noChangeArrowheads="1"/>
          </p:cNvSpPr>
          <p:nvPr>
            <p:ph type="title"/>
          </p:nvPr>
        </p:nvSpPr>
        <p:spPr/>
        <p:txBody>
          <a:bodyPr/>
          <a:lstStyle/>
          <a:p>
            <a:r>
              <a:rPr lang="en-US" sz="1200" dirty="0"/>
              <a:t>Security Countermeasures &amp; Controls</a:t>
            </a:r>
            <a:br>
              <a:rPr lang="en-US" sz="1200" dirty="0"/>
            </a:br>
            <a:r>
              <a:rPr lang="en-US" dirty="0"/>
              <a:t>Security of Application Layers – SET</a:t>
            </a:r>
          </a:p>
        </p:txBody>
      </p:sp>
      <p:sp>
        <p:nvSpPr>
          <p:cNvPr id="763907" name="Rectangle 3"/>
          <p:cNvSpPr>
            <a:spLocks noGrp="1" noChangeArrowheads="1"/>
          </p:cNvSpPr>
          <p:nvPr>
            <p:ph type="body" idx="1"/>
          </p:nvPr>
        </p:nvSpPr>
        <p:spPr/>
        <p:txBody>
          <a:bodyPr/>
          <a:lstStyle/>
          <a:p>
            <a:pPr>
              <a:buFontTx/>
              <a:buNone/>
            </a:pPr>
            <a:r>
              <a:rPr lang="en-US" u="sng" dirty="0">
                <a:solidFill>
                  <a:srgbClr val="FF6600"/>
                </a:solidFill>
              </a:rPr>
              <a:t>Secure Electronic Transaction (SET)</a:t>
            </a:r>
            <a:r>
              <a:rPr lang="en-US" dirty="0"/>
              <a:t> is a </a:t>
            </a:r>
            <a:r>
              <a:rPr lang="en-US" u="sng" dirty="0">
                <a:solidFill>
                  <a:srgbClr val="FF6600"/>
                </a:solidFill>
              </a:rPr>
              <a:t>system</a:t>
            </a:r>
            <a:r>
              <a:rPr lang="en-US" dirty="0"/>
              <a:t> for ensuring the security of financial transactions on the Internet. It was supported initially by </a:t>
            </a:r>
            <a:r>
              <a:rPr lang="en-US" dirty="0" smtClean="0"/>
              <a:t>MasterCard, </a:t>
            </a:r>
            <a:r>
              <a:rPr lang="en-US" dirty="0"/>
              <a:t>Visa, Microsoft, Netscape, and </a:t>
            </a:r>
            <a:r>
              <a:rPr lang="en-US" dirty="0" smtClean="0"/>
              <a:t>others</a:t>
            </a:r>
            <a:endParaRPr lang="en-US" dirty="0"/>
          </a:p>
          <a:p>
            <a:r>
              <a:rPr lang="en-US" dirty="0"/>
              <a:t>A user is given an </a:t>
            </a:r>
            <a:r>
              <a:rPr lang="en-US" i="1" u="sng" dirty="0">
                <a:solidFill>
                  <a:srgbClr val="FF6600"/>
                </a:solidFill>
              </a:rPr>
              <a:t>electronic wallet</a:t>
            </a:r>
            <a:r>
              <a:rPr lang="en-US" dirty="0"/>
              <a:t> (digital certificate) and a transaction is conducted and verified using a combination of </a:t>
            </a:r>
            <a:r>
              <a:rPr lang="en-US" u="sng" dirty="0">
                <a:solidFill>
                  <a:srgbClr val="FF6600"/>
                </a:solidFill>
              </a:rPr>
              <a:t>digital certificates</a:t>
            </a:r>
            <a:r>
              <a:rPr lang="en-US" dirty="0"/>
              <a:t> and </a:t>
            </a:r>
            <a:r>
              <a:rPr lang="en-US" u="sng" dirty="0">
                <a:solidFill>
                  <a:srgbClr val="FF6600"/>
                </a:solidFill>
              </a:rPr>
              <a:t>digital signature</a:t>
            </a:r>
            <a:r>
              <a:rPr lang="en-US" dirty="0"/>
              <a:t> among the purchaser, a merchant, and the purchaser's bank in a way that ensures privacy and </a:t>
            </a:r>
            <a:r>
              <a:rPr lang="en-US" dirty="0" smtClean="0"/>
              <a:t>confidentiality</a:t>
            </a:r>
            <a:endParaRPr lang="en-US" dirty="0"/>
          </a:p>
          <a:p>
            <a:r>
              <a:rPr lang="en-US" dirty="0"/>
              <a:t>SET uses Netscape's </a:t>
            </a:r>
            <a:r>
              <a:rPr lang="en-US" u="sng" dirty="0">
                <a:solidFill>
                  <a:srgbClr val="FF6600"/>
                </a:solidFill>
              </a:rPr>
              <a:t>SSL</a:t>
            </a:r>
            <a:r>
              <a:rPr lang="en-US" dirty="0"/>
              <a:t>, Microsoft's </a:t>
            </a:r>
            <a:r>
              <a:rPr lang="en-US" u="sng" dirty="0">
                <a:solidFill>
                  <a:srgbClr val="FF6600"/>
                </a:solidFill>
              </a:rPr>
              <a:t>STT</a:t>
            </a:r>
            <a:r>
              <a:rPr lang="en-US" dirty="0"/>
              <a:t> (Secure Transaction Technology), and Terisa System's </a:t>
            </a:r>
            <a:r>
              <a:rPr lang="en-US" u="sng" dirty="0" smtClean="0">
                <a:solidFill>
                  <a:srgbClr val="FF6600"/>
                </a:solidFill>
              </a:rPr>
              <a:t>S-HTTP</a:t>
            </a:r>
            <a:endParaRPr lang="en-US" dirty="0"/>
          </a:p>
          <a:p>
            <a:r>
              <a:rPr lang="en-US" dirty="0"/>
              <a:t>SET uses some but not all aspects of a </a:t>
            </a:r>
            <a:r>
              <a:rPr lang="en-US" dirty="0" smtClean="0"/>
              <a:t>PKI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r>
              <a:rPr lang="en-US" dirty="0"/>
              <a:t>- </a:t>
            </a:r>
            <a:fld id="{8C2606BA-650E-4EDD-A496-D3E22A9D4490}" type="slidenum">
              <a:rPr lang="en-US"/>
              <a:pPr/>
              <a:t>7</a:t>
            </a:fld>
            <a:r>
              <a:rPr lang="en-US" dirty="0"/>
              <a:t> -</a:t>
            </a:r>
          </a:p>
        </p:txBody>
      </p:sp>
      <p:sp>
        <p:nvSpPr>
          <p:cNvPr id="665602"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665603" name="Rectangle 3"/>
          <p:cNvSpPr>
            <a:spLocks noGrp="1" noChangeArrowheads="1"/>
          </p:cNvSpPr>
          <p:nvPr>
            <p:ph type="body" sz="half" idx="1"/>
          </p:nvPr>
        </p:nvSpPr>
        <p:spPr>
          <a:xfrm>
            <a:off x="533400" y="1143000"/>
            <a:ext cx="6324600" cy="5410200"/>
          </a:xfrm>
        </p:spPr>
        <p:txBody>
          <a:bodyPr/>
          <a:lstStyle/>
          <a:p>
            <a:endParaRPr lang="en-US" dirty="0"/>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665604" name="AutoShape 4"/>
          <p:cNvSpPr>
            <a:spLocks noChangeArrowheads="1"/>
          </p:cNvSpPr>
          <p:nvPr/>
        </p:nvSpPr>
        <p:spPr bwMode="auto">
          <a:xfrm>
            <a:off x="304800" y="1981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graphicFrame>
        <p:nvGraphicFramePr>
          <p:cNvPr id="665605" name="Object 5"/>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665647" name="Visio" r:id="rId4" imgW="1983581" imgH="3957161" progId="Visio.Drawing.11">
                  <p:embed/>
                </p:oleObj>
              </mc:Choice>
              <mc:Fallback>
                <p:oleObj name="Visio" r:id="rId4" imgW="1983581" imgH="3957161"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06" name="Rectangle 6"/>
          <p:cNvSpPr>
            <a:spLocks noChangeArrowheads="1"/>
          </p:cNvSpPr>
          <p:nvPr/>
        </p:nvSpPr>
        <p:spPr bwMode="auto">
          <a:xfrm>
            <a:off x="7385050" y="4711700"/>
            <a:ext cx="635000" cy="493713"/>
          </a:xfrm>
          <a:prstGeom prst="rect">
            <a:avLst/>
          </a:prstGeom>
          <a:noFill/>
          <a:ln w="38100">
            <a:solidFill>
              <a:srgbClr val="99FF33"/>
            </a:solidFill>
            <a:miter lim="800000"/>
            <a:headEnd/>
            <a:tailEnd/>
          </a:ln>
          <a:effectLst/>
        </p:spPr>
        <p:txBody>
          <a:bodyPr anchor="ctr">
            <a:spAutoFit/>
          </a:bodyPr>
          <a:lstStyle/>
          <a:p>
            <a:endParaRPr lang="en-US" dirty="0"/>
          </a:p>
        </p:txBody>
      </p:sp>
      <p:graphicFrame>
        <p:nvGraphicFramePr>
          <p:cNvPr id="665607" name="Object 7"/>
          <p:cNvGraphicFramePr>
            <a:graphicFrameLocks noGrp="1" noChangeAspect="1"/>
          </p:cNvGraphicFramePr>
          <p:nvPr>
            <p:ph sz="half" idx="2"/>
          </p:nvPr>
        </p:nvGraphicFramePr>
        <p:xfrm>
          <a:off x="6419600" y="1656588"/>
          <a:ext cx="919163" cy="3536887"/>
        </p:xfrm>
        <a:graphic>
          <a:graphicData uri="http://schemas.openxmlformats.org/presentationml/2006/ole">
            <mc:AlternateContent xmlns:mc="http://schemas.openxmlformats.org/markup-compatibility/2006">
              <mc:Choice xmlns:v="urn:schemas-microsoft-com:vml" Requires="v">
                <p:oleObj spid="_x0000_s665648" name="Visio" r:id="rId6" imgW="992207" imgH="3957161" progId="Visio.Drawing.11">
                  <p:embed/>
                </p:oleObj>
              </mc:Choice>
              <mc:Fallback>
                <p:oleObj name="Visio" r:id="rId6" imgW="992207" imgH="3957161" progId="Visio.Drawing.11">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9600" y="1656588"/>
                        <a:ext cx="919163" cy="353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06"/>
                                        </p:tgtEl>
                                        <p:attrNameLst>
                                          <p:attrName>style.visibility</p:attrName>
                                        </p:attrNameLst>
                                      </p:cBhvr>
                                      <p:to>
                                        <p:strVal val="visible"/>
                                      </p:to>
                                    </p:set>
                                    <p:animEffect transition="in" filter="fade">
                                      <p:cBhvr>
                                        <p:cTn id="7" dur="2000"/>
                                        <p:tgtEl>
                                          <p:spTgt spid="66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Security Countermeasures &amp; Controls</a:t>
            </a:r>
            <a:r>
              <a:rPr lang="en-US" dirty="0" smtClean="0"/>
              <a:t/>
            </a:r>
            <a:br>
              <a:rPr lang="en-US" dirty="0" smtClean="0"/>
            </a:br>
            <a:r>
              <a:rPr lang="en-US" dirty="0" smtClean="0"/>
              <a:t>Security of Application Layers – DNS</a:t>
            </a:r>
            <a:endParaRPr lang="en-US" dirty="0"/>
          </a:p>
        </p:txBody>
      </p:sp>
      <p:sp>
        <p:nvSpPr>
          <p:cNvPr id="3" name="Content Placeholder 2"/>
          <p:cNvSpPr>
            <a:spLocks noGrp="1"/>
          </p:cNvSpPr>
          <p:nvPr>
            <p:ph idx="1"/>
          </p:nvPr>
        </p:nvSpPr>
        <p:spPr>
          <a:xfrm>
            <a:off x="685800" y="1143000"/>
            <a:ext cx="8458200" cy="5410200"/>
          </a:xfrm>
        </p:spPr>
        <p:txBody>
          <a:bodyPr>
            <a:normAutofit lnSpcReduction="10000"/>
          </a:bodyPr>
          <a:lstStyle/>
          <a:p>
            <a:r>
              <a:rPr lang="en-US" dirty="0" smtClean="0"/>
              <a:t>Domain Name System (DNS) translates hostnames to IP addresses.  </a:t>
            </a:r>
            <a:r>
              <a:rPr lang="en-US" u="sng" dirty="0" smtClean="0">
                <a:solidFill>
                  <a:srgbClr val="FF6600"/>
                </a:solidFill>
              </a:rPr>
              <a:t>BIND</a:t>
            </a:r>
            <a:r>
              <a:rPr lang="en-US" dirty="0" smtClean="0"/>
              <a:t> (Berkeley Internet Name Domain) is the most commonly used DNS server on the Internet</a:t>
            </a:r>
          </a:p>
          <a:p>
            <a:pPr lvl="1"/>
            <a:r>
              <a:rPr lang="en-US" dirty="0" smtClean="0"/>
              <a:t>DNS server.  It supplies domain name to IP address conversion</a:t>
            </a:r>
          </a:p>
          <a:p>
            <a:pPr lvl="1"/>
            <a:r>
              <a:rPr lang="en-US" dirty="0" smtClean="0"/>
              <a:t>DNS resolver.  When it can not resolve DNS request.  It send a DNS query to another known DNS server</a:t>
            </a:r>
          </a:p>
          <a:p>
            <a:r>
              <a:rPr lang="en-US" dirty="0" smtClean="0"/>
              <a:t>Security issues with DNS:</a:t>
            </a:r>
          </a:p>
          <a:p>
            <a:pPr lvl="1">
              <a:buClr>
                <a:srgbClr val="003399"/>
              </a:buClr>
            </a:pPr>
            <a:r>
              <a:rPr lang="en-US" u="sng" dirty="0" smtClean="0">
                <a:solidFill>
                  <a:srgbClr val="FF6600"/>
                </a:solidFill>
              </a:rPr>
              <a:t>DNS cache poisoning</a:t>
            </a:r>
            <a:r>
              <a:rPr lang="en-US" dirty="0" smtClean="0"/>
              <a:t>, where the legitimate IP addresses are replaced</a:t>
            </a:r>
          </a:p>
          <a:p>
            <a:pPr lvl="1">
              <a:buClr>
                <a:srgbClr val="003399"/>
              </a:buClr>
            </a:pPr>
            <a:r>
              <a:rPr lang="en-US" u="sng" dirty="0" smtClean="0">
                <a:solidFill>
                  <a:srgbClr val="FF6600"/>
                </a:solidFill>
              </a:rPr>
              <a:t>DNS spoofing</a:t>
            </a:r>
            <a:r>
              <a:rPr lang="en-US" dirty="0" smtClean="0"/>
              <a:t>, where the attacker spoofs the DNS server’s answer with it’s own IP address in source-address field</a:t>
            </a:r>
          </a:p>
          <a:p>
            <a:r>
              <a:rPr lang="en-US" dirty="0" smtClean="0"/>
              <a:t>Countermeasures:</a:t>
            </a:r>
          </a:p>
          <a:p>
            <a:pPr lvl="1"/>
            <a:r>
              <a:rPr lang="en-US" dirty="0" smtClean="0"/>
              <a:t>Forbid recursive queries to prevent spoofing</a:t>
            </a:r>
          </a:p>
          <a:p>
            <a:pPr lvl="1"/>
            <a:r>
              <a:rPr lang="en-US" dirty="0" smtClean="0"/>
              <a:t>Setup multiple DNS servers (External, internal)</a:t>
            </a:r>
          </a:p>
          <a:p>
            <a:pPr lvl="1"/>
            <a:r>
              <a:rPr lang="en-US" dirty="0" smtClean="0"/>
              <a:t>Keep your BIND up to date</a:t>
            </a:r>
          </a:p>
          <a:p>
            <a:pPr lvl="1"/>
            <a:endParaRPr lang="en-US" dirty="0"/>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70</a:t>
            </a:fld>
            <a:r>
              <a:rPr lang="en-US" dirty="0" smtClean="0"/>
              <a:t> -</a:t>
            </a:r>
            <a:endParaRPr lang="en-US" dirty="0"/>
          </a:p>
        </p:txBody>
      </p:sp>
      <p:sp>
        <p:nvSpPr>
          <p:cNvPr id="5" name="TextBox 4"/>
          <p:cNvSpPr txBox="1"/>
          <p:nvPr/>
        </p:nvSpPr>
        <p:spPr>
          <a:xfrm>
            <a:off x="4061128" y="6535579"/>
            <a:ext cx="3711272" cy="246221"/>
          </a:xfrm>
          <a:prstGeom prst="rect">
            <a:avLst/>
          </a:prstGeom>
          <a:noFill/>
        </p:spPr>
        <p:txBody>
          <a:bodyPr wrap="none" rtlCol="0">
            <a:spAutoFit/>
          </a:bodyPr>
          <a:lstStyle/>
          <a:p>
            <a:r>
              <a:rPr lang="en-US" sz="1000" b="1" dirty="0" smtClean="0">
                <a:solidFill>
                  <a:srgbClr val="003399"/>
                </a:solidFill>
              </a:rPr>
              <a:t>Reference: </a:t>
            </a:r>
            <a:r>
              <a:rPr lang="en-US" sz="1000" dirty="0" smtClean="0">
                <a:solidFill>
                  <a:srgbClr val="003399"/>
                </a:solidFill>
              </a:rPr>
              <a:t>http://en.wikipedia.org/wiki/Domain_name_system</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50C6E4A9-52FF-4F96-9B19-B99AD7486594}" type="slidenum">
              <a:rPr lang="en-US"/>
              <a:pPr/>
              <a:t>71</a:t>
            </a:fld>
            <a:r>
              <a:rPr lang="en-US" dirty="0"/>
              <a:t> -</a:t>
            </a:r>
          </a:p>
        </p:txBody>
      </p:sp>
      <p:sp>
        <p:nvSpPr>
          <p:cNvPr id="765954" name="Rectangle 2"/>
          <p:cNvSpPr>
            <a:spLocks noGrp="1" noChangeArrowheads="1"/>
          </p:cNvSpPr>
          <p:nvPr>
            <p:ph type="title"/>
          </p:nvPr>
        </p:nvSpPr>
        <p:spPr/>
        <p:txBody>
          <a:bodyPr/>
          <a:lstStyle/>
          <a:p>
            <a:r>
              <a:rPr lang="en-US" sz="1200" dirty="0"/>
              <a:t>Security Countermeasures &amp; Controls</a:t>
            </a:r>
            <a:br>
              <a:rPr lang="en-US" sz="1200" dirty="0"/>
            </a:br>
            <a:r>
              <a:rPr lang="en-US" dirty="0"/>
              <a:t>Security of Application Layers – Computing Hosts</a:t>
            </a:r>
          </a:p>
        </p:txBody>
      </p:sp>
      <p:sp>
        <p:nvSpPr>
          <p:cNvPr id="765955" name="Rectangle 3"/>
          <p:cNvSpPr>
            <a:spLocks noGrp="1" noChangeArrowheads="1"/>
          </p:cNvSpPr>
          <p:nvPr>
            <p:ph type="body" idx="1"/>
          </p:nvPr>
        </p:nvSpPr>
        <p:spPr>
          <a:xfrm>
            <a:off x="685800" y="1143000"/>
            <a:ext cx="7315200" cy="5334000"/>
          </a:xfrm>
        </p:spPr>
        <p:txBody>
          <a:bodyPr/>
          <a:lstStyle/>
          <a:p>
            <a:pPr>
              <a:lnSpc>
                <a:spcPct val="90000"/>
              </a:lnSpc>
              <a:buFontTx/>
              <a:buNone/>
            </a:pPr>
            <a:r>
              <a:rPr lang="en-US" dirty="0"/>
              <a:t>Protection of servers (network focused)…</a:t>
            </a:r>
          </a:p>
          <a:p>
            <a:pPr>
              <a:lnSpc>
                <a:spcPct val="90000"/>
              </a:lnSpc>
              <a:buClr>
                <a:srgbClr val="003399"/>
              </a:buClr>
            </a:pPr>
            <a:r>
              <a:rPr lang="en-US" u="sng" dirty="0">
                <a:solidFill>
                  <a:srgbClr val="FF6600"/>
                </a:solidFill>
              </a:rPr>
              <a:t>Be specific on service </a:t>
            </a:r>
            <a:r>
              <a:rPr lang="en-US" u="sng" dirty="0" smtClean="0">
                <a:solidFill>
                  <a:srgbClr val="FF6600"/>
                </a:solidFill>
              </a:rPr>
              <a:t>functions</a:t>
            </a:r>
            <a:endParaRPr lang="en-US" dirty="0"/>
          </a:p>
          <a:p>
            <a:pPr lvl="1">
              <a:lnSpc>
                <a:spcPct val="90000"/>
              </a:lnSpc>
              <a:buClr>
                <a:srgbClr val="003399"/>
              </a:buClr>
            </a:pPr>
            <a:r>
              <a:rPr lang="en-US" dirty="0"/>
              <a:t>Limit services, minimize potential exposures</a:t>
            </a:r>
          </a:p>
          <a:p>
            <a:pPr lvl="1">
              <a:lnSpc>
                <a:spcPct val="90000"/>
              </a:lnSpc>
              <a:buClr>
                <a:srgbClr val="003399"/>
              </a:buClr>
            </a:pPr>
            <a:r>
              <a:rPr lang="en-US" dirty="0"/>
              <a:t>Focus on a single function…</a:t>
            </a:r>
          </a:p>
          <a:p>
            <a:pPr lvl="2">
              <a:lnSpc>
                <a:spcPct val="90000"/>
              </a:lnSpc>
              <a:buClr>
                <a:srgbClr val="003399"/>
              </a:buClr>
              <a:buFontTx/>
              <a:buNone/>
            </a:pPr>
            <a:r>
              <a:rPr lang="en-US" dirty="0"/>
              <a:t>Web Server	Web Pages</a:t>
            </a:r>
          </a:p>
          <a:p>
            <a:pPr lvl="2">
              <a:lnSpc>
                <a:spcPct val="90000"/>
              </a:lnSpc>
              <a:buClr>
                <a:srgbClr val="003399"/>
              </a:buClr>
              <a:buFontTx/>
              <a:buNone/>
            </a:pPr>
            <a:r>
              <a:rPr lang="en-US" dirty="0"/>
              <a:t>DNS Server	DNS</a:t>
            </a:r>
          </a:p>
          <a:p>
            <a:pPr lvl="2">
              <a:lnSpc>
                <a:spcPct val="90000"/>
              </a:lnSpc>
              <a:buClr>
                <a:srgbClr val="003399"/>
              </a:buClr>
              <a:buFontTx/>
              <a:buNone/>
            </a:pPr>
            <a:r>
              <a:rPr lang="en-US" dirty="0"/>
              <a:t>E-mail Server	E-mail</a:t>
            </a:r>
          </a:p>
          <a:p>
            <a:pPr lvl="2">
              <a:lnSpc>
                <a:spcPct val="90000"/>
              </a:lnSpc>
              <a:buClr>
                <a:srgbClr val="003399"/>
              </a:buClr>
              <a:buFontTx/>
              <a:buNone/>
            </a:pPr>
            <a:r>
              <a:rPr lang="en-US" dirty="0"/>
              <a:t>DB Server	DB Services</a:t>
            </a:r>
          </a:p>
          <a:p>
            <a:pPr>
              <a:lnSpc>
                <a:spcPct val="90000"/>
              </a:lnSpc>
              <a:buClr>
                <a:srgbClr val="003399"/>
              </a:buClr>
            </a:pPr>
            <a:r>
              <a:rPr lang="en-US" u="sng" dirty="0">
                <a:solidFill>
                  <a:srgbClr val="FF6600"/>
                </a:solidFill>
              </a:rPr>
              <a:t>Install </a:t>
            </a:r>
            <a:r>
              <a:rPr lang="en-US" u="sng" dirty="0" smtClean="0">
                <a:solidFill>
                  <a:srgbClr val="FF6600"/>
                </a:solidFill>
              </a:rPr>
              <a:t>Host-IDS</a:t>
            </a:r>
            <a:endParaRPr lang="en-US" dirty="0"/>
          </a:p>
          <a:p>
            <a:pPr lvl="1">
              <a:lnSpc>
                <a:spcPct val="90000"/>
              </a:lnSpc>
              <a:buClr>
                <a:srgbClr val="003399"/>
              </a:buClr>
            </a:pPr>
            <a:r>
              <a:rPr lang="en-US" dirty="0"/>
              <a:t>Enforce CM and Change Control</a:t>
            </a:r>
          </a:p>
          <a:p>
            <a:pPr>
              <a:lnSpc>
                <a:spcPct val="90000"/>
              </a:lnSpc>
              <a:buClr>
                <a:srgbClr val="003399"/>
              </a:buClr>
            </a:pPr>
            <a:r>
              <a:rPr lang="en-US" u="sng" dirty="0">
                <a:solidFill>
                  <a:srgbClr val="FF6600"/>
                </a:solidFill>
              </a:rPr>
              <a:t>Install </a:t>
            </a:r>
            <a:r>
              <a:rPr lang="en-US" u="sng" dirty="0" smtClean="0">
                <a:solidFill>
                  <a:srgbClr val="FF6600"/>
                </a:solidFill>
              </a:rPr>
              <a:t>Anti-Virus</a:t>
            </a:r>
            <a:endParaRPr lang="en-US" dirty="0"/>
          </a:p>
          <a:p>
            <a:pPr>
              <a:lnSpc>
                <a:spcPct val="90000"/>
              </a:lnSpc>
              <a:buClr>
                <a:srgbClr val="003399"/>
              </a:buClr>
            </a:pPr>
            <a:r>
              <a:rPr lang="en-US" u="sng" dirty="0">
                <a:solidFill>
                  <a:srgbClr val="FF6600"/>
                </a:solidFill>
              </a:rPr>
              <a:t>Disable all processes/services not in </a:t>
            </a:r>
            <a:r>
              <a:rPr lang="en-US" u="sng" dirty="0" smtClean="0">
                <a:solidFill>
                  <a:srgbClr val="FF6600"/>
                </a:solidFill>
              </a:rPr>
              <a:t>use</a:t>
            </a:r>
            <a:endParaRPr lang="en-US" dirty="0"/>
          </a:p>
          <a:p>
            <a:pPr>
              <a:lnSpc>
                <a:spcPct val="90000"/>
              </a:lnSpc>
              <a:buClr>
                <a:srgbClr val="003399"/>
              </a:buClr>
            </a:pPr>
            <a:r>
              <a:rPr lang="en-US" u="sng" dirty="0">
                <a:solidFill>
                  <a:srgbClr val="FF6600"/>
                </a:solidFill>
              </a:rPr>
              <a:t>Enforce strict access </a:t>
            </a:r>
            <a:r>
              <a:rPr lang="en-US" u="sng" dirty="0" smtClean="0">
                <a:solidFill>
                  <a:srgbClr val="FF6600"/>
                </a:solidFill>
              </a:rPr>
              <a:t>control</a:t>
            </a:r>
            <a:endParaRPr lang="en-US" dirty="0"/>
          </a:p>
          <a:p>
            <a:pPr lvl="1">
              <a:lnSpc>
                <a:spcPct val="90000"/>
              </a:lnSpc>
            </a:pPr>
            <a:r>
              <a:rPr lang="en-US" dirty="0"/>
              <a:t>Network I/Fs</a:t>
            </a:r>
          </a:p>
          <a:p>
            <a:pPr lvl="1">
              <a:lnSpc>
                <a:spcPct val="90000"/>
              </a:lnSpc>
            </a:pPr>
            <a:r>
              <a:rPr lang="en-US" dirty="0"/>
              <a:t>OS / Applications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a:spLocks noGrp="1"/>
          </p:cNvSpPr>
          <p:nvPr>
            <p:ph type="sldNum" sz="quarter" idx="10"/>
          </p:nvPr>
        </p:nvSpPr>
        <p:spPr/>
        <p:txBody>
          <a:bodyPr/>
          <a:lstStyle/>
          <a:p>
            <a:r>
              <a:rPr lang="en-US" dirty="0"/>
              <a:t>- </a:t>
            </a:r>
            <a:fld id="{7862E74B-DE68-4A00-A64E-5C9A8A830F82}" type="slidenum">
              <a:rPr lang="en-US"/>
              <a:pPr/>
              <a:t>72</a:t>
            </a:fld>
            <a:r>
              <a:rPr lang="en-US" dirty="0"/>
              <a:t> -</a:t>
            </a:r>
          </a:p>
        </p:txBody>
      </p:sp>
      <p:sp>
        <p:nvSpPr>
          <p:cNvPr id="768002" name="Rectangle 2"/>
          <p:cNvSpPr>
            <a:spLocks noGrp="1" noChangeArrowheads="1"/>
          </p:cNvSpPr>
          <p:nvPr>
            <p:ph type="title"/>
          </p:nvPr>
        </p:nvSpPr>
        <p:spPr/>
        <p:txBody>
          <a:bodyPr/>
          <a:lstStyle/>
          <a:p>
            <a:r>
              <a:rPr lang="en-US" sz="1200" dirty="0" smtClean="0"/>
              <a:t>Security Countermeasures &amp; Controls</a:t>
            </a:r>
            <a:r>
              <a:rPr lang="en-US" dirty="0"/>
              <a:t/>
            </a:r>
            <a:br>
              <a:rPr lang="en-US" dirty="0"/>
            </a:br>
            <a:r>
              <a:rPr lang="en-US" dirty="0"/>
              <a:t>Technical Countermeasures in IATF v3.1</a:t>
            </a:r>
          </a:p>
        </p:txBody>
      </p:sp>
      <p:graphicFrame>
        <p:nvGraphicFramePr>
          <p:cNvPr id="768047" name="Group 47"/>
          <p:cNvGraphicFramePr>
            <a:graphicFrameLocks noGrp="1"/>
          </p:cNvGraphicFramePr>
          <p:nvPr/>
        </p:nvGraphicFramePr>
        <p:xfrm>
          <a:off x="533400" y="1295400"/>
          <a:ext cx="6019800" cy="4480559"/>
        </p:xfrm>
        <a:graphic>
          <a:graphicData uri="http://schemas.openxmlformats.org/drawingml/2006/table">
            <a:tbl>
              <a:tblPr/>
              <a:tblGrid>
                <a:gridCol w="1295400"/>
                <a:gridCol w="2819400"/>
                <a:gridCol w="1905000"/>
              </a:tblGrid>
              <a:tr h="355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Defense-In-Depth</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Security Mechanism</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Security Services</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266700">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Defending the Network &amp; Infrastructure</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Redundant &amp; Diverse Comm. Links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Availability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14313">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Encryptors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Confidentiality, Integrity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2127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Routers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Access Control</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384175">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Defending the Enclave Boundary</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Firewalls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Access Control, Integrity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2127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Multi-Service &amp; Layer 2 Switches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Access Control</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r h="212725">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Defending the Computing Environment</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Network-based &amp; Host-based IDS’s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Integrity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38417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Hardened OS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Access Control, Integrity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38417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Anti-Virus Software</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Access Control, Integrity</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Supporting the Infrastructure</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PKI (X.509-based Messaging: DMS)</a:t>
                      </a:r>
                    </a:p>
                  </a:txBody>
                  <a:tcPr marT="0" marB="0"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rgbClr val="003399"/>
                          </a:solidFill>
                          <a:effectLst/>
                          <a:latin typeface="Arial" charset="0"/>
                        </a:rPr>
                        <a:t>Confidentiality: Access Control, Identification, Authentication, Integrity, Non-Repudiation</a:t>
                      </a:r>
                    </a:p>
                  </a:txBody>
                  <a:tcPr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AEAEA"/>
                    </a:solidFill>
                  </a:tcPr>
                </a:tc>
              </a:tr>
            </a:tbl>
          </a:graphicData>
        </a:graphic>
      </p:graphicFrame>
      <p:sp>
        <p:nvSpPr>
          <p:cNvPr id="768044" name="Text Box 44"/>
          <p:cNvSpPr txBox="1">
            <a:spLocks noChangeArrowheads="1"/>
          </p:cNvSpPr>
          <p:nvPr/>
        </p:nvSpPr>
        <p:spPr bwMode="auto">
          <a:xfrm>
            <a:off x="6705600" y="1600200"/>
            <a:ext cx="2246313" cy="1187450"/>
          </a:xfrm>
          <a:prstGeom prst="rect">
            <a:avLst/>
          </a:prstGeom>
          <a:noFill/>
          <a:ln w="9525">
            <a:noFill/>
            <a:miter lim="800000"/>
            <a:headEnd/>
            <a:tailEnd/>
          </a:ln>
          <a:effectLst/>
        </p:spPr>
        <p:txBody>
          <a:bodyPr wrap="none">
            <a:spAutoFit/>
          </a:bodyPr>
          <a:lstStyle/>
          <a:p>
            <a:r>
              <a:rPr lang="en-US" b="1" dirty="0">
                <a:solidFill>
                  <a:srgbClr val="003399"/>
                </a:solidFill>
              </a:rPr>
              <a:t>Security Services Spectrum:</a:t>
            </a:r>
          </a:p>
          <a:p>
            <a:pPr>
              <a:buFontTx/>
              <a:buChar char="•"/>
            </a:pPr>
            <a:r>
              <a:rPr lang="en-US" dirty="0">
                <a:solidFill>
                  <a:srgbClr val="003399"/>
                </a:solidFill>
              </a:rPr>
              <a:t> Access Control</a:t>
            </a:r>
          </a:p>
          <a:p>
            <a:pPr>
              <a:buFontTx/>
              <a:buChar char="•"/>
            </a:pPr>
            <a:r>
              <a:rPr lang="en-US" dirty="0">
                <a:solidFill>
                  <a:srgbClr val="003399"/>
                </a:solidFill>
              </a:rPr>
              <a:t> Confidentiality</a:t>
            </a:r>
          </a:p>
          <a:p>
            <a:pPr>
              <a:buFontTx/>
              <a:buChar char="•"/>
            </a:pPr>
            <a:r>
              <a:rPr lang="en-US" dirty="0">
                <a:solidFill>
                  <a:srgbClr val="003399"/>
                </a:solidFill>
              </a:rPr>
              <a:t> Integrity</a:t>
            </a:r>
          </a:p>
          <a:p>
            <a:pPr>
              <a:buFontTx/>
              <a:buChar char="•"/>
            </a:pPr>
            <a:r>
              <a:rPr lang="en-US" dirty="0">
                <a:solidFill>
                  <a:srgbClr val="003399"/>
                </a:solidFill>
              </a:rPr>
              <a:t> Availability</a:t>
            </a:r>
          </a:p>
          <a:p>
            <a:pPr>
              <a:buFontTx/>
              <a:buChar char="•"/>
            </a:pPr>
            <a:r>
              <a:rPr lang="en-US" dirty="0">
                <a:solidFill>
                  <a:srgbClr val="003399"/>
                </a:solidFill>
              </a:rPr>
              <a:t> Non-Repudiation</a:t>
            </a:r>
          </a:p>
        </p:txBody>
      </p:sp>
      <p:sp>
        <p:nvSpPr>
          <p:cNvPr id="768045" name="Rectangle 45"/>
          <p:cNvSpPr>
            <a:spLocks noChangeArrowheads="1"/>
          </p:cNvSpPr>
          <p:nvPr/>
        </p:nvSpPr>
        <p:spPr bwMode="auto">
          <a:xfrm>
            <a:off x="3962400" y="6227802"/>
            <a:ext cx="4114800" cy="553998"/>
          </a:xfrm>
          <a:prstGeom prst="rect">
            <a:avLst/>
          </a:prstGeom>
          <a:noFill/>
          <a:ln w="9525">
            <a:noFill/>
            <a:miter lim="800000"/>
            <a:headEnd/>
            <a:tailEnd/>
          </a:ln>
          <a:effectLst/>
        </p:spPr>
        <p:txBody>
          <a:bodyPr wrap="square">
            <a:spAutoFit/>
          </a:bodyPr>
          <a:lstStyle/>
          <a:p>
            <a:pPr>
              <a:spcBef>
                <a:spcPts val="0"/>
              </a:spcBef>
            </a:pPr>
            <a:r>
              <a:rPr lang="en-US" sz="1000" b="1" dirty="0">
                <a:solidFill>
                  <a:srgbClr val="003399"/>
                </a:solidFill>
              </a:rPr>
              <a:t>Reference &amp; Guidelines</a:t>
            </a:r>
            <a:r>
              <a:rPr lang="en-US" sz="1000" dirty="0">
                <a:solidFill>
                  <a:srgbClr val="003399"/>
                </a:solidFill>
              </a:rPr>
              <a:t>:</a:t>
            </a:r>
          </a:p>
          <a:p>
            <a:pPr marL="112713" indent="-112713">
              <a:spcBef>
                <a:spcPts val="0"/>
              </a:spcBef>
              <a:buFontTx/>
              <a:buChar char="•"/>
            </a:pPr>
            <a:r>
              <a:rPr lang="en-US" sz="1000" i="1" dirty="0" smtClean="0">
                <a:solidFill>
                  <a:srgbClr val="003399"/>
                </a:solidFill>
              </a:rPr>
              <a:t>Information </a:t>
            </a:r>
            <a:r>
              <a:rPr lang="en-US" sz="1000" i="1" dirty="0">
                <a:solidFill>
                  <a:srgbClr val="003399"/>
                </a:solidFill>
              </a:rPr>
              <a:t>Assurance Technical Framework (IATF), Release 3.1</a:t>
            </a:r>
          </a:p>
          <a:p>
            <a:pPr marL="112713" indent="-112713">
              <a:spcBef>
                <a:spcPts val="0"/>
              </a:spcBef>
              <a:buFontTx/>
              <a:buChar char="•"/>
            </a:pPr>
            <a:r>
              <a:rPr lang="en-US" sz="1000" dirty="0" smtClean="0">
                <a:solidFill>
                  <a:srgbClr val="003399"/>
                </a:solidFill>
              </a:rPr>
              <a:t>DoDI </a:t>
            </a:r>
            <a:r>
              <a:rPr lang="en-US" sz="1000" dirty="0">
                <a:solidFill>
                  <a:srgbClr val="003399"/>
                </a:solidFill>
              </a:rPr>
              <a:t>8500.2 </a:t>
            </a:r>
            <a:r>
              <a:rPr lang="en-US" sz="1000" i="1" dirty="0">
                <a:solidFill>
                  <a:srgbClr val="003399"/>
                </a:solidFill>
              </a:rPr>
              <a:t>Information Assurance (IA) Implementation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83F0141B-1C66-4C9E-AF6C-3107EA65B693}" type="slidenum">
              <a:rPr lang="en-US"/>
              <a:pPr/>
              <a:t>73</a:t>
            </a:fld>
            <a:r>
              <a:rPr lang="en-US" dirty="0"/>
              <a:t> -</a:t>
            </a:r>
          </a:p>
        </p:txBody>
      </p:sp>
      <p:sp>
        <p:nvSpPr>
          <p:cNvPr id="770050"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770051" name="Rectangle 3"/>
          <p:cNvSpPr>
            <a:spLocks noGrp="1" noChangeArrowheads="1"/>
          </p:cNvSpPr>
          <p:nvPr>
            <p:ph type="body" idx="1"/>
          </p:nvPr>
        </p:nvSpPr>
        <p:spPr>
          <a:xfrm>
            <a:off x="685800" y="1143000"/>
            <a:ext cx="6324600" cy="5410200"/>
          </a:xfrm>
        </p:spPr>
        <p:txBody>
          <a:bodyPr/>
          <a:lstStyle/>
          <a:p>
            <a:r>
              <a:rPr lang="en-US" dirty="0"/>
              <a:t>Security Principles &amp; Network Architecture</a:t>
            </a:r>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770052" name="AutoShape 4"/>
          <p:cNvSpPr>
            <a:spLocks noChangeArrowheads="1"/>
          </p:cNvSpPr>
          <p:nvPr/>
        </p:nvSpPr>
        <p:spPr bwMode="auto">
          <a:xfrm>
            <a:off x="304800" y="38354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383D2763-79AC-4B4E-A07C-00596362606E}" type="slidenum">
              <a:rPr lang="en-US"/>
              <a:pPr/>
              <a:t>74</a:t>
            </a:fld>
            <a:r>
              <a:rPr lang="en-US" dirty="0"/>
              <a:t> -</a:t>
            </a:r>
          </a:p>
        </p:txBody>
      </p:sp>
      <p:sp>
        <p:nvSpPr>
          <p:cNvPr id="772098" name="Rectangle 2"/>
          <p:cNvSpPr>
            <a:spLocks noGrp="1" noChangeArrowheads="1"/>
          </p:cNvSpPr>
          <p:nvPr>
            <p:ph type="title"/>
          </p:nvPr>
        </p:nvSpPr>
        <p:spPr/>
        <p:txBody>
          <a:bodyPr/>
          <a:lstStyle/>
          <a:p>
            <a:r>
              <a:rPr lang="en-US" sz="1200" dirty="0"/>
              <a:t>Security Countermeasures &amp; Controls</a:t>
            </a:r>
            <a:br>
              <a:rPr lang="en-US" sz="1200" dirty="0"/>
            </a:br>
            <a:r>
              <a:rPr lang="en-US" dirty="0"/>
              <a:t>Virtual Private Network (VPN) &amp; Tunneling</a:t>
            </a:r>
          </a:p>
        </p:txBody>
      </p:sp>
      <p:sp>
        <p:nvSpPr>
          <p:cNvPr id="772099" name="Rectangle 3"/>
          <p:cNvSpPr>
            <a:spLocks noGrp="1" noChangeArrowheads="1"/>
          </p:cNvSpPr>
          <p:nvPr>
            <p:ph type="body" idx="1"/>
          </p:nvPr>
        </p:nvSpPr>
        <p:spPr>
          <a:xfrm>
            <a:off x="685800" y="1143000"/>
            <a:ext cx="8305800" cy="5410200"/>
          </a:xfrm>
        </p:spPr>
        <p:txBody>
          <a:bodyPr>
            <a:normAutofit lnSpcReduction="10000"/>
          </a:bodyPr>
          <a:lstStyle/>
          <a:p>
            <a:pPr>
              <a:buClr>
                <a:srgbClr val="003399"/>
              </a:buClr>
            </a:pPr>
            <a:r>
              <a:rPr lang="en-US" u="sng" dirty="0">
                <a:solidFill>
                  <a:srgbClr val="FF6600"/>
                </a:solidFill>
              </a:rPr>
              <a:t>Tunneling</a:t>
            </a:r>
            <a:r>
              <a:rPr lang="en-US" dirty="0"/>
              <a:t> is </a:t>
            </a:r>
            <a:r>
              <a:rPr lang="en-US" dirty="0" smtClean="0"/>
              <a:t>used to </a:t>
            </a:r>
            <a:r>
              <a:rPr lang="en-US" dirty="0"/>
              <a:t>“</a:t>
            </a:r>
            <a:r>
              <a:rPr lang="en-US" u="sng" dirty="0">
                <a:solidFill>
                  <a:srgbClr val="FF6600"/>
                </a:solidFill>
              </a:rPr>
              <a:t>package/encapsulate</a:t>
            </a:r>
            <a:r>
              <a:rPr lang="en-US" dirty="0"/>
              <a:t>” packets and transport them </a:t>
            </a:r>
            <a:r>
              <a:rPr lang="en-US" u="sng" dirty="0">
                <a:solidFill>
                  <a:srgbClr val="FF6600"/>
                </a:solidFill>
              </a:rPr>
              <a:t>INSIDE</a:t>
            </a:r>
            <a:r>
              <a:rPr lang="en-US" dirty="0"/>
              <a:t> of another packets from one internetworking domain to </a:t>
            </a:r>
            <a:r>
              <a:rPr lang="en-US" dirty="0" smtClean="0"/>
              <a:t>another.</a:t>
            </a:r>
          </a:p>
          <a:p>
            <a:pPr>
              <a:buClr>
                <a:srgbClr val="003399"/>
              </a:buClr>
            </a:pPr>
            <a:r>
              <a:rPr lang="en-US" u="sng" dirty="0" smtClean="0">
                <a:solidFill>
                  <a:srgbClr val="FF6600"/>
                </a:solidFill>
              </a:rPr>
              <a:t>VPN</a:t>
            </a:r>
            <a:r>
              <a:rPr lang="en-US" dirty="0" smtClean="0"/>
              <a:t> </a:t>
            </a:r>
            <a:r>
              <a:rPr lang="en-US" dirty="0"/>
              <a:t>enables the shared internetworking resources to be used as private or dedicated circuits. (i.e. Access Control</a:t>
            </a:r>
            <a:r>
              <a:rPr lang="en-US" dirty="0" smtClean="0"/>
              <a:t>)</a:t>
            </a:r>
            <a:endParaRPr lang="en-US" dirty="0"/>
          </a:p>
          <a:p>
            <a:pPr lvl="1">
              <a:buClr>
                <a:srgbClr val="003399"/>
              </a:buClr>
            </a:pPr>
            <a:r>
              <a:rPr lang="en-US" dirty="0"/>
              <a:t>Types of VPN:</a:t>
            </a:r>
          </a:p>
          <a:p>
            <a:pPr lvl="2">
              <a:buClr>
                <a:srgbClr val="003399"/>
              </a:buClr>
            </a:pPr>
            <a:r>
              <a:rPr lang="en-US" dirty="0" smtClean="0"/>
              <a:t>LAN-to-LAN</a:t>
            </a:r>
            <a:endParaRPr lang="en-US" dirty="0"/>
          </a:p>
          <a:p>
            <a:pPr lvl="2">
              <a:buClr>
                <a:srgbClr val="003399"/>
              </a:buClr>
            </a:pPr>
            <a:r>
              <a:rPr lang="en-US" dirty="0"/>
              <a:t>Remote Client </a:t>
            </a:r>
            <a:r>
              <a:rPr lang="en-US" dirty="0" smtClean="0"/>
              <a:t>Access</a:t>
            </a:r>
            <a:endParaRPr lang="en-US" dirty="0"/>
          </a:p>
          <a:p>
            <a:pPr lvl="2">
              <a:buClr>
                <a:srgbClr val="003399"/>
              </a:buClr>
            </a:pPr>
            <a:r>
              <a:rPr lang="en-US" dirty="0"/>
              <a:t>Client-less Remote </a:t>
            </a:r>
            <a:r>
              <a:rPr lang="en-US" dirty="0" smtClean="0"/>
              <a:t>Access</a:t>
            </a:r>
            <a:endParaRPr lang="en-US" dirty="0"/>
          </a:p>
          <a:p>
            <a:pPr lvl="1">
              <a:buClr>
                <a:srgbClr val="003399"/>
              </a:buClr>
            </a:pPr>
            <a:r>
              <a:rPr lang="en-US" dirty="0"/>
              <a:t>Example:</a:t>
            </a:r>
          </a:p>
          <a:p>
            <a:pPr lvl="2">
              <a:buClr>
                <a:srgbClr val="003399"/>
              </a:buClr>
            </a:pPr>
            <a:r>
              <a:rPr lang="en-US" dirty="0"/>
              <a:t>PPTP (Point-to-Point Tunneling Protocol</a:t>
            </a:r>
            <a:r>
              <a:rPr lang="en-US" dirty="0" smtClean="0"/>
              <a:t>)</a:t>
            </a:r>
            <a:endParaRPr lang="en-US" dirty="0"/>
          </a:p>
          <a:p>
            <a:pPr lvl="2">
              <a:buClr>
                <a:srgbClr val="003399"/>
              </a:buClr>
            </a:pPr>
            <a:r>
              <a:rPr lang="en-US" dirty="0"/>
              <a:t>L2TP (Layer </a:t>
            </a:r>
            <a:r>
              <a:rPr lang="en-US" dirty="0" smtClean="0"/>
              <a:t>2 </a:t>
            </a:r>
            <a:r>
              <a:rPr lang="en-US" dirty="0"/>
              <a:t>Tunneling Protocol</a:t>
            </a:r>
            <a:r>
              <a:rPr lang="en-US" dirty="0" smtClean="0"/>
              <a:t>)</a:t>
            </a:r>
            <a:endParaRPr lang="en-US" dirty="0"/>
          </a:p>
          <a:p>
            <a:pPr lvl="2">
              <a:buClr>
                <a:srgbClr val="003399"/>
              </a:buClr>
            </a:pPr>
            <a:r>
              <a:rPr lang="en-US" dirty="0"/>
              <a:t>MPLS (Multi-Protocol Label Switching</a:t>
            </a:r>
            <a:r>
              <a:rPr lang="en-US" dirty="0" smtClean="0"/>
              <a:t>)</a:t>
            </a:r>
            <a:endParaRPr lang="en-US" dirty="0"/>
          </a:p>
          <a:p>
            <a:pPr lvl="2">
              <a:buClr>
                <a:srgbClr val="003399"/>
              </a:buClr>
            </a:pPr>
            <a:r>
              <a:rPr lang="en-US" dirty="0"/>
              <a:t>GRE (Generic Routing Encapsulation</a:t>
            </a:r>
            <a:r>
              <a:rPr lang="en-US" dirty="0" smtClean="0"/>
              <a:t>)</a:t>
            </a:r>
            <a:endParaRPr lang="en-US" dirty="0"/>
          </a:p>
          <a:p>
            <a:pPr lvl="2">
              <a:buClr>
                <a:srgbClr val="003399"/>
              </a:buClr>
            </a:pPr>
            <a:r>
              <a:rPr lang="en-US" dirty="0"/>
              <a:t>IPsec (Internet Protocol Security</a:t>
            </a:r>
            <a:r>
              <a:rPr lang="en-US" dirty="0" smtClean="0"/>
              <a:t>)</a:t>
            </a:r>
            <a:endParaRPr lang="en-US" dirty="0"/>
          </a:p>
          <a:p>
            <a:pPr lvl="2">
              <a:buClr>
                <a:srgbClr val="003399"/>
              </a:buClr>
            </a:pPr>
            <a:r>
              <a:rPr lang="en-US" dirty="0"/>
              <a:t>SSH (Secure Shell</a:t>
            </a:r>
            <a:r>
              <a:rPr lang="en-US" dirty="0" smtClean="0"/>
              <a:t>)</a:t>
            </a:r>
            <a:endParaRPr lang="en-US" sz="1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D567C43A-0372-41EC-979E-D0DE52A5D3F8}" type="slidenum">
              <a:rPr lang="en-US"/>
              <a:pPr/>
              <a:t>75</a:t>
            </a:fld>
            <a:r>
              <a:rPr lang="en-US" dirty="0"/>
              <a:t> -</a:t>
            </a:r>
          </a:p>
        </p:txBody>
      </p:sp>
      <p:sp>
        <p:nvSpPr>
          <p:cNvPr id="774146" name="Rectangle 2"/>
          <p:cNvSpPr>
            <a:spLocks noGrp="1" noChangeArrowheads="1"/>
          </p:cNvSpPr>
          <p:nvPr>
            <p:ph type="title"/>
          </p:nvPr>
        </p:nvSpPr>
        <p:spPr/>
        <p:txBody>
          <a:bodyPr/>
          <a:lstStyle/>
          <a:p>
            <a:r>
              <a:rPr lang="en-US" sz="1200" dirty="0"/>
              <a:t>Virtual Private Network (VPN)</a:t>
            </a:r>
            <a:br>
              <a:rPr lang="en-US" sz="1200" dirty="0"/>
            </a:br>
            <a:r>
              <a:rPr lang="en-US" dirty="0"/>
              <a:t>Point-to-Point Tunneling Protocol (PPTP)</a:t>
            </a:r>
          </a:p>
        </p:txBody>
      </p:sp>
      <p:sp>
        <p:nvSpPr>
          <p:cNvPr id="774147" name="Rectangle 3"/>
          <p:cNvSpPr>
            <a:spLocks noGrp="1" noChangeArrowheads="1"/>
          </p:cNvSpPr>
          <p:nvPr>
            <p:ph type="body" idx="1"/>
          </p:nvPr>
        </p:nvSpPr>
        <p:spPr>
          <a:xfrm>
            <a:off x="685800" y="1143000"/>
            <a:ext cx="7772400" cy="5257800"/>
          </a:xfrm>
        </p:spPr>
        <p:txBody>
          <a:bodyPr/>
          <a:lstStyle/>
          <a:p>
            <a:pPr marL="0" indent="0">
              <a:buFontTx/>
              <a:buNone/>
            </a:pPr>
            <a:r>
              <a:rPr lang="en-US" u="sng" dirty="0">
                <a:solidFill>
                  <a:srgbClr val="FF6600"/>
                </a:solidFill>
              </a:rPr>
              <a:t>PPTP (Point-to-Point Tunneling Protocol)</a:t>
            </a:r>
            <a:r>
              <a:rPr lang="en-US" dirty="0"/>
              <a:t> operates at Layer 2. (RFC 2637)</a:t>
            </a:r>
          </a:p>
          <a:p>
            <a:r>
              <a:rPr lang="en-US" dirty="0"/>
              <a:t>A protocol which </a:t>
            </a:r>
            <a:r>
              <a:rPr lang="en-US" u="sng" dirty="0">
                <a:solidFill>
                  <a:srgbClr val="FF6600"/>
                </a:solidFill>
              </a:rPr>
              <a:t>allows PPP (Point-to-Point Protocol) to be tunneled through an IP-based network</a:t>
            </a:r>
            <a:r>
              <a:rPr lang="en-US" dirty="0"/>
              <a:t>.</a:t>
            </a:r>
          </a:p>
          <a:p>
            <a:pPr lvl="1"/>
            <a:r>
              <a:rPr lang="en-US" dirty="0"/>
              <a:t>PPTP packages data within PPP packets, then encapsulates the PPP packets within IP packets for transmission through an Internet-based VPN </a:t>
            </a:r>
            <a:r>
              <a:rPr lang="en-US" dirty="0" smtClean="0"/>
              <a:t>tunnel</a:t>
            </a:r>
            <a:endParaRPr lang="en-US" dirty="0"/>
          </a:p>
          <a:p>
            <a:r>
              <a:rPr lang="en-US" dirty="0"/>
              <a:t>PPTP supports data encryption and </a:t>
            </a:r>
            <a:r>
              <a:rPr lang="en-US" dirty="0" smtClean="0"/>
              <a:t>compression</a:t>
            </a:r>
            <a:endParaRPr lang="en-US" dirty="0"/>
          </a:p>
          <a:p>
            <a:r>
              <a:rPr lang="en-US" dirty="0"/>
              <a:t>PPTP also uses a form of GRE to get data to and from its final </a:t>
            </a:r>
            <a:r>
              <a:rPr lang="en-US" dirty="0" smtClean="0"/>
              <a:t>destination</a:t>
            </a:r>
            <a:endParaRPr lang="en-US" dirty="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69A78F3B-0FDA-4C30-B041-70D4A1887DFE}" type="slidenum">
              <a:rPr lang="en-US"/>
              <a:pPr/>
              <a:t>76</a:t>
            </a:fld>
            <a:r>
              <a:rPr lang="en-US" dirty="0"/>
              <a:t> -</a:t>
            </a:r>
          </a:p>
        </p:txBody>
      </p:sp>
      <p:sp>
        <p:nvSpPr>
          <p:cNvPr id="776194" name="Rectangle 2"/>
          <p:cNvSpPr>
            <a:spLocks noGrp="1" noChangeArrowheads="1"/>
          </p:cNvSpPr>
          <p:nvPr>
            <p:ph type="title"/>
          </p:nvPr>
        </p:nvSpPr>
        <p:spPr/>
        <p:txBody>
          <a:bodyPr/>
          <a:lstStyle/>
          <a:p>
            <a:r>
              <a:rPr lang="en-US" sz="1200" dirty="0"/>
              <a:t>Virtual Private Network (VPN)</a:t>
            </a:r>
            <a:br>
              <a:rPr lang="en-US" sz="1200" dirty="0"/>
            </a:br>
            <a:r>
              <a:rPr lang="en-US" dirty="0"/>
              <a:t>Layer 2 Tunneling Protocol (L2TP)</a:t>
            </a:r>
          </a:p>
        </p:txBody>
      </p:sp>
      <p:sp>
        <p:nvSpPr>
          <p:cNvPr id="776195" name="Rectangle 3"/>
          <p:cNvSpPr>
            <a:spLocks noGrp="1" noChangeArrowheads="1"/>
          </p:cNvSpPr>
          <p:nvPr>
            <p:ph type="body" idx="1"/>
          </p:nvPr>
        </p:nvSpPr>
        <p:spPr/>
        <p:txBody>
          <a:bodyPr/>
          <a:lstStyle/>
          <a:p>
            <a:pPr marL="0" indent="0">
              <a:buFontTx/>
              <a:buNone/>
            </a:pPr>
            <a:r>
              <a:rPr lang="en-US" u="sng" dirty="0">
                <a:solidFill>
                  <a:srgbClr val="FF6600"/>
                </a:solidFill>
              </a:rPr>
              <a:t>L2TP (Layer 2 Tunneling Protocol)</a:t>
            </a:r>
            <a:r>
              <a:rPr lang="en-US" dirty="0"/>
              <a:t> operates at Layer 2. (RFC 2661)</a:t>
            </a:r>
          </a:p>
          <a:p>
            <a:r>
              <a:rPr lang="en-US" dirty="0"/>
              <a:t>A protocol which </a:t>
            </a:r>
            <a:r>
              <a:rPr lang="en-US" u="sng" dirty="0">
                <a:solidFill>
                  <a:srgbClr val="FF6600"/>
                </a:solidFill>
              </a:rPr>
              <a:t>allows PPP (Point-to-Point Protocol) to be tunneled through an IP-based network</a:t>
            </a:r>
            <a:r>
              <a:rPr lang="en-US" dirty="0"/>
              <a:t>.</a:t>
            </a:r>
          </a:p>
          <a:p>
            <a:r>
              <a:rPr lang="en-US" dirty="0"/>
              <a:t>It is a hybrid of PPTP and L2F can support multiple </a:t>
            </a:r>
            <a:r>
              <a:rPr lang="en-US" dirty="0" smtClean="0"/>
              <a:t>protocols</a:t>
            </a:r>
            <a:endParaRPr lang="en-US" dirty="0"/>
          </a:p>
          <a:p>
            <a:r>
              <a:rPr lang="en-US" dirty="0"/>
              <a:t>Often </a:t>
            </a:r>
            <a:r>
              <a:rPr lang="en-US" u="sng" dirty="0">
                <a:solidFill>
                  <a:srgbClr val="FF6600"/>
                </a:solidFill>
              </a:rPr>
              <a:t>combined with </a:t>
            </a:r>
            <a:r>
              <a:rPr lang="en-US" u="sng" dirty="0" smtClean="0">
                <a:solidFill>
                  <a:srgbClr val="FF6600"/>
                </a:solidFill>
              </a:rPr>
              <a:t>IPsec</a:t>
            </a:r>
            <a:r>
              <a:rPr lang="en-US" dirty="0" smtClean="0"/>
              <a:t> </a:t>
            </a:r>
            <a:r>
              <a:rPr lang="en-US" dirty="0"/>
              <a:t>for </a:t>
            </a:r>
            <a:r>
              <a:rPr lang="en-US" dirty="0" smtClean="0"/>
              <a:t>security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229E3A4F-2F29-4D02-A271-D5031E582D60}" type="slidenum">
              <a:rPr lang="en-US"/>
              <a:pPr/>
              <a:t>77</a:t>
            </a:fld>
            <a:r>
              <a:rPr lang="en-US" dirty="0"/>
              <a:t> -</a:t>
            </a:r>
          </a:p>
        </p:txBody>
      </p:sp>
      <p:sp>
        <p:nvSpPr>
          <p:cNvPr id="778242" name="Rectangle 2"/>
          <p:cNvSpPr>
            <a:spLocks noGrp="1" noChangeArrowheads="1"/>
          </p:cNvSpPr>
          <p:nvPr>
            <p:ph type="title"/>
          </p:nvPr>
        </p:nvSpPr>
        <p:spPr/>
        <p:txBody>
          <a:bodyPr/>
          <a:lstStyle/>
          <a:p>
            <a:r>
              <a:rPr lang="en-US" sz="1200" dirty="0"/>
              <a:t>Virtual Private Network (VPN)</a:t>
            </a:r>
            <a:br>
              <a:rPr lang="en-US" sz="1200" dirty="0"/>
            </a:br>
            <a:r>
              <a:rPr lang="en-US" dirty="0"/>
              <a:t>Multi-Protocol Label Switching (MPLS)</a:t>
            </a:r>
          </a:p>
        </p:txBody>
      </p:sp>
      <p:sp>
        <p:nvSpPr>
          <p:cNvPr id="778243" name="Rectangle 3"/>
          <p:cNvSpPr>
            <a:spLocks noGrp="1" noChangeArrowheads="1"/>
          </p:cNvSpPr>
          <p:nvPr>
            <p:ph type="body" idx="1"/>
          </p:nvPr>
        </p:nvSpPr>
        <p:spPr>
          <a:xfrm>
            <a:off x="685800" y="1143000"/>
            <a:ext cx="7772400" cy="5092700"/>
          </a:xfrm>
        </p:spPr>
        <p:txBody>
          <a:bodyPr/>
          <a:lstStyle/>
          <a:p>
            <a:pPr marL="0" indent="0">
              <a:buFontTx/>
              <a:buNone/>
            </a:pPr>
            <a:r>
              <a:rPr lang="en-US" u="sng" dirty="0">
                <a:solidFill>
                  <a:srgbClr val="FF6600"/>
                </a:solidFill>
              </a:rPr>
              <a:t>MPLS (Multi-Protocol Label Switching)</a:t>
            </a:r>
            <a:r>
              <a:rPr lang="en-US" dirty="0"/>
              <a:t> (a.k.a. Tag Switching), operates at Layer 2</a:t>
            </a:r>
          </a:p>
          <a:p>
            <a:r>
              <a:rPr lang="en-US" dirty="0"/>
              <a:t>a data-carrying mechanism, operating at data-link layer. It was designed to provide a </a:t>
            </a:r>
            <a:r>
              <a:rPr lang="en-US" u="sng" dirty="0">
                <a:solidFill>
                  <a:srgbClr val="FF6600"/>
                </a:solidFill>
              </a:rPr>
              <a:t>unified data-carrying service</a:t>
            </a:r>
            <a:r>
              <a:rPr lang="en-US" dirty="0"/>
              <a:t> for both </a:t>
            </a:r>
            <a:r>
              <a:rPr lang="en-US" u="sng" dirty="0">
                <a:solidFill>
                  <a:srgbClr val="FF6600"/>
                </a:solidFill>
              </a:rPr>
              <a:t>circuit-based</a:t>
            </a:r>
            <a:r>
              <a:rPr lang="en-US" dirty="0"/>
              <a:t> clients and </a:t>
            </a:r>
            <a:r>
              <a:rPr lang="en-US" u="sng" dirty="0">
                <a:solidFill>
                  <a:srgbClr val="FF6600"/>
                </a:solidFill>
              </a:rPr>
              <a:t>packet-switching</a:t>
            </a:r>
            <a:r>
              <a:rPr lang="en-US" u="sng" dirty="0"/>
              <a:t> </a:t>
            </a:r>
            <a:r>
              <a:rPr lang="en-US" dirty="0"/>
              <a:t>clients which provide a datagram service model</a:t>
            </a:r>
          </a:p>
          <a:p>
            <a:r>
              <a:rPr lang="en-US" dirty="0"/>
              <a:t>It can be used to carry many different kinds of traffic, including both voice telephone traffic and IP packets.</a:t>
            </a:r>
          </a:p>
          <a:p>
            <a:r>
              <a:rPr lang="en-US" dirty="0"/>
              <a:t>It does </a:t>
            </a:r>
            <a:r>
              <a:rPr lang="en-US" u="sng" dirty="0">
                <a:solidFill>
                  <a:srgbClr val="FF6600"/>
                </a:solidFill>
              </a:rPr>
              <a:t>not</a:t>
            </a:r>
            <a:r>
              <a:rPr lang="en-US" dirty="0"/>
              <a:t> rely on encapsulation and encryption to maintain high-level of </a:t>
            </a:r>
            <a:r>
              <a:rPr lang="en-US" dirty="0" smtClean="0"/>
              <a:t>security</a:t>
            </a:r>
            <a:endParaRPr lang="en-US" dirty="0"/>
          </a:p>
        </p:txBody>
      </p:sp>
      <p:pic>
        <p:nvPicPr>
          <p:cNvPr id="778244" name="Picture 4"/>
          <p:cNvPicPr>
            <a:picLocks noChangeAspect="1" noChangeArrowheads="1"/>
          </p:cNvPicPr>
          <p:nvPr/>
        </p:nvPicPr>
        <p:blipFill>
          <a:blip r:embed="rId3" cstate="print"/>
          <a:srcRect/>
          <a:stretch>
            <a:fillRect/>
          </a:stretch>
        </p:blipFill>
        <p:spPr bwMode="auto">
          <a:xfrm>
            <a:off x="1309688" y="5715000"/>
            <a:ext cx="65246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67410984-A036-4998-B3B8-127DB639BD95}" type="slidenum">
              <a:rPr lang="en-US"/>
              <a:pPr/>
              <a:t>78</a:t>
            </a:fld>
            <a:r>
              <a:rPr lang="en-US" dirty="0"/>
              <a:t> -</a:t>
            </a:r>
          </a:p>
        </p:txBody>
      </p:sp>
      <p:sp>
        <p:nvSpPr>
          <p:cNvPr id="780290" name="Rectangle 2"/>
          <p:cNvSpPr>
            <a:spLocks noGrp="1" noChangeArrowheads="1"/>
          </p:cNvSpPr>
          <p:nvPr>
            <p:ph type="title"/>
          </p:nvPr>
        </p:nvSpPr>
        <p:spPr/>
        <p:txBody>
          <a:bodyPr/>
          <a:lstStyle/>
          <a:p>
            <a:r>
              <a:rPr lang="en-US" sz="1200" dirty="0"/>
              <a:t>Virtual Private Network (VPN)</a:t>
            </a:r>
            <a:br>
              <a:rPr lang="en-US" sz="1200" dirty="0"/>
            </a:br>
            <a:r>
              <a:rPr lang="en-US" dirty="0"/>
              <a:t>Generic Routing Encapsulation (GRE) </a:t>
            </a:r>
          </a:p>
        </p:txBody>
      </p:sp>
      <p:sp>
        <p:nvSpPr>
          <p:cNvPr id="780291" name="Rectangle 3"/>
          <p:cNvSpPr>
            <a:spLocks noGrp="1" noChangeArrowheads="1"/>
          </p:cNvSpPr>
          <p:nvPr>
            <p:ph type="body" idx="1"/>
          </p:nvPr>
        </p:nvSpPr>
        <p:spPr/>
        <p:txBody>
          <a:bodyPr/>
          <a:lstStyle/>
          <a:p>
            <a:pPr>
              <a:buFontTx/>
              <a:buNone/>
            </a:pPr>
            <a:r>
              <a:rPr lang="en-US" u="sng" dirty="0">
                <a:solidFill>
                  <a:srgbClr val="FF6600"/>
                </a:solidFill>
              </a:rPr>
              <a:t>GRE</a:t>
            </a:r>
            <a:r>
              <a:rPr lang="en-US" dirty="0">
                <a:solidFill>
                  <a:srgbClr val="FF6600"/>
                </a:solidFill>
              </a:rPr>
              <a:t> </a:t>
            </a:r>
            <a:r>
              <a:rPr lang="en-US" dirty="0"/>
              <a:t>(</a:t>
            </a:r>
            <a:r>
              <a:rPr lang="en-US" u="sng" dirty="0">
                <a:solidFill>
                  <a:srgbClr val="FF6600"/>
                </a:solidFill>
              </a:rPr>
              <a:t>Generic Routing Encapsulation</a:t>
            </a:r>
            <a:r>
              <a:rPr lang="en-US" dirty="0"/>
              <a:t>) (RFC 2784)</a:t>
            </a:r>
          </a:p>
          <a:p>
            <a:r>
              <a:rPr lang="en-US" dirty="0"/>
              <a:t>GRE is a </a:t>
            </a:r>
            <a:r>
              <a:rPr lang="en-US" u="sng" dirty="0">
                <a:solidFill>
                  <a:srgbClr val="FF6600"/>
                </a:solidFill>
              </a:rPr>
              <a:t>Network Layer tunnel</a:t>
            </a:r>
            <a:r>
              <a:rPr lang="en-US" dirty="0"/>
              <a:t> that allows any network protocol to be transmitted over a network running some other protocol such as:</a:t>
            </a:r>
          </a:p>
          <a:p>
            <a:pPr lvl="1"/>
            <a:r>
              <a:rPr lang="en-US" dirty="0"/>
              <a:t>Transmitting </a:t>
            </a:r>
            <a:r>
              <a:rPr lang="en-US" u="sng" dirty="0">
                <a:solidFill>
                  <a:srgbClr val="FF6600"/>
                </a:solidFill>
              </a:rPr>
              <a:t>multicast datagrams over a unicast network</a:t>
            </a:r>
            <a:r>
              <a:rPr lang="en-US" dirty="0"/>
              <a:t>.</a:t>
            </a:r>
          </a:p>
          <a:p>
            <a:pPr lvl="1"/>
            <a:r>
              <a:rPr lang="en-US" dirty="0"/>
              <a:t>Transmitting </a:t>
            </a:r>
            <a:r>
              <a:rPr lang="en-US" u="sng" dirty="0">
                <a:solidFill>
                  <a:srgbClr val="FF6600"/>
                </a:solidFill>
              </a:rPr>
              <a:t>non-TCP/IP routing protocols</a:t>
            </a:r>
            <a:r>
              <a:rPr lang="en-US" dirty="0"/>
              <a:t> such as: AppleTalk, IPX, etc.</a:t>
            </a:r>
          </a:p>
          <a:p>
            <a:r>
              <a:rPr lang="en-US" dirty="0"/>
              <a:t>GRE can be a security issue (i.e. packet-filtering), so recommended that GRE be created </a:t>
            </a:r>
            <a:r>
              <a:rPr lang="en-US" u="sng" dirty="0">
                <a:solidFill>
                  <a:srgbClr val="FF6600"/>
                </a:solidFill>
              </a:rPr>
              <a:t>in front of a </a:t>
            </a:r>
            <a:r>
              <a:rPr lang="en-US" u="sng" dirty="0" smtClean="0">
                <a:solidFill>
                  <a:srgbClr val="FF6600"/>
                </a:solidFill>
              </a:rPr>
              <a:t>firewall</a:t>
            </a:r>
            <a:r>
              <a:rPr lang="en-U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r>
              <a:rPr lang="en-US" dirty="0"/>
              <a:t>- </a:t>
            </a:r>
            <a:fld id="{85249C2B-1FFA-4065-8678-8F9669DDB034}" type="slidenum">
              <a:rPr lang="en-US"/>
              <a:pPr/>
              <a:t>79</a:t>
            </a:fld>
            <a:r>
              <a:rPr lang="en-US" dirty="0"/>
              <a:t> -</a:t>
            </a:r>
          </a:p>
        </p:txBody>
      </p:sp>
      <p:sp>
        <p:nvSpPr>
          <p:cNvPr id="737282" name="Rectangle 2"/>
          <p:cNvSpPr>
            <a:spLocks noGrp="1" noChangeArrowheads="1"/>
          </p:cNvSpPr>
          <p:nvPr>
            <p:ph type="title"/>
          </p:nvPr>
        </p:nvSpPr>
        <p:spPr/>
        <p:txBody>
          <a:bodyPr/>
          <a:lstStyle/>
          <a:p>
            <a:r>
              <a:rPr lang="en-US" sz="1200" dirty="0" smtClean="0"/>
              <a:t>Virtual Private Network (VPN) </a:t>
            </a:r>
            <a:r>
              <a:rPr lang="en-US" dirty="0" smtClean="0"/>
              <a:t/>
            </a:r>
            <a:br>
              <a:rPr lang="en-US" dirty="0" smtClean="0"/>
            </a:br>
            <a:r>
              <a:rPr lang="en-US" dirty="0" smtClean="0"/>
              <a:t>IPsec</a:t>
            </a:r>
            <a:r>
              <a:rPr lang="en-US" sz="1200" dirty="0" smtClean="0"/>
              <a:t>… (1/6)</a:t>
            </a:r>
            <a:endParaRPr lang="en-US" sz="1200" dirty="0"/>
          </a:p>
        </p:txBody>
      </p:sp>
      <p:sp>
        <p:nvSpPr>
          <p:cNvPr id="737283" name="Rectangle 3"/>
          <p:cNvSpPr>
            <a:spLocks noGrp="1" noChangeArrowheads="1"/>
          </p:cNvSpPr>
          <p:nvPr>
            <p:ph type="body" sz="half" idx="1"/>
          </p:nvPr>
        </p:nvSpPr>
        <p:spPr>
          <a:xfrm>
            <a:off x="685800" y="1143000"/>
            <a:ext cx="7772400" cy="4445000"/>
          </a:xfrm>
        </p:spPr>
        <p:txBody>
          <a:bodyPr/>
          <a:lstStyle/>
          <a:p>
            <a:pPr>
              <a:buClr>
                <a:srgbClr val="003399"/>
              </a:buClr>
              <a:buNone/>
            </a:pPr>
            <a:r>
              <a:rPr lang="en-US" u="sng" dirty="0">
                <a:solidFill>
                  <a:srgbClr val="FF6600"/>
                </a:solidFill>
              </a:rPr>
              <a:t>IPsec is a protocol suite</a:t>
            </a:r>
            <a:r>
              <a:rPr lang="en-US" dirty="0"/>
              <a:t> (RFC </a:t>
            </a:r>
            <a:r>
              <a:rPr lang="en-US" strike="sngStrike" dirty="0" smtClean="0"/>
              <a:t>2401</a:t>
            </a:r>
            <a:r>
              <a:rPr lang="en-US" dirty="0" smtClean="0"/>
              <a:t> 4301</a:t>
            </a:r>
            <a:r>
              <a:rPr lang="en-US" dirty="0"/>
              <a:t>, </a:t>
            </a:r>
            <a:r>
              <a:rPr lang="en-US" dirty="0" smtClean="0"/>
              <a:t>2411).</a:t>
            </a:r>
            <a:endParaRPr lang="en-US" dirty="0"/>
          </a:p>
          <a:p>
            <a:pPr>
              <a:buClr>
                <a:srgbClr val="003399"/>
              </a:buClr>
            </a:pPr>
            <a:r>
              <a:rPr lang="en-US" dirty="0"/>
              <a:t>Transport Layer: </a:t>
            </a:r>
          </a:p>
          <a:p>
            <a:pPr lvl="1">
              <a:buClr>
                <a:srgbClr val="003399"/>
              </a:buClr>
            </a:pPr>
            <a:r>
              <a:rPr lang="en-US" u="sng" dirty="0">
                <a:solidFill>
                  <a:srgbClr val="FF6600"/>
                </a:solidFill>
              </a:rPr>
              <a:t>AH</a:t>
            </a:r>
            <a:r>
              <a:rPr lang="en-US" dirty="0"/>
              <a:t> (IP Authentication Header) provides connection-less integrity, data origin authentication.</a:t>
            </a:r>
          </a:p>
          <a:p>
            <a:pPr lvl="1">
              <a:buClr>
                <a:srgbClr val="003399"/>
              </a:buClr>
            </a:pPr>
            <a:r>
              <a:rPr lang="en-US" u="sng" dirty="0">
                <a:solidFill>
                  <a:srgbClr val="FF6600"/>
                </a:solidFill>
              </a:rPr>
              <a:t>ESP</a:t>
            </a:r>
            <a:r>
              <a:rPr lang="en-US" dirty="0"/>
              <a:t> (Encapsulating Security Payload) provides confidentiality through encryption.</a:t>
            </a:r>
          </a:p>
          <a:p>
            <a:pPr>
              <a:buClr>
                <a:srgbClr val="003399"/>
              </a:buClr>
            </a:pPr>
            <a:r>
              <a:rPr lang="en-US" dirty="0"/>
              <a:t>Application Layer</a:t>
            </a:r>
            <a:r>
              <a:rPr lang="en-US" dirty="0" smtClean="0"/>
              <a:t>: (RFC 4306)</a:t>
            </a:r>
            <a:endParaRPr lang="en-US" dirty="0"/>
          </a:p>
          <a:p>
            <a:pPr lvl="1">
              <a:buClr>
                <a:srgbClr val="003399"/>
              </a:buClr>
            </a:pPr>
            <a:r>
              <a:rPr lang="en-US" u="sng" dirty="0">
                <a:solidFill>
                  <a:srgbClr val="FF6600"/>
                </a:solidFill>
              </a:rPr>
              <a:t>IKE</a:t>
            </a:r>
            <a:r>
              <a:rPr lang="en-US" dirty="0"/>
              <a:t> (Internet Key Exchange) is performed using </a:t>
            </a:r>
            <a:r>
              <a:rPr lang="en-US" u="sng" dirty="0">
                <a:solidFill>
                  <a:srgbClr val="FF6600"/>
                </a:solidFill>
              </a:rPr>
              <a:t>ISAKMP</a:t>
            </a:r>
            <a:r>
              <a:rPr lang="en-US" dirty="0"/>
              <a:t> (Internet Security Association and Key Management Protocol).</a:t>
            </a:r>
          </a:p>
        </p:txBody>
      </p:sp>
      <p:graphicFrame>
        <p:nvGraphicFramePr>
          <p:cNvPr id="924675" name="Object 3"/>
          <p:cNvGraphicFramePr>
            <a:graphicFrameLocks noChangeAspect="1"/>
          </p:cNvGraphicFramePr>
          <p:nvPr/>
        </p:nvGraphicFramePr>
        <p:xfrm>
          <a:off x="3449637" y="4505131"/>
          <a:ext cx="5084763" cy="2286000"/>
        </p:xfrm>
        <a:graphic>
          <a:graphicData uri="http://schemas.openxmlformats.org/presentationml/2006/ole">
            <mc:AlternateContent xmlns:mc="http://schemas.openxmlformats.org/markup-compatibility/2006">
              <mc:Choice xmlns:v="urn:schemas-microsoft-com:vml" Requires="v">
                <p:oleObj spid="_x0000_s924696" name="Visio" r:id="rId4" imgW="5084640" imgH="2286000" progId="Visio.Drawing.11">
                  <p:embed/>
                </p:oleObj>
              </mc:Choice>
              <mc:Fallback>
                <p:oleObj name="Visio" r:id="rId4" imgW="5084640" imgH="2286000"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637" y="4505131"/>
                        <a:ext cx="50847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dirty="0"/>
              <a:t>- </a:t>
            </a:r>
            <a:fld id="{A42B95A9-6AF0-499B-8154-C7AB856C10BB}" type="slidenum">
              <a:rPr lang="en-US"/>
              <a:pPr/>
              <a:t>8</a:t>
            </a:fld>
            <a:r>
              <a:rPr lang="en-US" dirty="0"/>
              <a:t> -</a:t>
            </a:r>
          </a:p>
        </p:txBody>
      </p:sp>
      <p:sp>
        <p:nvSpPr>
          <p:cNvPr id="667650" name="Rectangle 2"/>
          <p:cNvSpPr>
            <a:spLocks noGrp="1" noChangeArrowheads="1"/>
          </p:cNvSpPr>
          <p:nvPr>
            <p:ph type="title"/>
          </p:nvPr>
        </p:nvSpPr>
        <p:spPr/>
        <p:txBody>
          <a:bodyPr/>
          <a:lstStyle/>
          <a:p>
            <a:r>
              <a:rPr lang="en-US" sz="1200" dirty="0"/>
              <a:t>Security Countermeasures &amp; Controls</a:t>
            </a:r>
            <a:br>
              <a:rPr lang="en-US" sz="1200" dirty="0"/>
            </a:br>
            <a:r>
              <a:rPr lang="en-US" dirty="0"/>
              <a:t>Security of Physical Layer – Review</a:t>
            </a:r>
          </a:p>
        </p:txBody>
      </p:sp>
      <p:sp>
        <p:nvSpPr>
          <p:cNvPr id="667651" name="Rectangle 3"/>
          <p:cNvSpPr>
            <a:spLocks noGrp="1" noChangeArrowheads="1"/>
          </p:cNvSpPr>
          <p:nvPr>
            <p:ph type="body" idx="1"/>
          </p:nvPr>
        </p:nvSpPr>
        <p:spPr>
          <a:xfrm>
            <a:off x="685800" y="1143000"/>
            <a:ext cx="6629400" cy="5334000"/>
          </a:xfrm>
        </p:spPr>
        <p:txBody>
          <a:bodyPr/>
          <a:lstStyle/>
          <a:p>
            <a:pPr>
              <a:buFontTx/>
              <a:buNone/>
            </a:pPr>
            <a:r>
              <a:rPr lang="en-US" dirty="0"/>
              <a:t>Transport </a:t>
            </a:r>
            <a:r>
              <a:rPr lang="en-US" dirty="0" smtClean="0"/>
              <a:t>Media</a:t>
            </a:r>
            <a:endParaRPr lang="en-US" dirty="0"/>
          </a:p>
          <a:p>
            <a:pPr>
              <a:buClr>
                <a:srgbClr val="003399"/>
              </a:buClr>
            </a:pPr>
            <a:r>
              <a:rPr lang="en-US" u="sng" dirty="0">
                <a:solidFill>
                  <a:srgbClr val="FF6600"/>
                </a:solidFill>
              </a:rPr>
              <a:t>Cables</a:t>
            </a:r>
          </a:p>
          <a:p>
            <a:pPr lvl="1">
              <a:buClr>
                <a:srgbClr val="003399"/>
              </a:buClr>
            </a:pPr>
            <a:r>
              <a:rPr lang="en-US" dirty="0"/>
              <a:t>LAN: Twisted Pair (Shield, Un-shield), Coaxial, Fiber Optics </a:t>
            </a:r>
            <a:r>
              <a:rPr lang="en-US" dirty="0" smtClean="0"/>
              <a:t>(Single-mode, Multi-mode)</a:t>
            </a:r>
            <a:endParaRPr lang="en-US" dirty="0"/>
          </a:p>
          <a:p>
            <a:pPr lvl="1">
              <a:buClr>
                <a:srgbClr val="003399"/>
              </a:buClr>
            </a:pPr>
            <a:r>
              <a:rPr lang="en-US" dirty="0"/>
              <a:t>WAN: SONET, X.21-bis, HSSI, SMDS</a:t>
            </a:r>
          </a:p>
          <a:p>
            <a:pPr>
              <a:buClr>
                <a:srgbClr val="003399"/>
              </a:buClr>
            </a:pPr>
            <a:r>
              <a:rPr lang="en-US" u="sng" dirty="0">
                <a:solidFill>
                  <a:srgbClr val="FF6600"/>
                </a:solidFill>
              </a:rPr>
              <a:t>Radio Frequency</a:t>
            </a:r>
            <a:r>
              <a:rPr lang="en-US" dirty="0"/>
              <a:t> (RF)</a:t>
            </a:r>
          </a:p>
          <a:p>
            <a:pPr lvl="1">
              <a:buClr>
                <a:srgbClr val="003399"/>
              </a:buClr>
            </a:pPr>
            <a:r>
              <a:rPr lang="en-US" dirty="0"/>
              <a:t>LAN: 2.4GHz, 5GHz, UWB (3.1GHz – 10.6GHz) </a:t>
            </a:r>
          </a:p>
          <a:p>
            <a:pPr lvl="1">
              <a:buClr>
                <a:srgbClr val="003399"/>
              </a:buClr>
            </a:pPr>
            <a:r>
              <a:rPr lang="en-US" dirty="0"/>
              <a:t>WAN: </a:t>
            </a:r>
            <a:r>
              <a:rPr lang="en-US" dirty="0" smtClean="0"/>
              <a:t>Microwave (VHF</a:t>
            </a:r>
            <a:r>
              <a:rPr lang="en-US" dirty="0"/>
              <a:t>, UHF, </a:t>
            </a:r>
            <a:r>
              <a:rPr lang="en-US" dirty="0" smtClean="0"/>
              <a:t>HF) (300MHz – 300GHz)</a:t>
            </a:r>
            <a:endParaRPr lang="en-US" dirty="0"/>
          </a:p>
          <a:p>
            <a:pPr>
              <a:buClr>
                <a:srgbClr val="003399"/>
              </a:buClr>
            </a:pPr>
            <a:r>
              <a:rPr lang="en-US" u="sng" dirty="0">
                <a:solidFill>
                  <a:srgbClr val="FF6600"/>
                </a:solidFill>
              </a:rPr>
              <a:t>Light</a:t>
            </a:r>
          </a:p>
          <a:p>
            <a:pPr lvl="1">
              <a:buClr>
                <a:srgbClr val="003399"/>
              </a:buClr>
            </a:pPr>
            <a:r>
              <a:rPr lang="en-US" dirty="0"/>
              <a:t>LAN: Infrared</a:t>
            </a:r>
          </a:p>
          <a:p>
            <a:pPr lvl="1">
              <a:buClr>
                <a:srgbClr val="003399"/>
              </a:buClr>
            </a:pPr>
            <a:r>
              <a:rPr lang="en-US" dirty="0"/>
              <a:t>WAN: LASER (medium: fiber, air</a:t>
            </a:r>
            <a:r>
              <a:rPr lang="en-US" dirty="0" smtClean="0"/>
              <a:t>)</a:t>
            </a:r>
            <a:endParaRPr lang="en-US" dirty="0"/>
          </a:p>
          <a:p>
            <a:pPr lvl="1"/>
            <a:endParaRPr lang="en-US" dirty="0"/>
          </a:p>
        </p:txBody>
      </p:sp>
      <p:graphicFrame>
        <p:nvGraphicFramePr>
          <p:cNvPr id="667652"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667673" name="Visio" r:id="rId4" imgW="1983581" imgH="3957161" progId="Visio.Drawing.11">
                  <p:embed/>
                </p:oleObj>
              </mc:Choice>
              <mc:Fallback>
                <p:oleObj name="Visio" r:id="rId4" imgW="1983581" imgH="3957161"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7653" name="Rectangle 5"/>
          <p:cNvSpPr>
            <a:spLocks noChangeArrowheads="1"/>
          </p:cNvSpPr>
          <p:nvPr/>
        </p:nvSpPr>
        <p:spPr bwMode="auto">
          <a:xfrm>
            <a:off x="7375525" y="4711700"/>
            <a:ext cx="635000" cy="493713"/>
          </a:xfrm>
          <a:prstGeom prst="rect">
            <a:avLst/>
          </a:prstGeom>
          <a:noFill/>
          <a:ln w="38100">
            <a:solidFill>
              <a:srgbClr val="99FF33"/>
            </a:solidFill>
            <a:miter lim="800000"/>
            <a:headEnd/>
            <a:tailEnd/>
          </a:ln>
          <a:effec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7653"/>
                                        </p:tgtEl>
                                        <p:attrNameLst>
                                          <p:attrName>style.visibility</p:attrName>
                                        </p:attrNameLst>
                                      </p:cBhvr>
                                      <p:to>
                                        <p:strVal val="visible"/>
                                      </p:to>
                                    </p:set>
                                    <p:animEffect transition="in" filter="fade">
                                      <p:cBhvr>
                                        <p:cTn id="7" dur="2000"/>
                                        <p:tgtEl>
                                          <p:spTgt spid="66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smtClean="0"/>
              <a:t>Virtual Private Network (VPN) </a:t>
            </a:r>
            <a:r>
              <a:rPr lang="en-US" dirty="0" smtClean="0"/>
              <a:t/>
            </a:r>
            <a:br>
              <a:rPr lang="en-US" dirty="0" smtClean="0"/>
            </a:br>
            <a:r>
              <a:rPr lang="en-US" dirty="0" smtClean="0"/>
              <a:t>IPsec</a:t>
            </a:r>
            <a:r>
              <a:rPr lang="en-US" sz="1200" dirty="0" smtClean="0"/>
              <a:t>… (2/6)</a:t>
            </a:r>
            <a:endParaRPr lang="en-US" sz="1200" dirty="0"/>
          </a:p>
        </p:txBody>
      </p:sp>
      <p:sp>
        <p:nvSpPr>
          <p:cNvPr id="8" name="Text Placeholder 7"/>
          <p:cNvSpPr>
            <a:spLocks noGrp="1"/>
          </p:cNvSpPr>
          <p:nvPr>
            <p:ph type="body" sz="half" idx="1"/>
          </p:nvPr>
        </p:nvSpPr>
        <p:spPr>
          <a:xfrm>
            <a:off x="685800" y="1143000"/>
            <a:ext cx="7772400" cy="3657600"/>
          </a:xfrm>
        </p:spPr>
        <p:txBody>
          <a:bodyPr/>
          <a:lstStyle/>
          <a:p>
            <a:r>
              <a:rPr lang="en-US" dirty="0" smtClean="0"/>
              <a:t>Authentication Header (AH) (RFC 4302)</a:t>
            </a:r>
          </a:p>
          <a:p>
            <a:pPr lvl="1"/>
            <a:r>
              <a:rPr lang="en-US" dirty="0" smtClean="0"/>
              <a:t>AH follows right after IP header</a:t>
            </a:r>
          </a:p>
          <a:p>
            <a:pPr lvl="1"/>
            <a:r>
              <a:rPr lang="en-US" dirty="0" smtClean="0"/>
              <a:t>Next Header: Identifies the protocol of transferred data</a:t>
            </a:r>
          </a:p>
          <a:p>
            <a:pPr lvl="1"/>
            <a:r>
              <a:rPr lang="en-US" dirty="0" smtClean="0"/>
              <a:t>Payload Length: Size of AH packet</a:t>
            </a:r>
          </a:p>
          <a:p>
            <a:pPr lvl="1"/>
            <a:r>
              <a:rPr lang="en-US" dirty="0" smtClean="0"/>
              <a:t>SPI: Identifies the security parameters, which in combination with the IP address, identify the security association implemented with this packet</a:t>
            </a:r>
          </a:p>
          <a:p>
            <a:pPr lvl="1"/>
            <a:r>
              <a:rPr lang="en-US" dirty="0" smtClean="0"/>
              <a:t>Sequence Number: Used to prevent replay attacks</a:t>
            </a:r>
          </a:p>
          <a:p>
            <a:pPr lvl="1"/>
            <a:r>
              <a:rPr lang="en-US" dirty="0" smtClean="0"/>
              <a:t>Authentication Data:  Contains the integrity check value (ICV) to authenticate the packet</a:t>
            </a:r>
            <a:endParaRPr lang="en-US" dirty="0"/>
          </a:p>
        </p:txBody>
      </p:sp>
      <p:sp>
        <p:nvSpPr>
          <p:cNvPr id="6" name="Slide Number Placeholder 5"/>
          <p:cNvSpPr>
            <a:spLocks noGrp="1"/>
          </p:cNvSpPr>
          <p:nvPr>
            <p:ph type="sldNum" sz="quarter" idx="10"/>
          </p:nvPr>
        </p:nvSpPr>
        <p:spPr/>
        <p:txBody>
          <a:bodyPr/>
          <a:lstStyle/>
          <a:p>
            <a:r>
              <a:rPr lang="en-US" dirty="0" smtClean="0"/>
              <a:t>- </a:t>
            </a:r>
            <a:fld id="{B278644F-A2FC-4F1E-B0D5-2CC871A7B338}" type="slidenum">
              <a:rPr lang="en-US" smtClean="0"/>
              <a:pPr/>
              <a:t>80</a:t>
            </a:fld>
            <a:r>
              <a:rPr lang="en-US" dirty="0" smtClean="0"/>
              <a:t> -</a:t>
            </a:r>
            <a:endParaRPr lang="en-US" dirty="0"/>
          </a:p>
        </p:txBody>
      </p:sp>
      <p:graphicFrame>
        <p:nvGraphicFramePr>
          <p:cNvPr id="837636" name="Object 4"/>
          <p:cNvGraphicFramePr>
            <a:graphicFrameLocks noChangeAspect="1"/>
          </p:cNvGraphicFramePr>
          <p:nvPr/>
        </p:nvGraphicFramePr>
        <p:xfrm>
          <a:off x="3822700" y="5097463"/>
          <a:ext cx="4559300" cy="1684337"/>
        </p:xfrm>
        <a:graphic>
          <a:graphicData uri="http://schemas.openxmlformats.org/presentationml/2006/ole">
            <mc:AlternateContent xmlns:mc="http://schemas.openxmlformats.org/markup-compatibility/2006">
              <mc:Choice xmlns:v="urn:schemas-microsoft-com:vml" Requires="v">
                <p:oleObj spid="_x0000_s925719" name="Visio" r:id="rId4" imgW="4559198" imgH="1683786" progId="Visio.Drawing.11">
                  <p:embed/>
                </p:oleObj>
              </mc:Choice>
              <mc:Fallback>
                <p:oleObj name="Visio" r:id="rId4" imgW="4559198" imgH="1683786"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5097463"/>
                        <a:ext cx="4559300"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smtClean="0"/>
              <a:t>Virtual Private Network (VPN) </a:t>
            </a:r>
            <a:r>
              <a:rPr lang="en-US" dirty="0" smtClean="0"/>
              <a:t/>
            </a:r>
            <a:br>
              <a:rPr lang="en-US" dirty="0" smtClean="0"/>
            </a:br>
            <a:r>
              <a:rPr lang="en-US" dirty="0" smtClean="0"/>
              <a:t>IPsec</a:t>
            </a:r>
            <a:r>
              <a:rPr lang="en-US" sz="1200" dirty="0" smtClean="0"/>
              <a:t>… (3/6)</a:t>
            </a:r>
            <a:endParaRPr lang="en-US" sz="1200" dirty="0"/>
          </a:p>
        </p:txBody>
      </p:sp>
      <p:sp>
        <p:nvSpPr>
          <p:cNvPr id="8" name="Text Placeholder 7"/>
          <p:cNvSpPr>
            <a:spLocks noGrp="1"/>
          </p:cNvSpPr>
          <p:nvPr>
            <p:ph type="body" sz="half" idx="1"/>
          </p:nvPr>
        </p:nvSpPr>
        <p:spPr>
          <a:xfrm>
            <a:off x="685800" y="1143000"/>
            <a:ext cx="7848600" cy="4114800"/>
          </a:xfrm>
        </p:spPr>
        <p:txBody>
          <a:bodyPr>
            <a:normAutofit/>
          </a:bodyPr>
          <a:lstStyle/>
          <a:p>
            <a:r>
              <a:rPr lang="en-US" dirty="0" smtClean="0"/>
              <a:t>Encapsulating Security Payload (ESP) (RFC 4303)</a:t>
            </a:r>
          </a:p>
          <a:p>
            <a:pPr lvl="1"/>
            <a:r>
              <a:rPr lang="en-US" dirty="0" smtClean="0"/>
              <a:t>ESP operates directly on top of IP header</a:t>
            </a:r>
          </a:p>
          <a:p>
            <a:pPr lvl="1"/>
            <a:r>
              <a:rPr lang="en-US" dirty="0" smtClean="0"/>
              <a:t>SPI: Identifies the security parameters in combination with the IP address</a:t>
            </a:r>
          </a:p>
          <a:p>
            <a:pPr lvl="1"/>
            <a:r>
              <a:rPr lang="en-US" dirty="0" smtClean="0"/>
              <a:t>Sequence Number: Used to prevent replay attacks</a:t>
            </a:r>
          </a:p>
          <a:p>
            <a:pPr lvl="1"/>
            <a:r>
              <a:rPr lang="en-US" dirty="0" smtClean="0"/>
              <a:t>Payload Data: The encapsulated data</a:t>
            </a:r>
          </a:p>
          <a:p>
            <a:pPr lvl="1"/>
            <a:r>
              <a:rPr lang="en-US" dirty="0" smtClean="0"/>
              <a:t>Padding: Used to pad the data for block cipher</a:t>
            </a:r>
          </a:p>
          <a:p>
            <a:pPr lvl="1"/>
            <a:r>
              <a:rPr lang="en-US" dirty="0" smtClean="0"/>
              <a:t>Pad Length: Necessary to indicate the size of padding</a:t>
            </a:r>
          </a:p>
          <a:p>
            <a:pPr lvl="1"/>
            <a:r>
              <a:rPr lang="en-US" dirty="0" smtClean="0"/>
              <a:t>Next Header: Identifies the protocol of the transferred data</a:t>
            </a:r>
          </a:p>
          <a:p>
            <a:pPr lvl="1"/>
            <a:r>
              <a:rPr lang="en-US" dirty="0" smtClean="0"/>
              <a:t>Authentication Data:  Contains the integrity check value (ICV) to authenticate the packet</a:t>
            </a:r>
            <a:endParaRPr lang="en-US" dirty="0"/>
          </a:p>
        </p:txBody>
      </p:sp>
      <p:sp>
        <p:nvSpPr>
          <p:cNvPr id="6" name="Slide Number Placeholder 5"/>
          <p:cNvSpPr>
            <a:spLocks noGrp="1"/>
          </p:cNvSpPr>
          <p:nvPr>
            <p:ph type="sldNum" sz="quarter" idx="10"/>
          </p:nvPr>
        </p:nvSpPr>
        <p:spPr/>
        <p:txBody>
          <a:bodyPr/>
          <a:lstStyle/>
          <a:p>
            <a:r>
              <a:rPr lang="en-US" dirty="0" smtClean="0"/>
              <a:t>- </a:t>
            </a:r>
            <a:fld id="{B278644F-A2FC-4F1E-B0D5-2CC871A7B338}" type="slidenum">
              <a:rPr lang="en-US" smtClean="0"/>
              <a:pPr/>
              <a:t>81</a:t>
            </a:fld>
            <a:r>
              <a:rPr lang="en-US" dirty="0" smtClean="0"/>
              <a:t> -</a:t>
            </a:r>
            <a:endParaRPr lang="en-US" dirty="0"/>
          </a:p>
        </p:txBody>
      </p:sp>
      <p:graphicFrame>
        <p:nvGraphicFramePr>
          <p:cNvPr id="836617" name="Object 9"/>
          <p:cNvGraphicFramePr>
            <a:graphicFrameLocks noChangeAspect="1"/>
          </p:cNvGraphicFramePr>
          <p:nvPr/>
        </p:nvGraphicFramePr>
        <p:xfrm>
          <a:off x="3822700" y="4873625"/>
          <a:ext cx="4559300" cy="1908175"/>
        </p:xfrm>
        <a:graphic>
          <a:graphicData uri="http://schemas.openxmlformats.org/presentationml/2006/ole">
            <mc:AlternateContent xmlns:mc="http://schemas.openxmlformats.org/markup-compatibility/2006">
              <mc:Choice xmlns:v="urn:schemas-microsoft-com:vml" Requires="v">
                <p:oleObj spid="_x0000_s926743" name="Visio" r:id="rId4" imgW="4559198" imgH="1907496" progId="Visio.Drawing.11">
                  <p:embed/>
                </p:oleObj>
              </mc:Choice>
              <mc:Fallback>
                <p:oleObj name="Visio" r:id="rId4" imgW="4559198" imgH="1907496"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4873625"/>
                        <a:ext cx="45593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328D050C-DD06-42BA-B934-9A4FACD7A4BD}" type="slidenum">
              <a:rPr lang="en-US"/>
              <a:pPr/>
              <a:t>82</a:t>
            </a:fld>
            <a:r>
              <a:rPr lang="en-US" dirty="0"/>
              <a:t> -</a:t>
            </a:r>
          </a:p>
        </p:txBody>
      </p:sp>
      <p:sp>
        <p:nvSpPr>
          <p:cNvPr id="786434" name="Rectangle 2"/>
          <p:cNvSpPr>
            <a:spLocks noGrp="1" noChangeArrowheads="1"/>
          </p:cNvSpPr>
          <p:nvPr>
            <p:ph type="title"/>
          </p:nvPr>
        </p:nvSpPr>
        <p:spPr/>
        <p:txBody>
          <a:bodyPr/>
          <a:lstStyle/>
          <a:p>
            <a:r>
              <a:rPr lang="en-US" sz="1200" dirty="0"/>
              <a:t>Virtual Private Network (VPN)</a:t>
            </a:r>
            <a:br>
              <a:rPr lang="en-US" sz="1200" dirty="0"/>
            </a:br>
            <a:r>
              <a:rPr lang="en-US" dirty="0" smtClean="0"/>
              <a:t>IPsec</a:t>
            </a:r>
            <a:r>
              <a:rPr lang="en-US" sz="1200" dirty="0" smtClean="0"/>
              <a:t>… (4/6)</a:t>
            </a:r>
            <a:endParaRPr lang="en-US" sz="1200" dirty="0"/>
          </a:p>
        </p:txBody>
      </p:sp>
      <p:sp>
        <p:nvSpPr>
          <p:cNvPr id="786435" name="Rectangle 3"/>
          <p:cNvSpPr>
            <a:spLocks noGrp="1" noChangeArrowheads="1"/>
          </p:cNvSpPr>
          <p:nvPr>
            <p:ph type="body" sz="half" idx="1"/>
          </p:nvPr>
        </p:nvSpPr>
        <p:spPr>
          <a:xfrm>
            <a:off x="76200" y="1143000"/>
            <a:ext cx="4648200" cy="5715000"/>
          </a:xfrm>
        </p:spPr>
        <p:txBody>
          <a:bodyPr/>
          <a:lstStyle/>
          <a:p>
            <a:pPr marL="0" indent="0">
              <a:buFontTx/>
              <a:buNone/>
            </a:pPr>
            <a:r>
              <a:rPr lang="en-US" dirty="0"/>
              <a:t>IPsec imposes </a:t>
            </a:r>
            <a:r>
              <a:rPr lang="en-US" u="sng" dirty="0">
                <a:solidFill>
                  <a:srgbClr val="FF6600"/>
                </a:solidFill>
              </a:rPr>
              <a:t>computational</a:t>
            </a:r>
            <a:r>
              <a:rPr lang="en-US" u="sng" dirty="0">
                <a:solidFill>
                  <a:srgbClr val="FF9900"/>
                </a:solidFill>
              </a:rPr>
              <a:t> </a:t>
            </a:r>
            <a:r>
              <a:rPr lang="en-US" u="sng" dirty="0">
                <a:solidFill>
                  <a:srgbClr val="FF6600"/>
                </a:solidFill>
              </a:rPr>
              <a:t>performance costs</a:t>
            </a:r>
            <a:r>
              <a:rPr lang="en-US" dirty="0"/>
              <a:t> on the host or security gateways.</a:t>
            </a:r>
          </a:p>
          <a:p>
            <a:pPr>
              <a:buClr>
                <a:srgbClr val="003399"/>
              </a:buClr>
            </a:pPr>
            <a:r>
              <a:rPr lang="en-US" sz="2000" u="sng" dirty="0">
                <a:solidFill>
                  <a:srgbClr val="FF6600"/>
                </a:solidFill>
              </a:rPr>
              <a:t>Memory</a:t>
            </a:r>
            <a:r>
              <a:rPr lang="en-US" sz="2000" dirty="0"/>
              <a:t> needed for IPSec code and data structures</a:t>
            </a:r>
          </a:p>
          <a:p>
            <a:pPr>
              <a:buClr>
                <a:srgbClr val="003399"/>
              </a:buClr>
            </a:pPr>
            <a:r>
              <a:rPr lang="en-US" sz="2000" u="sng" dirty="0">
                <a:solidFill>
                  <a:srgbClr val="FF6600"/>
                </a:solidFill>
              </a:rPr>
              <a:t>Computation</a:t>
            </a:r>
            <a:r>
              <a:rPr lang="en-US" sz="2000" dirty="0"/>
              <a:t> of integrity check values.</a:t>
            </a:r>
          </a:p>
          <a:p>
            <a:pPr>
              <a:buClr>
                <a:srgbClr val="003399"/>
              </a:buClr>
            </a:pPr>
            <a:r>
              <a:rPr lang="en-US" sz="2000" u="sng" dirty="0">
                <a:solidFill>
                  <a:srgbClr val="FF6600"/>
                </a:solidFill>
              </a:rPr>
              <a:t>Encryption</a:t>
            </a:r>
            <a:r>
              <a:rPr lang="en-US" sz="2000" dirty="0"/>
              <a:t> and </a:t>
            </a:r>
            <a:r>
              <a:rPr lang="en-US" sz="2000" u="sng" dirty="0">
                <a:solidFill>
                  <a:srgbClr val="FF6600"/>
                </a:solidFill>
              </a:rPr>
              <a:t>decryption</a:t>
            </a:r>
            <a:r>
              <a:rPr lang="en-US" sz="2000" dirty="0"/>
              <a:t>.</a:t>
            </a:r>
          </a:p>
          <a:p>
            <a:pPr>
              <a:buClr>
                <a:srgbClr val="003399"/>
              </a:buClr>
            </a:pPr>
            <a:r>
              <a:rPr lang="en-US" sz="2000" dirty="0"/>
              <a:t>Added </a:t>
            </a:r>
            <a:r>
              <a:rPr lang="en-US" sz="2000" u="sng" dirty="0">
                <a:solidFill>
                  <a:srgbClr val="FF6600"/>
                </a:solidFill>
              </a:rPr>
              <a:t>per-packet</a:t>
            </a:r>
            <a:r>
              <a:rPr lang="en-US" sz="2000" u="sng" dirty="0">
                <a:solidFill>
                  <a:srgbClr val="FF9900"/>
                </a:solidFill>
              </a:rPr>
              <a:t> </a:t>
            </a:r>
            <a:r>
              <a:rPr lang="en-US" sz="2000" u="sng" dirty="0">
                <a:solidFill>
                  <a:srgbClr val="FF6600"/>
                </a:solidFill>
              </a:rPr>
              <a:t>handling-manifested</a:t>
            </a:r>
            <a:r>
              <a:rPr lang="en-US" sz="2000" dirty="0"/>
              <a:t> by increased latency and possibly, reduced throughput</a:t>
            </a:r>
          </a:p>
          <a:p>
            <a:pPr>
              <a:buClr>
                <a:srgbClr val="003399"/>
              </a:buClr>
            </a:pPr>
            <a:r>
              <a:rPr lang="en-US" sz="2000" dirty="0"/>
              <a:t>Use of </a:t>
            </a:r>
            <a:r>
              <a:rPr lang="en-US" sz="2000" u="sng" dirty="0">
                <a:solidFill>
                  <a:srgbClr val="FF6600"/>
                </a:solidFill>
              </a:rPr>
              <a:t>SA/key</a:t>
            </a:r>
            <a:r>
              <a:rPr lang="en-US" sz="2000" u="sng" dirty="0">
                <a:solidFill>
                  <a:srgbClr val="FF9900"/>
                </a:solidFill>
              </a:rPr>
              <a:t> </a:t>
            </a:r>
            <a:r>
              <a:rPr lang="en-US" sz="2000" u="sng" dirty="0">
                <a:solidFill>
                  <a:srgbClr val="FF6600"/>
                </a:solidFill>
              </a:rPr>
              <a:t>management</a:t>
            </a:r>
            <a:r>
              <a:rPr lang="en-US" sz="2000" u="sng" dirty="0"/>
              <a:t> </a:t>
            </a:r>
            <a:r>
              <a:rPr lang="en-US" sz="2000" u="sng" dirty="0">
                <a:solidFill>
                  <a:srgbClr val="FF6600"/>
                </a:solidFill>
              </a:rPr>
              <a:t>protocols</a:t>
            </a:r>
            <a:r>
              <a:rPr lang="en-US" sz="2000" dirty="0"/>
              <a:t>, especially those that employ public key cryptography, also adds computational costs to use of </a:t>
            </a:r>
            <a:r>
              <a:rPr lang="en-US" sz="2000" dirty="0" smtClean="0"/>
              <a:t>IPSec</a:t>
            </a:r>
            <a:endParaRPr lang="en-US" sz="2000" dirty="0"/>
          </a:p>
        </p:txBody>
      </p:sp>
      <p:graphicFrame>
        <p:nvGraphicFramePr>
          <p:cNvPr id="786436" name="Object 4"/>
          <p:cNvGraphicFramePr>
            <a:graphicFrameLocks noGrp="1" noChangeAspect="1"/>
          </p:cNvGraphicFramePr>
          <p:nvPr>
            <p:ph sz="half" idx="2"/>
          </p:nvPr>
        </p:nvGraphicFramePr>
        <p:xfrm>
          <a:off x="4645025" y="1455738"/>
          <a:ext cx="4346575" cy="4554537"/>
        </p:xfrm>
        <a:graphic>
          <a:graphicData uri="http://schemas.openxmlformats.org/presentationml/2006/ole">
            <mc:AlternateContent xmlns:mc="http://schemas.openxmlformats.org/markup-compatibility/2006">
              <mc:Choice xmlns:v="urn:schemas-microsoft-com:vml" Requires="v">
                <p:oleObj spid="_x0000_s786457" name="Visio" r:id="rId4" imgW="7210901" imgH="7555528" progId="Visio.Drawing.11">
                  <p:embed/>
                </p:oleObj>
              </mc:Choice>
              <mc:Fallback>
                <p:oleObj name="Visio" r:id="rId4" imgW="7210901" imgH="7555528"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455738"/>
                        <a:ext cx="4346575" cy="455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6438" name="Text Box 6"/>
          <p:cNvSpPr txBox="1">
            <a:spLocks noChangeArrowheads="1"/>
          </p:cNvSpPr>
          <p:nvPr/>
        </p:nvSpPr>
        <p:spPr bwMode="auto">
          <a:xfrm>
            <a:off x="5227370" y="6535579"/>
            <a:ext cx="262123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http://tools.ietf.org/html/rfc2411</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A549E4B0-C1EF-4EB8-AB41-7961DE6EE6A7}" type="slidenum">
              <a:rPr lang="en-US"/>
              <a:pPr/>
              <a:t>83</a:t>
            </a:fld>
            <a:r>
              <a:rPr lang="en-US" dirty="0"/>
              <a:t> -</a:t>
            </a:r>
          </a:p>
        </p:txBody>
      </p:sp>
      <p:sp>
        <p:nvSpPr>
          <p:cNvPr id="735234" name="Rectangle 2"/>
          <p:cNvSpPr>
            <a:spLocks noGrp="1" noChangeArrowheads="1"/>
          </p:cNvSpPr>
          <p:nvPr>
            <p:ph type="title"/>
          </p:nvPr>
        </p:nvSpPr>
        <p:spPr/>
        <p:txBody>
          <a:bodyPr/>
          <a:lstStyle/>
          <a:p>
            <a:r>
              <a:rPr lang="en-US" sz="1200" dirty="0" smtClean="0"/>
              <a:t>Virtual Private Network (VPN) </a:t>
            </a:r>
            <a:r>
              <a:rPr lang="en-US" dirty="0" smtClean="0"/>
              <a:t/>
            </a:r>
            <a:br>
              <a:rPr lang="en-US" dirty="0" smtClean="0"/>
            </a:br>
            <a:r>
              <a:rPr lang="en-US" dirty="0" smtClean="0"/>
              <a:t>IPsec</a:t>
            </a:r>
            <a:r>
              <a:rPr lang="en-US" sz="1200" dirty="0" smtClean="0"/>
              <a:t>… (5/6)</a:t>
            </a:r>
            <a:endParaRPr lang="en-US" sz="1200" dirty="0"/>
          </a:p>
        </p:txBody>
      </p:sp>
      <p:sp>
        <p:nvSpPr>
          <p:cNvPr id="735235" name="Rectangle 3"/>
          <p:cNvSpPr>
            <a:spLocks noGrp="1" noChangeArrowheads="1"/>
          </p:cNvSpPr>
          <p:nvPr>
            <p:ph type="body" idx="1"/>
          </p:nvPr>
        </p:nvSpPr>
        <p:spPr>
          <a:xfrm>
            <a:off x="685800" y="1143000"/>
            <a:ext cx="8001000" cy="5334000"/>
          </a:xfrm>
        </p:spPr>
        <p:txBody>
          <a:bodyPr/>
          <a:lstStyle/>
          <a:p>
            <a:pPr>
              <a:buClr>
                <a:srgbClr val="003399"/>
              </a:buClr>
              <a:buNone/>
            </a:pPr>
            <a:r>
              <a:rPr lang="en-US" dirty="0" smtClean="0"/>
              <a:t>IPsec operates in two </a:t>
            </a:r>
            <a:r>
              <a:rPr lang="en-US" dirty="0"/>
              <a:t>modes:</a:t>
            </a:r>
          </a:p>
          <a:p>
            <a:pPr>
              <a:buClr>
                <a:srgbClr val="003399"/>
              </a:buClr>
            </a:pPr>
            <a:r>
              <a:rPr lang="en-US" u="sng" dirty="0">
                <a:solidFill>
                  <a:srgbClr val="FF6600"/>
                </a:solidFill>
              </a:rPr>
              <a:t>Transport </a:t>
            </a:r>
            <a:r>
              <a:rPr lang="en-US" u="sng" dirty="0" smtClean="0">
                <a:solidFill>
                  <a:srgbClr val="FF6600"/>
                </a:solidFill>
              </a:rPr>
              <a:t>mode</a:t>
            </a:r>
            <a:r>
              <a:rPr lang="en-US" dirty="0" smtClean="0"/>
              <a:t>:</a:t>
            </a:r>
          </a:p>
          <a:p>
            <a:pPr lvl="1">
              <a:buClr>
                <a:srgbClr val="003399"/>
              </a:buClr>
            </a:pPr>
            <a:r>
              <a:rPr lang="en-US" dirty="0" smtClean="0"/>
              <a:t>Only the </a:t>
            </a:r>
            <a:r>
              <a:rPr lang="en-US" u="sng" dirty="0" smtClean="0">
                <a:solidFill>
                  <a:srgbClr val="FF6600"/>
                </a:solidFill>
              </a:rPr>
              <a:t>payload</a:t>
            </a:r>
            <a:r>
              <a:rPr lang="en-US" dirty="0" smtClean="0"/>
              <a:t> is protected (i.e., encryption &amp; hash)</a:t>
            </a:r>
          </a:p>
          <a:p>
            <a:pPr lvl="1">
              <a:buClr>
                <a:srgbClr val="003399"/>
              </a:buClr>
            </a:pPr>
            <a:r>
              <a:rPr lang="en-US" dirty="0" smtClean="0"/>
              <a:t>IP headers are not encrypted</a:t>
            </a:r>
          </a:p>
          <a:p>
            <a:pPr lvl="1">
              <a:buClr>
                <a:srgbClr val="003399"/>
              </a:buClr>
            </a:pPr>
            <a:r>
              <a:rPr lang="en-US" dirty="0" smtClean="0"/>
              <a:t>If AH is used then IP address can not be translated (i.e., NAT)</a:t>
            </a:r>
          </a:p>
          <a:p>
            <a:pPr lvl="1">
              <a:buClr>
                <a:srgbClr val="003399"/>
              </a:buClr>
            </a:pPr>
            <a:r>
              <a:rPr lang="en-US" dirty="0" smtClean="0"/>
              <a:t>For host-to-host communications only</a:t>
            </a:r>
          </a:p>
          <a:p>
            <a:pPr>
              <a:buClr>
                <a:srgbClr val="003399"/>
              </a:buClr>
            </a:pPr>
            <a:r>
              <a:rPr lang="en-US" u="sng" dirty="0" smtClean="0">
                <a:solidFill>
                  <a:srgbClr val="FF6600"/>
                </a:solidFill>
              </a:rPr>
              <a:t>Tunnel </a:t>
            </a:r>
            <a:r>
              <a:rPr lang="en-US" u="sng" dirty="0">
                <a:solidFill>
                  <a:srgbClr val="FF6600"/>
                </a:solidFill>
              </a:rPr>
              <a:t>mode</a:t>
            </a:r>
            <a:r>
              <a:rPr lang="en-US" dirty="0"/>
              <a:t>: </a:t>
            </a:r>
            <a:endParaRPr lang="en-US" dirty="0" smtClean="0"/>
          </a:p>
          <a:p>
            <a:pPr lvl="1">
              <a:buClr>
                <a:srgbClr val="003399"/>
              </a:buClr>
            </a:pPr>
            <a:r>
              <a:rPr lang="en-US" dirty="0" smtClean="0"/>
              <a:t>The </a:t>
            </a:r>
            <a:r>
              <a:rPr lang="en-US" u="sng" dirty="0">
                <a:solidFill>
                  <a:srgbClr val="FF6600"/>
                </a:solidFill>
              </a:rPr>
              <a:t>payload and header</a:t>
            </a:r>
            <a:r>
              <a:rPr lang="en-US" dirty="0"/>
              <a:t> are </a:t>
            </a:r>
            <a:r>
              <a:rPr lang="en-US" dirty="0" smtClean="0"/>
              <a:t>protected (i.e., encryption &amp; hash)</a:t>
            </a:r>
          </a:p>
          <a:p>
            <a:pPr lvl="1">
              <a:buClr>
                <a:srgbClr val="003399"/>
              </a:buClr>
            </a:pPr>
            <a:r>
              <a:rPr lang="en-US" dirty="0" smtClean="0"/>
              <a:t>Used for network-to-network, host-to-network, and host-to-host communications</a:t>
            </a:r>
            <a:endParaRPr lang="en-US" dirty="0"/>
          </a:p>
        </p:txBody>
      </p:sp>
      <p:sp>
        <p:nvSpPr>
          <p:cNvPr id="5" name="TextBox 4"/>
          <p:cNvSpPr txBox="1"/>
          <p:nvPr/>
        </p:nvSpPr>
        <p:spPr>
          <a:xfrm>
            <a:off x="4343400" y="6523268"/>
            <a:ext cx="3505200" cy="230832"/>
          </a:xfrm>
          <a:prstGeom prst="rect">
            <a:avLst/>
          </a:prstGeom>
          <a:noFill/>
        </p:spPr>
        <p:txBody>
          <a:bodyPr wrap="square" rtlCol="0">
            <a:spAutoFit/>
          </a:bodyPr>
          <a:lstStyle/>
          <a:p>
            <a:pPr>
              <a:lnSpc>
                <a:spcPct val="90000"/>
              </a:lnSpc>
              <a:buFontTx/>
              <a:buNone/>
            </a:pPr>
            <a:r>
              <a:rPr lang="en-US" sz="1000" b="1" dirty="0" smtClean="0">
                <a:solidFill>
                  <a:srgbClr val="003399"/>
                </a:solidFill>
              </a:rPr>
              <a:t>Reference</a:t>
            </a:r>
            <a:r>
              <a:rPr lang="en-US" sz="1000" dirty="0" smtClean="0">
                <a:solidFill>
                  <a:srgbClr val="003399"/>
                </a:solidFill>
              </a:rPr>
              <a:t>: http://en.wikipedia.org/wiki/IPsec</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480FFBF3-FB42-4F16-A892-DB6E724B7DB0}" type="slidenum">
              <a:rPr lang="en-US"/>
              <a:pPr/>
              <a:t>84</a:t>
            </a:fld>
            <a:r>
              <a:rPr lang="en-US" dirty="0"/>
              <a:t> -</a:t>
            </a:r>
          </a:p>
        </p:txBody>
      </p:sp>
      <p:sp>
        <p:nvSpPr>
          <p:cNvPr id="802818" name="Rectangle 2"/>
          <p:cNvSpPr>
            <a:spLocks noGrp="1" noChangeArrowheads="1"/>
          </p:cNvSpPr>
          <p:nvPr>
            <p:ph type="title"/>
          </p:nvPr>
        </p:nvSpPr>
        <p:spPr/>
        <p:txBody>
          <a:bodyPr/>
          <a:lstStyle/>
          <a:p>
            <a:r>
              <a:rPr lang="en-US" sz="1200" dirty="0" smtClean="0"/>
              <a:t>Virtual Private Network (VPN) </a:t>
            </a:r>
            <a:r>
              <a:rPr lang="en-US" dirty="0" smtClean="0"/>
              <a:t/>
            </a:r>
            <a:br>
              <a:rPr lang="en-US" dirty="0" smtClean="0"/>
            </a:br>
            <a:r>
              <a:rPr lang="en-US" dirty="0" smtClean="0"/>
              <a:t>IPsec</a:t>
            </a:r>
            <a:r>
              <a:rPr lang="en-US" sz="1200" dirty="0" smtClean="0"/>
              <a:t>... (6/6)</a:t>
            </a:r>
            <a:endParaRPr lang="en-US" sz="1200" dirty="0"/>
          </a:p>
        </p:txBody>
      </p:sp>
      <p:sp>
        <p:nvSpPr>
          <p:cNvPr id="802819" name="Rectangle 3"/>
          <p:cNvSpPr>
            <a:spLocks noGrp="1" noChangeArrowheads="1"/>
          </p:cNvSpPr>
          <p:nvPr>
            <p:ph type="body" idx="1"/>
          </p:nvPr>
        </p:nvSpPr>
        <p:spPr/>
        <p:txBody>
          <a:bodyPr/>
          <a:lstStyle/>
          <a:p>
            <a:pPr>
              <a:lnSpc>
                <a:spcPct val="90000"/>
              </a:lnSpc>
              <a:buFontTx/>
              <a:buNone/>
            </a:pPr>
            <a:r>
              <a:rPr lang="en-US" dirty="0"/>
              <a:t>IPsec is implemented in the following “popular” ways…</a:t>
            </a:r>
          </a:p>
          <a:p>
            <a:pPr>
              <a:lnSpc>
                <a:spcPct val="90000"/>
              </a:lnSpc>
            </a:pPr>
            <a:r>
              <a:rPr lang="en-US" dirty="0" smtClean="0"/>
              <a:t>Network-to-Network</a:t>
            </a:r>
            <a:endParaRPr lang="en-US" dirty="0"/>
          </a:p>
          <a:p>
            <a:pPr lvl="1">
              <a:lnSpc>
                <a:spcPct val="90000"/>
              </a:lnSpc>
              <a:buClr>
                <a:srgbClr val="003399"/>
              </a:buClr>
            </a:pPr>
            <a:r>
              <a:rPr lang="en-US" u="sng" dirty="0">
                <a:solidFill>
                  <a:srgbClr val="FF6600"/>
                </a:solidFill>
              </a:rPr>
              <a:t>IPsec tunnel</a:t>
            </a:r>
            <a:r>
              <a:rPr lang="en-US" dirty="0"/>
              <a:t> between two security </a:t>
            </a:r>
            <a:r>
              <a:rPr lang="en-US" dirty="0" smtClean="0"/>
              <a:t>gateways</a:t>
            </a:r>
            <a:endParaRPr lang="en-US" dirty="0"/>
          </a:p>
          <a:p>
            <a:pPr lvl="1">
              <a:lnSpc>
                <a:spcPct val="90000"/>
              </a:lnSpc>
              <a:buClr>
                <a:srgbClr val="003399"/>
              </a:buClr>
            </a:pPr>
            <a:r>
              <a:rPr lang="en-US" u="sng" dirty="0">
                <a:solidFill>
                  <a:srgbClr val="FF6600"/>
                </a:solidFill>
              </a:rPr>
              <a:t>GRE/IPsec</a:t>
            </a:r>
            <a:r>
              <a:rPr lang="en-US" u="sng" dirty="0"/>
              <a:t> </a:t>
            </a:r>
            <a:r>
              <a:rPr lang="en-US" dirty="0"/>
              <a:t>in established Layer 3 </a:t>
            </a:r>
            <a:r>
              <a:rPr lang="en-US" dirty="0" smtClean="0"/>
              <a:t>tunnel</a:t>
            </a:r>
            <a:endParaRPr lang="en-US" dirty="0"/>
          </a:p>
          <a:p>
            <a:pPr lvl="1">
              <a:lnSpc>
                <a:spcPct val="90000"/>
              </a:lnSpc>
              <a:buClr>
                <a:srgbClr val="003399"/>
              </a:buClr>
            </a:pPr>
            <a:r>
              <a:rPr lang="en-US" u="sng" dirty="0">
                <a:solidFill>
                  <a:srgbClr val="FF6600"/>
                </a:solidFill>
              </a:rPr>
              <a:t>L2TP/IPsec</a:t>
            </a:r>
            <a:r>
              <a:rPr lang="en-US" dirty="0"/>
              <a:t> in established Layer 2 </a:t>
            </a:r>
            <a:r>
              <a:rPr lang="en-US" dirty="0" smtClean="0"/>
              <a:t>tunnel</a:t>
            </a:r>
            <a:endParaRPr lang="en-US" dirty="0"/>
          </a:p>
          <a:p>
            <a:pPr>
              <a:lnSpc>
                <a:spcPct val="90000"/>
              </a:lnSpc>
              <a:buClr>
                <a:srgbClr val="003399"/>
              </a:buClr>
            </a:pPr>
            <a:r>
              <a:rPr lang="en-US" dirty="0" smtClean="0"/>
              <a:t>Host-to-Network</a:t>
            </a:r>
            <a:endParaRPr lang="en-US" dirty="0"/>
          </a:p>
          <a:p>
            <a:pPr lvl="1">
              <a:lnSpc>
                <a:spcPct val="90000"/>
              </a:lnSpc>
              <a:buClr>
                <a:srgbClr val="003399"/>
              </a:buClr>
            </a:pPr>
            <a:r>
              <a:rPr lang="en-US" u="sng" dirty="0">
                <a:solidFill>
                  <a:srgbClr val="FF6600"/>
                </a:solidFill>
              </a:rPr>
              <a:t>L2TP/IPsec</a:t>
            </a:r>
            <a:r>
              <a:rPr lang="en-US" dirty="0"/>
              <a:t> in established Layer 2 tunnel </a:t>
            </a:r>
            <a:r>
              <a:rPr lang="en-US" dirty="0" smtClean="0"/>
              <a:t>via VPN </a:t>
            </a:r>
            <a:r>
              <a:rPr lang="en-US" dirty="0"/>
              <a:t>client on remote client (i.e. your laptop or PC</a:t>
            </a:r>
            <a:r>
              <a:rPr lang="en-US" dirty="0" smtClean="0"/>
              <a:t>)</a:t>
            </a:r>
          </a:p>
          <a:p>
            <a:pPr lvl="1">
              <a:lnSpc>
                <a:spcPct val="90000"/>
              </a:lnSpc>
              <a:buClr>
                <a:srgbClr val="003399"/>
              </a:buClr>
            </a:pPr>
            <a:r>
              <a:rPr lang="en-US" u="sng" dirty="0" smtClean="0">
                <a:solidFill>
                  <a:srgbClr val="FF6600"/>
                </a:solidFill>
              </a:rPr>
              <a:t>IPsec tunnel </a:t>
            </a:r>
            <a:r>
              <a:rPr lang="en-US" dirty="0" smtClean="0"/>
              <a:t>between VPN client to security gateway</a:t>
            </a:r>
          </a:p>
          <a:p>
            <a:pPr>
              <a:lnSpc>
                <a:spcPct val="90000"/>
              </a:lnSpc>
              <a:buClr>
                <a:srgbClr val="003399"/>
              </a:buClr>
            </a:pPr>
            <a:r>
              <a:rPr lang="en-US" dirty="0" smtClean="0"/>
              <a:t>Host-to-Host</a:t>
            </a:r>
          </a:p>
          <a:p>
            <a:pPr lvl="1">
              <a:lnSpc>
                <a:spcPct val="90000"/>
              </a:lnSpc>
              <a:buClr>
                <a:srgbClr val="003399"/>
              </a:buClr>
            </a:pPr>
            <a:r>
              <a:rPr lang="en-US" dirty="0" smtClean="0"/>
              <a:t>IPsec in transport mode or tunnel mode between two computing machines</a:t>
            </a:r>
          </a:p>
          <a:p>
            <a:pPr lvl="1">
              <a:lnSpc>
                <a:spcPct val="90000"/>
              </a:lnSpc>
              <a:buClr>
                <a:srgbClr val="003399"/>
              </a:buClr>
            </a:pPr>
            <a:endParaRPr lang="en-US" dirty="0"/>
          </a:p>
          <a:p>
            <a:pPr marL="914400" indent="-457200">
              <a:lnSpc>
                <a:spcPct val="90000"/>
              </a:lnSpc>
              <a:buFontTx/>
              <a:buNone/>
            </a:pPr>
            <a:r>
              <a:rPr lang="en-US" sz="1000" b="1" dirty="0" smtClean="0"/>
              <a:t>Reference</a:t>
            </a:r>
            <a:r>
              <a:rPr lang="en-US" sz="1000" dirty="0" smtClean="0"/>
              <a:t>: </a:t>
            </a:r>
            <a:endParaRPr lang="en-US" sz="1000" dirty="0"/>
          </a:p>
          <a:p>
            <a:pPr marL="914400" lvl="1" indent="-222250">
              <a:lnSpc>
                <a:spcPct val="90000"/>
              </a:lnSpc>
              <a:buFont typeface="Arial" pitchFamily="34" charset="0"/>
              <a:buChar char="•"/>
            </a:pPr>
            <a:r>
              <a:rPr lang="en-US" sz="1000" dirty="0"/>
              <a:t>http://</a:t>
            </a:r>
            <a:r>
              <a:rPr lang="en-US" sz="1000" dirty="0" smtClean="0"/>
              <a:t>en.wikipedia.org/wiki/IPsec</a:t>
            </a:r>
          </a:p>
          <a:p>
            <a:pPr marL="914400" lvl="1" indent="-222250">
              <a:lnSpc>
                <a:spcPct val="90000"/>
              </a:lnSpc>
              <a:buFont typeface="Arial" pitchFamily="34" charset="0"/>
              <a:buChar char="•"/>
            </a:pPr>
            <a:r>
              <a:rPr lang="en-US" sz="1000" dirty="0" smtClean="0"/>
              <a:t>http</a:t>
            </a:r>
            <a:r>
              <a:rPr lang="en-US" sz="1000" dirty="0"/>
              <a:t>://</a:t>
            </a:r>
            <a:r>
              <a:rPr lang="en-US" sz="1000" dirty="0" smtClean="0"/>
              <a:t>en.wikipedia.org/wiki/L2TP</a:t>
            </a:r>
          </a:p>
          <a:p>
            <a:pPr marL="914400" lvl="1" indent="-222250">
              <a:lnSpc>
                <a:spcPct val="90000"/>
              </a:lnSpc>
              <a:buFont typeface="Arial" pitchFamily="34" charset="0"/>
              <a:buChar char="•"/>
            </a:pPr>
            <a:r>
              <a:rPr lang="en-US" sz="1000" dirty="0" smtClean="0"/>
              <a:t>http</a:t>
            </a:r>
            <a:r>
              <a:rPr lang="en-US" sz="1000" dirty="0"/>
              <a:t>://</a:t>
            </a:r>
            <a:r>
              <a:rPr lang="en-US" sz="1000" dirty="0" smtClean="0"/>
              <a:t>www.cisco.com/en/US/tech/tk583/tk372/tech_configuration_examples_list.html</a:t>
            </a:r>
          </a:p>
          <a:p>
            <a:pPr marL="914400" lvl="1" indent="-222250">
              <a:lnSpc>
                <a:spcPct val="90000"/>
              </a:lnSpc>
              <a:buFont typeface="Arial" pitchFamily="34" charset="0"/>
              <a:buChar char="•"/>
            </a:pPr>
            <a:r>
              <a:rPr lang="en-US" sz="1000" dirty="0" smtClean="0"/>
              <a:t>http</a:t>
            </a:r>
            <a:r>
              <a:rPr lang="en-US" sz="1000" dirty="0"/>
              <a:t>://</a:t>
            </a:r>
            <a:r>
              <a:rPr lang="en-US" sz="1000" dirty="0" smtClean="0"/>
              <a:t>www.cisco.com/univercd/cc/td/doc/product/software/ios120/12cgcr/secur_c/scprt4/scipsec.htm</a:t>
            </a:r>
          </a:p>
          <a:p>
            <a:pPr marL="914400" lvl="1" indent="-222250">
              <a:lnSpc>
                <a:spcPct val="90000"/>
              </a:lnSpc>
              <a:buFont typeface="Arial" pitchFamily="34" charset="0"/>
              <a:buChar char="•"/>
            </a:pPr>
            <a:r>
              <a:rPr lang="en-US" sz="1000" dirty="0" smtClean="0"/>
              <a:t>RFC 4301, </a:t>
            </a:r>
            <a:r>
              <a:rPr lang="en-US" sz="1000" i="1" dirty="0"/>
              <a:t>Security Architecture for the Internet </a:t>
            </a:r>
            <a:r>
              <a:rPr lang="en-US" sz="1000" i="1" dirty="0" smtClean="0"/>
              <a:t>Protocol</a:t>
            </a:r>
            <a:r>
              <a:rPr lang="en-US" sz="1000" dirty="0" smtClean="0"/>
              <a:t> (http://tools.ietf.org/html/rfc4301)</a:t>
            </a:r>
            <a:endParaRPr lang="en-US" sz="1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834E655E-46BE-4C0E-8A51-7E1325B94C6A}" type="slidenum">
              <a:rPr lang="en-US"/>
              <a:pPr/>
              <a:t>85</a:t>
            </a:fld>
            <a:r>
              <a:rPr lang="en-US" dirty="0"/>
              <a:t> -</a:t>
            </a:r>
          </a:p>
        </p:txBody>
      </p:sp>
      <p:sp>
        <p:nvSpPr>
          <p:cNvPr id="790530" name="Rectangle 2"/>
          <p:cNvSpPr>
            <a:spLocks noGrp="1" noChangeArrowheads="1"/>
          </p:cNvSpPr>
          <p:nvPr>
            <p:ph type="title"/>
          </p:nvPr>
        </p:nvSpPr>
        <p:spPr/>
        <p:txBody>
          <a:bodyPr/>
          <a:lstStyle/>
          <a:p>
            <a:r>
              <a:rPr lang="en-US" sz="1200" dirty="0"/>
              <a:t>Virtual Private Network (VPN)</a:t>
            </a:r>
            <a:br>
              <a:rPr lang="en-US" sz="1200" dirty="0"/>
            </a:br>
            <a:r>
              <a:rPr lang="en-US" dirty="0"/>
              <a:t>Secure Sockets Layer (SSL)</a:t>
            </a:r>
          </a:p>
        </p:txBody>
      </p:sp>
      <p:sp>
        <p:nvSpPr>
          <p:cNvPr id="790531" name="Rectangle 3"/>
          <p:cNvSpPr>
            <a:spLocks noGrp="1" noChangeArrowheads="1"/>
          </p:cNvSpPr>
          <p:nvPr>
            <p:ph type="body" sz="half" idx="1"/>
          </p:nvPr>
        </p:nvSpPr>
        <p:spPr>
          <a:xfrm>
            <a:off x="381000" y="1143000"/>
            <a:ext cx="5562600" cy="5334000"/>
          </a:xfrm>
        </p:spPr>
        <p:txBody>
          <a:bodyPr/>
          <a:lstStyle/>
          <a:p>
            <a:pPr>
              <a:buFontTx/>
              <a:buNone/>
            </a:pPr>
            <a:r>
              <a:rPr lang="en-US" u="sng" dirty="0">
                <a:solidFill>
                  <a:srgbClr val="FF6600"/>
                </a:solidFill>
              </a:rPr>
              <a:t>SSL (Secure Sockets Layer)</a:t>
            </a:r>
          </a:p>
          <a:p>
            <a:r>
              <a:rPr lang="en-US" dirty="0"/>
              <a:t>Runs </a:t>
            </a:r>
            <a:r>
              <a:rPr lang="en-US" u="sng" dirty="0">
                <a:solidFill>
                  <a:srgbClr val="FF6600"/>
                </a:solidFill>
              </a:rPr>
              <a:t>between</a:t>
            </a:r>
            <a:r>
              <a:rPr lang="en-US" dirty="0"/>
              <a:t> the </a:t>
            </a:r>
            <a:r>
              <a:rPr lang="en-US" u="sng" dirty="0">
                <a:solidFill>
                  <a:srgbClr val="FF6600"/>
                </a:solidFill>
              </a:rPr>
              <a:t>Application Layer</a:t>
            </a:r>
            <a:r>
              <a:rPr lang="en-US" dirty="0"/>
              <a:t> (HTTP, SMTP, NNTP, etc) and </a:t>
            </a:r>
            <a:r>
              <a:rPr lang="en-US" u="sng" dirty="0">
                <a:solidFill>
                  <a:srgbClr val="FF6600"/>
                </a:solidFill>
              </a:rPr>
              <a:t>Transport Layer</a:t>
            </a:r>
            <a:r>
              <a:rPr lang="en-US" dirty="0"/>
              <a:t> (TCP)</a:t>
            </a:r>
          </a:p>
          <a:p>
            <a:r>
              <a:rPr lang="en-US" dirty="0"/>
              <a:t>Supports client/server’s negotiation of cryptographic algorithms:</a:t>
            </a:r>
          </a:p>
          <a:p>
            <a:pPr lvl="1"/>
            <a:r>
              <a:rPr lang="en-US" dirty="0"/>
              <a:t>Public-key cryptography: RSA, Diffie-Hellman, DSA or Fortezza</a:t>
            </a:r>
          </a:p>
          <a:p>
            <a:pPr lvl="1"/>
            <a:r>
              <a:rPr lang="en-US" dirty="0"/>
              <a:t>Symmetric ciphers: RC2, IDEA, DES, 3DES or AES</a:t>
            </a:r>
          </a:p>
          <a:p>
            <a:pPr lvl="1"/>
            <a:r>
              <a:rPr lang="en-US" dirty="0"/>
              <a:t>One-way hash functions: MD5 or SHA</a:t>
            </a:r>
          </a:p>
        </p:txBody>
      </p:sp>
      <p:graphicFrame>
        <p:nvGraphicFramePr>
          <p:cNvPr id="790532" name="Object 4"/>
          <p:cNvGraphicFramePr>
            <a:graphicFrameLocks noGrp="1" noChangeAspect="1"/>
          </p:cNvGraphicFramePr>
          <p:nvPr>
            <p:ph sz="half" idx="2"/>
          </p:nvPr>
        </p:nvGraphicFramePr>
        <p:xfrm>
          <a:off x="6181725" y="1530350"/>
          <a:ext cx="2886075" cy="4254500"/>
        </p:xfrm>
        <a:graphic>
          <a:graphicData uri="http://schemas.openxmlformats.org/presentationml/2006/ole">
            <mc:AlternateContent xmlns:mc="http://schemas.openxmlformats.org/markup-compatibility/2006">
              <mc:Choice xmlns:v="urn:schemas-microsoft-com:vml" Requires="v">
                <p:oleObj spid="_x0000_s790553" name="Visio" r:id="rId4" imgW="3470850" imgH="5114806" progId="Visio.Drawing.11">
                  <p:embed/>
                </p:oleObj>
              </mc:Choice>
              <mc:Fallback>
                <p:oleObj name="Visio" r:id="rId4" imgW="3470850" imgH="5114806"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5" y="1530350"/>
                        <a:ext cx="2886075"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0533" name="Text Box 5"/>
          <p:cNvSpPr txBox="1">
            <a:spLocks noChangeArrowheads="1"/>
          </p:cNvSpPr>
          <p:nvPr/>
        </p:nvSpPr>
        <p:spPr bwMode="auto">
          <a:xfrm>
            <a:off x="4651375" y="6535579"/>
            <a:ext cx="276229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http://wp.netscape.com/eng/ssl3/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r>
              <a:rPr lang="en-US" dirty="0"/>
              <a:t>- </a:t>
            </a:r>
            <a:fld id="{2DFEC93A-6837-4302-9452-6B87522CAC59}" type="slidenum">
              <a:rPr lang="en-US"/>
              <a:pPr/>
              <a:t>86</a:t>
            </a:fld>
            <a:r>
              <a:rPr lang="en-US" dirty="0"/>
              <a:t> -</a:t>
            </a:r>
          </a:p>
        </p:txBody>
      </p:sp>
      <p:sp>
        <p:nvSpPr>
          <p:cNvPr id="792578" name="Rectangle 2"/>
          <p:cNvSpPr>
            <a:spLocks noGrp="1" noChangeArrowheads="1"/>
          </p:cNvSpPr>
          <p:nvPr>
            <p:ph type="title"/>
          </p:nvPr>
        </p:nvSpPr>
        <p:spPr/>
        <p:txBody>
          <a:bodyPr/>
          <a:lstStyle/>
          <a:p>
            <a:r>
              <a:rPr lang="en-US" sz="1200" dirty="0"/>
              <a:t>Virtual Private Network (VPN)</a:t>
            </a:r>
            <a:br>
              <a:rPr lang="en-US" sz="1200" dirty="0"/>
            </a:br>
            <a:r>
              <a:rPr lang="en-US" dirty="0"/>
              <a:t>Secure Sockets Layer (SSL)</a:t>
            </a:r>
          </a:p>
        </p:txBody>
      </p:sp>
      <p:sp>
        <p:nvSpPr>
          <p:cNvPr id="792579" name="Rectangle 3"/>
          <p:cNvSpPr>
            <a:spLocks noGrp="1" noChangeArrowheads="1"/>
          </p:cNvSpPr>
          <p:nvPr>
            <p:ph type="body" sz="half" idx="1"/>
          </p:nvPr>
        </p:nvSpPr>
        <p:spPr>
          <a:xfrm>
            <a:off x="228600" y="1143000"/>
            <a:ext cx="4953000" cy="5410200"/>
          </a:xfrm>
        </p:spPr>
        <p:txBody>
          <a:bodyPr/>
          <a:lstStyle/>
          <a:p>
            <a:r>
              <a:rPr lang="en-US" dirty="0"/>
              <a:t>SSL works in two modes:</a:t>
            </a:r>
          </a:p>
          <a:p>
            <a:pPr lvl="1">
              <a:buClr>
                <a:srgbClr val="003399"/>
              </a:buClr>
              <a:buFont typeface="Arial" charset="0"/>
              <a:buChar char="–"/>
            </a:pPr>
            <a:r>
              <a:rPr lang="en-US" u="sng" dirty="0">
                <a:solidFill>
                  <a:srgbClr val="FF6600"/>
                </a:solidFill>
              </a:rPr>
              <a:t>Application embedded</a:t>
            </a:r>
            <a:r>
              <a:rPr lang="en-US" dirty="0"/>
              <a:t>.  i.e. HTTPS</a:t>
            </a:r>
          </a:p>
          <a:p>
            <a:pPr lvl="1">
              <a:buClr>
                <a:srgbClr val="003399"/>
              </a:buClr>
              <a:buFont typeface="Arial" charset="0"/>
              <a:buChar char="–"/>
            </a:pPr>
            <a:r>
              <a:rPr lang="en-US" u="sng" dirty="0">
                <a:solidFill>
                  <a:srgbClr val="FF6600"/>
                </a:solidFill>
              </a:rPr>
              <a:t>SSL Tunnel</a:t>
            </a:r>
            <a:r>
              <a:rPr lang="en-US" dirty="0"/>
              <a:t> or </a:t>
            </a:r>
            <a:r>
              <a:rPr lang="en-US" u="sng" dirty="0">
                <a:solidFill>
                  <a:srgbClr val="FF6600"/>
                </a:solidFill>
              </a:rPr>
              <a:t>SSL VPN</a:t>
            </a:r>
            <a:r>
              <a:rPr lang="en-US" dirty="0"/>
              <a:t> (e.g. OpenVPN)</a:t>
            </a:r>
          </a:p>
          <a:p>
            <a:r>
              <a:rPr lang="en-US" dirty="0"/>
              <a:t>SSL VPN is less complex than IPsec…</a:t>
            </a:r>
          </a:p>
          <a:p>
            <a:pPr lvl="1"/>
            <a:r>
              <a:rPr lang="en-US" dirty="0"/>
              <a:t>Unlike IPsec, SSL protocol sits on top of Transport Layer stack.</a:t>
            </a:r>
          </a:p>
          <a:p>
            <a:pPr lvl="1"/>
            <a:r>
              <a:rPr lang="en-US" dirty="0"/>
              <a:t>OpenVPN (a.k.a. user-space VPN) because unlike IPsec, it operates out side of OS kernel.</a:t>
            </a:r>
          </a:p>
          <a:p>
            <a:pPr lvl="1"/>
            <a:r>
              <a:rPr lang="en-US" dirty="0"/>
              <a:t>SSL is more flexible in supporting multiple cryptographic algorithms </a:t>
            </a:r>
          </a:p>
        </p:txBody>
      </p:sp>
      <p:graphicFrame>
        <p:nvGraphicFramePr>
          <p:cNvPr id="792580" name="Object 4"/>
          <p:cNvGraphicFramePr>
            <a:graphicFrameLocks noGrp="1" noChangeAspect="1"/>
          </p:cNvGraphicFramePr>
          <p:nvPr>
            <p:ph sz="quarter" idx="2"/>
          </p:nvPr>
        </p:nvGraphicFramePr>
        <p:xfrm>
          <a:off x="5470525" y="1143000"/>
          <a:ext cx="3052763" cy="2006600"/>
        </p:xfrm>
        <a:graphic>
          <a:graphicData uri="http://schemas.openxmlformats.org/presentationml/2006/ole">
            <mc:AlternateContent xmlns:mc="http://schemas.openxmlformats.org/markup-compatibility/2006">
              <mc:Choice xmlns:v="urn:schemas-microsoft-com:vml" Requires="v">
                <p:oleObj spid="_x0000_s792621" name="Visio" r:id="rId4" imgW="4603492" imgH="3025795" progId="Visio.Drawing.11">
                  <p:embed/>
                </p:oleObj>
              </mc:Choice>
              <mc:Fallback>
                <p:oleObj name="Visio" r:id="rId4" imgW="4603492" imgH="3025795"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5" y="1143000"/>
                        <a:ext cx="305276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2581" name="Object 5"/>
          <p:cNvGraphicFramePr>
            <a:graphicFrameLocks noGrp="1" noChangeAspect="1"/>
          </p:cNvGraphicFramePr>
          <p:nvPr>
            <p:ph sz="quarter" idx="3"/>
          </p:nvPr>
        </p:nvGraphicFramePr>
        <p:xfrm>
          <a:off x="5349875" y="3368675"/>
          <a:ext cx="3298825" cy="3251200"/>
        </p:xfrm>
        <a:graphic>
          <a:graphicData uri="http://schemas.openxmlformats.org/presentationml/2006/ole">
            <mc:AlternateContent xmlns:mc="http://schemas.openxmlformats.org/markup-compatibility/2006">
              <mc:Choice xmlns:v="urn:schemas-microsoft-com:vml" Requires="v">
                <p:oleObj spid="_x0000_s792622" name="Visio" r:id="rId6" imgW="5155387" imgH="5079779" progId="Visio.Drawing.11">
                  <p:embed/>
                </p:oleObj>
              </mc:Choice>
              <mc:Fallback>
                <p:oleObj name="Visio" r:id="rId6" imgW="5155387" imgH="5079779" progId="Visio.Drawing.11">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875" y="3368675"/>
                        <a:ext cx="329882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DC417F13-08A2-42F7-8D70-B0CA41880A9D}" type="slidenum">
              <a:rPr lang="en-US"/>
              <a:pPr/>
              <a:t>87</a:t>
            </a:fld>
            <a:r>
              <a:rPr lang="en-US" dirty="0"/>
              <a:t> -</a:t>
            </a:r>
          </a:p>
        </p:txBody>
      </p:sp>
      <p:sp>
        <p:nvSpPr>
          <p:cNvPr id="794626" name="Rectangle 2"/>
          <p:cNvSpPr>
            <a:spLocks noGrp="1" noChangeArrowheads="1"/>
          </p:cNvSpPr>
          <p:nvPr>
            <p:ph type="title"/>
          </p:nvPr>
        </p:nvSpPr>
        <p:spPr/>
        <p:txBody>
          <a:bodyPr/>
          <a:lstStyle/>
          <a:p>
            <a:r>
              <a:rPr lang="en-US" sz="1200" dirty="0"/>
              <a:t>Virtual Private Network (VPN)</a:t>
            </a:r>
            <a:br>
              <a:rPr lang="en-US" sz="1200" dirty="0"/>
            </a:br>
            <a:r>
              <a:rPr lang="en-US" dirty="0"/>
              <a:t>Transport Layer Security (TLS)</a:t>
            </a:r>
          </a:p>
        </p:txBody>
      </p:sp>
      <p:sp>
        <p:nvSpPr>
          <p:cNvPr id="794627" name="Rectangle 3"/>
          <p:cNvSpPr>
            <a:spLocks noGrp="1" noChangeArrowheads="1"/>
          </p:cNvSpPr>
          <p:nvPr>
            <p:ph type="body" sz="half" idx="1"/>
          </p:nvPr>
        </p:nvSpPr>
        <p:spPr>
          <a:xfrm>
            <a:off x="457200" y="1143000"/>
            <a:ext cx="5562600" cy="5181600"/>
          </a:xfrm>
        </p:spPr>
        <p:txBody>
          <a:bodyPr/>
          <a:lstStyle/>
          <a:p>
            <a:pPr>
              <a:buClr>
                <a:srgbClr val="003399"/>
              </a:buClr>
            </a:pPr>
            <a:r>
              <a:rPr lang="en-US" u="sng" dirty="0">
                <a:solidFill>
                  <a:srgbClr val="FF6600"/>
                </a:solidFill>
              </a:rPr>
              <a:t>TLS 1.0 (Transport Layer Security)</a:t>
            </a:r>
            <a:r>
              <a:rPr lang="en-US" dirty="0"/>
              <a:t> (RFC 2246) is defined </a:t>
            </a:r>
            <a:r>
              <a:rPr lang="en-US" u="sng" dirty="0">
                <a:solidFill>
                  <a:srgbClr val="FF6600"/>
                </a:solidFill>
              </a:rPr>
              <a:t>base on SSL </a:t>
            </a:r>
            <a:r>
              <a:rPr lang="en-US" u="sng" dirty="0" smtClean="0">
                <a:solidFill>
                  <a:srgbClr val="FF6600"/>
                </a:solidFill>
              </a:rPr>
              <a:t>3.0</a:t>
            </a:r>
            <a:endParaRPr lang="en-US" dirty="0"/>
          </a:p>
          <a:p>
            <a:pPr>
              <a:buClr>
                <a:srgbClr val="003399"/>
              </a:buClr>
            </a:pPr>
            <a:r>
              <a:rPr lang="en-US" u="sng" dirty="0">
                <a:solidFill>
                  <a:srgbClr val="FF6600"/>
                </a:solidFill>
              </a:rPr>
              <a:t>TLS and SSL protocols are not interchangeable</a:t>
            </a:r>
            <a:r>
              <a:rPr lang="en-US" dirty="0"/>
              <a:t>. (during a client/server session)</a:t>
            </a:r>
          </a:p>
          <a:p>
            <a:pPr>
              <a:buClr>
                <a:srgbClr val="003399"/>
              </a:buClr>
            </a:pPr>
            <a:r>
              <a:rPr lang="en-US" dirty="0"/>
              <a:t>The </a:t>
            </a:r>
            <a:r>
              <a:rPr lang="en-US" u="sng" dirty="0">
                <a:solidFill>
                  <a:srgbClr val="FF6600"/>
                </a:solidFill>
              </a:rPr>
              <a:t>selection</a:t>
            </a:r>
            <a:r>
              <a:rPr lang="en-US" dirty="0"/>
              <a:t> of TLS or SSL is </a:t>
            </a:r>
            <a:r>
              <a:rPr lang="en-US" u="sng" dirty="0">
                <a:solidFill>
                  <a:srgbClr val="FF6600"/>
                </a:solidFill>
              </a:rPr>
              <a:t>negotiated</a:t>
            </a:r>
            <a:r>
              <a:rPr lang="en-US" dirty="0"/>
              <a:t> between client/server at the “</a:t>
            </a:r>
            <a:r>
              <a:rPr lang="en-US" u="sng" dirty="0">
                <a:solidFill>
                  <a:srgbClr val="FF6600"/>
                </a:solidFill>
              </a:rPr>
              <a:t>hello</a:t>
            </a:r>
            <a:r>
              <a:rPr lang="en-US" dirty="0" smtClean="0"/>
              <a:t>”.</a:t>
            </a:r>
            <a:endParaRPr lang="en-US" dirty="0"/>
          </a:p>
        </p:txBody>
      </p:sp>
      <p:graphicFrame>
        <p:nvGraphicFramePr>
          <p:cNvPr id="794628" name="Object 4"/>
          <p:cNvGraphicFramePr>
            <a:graphicFrameLocks noGrp="1" noChangeAspect="1"/>
          </p:cNvGraphicFramePr>
          <p:nvPr>
            <p:ph sz="half" idx="2"/>
          </p:nvPr>
        </p:nvGraphicFramePr>
        <p:xfrm>
          <a:off x="6096000" y="1301750"/>
          <a:ext cx="2886075" cy="4254500"/>
        </p:xfrm>
        <a:graphic>
          <a:graphicData uri="http://schemas.openxmlformats.org/presentationml/2006/ole">
            <mc:AlternateContent xmlns:mc="http://schemas.openxmlformats.org/markup-compatibility/2006">
              <mc:Choice xmlns:v="urn:schemas-microsoft-com:vml" Requires="v">
                <p:oleObj spid="_x0000_s794649" name="Visio" r:id="rId4" imgW="3470841" imgH="5114648" progId="Visio.Drawing.11">
                  <p:embed/>
                </p:oleObj>
              </mc:Choice>
              <mc:Fallback>
                <p:oleObj name="Visio" r:id="rId4" imgW="3470841" imgH="5114648"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301750"/>
                        <a:ext cx="2886075"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4629" name="Text Box 5"/>
          <p:cNvSpPr txBox="1">
            <a:spLocks noChangeArrowheads="1"/>
          </p:cNvSpPr>
          <p:nvPr/>
        </p:nvSpPr>
        <p:spPr bwMode="auto">
          <a:xfrm>
            <a:off x="4648200" y="6553200"/>
            <a:ext cx="2701381"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http://www.ietf.org/rfc/rfc2246.txt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dirty="0"/>
              <a:t>- </a:t>
            </a:r>
            <a:fld id="{AF71E62E-877E-46A2-A402-44A4F564709D}" type="slidenum">
              <a:rPr lang="en-US"/>
              <a:pPr/>
              <a:t>88</a:t>
            </a:fld>
            <a:r>
              <a:rPr lang="en-US" dirty="0"/>
              <a:t> -</a:t>
            </a:r>
          </a:p>
        </p:txBody>
      </p:sp>
      <p:sp>
        <p:nvSpPr>
          <p:cNvPr id="796674" name="Rectangle 2"/>
          <p:cNvSpPr>
            <a:spLocks noGrp="1" noChangeArrowheads="1"/>
          </p:cNvSpPr>
          <p:nvPr>
            <p:ph type="title"/>
          </p:nvPr>
        </p:nvSpPr>
        <p:spPr/>
        <p:txBody>
          <a:bodyPr/>
          <a:lstStyle/>
          <a:p>
            <a:r>
              <a:rPr lang="en-US" sz="1200" dirty="0"/>
              <a:t>Virtual Private Network (VPN)</a:t>
            </a:r>
            <a:br>
              <a:rPr lang="en-US" sz="1200" dirty="0"/>
            </a:br>
            <a:r>
              <a:rPr lang="en-US" dirty="0"/>
              <a:t>Secure Shell (SSH)</a:t>
            </a:r>
          </a:p>
        </p:txBody>
      </p:sp>
      <p:sp>
        <p:nvSpPr>
          <p:cNvPr id="796675" name="Rectangle 3"/>
          <p:cNvSpPr>
            <a:spLocks noGrp="1" noChangeArrowheads="1"/>
          </p:cNvSpPr>
          <p:nvPr>
            <p:ph type="body" sz="half" idx="1"/>
          </p:nvPr>
        </p:nvSpPr>
        <p:spPr>
          <a:xfrm>
            <a:off x="457200" y="1143000"/>
            <a:ext cx="6096000" cy="5181600"/>
          </a:xfrm>
        </p:spPr>
        <p:txBody>
          <a:bodyPr/>
          <a:lstStyle/>
          <a:p>
            <a:pPr>
              <a:lnSpc>
                <a:spcPct val="90000"/>
              </a:lnSpc>
              <a:buClr>
                <a:srgbClr val="003399"/>
              </a:buClr>
            </a:pPr>
            <a:r>
              <a:rPr lang="en-US" u="sng" dirty="0">
                <a:solidFill>
                  <a:srgbClr val="FF6600"/>
                </a:solidFill>
              </a:rPr>
              <a:t>SSH (Secure Shell)</a:t>
            </a:r>
            <a:r>
              <a:rPr lang="en-US" dirty="0"/>
              <a:t> is a secure replacement for the r* programs (rlogin, rsh, rcp, rexec, etc.)</a:t>
            </a:r>
          </a:p>
          <a:p>
            <a:pPr>
              <a:lnSpc>
                <a:spcPct val="90000"/>
              </a:lnSpc>
              <a:buClr>
                <a:srgbClr val="003399"/>
              </a:buClr>
            </a:pPr>
            <a:r>
              <a:rPr lang="en-US" dirty="0"/>
              <a:t>SSH uses </a:t>
            </a:r>
            <a:r>
              <a:rPr lang="en-US" u="sng" dirty="0">
                <a:solidFill>
                  <a:srgbClr val="FF6600"/>
                </a:solidFill>
              </a:rPr>
              <a:t>public-key to authenticate users</a:t>
            </a:r>
            <a:r>
              <a:rPr lang="en-US" dirty="0"/>
              <a:t>, and supports variety of </a:t>
            </a:r>
            <a:r>
              <a:rPr lang="en-US" u="sng" dirty="0">
                <a:solidFill>
                  <a:srgbClr val="FF6600"/>
                </a:solidFill>
              </a:rPr>
              <a:t>cryptography</a:t>
            </a:r>
            <a:r>
              <a:rPr lang="en-US" u="sng" dirty="0">
                <a:solidFill>
                  <a:srgbClr val="FF9900"/>
                </a:solidFill>
              </a:rPr>
              <a:t> </a:t>
            </a:r>
            <a:r>
              <a:rPr lang="en-US" u="sng" dirty="0">
                <a:solidFill>
                  <a:srgbClr val="FF6600"/>
                </a:solidFill>
              </a:rPr>
              <a:t>algorithms: Blowfish, 3DES, IDEA</a:t>
            </a:r>
            <a:r>
              <a:rPr lang="en-US" dirty="0"/>
              <a:t>, etc.</a:t>
            </a:r>
          </a:p>
          <a:p>
            <a:pPr>
              <a:lnSpc>
                <a:spcPct val="90000"/>
              </a:lnSpc>
              <a:buClr>
                <a:srgbClr val="003399"/>
              </a:buClr>
            </a:pPr>
            <a:r>
              <a:rPr lang="en-US" dirty="0"/>
              <a:t>SSH protects:</a:t>
            </a:r>
          </a:p>
          <a:p>
            <a:pPr lvl="1">
              <a:lnSpc>
                <a:spcPct val="90000"/>
              </a:lnSpc>
              <a:buClr>
                <a:srgbClr val="003399"/>
              </a:buClr>
            </a:pPr>
            <a:r>
              <a:rPr lang="en-US" sz="1800" dirty="0"/>
              <a:t>Eavesdropping of data transmitted over the network</a:t>
            </a:r>
            <a:r>
              <a:rPr lang="en-US" sz="1800" dirty="0" smtClean="0"/>
              <a:t>.</a:t>
            </a:r>
            <a:endParaRPr lang="en-US" sz="1800" dirty="0"/>
          </a:p>
          <a:p>
            <a:pPr lvl="1">
              <a:lnSpc>
                <a:spcPct val="90000"/>
              </a:lnSpc>
              <a:buClr>
                <a:srgbClr val="003399"/>
              </a:buClr>
            </a:pPr>
            <a:r>
              <a:rPr lang="en-US" sz="1800" dirty="0"/>
              <a:t>Manipulation of data at intermediate elements in the network (e.g. routers</a:t>
            </a:r>
            <a:r>
              <a:rPr lang="en-US" sz="1800" dirty="0" smtClean="0"/>
              <a:t>).</a:t>
            </a:r>
            <a:endParaRPr lang="en-US" sz="1800" dirty="0"/>
          </a:p>
          <a:p>
            <a:pPr lvl="1">
              <a:lnSpc>
                <a:spcPct val="90000"/>
              </a:lnSpc>
              <a:buClr>
                <a:srgbClr val="003399"/>
              </a:buClr>
            </a:pPr>
            <a:r>
              <a:rPr lang="en-US" sz="1800" dirty="0"/>
              <a:t>IP address spoofing where an attack hosts pretends to be a trusted host by sending packets with the source address of the trusted host</a:t>
            </a:r>
            <a:r>
              <a:rPr lang="en-US" sz="1800" dirty="0" smtClean="0"/>
              <a:t>.</a:t>
            </a:r>
            <a:endParaRPr lang="en-US" sz="1800" dirty="0"/>
          </a:p>
          <a:p>
            <a:pPr lvl="1">
              <a:lnSpc>
                <a:spcPct val="90000"/>
              </a:lnSpc>
              <a:buClr>
                <a:srgbClr val="003399"/>
              </a:buClr>
            </a:pPr>
            <a:r>
              <a:rPr lang="en-US" sz="1800" dirty="0"/>
              <a:t>DNS spoofing of trusted host names/IP addresses. </a:t>
            </a:r>
          </a:p>
          <a:p>
            <a:pPr lvl="1">
              <a:lnSpc>
                <a:spcPct val="90000"/>
              </a:lnSpc>
              <a:buClr>
                <a:srgbClr val="003399"/>
              </a:buClr>
            </a:pPr>
            <a:r>
              <a:rPr lang="en-US" sz="1800" dirty="0"/>
              <a:t>IP source </a:t>
            </a:r>
            <a:r>
              <a:rPr lang="en-US" sz="1800" dirty="0" smtClean="0"/>
              <a:t>routing</a:t>
            </a:r>
            <a:endParaRPr lang="en-US" sz="1800" dirty="0"/>
          </a:p>
        </p:txBody>
      </p:sp>
      <p:graphicFrame>
        <p:nvGraphicFramePr>
          <p:cNvPr id="796676" name="Object 4"/>
          <p:cNvGraphicFramePr>
            <a:graphicFrameLocks noGrp="1" noChangeAspect="1"/>
          </p:cNvGraphicFramePr>
          <p:nvPr>
            <p:ph sz="half" idx="2"/>
          </p:nvPr>
        </p:nvGraphicFramePr>
        <p:xfrm>
          <a:off x="6280150" y="2438400"/>
          <a:ext cx="2559050" cy="2559050"/>
        </p:xfrm>
        <a:graphic>
          <a:graphicData uri="http://schemas.openxmlformats.org/presentationml/2006/ole">
            <mc:AlternateContent xmlns:mc="http://schemas.openxmlformats.org/markup-compatibility/2006">
              <mc:Choice xmlns:v="urn:schemas-microsoft-com:vml" Requires="v">
                <p:oleObj spid="_x0000_s796697" name="Visio" r:id="rId4" imgW="2787015" imgH="2787015" progId="Visio.Drawing.11">
                  <p:embed/>
                </p:oleObj>
              </mc:Choice>
              <mc:Fallback>
                <p:oleObj name="Visio" r:id="rId4" imgW="2787015" imgH="2787015"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150" y="2438400"/>
                        <a:ext cx="255905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6677" name="Text Box 5"/>
          <p:cNvSpPr txBox="1">
            <a:spLocks noChangeArrowheads="1"/>
          </p:cNvSpPr>
          <p:nvPr/>
        </p:nvSpPr>
        <p:spPr bwMode="auto">
          <a:xfrm>
            <a:off x="4648200" y="6535579"/>
            <a:ext cx="2701381"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dirty="0">
                <a:solidFill>
                  <a:srgbClr val="003399"/>
                </a:solidFill>
              </a:rPr>
              <a:t>http://www.ietf.org/rfc/rfc4251.txt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p:txBody>
          <a:bodyPr/>
          <a:lstStyle/>
          <a:p>
            <a:r>
              <a:rPr lang="en-US" dirty="0" smtClean="0"/>
              <a:t>Why PPP can utilize PPTP and L2TP?</a:t>
            </a:r>
          </a:p>
          <a:p>
            <a:pPr lvl="1"/>
            <a:r>
              <a:rPr lang="en-US" dirty="0" smtClean="0"/>
              <a:t> </a:t>
            </a:r>
          </a:p>
          <a:p>
            <a:endParaRPr lang="en-US" dirty="0" smtClean="0"/>
          </a:p>
          <a:p>
            <a:r>
              <a:rPr lang="en-US" dirty="0" smtClean="0"/>
              <a:t>What are the two primary purposes to use GRE?</a:t>
            </a:r>
          </a:p>
          <a:p>
            <a:pPr lvl="1"/>
            <a:r>
              <a:rPr lang="en-US" dirty="0" smtClean="0"/>
              <a:t> </a:t>
            </a:r>
            <a:br>
              <a:rPr lang="en-US" dirty="0" smtClean="0"/>
            </a:br>
            <a:endParaRPr lang="en-US" dirty="0" smtClean="0"/>
          </a:p>
          <a:p>
            <a:pPr lvl="1"/>
            <a:r>
              <a:rPr lang="en-US" dirty="0" smtClean="0"/>
              <a:t> </a:t>
            </a:r>
          </a:p>
          <a:p>
            <a:endParaRPr lang="en-US" dirty="0" smtClean="0"/>
          </a:p>
          <a:p>
            <a:r>
              <a:rPr lang="en-US" dirty="0" smtClean="0"/>
              <a:t>What are the two operating modes for IPsec?</a:t>
            </a:r>
          </a:p>
          <a:p>
            <a:pPr lvl="1"/>
            <a:r>
              <a:rPr lang="en-US" dirty="0" smtClean="0"/>
              <a:t>  </a:t>
            </a:r>
          </a:p>
          <a:p>
            <a:pPr lvl="1"/>
            <a:r>
              <a:rPr lang="en-US" dirty="0" smtClean="0"/>
              <a:t>  </a:t>
            </a:r>
          </a:p>
          <a:p>
            <a:endParaRPr lang="en-US" dirty="0" smtClean="0"/>
          </a:p>
        </p:txBody>
      </p:sp>
      <p:sp>
        <p:nvSpPr>
          <p:cNvPr id="5" name="Slide Number Placeholder 4"/>
          <p:cNvSpPr>
            <a:spLocks noGrp="1"/>
          </p:cNvSpPr>
          <p:nvPr>
            <p:ph type="sldNum" sz="quarter" idx="10"/>
          </p:nvPr>
        </p:nvSpPr>
        <p:spPr/>
        <p:txBody>
          <a:bodyPr/>
          <a:lstStyle/>
          <a:p>
            <a:r>
              <a:rPr lang="en-US" dirty="0" smtClean="0"/>
              <a:t>- </a:t>
            </a:r>
            <a:fld id="{EB992ABE-59B8-4C76-8934-633B293D8016}" type="slidenum">
              <a:rPr lang="en-US" smtClean="0"/>
              <a:pPr/>
              <a:t>89</a:t>
            </a:fld>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D1CBEEB9-381A-4F04-AA35-10F2A3B00CFC}" type="slidenum">
              <a:rPr lang="en-US"/>
              <a:pPr/>
              <a:t>9</a:t>
            </a:fld>
            <a:r>
              <a:rPr lang="en-US" dirty="0"/>
              <a:t> -</a:t>
            </a:r>
          </a:p>
        </p:txBody>
      </p:sp>
      <p:sp>
        <p:nvSpPr>
          <p:cNvPr id="669698" name="Rectangle 2"/>
          <p:cNvSpPr>
            <a:spLocks noGrp="1" noChangeArrowheads="1"/>
          </p:cNvSpPr>
          <p:nvPr>
            <p:ph type="title"/>
          </p:nvPr>
        </p:nvSpPr>
        <p:spPr/>
        <p:txBody>
          <a:bodyPr/>
          <a:lstStyle/>
          <a:p>
            <a:r>
              <a:rPr lang="en-US" sz="1200" dirty="0"/>
              <a:t>Security of Physical Layer</a:t>
            </a:r>
            <a:br>
              <a:rPr lang="en-US" sz="1200" dirty="0"/>
            </a:br>
            <a:r>
              <a:rPr lang="en-US" dirty="0"/>
              <a:t>Transport Media</a:t>
            </a:r>
          </a:p>
        </p:txBody>
      </p:sp>
      <p:sp>
        <p:nvSpPr>
          <p:cNvPr id="669699" name="Rectangle 3"/>
          <p:cNvSpPr>
            <a:spLocks noGrp="1" noChangeArrowheads="1"/>
          </p:cNvSpPr>
          <p:nvPr>
            <p:ph type="body" idx="1"/>
          </p:nvPr>
        </p:nvSpPr>
        <p:spPr/>
        <p:txBody>
          <a:bodyPr/>
          <a:lstStyle/>
          <a:p>
            <a:pPr>
              <a:buClr>
                <a:srgbClr val="003399"/>
              </a:buClr>
            </a:pPr>
            <a:r>
              <a:rPr lang="en-US" u="sng" dirty="0">
                <a:solidFill>
                  <a:srgbClr val="FF6600"/>
                </a:solidFill>
              </a:rPr>
              <a:t>Physical</a:t>
            </a:r>
            <a:r>
              <a:rPr lang="en-US" dirty="0"/>
              <a:t> protection of </a:t>
            </a:r>
            <a:r>
              <a:rPr lang="en-US" u="sng" dirty="0">
                <a:solidFill>
                  <a:srgbClr val="FF6600"/>
                </a:solidFill>
              </a:rPr>
              <a:t>transport media</a:t>
            </a:r>
          </a:p>
          <a:p>
            <a:pPr lvl="1">
              <a:buClr>
                <a:srgbClr val="003399"/>
              </a:buClr>
            </a:pPr>
            <a:r>
              <a:rPr lang="en-US" dirty="0"/>
              <a:t>Cables/ Fibers: Casings (Concrete, Steel pipe, Plastic, etc.)</a:t>
            </a:r>
          </a:p>
          <a:p>
            <a:pPr lvl="1">
              <a:buClr>
                <a:srgbClr val="003399"/>
              </a:buClr>
            </a:pPr>
            <a:r>
              <a:rPr lang="en-US" dirty="0"/>
              <a:t>RF: Allocation of radio spectrum, power of RF, selection of </a:t>
            </a:r>
            <a:r>
              <a:rPr lang="en-US" dirty="0" smtClean="0"/>
              <a:t>line-of-sight </a:t>
            </a:r>
            <a:r>
              <a:rPr lang="en-US" dirty="0"/>
              <a:t>(LOS</a:t>
            </a:r>
            <a:r>
              <a:rPr lang="en-US" dirty="0" smtClean="0"/>
              <a:t>), </a:t>
            </a:r>
            <a:r>
              <a:rPr lang="en-US" dirty="0"/>
              <a:t>protection from element (rain, ice, air</a:t>
            </a:r>
            <a:r>
              <a:rPr lang="en-US" dirty="0" smtClean="0"/>
              <a:t>)</a:t>
            </a:r>
            <a:endParaRPr lang="en-US" dirty="0"/>
          </a:p>
          <a:p>
            <a:pPr lvl="1">
              <a:buClr>
                <a:srgbClr val="003399"/>
              </a:buClr>
            </a:pPr>
            <a:r>
              <a:rPr lang="en-US" dirty="0"/>
              <a:t>Optical: Selection of transport medium, light wave spectrum (multi-mode), LOS and strength of light beam (e.g. LASER, single-mode</a:t>
            </a:r>
            <a:r>
              <a:rPr lang="en-US" dirty="0" smtClean="0"/>
              <a:t>)</a:t>
            </a:r>
            <a:endParaRPr lang="en-US" dirty="0"/>
          </a:p>
          <a:p>
            <a:pPr>
              <a:buClr>
                <a:srgbClr val="003399"/>
              </a:buClr>
            </a:pPr>
            <a:r>
              <a:rPr lang="en-US" u="sng" dirty="0">
                <a:solidFill>
                  <a:srgbClr val="FF6600"/>
                </a:solidFill>
              </a:rPr>
              <a:t>Path Diversity</a:t>
            </a:r>
            <a:r>
              <a:rPr lang="en-US" dirty="0"/>
              <a:t> of </a:t>
            </a:r>
            <a:r>
              <a:rPr lang="en-US" u="sng" dirty="0">
                <a:solidFill>
                  <a:srgbClr val="FF6600"/>
                </a:solidFill>
              </a:rPr>
              <a:t>transport media</a:t>
            </a:r>
          </a:p>
          <a:p>
            <a:pPr lvl="1">
              <a:buClr>
                <a:srgbClr val="003399"/>
              </a:buClr>
            </a:pPr>
            <a:r>
              <a:rPr lang="en-US" dirty="0"/>
              <a:t>Cables / Fibers: Geographic </a:t>
            </a:r>
            <a:r>
              <a:rPr lang="en-US" dirty="0" smtClean="0"/>
              <a:t>diversity</a:t>
            </a:r>
            <a:endParaRPr lang="en-US" dirty="0"/>
          </a:p>
          <a:p>
            <a:pPr lvl="1">
              <a:buClr>
                <a:srgbClr val="003399"/>
              </a:buClr>
            </a:pPr>
            <a:r>
              <a:rPr lang="en-US" dirty="0"/>
              <a:t>RF: Utilization of radio channels, coverage </a:t>
            </a:r>
            <a:r>
              <a:rPr lang="en-US" dirty="0" smtClean="0"/>
              <a:t>area</a:t>
            </a:r>
            <a:endParaRPr lang="en-US" dirty="0"/>
          </a:p>
          <a:p>
            <a:pPr lvl="1">
              <a:buClr>
                <a:srgbClr val="003399"/>
              </a:buClr>
            </a:pPr>
            <a:r>
              <a:rPr lang="en-US" dirty="0"/>
              <a:t>Optical: </a:t>
            </a:r>
            <a:r>
              <a:rPr lang="en-US" dirty="0" smtClean="0"/>
              <a:t>Multi-mode</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Answers:</a:t>
            </a:r>
            <a:endParaRPr lang="en-US" dirty="0"/>
          </a:p>
        </p:txBody>
      </p:sp>
      <p:sp>
        <p:nvSpPr>
          <p:cNvPr id="7" name="Content Placeholder 6"/>
          <p:cNvSpPr>
            <a:spLocks noGrp="1"/>
          </p:cNvSpPr>
          <p:nvPr>
            <p:ph idx="1"/>
          </p:nvPr>
        </p:nvSpPr>
        <p:spPr/>
        <p:txBody>
          <a:bodyPr/>
          <a:lstStyle/>
          <a:p>
            <a:r>
              <a:rPr lang="en-US" dirty="0" smtClean="0"/>
              <a:t>Why PPP can utilize PPTP and L2TP?</a:t>
            </a:r>
          </a:p>
          <a:p>
            <a:pPr lvl="1">
              <a:buClr>
                <a:srgbClr val="003399"/>
              </a:buClr>
            </a:pPr>
            <a:r>
              <a:rPr lang="en-US" u="sng" dirty="0" smtClean="0">
                <a:solidFill>
                  <a:srgbClr val="FF6600"/>
                </a:solidFill>
              </a:rPr>
              <a:t>Because PPP allows multiple protocols per session</a:t>
            </a:r>
          </a:p>
          <a:p>
            <a:endParaRPr lang="en-US" dirty="0" smtClean="0"/>
          </a:p>
          <a:p>
            <a:r>
              <a:rPr lang="en-US" dirty="0" smtClean="0"/>
              <a:t>What are the two primary purposes to use GRE?</a:t>
            </a:r>
          </a:p>
          <a:p>
            <a:pPr lvl="1">
              <a:buClr>
                <a:srgbClr val="003399"/>
              </a:buClr>
            </a:pPr>
            <a:r>
              <a:rPr lang="en-US" u="sng" dirty="0" smtClean="0">
                <a:solidFill>
                  <a:srgbClr val="FF6600"/>
                </a:solidFill>
              </a:rPr>
              <a:t>Transmission of non-TCP/IP routing protocols (e.g., AppleTalk or IPX)</a:t>
            </a:r>
          </a:p>
          <a:p>
            <a:pPr lvl="1">
              <a:buClr>
                <a:srgbClr val="003399"/>
              </a:buClr>
            </a:pPr>
            <a:r>
              <a:rPr lang="en-US" u="sng" dirty="0" smtClean="0">
                <a:solidFill>
                  <a:srgbClr val="FF6600"/>
                </a:solidFill>
              </a:rPr>
              <a:t>Transmission of multicast datagrams over a unicast network</a:t>
            </a:r>
          </a:p>
          <a:p>
            <a:endParaRPr lang="en-US" dirty="0" smtClean="0"/>
          </a:p>
          <a:p>
            <a:r>
              <a:rPr lang="en-US" dirty="0" smtClean="0"/>
              <a:t>What are the two operating modes for IPsec?</a:t>
            </a:r>
          </a:p>
          <a:p>
            <a:pPr lvl="1"/>
            <a:r>
              <a:rPr lang="en-US" dirty="0" smtClean="0"/>
              <a:t> </a:t>
            </a:r>
            <a:r>
              <a:rPr lang="en-US" u="sng" dirty="0" smtClean="0">
                <a:solidFill>
                  <a:srgbClr val="FF6600"/>
                </a:solidFill>
              </a:rPr>
              <a:t>Transport mode</a:t>
            </a:r>
          </a:p>
          <a:p>
            <a:pPr lvl="1"/>
            <a:r>
              <a:rPr lang="en-US" dirty="0" smtClean="0"/>
              <a:t> </a:t>
            </a:r>
            <a:r>
              <a:rPr lang="en-US" u="sng" dirty="0" smtClean="0">
                <a:solidFill>
                  <a:srgbClr val="FF6600"/>
                </a:solidFill>
              </a:rPr>
              <a:t>Tunnel mode</a:t>
            </a:r>
          </a:p>
          <a:p>
            <a:endParaRPr lang="en-US" dirty="0" smtClean="0"/>
          </a:p>
        </p:txBody>
      </p:sp>
      <p:sp>
        <p:nvSpPr>
          <p:cNvPr id="5" name="Slide Number Placeholder 4"/>
          <p:cNvSpPr>
            <a:spLocks noGrp="1"/>
          </p:cNvSpPr>
          <p:nvPr>
            <p:ph type="sldNum" sz="quarter" idx="10"/>
          </p:nvPr>
        </p:nvSpPr>
        <p:spPr/>
        <p:txBody>
          <a:bodyPr/>
          <a:lstStyle/>
          <a:p>
            <a:r>
              <a:rPr lang="en-US" dirty="0" smtClean="0"/>
              <a:t>- </a:t>
            </a:r>
            <a:fld id="{EB992ABE-59B8-4C76-8934-633B293D8016}" type="slidenum">
              <a:rPr lang="en-US" smtClean="0"/>
              <a:pPr/>
              <a:t>90</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 calcmode="lin" valueType="num">
                                      <p:cBhvr additive="base">
                                        <p:cTn id="18"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 calcmode="lin" valueType="num">
                                      <p:cBhvr additive="base">
                                        <p:cTn id="24"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anim calcmode="lin" valueType="num">
                                      <p:cBhvr additive="base">
                                        <p:cTn id="29"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5800" y="1143000"/>
            <a:ext cx="8305800" cy="5410200"/>
          </a:xfrm>
        </p:spPr>
        <p:txBody>
          <a:bodyPr>
            <a:normAutofit/>
          </a:bodyPr>
          <a:lstStyle/>
          <a:p>
            <a:r>
              <a:rPr lang="en-US" dirty="0" smtClean="0"/>
              <a:t>Why IPsec requires AH protocol and ESP protocol?</a:t>
            </a:r>
          </a:p>
          <a:p>
            <a:pPr lvl="1"/>
            <a:r>
              <a:rPr lang="en-US" dirty="0" smtClean="0"/>
              <a:t> </a:t>
            </a:r>
          </a:p>
          <a:p>
            <a:pPr>
              <a:buNone/>
            </a:pPr>
            <a:endParaRPr lang="en-US" dirty="0" smtClean="0"/>
          </a:p>
          <a:p>
            <a:r>
              <a:rPr lang="en-US" dirty="0" smtClean="0"/>
              <a:t>SSL uses which three cryptosystems?</a:t>
            </a:r>
          </a:p>
          <a:p>
            <a:pPr lvl="1"/>
            <a:r>
              <a:rPr lang="en-US" dirty="0" smtClean="0"/>
              <a:t>  </a:t>
            </a:r>
          </a:p>
          <a:p>
            <a:pPr lvl="1"/>
            <a:r>
              <a:rPr lang="en-US" dirty="0" smtClean="0"/>
              <a:t>  </a:t>
            </a:r>
          </a:p>
          <a:p>
            <a:pPr lvl="1"/>
            <a:r>
              <a:rPr lang="en-US" dirty="0" smtClean="0"/>
              <a:t>  </a:t>
            </a:r>
          </a:p>
          <a:p>
            <a:endParaRPr lang="en-US" dirty="0" smtClean="0"/>
          </a:p>
          <a:p>
            <a:r>
              <a:rPr lang="en-US" dirty="0" smtClean="0"/>
              <a:t>What are the two operating modes for SSL?</a:t>
            </a:r>
          </a:p>
          <a:p>
            <a:pPr lvl="1"/>
            <a:r>
              <a:rPr lang="en-US" dirty="0" smtClean="0"/>
              <a:t>  </a:t>
            </a:r>
          </a:p>
          <a:p>
            <a:pPr lvl="1"/>
            <a:r>
              <a:rPr lang="en-US" dirty="0" smtClean="0"/>
              <a:t>  </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91</a:t>
            </a:fld>
            <a:r>
              <a:rPr lang="en-US" dirty="0" smtClean="0"/>
              <a:t> -</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a:xfrm>
            <a:off x="685800" y="1143000"/>
            <a:ext cx="8305800" cy="5410200"/>
          </a:xfrm>
        </p:spPr>
        <p:txBody>
          <a:bodyPr/>
          <a:lstStyle/>
          <a:p>
            <a:r>
              <a:rPr lang="en-US" dirty="0" smtClean="0"/>
              <a:t>Why IPsec requires AH protocol and ESP protocol?</a:t>
            </a:r>
          </a:p>
          <a:p>
            <a:pPr lvl="1"/>
            <a:r>
              <a:rPr lang="en-US" dirty="0" smtClean="0"/>
              <a:t> </a:t>
            </a:r>
            <a:r>
              <a:rPr lang="en-US" u="sng" dirty="0" smtClean="0">
                <a:solidFill>
                  <a:srgbClr val="FF6600"/>
                </a:solidFill>
              </a:rPr>
              <a:t>AH for authentication and ESP for encryption</a:t>
            </a:r>
          </a:p>
          <a:p>
            <a:endParaRPr lang="en-US" dirty="0" smtClean="0"/>
          </a:p>
          <a:p>
            <a:r>
              <a:rPr lang="en-US" dirty="0" smtClean="0"/>
              <a:t>SSL uses which three cryptosystems?</a:t>
            </a:r>
          </a:p>
          <a:p>
            <a:pPr lvl="1"/>
            <a:r>
              <a:rPr lang="en-US" dirty="0" smtClean="0"/>
              <a:t> </a:t>
            </a:r>
            <a:r>
              <a:rPr lang="en-US" u="sng" dirty="0" smtClean="0">
                <a:solidFill>
                  <a:srgbClr val="FF6600"/>
                </a:solidFill>
              </a:rPr>
              <a:t>Public-key (Asymmetric) (RSA, Diffie-Hellman, DSA or Fortezza)</a:t>
            </a:r>
          </a:p>
          <a:p>
            <a:pPr lvl="1"/>
            <a:r>
              <a:rPr lang="en-US" dirty="0" smtClean="0"/>
              <a:t> </a:t>
            </a:r>
            <a:r>
              <a:rPr lang="en-US" u="sng" dirty="0" smtClean="0">
                <a:solidFill>
                  <a:srgbClr val="FF6600"/>
                </a:solidFill>
              </a:rPr>
              <a:t>Symmetric (RC2, IDEA, DES, 3DES or AES)</a:t>
            </a:r>
          </a:p>
          <a:p>
            <a:pPr lvl="1"/>
            <a:r>
              <a:rPr lang="en-US" dirty="0" smtClean="0"/>
              <a:t> </a:t>
            </a:r>
            <a:r>
              <a:rPr lang="en-US" u="sng" dirty="0" smtClean="0">
                <a:solidFill>
                  <a:srgbClr val="FF6600"/>
                </a:solidFill>
              </a:rPr>
              <a:t>Hash function (MD5 or SHA)</a:t>
            </a:r>
          </a:p>
          <a:p>
            <a:endParaRPr lang="en-US" dirty="0" smtClean="0"/>
          </a:p>
          <a:p>
            <a:r>
              <a:rPr lang="en-US" dirty="0" smtClean="0"/>
              <a:t>What are the two operating modes for SSL?</a:t>
            </a:r>
          </a:p>
          <a:p>
            <a:pPr lvl="1"/>
            <a:r>
              <a:rPr lang="en-US" dirty="0" smtClean="0"/>
              <a:t> </a:t>
            </a:r>
            <a:r>
              <a:rPr lang="en-US" u="sng" dirty="0" smtClean="0">
                <a:solidFill>
                  <a:srgbClr val="FF6600"/>
                </a:solidFill>
              </a:rPr>
              <a:t>Application embedded</a:t>
            </a:r>
          </a:p>
          <a:p>
            <a:pPr lvl="1"/>
            <a:r>
              <a:rPr lang="en-US" dirty="0" smtClean="0"/>
              <a:t> </a:t>
            </a:r>
            <a:r>
              <a:rPr lang="en-US" u="sng" dirty="0" smtClean="0">
                <a:solidFill>
                  <a:srgbClr val="FF6600"/>
                </a:solidFill>
              </a:rPr>
              <a:t>Tunnel mode</a:t>
            </a:r>
          </a:p>
        </p:txBody>
      </p:sp>
      <p:sp>
        <p:nvSpPr>
          <p:cNvPr id="4" name="Slide Number Placeholder 3"/>
          <p:cNvSpPr>
            <a:spLocks noGrp="1"/>
          </p:cNvSpPr>
          <p:nvPr>
            <p:ph type="sldNum" sz="quarter" idx="10"/>
          </p:nvPr>
        </p:nvSpPr>
        <p:spPr/>
        <p:txBody>
          <a:bodyPr/>
          <a:lstStyle/>
          <a:p>
            <a:r>
              <a:rPr lang="en-US" dirty="0" smtClean="0"/>
              <a:t>- </a:t>
            </a:r>
            <a:fld id="{DB03D686-7BEB-430F-901A-FD78CEF0D9B6}" type="slidenum">
              <a:rPr lang="en-US" smtClean="0"/>
              <a:pPr/>
              <a:t>92</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E81B22F7-5AEF-4D8E-905A-E6EF71283FF7}" type="slidenum">
              <a:rPr lang="en-US"/>
              <a:pPr/>
              <a:t>93</a:t>
            </a:fld>
            <a:r>
              <a:rPr lang="en-US" dirty="0"/>
              <a:t> -</a:t>
            </a:r>
          </a:p>
        </p:txBody>
      </p:sp>
      <p:sp>
        <p:nvSpPr>
          <p:cNvPr id="798722" name="Rectangle 2"/>
          <p:cNvSpPr>
            <a:spLocks noGrp="1" noChangeArrowheads="1"/>
          </p:cNvSpPr>
          <p:nvPr>
            <p:ph type="title"/>
          </p:nvPr>
        </p:nvSpPr>
        <p:spPr/>
        <p:txBody>
          <a:bodyPr/>
          <a:lstStyle/>
          <a:p>
            <a:r>
              <a:rPr lang="en-US" sz="1200" dirty="0"/>
              <a:t>Topics</a:t>
            </a:r>
            <a:br>
              <a:rPr lang="en-US" sz="1200" dirty="0"/>
            </a:br>
            <a:r>
              <a:rPr lang="en-US" dirty="0"/>
              <a:t>Telecommunications &amp; Network Security Domain – Part 2</a:t>
            </a:r>
          </a:p>
        </p:txBody>
      </p:sp>
      <p:sp>
        <p:nvSpPr>
          <p:cNvPr id="798723" name="Rectangle 3"/>
          <p:cNvSpPr>
            <a:spLocks noGrp="1" noChangeArrowheads="1"/>
          </p:cNvSpPr>
          <p:nvPr>
            <p:ph type="body" idx="1"/>
          </p:nvPr>
        </p:nvSpPr>
        <p:spPr>
          <a:xfrm>
            <a:off x="685800" y="1143000"/>
            <a:ext cx="7848600" cy="4572000"/>
          </a:xfrm>
        </p:spPr>
        <p:txBody>
          <a:bodyPr/>
          <a:lstStyle/>
          <a:p>
            <a:r>
              <a:rPr lang="en-US" dirty="0"/>
              <a:t>Security Principles &amp; Network Architecture</a:t>
            </a:r>
          </a:p>
          <a:p>
            <a:r>
              <a:rPr lang="en-US" dirty="0"/>
              <a:t>Security Countermeasures and Controls</a:t>
            </a:r>
          </a:p>
          <a:p>
            <a:pPr lvl="1"/>
            <a:r>
              <a:rPr lang="en-US" dirty="0"/>
              <a:t>Physical Layer</a:t>
            </a:r>
          </a:p>
          <a:p>
            <a:pPr lvl="1"/>
            <a:r>
              <a:rPr lang="en-US" dirty="0"/>
              <a:t>Data-Link Layer</a:t>
            </a:r>
          </a:p>
          <a:p>
            <a:pPr lvl="1"/>
            <a:r>
              <a:rPr lang="en-US" dirty="0"/>
              <a:t>IP Network Layer</a:t>
            </a:r>
          </a:p>
          <a:p>
            <a:pPr lvl="1"/>
            <a:r>
              <a:rPr lang="en-US" dirty="0"/>
              <a:t>Transport Layer</a:t>
            </a:r>
          </a:p>
          <a:p>
            <a:pPr lvl="1"/>
            <a:r>
              <a:rPr lang="en-US" dirty="0"/>
              <a:t>Application Layer</a:t>
            </a:r>
          </a:p>
          <a:p>
            <a:r>
              <a:rPr lang="en-US" dirty="0"/>
              <a:t>VPN</a:t>
            </a:r>
          </a:p>
          <a:p>
            <a:r>
              <a:rPr lang="en-US" dirty="0"/>
              <a:t>NAS</a:t>
            </a:r>
          </a:p>
        </p:txBody>
      </p:sp>
      <p:sp>
        <p:nvSpPr>
          <p:cNvPr id="798724" name="AutoShape 4"/>
          <p:cNvSpPr>
            <a:spLocks noChangeArrowheads="1"/>
          </p:cNvSpPr>
          <p:nvPr/>
        </p:nvSpPr>
        <p:spPr bwMode="auto">
          <a:xfrm>
            <a:off x="304800" y="4267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F8DC9B72-393C-4312-B032-BF5DA4F8FB4A}" type="slidenum">
              <a:rPr lang="en-US"/>
              <a:pPr/>
              <a:t>94</a:t>
            </a:fld>
            <a:r>
              <a:rPr lang="en-US" dirty="0"/>
              <a:t> -</a:t>
            </a:r>
          </a:p>
        </p:txBody>
      </p:sp>
      <p:sp>
        <p:nvSpPr>
          <p:cNvPr id="800770" name="Rectangle 2"/>
          <p:cNvSpPr>
            <a:spLocks noGrp="1" noChangeArrowheads="1"/>
          </p:cNvSpPr>
          <p:nvPr>
            <p:ph type="title"/>
          </p:nvPr>
        </p:nvSpPr>
        <p:spPr/>
        <p:txBody>
          <a:bodyPr/>
          <a:lstStyle/>
          <a:p>
            <a:r>
              <a:rPr lang="en-US" sz="1200" dirty="0"/>
              <a:t>Security Countermeasures &amp; Controls</a:t>
            </a:r>
            <a:br>
              <a:rPr lang="en-US" sz="1200" dirty="0"/>
            </a:br>
            <a:r>
              <a:rPr lang="en-US" dirty="0"/>
              <a:t>Network Access Servers (NAS)</a:t>
            </a:r>
          </a:p>
        </p:txBody>
      </p:sp>
      <p:sp>
        <p:nvSpPr>
          <p:cNvPr id="800771" name="Rectangle 3"/>
          <p:cNvSpPr>
            <a:spLocks noGrp="1" noChangeArrowheads="1"/>
          </p:cNvSpPr>
          <p:nvPr>
            <p:ph type="body" idx="1"/>
          </p:nvPr>
        </p:nvSpPr>
        <p:spPr/>
        <p:txBody>
          <a:bodyPr/>
          <a:lstStyle/>
          <a:p>
            <a:r>
              <a:rPr lang="en-US" dirty="0"/>
              <a:t>NAS (Network Access Server) provides centralized Access Control of AAA (Authentication, Authorization, Accounting) services</a:t>
            </a:r>
          </a:p>
          <a:p>
            <a:pPr lvl="1"/>
            <a:r>
              <a:rPr lang="en-US" dirty="0"/>
              <a:t>A distributed (client/server) security model</a:t>
            </a:r>
          </a:p>
          <a:p>
            <a:pPr lvl="1"/>
            <a:r>
              <a:rPr lang="en-US" dirty="0"/>
              <a:t>Authenticated transactions</a:t>
            </a:r>
          </a:p>
          <a:p>
            <a:pPr lvl="1"/>
            <a:r>
              <a:rPr lang="en-US" dirty="0"/>
              <a:t>Flexible authentication mechanisms</a:t>
            </a:r>
          </a:p>
          <a:p>
            <a:r>
              <a:rPr lang="en-US" dirty="0"/>
              <a:t>Versions of NAS:</a:t>
            </a:r>
          </a:p>
          <a:p>
            <a:pPr lvl="1">
              <a:buClr>
                <a:srgbClr val="003399"/>
              </a:buClr>
              <a:buFont typeface="Arial" charset="0"/>
              <a:buChar char="–"/>
            </a:pPr>
            <a:r>
              <a:rPr lang="en-US" u="sng" dirty="0">
                <a:solidFill>
                  <a:srgbClr val="FF6600"/>
                </a:solidFill>
              </a:rPr>
              <a:t>TACACS+</a:t>
            </a:r>
            <a:r>
              <a:rPr lang="en-US" dirty="0"/>
              <a:t> (Terminal Access Controller Access Control System) (Cisco proprietary).</a:t>
            </a:r>
          </a:p>
          <a:p>
            <a:pPr lvl="1">
              <a:buClr>
                <a:srgbClr val="003399"/>
              </a:buClr>
              <a:buFont typeface="Arial" charset="0"/>
              <a:buChar char="–"/>
            </a:pPr>
            <a:r>
              <a:rPr lang="en-US" u="sng" dirty="0">
                <a:solidFill>
                  <a:srgbClr val="FF6600"/>
                </a:solidFill>
              </a:rPr>
              <a:t>RADIUS</a:t>
            </a:r>
            <a:r>
              <a:rPr lang="en-US" dirty="0">
                <a:solidFill>
                  <a:srgbClr val="FF6600"/>
                </a:solidFill>
              </a:rPr>
              <a:t> </a:t>
            </a:r>
            <a:r>
              <a:rPr lang="en-US" dirty="0"/>
              <a:t>(Remote Authentication Dial-In User Service) (Open source).</a:t>
            </a:r>
          </a:p>
          <a:p>
            <a:pPr lvl="1">
              <a:buClr>
                <a:srgbClr val="003399"/>
              </a:buClr>
              <a:buFont typeface="Arial" charset="0"/>
              <a:buChar char="–"/>
            </a:pPr>
            <a:r>
              <a:rPr lang="en-US" u="sng" dirty="0">
                <a:solidFill>
                  <a:srgbClr val="FF6600"/>
                </a:solidFill>
              </a:rPr>
              <a:t>DIAMETER</a:t>
            </a:r>
            <a:r>
              <a:rPr lang="en-US" dirty="0"/>
              <a:t>.</a:t>
            </a:r>
          </a:p>
        </p:txBody>
      </p:sp>
      <p:sp>
        <p:nvSpPr>
          <p:cNvPr id="800772" name="Text Box 4"/>
          <p:cNvSpPr txBox="1">
            <a:spLocks noChangeArrowheads="1"/>
          </p:cNvSpPr>
          <p:nvPr/>
        </p:nvSpPr>
        <p:spPr bwMode="auto">
          <a:xfrm>
            <a:off x="4602713" y="6227802"/>
            <a:ext cx="2864887"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endParaRPr lang="en-US" sz="1000" dirty="0">
              <a:solidFill>
                <a:srgbClr val="003399"/>
              </a:solidFill>
            </a:endParaRPr>
          </a:p>
          <a:p>
            <a:pPr marL="117475" indent="-117475">
              <a:buFont typeface="Arial" pitchFamily="34" charset="0"/>
              <a:buChar char="•"/>
            </a:pPr>
            <a:r>
              <a:rPr lang="en-US" sz="1000" dirty="0">
                <a:solidFill>
                  <a:srgbClr val="003399"/>
                </a:solidFill>
              </a:rPr>
              <a:t>RADIUS: http://www.ietf.org/rfc/rfc3579.txt</a:t>
            </a:r>
          </a:p>
          <a:p>
            <a:pPr marL="117475" indent="-117475">
              <a:buFont typeface="Arial" pitchFamily="34" charset="0"/>
              <a:buChar char="•"/>
            </a:pPr>
            <a:r>
              <a:rPr lang="en-US" sz="1000" dirty="0">
                <a:solidFill>
                  <a:srgbClr val="003399"/>
                </a:solidFill>
              </a:rPr>
              <a:t>DIAMETER: http://www.ietf.org/rfc/rfc4005.txt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1D0A3AA4-7DE6-47C5-A5FD-1820030C7101}" type="slidenum">
              <a:rPr lang="en-US"/>
              <a:pPr/>
              <a:t>95</a:t>
            </a:fld>
            <a:r>
              <a:rPr lang="en-US" dirty="0"/>
              <a:t> -</a:t>
            </a:r>
          </a:p>
        </p:txBody>
      </p:sp>
      <p:sp>
        <p:nvSpPr>
          <p:cNvPr id="804866" name="Rectangle 2"/>
          <p:cNvSpPr>
            <a:spLocks noGrp="1" noChangeArrowheads="1"/>
          </p:cNvSpPr>
          <p:nvPr>
            <p:ph type="title"/>
          </p:nvPr>
        </p:nvSpPr>
        <p:spPr/>
        <p:txBody>
          <a:bodyPr/>
          <a:lstStyle/>
          <a:p>
            <a:r>
              <a:rPr lang="en-US" sz="1200" dirty="0"/>
              <a:t>Network Access Servers (NAS)</a:t>
            </a:r>
            <a:br>
              <a:rPr lang="en-US" sz="1200" dirty="0"/>
            </a:br>
            <a:r>
              <a:rPr lang="en-US" dirty="0"/>
              <a:t>Authentication Servers – TACACS+</a:t>
            </a:r>
          </a:p>
        </p:txBody>
      </p:sp>
      <p:sp>
        <p:nvSpPr>
          <p:cNvPr id="804867" name="Rectangle 3"/>
          <p:cNvSpPr>
            <a:spLocks noGrp="1" noChangeArrowheads="1"/>
          </p:cNvSpPr>
          <p:nvPr>
            <p:ph type="body" idx="1"/>
          </p:nvPr>
        </p:nvSpPr>
        <p:spPr/>
        <p:txBody>
          <a:bodyPr/>
          <a:lstStyle/>
          <a:p>
            <a:pPr marL="0" indent="0">
              <a:buFontTx/>
              <a:buNone/>
            </a:pPr>
            <a:r>
              <a:rPr lang="en-US" u="sng" dirty="0">
                <a:solidFill>
                  <a:srgbClr val="FF6600"/>
                </a:solidFill>
              </a:rPr>
              <a:t>TACACS (Terminal Access Controller Access Control System)</a:t>
            </a:r>
            <a:r>
              <a:rPr lang="en-US" dirty="0"/>
              <a:t> </a:t>
            </a:r>
            <a:r>
              <a:rPr lang="en-US" dirty="0" smtClean="0"/>
              <a:t>(RFC 1492)</a:t>
            </a:r>
            <a:endParaRPr lang="en-US" dirty="0"/>
          </a:p>
          <a:p>
            <a:r>
              <a:rPr lang="en-US" dirty="0"/>
              <a:t>TACACS+ is a significant improvement of old version. Unlike RADIUS, TACACS is stateful, TCP-based.</a:t>
            </a:r>
          </a:p>
          <a:p>
            <a:r>
              <a:rPr lang="en-US" dirty="0"/>
              <a:t>TACACS is not supported by all vendors.  In addition, </a:t>
            </a:r>
            <a:r>
              <a:rPr lang="en-US" u="sng" dirty="0">
                <a:solidFill>
                  <a:srgbClr val="FF6600"/>
                </a:solidFill>
              </a:rPr>
              <a:t>TACACS </a:t>
            </a:r>
            <a:r>
              <a:rPr lang="en-US" u="sng" dirty="0" smtClean="0">
                <a:solidFill>
                  <a:srgbClr val="FF6600"/>
                </a:solidFill>
              </a:rPr>
              <a:t>protocol does </a:t>
            </a:r>
            <a:r>
              <a:rPr lang="en-US" u="sng" dirty="0">
                <a:solidFill>
                  <a:srgbClr val="FF6600"/>
                </a:solidFill>
              </a:rPr>
              <a:t>not support authentication proxies</a:t>
            </a:r>
            <a:r>
              <a:rPr lang="en-US" dirty="0"/>
              <a:t>, which means user authentication can only be stored </a:t>
            </a:r>
            <a:r>
              <a:rPr lang="en-US" dirty="0" smtClean="0"/>
              <a:t>centrally in </a:t>
            </a:r>
            <a:r>
              <a:rPr lang="en-US" dirty="0"/>
              <a:t>a Cisco </a:t>
            </a:r>
            <a:r>
              <a:rPr lang="en-US" dirty="0" smtClean="0"/>
              <a:t>ACS. (However, Cisco ACS does support authentication proxy to both UNIX and Windows servers.)</a:t>
            </a:r>
            <a:endParaRPr lang="en-US" dirty="0"/>
          </a:p>
          <a:p>
            <a:r>
              <a:rPr lang="en-US" dirty="0"/>
              <a:t>Unlike RADIUS, </a:t>
            </a:r>
            <a:r>
              <a:rPr lang="en-US" u="sng" dirty="0">
                <a:solidFill>
                  <a:srgbClr val="FF6600"/>
                </a:solidFill>
              </a:rPr>
              <a:t>TACACS encrypts entire TCP packet</a:t>
            </a:r>
            <a:r>
              <a:rPr lang="en-US" dirty="0"/>
              <a:t>, not just the authentication messages.</a:t>
            </a:r>
          </a:p>
        </p:txBody>
      </p:sp>
      <p:sp>
        <p:nvSpPr>
          <p:cNvPr id="804868" name="Text Box 4"/>
          <p:cNvSpPr txBox="1">
            <a:spLocks noChangeArrowheads="1"/>
          </p:cNvSpPr>
          <p:nvPr/>
        </p:nvSpPr>
        <p:spPr bwMode="auto">
          <a:xfrm>
            <a:off x="1620842" y="6075402"/>
            <a:ext cx="6532558"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p>
          <a:p>
            <a:pPr marL="457200" indent="-222250">
              <a:buFont typeface="Arial" pitchFamily="34" charset="0"/>
              <a:buChar char="•"/>
            </a:pPr>
            <a:r>
              <a:rPr lang="en-US" sz="1000" dirty="0" smtClean="0">
                <a:solidFill>
                  <a:srgbClr val="003399"/>
                </a:solidFill>
              </a:rPr>
              <a:t>http</a:t>
            </a:r>
            <a:r>
              <a:rPr lang="en-US" sz="1000" dirty="0">
                <a:solidFill>
                  <a:srgbClr val="003399"/>
                </a:solidFill>
              </a:rPr>
              <a:t>://</a:t>
            </a:r>
            <a:r>
              <a:rPr lang="en-US" sz="1000" dirty="0" smtClean="0">
                <a:solidFill>
                  <a:srgbClr val="003399"/>
                </a:solidFill>
              </a:rPr>
              <a:t>www.cisco.com/warp/public/480/10.html</a:t>
            </a:r>
          </a:p>
          <a:p>
            <a:pPr marL="457200" indent="-222250">
              <a:buFont typeface="Arial" pitchFamily="34" charset="0"/>
              <a:buChar char="•"/>
            </a:pPr>
            <a:r>
              <a:rPr lang="en-US" sz="1000" dirty="0" smtClean="0">
                <a:solidFill>
                  <a:srgbClr val="003399"/>
                </a:solidFill>
              </a:rPr>
              <a:t>http://www.cisco.com/en/US/products/sw/secursw/ps1018/products_tech_note09186a0080094eb0.shtml</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EEFBD74C-63BA-4D8E-AB76-8A65020CCC3E}" type="slidenum">
              <a:rPr lang="en-US"/>
              <a:pPr/>
              <a:t>96</a:t>
            </a:fld>
            <a:r>
              <a:rPr lang="en-US" dirty="0"/>
              <a:t> -</a:t>
            </a:r>
          </a:p>
        </p:txBody>
      </p:sp>
      <p:sp>
        <p:nvSpPr>
          <p:cNvPr id="802818" name="Rectangle 2"/>
          <p:cNvSpPr>
            <a:spLocks noGrp="1" noChangeArrowheads="1"/>
          </p:cNvSpPr>
          <p:nvPr>
            <p:ph type="title"/>
          </p:nvPr>
        </p:nvSpPr>
        <p:spPr/>
        <p:txBody>
          <a:bodyPr/>
          <a:lstStyle/>
          <a:p>
            <a:r>
              <a:rPr lang="en-US" sz="1200" dirty="0"/>
              <a:t>Network Access Servers (NAS)</a:t>
            </a:r>
            <a:br>
              <a:rPr lang="en-US" sz="1200" dirty="0"/>
            </a:br>
            <a:r>
              <a:rPr lang="en-US" dirty="0"/>
              <a:t>Authentication Servers – RADIUS</a:t>
            </a:r>
          </a:p>
        </p:txBody>
      </p:sp>
      <p:sp>
        <p:nvSpPr>
          <p:cNvPr id="802819" name="Rectangle 3"/>
          <p:cNvSpPr>
            <a:spLocks noGrp="1" noChangeArrowheads="1"/>
          </p:cNvSpPr>
          <p:nvPr>
            <p:ph type="body" idx="1"/>
          </p:nvPr>
        </p:nvSpPr>
        <p:spPr/>
        <p:txBody>
          <a:bodyPr/>
          <a:lstStyle/>
          <a:p>
            <a:pPr>
              <a:lnSpc>
                <a:spcPct val="90000"/>
              </a:lnSpc>
              <a:buFontTx/>
              <a:buNone/>
            </a:pPr>
            <a:r>
              <a:rPr lang="en-US" u="sng" dirty="0">
                <a:solidFill>
                  <a:srgbClr val="FF6600"/>
                </a:solidFill>
              </a:rPr>
              <a:t>RADIUS (Remote Authentication Dial-In User Service)</a:t>
            </a:r>
          </a:p>
          <a:p>
            <a:pPr>
              <a:lnSpc>
                <a:spcPct val="90000"/>
              </a:lnSpc>
            </a:pPr>
            <a:r>
              <a:rPr lang="en-US" dirty="0"/>
              <a:t>RADIUS Server stores UserID, Password, and Authorization parameter (ACL) centrally.</a:t>
            </a:r>
          </a:p>
          <a:p>
            <a:pPr>
              <a:lnSpc>
                <a:spcPct val="90000"/>
              </a:lnSpc>
            </a:pPr>
            <a:r>
              <a:rPr lang="en-US" dirty="0"/>
              <a:t>Unlike TACACS, </a:t>
            </a:r>
            <a:r>
              <a:rPr lang="en-US" u="sng" dirty="0">
                <a:solidFill>
                  <a:srgbClr val="FF6600"/>
                </a:solidFill>
              </a:rPr>
              <a:t>RADIUS does support authentication proxies</a:t>
            </a:r>
            <a:r>
              <a:rPr lang="en-US" dirty="0"/>
              <a:t>, so the user authentication information or schema is </a:t>
            </a:r>
            <a:r>
              <a:rPr lang="en-US" dirty="0" smtClean="0"/>
              <a:t>scale able.</a:t>
            </a:r>
            <a:endParaRPr lang="en-US" dirty="0"/>
          </a:p>
          <a:p>
            <a:pPr>
              <a:lnSpc>
                <a:spcPct val="90000"/>
              </a:lnSpc>
            </a:pPr>
            <a:r>
              <a:rPr lang="en-US" dirty="0"/>
              <a:t>Uses </a:t>
            </a:r>
            <a:r>
              <a:rPr lang="en-US" u="sng" dirty="0">
                <a:solidFill>
                  <a:srgbClr val="FF6600"/>
                </a:solidFill>
              </a:rPr>
              <a:t>CHAP</a:t>
            </a:r>
            <a:r>
              <a:rPr lang="en-US" dirty="0"/>
              <a:t> (Challenge Handshake Authentication Protocol) to authenticate user.  </a:t>
            </a:r>
          </a:p>
          <a:p>
            <a:pPr>
              <a:lnSpc>
                <a:spcPct val="90000"/>
              </a:lnSpc>
            </a:pPr>
            <a:r>
              <a:rPr lang="en-US" dirty="0"/>
              <a:t>Client/Server uses </a:t>
            </a:r>
            <a:r>
              <a:rPr lang="en-US" u="sng" dirty="0">
                <a:solidFill>
                  <a:srgbClr val="FF6600"/>
                </a:solidFill>
              </a:rPr>
              <a:t>shared secret</a:t>
            </a:r>
            <a:r>
              <a:rPr lang="en-US" dirty="0"/>
              <a:t> stored in configuration file for encryption and decryption of CHAP, but not data packets.</a:t>
            </a:r>
          </a:p>
          <a:p>
            <a:pPr>
              <a:lnSpc>
                <a:spcPct val="90000"/>
              </a:lnSpc>
            </a:pPr>
            <a:r>
              <a:rPr lang="en-US" dirty="0"/>
              <a:t>Uses a single UDP packet design for speed and performance.</a:t>
            </a:r>
          </a:p>
        </p:txBody>
      </p:sp>
      <p:sp>
        <p:nvSpPr>
          <p:cNvPr id="6" name="Text Box 4"/>
          <p:cNvSpPr txBox="1">
            <a:spLocks noChangeArrowheads="1"/>
          </p:cNvSpPr>
          <p:nvPr/>
        </p:nvSpPr>
        <p:spPr bwMode="auto">
          <a:xfrm>
            <a:off x="4479925" y="6227802"/>
            <a:ext cx="2864887"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endParaRPr lang="en-US" sz="1000" dirty="0">
              <a:solidFill>
                <a:srgbClr val="003399"/>
              </a:solidFill>
            </a:endParaRPr>
          </a:p>
          <a:p>
            <a:pPr marL="117475" indent="-117475">
              <a:buFont typeface="Arial" pitchFamily="34" charset="0"/>
              <a:buChar char="•"/>
            </a:pPr>
            <a:r>
              <a:rPr lang="en-US" sz="1000" dirty="0">
                <a:solidFill>
                  <a:srgbClr val="003399"/>
                </a:solidFill>
              </a:rPr>
              <a:t>RADIUS: http://www.ietf.org/rfc/rfc3579.txt</a:t>
            </a:r>
          </a:p>
          <a:p>
            <a:pPr marL="117475" indent="-117475">
              <a:buFont typeface="Arial" pitchFamily="34" charset="0"/>
              <a:buChar char="•"/>
            </a:pPr>
            <a:r>
              <a:rPr lang="en-US" sz="1000" dirty="0">
                <a:solidFill>
                  <a:srgbClr val="003399"/>
                </a:solidFill>
              </a:rPr>
              <a:t>DIAMETER: http://www.ietf.org/rfc/rfc4005.txt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dirty="0"/>
              <a:t>- </a:t>
            </a:r>
            <a:fld id="{875406B1-A5CF-447B-AA67-16A0FA49CBBA}" type="slidenum">
              <a:rPr lang="en-US"/>
              <a:pPr/>
              <a:t>97</a:t>
            </a:fld>
            <a:r>
              <a:rPr lang="en-US" dirty="0"/>
              <a:t> -</a:t>
            </a:r>
          </a:p>
        </p:txBody>
      </p:sp>
      <p:sp>
        <p:nvSpPr>
          <p:cNvPr id="806914" name="Rectangle 2"/>
          <p:cNvSpPr>
            <a:spLocks noGrp="1" noChangeArrowheads="1"/>
          </p:cNvSpPr>
          <p:nvPr>
            <p:ph type="title"/>
          </p:nvPr>
        </p:nvSpPr>
        <p:spPr/>
        <p:txBody>
          <a:bodyPr/>
          <a:lstStyle/>
          <a:p>
            <a:r>
              <a:rPr lang="en-US" sz="1200" dirty="0"/>
              <a:t>Network Access Servers (NAS)</a:t>
            </a:r>
            <a:br>
              <a:rPr lang="en-US" sz="1200" dirty="0"/>
            </a:br>
            <a:r>
              <a:rPr lang="en-US" dirty="0"/>
              <a:t>Authentication Servers – </a:t>
            </a:r>
            <a:r>
              <a:rPr lang="en-US" dirty="0" smtClean="0"/>
              <a:t>Diameter</a:t>
            </a:r>
            <a:endParaRPr lang="en-US" dirty="0"/>
          </a:p>
        </p:txBody>
      </p:sp>
      <p:sp>
        <p:nvSpPr>
          <p:cNvPr id="806915" name="Rectangle 3"/>
          <p:cNvSpPr>
            <a:spLocks noGrp="1" noChangeArrowheads="1"/>
          </p:cNvSpPr>
          <p:nvPr>
            <p:ph type="body" idx="1"/>
          </p:nvPr>
        </p:nvSpPr>
        <p:spPr/>
        <p:txBody>
          <a:bodyPr/>
          <a:lstStyle/>
          <a:p>
            <a:pPr marL="0" indent="0">
              <a:buClr>
                <a:srgbClr val="003399"/>
              </a:buClr>
              <a:buNone/>
            </a:pPr>
            <a:r>
              <a:rPr lang="en-US" u="sng" dirty="0" smtClean="0">
                <a:solidFill>
                  <a:srgbClr val="FF6600"/>
                </a:solidFill>
              </a:rPr>
              <a:t>Diameter</a:t>
            </a:r>
            <a:r>
              <a:rPr lang="en-US" dirty="0" smtClean="0"/>
              <a:t> </a:t>
            </a:r>
            <a:r>
              <a:rPr lang="en-US" dirty="0"/>
              <a:t>(RFC 3588) is designed based on RADIUS </a:t>
            </a:r>
            <a:r>
              <a:rPr lang="en-US" dirty="0" smtClean="0"/>
              <a:t>that supports “</a:t>
            </a:r>
            <a:r>
              <a:rPr lang="en-US" u="sng" dirty="0" smtClean="0">
                <a:solidFill>
                  <a:srgbClr val="FF6600"/>
                </a:solidFill>
              </a:rPr>
              <a:t>Mobile-IP</a:t>
            </a:r>
            <a:r>
              <a:rPr lang="en-US" dirty="0"/>
              <a:t>” services</a:t>
            </a:r>
            <a:r>
              <a:rPr lang="en-US" dirty="0" smtClean="0"/>
              <a:t>.</a:t>
            </a:r>
          </a:p>
          <a:p>
            <a:pPr>
              <a:buClr>
                <a:srgbClr val="003399"/>
              </a:buClr>
            </a:pPr>
            <a:r>
              <a:rPr lang="en-US" dirty="0" smtClean="0"/>
              <a:t>Diameter </a:t>
            </a:r>
            <a:r>
              <a:rPr lang="en-US" dirty="0"/>
              <a:t>protocol supports NAS, Mobile-IP, ROAMOPS (Roaming Operations), and EAP.</a:t>
            </a:r>
          </a:p>
          <a:p>
            <a:pPr>
              <a:buClr>
                <a:srgbClr val="003399"/>
              </a:buClr>
            </a:pPr>
            <a:r>
              <a:rPr lang="en-US" dirty="0"/>
              <a:t>Operates </a:t>
            </a:r>
            <a:r>
              <a:rPr lang="en-US" u="sng" dirty="0">
                <a:solidFill>
                  <a:srgbClr val="FF6600"/>
                </a:solidFill>
              </a:rPr>
              <a:t>peer-to-peer</a:t>
            </a:r>
            <a:r>
              <a:rPr lang="en-US" dirty="0"/>
              <a:t> (instead of client/server), supports </a:t>
            </a:r>
            <a:r>
              <a:rPr lang="en-US" u="sng" dirty="0">
                <a:solidFill>
                  <a:srgbClr val="FF6600"/>
                </a:solidFill>
              </a:rPr>
              <a:t>multiple authentication proxy and broker models</a:t>
            </a:r>
            <a:r>
              <a:rPr lang="en-US" dirty="0" smtClean="0"/>
              <a:t>.</a:t>
            </a:r>
          </a:p>
          <a:p>
            <a:pPr>
              <a:buClr>
                <a:srgbClr val="003399"/>
              </a:buClr>
            </a:pPr>
            <a:r>
              <a:rPr lang="en-US" dirty="0" smtClean="0"/>
              <a:t>Diameter supports both </a:t>
            </a:r>
            <a:r>
              <a:rPr lang="en-US" dirty="0" err="1" smtClean="0"/>
              <a:t>IPsec</a:t>
            </a:r>
            <a:r>
              <a:rPr lang="en-US" dirty="0" smtClean="0"/>
              <a:t> (mandatory) and TLS (optional).</a:t>
            </a:r>
            <a:endParaRPr lang="en-US" dirty="0"/>
          </a:p>
        </p:txBody>
      </p:sp>
      <p:sp>
        <p:nvSpPr>
          <p:cNvPr id="6" name="Text Box 4"/>
          <p:cNvSpPr txBox="1">
            <a:spLocks noChangeArrowheads="1"/>
          </p:cNvSpPr>
          <p:nvPr/>
        </p:nvSpPr>
        <p:spPr bwMode="auto">
          <a:xfrm>
            <a:off x="4648200" y="5920026"/>
            <a:ext cx="2895600" cy="861774"/>
          </a:xfrm>
          <a:prstGeom prst="rect">
            <a:avLst/>
          </a:prstGeom>
          <a:noFill/>
          <a:ln w="9525">
            <a:noFill/>
            <a:miter lim="800000"/>
            <a:headEnd/>
            <a:tailEnd/>
          </a:ln>
          <a:effectLst/>
        </p:spPr>
        <p:txBody>
          <a:bodyPr wrap="square">
            <a:spAutoFit/>
          </a:bodyPr>
          <a:lstStyle/>
          <a:p>
            <a:r>
              <a:rPr lang="en-US" sz="1000" b="1" dirty="0" smtClean="0">
                <a:solidFill>
                  <a:srgbClr val="003399"/>
                </a:solidFill>
              </a:rPr>
              <a:t>Reference</a:t>
            </a:r>
            <a:r>
              <a:rPr lang="en-US" sz="1000" dirty="0" smtClean="0">
                <a:solidFill>
                  <a:srgbClr val="003399"/>
                </a:solidFill>
              </a:rPr>
              <a:t>: </a:t>
            </a:r>
            <a:endParaRPr lang="en-US" sz="1000" dirty="0">
              <a:solidFill>
                <a:srgbClr val="003399"/>
              </a:solidFill>
            </a:endParaRPr>
          </a:p>
          <a:p>
            <a:pPr marL="117475" indent="-117475">
              <a:buFont typeface="Arial" pitchFamily="34" charset="0"/>
              <a:buChar char="•"/>
            </a:pPr>
            <a:r>
              <a:rPr lang="en-US" sz="1000" dirty="0">
                <a:solidFill>
                  <a:srgbClr val="003399"/>
                </a:solidFill>
              </a:rPr>
              <a:t>RADIUS: http://www.ietf.org/rfc/rfc3579.txt</a:t>
            </a:r>
          </a:p>
          <a:p>
            <a:pPr marL="117475" indent="-117475">
              <a:buFont typeface="Arial" pitchFamily="34" charset="0"/>
              <a:buChar char="•"/>
            </a:pPr>
            <a:r>
              <a:rPr lang="en-US" sz="1000" dirty="0" smtClean="0">
                <a:solidFill>
                  <a:srgbClr val="003399"/>
                </a:solidFill>
              </a:rPr>
              <a:t>Diameter: </a:t>
            </a:r>
          </a:p>
          <a:p>
            <a:pPr marL="574675" lvl="1" indent="-117475">
              <a:buFont typeface="Arial" pitchFamily="34" charset="0"/>
              <a:buChar char="•"/>
            </a:pPr>
            <a:r>
              <a:rPr lang="en-US" sz="1000" dirty="0" smtClean="0">
                <a:solidFill>
                  <a:srgbClr val="003399"/>
                </a:solidFill>
              </a:rPr>
              <a:t>http://tools.ietf.org/html/rfc4005</a:t>
            </a:r>
            <a:br>
              <a:rPr lang="en-US" sz="1000" dirty="0" smtClean="0">
                <a:solidFill>
                  <a:srgbClr val="003399"/>
                </a:solidFill>
              </a:rPr>
            </a:br>
            <a:r>
              <a:rPr lang="en-US" sz="1000" dirty="0" smtClean="0">
                <a:solidFill>
                  <a:srgbClr val="003399"/>
                </a:solidFill>
              </a:rPr>
              <a:t>http://tools.ietf.org/html/rfc3588</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F80210B3-484E-4FEA-A901-C11AF236CD41}" type="slidenum">
              <a:rPr lang="en-US"/>
              <a:pPr/>
              <a:t>98</a:t>
            </a:fld>
            <a:r>
              <a:rPr lang="en-US" dirty="0"/>
              <a:t> -</a:t>
            </a:r>
          </a:p>
        </p:txBody>
      </p:sp>
      <p:sp>
        <p:nvSpPr>
          <p:cNvPr id="808962" name="Rectangle 2"/>
          <p:cNvSpPr>
            <a:spLocks noGrp="1" noChangeArrowheads="1"/>
          </p:cNvSpPr>
          <p:nvPr>
            <p:ph type="title"/>
          </p:nvPr>
        </p:nvSpPr>
        <p:spPr/>
        <p:txBody>
          <a:bodyPr/>
          <a:lstStyle/>
          <a:p>
            <a:r>
              <a:rPr lang="en-US" dirty="0"/>
              <a:t>Validation Time… </a:t>
            </a:r>
            <a:r>
              <a:rPr lang="en-US" dirty="0">
                <a:sym typeface="Wingdings" pitchFamily="2" charset="2"/>
              </a:rPr>
              <a:t></a:t>
            </a:r>
            <a:endParaRPr lang="en-US" dirty="0"/>
          </a:p>
        </p:txBody>
      </p:sp>
      <p:sp>
        <p:nvSpPr>
          <p:cNvPr id="808963" name="Rectangle 3"/>
          <p:cNvSpPr>
            <a:spLocks noGrp="1" noChangeArrowheads="1"/>
          </p:cNvSpPr>
          <p:nvPr>
            <p:ph type="body" idx="1"/>
          </p:nvPr>
        </p:nvSpPr>
        <p:spPr/>
        <p:txBody>
          <a:bodyPr/>
          <a:lstStyle/>
          <a:p>
            <a:pPr marL="457200" indent="-457200" algn="ctr">
              <a:buFontTx/>
              <a:buNone/>
            </a:pPr>
            <a:endParaRPr lang="en-US" sz="3200" dirty="0"/>
          </a:p>
          <a:p>
            <a:pPr marL="457200" indent="-457200" algn="ctr">
              <a:buFontTx/>
              <a:buNone/>
            </a:pPr>
            <a:endParaRPr lang="en-US" sz="3200" dirty="0"/>
          </a:p>
          <a:p>
            <a:pPr marL="457200" indent="-457200">
              <a:buFontTx/>
              <a:buAutoNum type="arabicPeriod"/>
            </a:pPr>
            <a:r>
              <a:rPr lang="en-US" sz="3200" smtClean="0"/>
              <a:t>Class Exercise</a:t>
            </a:r>
            <a:endParaRPr lang="en-US" sz="3200" dirty="0"/>
          </a:p>
          <a:p>
            <a:pPr marL="457200" indent="-457200">
              <a:buFontTx/>
              <a:buAutoNum type="arabicPeriod"/>
            </a:pPr>
            <a:endParaRPr lang="en-US" sz="3200" dirty="0"/>
          </a:p>
          <a:p>
            <a:pPr marL="457200" indent="-457200">
              <a:buFontTx/>
              <a:buAutoNum type="arabicPeriod"/>
            </a:pPr>
            <a:r>
              <a:rPr lang="en-US" sz="3200" dirty="0"/>
              <a:t>Review Answers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VPN </a:t>
            </a:r>
            <a:endParaRPr lang="en-US" dirty="0"/>
          </a:p>
        </p:txBody>
      </p:sp>
      <p:sp>
        <p:nvSpPr>
          <p:cNvPr id="3" name="Content Placeholder 2"/>
          <p:cNvSpPr>
            <a:spLocks noGrp="1"/>
          </p:cNvSpPr>
          <p:nvPr>
            <p:ph idx="1"/>
          </p:nvPr>
        </p:nvSpPr>
        <p:spPr/>
        <p:txBody>
          <a:bodyPr/>
          <a:lstStyle/>
          <a:p>
            <a:r>
              <a:rPr lang="en-US" dirty="0" smtClean="0"/>
              <a:t>Please provide explanations for the following:</a:t>
            </a:r>
          </a:p>
          <a:p>
            <a:pPr lvl="1"/>
            <a:r>
              <a:rPr lang="en-US" dirty="0" smtClean="0"/>
              <a:t>If you are running WPA2 (IEEE 802.11i) at home, why would you need to run IPsec to MITRE?</a:t>
            </a:r>
          </a:p>
          <a:p>
            <a:pPr lvl="1"/>
            <a:endParaRPr lang="en-US" dirty="0"/>
          </a:p>
          <a:p>
            <a:pPr lvl="1"/>
            <a:r>
              <a:rPr lang="en-US" dirty="0" smtClean="0"/>
              <a:t>Why is running “split tunnel” bad?</a:t>
            </a:r>
          </a:p>
          <a:p>
            <a:pPr lvl="1"/>
            <a:endParaRPr lang="en-US" dirty="0"/>
          </a:p>
          <a:p>
            <a:pPr lvl="1"/>
            <a:r>
              <a:rPr lang="en-US" dirty="0" smtClean="0"/>
              <a:t>How is “MITRE </a:t>
            </a:r>
            <a:r>
              <a:rPr lang="en-US" dirty="0" err="1" smtClean="0"/>
              <a:t>WiFi</a:t>
            </a:r>
            <a:r>
              <a:rPr lang="en-US" dirty="0" smtClean="0"/>
              <a:t>” WPA2 different than your home wireless network running WPA2?  (Hint: IEEE 802.1X)</a:t>
            </a:r>
            <a:endParaRPr lang="en-US" dirty="0"/>
          </a:p>
        </p:txBody>
      </p:sp>
      <p:sp>
        <p:nvSpPr>
          <p:cNvPr id="4" name="Slide Number Placeholder 3"/>
          <p:cNvSpPr>
            <a:spLocks noGrp="1"/>
          </p:cNvSpPr>
          <p:nvPr>
            <p:ph type="sldNum" sz="quarter" idx="10"/>
          </p:nvPr>
        </p:nvSpPr>
        <p:spPr/>
        <p:txBody>
          <a:bodyPr/>
          <a:lstStyle/>
          <a:p>
            <a:r>
              <a:rPr lang="en-US" smtClean="0"/>
              <a:t>- </a:t>
            </a:r>
            <a:fld id="{DB03D686-7BEB-430F-901A-FD78CEF0D9B6}" type="slidenum">
              <a:rPr lang="en-US" smtClean="0"/>
              <a:pPr/>
              <a:t>99</a:t>
            </a:fld>
            <a:r>
              <a:rPr lang="en-US" smtClean="0"/>
              <a:t> -</a:t>
            </a:r>
            <a:endParaRPr lang="en-US" dirty="0"/>
          </a:p>
        </p:txBody>
      </p:sp>
    </p:spTree>
    <p:extLst>
      <p:ext uri="{BB962C8B-B14F-4D97-AF65-F5344CB8AC3E}">
        <p14:creationId xmlns:p14="http://schemas.microsoft.com/office/powerpoint/2010/main" val="3685520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TRE Institute CISSP Template">
  <a:themeElements>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A-U CISS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A-U CISSP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A-U CISSP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A-U CISSP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A-U CISS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A-U CISS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A-U CISS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SRA-U CISSP Template</Template>
  <TotalTime>1215</TotalTime>
  <Words>7555</Words>
  <Application>Microsoft Office PowerPoint</Application>
  <PresentationFormat>Letter Paper (8.5x11 in)</PresentationFormat>
  <Paragraphs>1122</Paragraphs>
  <Slides>100</Slides>
  <Notes>100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MITRE Institute CISSP Template</vt:lpstr>
      <vt:lpstr>Visio</vt:lpstr>
      <vt:lpstr>CISSP® Common Body of Knowledge Review:  Telecommunications &amp; Network Security Domain – Part 2</vt:lpstr>
      <vt:lpstr>Learning Objectives  Telecommunications &amp; Network Security Domain – Part 2</vt:lpstr>
      <vt:lpstr>Question:</vt:lpstr>
      <vt:lpstr>Question:</vt:lpstr>
      <vt:lpstr>Topics Telecommunications &amp; Network Security Domain – Part 2</vt:lpstr>
      <vt:lpstr>Implementation of Technical Countermeasures</vt:lpstr>
      <vt:lpstr>Topics Telecommunications &amp; Network Security Domain – Part 2</vt:lpstr>
      <vt:lpstr>Security Countermeasures &amp; Controls Security of Physical Layer – Review</vt:lpstr>
      <vt:lpstr>Security of Physical Layer Transport Media</vt:lpstr>
      <vt:lpstr>Security of Physical Layer Transport Media</vt:lpstr>
      <vt:lpstr>Security of Physical Layer Transport Interfaces (I/Fs)</vt:lpstr>
      <vt:lpstr>Security of Physical Layer Network Equipment</vt:lpstr>
      <vt:lpstr>Questions:</vt:lpstr>
      <vt:lpstr>Answers:</vt:lpstr>
      <vt:lpstr>Topics Telecommunications &amp; Network Security Domain – Part 2</vt:lpstr>
      <vt:lpstr>Security Countermeasures &amp; Controls Security of Data-Link Layer – Review</vt:lpstr>
      <vt:lpstr>Security Countermeasures &amp; Controls Security of Data-Link Layer</vt:lpstr>
      <vt:lpstr>Security of Data-Link Layer Serial Line Internet Protocol (SLIP)</vt:lpstr>
      <vt:lpstr>Security of Data-Link Layer Point-to-Point Protocol (PPP)</vt:lpstr>
      <vt:lpstr>Security of Data-Link Layer Point-to-Point Protocol (PPP)</vt:lpstr>
      <vt:lpstr>Security of Data-Link Layer Point-to-Point Protocol (PPP)</vt:lpstr>
      <vt:lpstr>Security of Data-Link Layer Layer 2 Tunnel Protocol (L2TP)</vt:lpstr>
      <vt:lpstr>Security of Data-Link Layer Wired Equivalent Privacy (WEP)</vt:lpstr>
      <vt:lpstr>Security of Data-Link Layer IEEE 802.1X</vt:lpstr>
      <vt:lpstr>Security of Data-Link Layer IEEE 802.11i</vt:lpstr>
      <vt:lpstr>Security of Data-Link Layer Address Resolution Protocol (ARP) &amp; Reverse ARP (RARP)</vt:lpstr>
      <vt:lpstr>Security of Data-Link Layer Address Resolution Protocol (ARP) &amp; Reverse ARP (RARP)</vt:lpstr>
      <vt:lpstr>Security of Data-Link Layer Address Resolution Protocol (ARP) &amp; Reverse ARP (RARP)</vt:lpstr>
      <vt:lpstr>Questions:</vt:lpstr>
      <vt:lpstr>Answers:</vt:lpstr>
      <vt:lpstr>Questions:</vt:lpstr>
      <vt:lpstr>Answers:</vt:lpstr>
      <vt:lpstr>Topics Telecommunications &amp; Network Security Domain – Part 2</vt:lpstr>
      <vt:lpstr>Security Countermeasures &amp; Controls Security of Network Layer – Review</vt:lpstr>
      <vt:lpstr>Security of Network Layer Network Address Translation (NAT)</vt:lpstr>
      <vt:lpstr>Security of Network Layer Virtual IP Address (VIP)</vt:lpstr>
      <vt:lpstr>Security of Network Layer Routing: Static vs. Dynamic</vt:lpstr>
      <vt:lpstr>Security of Network Layer Dynamic Routing</vt:lpstr>
      <vt:lpstr>Security of Network Layer Dynamic Routing: Interior Gateway Protocols (IGPs)</vt:lpstr>
      <vt:lpstr>Security of Network Layer Dynamic Routing: Interior Gateway Protocols (IGPs)</vt:lpstr>
      <vt:lpstr>Security of Network Layer Dynamic Routing: Interior Gateway Protocols (IGPs)</vt:lpstr>
      <vt:lpstr>Security of Network Layer Dynamic Routing: Interior Gateway Protocols (IGPs)</vt:lpstr>
      <vt:lpstr>Security of Network Layer Dynamic Routing: Exterior Gateway Protocols (EGPs)</vt:lpstr>
      <vt:lpstr>Security of Network Layer Dynamic Routing: Exterior Gateway Protocols (EGPs)</vt:lpstr>
      <vt:lpstr>Security of Network Layer Packet-filtering Firewall</vt:lpstr>
      <vt:lpstr>Security of Network Layer Packet-filtering Firewall</vt:lpstr>
      <vt:lpstr>Security of Network Layer Security of Network Equipment</vt:lpstr>
      <vt:lpstr>Security of Network Layer Security of Network Equipment</vt:lpstr>
      <vt:lpstr>Questions:</vt:lpstr>
      <vt:lpstr>Answers:</vt:lpstr>
      <vt:lpstr>Topics Telecommunications &amp; Network Security Domain – Part 2</vt:lpstr>
      <vt:lpstr>Security of Transport &amp; Application Layers Firewalls</vt:lpstr>
      <vt:lpstr>Security of Transport &amp; Application Layers Firewalls</vt:lpstr>
      <vt:lpstr>Security of Transport &amp; Application Layers Packet-filtering firewalls</vt:lpstr>
      <vt:lpstr>Security of Transport &amp; Application Layers Proxy firewalls</vt:lpstr>
      <vt:lpstr>Security of Transport &amp; Application Layers Stateful inspection firewalls</vt:lpstr>
      <vt:lpstr>Security of Transport &amp; Application Layers Firewall Policy</vt:lpstr>
      <vt:lpstr>Security of Transport &amp; Application Layers Network Design with Firewalls</vt:lpstr>
      <vt:lpstr>Security of Transport &amp; Application Layers Intrusion Detection System (IDS) &amp;  Intrusion Prevention System (IPS)</vt:lpstr>
      <vt:lpstr>Security of Transport &amp; Application Layers Intrusion Detection System (IDS) &amp;  Intrusion Prevention System (IPS)</vt:lpstr>
      <vt:lpstr>Security of Transport &amp; Application Layers Network-based Intrusion Detection System (N-IDS)</vt:lpstr>
      <vt:lpstr>Security of Transport &amp; Application Layers Network-based Intrusion Prevention System (N-IPS)</vt:lpstr>
      <vt:lpstr>Questions:</vt:lpstr>
      <vt:lpstr>Answers:</vt:lpstr>
      <vt:lpstr>Questions:</vt:lpstr>
      <vt:lpstr>Answers:</vt:lpstr>
      <vt:lpstr>Topics Telecommunications &amp; Network Security Domain – Part 2</vt:lpstr>
      <vt:lpstr>Security Countermeasures &amp; Controls Security of Application Layers – S-HTTP vs. HTTPS</vt:lpstr>
      <vt:lpstr>Security Countermeasures &amp; Controls Security of Application Layers – SET</vt:lpstr>
      <vt:lpstr>Security Countermeasures &amp; Controls Security of Application Layers – DNS</vt:lpstr>
      <vt:lpstr>Security Countermeasures &amp; Controls Security of Application Layers – Computing Hosts</vt:lpstr>
      <vt:lpstr>Security Countermeasures &amp; Controls Technical Countermeasures in IATF v3.1</vt:lpstr>
      <vt:lpstr>Topics Telecommunications &amp; Network Security Domain – Part 2</vt:lpstr>
      <vt:lpstr>Security Countermeasures &amp; Controls Virtual Private Network (VPN) &amp; Tunneling</vt:lpstr>
      <vt:lpstr>Virtual Private Network (VPN) Point-to-Point Tunneling Protocol (PPTP)</vt:lpstr>
      <vt:lpstr>Virtual Private Network (VPN) Layer 2 Tunneling Protocol (L2TP)</vt:lpstr>
      <vt:lpstr>Virtual Private Network (VPN) Multi-Protocol Label Switching (MPLS)</vt:lpstr>
      <vt:lpstr>Virtual Private Network (VPN) Generic Routing Encapsulation (GRE) </vt:lpstr>
      <vt:lpstr>Virtual Private Network (VPN)  IPsec… (1/6)</vt:lpstr>
      <vt:lpstr>Virtual Private Network (VPN)  IPsec… (2/6)</vt:lpstr>
      <vt:lpstr>Virtual Private Network (VPN)  IPsec… (3/6)</vt:lpstr>
      <vt:lpstr>Virtual Private Network (VPN) IPsec… (4/6)</vt:lpstr>
      <vt:lpstr>Virtual Private Network (VPN)  IPsec… (5/6)</vt:lpstr>
      <vt:lpstr>Virtual Private Network (VPN)  IPsec... (6/6)</vt:lpstr>
      <vt:lpstr>Virtual Private Network (VPN) Secure Sockets Layer (SSL)</vt:lpstr>
      <vt:lpstr>Virtual Private Network (VPN) Secure Sockets Layer (SSL)</vt:lpstr>
      <vt:lpstr>Virtual Private Network (VPN) Transport Layer Security (TLS)</vt:lpstr>
      <vt:lpstr>Virtual Private Network (VPN) Secure Shell (SSH)</vt:lpstr>
      <vt:lpstr>Questions:</vt:lpstr>
      <vt:lpstr>Answers:</vt:lpstr>
      <vt:lpstr>Questions:</vt:lpstr>
      <vt:lpstr>Answers:</vt:lpstr>
      <vt:lpstr>Topics Telecommunications &amp; Network Security Domain – Part 2</vt:lpstr>
      <vt:lpstr>Security Countermeasures &amp; Controls Network Access Servers (NAS)</vt:lpstr>
      <vt:lpstr>Network Access Servers (NAS) Authentication Servers – TACACS+</vt:lpstr>
      <vt:lpstr>Network Access Servers (NAS) Authentication Servers – RADIUS</vt:lpstr>
      <vt:lpstr>Network Access Servers (NAS) Authentication Servers – Diameter</vt:lpstr>
      <vt:lpstr>Validation Time… </vt:lpstr>
      <vt:lpstr>Exercise #1: VPN </vt:lpstr>
      <vt:lpstr>Exercise #2: Layers of Perimeter Security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Common Body of Knowledge</dc:title>
  <dc:subject>Telecommunications &amp; Network Security Domain – Part II</dc:subject>
  <dc:creator>aouyang@mitre.org</dc:creator>
  <cp:keywords>CISSP; CBK; Telecommunications and Network Security Domain</cp:keywords>
  <cp:lastModifiedBy>Ouyang, Alfred H.</cp:lastModifiedBy>
  <cp:revision>56</cp:revision>
  <dcterms:created xsi:type="dcterms:W3CDTF">2005-06-21T20:11:18Z</dcterms:created>
  <dcterms:modified xsi:type="dcterms:W3CDTF">2013-10-05T21:43:11Z</dcterms:modified>
</cp:coreProperties>
</file>