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1"/>
  </p:notesMasterIdLst>
  <p:handoutMasterIdLst>
    <p:handoutMasterId r:id="rId72"/>
  </p:handoutMasterIdLst>
  <p:sldIdLst>
    <p:sldId id="256" r:id="rId2"/>
    <p:sldId id="294" r:id="rId3"/>
    <p:sldId id="258" r:id="rId4"/>
    <p:sldId id="264" r:id="rId5"/>
    <p:sldId id="293" r:id="rId6"/>
    <p:sldId id="259" r:id="rId7"/>
    <p:sldId id="260" r:id="rId8"/>
    <p:sldId id="262" r:id="rId9"/>
    <p:sldId id="295" r:id="rId10"/>
    <p:sldId id="296" r:id="rId11"/>
    <p:sldId id="265" r:id="rId12"/>
    <p:sldId id="266" r:id="rId13"/>
    <p:sldId id="331" r:id="rId14"/>
    <p:sldId id="332" r:id="rId15"/>
    <p:sldId id="329" r:id="rId16"/>
    <p:sldId id="330" r:id="rId17"/>
    <p:sldId id="267" r:id="rId18"/>
    <p:sldId id="313" r:id="rId19"/>
    <p:sldId id="314" r:id="rId20"/>
    <p:sldId id="333" r:id="rId21"/>
    <p:sldId id="334" r:id="rId22"/>
    <p:sldId id="335" r:id="rId23"/>
    <p:sldId id="268" r:id="rId24"/>
    <p:sldId id="269" r:id="rId25"/>
    <p:sldId id="270" r:id="rId26"/>
    <p:sldId id="271" r:id="rId27"/>
    <p:sldId id="298" r:id="rId28"/>
    <p:sldId id="303" r:id="rId29"/>
    <p:sldId id="272" r:id="rId30"/>
    <p:sldId id="275" r:id="rId31"/>
    <p:sldId id="273" r:id="rId32"/>
    <p:sldId id="274" r:id="rId33"/>
    <p:sldId id="299" r:id="rId34"/>
    <p:sldId id="300" r:id="rId35"/>
    <p:sldId id="301" r:id="rId36"/>
    <p:sldId id="326" r:id="rId37"/>
    <p:sldId id="324" r:id="rId38"/>
    <p:sldId id="325" r:id="rId39"/>
    <p:sldId id="276" r:id="rId40"/>
    <p:sldId id="277" r:id="rId41"/>
    <p:sldId id="308" r:id="rId42"/>
    <p:sldId id="309" r:id="rId43"/>
    <p:sldId id="310" r:id="rId44"/>
    <p:sldId id="311" r:id="rId45"/>
    <p:sldId id="278" r:id="rId46"/>
    <p:sldId id="279" r:id="rId47"/>
    <p:sldId id="302" r:id="rId48"/>
    <p:sldId id="280" r:id="rId49"/>
    <p:sldId id="281" r:id="rId50"/>
    <p:sldId id="282" r:id="rId51"/>
    <p:sldId id="336" r:id="rId52"/>
    <p:sldId id="338" r:id="rId53"/>
    <p:sldId id="339" r:id="rId54"/>
    <p:sldId id="337" r:id="rId55"/>
    <p:sldId id="283" r:id="rId56"/>
    <p:sldId id="312" r:id="rId57"/>
    <p:sldId id="341" r:id="rId58"/>
    <p:sldId id="342" r:id="rId59"/>
    <p:sldId id="306" r:id="rId60"/>
    <p:sldId id="307" r:id="rId61"/>
    <p:sldId id="327" r:id="rId62"/>
    <p:sldId id="315" r:id="rId63"/>
    <p:sldId id="316" r:id="rId64"/>
    <p:sldId id="317" r:id="rId65"/>
    <p:sldId id="318" r:id="rId66"/>
    <p:sldId id="319" r:id="rId67"/>
    <p:sldId id="320" r:id="rId68"/>
    <p:sldId id="321" r:id="rId69"/>
    <p:sldId id="328" r:id="rId70"/>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000099"/>
    <a:srgbClr val="003399"/>
    <a:srgbClr val="FFCC00"/>
    <a:srgbClr val="FF99FF"/>
    <a:srgbClr val="FF99CC"/>
    <a:srgbClr val="00CC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1" autoAdjust="0"/>
    <p:restoredTop sz="80372" autoAdjust="0"/>
  </p:normalViewPr>
  <p:slideViewPr>
    <p:cSldViewPr>
      <p:cViewPr varScale="1">
        <p:scale>
          <a:sx n="64" d="100"/>
          <a:sy n="64" d="100"/>
        </p:scale>
        <p:origin x="-102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37628" cy="465775"/>
          </a:xfrm>
          <a:prstGeom prst="rect">
            <a:avLst/>
          </a:prstGeom>
          <a:noFill/>
          <a:ln w="9525">
            <a:noFill/>
            <a:miter lim="800000"/>
            <a:headEnd/>
            <a:tailEnd/>
          </a:ln>
          <a:effectLst/>
        </p:spPr>
        <p:txBody>
          <a:bodyPr vert="horz" wrap="square" lIns="92827" tIns="46415" rIns="92827" bIns="46415" numCol="1" anchor="t" anchorCtr="0" compatLnSpc="1">
            <a:prstTxWarp prst="textNoShape">
              <a:avLst/>
            </a:prstTxWarp>
          </a:bodyPr>
          <a:lstStyle>
            <a:lvl1pPr defTabSz="928483">
              <a:defRPr/>
            </a:lvl1pPr>
          </a:lstStyle>
          <a:p>
            <a:endParaRPr lang="en-US"/>
          </a:p>
        </p:txBody>
      </p:sp>
      <p:sp>
        <p:nvSpPr>
          <p:cNvPr id="13315" name="Rectangle 3"/>
          <p:cNvSpPr>
            <a:spLocks noGrp="1" noChangeArrowheads="1"/>
          </p:cNvSpPr>
          <p:nvPr>
            <p:ph type="dt" sz="quarter" idx="1"/>
          </p:nvPr>
        </p:nvSpPr>
        <p:spPr bwMode="auto">
          <a:xfrm>
            <a:off x="3972773" y="0"/>
            <a:ext cx="3037628" cy="465775"/>
          </a:xfrm>
          <a:prstGeom prst="rect">
            <a:avLst/>
          </a:prstGeom>
          <a:noFill/>
          <a:ln w="9525">
            <a:noFill/>
            <a:miter lim="800000"/>
            <a:headEnd/>
            <a:tailEnd/>
          </a:ln>
          <a:effectLst/>
        </p:spPr>
        <p:txBody>
          <a:bodyPr vert="horz" wrap="square" lIns="92827" tIns="46415" rIns="92827" bIns="46415" numCol="1" anchor="t" anchorCtr="0" compatLnSpc="1">
            <a:prstTxWarp prst="textNoShape">
              <a:avLst/>
            </a:prstTxWarp>
          </a:bodyPr>
          <a:lstStyle>
            <a:lvl1pPr algn="r" defTabSz="928483">
              <a:defRPr/>
            </a:lvl1pPr>
          </a:lstStyle>
          <a:p>
            <a:endParaRPr lang="en-US"/>
          </a:p>
        </p:txBody>
      </p:sp>
      <p:sp>
        <p:nvSpPr>
          <p:cNvPr id="13316" name="Rectangle 4"/>
          <p:cNvSpPr>
            <a:spLocks noGrp="1" noChangeArrowheads="1"/>
          </p:cNvSpPr>
          <p:nvPr>
            <p:ph type="ftr" sz="quarter" idx="2"/>
          </p:nvPr>
        </p:nvSpPr>
        <p:spPr bwMode="auto">
          <a:xfrm>
            <a:off x="1" y="8830628"/>
            <a:ext cx="3037628" cy="465774"/>
          </a:xfrm>
          <a:prstGeom prst="rect">
            <a:avLst/>
          </a:prstGeom>
          <a:noFill/>
          <a:ln w="9525">
            <a:noFill/>
            <a:miter lim="800000"/>
            <a:headEnd/>
            <a:tailEnd/>
          </a:ln>
          <a:effectLst/>
        </p:spPr>
        <p:txBody>
          <a:bodyPr vert="horz" wrap="square" lIns="92827" tIns="46415" rIns="92827" bIns="46415" numCol="1" anchor="b" anchorCtr="0" compatLnSpc="1">
            <a:prstTxWarp prst="textNoShape">
              <a:avLst/>
            </a:prstTxWarp>
          </a:bodyPr>
          <a:lstStyle>
            <a:lvl1pPr defTabSz="928483">
              <a:defRPr/>
            </a:lvl1pPr>
          </a:lstStyle>
          <a:p>
            <a:endParaRPr lang="en-US"/>
          </a:p>
        </p:txBody>
      </p:sp>
      <p:sp>
        <p:nvSpPr>
          <p:cNvPr id="13317" name="Rectangle 5"/>
          <p:cNvSpPr>
            <a:spLocks noGrp="1" noChangeArrowheads="1"/>
          </p:cNvSpPr>
          <p:nvPr>
            <p:ph type="sldNum" sz="quarter" idx="3"/>
          </p:nvPr>
        </p:nvSpPr>
        <p:spPr bwMode="auto">
          <a:xfrm>
            <a:off x="3972773" y="8830628"/>
            <a:ext cx="3037628" cy="465774"/>
          </a:xfrm>
          <a:prstGeom prst="rect">
            <a:avLst/>
          </a:prstGeom>
          <a:noFill/>
          <a:ln w="9525">
            <a:noFill/>
            <a:miter lim="800000"/>
            <a:headEnd/>
            <a:tailEnd/>
          </a:ln>
          <a:effectLst/>
        </p:spPr>
        <p:txBody>
          <a:bodyPr vert="horz" wrap="square" lIns="92827" tIns="46415" rIns="92827" bIns="46415" numCol="1" anchor="b" anchorCtr="0" compatLnSpc="1">
            <a:prstTxWarp prst="textNoShape">
              <a:avLst/>
            </a:prstTxWarp>
          </a:bodyPr>
          <a:lstStyle>
            <a:lvl1pPr algn="r" defTabSz="928483">
              <a:defRPr/>
            </a:lvl1pPr>
          </a:lstStyle>
          <a:p>
            <a:fld id="{FFA1212F-219D-44D7-8D9B-CAEC58CD2E32}" type="slidenum">
              <a:rPr lang="en-US"/>
              <a:pPr/>
              <a:t>‹#›</a:t>
            </a:fld>
            <a:endParaRPr lang="en-US"/>
          </a:p>
        </p:txBody>
      </p:sp>
    </p:spTree>
    <p:extLst>
      <p:ext uri="{BB962C8B-B14F-4D97-AF65-F5344CB8AC3E}">
        <p14:creationId xmlns:p14="http://schemas.microsoft.com/office/powerpoint/2010/main" val="2134883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7628" cy="465775"/>
          </a:xfrm>
          <a:prstGeom prst="rect">
            <a:avLst/>
          </a:prstGeom>
          <a:noFill/>
          <a:ln w="9525">
            <a:noFill/>
            <a:miter lim="800000"/>
            <a:headEnd/>
            <a:tailEnd/>
          </a:ln>
          <a:effectLst/>
        </p:spPr>
        <p:txBody>
          <a:bodyPr vert="horz" wrap="square" lIns="92827" tIns="46415" rIns="92827" bIns="46415" numCol="1" anchor="t" anchorCtr="0" compatLnSpc="1">
            <a:prstTxWarp prst="textNoShape">
              <a:avLst/>
            </a:prstTxWarp>
          </a:bodyPr>
          <a:lstStyle>
            <a:lvl1pPr defTabSz="928483">
              <a:defRPr>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2773" y="0"/>
            <a:ext cx="3037628" cy="465775"/>
          </a:xfrm>
          <a:prstGeom prst="rect">
            <a:avLst/>
          </a:prstGeom>
          <a:noFill/>
          <a:ln w="9525">
            <a:noFill/>
            <a:miter lim="800000"/>
            <a:headEnd/>
            <a:tailEnd/>
          </a:ln>
          <a:effectLst/>
        </p:spPr>
        <p:txBody>
          <a:bodyPr vert="horz" wrap="square" lIns="92827" tIns="46415" rIns="92827" bIns="46415" numCol="1" anchor="t" anchorCtr="0" compatLnSpc="1">
            <a:prstTxWarp prst="textNoShape">
              <a:avLst/>
            </a:prstTxWarp>
          </a:bodyPr>
          <a:lstStyle>
            <a:lvl1pPr algn="r" defTabSz="928483">
              <a:defRPr>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85863" y="700088"/>
            <a:ext cx="4643437" cy="3484562"/>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3554" y="4416109"/>
            <a:ext cx="5143293" cy="4180836"/>
          </a:xfrm>
          <a:prstGeom prst="rect">
            <a:avLst/>
          </a:prstGeom>
          <a:noFill/>
          <a:ln w="9525">
            <a:noFill/>
            <a:miter lim="800000"/>
            <a:headEnd/>
            <a:tailEnd/>
          </a:ln>
          <a:effectLst/>
        </p:spPr>
        <p:txBody>
          <a:bodyPr vert="horz" wrap="square" lIns="92827" tIns="46415" rIns="92827"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1" y="8830628"/>
            <a:ext cx="3037628" cy="465774"/>
          </a:xfrm>
          <a:prstGeom prst="rect">
            <a:avLst/>
          </a:prstGeom>
          <a:noFill/>
          <a:ln w="9525">
            <a:noFill/>
            <a:miter lim="800000"/>
            <a:headEnd/>
            <a:tailEnd/>
          </a:ln>
          <a:effectLst/>
        </p:spPr>
        <p:txBody>
          <a:bodyPr vert="horz" wrap="square" lIns="92827" tIns="46415" rIns="92827" bIns="46415" numCol="1" anchor="b" anchorCtr="0" compatLnSpc="1">
            <a:prstTxWarp prst="textNoShape">
              <a:avLst/>
            </a:prstTxWarp>
          </a:bodyPr>
          <a:lstStyle>
            <a:lvl1pPr defTabSz="928483">
              <a:defRPr>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2773" y="8830628"/>
            <a:ext cx="3037628" cy="465774"/>
          </a:xfrm>
          <a:prstGeom prst="rect">
            <a:avLst/>
          </a:prstGeom>
          <a:noFill/>
          <a:ln w="9525">
            <a:noFill/>
            <a:miter lim="800000"/>
            <a:headEnd/>
            <a:tailEnd/>
          </a:ln>
          <a:effectLst/>
        </p:spPr>
        <p:txBody>
          <a:bodyPr vert="horz" wrap="square" lIns="92827" tIns="46415" rIns="92827" bIns="46415" numCol="1" anchor="b" anchorCtr="0" compatLnSpc="1">
            <a:prstTxWarp prst="textNoShape">
              <a:avLst/>
            </a:prstTxWarp>
          </a:bodyPr>
          <a:lstStyle>
            <a:lvl1pPr algn="r" defTabSz="928483">
              <a:defRPr>
                <a:latin typeface="Times New Roman" pitchFamily="18" charset="0"/>
              </a:defRPr>
            </a:lvl1pPr>
          </a:lstStyle>
          <a:p>
            <a:fld id="{B35BC2E5-C911-49A6-843E-9749ED0E9B36}" type="slidenum">
              <a:rPr lang="en-US"/>
              <a:pPr/>
              <a:t>‹#›</a:t>
            </a:fld>
            <a:endParaRPr lang="en-US"/>
          </a:p>
        </p:txBody>
      </p:sp>
    </p:spTree>
    <p:extLst>
      <p:ext uri="{BB962C8B-B14F-4D97-AF65-F5344CB8AC3E}">
        <p14:creationId xmlns:p14="http://schemas.microsoft.com/office/powerpoint/2010/main" val="651226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53C53-B8E7-4731-A056-226B306DDD75}" type="slidenum">
              <a:rPr lang="en-US"/>
              <a:pPr/>
              <a:t>1</a:t>
            </a:fld>
            <a:endParaRPr lang="en-US"/>
          </a:p>
        </p:txBody>
      </p:sp>
      <p:sp>
        <p:nvSpPr>
          <p:cNvPr id="352258" name="Rectangle 2"/>
          <p:cNvSpPr>
            <a:spLocks noGrp="1" noRot="1" noChangeAspect="1" noChangeArrowheads="1" noTextEdit="1"/>
          </p:cNvSpPr>
          <p:nvPr>
            <p:ph type="sldImg"/>
          </p:nvPr>
        </p:nvSpPr>
        <p:spPr>
          <a:xfrm>
            <a:off x="1184275" y="700088"/>
            <a:ext cx="4643438" cy="3482975"/>
          </a:xfrm>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B7922-2458-491E-AEC6-3A76E70C06D1}" type="slidenum">
              <a:rPr lang="en-US"/>
              <a:pPr/>
              <a:t>11</a:t>
            </a:fld>
            <a:endParaRPr lang="en-US"/>
          </a:p>
        </p:txBody>
      </p:sp>
      <p:sp>
        <p:nvSpPr>
          <p:cNvPr id="438274" name="Rectangle 2"/>
          <p:cNvSpPr>
            <a:spLocks noGrp="1" noRot="1" noChangeAspect="1" noChangeArrowheads="1" noTextEdit="1"/>
          </p:cNvSpPr>
          <p:nvPr>
            <p:ph type="sldImg"/>
          </p:nvPr>
        </p:nvSpPr>
        <p:spPr>
          <a:xfrm>
            <a:off x="1185863" y="698500"/>
            <a:ext cx="4643437" cy="3484563"/>
          </a:xfrm>
          <a:ln/>
        </p:spPr>
      </p:sp>
      <p:sp>
        <p:nvSpPr>
          <p:cNvPr id="438275"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E1A30-31EE-4624-900D-F7DD3D171B6D}" type="slidenum">
              <a:rPr lang="en-US"/>
              <a:pPr/>
              <a:t>12</a:t>
            </a:fld>
            <a:endParaRPr lang="en-US"/>
          </a:p>
        </p:txBody>
      </p:sp>
      <p:sp>
        <p:nvSpPr>
          <p:cNvPr id="440322" name="Rectangle 2"/>
          <p:cNvSpPr>
            <a:spLocks noGrp="1" noRot="1" noChangeAspect="1" noChangeArrowheads="1" noTextEdit="1"/>
          </p:cNvSpPr>
          <p:nvPr>
            <p:ph type="sldImg"/>
          </p:nvPr>
        </p:nvSpPr>
        <p:spPr>
          <a:xfrm>
            <a:off x="1185863" y="698500"/>
            <a:ext cx="4643437" cy="3484563"/>
          </a:xfrm>
          <a:ln/>
        </p:spPr>
      </p:sp>
      <p:sp>
        <p:nvSpPr>
          <p:cNvPr id="440323"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13</a:t>
            </a:fld>
            <a:endParaRPr lang="en-US"/>
          </a:p>
        </p:txBody>
      </p:sp>
    </p:spTree>
    <p:extLst>
      <p:ext uri="{BB962C8B-B14F-4D97-AF65-F5344CB8AC3E}">
        <p14:creationId xmlns:p14="http://schemas.microsoft.com/office/powerpoint/2010/main" val="346939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14</a:t>
            </a:fld>
            <a:endParaRPr lang="en-US"/>
          </a:p>
        </p:txBody>
      </p:sp>
    </p:spTree>
    <p:extLst>
      <p:ext uri="{BB962C8B-B14F-4D97-AF65-F5344CB8AC3E}">
        <p14:creationId xmlns:p14="http://schemas.microsoft.com/office/powerpoint/2010/main" val="241511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15</a:t>
            </a:fld>
            <a:endParaRPr lang="en-US"/>
          </a:p>
        </p:txBody>
      </p:sp>
    </p:spTree>
    <p:extLst>
      <p:ext uri="{BB962C8B-B14F-4D97-AF65-F5344CB8AC3E}">
        <p14:creationId xmlns:p14="http://schemas.microsoft.com/office/powerpoint/2010/main" val="327212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16</a:t>
            </a:fld>
            <a:endParaRPr lang="en-US"/>
          </a:p>
        </p:txBody>
      </p:sp>
    </p:spTree>
    <p:extLst>
      <p:ext uri="{BB962C8B-B14F-4D97-AF65-F5344CB8AC3E}">
        <p14:creationId xmlns:p14="http://schemas.microsoft.com/office/powerpoint/2010/main" val="63729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2D5C7-49AD-4C5D-9359-9A65F0613B81}" type="slidenum">
              <a:rPr lang="en-US"/>
              <a:pPr/>
              <a:t>17</a:t>
            </a:fld>
            <a:endParaRPr lang="en-US"/>
          </a:p>
        </p:txBody>
      </p:sp>
      <p:sp>
        <p:nvSpPr>
          <p:cNvPr id="442370" name="Rectangle 2"/>
          <p:cNvSpPr>
            <a:spLocks noGrp="1" noRot="1" noChangeAspect="1" noChangeArrowheads="1" noTextEdit="1"/>
          </p:cNvSpPr>
          <p:nvPr>
            <p:ph type="sldImg"/>
          </p:nvPr>
        </p:nvSpPr>
        <p:spPr>
          <a:xfrm>
            <a:off x="1185863" y="698500"/>
            <a:ext cx="4643437" cy="3484563"/>
          </a:xfrm>
          <a:ln/>
        </p:spPr>
      </p:sp>
      <p:sp>
        <p:nvSpPr>
          <p:cNvPr id="442371"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3DB86-6D68-4C01-99D1-F85B5A60BFCB}" type="slidenum">
              <a:rPr lang="en-US"/>
              <a:pPr/>
              <a:t>2</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20</a:t>
            </a:fld>
            <a:endParaRPr lang="en-US"/>
          </a:p>
        </p:txBody>
      </p:sp>
    </p:spTree>
    <p:extLst>
      <p:ext uri="{BB962C8B-B14F-4D97-AF65-F5344CB8AC3E}">
        <p14:creationId xmlns:p14="http://schemas.microsoft.com/office/powerpoint/2010/main" val="1207370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21</a:t>
            </a:fld>
            <a:endParaRPr lang="en-US"/>
          </a:p>
        </p:txBody>
      </p:sp>
    </p:spTree>
    <p:extLst>
      <p:ext uri="{BB962C8B-B14F-4D97-AF65-F5344CB8AC3E}">
        <p14:creationId xmlns:p14="http://schemas.microsoft.com/office/powerpoint/2010/main" val="3428696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22</a:t>
            </a:fld>
            <a:endParaRPr lang="en-US"/>
          </a:p>
        </p:txBody>
      </p:sp>
    </p:spTree>
    <p:extLst>
      <p:ext uri="{BB962C8B-B14F-4D97-AF65-F5344CB8AC3E}">
        <p14:creationId xmlns:p14="http://schemas.microsoft.com/office/powerpoint/2010/main" val="3428696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58AA4-CE07-41AB-A68B-D41D0613B679}" type="slidenum">
              <a:rPr lang="en-US"/>
              <a:pPr/>
              <a:t>23</a:t>
            </a:fld>
            <a:endParaRPr lang="en-US"/>
          </a:p>
        </p:txBody>
      </p:sp>
      <p:sp>
        <p:nvSpPr>
          <p:cNvPr id="444418" name="Rectangle 2"/>
          <p:cNvSpPr>
            <a:spLocks noGrp="1" noRot="1" noChangeAspect="1" noChangeArrowheads="1" noTextEdit="1"/>
          </p:cNvSpPr>
          <p:nvPr>
            <p:ph type="sldImg"/>
          </p:nvPr>
        </p:nvSpPr>
        <p:spPr>
          <a:xfrm>
            <a:off x="1185863" y="698500"/>
            <a:ext cx="4643437" cy="3484563"/>
          </a:xfrm>
          <a:ln/>
        </p:spPr>
      </p:sp>
      <p:sp>
        <p:nvSpPr>
          <p:cNvPr id="444419"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6028B-53FF-43E8-A1C5-AFE27E41CCFE}" type="slidenum">
              <a:rPr lang="en-US"/>
              <a:pPr/>
              <a:t>24</a:t>
            </a:fld>
            <a:endParaRPr lang="en-US"/>
          </a:p>
        </p:txBody>
      </p:sp>
      <p:sp>
        <p:nvSpPr>
          <p:cNvPr id="446466" name="Rectangle 2"/>
          <p:cNvSpPr>
            <a:spLocks noGrp="1" noRot="1" noChangeAspect="1" noChangeArrowheads="1" noTextEdit="1"/>
          </p:cNvSpPr>
          <p:nvPr>
            <p:ph type="sldImg"/>
          </p:nvPr>
        </p:nvSpPr>
        <p:spPr>
          <a:xfrm>
            <a:off x="1185863" y="698500"/>
            <a:ext cx="4643437" cy="3484563"/>
          </a:xfrm>
          <a:ln/>
        </p:spPr>
      </p:sp>
      <p:sp>
        <p:nvSpPr>
          <p:cNvPr id="446467"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0356B-61FB-4ED7-88C1-E2BFF31EA42A}" type="slidenum">
              <a:rPr lang="en-US"/>
              <a:pPr/>
              <a:t>25</a:t>
            </a:fld>
            <a:endParaRPr lang="en-US"/>
          </a:p>
        </p:txBody>
      </p:sp>
      <p:sp>
        <p:nvSpPr>
          <p:cNvPr id="448514" name="Rectangle 2"/>
          <p:cNvSpPr>
            <a:spLocks noGrp="1" noRot="1" noChangeAspect="1" noChangeArrowheads="1" noTextEdit="1"/>
          </p:cNvSpPr>
          <p:nvPr>
            <p:ph type="sldImg"/>
          </p:nvPr>
        </p:nvSpPr>
        <p:spPr>
          <a:xfrm>
            <a:off x="1185863" y="698500"/>
            <a:ext cx="4643437" cy="3484563"/>
          </a:xfrm>
          <a:ln/>
        </p:spPr>
      </p:sp>
      <p:sp>
        <p:nvSpPr>
          <p:cNvPr id="448515"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1E359-E8F9-4529-8AE0-4162CE1BD563}" type="slidenum">
              <a:rPr lang="en-US"/>
              <a:pPr/>
              <a:t>26</a:t>
            </a:fld>
            <a:endParaRPr lang="en-US"/>
          </a:p>
        </p:txBody>
      </p:sp>
      <p:sp>
        <p:nvSpPr>
          <p:cNvPr id="450562" name="Rectangle 2"/>
          <p:cNvSpPr>
            <a:spLocks noGrp="1" noRot="1" noChangeAspect="1" noChangeArrowheads="1" noTextEdit="1"/>
          </p:cNvSpPr>
          <p:nvPr>
            <p:ph type="sldImg"/>
          </p:nvPr>
        </p:nvSpPr>
        <p:spPr>
          <a:xfrm>
            <a:off x="1185863" y="698500"/>
            <a:ext cx="4643437" cy="3484563"/>
          </a:xfrm>
          <a:ln/>
        </p:spPr>
      </p:sp>
      <p:sp>
        <p:nvSpPr>
          <p:cNvPr id="450563"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9274F53B-5E7F-442F-85C3-DAE806DA15DF}"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968AA-B494-4CD8-B104-D8CB3AD354DF}" type="slidenum">
              <a:rPr lang="en-US"/>
              <a:pPr/>
              <a:t>29</a:t>
            </a:fld>
            <a:endParaRPr lang="en-US"/>
          </a:p>
        </p:txBody>
      </p:sp>
      <p:sp>
        <p:nvSpPr>
          <p:cNvPr id="452610" name="Rectangle 2"/>
          <p:cNvSpPr>
            <a:spLocks noGrp="1" noRot="1" noChangeAspect="1" noChangeArrowheads="1" noTextEdit="1"/>
          </p:cNvSpPr>
          <p:nvPr>
            <p:ph type="sldImg"/>
          </p:nvPr>
        </p:nvSpPr>
        <p:spPr>
          <a:xfrm>
            <a:off x="1185863" y="698500"/>
            <a:ext cx="4643437" cy="3484563"/>
          </a:xfrm>
          <a:ln/>
        </p:spPr>
      </p:sp>
      <p:sp>
        <p:nvSpPr>
          <p:cNvPr id="452611"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2DC6E-AA96-43B5-A859-A748E3A51729}" type="slidenum">
              <a:rPr lang="en-US"/>
              <a:pPr/>
              <a:t>3</a:t>
            </a:fld>
            <a:endParaRPr lang="en-US"/>
          </a:p>
        </p:txBody>
      </p:sp>
      <p:sp>
        <p:nvSpPr>
          <p:cNvPr id="423938" name="Rectangle 2"/>
          <p:cNvSpPr>
            <a:spLocks noGrp="1" noRot="1" noChangeAspect="1" noChangeArrowheads="1" noTextEdit="1"/>
          </p:cNvSpPr>
          <p:nvPr>
            <p:ph type="sldImg"/>
          </p:nvPr>
        </p:nvSpPr>
        <p:spPr>
          <a:xfrm>
            <a:off x="1185863" y="698500"/>
            <a:ext cx="4643437" cy="3484563"/>
          </a:xfrm>
          <a:ln/>
        </p:spPr>
      </p:sp>
      <p:sp>
        <p:nvSpPr>
          <p:cNvPr id="423939"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1895D-36C1-4DF1-B32B-FE4BD82FB3FD}" type="slidenum">
              <a:rPr lang="en-US"/>
              <a:pPr/>
              <a:t>30</a:t>
            </a:fld>
            <a:endParaRPr lang="en-US"/>
          </a:p>
        </p:txBody>
      </p:sp>
      <p:sp>
        <p:nvSpPr>
          <p:cNvPr id="458754" name="Rectangle 2"/>
          <p:cNvSpPr>
            <a:spLocks noGrp="1" noRot="1" noChangeAspect="1" noChangeArrowheads="1" noTextEdit="1"/>
          </p:cNvSpPr>
          <p:nvPr>
            <p:ph type="sldImg"/>
          </p:nvPr>
        </p:nvSpPr>
        <p:spPr>
          <a:xfrm>
            <a:off x="1185863" y="698500"/>
            <a:ext cx="4643437" cy="3484563"/>
          </a:xfrm>
          <a:ln/>
        </p:spPr>
      </p:sp>
      <p:sp>
        <p:nvSpPr>
          <p:cNvPr id="458755"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DD31D-E97D-4803-BDC7-31CC3154D587}" type="slidenum">
              <a:rPr lang="en-US"/>
              <a:pPr/>
              <a:t>31</a:t>
            </a:fld>
            <a:endParaRPr lang="en-US"/>
          </a:p>
        </p:txBody>
      </p:sp>
      <p:sp>
        <p:nvSpPr>
          <p:cNvPr id="454658" name="Rectangle 2"/>
          <p:cNvSpPr>
            <a:spLocks noGrp="1" noRot="1" noChangeAspect="1" noChangeArrowheads="1" noTextEdit="1"/>
          </p:cNvSpPr>
          <p:nvPr>
            <p:ph type="sldImg"/>
          </p:nvPr>
        </p:nvSpPr>
        <p:spPr>
          <a:xfrm>
            <a:off x="1185863" y="698500"/>
            <a:ext cx="4643437" cy="3484563"/>
          </a:xfrm>
          <a:ln/>
        </p:spPr>
      </p:sp>
      <p:sp>
        <p:nvSpPr>
          <p:cNvPr id="454659"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FD0FA-8B42-4228-887C-DF16869F253D}" type="slidenum">
              <a:rPr lang="en-US"/>
              <a:pPr/>
              <a:t>32</a:t>
            </a:fld>
            <a:endParaRPr lang="en-US"/>
          </a:p>
        </p:txBody>
      </p:sp>
      <p:sp>
        <p:nvSpPr>
          <p:cNvPr id="456706" name="Rectangle 2"/>
          <p:cNvSpPr>
            <a:spLocks noGrp="1" noRot="1" noChangeAspect="1" noChangeArrowheads="1" noTextEdit="1"/>
          </p:cNvSpPr>
          <p:nvPr>
            <p:ph type="sldImg"/>
          </p:nvPr>
        </p:nvSpPr>
        <p:spPr>
          <a:xfrm>
            <a:off x="1185863" y="698500"/>
            <a:ext cx="4643437" cy="3484563"/>
          </a:xfrm>
          <a:ln/>
        </p:spPr>
      </p:sp>
      <p:sp>
        <p:nvSpPr>
          <p:cNvPr id="456707"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0316B-6AA5-49F6-BC84-1754A88D7975}" type="slidenum">
              <a:rPr lang="en-US"/>
              <a:pPr/>
              <a:t>33</a:t>
            </a:fld>
            <a:endParaRPr lang="en-US"/>
          </a:p>
        </p:txBody>
      </p:sp>
      <p:sp>
        <p:nvSpPr>
          <p:cNvPr id="477186" name="Rectangle 2"/>
          <p:cNvSpPr>
            <a:spLocks noGrp="1" noRot="1" noChangeAspect="1" noChangeArrowheads="1" noTextEdit="1"/>
          </p:cNvSpPr>
          <p:nvPr>
            <p:ph type="sldImg"/>
          </p:nvPr>
        </p:nvSpPr>
        <p:spPr>
          <a:xfrm>
            <a:off x="1185863" y="698500"/>
            <a:ext cx="4643437" cy="3484563"/>
          </a:xfrm>
          <a:ln/>
        </p:spPr>
      </p:sp>
      <p:sp>
        <p:nvSpPr>
          <p:cNvPr id="477187"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B3CB2-CB6A-4FBE-84D7-DF3BBA8D9AD3}" type="slidenum">
              <a:rPr lang="en-US"/>
              <a:pPr/>
              <a:t>34</a:t>
            </a:fld>
            <a:endParaRPr lang="en-US"/>
          </a:p>
        </p:txBody>
      </p:sp>
      <p:sp>
        <p:nvSpPr>
          <p:cNvPr id="479234" name="Rectangle 2"/>
          <p:cNvSpPr>
            <a:spLocks noGrp="1" noRot="1" noChangeAspect="1" noChangeArrowheads="1" noTextEdit="1"/>
          </p:cNvSpPr>
          <p:nvPr>
            <p:ph type="sldImg"/>
          </p:nvPr>
        </p:nvSpPr>
        <p:spPr>
          <a:xfrm>
            <a:off x="1185863" y="698500"/>
            <a:ext cx="4643437" cy="3484563"/>
          </a:xfrm>
          <a:ln/>
        </p:spPr>
      </p:sp>
      <p:sp>
        <p:nvSpPr>
          <p:cNvPr id="479235"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9D94C-0B23-41EE-A03A-6998EEACB5B7}" type="slidenum">
              <a:rPr lang="en-US"/>
              <a:pPr/>
              <a:t>35</a:t>
            </a:fld>
            <a:endParaRPr lang="en-US"/>
          </a:p>
        </p:txBody>
      </p:sp>
      <p:sp>
        <p:nvSpPr>
          <p:cNvPr id="481282" name="Rectangle 2"/>
          <p:cNvSpPr>
            <a:spLocks noGrp="1" noRot="1" noChangeAspect="1" noChangeArrowheads="1" noTextEdit="1"/>
          </p:cNvSpPr>
          <p:nvPr>
            <p:ph type="sldImg"/>
          </p:nvPr>
        </p:nvSpPr>
        <p:spPr>
          <a:xfrm>
            <a:off x="1185863" y="698500"/>
            <a:ext cx="4643437" cy="3484563"/>
          </a:xfrm>
          <a:ln/>
        </p:spPr>
      </p:sp>
      <p:sp>
        <p:nvSpPr>
          <p:cNvPr id="481283" name="Rectangle 3"/>
          <p:cNvSpPr>
            <a:spLocks noGrp="1" noChangeArrowheads="1"/>
          </p:cNvSpPr>
          <p:nvPr>
            <p:ph type="body" idx="1"/>
          </p:nvPr>
        </p:nvSpPr>
        <p:spPr>
          <a:xfrm>
            <a:off x="935145" y="4416109"/>
            <a:ext cx="5140112" cy="4182426"/>
          </a:xfrm>
        </p:spPr>
        <p:txBody>
          <a:bodyPr/>
          <a:lstStyle/>
          <a:p>
            <a:r>
              <a:rPr lang="en-US" dirty="0" smtClean="0"/>
              <a:t>Online</a:t>
            </a:r>
            <a:r>
              <a:rPr lang="en-US" baseline="0" dirty="0" smtClean="0"/>
              <a:t> tape vaulting.  Data is transported to a tape backup service.</a:t>
            </a:r>
          </a:p>
          <a:p>
            <a:endParaRPr lang="en-US" baseline="0" dirty="0" smtClean="0"/>
          </a:p>
          <a:p>
            <a:r>
              <a:rPr lang="en-US" baseline="0" dirty="0" smtClean="0"/>
              <a:t>Remote Journaling.  The same logging procedure used for a DBMS to create the onsite journal is used to create a second journal at the off-site storage location.</a:t>
            </a:r>
          </a:p>
          <a:p>
            <a:endParaRPr lang="en-US" baseline="0" dirty="0" smtClean="0"/>
          </a:p>
          <a:p>
            <a:r>
              <a:rPr lang="en-US" baseline="0" dirty="0" smtClean="0"/>
              <a:t>Database Shadowing.  The system creates updates to the production system, journals them, and send them to the alternate computer.</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9D94C-0B23-41EE-A03A-6998EEACB5B7}" type="slidenum">
              <a:rPr lang="en-US"/>
              <a:pPr/>
              <a:t>36</a:t>
            </a:fld>
            <a:endParaRPr lang="en-US"/>
          </a:p>
        </p:txBody>
      </p:sp>
      <p:sp>
        <p:nvSpPr>
          <p:cNvPr id="481282" name="Rectangle 2"/>
          <p:cNvSpPr>
            <a:spLocks noGrp="1" noRot="1" noChangeAspect="1" noChangeArrowheads="1" noTextEdit="1"/>
          </p:cNvSpPr>
          <p:nvPr>
            <p:ph type="sldImg"/>
          </p:nvPr>
        </p:nvSpPr>
        <p:spPr>
          <a:xfrm>
            <a:off x="1185863" y="698500"/>
            <a:ext cx="4643437" cy="3484563"/>
          </a:xfrm>
          <a:ln/>
        </p:spPr>
      </p:sp>
      <p:sp>
        <p:nvSpPr>
          <p:cNvPr id="481283" name="Rectangle 3"/>
          <p:cNvSpPr>
            <a:spLocks noGrp="1" noChangeArrowheads="1"/>
          </p:cNvSpPr>
          <p:nvPr>
            <p:ph type="body" idx="1"/>
          </p:nvPr>
        </p:nvSpPr>
        <p:spPr>
          <a:xfrm>
            <a:off x="935145" y="4416109"/>
            <a:ext cx="5140112" cy="4182426"/>
          </a:xfrm>
        </p:spPr>
        <p:txBody>
          <a:bodyPr/>
          <a:lstStyle/>
          <a:p>
            <a:r>
              <a:rPr lang="en-US" dirty="0" smtClean="0"/>
              <a:t>Full</a:t>
            </a:r>
          </a:p>
          <a:p>
            <a:r>
              <a:rPr lang="en-US" dirty="0" smtClean="0"/>
              <a:t>Differential</a:t>
            </a:r>
          </a:p>
          <a:p>
            <a:r>
              <a:rPr lang="en-US" dirty="0" smtClean="0"/>
              <a:t>Incremental</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9D94C-0B23-41EE-A03A-6998EEACB5B7}" type="slidenum">
              <a:rPr lang="en-US"/>
              <a:pPr/>
              <a:t>37</a:t>
            </a:fld>
            <a:endParaRPr lang="en-US"/>
          </a:p>
        </p:txBody>
      </p:sp>
      <p:sp>
        <p:nvSpPr>
          <p:cNvPr id="481282" name="Rectangle 2"/>
          <p:cNvSpPr>
            <a:spLocks noGrp="1" noRot="1" noChangeAspect="1" noChangeArrowheads="1" noTextEdit="1"/>
          </p:cNvSpPr>
          <p:nvPr>
            <p:ph type="sldImg"/>
          </p:nvPr>
        </p:nvSpPr>
        <p:spPr>
          <a:xfrm>
            <a:off x="1185863" y="698500"/>
            <a:ext cx="4643437" cy="3484563"/>
          </a:xfrm>
          <a:ln/>
        </p:spPr>
      </p:sp>
      <p:sp>
        <p:nvSpPr>
          <p:cNvPr id="481283" name="Rectangle 3"/>
          <p:cNvSpPr>
            <a:spLocks noGrp="1" noChangeArrowheads="1"/>
          </p:cNvSpPr>
          <p:nvPr>
            <p:ph type="body" idx="1"/>
          </p:nvPr>
        </p:nvSpPr>
        <p:spPr>
          <a:xfrm>
            <a:off x="935145" y="4416109"/>
            <a:ext cx="5140112" cy="4182426"/>
          </a:xfrm>
        </p:spPr>
        <p:txBody>
          <a:bodyPr/>
          <a:lstStyle/>
          <a:p>
            <a:r>
              <a:rPr lang="en-US" dirty="0" smtClean="0"/>
              <a:t>Online</a:t>
            </a:r>
            <a:r>
              <a:rPr lang="en-US" baseline="0" dirty="0" smtClean="0"/>
              <a:t> tape vaulting.  Data is transported to a tape backup service.</a:t>
            </a:r>
          </a:p>
          <a:p>
            <a:endParaRPr lang="en-US" baseline="0" dirty="0" smtClean="0"/>
          </a:p>
          <a:p>
            <a:r>
              <a:rPr lang="en-US" baseline="0" dirty="0" smtClean="0"/>
              <a:t>Remote Journaling.  The same logging procedure used for a DBMS to create the onsite journal is used to create a second journal at the off-site storage location.</a:t>
            </a:r>
          </a:p>
          <a:p>
            <a:endParaRPr lang="en-US" baseline="0" dirty="0" smtClean="0"/>
          </a:p>
          <a:p>
            <a:r>
              <a:rPr lang="en-US" baseline="0" dirty="0" smtClean="0"/>
              <a:t>Database Shadowing.  The system creates updates to the production system, journals them, and send them to the alternate computer.</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9D94C-0B23-41EE-A03A-6998EEACB5B7}" type="slidenum">
              <a:rPr lang="en-US"/>
              <a:pPr/>
              <a:t>38</a:t>
            </a:fld>
            <a:endParaRPr lang="en-US"/>
          </a:p>
        </p:txBody>
      </p:sp>
      <p:sp>
        <p:nvSpPr>
          <p:cNvPr id="481282" name="Rectangle 2"/>
          <p:cNvSpPr>
            <a:spLocks noGrp="1" noRot="1" noChangeAspect="1" noChangeArrowheads="1" noTextEdit="1"/>
          </p:cNvSpPr>
          <p:nvPr>
            <p:ph type="sldImg"/>
          </p:nvPr>
        </p:nvSpPr>
        <p:spPr>
          <a:xfrm>
            <a:off x="1185863" y="698500"/>
            <a:ext cx="4643437" cy="3484563"/>
          </a:xfrm>
          <a:ln/>
        </p:spPr>
      </p:sp>
      <p:sp>
        <p:nvSpPr>
          <p:cNvPr id="481283" name="Rectangle 3"/>
          <p:cNvSpPr>
            <a:spLocks noGrp="1" noChangeArrowheads="1"/>
          </p:cNvSpPr>
          <p:nvPr>
            <p:ph type="body" idx="1"/>
          </p:nvPr>
        </p:nvSpPr>
        <p:spPr>
          <a:xfrm>
            <a:off x="935145" y="4416109"/>
            <a:ext cx="5140112" cy="4182426"/>
          </a:xfrm>
        </p:spPr>
        <p:txBody>
          <a:bodyPr/>
          <a:lstStyle/>
          <a:p>
            <a:r>
              <a:rPr lang="en-US" dirty="0" smtClean="0"/>
              <a:t>Online</a:t>
            </a:r>
            <a:r>
              <a:rPr lang="en-US" baseline="0" dirty="0" smtClean="0"/>
              <a:t> tape vaulting.  Data is transported to a tape backup service.</a:t>
            </a:r>
          </a:p>
          <a:p>
            <a:endParaRPr lang="en-US" baseline="0" dirty="0" smtClean="0"/>
          </a:p>
          <a:p>
            <a:r>
              <a:rPr lang="en-US" baseline="0" dirty="0" smtClean="0"/>
              <a:t>Remote Journaling.  The same logging procedure used for a DBMS to create the onsite journal is used to create a second journal at the off-site storage location.</a:t>
            </a:r>
          </a:p>
          <a:p>
            <a:endParaRPr lang="en-US" baseline="0" dirty="0" smtClean="0"/>
          </a:p>
          <a:p>
            <a:r>
              <a:rPr lang="en-US" baseline="0" dirty="0" smtClean="0"/>
              <a:t>Database Shadowing.  The system creates updates to the production system, journals them, and send them to the alternate computer.</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786F9-ACD3-4F14-B26B-F0B25E16D64D}" type="slidenum">
              <a:rPr lang="en-US"/>
              <a:pPr/>
              <a:t>39</a:t>
            </a:fld>
            <a:endParaRPr lang="en-US"/>
          </a:p>
        </p:txBody>
      </p:sp>
      <p:sp>
        <p:nvSpPr>
          <p:cNvPr id="460802" name="Rectangle 2"/>
          <p:cNvSpPr>
            <a:spLocks noGrp="1" noRot="1" noChangeAspect="1" noChangeArrowheads="1" noTextEdit="1"/>
          </p:cNvSpPr>
          <p:nvPr>
            <p:ph type="sldImg"/>
          </p:nvPr>
        </p:nvSpPr>
        <p:spPr>
          <a:xfrm>
            <a:off x="1185863" y="698500"/>
            <a:ext cx="4643437" cy="3484563"/>
          </a:xfrm>
          <a:ln/>
        </p:spPr>
      </p:sp>
      <p:sp>
        <p:nvSpPr>
          <p:cNvPr id="460803"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3C946-621B-4212-A10A-F18220BD5538}" type="slidenum">
              <a:rPr lang="en-US"/>
              <a:pPr/>
              <a:t>4</a:t>
            </a:fld>
            <a:endParaRPr lang="en-US"/>
          </a:p>
        </p:txBody>
      </p:sp>
      <p:sp>
        <p:nvSpPr>
          <p:cNvPr id="436226" name="Rectangle 2"/>
          <p:cNvSpPr>
            <a:spLocks noGrp="1" noRot="1" noChangeAspect="1" noChangeArrowheads="1" noTextEdit="1"/>
          </p:cNvSpPr>
          <p:nvPr>
            <p:ph type="sldImg"/>
          </p:nvPr>
        </p:nvSpPr>
        <p:spPr>
          <a:xfrm>
            <a:off x="1185863" y="698500"/>
            <a:ext cx="4643437" cy="3484563"/>
          </a:xfrm>
          <a:ln/>
        </p:spPr>
      </p:sp>
      <p:sp>
        <p:nvSpPr>
          <p:cNvPr id="436227"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5C37C-6051-4580-BFF0-61A4D00DB467}" type="slidenum">
              <a:rPr lang="en-US"/>
              <a:pPr/>
              <a:t>40</a:t>
            </a:fld>
            <a:endParaRPr lang="en-US"/>
          </a:p>
        </p:txBody>
      </p:sp>
      <p:sp>
        <p:nvSpPr>
          <p:cNvPr id="462850" name="Rectangle 2"/>
          <p:cNvSpPr>
            <a:spLocks noGrp="1" noRot="1" noChangeAspect="1" noChangeArrowheads="1" noTextEdit="1"/>
          </p:cNvSpPr>
          <p:nvPr>
            <p:ph type="sldImg"/>
          </p:nvPr>
        </p:nvSpPr>
        <p:spPr>
          <a:xfrm>
            <a:off x="1185863" y="698500"/>
            <a:ext cx="4643437" cy="3484563"/>
          </a:xfrm>
          <a:ln/>
        </p:spPr>
      </p:sp>
      <p:sp>
        <p:nvSpPr>
          <p:cNvPr id="462851"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ABCC8-9FFF-4085-9F05-8C6342F910AE}" type="slidenum">
              <a:rPr lang="en-US"/>
              <a:pPr/>
              <a:t>45</a:t>
            </a:fld>
            <a:endParaRPr lang="en-US"/>
          </a:p>
        </p:txBody>
      </p:sp>
      <p:sp>
        <p:nvSpPr>
          <p:cNvPr id="464898" name="Rectangle 2"/>
          <p:cNvSpPr>
            <a:spLocks noGrp="1" noRot="1" noChangeAspect="1" noChangeArrowheads="1" noTextEdit="1"/>
          </p:cNvSpPr>
          <p:nvPr>
            <p:ph type="sldImg"/>
          </p:nvPr>
        </p:nvSpPr>
        <p:spPr>
          <a:xfrm>
            <a:off x="1185863" y="698500"/>
            <a:ext cx="4643437" cy="3484563"/>
          </a:xfrm>
          <a:ln/>
        </p:spPr>
      </p:sp>
      <p:sp>
        <p:nvSpPr>
          <p:cNvPr id="464899"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91CA7-F547-45F3-AE29-2F6EDE065C5B}" type="slidenum">
              <a:rPr lang="en-US"/>
              <a:pPr/>
              <a:t>46</a:t>
            </a:fld>
            <a:endParaRPr lang="en-US"/>
          </a:p>
        </p:txBody>
      </p:sp>
      <p:sp>
        <p:nvSpPr>
          <p:cNvPr id="466946" name="Rectangle 2"/>
          <p:cNvSpPr>
            <a:spLocks noGrp="1" noRot="1" noChangeAspect="1" noChangeArrowheads="1" noTextEdit="1"/>
          </p:cNvSpPr>
          <p:nvPr>
            <p:ph type="sldImg"/>
          </p:nvPr>
        </p:nvSpPr>
        <p:spPr>
          <a:xfrm>
            <a:off x="1185863" y="698500"/>
            <a:ext cx="4643437" cy="3484563"/>
          </a:xfrm>
          <a:ln/>
        </p:spPr>
      </p:sp>
      <p:sp>
        <p:nvSpPr>
          <p:cNvPr id="466947"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F9D53-B153-4AC7-84F2-06107630807A}" type="slidenum">
              <a:rPr lang="en-US"/>
              <a:pPr/>
              <a:t>47</a:t>
            </a:fld>
            <a:endParaRPr lang="en-US"/>
          </a:p>
        </p:txBody>
      </p:sp>
      <p:sp>
        <p:nvSpPr>
          <p:cNvPr id="483330" name="Rectangle 2"/>
          <p:cNvSpPr>
            <a:spLocks noGrp="1" noRot="1" noChangeAspect="1" noChangeArrowheads="1" noTextEdit="1"/>
          </p:cNvSpPr>
          <p:nvPr>
            <p:ph type="sldImg"/>
          </p:nvPr>
        </p:nvSpPr>
        <p:spPr>
          <a:xfrm>
            <a:off x="1185863" y="698500"/>
            <a:ext cx="4643437" cy="3484563"/>
          </a:xfrm>
          <a:ln/>
        </p:spPr>
      </p:sp>
      <p:sp>
        <p:nvSpPr>
          <p:cNvPr id="483331"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B62E1-31BE-4792-A72B-A5151B28CA4A}" type="slidenum">
              <a:rPr lang="en-US"/>
              <a:pPr/>
              <a:t>48</a:t>
            </a:fld>
            <a:endParaRPr lang="en-US"/>
          </a:p>
        </p:txBody>
      </p:sp>
      <p:sp>
        <p:nvSpPr>
          <p:cNvPr id="468994" name="Rectangle 2"/>
          <p:cNvSpPr>
            <a:spLocks noGrp="1" noRot="1" noChangeAspect="1" noChangeArrowheads="1" noTextEdit="1"/>
          </p:cNvSpPr>
          <p:nvPr>
            <p:ph type="sldImg"/>
          </p:nvPr>
        </p:nvSpPr>
        <p:spPr>
          <a:xfrm>
            <a:off x="1185863" y="698500"/>
            <a:ext cx="4643437" cy="3484563"/>
          </a:xfrm>
          <a:ln/>
        </p:spPr>
      </p:sp>
      <p:sp>
        <p:nvSpPr>
          <p:cNvPr id="468995"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F4CC7-9A85-4AD1-BFDD-1981AF540B20}" type="slidenum">
              <a:rPr lang="en-US"/>
              <a:pPr/>
              <a:t>49</a:t>
            </a:fld>
            <a:endParaRPr lang="en-US"/>
          </a:p>
        </p:txBody>
      </p:sp>
      <p:sp>
        <p:nvSpPr>
          <p:cNvPr id="471042" name="Rectangle 2"/>
          <p:cNvSpPr>
            <a:spLocks noGrp="1" noRot="1" noChangeAspect="1" noChangeArrowheads="1" noTextEdit="1"/>
          </p:cNvSpPr>
          <p:nvPr>
            <p:ph type="sldImg"/>
          </p:nvPr>
        </p:nvSpPr>
        <p:spPr>
          <a:xfrm>
            <a:off x="1185863" y="698500"/>
            <a:ext cx="4643437" cy="3484563"/>
          </a:xfrm>
          <a:ln/>
        </p:spPr>
      </p:sp>
      <p:sp>
        <p:nvSpPr>
          <p:cNvPr id="471043"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8A133-98D3-41C5-8B11-71966BEA8422}" type="slidenum">
              <a:rPr lang="en-US"/>
              <a:pPr/>
              <a:t>5</a:t>
            </a:fld>
            <a:endParaRPr lang="en-US"/>
          </a:p>
        </p:txBody>
      </p:sp>
      <p:sp>
        <p:nvSpPr>
          <p:cNvPr id="495618" name="Rectangle 2"/>
          <p:cNvSpPr>
            <a:spLocks noGrp="1" noRot="1" noChangeAspect="1" noChangeArrowheads="1" noTextEdit="1"/>
          </p:cNvSpPr>
          <p:nvPr>
            <p:ph type="sldImg"/>
          </p:nvPr>
        </p:nvSpPr>
        <p:spPr>
          <a:xfrm>
            <a:off x="1185863" y="698500"/>
            <a:ext cx="4643437" cy="3484563"/>
          </a:xfrm>
          <a:ln/>
        </p:spPr>
      </p:sp>
      <p:sp>
        <p:nvSpPr>
          <p:cNvPr id="495619"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AB78C-70E6-43FD-85C1-6F628F5DFF81}" type="slidenum">
              <a:rPr lang="en-US"/>
              <a:pPr/>
              <a:t>50</a:t>
            </a:fld>
            <a:endParaRPr lang="en-US"/>
          </a:p>
        </p:txBody>
      </p:sp>
      <p:sp>
        <p:nvSpPr>
          <p:cNvPr id="473090" name="Rectangle 2"/>
          <p:cNvSpPr>
            <a:spLocks noGrp="1" noRot="1" noChangeAspect="1" noChangeArrowheads="1" noTextEdit="1"/>
          </p:cNvSpPr>
          <p:nvPr>
            <p:ph type="sldImg"/>
          </p:nvPr>
        </p:nvSpPr>
        <p:spPr>
          <a:xfrm>
            <a:off x="1185863" y="698500"/>
            <a:ext cx="4643437" cy="3484563"/>
          </a:xfrm>
          <a:ln/>
        </p:spPr>
      </p:sp>
      <p:sp>
        <p:nvSpPr>
          <p:cNvPr id="473091"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51</a:t>
            </a:fld>
            <a:endParaRPr lang="en-US"/>
          </a:p>
        </p:txBody>
      </p:sp>
    </p:spTree>
    <p:extLst>
      <p:ext uri="{BB962C8B-B14F-4D97-AF65-F5344CB8AC3E}">
        <p14:creationId xmlns:p14="http://schemas.microsoft.com/office/powerpoint/2010/main" val="638528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52</a:t>
            </a:fld>
            <a:endParaRPr lang="en-US"/>
          </a:p>
        </p:txBody>
      </p:sp>
    </p:spTree>
    <p:extLst>
      <p:ext uri="{BB962C8B-B14F-4D97-AF65-F5344CB8AC3E}">
        <p14:creationId xmlns:p14="http://schemas.microsoft.com/office/powerpoint/2010/main" val="638528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53</a:t>
            </a:fld>
            <a:endParaRPr lang="en-US"/>
          </a:p>
        </p:txBody>
      </p:sp>
    </p:spTree>
    <p:extLst>
      <p:ext uri="{BB962C8B-B14F-4D97-AF65-F5344CB8AC3E}">
        <p14:creationId xmlns:p14="http://schemas.microsoft.com/office/powerpoint/2010/main" val="638528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54</a:t>
            </a:fld>
            <a:endParaRPr lang="en-US"/>
          </a:p>
        </p:txBody>
      </p:sp>
    </p:spTree>
    <p:extLst>
      <p:ext uri="{BB962C8B-B14F-4D97-AF65-F5344CB8AC3E}">
        <p14:creationId xmlns:p14="http://schemas.microsoft.com/office/powerpoint/2010/main" val="26228277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F2864-2D53-4B54-9D9F-DBEF0141294D}" type="slidenum">
              <a:rPr lang="en-US"/>
              <a:pPr/>
              <a:t>55</a:t>
            </a:fld>
            <a:endParaRPr lang="en-US"/>
          </a:p>
        </p:txBody>
      </p:sp>
      <p:sp>
        <p:nvSpPr>
          <p:cNvPr id="475138" name="Rectangle 2"/>
          <p:cNvSpPr>
            <a:spLocks noGrp="1" noRot="1" noChangeAspect="1" noChangeArrowheads="1" noTextEdit="1"/>
          </p:cNvSpPr>
          <p:nvPr>
            <p:ph type="sldImg"/>
          </p:nvPr>
        </p:nvSpPr>
        <p:spPr>
          <a:xfrm>
            <a:off x="1185863" y="698500"/>
            <a:ext cx="4643437" cy="3484563"/>
          </a:xfrm>
          <a:ln/>
        </p:spPr>
      </p:sp>
      <p:sp>
        <p:nvSpPr>
          <p:cNvPr id="475139"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1BA044-FA45-4218-B81D-08A59409A40E}" type="slidenum">
              <a:rPr lang="en-US" smtClean="0"/>
              <a:pPr>
                <a:defRPr/>
              </a:pPr>
              <a:t>57</a:t>
            </a:fld>
            <a:endParaRPr lang="en-US" dirty="0"/>
          </a:p>
        </p:txBody>
      </p:sp>
    </p:spTree>
    <p:extLst>
      <p:ext uri="{BB962C8B-B14F-4D97-AF65-F5344CB8AC3E}">
        <p14:creationId xmlns:p14="http://schemas.microsoft.com/office/powerpoint/2010/main" val="7177882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1BA044-FA45-4218-B81D-08A59409A40E}" type="slidenum">
              <a:rPr lang="en-US" smtClean="0"/>
              <a:pPr>
                <a:defRPr/>
              </a:pPr>
              <a:t>58</a:t>
            </a:fld>
            <a:endParaRPr lang="en-US" dirty="0"/>
          </a:p>
        </p:txBody>
      </p:sp>
    </p:spTree>
    <p:extLst>
      <p:ext uri="{BB962C8B-B14F-4D97-AF65-F5344CB8AC3E}">
        <p14:creationId xmlns:p14="http://schemas.microsoft.com/office/powerpoint/2010/main" val="226635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F6821-78CE-4966-B81C-03BA51DF4E26}" type="slidenum">
              <a:rPr lang="en-US"/>
              <a:pPr/>
              <a:t>6</a:t>
            </a:fld>
            <a:endParaRPr lang="en-US"/>
          </a:p>
        </p:txBody>
      </p:sp>
      <p:sp>
        <p:nvSpPr>
          <p:cNvPr id="425986" name="Rectangle 2"/>
          <p:cNvSpPr>
            <a:spLocks noGrp="1" noRot="1" noChangeAspect="1" noChangeArrowheads="1" noTextEdit="1"/>
          </p:cNvSpPr>
          <p:nvPr>
            <p:ph type="sldImg"/>
          </p:nvPr>
        </p:nvSpPr>
        <p:spPr>
          <a:xfrm>
            <a:off x="1185863" y="698500"/>
            <a:ext cx="4643437" cy="3484563"/>
          </a:xfrm>
          <a:ln/>
        </p:spPr>
      </p:sp>
      <p:sp>
        <p:nvSpPr>
          <p:cNvPr id="425987"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61</a:t>
            </a:fld>
            <a:endParaRPr lang="en-US"/>
          </a:p>
        </p:txBody>
      </p:sp>
    </p:spTree>
    <p:extLst>
      <p:ext uri="{BB962C8B-B14F-4D97-AF65-F5344CB8AC3E}">
        <p14:creationId xmlns:p14="http://schemas.microsoft.com/office/powerpoint/2010/main" val="29288080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5D93EA-E77E-4ECF-AC89-CC6B81F2E610}"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69</a:t>
            </a:fld>
            <a:endParaRPr lang="en-US"/>
          </a:p>
        </p:txBody>
      </p:sp>
    </p:spTree>
    <p:extLst>
      <p:ext uri="{BB962C8B-B14F-4D97-AF65-F5344CB8AC3E}">
        <p14:creationId xmlns:p14="http://schemas.microsoft.com/office/powerpoint/2010/main" val="40961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4A9A2-6722-478C-815D-40A5CD69CD04}" type="slidenum">
              <a:rPr lang="en-US"/>
              <a:pPr/>
              <a:t>7</a:t>
            </a:fld>
            <a:endParaRPr lang="en-US"/>
          </a:p>
        </p:txBody>
      </p:sp>
      <p:sp>
        <p:nvSpPr>
          <p:cNvPr id="428034" name="Rectangle 2"/>
          <p:cNvSpPr>
            <a:spLocks noGrp="1" noRot="1" noChangeAspect="1" noChangeArrowheads="1" noTextEdit="1"/>
          </p:cNvSpPr>
          <p:nvPr>
            <p:ph type="sldImg"/>
          </p:nvPr>
        </p:nvSpPr>
        <p:spPr>
          <a:xfrm>
            <a:off x="1182688" y="698500"/>
            <a:ext cx="4648200" cy="3486150"/>
          </a:xfrm>
          <a:ln/>
        </p:spPr>
      </p:sp>
      <p:sp>
        <p:nvSpPr>
          <p:cNvPr id="428035" name="Rectangle 3"/>
          <p:cNvSpPr>
            <a:spLocks noGrp="1" noChangeArrowheads="1"/>
          </p:cNvSpPr>
          <p:nvPr>
            <p:ph type="body" idx="1"/>
          </p:nvPr>
        </p:nvSpPr>
        <p:spPr>
          <a:xfrm>
            <a:off x="935145" y="4416109"/>
            <a:ext cx="5140112" cy="4182426"/>
          </a:xfrm>
        </p:spPr>
        <p:txBody>
          <a:bodyPr/>
          <a:lstStyle/>
          <a:p>
            <a:r>
              <a:rPr lang="en-US"/>
              <a:t>Ref. 5.3 Security Technology and Tools, Page 340.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DC3EE-B71E-4E0F-8255-7A57054F1195}" type="slidenum">
              <a:rPr lang="en-US"/>
              <a:pPr/>
              <a:t>8</a:t>
            </a:fld>
            <a:endParaRPr lang="en-US"/>
          </a:p>
        </p:txBody>
      </p:sp>
      <p:sp>
        <p:nvSpPr>
          <p:cNvPr id="432130" name="Rectangle 2"/>
          <p:cNvSpPr>
            <a:spLocks noGrp="1" noRot="1" noChangeAspect="1" noChangeArrowheads="1" noTextEdit="1"/>
          </p:cNvSpPr>
          <p:nvPr>
            <p:ph type="sldImg"/>
          </p:nvPr>
        </p:nvSpPr>
        <p:spPr>
          <a:xfrm>
            <a:off x="1185863" y="698500"/>
            <a:ext cx="4643437" cy="3484563"/>
          </a:xfrm>
          <a:ln/>
        </p:spPr>
      </p:sp>
      <p:sp>
        <p:nvSpPr>
          <p:cNvPr id="432131" name="Rectangle 3"/>
          <p:cNvSpPr>
            <a:spLocks noGrp="1" noChangeArrowheads="1"/>
          </p:cNvSpPr>
          <p:nvPr>
            <p:ph type="body" idx="1"/>
          </p:nvPr>
        </p:nvSpPr>
        <p:spPr>
          <a:xfrm>
            <a:off x="935145" y="4416109"/>
            <a:ext cx="5140112" cy="4182426"/>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BC2E5-C911-49A6-843E-9749ED0E9B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3ca%20rel=%22license%22%20href=%22http:/creativecommons.org/licenses/by-nc-sa/3.0/%22%3e%3cimg%20alt=%22Creative%20Commons%20License%22%20style=%22border-width:0%22%20src=%22http:/i.creativecommons.org/l/by-nc-sa/3.0/88x31.png%22%20/%3e%3c/a%3e%3cbr%20/%3e%3cspan%20xmlns:dct=%22http:/purl.org/dc/terms/%22%20property=%22dct:title%22%3eCISSP%20Common%20Body%20of%20Knowledge%3c/span%3e%20by%20%3cspan%20xmlns:cc=%22http:/creativecommons.org/n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143000"/>
            <a:ext cx="6096000" cy="1981200"/>
          </a:xfrm>
        </p:spPr>
        <p:txBody>
          <a:bodyPr anchor="ct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2362200" y="3581400"/>
            <a:ext cx="4419600" cy="1143000"/>
          </a:xfrm>
        </p:spPr>
        <p:txBody>
          <a:bodyPr/>
          <a:lstStyle>
            <a:lvl1pPr marL="0" indent="0" algn="ctr">
              <a:buFontTx/>
              <a:buNone/>
              <a:defRPr sz="1600" b="1"/>
            </a:lvl1pPr>
          </a:lstStyle>
          <a:p>
            <a:r>
              <a:rPr lang="en-US"/>
              <a:t>Click to Edit Master Subtitle Style</a:t>
            </a:r>
          </a:p>
        </p:txBody>
      </p:sp>
      <p:sp>
        <p:nvSpPr>
          <p:cNvPr id="8" name="Rectangle 6"/>
          <p:cNvSpPr>
            <a:spLocks noGrp="1" noChangeArrowheads="1"/>
          </p:cNvSpPr>
          <p:nvPr>
            <p:ph type="sldNum" sz="quarter" idx="4"/>
          </p:nvPr>
        </p:nvSpPr>
        <p:spPr>
          <a:xfrm>
            <a:off x="7848600" y="6400800"/>
            <a:ext cx="1295400" cy="457200"/>
          </a:xfrm>
        </p:spPr>
        <p:txBody>
          <a:bodyPr/>
          <a:lstStyle>
            <a:lvl1pPr>
              <a:defRPr/>
            </a:lvl1pPr>
          </a:lstStyle>
          <a:p>
            <a:r>
              <a:rPr lang="en-US" dirty="0"/>
              <a:t>- </a:t>
            </a:r>
            <a:fld id="{3FDE6267-42FA-4B55-990A-97A91C169435}" type="slidenum">
              <a:rPr lang="en-US"/>
              <a:pPr/>
              <a:t>‹#›</a:t>
            </a:fld>
            <a:r>
              <a:rPr lang="en-US" dirty="0"/>
              <a:t> -</a:t>
            </a:r>
          </a:p>
        </p:txBody>
      </p:sp>
      <p:pic>
        <p:nvPicPr>
          <p:cNvPr id="7" name="Picture 6">
            <a:hlinkClick r:id="rId2" action="ppaction://hlink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3023" y="6302928"/>
            <a:ext cx="8699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p:nvPr userDrawn="1"/>
        </p:nvSpPr>
        <p:spPr>
          <a:xfrm>
            <a:off x="1772325" y="6096000"/>
            <a:ext cx="6608651"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sz="1000" i="1" dirty="0" smtClean="0">
                <a:solidFill>
                  <a:srgbClr val="003399"/>
                </a:solidFill>
              </a:rPr>
              <a:t>CISSP Common Body of Knowledge Review</a:t>
            </a:r>
            <a:r>
              <a:rPr lang="en-US" sz="1000" dirty="0" smtClean="0">
                <a:solidFill>
                  <a:srgbClr val="003399"/>
                </a:solidFill>
              </a:rPr>
              <a:t> by Alfred Ouyang</a:t>
            </a:r>
            <a:r>
              <a:rPr lang="en-US" sz="1000" baseline="0" dirty="0" smtClean="0">
                <a:solidFill>
                  <a:srgbClr val="003399"/>
                </a:solidFill>
              </a:rPr>
              <a:t> </a:t>
            </a:r>
            <a:r>
              <a:rPr lang="en-US" sz="1000" dirty="0" smtClean="0">
                <a:solidFill>
                  <a:srgbClr val="003399"/>
                </a:solidFill>
              </a:rPr>
              <a:t>is licensed under the Creative Commons Attribution-</a:t>
            </a:r>
            <a:r>
              <a:rPr lang="en-US" sz="1000" dirty="0" err="1" smtClean="0">
                <a:solidFill>
                  <a:srgbClr val="003399"/>
                </a:solidFill>
              </a:rPr>
              <a:t>NonCommercial</a:t>
            </a:r>
            <a:r>
              <a:rPr lang="en-US" sz="1000" dirty="0" smtClean="0">
                <a:solidFill>
                  <a:srgbClr val="003399"/>
                </a:solidFill>
              </a:rPr>
              <a:t>-</a:t>
            </a:r>
            <a:r>
              <a:rPr lang="en-US" sz="1000" dirty="0" err="1" smtClean="0">
                <a:solidFill>
                  <a:srgbClr val="003399"/>
                </a:solidFill>
              </a:rPr>
              <a:t>ShareAlike</a:t>
            </a:r>
            <a:r>
              <a:rPr lang="en-US" sz="1000" dirty="0" smtClean="0">
                <a:solidFill>
                  <a:srgbClr val="003399"/>
                </a:solidFill>
              </a:rPr>
              <a:t> 3.0 </a:t>
            </a:r>
            <a:r>
              <a:rPr lang="en-US" sz="1000" dirty="0" err="1" smtClean="0">
                <a:solidFill>
                  <a:srgbClr val="003399"/>
                </a:solidFill>
              </a:rPr>
              <a:t>Unported</a:t>
            </a:r>
            <a:r>
              <a:rPr lang="en-US" sz="1000" dirty="0" smtClean="0">
                <a:solidFill>
                  <a:srgbClr val="003399"/>
                </a:solidFill>
              </a:rPr>
              <a:t> License. To view a copy of this license, visit http://creativecommons.org/licenses/by-nc-sa/3.0/ or send a letter to Creative Commons, 444 Castro Street, Suite 900, Mountain View, California, 94041, USA.</a:t>
            </a:r>
            <a:endParaRPr lang="en-US" sz="1000" dirty="0">
              <a:solidFill>
                <a:srgbClr val="0033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724E845B-C30A-4DD9-B5B1-7A4D90C74A73}" type="slidenum">
              <a:rPr lang="en-US"/>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
            <a:ext cx="2209800" cy="659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77000" cy="659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5F801148-3E15-4B3A-90EE-E8B6EF18469F}" type="slidenum">
              <a:rPr lang="en-US"/>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77724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24300"/>
            <a:ext cx="77724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a:t>- </a:t>
            </a:r>
            <a:fld id="{5AB2213A-F8DF-423F-9559-41665428DD15}" type="slidenum">
              <a:rPr lang="en-US"/>
              <a:pPr/>
              <a:t>‹#›</a:t>
            </a:fld>
            <a:r>
              <a:rPr lang="en-US"/>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a:t>- </a:t>
            </a:r>
            <a:fld id="{AD37E0E1-EDE3-4482-A320-C249A621EE15}" type="slidenum">
              <a:rPr lang="en-US"/>
              <a:pPr/>
              <a:t>‹#›</a:t>
            </a:fld>
            <a:r>
              <a:rPr 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0AE9B58F-827C-40B8-ABCA-D54CB97E8028}" type="slidenum">
              <a:rPr lang="en-US"/>
              <a:pPr/>
              <a:t>‹#›</a:t>
            </a:fld>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 </a:t>
            </a:r>
            <a:fld id="{8349B29E-5A5A-4D5D-9490-C48C79BCC986}" type="slidenum">
              <a:rPr lang="en-US"/>
              <a:pPr/>
              <a:t>‹#›</a:t>
            </a:fld>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 </a:t>
            </a:r>
            <a:fld id="{03C29AC0-E579-4A68-BA03-B3C0FF16A4EA}" type="slidenum">
              <a:rPr lang="en-US"/>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 </a:t>
            </a:r>
            <a:fld id="{F203A750-C0FB-4B74-ADD0-BADFCBF3C747}" type="slidenum">
              <a:rPr lang="en-US"/>
              <a:pPr/>
              <a:t>‹#›</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 </a:t>
            </a:r>
            <a:fld id="{0841E82F-5FE1-4643-8D5C-E58103B08211}" type="slidenum">
              <a:rPr lang="en-US"/>
              <a:pPr/>
              <a:t>‹#›</a:t>
            </a:fld>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 </a:t>
            </a:r>
            <a:fld id="{50D6DAE9-7F7D-4EF6-8FA7-43ECF60E7552}" type="slidenum">
              <a:rPr lang="en-US"/>
              <a:pPr/>
              <a:t>‹#›</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fld id="{A5CC1C09-A43D-42EB-B192-3957A74A2394}" type="slidenum">
              <a:rPr lang="en-US"/>
              <a:pPr/>
              <a:t>‹#›</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fld id="{67B243AA-FBC4-48C4-AF21-C5FF580D94AB}" type="slidenum">
              <a:rPr lang="en-US"/>
              <a:pPr/>
              <a:t>‹#›</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
            <a:ext cx="88392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848600" y="6629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3399"/>
                </a:solidFill>
              </a:defRPr>
            </a:lvl1pPr>
          </a:lstStyle>
          <a:p>
            <a:r>
              <a:rPr lang="en-US"/>
              <a:t>- </a:t>
            </a:r>
            <a:fld id="{511609A3-069F-4FDB-9CFA-776E70FD14D3}" type="slidenum">
              <a:rPr lang="en-US"/>
              <a:pPr/>
              <a:t>‹#›</a:t>
            </a:fld>
            <a:r>
              <a:rPr lang="en-US"/>
              <a:t> -</a:t>
            </a:r>
          </a:p>
        </p:txBody>
      </p:sp>
      <p:sp>
        <p:nvSpPr>
          <p:cNvPr id="1032" name="Line 8"/>
          <p:cNvSpPr>
            <a:spLocks noChangeShapeType="1"/>
          </p:cNvSpPr>
          <p:nvPr/>
        </p:nvSpPr>
        <p:spPr bwMode="auto">
          <a:xfrm>
            <a:off x="152400" y="990600"/>
            <a:ext cx="8839200" cy="0"/>
          </a:xfrm>
          <a:prstGeom prst="line">
            <a:avLst/>
          </a:prstGeom>
          <a:noFill/>
          <a:ln w="28575">
            <a:solidFill>
              <a:srgbClr val="FF0000"/>
            </a:solidFill>
            <a:round/>
            <a:headEnd/>
            <a:tailEnd/>
          </a:ln>
          <a:effectLst/>
        </p:spPr>
        <p:txBody>
          <a:bodyPr wrap="none" anchor="ctr"/>
          <a:lstStyle/>
          <a:p>
            <a:endParaRPr lang="en-US"/>
          </a:p>
        </p:txBody>
      </p:sp>
      <p:pic>
        <p:nvPicPr>
          <p:cNvPr id="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9575" y="6674342"/>
            <a:ext cx="7620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Arial" charset="0"/>
        </a:defRPr>
      </a:lvl2pPr>
      <a:lvl3pPr algn="l" rtl="0" eaLnBrk="0" fontAlgn="base" hangingPunct="0">
        <a:spcBef>
          <a:spcPct val="0"/>
        </a:spcBef>
        <a:spcAft>
          <a:spcPct val="0"/>
        </a:spcAft>
        <a:defRPr sz="2400" b="1">
          <a:solidFill>
            <a:srgbClr val="003399"/>
          </a:solidFill>
          <a:latin typeface="Arial" charset="0"/>
        </a:defRPr>
      </a:lvl3pPr>
      <a:lvl4pPr algn="l" rtl="0" eaLnBrk="0" fontAlgn="base" hangingPunct="0">
        <a:spcBef>
          <a:spcPct val="0"/>
        </a:spcBef>
        <a:spcAft>
          <a:spcPct val="0"/>
        </a:spcAft>
        <a:defRPr sz="2400" b="1">
          <a:solidFill>
            <a:srgbClr val="003399"/>
          </a:solidFill>
          <a:latin typeface="Arial" charset="0"/>
        </a:defRPr>
      </a:lvl4pPr>
      <a:lvl5pPr algn="l" rtl="0" eaLnBrk="0" fontAlgn="base" hangingPunct="0">
        <a:spcBef>
          <a:spcPct val="0"/>
        </a:spcBef>
        <a:spcAft>
          <a:spcPct val="0"/>
        </a:spcAft>
        <a:defRPr sz="2400" b="1">
          <a:solidFill>
            <a:srgbClr val="003399"/>
          </a:solidFill>
          <a:latin typeface="Arial" charset="0"/>
        </a:defRPr>
      </a:lvl5pPr>
      <a:lvl6pPr marL="457200" algn="l" rtl="0" eaLnBrk="0" fontAlgn="base" hangingPunct="0">
        <a:spcBef>
          <a:spcPct val="0"/>
        </a:spcBef>
        <a:spcAft>
          <a:spcPct val="0"/>
        </a:spcAft>
        <a:defRPr sz="2400" b="1">
          <a:solidFill>
            <a:srgbClr val="003399"/>
          </a:solidFill>
          <a:latin typeface="Arial" charset="0"/>
        </a:defRPr>
      </a:lvl6pPr>
      <a:lvl7pPr marL="914400" algn="l" rtl="0" eaLnBrk="0" fontAlgn="base" hangingPunct="0">
        <a:spcBef>
          <a:spcPct val="0"/>
        </a:spcBef>
        <a:spcAft>
          <a:spcPct val="0"/>
        </a:spcAft>
        <a:defRPr sz="2400" b="1">
          <a:solidFill>
            <a:srgbClr val="003399"/>
          </a:solidFill>
          <a:latin typeface="Arial" charset="0"/>
        </a:defRPr>
      </a:lvl7pPr>
      <a:lvl8pPr marL="1371600" algn="l" rtl="0" eaLnBrk="0" fontAlgn="base" hangingPunct="0">
        <a:spcBef>
          <a:spcPct val="0"/>
        </a:spcBef>
        <a:spcAft>
          <a:spcPct val="0"/>
        </a:spcAft>
        <a:defRPr sz="2400" b="1">
          <a:solidFill>
            <a:srgbClr val="003399"/>
          </a:solidFill>
          <a:latin typeface="Arial" charset="0"/>
        </a:defRPr>
      </a:lvl8pPr>
      <a:lvl9pPr marL="1828800" algn="l" rtl="0" eaLnBrk="0" fontAlgn="base" hangingPunct="0">
        <a:spcBef>
          <a:spcPct val="0"/>
        </a:spcBef>
        <a:spcAft>
          <a:spcPct val="0"/>
        </a:spcAft>
        <a:defRPr sz="24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400">
          <a:solidFill>
            <a:srgbClr val="003399"/>
          </a:solidFill>
          <a:latin typeface="+mn-lt"/>
        </a:defRPr>
      </a:lvl5pPr>
      <a:lvl6pPr marL="2514600" indent="-228600" algn="l" rtl="0" eaLnBrk="0" fontAlgn="base" hangingPunct="0">
        <a:spcBef>
          <a:spcPct val="20000"/>
        </a:spcBef>
        <a:spcAft>
          <a:spcPct val="0"/>
        </a:spcAft>
        <a:buChar char="»"/>
        <a:defRPr sz="1400">
          <a:solidFill>
            <a:srgbClr val="003399"/>
          </a:solidFill>
          <a:latin typeface="+mn-lt"/>
        </a:defRPr>
      </a:lvl6pPr>
      <a:lvl7pPr marL="2971800" indent="-228600" algn="l" rtl="0" eaLnBrk="0" fontAlgn="base" hangingPunct="0">
        <a:spcBef>
          <a:spcPct val="20000"/>
        </a:spcBef>
        <a:spcAft>
          <a:spcPct val="0"/>
        </a:spcAft>
        <a:buChar char="»"/>
        <a:defRPr sz="1400">
          <a:solidFill>
            <a:srgbClr val="003399"/>
          </a:solidFill>
          <a:latin typeface="+mn-lt"/>
        </a:defRPr>
      </a:lvl7pPr>
      <a:lvl8pPr marL="3429000" indent="-228600" algn="l" rtl="0" eaLnBrk="0" fontAlgn="base" hangingPunct="0">
        <a:spcBef>
          <a:spcPct val="20000"/>
        </a:spcBef>
        <a:spcAft>
          <a:spcPct val="0"/>
        </a:spcAft>
        <a:buChar char="»"/>
        <a:defRPr sz="1400">
          <a:solidFill>
            <a:srgbClr val="003399"/>
          </a:solidFill>
          <a:latin typeface="+mn-lt"/>
        </a:defRPr>
      </a:lvl8pPr>
      <a:lvl9pPr marL="3886200" indent="-228600" algn="l" rtl="0" eaLnBrk="0" fontAlgn="base" hangingPunct="0">
        <a:spcBef>
          <a:spcPct val="20000"/>
        </a:spcBef>
        <a:spcAft>
          <a:spcPct val="0"/>
        </a:spcAft>
        <a:buChar char="»"/>
        <a:defRPr sz="14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ctrTitle"/>
          </p:nvPr>
        </p:nvSpPr>
        <p:spPr/>
        <p:txBody>
          <a:bodyPr/>
          <a:lstStyle/>
          <a:p>
            <a:r>
              <a:rPr lang="en-US" dirty="0"/>
              <a:t>CISSP</a:t>
            </a:r>
            <a:r>
              <a:rPr lang="en-US" baseline="30000" dirty="0"/>
              <a:t>®</a:t>
            </a:r>
            <a:r>
              <a:rPr lang="en-US" dirty="0"/>
              <a:t> Common Body of Knowledge:</a:t>
            </a:r>
            <a:br>
              <a:rPr lang="en-US" dirty="0"/>
            </a:br>
            <a:r>
              <a:rPr lang="en-US" dirty="0"/>
              <a:t> </a:t>
            </a:r>
            <a:r>
              <a:rPr lang="en-US" sz="3200" dirty="0">
                <a:solidFill>
                  <a:srgbClr val="FF6600"/>
                </a:solidFill>
              </a:rPr>
              <a:t>Operations Security Domain</a:t>
            </a:r>
          </a:p>
        </p:txBody>
      </p:sp>
      <p:sp>
        <p:nvSpPr>
          <p:cNvPr id="351235" name="Rectangle 3"/>
          <p:cNvSpPr>
            <a:spLocks noGrp="1" noChangeArrowheads="1"/>
          </p:cNvSpPr>
          <p:nvPr>
            <p:ph type="subTitle" idx="1"/>
          </p:nvPr>
        </p:nvSpPr>
        <p:spPr>
          <a:xfrm>
            <a:off x="2155825" y="3886200"/>
            <a:ext cx="4800600" cy="1143000"/>
          </a:xfrm>
        </p:spPr>
        <p:txBody>
          <a:bodyPr/>
          <a:lstStyle/>
          <a:p>
            <a:pPr>
              <a:tabLst>
                <a:tab pos="1143000" algn="l"/>
              </a:tabLst>
            </a:pPr>
            <a:r>
              <a:rPr lang="en-US" dirty="0" smtClean="0"/>
              <a:t>Version: 5.9.2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Personnel security policy, procedure, and guidelines are what type of operational security control?</a:t>
            </a:r>
          </a:p>
          <a:p>
            <a:pPr lvl="1"/>
            <a:r>
              <a:rPr lang="en-US" dirty="0" smtClean="0"/>
              <a:t> </a:t>
            </a:r>
            <a:r>
              <a:rPr lang="en-US" u="sng" dirty="0" smtClean="0">
                <a:solidFill>
                  <a:srgbClr val="FF6600"/>
                </a:solidFill>
              </a:rPr>
              <a:t>Directive (or Administrative)</a:t>
            </a:r>
          </a:p>
          <a:p>
            <a:endParaRPr lang="en-US" dirty="0" smtClean="0"/>
          </a:p>
          <a:p>
            <a:r>
              <a:rPr lang="en-US" dirty="0" smtClean="0"/>
              <a:t>Communicating security policy, conducting annual security awareness training, and exercise business continuity planning (BCP) are what type of operational security control?</a:t>
            </a:r>
          </a:p>
          <a:p>
            <a:pPr lvl="1"/>
            <a:r>
              <a:rPr lang="en-US" dirty="0" smtClean="0"/>
              <a:t> </a:t>
            </a:r>
            <a:r>
              <a:rPr lang="en-US" u="sng" dirty="0" smtClean="0">
                <a:solidFill>
                  <a:srgbClr val="FF6600"/>
                </a:solidFill>
              </a:rPr>
              <a:t>Preventive</a:t>
            </a:r>
          </a:p>
          <a:p>
            <a:endParaRPr lang="en-US" dirty="0" smtClean="0"/>
          </a:p>
          <a:p>
            <a:r>
              <a:rPr lang="en-US" dirty="0" smtClean="0"/>
              <a:t>Performing periodic background re-investigation is what type of operational security control?</a:t>
            </a:r>
          </a:p>
          <a:p>
            <a:pPr lvl="1"/>
            <a:r>
              <a:rPr lang="en-US" dirty="0" smtClean="0"/>
              <a:t> </a:t>
            </a:r>
            <a:r>
              <a:rPr lang="en-US" u="sng" dirty="0" smtClean="0">
                <a:solidFill>
                  <a:srgbClr val="FF6600"/>
                </a:solidFill>
              </a:rPr>
              <a:t>Detective</a:t>
            </a:r>
          </a:p>
          <a:p>
            <a:endParaRPr lang="en-US" b="1"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10</a:t>
            </a:fld>
            <a:r>
              <a:rPr lang="en-US" smtClean="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A1D7D77A-8374-4D57-81F7-8501FA18D61E}" type="slidenum">
              <a:rPr lang="en-US"/>
              <a:pPr/>
              <a:t>11</a:t>
            </a:fld>
            <a:r>
              <a:rPr lang="en-US"/>
              <a:t> -</a:t>
            </a:r>
          </a:p>
        </p:txBody>
      </p:sp>
      <p:sp>
        <p:nvSpPr>
          <p:cNvPr id="437250" name="Rectangle 2"/>
          <p:cNvSpPr>
            <a:spLocks noGrp="1" noChangeArrowheads="1"/>
          </p:cNvSpPr>
          <p:nvPr>
            <p:ph type="title"/>
          </p:nvPr>
        </p:nvSpPr>
        <p:spPr/>
        <p:txBody>
          <a:bodyPr/>
          <a:lstStyle/>
          <a:p>
            <a:r>
              <a:rPr lang="en-US" sz="1200"/>
              <a:t>Topics</a:t>
            </a:r>
            <a:r>
              <a:rPr lang="en-US"/>
              <a:t/>
            </a:r>
            <a:br>
              <a:rPr lang="en-US"/>
            </a:br>
            <a:r>
              <a:rPr lang="en-US"/>
              <a:t>Operations Security Domain</a:t>
            </a:r>
          </a:p>
        </p:txBody>
      </p:sp>
      <p:sp>
        <p:nvSpPr>
          <p:cNvPr id="437251" name="Rectangle 3"/>
          <p:cNvSpPr>
            <a:spLocks noGrp="1" noChangeArrowheads="1"/>
          </p:cNvSpPr>
          <p:nvPr>
            <p:ph type="body" idx="1"/>
          </p:nvPr>
        </p:nvSpPr>
        <p:spPr/>
        <p:txBody>
          <a:bodyPr/>
          <a:lstStyle/>
          <a:p>
            <a:r>
              <a:rPr lang="en-US" dirty="0"/>
              <a:t>Concept &amp; Definition</a:t>
            </a:r>
          </a:p>
          <a:p>
            <a:r>
              <a:rPr lang="en-US" dirty="0"/>
              <a:t>Identification of </a:t>
            </a:r>
            <a:r>
              <a:rPr lang="en-US" dirty="0" smtClean="0"/>
              <a:t>Resource Protection Needs</a:t>
            </a:r>
            <a:endParaRPr lang="en-US" dirty="0"/>
          </a:p>
          <a:p>
            <a:r>
              <a:rPr lang="en-US" dirty="0"/>
              <a:t>Threats to Information Operations</a:t>
            </a:r>
          </a:p>
          <a:p>
            <a:r>
              <a:rPr lang="en-US" dirty="0"/>
              <a:t>Security Controls &amp; Countermeasures</a:t>
            </a:r>
          </a:p>
        </p:txBody>
      </p:sp>
      <p:sp>
        <p:nvSpPr>
          <p:cNvPr id="437252" name="AutoShape 4"/>
          <p:cNvSpPr>
            <a:spLocks noChangeArrowheads="1"/>
          </p:cNvSpPr>
          <p:nvPr/>
        </p:nvSpPr>
        <p:spPr bwMode="auto">
          <a:xfrm>
            <a:off x="304800" y="158115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85D7790D-48EF-45C8-9B5F-C25630620EC1}" type="slidenum">
              <a:rPr lang="en-US"/>
              <a:pPr/>
              <a:t>12</a:t>
            </a:fld>
            <a:r>
              <a:rPr lang="en-US"/>
              <a:t> -</a:t>
            </a:r>
          </a:p>
        </p:txBody>
      </p:sp>
      <p:sp>
        <p:nvSpPr>
          <p:cNvPr id="439298" name="Rectangle 2"/>
          <p:cNvSpPr>
            <a:spLocks noGrp="1" noChangeArrowheads="1"/>
          </p:cNvSpPr>
          <p:nvPr>
            <p:ph type="title"/>
          </p:nvPr>
        </p:nvSpPr>
        <p:spPr/>
        <p:txBody>
          <a:bodyPr/>
          <a:lstStyle/>
          <a:p>
            <a:r>
              <a:rPr lang="en-US" dirty="0"/>
              <a:t>Identification of </a:t>
            </a:r>
            <a:r>
              <a:rPr lang="en-US" dirty="0" smtClean="0"/>
              <a:t>Resource Protection Needs</a:t>
            </a:r>
            <a:endParaRPr lang="en-US" sz="1200" dirty="0"/>
          </a:p>
        </p:txBody>
      </p:sp>
      <p:sp>
        <p:nvSpPr>
          <p:cNvPr id="439299" name="Rectangle 3"/>
          <p:cNvSpPr>
            <a:spLocks noGrp="1" noChangeArrowheads="1"/>
          </p:cNvSpPr>
          <p:nvPr>
            <p:ph type="body" idx="1"/>
          </p:nvPr>
        </p:nvSpPr>
        <p:spPr>
          <a:xfrm>
            <a:off x="685800" y="1143000"/>
            <a:ext cx="7772400" cy="5486400"/>
          </a:xfrm>
        </p:spPr>
        <p:txBody>
          <a:bodyPr/>
          <a:lstStyle/>
          <a:p>
            <a:r>
              <a:rPr lang="en-US" dirty="0"/>
              <a:t>Information is an organizational </a:t>
            </a:r>
            <a:r>
              <a:rPr lang="en-US" dirty="0" smtClean="0"/>
              <a:t>asset</a:t>
            </a:r>
          </a:p>
          <a:p>
            <a:pPr lvl="1">
              <a:buClr>
                <a:srgbClr val="000099"/>
              </a:buClr>
            </a:pPr>
            <a:r>
              <a:rPr lang="en-US" u="sng" dirty="0" smtClean="0">
                <a:solidFill>
                  <a:srgbClr val="FF6600"/>
                </a:solidFill>
              </a:rPr>
              <a:t>Information classification</a:t>
            </a:r>
          </a:p>
          <a:p>
            <a:pPr lvl="2"/>
            <a:r>
              <a:rPr lang="en-US" dirty="0" smtClean="0"/>
              <a:t>Identify information assets</a:t>
            </a:r>
          </a:p>
          <a:p>
            <a:pPr lvl="2"/>
            <a:r>
              <a:rPr lang="en-US" dirty="0" smtClean="0"/>
              <a:t>Identify IT assets that store, process, and transmit data</a:t>
            </a:r>
          </a:p>
          <a:p>
            <a:pPr lvl="2"/>
            <a:r>
              <a:rPr lang="en-US" dirty="0" smtClean="0"/>
              <a:t>Define protection level</a:t>
            </a:r>
          </a:p>
          <a:p>
            <a:pPr lvl="1">
              <a:buClr>
                <a:srgbClr val="000099"/>
              </a:buClr>
            </a:pPr>
            <a:r>
              <a:rPr lang="en-US" u="sng" dirty="0" smtClean="0">
                <a:solidFill>
                  <a:srgbClr val="FF6600"/>
                </a:solidFill>
              </a:rPr>
              <a:t>Define security objectives</a:t>
            </a:r>
          </a:p>
          <a:p>
            <a:pPr lvl="2"/>
            <a:r>
              <a:rPr lang="en-US" dirty="0" smtClean="0"/>
              <a:t>Confidentiality, integrity, and availability (i.e., FIPS 199)</a:t>
            </a:r>
          </a:p>
          <a:p>
            <a:r>
              <a:rPr lang="en-US" dirty="0" smtClean="0"/>
              <a:t>Protection of information assets is a “system” that consists of:</a:t>
            </a:r>
          </a:p>
          <a:p>
            <a:pPr lvl="1">
              <a:buClr>
                <a:srgbClr val="000099"/>
              </a:buClr>
            </a:pPr>
            <a:r>
              <a:rPr lang="en-US" u="sng" dirty="0" smtClean="0">
                <a:solidFill>
                  <a:srgbClr val="FF6600"/>
                </a:solidFill>
              </a:rPr>
              <a:t>People</a:t>
            </a:r>
            <a:r>
              <a:rPr lang="en-US" dirty="0" smtClean="0"/>
              <a:t> (i.e., management and operational controls)</a:t>
            </a:r>
          </a:p>
          <a:p>
            <a:pPr lvl="1">
              <a:buClr>
                <a:srgbClr val="000099"/>
              </a:buClr>
            </a:pPr>
            <a:r>
              <a:rPr lang="en-US" u="sng" dirty="0" smtClean="0">
                <a:solidFill>
                  <a:srgbClr val="FF6600"/>
                </a:solidFill>
              </a:rPr>
              <a:t>Process</a:t>
            </a:r>
            <a:r>
              <a:rPr lang="en-US" dirty="0" smtClean="0"/>
              <a:t> (i.e., management and operational controls)</a:t>
            </a:r>
          </a:p>
          <a:p>
            <a:pPr lvl="1">
              <a:buClr>
                <a:srgbClr val="000099"/>
              </a:buClr>
            </a:pPr>
            <a:r>
              <a:rPr lang="en-US" u="sng" dirty="0" smtClean="0">
                <a:solidFill>
                  <a:srgbClr val="FF6600"/>
                </a:solidFill>
              </a:rPr>
              <a:t>Technology</a:t>
            </a:r>
            <a:r>
              <a:rPr lang="en-US" dirty="0" smtClean="0"/>
              <a:t> (i.e., technical controls)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Identification of Resource Protection Needs</a:t>
            </a:r>
            <a:r>
              <a:rPr lang="en-US" dirty="0"/>
              <a:t/>
            </a:r>
            <a:br>
              <a:rPr lang="en-US" dirty="0"/>
            </a:br>
            <a:r>
              <a:rPr lang="en-US" dirty="0" smtClean="0"/>
              <a:t>Protection of Information </a:t>
            </a:r>
            <a:r>
              <a:rPr lang="en-US" sz="1200" dirty="0" smtClean="0"/>
              <a:t>...(1/2)</a:t>
            </a:r>
            <a:endParaRPr lang="en-US" sz="1200" dirty="0"/>
          </a:p>
        </p:txBody>
      </p:sp>
      <p:sp>
        <p:nvSpPr>
          <p:cNvPr id="3" name="Content Placeholder 2"/>
          <p:cNvSpPr>
            <a:spLocks noGrp="1"/>
          </p:cNvSpPr>
          <p:nvPr>
            <p:ph idx="1"/>
          </p:nvPr>
        </p:nvSpPr>
        <p:spPr>
          <a:xfrm>
            <a:off x="685800" y="1143000"/>
            <a:ext cx="7772400" cy="2057400"/>
          </a:xfrm>
        </p:spPr>
        <p:txBody>
          <a:bodyPr/>
          <a:lstStyle/>
          <a:p>
            <a:r>
              <a:rPr lang="en-US" dirty="0" smtClean="0"/>
              <a:t>Level of protection is determined by sensitivity of information assets</a:t>
            </a:r>
          </a:p>
          <a:p>
            <a:r>
              <a:rPr lang="en-US" dirty="0" smtClean="0"/>
              <a:t>Classification of information catalogs the sensitivity of information assets</a:t>
            </a:r>
          </a:p>
          <a:p>
            <a:pPr lvl="1"/>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13</a:t>
            </a:fld>
            <a:r>
              <a:rPr lang="en-US" smtClean="0"/>
              <a:t> -</a:t>
            </a:r>
            <a:endParaRPr lang="en-US"/>
          </a:p>
        </p:txBody>
      </p:sp>
      <p:sp>
        <p:nvSpPr>
          <p:cNvPr id="5" name="Rectangle 4"/>
          <p:cNvSpPr txBox="1">
            <a:spLocks noChangeArrowheads="1"/>
          </p:cNvSpPr>
          <p:nvPr/>
        </p:nvSpPr>
        <p:spPr>
          <a:xfrm>
            <a:off x="4572000" y="3048000"/>
            <a:ext cx="4419600" cy="2590800"/>
          </a:xfrm>
          <a:prstGeom prst="rect">
            <a:avLst/>
          </a:prstGeom>
        </p:spPr>
        <p:txBody>
          <a:bodyPr/>
          <a:lst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400">
                <a:solidFill>
                  <a:srgbClr val="003399"/>
                </a:solidFill>
                <a:latin typeface="+mn-lt"/>
              </a:defRPr>
            </a:lvl5pPr>
            <a:lvl6pPr marL="2514600" indent="-228600" algn="l" rtl="0" eaLnBrk="0" fontAlgn="base" hangingPunct="0">
              <a:spcBef>
                <a:spcPct val="20000"/>
              </a:spcBef>
              <a:spcAft>
                <a:spcPct val="0"/>
              </a:spcAft>
              <a:buChar char="»"/>
              <a:defRPr sz="1400">
                <a:solidFill>
                  <a:srgbClr val="003399"/>
                </a:solidFill>
                <a:latin typeface="+mn-lt"/>
              </a:defRPr>
            </a:lvl6pPr>
            <a:lvl7pPr marL="2971800" indent="-228600" algn="l" rtl="0" eaLnBrk="0" fontAlgn="base" hangingPunct="0">
              <a:spcBef>
                <a:spcPct val="20000"/>
              </a:spcBef>
              <a:spcAft>
                <a:spcPct val="0"/>
              </a:spcAft>
              <a:buChar char="»"/>
              <a:defRPr sz="1400">
                <a:solidFill>
                  <a:srgbClr val="003399"/>
                </a:solidFill>
                <a:latin typeface="+mn-lt"/>
              </a:defRPr>
            </a:lvl7pPr>
            <a:lvl8pPr marL="3429000" indent="-228600" algn="l" rtl="0" eaLnBrk="0" fontAlgn="base" hangingPunct="0">
              <a:spcBef>
                <a:spcPct val="20000"/>
              </a:spcBef>
              <a:spcAft>
                <a:spcPct val="0"/>
              </a:spcAft>
              <a:buChar char="»"/>
              <a:defRPr sz="1400">
                <a:solidFill>
                  <a:srgbClr val="003399"/>
                </a:solidFill>
                <a:latin typeface="+mn-lt"/>
              </a:defRPr>
            </a:lvl8pPr>
            <a:lvl9pPr marL="3886200" indent="-228600" algn="l" rtl="0" eaLnBrk="0" fontAlgn="base" hangingPunct="0">
              <a:spcBef>
                <a:spcPct val="20000"/>
              </a:spcBef>
              <a:spcAft>
                <a:spcPct val="0"/>
              </a:spcAft>
              <a:buChar char="»"/>
              <a:defRPr sz="1400">
                <a:solidFill>
                  <a:srgbClr val="003399"/>
                </a:solidFill>
                <a:latin typeface="+mn-lt"/>
              </a:defRPr>
            </a:lvl9pPr>
          </a:lstStyle>
          <a:p>
            <a:pPr>
              <a:buFontTx/>
              <a:buNone/>
            </a:pPr>
            <a:r>
              <a:rPr lang="en-US" dirty="0" smtClean="0"/>
              <a:t>Military and Civil Gov.</a:t>
            </a:r>
          </a:p>
          <a:p>
            <a:r>
              <a:rPr lang="en-US" sz="2000" dirty="0" smtClean="0"/>
              <a:t>Unclassified</a:t>
            </a:r>
          </a:p>
          <a:p>
            <a:r>
              <a:rPr lang="en-US" sz="2000" dirty="0" smtClean="0"/>
              <a:t>Controlled Unclassified Information (CUI)</a:t>
            </a:r>
          </a:p>
          <a:p>
            <a:r>
              <a:rPr lang="en-US" sz="2000" dirty="0" smtClean="0"/>
              <a:t>Confidential</a:t>
            </a:r>
          </a:p>
          <a:p>
            <a:r>
              <a:rPr lang="en-US" sz="2000" dirty="0" smtClean="0"/>
              <a:t>Secret</a:t>
            </a:r>
          </a:p>
          <a:p>
            <a:r>
              <a:rPr lang="en-US" sz="2000" dirty="0" smtClean="0"/>
              <a:t>Top Secret</a:t>
            </a:r>
          </a:p>
        </p:txBody>
      </p:sp>
      <p:sp>
        <p:nvSpPr>
          <p:cNvPr id="6" name="Rectangle 5"/>
          <p:cNvSpPr>
            <a:spLocks noChangeArrowheads="1"/>
          </p:cNvSpPr>
          <p:nvPr/>
        </p:nvSpPr>
        <p:spPr bwMode="auto">
          <a:xfrm>
            <a:off x="762000" y="3048000"/>
            <a:ext cx="3733800" cy="2743200"/>
          </a:xfrm>
          <a:prstGeom prst="rect">
            <a:avLst/>
          </a:prstGeom>
          <a:noFill/>
          <a:ln w="9525">
            <a:noFill/>
            <a:miter lim="800000"/>
            <a:headEnd/>
            <a:tailEnd/>
          </a:ln>
        </p:spPr>
        <p:txBody>
          <a:bodyPr/>
          <a:lstStyle/>
          <a:p>
            <a:pPr marL="342900" indent="-342900">
              <a:spcBef>
                <a:spcPct val="20000"/>
              </a:spcBef>
            </a:pPr>
            <a:r>
              <a:rPr lang="en-US" sz="2400" dirty="0">
                <a:solidFill>
                  <a:srgbClr val="003399"/>
                </a:solidFill>
              </a:rPr>
              <a:t>Commercial</a:t>
            </a:r>
          </a:p>
          <a:p>
            <a:pPr marL="342900" indent="-342900">
              <a:spcBef>
                <a:spcPct val="20000"/>
              </a:spcBef>
              <a:buFontTx/>
              <a:buChar char="•"/>
            </a:pPr>
            <a:r>
              <a:rPr lang="en-US" sz="2000" dirty="0" smtClean="0">
                <a:solidFill>
                  <a:srgbClr val="003399"/>
                </a:solidFill>
              </a:rPr>
              <a:t>Public</a:t>
            </a:r>
            <a:endParaRPr lang="en-US" sz="2000" dirty="0">
              <a:solidFill>
                <a:srgbClr val="003399"/>
              </a:solidFill>
            </a:endParaRPr>
          </a:p>
          <a:p>
            <a:pPr marL="342900" indent="-342900">
              <a:spcBef>
                <a:spcPct val="20000"/>
              </a:spcBef>
              <a:buFontTx/>
              <a:buChar char="•"/>
            </a:pPr>
            <a:r>
              <a:rPr lang="en-US" sz="2000" dirty="0">
                <a:solidFill>
                  <a:srgbClr val="003399"/>
                </a:solidFill>
              </a:rPr>
              <a:t>Private / </a:t>
            </a:r>
            <a:r>
              <a:rPr lang="en-US" sz="2000" dirty="0" smtClean="0">
                <a:solidFill>
                  <a:srgbClr val="003399"/>
                </a:solidFill>
              </a:rPr>
              <a:t>Sensitive</a:t>
            </a:r>
            <a:endParaRPr lang="en-US" sz="2000" dirty="0">
              <a:solidFill>
                <a:srgbClr val="003399"/>
              </a:solidFill>
            </a:endParaRPr>
          </a:p>
          <a:p>
            <a:pPr marL="342900" indent="-342900">
              <a:spcBef>
                <a:spcPct val="20000"/>
              </a:spcBef>
              <a:buFontTx/>
              <a:buChar char="•"/>
            </a:pPr>
            <a:r>
              <a:rPr lang="en-US" sz="2000" dirty="0">
                <a:solidFill>
                  <a:srgbClr val="003399"/>
                </a:solidFill>
              </a:rPr>
              <a:t>Confidential / </a:t>
            </a:r>
            <a:r>
              <a:rPr lang="en-US" sz="2000" dirty="0" smtClean="0">
                <a:solidFill>
                  <a:srgbClr val="003399"/>
                </a:solidFill>
              </a:rPr>
              <a:t>Proprietary</a:t>
            </a:r>
            <a:endParaRPr lang="en-US" sz="1600" dirty="0">
              <a:solidFill>
                <a:srgbClr val="003399"/>
              </a:solidFill>
            </a:endParaRPr>
          </a:p>
        </p:txBody>
      </p:sp>
      <p:sp>
        <p:nvSpPr>
          <p:cNvPr id="7" name="Line 6"/>
          <p:cNvSpPr>
            <a:spLocks noChangeShapeType="1"/>
          </p:cNvSpPr>
          <p:nvPr/>
        </p:nvSpPr>
        <p:spPr bwMode="auto">
          <a:xfrm flipV="1">
            <a:off x="4287645" y="3124200"/>
            <a:ext cx="0" cy="2133600"/>
          </a:xfrm>
          <a:prstGeom prst="line">
            <a:avLst/>
          </a:prstGeom>
          <a:noFill/>
          <a:ln w="38100">
            <a:solidFill>
              <a:srgbClr val="FF6600"/>
            </a:solidFill>
            <a:prstDash val="dash"/>
            <a:round/>
            <a:headEnd/>
            <a:tailEnd/>
          </a:ln>
        </p:spPr>
        <p:txBody>
          <a:bodyPr wrap="none">
            <a:spAutoFit/>
          </a:bodyPr>
          <a:lstStyle/>
          <a:p>
            <a:endParaRPr lang="en-US" dirty="0"/>
          </a:p>
        </p:txBody>
      </p:sp>
    </p:spTree>
    <p:extLst>
      <p:ext uri="{BB962C8B-B14F-4D97-AF65-F5344CB8AC3E}">
        <p14:creationId xmlns:p14="http://schemas.microsoft.com/office/powerpoint/2010/main" val="2595394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Identification of Resource Protection Needs</a:t>
            </a:r>
            <a:r>
              <a:rPr lang="en-US" dirty="0"/>
              <a:t/>
            </a:r>
            <a:br>
              <a:rPr lang="en-US" dirty="0"/>
            </a:br>
            <a:r>
              <a:rPr lang="en-US" dirty="0"/>
              <a:t>Protection of </a:t>
            </a:r>
            <a:r>
              <a:rPr lang="en-US" dirty="0" smtClean="0"/>
              <a:t>Information </a:t>
            </a:r>
            <a:r>
              <a:rPr lang="en-US" sz="1200" dirty="0" smtClean="0"/>
              <a:t>...(2/2)</a:t>
            </a:r>
            <a:endParaRPr lang="en-US" sz="1200" dirty="0"/>
          </a:p>
        </p:txBody>
      </p:sp>
      <p:sp>
        <p:nvSpPr>
          <p:cNvPr id="3" name="Content Placeholder 2"/>
          <p:cNvSpPr>
            <a:spLocks noGrp="1"/>
          </p:cNvSpPr>
          <p:nvPr>
            <p:ph idx="1"/>
          </p:nvPr>
        </p:nvSpPr>
        <p:spPr/>
        <p:txBody>
          <a:bodyPr/>
          <a:lstStyle/>
          <a:p>
            <a:r>
              <a:rPr lang="en-US" dirty="0" smtClean="0"/>
              <a:t>Operations must understand the relationships between policy, instruction, and guideline. Ex.:</a:t>
            </a:r>
          </a:p>
          <a:p>
            <a:pPr lvl="1"/>
            <a:r>
              <a:rPr lang="en-US" dirty="0" smtClean="0"/>
              <a:t>E.O. 13526, E.O. 13556 (Whitehouse)</a:t>
            </a:r>
          </a:p>
          <a:p>
            <a:pPr lvl="1"/>
            <a:r>
              <a:rPr lang="en-US" dirty="0" err="1" smtClean="0"/>
              <a:t>DoD</a:t>
            </a:r>
            <a:r>
              <a:rPr lang="en-US" dirty="0" smtClean="0"/>
              <a:t> 5200.01-M, </a:t>
            </a:r>
            <a:r>
              <a:rPr lang="en-US" i="1" dirty="0" smtClean="0"/>
              <a:t>Information Security Program</a:t>
            </a:r>
            <a:r>
              <a:rPr lang="en-US" dirty="0" smtClean="0"/>
              <a:t> (</a:t>
            </a:r>
            <a:r>
              <a:rPr lang="en-US" dirty="0" err="1" smtClean="0"/>
              <a:t>DoD</a:t>
            </a:r>
            <a:r>
              <a:rPr lang="en-US" dirty="0" smtClean="0"/>
              <a:t> Manual)</a:t>
            </a:r>
          </a:p>
          <a:p>
            <a:pPr lvl="1"/>
            <a:r>
              <a:rPr lang="en-US" dirty="0" smtClean="0"/>
              <a:t>NIST SP 800-59, Guideline for Identifying an Information System as a National Security System (NIST guideline for civilian agencies)</a:t>
            </a:r>
          </a:p>
          <a:p>
            <a:pPr lvl="1"/>
            <a:r>
              <a:rPr lang="en-US" dirty="0" smtClean="0"/>
              <a:t>NIST SP 800-60, </a:t>
            </a:r>
            <a:r>
              <a:rPr lang="en-US" i="1" dirty="0" smtClean="0"/>
              <a:t>Guide for Mapping </a:t>
            </a:r>
            <a:br>
              <a:rPr lang="en-US" i="1" dirty="0" smtClean="0"/>
            </a:br>
            <a:r>
              <a:rPr lang="en-US" i="1" dirty="0" smtClean="0"/>
              <a:t>Types of Information and Information </a:t>
            </a:r>
            <a:br>
              <a:rPr lang="en-US" i="1" dirty="0" smtClean="0"/>
            </a:br>
            <a:r>
              <a:rPr lang="en-US" i="1" dirty="0" smtClean="0"/>
              <a:t>Systems to Security Categories</a:t>
            </a:r>
            <a:r>
              <a:rPr lang="en-US" dirty="0" smtClean="0"/>
              <a:t>, </a:t>
            </a:r>
            <a:br>
              <a:rPr lang="en-US" dirty="0" smtClean="0"/>
            </a:br>
            <a:r>
              <a:rPr lang="en-US" dirty="0" smtClean="0"/>
              <a:t>Vol. 1: Guide.</a:t>
            </a:r>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14</a:t>
            </a:fld>
            <a:r>
              <a:rPr lang="en-US" smtClean="0"/>
              <a:t> -</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00573873"/>
              </p:ext>
            </p:extLst>
          </p:nvPr>
        </p:nvGraphicFramePr>
        <p:xfrm>
          <a:off x="4408488" y="3886200"/>
          <a:ext cx="4278312" cy="2735145"/>
        </p:xfrm>
        <a:graphic>
          <a:graphicData uri="http://schemas.openxmlformats.org/presentationml/2006/ole">
            <mc:AlternateContent xmlns:mc="http://schemas.openxmlformats.org/markup-compatibility/2006">
              <mc:Choice xmlns:v="urn:schemas-microsoft-com:vml" Requires="v">
                <p:oleObj spid="_x0000_s591886" name="Visio" r:id="rId4" imgW="6578277" imgH="4206672" progId="Visio.Drawing.11">
                  <p:embed/>
                </p:oleObj>
              </mc:Choice>
              <mc:Fallback>
                <p:oleObj name="Visio" r:id="rId4" imgW="6578277" imgH="4206672" progId="Visio.Drawing.11">
                  <p:embed/>
                  <p:pic>
                    <p:nvPicPr>
                      <p:cNvPr id="0" name=""/>
                      <p:cNvPicPr/>
                      <p:nvPr/>
                    </p:nvPicPr>
                    <p:blipFill>
                      <a:blip r:embed="rId5"/>
                      <a:stretch>
                        <a:fillRect/>
                      </a:stretch>
                    </p:blipFill>
                    <p:spPr>
                      <a:xfrm>
                        <a:off x="4408488" y="3886200"/>
                        <a:ext cx="4278312" cy="2735145"/>
                      </a:xfrm>
                      <a:prstGeom prst="rect">
                        <a:avLst/>
                      </a:prstGeom>
                    </p:spPr>
                  </p:pic>
                </p:oleObj>
              </mc:Fallback>
            </mc:AlternateContent>
          </a:graphicData>
        </a:graphic>
      </p:graphicFrame>
    </p:spTree>
    <p:extLst>
      <p:ext uri="{BB962C8B-B14F-4D97-AF65-F5344CB8AC3E}">
        <p14:creationId xmlns:p14="http://schemas.microsoft.com/office/powerpoint/2010/main" val="1883911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Identification of Resource Protection Needs</a:t>
            </a:r>
            <a:r>
              <a:rPr lang="en-US" dirty="0" smtClean="0"/>
              <a:t/>
            </a:r>
            <a:br>
              <a:rPr lang="en-US" dirty="0" smtClean="0"/>
            </a:br>
            <a:r>
              <a:rPr lang="en-US" dirty="0" smtClean="0"/>
              <a:t>Example: Protection of Media</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Most, if not all data storage media (include paper document) are “mobile”, except...</a:t>
            </a:r>
          </a:p>
          <a:p>
            <a:r>
              <a:rPr lang="en-US" dirty="0" smtClean="0"/>
              <a:t>Protection includes:</a:t>
            </a:r>
          </a:p>
          <a:p>
            <a:pPr lvl="1"/>
            <a:r>
              <a:rPr lang="en-US" dirty="0" smtClean="0"/>
              <a:t>Marking &amp; labeling of media</a:t>
            </a:r>
          </a:p>
          <a:p>
            <a:pPr lvl="1"/>
            <a:r>
              <a:rPr lang="en-US" dirty="0" smtClean="0"/>
              <a:t>Handling of media</a:t>
            </a:r>
          </a:p>
          <a:p>
            <a:pPr lvl="2"/>
            <a:r>
              <a:rPr lang="en-US" dirty="0" smtClean="0"/>
              <a:t>Transport</a:t>
            </a:r>
          </a:p>
          <a:p>
            <a:pPr lvl="2"/>
            <a:r>
              <a:rPr lang="en-US" dirty="0" smtClean="0"/>
              <a:t>Access</a:t>
            </a:r>
          </a:p>
          <a:p>
            <a:pPr lvl="2"/>
            <a:r>
              <a:rPr lang="en-US" dirty="0" smtClean="0"/>
              <a:t>Integrity of media</a:t>
            </a:r>
          </a:p>
          <a:p>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15</a:t>
            </a:fld>
            <a:r>
              <a:rPr lang="en-US" smtClean="0"/>
              <a:t> -</a:t>
            </a:r>
            <a:endParaRPr lang="en-US"/>
          </a:p>
        </p:txBody>
      </p:sp>
      <p:pic>
        <p:nvPicPr>
          <p:cNvPr id="5" name="Picture 2"/>
          <p:cNvPicPr>
            <a:picLocks noChangeAspect="1" noChangeArrowheads="1"/>
          </p:cNvPicPr>
          <p:nvPr/>
        </p:nvPicPr>
        <p:blipFill>
          <a:blip r:embed="rId3" cstate="print"/>
          <a:srcRect/>
          <a:stretch>
            <a:fillRect/>
          </a:stretch>
        </p:blipFill>
        <p:spPr bwMode="auto">
          <a:xfrm>
            <a:off x="457200" y="1163781"/>
            <a:ext cx="898198" cy="852863"/>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371600" y="1256338"/>
            <a:ext cx="1171705" cy="760306"/>
          </a:xfrm>
          <a:prstGeom prst="rect">
            <a:avLst/>
          </a:prstGeom>
          <a:noFill/>
          <a:ln w="9525">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2743200" y="1331691"/>
            <a:ext cx="609600" cy="609600"/>
          </a:xfrm>
          <a:prstGeom prst="rect">
            <a:avLst/>
          </a:prstGeom>
          <a:noFill/>
          <a:ln w="9525">
            <a:noFill/>
            <a:miter lim="800000"/>
            <a:headEnd/>
            <a:tailEnd/>
          </a:ln>
        </p:spPr>
      </p:pic>
      <p:pic>
        <p:nvPicPr>
          <p:cNvPr id="8" name="Picture 9"/>
          <p:cNvPicPr>
            <a:picLocks noChangeAspect="1" noChangeArrowheads="1"/>
          </p:cNvPicPr>
          <p:nvPr/>
        </p:nvPicPr>
        <p:blipFill>
          <a:blip r:embed="rId6" cstate="print"/>
          <a:srcRect/>
          <a:stretch>
            <a:fillRect/>
          </a:stretch>
        </p:blipFill>
        <p:spPr bwMode="auto">
          <a:xfrm>
            <a:off x="3429000" y="1407891"/>
            <a:ext cx="361950" cy="361950"/>
          </a:xfrm>
          <a:prstGeom prst="rect">
            <a:avLst/>
          </a:prstGeom>
          <a:noFill/>
          <a:ln w="9525">
            <a:noFill/>
            <a:miter lim="800000"/>
            <a:headEnd/>
            <a:tailEnd/>
          </a:ln>
        </p:spPr>
      </p:pic>
      <p:pic>
        <p:nvPicPr>
          <p:cNvPr id="9" name="Picture 3"/>
          <p:cNvPicPr>
            <a:picLocks noChangeAspect="1" noChangeArrowheads="1"/>
          </p:cNvPicPr>
          <p:nvPr/>
        </p:nvPicPr>
        <p:blipFill>
          <a:blip r:embed="rId7" cstate="print"/>
          <a:srcRect/>
          <a:stretch>
            <a:fillRect/>
          </a:stretch>
        </p:blipFill>
        <p:spPr bwMode="auto">
          <a:xfrm>
            <a:off x="4114800" y="1236060"/>
            <a:ext cx="768213" cy="800862"/>
          </a:xfrm>
          <a:prstGeom prst="rect">
            <a:avLst/>
          </a:prstGeom>
          <a:noFill/>
          <a:ln w="9525">
            <a:noFill/>
            <a:miter lim="800000"/>
            <a:headEnd/>
            <a:tailEnd/>
          </a:ln>
        </p:spPr>
      </p:pic>
      <p:pic>
        <p:nvPicPr>
          <p:cNvPr id="10" name="Picture 5"/>
          <p:cNvPicPr>
            <a:picLocks noChangeAspect="1" noChangeArrowheads="1"/>
          </p:cNvPicPr>
          <p:nvPr/>
        </p:nvPicPr>
        <p:blipFill>
          <a:blip r:embed="rId8" cstate="print"/>
          <a:srcRect/>
          <a:stretch>
            <a:fillRect/>
          </a:stretch>
        </p:blipFill>
        <p:spPr bwMode="auto">
          <a:xfrm>
            <a:off x="5174673" y="1322704"/>
            <a:ext cx="1107122" cy="660422"/>
          </a:xfrm>
          <a:prstGeom prst="rect">
            <a:avLst/>
          </a:prstGeom>
          <a:noFill/>
          <a:ln w="9525">
            <a:noFill/>
            <a:miter lim="800000"/>
            <a:headEnd/>
            <a:tailEnd/>
          </a:ln>
        </p:spPr>
      </p:pic>
      <p:pic>
        <p:nvPicPr>
          <p:cNvPr id="11" name="Picture 6"/>
          <p:cNvPicPr>
            <a:picLocks noChangeAspect="1" noChangeArrowheads="1"/>
          </p:cNvPicPr>
          <p:nvPr/>
        </p:nvPicPr>
        <p:blipFill>
          <a:blip r:embed="rId9" cstate="print"/>
          <a:srcRect/>
          <a:stretch>
            <a:fillRect/>
          </a:stretch>
        </p:blipFill>
        <p:spPr bwMode="auto">
          <a:xfrm>
            <a:off x="6781800" y="1270193"/>
            <a:ext cx="657665" cy="685800"/>
          </a:xfrm>
          <a:prstGeom prst="rect">
            <a:avLst/>
          </a:prstGeom>
          <a:noFill/>
          <a:ln w="9525">
            <a:noFill/>
            <a:miter lim="800000"/>
            <a:headEnd/>
            <a:tailEnd/>
          </a:ln>
        </p:spPr>
      </p:pic>
      <p:pic>
        <p:nvPicPr>
          <p:cNvPr id="5928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1048826"/>
            <a:ext cx="1063356" cy="123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28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362200"/>
            <a:ext cx="1143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61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2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25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nodeType="afterEffect">
                                  <p:stCondLst>
                                    <p:cond delay="25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250"/>
                                  </p:stCondLst>
                                  <p:childTnLst>
                                    <p:set>
                                      <p:cBhvr>
                                        <p:cTn id="27" dur="1" fill="hold">
                                          <p:stCondLst>
                                            <p:cond delay="0"/>
                                          </p:stCondLst>
                                        </p:cTn>
                                        <p:tgtEl>
                                          <p:spTgt spid="592898"/>
                                        </p:tgtEl>
                                        <p:attrNameLst>
                                          <p:attrName>style.visibility</p:attrName>
                                        </p:attrNameLst>
                                      </p:cBhvr>
                                      <p:to>
                                        <p:strVal val="visible"/>
                                      </p:to>
                                    </p:set>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92899"/>
                                        </p:tgtEl>
                                        <p:attrNameLst>
                                          <p:attrName>style.visibility</p:attrName>
                                        </p:attrNameLst>
                                      </p:cBhvr>
                                      <p:to>
                                        <p:strVal val="visible"/>
                                      </p:to>
                                    </p:set>
                                    <p:animEffect transition="in" filter="wipe(down)">
                                      <p:cBhvr>
                                        <p:cTn id="36" dur="500"/>
                                        <p:tgtEl>
                                          <p:spTgt spid="5928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left)">
                                      <p:cBhvr>
                                        <p:cTn id="41" dur="500"/>
                                        <p:tgtEl>
                                          <p:spTgt spid="3">
                                            <p:txEl>
                                              <p:pRg st="3" end="3"/>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left)">
                                      <p:cBhvr>
                                        <p:cTn id="45" dur="500"/>
                                        <p:tgtEl>
                                          <p:spTgt spid="3">
                                            <p:txEl>
                                              <p:pRg st="4" end="4"/>
                                            </p:txEl>
                                          </p:spTgt>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wipe(left)">
                                      <p:cBhvr>
                                        <p:cTn id="49" dur="500"/>
                                        <p:tgtEl>
                                          <p:spTgt spid="3">
                                            <p:txEl>
                                              <p:pRg st="5" end="5"/>
                                            </p:txEl>
                                          </p:spTgt>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left)">
                                      <p:cBhvr>
                                        <p:cTn id="53" dur="500"/>
                                        <p:tgtEl>
                                          <p:spTgt spid="3">
                                            <p:txEl>
                                              <p:pRg st="6" end="6"/>
                                            </p:txEl>
                                          </p:spTgt>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wipe(left)">
                                      <p:cBhvr>
                                        <p:cTn id="57" dur="500"/>
                                        <p:tgtEl>
                                          <p:spTgt spid="3">
                                            <p:txEl>
                                              <p:pRg st="7" end="7"/>
                                            </p:txEl>
                                          </p:spTgt>
                                        </p:tgtEl>
                                      </p:cBhvr>
                                    </p:animEffect>
                                  </p:childTnLst>
                                </p:cTn>
                              </p:par>
                            </p:childTnLst>
                          </p:cTn>
                        </p:par>
                        <p:par>
                          <p:cTn id="58" fill="hold">
                            <p:stCondLst>
                              <p:cond delay="2500"/>
                            </p:stCondLst>
                            <p:childTnLst>
                              <p:par>
                                <p:cTn id="59" presetID="22" presetClass="entr" presetSubtype="8" fill="hold"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wipe(left)">
                                      <p:cBhvr>
                                        <p:cTn id="6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Identification of Resource Protection </a:t>
            </a:r>
            <a:r>
              <a:rPr lang="en-US" sz="1200" dirty="0" smtClean="0"/>
              <a:t>Needs</a:t>
            </a:r>
            <a:r>
              <a:rPr lang="en-US" dirty="0" smtClean="0"/>
              <a:t/>
            </a:r>
            <a:br>
              <a:rPr lang="en-US" dirty="0" smtClean="0"/>
            </a:br>
            <a:r>
              <a:rPr lang="en-US" dirty="0" smtClean="0"/>
              <a:t>Example: Protection of IT Assets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Similar to data storage media, operations also deals with protection of IT assets (computing, network, and mobile platforms)</a:t>
            </a:r>
          </a:p>
          <a:p>
            <a:r>
              <a:rPr lang="en-US" dirty="0" smtClean="0"/>
              <a:t> Protection includes:</a:t>
            </a:r>
          </a:p>
          <a:p>
            <a:pPr lvl="1"/>
            <a:r>
              <a:rPr lang="en-US" dirty="0" smtClean="0"/>
              <a:t>Asset inventory management (know what you have)</a:t>
            </a:r>
          </a:p>
          <a:p>
            <a:pPr lvl="2"/>
            <a:r>
              <a:rPr lang="en-US" dirty="0" smtClean="0"/>
              <a:t>Hardware, software, and virtual machine configuration items (HWCIs, SWCIs, and VMCIs)</a:t>
            </a:r>
          </a:p>
          <a:p>
            <a:pPr lvl="1"/>
            <a:r>
              <a:rPr lang="en-US" dirty="0" smtClean="0"/>
              <a:t>Configuration management (know how they are configured)</a:t>
            </a:r>
          </a:p>
          <a:p>
            <a:pPr lvl="2"/>
            <a:r>
              <a:rPr lang="en-US" dirty="0" smtClean="0"/>
              <a:t>80-90% of known vulnerabilities can be attributed to misconfigurations and missing patches</a:t>
            </a:r>
          </a:p>
          <a:p>
            <a:pPr lvl="1"/>
            <a:r>
              <a:rPr lang="en-US" dirty="0" smtClean="0"/>
              <a:t>Incident management</a:t>
            </a:r>
          </a:p>
          <a:p>
            <a:pPr lvl="2"/>
            <a:endParaRPr lang="en-US" dirty="0" smtClean="0"/>
          </a:p>
          <a:p>
            <a:pPr lvl="1"/>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16</a:t>
            </a:fld>
            <a:r>
              <a:rPr lang="en-US" smtClean="0"/>
              <a:t> -</a:t>
            </a:r>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06867"/>
            <a:ext cx="974755" cy="82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617" y="1209675"/>
            <a:ext cx="805983" cy="8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2169" y="1205158"/>
            <a:ext cx="874031" cy="8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112" y="1209675"/>
            <a:ext cx="12334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2625" y="6858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36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593922"/>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250"/>
                                  </p:stCondLst>
                                  <p:childTnLst>
                                    <p:set>
                                      <p:cBhvr>
                                        <p:cTn id="18" dur="1" fill="hold">
                                          <p:stCondLst>
                                            <p:cond delay="0"/>
                                          </p:stCondLst>
                                        </p:cTn>
                                        <p:tgtEl>
                                          <p:spTgt spid="593923"/>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left)">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E68E7F9A-77BD-4BCF-9EA0-41E23B1976BC}" type="slidenum">
              <a:rPr lang="en-US"/>
              <a:pPr/>
              <a:t>17</a:t>
            </a:fld>
            <a:r>
              <a:rPr lang="en-US"/>
              <a:t> -</a:t>
            </a:r>
          </a:p>
        </p:txBody>
      </p:sp>
      <p:sp>
        <p:nvSpPr>
          <p:cNvPr id="441346" name="Rectangle 2"/>
          <p:cNvSpPr>
            <a:spLocks noGrp="1" noChangeArrowheads="1"/>
          </p:cNvSpPr>
          <p:nvPr>
            <p:ph type="title"/>
          </p:nvPr>
        </p:nvSpPr>
        <p:spPr/>
        <p:txBody>
          <a:bodyPr/>
          <a:lstStyle/>
          <a:p>
            <a:r>
              <a:rPr lang="en-US" sz="1200"/>
              <a:t>Topics</a:t>
            </a:r>
            <a:r>
              <a:rPr lang="en-US"/>
              <a:t/>
            </a:r>
            <a:br>
              <a:rPr lang="en-US"/>
            </a:br>
            <a:r>
              <a:rPr lang="en-US"/>
              <a:t>Operations Security Domain</a:t>
            </a:r>
          </a:p>
        </p:txBody>
      </p:sp>
      <p:sp>
        <p:nvSpPr>
          <p:cNvPr id="441347" name="Rectangle 3"/>
          <p:cNvSpPr>
            <a:spLocks noGrp="1" noChangeArrowheads="1"/>
          </p:cNvSpPr>
          <p:nvPr>
            <p:ph type="body" idx="1"/>
          </p:nvPr>
        </p:nvSpPr>
        <p:spPr/>
        <p:txBody>
          <a:bodyPr/>
          <a:lstStyle/>
          <a:p>
            <a:r>
              <a:rPr lang="en-US" dirty="0"/>
              <a:t>Concept &amp; Definition</a:t>
            </a:r>
          </a:p>
          <a:p>
            <a:r>
              <a:rPr lang="en-US" dirty="0"/>
              <a:t>Identification of Resource Protection Needs</a:t>
            </a:r>
          </a:p>
          <a:p>
            <a:r>
              <a:rPr lang="en-US" dirty="0"/>
              <a:t>Threats to Information Operations</a:t>
            </a:r>
          </a:p>
          <a:p>
            <a:r>
              <a:rPr lang="en-US" dirty="0"/>
              <a:t>Security Controls &amp; Countermeasures</a:t>
            </a:r>
          </a:p>
        </p:txBody>
      </p:sp>
      <p:sp>
        <p:nvSpPr>
          <p:cNvPr id="441348" name="AutoShape 4"/>
          <p:cNvSpPr>
            <a:spLocks noChangeArrowheads="1"/>
          </p:cNvSpPr>
          <p:nvPr/>
        </p:nvSpPr>
        <p:spPr bwMode="auto">
          <a:xfrm>
            <a:off x="304800" y="2028825"/>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Threats to Information Operations</a:t>
            </a:r>
            <a:r>
              <a:rPr lang="en-US" dirty="0" smtClean="0"/>
              <a:t/>
            </a:r>
            <a:br>
              <a:rPr lang="en-US" dirty="0" smtClean="0"/>
            </a:br>
            <a:r>
              <a:rPr lang="en-US" dirty="0" smtClean="0"/>
              <a:t>Threat Agents </a:t>
            </a:r>
            <a:r>
              <a:rPr lang="en-US" sz="1000" dirty="0" smtClean="0"/>
              <a:t>…(1/5)</a:t>
            </a:r>
            <a:endParaRPr lang="en-US" sz="1000" dirty="0"/>
          </a:p>
        </p:txBody>
      </p:sp>
      <p:sp>
        <p:nvSpPr>
          <p:cNvPr id="3" name="Content Placeholder 2"/>
          <p:cNvSpPr>
            <a:spLocks noGrp="1"/>
          </p:cNvSpPr>
          <p:nvPr>
            <p:ph idx="1"/>
          </p:nvPr>
        </p:nvSpPr>
        <p:spPr/>
        <p:txBody>
          <a:bodyPr/>
          <a:lstStyle/>
          <a:p>
            <a:r>
              <a:rPr lang="en-US" dirty="0" smtClean="0"/>
              <a:t>Threat sources varies, but “insider” and business partners are a great concern …</a:t>
            </a:r>
          </a:p>
          <a:p>
            <a:pPr lvl="1"/>
            <a:r>
              <a:rPr lang="en-US" dirty="0" smtClean="0"/>
              <a:t>In 2008, CSO Magazine reported:</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In 2009, Verizon Data Breach Investigation Report:</a:t>
            </a:r>
          </a:p>
          <a:p>
            <a:pPr lvl="2"/>
            <a:endParaRPr lang="en-US" dirty="0" smtClean="0"/>
          </a:p>
          <a:p>
            <a:pPr lvl="1">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18</a:t>
            </a:fld>
            <a:r>
              <a:rPr lang="en-US" smtClean="0"/>
              <a:t> -</a:t>
            </a:r>
            <a:endParaRPr lang="en-US"/>
          </a:p>
        </p:txBody>
      </p:sp>
      <p:sp>
        <p:nvSpPr>
          <p:cNvPr id="5" name="TextBox 4"/>
          <p:cNvSpPr txBox="1"/>
          <p:nvPr/>
        </p:nvSpPr>
        <p:spPr>
          <a:xfrm>
            <a:off x="2819400" y="6248400"/>
            <a:ext cx="3669915" cy="553998"/>
          </a:xfrm>
          <a:prstGeom prst="rect">
            <a:avLst/>
          </a:prstGeom>
          <a:noFill/>
        </p:spPr>
        <p:txBody>
          <a:bodyPr wrap="none" rtlCol="0">
            <a:spAutoFit/>
          </a:bodyPr>
          <a:lstStyle/>
          <a:p>
            <a:r>
              <a:rPr lang="en-US" sz="1000" b="1" dirty="0" smtClean="0">
                <a:solidFill>
                  <a:srgbClr val="000099"/>
                </a:solidFill>
              </a:rPr>
              <a:t>Reference: </a:t>
            </a:r>
          </a:p>
          <a:p>
            <a:pPr marL="112713" indent="-112713">
              <a:buFont typeface="Arial" pitchFamily="34" charset="0"/>
              <a:buChar char="•"/>
            </a:pPr>
            <a:r>
              <a:rPr lang="en-US" sz="1000" dirty="0" smtClean="0">
                <a:solidFill>
                  <a:srgbClr val="000099"/>
                </a:solidFill>
              </a:rPr>
              <a:t>The Global State of Information Security 2008. </a:t>
            </a:r>
            <a:r>
              <a:rPr lang="en-US" sz="1000" i="1" dirty="0" smtClean="0">
                <a:solidFill>
                  <a:srgbClr val="000099"/>
                </a:solidFill>
              </a:rPr>
              <a:t>CSO Online.</a:t>
            </a:r>
          </a:p>
          <a:p>
            <a:pPr marL="112713" indent="-112713">
              <a:buFont typeface="Arial" pitchFamily="34" charset="0"/>
              <a:buChar char="•"/>
            </a:pPr>
            <a:r>
              <a:rPr lang="en-US" sz="1000" i="1" dirty="0" smtClean="0">
                <a:solidFill>
                  <a:srgbClr val="000099"/>
                </a:solidFill>
              </a:rPr>
              <a:t>Verizon 2009 Data Breach Investigations Report</a:t>
            </a:r>
          </a:p>
        </p:txBody>
      </p:sp>
      <p:graphicFrame>
        <p:nvGraphicFramePr>
          <p:cNvPr id="6" name="Table 5"/>
          <p:cNvGraphicFramePr>
            <a:graphicFrameLocks noGrp="1"/>
          </p:cNvGraphicFramePr>
          <p:nvPr/>
        </p:nvGraphicFramePr>
        <p:xfrm>
          <a:off x="1600200" y="2362200"/>
          <a:ext cx="5715000" cy="1920240"/>
        </p:xfrm>
        <a:graphic>
          <a:graphicData uri="http://schemas.openxmlformats.org/drawingml/2006/table">
            <a:tbl>
              <a:tblPr/>
              <a:tblGrid>
                <a:gridCol w="3810000"/>
                <a:gridCol w="952500"/>
                <a:gridCol w="952500"/>
              </a:tblGrid>
              <a:tr h="186267">
                <a:tc>
                  <a:txBody>
                    <a:bodyPr/>
                    <a:lstStyle/>
                    <a:p>
                      <a:pPr marL="0" marR="0">
                        <a:spcBef>
                          <a:spcPts val="0"/>
                        </a:spcBef>
                        <a:spcAft>
                          <a:spcPts val="0"/>
                        </a:spcAft>
                      </a:pPr>
                      <a:r>
                        <a:rPr lang="en-US" sz="1400" b="1" dirty="0">
                          <a:solidFill>
                            <a:schemeClr val="bg1"/>
                          </a:solidFill>
                          <a:latin typeface="Arial" pitchFamily="34" charset="0"/>
                          <a:ea typeface="Calibri"/>
                          <a:cs typeface="Arial" pitchFamily="34" charset="0"/>
                        </a:rPr>
                        <a:t>Source of </a:t>
                      </a:r>
                      <a:r>
                        <a:rPr lang="en-US" sz="1400" b="1" dirty="0" smtClean="0">
                          <a:solidFill>
                            <a:schemeClr val="bg1"/>
                          </a:solidFill>
                          <a:latin typeface="Arial" pitchFamily="34" charset="0"/>
                          <a:ea typeface="Calibri"/>
                          <a:cs typeface="Arial" pitchFamily="34" charset="0"/>
                        </a:rPr>
                        <a:t>Incidents</a:t>
                      </a:r>
                      <a:endParaRPr lang="en-US" sz="1800" dirty="0">
                        <a:solidFill>
                          <a:schemeClr val="bg1"/>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400" b="1" dirty="0">
                          <a:solidFill>
                            <a:schemeClr val="bg1"/>
                          </a:solidFill>
                          <a:latin typeface="Arial" pitchFamily="34" charset="0"/>
                          <a:ea typeface="Calibri"/>
                          <a:cs typeface="Arial" pitchFamily="34" charset="0"/>
                        </a:rPr>
                        <a:t>2007</a:t>
                      </a:r>
                      <a:endParaRPr lang="en-US" sz="1800" dirty="0">
                        <a:solidFill>
                          <a:schemeClr val="bg1"/>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400" b="1" dirty="0">
                          <a:solidFill>
                            <a:schemeClr val="bg1"/>
                          </a:solidFill>
                          <a:latin typeface="Arial" pitchFamily="34" charset="0"/>
                          <a:ea typeface="Calibri"/>
                          <a:cs typeface="Arial" pitchFamily="34" charset="0"/>
                        </a:rPr>
                        <a:t>2008</a:t>
                      </a:r>
                      <a:endParaRPr lang="en-US" sz="1800" dirty="0">
                        <a:solidFill>
                          <a:schemeClr val="bg1"/>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6600"/>
                    </a:solidFill>
                  </a:tcPr>
                </a:tc>
              </a:tr>
              <a:tr h="186267">
                <a:tc>
                  <a:txBody>
                    <a:bodyPr/>
                    <a:lstStyle/>
                    <a:p>
                      <a:pPr marL="0" marR="0">
                        <a:spcBef>
                          <a:spcPts val="0"/>
                        </a:spcBef>
                        <a:spcAft>
                          <a:spcPts val="0"/>
                        </a:spcAft>
                      </a:pPr>
                      <a:r>
                        <a:rPr lang="en-US" sz="1400" b="0" dirty="0">
                          <a:solidFill>
                            <a:srgbClr val="003399"/>
                          </a:solidFill>
                          <a:latin typeface="Arial" pitchFamily="34" charset="0"/>
                          <a:ea typeface="Calibri"/>
                          <a:cs typeface="Arial" pitchFamily="34" charset="0"/>
                        </a:rPr>
                        <a:t>Unknown</a:t>
                      </a:r>
                      <a:endParaRPr lang="en-US" sz="1800" b="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3399"/>
                          </a:solidFill>
                          <a:latin typeface="Arial" pitchFamily="34" charset="0"/>
                          <a:ea typeface="Calibri"/>
                          <a:cs typeface="Arial" pitchFamily="34" charset="0"/>
                        </a:rPr>
                        <a:t>N/A</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latin typeface="Arial" pitchFamily="34" charset="0"/>
                          <a:ea typeface="Calibri"/>
                          <a:cs typeface="Arial" pitchFamily="34" charset="0"/>
                        </a:rPr>
                        <a:t>42%</a:t>
                      </a:r>
                      <a:endParaRPr lang="en-US" sz="1800"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b="1" dirty="0">
                          <a:solidFill>
                            <a:srgbClr val="003399"/>
                          </a:solidFill>
                          <a:latin typeface="Arial" pitchFamily="34" charset="0"/>
                          <a:ea typeface="Calibri"/>
                          <a:cs typeface="Arial" pitchFamily="34" charset="0"/>
                        </a:rPr>
                        <a:t>Employees</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latin typeface="Arial" pitchFamily="34" charset="0"/>
                          <a:ea typeface="Calibri"/>
                          <a:cs typeface="Arial" pitchFamily="34" charset="0"/>
                        </a:rPr>
                        <a:t>48%</a:t>
                      </a:r>
                      <a:endParaRPr lang="en-US" sz="1800"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latin typeface="Arial" pitchFamily="34" charset="0"/>
                          <a:ea typeface="Calibri"/>
                          <a:cs typeface="Arial" pitchFamily="34" charset="0"/>
                        </a:rPr>
                        <a:t>34%</a:t>
                      </a:r>
                      <a:endParaRPr lang="en-US" sz="1800"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dirty="0">
                          <a:solidFill>
                            <a:srgbClr val="003399"/>
                          </a:solidFill>
                          <a:latin typeface="Arial" pitchFamily="34" charset="0"/>
                          <a:ea typeface="Calibri"/>
                          <a:cs typeface="Arial" pitchFamily="34" charset="0"/>
                        </a:rPr>
                        <a:t>Hackers</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3399"/>
                          </a:solidFill>
                          <a:latin typeface="Arial" pitchFamily="34" charset="0"/>
                          <a:ea typeface="Calibri"/>
                          <a:cs typeface="Arial" pitchFamily="34" charset="0"/>
                        </a:rPr>
                        <a:t>41%</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3399"/>
                          </a:solidFill>
                          <a:latin typeface="Arial" pitchFamily="34" charset="0"/>
                          <a:ea typeface="Calibri"/>
                          <a:cs typeface="Arial" pitchFamily="34" charset="0"/>
                        </a:rPr>
                        <a:t>28%</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b="1" dirty="0">
                          <a:solidFill>
                            <a:srgbClr val="003399"/>
                          </a:solidFill>
                          <a:latin typeface="Arial" pitchFamily="34" charset="0"/>
                          <a:ea typeface="Calibri"/>
                          <a:cs typeface="Arial" pitchFamily="34" charset="0"/>
                        </a:rPr>
                        <a:t>Former employees</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latin typeface="Arial" pitchFamily="34" charset="0"/>
                          <a:ea typeface="Calibri"/>
                          <a:cs typeface="Arial" pitchFamily="34" charset="0"/>
                        </a:rPr>
                        <a:t>21%</a:t>
                      </a:r>
                      <a:endParaRPr lang="en-US" sz="1800"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latin typeface="Arial" pitchFamily="34" charset="0"/>
                          <a:ea typeface="Calibri"/>
                          <a:cs typeface="Arial" pitchFamily="34" charset="0"/>
                        </a:rPr>
                        <a:t>16%</a:t>
                      </a:r>
                      <a:endParaRPr lang="en-US" sz="1800"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a:solidFill>
                            <a:srgbClr val="003399"/>
                          </a:solidFill>
                          <a:latin typeface="Arial" pitchFamily="34" charset="0"/>
                          <a:ea typeface="Calibri"/>
                          <a:cs typeface="Arial" pitchFamily="34" charset="0"/>
                        </a:rPr>
                        <a:t>Business partner</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latin typeface="Arial" pitchFamily="34" charset="0"/>
                          <a:ea typeface="Calibri"/>
                          <a:cs typeface="Arial" pitchFamily="34" charset="0"/>
                        </a:rPr>
                        <a:t>19%</a:t>
                      </a:r>
                      <a:endParaRPr lang="en-US" sz="1800" b="1"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latin typeface="Arial" pitchFamily="34" charset="0"/>
                          <a:ea typeface="Calibri"/>
                          <a:cs typeface="Arial" pitchFamily="34" charset="0"/>
                        </a:rPr>
                        <a:t>15%</a:t>
                      </a:r>
                      <a:endParaRPr lang="en-US" sz="1800" b="1"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a:solidFill>
                            <a:srgbClr val="003399"/>
                          </a:solidFill>
                          <a:latin typeface="Arial" pitchFamily="34" charset="0"/>
                          <a:ea typeface="Calibri"/>
                          <a:cs typeface="Arial" pitchFamily="34" charset="0"/>
                        </a:rPr>
                        <a:t>Customer</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3399"/>
                          </a:solidFill>
                          <a:latin typeface="Arial" pitchFamily="34" charset="0"/>
                          <a:ea typeface="Calibri"/>
                          <a:cs typeface="Arial" pitchFamily="34" charset="0"/>
                        </a:rPr>
                        <a:t>9%</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3399"/>
                          </a:solidFill>
                          <a:latin typeface="Arial" pitchFamily="34" charset="0"/>
                          <a:ea typeface="Calibri"/>
                          <a:cs typeface="Arial" pitchFamily="34" charset="0"/>
                        </a:rPr>
                        <a:t>8%</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a:solidFill>
                            <a:srgbClr val="003399"/>
                          </a:solidFill>
                          <a:latin typeface="Arial" pitchFamily="34" charset="0"/>
                          <a:ea typeface="Calibri"/>
                          <a:cs typeface="Arial" pitchFamily="34" charset="0"/>
                        </a:rPr>
                        <a:t>Other</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3399"/>
                          </a:solidFill>
                          <a:latin typeface="Arial" pitchFamily="34" charset="0"/>
                          <a:ea typeface="Calibri"/>
                          <a:cs typeface="Arial" pitchFamily="34" charset="0"/>
                        </a:rPr>
                        <a:t>20%</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3399"/>
                          </a:solidFill>
                          <a:latin typeface="Arial" pitchFamily="34" charset="0"/>
                          <a:ea typeface="Calibri"/>
                          <a:cs typeface="Arial" pitchFamily="34" charset="0"/>
                        </a:rPr>
                        <a:t>8%</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a:solidFill>
                            <a:srgbClr val="003399"/>
                          </a:solidFill>
                          <a:latin typeface="Arial" pitchFamily="34" charset="0"/>
                          <a:ea typeface="Calibri"/>
                          <a:cs typeface="Arial" pitchFamily="34" charset="0"/>
                        </a:rPr>
                        <a:t>Terrorist/ foreign government</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3399"/>
                          </a:solidFill>
                          <a:latin typeface="Arial" pitchFamily="34" charset="0"/>
                          <a:ea typeface="Calibri"/>
                          <a:cs typeface="Arial" pitchFamily="34" charset="0"/>
                        </a:rPr>
                        <a:t>6%</a:t>
                      </a:r>
                      <a:endParaRPr lang="en-US" sz="180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3399"/>
                          </a:solidFill>
                          <a:latin typeface="Arial" pitchFamily="34" charset="0"/>
                          <a:ea typeface="Calibri"/>
                          <a:cs typeface="Arial" pitchFamily="34" charset="0"/>
                        </a:rPr>
                        <a:t>4%</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1600200" y="4876800"/>
          <a:ext cx="5715000" cy="1066800"/>
        </p:xfrm>
        <a:graphic>
          <a:graphicData uri="http://schemas.openxmlformats.org/drawingml/2006/table">
            <a:tbl>
              <a:tblPr/>
              <a:tblGrid>
                <a:gridCol w="3810000"/>
                <a:gridCol w="952500"/>
                <a:gridCol w="952500"/>
              </a:tblGrid>
              <a:tr h="186267">
                <a:tc>
                  <a:txBody>
                    <a:bodyPr/>
                    <a:lstStyle/>
                    <a:p>
                      <a:pPr marL="0" marR="0">
                        <a:spcBef>
                          <a:spcPts val="0"/>
                        </a:spcBef>
                        <a:spcAft>
                          <a:spcPts val="0"/>
                        </a:spcAft>
                      </a:pPr>
                      <a:r>
                        <a:rPr lang="en-US" sz="1400" b="1" dirty="0">
                          <a:solidFill>
                            <a:schemeClr val="bg1"/>
                          </a:solidFill>
                          <a:latin typeface="Arial" pitchFamily="34" charset="0"/>
                          <a:ea typeface="Calibri"/>
                          <a:cs typeface="Arial" pitchFamily="34" charset="0"/>
                        </a:rPr>
                        <a:t>Source of </a:t>
                      </a:r>
                      <a:r>
                        <a:rPr lang="en-US" sz="1400" b="1" dirty="0" smtClean="0">
                          <a:solidFill>
                            <a:schemeClr val="bg1"/>
                          </a:solidFill>
                          <a:latin typeface="Arial" pitchFamily="34" charset="0"/>
                          <a:ea typeface="Calibri"/>
                          <a:cs typeface="Arial" pitchFamily="34" charset="0"/>
                        </a:rPr>
                        <a:t> Data Breach Incidents</a:t>
                      </a:r>
                      <a:endParaRPr lang="en-US" sz="1800" dirty="0">
                        <a:solidFill>
                          <a:schemeClr val="bg1"/>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400" b="1" dirty="0" smtClean="0">
                          <a:solidFill>
                            <a:schemeClr val="bg1"/>
                          </a:solidFill>
                          <a:latin typeface="Arial" pitchFamily="34" charset="0"/>
                          <a:ea typeface="Calibri"/>
                          <a:cs typeface="Arial" pitchFamily="34" charset="0"/>
                        </a:rPr>
                        <a:t>2008</a:t>
                      </a:r>
                      <a:endParaRPr lang="en-US" sz="1800" dirty="0">
                        <a:solidFill>
                          <a:schemeClr val="bg1"/>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en-US" sz="1400" b="1" dirty="0" smtClean="0">
                          <a:solidFill>
                            <a:schemeClr val="bg1"/>
                          </a:solidFill>
                          <a:latin typeface="Arial" pitchFamily="34" charset="0"/>
                          <a:ea typeface="Calibri"/>
                          <a:cs typeface="Arial" pitchFamily="34" charset="0"/>
                        </a:rPr>
                        <a:t>2009</a:t>
                      </a:r>
                      <a:endParaRPr lang="en-US" sz="1800" dirty="0">
                        <a:solidFill>
                          <a:schemeClr val="bg1"/>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6600"/>
                    </a:solidFill>
                  </a:tcPr>
                </a:tc>
              </a:tr>
              <a:tr h="186267">
                <a:tc>
                  <a:txBody>
                    <a:bodyPr/>
                    <a:lstStyle/>
                    <a:p>
                      <a:pPr marL="0" marR="0">
                        <a:spcBef>
                          <a:spcPts val="0"/>
                        </a:spcBef>
                        <a:spcAft>
                          <a:spcPts val="0"/>
                        </a:spcAft>
                      </a:pPr>
                      <a:r>
                        <a:rPr lang="en-US" sz="1400" b="0" dirty="0" smtClean="0">
                          <a:solidFill>
                            <a:srgbClr val="003399"/>
                          </a:solidFill>
                          <a:latin typeface="Arial" pitchFamily="34" charset="0"/>
                          <a:ea typeface="Calibri"/>
                          <a:cs typeface="Arial" pitchFamily="34" charset="0"/>
                        </a:rPr>
                        <a:t>External threat sources</a:t>
                      </a:r>
                      <a:endParaRPr lang="en-US" sz="1800" b="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3399"/>
                          </a:solidFill>
                          <a:latin typeface="Arial" pitchFamily="34" charset="0"/>
                          <a:ea typeface="Calibri"/>
                          <a:cs typeface="Arial" pitchFamily="34" charset="0"/>
                        </a:rPr>
                        <a:t>73%</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FF0000"/>
                          </a:solidFill>
                          <a:latin typeface="Arial" pitchFamily="34" charset="0"/>
                          <a:ea typeface="Calibri"/>
                          <a:cs typeface="Arial" pitchFamily="34" charset="0"/>
                        </a:rPr>
                        <a:t>74%</a:t>
                      </a:r>
                      <a:endParaRPr lang="en-US" sz="1800"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b="1" dirty="0" smtClean="0">
                          <a:solidFill>
                            <a:srgbClr val="003399"/>
                          </a:solidFill>
                          <a:latin typeface="Arial" pitchFamily="34" charset="0"/>
                          <a:ea typeface="Calibri"/>
                          <a:cs typeface="Arial" pitchFamily="34" charset="0"/>
                        </a:rPr>
                        <a:t>Insiders</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FF0000"/>
                          </a:solidFill>
                          <a:latin typeface="Arial" pitchFamily="34" charset="0"/>
                          <a:ea typeface="Calibri"/>
                          <a:cs typeface="Arial" pitchFamily="34" charset="0"/>
                        </a:rPr>
                        <a:t>18%</a:t>
                      </a:r>
                      <a:endParaRPr lang="en-US" sz="1800"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FF0000"/>
                          </a:solidFill>
                          <a:latin typeface="Arial" pitchFamily="34" charset="0"/>
                          <a:ea typeface="Calibri"/>
                          <a:cs typeface="Arial" pitchFamily="34" charset="0"/>
                        </a:rPr>
                        <a:t>20%</a:t>
                      </a:r>
                      <a:endParaRPr lang="en-US" sz="1800" dirty="0">
                        <a:solidFill>
                          <a:srgbClr val="FF0000"/>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dirty="0">
                          <a:solidFill>
                            <a:srgbClr val="003399"/>
                          </a:solidFill>
                          <a:latin typeface="Arial" pitchFamily="34" charset="0"/>
                          <a:ea typeface="Calibri"/>
                          <a:cs typeface="Arial" pitchFamily="34" charset="0"/>
                        </a:rPr>
                        <a:t>Business partner</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3399"/>
                          </a:solidFill>
                          <a:latin typeface="Arial" pitchFamily="34" charset="0"/>
                          <a:ea typeface="Calibri"/>
                          <a:cs typeface="Arial" pitchFamily="34" charset="0"/>
                        </a:rPr>
                        <a:t>39</a:t>
                      </a:r>
                      <a:r>
                        <a:rPr lang="en-US" sz="1400" dirty="0">
                          <a:solidFill>
                            <a:srgbClr val="003399"/>
                          </a:solidFill>
                          <a:latin typeface="Arial" pitchFamily="34" charset="0"/>
                          <a:ea typeface="Calibri"/>
                          <a:cs typeface="Arial" pitchFamily="34" charset="0"/>
                        </a:rPr>
                        <a:t>%</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3399"/>
                          </a:solidFill>
                          <a:latin typeface="Arial" pitchFamily="34" charset="0"/>
                          <a:ea typeface="Calibri"/>
                          <a:cs typeface="Arial" pitchFamily="34" charset="0"/>
                        </a:rPr>
                        <a:t>32%</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6267">
                <a:tc>
                  <a:txBody>
                    <a:bodyPr/>
                    <a:lstStyle/>
                    <a:p>
                      <a:pPr marL="0" marR="0">
                        <a:spcBef>
                          <a:spcPts val="0"/>
                        </a:spcBef>
                        <a:spcAft>
                          <a:spcPts val="0"/>
                        </a:spcAft>
                      </a:pPr>
                      <a:r>
                        <a:rPr lang="en-US" sz="1400" dirty="0" smtClean="0">
                          <a:solidFill>
                            <a:srgbClr val="003399"/>
                          </a:solidFill>
                          <a:latin typeface="Arial" pitchFamily="34" charset="0"/>
                          <a:ea typeface="Calibri"/>
                          <a:cs typeface="Arial" pitchFamily="34" charset="0"/>
                        </a:rPr>
                        <a:t>Involved</a:t>
                      </a:r>
                      <a:r>
                        <a:rPr lang="en-US" sz="1400" baseline="0" dirty="0" smtClean="0">
                          <a:solidFill>
                            <a:srgbClr val="003399"/>
                          </a:solidFill>
                          <a:latin typeface="Arial" pitchFamily="34" charset="0"/>
                          <a:ea typeface="Calibri"/>
                          <a:cs typeface="Arial" pitchFamily="34" charset="0"/>
                        </a:rPr>
                        <a:t> multiple parties</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3399"/>
                          </a:solidFill>
                          <a:latin typeface="Arial" pitchFamily="34" charset="0"/>
                          <a:ea typeface="Calibri"/>
                          <a:cs typeface="Arial" pitchFamily="34" charset="0"/>
                        </a:rPr>
                        <a:t>30%</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3399"/>
                          </a:solidFill>
                          <a:latin typeface="Arial" pitchFamily="34" charset="0"/>
                          <a:ea typeface="Calibri"/>
                          <a:cs typeface="Arial" pitchFamily="34" charset="0"/>
                        </a:rPr>
                        <a:t>39%</a:t>
                      </a:r>
                      <a:endParaRPr lang="en-US" sz="1800" dirty="0">
                        <a:solidFill>
                          <a:srgbClr val="003399"/>
                        </a:solidFill>
                        <a:latin typeface="Arial" pitchFamily="34" charset="0"/>
                        <a:ea typeface="Calibri"/>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Threats to Information Operations</a:t>
            </a:r>
            <a:r>
              <a:rPr lang="en-US" dirty="0" smtClean="0"/>
              <a:t/>
            </a:r>
            <a:br>
              <a:rPr lang="en-US" dirty="0" smtClean="0"/>
            </a:br>
            <a:r>
              <a:rPr lang="en-US" dirty="0" smtClean="0"/>
              <a:t>Threat Agents </a:t>
            </a:r>
            <a:r>
              <a:rPr lang="en-US" sz="1200" dirty="0" smtClean="0"/>
              <a:t>…(2/5)</a:t>
            </a:r>
            <a:endParaRPr lang="en-US" sz="1200" dirty="0"/>
          </a:p>
        </p:txBody>
      </p:sp>
      <p:sp>
        <p:nvSpPr>
          <p:cNvPr id="3" name="Content Placeholder 2"/>
          <p:cNvSpPr>
            <a:spLocks noGrp="1"/>
          </p:cNvSpPr>
          <p:nvPr>
            <p:ph idx="1"/>
          </p:nvPr>
        </p:nvSpPr>
        <p:spPr/>
        <p:txBody>
          <a:bodyPr/>
          <a:lstStyle/>
          <a:p>
            <a:r>
              <a:rPr lang="en-US" dirty="0" smtClean="0"/>
              <a:t>In 2009, a CERT/SEI </a:t>
            </a:r>
            <a:r>
              <a:rPr lang="en-US" dirty="0" err="1" smtClean="0"/>
              <a:t>CyLab</a:t>
            </a:r>
            <a:r>
              <a:rPr lang="en-US" dirty="0" smtClean="0"/>
              <a:t> study found that:</a:t>
            </a:r>
          </a:p>
          <a:p>
            <a:pPr lvl="1">
              <a:buClr>
                <a:srgbClr val="003399"/>
              </a:buClr>
            </a:pPr>
            <a:r>
              <a:rPr lang="en-US" dirty="0" smtClean="0">
                <a:solidFill>
                  <a:srgbClr val="FF6600"/>
                </a:solidFill>
              </a:rPr>
              <a:t>68% </a:t>
            </a:r>
            <a:r>
              <a:rPr lang="en-US" dirty="0" smtClean="0"/>
              <a:t>of the insider attack occurred at the </a:t>
            </a:r>
            <a:r>
              <a:rPr lang="en-US" u="sng" dirty="0" smtClean="0">
                <a:solidFill>
                  <a:srgbClr val="FF6600"/>
                </a:solidFill>
              </a:rPr>
              <a:t>workplace</a:t>
            </a:r>
          </a:p>
          <a:p>
            <a:pPr lvl="1">
              <a:buClr>
                <a:srgbClr val="003399"/>
              </a:buClr>
            </a:pPr>
            <a:r>
              <a:rPr lang="en-US" dirty="0" smtClean="0">
                <a:solidFill>
                  <a:srgbClr val="FF6600"/>
                </a:solidFill>
              </a:rPr>
              <a:t>73% </a:t>
            </a:r>
            <a:r>
              <a:rPr lang="en-US" dirty="0" smtClean="0"/>
              <a:t>of crimes were committed during </a:t>
            </a:r>
            <a:r>
              <a:rPr lang="en-US" u="sng" dirty="0" smtClean="0">
                <a:solidFill>
                  <a:srgbClr val="FF6600"/>
                </a:solidFill>
              </a:rPr>
              <a:t>working hours</a:t>
            </a:r>
          </a:p>
          <a:p>
            <a:pPr lvl="1">
              <a:buClr>
                <a:srgbClr val="003399"/>
              </a:buClr>
            </a:pPr>
            <a:r>
              <a:rPr lang="en-US" dirty="0" smtClean="0">
                <a:solidFill>
                  <a:srgbClr val="FF6600"/>
                </a:solidFill>
              </a:rPr>
              <a:t>Over 3/4 </a:t>
            </a:r>
            <a:r>
              <a:rPr lang="en-US" dirty="0" smtClean="0"/>
              <a:t>of the insider had </a:t>
            </a:r>
            <a:r>
              <a:rPr lang="en-US" u="sng" dirty="0" smtClean="0">
                <a:solidFill>
                  <a:srgbClr val="FF6600"/>
                </a:solidFill>
              </a:rPr>
              <a:t>authorized access</a:t>
            </a:r>
            <a:r>
              <a:rPr lang="en-US" dirty="0" smtClean="0"/>
              <a:t> to information assets</a:t>
            </a:r>
          </a:p>
          <a:p>
            <a:pPr lvl="1">
              <a:buClr>
                <a:srgbClr val="003399"/>
              </a:buClr>
            </a:pPr>
            <a:r>
              <a:rPr lang="en-US" dirty="0" smtClean="0">
                <a:solidFill>
                  <a:srgbClr val="FF6600"/>
                </a:solidFill>
              </a:rPr>
              <a:t>None</a:t>
            </a:r>
            <a:r>
              <a:rPr lang="en-US" dirty="0" smtClean="0"/>
              <a:t> of the insider had </a:t>
            </a:r>
            <a:r>
              <a:rPr lang="en-US" u="sng" dirty="0" smtClean="0">
                <a:solidFill>
                  <a:srgbClr val="FF6600"/>
                </a:solidFill>
              </a:rPr>
              <a:t>privileged access</a:t>
            </a:r>
          </a:p>
          <a:p>
            <a:pPr lvl="1">
              <a:buClr>
                <a:srgbClr val="003399"/>
              </a:buClr>
            </a:pPr>
            <a:r>
              <a:rPr lang="en-US" dirty="0" smtClean="0"/>
              <a:t>20% involved in theft of physical properties (e.g., document, laptops, PCs, removable media, etc.)</a:t>
            </a:r>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19</a:t>
            </a:fld>
            <a:r>
              <a:rPr lang="en-US" smtClean="0"/>
              <a:t> -</a:t>
            </a:r>
            <a:endParaRPr lang="en-US"/>
          </a:p>
        </p:txBody>
      </p:sp>
      <p:sp>
        <p:nvSpPr>
          <p:cNvPr id="5" name="TextBox 4"/>
          <p:cNvSpPr txBox="1"/>
          <p:nvPr/>
        </p:nvSpPr>
        <p:spPr>
          <a:xfrm>
            <a:off x="1600200" y="6172200"/>
            <a:ext cx="6565515" cy="553998"/>
          </a:xfrm>
          <a:prstGeom prst="rect">
            <a:avLst/>
          </a:prstGeom>
          <a:noFill/>
        </p:spPr>
        <p:txBody>
          <a:bodyPr wrap="square" rtlCol="0">
            <a:spAutoFit/>
          </a:bodyPr>
          <a:lstStyle/>
          <a:p>
            <a:r>
              <a:rPr lang="en-US" sz="1000" b="1" dirty="0" smtClean="0">
                <a:solidFill>
                  <a:srgbClr val="000099"/>
                </a:solidFill>
              </a:rPr>
              <a:t>Reference: </a:t>
            </a:r>
          </a:p>
          <a:p>
            <a:pPr marL="112713" indent="-112713">
              <a:buFont typeface="Arial" pitchFamily="34" charset="0"/>
              <a:buChar char="•"/>
            </a:pPr>
            <a:r>
              <a:rPr lang="en-US" sz="1000" i="1" dirty="0" smtClean="0">
                <a:solidFill>
                  <a:srgbClr val="000099"/>
                </a:solidFill>
              </a:rPr>
              <a:t>Insider Theft of Intellectual Property for Business Advantage: A Preliminary Model</a:t>
            </a:r>
            <a:r>
              <a:rPr lang="en-US" sz="1000" dirty="0" smtClean="0">
                <a:solidFill>
                  <a:srgbClr val="000099"/>
                </a:solidFill>
              </a:rPr>
              <a:t>. CERT Program, Software Engineering Institute and </a:t>
            </a:r>
            <a:r>
              <a:rPr lang="en-US" sz="1000" dirty="0" err="1" smtClean="0">
                <a:solidFill>
                  <a:srgbClr val="000099"/>
                </a:solidFill>
              </a:rPr>
              <a:t>CyLab</a:t>
            </a:r>
            <a:r>
              <a:rPr lang="en-US" sz="1000" dirty="0" smtClean="0">
                <a:solidFill>
                  <a:srgbClr val="000099"/>
                </a:solidFill>
              </a:rPr>
              <a:t> at Carnegie Mellon University, June 2009</a:t>
            </a:r>
            <a:endParaRPr lang="en-US" sz="1000" i="1" dirty="0" smtClean="0">
              <a:solidFill>
                <a:srgbClr val="0000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D56F7343-33F4-4F3D-B9BB-D4E94E5242BB}" type="slidenum">
              <a:rPr lang="en-US"/>
              <a:pPr/>
              <a:t>2</a:t>
            </a:fld>
            <a:r>
              <a:rPr lang="en-US"/>
              <a:t> -</a:t>
            </a:r>
          </a:p>
        </p:txBody>
      </p:sp>
      <p:sp>
        <p:nvSpPr>
          <p:cNvPr id="496642" name="Rectangle 2"/>
          <p:cNvSpPr>
            <a:spLocks noGrp="1" noChangeArrowheads="1"/>
          </p:cNvSpPr>
          <p:nvPr>
            <p:ph type="title"/>
          </p:nvPr>
        </p:nvSpPr>
        <p:spPr/>
        <p:txBody>
          <a:bodyPr/>
          <a:lstStyle/>
          <a:p>
            <a:r>
              <a:rPr lang="en-US" sz="1200"/>
              <a:t>Learning Objective</a:t>
            </a:r>
            <a:br>
              <a:rPr lang="en-US" sz="1200"/>
            </a:br>
            <a:r>
              <a:rPr lang="en-US"/>
              <a:t>Operations Security Domain</a:t>
            </a:r>
          </a:p>
        </p:txBody>
      </p:sp>
      <p:sp>
        <p:nvSpPr>
          <p:cNvPr id="496643" name="Rectangle 3"/>
          <p:cNvSpPr>
            <a:spLocks noGrp="1" noChangeArrowheads="1"/>
          </p:cNvSpPr>
          <p:nvPr>
            <p:ph type="body" idx="1"/>
          </p:nvPr>
        </p:nvSpPr>
        <p:spPr/>
        <p:txBody>
          <a:bodyPr/>
          <a:lstStyle/>
          <a:p>
            <a:pPr marL="0" indent="0">
              <a:buNone/>
            </a:pPr>
            <a:r>
              <a:rPr lang="en-US" sz="2000" dirty="0" smtClean="0"/>
              <a:t>Security Operations domain is used to identify critical information and the execution of selected measures that eliminate or reduce adversary exploitation of critical information. It includes the definition of the controls over hardware, media, and the operators with access privileges to any of these resources. Auditing and monitoring are the mechanisms, tools and facilities that permit the identification of security events and subsequent actions to identify the key elements and report the pertinent information to the appropriate individual, group, or process.</a:t>
            </a:r>
          </a:p>
          <a:p>
            <a:pPr marL="0" indent="0">
              <a:buNone/>
            </a:pPr>
            <a:r>
              <a:rPr lang="en-US" sz="2000" dirty="0" smtClean="0"/>
              <a:t>The candidate is expected to know the resources that must be protected, the privileges that must be restricted, the control mechanisms available, the potential for abuse of access, the appropriate controls, and the principles of good practice.</a:t>
            </a:r>
            <a:endParaRPr lang="en-US" sz="2000" dirty="0"/>
          </a:p>
        </p:txBody>
      </p:sp>
      <p:sp>
        <p:nvSpPr>
          <p:cNvPr id="6" name="Text Box 4"/>
          <p:cNvSpPr txBox="1">
            <a:spLocks noChangeArrowheads="1"/>
          </p:cNvSpPr>
          <p:nvPr/>
        </p:nvSpPr>
        <p:spPr bwMode="auto">
          <a:xfrm>
            <a:off x="5715000" y="6096000"/>
            <a:ext cx="2836033" cy="246221"/>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sz="1000" b="1" dirty="0">
                <a:solidFill>
                  <a:srgbClr val="003399"/>
                </a:solidFill>
              </a:rPr>
              <a:t>Reference</a:t>
            </a:r>
            <a:r>
              <a:rPr lang="en-US" sz="1000" dirty="0">
                <a:solidFill>
                  <a:srgbClr val="003399"/>
                </a:solidFill>
              </a:rPr>
              <a:t>: </a:t>
            </a:r>
            <a:r>
              <a:rPr lang="en-US" sz="1000" i="1" dirty="0">
                <a:solidFill>
                  <a:srgbClr val="003399"/>
                </a:solidFill>
              </a:rPr>
              <a:t>CISSP CIB</a:t>
            </a:r>
            <a:r>
              <a:rPr lang="en-US" sz="1000" dirty="0">
                <a:solidFill>
                  <a:srgbClr val="003399"/>
                </a:solidFill>
              </a:rPr>
              <a:t>, </a:t>
            </a:r>
            <a:r>
              <a:rPr lang="en-US" sz="1000" dirty="0" smtClean="0">
                <a:solidFill>
                  <a:srgbClr val="003399"/>
                </a:solidFill>
              </a:rPr>
              <a:t>January 2012 (Rev. </a:t>
            </a:r>
            <a:r>
              <a:rPr lang="en-US" sz="1000" dirty="0">
                <a:solidFill>
                  <a:srgbClr val="003399"/>
                </a:solidFill>
              </a:rPr>
              <a:t>5</a:t>
            </a:r>
            <a:r>
              <a:rPr lang="en-US" sz="1000" dirty="0" smtClean="0">
                <a:solidFill>
                  <a:srgbClr val="003399"/>
                </a:solidFill>
              </a:rPr>
              <a:t>)</a:t>
            </a:r>
            <a:endParaRPr lang="en-US" sz="1000" dirty="0">
              <a:solidFill>
                <a:srgbClr val="0033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Threats to Information Operations</a:t>
            </a:r>
            <a:r>
              <a:rPr lang="en-US" dirty="0"/>
              <a:t/>
            </a:r>
            <a:br>
              <a:rPr lang="en-US" dirty="0"/>
            </a:br>
            <a:r>
              <a:rPr lang="en-US" dirty="0"/>
              <a:t>Threat </a:t>
            </a:r>
            <a:r>
              <a:rPr lang="en-US" dirty="0" smtClean="0"/>
              <a:t>Agents </a:t>
            </a:r>
            <a:r>
              <a:rPr lang="en-US" sz="1200" dirty="0" smtClean="0"/>
              <a:t>…(3/5)</a:t>
            </a:r>
            <a:endParaRPr lang="en-US" sz="1200" dirty="0"/>
          </a:p>
        </p:txBody>
      </p:sp>
      <p:sp>
        <p:nvSpPr>
          <p:cNvPr id="3" name="Content Placeholder 2"/>
          <p:cNvSpPr>
            <a:spLocks noGrp="1"/>
          </p:cNvSpPr>
          <p:nvPr>
            <p:ph idx="1"/>
          </p:nvPr>
        </p:nvSpPr>
        <p:spPr/>
        <p:txBody>
          <a:bodyPr/>
          <a:lstStyle/>
          <a:p>
            <a:r>
              <a:rPr lang="en-US" dirty="0" smtClean="0"/>
              <a:t>Operations are getting better at addressing insider threats</a:t>
            </a:r>
          </a:p>
          <a:p>
            <a:endParaRPr lang="en-US" dirty="0"/>
          </a:p>
          <a:p>
            <a:endParaRPr lang="en-US" dirty="0" smtClean="0"/>
          </a:p>
          <a:p>
            <a:endParaRPr lang="en-US" dirty="0"/>
          </a:p>
          <a:p>
            <a:endParaRPr lang="en-US" dirty="0" smtClean="0"/>
          </a:p>
          <a:p>
            <a:endParaRPr lang="en-US" dirty="0"/>
          </a:p>
          <a:p>
            <a:endParaRPr lang="en-US" dirty="0" smtClean="0"/>
          </a:p>
          <a:p>
            <a:pPr lvl="4"/>
            <a:endParaRPr lang="en-US" dirty="0" smtClean="0"/>
          </a:p>
          <a:p>
            <a:pPr lvl="4">
              <a:buFont typeface="Arial" pitchFamily="34" charset="0"/>
              <a:buChar char="•"/>
            </a:pPr>
            <a:r>
              <a:rPr lang="en-US" sz="1200" dirty="0" smtClean="0"/>
              <a:t>VZ (Verizon)</a:t>
            </a:r>
          </a:p>
          <a:p>
            <a:pPr lvl="4">
              <a:buFont typeface="Arial" pitchFamily="34" charset="0"/>
              <a:buChar char="•"/>
            </a:pPr>
            <a:r>
              <a:rPr lang="en-US" sz="1200" dirty="0" smtClean="0"/>
              <a:t>USSS (United States Secret Service)</a:t>
            </a:r>
          </a:p>
          <a:p>
            <a:r>
              <a:rPr lang="en-US" dirty="0" smtClean="0"/>
              <a:t>Most of threats are from external threat</a:t>
            </a:r>
            <a:br>
              <a:rPr lang="en-US" dirty="0" smtClean="0"/>
            </a:br>
            <a:r>
              <a:rPr lang="en-US" dirty="0" smtClean="0"/>
              <a:t>agents</a:t>
            </a:r>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20</a:t>
            </a:fld>
            <a:r>
              <a:rPr lang="en-US" smtClean="0"/>
              <a:t> -</a:t>
            </a:r>
            <a:endParaRPr lang="en-US"/>
          </a:p>
        </p:txBody>
      </p:sp>
      <p:sp>
        <p:nvSpPr>
          <p:cNvPr id="6" name="TextBox 5"/>
          <p:cNvSpPr txBox="1"/>
          <p:nvPr/>
        </p:nvSpPr>
        <p:spPr>
          <a:xfrm>
            <a:off x="152400" y="6229290"/>
            <a:ext cx="6565515" cy="400110"/>
          </a:xfrm>
          <a:prstGeom prst="rect">
            <a:avLst/>
          </a:prstGeom>
          <a:noFill/>
        </p:spPr>
        <p:txBody>
          <a:bodyPr wrap="square" rtlCol="0">
            <a:spAutoFit/>
          </a:bodyPr>
          <a:lstStyle/>
          <a:p>
            <a:r>
              <a:rPr lang="en-US" sz="1000" b="1" dirty="0" smtClean="0">
                <a:solidFill>
                  <a:srgbClr val="000099"/>
                </a:solidFill>
              </a:rPr>
              <a:t>Reference: </a:t>
            </a:r>
            <a:r>
              <a:rPr lang="en-US" sz="1000" i="1" dirty="0" smtClean="0">
                <a:solidFill>
                  <a:srgbClr val="000099"/>
                </a:solidFill>
              </a:rPr>
              <a:t>2011 Data Breach Investigations Report</a:t>
            </a:r>
            <a:r>
              <a:rPr lang="en-US" sz="1000" dirty="0" smtClean="0">
                <a:solidFill>
                  <a:srgbClr val="000099"/>
                </a:solidFill>
              </a:rPr>
              <a:t>, Verizon</a:t>
            </a:r>
            <a:r>
              <a:rPr lang="en-US" sz="1000" dirty="0">
                <a:solidFill>
                  <a:srgbClr val="000099"/>
                </a:solidFill>
              </a:rPr>
              <a:t>, January 2012 (http://</a:t>
            </a:r>
            <a:r>
              <a:rPr lang="en-US" sz="1000" dirty="0" smtClean="0">
                <a:solidFill>
                  <a:srgbClr val="000099"/>
                </a:solidFill>
              </a:rPr>
              <a:t>www.verizonbusiness.com/resources/reports/rp_data-breach-investigations-report-2011_en_xg.pdf)</a:t>
            </a:r>
            <a:endParaRPr lang="en-US" sz="1000" i="1" dirty="0" smtClean="0">
              <a:solidFill>
                <a:srgbClr val="000099"/>
              </a:solidFill>
            </a:endParaRPr>
          </a:p>
        </p:txBody>
      </p:sp>
      <p:pic>
        <p:nvPicPr>
          <p:cNvPr id="594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000" y="4191000"/>
            <a:ext cx="2233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15" y="1905000"/>
            <a:ext cx="5838196" cy="276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10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0"/>
            <a:ext cx="4369449" cy="297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1200" dirty="0" smtClean="0"/>
              <a:t>Threats to Information Operations</a:t>
            </a:r>
            <a:r>
              <a:rPr lang="en-US" dirty="0" smtClean="0"/>
              <a:t/>
            </a:r>
            <a:br>
              <a:rPr lang="en-US" dirty="0" smtClean="0"/>
            </a:br>
            <a:r>
              <a:rPr lang="en-US" dirty="0" smtClean="0"/>
              <a:t>Threat Agents </a:t>
            </a:r>
            <a:r>
              <a:rPr lang="en-US" sz="1200" dirty="0" smtClean="0"/>
              <a:t>…(4/5)</a:t>
            </a:r>
            <a:endParaRPr lang="en-US" sz="1200" dirty="0"/>
          </a:p>
        </p:txBody>
      </p:sp>
      <p:sp>
        <p:nvSpPr>
          <p:cNvPr id="3" name="Content Placeholder 2"/>
          <p:cNvSpPr>
            <a:spLocks noGrp="1"/>
          </p:cNvSpPr>
          <p:nvPr>
            <p:ph idx="1"/>
          </p:nvPr>
        </p:nvSpPr>
        <p:spPr>
          <a:xfrm>
            <a:off x="685800" y="1143000"/>
            <a:ext cx="8001000" cy="5410200"/>
          </a:xfrm>
        </p:spPr>
        <p:txBody>
          <a:bodyPr/>
          <a:lstStyle/>
          <a:p>
            <a:r>
              <a:rPr lang="en-US" dirty="0" smtClean="0"/>
              <a:t>Most of data breaches are from hacking and malware...</a:t>
            </a:r>
          </a:p>
          <a:p>
            <a:endParaRPr lang="en-US" dirty="0"/>
          </a:p>
          <a:p>
            <a:endParaRPr lang="en-US" dirty="0" smtClean="0"/>
          </a:p>
          <a:p>
            <a:endParaRPr lang="en-US" dirty="0"/>
          </a:p>
          <a:p>
            <a:endParaRPr lang="en-US" dirty="0" smtClean="0"/>
          </a:p>
          <a:p>
            <a:endParaRPr lang="en-US" dirty="0"/>
          </a:p>
          <a:p>
            <a:endParaRPr lang="en-US" dirty="0" smtClean="0"/>
          </a:p>
          <a:p>
            <a:pPr marL="914400" lvl="2" indent="0">
              <a:buNone/>
            </a:pPr>
            <a:endParaRPr lang="en-US" sz="1200" dirty="0" smtClean="0"/>
          </a:p>
          <a:p>
            <a:r>
              <a:rPr lang="en-US" dirty="0" smtClean="0"/>
              <a:t>Majority of malware are installed remotely...</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21</a:t>
            </a:fld>
            <a:r>
              <a:rPr lang="en-US" smtClean="0"/>
              <a:t> -</a:t>
            </a:r>
            <a:endParaRPr lang="en-US"/>
          </a:p>
        </p:txBody>
      </p:sp>
      <p:sp>
        <p:nvSpPr>
          <p:cNvPr id="5" name="TextBox 4"/>
          <p:cNvSpPr txBox="1"/>
          <p:nvPr/>
        </p:nvSpPr>
        <p:spPr>
          <a:xfrm>
            <a:off x="1511685" y="6442365"/>
            <a:ext cx="6565515" cy="400110"/>
          </a:xfrm>
          <a:prstGeom prst="rect">
            <a:avLst/>
          </a:prstGeom>
          <a:noFill/>
        </p:spPr>
        <p:txBody>
          <a:bodyPr wrap="square" rtlCol="0">
            <a:spAutoFit/>
          </a:bodyPr>
          <a:lstStyle/>
          <a:p>
            <a:r>
              <a:rPr lang="en-US" sz="1000" b="1" dirty="0" smtClean="0">
                <a:solidFill>
                  <a:srgbClr val="000099"/>
                </a:solidFill>
              </a:rPr>
              <a:t>Reference: </a:t>
            </a:r>
            <a:r>
              <a:rPr lang="en-US" sz="1000" i="1" dirty="0" smtClean="0">
                <a:solidFill>
                  <a:srgbClr val="000099"/>
                </a:solidFill>
              </a:rPr>
              <a:t>2011 Data Breach Investigations Report</a:t>
            </a:r>
            <a:r>
              <a:rPr lang="en-US" sz="1000" dirty="0" smtClean="0">
                <a:solidFill>
                  <a:srgbClr val="000099"/>
                </a:solidFill>
              </a:rPr>
              <a:t>, Verizon</a:t>
            </a:r>
            <a:r>
              <a:rPr lang="en-US" sz="1000" dirty="0">
                <a:solidFill>
                  <a:srgbClr val="000099"/>
                </a:solidFill>
              </a:rPr>
              <a:t>, January 2012 (http://</a:t>
            </a:r>
            <a:r>
              <a:rPr lang="en-US" sz="1000" dirty="0" smtClean="0">
                <a:solidFill>
                  <a:srgbClr val="000099"/>
                </a:solidFill>
              </a:rPr>
              <a:t>www.verizonbusiness.com/resources/reports/rp_data-breach-investigations-report-2011_en_xg.pdf)</a:t>
            </a:r>
            <a:endParaRPr lang="en-US" sz="1000" i="1" dirty="0" smtClean="0">
              <a:solidFill>
                <a:srgbClr val="000099"/>
              </a:solidFill>
            </a:endParaRPr>
          </a:p>
        </p:txBody>
      </p:sp>
      <p:pic>
        <p:nvPicPr>
          <p:cNvPr id="5959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953000"/>
            <a:ext cx="645059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22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959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wipe(left)">
                                      <p:cBhvr>
                                        <p:cTn id="15" dur="500"/>
                                        <p:tgtEl>
                                          <p:spTgt spid="3">
                                            <p:txEl>
                                              <p:pRg st="8" end="8"/>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95974"/>
                                        </p:tgtEl>
                                        <p:attrNameLst>
                                          <p:attrName>style.visibility</p:attrName>
                                        </p:attrNameLst>
                                      </p:cBhvr>
                                      <p:to>
                                        <p:strVal val="visible"/>
                                      </p:to>
                                    </p:set>
                                    <p:animEffect transition="in" filter="wipe(left)">
                                      <p:cBhvr>
                                        <p:cTn id="19" dur="500"/>
                                        <p:tgtEl>
                                          <p:spTgt spid="595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8460698" cy="305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1200" dirty="0" smtClean="0"/>
              <a:t>Threats to Information Operations</a:t>
            </a:r>
            <a:r>
              <a:rPr lang="en-US" dirty="0" smtClean="0"/>
              <a:t/>
            </a:r>
            <a:br>
              <a:rPr lang="en-US" dirty="0" smtClean="0"/>
            </a:br>
            <a:r>
              <a:rPr lang="en-US" dirty="0" smtClean="0"/>
              <a:t>Threat Agents </a:t>
            </a:r>
            <a:r>
              <a:rPr lang="en-US" sz="1200" dirty="0" smtClean="0"/>
              <a:t>…(5/5)</a:t>
            </a:r>
            <a:endParaRPr lang="en-US" sz="1200" dirty="0"/>
          </a:p>
        </p:txBody>
      </p:sp>
      <p:sp>
        <p:nvSpPr>
          <p:cNvPr id="3" name="Content Placeholder 2"/>
          <p:cNvSpPr>
            <a:spLocks noGrp="1"/>
          </p:cNvSpPr>
          <p:nvPr>
            <p:ph idx="1"/>
          </p:nvPr>
        </p:nvSpPr>
        <p:spPr/>
        <p:txBody>
          <a:bodyPr/>
          <a:lstStyle/>
          <a:p>
            <a:r>
              <a:rPr lang="en-US" dirty="0" smtClean="0"/>
              <a:t>Advanced Persistent Threat (APT) is very real</a:t>
            </a:r>
          </a:p>
          <a:p>
            <a:pPr lvl="1"/>
            <a:r>
              <a:rPr lang="en-US" dirty="0" smtClean="0"/>
              <a:t>Malware is now a tool for hackers</a:t>
            </a:r>
          </a:p>
          <a:p>
            <a:pPr lvl="1"/>
            <a:r>
              <a:rPr lang="en-US" dirty="0" smtClean="0"/>
              <a:t>They are stealing data...</a:t>
            </a:r>
          </a:p>
          <a:p>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22</a:t>
            </a:fld>
            <a:r>
              <a:rPr lang="en-US" smtClean="0"/>
              <a:t> -</a:t>
            </a:r>
            <a:endParaRPr lang="en-US"/>
          </a:p>
        </p:txBody>
      </p:sp>
      <p:sp>
        <p:nvSpPr>
          <p:cNvPr id="5" name="TextBox 4"/>
          <p:cNvSpPr txBox="1"/>
          <p:nvPr/>
        </p:nvSpPr>
        <p:spPr>
          <a:xfrm>
            <a:off x="1511685" y="6442365"/>
            <a:ext cx="6565515" cy="400110"/>
          </a:xfrm>
          <a:prstGeom prst="rect">
            <a:avLst/>
          </a:prstGeom>
          <a:noFill/>
        </p:spPr>
        <p:txBody>
          <a:bodyPr wrap="square" rtlCol="0">
            <a:spAutoFit/>
          </a:bodyPr>
          <a:lstStyle/>
          <a:p>
            <a:r>
              <a:rPr lang="en-US" sz="1000" b="1" dirty="0" smtClean="0">
                <a:solidFill>
                  <a:srgbClr val="000099"/>
                </a:solidFill>
              </a:rPr>
              <a:t>Reference: </a:t>
            </a:r>
            <a:r>
              <a:rPr lang="en-US" sz="1000" i="1" dirty="0" smtClean="0">
                <a:solidFill>
                  <a:srgbClr val="000099"/>
                </a:solidFill>
              </a:rPr>
              <a:t>2011 Data Breach Investigations Report</a:t>
            </a:r>
            <a:r>
              <a:rPr lang="en-US" sz="1000" dirty="0" smtClean="0">
                <a:solidFill>
                  <a:srgbClr val="000099"/>
                </a:solidFill>
              </a:rPr>
              <a:t>, Verizon</a:t>
            </a:r>
            <a:r>
              <a:rPr lang="en-US" sz="1000" dirty="0">
                <a:solidFill>
                  <a:srgbClr val="000099"/>
                </a:solidFill>
              </a:rPr>
              <a:t>, January 2012 (http://</a:t>
            </a:r>
            <a:r>
              <a:rPr lang="en-US" sz="1000" dirty="0" smtClean="0">
                <a:solidFill>
                  <a:srgbClr val="000099"/>
                </a:solidFill>
              </a:rPr>
              <a:t>www.verizonbusiness.com/resources/reports/rp_data-breach-investigations-report-2011_en_xg.pdf)</a:t>
            </a:r>
            <a:endParaRPr lang="en-US" sz="1000" i="1" dirty="0" smtClean="0">
              <a:solidFill>
                <a:srgbClr val="000099"/>
              </a:solidFill>
            </a:endParaRPr>
          </a:p>
        </p:txBody>
      </p:sp>
      <p:sp>
        <p:nvSpPr>
          <p:cNvPr id="10" name="Right Arrow 9"/>
          <p:cNvSpPr/>
          <p:nvPr/>
        </p:nvSpPr>
        <p:spPr bwMode="auto">
          <a:xfrm>
            <a:off x="914400" y="2745484"/>
            <a:ext cx="457200" cy="489478"/>
          </a:xfrm>
          <a:prstGeom prst="rightArrow">
            <a:avLst>
              <a:gd name="adj1" fmla="val 50000"/>
              <a:gd name="adj2" fmla="val 43058"/>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298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250"/>
                                  </p:stCondLst>
                                  <p:childTnLst>
                                    <p:set>
                                      <p:cBhvr>
                                        <p:cTn id="13" dur="1" fill="hold">
                                          <p:stCondLst>
                                            <p:cond delay="0"/>
                                          </p:stCondLst>
                                        </p:cTn>
                                        <p:tgtEl>
                                          <p:spTgt spid="595971"/>
                                        </p:tgtEl>
                                        <p:attrNameLst>
                                          <p:attrName>style.visibility</p:attrName>
                                        </p:attrNameLst>
                                      </p:cBhvr>
                                      <p:to>
                                        <p:strVal val="visible"/>
                                      </p:to>
                                    </p:set>
                                    <p:animEffect transition="in" filter="wipe(left)">
                                      <p:cBhvr>
                                        <p:cTn id="14" dur="500"/>
                                        <p:tgtEl>
                                          <p:spTgt spid="59597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500"/>
                            </p:stCondLst>
                            <p:childTnLst>
                              <p:par>
                                <p:cTn id="21" presetID="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7CC0AF83-5211-4453-81EA-24C022AB7D6D}" type="slidenum">
              <a:rPr lang="en-US"/>
              <a:pPr/>
              <a:t>23</a:t>
            </a:fld>
            <a:r>
              <a:rPr lang="en-US"/>
              <a:t> -</a:t>
            </a:r>
          </a:p>
        </p:txBody>
      </p:sp>
      <p:sp>
        <p:nvSpPr>
          <p:cNvPr id="443394" name="Rectangle 2"/>
          <p:cNvSpPr>
            <a:spLocks noGrp="1" noChangeArrowheads="1"/>
          </p:cNvSpPr>
          <p:nvPr>
            <p:ph type="title"/>
          </p:nvPr>
        </p:nvSpPr>
        <p:spPr/>
        <p:txBody>
          <a:bodyPr/>
          <a:lstStyle/>
          <a:p>
            <a:r>
              <a:rPr lang="en-US" sz="1200" dirty="0"/>
              <a:t>Threats to Information Operations</a:t>
            </a:r>
            <a:br>
              <a:rPr lang="en-US" sz="1200" dirty="0"/>
            </a:br>
            <a:r>
              <a:rPr lang="en-US" dirty="0"/>
              <a:t>Types of Threats </a:t>
            </a:r>
            <a:r>
              <a:rPr lang="en-US" sz="1200" dirty="0"/>
              <a:t>…(1/2)</a:t>
            </a:r>
          </a:p>
        </p:txBody>
      </p:sp>
      <p:sp>
        <p:nvSpPr>
          <p:cNvPr id="443395" name="Rectangle 3"/>
          <p:cNvSpPr>
            <a:spLocks noGrp="1" noChangeArrowheads="1"/>
          </p:cNvSpPr>
          <p:nvPr>
            <p:ph type="body" idx="1"/>
          </p:nvPr>
        </p:nvSpPr>
        <p:spPr/>
        <p:txBody>
          <a:bodyPr/>
          <a:lstStyle/>
          <a:p>
            <a:pPr>
              <a:buClr>
                <a:srgbClr val="000099"/>
              </a:buClr>
            </a:pPr>
            <a:r>
              <a:rPr lang="en-US" u="sng" dirty="0" smtClean="0">
                <a:solidFill>
                  <a:srgbClr val="FF6600"/>
                </a:solidFill>
              </a:rPr>
              <a:t>Theft</a:t>
            </a:r>
            <a:r>
              <a:rPr lang="en-US" dirty="0" smtClean="0">
                <a:solidFill>
                  <a:srgbClr val="FF6600"/>
                </a:solidFill>
              </a:rPr>
              <a:t> </a:t>
            </a:r>
            <a:r>
              <a:rPr lang="en-US" dirty="0" smtClean="0"/>
              <a:t>/ </a:t>
            </a:r>
            <a:r>
              <a:rPr lang="en-US" u="sng" dirty="0" smtClean="0">
                <a:solidFill>
                  <a:srgbClr val="FF6600"/>
                </a:solidFill>
              </a:rPr>
              <a:t>unauthorized configuration change</a:t>
            </a:r>
          </a:p>
          <a:p>
            <a:pPr lvl="1"/>
            <a:r>
              <a:rPr lang="en-US" dirty="0" smtClean="0"/>
              <a:t>Lost of information assets or computing equipment</a:t>
            </a:r>
          </a:p>
          <a:p>
            <a:endParaRPr lang="en-US" dirty="0" smtClean="0"/>
          </a:p>
          <a:p>
            <a:pPr>
              <a:buClr>
                <a:srgbClr val="000099"/>
              </a:buClr>
            </a:pPr>
            <a:r>
              <a:rPr lang="en-US" u="sng" dirty="0" smtClean="0">
                <a:solidFill>
                  <a:srgbClr val="FF6600"/>
                </a:solidFill>
              </a:rPr>
              <a:t>Corruption</a:t>
            </a:r>
            <a:r>
              <a:rPr lang="en-US" dirty="0" smtClean="0">
                <a:solidFill>
                  <a:srgbClr val="FF6600"/>
                </a:solidFill>
              </a:rPr>
              <a:t> </a:t>
            </a:r>
            <a:r>
              <a:rPr lang="en-US" dirty="0"/>
              <a:t>/ </a:t>
            </a:r>
            <a:r>
              <a:rPr lang="en-US" u="sng" dirty="0">
                <a:solidFill>
                  <a:srgbClr val="FF6600"/>
                </a:solidFill>
              </a:rPr>
              <a:t>unauthorized modification</a:t>
            </a:r>
          </a:p>
          <a:p>
            <a:pPr lvl="1">
              <a:buClr>
                <a:srgbClr val="000099"/>
              </a:buClr>
            </a:pPr>
            <a:r>
              <a:rPr lang="en-US" dirty="0"/>
              <a:t>Unauthorized changes to file permissions, data, or system configuration (software, hardware or firmware).</a:t>
            </a:r>
          </a:p>
          <a:p>
            <a:pPr>
              <a:buClr>
                <a:srgbClr val="000099"/>
              </a:buClr>
            </a:pPr>
            <a:endParaRPr lang="en-US" dirty="0"/>
          </a:p>
          <a:p>
            <a:pPr>
              <a:buClr>
                <a:srgbClr val="000099"/>
              </a:buClr>
            </a:pPr>
            <a:r>
              <a:rPr lang="en-US" u="sng" dirty="0" smtClean="0">
                <a:solidFill>
                  <a:srgbClr val="FF6600"/>
                </a:solidFill>
              </a:rPr>
              <a:t>Unauthorized </a:t>
            </a:r>
            <a:r>
              <a:rPr lang="en-US" u="sng" dirty="0">
                <a:solidFill>
                  <a:srgbClr val="FF6600"/>
                </a:solidFill>
              </a:rPr>
              <a:t>disclosure</a:t>
            </a:r>
          </a:p>
          <a:p>
            <a:pPr lvl="1">
              <a:buClr>
                <a:srgbClr val="000099"/>
              </a:buClr>
            </a:pPr>
            <a:r>
              <a:rPr lang="en-US" dirty="0"/>
              <a:t>Release of information to unauthorized subject(s).</a:t>
            </a:r>
          </a:p>
          <a:p>
            <a:pPr lvl="1">
              <a:buClr>
                <a:srgbClr val="000099"/>
              </a:buClr>
            </a:pPr>
            <a:r>
              <a:rPr lang="en-US" dirty="0"/>
              <a:t>Insider threats, where subjects with privileged access can compromise “need-to-know</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61057ADE-2AB0-4970-93BB-2AAFC69BE140}" type="slidenum">
              <a:rPr lang="en-US"/>
              <a:pPr/>
              <a:t>24</a:t>
            </a:fld>
            <a:r>
              <a:rPr lang="en-US"/>
              <a:t> -</a:t>
            </a:r>
          </a:p>
        </p:txBody>
      </p:sp>
      <p:sp>
        <p:nvSpPr>
          <p:cNvPr id="445442" name="Rectangle 2"/>
          <p:cNvSpPr>
            <a:spLocks noGrp="1" noChangeArrowheads="1"/>
          </p:cNvSpPr>
          <p:nvPr>
            <p:ph type="title"/>
          </p:nvPr>
        </p:nvSpPr>
        <p:spPr/>
        <p:txBody>
          <a:bodyPr/>
          <a:lstStyle/>
          <a:p>
            <a:r>
              <a:rPr lang="en-US" sz="1200" dirty="0"/>
              <a:t>Threats to Information Operations</a:t>
            </a:r>
            <a:br>
              <a:rPr lang="en-US" sz="1200" dirty="0"/>
            </a:br>
            <a:r>
              <a:rPr lang="en-US" dirty="0"/>
              <a:t>Types of Threats </a:t>
            </a:r>
            <a:r>
              <a:rPr lang="en-US" sz="1200" dirty="0"/>
              <a:t>…(2/2)</a:t>
            </a:r>
          </a:p>
        </p:txBody>
      </p:sp>
      <p:sp>
        <p:nvSpPr>
          <p:cNvPr id="445443" name="Rectangle 3"/>
          <p:cNvSpPr>
            <a:spLocks noGrp="1" noChangeArrowheads="1"/>
          </p:cNvSpPr>
          <p:nvPr>
            <p:ph type="body" idx="1"/>
          </p:nvPr>
        </p:nvSpPr>
        <p:spPr/>
        <p:txBody>
          <a:bodyPr/>
          <a:lstStyle/>
          <a:p>
            <a:pPr>
              <a:buClr>
                <a:srgbClr val="000099"/>
              </a:buClr>
            </a:pPr>
            <a:r>
              <a:rPr lang="en-US" u="sng" dirty="0">
                <a:solidFill>
                  <a:srgbClr val="FF6600"/>
                </a:solidFill>
              </a:rPr>
              <a:t>Unauthorized destruction</a:t>
            </a:r>
          </a:p>
          <a:p>
            <a:pPr lvl="1">
              <a:buClr>
                <a:srgbClr val="000099"/>
              </a:buClr>
            </a:pPr>
            <a:r>
              <a:rPr lang="en-US" dirty="0"/>
              <a:t>Obliteration of information assets (e.g. deletion of data files, modification of log files) or destruction of computing equipment</a:t>
            </a:r>
            <a:r>
              <a:rPr lang="en-US" dirty="0" smtClean="0"/>
              <a:t>.</a:t>
            </a:r>
          </a:p>
          <a:p>
            <a:pPr>
              <a:buClr>
                <a:srgbClr val="000099"/>
              </a:buClr>
            </a:pPr>
            <a:endParaRPr lang="en-US" dirty="0"/>
          </a:p>
          <a:p>
            <a:pPr>
              <a:buClr>
                <a:srgbClr val="000099"/>
              </a:buClr>
            </a:pPr>
            <a:r>
              <a:rPr lang="en-US" u="sng" dirty="0">
                <a:solidFill>
                  <a:srgbClr val="FF6600"/>
                </a:solidFill>
              </a:rPr>
              <a:t>Service interruption</a:t>
            </a:r>
            <a:r>
              <a:rPr lang="en-US" dirty="0">
                <a:solidFill>
                  <a:srgbClr val="FF6600"/>
                </a:solidFill>
              </a:rPr>
              <a:t> </a:t>
            </a:r>
            <a:r>
              <a:rPr lang="en-US" dirty="0"/>
              <a:t>/ </a:t>
            </a:r>
            <a:r>
              <a:rPr lang="en-US" u="sng" dirty="0">
                <a:solidFill>
                  <a:srgbClr val="FF6600"/>
                </a:solidFill>
              </a:rPr>
              <a:t>denial-of-services</a:t>
            </a:r>
          </a:p>
          <a:p>
            <a:pPr lvl="1">
              <a:buClr>
                <a:srgbClr val="000099"/>
              </a:buClr>
            </a:pPr>
            <a:r>
              <a:rPr lang="en-US" dirty="0"/>
              <a:t>Personnel with privileged access may accidentally or intentionally disable or disconnect computing/networking equipment</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2C6C8F59-E71A-4CD5-AD6F-621C38F1CF18}" type="slidenum">
              <a:rPr lang="en-US"/>
              <a:pPr/>
              <a:t>25</a:t>
            </a:fld>
            <a:r>
              <a:rPr lang="en-US"/>
              <a:t> -</a:t>
            </a:r>
          </a:p>
        </p:txBody>
      </p:sp>
      <p:sp>
        <p:nvSpPr>
          <p:cNvPr id="447490" name="Rectangle 2"/>
          <p:cNvSpPr>
            <a:spLocks noGrp="1" noChangeArrowheads="1"/>
          </p:cNvSpPr>
          <p:nvPr>
            <p:ph type="title"/>
          </p:nvPr>
        </p:nvSpPr>
        <p:spPr/>
        <p:txBody>
          <a:bodyPr/>
          <a:lstStyle/>
          <a:p>
            <a:r>
              <a:rPr lang="en-US" sz="1200" dirty="0"/>
              <a:t>Topics</a:t>
            </a:r>
            <a:r>
              <a:rPr lang="en-US" dirty="0"/>
              <a:t/>
            </a:r>
            <a:br>
              <a:rPr lang="en-US" dirty="0"/>
            </a:br>
            <a:r>
              <a:rPr lang="en-US" dirty="0"/>
              <a:t>Operations Security Domain</a:t>
            </a:r>
          </a:p>
        </p:txBody>
      </p:sp>
      <p:sp>
        <p:nvSpPr>
          <p:cNvPr id="447491" name="Rectangle 3"/>
          <p:cNvSpPr>
            <a:spLocks noGrp="1" noChangeArrowheads="1"/>
          </p:cNvSpPr>
          <p:nvPr>
            <p:ph type="body" idx="1"/>
          </p:nvPr>
        </p:nvSpPr>
        <p:spPr/>
        <p:txBody>
          <a:bodyPr/>
          <a:lstStyle/>
          <a:p>
            <a:r>
              <a:rPr lang="en-US" dirty="0"/>
              <a:t>Concept &amp; Definition</a:t>
            </a:r>
          </a:p>
          <a:p>
            <a:r>
              <a:rPr lang="en-US" dirty="0"/>
              <a:t>Identification of Resource Protection Needs</a:t>
            </a:r>
          </a:p>
          <a:p>
            <a:r>
              <a:rPr lang="en-US" dirty="0"/>
              <a:t>Threats to Information Operations</a:t>
            </a:r>
          </a:p>
          <a:p>
            <a:r>
              <a:rPr lang="en-US" dirty="0"/>
              <a:t>Security Controls &amp; Countermeasures</a:t>
            </a:r>
          </a:p>
        </p:txBody>
      </p:sp>
      <p:sp>
        <p:nvSpPr>
          <p:cNvPr id="447492" name="AutoShape 4"/>
          <p:cNvSpPr>
            <a:spLocks noChangeArrowheads="1"/>
          </p:cNvSpPr>
          <p:nvPr/>
        </p:nvSpPr>
        <p:spPr bwMode="auto">
          <a:xfrm>
            <a:off x="304800" y="24384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4"/>
          <p:cNvSpPr>
            <a:spLocks noGrp="1"/>
          </p:cNvSpPr>
          <p:nvPr>
            <p:ph type="sldNum" sz="quarter" idx="10"/>
          </p:nvPr>
        </p:nvSpPr>
        <p:spPr/>
        <p:txBody>
          <a:bodyPr/>
          <a:lstStyle/>
          <a:p>
            <a:r>
              <a:rPr lang="en-US"/>
              <a:t>- </a:t>
            </a:r>
            <a:fld id="{A305E37D-45DE-4ACF-9C5D-77D53B194D57}" type="slidenum">
              <a:rPr lang="en-US"/>
              <a:pPr/>
              <a:t>26</a:t>
            </a:fld>
            <a:r>
              <a:rPr lang="en-US"/>
              <a:t> -</a:t>
            </a:r>
          </a:p>
        </p:txBody>
      </p:sp>
      <p:sp>
        <p:nvSpPr>
          <p:cNvPr id="449538" name="Rectangle 2"/>
          <p:cNvSpPr>
            <a:spLocks noGrp="1" noChangeArrowheads="1"/>
          </p:cNvSpPr>
          <p:nvPr>
            <p:ph type="title"/>
          </p:nvPr>
        </p:nvSpPr>
        <p:spPr/>
        <p:txBody>
          <a:bodyPr/>
          <a:lstStyle/>
          <a:p>
            <a:r>
              <a:rPr lang="en-US" sz="1200" dirty="0"/>
              <a:t>Security Controls &amp; Countermeasures</a:t>
            </a:r>
            <a:br>
              <a:rPr lang="en-US" sz="1200" dirty="0"/>
            </a:br>
            <a:r>
              <a:rPr lang="en-US" dirty="0"/>
              <a:t>Security </a:t>
            </a:r>
            <a:r>
              <a:rPr lang="en-US" dirty="0" smtClean="0"/>
              <a:t>Controls – Federal Information Systems</a:t>
            </a:r>
            <a:endParaRPr lang="en-US" dirty="0"/>
          </a:p>
        </p:txBody>
      </p:sp>
      <p:graphicFrame>
        <p:nvGraphicFramePr>
          <p:cNvPr id="449604" name="Group 68"/>
          <p:cNvGraphicFramePr>
            <a:graphicFrameLocks noGrp="1"/>
          </p:cNvGraphicFramePr>
          <p:nvPr>
            <p:ph sz="half" idx="2"/>
          </p:nvPr>
        </p:nvGraphicFramePr>
        <p:xfrm>
          <a:off x="609599" y="1131570"/>
          <a:ext cx="7772401" cy="5401092"/>
        </p:xfrm>
        <a:graphic>
          <a:graphicData uri="http://schemas.openxmlformats.org/drawingml/2006/table">
            <a:tbl>
              <a:tblPr/>
              <a:tblGrid>
                <a:gridCol w="1295401"/>
                <a:gridCol w="5268791"/>
                <a:gridCol w="1208209"/>
              </a:tblGrid>
              <a:tr h="28426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Narrow" pitchFamily="34" charset="0"/>
                        </a:rPr>
                        <a:t>CLASS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Narrow" pitchFamily="34" charset="0"/>
                        </a:rPr>
                        <a:t>FAMILY</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Narrow" pitchFamily="34" charset="0"/>
                        </a:rPr>
                        <a:t>IDENTIFIER</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284268">
                <a:tc row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3399"/>
                          </a:solidFill>
                          <a:effectLst/>
                          <a:latin typeface="Arial Narrow" pitchFamily="34" charset="0"/>
                        </a:rPr>
                        <a:t>Management</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Risk Assessment</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RA</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Planning</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PL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System and Services Acquisition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SA</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Certification, Accreditation, and Security Assessment</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CA</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3399"/>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Program Management</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PM</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rowSpan="9">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3399"/>
                          </a:solidFill>
                          <a:effectLst/>
                          <a:latin typeface="Arial Narrow" pitchFamily="34" charset="0"/>
                        </a:rPr>
                        <a:t>Operational</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Personnel Security</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PS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Physical and Environmental Protection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PE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Contingency Planning</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CP</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Configuration Management</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CM</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Maintenance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MA</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System and Information Integrity</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SI</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Media Protection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MP</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Incident Response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IR</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Awareness and Training</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AT</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84268">
                <a:tc row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3399"/>
                          </a:solidFill>
                          <a:effectLst/>
                          <a:latin typeface="Arial Narrow" pitchFamily="34" charset="0"/>
                        </a:rPr>
                        <a:t>Technical</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Identification and Authentication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IA</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Access Control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AC</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Audit and Accountability</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3399"/>
                          </a:solidFill>
                          <a:effectLst/>
                          <a:latin typeface="Arial Narrow" pitchFamily="34" charset="0"/>
                        </a:rPr>
                        <a:t>AU</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26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System and Communications Protection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SC</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8460462" y="1600200"/>
            <a:ext cx="492443" cy="4520596"/>
          </a:xfrm>
          <a:prstGeom prst="rect">
            <a:avLst/>
          </a:prstGeom>
          <a:noFill/>
        </p:spPr>
        <p:txBody>
          <a:bodyPr vert="vert270" wrap="square" rtlCol="0">
            <a:spAutoFit/>
          </a:bodyPr>
          <a:lstStyle/>
          <a:p>
            <a:r>
              <a:rPr lang="en-US" sz="1000" b="1" dirty="0" smtClean="0">
                <a:solidFill>
                  <a:srgbClr val="000099"/>
                </a:solidFill>
              </a:rPr>
              <a:t>Reference</a:t>
            </a:r>
            <a:r>
              <a:rPr lang="en-US" sz="1000" dirty="0" smtClean="0">
                <a:solidFill>
                  <a:srgbClr val="000099"/>
                </a:solidFill>
              </a:rPr>
              <a:t>: NIST SP800-53, Rev.3, </a:t>
            </a:r>
            <a:r>
              <a:rPr lang="en-US" sz="1000" i="1" dirty="0" smtClean="0">
                <a:solidFill>
                  <a:srgbClr val="000099"/>
                </a:solidFill>
              </a:rPr>
              <a:t>Recommended Security Controls for Federal Information Systems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1200" dirty="0" smtClean="0"/>
              <a:t>Security Controls &amp; Countermeasures</a:t>
            </a:r>
            <a:r>
              <a:rPr lang="en-US" dirty="0" smtClean="0"/>
              <a:t/>
            </a:r>
            <a:br>
              <a:rPr lang="en-US" dirty="0" smtClean="0"/>
            </a:br>
            <a:r>
              <a:rPr lang="en-US" dirty="0" smtClean="0"/>
              <a:t>Security Controls – Commercial Information Systems</a:t>
            </a:r>
            <a:endParaRPr lang="en-US" sz="1200" dirty="0" smtClean="0"/>
          </a:p>
        </p:txBody>
      </p:sp>
      <p:sp>
        <p:nvSpPr>
          <p:cNvPr id="7" name="Text Placeholder 6"/>
          <p:cNvSpPr>
            <a:spLocks noGrp="1"/>
          </p:cNvSpPr>
          <p:nvPr>
            <p:ph type="body" sz="half" idx="1"/>
          </p:nvPr>
        </p:nvSpPr>
        <p:spPr>
          <a:xfrm>
            <a:off x="217488" y="1089025"/>
            <a:ext cx="8740775" cy="782638"/>
          </a:xfrm>
        </p:spPr>
        <p:txBody>
          <a:bodyPr/>
          <a:lstStyle/>
          <a:p>
            <a:pPr marL="0" indent="0">
              <a:buFontTx/>
              <a:buNone/>
              <a:defRPr/>
            </a:pPr>
            <a:r>
              <a:rPr lang="en-US" dirty="0" smtClean="0"/>
              <a:t>ISO/IEC 27001:2005, </a:t>
            </a:r>
            <a:r>
              <a:rPr lang="en-US" i="1" dirty="0" smtClean="0"/>
              <a:t>Information Technology – Security Techniques – Security Management System – Requirements</a:t>
            </a:r>
          </a:p>
          <a:p>
            <a:pPr>
              <a:defRPr/>
            </a:pPr>
            <a:endParaRPr lang="en-US" dirty="0" smtClean="0"/>
          </a:p>
        </p:txBody>
      </p:sp>
      <p:sp>
        <p:nvSpPr>
          <p:cNvPr id="33796" name="Slide Number Placeholder 3"/>
          <p:cNvSpPr>
            <a:spLocks noGrp="1"/>
          </p:cNvSpPr>
          <p:nvPr>
            <p:ph type="sldNum" sz="quarter" idx="10"/>
          </p:nvPr>
        </p:nvSpPr>
        <p:spPr>
          <a:noFill/>
        </p:spPr>
        <p:txBody>
          <a:bodyPr/>
          <a:lstStyle/>
          <a:p>
            <a:r>
              <a:rPr lang="en-US" smtClean="0"/>
              <a:t>- </a:t>
            </a:r>
            <a:fld id="{B912F899-BCE9-4BB9-AF51-D274BB1FA02D}" type="slidenum">
              <a:rPr lang="en-US" smtClean="0"/>
              <a:pPr/>
              <a:t>27</a:t>
            </a:fld>
            <a:r>
              <a:rPr lang="en-US" smtClean="0"/>
              <a:t> -</a:t>
            </a:r>
          </a:p>
        </p:txBody>
      </p:sp>
      <p:graphicFrame>
        <p:nvGraphicFramePr>
          <p:cNvPr id="6" name="Content Placeholder 5"/>
          <p:cNvGraphicFramePr>
            <a:graphicFrameLocks noGrp="1"/>
          </p:cNvGraphicFramePr>
          <p:nvPr>
            <p:ph sz="half" idx="2"/>
          </p:nvPr>
        </p:nvGraphicFramePr>
        <p:xfrm>
          <a:off x="163513" y="1947863"/>
          <a:ext cx="8795657" cy="4602480"/>
        </p:xfrm>
        <a:graphic>
          <a:graphicData uri="http://schemas.openxmlformats.org/drawingml/2006/table">
            <a:tbl>
              <a:tblPr firstRow="1" bandRow="1">
                <a:tableStyleId>{5C22544A-7EE6-4342-B048-85BDC9FD1C3A}</a:tableStyleId>
              </a:tblPr>
              <a:tblGrid>
                <a:gridCol w="2492828"/>
                <a:gridCol w="6302829"/>
              </a:tblGrid>
              <a:tr h="165253">
                <a:tc>
                  <a:txBody>
                    <a:bodyPr/>
                    <a:lstStyle/>
                    <a:p>
                      <a:r>
                        <a:rPr lang="en-US" sz="1400" dirty="0" smtClean="0">
                          <a:latin typeface="Arial Narrow" pitchFamily="34" charset="0"/>
                        </a:rPr>
                        <a:t>CONTROL </a:t>
                      </a:r>
                      <a:r>
                        <a:rPr lang="en-US" sz="1400" baseline="0" dirty="0" smtClean="0">
                          <a:latin typeface="Arial Narrow" pitchFamily="34" charset="0"/>
                        </a:rPr>
                        <a:t>CATEGORIES</a:t>
                      </a:r>
                      <a:endParaRPr lang="en-US" sz="1400" dirty="0">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6600"/>
                    </a:solidFill>
                  </a:tcPr>
                </a:tc>
                <a:tc>
                  <a:txBody>
                    <a:bodyPr/>
                    <a:lstStyle/>
                    <a:p>
                      <a:r>
                        <a:rPr lang="en-US" sz="1400" dirty="0" smtClean="0">
                          <a:latin typeface="Arial Narrow" pitchFamily="34" charset="0"/>
                        </a:rPr>
                        <a:t>SUB-CATEGORY</a:t>
                      </a:r>
                      <a:r>
                        <a:rPr lang="en-US" sz="1400" baseline="0" dirty="0" smtClean="0">
                          <a:latin typeface="Arial Narrow" pitchFamily="34" charset="0"/>
                        </a:rPr>
                        <a:t> OF </a:t>
                      </a:r>
                      <a:r>
                        <a:rPr lang="en-US" sz="1400" dirty="0" smtClean="0">
                          <a:latin typeface="Arial Narrow" pitchFamily="34" charset="0"/>
                        </a:rPr>
                        <a:t>CONTROLS</a:t>
                      </a:r>
                      <a:endParaRPr lang="en-US" sz="1400" dirty="0">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6600"/>
                    </a:solidFill>
                  </a:tcPr>
                </a:tc>
              </a:tr>
              <a:tr h="148728">
                <a:tc>
                  <a:txBody>
                    <a:bodyPr/>
                    <a:lstStyle/>
                    <a:p>
                      <a:r>
                        <a:rPr lang="en-US" sz="1200" dirty="0" smtClean="0">
                          <a:solidFill>
                            <a:srgbClr val="003399"/>
                          </a:solidFill>
                          <a:latin typeface="Arial Narrow" pitchFamily="34" charset="0"/>
                        </a:rPr>
                        <a:t>Security Policy</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c>
                  <a:txBody>
                    <a:bodyPr/>
                    <a:lstStyle/>
                    <a:p>
                      <a:r>
                        <a:rPr lang="en-US" sz="1200" dirty="0" smtClean="0">
                          <a:solidFill>
                            <a:srgbClr val="003399"/>
                          </a:solidFill>
                          <a:latin typeface="Arial Narrow" pitchFamily="34" charset="0"/>
                        </a:rPr>
                        <a:t>Information security policy</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r>
              <a:tr h="148728">
                <a:tc>
                  <a:txBody>
                    <a:bodyPr/>
                    <a:lstStyle/>
                    <a:p>
                      <a:r>
                        <a:rPr lang="en-US" sz="1200" dirty="0" smtClean="0">
                          <a:solidFill>
                            <a:srgbClr val="003399"/>
                          </a:solidFill>
                          <a:latin typeface="Arial Narrow" pitchFamily="34" charset="0"/>
                        </a:rPr>
                        <a:t>Organization of Information Security</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c>
                  <a:txBody>
                    <a:bodyPr/>
                    <a:lstStyle/>
                    <a:p>
                      <a:r>
                        <a:rPr lang="en-US" sz="1200" dirty="0" smtClean="0">
                          <a:solidFill>
                            <a:srgbClr val="003399"/>
                          </a:solidFill>
                          <a:latin typeface="Arial Narrow" pitchFamily="34" charset="0"/>
                        </a:rPr>
                        <a:t>Internal organization; External parties</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r>
              <a:tr h="148728">
                <a:tc>
                  <a:txBody>
                    <a:bodyPr/>
                    <a:lstStyle/>
                    <a:p>
                      <a:r>
                        <a:rPr lang="en-US" sz="1200" dirty="0" smtClean="0">
                          <a:solidFill>
                            <a:srgbClr val="003399"/>
                          </a:solidFill>
                          <a:latin typeface="Arial Narrow" pitchFamily="34" charset="0"/>
                        </a:rPr>
                        <a:t>Asset Management</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c>
                  <a:txBody>
                    <a:bodyPr/>
                    <a:lstStyle/>
                    <a:p>
                      <a:r>
                        <a:rPr lang="en-US" sz="1200" dirty="0" smtClean="0">
                          <a:solidFill>
                            <a:srgbClr val="003399"/>
                          </a:solidFill>
                          <a:latin typeface="Arial Narrow" pitchFamily="34" charset="0"/>
                        </a:rPr>
                        <a:t>Responsibility for assets;</a:t>
                      </a:r>
                      <a:r>
                        <a:rPr lang="en-US" sz="1200" baseline="0" dirty="0" smtClean="0">
                          <a:solidFill>
                            <a:srgbClr val="003399"/>
                          </a:solidFill>
                          <a:latin typeface="Arial Narrow" pitchFamily="34" charset="0"/>
                        </a:rPr>
                        <a:t> Information classification</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r>
              <a:tr h="148728">
                <a:tc>
                  <a:txBody>
                    <a:bodyPr/>
                    <a:lstStyle/>
                    <a:p>
                      <a:r>
                        <a:rPr lang="en-US" sz="1200" dirty="0" smtClean="0">
                          <a:solidFill>
                            <a:srgbClr val="003399"/>
                          </a:solidFill>
                          <a:latin typeface="Arial Narrow" pitchFamily="34" charset="0"/>
                        </a:rPr>
                        <a:t>Human</a:t>
                      </a:r>
                      <a:r>
                        <a:rPr lang="en-US" sz="1200" baseline="0" dirty="0" smtClean="0">
                          <a:solidFill>
                            <a:srgbClr val="003399"/>
                          </a:solidFill>
                          <a:latin typeface="Arial Narrow" pitchFamily="34" charset="0"/>
                        </a:rPr>
                        <a:t> Resource Security</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c>
                  <a:txBody>
                    <a:bodyPr/>
                    <a:lstStyle/>
                    <a:p>
                      <a:r>
                        <a:rPr lang="en-US" sz="1200" dirty="0" smtClean="0">
                          <a:solidFill>
                            <a:srgbClr val="003399"/>
                          </a:solidFill>
                          <a:latin typeface="Arial Narrow" pitchFamily="34" charset="0"/>
                        </a:rPr>
                        <a:t>Prior to employment;</a:t>
                      </a:r>
                      <a:r>
                        <a:rPr lang="en-US" sz="1200" baseline="0" dirty="0" smtClean="0">
                          <a:solidFill>
                            <a:srgbClr val="003399"/>
                          </a:solidFill>
                          <a:latin typeface="Arial Narrow" pitchFamily="34" charset="0"/>
                        </a:rPr>
                        <a:t> During employment; Termination or change of employment</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r>
              <a:tr h="148728">
                <a:tc>
                  <a:txBody>
                    <a:bodyPr/>
                    <a:lstStyle/>
                    <a:p>
                      <a:r>
                        <a:rPr lang="en-US" sz="1200" dirty="0" smtClean="0">
                          <a:solidFill>
                            <a:srgbClr val="003399"/>
                          </a:solidFill>
                          <a:latin typeface="Arial Narrow" pitchFamily="34" charset="0"/>
                        </a:rPr>
                        <a:t>Physical and Environmental Security</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r>
                        <a:rPr lang="en-US" sz="1200" dirty="0" smtClean="0">
                          <a:solidFill>
                            <a:srgbClr val="003399"/>
                          </a:solidFill>
                          <a:latin typeface="Arial Narrow" pitchFamily="34" charset="0"/>
                        </a:rPr>
                        <a:t>Secure areas; Equipment security</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365135">
                <a:tc>
                  <a:txBody>
                    <a:bodyPr/>
                    <a:lstStyle/>
                    <a:p>
                      <a:r>
                        <a:rPr lang="en-US" sz="1200" dirty="0" smtClean="0">
                          <a:solidFill>
                            <a:srgbClr val="003399"/>
                          </a:solidFill>
                          <a:latin typeface="Arial Narrow" pitchFamily="34" charset="0"/>
                        </a:rPr>
                        <a:t>Communications and Operations Management</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c>
                  <a:txBody>
                    <a:bodyPr/>
                    <a:lstStyle/>
                    <a:p>
                      <a:r>
                        <a:rPr lang="en-US" sz="1200" dirty="0" smtClean="0">
                          <a:solidFill>
                            <a:srgbClr val="003399"/>
                          </a:solidFill>
                          <a:latin typeface="Arial Narrow" pitchFamily="34" charset="0"/>
                        </a:rPr>
                        <a:t>Operational procedures and responsibilities; Third party</a:t>
                      </a:r>
                      <a:r>
                        <a:rPr lang="en-US" sz="1200" baseline="0" dirty="0" smtClean="0">
                          <a:solidFill>
                            <a:srgbClr val="003399"/>
                          </a:solidFill>
                          <a:latin typeface="Arial Narrow" pitchFamily="34" charset="0"/>
                        </a:rPr>
                        <a:t> service delivery management; System planning and acceptance; Protection against malicious and mobile code; Back-up; Network security management; Media handling; Exchange of information; Electronic commerce services; Monitoring</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r>
              <a:tr h="347032">
                <a:tc>
                  <a:txBody>
                    <a:bodyPr/>
                    <a:lstStyle/>
                    <a:p>
                      <a:r>
                        <a:rPr lang="en-US" sz="1200" dirty="0" smtClean="0">
                          <a:solidFill>
                            <a:srgbClr val="003399"/>
                          </a:solidFill>
                          <a:latin typeface="Arial Narrow" pitchFamily="34" charset="0"/>
                        </a:rPr>
                        <a:t>Access Control</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r>
                        <a:rPr lang="en-US" sz="1200" dirty="0" smtClean="0">
                          <a:solidFill>
                            <a:srgbClr val="003399"/>
                          </a:solidFill>
                          <a:latin typeface="Arial Narrow" pitchFamily="34" charset="0"/>
                        </a:rPr>
                        <a:t>Business</a:t>
                      </a:r>
                      <a:r>
                        <a:rPr lang="en-US" sz="1200" baseline="0" dirty="0" smtClean="0">
                          <a:solidFill>
                            <a:srgbClr val="003399"/>
                          </a:solidFill>
                          <a:latin typeface="Arial Narrow" pitchFamily="34" charset="0"/>
                        </a:rPr>
                        <a:t> requirement for access control; User access management; User responsibilities; Network access control; Operating system access control; Application and information access control; Mobile computing and </a:t>
                      </a:r>
                      <a:r>
                        <a:rPr lang="en-US" sz="1200" baseline="0" dirty="0" err="1" smtClean="0">
                          <a:solidFill>
                            <a:srgbClr val="003399"/>
                          </a:solidFill>
                          <a:latin typeface="Arial Narrow" pitchFamily="34" charset="0"/>
                        </a:rPr>
                        <a:t>teleworking</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347032">
                <a:tc>
                  <a:txBody>
                    <a:bodyPr/>
                    <a:lstStyle/>
                    <a:p>
                      <a:r>
                        <a:rPr lang="en-US" sz="1200" dirty="0" smtClean="0">
                          <a:solidFill>
                            <a:srgbClr val="003399"/>
                          </a:solidFill>
                          <a:latin typeface="Arial Narrow" pitchFamily="34" charset="0"/>
                        </a:rPr>
                        <a:t>Information Systems Acquisition, Development, and Maintenance</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c>
                  <a:txBody>
                    <a:bodyPr/>
                    <a:lstStyle/>
                    <a:p>
                      <a:r>
                        <a:rPr lang="en-US" sz="1200" dirty="0" smtClean="0">
                          <a:solidFill>
                            <a:srgbClr val="003399"/>
                          </a:solidFill>
                          <a:latin typeface="Arial Narrow" pitchFamily="34" charset="0"/>
                        </a:rPr>
                        <a:t>Security requirements</a:t>
                      </a:r>
                      <a:r>
                        <a:rPr lang="en-US" sz="1200" baseline="0" dirty="0" smtClean="0">
                          <a:solidFill>
                            <a:srgbClr val="003399"/>
                          </a:solidFill>
                          <a:latin typeface="Arial Narrow" pitchFamily="34" charset="0"/>
                        </a:rPr>
                        <a:t> of information systems; Correct processing in applications; Cryptographic controls; Security of system files; Security in development and support processes; Technical vulnerability management</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r>
              <a:tr h="247880">
                <a:tc>
                  <a:txBody>
                    <a:bodyPr/>
                    <a:lstStyle/>
                    <a:p>
                      <a:r>
                        <a:rPr lang="en-US" sz="1200" dirty="0" smtClean="0">
                          <a:solidFill>
                            <a:srgbClr val="003399"/>
                          </a:solidFill>
                          <a:latin typeface="Arial Narrow" pitchFamily="34" charset="0"/>
                        </a:rPr>
                        <a:t>Information</a:t>
                      </a:r>
                      <a:r>
                        <a:rPr lang="en-US" sz="1200" baseline="0" dirty="0" smtClean="0">
                          <a:solidFill>
                            <a:srgbClr val="003399"/>
                          </a:solidFill>
                          <a:latin typeface="Arial Narrow" pitchFamily="34" charset="0"/>
                        </a:rPr>
                        <a:t> Security Incident Management</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c>
                  <a:txBody>
                    <a:bodyPr/>
                    <a:lstStyle/>
                    <a:p>
                      <a:r>
                        <a:rPr lang="en-US" sz="1200" dirty="0" smtClean="0">
                          <a:solidFill>
                            <a:srgbClr val="003399"/>
                          </a:solidFill>
                          <a:latin typeface="Arial Narrow" pitchFamily="34" charset="0"/>
                        </a:rPr>
                        <a:t>Reporting information</a:t>
                      </a:r>
                      <a:r>
                        <a:rPr lang="en-US" sz="1200" baseline="0" dirty="0" smtClean="0">
                          <a:solidFill>
                            <a:srgbClr val="003399"/>
                          </a:solidFill>
                          <a:latin typeface="Arial Narrow" pitchFamily="34" charset="0"/>
                        </a:rPr>
                        <a:t> security events and weaknesses; Management of information security incidents and improvements</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r>
              <a:tr h="148728">
                <a:tc>
                  <a:txBody>
                    <a:bodyPr/>
                    <a:lstStyle/>
                    <a:p>
                      <a:r>
                        <a:rPr lang="en-US" sz="1200" dirty="0" smtClean="0">
                          <a:solidFill>
                            <a:srgbClr val="003399"/>
                          </a:solidFill>
                          <a:latin typeface="Arial Narrow" pitchFamily="34" charset="0"/>
                        </a:rPr>
                        <a:t>Business</a:t>
                      </a:r>
                      <a:r>
                        <a:rPr lang="en-US" sz="1200" baseline="0" dirty="0" smtClean="0">
                          <a:solidFill>
                            <a:srgbClr val="003399"/>
                          </a:solidFill>
                          <a:latin typeface="Arial Narrow" pitchFamily="34" charset="0"/>
                        </a:rPr>
                        <a:t> Continuity Management</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r>
                        <a:rPr lang="en-US" sz="1200" dirty="0" smtClean="0">
                          <a:solidFill>
                            <a:srgbClr val="003399"/>
                          </a:solidFill>
                          <a:latin typeface="Arial Narrow" pitchFamily="34" charset="0"/>
                        </a:rPr>
                        <a:t>Information security aspects of business continuity management</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247880">
                <a:tc>
                  <a:txBody>
                    <a:bodyPr/>
                    <a:lstStyle/>
                    <a:p>
                      <a:r>
                        <a:rPr lang="en-US" sz="1200" dirty="0" smtClean="0">
                          <a:solidFill>
                            <a:srgbClr val="003399"/>
                          </a:solidFill>
                          <a:latin typeface="Arial Narrow" pitchFamily="34" charset="0"/>
                        </a:rPr>
                        <a:t>Compliance</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c>
                  <a:txBody>
                    <a:bodyPr/>
                    <a:lstStyle/>
                    <a:p>
                      <a:r>
                        <a:rPr lang="en-US" sz="1200" dirty="0" smtClean="0">
                          <a:solidFill>
                            <a:srgbClr val="003399"/>
                          </a:solidFill>
                          <a:latin typeface="Arial Narrow" pitchFamily="34" charset="0"/>
                        </a:rPr>
                        <a:t>Compliance with legal requirements; Compliance with security policies</a:t>
                      </a:r>
                      <a:r>
                        <a:rPr lang="en-US" sz="1200" baseline="0" dirty="0" smtClean="0">
                          <a:solidFill>
                            <a:srgbClr val="003399"/>
                          </a:solidFill>
                          <a:latin typeface="Arial Narrow" pitchFamily="34" charset="0"/>
                        </a:rPr>
                        <a:t> and standards, and technical compliance; Information system audit considerations</a:t>
                      </a:r>
                      <a:endParaRPr lang="en-US" sz="1200" dirty="0">
                        <a:solidFill>
                          <a:srgbClr val="003399"/>
                        </a:solidFill>
                        <a:latin typeface="Arial Narrow"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00"/>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Security Controls &amp; Countermeasures</a:t>
            </a:r>
            <a:r>
              <a:rPr lang="en-US" dirty="0" smtClean="0"/>
              <a:t/>
            </a:r>
            <a:br>
              <a:rPr lang="en-US" dirty="0" smtClean="0"/>
            </a:br>
            <a:r>
              <a:rPr lang="en-US" dirty="0" smtClean="0"/>
              <a:t>Example Directive Controls for Operations – DoD</a:t>
            </a:r>
            <a:endParaRPr lang="en-US" dirty="0"/>
          </a:p>
        </p:txBody>
      </p:sp>
      <p:sp>
        <p:nvSpPr>
          <p:cNvPr id="3" name="Content Placeholder 2"/>
          <p:cNvSpPr>
            <a:spLocks noGrp="1"/>
          </p:cNvSpPr>
          <p:nvPr>
            <p:ph idx="1"/>
          </p:nvPr>
        </p:nvSpPr>
        <p:spPr/>
        <p:txBody>
          <a:bodyPr>
            <a:normAutofit lnSpcReduction="10000"/>
          </a:bodyPr>
          <a:lstStyle/>
          <a:p>
            <a:pPr marL="457200" indent="-457200"/>
            <a:r>
              <a:rPr lang="en-US" dirty="0" err="1" smtClean="0"/>
              <a:t>DoDD</a:t>
            </a:r>
            <a:r>
              <a:rPr lang="en-US" dirty="0" smtClean="0"/>
              <a:t> 5200.1, </a:t>
            </a:r>
            <a:r>
              <a:rPr lang="en-US" i="1" dirty="0" smtClean="0"/>
              <a:t>DoD Information Security </a:t>
            </a:r>
            <a:r>
              <a:rPr lang="en-US" dirty="0" smtClean="0"/>
              <a:t>defines the </a:t>
            </a:r>
            <a:r>
              <a:rPr lang="en-US" u="sng" dirty="0" smtClean="0">
                <a:solidFill>
                  <a:srgbClr val="FF6600"/>
                </a:solidFill>
              </a:rPr>
              <a:t>roles and responsibilities of operational organizations</a:t>
            </a:r>
            <a:r>
              <a:rPr lang="en-US" dirty="0" smtClean="0"/>
              <a:t>.</a:t>
            </a:r>
          </a:p>
          <a:p>
            <a:pPr marL="457200" indent="-457200"/>
            <a:r>
              <a:rPr lang="en-US" dirty="0" err="1" smtClean="0"/>
              <a:t>DoD</a:t>
            </a:r>
            <a:r>
              <a:rPr lang="en-US" dirty="0" smtClean="0"/>
              <a:t> 5200.1-M, </a:t>
            </a:r>
            <a:r>
              <a:rPr lang="en-US" i="1" dirty="0" smtClean="0"/>
              <a:t>Information Security Program</a:t>
            </a:r>
            <a:r>
              <a:rPr lang="en-US" dirty="0" smtClean="0"/>
              <a:t> prescribes </a:t>
            </a:r>
            <a:r>
              <a:rPr lang="en-US" u="sng" dirty="0" smtClean="0">
                <a:solidFill>
                  <a:srgbClr val="FF6600"/>
                </a:solidFill>
              </a:rPr>
              <a:t>rules for implementation operations security </a:t>
            </a:r>
            <a:r>
              <a:rPr lang="en-US" dirty="0" smtClean="0"/>
              <a:t>within DoD.</a:t>
            </a:r>
          </a:p>
          <a:p>
            <a:pPr marL="457200" indent="-457200"/>
            <a:r>
              <a:rPr lang="en-US" dirty="0" err="1" smtClean="0"/>
              <a:t>DoDD</a:t>
            </a:r>
            <a:r>
              <a:rPr lang="en-US" dirty="0" smtClean="0"/>
              <a:t> O-8530.1, </a:t>
            </a:r>
            <a:r>
              <a:rPr lang="en-US" i="1" dirty="0" smtClean="0"/>
              <a:t>Computer Network Defense (CND)</a:t>
            </a:r>
            <a:r>
              <a:rPr lang="en-US" dirty="0" smtClean="0"/>
              <a:t> defines the </a:t>
            </a:r>
            <a:r>
              <a:rPr lang="en-US" u="sng" dirty="0" smtClean="0">
                <a:solidFill>
                  <a:srgbClr val="FF6600"/>
                </a:solidFill>
              </a:rPr>
              <a:t>roles and responsibilities of </a:t>
            </a:r>
            <a:r>
              <a:rPr lang="en-US" u="sng" dirty="0" err="1" smtClean="0">
                <a:solidFill>
                  <a:srgbClr val="FF6600"/>
                </a:solidFill>
              </a:rPr>
              <a:t>DoD</a:t>
            </a:r>
            <a:r>
              <a:rPr lang="en-US" u="sng" dirty="0" smtClean="0">
                <a:solidFill>
                  <a:srgbClr val="FF6600"/>
                </a:solidFill>
              </a:rPr>
              <a:t> operational organizations for conducting CND</a:t>
            </a:r>
            <a:r>
              <a:rPr lang="en-US" dirty="0" smtClean="0"/>
              <a:t>.</a:t>
            </a:r>
          </a:p>
          <a:p>
            <a:pPr marL="457200" indent="-457200"/>
            <a:r>
              <a:rPr lang="en-US" dirty="0" err="1" smtClean="0"/>
              <a:t>DoDI</a:t>
            </a:r>
            <a:r>
              <a:rPr lang="en-US" dirty="0" smtClean="0"/>
              <a:t> O-8530.2, </a:t>
            </a:r>
            <a:r>
              <a:rPr lang="en-US" i="1" dirty="0" smtClean="0"/>
              <a:t>Support to Computer Network Defense (CND)</a:t>
            </a:r>
            <a:r>
              <a:rPr lang="en-US" dirty="0" smtClean="0"/>
              <a:t> defines the </a:t>
            </a:r>
            <a:r>
              <a:rPr lang="en-US" u="sng" dirty="0" smtClean="0">
                <a:solidFill>
                  <a:srgbClr val="FF6600"/>
                </a:solidFill>
              </a:rPr>
              <a:t>operational process for conducting CND</a:t>
            </a:r>
            <a:r>
              <a:rPr lang="en-US" dirty="0" smtClean="0"/>
              <a:t>.</a:t>
            </a:r>
          </a:p>
          <a:p>
            <a:pPr marL="457200" indent="-457200"/>
            <a:r>
              <a:rPr lang="en-US" dirty="0" err="1" smtClean="0"/>
              <a:t>DoDD</a:t>
            </a:r>
            <a:r>
              <a:rPr lang="en-US" dirty="0" smtClean="0"/>
              <a:t> 5200.2, </a:t>
            </a:r>
            <a:r>
              <a:rPr lang="en-US" i="1" dirty="0" smtClean="0"/>
              <a:t>DoD Personnel Security </a:t>
            </a:r>
            <a:r>
              <a:rPr lang="en-US" dirty="0" smtClean="0"/>
              <a:t>defines the </a:t>
            </a:r>
            <a:r>
              <a:rPr lang="en-US" u="sng" dirty="0" smtClean="0">
                <a:solidFill>
                  <a:srgbClr val="FF6600"/>
                </a:solidFill>
              </a:rPr>
              <a:t>personnel security program </a:t>
            </a:r>
            <a:r>
              <a:rPr lang="en-US" dirty="0" smtClean="0"/>
              <a:t>for DoD.</a:t>
            </a:r>
          </a:p>
          <a:p>
            <a:pPr marL="857250" lvl="1" indent="-457200"/>
            <a:endParaRPr lang="en-US" dirty="0" smtClean="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28</a:t>
            </a:fld>
            <a:r>
              <a:rPr lang="en-US" smtClean="0"/>
              <a:t> -</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630420F0-8711-4DD6-9F42-3CBF415A7155}" type="slidenum">
              <a:rPr lang="en-US"/>
              <a:pPr/>
              <a:t>29</a:t>
            </a:fld>
            <a:r>
              <a:rPr lang="en-US"/>
              <a:t> -</a:t>
            </a:r>
          </a:p>
        </p:txBody>
      </p:sp>
      <p:sp>
        <p:nvSpPr>
          <p:cNvPr id="451586" name="Rectangle 2"/>
          <p:cNvSpPr>
            <a:spLocks noGrp="1" noChangeArrowheads="1"/>
          </p:cNvSpPr>
          <p:nvPr>
            <p:ph type="title"/>
          </p:nvPr>
        </p:nvSpPr>
        <p:spPr/>
        <p:txBody>
          <a:bodyPr/>
          <a:lstStyle/>
          <a:p>
            <a:r>
              <a:rPr lang="en-US" sz="1200"/>
              <a:t>Security Controls &amp; Countermeasures</a:t>
            </a:r>
            <a:br>
              <a:rPr lang="en-US" sz="1200"/>
            </a:br>
            <a:r>
              <a:rPr lang="en-US"/>
              <a:t>Controls for Personnel Security</a:t>
            </a:r>
          </a:p>
        </p:txBody>
      </p:sp>
      <p:sp>
        <p:nvSpPr>
          <p:cNvPr id="451587" name="Rectangle 3"/>
          <p:cNvSpPr>
            <a:spLocks noGrp="1" noChangeArrowheads="1"/>
          </p:cNvSpPr>
          <p:nvPr>
            <p:ph type="body" idx="1"/>
          </p:nvPr>
        </p:nvSpPr>
        <p:spPr>
          <a:xfrm>
            <a:off x="685800" y="1143000"/>
            <a:ext cx="8153400" cy="5410200"/>
          </a:xfrm>
        </p:spPr>
        <p:txBody>
          <a:bodyPr>
            <a:normAutofit lnSpcReduction="10000"/>
          </a:bodyPr>
          <a:lstStyle/>
          <a:p>
            <a:r>
              <a:rPr lang="en-US" dirty="0"/>
              <a:t>Directive controls:</a:t>
            </a:r>
          </a:p>
          <a:p>
            <a:pPr lvl="1"/>
            <a:r>
              <a:rPr lang="en-US" dirty="0"/>
              <a:t>Define personnel security </a:t>
            </a:r>
            <a:r>
              <a:rPr lang="en-US" u="sng" dirty="0">
                <a:solidFill>
                  <a:srgbClr val="FF6600"/>
                </a:solidFill>
              </a:rPr>
              <a:t>policy and procedures</a:t>
            </a:r>
            <a:r>
              <a:rPr lang="en-US" dirty="0">
                <a:solidFill>
                  <a:srgbClr val="000099"/>
                </a:solidFill>
              </a:rPr>
              <a:t>.</a:t>
            </a:r>
          </a:p>
          <a:p>
            <a:pPr lvl="1"/>
            <a:r>
              <a:rPr lang="en-US" dirty="0"/>
              <a:t>Define job functions (roles) and responsibilities (e.g. </a:t>
            </a:r>
            <a:r>
              <a:rPr lang="en-US" u="sng" dirty="0">
                <a:solidFill>
                  <a:srgbClr val="FF6600"/>
                </a:solidFill>
              </a:rPr>
              <a:t>position categorization</a:t>
            </a:r>
            <a:r>
              <a:rPr lang="en-US" dirty="0"/>
              <a:t>).</a:t>
            </a:r>
          </a:p>
          <a:p>
            <a:r>
              <a:rPr lang="en-US" dirty="0"/>
              <a:t>Preventive controls:</a:t>
            </a:r>
          </a:p>
          <a:p>
            <a:pPr lvl="1"/>
            <a:r>
              <a:rPr lang="en-US" dirty="0"/>
              <a:t>Personnel screenings.</a:t>
            </a:r>
          </a:p>
          <a:p>
            <a:pPr lvl="2">
              <a:buClr>
                <a:srgbClr val="000099"/>
              </a:buClr>
            </a:pPr>
            <a:r>
              <a:rPr lang="en-US" u="sng" dirty="0">
                <a:solidFill>
                  <a:srgbClr val="FF6600"/>
                </a:solidFill>
              </a:rPr>
              <a:t>Background investigations</a:t>
            </a:r>
            <a:r>
              <a:rPr lang="en-US" dirty="0"/>
              <a:t>,</a:t>
            </a:r>
            <a:r>
              <a:rPr lang="en-US" dirty="0">
                <a:solidFill>
                  <a:srgbClr val="FF6600"/>
                </a:solidFill>
              </a:rPr>
              <a:t> </a:t>
            </a:r>
            <a:r>
              <a:rPr lang="en-US" u="sng" dirty="0">
                <a:solidFill>
                  <a:srgbClr val="FF6600"/>
                </a:solidFill>
              </a:rPr>
              <a:t>adjudications</a:t>
            </a:r>
            <a:r>
              <a:rPr lang="en-US" dirty="0"/>
              <a:t>, and </a:t>
            </a:r>
          </a:p>
          <a:p>
            <a:pPr lvl="2">
              <a:buClr>
                <a:srgbClr val="000099"/>
              </a:buClr>
            </a:pPr>
            <a:r>
              <a:rPr lang="en-US" u="sng" dirty="0">
                <a:solidFill>
                  <a:srgbClr val="FF6600"/>
                </a:solidFill>
              </a:rPr>
              <a:t>User authorization</a:t>
            </a:r>
            <a:r>
              <a:rPr lang="en-US" dirty="0"/>
              <a:t> and </a:t>
            </a:r>
            <a:r>
              <a:rPr lang="en-US" u="sng" dirty="0">
                <a:solidFill>
                  <a:srgbClr val="FF6600"/>
                </a:solidFill>
              </a:rPr>
              <a:t>user agreements</a:t>
            </a:r>
            <a:r>
              <a:rPr lang="en-US" dirty="0"/>
              <a:t> (e.g. NDA, Rules </a:t>
            </a:r>
            <a:r>
              <a:rPr lang="en-US" dirty="0" smtClean="0"/>
              <a:t>of </a:t>
            </a:r>
            <a:r>
              <a:rPr lang="en-US" dirty="0"/>
              <a:t>Behavior).</a:t>
            </a:r>
          </a:p>
          <a:p>
            <a:pPr lvl="1">
              <a:buClr>
                <a:srgbClr val="000099"/>
              </a:buClr>
            </a:pPr>
            <a:r>
              <a:rPr lang="en-US" u="sng" dirty="0">
                <a:solidFill>
                  <a:srgbClr val="FF6600"/>
                </a:solidFill>
              </a:rPr>
              <a:t>Personnel transfer procedure</a:t>
            </a:r>
            <a:r>
              <a:rPr lang="en-US" dirty="0"/>
              <a:t> to review roles &amp; responsibilities.</a:t>
            </a:r>
          </a:p>
          <a:p>
            <a:pPr lvl="1">
              <a:buClr>
                <a:srgbClr val="000099"/>
              </a:buClr>
            </a:pPr>
            <a:r>
              <a:rPr lang="en-US" u="sng" dirty="0">
                <a:solidFill>
                  <a:srgbClr val="FF6600"/>
                </a:solidFill>
              </a:rPr>
              <a:t>Personnel termination</a:t>
            </a:r>
            <a:r>
              <a:rPr lang="en-US" dirty="0"/>
              <a:t> procedure (e.g. Exit interview).</a:t>
            </a:r>
          </a:p>
          <a:p>
            <a:pPr>
              <a:buClr>
                <a:srgbClr val="000099"/>
              </a:buClr>
            </a:pPr>
            <a:r>
              <a:rPr lang="en-US" dirty="0"/>
              <a:t>Detective controls:</a:t>
            </a:r>
          </a:p>
          <a:p>
            <a:pPr lvl="1">
              <a:buClr>
                <a:srgbClr val="000099"/>
              </a:buClr>
            </a:pPr>
            <a:r>
              <a:rPr lang="en-US" u="sng" dirty="0">
                <a:solidFill>
                  <a:srgbClr val="FF6600"/>
                </a:solidFill>
              </a:rPr>
              <a:t>Periodic re-investigations</a:t>
            </a:r>
            <a:r>
              <a:rPr lang="en-US" dirty="0">
                <a:solidFill>
                  <a:srgbClr val="000099"/>
                </a:solidFill>
              </a:rPr>
              <a:t>.</a:t>
            </a:r>
          </a:p>
          <a:p>
            <a:pPr>
              <a:buClr>
                <a:srgbClr val="000099"/>
              </a:buClr>
            </a:pPr>
            <a:r>
              <a:rPr lang="en-US" dirty="0"/>
              <a:t>Corrective controls:</a:t>
            </a:r>
          </a:p>
          <a:p>
            <a:pPr lvl="1">
              <a:buClr>
                <a:srgbClr val="000099"/>
              </a:buClr>
            </a:pPr>
            <a:r>
              <a:rPr lang="en-US" u="sng" dirty="0">
                <a:solidFill>
                  <a:srgbClr val="FF6600"/>
                </a:solidFill>
              </a:rPr>
              <a:t>Personnel sanctions</a:t>
            </a:r>
            <a:r>
              <a:rPr lang="en-US" dirty="0">
                <a:solidFill>
                  <a:srgbClr val="000099"/>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8006143B-601A-4F03-BE27-520D7B4DBFA2}" type="slidenum">
              <a:rPr lang="en-US"/>
              <a:pPr/>
              <a:t>3</a:t>
            </a:fld>
            <a:r>
              <a:rPr lang="en-US"/>
              <a:t> -</a:t>
            </a:r>
          </a:p>
        </p:txBody>
      </p:sp>
      <p:sp>
        <p:nvSpPr>
          <p:cNvPr id="422914" name="Rectangle 2"/>
          <p:cNvSpPr>
            <a:spLocks noGrp="1" noChangeArrowheads="1"/>
          </p:cNvSpPr>
          <p:nvPr>
            <p:ph type="title"/>
          </p:nvPr>
        </p:nvSpPr>
        <p:spPr/>
        <p:txBody>
          <a:bodyPr/>
          <a:lstStyle/>
          <a:p>
            <a:r>
              <a:rPr lang="en-US" sz="1200"/>
              <a:t>Topics</a:t>
            </a:r>
            <a:r>
              <a:rPr lang="en-US"/>
              <a:t/>
            </a:r>
            <a:br>
              <a:rPr lang="en-US"/>
            </a:br>
            <a:r>
              <a:rPr lang="en-US"/>
              <a:t>Operations Security Domain</a:t>
            </a:r>
          </a:p>
        </p:txBody>
      </p:sp>
      <p:sp>
        <p:nvSpPr>
          <p:cNvPr id="422915" name="Rectangle 3"/>
          <p:cNvSpPr>
            <a:spLocks noGrp="1" noChangeArrowheads="1"/>
          </p:cNvSpPr>
          <p:nvPr>
            <p:ph type="body" idx="1"/>
          </p:nvPr>
        </p:nvSpPr>
        <p:spPr/>
        <p:txBody>
          <a:bodyPr/>
          <a:lstStyle/>
          <a:p>
            <a:r>
              <a:rPr lang="en-US" dirty="0"/>
              <a:t>Concept &amp; Definition</a:t>
            </a:r>
          </a:p>
          <a:p>
            <a:r>
              <a:rPr lang="en-US" dirty="0"/>
              <a:t>Identification of </a:t>
            </a:r>
            <a:r>
              <a:rPr lang="en-US" dirty="0" smtClean="0"/>
              <a:t>Resource Protection Needs</a:t>
            </a:r>
            <a:endParaRPr lang="en-US" dirty="0"/>
          </a:p>
          <a:p>
            <a:r>
              <a:rPr lang="en-US" dirty="0"/>
              <a:t>Threats to Information Operations</a:t>
            </a:r>
          </a:p>
          <a:p>
            <a:r>
              <a:rPr lang="en-US" dirty="0"/>
              <a:t>Security Controls &amp; Countermeasures</a:t>
            </a:r>
          </a:p>
        </p:txBody>
      </p:sp>
      <p:sp>
        <p:nvSpPr>
          <p:cNvPr id="422916" name="AutoShape 4"/>
          <p:cNvSpPr>
            <a:spLocks noChangeArrowheads="1"/>
          </p:cNvSpPr>
          <p:nvPr/>
        </p:nvSpPr>
        <p:spPr bwMode="auto">
          <a:xfrm>
            <a:off x="304800" y="11430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 </a:t>
            </a:r>
            <a:fld id="{BAC32EA2-F2DF-4A0F-B4A1-468909CB1FC7}" type="slidenum">
              <a:rPr lang="en-US"/>
              <a:pPr/>
              <a:t>30</a:t>
            </a:fld>
            <a:r>
              <a:rPr lang="en-US"/>
              <a:t> -</a:t>
            </a:r>
          </a:p>
        </p:txBody>
      </p:sp>
      <p:sp>
        <p:nvSpPr>
          <p:cNvPr id="457730" name="Rectangle 2"/>
          <p:cNvSpPr>
            <a:spLocks noGrp="1" noChangeArrowheads="1"/>
          </p:cNvSpPr>
          <p:nvPr>
            <p:ph type="title"/>
          </p:nvPr>
        </p:nvSpPr>
        <p:spPr/>
        <p:txBody>
          <a:bodyPr/>
          <a:lstStyle/>
          <a:p>
            <a:r>
              <a:rPr lang="en-US" sz="1200"/>
              <a:t>Security Controls &amp; Countermeasures</a:t>
            </a:r>
            <a:br>
              <a:rPr lang="en-US" sz="1200"/>
            </a:br>
            <a:r>
              <a:rPr lang="en-US"/>
              <a:t>Controls for Configuration Management</a:t>
            </a:r>
          </a:p>
        </p:txBody>
      </p:sp>
      <p:sp>
        <p:nvSpPr>
          <p:cNvPr id="457731" name="Rectangle 3"/>
          <p:cNvSpPr>
            <a:spLocks noGrp="1" noChangeArrowheads="1"/>
          </p:cNvSpPr>
          <p:nvPr>
            <p:ph type="body" sz="half" idx="1"/>
          </p:nvPr>
        </p:nvSpPr>
        <p:spPr>
          <a:xfrm>
            <a:off x="685800" y="1143000"/>
            <a:ext cx="6019800" cy="5486400"/>
          </a:xfrm>
        </p:spPr>
        <p:txBody>
          <a:bodyPr/>
          <a:lstStyle/>
          <a:p>
            <a:pPr>
              <a:lnSpc>
                <a:spcPct val="90000"/>
              </a:lnSpc>
            </a:pPr>
            <a:r>
              <a:rPr lang="en-US" dirty="0"/>
              <a:t>Directive controls:</a:t>
            </a:r>
          </a:p>
          <a:p>
            <a:pPr lvl="1">
              <a:lnSpc>
                <a:spcPct val="90000"/>
              </a:lnSpc>
            </a:pPr>
            <a:r>
              <a:rPr lang="en-US" dirty="0"/>
              <a:t>Configuration management </a:t>
            </a:r>
            <a:r>
              <a:rPr lang="en-US" u="sng" dirty="0">
                <a:solidFill>
                  <a:srgbClr val="FF6600"/>
                </a:solidFill>
              </a:rPr>
              <a:t>policy</a:t>
            </a:r>
            <a:r>
              <a:rPr lang="en-US" dirty="0">
                <a:solidFill>
                  <a:srgbClr val="FF6600"/>
                </a:solidFill>
              </a:rPr>
              <a:t> </a:t>
            </a:r>
            <a:r>
              <a:rPr lang="en-US" dirty="0">
                <a:solidFill>
                  <a:srgbClr val="000099"/>
                </a:solidFill>
              </a:rPr>
              <a:t>and</a:t>
            </a:r>
            <a:r>
              <a:rPr lang="en-US" dirty="0">
                <a:solidFill>
                  <a:srgbClr val="FF6600"/>
                </a:solidFill>
              </a:rPr>
              <a:t> </a:t>
            </a:r>
            <a:br>
              <a:rPr lang="en-US" dirty="0">
                <a:solidFill>
                  <a:srgbClr val="FF6600"/>
                </a:solidFill>
              </a:rPr>
            </a:br>
            <a:r>
              <a:rPr lang="en-US" u="sng" dirty="0">
                <a:solidFill>
                  <a:srgbClr val="FF6600"/>
                </a:solidFill>
              </a:rPr>
              <a:t>procedures</a:t>
            </a:r>
            <a:r>
              <a:rPr lang="en-US" dirty="0">
                <a:solidFill>
                  <a:srgbClr val="000099"/>
                </a:solidFill>
              </a:rPr>
              <a:t>, </a:t>
            </a:r>
          </a:p>
          <a:p>
            <a:pPr lvl="1">
              <a:lnSpc>
                <a:spcPct val="90000"/>
              </a:lnSpc>
            </a:pPr>
            <a:r>
              <a:rPr lang="en-US" dirty="0"/>
              <a:t>Define configuration </a:t>
            </a:r>
            <a:r>
              <a:rPr lang="en-US" u="sng" dirty="0">
                <a:solidFill>
                  <a:srgbClr val="FF6600"/>
                </a:solidFill>
              </a:rPr>
              <a:t>change control</a:t>
            </a:r>
            <a:r>
              <a:rPr lang="en-US" dirty="0"/>
              <a:t> procedure.</a:t>
            </a:r>
          </a:p>
          <a:p>
            <a:pPr>
              <a:lnSpc>
                <a:spcPct val="90000"/>
              </a:lnSpc>
            </a:pPr>
            <a:r>
              <a:rPr lang="en-US" dirty="0"/>
              <a:t>Preventive controls:</a:t>
            </a:r>
          </a:p>
          <a:p>
            <a:pPr lvl="1">
              <a:lnSpc>
                <a:spcPct val="90000"/>
              </a:lnSpc>
              <a:buClr>
                <a:srgbClr val="000099"/>
              </a:buClr>
            </a:pPr>
            <a:r>
              <a:rPr lang="en-US" u="sng" dirty="0">
                <a:solidFill>
                  <a:srgbClr val="FF6600"/>
                </a:solidFill>
              </a:rPr>
              <a:t>Baseline configuration</a:t>
            </a:r>
            <a:r>
              <a:rPr lang="en-US" dirty="0"/>
              <a:t> (before change),</a:t>
            </a:r>
          </a:p>
          <a:p>
            <a:pPr lvl="1">
              <a:lnSpc>
                <a:spcPct val="90000"/>
              </a:lnSpc>
              <a:buClr>
                <a:srgbClr val="000099"/>
              </a:buClr>
            </a:pPr>
            <a:r>
              <a:rPr lang="en-US" u="sng" dirty="0">
                <a:solidFill>
                  <a:srgbClr val="FF6600"/>
                </a:solidFill>
              </a:rPr>
              <a:t>Test</a:t>
            </a:r>
            <a:r>
              <a:rPr lang="en-US" dirty="0"/>
              <a:t> change (in test environment), and</a:t>
            </a:r>
          </a:p>
          <a:p>
            <a:pPr lvl="1">
              <a:lnSpc>
                <a:spcPct val="90000"/>
              </a:lnSpc>
              <a:buClr>
                <a:srgbClr val="000099"/>
              </a:buClr>
            </a:pPr>
            <a:r>
              <a:rPr lang="en-US" u="sng" dirty="0">
                <a:solidFill>
                  <a:srgbClr val="FF6600"/>
                </a:solidFill>
              </a:rPr>
              <a:t>Access restrictions</a:t>
            </a:r>
            <a:r>
              <a:rPr lang="en-US" dirty="0"/>
              <a:t> for change (for trusted distribution).</a:t>
            </a:r>
          </a:p>
          <a:p>
            <a:pPr>
              <a:lnSpc>
                <a:spcPct val="90000"/>
              </a:lnSpc>
              <a:buClr>
                <a:srgbClr val="000099"/>
              </a:buClr>
            </a:pPr>
            <a:r>
              <a:rPr lang="en-US" dirty="0"/>
              <a:t>Detective controls:</a:t>
            </a:r>
          </a:p>
          <a:p>
            <a:pPr lvl="1">
              <a:lnSpc>
                <a:spcPct val="90000"/>
              </a:lnSpc>
              <a:buClr>
                <a:srgbClr val="000099"/>
              </a:buClr>
            </a:pPr>
            <a:r>
              <a:rPr lang="en-US" u="sng" dirty="0">
                <a:solidFill>
                  <a:srgbClr val="FF6600"/>
                </a:solidFill>
              </a:rPr>
              <a:t>Verify and validate</a:t>
            </a:r>
            <a:r>
              <a:rPr lang="en-US" dirty="0"/>
              <a:t> change, and</a:t>
            </a:r>
          </a:p>
          <a:p>
            <a:pPr lvl="1">
              <a:lnSpc>
                <a:spcPct val="90000"/>
              </a:lnSpc>
              <a:buClr>
                <a:srgbClr val="000099"/>
              </a:buClr>
            </a:pPr>
            <a:r>
              <a:rPr lang="en-US" u="sng" dirty="0">
                <a:solidFill>
                  <a:srgbClr val="FF6600"/>
                </a:solidFill>
              </a:rPr>
              <a:t>Monitor</a:t>
            </a:r>
            <a:r>
              <a:rPr lang="en-US" dirty="0"/>
              <a:t> configuration changes.</a:t>
            </a:r>
          </a:p>
          <a:p>
            <a:pPr>
              <a:lnSpc>
                <a:spcPct val="90000"/>
              </a:lnSpc>
              <a:buClr>
                <a:srgbClr val="000099"/>
              </a:buClr>
            </a:pPr>
            <a:r>
              <a:rPr lang="en-US" dirty="0"/>
              <a:t>Recovery controls:</a:t>
            </a:r>
          </a:p>
          <a:p>
            <a:pPr lvl="1">
              <a:lnSpc>
                <a:spcPct val="90000"/>
              </a:lnSpc>
              <a:buClr>
                <a:srgbClr val="000099"/>
              </a:buClr>
            </a:pPr>
            <a:r>
              <a:rPr lang="en-US" u="sng" dirty="0">
                <a:solidFill>
                  <a:srgbClr val="FF6600"/>
                </a:solidFill>
              </a:rPr>
              <a:t>Baseline configuration</a:t>
            </a:r>
            <a:r>
              <a:rPr lang="en-US" dirty="0"/>
              <a:t> (after change), and</a:t>
            </a:r>
          </a:p>
          <a:p>
            <a:pPr lvl="1">
              <a:lnSpc>
                <a:spcPct val="90000"/>
              </a:lnSpc>
              <a:buClr>
                <a:srgbClr val="000099"/>
              </a:buClr>
            </a:pPr>
            <a:r>
              <a:rPr lang="en-US" dirty="0"/>
              <a:t>Trusted recovery.</a:t>
            </a:r>
          </a:p>
        </p:txBody>
      </p:sp>
      <p:graphicFrame>
        <p:nvGraphicFramePr>
          <p:cNvPr id="457733" name="Object 5"/>
          <p:cNvGraphicFramePr>
            <a:graphicFrameLocks noGrp="1" noChangeAspect="1"/>
          </p:cNvGraphicFramePr>
          <p:nvPr>
            <p:ph sz="half" idx="2"/>
            <p:extLst>
              <p:ext uri="{D42A27DB-BD31-4B8C-83A1-F6EECF244321}">
                <p14:modId xmlns:p14="http://schemas.microsoft.com/office/powerpoint/2010/main" val="2552955058"/>
              </p:ext>
            </p:extLst>
          </p:nvPr>
        </p:nvGraphicFramePr>
        <p:xfrm>
          <a:off x="6248400" y="1088573"/>
          <a:ext cx="2743200" cy="5617027"/>
        </p:xfrm>
        <a:graphic>
          <a:graphicData uri="http://schemas.openxmlformats.org/presentationml/2006/ole">
            <mc:AlternateContent xmlns:mc="http://schemas.openxmlformats.org/markup-compatibility/2006">
              <mc:Choice xmlns:v="urn:schemas-microsoft-com:vml" Requires="v">
                <p:oleObj spid="_x0000_s457757" name="Visio" r:id="rId4" imgW="3003338" imgH="6149772" progId="Visio.Drawing.11">
                  <p:embed/>
                </p:oleObj>
              </mc:Choice>
              <mc:Fallback>
                <p:oleObj name="Visio" r:id="rId4" imgW="3003338" imgH="6149772" progId="Visio.Drawing.11">
                  <p:embed/>
                  <p:pic>
                    <p:nvPicPr>
                      <p:cNvPr id="0" name="Picture 5"/>
                      <p:cNvPicPr>
                        <a:picLocks noChangeAspect="1" noChangeArrowheads="1"/>
                      </p:cNvPicPr>
                      <p:nvPr/>
                    </p:nvPicPr>
                    <p:blipFill>
                      <a:blip r:embed="rId5"/>
                      <a:srcRect/>
                      <a:stretch>
                        <a:fillRect/>
                      </a:stretch>
                    </p:blipFill>
                    <p:spPr bwMode="auto">
                      <a:xfrm>
                        <a:off x="6248400" y="1088573"/>
                        <a:ext cx="2743200" cy="561702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5EBE6220-4A98-4B3B-A3DA-0E8B321D12C5}" type="slidenum">
              <a:rPr lang="en-US"/>
              <a:pPr/>
              <a:t>31</a:t>
            </a:fld>
            <a:r>
              <a:rPr lang="en-US"/>
              <a:t> -</a:t>
            </a:r>
          </a:p>
        </p:txBody>
      </p:sp>
      <p:sp>
        <p:nvSpPr>
          <p:cNvPr id="453634" name="Rectangle 2"/>
          <p:cNvSpPr>
            <a:spLocks noGrp="1" noChangeArrowheads="1"/>
          </p:cNvSpPr>
          <p:nvPr>
            <p:ph type="title"/>
          </p:nvPr>
        </p:nvSpPr>
        <p:spPr/>
        <p:txBody>
          <a:bodyPr/>
          <a:lstStyle/>
          <a:p>
            <a:r>
              <a:rPr lang="en-US" sz="1200" dirty="0"/>
              <a:t>Security Controls &amp; Countermeasures</a:t>
            </a:r>
            <a:br>
              <a:rPr lang="en-US" sz="1200" dirty="0"/>
            </a:br>
            <a:r>
              <a:rPr lang="en-US" dirty="0"/>
              <a:t>Contingency Planning </a:t>
            </a:r>
            <a:r>
              <a:rPr lang="en-US" sz="1200" dirty="0"/>
              <a:t>…(1/2)</a:t>
            </a:r>
          </a:p>
        </p:txBody>
      </p:sp>
      <p:sp>
        <p:nvSpPr>
          <p:cNvPr id="453635" name="Rectangle 3"/>
          <p:cNvSpPr>
            <a:spLocks noGrp="1" noChangeArrowheads="1"/>
          </p:cNvSpPr>
          <p:nvPr>
            <p:ph type="body" idx="1"/>
          </p:nvPr>
        </p:nvSpPr>
        <p:spPr/>
        <p:txBody>
          <a:bodyPr/>
          <a:lstStyle/>
          <a:p>
            <a:pPr>
              <a:lnSpc>
                <a:spcPct val="90000"/>
              </a:lnSpc>
            </a:pPr>
            <a:r>
              <a:rPr lang="en-US" dirty="0"/>
              <a:t>Directive controls:</a:t>
            </a:r>
          </a:p>
          <a:p>
            <a:pPr lvl="1">
              <a:lnSpc>
                <a:spcPct val="90000"/>
              </a:lnSpc>
            </a:pPr>
            <a:r>
              <a:rPr lang="en-US" dirty="0"/>
              <a:t>Contingency planning </a:t>
            </a:r>
            <a:r>
              <a:rPr lang="en-US" u="sng" dirty="0">
                <a:solidFill>
                  <a:srgbClr val="FF6600"/>
                </a:solidFill>
              </a:rPr>
              <a:t>policy and procedures</a:t>
            </a:r>
            <a:r>
              <a:rPr lang="en-US" dirty="0">
                <a:solidFill>
                  <a:srgbClr val="000099"/>
                </a:solidFill>
              </a:rPr>
              <a:t>.</a:t>
            </a:r>
          </a:p>
          <a:p>
            <a:pPr>
              <a:lnSpc>
                <a:spcPct val="90000"/>
              </a:lnSpc>
            </a:pPr>
            <a:r>
              <a:rPr lang="en-US" dirty="0"/>
              <a:t>Preventive controls</a:t>
            </a:r>
          </a:p>
          <a:p>
            <a:pPr lvl="1">
              <a:lnSpc>
                <a:spcPct val="90000"/>
              </a:lnSpc>
              <a:buClr>
                <a:srgbClr val="000099"/>
              </a:buClr>
            </a:pPr>
            <a:r>
              <a:rPr lang="en-US" u="sng" dirty="0">
                <a:solidFill>
                  <a:srgbClr val="FF6600"/>
                </a:solidFill>
              </a:rPr>
              <a:t>Contingency planning</a:t>
            </a:r>
          </a:p>
          <a:p>
            <a:pPr lvl="2">
              <a:lnSpc>
                <a:spcPct val="90000"/>
              </a:lnSpc>
              <a:buClr>
                <a:srgbClr val="000099"/>
              </a:buClr>
            </a:pPr>
            <a:r>
              <a:rPr lang="en-US" dirty="0"/>
              <a:t>Address roles, responsibilities and define “chain-of-command”/reporting structure.</a:t>
            </a:r>
          </a:p>
          <a:p>
            <a:pPr lvl="2">
              <a:lnSpc>
                <a:spcPct val="90000"/>
              </a:lnSpc>
              <a:buClr>
                <a:srgbClr val="000099"/>
              </a:buClr>
            </a:pPr>
            <a:r>
              <a:rPr lang="en-US" u="sng" dirty="0">
                <a:solidFill>
                  <a:srgbClr val="FF6600"/>
                </a:solidFill>
              </a:rPr>
              <a:t>Align objectives</a:t>
            </a:r>
            <a:r>
              <a:rPr lang="en-US" dirty="0"/>
              <a:t> with Business Continuity Planning (</a:t>
            </a:r>
            <a:r>
              <a:rPr lang="en-US" u="sng" dirty="0">
                <a:solidFill>
                  <a:srgbClr val="FF6600"/>
                </a:solidFill>
              </a:rPr>
              <a:t>BCP</a:t>
            </a:r>
            <a:r>
              <a:rPr lang="en-US" dirty="0"/>
              <a:t>), using Business Impact Assessment (</a:t>
            </a:r>
            <a:r>
              <a:rPr lang="en-US" u="sng" dirty="0">
                <a:solidFill>
                  <a:srgbClr val="FF6600"/>
                </a:solidFill>
              </a:rPr>
              <a:t>BIA</a:t>
            </a:r>
            <a:r>
              <a:rPr lang="en-US" dirty="0"/>
              <a:t>).</a:t>
            </a:r>
          </a:p>
          <a:p>
            <a:pPr lvl="2">
              <a:lnSpc>
                <a:spcPct val="90000"/>
              </a:lnSpc>
              <a:buClr>
                <a:srgbClr val="000099"/>
              </a:buClr>
            </a:pPr>
            <a:r>
              <a:rPr lang="en-US" u="sng" dirty="0">
                <a:solidFill>
                  <a:srgbClr val="FF6600"/>
                </a:solidFill>
              </a:rPr>
              <a:t>Coordinate</a:t>
            </a:r>
            <a:r>
              <a:rPr lang="en-US" dirty="0"/>
              <a:t> planning with </a:t>
            </a:r>
            <a:r>
              <a:rPr lang="en-US" u="sng" dirty="0">
                <a:solidFill>
                  <a:srgbClr val="FF6600"/>
                </a:solidFill>
              </a:rPr>
              <a:t>disaster recovery</a:t>
            </a:r>
            <a:r>
              <a:rPr lang="en-US" dirty="0"/>
              <a:t>, </a:t>
            </a:r>
            <a:r>
              <a:rPr lang="en-US" u="sng" dirty="0">
                <a:solidFill>
                  <a:srgbClr val="FF6600"/>
                </a:solidFill>
              </a:rPr>
              <a:t>COOP</a:t>
            </a:r>
            <a:r>
              <a:rPr lang="en-US" dirty="0"/>
              <a:t> and </a:t>
            </a:r>
            <a:r>
              <a:rPr lang="en-US" u="sng" dirty="0">
                <a:solidFill>
                  <a:srgbClr val="FF6600"/>
                </a:solidFill>
              </a:rPr>
              <a:t>incident response</a:t>
            </a:r>
            <a:r>
              <a:rPr lang="en-US" dirty="0"/>
              <a:t>.</a:t>
            </a:r>
          </a:p>
          <a:p>
            <a:pPr lvl="1">
              <a:lnSpc>
                <a:spcPct val="90000"/>
              </a:lnSpc>
              <a:buClr>
                <a:srgbClr val="000099"/>
              </a:buClr>
            </a:pPr>
            <a:r>
              <a:rPr lang="en-US" u="sng" dirty="0">
                <a:solidFill>
                  <a:srgbClr val="FF6600"/>
                </a:solidFill>
              </a:rPr>
              <a:t>Contingency training</a:t>
            </a:r>
          </a:p>
          <a:p>
            <a:pPr lvl="2">
              <a:lnSpc>
                <a:spcPct val="90000"/>
              </a:lnSpc>
              <a:buClr>
                <a:srgbClr val="000099"/>
              </a:buClr>
            </a:pPr>
            <a:r>
              <a:rPr lang="en-US" dirty="0"/>
              <a:t>Cross-functional training on various roles. (Job rotation</a:t>
            </a:r>
            <a:r>
              <a:rPr lang="en-US" dirty="0" smtClean="0"/>
              <a:t>)</a:t>
            </a:r>
          </a:p>
          <a:p>
            <a:pPr lvl="1">
              <a:lnSpc>
                <a:spcPct val="90000"/>
              </a:lnSpc>
              <a:buClr>
                <a:srgbClr val="000099"/>
              </a:buClr>
            </a:pPr>
            <a:r>
              <a:rPr lang="en-US" dirty="0" smtClean="0"/>
              <a:t>Perform </a:t>
            </a:r>
            <a:r>
              <a:rPr lang="en-US" u="sng" dirty="0" smtClean="0">
                <a:solidFill>
                  <a:srgbClr val="FF6600"/>
                </a:solidFill>
              </a:rPr>
              <a:t>information system backups </a:t>
            </a:r>
            <a:r>
              <a:rPr lang="en-US" dirty="0" smtClean="0"/>
              <a:t>(level 0: full, partial, and incremental).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6A685073-3ADA-4E91-B832-6332EBADEE0E}" type="slidenum">
              <a:rPr lang="en-US"/>
              <a:pPr/>
              <a:t>32</a:t>
            </a:fld>
            <a:r>
              <a:rPr lang="en-US"/>
              <a:t> -</a:t>
            </a:r>
          </a:p>
        </p:txBody>
      </p:sp>
      <p:sp>
        <p:nvSpPr>
          <p:cNvPr id="455682" name="Rectangle 2"/>
          <p:cNvSpPr>
            <a:spLocks noGrp="1" noChangeArrowheads="1"/>
          </p:cNvSpPr>
          <p:nvPr>
            <p:ph type="title"/>
          </p:nvPr>
        </p:nvSpPr>
        <p:spPr/>
        <p:txBody>
          <a:bodyPr/>
          <a:lstStyle/>
          <a:p>
            <a:r>
              <a:rPr lang="en-US" sz="1200" dirty="0"/>
              <a:t>Security Controls &amp; Countermeasures</a:t>
            </a:r>
            <a:br>
              <a:rPr lang="en-US" sz="1200" dirty="0"/>
            </a:br>
            <a:r>
              <a:rPr lang="en-US" dirty="0"/>
              <a:t>Contingency Planning </a:t>
            </a:r>
            <a:r>
              <a:rPr lang="en-US" sz="1200" dirty="0" smtClean="0"/>
              <a:t>…(2/2</a:t>
            </a:r>
            <a:r>
              <a:rPr lang="en-US" sz="1200" dirty="0"/>
              <a:t>)</a:t>
            </a:r>
          </a:p>
        </p:txBody>
      </p:sp>
      <p:sp>
        <p:nvSpPr>
          <p:cNvPr id="455683" name="Rectangle 3"/>
          <p:cNvSpPr>
            <a:spLocks noGrp="1" noChangeArrowheads="1"/>
          </p:cNvSpPr>
          <p:nvPr>
            <p:ph type="body" idx="1"/>
          </p:nvPr>
        </p:nvSpPr>
        <p:spPr/>
        <p:txBody>
          <a:bodyPr/>
          <a:lstStyle/>
          <a:p>
            <a:pPr>
              <a:lnSpc>
                <a:spcPct val="90000"/>
              </a:lnSpc>
              <a:buClr>
                <a:srgbClr val="000099"/>
              </a:buClr>
            </a:pPr>
            <a:r>
              <a:rPr lang="en-US" dirty="0" smtClean="0"/>
              <a:t>Detective controls</a:t>
            </a:r>
          </a:p>
          <a:p>
            <a:pPr lvl="1">
              <a:lnSpc>
                <a:spcPct val="90000"/>
              </a:lnSpc>
              <a:buClr>
                <a:srgbClr val="000099"/>
              </a:buClr>
            </a:pPr>
            <a:r>
              <a:rPr lang="en-US" u="sng" dirty="0" smtClean="0">
                <a:solidFill>
                  <a:srgbClr val="FF6600"/>
                </a:solidFill>
              </a:rPr>
              <a:t>Contingency plan testing</a:t>
            </a:r>
          </a:p>
          <a:p>
            <a:pPr lvl="2">
              <a:lnSpc>
                <a:spcPct val="90000"/>
              </a:lnSpc>
              <a:buClr>
                <a:srgbClr val="000099"/>
              </a:buClr>
            </a:pPr>
            <a:r>
              <a:rPr lang="en-US" dirty="0" smtClean="0"/>
              <a:t>Walkthroughs (tabletop exercise), checklist, simulation, or full interruption test.</a:t>
            </a:r>
          </a:p>
          <a:p>
            <a:r>
              <a:rPr lang="en-US" dirty="0" smtClean="0"/>
              <a:t>Corrective </a:t>
            </a:r>
            <a:r>
              <a:rPr lang="en-US" dirty="0"/>
              <a:t>controls:</a:t>
            </a:r>
          </a:p>
          <a:p>
            <a:pPr lvl="1"/>
            <a:r>
              <a:rPr lang="en-US" dirty="0" smtClean="0"/>
              <a:t>Perform </a:t>
            </a:r>
            <a:r>
              <a:rPr lang="en-US" u="sng" dirty="0">
                <a:solidFill>
                  <a:srgbClr val="FF6600"/>
                </a:solidFill>
              </a:rPr>
              <a:t>contingency plan update</a:t>
            </a:r>
            <a:r>
              <a:rPr lang="en-US" dirty="0"/>
              <a:t> to ensure alignment with business objectives and configuration change.</a:t>
            </a:r>
          </a:p>
          <a:p>
            <a:r>
              <a:rPr lang="en-US" dirty="0"/>
              <a:t>Recovery controls:</a:t>
            </a:r>
          </a:p>
          <a:p>
            <a:pPr lvl="1">
              <a:buClr>
                <a:srgbClr val="000099"/>
              </a:buClr>
            </a:pPr>
            <a:r>
              <a:rPr lang="en-US" u="sng" dirty="0">
                <a:solidFill>
                  <a:srgbClr val="FF6600"/>
                </a:solidFill>
              </a:rPr>
              <a:t>Information system recovery and reconstruction</a:t>
            </a:r>
            <a:r>
              <a:rPr lang="en-US" dirty="0">
                <a:solidFill>
                  <a:srgbClr val="000099"/>
                </a:solidFill>
              </a:rPr>
              <a:t>.</a:t>
            </a:r>
          </a:p>
          <a:p>
            <a:pPr lvl="2">
              <a:buClr>
                <a:srgbClr val="000099"/>
              </a:buClr>
            </a:pPr>
            <a:r>
              <a:rPr lang="en-US" dirty="0"/>
              <a:t>Perform trusted recovery,</a:t>
            </a:r>
          </a:p>
          <a:p>
            <a:pPr lvl="2">
              <a:buClr>
                <a:srgbClr val="000099"/>
              </a:buClr>
            </a:pPr>
            <a:r>
              <a:rPr lang="en-US" dirty="0"/>
              <a:t>Retrieve backups from </a:t>
            </a:r>
            <a:r>
              <a:rPr lang="en-US" u="sng" dirty="0">
                <a:solidFill>
                  <a:srgbClr val="FF6600"/>
                </a:solidFill>
              </a:rPr>
              <a:t>storage sites</a:t>
            </a:r>
            <a:r>
              <a:rPr lang="en-US" dirty="0"/>
              <a:t> (primary, alternate),</a:t>
            </a:r>
          </a:p>
          <a:p>
            <a:pPr lvl="2">
              <a:buClr>
                <a:srgbClr val="000099"/>
              </a:buClr>
            </a:pPr>
            <a:r>
              <a:rPr lang="en-US" dirty="0"/>
              <a:t>Alternate </a:t>
            </a:r>
            <a:r>
              <a:rPr lang="en-US" u="sng" dirty="0">
                <a:solidFill>
                  <a:srgbClr val="FF6600"/>
                </a:solidFill>
              </a:rPr>
              <a:t>processing sites</a:t>
            </a:r>
            <a:r>
              <a:rPr lang="en-US" dirty="0">
                <a:solidFill>
                  <a:srgbClr val="000099"/>
                </a:solidFill>
              </a:rPr>
              <a:t>, and</a:t>
            </a:r>
          </a:p>
          <a:p>
            <a:pPr lvl="2">
              <a:buClr>
                <a:srgbClr val="000099"/>
              </a:buClr>
            </a:pPr>
            <a:r>
              <a:rPr lang="en-US" dirty="0"/>
              <a:t>Restore or enable alternate </a:t>
            </a:r>
            <a:r>
              <a:rPr lang="en-US" u="sng" dirty="0">
                <a:solidFill>
                  <a:srgbClr val="FF6600"/>
                </a:solidFill>
              </a:rPr>
              <a:t>telecommunication services</a:t>
            </a:r>
            <a:r>
              <a:rPr lang="en-US" dirty="0">
                <a:solidFill>
                  <a:srgbClr val="000099"/>
                </a:solidFill>
              </a:rPr>
              <a: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7C44B4AE-ADDE-43EA-BB81-F031BF4592D6}" type="slidenum">
              <a:rPr lang="en-US"/>
              <a:pPr/>
              <a:t>33</a:t>
            </a:fld>
            <a:r>
              <a:rPr lang="en-US"/>
              <a:t> -</a:t>
            </a:r>
          </a:p>
        </p:txBody>
      </p:sp>
      <p:sp>
        <p:nvSpPr>
          <p:cNvPr id="476162"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Contingency Planning – Categories </a:t>
            </a:r>
            <a:r>
              <a:rPr lang="en-US" dirty="0"/>
              <a:t>of Recovery Actions</a:t>
            </a:r>
          </a:p>
        </p:txBody>
      </p:sp>
      <p:sp>
        <p:nvSpPr>
          <p:cNvPr id="476163" name="Rectangle 3"/>
          <p:cNvSpPr>
            <a:spLocks noGrp="1" noChangeArrowheads="1"/>
          </p:cNvSpPr>
          <p:nvPr>
            <p:ph type="body" idx="1"/>
          </p:nvPr>
        </p:nvSpPr>
        <p:spPr/>
        <p:txBody>
          <a:bodyPr/>
          <a:lstStyle/>
          <a:p>
            <a:pPr>
              <a:buClr>
                <a:srgbClr val="000099"/>
              </a:buClr>
            </a:pPr>
            <a:r>
              <a:rPr lang="en-US" u="sng" dirty="0" smtClean="0">
                <a:solidFill>
                  <a:srgbClr val="FF6600"/>
                </a:solidFill>
              </a:rPr>
              <a:t>Soft reboot</a:t>
            </a:r>
            <a:r>
              <a:rPr lang="en-US" dirty="0" smtClean="0"/>
              <a:t> (a.k.a. </a:t>
            </a:r>
            <a:r>
              <a:rPr lang="en-US" u="sng" dirty="0" smtClean="0">
                <a:solidFill>
                  <a:srgbClr val="FF6600"/>
                </a:solidFill>
              </a:rPr>
              <a:t>warm reboot</a:t>
            </a:r>
            <a:r>
              <a:rPr lang="en-US" dirty="0" smtClean="0"/>
              <a:t>).  Restarting a system after shutting it down in </a:t>
            </a:r>
            <a:r>
              <a:rPr lang="en-US" dirty="0"/>
              <a:t>a controlled </a:t>
            </a:r>
            <a:r>
              <a:rPr lang="en-US" dirty="0" smtClean="0"/>
              <a:t>manner.</a:t>
            </a:r>
            <a:endParaRPr lang="en-US" dirty="0"/>
          </a:p>
          <a:p>
            <a:pPr>
              <a:buClr>
                <a:srgbClr val="000099"/>
              </a:buClr>
            </a:pPr>
            <a:r>
              <a:rPr lang="en-US" u="sng" dirty="0" smtClean="0">
                <a:solidFill>
                  <a:srgbClr val="FF6600"/>
                </a:solidFill>
              </a:rPr>
              <a:t>Random reboot</a:t>
            </a:r>
            <a:r>
              <a:rPr lang="en-US" dirty="0" smtClean="0"/>
              <a:t> (a.k.a. panic reboot, emergency system restart). Unintended reboot of a system after it fails </a:t>
            </a:r>
            <a:r>
              <a:rPr lang="en-US" dirty="0"/>
              <a:t>in an uncontrolled manner in response to a security kernel or media failure.</a:t>
            </a:r>
          </a:p>
          <a:p>
            <a:pPr>
              <a:buClr>
                <a:srgbClr val="000099"/>
              </a:buClr>
            </a:pPr>
            <a:r>
              <a:rPr lang="en-US" u="sng" dirty="0" smtClean="0">
                <a:solidFill>
                  <a:srgbClr val="FF6600"/>
                </a:solidFill>
              </a:rPr>
              <a:t>Hard reboot </a:t>
            </a:r>
            <a:r>
              <a:rPr lang="en-US" dirty="0" smtClean="0"/>
              <a:t>(a.k.a. </a:t>
            </a:r>
            <a:r>
              <a:rPr lang="en-US" u="sng" dirty="0" smtClean="0">
                <a:solidFill>
                  <a:srgbClr val="FF6600"/>
                </a:solidFill>
              </a:rPr>
              <a:t>cold start</a:t>
            </a:r>
            <a:r>
              <a:rPr lang="en-US" dirty="0" smtClean="0"/>
              <a:t>).  When power to a computer is cycled.  This </a:t>
            </a:r>
            <a:r>
              <a:rPr lang="en-US" dirty="0"/>
              <a:t>is performed when unexpected security kernel or media failure occurs and the automated recovery procedures cannot bring the system back to a consistent state.</a:t>
            </a:r>
          </a:p>
        </p:txBody>
      </p:sp>
      <p:sp>
        <p:nvSpPr>
          <p:cNvPr id="5" name="TextBox 4"/>
          <p:cNvSpPr txBox="1"/>
          <p:nvPr/>
        </p:nvSpPr>
        <p:spPr>
          <a:xfrm>
            <a:off x="4572000" y="6276201"/>
            <a:ext cx="3262432" cy="246221"/>
          </a:xfrm>
          <a:prstGeom prst="rect">
            <a:avLst/>
          </a:prstGeom>
          <a:noFill/>
        </p:spPr>
        <p:txBody>
          <a:bodyPr wrap="none" rtlCol="0">
            <a:spAutoFit/>
          </a:bodyPr>
          <a:lstStyle/>
          <a:p>
            <a:r>
              <a:rPr lang="en-US" sz="1000" b="1" dirty="0" smtClean="0">
                <a:solidFill>
                  <a:srgbClr val="000099"/>
                </a:solidFill>
              </a:rPr>
              <a:t>Reference: </a:t>
            </a:r>
            <a:r>
              <a:rPr lang="en-US" sz="1000" dirty="0" smtClean="0">
                <a:solidFill>
                  <a:srgbClr val="000099"/>
                </a:solidFill>
              </a:rPr>
              <a:t>http://en.wikipedia.org/wiki/System_reboot</a:t>
            </a:r>
            <a:endParaRPr lang="en-US" sz="1000" dirty="0">
              <a:solidFill>
                <a:srgbClr val="00009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F959F1E6-02A6-4E13-B3A3-23151D247182}" type="slidenum">
              <a:rPr lang="en-US"/>
              <a:pPr/>
              <a:t>34</a:t>
            </a:fld>
            <a:r>
              <a:rPr lang="en-US"/>
              <a:t> -</a:t>
            </a:r>
          </a:p>
        </p:txBody>
      </p:sp>
      <p:sp>
        <p:nvSpPr>
          <p:cNvPr id="478210"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Contingency Planning – Types </a:t>
            </a:r>
            <a:r>
              <a:rPr lang="en-US" dirty="0"/>
              <a:t>of System Recovery</a:t>
            </a:r>
          </a:p>
        </p:txBody>
      </p:sp>
      <p:sp>
        <p:nvSpPr>
          <p:cNvPr id="478211" name="Rectangle 3"/>
          <p:cNvSpPr>
            <a:spLocks noGrp="1" noChangeArrowheads="1"/>
          </p:cNvSpPr>
          <p:nvPr>
            <p:ph type="body" idx="1"/>
          </p:nvPr>
        </p:nvSpPr>
        <p:spPr/>
        <p:txBody>
          <a:bodyPr/>
          <a:lstStyle/>
          <a:p>
            <a:pPr>
              <a:lnSpc>
                <a:spcPct val="90000"/>
              </a:lnSpc>
              <a:buClr>
                <a:srgbClr val="000099"/>
              </a:buClr>
            </a:pPr>
            <a:r>
              <a:rPr lang="en-US" u="sng" dirty="0">
                <a:solidFill>
                  <a:srgbClr val="FF6600"/>
                </a:solidFill>
              </a:rPr>
              <a:t>Manual recovery</a:t>
            </a:r>
            <a:r>
              <a:rPr lang="en-US" dirty="0"/>
              <a:t> allows an evaluated product to only provide mechanisms that involve human </a:t>
            </a:r>
            <a:r>
              <a:rPr lang="en-US" dirty="0" smtClean="0"/>
              <a:t>intervention </a:t>
            </a:r>
            <a:r>
              <a:rPr lang="en-US" dirty="0"/>
              <a:t>to return to a secure state.</a:t>
            </a:r>
          </a:p>
          <a:p>
            <a:pPr>
              <a:lnSpc>
                <a:spcPct val="90000"/>
              </a:lnSpc>
              <a:buClr>
                <a:srgbClr val="000099"/>
              </a:buClr>
            </a:pPr>
            <a:r>
              <a:rPr lang="en-US" u="sng" dirty="0">
                <a:solidFill>
                  <a:srgbClr val="FF6600"/>
                </a:solidFill>
              </a:rPr>
              <a:t>Automated recovery</a:t>
            </a:r>
            <a:r>
              <a:rPr lang="en-US" dirty="0"/>
              <a:t> provides for a least one type of service discontinuity recovery to a secure state without human intervention.</a:t>
            </a:r>
          </a:p>
          <a:p>
            <a:pPr>
              <a:lnSpc>
                <a:spcPct val="90000"/>
              </a:lnSpc>
              <a:buClr>
                <a:srgbClr val="000099"/>
              </a:buClr>
            </a:pPr>
            <a:r>
              <a:rPr lang="en-US" u="sng" dirty="0">
                <a:solidFill>
                  <a:srgbClr val="FF6600"/>
                </a:solidFill>
              </a:rPr>
              <a:t>Automated recovery without undue loss</a:t>
            </a:r>
            <a:r>
              <a:rPr lang="en-US" dirty="0"/>
              <a:t> provides for automated recovery but strengthens the requirements by disallowing undue loss of protected objects.</a:t>
            </a:r>
          </a:p>
          <a:p>
            <a:pPr>
              <a:lnSpc>
                <a:spcPct val="90000"/>
              </a:lnSpc>
              <a:buClr>
                <a:srgbClr val="000099"/>
              </a:buClr>
            </a:pPr>
            <a:r>
              <a:rPr lang="en-US" u="sng" dirty="0">
                <a:solidFill>
                  <a:srgbClr val="FF6600"/>
                </a:solidFill>
              </a:rPr>
              <a:t>Function recovery</a:t>
            </a:r>
            <a:r>
              <a:rPr lang="en-US" dirty="0"/>
              <a:t> provides for recovery at the level of particular security functions.  It should ensure either successful completion of the security function or rollback to a secure state.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9FC4DB0D-E84E-40E8-B38D-83133B60B710}" type="slidenum">
              <a:rPr lang="en-US"/>
              <a:pPr/>
              <a:t>35</a:t>
            </a:fld>
            <a:r>
              <a:rPr lang="en-US"/>
              <a:t> -</a:t>
            </a:r>
          </a:p>
        </p:txBody>
      </p:sp>
      <p:sp>
        <p:nvSpPr>
          <p:cNvPr id="480258"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Contingency Planning – Data Backups </a:t>
            </a:r>
            <a:r>
              <a:rPr lang="en-US" sz="1200" dirty="0" smtClean="0"/>
              <a:t>…(1/4)</a:t>
            </a:r>
            <a:endParaRPr lang="en-US" sz="1200" dirty="0"/>
          </a:p>
        </p:txBody>
      </p:sp>
      <p:sp>
        <p:nvSpPr>
          <p:cNvPr id="480259" name="Rectangle 3"/>
          <p:cNvSpPr>
            <a:spLocks noGrp="1" noChangeArrowheads="1"/>
          </p:cNvSpPr>
          <p:nvPr>
            <p:ph type="body" idx="1"/>
          </p:nvPr>
        </p:nvSpPr>
        <p:spPr/>
        <p:txBody>
          <a:bodyPr>
            <a:normAutofit/>
          </a:bodyPr>
          <a:lstStyle/>
          <a:p>
            <a:pPr>
              <a:buClr>
                <a:srgbClr val="000099"/>
              </a:buClr>
              <a:buNone/>
            </a:pPr>
            <a:r>
              <a:rPr lang="en-US" dirty="0">
                <a:solidFill>
                  <a:srgbClr val="000099"/>
                </a:solidFill>
              </a:rPr>
              <a:t>Three types of data backups:</a:t>
            </a:r>
          </a:p>
          <a:p>
            <a:pPr>
              <a:buClr>
                <a:srgbClr val="000099"/>
              </a:buClr>
            </a:pPr>
            <a:r>
              <a:rPr lang="en-US" u="sng" dirty="0">
                <a:solidFill>
                  <a:srgbClr val="FF6600"/>
                </a:solidFill>
              </a:rPr>
              <a:t>Full volume backup</a:t>
            </a:r>
            <a:r>
              <a:rPr lang="en-US" dirty="0"/>
              <a:t> is backup performed on an entire disk volumes of a system(s</a:t>
            </a:r>
            <a:r>
              <a:rPr lang="en-US" dirty="0" smtClean="0"/>
              <a:t>).</a:t>
            </a:r>
          </a:p>
          <a:p>
            <a:pPr>
              <a:buClr>
                <a:srgbClr val="000099"/>
              </a:buClr>
            </a:pPr>
            <a:endParaRPr lang="en-US" dirty="0"/>
          </a:p>
          <a:p>
            <a:pPr>
              <a:buClr>
                <a:srgbClr val="000099"/>
              </a:buClr>
            </a:pPr>
            <a:r>
              <a:rPr lang="en-US" u="sng" dirty="0" smtClean="0">
                <a:solidFill>
                  <a:srgbClr val="FF6600"/>
                </a:solidFill>
              </a:rPr>
              <a:t>Differential backup</a:t>
            </a:r>
            <a:r>
              <a:rPr lang="en-US" dirty="0" smtClean="0"/>
              <a:t> is a backup of changes since last full backup, but does not change the archive bit value.</a:t>
            </a:r>
          </a:p>
          <a:p>
            <a:pPr>
              <a:buClr>
                <a:srgbClr val="000099"/>
              </a:buClr>
            </a:pPr>
            <a:endParaRPr lang="en-US" dirty="0" smtClean="0"/>
          </a:p>
          <a:p>
            <a:pPr>
              <a:buClr>
                <a:srgbClr val="000099"/>
              </a:buClr>
            </a:pPr>
            <a:r>
              <a:rPr lang="en-US" u="sng" dirty="0" smtClean="0">
                <a:solidFill>
                  <a:srgbClr val="FF6600"/>
                </a:solidFill>
              </a:rPr>
              <a:t>Incremental backup</a:t>
            </a:r>
            <a:r>
              <a:rPr lang="en-US" dirty="0" smtClean="0"/>
              <a:t> is a backup of changes since last full or incremental backup and sets the archive bit to 0.</a:t>
            </a:r>
          </a:p>
          <a:p>
            <a:pPr>
              <a:buClr>
                <a:srgbClr val="000099"/>
              </a:buClr>
            </a:pPr>
            <a:endParaRPr lang="en-US" dirty="0" smtClean="0"/>
          </a:p>
          <a:p>
            <a:pPr>
              <a:buClr>
                <a:srgbClr val="000099"/>
              </a:buClr>
            </a:pPr>
            <a:endParaRPr lang="en-US" dirty="0" smtClean="0"/>
          </a:p>
          <a:p>
            <a:pPr>
              <a:buClr>
                <a:srgbClr val="000099"/>
              </a:buClr>
            </a:pPr>
            <a:endParaRPr lang="en-US" dirty="0" smtClean="0"/>
          </a:p>
          <a:p>
            <a:pPr>
              <a:buFontTx/>
              <a:buNone/>
            </a:pPr>
            <a:endParaRPr lang="en-US" dirty="0"/>
          </a:p>
        </p:txBody>
      </p:sp>
      <p:sp>
        <p:nvSpPr>
          <p:cNvPr id="5" name="TextBox 4"/>
          <p:cNvSpPr txBox="1"/>
          <p:nvPr/>
        </p:nvSpPr>
        <p:spPr>
          <a:xfrm>
            <a:off x="3124200" y="6535579"/>
            <a:ext cx="3780202" cy="246221"/>
          </a:xfrm>
          <a:prstGeom prst="rect">
            <a:avLst/>
          </a:prstGeom>
          <a:noFill/>
        </p:spPr>
        <p:txBody>
          <a:bodyPr wrap="none" rtlCol="0">
            <a:spAutoFit/>
          </a:bodyPr>
          <a:lstStyle/>
          <a:p>
            <a:r>
              <a:rPr lang="en-US" sz="1000" b="1" dirty="0" smtClean="0">
                <a:solidFill>
                  <a:srgbClr val="000099"/>
                </a:solidFill>
              </a:rPr>
              <a:t>Reference: </a:t>
            </a:r>
            <a:r>
              <a:rPr lang="en-US" sz="1000" i="1" dirty="0" smtClean="0">
                <a:solidFill>
                  <a:srgbClr val="000099"/>
                </a:solidFill>
              </a:rPr>
              <a:t>CISSP </a:t>
            </a:r>
            <a:r>
              <a:rPr lang="en-US" sz="1000" i="1" dirty="0" smtClean="0">
                <a:solidFill>
                  <a:srgbClr val="003399"/>
                </a:solidFill>
              </a:rPr>
              <a:t>All-in-One CISSP Exam Guide, 5</a:t>
            </a:r>
            <a:r>
              <a:rPr lang="en-US" sz="1000" i="1" baseline="30000" dirty="0" smtClean="0">
                <a:solidFill>
                  <a:srgbClr val="003399"/>
                </a:solidFill>
              </a:rPr>
              <a:t>th</a:t>
            </a:r>
            <a:r>
              <a:rPr lang="en-US" sz="1000" i="1" dirty="0" smtClean="0">
                <a:solidFill>
                  <a:srgbClr val="003399"/>
                </a:solidFill>
              </a:rPr>
              <a:t> Ed,</a:t>
            </a:r>
            <a:r>
              <a:rPr lang="en-US" sz="1000" dirty="0" smtClean="0">
                <a:solidFill>
                  <a:srgbClr val="000099"/>
                </a:solidFill>
              </a:rPr>
              <a:t> 2010.</a:t>
            </a:r>
            <a:endParaRPr lang="en-US" sz="1000" dirty="0">
              <a:solidFill>
                <a:srgbClr val="0000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9FC4DB0D-E84E-40E8-B38D-83133B60B710}" type="slidenum">
              <a:rPr lang="en-US"/>
              <a:pPr/>
              <a:t>36</a:t>
            </a:fld>
            <a:r>
              <a:rPr lang="en-US"/>
              <a:t> -</a:t>
            </a:r>
          </a:p>
        </p:txBody>
      </p:sp>
      <p:sp>
        <p:nvSpPr>
          <p:cNvPr id="480258"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Contingency Planning – Data Backups </a:t>
            </a:r>
            <a:r>
              <a:rPr lang="en-US" sz="1200" dirty="0" smtClean="0"/>
              <a:t>…(2/4)</a:t>
            </a:r>
            <a:endParaRPr lang="en-US" sz="1200" dirty="0"/>
          </a:p>
        </p:txBody>
      </p:sp>
      <p:sp>
        <p:nvSpPr>
          <p:cNvPr id="480259" name="Rectangle 3"/>
          <p:cNvSpPr>
            <a:spLocks noGrp="1" noChangeArrowheads="1"/>
          </p:cNvSpPr>
          <p:nvPr>
            <p:ph type="body" idx="1"/>
          </p:nvPr>
        </p:nvSpPr>
        <p:spPr/>
        <p:txBody>
          <a:bodyPr>
            <a:normAutofit/>
          </a:bodyPr>
          <a:lstStyle/>
          <a:p>
            <a:pPr>
              <a:buClr>
                <a:srgbClr val="000099"/>
              </a:buClr>
            </a:pPr>
            <a:r>
              <a:rPr lang="en-US" dirty="0" smtClean="0">
                <a:solidFill>
                  <a:srgbClr val="000099"/>
                </a:solidFill>
              </a:rPr>
              <a:t>Recovery steps: Full + differential backup.</a:t>
            </a:r>
          </a:p>
          <a:p>
            <a:pPr>
              <a:buClr>
                <a:srgbClr val="000099"/>
              </a:buClr>
            </a:pPr>
            <a:endParaRPr lang="en-US" dirty="0" smtClean="0">
              <a:solidFill>
                <a:srgbClr val="000099"/>
              </a:solidFill>
            </a:endParaRPr>
          </a:p>
          <a:p>
            <a:pPr>
              <a:buClr>
                <a:srgbClr val="000099"/>
              </a:buClr>
            </a:pPr>
            <a:endParaRPr lang="en-US" dirty="0" smtClean="0">
              <a:solidFill>
                <a:srgbClr val="000099"/>
              </a:solidFill>
            </a:endParaRPr>
          </a:p>
          <a:p>
            <a:pPr>
              <a:buClr>
                <a:srgbClr val="000099"/>
              </a:buClr>
            </a:pPr>
            <a:endParaRPr lang="en-US" dirty="0" smtClean="0">
              <a:solidFill>
                <a:srgbClr val="000099"/>
              </a:solidFill>
            </a:endParaRPr>
          </a:p>
          <a:p>
            <a:pPr>
              <a:buClr>
                <a:srgbClr val="000099"/>
              </a:buClr>
            </a:pPr>
            <a:endParaRPr lang="en-US" dirty="0" smtClean="0">
              <a:solidFill>
                <a:srgbClr val="000099"/>
              </a:solidFill>
            </a:endParaRPr>
          </a:p>
          <a:p>
            <a:pPr>
              <a:buClr>
                <a:srgbClr val="000099"/>
              </a:buClr>
            </a:pPr>
            <a:endParaRPr lang="en-US" dirty="0" smtClean="0">
              <a:solidFill>
                <a:srgbClr val="000099"/>
              </a:solidFill>
            </a:endParaRPr>
          </a:p>
          <a:p>
            <a:pPr>
              <a:buClr>
                <a:srgbClr val="000099"/>
              </a:buClr>
            </a:pPr>
            <a:r>
              <a:rPr lang="en-US" dirty="0" smtClean="0">
                <a:solidFill>
                  <a:srgbClr val="000099"/>
                </a:solidFill>
              </a:rPr>
              <a:t>Recovery steps: Full + sequence incremental backups</a:t>
            </a:r>
            <a:endParaRPr lang="en-US" dirty="0"/>
          </a:p>
          <a:p>
            <a:pPr>
              <a:buFontTx/>
              <a:buNone/>
            </a:pPr>
            <a:endParaRPr lang="en-US" dirty="0"/>
          </a:p>
        </p:txBody>
      </p:sp>
      <p:pic>
        <p:nvPicPr>
          <p:cNvPr id="524290" name="Picture 2" descr="DB2 UDB incremental backup"/>
          <p:cNvPicPr>
            <a:picLocks noChangeAspect="1" noChangeArrowheads="1"/>
          </p:cNvPicPr>
          <p:nvPr/>
        </p:nvPicPr>
        <p:blipFill>
          <a:blip r:embed="rId3" cstate="print"/>
          <a:srcRect/>
          <a:stretch>
            <a:fillRect/>
          </a:stretch>
        </p:blipFill>
        <p:spPr bwMode="auto">
          <a:xfrm>
            <a:off x="1828800" y="1752600"/>
            <a:ext cx="4886325" cy="1928813"/>
          </a:xfrm>
          <a:prstGeom prst="rect">
            <a:avLst/>
          </a:prstGeom>
          <a:noFill/>
        </p:spPr>
      </p:pic>
      <p:pic>
        <p:nvPicPr>
          <p:cNvPr id="524292" name="Picture 4" descr="DB2 UDB delta backup"/>
          <p:cNvPicPr>
            <a:picLocks noChangeAspect="1" noChangeArrowheads="1"/>
          </p:cNvPicPr>
          <p:nvPr/>
        </p:nvPicPr>
        <p:blipFill>
          <a:blip r:embed="rId4" cstate="print"/>
          <a:srcRect/>
          <a:stretch>
            <a:fillRect/>
          </a:stretch>
        </p:blipFill>
        <p:spPr bwMode="auto">
          <a:xfrm>
            <a:off x="1828800" y="4724400"/>
            <a:ext cx="4886325" cy="1843088"/>
          </a:xfrm>
          <a:prstGeom prst="rect">
            <a:avLst/>
          </a:prstGeom>
          <a:noFill/>
        </p:spPr>
      </p:pic>
      <p:sp>
        <p:nvSpPr>
          <p:cNvPr id="7" name="TextBox 6"/>
          <p:cNvSpPr txBox="1"/>
          <p:nvPr/>
        </p:nvSpPr>
        <p:spPr>
          <a:xfrm>
            <a:off x="2286000" y="6611779"/>
            <a:ext cx="5649303" cy="246221"/>
          </a:xfrm>
          <a:prstGeom prst="rect">
            <a:avLst/>
          </a:prstGeom>
          <a:noFill/>
        </p:spPr>
        <p:txBody>
          <a:bodyPr wrap="none" rtlCol="0">
            <a:spAutoFit/>
          </a:bodyPr>
          <a:lstStyle/>
          <a:p>
            <a:r>
              <a:rPr lang="en-US" sz="1000" b="1" dirty="0" smtClean="0">
                <a:solidFill>
                  <a:srgbClr val="000099"/>
                </a:solidFill>
              </a:rPr>
              <a:t>Reference: </a:t>
            </a:r>
            <a:r>
              <a:rPr lang="en-US" sz="1000" dirty="0" smtClean="0">
                <a:solidFill>
                  <a:srgbClr val="003399"/>
                </a:solidFill>
              </a:rPr>
              <a:t>http://www.ibm.com/developerworks/data/library/techarticle/dm-0407tham/index.html</a:t>
            </a:r>
            <a:endParaRPr lang="en-US" sz="1000" dirty="0">
              <a:solidFill>
                <a:srgbClr val="0000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rved Up Arrow 7"/>
          <p:cNvSpPr/>
          <p:nvPr/>
        </p:nvSpPr>
        <p:spPr bwMode="auto">
          <a:xfrm>
            <a:off x="5638800" y="6144099"/>
            <a:ext cx="838200" cy="276999"/>
          </a:xfrm>
          <a:prstGeom prst="curvedUp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r>
              <a:rPr lang="en-US" dirty="0"/>
              <a:t>- </a:t>
            </a:r>
            <a:fld id="{9FC4DB0D-E84E-40E8-B38D-83133B60B710}" type="slidenum">
              <a:rPr lang="en-US"/>
              <a:pPr/>
              <a:t>37</a:t>
            </a:fld>
            <a:r>
              <a:rPr lang="en-US" dirty="0"/>
              <a:t> -</a:t>
            </a:r>
          </a:p>
        </p:txBody>
      </p:sp>
      <p:sp>
        <p:nvSpPr>
          <p:cNvPr id="480258"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Contingency Planning – Data Backups </a:t>
            </a:r>
            <a:r>
              <a:rPr lang="en-US" sz="1200" dirty="0" smtClean="0"/>
              <a:t>…(3/4)</a:t>
            </a:r>
            <a:endParaRPr lang="en-US" sz="1200" dirty="0"/>
          </a:p>
        </p:txBody>
      </p:sp>
      <p:sp>
        <p:nvSpPr>
          <p:cNvPr id="480259" name="Rectangle 3"/>
          <p:cNvSpPr>
            <a:spLocks noGrp="1" noChangeArrowheads="1"/>
          </p:cNvSpPr>
          <p:nvPr>
            <p:ph type="body" idx="1"/>
          </p:nvPr>
        </p:nvSpPr>
        <p:spPr/>
        <p:txBody>
          <a:bodyPr>
            <a:normAutofit/>
          </a:bodyPr>
          <a:lstStyle/>
          <a:p>
            <a:pPr>
              <a:buClr>
                <a:srgbClr val="000099"/>
              </a:buClr>
            </a:pPr>
            <a:r>
              <a:rPr lang="en-US" dirty="0" smtClean="0">
                <a:solidFill>
                  <a:srgbClr val="000099"/>
                </a:solidFill>
              </a:rPr>
              <a:t>Three </a:t>
            </a:r>
            <a:r>
              <a:rPr lang="en-US" dirty="0">
                <a:solidFill>
                  <a:srgbClr val="000099"/>
                </a:solidFill>
              </a:rPr>
              <a:t>types of electronic vaulting</a:t>
            </a:r>
            <a:r>
              <a:rPr lang="en-US" dirty="0"/>
              <a:t>: </a:t>
            </a:r>
          </a:p>
          <a:p>
            <a:pPr lvl="1">
              <a:buClr>
                <a:srgbClr val="000099"/>
              </a:buClr>
            </a:pPr>
            <a:r>
              <a:rPr lang="en-US" u="sng" dirty="0">
                <a:solidFill>
                  <a:srgbClr val="FF6600"/>
                </a:solidFill>
              </a:rPr>
              <a:t>Online tape </a:t>
            </a:r>
            <a:r>
              <a:rPr lang="en-US" u="sng" dirty="0" smtClean="0">
                <a:solidFill>
                  <a:srgbClr val="FF6600"/>
                </a:solidFill>
              </a:rPr>
              <a:t>vaulting</a:t>
            </a:r>
            <a:r>
              <a:rPr lang="en-US" dirty="0" smtClean="0"/>
              <a:t>:  Data is transported through a trusted communications channel to a tape backup service.</a:t>
            </a:r>
          </a:p>
          <a:p>
            <a:pPr lvl="1">
              <a:buClr>
                <a:srgbClr val="000099"/>
              </a:buClr>
            </a:pPr>
            <a:endParaRPr lang="en-US" dirty="0" smtClean="0"/>
          </a:p>
          <a:p>
            <a:pPr lvl="1">
              <a:buClr>
                <a:srgbClr val="000099"/>
              </a:buClr>
            </a:pPr>
            <a:endParaRPr lang="en-US" dirty="0" smtClean="0"/>
          </a:p>
          <a:p>
            <a:pPr lvl="1">
              <a:buClr>
                <a:srgbClr val="000099"/>
              </a:buClr>
            </a:pPr>
            <a:endParaRPr lang="en-US" dirty="0" smtClean="0"/>
          </a:p>
          <a:p>
            <a:pPr lvl="1">
              <a:buClr>
                <a:srgbClr val="000099"/>
              </a:buClr>
            </a:pPr>
            <a:endParaRPr lang="en-US" dirty="0" smtClean="0"/>
          </a:p>
          <a:p>
            <a:pPr lvl="1">
              <a:buClr>
                <a:srgbClr val="000099"/>
              </a:buClr>
            </a:pPr>
            <a:endParaRPr lang="en-US" dirty="0" smtClean="0"/>
          </a:p>
          <a:p>
            <a:pPr lvl="1">
              <a:buClr>
                <a:srgbClr val="000099"/>
              </a:buClr>
            </a:pPr>
            <a:endParaRPr lang="en-US" dirty="0"/>
          </a:p>
          <a:p>
            <a:pPr lvl="1">
              <a:buClr>
                <a:srgbClr val="000099"/>
              </a:buClr>
            </a:pPr>
            <a:r>
              <a:rPr lang="en-US" u="sng" dirty="0">
                <a:solidFill>
                  <a:srgbClr val="FF6600"/>
                </a:solidFill>
              </a:rPr>
              <a:t>Remote transaction </a:t>
            </a:r>
            <a:r>
              <a:rPr lang="en-US" u="sng" dirty="0" smtClean="0">
                <a:solidFill>
                  <a:srgbClr val="FF6600"/>
                </a:solidFill>
              </a:rPr>
              <a:t>journaling</a:t>
            </a:r>
            <a:r>
              <a:rPr lang="en-US" dirty="0" smtClean="0"/>
              <a:t>: Journal of transactions are created in the primary system and sent to the secondary system.</a:t>
            </a:r>
          </a:p>
          <a:p>
            <a:pPr lvl="1">
              <a:buClr>
                <a:srgbClr val="000099"/>
              </a:buClr>
            </a:pPr>
            <a:endParaRPr lang="en-US" dirty="0" smtClean="0"/>
          </a:p>
          <a:p>
            <a:pPr lvl="1">
              <a:buClr>
                <a:srgbClr val="000099"/>
              </a:buClr>
            </a:pPr>
            <a:endParaRPr lang="en-US" dirty="0" smtClean="0"/>
          </a:p>
          <a:p>
            <a:pPr lvl="1">
              <a:buClr>
                <a:srgbClr val="000099"/>
              </a:buClr>
            </a:pPr>
            <a:endParaRPr lang="en-US" dirty="0" smtClean="0"/>
          </a:p>
          <a:p>
            <a:pPr lvl="1">
              <a:buClr>
                <a:srgbClr val="000099"/>
              </a:buClr>
            </a:pPr>
            <a:endParaRPr lang="en-US" dirty="0" smtClean="0"/>
          </a:p>
          <a:p>
            <a:pPr lvl="1">
              <a:buClr>
                <a:srgbClr val="000099"/>
              </a:buClr>
            </a:pPr>
            <a:endParaRPr lang="en-US" dirty="0" smtClean="0"/>
          </a:p>
          <a:p>
            <a:pPr>
              <a:buFontTx/>
              <a:buNone/>
            </a:pPr>
            <a:endParaRPr lang="en-US" dirty="0"/>
          </a:p>
        </p:txBody>
      </p:sp>
      <p:sp>
        <p:nvSpPr>
          <p:cNvPr id="5" name="TextBox 4"/>
          <p:cNvSpPr txBox="1"/>
          <p:nvPr/>
        </p:nvSpPr>
        <p:spPr>
          <a:xfrm>
            <a:off x="2895600" y="6611779"/>
            <a:ext cx="3815468" cy="246221"/>
          </a:xfrm>
          <a:prstGeom prst="rect">
            <a:avLst/>
          </a:prstGeom>
          <a:noFill/>
        </p:spPr>
        <p:txBody>
          <a:bodyPr wrap="none" rtlCol="0">
            <a:spAutoFit/>
          </a:bodyPr>
          <a:lstStyle/>
          <a:p>
            <a:r>
              <a:rPr lang="en-US" sz="1000" b="1" dirty="0" smtClean="0">
                <a:solidFill>
                  <a:srgbClr val="000099"/>
                </a:solidFill>
              </a:rPr>
              <a:t>Reference: </a:t>
            </a:r>
            <a:r>
              <a:rPr lang="en-US" sz="1000" i="1" dirty="0" smtClean="0">
                <a:solidFill>
                  <a:srgbClr val="000099"/>
                </a:solidFill>
              </a:rPr>
              <a:t>CISSP </a:t>
            </a:r>
            <a:r>
              <a:rPr lang="en-US" sz="1000" i="1" dirty="0" smtClean="0">
                <a:solidFill>
                  <a:srgbClr val="003399"/>
                </a:solidFill>
              </a:rPr>
              <a:t>All-in-One CISSP Exam Guide, 5</a:t>
            </a:r>
            <a:r>
              <a:rPr lang="en-US" sz="1000" i="1" baseline="30000" dirty="0" smtClean="0">
                <a:solidFill>
                  <a:srgbClr val="003399"/>
                </a:solidFill>
              </a:rPr>
              <a:t>th</a:t>
            </a:r>
            <a:r>
              <a:rPr lang="en-US" sz="1000" i="1" dirty="0" smtClean="0">
                <a:solidFill>
                  <a:srgbClr val="003399"/>
                </a:solidFill>
              </a:rPr>
              <a:t> Ed,</a:t>
            </a:r>
            <a:r>
              <a:rPr lang="en-US" sz="1000" dirty="0" smtClean="0">
                <a:solidFill>
                  <a:srgbClr val="000099"/>
                </a:solidFill>
              </a:rPr>
              <a:t> 2010.</a:t>
            </a:r>
            <a:endParaRPr lang="en-US" sz="1000" dirty="0">
              <a:solidFill>
                <a:srgbClr val="000099"/>
              </a:solidFill>
            </a:endParaRPr>
          </a:p>
        </p:txBody>
      </p:sp>
      <p:graphicFrame>
        <p:nvGraphicFramePr>
          <p:cNvPr id="522241" name="Object 1"/>
          <p:cNvGraphicFramePr>
            <a:graphicFrameLocks noChangeAspect="1"/>
          </p:cNvGraphicFramePr>
          <p:nvPr/>
        </p:nvGraphicFramePr>
        <p:xfrm>
          <a:off x="2579952" y="5229699"/>
          <a:ext cx="4430448" cy="1169378"/>
        </p:xfrm>
        <a:graphic>
          <a:graphicData uri="http://schemas.openxmlformats.org/presentationml/2006/ole">
            <mc:AlternateContent xmlns:mc="http://schemas.openxmlformats.org/markup-compatibility/2006">
              <mc:Choice xmlns:v="urn:schemas-microsoft-com:vml" Requires="v">
                <p:oleObj spid="_x0000_s590874" name="Visio" r:id="rId4" imgW="6718346" imgH="1773315" progId="Visio.Drawing.11">
                  <p:embed/>
                </p:oleObj>
              </mc:Choice>
              <mc:Fallback>
                <p:oleObj name="Visio" r:id="rId4" imgW="6718346" imgH="1773315"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952" y="5229699"/>
                        <a:ext cx="4430448" cy="11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urved Up Arrow 6"/>
          <p:cNvSpPr/>
          <p:nvPr/>
        </p:nvSpPr>
        <p:spPr bwMode="auto">
          <a:xfrm rot="931473">
            <a:off x="3101935" y="6245281"/>
            <a:ext cx="838200" cy="276999"/>
          </a:xfrm>
          <a:prstGeom prst="curvedUp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590852" name="Picture 4" descr="http://www.richardsandrichards.com/images/image004.png"/>
          <p:cNvPicPr>
            <a:picLocks noChangeAspect="1" noChangeArrowheads="1"/>
          </p:cNvPicPr>
          <p:nvPr/>
        </p:nvPicPr>
        <p:blipFill>
          <a:blip r:embed="rId6" cstate="print"/>
          <a:srcRect/>
          <a:stretch>
            <a:fillRect/>
          </a:stretch>
        </p:blipFill>
        <p:spPr bwMode="auto">
          <a:xfrm>
            <a:off x="2438400" y="2247564"/>
            <a:ext cx="3962400" cy="216886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9FC4DB0D-E84E-40E8-B38D-83133B60B710}" type="slidenum">
              <a:rPr lang="en-US"/>
              <a:pPr/>
              <a:t>38</a:t>
            </a:fld>
            <a:r>
              <a:rPr lang="en-US"/>
              <a:t> -</a:t>
            </a:r>
          </a:p>
        </p:txBody>
      </p:sp>
      <p:sp>
        <p:nvSpPr>
          <p:cNvPr id="480258"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Contingency Planning – Data Backups </a:t>
            </a:r>
            <a:r>
              <a:rPr lang="en-US" sz="1200" dirty="0" smtClean="0"/>
              <a:t>…(4/4)</a:t>
            </a:r>
            <a:endParaRPr lang="en-US" sz="1200" dirty="0"/>
          </a:p>
        </p:txBody>
      </p:sp>
      <p:sp>
        <p:nvSpPr>
          <p:cNvPr id="480259" name="Rectangle 3"/>
          <p:cNvSpPr>
            <a:spLocks noGrp="1" noChangeArrowheads="1"/>
          </p:cNvSpPr>
          <p:nvPr>
            <p:ph type="body" idx="1"/>
          </p:nvPr>
        </p:nvSpPr>
        <p:spPr/>
        <p:txBody>
          <a:bodyPr>
            <a:normAutofit/>
          </a:bodyPr>
          <a:lstStyle/>
          <a:p>
            <a:pPr>
              <a:buClr>
                <a:srgbClr val="000099"/>
              </a:buClr>
            </a:pPr>
            <a:r>
              <a:rPr lang="en-US" dirty="0" smtClean="0">
                <a:solidFill>
                  <a:srgbClr val="000099"/>
                </a:solidFill>
              </a:rPr>
              <a:t>Three </a:t>
            </a:r>
            <a:r>
              <a:rPr lang="en-US" dirty="0">
                <a:solidFill>
                  <a:srgbClr val="000099"/>
                </a:solidFill>
              </a:rPr>
              <a:t>types of electronic vaulting</a:t>
            </a:r>
            <a:r>
              <a:rPr lang="en-US" dirty="0"/>
              <a:t>: </a:t>
            </a:r>
          </a:p>
          <a:p>
            <a:pPr lvl="1">
              <a:buClr>
                <a:srgbClr val="000099"/>
              </a:buClr>
            </a:pPr>
            <a:r>
              <a:rPr lang="en-US" u="sng" dirty="0" smtClean="0">
                <a:solidFill>
                  <a:srgbClr val="FF6600"/>
                </a:solidFill>
              </a:rPr>
              <a:t>Database shadowing </a:t>
            </a:r>
            <a:r>
              <a:rPr lang="en-US" dirty="0" smtClean="0"/>
              <a:t>(a.k.a. database replication): System updates the primary data volume, journals them, then send them to the secondary system.</a:t>
            </a:r>
          </a:p>
          <a:p>
            <a:pPr lvl="1">
              <a:buClr>
                <a:srgbClr val="000099"/>
              </a:buClr>
            </a:pPr>
            <a:endParaRPr lang="en-US" dirty="0" smtClean="0"/>
          </a:p>
          <a:p>
            <a:pPr lvl="1">
              <a:buClr>
                <a:srgbClr val="000099"/>
              </a:buClr>
            </a:pPr>
            <a:endParaRPr lang="en-US" dirty="0" smtClean="0"/>
          </a:p>
          <a:p>
            <a:pPr lvl="1">
              <a:buClr>
                <a:srgbClr val="000099"/>
              </a:buClr>
            </a:pPr>
            <a:endParaRPr lang="en-US" dirty="0" smtClean="0"/>
          </a:p>
          <a:p>
            <a:pPr lvl="1">
              <a:buClr>
                <a:srgbClr val="000099"/>
              </a:buClr>
            </a:pPr>
            <a:endParaRPr lang="en-US" dirty="0"/>
          </a:p>
          <a:p>
            <a:pPr>
              <a:buFontTx/>
              <a:buNone/>
            </a:pPr>
            <a:endParaRPr lang="en-US" dirty="0"/>
          </a:p>
        </p:txBody>
      </p:sp>
      <p:sp>
        <p:nvSpPr>
          <p:cNvPr id="5" name="TextBox 4"/>
          <p:cNvSpPr txBox="1"/>
          <p:nvPr/>
        </p:nvSpPr>
        <p:spPr>
          <a:xfrm>
            <a:off x="2209800" y="6535579"/>
            <a:ext cx="5543505" cy="246221"/>
          </a:xfrm>
          <a:prstGeom prst="rect">
            <a:avLst/>
          </a:prstGeom>
          <a:noFill/>
        </p:spPr>
        <p:txBody>
          <a:bodyPr wrap="none" rtlCol="0">
            <a:spAutoFit/>
          </a:bodyPr>
          <a:lstStyle/>
          <a:p>
            <a:r>
              <a:rPr lang="en-US" sz="1000" b="1" dirty="0" smtClean="0">
                <a:solidFill>
                  <a:srgbClr val="000099"/>
                </a:solidFill>
              </a:rPr>
              <a:t>Source: </a:t>
            </a:r>
            <a:r>
              <a:rPr lang="en-US" sz="1000" i="1" dirty="0" smtClean="0">
                <a:solidFill>
                  <a:srgbClr val="003399"/>
                </a:solidFill>
              </a:rPr>
              <a:t>http://download.oracle.com/docs/cd/E12839_01/oid.1111/e10029/oid_replic_arch.htm</a:t>
            </a:r>
            <a:endParaRPr lang="en-US" sz="1000" dirty="0">
              <a:solidFill>
                <a:srgbClr val="000099"/>
              </a:solidFill>
            </a:endParaRPr>
          </a:p>
        </p:txBody>
      </p:sp>
      <p:pic>
        <p:nvPicPr>
          <p:cNvPr id="591878" name="Picture 6" descr="Described in text"/>
          <p:cNvPicPr>
            <a:picLocks noChangeAspect="1" noChangeArrowheads="1"/>
          </p:cNvPicPr>
          <p:nvPr/>
        </p:nvPicPr>
        <p:blipFill>
          <a:blip r:embed="rId3" cstate="print"/>
          <a:srcRect/>
          <a:stretch>
            <a:fillRect/>
          </a:stretch>
        </p:blipFill>
        <p:spPr bwMode="auto">
          <a:xfrm>
            <a:off x="1593851" y="2895600"/>
            <a:ext cx="6026149" cy="2971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6C707E24-58C4-45A1-884C-9DFE2C1BD2AA}" type="slidenum">
              <a:rPr lang="en-US"/>
              <a:pPr/>
              <a:t>39</a:t>
            </a:fld>
            <a:r>
              <a:rPr lang="en-US"/>
              <a:t> -</a:t>
            </a:r>
          </a:p>
        </p:txBody>
      </p:sp>
      <p:sp>
        <p:nvSpPr>
          <p:cNvPr id="459778" name="Rectangle 2"/>
          <p:cNvSpPr>
            <a:spLocks noGrp="1" noChangeArrowheads="1"/>
          </p:cNvSpPr>
          <p:nvPr>
            <p:ph type="title"/>
          </p:nvPr>
        </p:nvSpPr>
        <p:spPr/>
        <p:txBody>
          <a:bodyPr/>
          <a:lstStyle/>
          <a:p>
            <a:r>
              <a:rPr lang="en-US" sz="1200"/>
              <a:t>Security Controls &amp; Countermeasures</a:t>
            </a:r>
            <a:br>
              <a:rPr lang="en-US" sz="1200"/>
            </a:br>
            <a:r>
              <a:rPr lang="en-US"/>
              <a:t>Controls for Maintenance </a:t>
            </a:r>
            <a:r>
              <a:rPr lang="en-US" sz="1200"/>
              <a:t>…(1/2)</a:t>
            </a:r>
          </a:p>
        </p:txBody>
      </p:sp>
      <p:sp>
        <p:nvSpPr>
          <p:cNvPr id="459779" name="Rectangle 3"/>
          <p:cNvSpPr>
            <a:spLocks noGrp="1" noChangeArrowheads="1"/>
          </p:cNvSpPr>
          <p:nvPr>
            <p:ph type="body" idx="1"/>
          </p:nvPr>
        </p:nvSpPr>
        <p:spPr/>
        <p:txBody>
          <a:bodyPr/>
          <a:lstStyle/>
          <a:p>
            <a:r>
              <a:rPr lang="en-US" dirty="0"/>
              <a:t>Directive controls:</a:t>
            </a:r>
          </a:p>
          <a:p>
            <a:pPr lvl="1">
              <a:buClr>
                <a:srgbClr val="000099"/>
              </a:buClr>
            </a:pPr>
            <a:r>
              <a:rPr lang="en-US" u="sng" dirty="0">
                <a:solidFill>
                  <a:srgbClr val="FF6600"/>
                </a:solidFill>
              </a:rPr>
              <a:t>System maintenance policy</a:t>
            </a:r>
            <a:r>
              <a:rPr lang="en-US" dirty="0">
                <a:solidFill>
                  <a:srgbClr val="FF6600"/>
                </a:solidFill>
              </a:rPr>
              <a:t> </a:t>
            </a:r>
            <a:r>
              <a:rPr lang="en-US" dirty="0">
                <a:solidFill>
                  <a:srgbClr val="000099"/>
                </a:solidFill>
              </a:rPr>
              <a:t>and</a:t>
            </a:r>
            <a:r>
              <a:rPr lang="en-US" dirty="0">
                <a:solidFill>
                  <a:srgbClr val="FF6600"/>
                </a:solidFill>
              </a:rPr>
              <a:t> </a:t>
            </a:r>
            <a:r>
              <a:rPr lang="en-US" u="sng" dirty="0">
                <a:solidFill>
                  <a:srgbClr val="FF6600"/>
                </a:solidFill>
              </a:rPr>
              <a:t>procedures</a:t>
            </a:r>
            <a:r>
              <a:rPr lang="en-US" dirty="0">
                <a:solidFill>
                  <a:srgbClr val="000099"/>
                </a:solidFill>
              </a:rPr>
              <a:t>.</a:t>
            </a:r>
          </a:p>
          <a:p>
            <a:pPr>
              <a:buClr>
                <a:srgbClr val="000099"/>
              </a:buClr>
            </a:pPr>
            <a:r>
              <a:rPr lang="en-US" dirty="0"/>
              <a:t>Preventive controls:</a:t>
            </a:r>
          </a:p>
          <a:p>
            <a:pPr lvl="1">
              <a:buClr>
                <a:srgbClr val="000099"/>
              </a:buClr>
            </a:pPr>
            <a:r>
              <a:rPr lang="en-US" u="sng" dirty="0">
                <a:solidFill>
                  <a:srgbClr val="FF6600"/>
                </a:solidFill>
              </a:rPr>
              <a:t>Periodic maintenance</a:t>
            </a:r>
          </a:p>
          <a:p>
            <a:pPr lvl="2">
              <a:buClr>
                <a:srgbClr val="000099"/>
              </a:buClr>
            </a:pPr>
            <a:r>
              <a:rPr lang="en-US" dirty="0"/>
              <a:t>Keep </a:t>
            </a:r>
            <a:r>
              <a:rPr lang="en-US" u="sng" dirty="0">
                <a:solidFill>
                  <a:srgbClr val="FF6600"/>
                </a:solidFill>
              </a:rPr>
              <a:t>inventory records</a:t>
            </a:r>
            <a:r>
              <a:rPr lang="en-US" dirty="0"/>
              <a:t> for baseline configuration so organization may schedule and perform preventive or regular maintenance.</a:t>
            </a:r>
          </a:p>
          <a:p>
            <a:pPr lvl="2">
              <a:buClr>
                <a:srgbClr val="000099"/>
              </a:buClr>
            </a:pPr>
            <a:r>
              <a:rPr lang="en-US" dirty="0"/>
              <a:t>Keep </a:t>
            </a:r>
            <a:r>
              <a:rPr lang="en-US" u="sng" dirty="0">
                <a:solidFill>
                  <a:srgbClr val="FF6600"/>
                </a:solidFill>
              </a:rPr>
              <a:t>maintenance records</a:t>
            </a:r>
            <a:r>
              <a:rPr lang="en-US" dirty="0"/>
              <a:t> of each </a:t>
            </a:r>
            <a:r>
              <a:rPr lang="en-US" dirty="0" smtClean="0"/>
              <a:t>system component.</a:t>
            </a:r>
            <a:endParaRPr lang="en-US" dirty="0"/>
          </a:p>
          <a:p>
            <a:pPr lvl="1">
              <a:buClr>
                <a:srgbClr val="000099"/>
              </a:buClr>
            </a:pPr>
            <a:r>
              <a:rPr lang="en-US" dirty="0"/>
              <a:t>Utilize </a:t>
            </a:r>
            <a:r>
              <a:rPr lang="en-US" u="sng" dirty="0">
                <a:solidFill>
                  <a:srgbClr val="FF6600"/>
                </a:solidFill>
              </a:rPr>
              <a:t>maintenance tools</a:t>
            </a:r>
            <a:r>
              <a:rPr lang="en-US" dirty="0"/>
              <a:t> to:</a:t>
            </a:r>
          </a:p>
          <a:p>
            <a:pPr lvl="2">
              <a:buClr>
                <a:srgbClr val="000099"/>
              </a:buClr>
            </a:pPr>
            <a:r>
              <a:rPr lang="en-US" dirty="0"/>
              <a:t>Monitor &amp; track </a:t>
            </a:r>
            <a:r>
              <a:rPr lang="en-US" u="sng" dirty="0">
                <a:solidFill>
                  <a:srgbClr val="FF6600"/>
                </a:solidFill>
              </a:rPr>
              <a:t>inventory</a:t>
            </a:r>
            <a:r>
              <a:rPr lang="en-US" dirty="0"/>
              <a:t> &amp; </a:t>
            </a:r>
            <a:r>
              <a:rPr lang="en-US" u="sng" dirty="0">
                <a:solidFill>
                  <a:srgbClr val="FF6600"/>
                </a:solidFill>
              </a:rPr>
              <a:t>maintenance</a:t>
            </a:r>
            <a:r>
              <a:rPr lang="en-US" dirty="0"/>
              <a:t> records</a:t>
            </a:r>
          </a:p>
          <a:p>
            <a:pPr lvl="2">
              <a:buClr>
                <a:srgbClr val="000099"/>
              </a:buClr>
            </a:pPr>
            <a:r>
              <a:rPr lang="en-US" dirty="0"/>
              <a:t>Monitor &amp; track </a:t>
            </a:r>
            <a:r>
              <a:rPr lang="en-US" u="sng" dirty="0">
                <a:solidFill>
                  <a:srgbClr val="FF6600"/>
                </a:solidFill>
              </a:rPr>
              <a:t>service level</a:t>
            </a:r>
            <a:r>
              <a:rPr lang="en-US" dirty="0"/>
              <a:t> and mean time between failure (</a:t>
            </a:r>
            <a:r>
              <a:rPr lang="en-US" u="sng" dirty="0">
                <a:solidFill>
                  <a:srgbClr val="FF6600"/>
                </a:solidFill>
              </a:rPr>
              <a:t>MTBF</a:t>
            </a:r>
            <a:r>
              <a:rPr lang="en-US" dirty="0"/>
              <a:t>) of system or components.</a:t>
            </a:r>
          </a:p>
          <a:p>
            <a:pPr lvl="2">
              <a:buClr>
                <a:srgbClr val="000099"/>
              </a:buClr>
            </a:pPr>
            <a:r>
              <a:rPr lang="en-US" dirty="0"/>
              <a:t>Use workflow tools to facilitate change control and CM tools to track baseline.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DB6910FF-0D46-43C3-9BDB-15DFFE600499}" type="slidenum">
              <a:rPr lang="en-US"/>
              <a:pPr/>
              <a:t>4</a:t>
            </a:fld>
            <a:r>
              <a:rPr lang="en-US"/>
              <a:t> -</a:t>
            </a:r>
          </a:p>
        </p:txBody>
      </p:sp>
      <p:sp>
        <p:nvSpPr>
          <p:cNvPr id="435202" name="Rectangle 2"/>
          <p:cNvSpPr>
            <a:spLocks noGrp="1" noChangeArrowheads="1"/>
          </p:cNvSpPr>
          <p:nvPr>
            <p:ph type="title"/>
          </p:nvPr>
        </p:nvSpPr>
        <p:spPr/>
        <p:txBody>
          <a:bodyPr/>
          <a:lstStyle/>
          <a:p>
            <a:r>
              <a:rPr lang="en-US" sz="1200" dirty="0"/>
              <a:t>Concept &amp; Definition</a:t>
            </a:r>
            <a:br>
              <a:rPr lang="en-US" sz="1200" dirty="0"/>
            </a:br>
            <a:r>
              <a:rPr lang="en-US" dirty="0"/>
              <a:t>CISSP “Operations Security</a:t>
            </a:r>
            <a:r>
              <a:rPr lang="en-US" dirty="0" smtClean="0"/>
              <a:t>”</a:t>
            </a:r>
            <a:endParaRPr lang="en-US" sz="1200" dirty="0"/>
          </a:p>
        </p:txBody>
      </p:sp>
      <p:sp>
        <p:nvSpPr>
          <p:cNvPr id="435203" name="Rectangle 3"/>
          <p:cNvSpPr>
            <a:spLocks noGrp="1" noChangeArrowheads="1"/>
          </p:cNvSpPr>
          <p:nvPr>
            <p:ph type="body" idx="1"/>
          </p:nvPr>
        </p:nvSpPr>
        <p:spPr>
          <a:xfrm>
            <a:off x="685800" y="1143000"/>
            <a:ext cx="8153400" cy="5181600"/>
          </a:xfrm>
        </p:spPr>
        <p:txBody>
          <a:bodyPr/>
          <a:lstStyle/>
          <a:p>
            <a:r>
              <a:rPr lang="en-US" dirty="0" smtClean="0"/>
              <a:t>CISSP </a:t>
            </a:r>
            <a:r>
              <a:rPr lang="en-US" dirty="0"/>
              <a:t>Operations Security Domain focuses on </a:t>
            </a:r>
            <a:r>
              <a:rPr lang="en-US" u="sng" dirty="0">
                <a:solidFill>
                  <a:srgbClr val="FF6600"/>
                </a:solidFill>
              </a:rPr>
              <a:t>information security operations</a:t>
            </a:r>
            <a:r>
              <a:rPr lang="en-US" dirty="0"/>
              <a:t>.</a:t>
            </a:r>
          </a:p>
          <a:p>
            <a:r>
              <a:rPr lang="en-US" dirty="0"/>
              <a:t>CISSP operations security objectives are:</a:t>
            </a:r>
          </a:p>
          <a:p>
            <a:pPr lvl="1">
              <a:buClr>
                <a:srgbClr val="000099"/>
              </a:buClr>
            </a:pPr>
            <a:r>
              <a:rPr lang="en-US" u="sng" dirty="0">
                <a:solidFill>
                  <a:srgbClr val="FF6600"/>
                </a:solidFill>
              </a:rPr>
              <a:t>Reduce</a:t>
            </a:r>
            <a:r>
              <a:rPr lang="en-US" dirty="0"/>
              <a:t> the </a:t>
            </a:r>
            <a:r>
              <a:rPr lang="en-US" u="sng" dirty="0">
                <a:solidFill>
                  <a:srgbClr val="FF6600"/>
                </a:solidFill>
              </a:rPr>
              <a:t>operational vulnerability and threats</a:t>
            </a:r>
            <a:r>
              <a:rPr lang="en-US" dirty="0"/>
              <a:t> to confidentiality, integrity and availability.</a:t>
            </a:r>
          </a:p>
          <a:p>
            <a:pPr lvl="1">
              <a:buClr>
                <a:srgbClr val="000099"/>
              </a:buClr>
            </a:pPr>
            <a:r>
              <a:rPr lang="en-US" u="sng" dirty="0">
                <a:solidFill>
                  <a:srgbClr val="FF6600"/>
                </a:solidFill>
              </a:rPr>
              <a:t>Protect</a:t>
            </a:r>
            <a:r>
              <a:rPr lang="en-US" dirty="0"/>
              <a:t> organization’s </a:t>
            </a:r>
            <a:r>
              <a:rPr lang="en-US" dirty="0">
                <a:solidFill>
                  <a:srgbClr val="000099"/>
                </a:solidFill>
              </a:rPr>
              <a:t>computing</a:t>
            </a:r>
            <a:r>
              <a:rPr lang="en-US" dirty="0">
                <a:solidFill>
                  <a:srgbClr val="FF6600"/>
                </a:solidFill>
              </a:rPr>
              <a:t> </a:t>
            </a:r>
            <a:r>
              <a:rPr lang="en-US" u="sng" dirty="0">
                <a:solidFill>
                  <a:srgbClr val="FF6600"/>
                </a:solidFill>
              </a:rPr>
              <a:t>resources</a:t>
            </a:r>
            <a:r>
              <a:rPr lang="en-US" dirty="0"/>
              <a:t> and </a:t>
            </a:r>
            <a:r>
              <a:rPr lang="en-US" dirty="0">
                <a:solidFill>
                  <a:srgbClr val="000099"/>
                </a:solidFill>
              </a:rPr>
              <a:t>information</a:t>
            </a:r>
            <a:r>
              <a:rPr lang="en-US" dirty="0">
                <a:solidFill>
                  <a:srgbClr val="FF6600"/>
                </a:solidFill>
              </a:rPr>
              <a:t> </a:t>
            </a:r>
            <a:r>
              <a:rPr lang="en-US" u="sng" dirty="0">
                <a:solidFill>
                  <a:srgbClr val="FF6600"/>
                </a:solidFill>
              </a:rPr>
              <a:t>assets</a:t>
            </a:r>
            <a:r>
              <a:rPr lang="en-US" dirty="0">
                <a:solidFill>
                  <a:srgbClr val="000099"/>
                </a:solidFill>
              </a:rPr>
              <a:t>.</a:t>
            </a:r>
          </a:p>
          <a:p>
            <a:pPr lvl="1">
              <a:buClr>
                <a:srgbClr val="000099"/>
              </a:buClr>
            </a:pPr>
            <a:r>
              <a:rPr lang="en-US" dirty="0">
                <a:solidFill>
                  <a:srgbClr val="000099"/>
                </a:solidFill>
              </a:rPr>
              <a:t>Balance</a:t>
            </a:r>
            <a:r>
              <a:rPr lang="en-US" dirty="0"/>
              <a:t>: </a:t>
            </a:r>
          </a:p>
          <a:p>
            <a:pPr lvl="2">
              <a:buClr>
                <a:srgbClr val="000099"/>
              </a:buClr>
            </a:pPr>
            <a:r>
              <a:rPr lang="en-US" u="sng" dirty="0">
                <a:solidFill>
                  <a:srgbClr val="FF6600"/>
                </a:solidFill>
              </a:rPr>
              <a:t>Ease-of-use</a:t>
            </a:r>
            <a:r>
              <a:rPr lang="en-US" dirty="0"/>
              <a:t> and </a:t>
            </a:r>
            <a:r>
              <a:rPr lang="en-US" u="sng" dirty="0">
                <a:solidFill>
                  <a:srgbClr val="FF6600"/>
                </a:solidFill>
              </a:rPr>
              <a:t>system controls</a:t>
            </a:r>
            <a:r>
              <a:rPr lang="en-US" dirty="0">
                <a:solidFill>
                  <a:srgbClr val="000099"/>
                </a:solidFill>
              </a:rPr>
              <a:t>; </a:t>
            </a:r>
          </a:p>
          <a:p>
            <a:pPr lvl="2">
              <a:buClr>
                <a:srgbClr val="000099"/>
              </a:buClr>
            </a:pPr>
            <a:r>
              <a:rPr lang="en-US" u="sng" dirty="0">
                <a:solidFill>
                  <a:srgbClr val="FF6600"/>
                </a:solidFill>
              </a:rPr>
              <a:t>Value of data</a:t>
            </a:r>
            <a:r>
              <a:rPr lang="en-US" dirty="0"/>
              <a:t> and </a:t>
            </a:r>
            <a:r>
              <a:rPr lang="en-US" u="sng" dirty="0">
                <a:solidFill>
                  <a:srgbClr val="FF6600"/>
                </a:solidFill>
              </a:rPr>
              <a:t>business/mission needs</a:t>
            </a:r>
            <a:r>
              <a:rPr lang="en-US" dirty="0">
                <a:solidFill>
                  <a:srgbClr val="000099"/>
                </a:solidFill>
              </a:rPr>
              <a:t>.</a:t>
            </a:r>
          </a:p>
          <a:p>
            <a:pPr lvl="1">
              <a:buClr>
                <a:srgbClr val="000099"/>
              </a:buClr>
            </a:pPr>
            <a:r>
              <a:rPr lang="en-US" u="sng" dirty="0">
                <a:solidFill>
                  <a:srgbClr val="FF6600"/>
                </a:solidFill>
              </a:rPr>
              <a:t>Compliance</a:t>
            </a:r>
            <a:r>
              <a:rPr lang="en-US" dirty="0"/>
              <a:t> with </a:t>
            </a:r>
            <a:r>
              <a:rPr lang="en-US" u="sng" dirty="0">
                <a:solidFill>
                  <a:srgbClr val="FF6600"/>
                </a:solidFill>
              </a:rPr>
              <a:t>laws</a:t>
            </a:r>
            <a:r>
              <a:rPr lang="en-US" dirty="0"/>
              <a:t>, </a:t>
            </a:r>
            <a:r>
              <a:rPr lang="en-US" u="sng" dirty="0">
                <a:solidFill>
                  <a:srgbClr val="FF6600"/>
                </a:solidFill>
              </a:rPr>
              <a:t>regulations</a:t>
            </a:r>
            <a:r>
              <a:rPr lang="en-US" dirty="0"/>
              <a:t> and </a:t>
            </a:r>
            <a:r>
              <a:rPr lang="en-US" u="sng" dirty="0">
                <a:solidFill>
                  <a:srgbClr val="FF6600"/>
                </a:solidFill>
              </a:rPr>
              <a:t>organizational policies</a:t>
            </a:r>
            <a:r>
              <a:rPr lang="en-US" dirty="0">
                <a:solidFill>
                  <a:srgbClr val="000099"/>
                </a:solidFill>
              </a:rPr>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9B335DF5-0B7A-45B1-BD72-19B0A3565B77}" type="slidenum">
              <a:rPr lang="en-US"/>
              <a:pPr/>
              <a:t>40</a:t>
            </a:fld>
            <a:r>
              <a:rPr lang="en-US"/>
              <a:t> -</a:t>
            </a:r>
          </a:p>
        </p:txBody>
      </p:sp>
      <p:sp>
        <p:nvSpPr>
          <p:cNvPr id="461826" name="Rectangle 2"/>
          <p:cNvSpPr>
            <a:spLocks noGrp="1" noChangeArrowheads="1"/>
          </p:cNvSpPr>
          <p:nvPr>
            <p:ph type="title"/>
          </p:nvPr>
        </p:nvSpPr>
        <p:spPr/>
        <p:txBody>
          <a:bodyPr/>
          <a:lstStyle/>
          <a:p>
            <a:r>
              <a:rPr lang="en-US" sz="1200"/>
              <a:t>Security Controls &amp; Countermeasures</a:t>
            </a:r>
            <a:br>
              <a:rPr lang="en-US" sz="1200"/>
            </a:br>
            <a:r>
              <a:rPr lang="en-US"/>
              <a:t>Controls for Maintenance </a:t>
            </a:r>
            <a:r>
              <a:rPr lang="en-US" sz="1200"/>
              <a:t>…(2/2)</a:t>
            </a:r>
          </a:p>
        </p:txBody>
      </p:sp>
      <p:sp>
        <p:nvSpPr>
          <p:cNvPr id="461827" name="Rectangle 3"/>
          <p:cNvSpPr>
            <a:spLocks noGrp="1" noChangeArrowheads="1"/>
          </p:cNvSpPr>
          <p:nvPr>
            <p:ph type="body" idx="1"/>
          </p:nvPr>
        </p:nvSpPr>
        <p:spPr/>
        <p:txBody>
          <a:bodyPr/>
          <a:lstStyle/>
          <a:p>
            <a:r>
              <a:rPr lang="en-US"/>
              <a:t>Preventive controls:</a:t>
            </a:r>
          </a:p>
          <a:p>
            <a:pPr lvl="1">
              <a:buClr>
                <a:srgbClr val="000099"/>
              </a:buClr>
            </a:pPr>
            <a:r>
              <a:rPr lang="en-US" u="sng">
                <a:solidFill>
                  <a:srgbClr val="FF6600"/>
                </a:solidFill>
              </a:rPr>
              <a:t>Remote maintenance</a:t>
            </a:r>
          </a:p>
          <a:p>
            <a:pPr lvl="2">
              <a:buClr>
                <a:srgbClr val="000099"/>
              </a:buClr>
            </a:pPr>
            <a:r>
              <a:rPr lang="en-US"/>
              <a:t>Ensure remote maintenance is performed under monitor &amp; control, and it is executed in accordance to change control process.</a:t>
            </a:r>
          </a:p>
          <a:p>
            <a:pPr lvl="1">
              <a:buClr>
                <a:srgbClr val="000099"/>
              </a:buClr>
            </a:pPr>
            <a:r>
              <a:rPr lang="en-US" u="sng">
                <a:solidFill>
                  <a:srgbClr val="FF6600"/>
                </a:solidFill>
              </a:rPr>
              <a:t>Maintenance personnel</a:t>
            </a:r>
          </a:p>
          <a:p>
            <a:pPr lvl="2">
              <a:buClr>
                <a:srgbClr val="000099"/>
              </a:buClr>
            </a:pPr>
            <a:r>
              <a:rPr lang="en-US"/>
              <a:t>Ensure only authorized personnel can access systems</a:t>
            </a:r>
          </a:p>
          <a:p>
            <a:pPr lvl="2">
              <a:buClr>
                <a:srgbClr val="000099"/>
              </a:buClr>
            </a:pPr>
            <a:r>
              <a:rPr lang="en-US"/>
              <a:t>Use “least privilege” principle when assign access levels to a specific role.</a:t>
            </a:r>
          </a:p>
          <a:p>
            <a:pPr lvl="2">
              <a:buClr>
                <a:srgbClr val="000099"/>
              </a:buClr>
            </a:pPr>
            <a:r>
              <a:rPr lang="en-US"/>
              <a:t>Keep track of authorized 3</a:t>
            </a:r>
            <a:r>
              <a:rPr lang="en-US" baseline="30000"/>
              <a:t>rd</a:t>
            </a:r>
            <a:r>
              <a:rPr lang="en-US"/>
              <a:t> party maintenance personnel and document actions performed.</a:t>
            </a:r>
          </a:p>
          <a:p>
            <a:pPr lvl="1">
              <a:buClr>
                <a:srgbClr val="000099"/>
              </a:buClr>
            </a:pPr>
            <a:r>
              <a:rPr lang="en-US"/>
              <a:t>Ensure </a:t>
            </a:r>
            <a:r>
              <a:rPr lang="en-US" u="sng">
                <a:solidFill>
                  <a:srgbClr val="FF6600"/>
                </a:solidFill>
              </a:rPr>
              <a:t>timely maintenance</a:t>
            </a:r>
          </a:p>
          <a:p>
            <a:pPr lvl="2">
              <a:buClr>
                <a:srgbClr val="000099"/>
              </a:buClr>
            </a:pPr>
            <a:r>
              <a:rPr lang="en-US"/>
              <a:t>Define &amp; monitor service level agreements (SLAs)</a:t>
            </a:r>
          </a:p>
          <a:p>
            <a:pPr lvl="2">
              <a:buClr>
                <a:srgbClr val="000099"/>
              </a:buClr>
            </a:pPr>
            <a:r>
              <a:rPr lang="en-US"/>
              <a:t>Keep or arrange </a:t>
            </a:r>
            <a:r>
              <a:rPr lang="en-US" u="sng">
                <a:solidFill>
                  <a:srgbClr val="FF6600"/>
                </a:solidFill>
              </a:rPr>
              <a:t>supply chain of spare parts</a:t>
            </a:r>
            <a:r>
              <a:rPr lang="en-US"/>
              <a:t> for mission critical components.</a:t>
            </a:r>
          </a:p>
          <a:p>
            <a:pPr lvl="2"/>
            <a:endParaRPr lang="en-US"/>
          </a:p>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85800" y="1143000"/>
            <a:ext cx="8153400" cy="5410200"/>
          </a:xfrm>
        </p:spPr>
        <p:txBody>
          <a:bodyPr>
            <a:normAutofit/>
          </a:bodyPr>
          <a:lstStyle/>
          <a:p>
            <a:r>
              <a:rPr lang="en-US" dirty="0" smtClean="0"/>
              <a:t>What is the difference between due care and due diligence?</a:t>
            </a:r>
          </a:p>
          <a:p>
            <a:pPr lvl="1"/>
            <a:r>
              <a:rPr lang="en-US" dirty="0" smtClean="0"/>
              <a:t> </a:t>
            </a:r>
          </a:p>
          <a:p>
            <a:pPr lvl="1"/>
            <a:r>
              <a:rPr lang="en-US" dirty="0" smtClean="0"/>
              <a:t>  </a:t>
            </a:r>
          </a:p>
          <a:p>
            <a:endParaRPr lang="en-US" dirty="0" smtClean="0"/>
          </a:p>
          <a:p>
            <a:r>
              <a:rPr lang="en-US" dirty="0" smtClean="0"/>
              <a:t>Estimate for the lifespan of a computing equipment is?</a:t>
            </a:r>
          </a:p>
          <a:p>
            <a:pPr lvl="1"/>
            <a:r>
              <a:rPr lang="en-US" dirty="0" smtClean="0"/>
              <a:t>  </a:t>
            </a:r>
          </a:p>
          <a:p>
            <a:endParaRPr lang="en-US" dirty="0" smtClean="0"/>
          </a:p>
          <a:p>
            <a:r>
              <a:rPr lang="en-US" dirty="0" smtClean="0"/>
              <a:t>Estimate for the amount of time to repair a computing equipment is?</a:t>
            </a:r>
          </a:p>
          <a:p>
            <a:pPr lvl="1"/>
            <a:r>
              <a:rPr lang="en-US" dirty="0" smtClean="0"/>
              <a:t> </a:t>
            </a:r>
          </a:p>
          <a:p>
            <a:endParaRPr lang="en-US" dirty="0" smtClean="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41</a:t>
            </a:fld>
            <a:r>
              <a:rPr lang="en-US" smtClean="0"/>
              <a:t> -</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a:xfrm>
            <a:off x="685800" y="1143000"/>
            <a:ext cx="8153400" cy="5410200"/>
          </a:xfrm>
        </p:spPr>
        <p:txBody>
          <a:bodyPr>
            <a:normAutofit/>
          </a:bodyPr>
          <a:lstStyle/>
          <a:p>
            <a:r>
              <a:rPr lang="en-US" dirty="0" smtClean="0"/>
              <a:t>What is the difference between due care and due diligence?</a:t>
            </a:r>
          </a:p>
          <a:p>
            <a:pPr lvl="1"/>
            <a:r>
              <a:rPr lang="en-US" dirty="0" smtClean="0"/>
              <a:t> </a:t>
            </a:r>
            <a:r>
              <a:rPr lang="en-US" u="sng" dirty="0" smtClean="0">
                <a:solidFill>
                  <a:srgbClr val="FF6600"/>
                </a:solidFill>
              </a:rPr>
              <a:t>Due care is actions taken</a:t>
            </a:r>
          </a:p>
          <a:p>
            <a:pPr lvl="1"/>
            <a:r>
              <a:rPr lang="en-US" dirty="0" smtClean="0"/>
              <a:t> </a:t>
            </a:r>
            <a:r>
              <a:rPr lang="en-US" u="sng" dirty="0" smtClean="0">
                <a:solidFill>
                  <a:srgbClr val="FF6600"/>
                </a:solidFill>
              </a:rPr>
              <a:t>Due diligence is continual actions</a:t>
            </a:r>
          </a:p>
          <a:p>
            <a:endParaRPr lang="en-US" dirty="0" smtClean="0"/>
          </a:p>
          <a:p>
            <a:r>
              <a:rPr lang="en-US" dirty="0" smtClean="0"/>
              <a:t>Estimate for the lifespan of a computing equipment is?</a:t>
            </a:r>
          </a:p>
          <a:p>
            <a:pPr lvl="1"/>
            <a:r>
              <a:rPr lang="en-US" dirty="0" smtClean="0"/>
              <a:t> </a:t>
            </a:r>
            <a:r>
              <a:rPr lang="en-US" u="sng" dirty="0" smtClean="0">
                <a:solidFill>
                  <a:srgbClr val="FF6600"/>
                </a:solidFill>
              </a:rPr>
              <a:t>Mean Time Between failures (MTBF)</a:t>
            </a:r>
          </a:p>
          <a:p>
            <a:endParaRPr lang="en-US" dirty="0" smtClean="0"/>
          </a:p>
          <a:p>
            <a:r>
              <a:rPr lang="en-US" dirty="0" smtClean="0"/>
              <a:t>Estimate for the amount of time to repair a computing equipment is?</a:t>
            </a:r>
          </a:p>
          <a:p>
            <a:pPr lvl="1"/>
            <a:r>
              <a:rPr lang="en-US" dirty="0" smtClean="0"/>
              <a:t> </a:t>
            </a:r>
            <a:r>
              <a:rPr lang="en-US" u="sng" dirty="0" smtClean="0">
                <a:solidFill>
                  <a:srgbClr val="FF6600"/>
                </a:solidFill>
              </a:rPr>
              <a:t>Mean Time To Repair (MTTR)</a:t>
            </a:r>
          </a:p>
          <a:p>
            <a:endParaRPr lang="en-US" dirty="0" smtClean="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42</a:t>
            </a:fld>
            <a:r>
              <a:rPr lang="en-US" smtClean="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Recovery that involves human intervention to return a system back to a secure state is called?</a:t>
            </a:r>
          </a:p>
          <a:p>
            <a:pPr lvl="1"/>
            <a:r>
              <a:rPr lang="en-US" dirty="0" smtClean="0"/>
              <a:t>  </a:t>
            </a:r>
          </a:p>
          <a:p>
            <a:endParaRPr lang="en-US" dirty="0" smtClean="0"/>
          </a:p>
          <a:p>
            <a:r>
              <a:rPr lang="en-US" dirty="0" smtClean="0"/>
              <a:t>Automated system recovery without undue loss is called?</a:t>
            </a:r>
          </a:p>
          <a:p>
            <a:pPr lvl="1"/>
            <a:r>
              <a:rPr lang="en-US" dirty="0" smtClean="0"/>
              <a:t>  </a:t>
            </a:r>
          </a:p>
          <a:p>
            <a:endParaRPr lang="en-US" dirty="0" smtClean="0"/>
          </a:p>
          <a:p>
            <a:r>
              <a:rPr lang="en-US" dirty="0" smtClean="0"/>
              <a:t>What are the three types of data backup?</a:t>
            </a:r>
          </a:p>
          <a:p>
            <a:pPr lvl="1"/>
            <a:r>
              <a:rPr lang="en-US" dirty="0" smtClean="0"/>
              <a:t>  </a:t>
            </a:r>
          </a:p>
          <a:p>
            <a:pPr lvl="1"/>
            <a:r>
              <a:rPr lang="en-US" dirty="0" smtClean="0"/>
              <a:t>  </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43</a:t>
            </a:fld>
            <a:r>
              <a:rPr lang="en-US" smtClean="0"/>
              <a:t> -</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Recovery that involves human intervention to return a system back to a secure state is called?</a:t>
            </a:r>
          </a:p>
          <a:p>
            <a:pPr lvl="1"/>
            <a:r>
              <a:rPr lang="en-US" dirty="0" smtClean="0"/>
              <a:t> </a:t>
            </a:r>
            <a:r>
              <a:rPr lang="en-US" u="sng" dirty="0" smtClean="0">
                <a:solidFill>
                  <a:srgbClr val="FF6600"/>
                </a:solidFill>
              </a:rPr>
              <a:t>Manual recovery</a:t>
            </a:r>
          </a:p>
          <a:p>
            <a:endParaRPr lang="en-US" dirty="0" smtClean="0"/>
          </a:p>
          <a:p>
            <a:r>
              <a:rPr lang="en-US" dirty="0" smtClean="0"/>
              <a:t>Automated system recovery without undue loss is called?</a:t>
            </a:r>
          </a:p>
          <a:p>
            <a:pPr lvl="1"/>
            <a:r>
              <a:rPr lang="en-US" dirty="0" smtClean="0"/>
              <a:t> </a:t>
            </a:r>
            <a:r>
              <a:rPr lang="en-US" u="sng" dirty="0" smtClean="0">
                <a:solidFill>
                  <a:srgbClr val="FF6600"/>
                </a:solidFill>
              </a:rPr>
              <a:t>Automated recovery without undue loss</a:t>
            </a:r>
          </a:p>
          <a:p>
            <a:endParaRPr lang="en-US" dirty="0" smtClean="0"/>
          </a:p>
          <a:p>
            <a:r>
              <a:rPr lang="en-US" dirty="0" smtClean="0"/>
              <a:t>What are the three types of data backup?</a:t>
            </a:r>
          </a:p>
          <a:p>
            <a:pPr lvl="1"/>
            <a:r>
              <a:rPr lang="en-US" dirty="0" smtClean="0"/>
              <a:t> </a:t>
            </a:r>
            <a:r>
              <a:rPr lang="en-US" u="sng" dirty="0" smtClean="0">
                <a:solidFill>
                  <a:srgbClr val="FF6600"/>
                </a:solidFill>
              </a:rPr>
              <a:t>Full volume backup</a:t>
            </a:r>
          </a:p>
          <a:p>
            <a:pPr lvl="1"/>
            <a:r>
              <a:rPr lang="en-US" dirty="0" smtClean="0"/>
              <a:t> </a:t>
            </a:r>
            <a:r>
              <a:rPr lang="en-US" u="sng" dirty="0" smtClean="0">
                <a:solidFill>
                  <a:srgbClr val="FF6600"/>
                </a:solidFill>
              </a:rPr>
              <a:t>Differential backup</a:t>
            </a:r>
          </a:p>
          <a:p>
            <a:pPr lvl="1"/>
            <a:r>
              <a:rPr lang="en-US" dirty="0" smtClean="0"/>
              <a:t> </a:t>
            </a:r>
            <a:r>
              <a:rPr lang="en-US" u="sng" dirty="0" smtClean="0">
                <a:solidFill>
                  <a:srgbClr val="FF6600"/>
                </a:solidFill>
              </a:rPr>
              <a:t>Incremental backup</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44</a:t>
            </a:fld>
            <a:r>
              <a:rPr lang="en-US" smtClean="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ECE23AE2-6331-49B7-935F-16448C75CC97}" type="slidenum">
              <a:rPr lang="en-US"/>
              <a:pPr/>
              <a:t>45</a:t>
            </a:fld>
            <a:r>
              <a:rPr lang="en-US"/>
              <a:t> -</a:t>
            </a:r>
          </a:p>
        </p:txBody>
      </p:sp>
      <p:sp>
        <p:nvSpPr>
          <p:cNvPr id="463874" name="Rectangle 2"/>
          <p:cNvSpPr>
            <a:spLocks noGrp="1" noChangeArrowheads="1"/>
          </p:cNvSpPr>
          <p:nvPr>
            <p:ph type="title"/>
          </p:nvPr>
        </p:nvSpPr>
        <p:spPr/>
        <p:txBody>
          <a:bodyPr/>
          <a:lstStyle/>
          <a:p>
            <a:r>
              <a:rPr lang="en-US" sz="1200"/>
              <a:t>Security Controls &amp; Countermeasures</a:t>
            </a:r>
            <a:br>
              <a:rPr lang="en-US" sz="1200"/>
            </a:br>
            <a:r>
              <a:rPr lang="en-US"/>
              <a:t>Controls for System and Information Integrity</a:t>
            </a:r>
            <a:r>
              <a:rPr lang="en-US" sz="1200"/>
              <a:t>…(1/2)</a:t>
            </a:r>
          </a:p>
        </p:txBody>
      </p:sp>
      <p:sp>
        <p:nvSpPr>
          <p:cNvPr id="463875" name="Rectangle 3"/>
          <p:cNvSpPr>
            <a:spLocks noGrp="1" noChangeArrowheads="1"/>
          </p:cNvSpPr>
          <p:nvPr>
            <p:ph type="body" idx="1"/>
          </p:nvPr>
        </p:nvSpPr>
        <p:spPr>
          <a:xfrm>
            <a:off x="685800" y="1143000"/>
            <a:ext cx="8229600" cy="5181600"/>
          </a:xfrm>
        </p:spPr>
        <p:txBody>
          <a:bodyPr/>
          <a:lstStyle/>
          <a:p>
            <a:pPr>
              <a:lnSpc>
                <a:spcPct val="90000"/>
              </a:lnSpc>
            </a:pPr>
            <a:r>
              <a:rPr lang="en-US" dirty="0"/>
              <a:t>Directive controls:</a:t>
            </a:r>
          </a:p>
          <a:p>
            <a:pPr lvl="1">
              <a:lnSpc>
                <a:spcPct val="90000"/>
              </a:lnSpc>
            </a:pPr>
            <a:r>
              <a:rPr lang="en-US" dirty="0"/>
              <a:t>System and information integrity </a:t>
            </a:r>
            <a:r>
              <a:rPr lang="en-US" u="sng" dirty="0">
                <a:solidFill>
                  <a:srgbClr val="FF6600"/>
                </a:solidFill>
              </a:rPr>
              <a:t>policy and procedures</a:t>
            </a:r>
            <a:r>
              <a:rPr lang="en-US" dirty="0">
                <a:solidFill>
                  <a:srgbClr val="000099"/>
                </a:solidFill>
              </a:rPr>
              <a:t>.</a:t>
            </a:r>
          </a:p>
          <a:p>
            <a:pPr lvl="2">
              <a:lnSpc>
                <a:spcPct val="90000"/>
              </a:lnSpc>
            </a:pPr>
            <a:r>
              <a:rPr lang="en-US" dirty="0"/>
              <a:t>Define users (non-privilege &amp; privilege) rules of behavior</a:t>
            </a:r>
          </a:p>
          <a:p>
            <a:pPr lvl="2">
              <a:lnSpc>
                <a:spcPct val="90000"/>
              </a:lnSpc>
            </a:pPr>
            <a:r>
              <a:rPr lang="en-US" dirty="0"/>
              <a:t>Define systems rules of behavior</a:t>
            </a:r>
          </a:p>
          <a:p>
            <a:pPr>
              <a:lnSpc>
                <a:spcPct val="90000"/>
              </a:lnSpc>
            </a:pPr>
            <a:r>
              <a:rPr lang="en-US" dirty="0"/>
              <a:t>Preventive controls:</a:t>
            </a:r>
          </a:p>
          <a:p>
            <a:pPr lvl="1">
              <a:lnSpc>
                <a:spcPct val="90000"/>
              </a:lnSpc>
            </a:pPr>
            <a:r>
              <a:rPr lang="en-US" dirty="0"/>
              <a:t>“Harden” systems </a:t>
            </a:r>
          </a:p>
          <a:p>
            <a:pPr lvl="1">
              <a:lnSpc>
                <a:spcPct val="90000"/>
              </a:lnSpc>
              <a:buClr>
                <a:srgbClr val="000099"/>
              </a:buClr>
            </a:pPr>
            <a:r>
              <a:rPr lang="en-US" u="sng" dirty="0">
                <a:solidFill>
                  <a:srgbClr val="FF6600"/>
                </a:solidFill>
              </a:rPr>
              <a:t>Malicious code protection</a:t>
            </a:r>
            <a:r>
              <a:rPr lang="en-US" dirty="0"/>
              <a:t>: periodic update of anti-virus signatures</a:t>
            </a:r>
          </a:p>
          <a:p>
            <a:pPr lvl="1">
              <a:lnSpc>
                <a:spcPct val="90000"/>
              </a:lnSpc>
              <a:buClr>
                <a:srgbClr val="000099"/>
              </a:buClr>
            </a:pPr>
            <a:r>
              <a:rPr lang="en-US" u="sng" dirty="0">
                <a:solidFill>
                  <a:srgbClr val="FF6600"/>
                </a:solidFill>
              </a:rPr>
              <a:t>Intrusion prevention</a:t>
            </a:r>
            <a:r>
              <a:rPr lang="en-US" dirty="0"/>
              <a:t> tools &amp; techniques (IPS, file integrity tools)</a:t>
            </a:r>
          </a:p>
          <a:p>
            <a:pPr lvl="1">
              <a:lnSpc>
                <a:spcPct val="90000"/>
              </a:lnSpc>
              <a:buClr>
                <a:srgbClr val="000099"/>
              </a:buClr>
            </a:pPr>
            <a:r>
              <a:rPr lang="en-US" dirty="0"/>
              <a:t>Issuance of </a:t>
            </a:r>
            <a:r>
              <a:rPr lang="en-US" u="sng" dirty="0">
                <a:solidFill>
                  <a:srgbClr val="FF6600"/>
                </a:solidFill>
              </a:rPr>
              <a:t>security alerts and advisories</a:t>
            </a:r>
            <a:r>
              <a:rPr lang="en-US" dirty="0">
                <a:solidFill>
                  <a:srgbClr val="000099"/>
                </a:solidFill>
              </a:rPr>
              <a:t> (situation awareness)</a:t>
            </a:r>
          </a:p>
          <a:p>
            <a:pPr lvl="1">
              <a:lnSpc>
                <a:spcPct val="90000"/>
              </a:lnSpc>
              <a:buClr>
                <a:srgbClr val="000099"/>
              </a:buClr>
            </a:pPr>
            <a:r>
              <a:rPr lang="en-US" dirty="0"/>
              <a:t>Information records handling and retention</a:t>
            </a:r>
          </a:p>
          <a:p>
            <a:pPr lvl="2">
              <a:lnSpc>
                <a:spcPct val="90000"/>
              </a:lnSpc>
              <a:buClr>
                <a:srgbClr val="000099"/>
              </a:buClr>
            </a:pPr>
            <a:r>
              <a:rPr lang="en-US" dirty="0"/>
              <a:t>CM system baseline (i.e. hardware </a:t>
            </a:r>
            <a:r>
              <a:rPr lang="en-US" dirty="0" smtClean="0"/>
              <a:t>configuration items (CI’s) </a:t>
            </a:r>
            <a:r>
              <a:rPr lang="en-US" dirty="0"/>
              <a:t>&amp; software CIs)</a:t>
            </a:r>
          </a:p>
          <a:p>
            <a:pPr lvl="2">
              <a:lnSpc>
                <a:spcPct val="90000"/>
              </a:lnSpc>
              <a:buClr>
                <a:srgbClr val="000099"/>
              </a:buClr>
            </a:pPr>
            <a:r>
              <a:rPr lang="en-US" dirty="0"/>
              <a:t>System log retention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7901E052-8D7B-4BEA-83A6-425CDFC78F46}" type="slidenum">
              <a:rPr lang="en-US"/>
              <a:pPr/>
              <a:t>46</a:t>
            </a:fld>
            <a:r>
              <a:rPr lang="en-US"/>
              <a:t> -</a:t>
            </a:r>
          </a:p>
        </p:txBody>
      </p:sp>
      <p:sp>
        <p:nvSpPr>
          <p:cNvPr id="465922" name="Rectangle 2"/>
          <p:cNvSpPr>
            <a:spLocks noGrp="1" noChangeArrowheads="1"/>
          </p:cNvSpPr>
          <p:nvPr>
            <p:ph type="title"/>
          </p:nvPr>
        </p:nvSpPr>
        <p:spPr/>
        <p:txBody>
          <a:bodyPr/>
          <a:lstStyle/>
          <a:p>
            <a:r>
              <a:rPr lang="en-US" sz="1200" dirty="0"/>
              <a:t>Security Controls &amp; Countermeasures</a:t>
            </a:r>
            <a:br>
              <a:rPr lang="en-US" sz="1200" dirty="0"/>
            </a:br>
            <a:r>
              <a:rPr lang="en-US" dirty="0"/>
              <a:t>Controls for System and Information Integrity</a:t>
            </a:r>
            <a:r>
              <a:rPr lang="en-US" sz="1200" dirty="0"/>
              <a:t>…(2/2)</a:t>
            </a:r>
          </a:p>
        </p:txBody>
      </p:sp>
      <p:sp>
        <p:nvSpPr>
          <p:cNvPr id="465923" name="Rectangle 3"/>
          <p:cNvSpPr>
            <a:spLocks noGrp="1" noChangeArrowheads="1"/>
          </p:cNvSpPr>
          <p:nvPr>
            <p:ph type="body" idx="1"/>
          </p:nvPr>
        </p:nvSpPr>
        <p:spPr>
          <a:xfrm>
            <a:off x="685800" y="1143000"/>
            <a:ext cx="8229600" cy="5181600"/>
          </a:xfrm>
        </p:spPr>
        <p:txBody>
          <a:bodyPr/>
          <a:lstStyle/>
          <a:p>
            <a:pPr>
              <a:lnSpc>
                <a:spcPct val="90000"/>
              </a:lnSpc>
            </a:pPr>
            <a:r>
              <a:rPr lang="en-US" dirty="0"/>
              <a:t>Detective controls:</a:t>
            </a:r>
          </a:p>
          <a:p>
            <a:pPr lvl="1">
              <a:lnSpc>
                <a:spcPct val="90000"/>
              </a:lnSpc>
              <a:buClr>
                <a:srgbClr val="000099"/>
              </a:buClr>
            </a:pPr>
            <a:r>
              <a:rPr lang="en-US" u="sng" dirty="0">
                <a:solidFill>
                  <a:srgbClr val="FF6600"/>
                </a:solidFill>
              </a:rPr>
              <a:t>Intrusion detection</a:t>
            </a:r>
            <a:r>
              <a:rPr lang="en-US" dirty="0"/>
              <a:t> tools &amp; techniques.</a:t>
            </a:r>
          </a:p>
          <a:p>
            <a:pPr lvl="1">
              <a:lnSpc>
                <a:spcPct val="90000"/>
              </a:lnSpc>
              <a:buClr>
                <a:srgbClr val="000099"/>
              </a:buClr>
            </a:pPr>
            <a:r>
              <a:rPr lang="en-US" u="sng" dirty="0">
                <a:solidFill>
                  <a:srgbClr val="FF6600"/>
                </a:solidFill>
              </a:rPr>
              <a:t>Monitor system changes</a:t>
            </a:r>
            <a:r>
              <a:rPr lang="en-US" dirty="0">
                <a:solidFill>
                  <a:srgbClr val="000099"/>
                </a:solidFill>
              </a:rPr>
              <a:t>.</a:t>
            </a:r>
          </a:p>
          <a:p>
            <a:pPr lvl="1">
              <a:lnSpc>
                <a:spcPct val="90000"/>
              </a:lnSpc>
              <a:buClr>
                <a:srgbClr val="000099"/>
              </a:buClr>
            </a:pPr>
            <a:r>
              <a:rPr lang="en-US" u="sng" dirty="0">
                <a:solidFill>
                  <a:srgbClr val="FF6600"/>
                </a:solidFill>
              </a:rPr>
              <a:t>Monitor user access</a:t>
            </a:r>
            <a:r>
              <a:rPr lang="en-US" dirty="0"/>
              <a:t> (non-privilege &amp; privilege).</a:t>
            </a:r>
          </a:p>
          <a:p>
            <a:pPr lvl="1">
              <a:lnSpc>
                <a:spcPct val="90000"/>
              </a:lnSpc>
              <a:buClr>
                <a:srgbClr val="000099"/>
              </a:buClr>
            </a:pPr>
            <a:r>
              <a:rPr lang="en-US" dirty="0"/>
              <a:t>Security functionality verification</a:t>
            </a:r>
          </a:p>
          <a:p>
            <a:pPr lvl="2">
              <a:lnSpc>
                <a:spcPct val="90000"/>
              </a:lnSpc>
              <a:buClr>
                <a:srgbClr val="000099"/>
              </a:buClr>
            </a:pPr>
            <a:r>
              <a:rPr lang="en-US" u="sng" dirty="0">
                <a:solidFill>
                  <a:srgbClr val="FF6600"/>
                </a:solidFill>
              </a:rPr>
              <a:t>Security audits</a:t>
            </a:r>
            <a:r>
              <a:rPr lang="en-US" dirty="0"/>
              <a:t> for </a:t>
            </a:r>
            <a:r>
              <a:rPr lang="en-US" dirty="0" smtClean="0"/>
              <a:t>compliance.</a:t>
            </a:r>
            <a:endParaRPr lang="en-US" dirty="0"/>
          </a:p>
          <a:p>
            <a:pPr lvl="2">
              <a:lnSpc>
                <a:spcPct val="90000"/>
              </a:lnSpc>
              <a:buClr>
                <a:srgbClr val="000099"/>
              </a:buClr>
            </a:pPr>
            <a:r>
              <a:rPr lang="en-US" dirty="0"/>
              <a:t>Periodic </a:t>
            </a:r>
            <a:r>
              <a:rPr lang="en-US" u="sng" dirty="0">
                <a:solidFill>
                  <a:srgbClr val="FF6600"/>
                </a:solidFill>
              </a:rPr>
              <a:t>security assessments</a:t>
            </a:r>
            <a:r>
              <a:rPr lang="en-US" dirty="0"/>
              <a:t> (to identify potential vulnerabilities &amp; mitigate potential exposure).</a:t>
            </a:r>
          </a:p>
          <a:p>
            <a:pPr>
              <a:lnSpc>
                <a:spcPct val="90000"/>
              </a:lnSpc>
              <a:buClr>
                <a:srgbClr val="000099"/>
              </a:buClr>
            </a:pPr>
            <a:r>
              <a:rPr lang="en-US" dirty="0"/>
              <a:t>Corrective controls:</a:t>
            </a:r>
          </a:p>
          <a:p>
            <a:pPr lvl="1">
              <a:lnSpc>
                <a:spcPct val="90000"/>
              </a:lnSpc>
              <a:buClr>
                <a:srgbClr val="000099"/>
              </a:buClr>
            </a:pPr>
            <a:r>
              <a:rPr lang="en-US" dirty="0"/>
              <a:t>Practice </a:t>
            </a:r>
            <a:r>
              <a:rPr lang="en-US" u="sng" dirty="0">
                <a:solidFill>
                  <a:srgbClr val="FF6600"/>
                </a:solidFill>
              </a:rPr>
              <a:t>change control</a:t>
            </a:r>
            <a:r>
              <a:rPr lang="en-US" dirty="0"/>
              <a:t> for change management.</a:t>
            </a:r>
          </a:p>
          <a:p>
            <a:pPr lvl="1">
              <a:lnSpc>
                <a:spcPct val="90000"/>
              </a:lnSpc>
              <a:buClr>
                <a:srgbClr val="000099"/>
              </a:buClr>
            </a:pPr>
            <a:r>
              <a:rPr lang="en-US" u="sng" dirty="0">
                <a:solidFill>
                  <a:srgbClr val="FF6600"/>
                </a:solidFill>
              </a:rPr>
              <a:t>Limit access</a:t>
            </a:r>
            <a:r>
              <a:rPr lang="en-US" dirty="0"/>
              <a:t> to CM library of </a:t>
            </a:r>
            <a:r>
              <a:rPr lang="en-US" u="sng" dirty="0">
                <a:solidFill>
                  <a:srgbClr val="FF6600"/>
                </a:solidFill>
              </a:rPr>
              <a:t>baseline configuration</a:t>
            </a:r>
            <a:r>
              <a:rPr lang="en-US" dirty="0"/>
              <a:t>.</a:t>
            </a:r>
          </a:p>
          <a:p>
            <a:pPr>
              <a:lnSpc>
                <a:spcPct val="90000"/>
              </a:lnSpc>
              <a:buClr>
                <a:srgbClr val="000099"/>
              </a:buClr>
            </a:pPr>
            <a:r>
              <a:rPr lang="en-US" dirty="0"/>
              <a:t>Recovery controls:</a:t>
            </a:r>
          </a:p>
          <a:p>
            <a:pPr lvl="1">
              <a:lnSpc>
                <a:spcPct val="90000"/>
              </a:lnSpc>
              <a:buClr>
                <a:srgbClr val="000099"/>
              </a:buClr>
            </a:pPr>
            <a:r>
              <a:rPr lang="en-US" dirty="0"/>
              <a:t>Perform </a:t>
            </a:r>
            <a:r>
              <a:rPr lang="en-US" u="sng" dirty="0">
                <a:solidFill>
                  <a:srgbClr val="FF6600"/>
                </a:solidFill>
              </a:rPr>
              <a:t>trusted recovery</a:t>
            </a:r>
            <a:r>
              <a:rPr lang="en-US" dirty="0">
                <a:solidFill>
                  <a:srgbClr val="000099"/>
                </a:solidFill>
              </a:rPr>
              <a:t>.</a:t>
            </a:r>
          </a:p>
          <a:p>
            <a:pPr lvl="1">
              <a:lnSpc>
                <a:spcPct val="90000"/>
              </a:lnSpc>
              <a:buClr>
                <a:srgbClr val="000099"/>
              </a:buClr>
            </a:pPr>
            <a:r>
              <a:rPr lang="en-US" dirty="0"/>
              <a:t>Obtain baseline from CM.</a:t>
            </a:r>
          </a:p>
          <a:p>
            <a:pPr>
              <a:lnSpc>
                <a:spcPct val="90000"/>
              </a:lnSpc>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0"/>
          </p:nvPr>
        </p:nvSpPr>
        <p:spPr/>
        <p:txBody>
          <a:bodyPr/>
          <a:lstStyle/>
          <a:p>
            <a:r>
              <a:rPr lang="en-US"/>
              <a:t>- </a:t>
            </a:r>
            <a:fld id="{23E3E48E-61C7-41A0-A2C8-AC957E8811D9}" type="slidenum">
              <a:rPr lang="en-US"/>
              <a:pPr/>
              <a:t>47</a:t>
            </a:fld>
            <a:r>
              <a:rPr lang="en-US"/>
              <a:t> -</a:t>
            </a:r>
          </a:p>
        </p:txBody>
      </p:sp>
      <p:sp>
        <p:nvSpPr>
          <p:cNvPr id="482306"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Controls for System and Information Integrity – Redundant </a:t>
            </a:r>
            <a:r>
              <a:rPr lang="en-US" dirty="0"/>
              <a:t>Array of Inexpensive Disks (RAID)</a:t>
            </a:r>
          </a:p>
        </p:txBody>
      </p:sp>
      <p:sp>
        <p:nvSpPr>
          <p:cNvPr id="482307" name="Rectangle 3"/>
          <p:cNvSpPr>
            <a:spLocks noGrp="1" noChangeArrowheads="1"/>
          </p:cNvSpPr>
          <p:nvPr>
            <p:ph type="body" sz="half" idx="1"/>
          </p:nvPr>
        </p:nvSpPr>
        <p:spPr>
          <a:xfrm>
            <a:off x="685800" y="1143000"/>
            <a:ext cx="7772400" cy="876300"/>
          </a:xfrm>
        </p:spPr>
        <p:txBody>
          <a:bodyPr/>
          <a:lstStyle/>
          <a:p>
            <a:r>
              <a:rPr lang="en-US"/>
              <a:t>RAID Level Descriptions</a:t>
            </a:r>
          </a:p>
          <a:p>
            <a:pPr lvl="1">
              <a:buFontTx/>
              <a:buNone/>
            </a:pPr>
            <a:endParaRPr lang="en-US"/>
          </a:p>
        </p:txBody>
      </p:sp>
      <p:graphicFrame>
        <p:nvGraphicFramePr>
          <p:cNvPr id="482334" name="Group 30"/>
          <p:cNvGraphicFramePr>
            <a:graphicFrameLocks noGrp="1"/>
          </p:cNvGraphicFramePr>
          <p:nvPr>
            <p:ph sz="half" idx="2"/>
          </p:nvPr>
        </p:nvGraphicFramePr>
        <p:xfrm>
          <a:off x="685800" y="1676400"/>
          <a:ext cx="7924800" cy="4485323"/>
        </p:xfrm>
        <a:graphic>
          <a:graphicData uri="http://schemas.openxmlformats.org/drawingml/2006/table">
            <a:tbl>
              <a:tblPr/>
              <a:tblGrid>
                <a:gridCol w="1066800"/>
                <a:gridCol w="6858000"/>
              </a:tblGrid>
              <a:tr h="454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j-lt"/>
                        </a:rPr>
                        <a:t>RAID Level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j-lt"/>
                        </a:rPr>
                        <a:t>Description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99"/>
                          </a:solidFill>
                          <a:effectLst/>
                          <a:latin typeface="Arial Narrow" pitchFamily="34" charset="0"/>
                        </a:rPr>
                        <a:t>0</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sng" strike="noStrike" cap="none" normalizeH="0" baseline="0" dirty="0" smtClean="0">
                          <a:ln>
                            <a:noFill/>
                          </a:ln>
                          <a:solidFill>
                            <a:srgbClr val="FF6600"/>
                          </a:solidFill>
                          <a:effectLst/>
                          <a:latin typeface="Arial Narrow" pitchFamily="34" charset="0"/>
                        </a:rPr>
                        <a:t>Striping</a:t>
                      </a:r>
                      <a:r>
                        <a:rPr kumimoji="0" lang="en-US" sz="1600" b="0" i="0" u="none" strike="noStrike" cap="none" normalizeH="0" baseline="0" dirty="0" smtClean="0">
                          <a:ln>
                            <a:noFill/>
                          </a:ln>
                          <a:solidFill>
                            <a:srgbClr val="003399"/>
                          </a:solidFill>
                          <a:effectLst/>
                          <a:latin typeface="Arial Narrow" pitchFamily="34" charset="0"/>
                        </a:rPr>
                        <a:t>.  Stripes data across all disks.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99"/>
                          </a:solidFill>
                          <a:effectLst/>
                          <a:latin typeface="Arial Narrow" pitchFamily="34" charset="0"/>
                        </a:rPr>
                        <a:t>1</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sng" strike="noStrike" cap="none" normalizeH="0" baseline="0" dirty="0" smtClean="0">
                          <a:ln>
                            <a:noFill/>
                          </a:ln>
                          <a:solidFill>
                            <a:srgbClr val="FF6600"/>
                          </a:solidFill>
                          <a:effectLst/>
                          <a:latin typeface="Arial Narrow" pitchFamily="34" charset="0"/>
                        </a:rPr>
                        <a:t>Mirroring</a:t>
                      </a:r>
                      <a:r>
                        <a:rPr kumimoji="0" lang="en-US" sz="1600" b="0" i="0" u="none" strike="noStrike" cap="none" normalizeH="0" baseline="0" dirty="0" smtClean="0">
                          <a:ln>
                            <a:noFill/>
                          </a:ln>
                          <a:solidFill>
                            <a:srgbClr val="003399"/>
                          </a:solidFill>
                          <a:effectLst/>
                          <a:latin typeface="Arial Narrow" pitchFamily="34" charset="0"/>
                        </a:rPr>
                        <a:t>.  Mirroring data from one disk to another (i.e. hot spare).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452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99"/>
                          </a:solidFill>
                          <a:effectLst/>
                          <a:latin typeface="Arial Narrow" pitchFamily="34" charset="0"/>
                        </a:rPr>
                        <a:t>2</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sng" strike="noStrike" cap="none" normalizeH="0" baseline="0" smtClean="0">
                          <a:ln>
                            <a:noFill/>
                          </a:ln>
                          <a:solidFill>
                            <a:srgbClr val="FF6600"/>
                          </a:solidFill>
                          <a:effectLst/>
                          <a:latin typeface="Arial Narrow" pitchFamily="34" charset="0"/>
                        </a:rPr>
                        <a:t>Hamming code parity</a:t>
                      </a:r>
                      <a:r>
                        <a:rPr kumimoji="0" lang="en-US" sz="1600" b="0" i="0" u="none" strike="noStrike" cap="none" normalizeH="0" baseline="0" smtClean="0">
                          <a:ln>
                            <a:noFill/>
                          </a:ln>
                          <a:solidFill>
                            <a:srgbClr val="003399"/>
                          </a:solidFill>
                          <a:effectLst/>
                          <a:latin typeface="Arial Narrow" pitchFamily="34" charset="0"/>
                        </a:rPr>
                        <a:t>.  Bit-interleaves data across multiple disks with error correcting code (ECC) created using a Hamming code.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3399"/>
                          </a:solidFill>
                          <a:effectLst/>
                          <a:latin typeface="Arial Narrow" pitchFamily="34" charset="0"/>
                        </a:rPr>
                        <a:t>3</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sng" strike="noStrike" cap="none" normalizeH="0" baseline="0" smtClean="0">
                          <a:ln>
                            <a:noFill/>
                          </a:ln>
                          <a:solidFill>
                            <a:srgbClr val="FF6600"/>
                          </a:solidFill>
                          <a:effectLst/>
                          <a:latin typeface="Arial Narrow" pitchFamily="34" charset="0"/>
                        </a:rPr>
                        <a:t>Byte level parity</a:t>
                      </a:r>
                      <a:r>
                        <a:rPr kumimoji="0" lang="en-US" sz="1600" b="0" i="0" u="none" strike="noStrike" cap="none" normalizeH="0" baseline="0" smtClean="0">
                          <a:ln>
                            <a:noFill/>
                          </a:ln>
                          <a:solidFill>
                            <a:srgbClr val="003399"/>
                          </a:solidFill>
                          <a:effectLst/>
                          <a:latin typeface="Arial Narrow" pitchFamily="34" charset="0"/>
                        </a:rPr>
                        <a:t>.  Stripes data across multiple drives &amp; write parity to a dedicated drive.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454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Narrow" pitchFamily="34" charset="0"/>
                        </a:rPr>
                        <a:t>4</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sng" strike="noStrike" cap="none" normalizeH="0" baseline="0" dirty="0" smtClean="0">
                          <a:ln>
                            <a:noFill/>
                          </a:ln>
                          <a:solidFill>
                            <a:srgbClr val="FF6600"/>
                          </a:solidFill>
                          <a:effectLst/>
                          <a:latin typeface="Arial Narrow" pitchFamily="34" charset="0"/>
                        </a:rPr>
                        <a:t>Block level parity</a:t>
                      </a:r>
                      <a:r>
                        <a:rPr kumimoji="0" lang="en-US" sz="1600" b="0" i="0" u="none" strike="noStrike" cap="none" normalizeH="0" baseline="0" dirty="0" smtClean="0">
                          <a:ln>
                            <a:noFill/>
                          </a:ln>
                          <a:solidFill>
                            <a:srgbClr val="003399"/>
                          </a:solidFill>
                          <a:effectLst/>
                          <a:latin typeface="Arial Narrow" pitchFamily="34" charset="0"/>
                        </a:rPr>
                        <a:t>. Stripes data across multiple drives &amp; write parity to a dedicated drive.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Narrow" pitchFamily="34" charset="0"/>
                        </a:rPr>
                        <a:t>5</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sng" strike="noStrike" cap="none" normalizeH="0" baseline="0" dirty="0" smtClean="0">
                          <a:ln>
                            <a:noFill/>
                          </a:ln>
                          <a:solidFill>
                            <a:srgbClr val="FF6600"/>
                          </a:solidFill>
                          <a:effectLst/>
                          <a:latin typeface="Arial Narrow" pitchFamily="34" charset="0"/>
                        </a:rPr>
                        <a:t>Interleaved parity</a:t>
                      </a:r>
                      <a:r>
                        <a:rPr kumimoji="0" lang="en-US" sz="1600" b="0" i="0" u="none" strike="noStrike" cap="none" normalizeH="0" baseline="0" dirty="0" smtClean="0">
                          <a:ln>
                            <a:noFill/>
                          </a:ln>
                          <a:solidFill>
                            <a:srgbClr val="003399"/>
                          </a:solidFill>
                          <a:effectLst/>
                          <a:latin typeface="Arial Narrow" pitchFamily="34" charset="0"/>
                        </a:rPr>
                        <a:t>.  Stripes data &amp; parity information at block level.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454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Narrow" pitchFamily="34" charset="0"/>
                        </a:rPr>
                        <a:t>6</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sng" strike="noStrike" cap="none" normalizeH="0" baseline="0" dirty="0" smtClean="0">
                          <a:ln>
                            <a:noFill/>
                          </a:ln>
                          <a:solidFill>
                            <a:srgbClr val="FF6600"/>
                          </a:solidFill>
                          <a:effectLst/>
                          <a:latin typeface="Arial Narrow" pitchFamily="34" charset="0"/>
                        </a:rPr>
                        <a:t>Second parity data (or double parity)</a:t>
                      </a:r>
                      <a:r>
                        <a:rPr kumimoji="0" lang="en-US" sz="1600" b="0" i="0" u="none" strike="noStrike" cap="none" normalizeH="0" baseline="0" dirty="0" smtClean="0">
                          <a:ln>
                            <a:noFill/>
                          </a:ln>
                          <a:solidFill>
                            <a:srgbClr val="003399"/>
                          </a:solidFill>
                          <a:effectLst/>
                          <a:latin typeface="Arial Narrow" pitchFamily="34" charset="0"/>
                        </a:rPr>
                        <a:t>. A second set of parity data written on all drives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Narrow" pitchFamily="34" charset="0"/>
                        </a:rPr>
                        <a:t>10</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sng" strike="noStrike" cap="none" normalizeH="0" baseline="0" dirty="0" smtClean="0">
                          <a:ln>
                            <a:noFill/>
                          </a:ln>
                          <a:solidFill>
                            <a:srgbClr val="FF6600"/>
                          </a:solidFill>
                          <a:effectLst/>
                          <a:latin typeface="Arial Narrow" pitchFamily="34" charset="0"/>
                        </a:rPr>
                        <a:t>Striping and mirroring</a:t>
                      </a:r>
                      <a:r>
                        <a:rPr kumimoji="0" lang="en-US" sz="1600" b="0" i="0" u="none" strike="noStrike" cap="none" normalizeH="0" baseline="0" dirty="0" smtClean="0">
                          <a:ln>
                            <a:noFill/>
                          </a:ln>
                          <a:solidFill>
                            <a:srgbClr val="003399"/>
                          </a:solidFill>
                          <a:effectLst/>
                          <a:latin typeface="Arial Narrow" pitchFamily="34" charset="0"/>
                        </a:rPr>
                        <a:t>.  Data are simultaneously mirrored and striped (RAID 0+1) across several drives and can support multiple drive failures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bl>
          </a:graphicData>
        </a:graphic>
      </p:graphicFrame>
      <p:sp>
        <p:nvSpPr>
          <p:cNvPr id="6" name="TextBox 5"/>
          <p:cNvSpPr txBox="1"/>
          <p:nvPr/>
        </p:nvSpPr>
        <p:spPr>
          <a:xfrm>
            <a:off x="3657600" y="6400800"/>
            <a:ext cx="3974165" cy="246221"/>
          </a:xfrm>
          <a:prstGeom prst="rect">
            <a:avLst/>
          </a:prstGeom>
          <a:noFill/>
        </p:spPr>
        <p:txBody>
          <a:bodyPr wrap="none" rtlCol="0">
            <a:spAutoFit/>
          </a:bodyPr>
          <a:lstStyle/>
          <a:p>
            <a:r>
              <a:rPr lang="en-US" sz="1000" b="1" dirty="0" smtClean="0">
                <a:solidFill>
                  <a:srgbClr val="000099"/>
                </a:solidFill>
              </a:rPr>
              <a:t>Reference</a:t>
            </a:r>
            <a:r>
              <a:rPr lang="en-US" sz="1000" dirty="0" smtClean="0">
                <a:solidFill>
                  <a:srgbClr val="000099"/>
                </a:solidFill>
              </a:rPr>
              <a:t>: </a:t>
            </a:r>
            <a:r>
              <a:rPr lang="en-US" sz="1000" i="1" dirty="0" smtClean="0">
                <a:solidFill>
                  <a:srgbClr val="000099"/>
                </a:solidFill>
              </a:rPr>
              <a:t>CISSP All-in-One Exam Guide</a:t>
            </a:r>
            <a:r>
              <a:rPr lang="en-US" sz="1000" dirty="0" smtClean="0">
                <a:solidFill>
                  <a:srgbClr val="000099"/>
                </a:solidFill>
              </a:rPr>
              <a:t>, 5</a:t>
            </a:r>
            <a:r>
              <a:rPr lang="en-US" sz="1000" baseline="30000" dirty="0" smtClean="0">
                <a:solidFill>
                  <a:srgbClr val="000099"/>
                </a:solidFill>
              </a:rPr>
              <a:t>th</a:t>
            </a:r>
            <a:r>
              <a:rPr lang="en-US" sz="1000" dirty="0" smtClean="0">
                <a:solidFill>
                  <a:srgbClr val="000099"/>
                </a:solidFill>
              </a:rPr>
              <a:t> Edition, by S. Harris</a:t>
            </a:r>
            <a:endParaRPr lang="en-US" sz="1000" dirty="0">
              <a:solidFill>
                <a:srgbClr val="00009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7322DF83-1953-40E0-8D7F-29C8349BD6B2}" type="slidenum">
              <a:rPr lang="en-US"/>
              <a:pPr/>
              <a:t>48</a:t>
            </a:fld>
            <a:r>
              <a:rPr lang="en-US"/>
              <a:t> -</a:t>
            </a:r>
          </a:p>
        </p:txBody>
      </p:sp>
      <p:sp>
        <p:nvSpPr>
          <p:cNvPr id="467970" name="Rectangle 2"/>
          <p:cNvSpPr>
            <a:spLocks noGrp="1" noChangeArrowheads="1"/>
          </p:cNvSpPr>
          <p:nvPr>
            <p:ph type="title"/>
          </p:nvPr>
        </p:nvSpPr>
        <p:spPr/>
        <p:txBody>
          <a:bodyPr/>
          <a:lstStyle/>
          <a:p>
            <a:r>
              <a:rPr lang="en-US" sz="1200"/>
              <a:t>Security Controls &amp; Countermeasures</a:t>
            </a:r>
            <a:br>
              <a:rPr lang="en-US" sz="1200"/>
            </a:br>
            <a:r>
              <a:rPr lang="en-US"/>
              <a:t>Media Protection</a:t>
            </a:r>
          </a:p>
        </p:txBody>
      </p:sp>
      <p:sp>
        <p:nvSpPr>
          <p:cNvPr id="467971" name="Rectangle 3"/>
          <p:cNvSpPr>
            <a:spLocks noGrp="1" noChangeArrowheads="1"/>
          </p:cNvSpPr>
          <p:nvPr>
            <p:ph type="body" idx="1"/>
          </p:nvPr>
        </p:nvSpPr>
        <p:spPr/>
        <p:txBody>
          <a:bodyPr/>
          <a:lstStyle/>
          <a:p>
            <a:r>
              <a:rPr lang="en-US"/>
              <a:t>Directive controls:</a:t>
            </a:r>
          </a:p>
          <a:p>
            <a:pPr lvl="1">
              <a:buClr>
                <a:srgbClr val="000099"/>
              </a:buClr>
            </a:pPr>
            <a:r>
              <a:rPr lang="en-US" u="sng">
                <a:solidFill>
                  <a:srgbClr val="FF6600"/>
                </a:solidFill>
              </a:rPr>
              <a:t>Media protection</a:t>
            </a:r>
            <a:r>
              <a:rPr lang="en-US" u="sng"/>
              <a:t> </a:t>
            </a:r>
            <a:r>
              <a:rPr lang="en-US" u="sng">
                <a:solidFill>
                  <a:srgbClr val="FF6600"/>
                </a:solidFill>
              </a:rPr>
              <a:t>policy</a:t>
            </a:r>
            <a:r>
              <a:rPr lang="en-US">
                <a:solidFill>
                  <a:srgbClr val="FF6600"/>
                </a:solidFill>
              </a:rPr>
              <a:t> </a:t>
            </a:r>
            <a:r>
              <a:rPr lang="en-US">
                <a:solidFill>
                  <a:srgbClr val="000099"/>
                </a:solidFill>
              </a:rPr>
              <a:t>and</a:t>
            </a:r>
            <a:r>
              <a:rPr lang="en-US">
                <a:solidFill>
                  <a:srgbClr val="FF6600"/>
                </a:solidFill>
              </a:rPr>
              <a:t> </a:t>
            </a:r>
            <a:r>
              <a:rPr lang="en-US" u="sng">
                <a:solidFill>
                  <a:srgbClr val="FF6600"/>
                </a:solidFill>
              </a:rPr>
              <a:t>procedures</a:t>
            </a:r>
            <a:r>
              <a:rPr lang="en-US">
                <a:solidFill>
                  <a:srgbClr val="000099"/>
                </a:solidFill>
              </a:rPr>
              <a:t>.</a:t>
            </a:r>
          </a:p>
          <a:p>
            <a:pPr lvl="1">
              <a:buClr>
                <a:srgbClr val="000099"/>
              </a:buClr>
            </a:pPr>
            <a:r>
              <a:rPr lang="en-US"/>
              <a:t>Define </a:t>
            </a:r>
            <a:r>
              <a:rPr lang="en-US" u="sng">
                <a:solidFill>
                  <a:srgbClr val="FF6600"/>
                </a:solidFill>
              </a:rPr>
              <a:t>information classifications</a:t>
            </a:r>
            <a:r>
              <a:rPr lang="en-US"/>
              <a:t> (i.e. unclassified, confidential, secret, top secret, or SCI).</a:t>
            </a:r>
          </a:p>
          <a:p>
            <a:pPr>
              <a:buClr>
                <a:srgbClr val="000099"/>
              </a:buClr>
            </a:pPr>
            <a:r>
              <a:rPr lang="en-US"/>
              <a:t>Preventive controls:</a:t>
            </a:r>
          </a:p>
          <a:p>
            <a:pPr lvl="1">
              <a:buClr>
                <a:srgbClr val="000099"/>
              </a:buClr>
            </a:pPr>
            <a:r>
              <a:rPr lang="en-US" u="sng">
                <a:solidFill>
                  <a:srgbClr val="FF6600"/>
                </a:solidFill>
              </a:rPr>
              <a:t>Media labeling</a:t>
            </a:r>
            <a:r>
              <a:rPr lang="en-US">
                <a:solidFill>
                  <a:srgbClr val="000099"/>
                </a:solidFill>
              </a:rPr>
              <a:t>.</a:t>
            </a:r>
          </a:p>
          <a:p>
            <a:pPr lvl="1">
              <a:buClr>
                <a:srgbClr val="000099"/>
              </a:buClr>
            </a:pPr>
            <a:r>
              <a:rPr lang="en-US"/>
              <a:t>Limit </a:t>
            </a:r>
            <a:r>
              <a:rPr lang="en-US" u="sng">
                <a:solidFill>
                  <a:srgbClr val="FF6600"/>
                </a:solidFill>
              </a:rPr>
              <a:t>media access</a:t>
            </a:r>
            <a:r>
              <a:rPr lang="en-US"/>
              <a:t> in accordance to “need-to-know”, and “least privilege” principles.</a:t>
            </a:r>
          </a:p>
          <a:p>
            <a:pPr lvl="1">
              <a:buClr>
                <a:srgbClr val="000099"/>
              </a:buClr>
            </a:pPr>
            <a:r>
              <a:rPr lang="en-US"/>
              <a:t>Define </a:t>
            </a:r>
            <a:r>
              <a:rPr lang="en-US" u="sng">
                <a:solidFill>
                  <a:srgbClr val="FF6600"/>
                </a:solidFill>
              </a:rPr>
              <a:t>media storage</a:t>
            </a:r>
            <a:r>
              <a:rPr lang="en-US"/>
              <a:t>: encryption, location, environment (on-site, off-site), storage period.</a:t>
            </a:r>
          </a:p>
          <a:p>
            <a:pPr lvl="1">
              <a:buClr>
                <a:srgbClr val="000099"/>
              </a:buClr>
            </a:pPr>
            <a:r>
              <a:rPr lang="en-US"/>
              <a:t>Define </a:t>
            </a:r>
            <a:r>
              <a:rPr lang="en-US" u="sng">
                <a:solidFill>
                  <a:srgbClr val="FF6600"/>
                </a:solidFill>
              </a:rPr>
              <a:t>media transport</a:t>
            </a:r>
            <a:r>
              <a:rPr lang="en-US"/>
              <a:t> procedure (i.e. handling of FOUO, Classified information: SCI, NOFORN).</a:t>
            </a:r>
          </a:p>
          <a:p>
            <a:pPr lvl="1">
              <a:buClr>
                <a:srgbClr val="000099"/>
              </a:buClr>
            </a:pPr>
            <a:r>
              <a:rPr lang="en-US" u="sng">
                <a:solidFill>
                  <a:srgbClr val="FF6600"/>
                </a:solidFill>
              </a:rPr>
              <a:t>Media sanitization</a:t>
            </a:r>
            <a:r>
              <a:rPr lang="en-US"/>
              <a:t> (Not delete, but overwrite or degauss).</a:t>
            </a:r>
          </a:p>
          <a:p>
            <a:pPr lvl="1">
              <a:buClr>
                <a:srgbClr val="000099"/>
              </a:buClr>
            </a:pPr>
            <a:r>
              <a:rPr lang="en-US" u="sng">
                <a:solidFill>
                  <a:srgbClr val="FF6600"/>
                </a:solidFill>
              </a:rPr>
              <a:t>Media destruction and disposal</a:t>
            </a:r>
            <a:r>
              <a:rPr lang="en-US">
                <a:solidFill>
                  <a:srgbClr val="000099"/>
                </a:solidFill>
              </a:rPr>
              <a:t>.</a:t>
            </a:r>
          </a:p>
          <a:p>
            <a:endParaRPr lang="en-US">
              <a:solidFill>
                <a:srgbClr val="FF66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84B2C519-0A76-4166-A6B4-2BBD42F91AFD}" type="slidenum">
              <a:rPr lang="en-US"/>
              <a:pPr/>
              <a:t>49</a:t>
            </a:fld>
            <a:r>
              <a:rPr lang="en-US"/>
              <a:t> -</a:t>
            </a:r>
          </a:p>
        </p:txBody>
      </p:sp>
      <p:sp>
        <p:nvSpPr>
          <p:cNvPr id="470018" name="Rectangle 2"/>
          <p:cNvSpPr>
            <a:spLocks noGrp="1" noChangeArrowheads="1"/>
          </p:cNvSpPr>
          <p:nvPr>
            <p:ph type="title"/>
          </p:nvPr>
        </p:nvSpPr>
        <p:spPr/>
        <p:txBody>
          <a:bodyPr/>
          <a:lstStyle/>
          <a:p>
            <a:r>
              <a:rPr lang="en-US" sz="1200"/>
              <a:t>Security Controls &amp; Countermeasures</a:t>
            </a:r>
            <a:br>
              <a:rPr lang="en-US" sz="1200"/>
            </a:br>
            <a:r>
              <a:rPr lang="en-US"/>
              <a:t>Incident Response </a:t>
            </a:r>
            <a:r>
              <a:rPr lang="en-US" sz="1200"/>
              <a:t>…(1/2)</a:t>
            </a:r>
          </a:p>
        </p:txBody>
      </p:sp>
      <p:sp>
        <p:nvSpPr>
          <p:cNvPr id="470019" name="Rectangle 3"/>
          <p:cNvSpPr>
            <a:spLocks noGrp="1" noChangeArrowheads="1"/>
          </p:cNvSpPr>
          <p:nvPr>
            <p:ph type="body" idx="1"/>
          </p:nvPr>
        </p:nvSpPr>
        <p:spPr/>
        <p:txBody>
          <a:bodyPr/>
          <a:lstStyle/>
          <a:p>
            <a:r>
              <a:rPr lang="en-US" dirty="0"/>
              <a:t>Directive controls:</a:t>
            </a:r>
          </a:p>
          <a:p>
            <a:pPr lvl="1">
              <a:buClr>
                <a:srgbClr val="000099"/>
              </a:buClr>
            </a:pPr>
            <a:r>
              <a:rPr lang="en-US" u="sng" dirty="0">
                <a:solidFill>
                  <a:srgbClr val="FF6600"/>
                </a:solidFill>
              </a:rPr>
              <a:t>Incident response policy</a:t>
            </a:r>
            <a:r>
              <a:rPr lang="en-US" dirty="0">
                <a:solidFill>
                  <a:srgbClr val="000099"/>
                </a:solidFill>
              </a:rPr>
              <a:t> and </a:t>
            </a:r>
            <a:r>
              <a:rPr lang="en-US" u="sng" dirty="0">
                <a:solidFill>
                  <a:srgbClr val="FF6600"/>
                </a:solidFill>
              </a:rPr>
              <a:t>procedures</a:t>
            </a:r>
            <a:r>
              <a:rPr lang="en-US" dirty="0">
                <a:solidFill>
                  <a:srgbClr val="000099"/>
                </a:solidFill>
              </a:rPr>
              <a:t>.</a:t>
            </a:r>
          </a:p>
          <a:p>
            <a:pPr lvl="1">
              <a:buClr>
                <a:srgbClr val="000099"/>
              </a:buClr>
            </a:pPr>
            <a:r>
              <a:rPr lang="en-US" dirty="0"/>
              <a:t>Create a Computer Security Incident Response Team (</a:t>
            </a:r>
            <a:r>
              <a:rPr lang="en-US" dirty="0">
                <a:solidFill>
                  <a:srgbClr val="FF6600"/>
                </a:solidFill>
              </a:rPr>
              <a:t>CSIRT/CIRT/CERT</a:t>
            </a:r>
            <a:r>
              <a:rPr lang="en-US" dirty="0"/>
              <a:t>).</a:t>
            </a:r>
          </a:p>
          <a:p>
            <a:pPr lvl="1">
              <a:buClr>
                <a:srgbClr val="000099"/>
              </a:buClr>
            </a:pPr>
            <a:r>
              <a:rPr lang="en-US" dirty="0"/>
              <a:t>Define levels of </a:t>
            </a:r>
            <a:r>
              <a:rPr lang="en-US" u="sng" dirty="0">
                <a:solidFill>
                  <a:srgbClr val="FF6600"/>
                </a:solidFill>
              </a:rPr>
              <a:t>security response measures</a:t>
            </a:r>
            <a:r>
              <a:rPr lang="en-US" dirty="0"/>
              <a:t> to maintain security posture. (e.g. INFOCON).</a:t>
            </a:r>
          </a:p>
          <a:p>
            <a:pPr>
              <a:buClr>
                <a:srgbClr val="000099"/>
              </a:buClr>
            </a:pPr>
            <a:r>
              <a:rPr lang="en-US" dirty="0"/>
              <a:t>Preventive controls:</a:t>
            </a:r>
          </a:p>
          <a:p>
            <a:pPr lvl="1">
              <a:buClr>
                <a:srgbClr val="000099"/>
              </a:buClr>
            </a:pPr>
            <a:r>
              <a:rPr lang="en-US" u="sng" dirty="0">
                <a:solidFill>
                  <a:srgbClr val="FF6600"/>
                </a:solidFill>
              </a:rPr>
              <a:t>Incident response training</a:t>
            </a:r>
          </a:p>
          <a:p>
            <a:pPr lvl="2">
              <a:buClr>
                <a:srgbClr val="000099"/>
              </a:buClr>
            </a:pPr>
            <a:r>
              <a:rPr lang="en-US" dirty="0"/>
              <a:t>Know the incident response process, procedure, and standard response measures (Tier 1: Operator, call center; Tier 2: Helpdesk, NOC, SOC; Tier 3: CSIRT, system engineers).</a:t>
            </a:r>
          </a:p>
          <a:p>
            <a:pPr lvl="2">
              <a:buClr>
                <a:srgbClr val="000099"/>
              </a:buClr>
            </a:pPr>
            <a:r>
              <a:rPr lang="en-US" dirty="0"/>
              <a:t>Professional training &amp; education: technical, interpersonal, and managerial skills.</a:t>
            </a:r>
          </a:p>
          <a:p>
            <a:pPr lvl="1">
              <a:buClr>
                <a:srgbClr val="000099"/>
              </a:buClr>
            </a:pPr>
            <a:r>
              <a:rPr lang="en-US" u="sng" dirty="0">
                <a:solidFill>
                  <a:srgbClr val="FF6600"/>
                </a:solidFill>
              </a:rPr>
              <a:t>Incident response testing</a:t>
            </a:r>
          </a:p>
          <a:p>
            <a:pPr lvl="2">
              <a:buClr>
                <a:srgbClr val="000099"/>
              </a:buClr>
            </a:pPr>
            <a:r>
              <a:rPr lang="en-US" dirty="0"/>
              <a:t>Practice change control process, follow CM policy.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9F46DA56-2483-4F0F-8184-57EB47531C45}" type="slidenum">
              <a:rPr lang="en-US"/>
              <a:pPr/>
              <a:t>5</a:t>
            </a:fld>
            <a:r>
              <a:rPr lang="en-US"/>
              <a:t> -</a:t>
            </a:r>
          </a:p>
        </p:txBody>
      </p:sp>
      <p:sp>
        <p:nvSpPr>
          <p:cNvPr id="494594" name="Rectangle 2"/>
          <p:cNvSpPr>
            <a:spLocks noGrp="1" noChangeArrowheads="1"/>
          </p:cNvSpPr>
          <p:nvPr>
            <p:ph type="title"/>
          </p:nvPr>
        </p:nvSpPr>
        <p:spPr/>
        <p:txBody>
          <a:bodyPr/>
          <a:lstStyle/>
          <a:p>
            <a:r>
              <a:rPr lang="en-US" sz="1200" dirty="0"/>
              <a:t>Concept &amp; Definition</a:t>
            </a:r>
            <a:r>
              <a:rPr lang="en-US" dirty="0"/>
              <a:t/>
            </a:r>
            <a:br>
              <a:rPr lang="en-US" dirty="0"/>
            </a:br>
            <a:r>
              <a:rPr lang="en-US" dirty="0"/>
              <a:t>Security </a:t>
            </a:r>
            <a:r>
              <a:rPr lang="en-US" dirty="0" smtClean="0"/>
              <a:t>Best Practices</a:t>
            </a:r>
            <a:endParaRPr lang="en-US" dirty="0"/>
          </a:p>
        </p:txBody>
      </p:sp>
      <p:sp>
        <p:nvSpPr>
          <p:cNvPr id="494595" name="Rectangle 3"/>
          <p:cNvSpPr>
            <a:spLocks noGrp="1" noChangeArrowheads="1"/>
          </p:cNvSpPr>
          <p:nvPr>
            <p:ph type="body" idx="1"/>
          </p:nvPr>
        </p:nvSpPr>
        <p:spPr>
          <a:xfrm>
            <a:off x="685800" y="1143000"/>
            <a:ext cx="7772400" cy="5332413"/>
          </a:xfrm>
        </p:spPr>
        <p:txBody>
          <a:bodyPr/>
          <a:lstStyle/>
          <a:p>
            <a:pPr>
              <a:buClr>
                <a:srgbClr val="003399"/>
              </a:buClr>
            </a:pPr>
            <a:r>
              <a:rPr lang="en-US" u="sng" dirty="0" smtClean="0">
                <a:solidFill>
                  <a:srgbClr val="FF6600"/>
                </a:solidFill>
              </a:rPr>
              <a:t>Need-to-know</a:t>
            </a:r>
          </a:p>
          <a:p>
            <a:pPr lvl="1">
              <a:buClr>
                <a:srgbClr val="003399"/>
              </a:buClr>
            </a:pPr>
            <a:r>
              <a:rPr lang="en-US" dirty="0" smtClean="0"/>
              <a:t>Subjects should only have access to objects that enables them to perform their assigned job functions.</a:t>
            </a:r>
            <a:endParaRPr lang="en-US" u="sng" dirty="0" smtClean="0">
              <a:solidFill>
                <a:srgbClr val="FF6600"/>
              </a:solidFill>
            </a:endParaRPr>
          </a:p>
          <a:p>
            <a:pPr>
              <a:buClr>
                <a:srgbClr val="003399"/>
              </a:buClr>
            </a:pPr>
            <a:r>
              <a:rPr lang="en-US" u="sng" dirty="0" smtClean="0">
                <a:solidFill>
                  <a:srgbClr val="FF6600"/>
                </a:solidFill>
              </a:rPr>
              <a:t>Least privilege</a:t>
            </a:r>
          </a:p>
          <a:p>
            <a:pPr lvl="1">
              <a:buClr>
                <a:srgbClr val="003399"/>
              </a:buClr>
            </a:pPr>
            <a:r>
              <a:rPr lang="en-US" dirty="0" smtClean="0"/>
              <a:t>Subjects should only have sufficient access privilege that allows them to perform their assigned work.</a:t>
            </a:r>
            <a:endParaRPr lang="en-US" u="sng" dirty="0" smtClean="0">
              <a:solidFill>
                <a:srgbClr val="000099"/>
              </a:solidFill>
            </a:endParaRPr>
          </a:p>
          <a:p>
            <a:pPr>
              <a:buClr>
                <a:srgbClr val="003399"/>
              </a:buClr>
            </a:pPr>
            <a:r>
              <a:rPr lang="en-US" u="sng" dirty="0" smtClean="0">
                <a:solidFill>
                  <a:srgbClr val="FF6600"/>
                </a:solidFill>
              </a:rPr>
              <a:t>Separation of duties</a:t>
            </a:r>
          </a:p>
          <a:p>
            <a:pPr lvl="1">
              <a:buClr>
                <a:srgbClr val="003399"/>
              </a:buClr>
            </a:pPr>
            <a:r>
              <a:rPr lang="en-US" dirty="0" smtClean="0"/>
              <a:t>No single person should be responsible for approving his/her own work.</a:t>
            </a:r>
            <a:endParaRPr lang="en-US" u="sng" dirty="0" smtClean="0">
              <a:solidFill>
                <a:srgbClr val="FF6600"/>
              </a:solidFill>
            </a:endParaRPr>
          </a:p>
          <a:p>
            <a:pPr>
              <a:buClr>
                <a:srgbClr val="003399"/>
              </a:buClr>
            </a:pPr>
            <a:r>
              <a:rPr lang="en-US" u="sng" dirty="0" smtClean="0">
                <a:solidFill>
                  <a:srgbClr val="FF6600"/>
                </a:solidFill>
              </a:rPr>
              <a:t>Job </a:t>
            </a:r>
            <a:r>
              <a:rPr lang="en-US" u="sng" dirty="0">
                <a:solidFill>
                  <a:srgbClr val="FF6600"/>
                </a:solidFill>
              </a:rPr>
              <a:t>rotation</a:t>
            </a:r>
            <a:endParaRPr lang="en-US" dirty="0"/>
          </a:p>
          <a:p>
            <a:pPr lvl="1">
              <a:buClr>
                <a:srgbClr val="003399"/>
              </a:buClr>
            </a:pPr>
            <a:r>
              <a:rPr lang="en-US" dirty="0"/>
              <a:t>To reduce </a:t>
            </a:r>
            <a:r>
              <a:rPr lang="en-US" dirty="0" smtClean="0"/>
              <a:t>risk </a:t>
            </a:r>
            <a:r>
              <a:rPr lang="en-US" dirty="0"/>
              <a:t>of </a:t>
            </a:r>
            <a:r>
              <a:rPr lang="en-US" dirty="0" smtClean="0"/>
              <a:t>collusion and to </a:t>
            </a:r>
            <a:r>
              <a:rPr lang="en-US" dirty="0"/>
              <a:t>ensure no single point of failure.</a:t>
            </a:r>
          </a:p>
          <a:p>
            <a:pPr>
              <a:buClr>
                <a:srgbClr val="003399"/>
              </a:buClr>
            </a:pPr>
            <a:r>
              <a:rPr lang="en-US" u="sng" dirty="0">
                <a:solidFill>
                  <a:srgbClr val="FF6600"/>
                </a:solidFill>
              </a:rPr>
              <a:t>Mandatory vacation</a:t>
            </a:r>
            <a:endParaRPr lang="en-US" dirty="0"/>
          </a:p>
          <a:p>
            <a:pPr lvl="1">
              <a:buClr>
                <a:srgbClr val="003399"/>
              </a:buClr>
            </a:pPr>
            <a:r>
              <a:rPr lang="en-US" dirty="0"/>
              <a:t>To allow auditors to review records.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 </a:t>
            </a:r>
            <a:fld id="{9B61107A-B178-4D4F-A3AB-1FC980936DEB}" type="slidenum">
              <a:rPr lang="en-US"/>
              <a:pPr/>
              <a:t>50</a:t>
            </a:fld>
            <a:r>
              <a:rPr lang="en-US"/>
              <a:t> -</a:t>
            </a:r>
          </a:p>
        </p:txBody>
      </p:sp>
      <p:sp>
        <p:nvSpPr>
          <p:cNvPr id="472066" name="Rectangle 2"/>
          <p:cNvSpPr>
            <a:spLocks noGrp="1" noChangeArrowheads="1"/>
          </p:cNvSpPr>
          <p:nvPr>
            <p:ph type="title"/>
          </p:nvPr>
        </p:nvSpPr>
        <p:spPr/>
        <p:txBody>
          <a:bodyPr/>
          <a:lstStyle/>
          <a:p>
            <a:r>
              <a:rPr lang="en-US" sz="1200" dirty="0"/>
              <a:t>Security Controls &amp; Countermeasures</a:t>
            </a:r>
            <a:br>
              <a:rPr lang="en-US" sz="1200" dirty="0"/>
            </a:br>
            <a:r>
              <a:rPr lang="en-US" dirty="0"/>
              <a:t>Incident Response </a:t>
            </a:r>
            <a:r>
              <a:rPr lang="en-US" sz="1200" dirty="0"/>
              <a:t>…(2/2)</a:t>
            </a:r>
          </a:p>
        </p:txBody>
      </p:sp>
      <p:sp>
        <p:nvSpPr>
          <p:cNvPr id="472067" name="Rectangle 3"/>
          <p:cNvSpPr>
            <a:spLocks noGrp="1" noChangeArrowheads="1"/>
          </p:cNvSpPr>
          <p:nvPr>
            <p:ph type="body" idx="1"/>
          </p:nvPr>
        </p:nvSpPr>
        <p:spPr/>
        <p:txBody>
          <a:bodyPr/>
          <a:lstStyle/>
          <a:p>
            <a:r>
              <a:rPr lang="en-US" dirty="0"/>
              <a:t>Detective controls:</a:t>
            </a:r>
          </a:p>
          <a:p>
            <a:pPr lvl="1">
              <a:buClr>
                <a:srgbClr val="000099"/>
              </a:buClr>
            </a:pPr>
            <a:r>
              <a:rPr lang="en-US" u="sng" dirty="0">
                <a:solidFill>
                  <a:srgbClr val="FF6600"/>
                </a:solidFill>
              </a:rPr>
              <a:t>Incident monitoring</a:t>
            </a:r>
          </a:p>
          <a:p>
            <a:pPr lvl="2">
              <a:buClr>
                <a:srgbClr val="000099"/>
              </a:buClr>
            </a:pPr>
            <a:r>
              <a:rPr lang="en-US" dirty="0"/>
              <a:t>Define event severity, associate &amp; correlate </a:t>
            </a:r>
            <a:r>
              <a:rPr lang="en-US" dirty="0" err="1"/>
              <a:t>syslogs</a:t>
            </a:r>
            <a:r>
              <a:rPr lang="en-US" dirty="0"/>
              <a:t>, event logs, access logs, firewall, IDS, anti-virus system logs.</a:t>
            </a:r>
          </a:p>
          <a:p>
            <a:pPr lvl="2">
              <a:buClr>
                <a:srgbClr val="000099"/>
              </a:buClr>
            </a:pPr>
            <a:r>
              <a:rPr lang="en-US" dirty="0"/>
              <a:t>Document events and security incidents.  Preserve evidence.</a:t>
            </a:r>
          </a:p>
          <a:p>
            <a:pPr>
              <a:buClr>
                <a:srgbClr val="000099"/>
              </a:buClr>
            </a:pPr>
            <a:r>
              <a:rPr lang="en-US" dirty="0"/>
              <a:t>Corrective controls:</a:t>
            </a:r>
          </a:p>
          <a:p>
            <a:pPr lvl="1">
              <a:buClr>
                <a:srgbClr val="000099"/>
              </a:buClr>
            </a:pPr>
            <a:r>
              <a:rPr lang="en-US" u="sng" dirty="0">
                <a:solidFill>
                  <a:srgbClr val="FF6600"/>
                </a:solidFill>
              </a:rPr>
              <a:t>Incident handling</a:t>
            </a:r>
            <a:r>
              <a:rPr lang="en-US" dirty="0">
                <a:solidFill>
                  <a:srgbClr val="000099"/>
                </a:solidFill>
              </a:rPr>
              <a:t>.</a:t>
            </a:r>
          </a:p>
          <a:p>
            <a:pPr lvl="1">
              <a:buClr>
                <a:srgbClr val="000099"/>
              </a:buClr>
            </a:pPr>
            <a:r>
              <a:rPr lang="en-US" u="sng" dirty="0">
                <a:solidFill>
                  <a:srgbClr val="FF6600"/>
                </a:solidFill>
              </a:rPr>
              <a:t>Incident reporting</a:t>
            </a:r>
            <a:r>
              <a:rPr lang="en-US" dirty="0">
                <a:solidFill>
                  <a:srgbClr val="000099"/>
                </a:solidFill>
              </a:rPr>
              <a:t>.</a:t>
            </a:r>
          </a:p>
          <a:p>
            <a:pPr lvl="1">
              <a:buClr>
                <a:srgbClr val="000099"/>
              </a:buClr>
            </a:pPr>
            <a:r>
              <a:rPr lang="en-US" u="sng" dirty="0">
                <a:solidFill>
                  <a:srgbClr val="FF6600"/>
                </a:solidFill>
              </a:rPr>
              <a:t>Incident response assistance</a:t>
            </a:r>
            <a:r>
              <a:rPr lang="en-US" dirty="0">
                <a:solidFill>
                  <a:srgbClr val="000099"/>
                </a:solidFill>
              </a:rPr>
              <a:t>.</a:t>
            </a:r>
          </a:p>
          <a:p>
            <a:endParaRPr lang="en-US" dirty="0"/>
          </a:p>
        </p:txBody>
      </p:sp>
      <p:pic>
        <p:nvPicPr>
          <p:cNvPr id="472068" name="Picture 4"/>
          <p:cNvPicPr>
            <a:picLocks noChangeAspect="1" noChangeArrowheads="1"/>
          </p:cNvPicPr>
          <p:nvPr/>
        </p:nvPicPr>
        <p:blipFill>
          <a:blip r:embed="rId3" cstate="print"/>
          <a:srcRect/>
          <a:stretch>
            <a:fillRect/>
          </a:stretch>
        </p:blipFill>
        <p:spPr bwMode="auto">
          <a:xfrm>
            <a:off x="1196975" y="4438650"/>
            <a:ext cx="6727825" cy="1912938"/>
          </a:xfrm>
          <a:prstGeom prst="rect">
            <a:avLst/>
          </a:prstGeom>
          <a:noFill/>
          <a:ln w="9525">
            <a:noFill/>
            <a:miter lim="800000"/>
            <a:headEnd/>
            <a:tailEnd/>
          </a:ln>
          <a:effectLst/>
        </p:spPr>
      </p:pic>
      <p:sp>
        <p:nvSpPr>
          <p:cNvPr id="472069" name="Text Box 5"/>
          <p:cNvSpPr txBox="1">
            <a:spLocks noChangeArrowheads="1"/>
          </p:cNvSpPr>
          <p:nvPr/>
        </p:nvSpPr>
        <p:spPr bwMode="auto">
          <a:xfrm>
            <a:off x="2362200" y="6611779"/>
            <a:ext cx="542969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Handbook for Computer Security Incident Response Teams (CSIRTs)</a:t>
            </a:r>
            <a:r>
              <a:rPr lang="en-US" sz="1000" dirty="0">
                <a:solidFill>
                  <a:srgbClr val="003399"/>
                </a:solidFill>
              </a:rPr>
              <a:t>, CMU-SEI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Controls &amp; Countermeasures</a:t>
            </a:r>
            <a:r>
              <a:rPr lang="en-US" dirty="0"/>
              <a:t/>
            </a:r>
            <a:br>
              <a:rPr lang="en-US" dirty="0"/>
            </a:br>
            <a:r>
              <a:rPr lang="en-US" dirty="0"/>
              <a:t>Incident </a:t>
            </a:r>
            <a:r>
              <a:rPr lang="en-US" dirty="0" smtClean="0"/>
              <a:t>Response – Life Cycle </a:t>
            </a:r>
            <a:r>
              <a:rPr lang="en-US" sz="1200" dirty="0" smtClean="0"/>
              <a:t>...(1/3)</a:t>
            </a:r>
            <a:endParaRPr lang="en-US" sz="1200" dirty="0"/>
          </a:p>
        </p:txBody>
      </p:sp>
      <p:sp>
        <p:nvSpPr>
          <p:cNvPr id="3" name="Content Placeholder 2"/>
          <p:cNvSpPr>
            <a:spLocks noGrp="1"/>
          </p:cNvSpPr>
          <p:nvPr>
            <p:ph idx="1"/>
          </p:nvPr>
        </p:nvSpPr>
        <p:spPr>
          <a:xfrm>
            <a:off x="685800" y="2057400"/>
            <a:ext cx="7772400" cy="4495800"/>
          </a:xfrm>
        </p:spPr>
        <p:txBody>
          <a:bodyPr/>
          <a:lstStyle/>
          <a:p>
            <a:r>
              <a:rPr lang="en-US" dirty="0" smtClean="0"/>
              <a:t>Preparation</a:t>
            </a:r>
          </a:p>
          <a:p>
            <a:pPr lvl="1"/>
            <a:r>
              <a:rPr lang="en-US" dirty="0" smtClean="0"/>
              <a:t>Concept of operations</a:t>
            </a:r>
          </a:p>
          <a:p>
            <a:pPr lvl="1"/>
            <a:r>
              <a:rPr lang="en-US" dirty="0" smtClean="0"/>
              <a:t>Service functions and definitions</a:t>
            </a:r>
          </a:p>
          <a:p>
            <a:pPr lvl="1"/>
            <a:r>
              <a:rPr lang="en-US" dirty="0" smtClean="0"/>
              <a:t>Processes and procedures</a:t>
            </a:r>
          </a:p>
          <a:p>
            <a:pPr lvl="1"/>
            <a:r>
              <a:rPr lang="en-US" dirty="0" smtClean="0"/>
              <a:t>Organizations &amp; personnel</a:t>
            </a:r>
          </a:p>
          <a:p>
            <a:pPr lvl="1"/>
            <a:r>
              <a:rPr lang="en-US" dirty="0" smtClean="0"/>
              <a:t>Technology and communications Infrastructure</a:t>
            </a:r>
          </a:p>
          <a:p>
            <a:r>
              <a:rPr lang="en-US" dirty="0" smtClean="0"/>
              <a:t>Detection</a:t>
            </a:r>
          </a:p>
          <a:p>
            <a:pPr lvl="1"/>
            <a:r>
              <a:rPr lang="en-US" dirty="0" smtClean="0"/>
              <a:t>Detection systems (detection of security events)</a:t>
            </a:r>
          </a:p>
          <a:p>
            <a:pPr lvl="1"/>
            <a:r>
              <a:rPr lang="en-US" dirty="0" smtClean="0"/>
              <a:t>Monitoring systems (monitoring of security controls)</a:t>
            </a:r>
          </a:p>
          <a:p>
            <a:pPr lvl="1"/>
            <a:r>
              <a:rPr lang="en-US" dirty="0" smtClean="0"/>
              <a:t>Reporting systems (incidents)</a:t>
            </a:r>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51</a:t>
            </a:fld>
            <a:r>
              <a:rPr lang="en-US" smtClean="0"/>
              <a:t> -</a:t>
            </a:r>
            <a:endParaRPr lang="en-US"/>
          </a:p>
        </p:txBody>
      </p:sp>
      <p:sp>
        <p:nvSpPr>
          <p:cNvPr id="5" name="Text Box 5"/>
          <p:cNvSpPr txBox="1">
            <a:spLocks noChangeArrowheads="1"/>
          </p:cNvSpPr>
          <p:nvPr/>
        </p:nvSpPr>
        <p:spPr bwMode="auto">
          <a:xfrm>
            <a:off x="1828800" y="6457890"/>
            <a:ext cx="5943600" cy="400110"/>
          </a:xfrm>
          <a:prstGeom prst="rect">
            <a:avLst/>
          </a:prstGeom>
          <a:noFill/>
          <a:ln w="9525">
            <a:noFill/>
            <a:miter lim="800000"/>
            <a:headEnd/>
            <a:tailEnd/>
          </a:ln>
          <a:effectLst/>
        </p:spPr>
        <p:txBody>
          <a:bodyPr wrap="square">
            <a:spAutoFit/>
          </a:bodyPr>
          <a:lstStyle/>
          <a:p>
            <a:r>
              <a:rPr lang="en-US" sz="1000" b="1" dirty="0" smtClean="0">
                <a:solidFill>
                  <a:srgbClr val="003399"/>
                </a:solidFill>
              </a:rPr>
              <a:t>Reference</a:t>
            </a:r>
            <a:r>
              <a:rPr lang="en-US" sz="1000" dirty="0" smtClean="0">
                <a:solidFill>
                  <a:srgbClr val="003399"/>
                </a:solidFill>
              </a:rPr>
              <a:t>: </a:t>
            </a:r>
            <a:r>
              <a:rPr lang="en-US" sz="1000" i="1" dirty="0" smtClean="0">
                <a:solidFill>
                  <a:srgbClr val="003399"/>
                </a:solidFill>
              </a:rPr>
              <a:t>Incident Response: A Strategic Guide to Handling System and Network Security Breaches</a:t>
            </a:r>
            <a:r>
              <a:rPr lang="en-US" sz="1000" dirty="0" smtClean="0">
                <a:solidFill>
                  <a:srgbClr val="003399"/>
                </a:solidFill>
              </a:rPr>
              <a:t>, E. Schultz, R Shumway, New Riders, 2002</a:t>
            </a:r>
            <a:endParaRPr lang="en-US" sz="1000" dirty="0">
              <a:solidFill>
                <a:srgbClr val="003399"/>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075081646"/>
              </p:ext>
            </p:extLst>
          </p:nvPr>
        </p:nvGraphicFramePr>
        <p:xfrm>
          <a:off x="193965" y="1219200"/>
          <a:ext cx="8763000" cy="666353"/>
        </p:xfrm>
        <a:graphic>
          <a:graphicData uri="http://schemas.openxmlformats.org/presentationml/2006/ole">
            <mc:AlternateContent xmlns:mc="http://schemas.openxmlformats.org/markup-compatibility/2006">
              <mc:Choice xmlns:v="urn:schemas-microsoft-com:vml" Requires="v">
                <p:oleObj spid="_x0000_s597007" name="Visio" r:id="rId4" imgW="9386850" imgH="714443" progId="Visio.Drawing.11">
                  <p:embed/>
                </p:oleObj>
              </mc:Choice>
              <mc:Fallback>
                <p:oleObj name="Visio" r:id="rId4" imgW="9386850" imgH="714443" progId="Visio.Drawing.11">
                  <p:embed/>
                  <p:pic>
                    <p:nvPicPr>
                      <p:cNvPr id="0" name=""/>
                      <p:cNvPicPr/>
                      <p:nvPr/>
                    </p:nvPicPr>
                    <p:blipFill>
                      <a:blip r:embed="rId5"/>
                      <a:stretch>
                        <a:fillRect/>
                      </a:stretch>
                    </p:blipFill>
                    <p:spPr>
                      <a:xfrm>
                        <a:off x="193965" y="1219200"/>
                        <a:ext cx="8763000" cy="666353"/>
                      </a:xfrm>
                      <a:prstGeom prst="rect">
                        <a:avLst/>
                      </a:prstGeom>
                    </p:spPr>
                  </p:pic>
                </p:oleObj>
              </mc:Fallback>
            </mc:AlternateContent>
          </a:graphicData>
        </a:graphic>
      </p:graphicFrame>
    </p:spTree>
    <p:extLst>
      <p:ext uri="{BB962C8B-B14F-4D97-AF65-F5344CB8AC3E}">
        <p14:creationId xmlns:p14="http://schemas.microsoft.com/office/powerpoint/2010/main" val="4246079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Controls &amp; Countermeasures</a:t>
            </a:r>
            <a:r>
              <a:rPr lang="en-US" dirty="0"/>
              <a:t/>
            </a:r>
            <a:br>
              <a:rPr lang="en-US" dirty="0"/>
            </a:br>
            <a:r>
              <a:rPr lang="en-US" dirty="0"/>
              <a:t>Incident </a:t>
            </a:r>
            <a:r>
              <a:rPr lang="en-US" dirty="0" smtClean="0"/>
              <a:t>Response – Life Cycle </a:t>
            </a:r>
            <a:r>
              <a:rPr lang="en-US" sz="1200" dirty="0" smtClean="0"/>
              <a:t>...(2/3</a:t>
            </a:r>
            <a:r>
              <a:rPr lang="en-US" sz="1200" dirty="0"/>
              <a:t>)</a:t>
            </a:r>
          </a:p>
        </p:txBody>
      </p:sp>
      <p:sp>
        <p:nvSpPr>
          <p:cNvPr id="3" name="Content Placeholder 2"/>
          <p:cNvSpPr>
            <a:spLocks noGrp="1"/>
          </p:cNvSpPr>
          <p:nvPr>
            <p:ph idx="1"/>
          </p:nvPr>
        </p:nvSpPr>
        <p:spPr>
          <a:xfrm>
            <a:off x="685800" y="2057400"/>
            <a:ext cx="7772400" cy="4495800"/>
          </a:xfrm>
        </p:spPr>
        <p:txBody>
          <a:bodyPr/>
          <a:lstStyle/>
          <a:p>
            <a:r>
              <a:rPr lang="en-US" dirty="0" smtClean="0"/>
              <a:t>Containment</a:t>
            </a:r>
          </a:p>
          <a:p>
            <a:pPr lvl="1"/>
            <a:r>
              <a:rPr lang="en-US" dirty="0" smtClean="0"/>
              <a:t>Containment strategy</a:t>
            </a:r>
          </a:p>
          <a:p>
            <a:pPr lvl="1"/>
            <a:r>
              <a:rPr lang="en-US" dirty="0" smtClean="0"/>
              <a:t>Logics in containment (condition-based response level, ex. INFOCON)</a:t>
            </a:r>
          </a:p>
          <a:p>
            <a:pPr lvl="1"/>
            <a:r>
              <a:rPr lang="en-US" dirty="0" smtClean="0"/>
              <a:t>Processes &amp; procedures (coordinated response)</a:t>
            </a:r>
          </a:p>
          <a:p>
            <a:r>
              <a:rPr lang="en-US" dirty="0" smtClean="0"/>
              <a:t>Eradication</a:t>
            </a:r>
          </a:p>
          <a:p>
            <a:pPr lvl="1"/>
            <a:r>
              <a:rPr lang="en-US" dirty="0" smtClean="0"/>
              <a:t>Analyze the problem (investigation, assess impact &amp; severity)</a:t>
            </a:r>
          </a:p>
          <a:p>
            <a:pPr lvl="1"/>
            <a:r>
              <a:rPr lang="en-US" dirty="0" smtClean="0"/>
              <a:t>Mitigate the problem (remediate, test, and document procedure)</a:t>
            </a:r>
          </a:p>
          <a:p>
            <a:pPr lvl="1"/>
            <a:r>
              <a:rPr lang="en-US" dirty="0" smtClean="0"/>
              <a:t>Communicate “change” and “clean-up”</a:t>
            </a:r>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52</a:t>
            </a:fld>
            <a:r>
              <a:rPr lang="en-US" smtClean="0"/>
              <a:t> -</a:t>
            </a:r>
            <a:endParaRPr lang="en-US"/>
          </a:p>
        </p:txBody>
      </p:sp>
      <p:sp>
        <p:nvSpPr>
          <p:cNvPr id="5" name="Text Box 5"/>
          <p:cNvSpPr txBox="1">
            <a:spLocks noChangeArrowheads="1"/>
          </p:cNvSpPr>
          <p:nvPr/>
        </p:nvSpPr>
        <p:spPr bwMode="auto">
          <a:xfrm>
            <a:off x="1828800" y="6457890"/>
            <a:ext cx="5943600" cy="400110"/>
          </a:xfrm>
          <a:prstGeom prst="rect">
            <a:avLst/>
          </a:prstGeom>
          <a:noFill/>
          <a:ln w="9525">
            <a:noFill/>
            <a:miter lim="800000"/>
            <a:headEnd/>
            <a:tailEnd/>
          </a:ln>
          <a:effectLst/>
        </p:spPr>
        <p:txBody>
          <a:bodyPr wrap="square">
            <a:spAutoFit/>
          </a:bodyPr>
          <a:lstStyle/>
          <a:p>
            <a:r>
              <a:rPr lang="en-US" sz="1000" b="1" dirty="0" smtClean="0">
                <a:solidFill>
                  <a:srgbClr val="003399"/>
                </a:solidFill>
              </a:rPr>
              <a:t>Reference</a:t>
            </a:r>
            <a:r>
              <a:rPr lang="en-US" sz="1000" dirty="0" smtClean="0">
                <a:solidFill>
                  <a:srgbClr val="003399"/>
                </a:solidFill>
              </a:rPr>
              <a:t>: </a:t>
            </a:r>
            <a:r>
              <a:rPr lang="en-US" sz="1000" i="1" dirty="0" smtClean="0">
                <a:solidFill>
                  <a:srgbClr val="003399"/>
                </a:solidFill>
              </a:rPr>
              <a:t>Incident Response: A Strategic Guide to Handling System and Network Security Breaches</a:t>
            </a:r>
            <a:r>
              <a:rPr lang="en-US" sz="1000" dirty="0" smtClean="0">
                <a:solidFill>
                  <a:srgbClr val="003399"/>
                </a:solidFill>
              </a:rPr>
              <a:t>, E. Schultz, R Shumway, New Riders, 2002</a:t>
            </a:r>
            <a:endParaRPr lang="en-US" sz="1000" dirty="0">
              <a:solidFill>
                <a:srgbClr val="003399"/>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5586924"/>
              </p:ext>
            </p:extLst>
          </p:nvPr>
        </p:nvGraphicFramePr>
        <p:xfrm>
          <a:off x="193965" y="1219200"/>
          <a:ext cx="8763000" cy="666353"/>
        </p:xfrm>
        <a:graphic>
          <a:graphicData uri="http://schemas.openxmlformats.org/presentationml/2006/ole">
            <mc:AlternateContent xmlns:mc="http://schemas.openxmlformats.org/markup-compatibility/2006">
              <mc:Choice xmlns:v="urn:schemas-microsoft-com:vml" Requires="v">
                <p:oleObj spid="_x0000_s598033" name="Visio" r:id="rId4" imgW="9386850" imgH="714443" progId="Visio.Drawing.11">
                  <p:embed/>
                </p:oleObj>
              </mc:Choice>
              <mc:Fallback>
                <p:oleObj name="Visio" r:id="rId4" imgW="9386850" imgH="714443" progId="Visio.Drawing.11">
                  <p:embed/>
                  <p:pic>
                    <p:nvPicPr>
                      <p:cNvPr id="0" name=""/>
                      <p:cNvPicPr/>
                      <p:nvPr/>
                    </p:nvPicPr>
                    <p:blipFill>
                      <a:blip r:embed="rId5"/>
                      <a:stretch>
                        <a:fillRect/>
                      </a:stretch>
                    </p:blipFill>
                    <p:spPr>
                      <a:xfrm>
                        <a:off x="193965" y="1219200"/>
                        <a:ext cx="8763000" cy="666353"/>
                      </a:xfrm>
                      <a:prstGeom prst="rect">
                        <a:avLst/>
                      </a:prstGeom>
                    </p:spPr>
                  </p:pic>
                </p:oleObj>
              </mc:Fallback>
            </mc:AlternateContent>
          </a:graphicData>
        </a:graphic>
      </p:graphicFrame>
    </p:spTree>
    <p:extLst>
      <p:ext uri="{BB962C8B-B14F-4D97-AF65-F5344CB8AC3E}">
        <p14:creationId xmlns:p14="http://schemas.microsoft.com/office/powerpoint/2010/main" val="29376243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Controls &amp; Countermeasures</a:t>
            </a:r>
            <a:r>
              <a:rPr lang="en-US" dirty="0"/>
              <a:t/>
            </a:r>
            <a:br>
              <a:rPr lang="en-US" dirty="0"/>
            </a:br>
            <a:r>
              <a:rPr lang="en-US" dirty="0"/>
              <a:t>Incident </a:t>
            </a:r>
            <a:r>
              <a:rPr lang="en-US" dirty="0" smtClean="0"/>
              <a:t>Response – Life Cycle </a:t>
            </a:r>
            <a:r>
              <a:rPr lang="en-US" sz="1200" dirty="0" smtClean="0"/>
              <a:t>...(3/3</a:t>
            </a:r>
            <a:r>
              <a:rPr lang="en-US" sz="1200" dirty="0"/>
              <a:t>)</a:t>
            </a:r>
          </a:p>
        </p:txBody>
      </p:sp>
      <p:sp>
        <p:nvSpPr>
          <p:cNvPr id="3" name="Content Placeholder 2"/>
          <p:cNvSpPr>
            <a:spLocks noGrp="1"/>
          </p:cNvSpPr>
          <p:nvPr>
            <p:ph idx="1"/>
          </p:nvPr>
        </p:nvSpPr>
        <p:spPr>
          <a:xfrm>
            <a:off x="685800" y="2057400"/>
            <a:ext cx="7772400" cy="4495800"/>
          </a:xfrm>
        </p:spPr>
        <p:txBody>
          <a:bodyPr/>
          <a:lstStyle/>
          <a:p>
            <a:r>
              <a:rPr lang="en-US" dirty="0" smtClean="0"/>
              <a:t>Recovery (SOC is not a bunch of “cyber janitors”)</a:t>
            </a:r>
          </a:p>
          <a:p>
            <a:pPr lvl="1"/>
            <a:r>
              <a:rPr lang="en-US" dirty="0" smtClean="0"/>
              <a:t>Coordinate &amp; perform recovery processes (technology, data, and business) (See BCP/DRP domain)</a:t>
            </a:r>
          </a:p>
          <a:p>
            <a:pPr lvl="1"/>
            <a:r>
              <a:rPr lang="en-US" dirty="0" smtClean="0"/>
              <a:t>Conduct audits and security tests</a:t>
            </a:r>
          </a:p>
          <a:p>
            <a:pPr lvl="1"/>
            <a:r>
              <a:rPr lang="en-US" dirty="0" smtClean="0"/>
              <a:t>Return to normal operations</a:t>
            </a:r>
          </a:p>
          <a:p>
            <a:r>
              <a:rPr lang="en-US" dirty="0" smtClean="0"/>
              <a:t>Follow-up</a:t>
            </a:r>
          </a:p>
          <a:p>
            <a:pPr lvl="1"/>
            <a:r>
              <a:rPr lang="en-US" dirty="0" smtClean="0"/>
              <a:t>Conduct analysis to prevent repeat incident (i.e., lessons-learned)</a:t>
            </a:r>
          </a:p>
          <a:p>
            <a:pPr lvl="1"/>
            <a:r>
              <a:rPr lang="en-US" dirty="0" smtClean="0"/>
              <a:t>Propose countermeasures and preventive measures</a:t>
            </a:r>
          </a:p>
          <a:p>
            <a:pPr lvl="1"/>
            <a:r>
              <a:rPr lang="en-US" dirty="0" smtClean="0"/>
              <a:t>Plan and implement countermeasures</a:t>
            </a:r>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53</a:t>
            </a:fld>
            <a:r>
              <a:rPr lang="en-US" smtClean="0"/>
              <a:t> -</a:t>
            </a:r>
            <a:endParaRPr lang="en-US"/>
          </a:p>
        </p:txBody>
      </p:sp>
      <p:sp>
        <p:nvSpPr>
          <p:cNvPr id="5" name="Text Box 5"/>
          <p:cNvSpPr txBox="1">
            <a:spLocks noChangeArrowheads="1"/>
          </p:cNvSpPr>
          <p:nvPr/>
        </p:nvSpPr>
        <p:spPr bwMode="auto">
          <a:xfrm>
            <a:off x="1828800" y="6457890"/>
            <a:ext cx="5943600" cy="400110"/>
          </a:xfrm>
          <a:prstGeom prst="rect">
            <a:avLst/>
          </a:prstGeom>
          <a:noFill/>
          <a:ln w="9525">
            <a:noFill/>
            <a:miter lim="800000"/>
            <a:headEnd/>
            <a:tailEnd/>
          </a:ln>
          <a:effectLst/>
        </p:spPr>
        <p:txBody>
          <a:bodyPr wrap="square">
            <a:spAutoFit/>
          </a:bodyPr>
          <a:lstStyle/>
          <a:p>
            <a:r>
              <a:rPr lang="en-US" sz="1000" b="1" dirty="0" smtClean="0">
                <a:solidFill>
                  <a:srgbClr val="003399"/>
                </a:solidFill>
              </a:rPr>
              <a:t>Reference</a:t>
            </a:r>
            <a:r>
              <a:rPr lang="en-US" sz="1000" dirty="0" smtClean="0">
                <a:solidFill>
                  <a:srgbClr val="003399"/>
                </a:solidFill>
              </a:rPr>
              <a:t>: </a:t>
            </a:r>
            <a:r>
              <a:rPr lang="en-US" sz="1000" i="1" dirty="0" smtClean="0">
                <a:solidFill>
                  <a:srgbClr val="003399"/>
                </a:solidFill>
              </a:rPr>
              <a:t>Incident Response: A Strategic Guide to Handling System and Network Security Breaches</a:t>
            </a:r>
            <a:r>
              <a:rPr lang="en-US" sz="1000" dirty="0" smtClean="0">
                <a:solidFill>
                  <a:srgbClr val="003399"/>
                </a:solidFill>
              </a:rPr>
              <a:t>, E. Schultz, R Shumway, New Riders, 2002</a:t>
            </a:r>
            <a:endParaRPr lang="en-US" sz="1000" dirty="0">
              <a:solidFill>
                <a:srgbClr val="003399"/>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879832417"/>
              </p:ext>
            </p:extLst>
          </p:nvPr>
        </p:nvGraphicFramePr>
        <p:xfrm>
          <a:off x="193965" y="1219200"/>
          <a:ext cx="8763000" cy="666353"/>
        </p:xfrm>
        <a:graphic>
          <a:graphicData uri="http://schemas.openxmlformats.org/presentationml/2006/ole">
            <mc:AlternateContent xmlns:mc="http://schemas.openxmlformats.org/markup-compatibility/2006">
              <mc:Choice xmlns:v="urn:schemas-microsoft-com:vml" Requires="v">
                <p:oleObj spid="_x0000_s599056" name="Visio" r:id="rId4" imgW="9386850" imgH="714443" progId="Visio.Drawing.11">
                  <p:embed/>
                </p:oleObj>
              </mc:Choice>
              <mc:Fallback>
                <p:oleObj name="Visio" r:id="rId4" imgW="9386850" imgH="714443" progId="Visio.Drawing.11">
                  <p:embed/>
                  <p:pic>
                    <p:nvPicPr>
                      <p:cNvPr id="0" name=""/>
                      <p:cNvPicPr/>
                      <p:nvPr/>
                    </p:nvPicPr>
                    <p:blipFill>
                      <a:blip r:embed="rId5"/>
                      <a:stretch>
                        <a:fillRect/>
                      </a:stretch>
                    </p:blipFill>
                    <p:spPr>
                      <a:xfrm>
                        <a:off x="193965" y="1219200"/>
                        <a:ext cx="8763000" cy="666353"/>
                      </a:xfrm>
                      <a:prstGeom prst="rect">
                        <a:avLst/>
                      </a:prstGeom>
                    </p:spPr>
                  </p:pic>
                </p:oleObj>
              </mc:Fallback>
            </mc:AlternateContent>
          </a:graphicData>
        </a:graphic>
      </p:graphicFrame>
    </p:spTree>
    <p:extLst>
      <p:ext uri="{BB962C8B-B14F-4D97-AF65-F5344CB8AC3E}">
        <p14:creationId xmlns:p14="http://schemas.microsoft.com/office/powerpoint/2010/main" val="2675747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Controls &amp; Countermeasures</a:t>
            </a:r>
            <a:r>
              <a:rPr lang="en-US" dirty="0"/>
              <a:t/>
            </a:r>
            <a:br>
              <a:rPr lang="en-US" dirty="0"/>
            </a:br>
            <a:r>
              <a:rPr lang="en-US" dirty="0"/>
              <a:t>Incident </a:t>
            </a:r>
            <a:r>
              <a:rPr lang="en-US" dirty="0" smtClean="0"/>
              <a:t>Response – Organizational Structure</a:t>
            </a:r>
            <a:endParaRPr lang="en-US" dirty="0"/>
          </a:p>
        </p:txBody>
      </p:sp>
      <p:sp>
        <p:nvSpPr>
          <p:cNvPr id="3" name="Content Placeholder 2"/>
          <p:cNvSpPr>
            <a:spLocks noGrp="1"/>
          </p:cNvSpPr>
          <p:nvPr>
            <p:ph idx="1"/>
          </p:nvPr>
        </p:nvSpPr>
        <p:spPr/>
        <p:txBody>
          <a:bodyPr>
            <a:normAutofit/>
          </a:bodyPr>
          <a:lstStyle/>
          <a:p>
            <a:r>
              <a:rPr lang="en-US" dirty="0" smtClean="0"/>
              <a:t>“</a:t>
            </a:r>
            <a:r>
              <a:rPr lang="en-US" u="sng" dirty="0" smtClean="0">
                <a:solidFill>
                  <a:srgbClr val="FF6600"/>
                </a:solidFill>
              </a:rPr>
              <a:t>Form follows function</a:t>
            </a:r>
            <a:r>
              <a:rPr lang="en-US" dirty="0" smtClean="0"/>
              <a:t>” </a:t>
            </a:r>
          </a:p>
          <a:p>
            <a:pPr lvl="1"/>
            <a:r>
              <a:rPr lang="en-US" dirty="0" smtClean="0"/>
              <a:t>Organizational structure of an effective computer (/cyber) security incident response team (CSIRT) should always follow mission needs</a:t>
            </a:r>
          </a:p>
          <a:p>
            <a:pPr lvl="1"/>
            <a:r>
              <a:rPr lang="en-US" dirty="0" smtClean="0"/>
              <a:t>Examples CSIRT organizational model: </a:t>
            </a:r>
          </a:p>
          <a:p>
            <a:pPr lvl="2">
              <a:buClr>
                <a:srgbClr val="003399"/>
              </a:buClr>
            </a:pPr>
            <a:r>
              <a:rPr lang="en-US" u="sng" dirty="0" smtClean="0">
                <a:solidFill>
                  <a:srgbClr val="FF6600"/>
                </a:solidFill>
              </a:rPr>
              <a:t>Central</a:t>
            </a:r>
            <a:r>
              <a:rPr lang="en-US" dirty="0">
                <a:solidFill>
                  <a:srgbClr val="FF6600"/>
                </a:solidFill>
              </a:rPr>
              <a:t> </a:t>
            </a:r>
            <a:r>
              <a:rPr lang="en-US" dirty="0" smtClean="0"/>
              <a:t>(for highly integrated organization)</a:t>
            </a:r>
          </a:p>
          <a:p>
            <a:pPr lvl="2">
              <a:buClr>
                <a:srgbClr val="003399"/>
              </a:buClr>
            </a:pPr>
            <a:r>
              <a:rPr lang="en-US" u="sng" dirty="0" smtClean="0">
                <a:solidFill>
                  <a:srgbClr val="FF6600"/>
                </a:solidFill>
              </a:rPr>
              <a:t>Distributed</a:t>
            </a:r>
            <a:r>
              <a:rPr lang="en-US" dirty="0" smtClean="0"/>
              <a:t> (for hierarchical, large enterprise), or </a:t>
            </a:r>
          </a:p>
          <a:p>
            <a:pPr lvl="2">
              <a:buClr>
                <a:srgbClr val="003399"/>
              </a:buClr>
            </a:pPr>
            <a:r>
              <a:rPr lang="en-US" u="sng" dirty="0" smtClean="0">
                <a:solidFill>
                  <a:srgbClr val="FF6600"/>
                </a:solidFill>
              </a:rPr>
              <a:t>Coordinated</a:t>
            </a:r>
            <a:r>
              <a:rPr lang="en-US" dirty="0" smtClean="0"/>
              <a:t> (for multiple, federated, autonomous enterprises)</a:t>
            </a:r>
          </a:p>
          <a:p>
            <a:r>
              <a:rPr lang="en-US" dirty="0" smtClean="0"/>
              <a:t>Functions, activities, and tasks</a:t>
            </a:r>
          </a:p>
          <a:p>
            <a:pPr lvl="1">
              <a:buClr>
                <a:srgbClr val="003399"/>
              </a:buClr>
            </a:pPr>
            <a:r>
              <a:rPr lang="en-US" u="sng" dirty="0" smtClean="0">
                <a:solidFill>
                  <a:srgbClr val="FF6600"/>
                </a:solidFill>
              </a:rPr>
              <a:t>Function is organized based on activities and tasks</a:t>
            </a:r>
            <a:r>
              <a:rPr lang="en-US" dirty="0" smtClean="0"/>
              <a:t>:</a:t>
            </a:r>
          </a:p>
          <a:p>
            <a:pPr lvl="2"/>
            <a:r>
              <a:rPr lang="en-US" dirty="0" smtClean="0"/>
              <a:t>Triage (helpdesk, call centers) (Tier 1)</a:t>
            </a:r>
          </a:p>
          <a:p>
            <a:pPr lvl="2"/>
            <a:r>
              <a:rPr lang="en-US" dirty="0" smtClean="0"/>
              <a:t>Investigation and containment (Tier 2)</a:t>
            </a:r>
          </a:p>
          <a:p>
            <a:pPr lvl="2"/>
            <a:r>
              <a:rPr lang="en-US" dirty="0" smtClean="0"/>
              <a:t>Analysis and eradication (Tier 3)</a:t>
            </a:r>
          </a:p>
          <a:p>
            <a:pPr lvl="2"/>
            <a:r>
              <a:rPr lang="en-US" dirty="0" smtClean="0"/>
              <a:t>Recovery, engineering of countermeasures, testing</a:t>
            </a:r>
          </a:p>
          <a:p>
            <a:pPr lvl="2"/>
            <a:r>
              <a:rPr lang="en-US" dirty="0" smtClean="0"/>
              <a:t>Follow-up, planning, and prevention</a:t>
            </a:r>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54</a:t>
            </a:fld>
            <a:r>
              <a:rPr lang="en-US" smtClean="0"/>
              <a:t> -</a:t>
            </a:r>
            <a:endParaRPr lang="en-US"/>
          </a:p>
        </p:txBody>
      </p:sp>
      <p:sp>
        <p:nvSpPr>
          <p:cNvPr id="5" name="Text Box 5"/>
          <p:cNvSpPr txBox="1">
            <a:spLocks noChangeArrowheads="1"/>
          </p:cNvSpPr>
          <p:nvPr/>
        </p:nvSpPr>
        <p:spPr bwMode="auto">
          <a:xfrm>
            <a:off x="1828800" y="6457890"/>
            <a:ext cx="5943600" cy="400110"/>
          </a:xfrm>
          <a:prstGeom prst="rect">
            <a:avLst/>
          </a:prstGeom>
          <a:noFill/>
          <a:ln w="9525">
            <a:noFill/>
            <a:miter lim="800000"/>
            <a:headEnd/>
            <a:tailEnd/>
          </a:ln>
          <a:effectLst/>
        </p:spPr>
        <p:txBody>
          <a:bodyPr wrap="square">
            <a:spAutoFit/>
          </a:bodyPr>
          <a:lstStyle/>
          <a:p>
            <a:r>
              <a:rPr lang="en-US" sz="1000" b="1" dirty="0" smtClean="0">
                <a:solidFill>
                  <a:srgbClr val="003399"/>
                </a:solidFill>
              </a:rPr>
              <a:t>Reference</a:t>
            </a:r>
            <a:r>
              <a:rPr lang="en-US" sz="1000" dirty="0" smtClean="0">
                <a:solidFill>
                  <a:srgbClr val="003399"/>
                </a:solidFill>
              </a:rPr>
              <a:t>: </a:t>
            </a:r>
            <a:r>
              <a:rPr lang="en-US" sz="1000" i="1" dirty="0" smtClean="0">
                <a:solidFill>
                  <a:srgbClr val="003399"/>
                </a:solidFill>
              </a:rPr>
              <a:t>Incident Response: A Strategic Guide to Handling System and Network Security Breaches</a:t>
            </a:r>
            <a:r>
              <a:rPr lang="en-US" sz="1000" dirty="0" smtClean="0">
                <a:solidFill>
                  <a:srgbClr val="003399"/>
                </a:solidFill>
              </a:rPr>
              <a:t>, E. Schultz, R Shumway, New Riders, 2002</a:t>
            </a:r>
            <a:endParaRPr lang="en-US" sz="1000" dirty="0">
              <a:solidFill>
                <a:srgbClr val="003399"/>
              </a:solidFill>
            </a:endParaRPr>
          </a:p>
        </p:txBody>
      </p:sp>
    </p:spTree>
    <p:extLst>
      <p:ext uri="{BB962C8B-B14F-4D97-AF65-F5344CB8AC3E}">
        <p14:creationId xmlns:p14="http://schemas.microsoft.com/office/powerpoint/2010/main" val="35309961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 </a:t>
            </a:r>
            <a:fld id="{D5005176-6ADD-4589-8337-58B1875C6C0B}" type="slidenum">
              <a:rPr lang="en-US"/>
              <a:pPr/>
              <a:t>55</a:t>
            </a:fld>
            <a:r>
              <a:rPr lang="en-US"/>
              <a:t> -</a:t>
            </a:r>
          </a:p>
        </p:txBody>
      </p:sp>
      <p:sp>
        <p:nvSpPr>
          <p:cNvPr id="474114" name="Rectangle 2"/>
          <p:cNvSpPr>
            <a:spLocks noGrp="1" noChangeArrowheads="1"/>
          </p:cNvSpPr>
          <p:nvPr>
            <p:ph type="title"/>
          </p:nvPr>
        </p:nvSpPr>
        <p:spPr/>
        <p:txBody>
          <a:bodyPr/>
          <a:lstStyle/>
          <a:p>
            <a:r>
              <a:rPr lang="en-US" sz="1200" dirty="0"/>
              <a:t>Security Controls &amp; Countermeasures</a:t>
            </a:r>
            <a:br>
              <a:rPr lang="en-US" sz="1200" dirty="0"/>
            </a:br>
            <a:r>
              <a:rPr lang="en-US" dirty="0"/>
              <a:t>Awareness and </a:t>
            </a:r>
            <a:r>
              <a:rPr lang="en-US" dirty="0" smtClean="0"/>
              <a:t>Training</a:t>
            </a:r>
            <a:r>
              <a:rPr lang="en-US" sz="1200" dirty="0" smtClean="0"/>
              <a:t>… (1/2)</a:t>
            </a:r>
            <a:endParaRPr lang="en-US" sz="1200" dirty="0"/>
          </a:p>
        </p:txBody>
      </p:sp>
      <p:sp>
        <p:nvSpPr>
          <p:cNvPr id="474115" name="Rectangle 3"/>
          <p:cNvSpPr>
            <a:spLocks noGrp="1" noChangeArrowheads="1"/>
          </p:cNvSpPr>
          <p:nvPr>
            <p:ph type="body" idx="1"/>
          </p:nvPr>
        </p:nvSpPr>
        <p:spPr>
          <a:xfrm>
            <a:off x="152400" y="1143000"/>
            <a:ext cx="5257800" cy="5181600"/>
          </a:xfrm>
        </p:spPr>
        <p:txBody>
          <a:bodyPr/>
          <a:lstStyle/>
          <a:p>
            <a:r>
              <a:rPr lang="en-US" dirty="0"/>
              <a:t>Directive controls:</a:t>
            </a:r>
          </a:p>
          <a:p>
            <a:pPr lvl="1"/>
            <a:r>
              <a:rPr lang="en-US" dirty="0"/>
              <a:t>Security awareness and training </a:t>
            </a:r>
            <a:r>
              <a:rPr lang="en-US" u="sng" dirty="0">
                <a:solidFill>
                  <a:srgbClr val="FF6600"/>
                </a:solidFill>
              </a:rPr>
              <a:t>policy</a:t>
            </a:r>
            <a:r>
              <a:rPr lang="en-US" dirty="0">
                <a:solidFill>
                  <a:srgbClr val="FF6600"/>
                </a:solidFill>
              </a:rPr>
              <a:t> </a:t>
            </a:r>
            <a:r>
              <a:rPr lang="en-US" dirty="0">
                <a:solidFill>
                  <a:srgbClr val="000099"/>
                </a:solidFill>
              </a:rPr>
              <a:t>and</a:t>
            </a:r>
            <a:r>
              <a:rPr lang="en-US" dirty="0">
                <a:solidFill>
                  <a:srgbClr val="FF6600"/>
                </a:solidFill>
              </a:rPr>
              <a:t> </a:t>
            </a:r>
            <a:r>
              <a:rPr lang="en-US" u="sng" dirty="0">
                <a:solidFill>
                  <a:srgbClr val="FF6600"/>
                </a:solidFill>
              </a:rPr>
              <a:t>procedures</a:t>
            </a:r>
            <a:r>
              <a:rPr lang="en-US" dirty="0">
                <a:solidFill>
                  <a:srgbClr val="000099"/>
                </a:solidFill>
              </a:rPr>
              <a:t>.</a:t>
            </a:r>
          </a:p>
          <a:p>
            <a:pPr lvl="1"/>
            <a:r>
              <a:rPr lang="en-US" dirty="0"/>
              <a:t>Define training needs in accordance with roles &amp; responsibilities.</a:t>
            </a:r>
          </a:p>
          <a:p>
            <a:pPr lvl="1"/>
            <a:r>
              <a:rPr lang="en-US" dirty="0"/>
              <a:t>Professionalize discipline by certification.</a:t>
            </a:r>
          </a:p>
          <a:p>
            <a:r>
              <a:rPr lang="en-US" dirty="0"/>
              <a:t>Preventive controls:</a:t>
            </a:r>
          </a:p>
          <a:p>
            <a:pPr lvl="1">
              <a:buClr>
                <a:srgbClr val="000099"/>
              </a:buClr>
            </a:pPr>
            <a:r>
              <a:rPr lang="en-US" u="sng" dirty="0">
                <a:solidFill>
                  <a:srgbClr val="FF6600"/>
                </a:solidFill>
              </a:rPr>
              <a:t>Security awareness</a:t>
            </a:r>
            <a:r>
              <a:rPr lang="en-US" dirty="0"/>
              <a:t> (All users).</a:t>
            </a:r>
          </a:p>
          <a:p>
            <a:pPr lvl="1">
              <a:buClr>
                <a:srgbClr val="000099"/>
              </a:buClr>
            </a:pPr>
            <a:r>
              <a:rPr lang="en-US" u="sng" dirty="0">
                <a:solidFill>
                  <a:srgbClr val="FF6600"/>
                </a:solidFill>
              </a:rPr>
              <a:t>Security training</a:t>
            </a:r>
            <a:r>
              <a:rPr lang="en-US" dirty="0"/>
              <a:t> (based on roles &amp; responsibilities).</a:t>
            </a:r>
          </a:p>
          <a:p>
            <a:pPr>
              <a:buClr>
                <a:srgbClr val="000099"/>
              </a:buClr>
            </a:pPr>
            <a:r>
              <a:rPr lang="en-US" dirty="0"/>
              <a:t>Corrective controls:</a:t>
            </a:r>
          </a:p>
          <a:p>
            <a:pPr lvl="1">
              <a:buClr>
                <a:srgbClr val="000099"/>
              </a:buClr>
            </a:pPr>
            <a:r>
              <a:rPr lang="en-US" dirty="0"/>
              <a:t>Keep track of </a:t>
            </a:r>
            <a:r>
              <a:rPr lang="en-US" u="sng" dirty="0">
                <a:solidFill>
                  <a:srgbClr val="FF6600"/>
                </a:solidFill>
              </a:rPr>
              <a:t>security training </a:t>
            </a:r>
            <a:br>
              <a:rPr lang="en-US" u="sng" dirty="0">
                <a:solidFill>
                  <a:srgbClr val="FF6600"/>
                </a:solidFill>
              </a:rPr>
            </a:br>
            <a:r>
              <a:rPr lang="en-US" u="sng" dirty="0">
                <a:solidFill>
                  <a:srgbClr val="FF6600"/>
                </a:solidFill>
              </a:rPr>
              <a:t>records</a:t>
            </a:r>
            <a:r>
              <a:rPr lang="en-US" dirty="0"/>
              <a:t> to ensure quality of workforce.</a:t>
            </a:r>
          </a:p>
        </p:txBody>
      </p:sp>
      <p:pic>
        <p:nvPicPr>
          <p:cNvPr id="474116" name="Picture 4"/>
          <p:cNvPicPr>
            <a:picLocks noChangeAspect="1" noChangeArrowheads="1"/>
          </p:cNvPicPr>
          <p:nvPr/>
        </p:nvPicPr>
        <p:blipFill>
          <a:blip r:embed="rId3" cstate="print"/>
          <a:srcRect/>
          <a:stretch>
            <a:fillRect/>
          </a:stretch>
        </p:blipFill>
        <p:spPr bwMode="auto">
          <a:xfrm>
            <a:off x="5334000" y="1371600"/>
            <a:ext cx="3586163" cy="4572000"/>
          </a:xfrm>
          <a:prstGeom prst="rect">
            <a:avLst/>
          </a:prstGeom>
          <a:noFill/>
          <a:ln w="9525">
            <a:noFill/>
            <a:miter lim="800000"/>
            <a:headEnd/>
            <a:tailEnd/>
          </a:ln>
          <a:effectLst/>
        </p:spPr>
      </p:pic>
      <p:sp>
        <p:nvSpPr>
          <p:cNvPr id="474117" name="Text Box 5"/>
          <p:cNvSpPr txBox="1">
            <a:spLocks noChangeArrowheads="1"/>
          </p:cNvSpPr>
          <p:nvPr/>
        </p:nvSpPr>
        <p:spPr bwMode="auto">
          <a:xfrm>
            <a:off x="2362200" y="6611779"/>
            <a:ext cx="5181600" cy="246221"/>
          </a:xfrm>
          <a:prstGeom prst="rect">
            <a:avLst/>
          </a:prstGeom>
          <a:noFill/>
          <a:ln w="9525">
            <a:noFill/>
            <a:miter lim="800000"/>
            <a:headEnd/>
            <a:tailEnd/>
          </a:ln>
          <a:effectLst/>
        </p:spPr>
        <p:txBody>
          <a:bodyPr wrap="square">
            <a:spAutoFit/>
          </a:bodyPr>
          <a:lstStyle/>
          <a:p>
            <a:r>
              <a:rPr lang="en-US" sz="1000" b="1" dirty="0" smtClean="0">
                <a:solidFill>
                  <a:srgbClr val="000099"/>
                </a:solidFill>
              </a:rPr>
              <a:t>Reference</a:t>
            </a:r>
            <a:r>
              <a:rPr lang="en-US" sz="1000" dirty="0" smtClean="0">
                <a:solidFill>
                  <a:srgbClr val="000099"/>
                </a:solidFill>
              </a:rPr>
              <a:t>: </a:t>
            </a:r>
            <a:r>
              <a:rPr lang="en-US" sz="1000" dirty="0">
                <a:solidFill>
                  <a:srgbClr val="000099"/>
                </a:solidFill>
              </a:rPr>
              <a:t>NIST SP800-50, </a:t>
            </a:r>
            <a:r>
              <a:rPr lang="en-US" sz="1000" i="1" dirty="0">
                <a:solidFill>
                  <a:srgbClr val="000099"/>
                </a:solidFill>
              </a:rPr>
              <a:t>Building an IT Security Awareness and Training Program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Security Controls &amp; Countermeasures</a:t>
            </a:r>
            <a:r>
              <a:rPr lang="en-US" dirty="0" smtClean="0"/>
              <a:t/>
            </a:r>
            <a:br>
              <a:rPr lang="en-US" dirty="0" smtClean="0"/>
            </a:br>
            <a:r>
              <a:rPr lang="en-US" dirty="0" smtClean="0"/>
              <a:t>Awareness and Training</a:t>
            </a:r>
            <a:r>
              <a:rPr lang="en-US" sz="1200" dirty="0" smtClean="0"/>
              <a:t>… (2/2)</a:t>
            </a:r>
            <a:endParaRPr lang="en-US" sz="1200" dirty="0"/>
          </a:p>
        </p:txBody>
      </p:sp>
      <p:sp>
        <p:nvSpPr>
          <p:cNvPr id="3" name="Content Placeholder 2"/>
          <p:cNvSpPr>
            <a:spLocks noGrp="1"/>
          </p:cNvSpPr>
          <p:nvPr>
            <p:ph idx="1"/>
          </p:nvPr>
        </p:nvSpPr>
        <p:spPr/>
        <p:txBody>
          <a:bodyPr/>
          <a:lstStyle/>
          <a:p>
            <a:r>
              <a:rPr lang="en-US" dirty="0" smtClean="0">
                <a:solidFill>
                  <a:srgbClr val="000099"/>
                </a:solidFill>
              </a:rPr>
              <a:t>NIST SP 800-50 defined three components to an IT information security training program:</a:t>
            </a:r>
          </a:p>
          <a:p>
            <a:pPr lvl="1">
              <a:buClr>
                <a:srgbClr val="000099"/>
              </a:buClr>
            </a:pPr>
            <a:r>
              <a:rPr lang="en-US" u="sng" dirty="0" smtClean="0">
                <a:solidFill>
                  <a:srgbClr val="FF6600"/>
                </a:solidFill>
              </a:rPr>
              <a:t>Security awareness trainings</a:t>
            </a:r>
            <a:r>
              <a:rPr lang="en-US" dirty="0" smtClean="0">
                <a:solidFill>
                  <a:srgbClr val="000099"/>
                </a:solidFill>
              </a:rPr>
              <a:t> </a:t>
            </a:r>
            <a:r>
              <a:rPr lang="en-US" dirty="0" smtClean="0"/>
              <a:t>are designed to:</a:t>
            </a:r>
          </a:p>
          <a:p>
            <a:pPr lvl="2">
              <a:buClr>
                <a:srgbClr val="000099"/>
              </a:buClr>
            </a:pPr>
            <a:r>
              <a:rPr lang="en-US" dirty="0" smtClean="0"/>
              <a:t>Communicate management’s goals and expectation for the protection of organization’s information assets.</a:t>
            </a:r>
          </a:p>
          <a:p>
            <a:pPr lvl="2">
              <a:buClr>
                <a:srgbClr val="000099"/>
              </a:buClr>
            </a:pPr>
            <a:r>
              <a:rPr lang="en-US" dirty="0" smtClean="0"/>
              <a:t>Review the rule of behavior for securing information assets.</a:t>
            </a:r>
          </a:p>
          <a:p>
            <a:pPr lvl="1">
              <a:buClr>
                <a:srgbClr val="000099"/>
              </a:buClr>
            </a:pPr>
            <a:r>
              <a:rPr lang="en-US" u="sng" dirty="0" smtClean="0">
                <a:solidFill>
                  <a:srgbClr val="FF6600"/>
                </a:solidFill>
              </a:rPr>
              <a:t>Role-based security trainings</a:t>
            </a:r>
            <a:r>
              <a:rPr lang="en-US" dirty="0" smtClean="0">
                <a:solidFill>
                  <a:srgbClr val="000099"/>
                </a:solidFill>
              </a:rPr>
              <a:t> </a:t>
            </a:r>
            <a:r>
              <a:rPr lang="en-US" dirty="0" smtClean="0"/>
              <a:t>are designed to:</a:t>
            </a:r>
          </a:p>
          <a:p>
            <a:pPr lvl="2">
              <a:buClr>
                <a:srgbClr val="000099"/>
              </a:buClr>
            </a:pPr>
            <a:r>
              <a:rPr lang="en-US" dirty="0" smtClean="0"/>
              <a:t>Provide specific job skills for a specific job function.</a:t>
            </a:r>
          </a:p>
          <a:p>
            <a:pPr lvl="1">
              <a:buClr>
                <a:srgbClr val="000099"/>
              </a:buClr>
            </a:pPr>
            <a:r>
              <a:rPr lang="en-US" u="sng" dirty="0" smtClean="0">
                <a:solidFill>
                  <a:srgbClr val="FF6600"/>
                </a:solidFill>
              </a:rPr>
              <a:t>Security education </a:t>
            </a:r>
            <a:r>
              <a:rPr lang="en-US" dirty="0" smtClean="0"/>
              <a:t>is to:</a:t>
            </a:r>
          </a:p>
          <a:p>
            <a:pPr lvl="2"/>
            <a:r>
              <a:rPr lang="en-US" dirty="0" smtClean="0"/>
              <a:t>provide personnel with knowledge specialize in information security.</a:t>
            </a:r>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56</a:t>
            </a:fld>
            <a:r>
              <a:rPr lang="en-US" smtClean="0"/>
              <a:t> -</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Controls &amp; Countermeasures</a:t>
            </a:r>
            <a:r>
              <a:rPr lang="en-US" dirty="0" smtClean="0"/>
              <a:t/>
            </a:r>
            <a:br>
              <a:rPr lang="en-US" dirty="0" smtClean="0"/>
            </a:br>
            <a:r>
              <a:rPr lang="en-US" dirty="0" smtClean="0"/>
              <a:t>Security Training and Education – the National Initiative for Cybersecurity Education (NICE) </a:t>
            </a:r>
            <a:r>
              <a:rPr lang="en-US" sz="1200" dirty="0" smtClean="0"/>
              <a:t>...(1/2)</a:t>
            </a:r>
            <a:endParaRPr lang="en-US" sz="1200" dirty="0"/>
          </a:p>
        </p:txBody>
      </p:sp>
      <p:sp>
        <p:nvSpPr>
          <p:cNvPr id="3" name="Content Placeholder 2"/>
          <p:cNvSpPr>
            <a:spLocks noGrp="1"/>
          </p:cNvSpPr>
          <p:nvPr>
            <p:ph idx="1"/>
          </p:nvPr>
        </p:nvSpPr>
        <p:spPr/>
        <p:txBody>
          <a:bodyPr/>
          <a:lstStyle/>
          <a:p>
            <a:r>
              <a:rPr lang="en-US" dirty="0" smtClean="0"/>
              <a:t>NICE is a part of Comprehensive National Cybersecurity Initiative (CNCI) where government and industry collaborated to create a training &amp; educational framework for </a:t>
            </a:r>
            <a:r>
              <a:rPr lang="en-US" dirty="0" err="1" smtClean="0"/>
              <a:t>cybersecurity</a:t>
            </a:r>
            <a:r>
              <a:rPr lang="en-US" dirty="0" smtClean="0"/>
              <a:t> workforce.</a:t>
            </a:r>
          </a:p>
          <a:p>
            <a:endParaRPr lang="en-US" dirty="0"/>
          </a:p>
        </p:txBody>
      </p:sp>
      <p:sp>
        <p:nvSpPr>
          <p:cNvPr id="4" name="Slide Number Placeholder 3"/>
          <p:cNvSpPr>
            <a:spLocks noGrp="1"/>
          </p:cNvSpPr>
          <p:nvPr>
            <p:ph type="sldNum" sz="quarter" idx="10"/>
          </p:nvPr>
        </p:nvSpPr>
        <p:spPr/>
        <p:txBody>
          <a:bodyPr/>
          <a:lstStyle/>
          <a:p>
            <a:pPr>
              <a:defRPr/>
            </a:pPr>
            <a:r>
              <a:rPr lang="en-US" smtClean="0"/>
              <a:t>- </a:t>
            </a:r>
            <a:fld id="{5C6890EE-A853-453D-A1B9-5967B6EF9B58}" type="slidenum">
              <a:rPr lang="en-US" smtClean="0"/>
              <a:pPr>
                <a:defRPr/>
              </a:pPr>
              <a:t>57</a:t>
            </a:fld>
            <a:r>
              <a:rPr lang="en-US" smtClean="0"/>
              <a:t> -</a:t>
            </a:r>
            <a:endParaRPr lang="en-US" dirty="0"/>
          </a:p>
        </p:txBody>
      </p:sp>
      <p:pic>
        <p:nvPicPr>
          <p:cNvPr id="438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618" y="2632950"/>
            <a:ext cx="3227546"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6026744" y="6562595"/>
            <a:ext cx="2964873" cy="276999"/>
          </a:xfrm>
          <a:prstGeom prst="rect">
            <a:avLst/>
          </a:prstGeom>
          <a:noFill/>
          <a:ln w="9525">
            <a:noFill/>
            <a:miter lim="800000"/>
            <a:headEnd/>
            <a:tailEnd/>
          </a:ln>
        </p:spPr>
        <p:txBody>
          <a:bodyPr wrap="square">
            <a:spAutoFit/>
          </a:bodyPr>
          <a:lstStyle/>
          <a:p>
            <a:r>
              <a:rPr lang="en-US" b="1" dirty="0" smtClean="0">
                <a:solidFill>
                  <a:srgbClr val="000099"/>
                </a:solidFill>
              </a:rPr>
              <a:t>Reference</a:t>
            </a:r>
            <a:r>
              <a:rPr lang="en-US" dirty="0" smtClean="0">
                <a:solidFill>
                  <a:srgbClr val="000099"/>
                </a:solidFill>
              </a:rPr>
              <a:t>: http://csrc.nist.gov/nice/</a:t>
            </a:r>
            <a:endParaRPr lang="en-US" dirty="0">
              <a:solidFill>
                <a:srgbClr val="000099"/>
              </a:solidFill>
            </a:endParaRPr>
          </a:p>
        </p:txBody>
      </p:sp>
    </p:spTree>
    <p:extLst>
      <p:ext uri="{BB962C8B-B14F-4D97-AF65-F5344CB8AC3E}">
        <p14:creationId xmlns:p14="http://schemas.microsoft.com/office/powerpoint/2010/main" val="40589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38276"/>
                                        </p:tgtEl>
                                        <p:attrNameLst>
                                          <p:attrName>style.visibility</p:attrName>
                                        </p:attrNameLst>
                                      </p:cBhvr>
                                      <p:to>
                                        <p:strVal val="visible"/>
                                      </p:to>
                                    </p:set>
                                    <p:animEffect transition="in" filter="circle(out)">
                                      <p:cBhvr>
                                        <p:cTn id="7" dur="500"/>
                                        <p:tgtEl>
                                          <p:spTgt spid="438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Controls &amp; Countermeasures</a:t>
            </a:r>
            <a:r>
              <a:rPr lang="en-US" dirty="0"/>
              <a:t/>
            </a:r>
            <a:br>
              <a:rPr lang="en-US" dirty="0"/>
            </a:br>
            <a:r>
              <a:rPr lang="en-US" dirty="0" smtClean="0"/>
              <a:t>Security Training and Education – the National </a:t>
            </a:r>
            <a:r>
              <a:rPr lang="en-US" dirty="0"/>
              <a:t>Initiative for Cybersecurity Education (NICE) </a:t>
            </a:r>
            <a:r>
              <a:rPr lang="en-US" sz="1200" dirty="0" smtClean="0"/>
              <a:t>...(</a:t>
            </a:r>
            <a:r>
              <a:rPr lang="en-US" sz="1200" dirty="0"/>
              <a:t>2</a:t>
            </a:r>
            <a:r>
              <a:rPr lang="en-US" sz="1200" dirty="0" smtClean="0"/>
              <a:t>/2)</a:t>
            </a:r>
            <a:endParaRPr lang="en-US" sz="1200" dirty="0"/>
          </a:p>
        </p:txBody>
      </p:sp>
      <p:sp>
        <p:nvSpPr>
          <p:cNvPr id="4" name="Slide Number Placeholder 3"/>
          <p:cNvSpPr>
            <a:spLocks noGrp="1"/>
          </p:cNvSpPr>
          <p:nvPr>
            <p:ph type="sldNum" sz="quarter" idx="10"/>
          </p:nvPr>
        </p:nvSpPr>
        <p:spPr/>
        <p:txBody>
          <a:bodyPr/>
          <a:lstStyle/>
          <a:p>
            <a:pPr>
              <a:defRPr/>
            </a:pPr>
            <a:r>
              <a:rPr lang="en-US" smtClean="0"/>
              <a:t>- </a:t>
            </a:r>
            <a:fld id="{5C6890EE-A853-453D-A1B9-5967B6EF9B58}" type="slidenum">
              <a:rPr lang="en-US" smtClean="0"/>
              <a:pPr>
                <a:defRPr/>
              </a:pPr>
              <a:t>58</a:t>
            </a:fld>
            <a:r>
              <a:rPr lang="en-US" smtClean="0"/>
              <a:t> -</a:t>
            </a:r>
            <a:endParaRPr lang="en-US" dirty="0"/>
          </a:p>
        </p:txBody>
      </p:sp>
      <p:pic>
        <p:nvPicPr>
          <p:cNvPr id="439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5" y="1213485"/>
            <a:ext cx="8992553" cy="526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3276600" y="6562595"/>
            <a:ext cx="2964873" cy="276999"/>
          </a:xfrm>
          <a:prstGeom prst="rect">
            <a:avLst/>
          </a:prstGeom>
          <a:noFill/>
          <a:ln w="9525">
            <a:noFill/>
            <a:miter lim="800000"/>
            <a:headEnd/>
            <a:tailEnd/>
          </a:ln>
        </p:spPr>
        <p:txBody>
          <a:bodyPr wrap="square">
            <a:spAutoFit/>
          </a:bodyPr>
          <a:lstStyle/>
          <a:p>
            <a:r>
              <a:rPr lang="en-US" b="1" dirty="0" smtClean="0">
                <a:solidFill>
                  <a:srgbClr val="000099"/>
                </a:solidFill>
              </a:rPr>
              <a:t>Reference</a:t>
            </a:r>
            <a:r>
              <a:rPr lang="en-US" dirty="0" smtClean="0">
                <a:solidFill>
                  <a:srgbClr val="000099"/>
                </a:solidFill>
              </a:rPr>
              <a:t>: http://csrc.nist.gov/nice/</a:t>
            </a:r>
            <a:endParaRPr lang="en-US" dirty="0">
              <a:solidFill>
                <a:srgbClr val="000099"/>
              </a:solidFill>
            </a:endParaRPr>
          </a:p>
        </p:txBody>
      </p:sp>
    </p:spTree>
    <p:extLst>
      <p:ext uri="{BB962C8B-B14F-4D97-AF65-F5344CB8AC3E}">
        <p14:creationId xmlns:p14="http://schemas.microsoft.com/office/powerpoint/2010/main" val="18822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39300"/>
                                        </p:tgtEl>
                                        <p:attrNameLst>
                                          <p:attrName>style.visibility</p:attrName>
                                        </p:attrNameLst>
                                      </p:cBhvr>
                                      <p:to>
                                        <p:strVal val="visible"/>
                                      </p:to>
                                    </p:set>
                                    <p:animEffect transition="in" filter="wipe(up)">
                                      <p:cBhvr>
                                        <p:cTn id="7" dur="500"/>
                                        <p:tgtEl>
                                          <p:spTgt spid="439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type of security control is intrusion detection?</a:t>
            </a:r>
          </a:p>
          <a:p>
            <a:pPr lvl="1"/>
            <a:r>
              <a:rPr lang="en-US" dirty="0" smtClean="0"/>
              <a:t> </a:t>
            </a:r>
          </a:p>
          <a:p>
            <a:pPr>
              <a:buNone/>
            </a:pPr>
            <a:endParaRPr lang="en-US" dirty="0" smtClean="0"/>
          </a:p>
          <a:p>
            <a:r>
              <a:rPr lang="en-US" dirty="0" smtClean="0"/>
              <a:t>Trainings that communicate management goals and expectations for protection of information assets are?</a:t>
            </a:r>
          </a:p>
          <a:p>
            <a:pPr lvl="1"/>
            <a:r>
              <a:rPr lang="en-US" dirty="0" smtClean="0"/>
              <a:t>   </a:t>
            </a:r>
          </a:p>
          <a:p>
            <a:pPr lvl="1"/>
            <a:endParaRPr lang="en-US" dirty="0" smtClean="0"/>
          </a:p>
          <a:p>
            <a:r>
              <a:rPr lang="en-US" dirty="0" smtClean="0"/>
              <a:t>Trainings that enables an employee to perform his/her assigned security responsibilities are?</a:t>
            </a:r>
          </a:p>
          <a:p>
            <a:pPr lvl="1"/>
            <a:r>
              <a:rPr lang="en-US" dirty="0" smtClean="0"/>
              <a:t>  </a:t>
            </a:r>
          </a:p>
          <a:p>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59</a:t>
            </a:fld>
            <a:r>
              <a:rPr lang="en-US" smtClean="0"/>
              <a:t>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32909CED-EBAF-4E91-A430-0960E3C55AF8}" type="slidenum">
              <a:rPr lang="en-US"/>
              <a:pPr/>
              <a:t>6</a:t>
            </a:fld>
            <a:r>
              <a:rPr lang="en-US"/>
              <a:t> -</a:t>
            </a:r>
          </a:p>
        </p:txBody>
      </p:sp>
      <p:sp>
        <p:nvSpPr>
          <p:cNvPr id="424962" name="Rectangle 2"/>
          <p:cNvSpPr>
            <a:spLocks noGrp="1" noChangeArrowheads="1"/>
          </p:cNvSpPr>
          <p:nvPr>
            <p:ph type="title"/>
          </p:nvPr>
        </p:nvSpPr>
        <p:spPr/>
        <p:txBody>
          <a:bodyPr/>
          <a:lstStyle/>
          <a:p>
            <a:r>
              <a:rPr lang="en-US" sz="1200" dirty="0"/>
              <a:t>Concept &amp; Definition</a:t>
            </a:r>
            <a:br>
              <a:rPr lang="en-US" sz="1200" dirty="0"/>
            </a:br>
            <a:r>
              <a:rPr lang="en-US" dirty="0"/>
              <a:t>Categories of Security </a:t>
            </a:r>
            <a:r>
              <a:rPr lang="en-US" dirty="0" smtClean="0"/>
              <a:t>Controls</a:t>
            </a:r>
            <a:endParaRPr lang="en-US" sz="1200" dirty="0"/>
          </a:p>
        </p:txBody>
      </p:sp>
      <p:sp>
        <p:nvSpPr>
          <p:cNvPr id="424963" name="Rectangle 3"/>
          <p:cNvSpPr>
            <a:spLocks noGrp="1" noChangeArrowheads="1"/>
          </p:cNvSpPr>
          <p:nvPr>
            <p:ph type="body" idx="1"/>
          </p:nvPr>
        </p:nvSpPr>
        <p:spPr>
          <a:xfrm>
            <a:off x="685800" y="1143000"/>
            <a:ext cx="8153400" cy="5486400"/>
          </a:xfrm>
        </p:spPr>
        <p:txBody>
          <a:bodyPr/>
          <a:lstStyle/>
          <a:p>
            <a:pPr>
              <a:lnSpc>
                <a:spcPct val="90000"/>
              </a:lnSpc>
              <a:buClr>
                <a:srgbClr val="000099"/>
              </a:buClr>
            </a:pPr>
            <a:r>
              <a:rPr lang="en-US" u="sng" dirty="0">
                <a:solidFill>
                  <a:srgbClr val="FF6600"/>
                </a:solidFill>
              </a:rPr>
              <a:t>Management (Administrative) Controls</a:t>
            </a:r>
            <a:r>
              <a:rPr lang="en-US" dirty="0"/>
              <a:t>  </a:t>
            </a:r>
          </a:p>
          <a:p>
            <a:pPr lvl="1">
              <a:lnSpc>
                <a:spcPct val="90000"/>
              </a:lnSpc>
              <a:buClr>
                <a:srgbClr val="000099"/>
              </a:buClr>
            </a:pPr>
            <a:r>
              <a:rPr lang="en-US" dirty="0"/>
              <a:t>Policies, Standards, Processes, Procedures, &amp; Guidelines.</a:t>
            </a:r>
          </a:p>
          <a:p>
            <a:pPr lvl="2">
              <a:lnSpc>
                <a:spcPct val="90000"/>
              </a:lnSpc>
              <a:buClr>
                <a:srgbClr val="000099"/>
              </a:buClr>
            </a:pPr>
            <a:r>
              <a:rPr lang="en-US" dirty="0"/>
              <a:t>Administrative Entities: Executive-Level, Mid.-Level Management.</a:t>
            </a:r>
          </a:p>
          <a:p>
            <a:pPr>
              <a:lnSpc>
                <a:spcPct val="90000"/>
              </a:lnSpc>
              <a:buClr>
                <a:srgbClr val="000099"/>
              </a:buClr>
            </a:pPr>
            <a:r>
              <a:rPr lang="en-US" u="sng" dirty="0">
                <a:solidFill>
                  <a:srgbClr val="FF6600"/>
                </a:solidFill>
              </a:rPr>
              <a:t>Operational (and Physical) Controls</a:t>
            </a:r>
          </a:p>
          <a:p>
            <a:pPr lvl="1">
              <a:lnSpc>
                <a:spcPct val="90000"/>
              </a:lnSpc>
              <a:buClr>
                <a:srgbClr val="000099"/>
              </a:buClr>
            </a:pPr>
            <a:r>
              <a:rPr lang="en-US" dirty="0"/>
              <a:t>Operational Security (Execution of Policies, Standards &amp; Process, Education &amp; Awareness).</a:t>
            </a:r>
          </a:p>
          <a:p>
            <a:pPr lvl="2">
              <a:lnSpc>
                <a:spcPct val="90000"/>
              </a:lnSpc>
              <a:buClr>
                <a:srgbClr val="000099"/>
              </a:buClr>
            </a:pPr>
            <a:r>
              <a:rPr lang="en-US" dirty="0"/>
              <a:t>Service Providers: </a:t>
            </a:r>
            <a:r>
              <a:rPr lang="en-US" dirty="0" smtClean="0"/>
              <a:t>InfoSec/IA Department, </a:t>
            </a:r>
            <a:r>
              <a:rPr lang="en-US" dirty="0"/>
              <a:t>Program Security, Personnel Security, Document Controls (or CM), HR, Finance, etc.</a:t>
            </a:r>
          </a:p>
          <a:p>
            <a:pPr lvl="1">
              <a:lnSpc>
                <a:spcPct val="90000"/>
              </a:lnSpc>
              <a:buClr>
                <a:srgbClr val="000099"/>
              </a:buClr>
            </a:pPr>
            <a:r>
              <a:rPr lang="en-US" dirty="0"/>
              <a:t>Physical Security (Facility or Infrastructure Protection)</a:t>
            </a:r>
          </a:p>
          <a:p>
            <a:pPr lvl="2">
              <a:lnSpc>
                <a:spcPct val="90000"/>
              </a:lnSpc>
              <a:buClr>
                <a:srgbClr val="000099"/>
              </a:buClr>
            </a:pPr>
            <a:r>
              <a:rPr lang="en-US" dirty="0"/>
              <a:t>Locks, Doors, Walls, Fence, Curtain, etc.</a:t>
            </a:r>
          </a:p>
          <a:p>
            <a:pPr lvl="2">
              <a:lnSpc>
                <a:spcPct val="90000"/>
              </a:lnSpc>
              <a:buClr>
                <a:srgbClr val="000099"/>
              </a:buClr>
            </a:pPr>
            <a:r>
              <a:rPr lang="en-US" dirty="0"/>
              <a:t>Service Providers: </a:t>
            </a:r>
            <a:r>
              <a:rPr lang="en-US" dirty="0" smtClean="0"/>
              <a:t>Facility Security Department, </a:t>
            </a:r>
            <a:r>
              <a:rPr lang="en-US" dirty="0"/>
              <a:t>Guards, Dogs.</a:t>
            </a:r>
          </a:p>
          <a:p>
            <a:pPr>
              <a:lnSpc>
                <a:spcPct val="90000"/>
              </a:lnSpc>
              <a:buClr>
                <a:srgbClr val="000099"/>
              </a:buClr>
            </a:pPr>
            <a:r>
              <a:rPr lang="en-US" u="sng" dirty="0">
                <a:solidFill>
                  <a:srgbClr val="FF6600"/>
                </a:solidFill>
              </a:rPr>
              <a:t>Technical (Logical) Controls</a:t>
            </a:r>
            <a:endParaRPr lang="en-US" u="sng" dirty="0"/>
          </a:p>
          <a:p>
            <a:pPr lvl="1">
              <a:lnSpc>
                <a:spcPct val="90000"/>
              </a:lnSpc>
              <a:buClr>
                <a:srgbClr val="000099"/>
              </a:buClr>
            </a:pPr>
            <a:r>
              <a:rPr lang="en-US" dirty="0"/>
              <a:t>Access Controls , Identification </a:t>
            </a:r>
            <a:r>
              <a:rPr lang="en-US" dirty="0" smtClean="0"/>
              <a:t>&amp; Authentication, </a:t>
            </a:r>
            <a:r>
              <a:rPr lang="en-US" dirty="0"/>
              <a:t>Authorization, Confidentiality, Integrity, Availability, Non-Repudiation. </a:t>
            </a:r>
          </a:p>
          <a:p>
            <a:pPr lvl="2">
              <a:lnSpc>
                <a:spcPct val="90000"/>
              </a:lnSpc>
              <a:buClr>
                <a:srgbClr val="000099"/>
              </a:buClr>
            </a:pPr>
            <a:r>
              <a:rPr lang="en-US" dirty="0"/>
              <a:t>Service Providers: Enterprise Architect, Security Engineer, CERT, </a:t>
            </a:r>
            <a:r>
              <a:rPr lang="en-US" dirty="0" smtClean="0"/>
              <a:t>SOC, NOSC</a:t>
            </a:r>
            <a:r>
              <a:rPr lang="en-US" dirty="0"/>
              <a:t>, Helpdesk.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What type of security control is intrusion detection?</a:t>
            </a:r>
          </a:p>
          <a:p>
            <a:pPr lvl="1"/>
            <a:r>
              <a:rPr lang="en-US" dirty="0" smtClean="0"/>
              <a:t> </a:t>
            </a:r>
            <a:r>
              <a:rPr lang="en-US" u="sng" dirty="0" smtClean="0">
                <a:solidFill>
                  <a:srgbClr val="FF6600"/>
                </a:solidFill>
              </a:rPr>
              <a:t>Detection control</a:t>
            </a:r>
          </a:p>
          <a:p>
            <a:endParaRPr lang="en-US" dirty="0" smtClean="0"/>
          </a:p>
          <a:p>
            <a:r>
              <a:rPr lang="en-US" dirty="0" smtClean="0"/>
              <a:t>Trainings that communicate management goals and expectations for protection of information assets are?</a:t>
            </a:r>
          </a:p>
          <a:p>
            <a:pPr lvl="1"/>
            <a:r>
              <a:rPr lang="en-US" dirty="0" smtClean="0"/>
              <a:t>  </a:t>
            </a:r>
            <a:r>
              <a:rPr lang="en-US" u="sng" dirty="0" smtClean="0">
                <a:solidFill>
                  <a:srgbClr val="FF6600"/>
                </a:solidFill>
              </a:rPr>
              <a:t>Security awareness trainings</a:t>
            </a:r>
          </a:p>
          <a:p>
            <a:pPr lvl="1"/>
            <a:endParaRPr lang="en-US" dirty="0" smtClean="0"/>
          </a:p>
          <a:p>
            <a:r>
              <a:rPr lang="en-US" dirty="0" smtClean="0"/>
              <a:t>Trainings that enables an employee to perform his/her assigned security responsibilities are?</a:t>
            </a:r>
          </a:p>
          <a:p>
            <a:pPr lvl="1"/>
            <a:r>
              <a:rPr lang="en-US" dirty="0" smtClean="0"/>
              <a:t> </a:t>
            </a:r>
            <a:r>
              <a:rPr lang="en-US" u="sng" dirty="0" smtClean="0">
                <a:solidFill>
                  <a:srgbClr val="FF6600"/>
                </a:solidFill>
              </a:rPr>
              <a:t>Role-based security trainings</a:t>
            </a:r>
          </a:p>
          <a:p>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60</a:t>
            </a:fld>
            <a:r>
              <a:rPr lang="en-US" smtClean="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 Study</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61</a:t>
            </a:fld>
            <a:r>
              <a:rPr lang="en-US" smtClean="0"/>
              <a:t> -</a:t>
            </a:r>
            <a:endParaRPr lang="en-US"/>
          </a:p>
        </p:txBody>
      </p:sp>
    </p:spTree>
    <p:extLst>
      <p:ext uri="{BB962C8B-B14F-4D97-AF65-F5344CB8AC3E}">
        <p14:creationId xmlns:p14="http://schemas.microsoft.com/office/powerpoint/2010/main" val="3574232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Effectiveness of Annual Security Awareness Training </a:t>
            </a:r>
            <a:endParaRPr lang="en-US" dirty="0"/>
          </a:p>
        </p:txBody>
      </p:sp>
      <p:sp>
        <p:nvSpPr>
          <p:cNvPr id="3" name="Content Placeholder 2"/>
          <p:cNvSpPr>
            <a:spLocks noGrp="1"/>
          </p:cNvSpPr>
          <p:nvPr>
            <p:ph idx="1"/>
          </p:nvPr>
        </p:nvSpPr>
        <p:spPr/>
        <p:txBody>
          <a:bodyPr/>
          <a:lstStyle/>
          <a:p>
            <a:r>
              <a:rPr lang="en-US" dirty="0" smtClean="0"/>
              <a:t>In 2007, TIGTA conducted an audit on the effectiveness of IRS Annual Security Awareness Training – UNAX…</a:t>
            </a:r>
          </a:p>
          <a:p>
            <a:r>
              <a:rPr lang="en-US" dirty="0" smtClean="0"/>
              <a:t>Attack Method: Social Engineer</a:t>
            </a:r>
          </a:p>
          <a:p>
            <a:pPr lvl="1"/>
            <a:r>
              <a:rPr lang="en-US" dirty="0" smtClean="0"/>
              <a:t>Auditor posed as IT helpdesk personnel seeking assistance to correct a network problem.</a:t>
            </a:r>
          </a:p>
          <a:p>
            <a:pPr lvl="1"/>
            <a:r>
              <a:rPr lang="en-US" dirty="0" smtClean="0"/>
              <a:t>Users where requested to change their passwords to the ones TIGTA auditor had suggested.</a:t>
            </a:r>
          </a:p>
          <a:p>
            <a:r>
              <a:rPr lang="en-US" dirty="0" smtClean="0"/>
              <a:t>Result:</a:t>
            </a:r>
          </a:p>
          <a:p>
            <a:pPr lvl="1"/>
            <a:r>
              <a:rPr lang="en-US" dirty="0" smtClean="0"/>
              <a:t>60% IRS employees had bought-in on the social engineering attack and changed their passwords</a:t>
            </a:r>
          </a:p>
          <a:p>
            <a:pPr lvl="1"/>
            <a:r>
              <a:rPr lang="en-US" dirty="0" smtClean="0"/>
              <a:t>20% IRS employees cited awareness training as the primary reason for not buy-in on the social engineering attack</a:t>
            </a:r>
          </a:p>
          <a:p>
            <a:pPr lvl="1"/>
            <a:r>
              <a:rPr lang="en-US" dirty="0" smtClean="0"/>
              <a:t>In 2001, 70% IRS employees had bought-in on the same social engineering attack.</a:t>
            </a:r>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additive="base">
                                        <p:cTn id="2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People forget what they’ve learned</a:t>
            </a:r>
            <a:endParaRPr lang="en-US" dirty="0"/>
          </a:p>
        </p:txBody>
      </p:sp>
      <p:sp>
        <p:nvSpPr>
          <p:cNvPr id="3" name="Content Placeholder 2"/>
          <p:cNvSpPr>
            <a:spLocks noGrp="1"/>
          </p:cNvSpPr>
          <p:nvPr>
            <p:ph idx="1"/>
          </p:nvPr>
        </p:nvSpPr>
        <p:spPr/>
        <p:txBody>
          <a:bodyPr/>
          <a:lstStyle/>
          <a:p>
            <a:r>
              <a:rPr lang="en-US" dirty="0" smtClean="0"/>
              <a:t>In 1870, Hermann </a:t>
            </a:r>
            <a:r>
              <a:rPr lang="en-US" dirty="0" err="1" smtClean="0"/>
              <a:t>Ebbinghaus</a:t>
            </a:r>
            <a:r>
              <a:rPr lang="en-US" dirty="0" smtClean="0"/>
              <a:t> pioneered an experimental study – “Forgetting Curve”</a:t>
            </a:r>
          </a:p>
          <a:p>
            <a:pPr lvl="1"/>
            <a:r>
              <a:rPr lang="en-US" dirty="0" smtClean="0"/>
              <a:t>2/3 of student retained the learned knowledge after an hour</a:t>
            </a:r>
          </a:p>
          <a:p>
            <a:pPr lvl="1"/>
            <a:r>
              <a:rPr lang="en-US" dirty="0" smtClean="0"/>
              <a:t>28% remember the specifics in 2 days</a:t>
            </a:r>
          </a:p>
          <a:p>
            <a:endParaRPr lang="en-US" dirty="0" smtClean="0"/>
          </a:p>
          <a:p>
            <a:r>
              <a:rPr lang="en-US" dirty="0" smtClean="0"/>
              <a:t>However, if the learned knowledge is </a:t>
            </a:r>
            <a:br>
              <a:rPr lang="en-US" dirty="0" smtClean="0"/>
            </a:br>
            <a:r>
              <a:rPr lang="en-US" dirty="0" smtClean="0"/>
              <a:t>re-enforced in the following day, </a:t>
            </a:r>
            <a:br>
              <a:rPr lang="en-US" dirty="0" smtClean="0"/>
            </a:br>
            <a:r>
              <a:rPr lang="en-US" dirty="0" smtClean="0"/>
              <a:t>more students were able to remember </a:t>
            </a:r>
            <a:br>
              <a:rPr lang="en-US" dirty="0" smtClean="0"/>
            </a:br>
            <a:r>
              <a:rPr lang="en-US" dirty="0" smtClean="0"/>
              <a:t>what they’ve learned. – “Spacing Effect”</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63</a:t>
            </a:fld>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6324600" y="2438400"/>
            <a:ext cx="2650704" cy="2033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 Effectiveness of security awareness training re-enforced with “hands-on” exercises</a:t>
            </a:r>
            <a:endParaRPr lang="en-US" dirty="0"/>
          </a:p>
        </p:txBody>
      </p:sp>
      <p:sp>
        <p:nvSpPr>
          <p:cNvPr id="3" name="Content Placeholder 2"/>
          <p:cNvSpPr>
            <a:spLocks noGrp="1"/>
          </p:cNvSpPr>
          <p:nvPr>
            <p:ph idx="1"/>
          </p:nvPr>
        </p:nvSpPr>
        <p:spPr/>
        <p:txBody>
          <a:bodyPr/>
          <a:lstStyle/>
          <a:p>
            <a:r>
              <a:rPr lang="en-US" dirty="0" smtClean="0"/>
              <a:t>In 2005, United States Military Academy (USMA) at West Point conducted a proof-of-concept  on the effectiveness of their security awareness training…</a:t>
            </a:r>
          </a:p>
          <a:p>
            <a:pPr lvl="1"/>
            <a:r>
              <a:rPr lang="en-US" dirty="0" smtClean="0"/>
              <a:t>Per semester, all cadets receive security awareness training</a:t>
            </a:r>
          </a:p>
          <a:p>
            <a:pPr lvl="1"/>
            <a:r>
              <a:rPr lang="en-US" dirty="0" smtClean="0"/>
              <a:t>Every freshman were subjected to a 4-hr. security awareness course</a:t>
            </a:r>
          </a:p>
          <a:p>
            <a:r>
              <a:rPr lang="en-US" dirty="0" smtClean="0"/>
              <a:t>Attack Method: Social Engineering</a:t>
            </a:r>
          </a:p>
          <a:p>
            <a:pPr lvl="1"/>
            <a:r>
              <a:rPr lang="en-US" dirty="0" smtClean="0"/>
              <a:t>A “phishing” e-mail message from a fictitious US Army colonel</a:t>
            </a:r>
          </a:p>
          <a:p>
            <a:pPr lvl="1"/>
            <a:r>
              <a:rPr lang="en-US" dirty="0" smtClean="0"/>
              <a:t>E-mails informed cadets of a problem with their current grade report and instructed them to click on the embedded hyperlink</a:t>
            </a:r>
          </a:p>
          <a:p>
            <a:r>
              <a:rPr lang="en-US" dirty="0" smtClean="0"/>
              <a:t>Results:</a:t>
            </a:r>
          </a:p>
          <a:p>
            <a:pPr lvl="1"/>
            <a:r>
              <a:rPr lang="en-US" dirty="0" smtClean="0"/>
              <a:t>80% (over 400) cadets clicked on the embedded hyperlink</a:t>
            </a:r>
          </a:p>
          <a:p>
            <a:pPr lvl="1"/>
            <a:r>
              <a:rPr lang="en-US" dirty="0" smtClean="0"/>
              <a:t>90% of freshmen –with 4 </a:t>
            </a:r>
            <a:r>
              <a:rPr lang="en-US" dirty="0" err="1" smtClean="0"/>
              <a:t>hrs</a:t>
            </a:r>
            <a:r>
              <a:rPr lang="en-US" dirty="0" smtClean="0"/>
              <a:t> training- clicked on the link</a:t>
            </a:r>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 How people learn</a:t>
            </a:r>
            <a:endParaRPr lang="en-US" dirty="0"/>
          </a:p>
        </p:txBody>
      </p:sp>
      <p:sp>
        <p:nvSpPr>
          <p:cNvPr id="3" name="Content Placeholder 2"/>
          <p:cNvSpPr>
            <a:spLocks noGrp="1"/>
          </p:cNvSpPr>
          <p:nvPr>
            <p:ph idx="1"/>
          </p:nvPr>
        </p:nvSpPr>
        <p:spPr>
          <a:xfrm>
            <a:off x="685800" y="1143000"/>
            <a:ext cx="7772400" cy="4648200"/>
          </a:xfrm>
        </p:spPr>
        <p:txBody>
          <a:bodyPr/>
          <a:lstStyle/>
          <a:p>
            <a:r>
              <a:rPr lang="en-US" dirty="0" smtClean="0"/>
              <a:t>In 1918, Edward </a:t>
            </a:r>
            <a:r>
              <a:rPr lang="en-US" dirty="0" err="1" smtClean="0"/>
              <a:t>Throndike</a:t>
            </a:r>
            <a:r>
              <a:rPr lang="en-US" dirty="0" smtClean="0"/>
              <a:t> defined a set of “Learning Principles”</a:t>
            </a:r>
          </a:p>
          <a:p>
            <a:pPr lvl="1"/>
            <a:r>
              <a:rPr lang="en-US" dirty="0" smtClean="0"/>
              <a:t>The most basic form of learning is trial and error learning</a:t>
            </a:r>
          </a:p>
          <a:p>
            <a:pPr lvl="1"/>
            <a:r>
              <a:rPr lang="en-US" dirty="0" smtClean="0"/>
              <a:t>Law of exercise: We learn by doing, we forget by not doing</a:t>
            </a:r>
          </a:p>
          <a:p>
            <a:pPr lvl="2"/>
            <a:r>
              <a:rPr lang="en-US" dirty="0" smtClean="0"/>
              <a:t>Law of use: Connection between a stimulus and a response are strengthened as they are used</a:t>
            </a:r>
          </a:p>
          <a:p>
            <a:pPr lvl="2"/>
            <a:r>
              <a:rPr lang="en-US" dirty="0" smtClean="0"/>
              <a:t>Law of disuse: Connection between a stimulus and a response are weakened as they are not used</a:t>
            </a:r>
          </a:p>
          <a:p>
            <a:pPr lvl="1"/>
            <a:r>
              <a:rPr lang="en-US" dirty="0" smtClean="0"/>
              <a:t>Law of effect: If the response in a connection is followed by a satisfying state of affairs, then the strength of connection is considerably increased. (Positive reinforcement)</a:t>
            </a:r>
          </a:p>
          <a:p>
            <a:r>
              <a:rPr lang="en-US" dirty="0" smtClean="0"/>
              <a:t>West Point considered the study a success…</a:t>
            </a:r>
          </a:p>
          <a:p>
            <a:pPr lvl="1"/>
            <a:r>
              <a:rPr lang="en-US" dirty="0" smtClean="0"/>
              <a:t>Approved for USMA-wide deployment (4,400 Corps of Cadets)</a:t>
            </a:r>
          </a:p>
          <a:p>
            <a:pPr lvl="1"/>
            <a:r>
              <a:rPr lang="en-US" dirty="0" smtClean="0"/>
              <a:t>Added 3 additional variants</a:t>
            </a:r>
          </a:p>
          <a:p>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 A comparative study between game- and video-based security awareness training</a:t>
            </a:r>
            <a:endParaRPr lang="en-US" dirty="0"/>
          </a:p>
        </p:txBody>
      </p:sp>
      <p:sp>
        <p:nvSpPr>
          <p:cNvPr id="3" name="Content Placeholder 2"/>
          <p:cNvSpPr>
            <a:spLocks noGrp="1"/>
          </p:cNvSpPr>
          <p:nvPr>
            <p:ph idx="1"/>
          </p:nvPr>
        </p:nvSpPr>
        <p:spPr/>
        <p:txBody>
          <a:bodyPr/>
          <a:lstStyle/>
          <a:p>
            <a:r>
              <a:rPr lang="en-US" smtClean="0"/>
              <a:t>In 2009, Jonathan Jones, et. al. conducted a pilot study comparing the educational effectiveness of:</a:t>
            </a:r>
          </a:p>
          <a:p>
            <a:pPr lvl="1"/>
            <a:r>
              <a:rPr lang="en-US" smtClean="0"/>
              <a:t>Game-based security awareness training – CyberCIEGE</a:t>
            </a:r>
          </a:p>
          <a:p>
            <a:pPr lvl="1"/>
            <a:r>
              <a:rPr lang="en-US" smtClean="0"/>
              <a:t>Video-based DoD IASE Information Assurance Awareness (DoD IAA) Training Course</a:t>
            </a:r>
          </a:p>
          <a:p>
            <a:r>
              <a:rPr lang="en-US" smtClean="0"/>
              <a:t>Study:</a:t>
            </a:r>
          </a:p>
          <a:p>
            <a:pPr lvl="1"/>
            <a:r>
              <a:rPr lang="en-US" smtClean="0"/>
              <a:t>Pre-tests conducted to establish the baseline</a:t>
            </a:r>
          </a:p>
          <a:p>
            <a:pPr lvl="1"/>
            <a:r>
              <a:rPr lang="en-US" smtClean="0"/>
              <a:t>Post-tests conducted 2 weeks after to measure effectiveness of student’s learning</a:t>
            </a:r>
          </a:p>
          <a:p>
            <a:r>
              <a:rPr lang="en-US" smtClean="0"/>
              <a:t>Result:</a:t>
            </a:r>
          </a:p>
          <a:p>
            <a:pPr lvl="1"/>
            <a:r>
              <a:rPr lang="en-US" smtClean="0"/>
              <a:t>The average improvement of “game group” (40%) is higher than the “video group” (33%)</a:t>
            </a:r>
          </a:p>
          <a:p>
            <a:pPr lvl="1"/>
            <a:r>
              <a:rPr lang="en-US" smtClean="0"/>
              <a:t>On average, “game group” had spent much more time (6.15 hr.) than the “video group” (1.75 hr.)</a:t>
            </a:r>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 Repeated learning with positive reinforcement</a:t>
            </a:r>
            <a:endParaRPr lang="en-US" dirty="0"/>
          </a:p>
        </p:txBody>
      </p:sp>
      <p:sp>
        <p:nvSpPr>
          <p:cNvPr id="3" name="Content Placeholder 2"/>
          <p:cNvSpPr>
            <a:spLocks noGrp="1"/>
          </p:cNvSpPr>
          <p:nvPr>
            <p:ph idx="1"/>
          </p:nvPr>
        </p:nvSpPr>
        <p:spPr/>
        <p:txBody>
          <a:bodyPr/>
          <a:lstStyle/>
          <a:p>
            <a:r>
              <a:rPr lang="en-US" dirty="0" smtClean="0"/>
              <a:t>In 1965, Jean Piaget formalized the learning theory of “Constructivism”</a:t>
            </a:r>
          </a:p>
          <a:p>
            <a:pPr marL="684212" lvl="1" indent="-342900">
              <a:buFont typeface="+mj-lt"/>
              <a:buAutoNum type="arabicPeriod"/>
            </a:pPr>
            <a:r>
              <a:rPr lang="en-US" dirty="0" smtClean="0"/>
              <a:t>People learn to learn as they learn: learning consists both of constructing meaning and constructing systems of meaning.</a:t>
            </a:r>
          </a:p>
          <a:p>
            <a:pPr marL="684212" lvl="1" indent="-342900">
              <a:buFont typeface="+mj-lt"/>
              <a:buAutoNum type="arabicPeriod"/>
            </a:pPr>
            <a:r>
              <a:rPr lang="en-US" dirty="0" smtClean="0"/>
              <a:t>The crucial action of constructing meaning is mental: it happens in the mind. Physical actions, hands-on experience may be necessary for learning</a:t>
            </a:r>
          </a:p>
          <a:p>
            <a:pPr marL="342900" indent="-342900"/>
            <a:r>
              <a:rPr lang="en-US" dirty="0" smtClean="0"/>
              <a:t>Learning Principles: Laws of effect.</a:t>
            </a:r>
          </a:p>
          <a:p>
            <a:pPr marL="684212" lvl="1" indent="-342900"/>
            <a:r>
              <a:rPr lang="en-US" dirty="0" smtClean="0"/>
              <a:t>Positive feedback is rewarding  </a:t>
            </a:r>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 New technology but same operational issues</a:t>
            </a:r>
            <a:endParaRPr lang="en-US" dirty="0"/>
          </a:p>
        </p:txBody>
      </p:sp>
      <p:sp>
        <p:nvSpPr>
          <p:cNvPr id="3" name="Content Placeholder 2"/>
          <p:cNvSpPr>
            <a:spLocks noGrp="1"/>
          </p:cNvSpPr>
          <p:nvPr>
            <p:ph idx="1"/>
          </p:nvPr>
        </p:nvSpPr>
        <p:spPr>
          <a:xfrm>
            <a:off x="685800" y="1143000"/>
            <a:ext cx="8001000" cy="5410200"/>
          </a:xfrm>
        </p:spPr>
        <p:txBody>
          <a:bodyPr/>
          <a:lstStyle/>
          <a:p>
            <a:r>
              <a:rPr lang="en-US" dirty="0" smtClean="0"/>
              <a:t>In early 2010, Cisco Systems published a study on top security issues in 2009.</a:t>
            </a:r>
          </a:p>
          <a:p>
            <a:r>
              <a:rPr lang="en-US" dirty="0" smtClean="0"/>
              <a:t>Top security issue:</a:t>
            </a:r>
          </a:p>
          <a:p>
            <a:pPr lvl="1"/>
            <a:r>
              <a:rPr lang="en-US" dirty="0" smtClean="0"/>
              <a:t>Social networking media that uses Web 2.0 technologies became the new attack vector.</a:t>
            </a:r>
          </a:p>
          <a:p>
            <a:r>
              <a:rPr lang="en-US" dirty="0" smtClean="0"/>
              <a:t>Method: Social Engineering</a:t>
            </a:r>
          </a:p>
          <a:p>
            <a:pPr lvl="1"/>
            <a:r>
              <a:rPr lang="en-US" dirty="0" smtClean="0"/>
              <a:t>Relying on social networkers’ willingness to respond to phishing messages originate from people they know and trust</a:t>
            </a:r>
          </a:p>
          <a:p>
            <a:pPr lvl="1"/>
            <a:r>
              <a:rPr lang="en-US" dirty="0" smtClean="0"/>
              <a:t>Threat vector:</a:t>
            </a:r>
          </a:p>
          <a:p>
            <a:pPr lvl="2"/>
            <a:r>
              <a:rPr lang="en-US" dirty="0" smtClean="0"/>
              <a:t>Twitter message with embedded hyperlink from TinyURL.com (URL redirection service) that leads to malicious websites</a:t>
            </a:r>
          </a:p>
          <a:p>
            <a:pPr lvl="2"/>
            <a:r>
              <a:rPr lang="en-US" dirty="0" smtClean="0"/>
              <a:t>Facebook e-mail messages from a friend with embedded link that leads to malicious websites requests to download malware</a:t>
            </a:r>
          </a:p>
          <a:p>
            <a:pPr lvl="2"/>
            <a:r>
              <a:rPr lang="en-US" dirty="0" smtClean="0"/>
              <a:t>Password reuse between Gmail, Yahoo, Facebook, Twitter, etc.</a:t>
            </a:r>
          </a:p>
          <a:p>
            <a:pPr lvl="1"/>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 Simply Works …</a:t>
            </a:r>
            <a:endParaRPr lang="en-US" dirty="0"/>
          </a:p>
        </p:txBody>
      </p:sp>
      <p:sp>
        <p:nvSpPr>
          <p:cNvPr id="3" name="Content Placeholder 2"/>
          <p:cNvSpPr>
            <a:spLocks noGrp="1"/>
          </p:cNvSpPr>
          <p:nvPr>
            <p:ph idx="1"/>
          </p:nvPr>
        </p:nvSpPr>
        <p:spPr>
          <a:xfrm>
            <a:off x="685800" y="1143000"/>
            <a:ext cx="5181600" cy="5410200"/>
          </a:xfrm>
        </p:spPr>
        <p:txBody>
          <a:bodyPr/>
          <a:lstStyle/>
          <a:p>
            <a:r>
              <a:rPr lang="en-US" dirty="0" smtClean="0"/>
              <a:t>Social engineering techniques now works even better through social networking services</a:t>
            </a:r>
          </a:p>
          <a:p>
            <a:pPr lvl="1"/>
            <a:r>
              <a:rPr lang="en-US" dirty="0" smtClean="0"/>
              <a:t>Facebook</a:t>
            </a:r>
          </a:p>
          <a:p>
            <a:pPr lvl="1"/>
            <a:r>
              <a:rPr lang="en-US" dirty="0" smtClean="0"/>
              <a:t>Twitter</a:t>
            </a:r>
          </a:p>
          <a:p>
            <a:pPr lvl="1"/>
            <a:r>
              <a:rPr lang="en-US" dirty="0" smtClean="0"/>
              <a:t>LinkedIn</a:t>
            </a:r>
          </a:p>
          <a:p>
            <a:endParaRPr lang="en-US"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69</a:t>
            </a:fld>
            <a:r>
              <a:rPr lang="en-US" smtClean="0"/>
              <a:t> -</a:t>
            </a:r>
            <a:endParaRPr lang="en-US"/>
          </a:p>
        </p:txBody>
      </p:sp>
      <p:pic>
        <p:nvPicPr>
          <p:cNvPr id="591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78180"/>
            <a:ext cx="2971800" cy="595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685801" y="5791200"/>
            <a:ext cx="3886200" cy="246221"/>
          </a:xfrm>
          <a:prstGeom prst="rect">
            <a:avLst/>
          </a:prstGeom>
          <a:noFill/>
          <a:ln w="9525">
            <a:noFill/>
            <a:miter lim="800000"/>
            <a:headEnd/>
            <a:tailEnd/>
          </a:ln>
          <a:effectLst/>
        </p:spPr>
        <p:txBody>
          <a:bodyPr wrap="square">
            <a:spAutoFit/>
          </a:bodyPr>
          <a:lstStyle/>
          <a:p>
            <a:r>
              <a:rPr lang="en-US" sz="1000" b="1" dirty="0" smtClean="0">
                <a:solidFill>
                  <a:srgbClr val="000099"/>
                </a:solidFill>
              </a:rPr>
              <a:t>Reference</a:t>
            </a:r>
            <a:r>
              <a:rPr lang="en-US" sz="1000" dirty="0" smtClean="0">
                <a:solidFill>
                  <a:srgbClr val="000099"/>
                </a:solidFill>
              </a:rPr>
              <a:t>: Sophos Security Threat Report 2011, January 2011</a:t>
            </a:r>
            <a:endParaRPr lang="en-US" sz="1000" dirty="0">
              <a:solidFill>
                <a:srgbClr val="000099"/>
              </a:solidFill>
            </a:endParaRPr>
          </a:p>
        </p:txBody>
      </p:sp>
    </p:spTree>
    <p:extLst>
      <p:ext uri="{BB962C8B-B14F-4D97-AF65-F5344CB8AC3E}">
        <p14:creationId xmlns:p14="http://schemas.microsoft.com/office/powerpoint/2010/main" val="3773296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63A3D7AE-A6CB-403F-BF83-DFF3CD0BCF3F}" type="slidenum">
              <a:rPr lang="en-US"/>
              <a:pPr/>
              <a:t>7</a:t>
            </a:fld>
            <a:r>
              <a:rPr lang="en-US"/>
              <a:t> -</a:t>
            </a:r>
          </a:p>
        </p:txBody>
      </p:sp>
      <p:sp>
        <p:nvSpPr>
          <p:cNvPr id="427010" name="Rectangle 2"/>
          <p:cNvSpPr>
            <a:spLocks noGrp="1" noChangeArrowheads="1"/>
          </p:cNvSpPr>
          <p:nvPr>
            <p:ph type="title"/>
          </p:nvPr>
        </p:nvSpPr>
        <p:spPr/>
        <p:txBody>
          <a:bodyPr/>
          <a:lstStyle/>
          <a:p>
            <a:r>
              <a:rPr lang="en-US" sz="1200" dirty="0"/>
              <a:t>Concept &amp; Definition</a:t>
            </a:r>
            <a:br>
              <a:rPr lang="en-US" sz="1200" dirty="0"/>
            </a:br>
            <a:r>
              <a:rPr lang="en-US" dirty="0"/>
              <a:t>Types of Security </a:t>
            </a:r>
            <a:r>
              <a:rPr lang="en-US" dirty="0" smtClean="0"/>
              <a:t>Controls</a:t>
            </a:r>
            <a:endParaRPr lang="en-US" sz="1200" dirty="0"/>
          </a:p>
        </p:txBody>
      </p:sp>
      <p:sp>
        <p:nvSpPr>
          <p:cNvPr id="427011" name="Rectangle 3"/>
          <p:cNvSpPr>
            <a:spLocks noGrp="1" noChangeArrowheads="1"/>
          </p:cNvSpPr>
          <p:nvPr>
            <p:ph type="body" idx="1"/>
          </p:nvPr>
        </p:nvSpPr>
        <p:spPr>
          <a:xfrm>
            <a:off x="685800" y="1143000"/>
            <a:ext cx="7772400" cy="5562600"/>
          </a:xfrm>
        </p:spPr>
        <p:txBody>
          <a:bodyPr>
            <a:normAutofit fontScale="85000" lnSpcReduction="20000"/>
          </a:bodyPr>
          <a:lstStyle/>
          <a:p>
            <a:pPr>
              <a:buClr>
                <a:srgbClr val="000099"/>
              </a:buClr>
            </a:pPr>
            <a:r>
              <a:rPr lang="en-US" u="sng" dirty="0">
                <a:solidFill>
                  <a:srgbClr val="FF6600"/>
                </a:solidFill>
              </a:rPr>
              <a:t>Directive </a:t>
            </a:r>
            <a:r>
              <a:rPr lang="en-US" u="sng" dirty="0" smtClean="0">
                <a:solidFill>
                  <a:srgbClr val="FF6600"/>
                </a:solidFill>
              </a:rPr>
              <a:t>controls</a:t>
            </a:r>
            <a:r>
              <a:rPr lang="en-US" dirty="0" smtClean="0"/>
              <a:t>: Often </a:t>
            </a:r>
            <a:r>
              <a:rPr lang="en-US" dirty="0"/>
              <a:t>called administrative controls, these are intended to advise employees of the behavior expected of them during their interfaces with or use the organization’s information systems.</a:t>
            </a:r>
          </a:p>
          <a:p>
            <a:pPr>
              <a:buClr>
                <a:srgbClr val="000099"/>
              </a:buClr>
            </a:pPr>
            <a:r>
              <a:rPr lang="en-US" u="sng" dirty="0">
                <a:solidFill>
                  <a:srgbClr val="FF6600"/>
                </a:solidFill>
              </a:rPr>
              <a:t>Preventive </a:t>
            </a:r>
            <a:r>
              <a:rPr lang="en-US" u="sng" dirty="0" smtClean="0">
                <a:solidFill>
                  <a:srgbClr val="FF6600"/>
                </a:solidFill>
              </a:rPr>
              <a:t>controls</a:t>
            </a:r>
            <a:r>
              <a:rPr lang="en-US" dirty="0" smtClean="0"/>
              <a:t>: Included </a:t>
            </a:r>
            <a:r>
              <a:rPr lang="en-US" dirty="0"/>
              <a:t>in preventive controls are physical, administrative, and technical measures intended to preclude actions violating policy or increasing risk to system resources.</a:t>
            </a:r>
          </a:p>
          <a:p>
            <a:pPr>
              <a:buClr>
                <a:srgbClr val="000099"/>
              </a:buClr>
            </a:pPr>
            <a:r>
              <a:rPr lang="en-US" u="sng" dirty="0">
                <a:solidFill>
                  <a:srgbClr val="FF6600"/>
                </a:solidFill>
              </a:rPr>
              <a:t>Deterrent </a:t>
            </a:r>
            <a:r>
              <a:rPr lang="en-US" u="sng" dirty="0" smtClean="0">
                <a:solidFill>
                  <a:srgbClr val="FF6600"/>
                </a:solidFill>
              </a:rPr>
              <a:t>controls</a:t>
            </a:r>
            <a:r>
              <a:rPr lang="en-US" dirty="0" smtClean="0"/>
              <a:t>: Deterrent </a:t>
            </a:r>
            <a:r>
              <a:rPr lang="en-US" dirty="0"/>
              <a:t>controls involve the use of warnings of consequences to security violations.</a:t>
            </a:r>
          </a:p>
          <a:p>
            <a:pPr>
              <a:buClr>
                <a:srgbClr val="000099"/>
              </a:buClr>
            </a:pPr>
            <a:r>
              <a:rPr lang="en-US" u="sng" dirty="0" smtClean="0">
                <a:solidFill>
                  <a:srgbClr val="FF6600"/>
                </a:solidFill>
              </a:rPr>
              <a:t>Detective controls</a:t>
            </a:r>
            <a:r>
              <a:rPr lang="en-US" dirty="0" smtClean="0"/>
              <a:t>: Detective controls involve the use of practices, processes, and tools that identify and possibly react to security violations.</a:t>
            </a:r>
          </a:p>
          <a:p>
            <a:pPr>
              <a:buClr>
                <a:srgbClr val="000099"/>
              </a:buClr>
            </a:pPr>
            <a:r>
              <a:rPr lang="en-US" u="sng" dirty="0" smtClean="0">
                <a:solidFill>
                  <a:srgbClr val="FF6600"/>
                </a:solidFill>
              </a:rPr>
              <a:t>Corrective controls</a:t>
            </a:r>
            <a:r>
              <a:rPr lang="en-US" dirty="0" smtClean="0"/>
              <a:t>: Corrective controls also involve physical, administrative, and technical measures designed to react to detection of an incident in order to reduce or eliminate the opportunity for the unwanted event to recur.</a:t>
            </a:r>
          </a:p>
          <a:p>
            <a:pPr>
              <a:buClr>
                <a:srgbClr val="000099"/>
              </a:buClr>
            </a:pPr>
            <a:r>
              <a:rPr lang="en-US" u="sng" dirty="0" smtClean="0">
                <a:solidFill>
                  <a:srgbClr val="FF6600"/>
                </a:solidFill>
              </a:rPr>
              <a:t>Recovery controls</a:t>
            </a:r>
            <a:r>
              <a:rPr lang="en-US" dirty="0" smtClean="0"/>
              <a:t>: Once an incident occurs that results in the compromise of integrity or availability, the implementation of recovery controls is necessary to restore the system or operation to a normal operating state.</a:t>
            </a:r>
          </a:p>
          <a:p>
            <a:pPr>
              <a:buClr>
                <a:srgbClr val="000099"/>
              </a:buCl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4FA5C670-BA25-4301-BEAA-80CD29EEF630}" type="slidenum">
              <a:rPr lang="en-US"/>
              <a:pPr/>
              <a:t>8</a:t>
            </a:fld>
            <a:r>
              <a:rPr lang="en-US"/>
              <a:t> -</a:t>
            </a:r>
          </a:p>
        </p:txBody>
      </p:sp>
      <p:sp>
        <p:nvSpPr>
          <p:cNvPr id="431106" name="Rectangle 2"/>
          <p:cNvSpPr>
            <a:spLocks noGrp="1" noChangeArrowheads="1"/>
          </p:cNvSpPr>
          <p:nvPr>
            <p:ph type="title"/>
          </p:nvPr>
        </p:nvSpPr>
        <p:spPr/>
        <p:txBody>
          <a:bodyPr/>
          <a:lstStyle/>
          <a:p>
            <a:r>
              <a:rPr lang="en-US" sz="1200"/>
              <a:t>Concept &amp; Definition</a:t>
            </a:r>
            <a:br>
              <a:rPr lang="en-US" sz="1200"/>
            </a:br>
            <a:r>
              <a:rPr lang="en-US"/>
              <a:t>Due Care vs. Due Diligence</a:t>
            </a:r>
          </a:p>
        </p:txBody>
      </p:sp>
      <p:sp>
        <p:nvSpPr>
          <p:cNvPr id="431107" name="Rectangle 3"/>
          <p:cNvSpPr>
            <a:spLocks noGrp="1" noChangeArrowheads="1"/>
          </p:cNvSpPr>
          <p:nvPr>
            <p:ph type="body" idx="1"/>
          </p:nvPr>
        </p:nvSpPr>
        <p:spPr/>
        <p:txBody>
          <a:bodyPr/>
          <a:lstStyle/>
          <a:p>
            <a:pPr>
              <a:buClr>
                <a:srgbClr val="000099"/>
              </a:buClr>
            </a:pPr>
            <a:r>
              <a:rPr lang="en-US" u="sng" dirty="0">
                <a:solidFill>
                  <a:srgbClr val="FF6600"/>
                </a:solidFill>
              </a:rPr>
              <a:t>Due </a:t>
            </a:r>
            <a:r>
              <a:rPr lang="en-US" u="sng" dirty="0" smtClean="0">
                <a:solidFill>
                  <a:srgbClr val="FF6600"/>
                </a:solidFill>
              </a:rPr>
              <a:t>Care</a:t>
            </a:r>
            <a:r>
              <a:rPr lang="en-US" dirty="0" smtClean="0"/>
              <a:t>: </a:t>
            </a:r>
          </a:p>
          <a:p>
            <a:pPr lvl="1">
              <a:buClr>
                <a:srgbClr val="000099"/>
              </a:buClr>
            </a:pPr>
            <a:r>
              <a:rPr lang="en-US" u="sng" dirty="0" smtClean="0">
                <a:solidFill>
                  <a:srgbClr val="FF6600"/>
                </a:solidFill>
              </a:rPr>
              <a:t>Policies </a:t>
            </a:r>
            <a:r>
              <a:rPr lang="en-US" u="sng" dirty="0">
                <a:solidFill>
                  <a:srgbClr val="FF6600"/>
                </a:solidFill>
              </a:rPr>
              <a:t>and implemented actions</a:t>
            </a:r>
            <a:r>
              <a:rPr lang="en-US" dirty="0"/>
              <a:t> that an organization </a:t>
            </a:r>
            <a:r>
              <a:rPr lang="en-US" u="sng" dirty="0">
                <a:solidFill>
                  <a:srgbClr val="FF6600"/>
                </a:solidFill>
              </a:rPr>
              <a:t>has taken</a:t>
            </a:r>
            <a:r>
              <a:rPr lang="en-US" dirty="0"/>
              <a:t> to minimize risk to its tangible and intangible assets (e.g. information assets, customers, employees, and resources</a:t>
            </a:r>
            <a:r>
              <a:rPr lang="en-US" dirty="0" smtClean="0"/>
              <a:t>.)</a:t>
            </a:r>
          </a:p>
          <a:p>
            <a:pPr lvl="1">
              <a:buClr>
                <a:srgbClr val="000099"/>
              </a:buClr>
            </a:pPr>
            <a:r>
              <a:rPr lang="en-US" dirty="0" smtClean="0"/>
              <a:t>Example: Installation of anti-virus (AV) system</a:t>
            </a:r>
            <a:endParaRPr lang="en-US" dirty="0"/>
          </a:p>
          <a:p>
            <a:pPr>
              <a:buClr>
                <a:srgbClr val="000099"/>
              </a:buClr>
            </a:pPr>
            <a:endParaRPr lang="en-US" u="sng" dirty="0" smtClean="0">
              <a:solidFill>
                <a:srgbClr val="FF6600"/>
              </a:solidFill>
            </a:endParaRPr>
          </a:p>
          <a:p>
            <a:pPr>
              <a:buClr>
                <a:srgbClr val="000099"/>
              </a:buClr>
            </a:pPr>
            <a:r>
              <a:rPr lang="en-US" u="sng" dirty="0" smtClean="0">
                <a:solidFill>
                  <a:srgbClr val="FF6600"/>
                </a:solidFill>
              </a:rPr>
              <a:t>Due Diligence</a:t>
            </a:r>
            <a:r>
              <a:rPr lang="en-US" dirty="0" smtClean="0"/>
              <a:t>: </a:t>
            </a:r>
          </a:p>
          <a:p>
            <a:pPr lvl="1">
              <a:buClr>
                <a:srgbClr val="000099"/>
              </a:buClr>
            </a:pPr>
            <a:r>
              <a:rPr lang="en-US" u="sng" dirty="0" smtClean="0">
                <a:solidFill>
                  <a:srgbClr val="FF6600"/>
                </a:solidFill>
              </a:rPr>
              <a:t>Continual </a:t>
            </a:r>
            <a:r>
              <a:rPr lang="en-US" u="sng" dirty="0">
                <a:solidFill>
                  <a:srgbClr val="FF6600"/>
                </a:solidFill>
              </a:rPr>
              <a:t>actions</a:t>
            </a:r>
            <a:r>
              <a:rPr lang="en-US" dirty="0"/>
              <a:t> that an organization </a:t>
            </a:r>
            <a:r>
              <a:rPr lang="en-US" u="sng" dirty="0">
                <a:solidFill>
                  <a:srgbClr val="FF6600"/>
                </a:solidFill>
              </a:rPr>
              <a:t>are doing</a:t>
            </a:r>
            <a:r>
              <a:rPr lang="en-US" dirty="0"/>
              <a:t> to protect and minimize risk to its tangible and intangible assets.</a:t>
            </a:r>
          </a:p>
          <a:p>
            <a:pPr lvl="1"/>
            <a:r>
              <a:rPr lang="en-US" dirty="0" smtClean="0"/>
              <a:t>Example: Keeping virus signatures up to date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Personnel security policy, procedure, and guidelines are what type of operational security control?</a:t>
            </a:r>
          </a:p>
          <a:p>
            <a:pPr lvl="1"/>
            <a:r>
              <a:rPr lang="en-US" dirty="0" smtClean="0"/>
              <a:t>  </a:t>
            </a:r>
          </a:p>
          <a:p>
            <a:endParaRPr lang="en-US" dirty="0" smtClean="0"/>
          </a:p>
          <a:p>
            <a:r>
              <a:rPr lang="en-US" dirty="0" smtClean="0"/>
              <a:t>Communicating security policy, conducting annual security awareness training, and exercise business continuity planning (BCP) are what type of operational security control?</a:t>
            </a:r>
          </a:p>
          <a:p>
            <a:pPr lvl="1"/>
            <a:r>
              <a:rPr lang="en-US" dirty="0" smtClean="0"/>
              <a:t> </a:t>
            </a:r>
          </a:p>
          <a:p>
            <a:endParaRPr lang="en-US" dirty="0" smtClean="0"/>
          </a:p>
          <a:p>
            <a:r>
              <a:rPr lang="en-US" dirty="0" smtClean="0"/>
              <a:t>Performing periodic background re-investigation is what type of operational security control?</a:t>
            </a:r>
          </a:p>
          <a:p>
            <a:pPr lvl="1"/>
            <a:r>
              <a:rPr lang="en-US" dirty="0" smtClean="0"/>
              <a:t>  </a:t>
            </a:r>
          </a:p>
          <a:p>
            <a:endParaRPr lang="en-US" b="1" dirty="0"/>
          </a:p>
        </p:txBody>
      </p:sp>
      <p:sp>
        <p:nvSpPr>
          <p:cNvPr id="4" name="Slide Number Placeholder 3"/>
          <p:cNvSpPr>
            <a:spLocks noGrp="1"/>
          </p:cNvSpPr>
          <p:nvPr>
            <p:ph type="sldNum" sz="quarter" idx="10"/>
          </p:nvPr>
        </p:nvSpPr>
        <p:spPr/>
        <p:txBody>
          <a:bodyPr/>
          <a:lstStyle/>
          <a:p>
            <a:r>
              <a:rPr lang="en-US" smtClean="0"/>
              <a:t>- </a:t>
            </a:r>
            <a:fld id="{0AE9B58F-827C-40B8-ABCA-D54CB97E8028}" type="slidenum">
              <a:rPr lang="en-US" smtClean="0"/>
              <a:pPr/>
              <a:t>9</a:t>
            </a:fld>
            <a:r>
              <a:rPr lang="en-US" smtClean="0"/>
              <a:t> -</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TRE Institute CISSP Template">
  <a:themeElements>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RA-U CISS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RA-U CISSP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RA-U CISSP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RA-U CISSP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RA-U CISSP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RA-U CISSP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RA-U CISSP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SRA-U CISSP Template</Template>
  <TotalTime>2463</TotalTime>
  <Words>5659</Words>
  <Application>Microsoft Office PowerPoint</Application>
  <PresentationFormat>On-screen Show (4:3)</PresentationFormat>
  <Paragraphs>891</Paragraphs>
  <Slides>69</Slides>
  <Notes>69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MITRE Institute CISSP Template</vt:lpstr>
      <vt:lpstr>Visio</vt:lpstr>
      <vt:lpstr>CISSP® Common Body of Knowledge:  Operations Security Domain</vt:lpstr>
      <vt:lpstr>Learning Objective Operations Security Domain</vt:lpstr>
      <vt:lpstr>Topics Operations Security Domain</vt:lpstr>
      <vt:lpstr>Concept &amp; Definition CISSP “Operations Security”</vt:lpstr>
      <vt:lpstr>Concept &amp; Definition Security Best Practices</vt:lpstr>
      <vt:lpstr>Concept &amp; Definition Categories of Security Controls</vt:lpstr>
      <vt:lpstr>Concept &amp; Definition Types of Security Controls</vt:lpstr>
      <vt:lpstr>Concept &amp; Definition Due Care vs. Due Diligence</vt:lpstr>
      <vt:lpstr>Questions:</vt:lpstr>
      <vt:lpstr>Answers:</vt:lpstr>
      <vt:lpstr>Topics Operations Security Domain</vt:lpstr>
      <vt:lpstr>Identification of Resource Protection Needs</vt:lpstr>
      <vt:lpstr>Identification of Resource Protection Needs Protection of Information ...(1/2)</vt:lpstr>
      <vt:lpstr>Identification of Resource Protection Needs Protection of Information ...(2/2)</vt:lpstr>
      <vt:lpstr>Identification of Resource Protection Needs Example: Protection of Media</vt:lpstr>
      <vt:lpstr>Identification of Resource Protection Needs Example: Protection of IT Assets</vt:lpstr>
      <vt:lpstr>Topics Operations Security Domain</vt:lpstr>
      <vt:lpstr>Threats to Information Operations Threat Agents …(1/5)</vt:lpstr>
      <vt:lpstr>Threats to Information Operations Threat Agents …(2/5)</vt:lpstr>
      <vt:lpstr>Threats to Information Operations Threat Agents …(3/5)</vt:lpstr>
      <vt:lpstr>Threats to Information Operations Threat Agents …(4/5)</vt:lpstr>
      <vt:lpstr>Threats to Information Operations Threat Agents …(5/5)</vt:lpstr>
      <vt:lpstr>Threats to Information Operations Types of Threats …(1/2)</vt:lpstr>
      <vt:lpstr>Threats to Information Operations Types of Threats …(2/2)</vt:lpstr>
      <vt:lpstr>Topics Operations Security Domain</vt:lpstr>
      <vt:lpstr>Security Controls &amp; Countermeasures Security Controls – Federal Information Systems</vt:lpstr>
      <vt:lpstr>Security Controls &amp; Countermeasures Security Controls – Commercial Information Systems</vt:lpstr>
      <vt:lpstr>Security Controls &amp; Countermeasures Example Directive Controls for Operations – DoD</vt:lpstr>
      <vt:lpstr>Security Controls &amp; Countermeasures Controls for Personnel Security</vt:lpstr>
      <vt:lpstr>Security Controls &amp; Countermeasures Controls for Configuration Management</vt:lpstr>
      <vt:lpstr>Security Controls &amp; Countermeasures Contingency Planning …(1/2)</vt:lpstr>
      <vt:lpstr>Security Controls &amp; Countermeasures Contingency Planning …(2/2)</vt:lpstr>
      <vt:lpstr>Security Controls &amp; Countermeasures Contingency Planning – Categories of Recovery Actions</vt:lpstr>
      <vt:lpstr>Security Controls &amp; Countermeasures Contingency Planning – Types of System Recovery</vt:lpstr>
      <vt:lpstr>Security Controls &amp; Countermeasures Contingency Planning – Data Backups …(1/4)</vt:lpstr>
      <vt:lpstr>Security Controls &amp; Countermeasures Contingency Planning – Data Backups …(2/4)</vt:lpstr>
      <vt:lpstr>Security Controls &amp; Countermeasures Contingency Planning – Data Backups …(3/4)</vt:lpstr>
      <vt:lpstr>Security Controls &amp; Countermeasures Contingency Planning – Data Backups …(4/4)</vt:lpstr>
      <vt:lpstr>Security Controls &amp; Countermeasures Controls for Maintenance …(1/2)</vt:lpstr>
      <vt:lpstr>Security Controls &amp; Countermeasures Controls for Maintenance …(2/2)</vt:lpstr>
      <vt:lpstr>Questions:</vt:lpstr>
      <vt:lpstr>Answers:</vt:lpstr>
      <vt:lpstr>Questions:</vt:lpstr>
      <vt:lpstr>Answers:</vt:lpstr>
      <vt:lpstr>Security Controls &amp; Countermeasures Controls for System and Information Integrity…(1/2)</vt:lpstr>
      <vt:lpstr>Security Controls &amp; Countermeasures Controls for System and Information Integrity…(2/2)</vt:lpstr>
      <vt:lpstr>Security Controls &amp; Countermeasures Controls for System and Information Integrity – Redundant Array of Inexpensive Disks (RAID)</vt:lpstr>
      <vt:lpstr>Security Controls &amp; Countermeasures Media Protection</vt:lpstr>
      <vt:lpstr>Security Controls &amp; Countermeasures Incident Response …(1/2)</vt:lpstr>
      <vt:lpstr>Security Controls &amp; Countermeasures Incident Response …(2/2)</vt:lpstr>
      <vt:lpstr>Security Controls &amp; Countermeasures Incident Response – Life Cycle ...(1/3)</vt:lpstr>
      <vt:lpstr>Security Controls &amp; Countermeasures Incident Response – Life Cycle ...(2/3)</vt:lpstr>
      <vt:lpstr>Security Controls &amp; Countermeasures Incident Response – Life Cycle ...(3/3)</vt:lpstr>
      <vt:lpstr>Security Controls &amp; Countermeasures Incident Response – Organizational Structure</vt:lpstr>
      <vt:lpstr>Security Controls &amp; Countermeasures Awareness and Training… (1/2)</vt:lpstr>
      <vt:lpstr>Security Controls &amp; Countermeasures Awareness and Training… (2/2)</vt:lpstr>
      <vt:lpstr>Security Controls &amp; Countermeasures Security Training and Education – the National Initiative for Cybersecurity Education (NICE) ...(1/2)</vt:lpstr>
      <vt:lpstr>Security Controls &amp; Countermeasures Security Training and Education – the National Initiative for Cybersecurity Education (NICE) ...(2/2)</vt:lpstr>
      <vt:lpstr>Questions:</vt:lpstr>
      <vt:lpstr>Answers:</vt:lpstr>
      <vt:lpstr>Background Study</vt:lpstr>
      <vt:lpstr>Case Study 1: Effectiveness of Annual Security Awareness Training </vt:lpstr>
      <vt:lpstr>Case Study 1: People forget what they’ve learned</vt:lpstr>
      <vt:lpstr>Case Study 2: Effectiveness of security awareness training re-enforced with “hands-on” exercises</vt:lpstr>
      <vt:lpstr>Case Study 2: How people learn</vt:lpstr>
      <vt:lpstr>Case Study 3: A comparative study between game- and video-based security awareness training</vt:lpstr>
      <vt:lpstr>Case Study 3: Repeated learning with positive reinforcement</vt:lpstr>
      <vt:lpstr>Case Study 4: New technology but same operational issues</vt:lpstr>
      <vt:lpstr>Social Engineering Simply Works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CISSP Common Body of Knowledge</dc:title>
  <dc:subject>Operations Security Domain</dc:subject>
  <dc:creator>aouyang@mitre.org</dc:creator>
  <cp:keywords>CISSP; CBK; Operations Security Domain</cp:keywords>
  <cp:lastModifiedBy>Ouyang, Alfred H.</cp:lastModifiedBy>
  <cp:revision>76</cp:revision>
  <cp:lastPrinted>2012-03-03T17:39:16Z</cp:lastPrinted>
  <dcterms:created xsi:type="dcterms:W3CDTF">2005-06-21T20:17:36Z</dcterms:created>
  <dcterms:modified xsi:type="dcterms:W3CDTF">2013-10-06T01:42:30Z</dcterms:modified>
</cp:coreProperties>
</file>