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35" r:id="rId3"/>
    <p:sldId id="333" r:id="rId4"/>
    <p:sldId id="332" r:id="rId5"/>
    <p:sldId id="310" r:id="rId6"/>
    <p:sldId id="31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13" r:id="rId17"/>
    <p:sldId id="314" r:id="rId18"/>
    <p:sldId id="267" r:id="rId19"/>
    <p:sldId id="301" r:id="rId20"/>
    <p:sldId id="302" r:id="rId21"/>
    <p:sldId id="315" r:id="rId22"/>
    <p:sldId id="316" r:id="rId23"/>
    <p:sldId id="268" r:id="rId24"/>
    <p:sldId id="269" r:id="rId25"/>
    <p:sldId id="325" r:id="rId26"/>
    <p:sldId id="326" r:id="rId27"/>
    <p:sldId id="327" r:id="rId28"/>
    <p:sldId id="328" r:id="rId29"/>
    <p:sldId id="272" r:id="rId30"/>
    <p:sldId id="324" r:id="rId31"/>
    <p:sldId id="323" r:id="rId32"/>
    <p:sldId id="271" r:id="rId33"/>
    <p:sldId id="304" r:id="rId34"/>
    <p:sldId id="277" r:id="rId35"/>
    <p:sldId id="329" r:id="rId36"/>
    <p:sldId id="278" r:id="rId37"/>
    <p:sldId id="303" r:id="rId38"/>
    <p:sldId id="305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336" r:id="rId49"/>
    <p:sldId id="337" r:id="rId50"/>
    <p:sldId id="338" r:id="rId51"/>
    <p:sldId id="317" r:id="rId52"/>
    <p:sldId id="318" r:id="rId53"/>
    <p:sldId id="288" r:id="rId54"/>
    <p:sldId id="289" r:id="rId55"/>
    <p:sldId id="290" r:id="rId56"/>
    <p:sldId id="306" r:id="rId57"/>
    <p:sldId id="291" r:id="rId58"/>
    <p:sldId id="292" r:id="rId59"/>
    <p:sldId id="293" r:id="rId60"/>
    <p:sldId id="294" r:id="rId61"/>
    <p:sldId id="295" r:id="rId62"/>
    <p:sldId id="319" r:id="rId63"/>
    <p:sldId id="320" r:id="rId64"/>
    <p:sldId id="330" r:id="rId65"/>
    <p:sldId id="331" r:id="rId66"/>
    <p:sldId id="296" r:id="rId67"/>
    <p:sldId id="297" r:id="rId68"/>
    <p:sldId id="298" r:id="rId69"/>
    <p:sldId id="334" r:id="rId70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6600"/>
    <a:srgbClr val="003399"/>
    <a:srgbClr val="FF9900"/>
    <a:srgbClr val="FF99FF"/>
    <a:srgbClr val="FF99CC"/>
    <a:srgbClr val="00CC66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0" autoAdjust="0"/>
    <p:restoredTop sz="87008" autoAdjust="0"/>
  </p:normalViewPr>
  <p:slideViewPr>
    <p:cSldViewPr>
      <p:cViewPr varScale="1">
        <p:scale>
          <a:sx n="81" d="100"/>
          <a:sy n="81" d="100"/>
        </p:scale>
        <p:origin x="-4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5320" y="3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4393" cy="46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7" tIns="46100" rIns="92197" bIns="46100" numCol="1" anchor="t" anchorCtr="0" compatLnSpc="1">
            <a:prstTxWarp prst="textNoShape">
              <a:avLst/>
            </a:prstTxWarp>
          </a:bodyPr>
          <a:lstStyle>
            <a:lvl1pPr defTabSz="922227">
              <a:defRPr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447" y="0"/>
            <a:ext cx="3014393" cy="46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7" tIns="46100" rIns="92197" bIns="46100" numCol="1" anchor="t" anchorCtr="0" compatLnSpc="1">
            <a:prstTxWarp prst="textNoShape">
              <a:avLst/>
            </a:prstTxWarp>
          </a:bodyPr>
          <a:lstStyle>
            <a:lvl1pPr algn="r" defTabSz="922227">
              <a:defRPr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8481"/>
            <a:ext cx="301439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7" tIns="46100" rIns="92197" bIns="46100" numCol="1" anchor="b" anchorCtr="0" compatLnSpc="1">
            <a:prstTxWarp prst="textNoShape">
              <a:avLst/>
            </a:prstTxWarp>
          </a:bodyPr>
          <a:lstStyle>
            <a:lvl1pPr defTabSz="922227">
              <a:defRPr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447" y="8778481"/>
            <a:ext cx="301439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7" tIns="46100" rIns="92197" bIns="46100" numCol="1" anchor="b" anchorCtr="0" compatLnSpc="1">
            <a:prstTxWarp prst="textNoShape">
              <a:avLst/>
            </a:prstTxWarp>
          </a:bodyPr>
          <a:lstStyle>
            <a:lvl1pPr algn="r" defTabSz="922227">
              <a:defRPr/>
            </a:lvl1pPr>
          </a:lstStyle>
          <a:p>
            <a:fld id="{74FBFC55-F6AC-46C9-939A-D46B005ABC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81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4393" cy="46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7" tIns="46100" rIns="92197" bIns="46100" numCol="1" anchor="t" anchorCtr="0" compatLnSpc="1">
            <a:prstTxWarp prst="textNoShape">
              <a:avLst/>
            </a:prstTxWarp>
          </a:bodyPr>
          <a:lstStyle>
            <a:lvl1pPr defTabSz="922227"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447" y="0"/>
            <a:ext cx="3014393" cy="46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7" tIns="46100" rIns="92197" bIns="46100" numCol="1" anchor="t" anchorCtr="0" compatLnSpc="1">
            <a:prstTxWarp prst="textNoShape">
              <a:avLst/>
            </a:prstTxWarp>
          </a:bodyPr>
          <a:lstStyle>
            <a:lvl1pPr algn="r" defTabSz="922227"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627" y="4390031"/>
            <a:ext cx="5099585" cy="415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7" tIns="46100" rIns="92197" bIns="46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8481"/>
            <a:ext cx="301439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7" tIns="46100" rIns="92197" bIns="46100" numCol="1" anchor="b" anchorCtr="0" compatLnSpc="1">
            <a:prstTxWarp prst="textNoShape">
              <a:avLst/>
            </a:prstTxWarp>
          </a:bodyPr>
          <a:lstStyle>
            <a:lvl1pPr defTabSz="922227"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447" y="8778481"/>
            <a:ext cx="301439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7" tIns="46100" rIns="92197" bIns="46100" numCol="1" anchor="b" anchorCtr="0" compatLnSpc="1">
            <a:prstTxWarp prst="textNoShape">
              <a:avLst/>
            </a:prstTxWarp>
          </a:bodyPr>
          <a:lstStyle>
            <a:lvl1pPr algn="r" defTabSz="922227">
              <a:defRPr>
                <a:latin typeface="Times New Roman" pitchFamily="18" charset="0"/>
              </a:defRPr>
            </a:lvl1pPr>
          </a:lstStyle>
          <a:p>
            <a:fld id="{4F04D8F1-EE53-4BDB-B1BB-BF248ECF61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12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45CE5-1001-46F4-BCA6-223EFB8A3C9C}" type="slidenum">
              <a:rPr lang="en-US"/>
              <a:pPr/>
              <a:t>1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B623F-0A28-44AD-A5F6-8FD2EF2410D6}" type="slidenum">
              <a:rPr lang="en-US"/>
              <a:pPr/>
              <a:t>10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093BB-4246-4B63-8012-2972238C7C5D}" type="slidenum">
              <a:rPr lang="en-US"/>
              <a:pPr/>
              <a:t>11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EA70E-D72A-4333-8C9C-41E0E4D53234}" type="slidenum">
              <a:rPr lang="en-US"/>
              <a:pPr/>
              <a:t>12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93F19-056A-447F-AA52-46E29ACBF915}" type="slidenum">
              <a:rPr lang="en-US"/>
              <a:pPr/>
              <a:t>13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1DA6D-4FF4-4C32-86C9-6B59B1BA9225}" type="slidenum">
              <a:rPr lang="en-US"/>
              <a:pPr/>
              <a:t>14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0A24D-C625-4EA5-A7FD-A60A3FEF2FF0}" type="slidenum">
              <a:rPr lang="en-US"/>
              <a:pPr/>
              <a:t>15</a:t>
            </a:fld>
            <a:endParaRPr 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8F1-EE53-4BDB-B1BB-BF248ECF619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8F1-EE53-4BDB-B1BB-BF248ECF619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356B4-F463-409E-9EBC-6CB00D9C5998}" type="slidenum">
              <a:rPr lang="en-US"/>
              <a:pPr/>
              <a:t>18</a:t>
            </a:fld>
            <a:endParaRPr lang="en-US"/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A22DA-118E-48C2-9030-DD3562608FD9}" type="slidenum">
              <a:rPr lang="en-US"/>
              <a:pPr/>
              <a:t>19</a:t>
            </a:fld>
            <a:endParaRPr lang="en-US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68A1E-067E-4257-A14A-F4BAACF00CD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62188-F001-4E9E-BCF7-7EC09FD95D40}" type="slidenum">
              <a:rPr lang="en-US"/>
              <a:pPr/>
              <a:t>20</a:t>
            </a:fld>
            <a:endParaRPr lang="en-US"/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8F1-EE53-4BDB-B1BB-BF248ECF619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8F1-EE53-4BDB-B1BB-BF248ECF619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6BF01-BCDA-455D-800B-B305935172B9}" type="slidenum">
              <a:rPr lang="en-US"/>
              <a:pPr/>
              <a:t>23</a:t>
            </a:fld>
            <a:endParaRPr lang="en-US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9DF29-0D6A-4066-B1B6-4353DEBB5394}" type="slidenum">
              <a:rPr lang="en-US"/>
              <a:pPr/>
              <a:t>24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BDE14-8334-49C7-B526-6FAB9AC761E0}" type="slidenum">
              <a:rPr lang="en-US"/>
              <a:pPr/>
              <a:t>25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8E162-EF48-4E7B-89D5-E68AED81C008}" type="slidenum">
              <a:rPr lang="en-US"/>
              <a:pPr/>
              <a:t>26</a:t>
            </a:fld>
            <a:endParaRPr lang="en-US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02B2E-0DCA-42CD-BC31-B2C4C0433CDE}" type="slidenum">
              <a:rPr lang="en-US"/>
              <a:pPr/>
              <a:t>27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AD2FE-2348-4C0A-B225-CC990C49AA8A}" type="slidenum">
              <a:rPr lang="en-US"/>
              <a:pPr/>
              <a:t>28</a:t>
            </a:fld>
            <a:endParaRPr lang="en-US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44363-CF1F-4B5C-8E48-24B38374D41F}" type="slidenum">
              <a:rPr lang="en-US"/>
              <a:pPr/>
              <a:t>29</a:t>
            </a:fld>
            <a:endParaRPr lang="en-U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8F1-EE53-4BDB-B1BB-BF248ECF61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8F1-EE53-4BDB-B1BB-BF248ECF619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8F1-EE53-4BDB-B1BB-BF248ECF619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7D595-0D4C-4A7C-8705-9E4656E2F493}" type="slidenum">
              <a:rPr lang="en-US"/>
              <a:pPr/>
              <a:t>32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5D706-AEF9-4E5A-AA9B-BA1FD92961D9}" type="slidenum">
              <a:rPr lang="en-US"/>
              <a:pPr/>
              <a:t>33</a:t>
            </a:fld>
            <a:endParaRPr lang="en-US"/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18038" cy="3465513"/>
          </a:xfrm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114" y="4390030"/>
            <a:ext cx="5562610" cy="41580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0F162-1440-454D-A674-62C8E8624ABD}" type="slidenum">
              <a:rPr lang="en-US"/>
              <a:pPr/>
              <a:t>34</a:t>
            </a:fld>
            <a:endParaRPr lang="en-US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8F1-EE53-4BDB-B1BB-BF248ECF619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F05D0-EEED-4941-A81D-8B62AD0D551E}" type="slidenum">
              <a:rPr lang="en-US"/>
              <a:pPr/>
              <a:t>36</a:t>
            </a:fld>
            <a:endParaRPr lang="en-US"/>
          </a:p>
        </p:txBody>
      </p:sp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F7712-E7E8-4C9D-89EA-A5FB0858ADC1}" type="slidenum">
              <a:rPr lang="en-US"/>
              <a:pPr/>
              <a:t>37</a:t>
            </a:fld>
            <a:endParaRPr lang="en-US"/>
          </a:p>
        </p:txBody>
      </p:sp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79C1B-23EA-427E-8334-1EB7A1C19694}" type="slidenum">
              <a:rPr lang="en-US"/>
              <a:pPr/>
              <a:t>38</a:t>
            </a:fld>
            <a:endParaRPr lang="en-US"/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CF2B8-7EA1-47F0-BCED-1CAA024D914A}" type="slidenum">
              <a:rPr lang="en-US"/>
              <a:pPr/>
              <a:t>39</a:t>
            </a:fld>
            <a:endParaRPr lang="en-US"/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8F1-EE53-4BDB-B1BB-BF248ECF61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11A0F-3AA7-4A67-B590-A09689CA97CF}" type="slidenum">
              <a:rPr lang="en-US"/>
              <a:pPr/>
              <a:t>40</a:t>
            </a:fld>
            <a:endParaRPr lang="en-US"/>
          </a:p>
        </p:txBody>
      </p:sp>
      <p:sp>
        <p:nvSpPr>
          <p:cNvPr id="75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39DFE-D12F-4AFD-B4E9-7525BAF5D9F9}" type="slidenum">
              <a:rPr lang="en-US"/>
              <a:pPr/>
              <a:t>41</a:t>
            </a:fld>
            <a:endParaRPr lang="en-US"/>
          </a:p>
        </p:txBody>
      </p:sp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929C9-1D75-49F5-8B3F-870B942FEDC5}" type="slidenum">
              <a:rPr lang="en-US"/>
              <a:pPr/>
              <a:t>42</a:t>
            </a:fld>
            <a:endParaRPr lang="en-US"/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D59D2-C5EF-4A92-8FD6-37CED993B9C4}" type="slidenum">
              <a:rPr lang="en-US"/>
              <a:pPr/>
              <a:t>43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 745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3FE60-909F-4024-AF4B-6314525316DB}" type="slidenum">
              <a:rPr lang="en-US"/>
              <a:pPr/>
              <a:t>44</a:t>
            </a:fld>
            <a:endParaRPr lang="en-US"/>
          </a:p>
        </p:txBody>
      </p:sp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ACD19-5E87-4D4E-8509-E624EE9CE3A9}" type="slidenum">
              <a:rPr lang="en-US"/>
              <a:pPr/>
              <a:t>45</a:t>
            </a:fld>
            <a:endParaRPr lang="en-US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571-AE0A-4473-B3D6-2B82D33E4FC2}" type="slidenum">
              <a:rPr lang="en-US"/>
              <a:pPr/>
              <a:t>46</a:t>
            </a:fld>
            <a:endParaRPr lang="en-US"/>
          </a:p>
        </p:txBody>
      </p:sp>
      <p:sp>
        <p:nvSpPr>
          <p:cNvPr id="76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80FAF-0994-4BEC-AC9A-6257B4896A2B}" type="slidenum">
              <a:rPr lang="en-US"/>
              <a:pPr/>
              <a:t>47</a:t>
            </a:fld>
            <a:endParaRPr lang="en-US"/>
          </a:p>
        </p:txBody>
      </p:sp>
      <p:sp>
        <p:nvSpPr>
          <p:cNvPr id="76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Bennett and Brassard</a:t>
            </a:r>
            <a:r>
              <a:rPr lang="en-US" baseline="0" dirty="0" smtClean="0"/>
              <a:t> 1984 (BB84) Protocol for Quantum Public Key Distribution.</a:t>
            </a:r>
          </a:p>
          <a:p>
            <a:r>
              <a:rPr lang="en-US" baseline="0" dirty="0" smtClean="0"/>
              <a:t>The concept of coin toss in quantum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8F1-EE53-4BDB-B1BB-BF248ECF619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494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8F1-EE53-4BDB-B1BB-BF248ECF619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8F1-EE53-4BDB-B1BB-BF248ECF619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8F1-EE53-4BDB-B1BB-BF248ECF619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B2213-0469-45B4-AE4B-B531013A4788}" type="slidenum">
              <a:rPr lang="en-US"/>
              <a:pPr/>
              <a:t>53</a:t>
            </a:fld>
            <a:endParaRPr lang="en-US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5BA80-C70E-4F7E-BFCA-F9EA5C988778}" type="slidenum">
              <a:rPr lang="en-US"/>
              <a:pPr/>
              <a:t>54</a:t>
            </a:fld>
            <a:endParaRPr lang="en-US"/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8D15E-4230-4D63-AD23-7EA6AB519A47}" type="slidenum">
              <a:rPr lang="en-US"/>
              <a:pPr/>
              <a:t>55</a:t>
            </a:fld>
            <a:endParaRPr lang="en-US"/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ADBDD-62DB-4130-99BA-1A2B022185D9}" type="slidenum">
              <a:rPr lang="en-US"/>
              <a:pPr/>
              <a:t>56</a:t>
            </a:fld>
            <a:endParaRPr lang="en-U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F82AB-C722-47F7-BE12-2AA53F3924F6}" type="slidenum">
              <a:rPr lang="en-US"/>
              <a:pPr/>
              <a:t>57</a:t>
            </a:fld>
            <a:endParaRPr lang="en-US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8D297-FB02-48E8-B2BA-B0908D240B1A}" type="slidenum">
              <a:rPr lang="en-US"/>
              <a:pPr/>
              <a:t>58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C8BD6-78DC-4D09-90AB-390637AF7E4D}" type="slidenum">
              <a:rPr lang="en-US"/>
              <a:pPr/>
              <a:t>59</a:t>
            </a:fld>
            <a:endParaRPr lang="en-US"/>
          </a:p>
        </p:txBody>
      </p:sp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666E1-4B9D-487C-AB6D-0D9C704000D5}" type="slidenum">
              <a:rPr lang="en-US"/>
              <a:pPr/>
              <a:t>60</a:t>
            </a:fld>
            <a:endParaRPr lang="en-US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39C7-9A9E-4DD4-BBAD-EF228F71BB69}" type="slidenum">
              <a:rPr lang="en-US"/>
              <a:pPr/>
              <a:t>61</a:t>
            </a:fld>
            <a:endParaRPr lang="en-US"/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8F1-EE53-4BDB-B1BB-BF248ECF619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8F1-EE53-4BDB-B1BB-BF248ECF619A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8F1-EE53-4BDB-B1BB-BF248ECF619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79AE1-0E02-46A0-AE38-F19545D22247}" type="slidenum">
              <a:rPr lang="en-US"/>
              <a:pPr/>
              <a:t>64</a:t>
            </a:fld>
            <a:endParaRPr lang="en-US"/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7E5A7-8A6F-4E49-9382-9B2796B238B0}" type="slidenum">
              <a:rPr lang="en-US"/>
              <a:pPr/>
              <a:t>65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B939D-EF8A-4763-BEDC-FF87311D7EEB}" type="slidenum">
              <a:rPr lang="en-US"/>
              <a:pPr/>
              <a:t>66</a:t>
            </a:fld>
            <a:endParaRPr lang="en-US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CBF7B-E97F-4B01-B788-BD6CAAEB7B19}" type="slidenum">
              <a:rPr lang="en-US"/>
              <a:pPr/>
              <a:t>67</a:t>
            </a:fld>
            <a:endParaRPr lang="en-US"/>
          </a:p>
        </p:txBody>
      </p:sp>
      <p:sp>
        <p:nvSpPr>
          <p:cNvPr id="78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138FB-A3D2-47BA-9A70-0ECE0E981BF5}" type="slidenum">
              <a:rPr lang="en-US"/>
              <a:pPr/>
              <a:t>68</a:t>
            </a:fld>
            <a:endParaRPr lang="en-US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138FB-A3D2-47BA-9A70-0ECE0E981BF5}" type="slidenum">
              <a:rPr lang="en-US"/>
              <a:pPr/>
              <a:t>69</a:t>
            </a:fld>
            <a:endParaRPr lang="en-US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EAA62-C38A-4DC4-A820-5502AEA22B1C}" type="slidenum">
              <a:rPr lang="en-US"/>
              <a:pPr/>
              <a:t>7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75B86-92D9-4A79-977A-5795C76248DB}" type="slidenum">
              <a:rPr lang="en-US"/>
              <a:pPr/>
              <a:t>8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 733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066B2-5B2D-4ABB-A0B7-5EDA66F34BAC}" type="slidenum">
              <a:rPr lang="en-US"/>
              <a:pPr/>
              <a:t>9</a:t>
            </a:fld>
            <a:endParaRPr lang="en-US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%3ca%20rel=%22license%22%20href=%22http:/creativecommons.org/licenses/by-nc-sa/3.0/%22%3e%3cimg%20alt=%22Creative%20Commons%20License%22%20style=%22border-width:0%22%20src=%22http:/i.creativecommons.org/l/by-nc-sa/3.0/88x31.png%22%20/%3e%3c/a%3e%3cbr%20/%3e%3cspan%20xmlns:dct=%22http:/purl.org/dc/terms/%22%20property=%22dct:title%22%3eCISSP%20Common%20Body%20of%20Knowledge%3c/span%3e%20by%20%3cspan%20xmlns:cc=%22http:/creativecommons.org/n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990600"/>
            <a:ext cx="6096000" cy="1981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581400"/>
            <a:ext cx="4419600" cy="1143000"/>
          </a:xfrm>
        </p:spPr>
        <p:txBody>
          <a:bodyPr/>
          <a:lstStyle>
            <a:lvl1pPr marL="0" indent="0" algn="ctr">
              <a:buFontTx/>
              <a:buNone/>
              <a:defRPr sz="1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848600" y="64008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- </a:t>
            </a:r>
            <a:fld id="{3FDE6267-42FA-4B55-990A-97A91C169435}" type="slidenum">
              <a:rPr lang="en-US"/>
              <a:pPr/>
              <a:t>‹#›</a:t>
            </a:fld>
            <a:r>
              <a:rPr lang="en-US" dirty="0"/>
              <a:t> -</a:t>
            </a:r>
          </a:p>
        </p:txBody>
      </p:sp>
      <p:pic>
        <p:nvPicPr>
          <p:cNvPr id="7" name="Picture 6">
            <a:hlinkClick r:id="rId2" action="ppaction://hlinkfil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3" y="6302928"/>
            <a:ext cx="8699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"/>
          <p:cNvSpPr txBox="1"/>
          <p:nvPr userDrawn="1"/>
        </p:nvSpPr>
        <p:spPr>
          <a:xfrm>
            <a:off x="1772325" y="6096000"/>
            <a:ext cx="660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i="1" dirty="0" smtClean="0">
                <a:solidFill>
                  <a:srgbClr val="003399"/>
                </a:solidFill>
              </a:rPr>
              <a:t>CISSP Common Body of Knowledge Review</a:t>
            </a:r>
            <a:r>
              <a:rPr lang="en-US" sz="1000" dirty="0" smtClean="0">
                <a:solidFill>
                  <a:srgbClr val="003399"/>
                </a:solidFill>
              </a:rPr>
              <a:t> by Alfred Ouyang</a:t>
            </a:r>
            <a:r>
              <a:rPr lang="en-US" sz="1000" baseline="0" dirty="0" smtClean="0">
                <a:solidFill>
                  <a:srgbClr val="003399"/>
                </a:solidFill>
              </a:rPr>
              <a:t> </a:t>
            </a:r>
            <a:r>
              <a:rPr lang="en-US" sz="1000" dirty="0" smtClean="0">
                <a:solidFill>
                  <a:srgbClr val="003399"/>
                </a:solidFill>
              </a:rPr>
              <a:t>is licensed under the Creative Commons Attribution-</a:t>
            </a:r>
            <a:r>
              <a:rPr lang="en-US" sz="1000" dirty="0" err="1" smtClean="0">
                <a:solidFill>
                  <a:srgbClr val="003399"/>
                </a:solidFill>
              </a:rPr>
              <a:t>NonCommercial</a:t>
            </a:r>
            <a:r>
              <a:rPr lang="en-US" sz="1000" dirty="0" smtClean="0">
                <a:solidFill>
                  <a:srgbClr val="003399"/>
                </a:solidFill>
              </a:rPr>
              <a:t>-</a:t>
            </a:r>
            <a:r>
              <a:rPr lang="en-US" sz="1000" dirty="0" err="1" smtClean="0">
                <a:solidFill>
                  <a:srgbClr val="003399"/>
                </a:solidFill>
              </a:rPr>
              <a:t>ShareAlike</a:t>
            </a:r>
            <a:r>
              <a:rPr lang="en-US" sz="1000" dirty="0" smtClean="0">
                <a:solidFill>
                  <a:srgbClr val="003399"/>
                </a:solidFill>
              </a:rPr>
              <a:t> 3.0 </a:t>
            </a:r>
            <a:r>
              <a:rPr lang="en-US" sz="1000" dirty="0" err="1" smtClean="0">
                <a:solidFill>
                  <a:srgbClr val="003399"/>
                </a:solidFill>
              </a:rPr>
              <a:t>Unported</a:t>
            </a:r>
            <a:r>
              <a:rPr lang="en-US" sz="1000" dirty="0" smtClean="0">
                <a:solidFill>
                  <a:srgbClr val="003399"/>
                </a:solidFill>
              </a:rPr>
              <a:t> License. To view a copy of this license, visit http://creativecommons.org/licenses/by-nc-sa/3.0/ or send a letter to Creative Commons, 444 Castro Street, Suite 900, Mountain View, California, 94041, USA.</a:t>
            </a:r>
            <a:endParaRPr lang="en-US" sz="1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D0D56F92-76A4-489E-8496-3D6FF050E6A4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-38100"/>
            <a:ext cx="2190750" cy="651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38100"/>
            <a:ext cx="6419850" cy="651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E90530DE-51A0-4792-BFFD-0BF0252320FD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100"/>
            <a:ext cx="8763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7772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7772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629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2078963B-17C4-40C6-A6C1-E01ED577582C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100"/>
            <a:ext cx="8763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48600" y="6629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B278644F-A2FC-4F1E-B0D5-2CC871A7B338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100"/>
            <a:ext cx="8763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629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7A932A44-2AF0-4C86-9C64-B7E0CF9EDE8D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B3AB51A7-1C0E-4391-8C50-0D127242F646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2496787A-2521-4D38-B291-904C482E463F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00754658-0523-4AD1-8019-4E695419D939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12806974-C32E-4F42-8E6C-E957B89FB12C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940C9198-5F8C-4017-9449-1DAC0BDC8D89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3FF7EC68-46D5-40A0-AC91-F3882B55E824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4BE43F9F-FC7B-490F-BB32-8644FD0B73C4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C84FFCA8-6C8F-4941-BA6F-75729BC01E9E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381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629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3399"/>
                </a:solidFill>
              </a:defRPr>
            </a:lvl1pPr>
          </a:lstStyle>
          <a:p>
            <a:r>
              <a:rPr lang="en-US"/>
              <a:t>- </a:t>
            </a:r>
            <a:fld id="{EEBBB6E9-3629-4C15-84E1-8BA378C1F41B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" y="6674342"/>
            <a:ext cx="76200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18" Type="http://schemas.openxmlformats.org/officeDocument/2006/relationships/image" Target="../media/image35.wmf"/><Relationship Id="rId3" Type="http://schemas.openxmlformats.org/officeDocument/2006/relationships/image" Target="../media/image20.wmf"/><Relationship Id="rId21" Type="http://schemas.openxmlformats.org/officeDocument/2006/relationships/image" Target="../media/image38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17" Type="http://schemas.openxmlformats.org/officeDocument/2006/relationships/image" Target="../media/image34.wmf"/><Relationship Id="rId25" Type="http://schemas.openxmlformats.org/officeDocument/2006/relationships/image" Target="../media/image42.wmf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33.wmf"/><Relationship Id="rId20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24" Type="http://schemas.openxmlformats.org/officeDocument/2006/relationships/image" Target="../media/image41.wmf"/><Relationship Id="rId5" Type="http://schemas.openxmlformats.org/officeDocument/2006/relationships/image" Target="../media/image22.wmf"/><Relationship Id="rId15" Type="http://schemas.openxmlformats.org/officeDocument/2006/relationships/image" Target="../media/image32.wmf"/><Relationship Id="rId23" Type="http://schemas.openxmlformats.org/officeDocument/2006/relationships/image" Target="../media/image40.wmf"/><Relationship Id="rId10" Type="http://schemas.openxmlformats.org/officeDocument/2006/relationships/image" Target="../media/image27.wmf"/><Relationship Id="rId19" Type="http://schemas.openxmlformats.org/officeDocument/2006/relationships/image" Target="../media/image36.wmf"/><Relationship Id="rId4" Type="http://schemas.openxmlformats.org/officeDocument/2006/relationships/image" Target="../media/image21.emf"/><Relationship Id="rId9" Type="http://schemas.openxmlformats.org/officeDocument/2006/relationships/image" Target="../media/image26.wmf"/><Relationship Id="rId14" Type="http://schemas.openxmlformats.org/officeDocument/2006/relationships/image" Target="../media/image31.wmf"/><Relationship Id="rId22" Type="http://schemas.openxmlformats.org/officeDocument/2006/relationships/image" Target="../media/image3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45.wmf"/><Relationship Id="rId18" Type="http://schemas.openxmlformats.org/officeDocument/2006/relationships/image" Target="../media/image50.wmf"/><Relationship Id="rId3" Type="http://schemas.openxmlformats.org/officeDocument/2006/relationships/image" Target="../media/image25.wmf"/><Relationship Id="rId21" Type="http://schemas.openxmlformats.org/officeDocument/2006/relationships/image" Target="../media/image53.wmf"/><Relationship Id="rId7" Type="http://schemas.openxmlformats.org/officeDocument/2006/relationships/image" Target="../media/image29.wmf"/><Relationship Id="rId12" Type="http://schemas.openxmlformats.org/officeDocument/2006/relationships/image" Target="../media/image44.emf"/><Relationship Id="rId17" Type="http://schemas.openxmlformats.org/officeDocument/2006/relationships/image" Target="../media/image49.wmf"/><Relationship Id="rId25" Type="http://schemas.openxmlformats.org/officeDocument/2006/relationships/image" Target="../media/image57.wmf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48.wmf"/><Relationship Id="rId20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11" Type="http://schemas.openxmlformats.org/officeDocument/2006/relationships/image" Target="../media/image43.wmf"/><Relationship Id="rId24" Type="http://schemas.openxmlformats.org/officeDocument/2006/relationships/image" Target="../media/image56.wmf"/><Relationship Id="rId5" Type="http://schemas.openxmlformats.org/officeDocument/2006/relationships/image" Target="../media/image27.wmf"/><Relationship Id="rId15" Type="http://schemas.openxmlformats.org/officeDocument/2006/relationships/image" Target="../media/image47.wmf"/><Relationship Id="rId23" Type="http://schemas.openxmlformats.org/officeDocument/2006/relationships/image" Target="../media/image55.wmf"/><Relationship Id="rId10" Type="http://schemas.openxmlformats.org/officeDocument/2006/relationships/image" Target="../media/image32.wmf"/><Relationship Id="rId19" Type="http://schemas.openxmlformats.org/officeDocument/2006/relationships/image" Target="../media/image51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46.wmf"/><Relationship Id="rId22" Type="http://schemas.openxmlformats.org/officeDocument/2006/relationships/image" Target="../media/image5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16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ovQuFWA2BbU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en.wikipedia.org/wiki/Image:Martin-Hellman.jp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youtu.be/UVzRbU6y7Ks" TargetMode="External"/><Relationship Id="rId4" Type="http://schemas.openxmlformats.org/officeDocument/2006/relationships/image" Target="../media/image32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17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CISSP</a:t>
            </a:r>
            <a:r>
              <a:rPr lang="en-US" baseline="30000" dirty="0"/>
              <a:t>®</a:t>
            </a:r>
            <a:r>
              <a:rPr lang="en-US" dirty="0"/>
              <a:t> Common Body of </a:t>
            </a:r>
            <a:r>
              <a:rPr lang="en-US" dirty="0" smtClean="0"/>
              <a:t>Knowledge Review: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3200" dirty="0">
                <a:solidFill>
                  <a:srgbClr val="FF6600"/>
                </a:solidFill>
              </a:rPr>
              <a:t>Cryptography Domain – </a:t>
            </a:r>
            <a:br>
              <a:rPr lang="en-US" sz="3200" dirty="0">
                <a:solidFill>
                  <a:srgbClr val="FF6600"/>
                </a:solidFill>
              </a:rPr>
            </a:br>
            <a:r>
              <a:rPr lang="en-US" sz="3200" dirty="0">
                <a:solidFill>
                  <a:srgbClr val="FF6600"/>
                </a:solidFill>
              </a:rPr>
              <a:t>Part 2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5825" y="3886200"/>
            <a:ext cx="4800600" cy="1143000"/>
          </a:xfrm>
        </p:spPr>
        <p:txBody>
          <a:bodyPr/>
          <a:lstStyle/>
          <a:p>
            <a:pPr>
              <a:tabLst>
                <a:tab pos="1143000" algn="l"/>
              </a:tabLst>
            </a:pPr>
            <a:r>
              <a:rPr lang="en-US" dirty="0" smtClean="0"/>
              <a:t>Version: </a:t>
            </a:r>
            <a:r>
              <a:rPr lang="en-US" dirty="0" smtClean="0"/>
              <a:t>5.9.2</a:t>
            </a:r>
            <a:endParaRPr lang="en-US" dirty="0"/>
          </a:p>
          <a:p>
            <a:pPr>
              <a:tabLst>
                <a:tab pos="1143000" algn="l"/>
              </a:tabLs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92549B1C-62D0-424E-A53A-4349EDD55806}" type="slidenum">
              <a:rPr lang="en-US"/>
              <a:pPr/>
              <a:t>10</a:t>
            </a:fld>
            <a:r>
              <a:rPr lang="en-US"/>
              <a:t> -</a:t>
            </a:r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Public </a:t>
            </a:r>
            <a:r>
              <a:rPr lang="en-US" dirty="0"/>
              <a:t>Key Infrastructure (PKI) – Functional Components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PKI consists of…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Directory </a:t>
            </a:r>
            <a:r>
              <a:rPr lang="en-US" u="sng" dirty="0" smtClean="0">
                <a:solidFill>
                  <a:srgbClr val="FF6600"/>
                </a:solidFill>
              </a:rPr>
              <a:t>Service</a:t>
            </a:r>
          </a:p>
          <a:p>
            <a:pPr lvl="1"/>
            <a:r>
              <a:rPr lang="en-US" dirty="0" smtClean="0"/>
              <a:t>Who are you? Who knows you? </a:t>
            </a:r>
            <a:endParaRPr lang="en-US" dirty="0"/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Certificate Management </a:t>
            </a:r>
            <a:r>
              <a:rPr lang="en-US" u="sng" dirty="0" smtClean="0">
                <a:solidFill>
                  <a:srgbClr val="FF6600"/>
                </a:solidFill>
              </a:rPr>
              <a:t>Service</a:t>
            </a:r>
          </a:p>
          <a:p>
            <a:pPr lvl="1"/>
            <a:r>
              <a:rPr lang="en-US" dirty="0" smtClean="0"/>
              <a:t>Where is your credential?  Who issued your credential?  Is it valid?</a:t>
            </a:r>
            <a:endParaRPr lang="en-US" dirty="0"/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Key Management </a:t>
            </a:r>
            <a:r>
              <a:rPr lang="en-US" u="sng" dirty="0" smtClean="0">
                <a:solidFill>
                  <a:srgbClr val="FF6600"/>
                </a:solidFill>
              </a:rPr>
              <a:t>Service</a:t>
            </a:r>
          </a:p>
          <a:p>
            <a:pPr lvl="1"/>
            <a:r>
              <a:rPr lang="en-US" dirty="0" smtClean="0"/>
              <a:t>Please make me a key.  Your public key?  My public key? </a:t>
            </a:r>
            <a:endParaRPr lang="en-US" dirty="0"/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Cryptography </a:t>
            </a:r>
            <a:r>
              <a:rPr lang="en-US" u="sng" dirty="0" smtClean="0">
                <a:solidFill>
                  <a:srgbClr val="FF6600"/>
                </a:solidFill>
              </a:rPr>
              <a:t>Service</a:t>
            </a:r>
          </a:p>
          <a:p>
            <a:pPr lvl="1"/>
            <a:r>
              <a:rPr lang="en-US" dirty="0" smtClean="0"/>
              <a:t>Asymmetric, symmetric, and hash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CB829D41-FE04-4C24-98DA-2156726B301E}" type="slidenum">
              <a:rPr lang="en-US"/>
              <a:pPr/>
              <a:t>11</a:t>
            </a:fld>
            <a:r>
              <a:rPr lang="en-US"/>
              <a:t> -</a:t>
            </a:r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Cryptography: </a:t>
            </a:r>
            <a:br>
              <a:rPr lang="en-US" sz="1200" dirty="0" smtClean="0"/>
            </a:br>
            <a:r>
              <a:rPr lang="en-US" dirty="0" smtClean="0"/>
              <a:t>PKI </a:t>
            </a:r>
            <a:r>
              <a:rPr lang="en-US" dirty="0"/>
              <a:t>Functional </a:t>
            </a:r>
            <a:r>
              <a:rPr lang="en-US" dirty="0" smtClean="0"/>
              <a:t>Component – Directory </a:t>
            </a:r>
            <a:r>
              <a:rPr lang="en-US" dirty="0"/>
              <a:t>Service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r>
              <a:rPr lang="en-US" dirty="0"/>
              <a:t>X.500-based LDAP directory service</a:t>
            </a:r>
          </a:p>
          <a:p>
            <a:pPr lvl="1"/>
            <a:r>
              <a:rPr lang="en-US" dirty="0"/>
              <a:t>A unified organizational information source that defines: Organization, Organizational Unit, IT systems, and Users…etc.</a:t>
            </a:r>
          </a:p>
          <a:p>
            <a:pPr lvl="1"/>
            <a:r>
              <a:rPr lang="en-US" dirty="0"/>
              <a:t>Store &amp; distribute certificates (with keys and credentials) and certificate revocation list (CRL).</a:t>
            </a:r>
          </a:p>
          <a:p>
            <a:pPr lvl="1"/>
            <a:r>
              <a:rPr lang="en-US" dirty="0"/>
              <a:t>A central information hub to enterprise IT systems.</a:t>
            </a:r>
          </a:p>
        </p:txBody>
      </p:sp>
      <p:graphicFrame>
        <p:nvGraphicFramePr>
          <p:cNvPr id="71680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4800" y="4141788"/>
          <a:ext cx="5257800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7" name="Visio" r:id="rId4" imgW="6660832" imgH="2957870" progId="Visio.Drawing.11">
                  <p:embed/>
                </p:oleObj>
              </mc:Choice>
              <mc:Fallback>
                <p:oleObj name="Visio" r:id="rId4" imgW="6660832" imgH="2957870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41788"/>
                        <a:ext cx="5257800" cy="2335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0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19800" y="4016375"/>
          <a:ext cx="2895600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8" name="Visio" r:id="rId6" imgW="3689211" imgH="3232071" progId="Visio.Drawing.11">
                  <p:embed/>
                </p:oleObj>
              </mc:Choice>
              <mc:Fallback>
                <p:oleObj name="Visio" r:id="rId6" imgW="3689211" imgH="3232071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016375"/>
                        <a:ext cx="2895600" cy="253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4D54C67B-D387-42B3-988D-377D469B2AAB}" type="slidenum">
              <a:rPr lang="en-US"/>
              <a:pPr/>
              <a:t>12</a:t>
            </a:fld>
            <a:r>
              <a:rPr lang="en-US"/>
              <a:t> -</a:t>
            </a:r>
          </a:p>
        </p:txBody>
      </p:sp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</a:t>
            </a:r>
            <a:br>
              <a:rPr lang="en-US" sz="1200" dirty="0" smtClean="0"/>
            </a:br>
            <a:r>
              <a:rPr lang="en-US" dirty="0" smtClean="0"/>
              <a:t>PKI </a:t>
            </a:r>
            <a:r>
              <a:rPr lang="en-US" dirty="0"/>
              <a:t>Functional </a:t>
            </a:r>
            <a:r>
              <a:rPr lang="en-US" dirty="0" smtClean="0"/>
              <a:t>Component – Certificate </a:t>
            </a:r>
            <a:r>
              <a:rPr lang="en-US" dirty="0"/>
              <a:t>Management Service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7620000" cy="4267200"/>
          </a:xfrm>
        </p:spPr>
        <p:txBody>
          <a:bodyPr/>
          <a:lstStyle/>
          <a:p>
            <a:r>
              <a:rPr lang="en-US" dirty="0"/>
              <a:t>Certificate </a:t>
            </a:r>
            <a:r>
              <a:rPr lang="en-US" dirty="0" smtClean="0"/>
              <a:t>Authority </a:t>
            </a:r>
            <a:r>
              <a:rPr lang="en-US" dirty="0"/>
              <a:t>(</a:t>
            </a:r>
            <a:r>
              <a:rPr lang="en-US" u="sng" dirty="0">
                <a:solidFill>
                  <a:srgbClr val="FF6600"/>
                </a:solidFill>
              </a:rPr>
              <a:t>CA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X.509-based digital </a:t>
            </a:r>
            <a:r>
              <a:rPr lang="en-US" dirty="0" smtClean="0"/>
              <a:t>certificates</a:t>
            </a:r>
            <a:endParaRPr lang="en-US" dirty="0"/>
          </a:p>
          <a:p>
            <a:pPr lvl="1"/>
            <a:r>
              <a:rPr lang="en-US" dirty="0"/>
              <a:t>Manages the life cycle of published </a:t>
            </a:r>
            <a:r>
              <a:rPr lang="en-US" dirty="0" smtClean="0"/>
              <a:t>certificates</a:t>
            </a:r>
            <a:endParaRPr lang="en-US" dirty="0"/>
          </a:p>
          <a:p>
            <a:pPr lvl="1"/>
            <a:r>
              <a:rPr lang="en-US" dirty="0"/>
              <a:t>Is a part of cross certification with other </a:t>
            </a:r>
            <a:r>
              <a:rPr lang="en-US" dirty="0" smtClean="0"/>
              <a:t>CAs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Registration Authority </a:t>
            </a:r>
            <a:r>
              <a:rPr lang="en-US" dirty="0"/>
              <a:t>(</a:t>
            </a:r>
            <a:r>
              <a:rPr lang="en-US" u="sng" dirty="0">
                <a:solidFill>
                  <a:srgbClr val="FF6600"/>
                </a:solidFill>
              </a:rPr>
              <a:t>RA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Interoperate with directory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service to register subjects</a:t>
            </a:r>
            <a:endParaRPr lang="en-US" dirty="0"/>
          </a:p>
          <a:p>
            <a:pPr lvl="1"/>
            <a:r>
              <a:rPr lang="en-US" dirty="0"/>
              <a:t>Perform verification of </a:t>
            </a:r>
            <a:br>
              <a:rPr lang="en-US" dirty="0"/>
            </a:br>
            <a:r>
              <a:rPr lang="en-US" dirty="0"/>
              <a:t>certificates, certificate </a:t>
            </a:r>
            <a:r>
              <a:rPr lang="en-US" dirty="0" smtClean="0"/>
              <a:t>path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1885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3276600"/>
          <a:ext cx="4267200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75" name="Visio" r:id="rId4" imgW="9430762" imgH="7283827" progId="Visio.Drawing.11">
                  <p:embed/>
                </p:oleObj>
              </mc:Choice>
              <mc:Fallback>
                <p:oleObj name="Visio" r:id="rId4" imgW="9430762" imgH="7283827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276600"/>
                        <a:ext cx="4267200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94DC94CE-229F-4FBC-AA58-C458A97A1C44}" type="slidenum">
              <a:rPr lang="en-US"/>
              <a:pPr/>
              <a:t>13</a:t>
            </a:fld>
            <a:r>
              <a:rPr lang="en-US"/>
              <a:t> -</a:t>
            </a:r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</a:t>
            </a:r>
            <a:br>
              <a:rPr lang="en-US" sz="1200" dirty="0" smtClean="0"/>
            </a:br>
            <a:r>
              <a:rPr lang="en-US" dirty="0" smtClean="0"/>
              <a:t>PKI </a:t>
            </a:r>
            <a:r>
              <a:rPr lang="en-US" dirty="0"/>
              <a:t>Functional </a:t>
            </a:r>
            <a:r>
              <a:rPr lang="en-US" dirty="0" smtClean="0"/>
              <a:t>Component – Certificate </a:t>
            </a:r>
            <a:r>
              <a:rPr lang="en-US" dirty="0"/>
              <a:t>Management Service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572000" cy="457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A </a:t>
            </a:r>
            <a:r>
              <a:rPr lang="en-US" sz="2000" u="sng" dirty="0">
                <a:solidFill>
                  <a:srgbClr val="FF6600"/>
                </a:solidFill>
              </a:rPr>
              <a:t>X.509 digital certificate</a:t>
            </a:r>
            <a:r>
              <a:rPr lang="en-US" sz="2000" dirty="0"/>
              <a:t> consist of…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Version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Serial Number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Algorithm ID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Issuer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Validity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Not Before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Not After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Subject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Subject Public Key Info.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Public Key Algorithm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Subject Public Key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Issuer Unique Identifier (Optional)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Subject Unique Identifier (Optional)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Certificate Signature Algorithm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Certificate Signature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953000" y="1600200"/>
            <a:ext cx="3810000" cy="4572000"/>
          </a:xfrm>
          <a:solidFill>
            <a:srgbClr val="66CCFF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Certificate: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Data: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Version: 3 (0x2)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Serial Number: 1 (0x1)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</a:t>
            </a: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Signature Algorithm: md5WithRSAEncryption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Issuer: C=ZA, ST=Western Cape, L=Cape Town, O=</a:t>
            </a:r>
            <a:r>
              <a:rPr lang="en-US" sz="700" dirty="0" err="1">
                <a:solidFill>
                  <a:schemeClr val="bg1"/>
                </a:solidFill>
                <a:latin typeface="Lucida Console" pitchFamily="49" charset="0"/>
              </a:rPr>
              <a:t>Thawte</a:t>
            </a: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Consulting cc,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        OU=Certification Services Division,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        CN=</a:t>
            </a:r>
            <a:r>
              <a:rPr lang="en-US" sz="700" dirty="0" err="1">
                <a:solidFill>
                  <a:schemeClr val="bg1"/>
                </a:solidFill>
                <a:latin typeface="Lucida Console" pitchFamily="49" charset="0"/>
              </a:rPr>
              <a:t>Thawte</a:t>
            </a: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Server CA/Email=</a:t>
            </a:r>
            <a:r>
              <a:rPr lang="en-US" sz="700" dirty="0" err="1">
                <a:solidFill>
                  <a:schemeClr val="bg1"/>
                </a:solidFill>
                <a:latin typeface="Lucida Console" pitchFamily="49" charset="0"/>
              </a:rPr>
              <a:t>server-certs@thawte.com</a:t>
            </a:r>
            <a:endParaRPr lang="en-US" sz="700" dirty="0">
              <a:solidFill>
                <a:schemeClr val="bg1"/>
              </a:solidFill>
              <a:latin typeface="Lucida Console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Validity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    Not Before: Aug  1 00:00:00 1996 GMT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    Not After : Dec 31 23:59:59 2020 GMT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Subject: C=ZA, ST=Western Cape, L=Cape Town, O=</a:t>
            </a:r>
            <a:r>
              <a:rPr lang="en-US" sz="700" dirty="0" err="1">
                <a:solidFill>
                  <a:schemeClr val="bg1"/>
                </a:solidFill>
                <a:latin typeface="Lucida Console" pitchFamily="49" charset="0"/>
              </a:rPr>
              <a:t>Thawte</a:t>
            </a: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Consulting cc,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         OU=Certification Services Division,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         CN=</a:t>
            </a:r>
            <a:r>
              <a:rPr lang="en-US" sz="700" dirty="0" err="1">
                <a:solidFill>
                  <a:schemeClr val="bg1"/>
                </a:solidFill>
                <a:latin typeface="Lucida Console" pitchFamily="49" charset="0"/>
              </a:rPr>
              <a:t>Thawte</a:t>
            </a: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Server CA/Email=</a:t>
            </a:r>
            <a:r>
              <a:rPr lang="en-US" sz="700" dirty="0" err="1">
                <a:solidFill>
                  <a:schemeClr val="bg1"/>
                </a:solidFill>
                <a:latin typeface="Lucida Console" pitchFamily="49" charset="0"/>
              </a:rPr>
              <a:t>server-certs@thawte.com</a:t>
            </a:r>
            <a:endParaRPr lang="en-US" sz="700" dirty="0">
              <a:solidFill>
                <a:schemeClr val="bg1"/>
              </a:solidFill>
              <a:latin typeface="Lucida Console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Subject Public Key Info: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    Public Key Algorithm: </a:t>
            </a:r>
            <a:r>
              <a:rPr lang="en-US" sz="700" dirty="0" err="1">
                <a:solidFill>
                  <a:schemeClr val="bg1"/>
                </a:solidFill>
                <a:latin typeface="Lucida Console" pitchFamily="49" charset="0"/>
              </a:rPr>
              <a:t>rsaEncryption</a:t>
            </a:r>
            <a:endParaRPr lang="en-US" sz="700" dirty="0">
              <a:solidFill>
                <a:schemeClr val="bg1"/>
              </a:solidFill>
              <a:latin typeface="Lucida Console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    RSA Public Key: (1024 bit)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        Modulus (1024 bit):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            </a:t>
            </a: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00:d3:a4:50:6e:c8:ff:56:6b:e6:cf:5d:b6:ea:0c: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            68:75:47:a2:aa:c2:da:84:25:fc:a8:f4:47:51:da: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            85:b5:20:74:94:86:1e:0f:75:c9:e9:08:61:f5:06: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            6d:30:6e:15:19:02:e9:52:c0:62:db:4d:99:9e:e2: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            6a:0c:44:38:cd:fe:be:e3:64:09:70:c5:fe:b1:6b: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            29:b6:2f:49:c8:3b:d4:27:04:25:10:97:2f:e7:90: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            6d:c0:28:42:99:d7:4c:43:de:c3:f5:21:6d:54:9f: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            5d:c3:58:e1:c0:e4:d9:5b:b0:b8:dc:b4:7b:df:36: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            </a:t>
            </a: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3a:c2:b5:66:22:12:d6:87:0d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        Exponent: 65537 (0x10001)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X509v3 extensions: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    X509v3 Basic Constraints: critical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        </a:t>
            </a: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CA:TRUE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Signature Algorithm: md5WithRSAEncryption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07:fa:4c:69:5c:fb:95:cc:46:ee:85:83:4d:21:30:8e:ca:d9: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a8:6f:49:1a:e6:da:51:e3:60:70:6c:84:61:11:a1:1a:c8:48: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3e:59:43:7d:4f:95:3d:a1:8b:b7:0b:62:98:7a:75:8a:dd:88: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4e:4e:9e:40:db:a8:cc:32:74:b9:6f:0d:c6:e3:b3:44:0b:d9: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8a:6f:9a:29:9b:99:18:28:3b:d1:e3:40:28:9a:5a:3c:d5:b5: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e7:20:1b:8b:ca:a4:ab:8d:e9:51:d9:e2:4c:2c:59:a9:da:b9: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700" dirty="0">
                <a:solidFill>
                  <a:schemeClr val="bg1"/>
                </a:solidFill>
                <a:latin typeface="Lucida Console" pitchFamily="49" charset="0"/>
              </a:rPr>
              <a:t>       </a:t>
            </a: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b2:75:1b:f6:42:f2:ef:c7:f2:18:f9:89:bc:a3:ff:8a:23:2e: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>
                <a:solidFill>
                  <a:schemeClr val="bg1"/>
                </a:solidFill>
                <a:latin typeface="Lucida Console" pitchFamily="49" charset="0"/>
              </a:rPr>
              <a:t>       70:47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A6FFDA46-C3FB-4E52-AAAD-886DE406A14B}" type="slidenum">
              <a:rPr lang="en-US"/>
              <a:pPr/>
              <a:t>14</a:t>
            </a:fld>
            <a:r>
              <a:rPr lang="en-US"/>
              <a:t> -</a:t>
            </a:r>
          </a:p>
        </p:txBody>
      </p:sp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</a:t>
            </a:r>
            <a:br>
              <a:rPr lang="en-US" sz="1200" dirty="0" smtClean="0"/>
            </a:br>
            <a:r>
              <a:rPr lang="en-US" dirty="0" smtClean="0"/>
              <a:t>PKI </a:t>
            </a:r>
            <a:r>
              <a:rPr lang="en-US" dirty="0"/>
              <a:t>Functional </a:t>
            </a:r>
            <a:r>
              <a:rPr lang="en-US" dirty="0" smtClean="0"/>
              <a:t>Component – Key </a:t>
            </a:r>
            <a:r>
              <a:rPr lang="en-US" dirty="0"/>
              <a:t>Management Service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Key </a:t>
            </a:r>
            <a:r>
              <a:rPr lang="en-US" u="sng" dirty="0">
                <a:solidFill>
                  <a:srgbClr val="FF6600"/>
                </a:solidFill>
              </a:rPr>
              <a:t>establishment function</a:t>
            </a:r>
            <a:r>
              <a:rPr lang="en-US" dirty="0"/>
              <a:t> – after a private key (or secret key in symmetric key crypto. operation) has been generated using RNG, a public key is then generated from the private key using an asymmetric key algorithm. </a:t>
            </a:r>
            <a:r>
              <a:rPr lang="en-US" dirty="0" smtClean="0"/>
              <a:t>(i.e., </a:t>
            </a:r>
            <a:r>
              <a:rPr lang="en-US" u="sng" dirty="0" smtClean="0">
                <a:solidFill>
                  <a:srgbClr val="FF6600"/>
                </a:solidFill>
              </a:rPr>
              <a:t>key </a:t>
            </a:r>
            <a:r>
              <a:rPr lang="en-US" u="sng" dirty="0">
                <a:solidFill>
                  <a:srgbClr val="FF6600"/>
                </a:solidFill>
              </a:rPr>
              <a:t>generation</a:t>
            </a:r>
            <a:r>
              <a:rPr lang="en-US" dirty="0"/>
              <a:t>)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Key exchange function</a:t>
            </a:r>
            <a:r>
              <a:rPr lang="en-US" dirty="0"/>
              <a:t> – composed of a set of </a:t>
            </a:r>
            <a:r>
              <a:rPr lang="en-US" u="sng" dirty="0">
                <a:solidFill>
                  <a:srgbClr val="FF6600"/>
                </a:solidFill>
              </a:rPr>
              <a:t>key agreement</a:t>
            </a:r>
            <a:r>
              <a:rPr lang="en-US" dirty="0"/>
              <a:t> protocols and </a:t>
            </a:r>
            <a:r>
              <a:rPr lang="en-US" u="sng" dirty="0">
                <a:solidFill>
                  <a:srgbClr val="FF6600"/>
                </a:solidFill>
              </a:rPr>
              <a:t>key distribution</a:t>
            </a:r>
            <a:r>
              <a:rPr lang="en-US" dirty="0"/>
              <a:t> rules, executing exchange of encryption keys.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Key backup &amp; recovery function</a:t>
            </a:r>
            <a:r>
              <a:rPr lang="en-US" dirty="0"/>
              <a:t> – excluding ephemeral keys, “seeds” for RNG, and shared secret keys.</a:t>
            </a:r>
          </a:p>
        </p:txBody>
      </p:sp>
      <p:sp>
        <p:nvSpPr>
          <p:cNvPr id="722948" name="Text Box 4"/>
          <p:cNvSpPr txBox="1">
            <a:spLocks noChangeArrowheads="1"/>
          </p:cNvSpPr>
          <p:nvPr/>
        </p:nvSpPr>
        <p:spPr bwMode="auto">
          <a:xfrm>
            <a:off x="3733800" y="6400800"/>
            <a:ext cx="40815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dirty="0">
                <a:solidFill>
                  <a:srgbClr val="003399"/>
                </a:solidFill>
              </a:rPr>
              <a:t>NIST SP </a:t>
            </a:r>
            <a:r>
              <a:rPr lang="en-US" sz="1000" dirty="0" smtClean="0">
                <a:solidFill>
                  <a:srgbClr val="003399"/>
                </a:solidFill>
              </a:rPr>
              <a:t>800-57, </a:t>
            </a:r>
            <a:r>
              <a:rPr lang="en-US" sz="1000" i="1" dirty="0">
                <a:solidFill>
                  <a:srgbClr val="003399"/>
                </a:solidFill>
              </a:rPr>
              <a:t>Recommendation on Key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32239D52-1069-4304-888E-E7664F60A51F}" type="slidenum">
              <a:rPr lang="en-US"/>
              <a:pPr/>
              <a:t>15</a:t>
            </a:fld>
            <a:r>
              <a:rPr lang="en-US"/>
              <a:t> -</a:t>
            </a:r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</a:t>
            </a:r>
            <a:br>
              <a:rPr lang="en-US" sz="1200" dirty="0" smtClean="0"/>
            </a:br>
            <a:r>
              <a:rPr lang="en-US" dirty="0" smtClean="0"/>
              <a:t>PKI </a:t>
            </a:r>
            <a:r>
              <a:rPr lang="en-US" dirty="0"/>
              <a:t>Functional </a:t>
            </a:r>
            <a:r>
              <a:rPr lang="en-US" dirty="0" smtClean="0"/>
              <a:t>Component – Key </a:t>
            </a:r>
            <a:r>
              <a:rPr lang="en-US" dirty="0"/>
              <a:t>Management Service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Key revocation function</a:t>
            </a:r>
            <a:r>
              <a:rPr lang="en-US"/>
              <a:t> – If a key has been compromised or subjected to a change, then…</a:t>
            </a:r>
          </a:p>
          <a:p>
            <a:pPr lvl="1">
              <a:buClr>
                <a:srgbClr val="003399"/>
              </a:buClr>
            </a:pPr>
            <a:r>
              <a:rPr lang="en-US"/>
              <a:t>the status of key-pair is revoked, and</a:t>
            </a:r>
          </a:p>
          <a:p>
            <a:pPr lvl="1">
              <a:buClr>
                <a:srgbClr val="003399"/>
              </a:buClr>
            </a:pPr>
            <a:r>
              <a:rPr lang="en-US"/>
              <a:t>the certificate status shall be listed in the certificate revocation list (</a:t>
            </a:r>
            <a:r>
              <a:rPr lang="en-US" u="sng">
                <a:solidFill>
                  <a:srgbClr val="FF6600"/>
                </a:solidFill>
              </a:rPr>
              <a:t>CRL</a:t>
            </a:r>
            <a:r>
              <a:rPr lang="en-US"/>
              <a:t>). </a:t>
            </a:r>
          </a:p>
          <a:p>
            <a:pPr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Key destruction function</a:t>
            </a:r>
            <a:r>
              <a:rPr lang="en-US"/>
              <a:t> – Key zero-ization is used in the destruction of key-pair.</a:t>
            </a:r>
          </a:p>
          <a:p>
            <a:pPr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Key escrow function</a:t>
            </a:r>
            <a:r>
              <a:rPr lang="en-US"/>
              <a:t> – Use of 3</a:t>
            </a:r>
            <a:r>
              <a:rPr lang="en-US" baseline="30000"/>
              <a:t>rd</a:t>
            </a:r>
            <a:r>
              <a:rPr lang="en-US"/>
              <a:t> party agent (i.e. CA) to store “encrypted” key-pair.</a:t>
            </a:r>
          </a:p>
          <a:p>
            <a:pPr lvl="1">
              <a:buClr>
                <a:srgbClr val="003399"/>
              </a:buClr>
            </a:pPr>
            <a:r>
              <a:rPr lang="en-US"/>
              <a:t>Fair Cryptosystem, defined by FIPS 185 </a:t>
            </a:r>
            <a:r>
              <a:rPr lang="en-US" i="1"/>
              <a:t>Escrowed Encryption Standard</a:t>
            </a:r>
            <a:r>
              <a:rPr lang="en-US"/>
              <a:t>: SKIPJACK Algorithm and a Law Enforcement Access Field (LEAF) creation method.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33800" y="6400800"/>
            <a:ext cx="40463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dirty="0">
                <a:solidFill>
                  <a:srgbClr val="003399"/>
                </a:solidFill>
              </a:rPr>
              <a:t>NIST SP </a:t>
            </a:r>
            <a:r>
              <a:rPr lang="en-US" sz="1000" dirty="0" smtClean="0">
                <a:solidFill>
                  <a:srgbClr val="003399"/>
                </a:solidFill>
              </a:rPr>
              <a:t>800-57, </a:t>
            </a:r>
            <a:r>
              <a:rPr lang="en-US" sz="1000" i="1" dirty="0">
                <a:solidFill>
                  <a:srgbClr val="003399"/>
                </a:solidFill>
              </a:rPr>
              <a:t>Recommendation on Key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Types Identified in NIST SP 800-57</a:t>
            </a:r>
            <a:r>
              <a:rPr lang="en-US" sz="1200" dirty="0" smtClean="0"/>
              <a:t>… (1/2)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B3AB51A7-1C0E-4391-8C50-0D127242F646}" type="slidenum">
              <a:rPr lang="en-US" smtClean="0"/>
              <a:pPr/>
              <a:t>16</a:t>
            </a:fld>
            <a:r>
              <a:rPr lang="en-US" smtClean="0"/>
              <a:t> -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264920"/>
          <a:ext cx="77724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209800"/>
                <a:gridCol w="2209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Key Type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Crypto-period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Originator Usage</a:t>
                      </a:r>
                      <a:r>
                        <a:rPr lang="en-US" sz="1600" b="1" baseline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 Period</a:t>
                      </a:r>
                      <a:endParaRPr lang="en-US" sz="1600" b="1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Recipient Usage Period</a:t>
                      </a:r>
                      <a:endParaRPr lang="en-US" sz="1600" b="1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1. Private Signature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1-3 years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2. Public Signature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Several years (depends on key size)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3. Symmetric Authentication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≤ 2 years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≤ OUP</a:t>
                      </a:r>
                      <a:r>
                        <a:rPr lang="en-US" sz="1600" b="0" baseline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 + 3 </a:t>
                      </a:r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years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4. Private Authentication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1-2 years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5. Public Authentication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1-2 years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6. Symmetric Data Encryption Keys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≤ 2 years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≤ OUP</a:t>
                      </a:r>
                      <a:r>
                        <a:rPr lang="en-US" sz="1600" b="0" baseline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 + 3 </a:t>
                      </a:r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years</a:t>
                      </a:r>
                      <a:endParaRPr lang="en-US" sz="16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7. Symmetric Key Wrapping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≤ 2 years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≤ OUP</a:t>
                      </a:r>
                      <a:r>
                        <a:rPr lang="en-US" sz="1600" b="0" baseline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 + 3 </a:t>
                      </a:r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years</a:t>
                      </a:r>
                      <a:endParaRPr lang="en-US" sz="16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8. Symmetric and asymmetric RNG Keys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Upon reseeding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9. Symmetric Master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About 1 year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10. Private Key Transport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≤ 2 years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33800" y="6400800"/>
            <a:ext cx="40463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dirty="0">
                <a:solidFill>
                  <a:srgbClr val="003399"/>
                </a:solidFill>
              </a:rPr>
              <a:t>NIST SP </a:t>
            </a:r>
            <a:r>
              <a:rPr lang="en-US" sz="1000" dirty="0" smtClean="0">
                <a:solidFill>
                  <a:srgbClr val="003399"/>
                </a:solidFill>
              </a:rPr>
              <a:t>800-57, </a:t>
            </a:r>
            <a:r>
              <a:rPr lang="en-US" sz="1000" i="1" dirty="0">
                <a:solidFill>
                  <a:srgbClr val="003399"/>
                </a:solidFill>
              </a:rPr>
              <a:t>Recommendation on Key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Types Identified in NIST SP 800-57</a:t>
            </a:r>
            <a:r>
              <a:rPr lang="en-US" sz="1200" dirty="0" smtClean="0"/>
              <a:t>… (2/2)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B3AB51A7-1C0E-4391-8C50-0D127242F646}" type="slidenum">
              <a:rPr lang="en-US" smtClean="0"/>
              <a:pPr/>
              <a:t>17</a:t>
            </a:fld>
            <a:r>
              <a:rPr lang="en-US" smtClean="0"/>
              <a:t> -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254760"/>
          <a:ext cx="7772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209800"/>
                <a:gridCol w="2209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Key Type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Crypto-period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Originator Usage</a:t>
                      </a:r>
                      <a:r>
                        <a:rPr lang="en-US" sz="1600" b="1" baseline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 Period</a:t>
                      </a:r>
                      <a:endParaRPr lang="en-US" sz="1600" b="1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Recipient Usage Period</a:t>
                      </a:r>
                      <a:endParaRPr lang="en-US" sz="1600" b="1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11. Public key Transport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1-2 years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12. Symmetric Key Agreement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1-2 years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13. Private Static key Agreement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1-2 years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14. Public Static Key Agreement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1-2 years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15. Private Ephemeral Key Agreement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One key agreement transaction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16. Public Ephemeral Key Agreement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One key agreement transaction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17. Symmetric Authorization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≤ 2 years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18. Private Authorization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≤ 2 years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19. Public Authorization Key</a:t>
                      </a:r>
                      <a:endParaRPr lang="en-US" sz="1600" b="0" dirty="0">
                        <a:solidFill>
                          <a:srgbClr val="00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3399"/>
                          </a:solidFill>
                          <a:latin typeface="Arial Narrow" pitchFamily="34" charset="0"/>
                        </a:rPr>
                        <a:t>≤ 2 years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33800" y="6400800"/>
            <a:ext cx="40815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dirty="0">
                <a:solidFill>
                  <a:srgbClr val="003399"/>
                </a:solidFill>
              </a:rPr>
              <a:t>NIST SP </a:t>
            </a:r>
            <a:r>
              <a:rPr lang="en-US" sz="1000" dirty="0" smtClean="0">
                <a:solidFill>
                  <a:srgbClr val="003399"/>
                </a:solidFill>
              </a:rPr>
              <a:t>800-57, </a:t>
            </a:r>
            <a:r>
              <a:rPr lang="en-US" sz="1000" i="1" dirty="0">
                <a:solidFill>
                  <a:srgbClr val="003399"/>
                </a:solidFill>
              </a:rPr>
              <a:t>Recommendation on Key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A05F07AA-D4D3-4220-9223-6D00F5B62DB0}" type="slidenum">
              <a:rPr lang="en-US"/>
              <a:pPr/>
              <a:t>18</a:t>
            </a:fld>
            <a:r>
              <a:rPr lang="en-US"/>
              <a:t> -</a:t>
            </a:r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</a:t>
            </a:r>
            <a:br>
              <a:rPr lang="en-US" sz="1200" dirty="0" smtClean="0"/>
            </a:br>
            <a:r>
              <a:rPr lang="en-US" dirty="0" smtClean="0"/>
              <a:t>PKI </a:t>
            </a:r>
            <a:r>
              <a:rPr lang="en-US" dirty="0"/>
              <a:t>Functional </a:t>
            </a:r>
            <a:r>
              <a:rPr lang="en-US" dirty="0" smtClean="0"/>
              <a:t>Component – Cryptography </a:t>
            </a:r>
            <a:r>
              <a:rPr lang="en-US" dirty="0"/>
              <a:t>Service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Asymmetric key cryptography</a:t>
            </a:r>
            <a:r>
              <a:rPr lang="en-US" dirty="0"/>
              <a:t> operations in PKI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Because of crypto. operation speed, mostly used for </a:t>
            </a:r>
            <a:r>
              <a:rPr lang="en-US" u="sng" dirty="0">
                <a:solidFill>
                  <a:srgbClr val="FF6600"/>
                </a:solidFill>
              </a:rPr>
              <a:t>key management function</a:t>
            </a:r>
            <a:r>
              <a:rPr lang="en-US" dirty="0"/>
              <a:t>.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Symmetric key cryptography</a:t>
            </a:r>
            <a:r>
              <a:rPr lang="en-US" dirty="0"/>
              <a:t> operations in PKI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Because of speed, symmetric-key cryptosystems are used for crypto. operations. E.g. SSL/TLS at </a:t>
            </a:r>
            <a:r>
              <a:rPr lang="en-US" u="sng" dirty="0">
                <a:solidFill>
                  <a:srgbClr val="FF6600"/>
                </a:solidFill>
              </a:rPr>
              <a:t>transport-level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(</a:t>
            </a:r>
            <a:r>
              <a:rPr lang="en-US" u="sng" dirty="0">
                <a:solidFill>
                  <a:srgbClr val="FF6600"/>
                </a:solidFill>
              </a:rPr>
              <a:t>communication path</a:t>
            </a:r>
            <a:r>
              <a:rPr lang="en-US" dirty="0"/>
              <a:t>), e-mail &amp; SOAP messages at </a:t>
            </a:r>
            <a:r>
              <a:rPr lang="en-US" u="sng" dirty="0">
                <a:solidFill>
                  <a:srgbClr val="FF6600"/>
                </a:solidFill>
              </a:rPr>
              <a:t>message-level</a:t>
            </a:r>
            <a:r>
              <a:rPr lang="en-US" dirty="0"/>
              <a:t>.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Hash function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Message digest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Message authentication code (MAC)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Key-hashed MAC (</a:t>
            </a:r>
            <a:r>
              <a:rPr lang="en-US" dirty="0" smtClean="0"/>
              <a:t>HMAC)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Digital </a:t>
            </a:r>
            <a:r>
              <a:rPr lang="en-US" dirty="0"/>
              <a:t>signature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BF0F07B7-FC5A-47BE-BD3D-7EE5F3FABD87}" type="slidenum">
              <a:rPr lang="en-US"/>
              <a:pPr/>
              <a:t>19</a:t>
            </a:fld>
            <a:r>
              <a:rPr lang="en-US"/>
              <a:t> -</a:t>
            </a:r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Questions: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the four key functional services for PKI?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In PKI, what protocol is used to transport public keys?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In PKI, what is the “3</a:t>
            </a:r>
            <a:r>
              <a:rPr lang="en-US" baseline="30000"/>
              <a:t>rd</a:t>
            </a:r>
            <a:r>
              <a:rPr lang="en-US"/>
              <a:t> party” entity that authenticates the “end entity’s” certificate?</a:t>
            </a:r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- </a:t>
            </a:r>
            <a:fld id="{4D85EF24-3B34-43CC-AE64-68E7227C97A4}" type="slidenum">
              <a:rPr lang="en-US"/>
              <a:pPr/>
              <a:t>2</a:t>
            </a:fld>
            <a:r>
              <a:rPr lang="en-US" dirty="0"/>
              <a:t> -</a:t>
            </a:r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Learning Objective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Cryptography Domain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Cryptography domain addresses the principles, means, and methods of applying mathematical algorithms and data transformations to information to ensure its integrity, confidentiality, and authentication.</a:t>
            </a:r>
          </a:p>
          <a:p>
            <a:pPr marL="0" indent="0">
              <a:buNone/>
            </a:pPr>
            <a:r>
              <a:rPr lang="en-US" sz="2000" dirty="0" smtClean="0"/>
              <a:t>The candidate is expected to know basic concepts within cryptography; public and private key algorithms in terms of their applications and uses; algorithm construction, key distribution and management, and methods of attack; the applications, construction and use of digital signatures to provide authenticity of electronic transactions, and non-repudiation of the parties involved; and the organization and management of the Public Key Infrastructure (PKIs) and digital certification and management.</a:t>
            </a:r>
            <a:endParaRPr 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15000" y="6096000"/>
            <a:ext cx="28360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rgbClr val="003399"/>
                </a:solidFill>
              </a:rPr>
              <a:t>Reference</a:t>
            </a:r>
            <a:r>
              <a:rPr lang="en-US" sz="1000" dirty="0">
                <a:solidFill>
                  <a:srgbClr val="003399"/>
                </a:solidFill>
              </a:rPr>
              <a:t>: </a:t>
            </a:r>
            <a:r>
              <a:rPr lang="en-US" sz="1000" i="1" dirty="0">
                <a:solidFill>
                  <a:srgbClr val="003399"/>
                </a:solidFill>
              </a:rPr>
              <a:t>CISSP CIB</a:t>
            </a:r>
            <a:r>
              <a:rPr lang="en-US" sz="1000" dirty="0">
                <a:solidFill>
                  <a:srgbClr val="003399"/>
                </a:solidFill>
              </a:rPr>
              <a:t>, </a:t>
            </a:r>
            <a:r>
              <a:rPr lang="en-US" sz="1000" dirty="0" smtClean="0">
                <a:solidFill>
                  <a:srgbClr val="003399"/>
                </a:solidFill>
              </a:rPr>
              <a:t>January 2012 (Rev. </a:t>
            </a:r>
            <a:r>
              <a:rPr lang="en-US" sz="1000" dirty="0" smtClean="0">
                <a:solidFill>
                  <a:srgbClr val="003399"/>
                </a:solidFill>
              </a:rPr>
              <a:t>5)</a:t>
            </a:r>
            <a:endParaRPr lang="en-US" sz="1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463A1571-4D6B-4F06-8694-76A19A81F460}" type="slidenum">
              <a:rPr lang="en-US"/>
              <a:pPr/>
              <a:t>20</a:t>
            </a:fld>
            <a:r>
              <a:rPr lang="en-US"/>
              <a:t> -</a:t>
            </a:r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Answers: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four key functional services for PKI?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Directory Service</a:t>
            </a:r>
            <a:r>
              <a:rPr lang="en-US" dirty="0"/>
              <a:t>,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Certificate Management Service</a:t>
            </a:r>
            <a:r>
              <a:rPr lang="en-US" dirty="0"/>
              <a:t>,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Key Management Service</a:t>
            </a:r>
            <a:r>
              <a:rPr lang="en-US" dirty="0"/>
              <a:t>, and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Cryptography Service</a:t>
            </a:r>
            <a:r>
              <a:rPr lang="en-US" dirty="0"/>
              <a:t>.</a:t>
            </a:r>
          </a:p>
          <a:p>
            <a:pPr>
              <a:buClr>
                <a:srgbClr val="003399"/>
              </a:buClr>
            </a:pPr>
            <a:endParaRPr lang="en-US" dirty="0"/>
          </a:p>
          <a:p>
            <a:pPr>
              <a:buClr>
                <a:srgbClr val="003399"/>
              </a:buClr>
            </a:pPr>
            <a:r>
              <a:rPr lang="en-US" dirty="0"/>
              <a:t>In PKI, what protocol is used to transport public keys?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X.509 digital certificate</a:t>
            </a:r>
            <a:r>
              <a:rPr lang="en-US" dirty="0"/>
              <a:t>.</a:t>
            </a:r>
          </a:p>
          <a:p>
            <a:pPr>
              <a:buClr>
                <a:srgbClr val="003399"/>
              </a:buClr>
            </a:pPr>
            <a:endParaRPr lang="en-US" dirty="0"/>
          </a:p>
          <a:p>
            <a:pPr>
              <a:buClr>
                <a:srgbClr val="003399"/>
              </a:buClr>
            </a:pPr>
            <a:r>
              <a:rPr lang="en-US" dirty="0"/>
              <a:t>In PKI, what is the “3</a:t>
            </a:r>
            <a:r>
              <a:rPr lang="en-US" baseline="30000" dirty="0"/>
              <a:t>rd</a:t>
            </a:r>
            <a:r>
              <a:rPr lang="en-US" dirty="0"/>
              <a:t> party” entity that authenticates the “end entity’s” certificate?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Certificate </a:t>
            </a:r>
            <a:r>
              <a:rPr lang="en-US" u="sng" dirty="0" smtClean="0">
                <a:solidFill>
                  <a:srgbClr val="FF6600"/>
                </a:solidFill>
              </a:rPr>
              <a:t>authority</a:t>
            </a:r>
            <a:r>
              <a:rPr lang="en-US" dirty="0" smtClean="0"/>
              <a:t> </a:t>
            </a:r>
            <a:r>
              <a:rPr lang="en-US" dirty="0"/>
              <a:t>(CA).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six functions performed by PKI key management service?</a:t>
            </a:r>
          </a:p>
          <a:p>
            <a:pPr lvl="1"/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B3AB51A7-1C0E-4391-8C50-0D127242F646}" type="slidenum">
              <a:rPr lang="en-US" smtClean="0"/>
              <a:pPr/>
              <a:t>21</a:t>
            </a:fld>
            <a:r>
              <a:rPr lang="en-US" smtClean="0"/>
              <a:t> 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six functions performed by PKI key management service?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6600"/>
                </a:solidFill>
              </a:rPr>
              <a:t>Key establishment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6600"/>
                </a:solidFill>
              </a:rPr>
              <a:t>Key exchange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6600"/>
                </a:solidFill>
              </a:rPr>
              <a:t>Key backup &amp; recovery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6600"/>
                </a:solidFill>
              </a:rPr>
              <a:t>Key revocation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6600"/>
                </a:solidFill>
              </a:rPr>
              <a:t>Key destruction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6600"/>
                </a:solidFill>
              </a:rPr>
              <a:t>Key escrow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B3AB51A7-1C0E-4391-8C50-0D127242F646}" type="slidenum">
              <a:rPr lang="en-US" smtClean="0"/>
              <a:pPr/>
              <a:t>22</a:t>
            </a:fld>
            <a:r>
              <a:rPr lang="en-US" smtClean="0"/>
              <a:t> 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19302FFE-3541-40FC-B9FF-8DA7732A0AF6}" type="slidenum">
              <a:rPr lang="en-US"/>
              <a:pPr/>
              <a:t>23</a:t>
            </a:fld>
            <a:r>
              <a:rPr lang="en-US"/>
              <a:t> -</a:t>
            </a:r>
          </a:p>
        </p:txBody>
      </p:sp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Topics</a:t>
            </a:r>
            <a:r>
              <a:rPr lang="en-US"/>
              <a:t/>
            </a:r>
            <a:br>
              <a:rPr lang="en-US"/>
            </a:br>
            <a:r>
              <a:rPr lang="en-US"/>
              <a:t>Cryptography Domain – Part 2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Utilization of Cryptography</a:t>
            </a:r>
          </a:p>
          <a:p>
            <a:pPr lvl="1"/>
            <a:r>
              <a:rPr lang="en-US" dirty="0" smtClean="0"/>
              <a:t>Public Key Infrastructure (PKI)</a:t>
            </a:r>
          </a:p>
          <a:p>
            <a:pPr lvl="1"/>
            <a:r>
              <a:rPr lang="en-US" dirty="0" smtClean="0"/>
              <a:t>HTTP, S-HTTP, </a:t>
            </a:r>
            <a:r>
              <a:rPr lang="en-US" dirty="0" err="1" smtClean="0"/>
              <a:t>IPsec</a:t>
            </a:r>
            <a:r>
              <a:rPr lang="en-US" dirty="0" smtClean="0"/>
              <a:t>, SSH, SET</a:t>
            </a:r>
          </a:p>
          <a:p>
            <a:pPr lvl="1"/>
            <a:r>
              <a:rPr lang="en-US" dirty="0" smtClean="0"/>
              <a:t>Single Sign-On (SSO)</a:t>
            </a:r>
          </a:p>
          <a:p>
            <a:pPr lvl="1"/>
            <a:r>
              <a:rPr lang="en-US" dirty="0" smtClean="0"/>
              <a:t>Secured E-mail</a:t>
            </a:r>
          </a:p>
          <a:p>
            <a:pPr lvl="1"/>
            <a:r>
              <a:rPr lang="en-US" dirty="0" smtClean="0"/>
              <a:t>Quantum Cryptography</a:t>
            </a:r>
          </a:p>
          <a:p>
            <a:r>
              <a:rPr lang="en-US" dirty="0" smtClean="0"/>
              <a:t>Types of Crypto Attacks</a:t>
            </a:r>
          </a:p>
          <a:p>
            <a:pPr lvl="1"/>
            <a:r>
              <a:rPr lang="en-US" dirty="0" smtClean="0"/>
              <a:t>Cryptanalytic Attacks</a:t>
            </a:r>
          </a:p>
          <a:p>
            <a:pPr lvl="1"/>
            <a:r>
              <a:rPr lang="en-US" dirty="0" smtClean="0"/>
              <a:t>Cryptographic Attacks</a:t>
            </a:r>
          </a:p>
          <a:p>
            <a:r>
              <a:rPr lang="en-US" dirty="0" smtClean="0"/>
              <a:t>Discussion on export of crypto technologies</a:t>
            </a:r>
            <a:endParaRPr lang="en-US" dirty="0"/>
          </a:p>
        </p:txBody>
      </p:sp>
      <p:sp>
        <p:nvSpPr>
          <p:cNvPr id="729092" name="AutoShape 4"/>
          <p:cNvSpPr>
            <a:spLocks noChangeArrowheads="1"/>
          </p:cNvSpPr>
          <p:nvPr/>
        </p:nvSpPr>
        <p:spPr bwMode="auto">
          <a:xfrm>
            <a:off x="304800" y="1905000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0ECC312F-9A00-44E8-B8D2-C049E17F26B5}" type="slidenum">
              <a:rPr lang="en-US"/>
              <a:pPr/>
              <a:t>24</a:t>
            </a:fld>
            <a:r>
              <a:rPr lang="en-US"/>
              <a:t> -</a:t>
            </a:r>
          </a:p>
        </p:txBody>
      </p:sp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Cryptography </a:t>
            </a:r>
            <a:r>
              <a:rPr lang="en-US" dirty="0"/>
              <a:t>for Internet Security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HTTPS</a:t>
            </a:r>
            <a:r>
              <a:rPr lang="en-US" dirty="0" smtClean="0"/>
              <a:t> is </a:t>
            </a:r>
            <a:r>
              <a:rPr lang="en-US" dirty="0"/>
              <a:t>a uniform resource identifier (URI) scheme that refers the </a:t>
            </a:r>
            <a:r>
              <a:rPr lang="en-US" u="sng" dirty="0">
                <a:solidFill>
                  <a:srgbClr val="FF6600"/>
                </a:solidFill>
              </a:rPr>
              <a:t>use of </a:t>
            </a:r>
            <a:r>
              <a:rPr lang="en-US" u="sng" dirty="0" smtClean="0">
                <a:solidFill>
                  <a:srgbClr val="FF6600"/>
                </a:solidFill>
              </a:rPr>
              <a:t>HTTP over an encrypted Secured Socket Layer (SSL) or Transport Layer Security (TLS) session</a:t>
            </a:r>
            <a:r>
              <a:rPr lang="en-US" dirty="0" smtClean="0"/>
              <a:t>.</a:t>
            </a:r>
            <a:endParaRPr lang="en-US" dirty="0"/>
          </a:p>
          <a:p>
            <a:pPr>
              <a:buClr>
                <a:srgbClr val="003399"/>
              </a:buClr>
            </a:pPr>
            <a:endParaRPr lang="en-US" dirty="0"/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S-HTTP</a:t>
            </a:r>
            <a:r>
              <a:rPr lang="en-US" dirty="0"/>
              <a:t> – Secure Hypertext Transfer Protocol (RFC 2660)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a variation of HTTP providing encryption through a secure port using SSL/TLS.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Message oriented protocol – protects the message.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Supports encryption of Web documents employing RSA public key technology.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Provides confidentiality, integrity, non-repudiation and authentication for electronic payments.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E2D6D7AF-0343-4870-8DE8-689DBD8CD797}" type="slidenum">
              <a:rPr lang="en-US"/>
              <a:pPr/>
              <a:t>25</a:t>
            </a:fld>
            <a:r>
              <a:rPr lang="en-US"/>
              <a:t> -</a:t>
            </a: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Cryptography </a:t>
            </a:r>
            <a:r>
              <a:rPr lang="en-US" dirty="0"/>
              <a:t>for Internet Security – HTTPS using PKI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5486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X.509 certificate with public key is the key for implementing HTTPS…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SSL/TLS</a:t>
            </a:r>
            <a:r>
              <a:rPr lang="en-US"/>
              <a:t> for Transport-Level security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Asymmetric key algorithm</a:t>
            </a:r>
            <a:r>
              <a:rPr lang="en-US"/>
              <a:t> for key management operations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Symmetric key algorithm</a:t>
            </a:r>
            <a:r>
              <a:rPr lang="en-US"/>
              <a:t> for cryptographic operations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Hash function</a:t>
            </a:r>
            <a:r>
              <a:rPr lang="en-US"/>
              <a:t> &amp; </a:t>
            </a:r>
            <a:r>
              <a:rPr lang="en-US" u="sng">
                <a:solidFill>
                  <a:srgbClr val="FF6600"/>
                </a:solidFill>
              </a:rPr>
              <a:t>digital signature</a:t>
            </a:r>
            <a:r>
              <a:rPr lang="en-US"/>
              <a:t> for integrity and non-repudiation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Principal CA</a:t>
            </a:r>
            <a:r>
              <a:rPr lang="en-US"/>
              <a:t> is the “</a:t>
            </a:r>
            <a:r>
              <a:rPr lang="en-US" u="sng">
                <a:solidFill>
                  <a:srgbClr val="FF6600"/>
                </a:solidFill>
              </a:rPr>
              <a:t>trusted third party</a:t>
            </a:r>
            <a:r>
              <a:rPr lang="en-US"/>
              <a:t>” that enables the trusted relationships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PKI</a:t>
            </a:r>
            <a:r>
              <a:rPr lang="en-US"/>
              <a:t> is the supporting IT infrastructure</a:t>
            </a:r>
            <a:endParaRPr lang="en-US" sz="2400"/>
          </a:p>
        </p:txBody>
      </p:sp>
      <p:graphicFrame>
        <p:nvGraphicFramePr>
          <p:cNvPr id="7331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51463" y="1600200"/>
          <a:ext cx="3716337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01" name="Visio" r:id="rId4" imgW="4329291" imgH="5060632" progId="Visio.Drawing.11">
                  <p:embed/>
                </p:oleObj>
              </mc:Choice>
              <mc:Fallback>
                <p:oleObj name="Visio" r:id="rId4" imgW="4329291" imgH="506063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3" y="1600200"/>
                        <a:ext cx="3716337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318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03300" y="5078413"/>
          <a:ext cx="3797300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02" name="Visio" r:id="rId6" imgW="4074509" imgH="1747504" progId="Visio.Drawing.11">
                  <p:embed/>
                </p:oleObj>
              </mc:Choice>
              <mc:Fallback>
                <p:oleObj name="Visio" r:id="rId6" imgW="4074509" imgH="1747504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078413"/>
                        <a:ext cx="3797300" cy="16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684BD5AB-7658-47D5-AEE2-C0FC9B5E2F1B}" type="slidenum">
              <a:rPr lang="en-US"/>
              <a:pPr/>
              <a:t>26</a:t>
            </a:fld>
            <a:r>
              <a:rPr lang="en-US"/>
              <a:t> -</a:t>
            </a:r>
          </a:p>
        </p:txBody>
      </p:sp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Cryptography </a:t>
            </a:r>
            <a:r>
              <a:rPr lang="en-US" dirty="0"/>
              <a:t>for Internet Security – SSL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55626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solidFill>
                  <a:srgbClr val="FF6600"/>
                </a:solidFill>
              </a:rPr>
              <a:t>SSL (Secure Sockets Layer)</a:t>
            </a:r>
          </a:p>
          <a:p>
            <a:r>
              <a:rPr lang="en-US" dirty="0"/>
              <a:t>Runs </a:t>
            </a:r>
            <a:r>
              <a:rPr lang="en-US" u="sng" dirty="0">
                <a:solidFill>
                  <a:srgbClr val="FF6600"/>
                </a:solidFill>
              </a:rPr>
              <a:t>between</a:t>
            </a:r>
            <a:r>
              <a:rPr lang="en-US" dirty="0"/>
              <a:t> the </a:t>
            </a:r>
            <a:r>
              <a:rPr lang="en-US" u="sng" dirty="0">
                <a:solidFill>
                  <a:srgbClr val="FF6600"/>
                </a:solidFill>
              </a:rPr>
              <a:t>Application Layer</a:t>
            </a:r>
            <a:r>
              <a:rPr lang="en-US" dirty="0"/>
              <a:t> (HTTP, SMTP, NNTP, </a:t>
            </a:r>
            <a:r>
              <a:rPr lang="en-US" dirty="0" err="1"/>
              <a:t>etc</a:t>
            </a:r>
            <a:r>
              <a:rPr lang="en-US" dirty="0"/>
              <a:t>) </a:t>
            </a:r>
            <a:r>
              <a:rPr lang="en-US"/>
              <a:t>and </a:t>
            </a:r>
            <a:r>
              <a:rPr lang="en-US" smtClean="0"/>
              <a:t>the </a:t>
            </a:r>
            <a:r>
              <a:rPr lang="en-US" u="sng" smtClean="0">
                <a:solidFill>
                  <a:srgbClr val="FF6600"/>
                </a:solidFill>
              </a:rPr>
              <a:t>Transport </a:t>
            </a:r>
            <a:r>
              <a:rPr lang="en-US" u="sng" dirty="0">
                <a:solidFill>
                  <a:srgbClr val="FF6600"/>
                </a:solidFill>
              </a:rPr>
              <a:t>Layer</a:t>
            </a:r>
            <a:r>
              <a:rPr lang="en-US" dirty="0"/>
              <a:t> (TCP).</a:t>
            </a:r>
          </a:p>
          <a:p>
            <a:r>
              <a:rPr lang="en-US" dirty="0"/>
              <a:t>Supports client/server’s negotiation of cryptographic algorithms:</a:t>
            </a:r>
          </a:p>
          <a:p>
            <a:pPr lvl="1"/>
            <a:r>
              <a:rPr lang="en-US" dirty="0"/>
              <a:t>Public-key cryptography: RSA, </a:t>
            </a:r>
            <a:r>
              <a:rPr lang="en-US" dirty="0" err="1"/>
              <a:t>Diffie</a:t>
            </a:r>
            <a:r>
              <a:rPr lang="en-US" dirty="0"/>
              <a:t>-Hellman, DSA or </a:t>
            </a:r>
            <a:r>
              <a:rPr lang="en-US" dirty="0" err="1"/>
              <a:t>Fortezza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Symmetric ciphers: RC2, IDEA, DES, 3DES or AES.</a:t>
            </a:r>
          </a:p>
          <a:p>
            <a:pPr lvl="1"/>
            <a:r>
              <a:rPr lang="en-US" dirty="0"/>
              <a:t>One-way hash functions: MD5 or SHA.</a:t>
            </a:r>
          </a:p>
        </p:txBody>
      </p:sp>
      <p:graphicFrame>
        <p:nvGraphicFramePr>
          <p:cNvPr id="74138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181725" y="1530350"/>
          <a:ext cx="2886075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53" name="Visio" r:id="rId4" imgW="3470850" imgH="5114806" progId="Visio.Drawing.11">
                  <p:embed/>
                </p:oleObj>
              </mc:Choice>
              <mc:Fallback>
                <p:oleObj name="Visio" r:id="rId4" imgW="3470850" imgH="511480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1530350"/>
                        <a:ext cx="2886075" cy="425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E70F19C9-212D-4442-933A-A5185BA831D1}" type="slidenum">
              <a:rPr lang="en-US"/>
              <a:pPr/>
              <a:t>27</a:t>
            </a:fld>
            <a:r>
              <a:rPr lang="en-US"/>
              <a:t> -</a:t>
            </a:r>
          </a:p>
        </p:txBody>
      </p:sp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Cryptography </a:t>
            </a:r>
            <a:r>
              <a:rPr lang="en-US" dirty="0"/>
              <a:t>for Internet Security – SSL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953000" cy="5410200"/>
          </a:xfrm>
        </p:spPr>
        <p:txBody>
          <a:bodyPr/>
          <a:lstStyle/>
          <a:p>
            <a:r>
              <a:rPr lang="en-US"/>
              <a:t>SSL works in two modes:</a:t>
            </a:r>
          </a:p>
          <a:p>
            <a:pPr lvl="1"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Application embedded</a:t>
            </a:r>
            <a:r>
              <a:rPr lang="en-US"/>
              <a:t>.  i.e. HTTPS</a:t>
            </a:r>
          </a:p>
          <a:p>
            <a:pPr lvl="1"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SSL tunnel</a:t>
            </a:r>
            <a:r>
              <a:rPr lang="en-US"/>
              <a:t> or </a:t>
            </a:r>
            <a:r>
              <a:rPr lang="en-US" u="sng">
                <a:solidFill>
                  <a:srgbClr val="FF6600"/>
                </a:solidFill>
              </a:rPr>
              <a:t>SSL VPN</a:t>
            </a:r>
            <a:r>
              <a:rPr lang="en-US"/>
              <a:t> (e.g. OpenVPN)</a:t>
            </a:r>
          </a:p>
          <a:p>
            <a:pPr>
              <a:buClr>
                <a:srgbClr val="003399"/>
              </a:buClr>
            </a:pPr>
            <a:r>
              <a:rPr lang="en-US"/>
              <a:t>SSL VPN is less complex than IPsec…</a:t>
            </a:r>
          </a:p>
          <a:p>
            <a:pPr lvl="1">
              <a:buClr>
                <a:srgbClr val="003399"/>
              </a:buClr>
            </a:pPr>
            <a:r>
              <a:rPr lang="en-US"/>
              <a:t>Unlike IPsec, SSL protocol sits on top of Transport Layer stack.</a:t>
            </a:r>
          </a:p>
          <a:p>
            <a:pPr lvl="1">
              <a:buClr>
                <a:srgbClr val="003399"/>
              </a:buClr>
            </a:pPr>
            <a:r>
              <a:rPr lang="en-US"/>
              <a:t>OpenVPN (a.k.a. user-space VPN) because unlike IPsec, it operates out side of OS kernel.</a:t>
            </a:r>
          </a:p>
          <a:p>
            <a:pPr lvl="1">
              <a:buClr>
                <a:srgbClr val="003399"/>
              </a:buClr>
            </a:pPr>
            <a:r>
              <a:rPr lang="en-US"/>
              <a:t>SSL is more flexible in supporting multiple cryptographic algorithms.</a:t>
            </a:r>
          </a:p>
        </p:txBody>
      </p:sp>
      <p:graphicFrame>
        <p:nvGraphicFramePr>
          <p:cNvPr id="74342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70525" y="1143000"/>
          <a:ext cx="3052763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97" name="Visio" r:id="rId4" imgW="4603492" imgH="3025795" progId="Visio.Drawing.11">
                  <p:embed/>
                </p:oleObj>
              </mc:Choice>
              <mc:Fallback>
                <p:oleObj name="Visio" r:id="rId4" imgW="4603492" imgH="302579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525" y="1143000"/>
                        <a:ext cx="3052763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342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46688" y="3368675"/>
          <a:ext cx="35052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98" name="Visio" r:id="rId6" imgW="5152311" imgH="4779347" progId="Visio.Drawing.11">
                  <p:embed/>
                </p:oleObj>
              </mc:Choice>
              <mc:Fallback>
                <p:oleObj name="Visio" r:id="rId6" imgW="5152311" imgH="4779347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3368675"/>
                        <a:ext cx="3505200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7B5F9B5A-261A-4B70-B7F6-654F580ED457}" type="slidenum">
              <a:rPr lang="en-US"/>
              <a:pPr/>
              <a:t>28</a:t>
            </a:fld>
            <a:r>
              <a:rPr lang="en-US"/>
              <a:t> -</a:t>
            </a:r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Cryptography </a:t>
            </a:r>
            <a:r>
              <a:rPr lang="en-US" dirty="0"/>
              <a:t>for Internet Security – TLS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5562600" cy="5181600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TLS 1.0 (Transport Layer Security)</a:t>
            </a:r>
            <a:r>
              <a:rPr lang="en-US"/>
              <a:t> (RFC 2246) is defined </a:t>
            </a:r>
            <a:r>
              <a:rPr lang="en-US" u="sng">
                <a:solidFill>
                  <a:srgbClr val="FF6600"/>
                </a:solidFill>
              </a:rPr>
              <a:t>base on SSL 3.0</a:t>
            </a:r>
            <a:r>
              <a:rPr lang="en-US"/>
              <a:t>.</a:t>
            </a:r>
          </a:p>
          <a:p>
            <a:pPr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TLS and SSL protocols are not interchangeable</a:t>
            </a:r>
            <a:r>
              <a:rPr lang="en-US"/>
              <a:t>. (During a client/server session.)</a:t>
            </a:r>
          </a:p>
          <a:p>
            <a:pPr>
              <a:buClr>
                <a:srgbClr val="003399"/>
              </a:buClr>
            </a:pPr>
            <a:r>
              <a:rPr lang="en-US"/>
              <a:t>The </a:t>
            </a:r>
            <a:r>
              <a:rPr lang="en-US" u="sng">
                <a:solidFill>
                  <a:srgbClr val="FF6600"/>
                </a:solidFill>
              </a:rPr>
              <a:t>selection</a:t>
            </a:r>
            <a:r>
              <a:rPr lang="en-US"/>
              <a:t> of TLS or SSL is </a:t>
            </a:r>
            <a:r>
              <a:rPr lang="en-US" u="sng">
                <a:solidFill>
                  <a:srgbClr val="FF6600"/>
                </a:solidFill>
              </a:rPr>
              <a:t>negotiated</a:t>
            </a:r>
            <a:r>
              <a:rPr lang="en-US"/>
              <a:t> between client/server at the “</a:t>
            </a:r>
            <a:r>
              <a:rPr lang="en-US" u="sng">
                <a:solidFill>
                  <a:srgbClr val="FF6600"/>
                </a:solidFill>
              </a:rPr>
              <a:t>hello</a:t>
            </a:r>
            <a:r>
              <a:rPr lang="en-US"/>
              <a:t>”.</a:t>
            </a:r>
          </a:p>
          <a:p>
            <a:pPr>
              <a:buClr>
                <a:srgbClr val="003399"/>
              </a:buClr>
            </a:pPr>
            <a:r>
              <a:rPr lang="en-US"/>
              <a:t>TLS is gaining vendor support, but since TLS 1.0 is essentially SSL 3.0, so most vendor supports TLS/SSL.</a:t>
            </a:r>
          </a:p>
        </p:txBody>
      </p:sp>
      <p:graphicFrame>
        <p:nvGraphicFramePr>
          <p:cNvPr id="7454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096000" y="1143000"/>
          <a:ext cx="28860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01" name="Visio" r:id="rId4" imgW="3220819" imgH="5104388" progId="Visio.Drawing.11">
                  <p:embed/>
                </p:oleObj>
              </mc:Choice>
              <mc:Fallback>
                <p:oleObj name="Visio" r:id="rId4" imgW="3220819" imgH="5104388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143000"/>
                        <a:ext cx="288607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85249C2B-1FFA-4065-8678-8F9669DDB034}" type="slidenum">
              <a:rPr lang="en-US"/>
              <a:pPr/>
              <a:t>29</a:t>
            </a:fld>
            <a:r>
              <a:rPr lang="en-US"/>
              <a:t> -</a:t>
            </a:r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Cryptography </a:t>
            </a:r>
            <a:r>
              <a:rPr lang="en-US" dirty="0"/>
              <a:t>for Internet Security – </a:t>
            </a:r>
            <a:r>
              <a:rPr lang="en-US" dirty="0" err="1" smtClean="0"/>
              <a:t>IPsec</a:t>
            </a:r>
            <a:r>
              <a:rPr lang="en-US" sz="1200" dirty="0" smtClean="0"/>
              <a:t>… (1/5)</a:t>
            </a:r>
            <a:endParaRPr lang="en-US" sz="1200" dirty="0"/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4445000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 dirty="0" err="1">
                <a:solidFill>
                  <a:srgbClr val="FF6600"/>
                </a:solidFill>
              </a:rPr>
              <a:t>IPsec</a:t>
            </a:r>
            <a:r>
              <a:rPr lang="en-US" u="sng" dirty="0">
                <a:solidFill>
                  <a:srgbClr val="FF6600"/>
                </a:solidFill>
              </a:rPr>
              <a:t> is a protocol suite</a:t>
            </a:r>
            <a:r>
              <a:rPr lang="en-US" dirty="0"/>
              <a:t> </a:t>
            </a:r>
            <a:r>
              <a:rPr lang="en-US" dirty="0" smtClean="0"/>
              <a:t>(RFC </a:t>
            </a:r>
            <a:r>
              <a:rPr lang="en-US" strike="sngStrike" dirty="0" smtClean="0"/>
              <a:t>2401</a:t>
            </a:r>
            <a:r>
              <a:rPr lang="en-US" dirty="0" smtClean="0"/>
              <a:t> 4301, 2411).</a:t>
            </a:r>
            <a:endParaRPr lang="en-US" dirty="0"/>
          </a:p>
          <a:p>
            <a:pPr>
              <a:buClr>
                <a:srgbClr val="003399"/>
              </a:buClr>
            </a:pPr>
            <a:r>
              <a:rPr lang="en-US" dirty="0"/>
              <a:t>Transport Layer: 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AH</a:t>
            </a:r>
            <a:r>
              <a:rPr lang="en-US" dirty="0"/>
              <a:t> (IP Authentication Header) provides connection-less integrity, data origin authentication.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ESP</a:t>
            </a:r>
            <a:r>
              <a:rPr lang="en-US" dirty="0"/>
              <a:t> (Encapsulating Security Payload) provides confidentiality through encryption.</a:t>
            </a:r>
          </a:p>
          <a:p>
            <a:pPr>
              <a:buClr>
                <a:srgbClr val="003399"/>
              </a:buClr>
            </a:pPr>
            <a:r>
              <a:rPr lang="en-US" dirty="0"/>
              <a:t>Application Layer: </a:t>
            </a:r>
            <a:r>
              <a:rPr lang="en-US" dirty="0" smtClean="0"/>
              <a:t>(RFC 4306)</a:t>
            </a:r>
            <a:endParaRPr lang="en-US" dirty="0"/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IKE</a:t>
            </a:r>
            <a:r>
              <a:rPr lang="en-US" dirty="0"/>
              <a:t> (Internet Key Exchange) is performed using </a:t>
            </a:r>
            <a:r>
              <a:rPr lang="en-US" u="sng" dirty="0">
                <a:solidFill>
                  <a:srgbClr val="FF6600"/>
                </a:solidFill>
              </a:rPr>
              <a:t>ISAKMP</a:t>
            </a:r>
            <a:r>
              <a:rPr lang="en-US" dirty="0"/>
              <a:t> (Internet Security Association and Key Management Protocol).</a:t>
            </a:r>
          </a:p>
        </p:txBody>
      </p:sp>
      <p:graphicFrame>
        <p:nvGraphicFramePr>
          <p:cNvPr id="737285" name="Object 5"/>
          <p:cNvGraphicFramePr>
            <a:graphicFrameLocks noChangeAspect="1"/>
          </p:cNvGraphicFramePr>
          <p:nvPr/>
        </p:nvGraphicFramePr>
        <p:xfrm>
          <a:off x="3450431" y="4525345"/>
          <a:ext cx="5083969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8" name="Visio" r:id="rId4" imgW="6100433" imgH="2743755" progId="Visio.Drawing.11">
                  <p:embed/>
                </p:oleObj>
              </mc:Choice>
              <mc:Fallback>
                <p:oleObj name="Visio" r:id="rId4" imgW="6100433" imgH="2743755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0431" y="4525345"/>
                        <a:ext cx="5083969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ciphers:</a:t>
            </a:r>
          </a:p>
          <a:p>
            <a:pPr lvl="1"/>
            <a:r>
              <a:rPr lang="en-US" dirty="0" smtClean="0"/>
              <a:t>Substitution cipher</a:t>
            </a:r>
          </a:p>
          <a:p>
            <a:pPr lvl="1"/>
            <a:r>
              <a:rPr lang="en-US" dirty="0" smtClean="0"/>
              <a:t>Transposition cipher</a:t>
            </a:r>
          </a:p>
          <a:p>
            <a:pPr lvl="1"/>
            <a:r>
              <a:rPr lang="en-US" dirty="0" smtClean="0"/>
              <a:t>Polyalphabetic (or running key) cipher</a:t>
            </a:r>
          </a:p>
          <a:p>
            <a:pPr lvl="1"/>
            <a:r>
              <a:rPr lang="en-US" dirty="0" smtClean="0"/>
              <a:t>Concealment</a:t>
            </a:r>
          </a:p>
          <a:p>
            <a:endParaRPr lang="en-US" dirty="0" smtClean="0"/>
          </a:p>
          <a:p>
            <a:r>
              <a:rPr lang="en-US" dirty="0" smtClean="0"/>
              <a:t>Modern ciphers:</a:t>
            </a:r>
          </a:p>
          <a:p>
            <a:pPr lvl="1"/>
            <a:r>
              <a:rPr lang="en-US" dirty="0" smtClean="0"/>
              <a:t>Block cipher</a:t>
            </a:r>
          </a:p>
          <a:p>
            <a:pPr lvl="1"/>
            <a:r>
              <a:rPr lang="en-US" dirty="0" smtClean="0"/>
              <a:t>Stream cipher</a:t>
            </a:r>
          </a:p>
          <a:p>
            <a:pPr lvl="1"/>
            <a:r>
              <a:rPr lang="en-US" dirty="0" smtClean="0"/>
              <a:t>Steganography</a:t>
            </a:r>
          </a:p>
          <a:p>
            <a:pPr lvl="1"/>
            <a:r>
              <a:rPr lang="en-US" dirty="0" smtClean="0"/>
              <a:t>Combination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B3AB51A7-1C0E-4391-8C50-0D127242F646}" type="slidenum">
              <a:rPr lang="en-US" smtClean="0"/>
              <a:pPr/>
              <a:t>3</a:t>
            </a:fld>
            <a:r>
              <a:rPr lang="en-US" smtClean="0"/>
              <a:t> 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Cryptography for Internet Security – </a:t>
            </a:r>
            <a:r>
              <a:rPr lang="en-US" dirty="0" err="1" smtClean="0"/>
              <a:t>IPsec</a:t>
            </a:r>
            <a:r>
              <a:rPr lang="en-US" sz="1200" dirty="0" smtClean="0"/>
              <a:t>… (2/5)</a:t>
            </a:r>
            <a:endParaRPr lang="en-US" sz="1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7772400" cy="3657600"/>
          </a:xfrm>
        </p:spPr>
        <p:txBody>
          <a:bodyPr/>
          <a:lstStyle/>
          <a:p>
            <a:r>
              <a:rPr lang="en-US" dirty="0" smtClean="0"/>
              <a:t>Authentication Header (AH) (RFC 4302)</a:t>
            </a:r>
          </a:p>
          <a:p>
            <a:pPr lvl="1"/>
            <a:r>
              <a:rPr lang="en-US" dirty="0" smtClean="0"/>
              <a:t>AH follows right after IP header</a:t>
            </a:r>
          </a:p>
          <a:p>
            <a:pPr lvl="1"/>
            <a:r>
              <a:rPr lang="en-US" dirty="0" smtClean="0"/>
              <a:t>Next Header: Identifies the protocol of transferred data</a:t>
            </a:r>
          </a:p>
          <a:p>
            <a:pPr lvl="1"/>
            <a:r>
              <a:rPr lang="en-US" dirty="0" smtClean="0"/>
              <a:t>Payload Length: Size of AH packet</a:t>
            </a:r>
          </a:p>
          <a:p>
            <a:pPr lvl="1"/>
            <a:r>
              <a:rPr lang="en-US" dirty="0" smtClean="0"/>
              <a:t>SPI: Identifies the security parameters, which in combination with the IP address, identify the security association implemented with this packet</a:t>
            </a:r>
          </a:p>
          <a:p>
            <a:pPr lvl="1"/>
            <a:r>
              <a:rPr lang="en-US" dirty="0" smtClean="0"/>
              <a:t>Sequence Number: Used to prevent replay attacks</a:t>
            </a:r>
          </a:p>
          <a:p>
            <a:pPr lvl="1"/>
            <a:r>
              <a:rPr lang="en-US" dirty="0" smtClean="0"/>
              <a:t>Authentication Data:  Contains the integrity check value (ICV) to authenticate the packet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B278644F-A2FC-4F1E-B0D5-2CC871A7B338}" type="slidenum">
              <a:rPr lang="en-US" smtClean="0"/>
              <a:pPr/>
              <a:t>30</a:t>
            </a:fld>
            <a:r>
              <a:rPr lang="en-US" smtClean="0"/>
              <a:t> -</a:t>
            </a:r>
            <a:endParaRPr lang="en-US"/>
          </a:p>
        </p:txBody>
      </p:sp>
      <p:graphicFrame>
        <p:nvGraphicFramePr>
          <p:cNvPr id="837636" name="Object 4"/>
          <p:cNvGraphicFramePr>
            <a:graphicFrameLocks noChangeAspect="1"/>
          </p:cNvGraphicFramePr>
          <p:nvPr/>
        </p:nvGraphicFramePr>
        <p:xfrm>
          <a:off x="3822700" y="5097463"/>
          <a:ext cx="4559300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59" name="Visio" r:id="rId4" imgW="4559198" imgH="1683786" progId="Visio.Drawing.11">
                  <p:embed/>
                </p:oleObj>
              </mc:Choice>
              <mc:Fallback>
                <p:oleObj name="Visio" r:id="rId4" imgW="4559198" imgH="1683786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5097463"/>
                        <a:ext cx="4559300" cy="168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Cryptography for Internet Security – </a:t>
            </a:r>
            <a:r>
              <a:rPr lang="en-US" dirty="0" err="1" smtClean="0"/>
              <a:t>IPsec</a:t>
            </a:r>
            <a:r>
              <a:rPr lang="en-US" sz="1200" dirty="0" smtClean="0"/>
              <a:t>… (3/5)</a:t>
            </a:r>
            <a:endParaRPr lang="en-US" sz="1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7848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Encapsulating Security Payload (ESP) (RFC 4303)</a:t>
            </a:r>
          </a:p>
          <a:p>
            <a:pPr lvl="1"/>
            <a:r>
              <a:rPr lang="en-US" dirty="0" smtClean="0"/>
              <a:t>ESP operates directly on top of IP header</a:t>
            </a:r>
          </a:p>
          <a:p>
            <a:pPr lvl="1"/>
            <a:r>
              <a:rPr lang="en-US" dirty="0" smtClean="0"/>
              <a:t>SPI: Identifies the security parameters in combination with the IP address</a:t>
            </a:r>
          </a:p>
          <a:p>
            <a:pPr lvl="1"/>
            <a:r>
              <a:rPr lang="en-US" dirty="0" smtClean="0"/>
              <a:t>Sequence Number: Used to prevent replay attacks</a:t>
            </a:r>
          </a:p>
          <a:p>
            <a:pPr lvl="1"/>
            <a:r>
              <a:rPr lang="en-US" dirty="0" smtClean="0"/>
              <a:t>Payload Data: The encapsulated data</a:t>
            </a:r>
          </a:p>
          <a:p>
            <a:pPr lvl="1"/>
            <a:r>
              <a:rPr lang="en-US" dirty="0" smtClean="0"/>
              <a:t>Padding: Used to pad the data for block cipher</a:t>
            </a:r>
          </a:p>
          <a:p>
            <a:pPr lvl="1"/>
            <a:r>
              <a:rPr lang="en-US" dirty="0" smtClean="0"/>
              <a:t>Pad Length: Necessary to indicate the size of padding</a:t>
            </a:r>
          </a:p>
          <a:p>
            <a:pPr lvl="1"/>
            <a:r>
              <a:rPr lang="en-US" dirty="0" smtClean="0"/>
              <a:t>Next Header: Identifies the protocol of the transferred data</a:t>
            </a:r>
          </a:p>
          <a:p>
            <a:pPr lvl="1"/>
            <a:r>
              <a:rPr lang="en-US" dirty="0" smtClean="0"/>
              <a:t>Authentication Data:  Contains the integrity check value (ICV) to authenticate the packet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B278644F-A2FC-4F1E-B0D5-2CC871A7B338}" type="slidenum">
              <a:rPr lang="en-US" smtClean="0"/>
              <a:pPr/>
              <a:t>31</a:t>
            </a:fld>
            <a:r>
              <a:rPr lang="en-US" smtClean="0"/>
              <a:t> -</a:t>
            </a:r>
            <a:endParaRPr lang="en-US"/>
          </a:p>
        </p:txBody>
      </p:sp>
      <p:graphicFrame>
        <p:nvGraphicFramePr>
          <p:cNvPr id="836617" name="Object 9"/>
          <p:cNvGraphicFramePr>
            <a:graphicFrameLocks noChangeAspect="1"/>
          </p:cNvGraphicFramePr>
          <p:nvPr/>
        </p:nvGraphicFramePr>
        <p:xfrm>
          <a:off x="3822700" y="4873625"/>
          <a:ext cx="4559300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40" name="Visio" r:id="rId4" imgW="4559198" imgH="1907496" progId="Visio.Drawing.11">
                  <p:embed/>
                </p:oleObj>
              </mc:Choice>
              <mc:Fallback>
                <p:oleObj name="Visio" r:id="rId4" imgW="4559198" imgH="1907496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4873625"/>
                        <a:ext cx="4559300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A549E4B0-C1EF-4EB8-AB41-7961DE6EE6A7}" type="slidenum">
              <a:rPr lang="en-US"/>
              <a:pPr/>
              <a:t>32</a:t>
            </a:fld>
            <a:r>
              <a:rPr lang="en-US"/>
              <a:t> -</a:t>
            </a:r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Cryptography </a:t>
            </a:r>
            <a:r>
              <a:rPr lang="en-US" dirty="0"/>
              <a:t>for Internet Security – </a:t>
            </a:r>
            <a:r>
              <a:rPr lang="en-US" dirty="0" err="1" smtClean="0"/>
              <a:t>IPsec</a:t>
            </a:r>
            <a:r>
              <a:rPr lang="en-US" sz="1200" dirty="0" smtClean="0"/>
              <a:t>… (4/5)</a:t>
            </a:r>
            <a:endParaRPr lang="en-US" sz="1200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334000"/>
          </a:xfrm>
        </p:spPr>
        <p:txBody>
          <a:bodyPr/>
          <a:lstStyle/>
          <a:p>
            <a:pPr>
              <a:buClr>
                <a:srgbClr val="003399"/>
              </a:buClr>
              <a:buNone/>
            </a:pPr>
            <a:r>
              <a:rPr lang="en-US" dirty="0" err="1" smtClean="0"/>
              <a:t>IPsec</a:t>
            </a:r>
            <a:r>
              <a:rPr lang="en-US" dirty="0" smtClean="0"/>
              <a:t> operates in two </a:t>
            </a:r>
            <a:r>
              <a:rPr lang="en-US" dirty="0"/>
              <a:t>modes: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Transport </a:t>
            </a:r>
            <a:r>
              <a:rPr lang="en-US" u="sng" dirty="0" smtClean="0">
                <a:solidFill>
                  <a:srgbClr val="FF6600"/>
                </a:solidFill>
              </a:rPr>
              <a:t>mode</a:t>
            </a:r>
            <a:r>
              <a:rPr lang="en-US" dirty="0" smtClean="0"/>
              <a:t>: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Only the </a:t>
            </a:r>
            <a:r>
              <a:rPr lang="en-US" u="sng" dirty="0" smtClean="0">
                <a:solidFill>
                  <a:srgbClr val="FF6600"/>
                </a:solidFill>
              </a:rPr>
              <a:t>payload</a:t>
            </a:r>
            <a:r>
              <a:rPr lang="en-US" dirty="0" smtClean="0"/>
              <a:t> is protected (i.e., encryption &amp; hash)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IP headers are not encrypted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If AH is used then IP address can not be translated (i.e., NAT)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For host-to-host communications only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Tunnel </a:t>
            </a:r>
            <a:r>
              <a:rPr lang="en-US" u="sng" dirty="0">
                <a:solidFill>
                  <a:srgbClr val="FF6600"/>
                </a:solidFill>
              </a:rPr>
              <a:t>mode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Clr>
                <a:srgbClr val="003399"/>
              </a:buClr>
            </a:pPr>
            <a:r>
              <a:rPr lang="en-US" dirty="0" smtClean="0"/>
              <a:t>The </a:t>
            </a:r>
            <a:r>
              <a:rPr lang="en-US" u="sng" dirty="0">
                <a:solidFill>
                  <a:srgbClr val="FF6600"/>
                </a:solidFill>
              </a:rPr>
              <a:t>payload and header</a:t>
            </a:r>
            <a:r>
              <a:rPr lang="en-US" dirty="0"/>
              <a:t> are </a:t>
            </a:r>
            <a:r>
              <a:rPr lang="en-US" dirty="0" smtClean="0"/>
              <a:t>protected (i.e., encryption &amp; hash)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Used for network-to-network, host-to-network, and host-to-host communications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6172200"/>
            <a:ext cx="350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http://en.wikipedia.org/wiki/IPsec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480FFBF3-FB42-4F16-A892-DB6E724B7DB0}" type="slidenum">
              <a:rPr lang="en-US"/>
              <a:pPr/>
              <a:t>33</a:t>
            </a:fld>
            <a:r>
              <a:rPr lang="en-US"/>
              <a:t> -</a:t>
            </a:r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Cryptography </a:t>
            </a:r>
            <a:r>
              <a:rPr lang="en-US" dirty="0"/>
              <a:t>for Internet Security – </a:t>
            </a:r>
            <a:r>
              <a:rPr lang="en-US" dirty="0" err="1" smtClean="0"/>
              <a:t>IPsec</a:t>
            </a:r>
            <a:r>
              <a:rPr lang="en-US" sz="1200" dirty="0" smtClean="0"/>
              <a:t>... (5/5)</a:t>
            </a:r>
            <a:endParaRPr lang="en-US" sz="1200" dirty="0"/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err="1"/>
              <a:t>IPsec</a:t>
            </a:r>
            <a:r>
              <a:rPr lang="en-US" dirty="0"/>
              <a:t> is implemented in the following “popular” ways…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Network-to-Network</a:t>
            </a:r>
            <a:endParaRPr lang="en-US" dirty="0"/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 dirty="0" err="1">
                <a:solidFill>
                  <a:srgbClr val="FF6600"/>
                </a:solidFill>
              </a:rPr>
              <a:t>IPsec</a:t>
            </a:r>
            <a:r>
              <a:rPr lang="en-US" u="sng" dirty="0">
                <a:solidFill>
                  <a:srgbClr val="FF6600"/>
                </a:solidFill>
              </a:rPr>
              <a:t> tunnel</a:t>
            </a:r>
            <a:r>
              <a:rPr lang="en-US" dirty="0"/>
              <a:t> between two security </a:t>
            </a:r>
            <a:r>
              <a:rPr lang="en-US" dirty="0" smtClean="0"/>
              <a:t>gateways</a:t>
            </a:r>
            <a:endParaRPr lang="en-US" dirty="0"/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GRE/</a:t>
            </a:r>
            <a:r>
              <a:rPr lang="en-US" u="sng" dirty="0" err="1">
                <a:solidFill>
                  <a:srgbClr val="FF6600"/>
                </a:solidFill>
              </a:rPr>
              <a:t>IPsec</a:t>
            </a:r>
            <a:r>
              <a:rPr lang="en-US" u="sng" dirty="0"/>
              <a:t> </a:t>
            </a:r>
            <a:r>
              <a:rPr lang="en-US" dirty="0"/>
              <a:t>in established Layer 3 </a:t>
            </a:r>
            <a:r>
              <a:rPr lang="en-US" dirty="0" smtClean="0"/>
              <a:t>tunnel</a:t>
            </a:r>
            <a:endParaRPr lang="en-US" dirty="0"/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L2TP/</a:t>
            </a:r>
            <a:r>
              <a:rPr lang="en-US" u="sng" dirty="0" err="1">
                <a:solidFill>
                  <a:srgbClr val="FF6600"/>
                </a:solidFill>
              </a:rPr>
              <a:t>IPsec</a:t>
            </a:r>
            <a:r>
              <a:rPr lang="en-US" dirty="0"/>
              <a:t> in established Layer 2 </a:t>
            </a:r>
            <a:r>
              <a:rPr lang="en-US" dirty="0" smtClean="0"/>
              <a:t>tunnel</a:t>
            </a:r>
            <a:endParaRPr lang="en-US" dirty="0"/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dirty="0" smtClean="0"/>
              <a:t>Host-to-Network</a:t>
            </a:r>
            <a:endParaRPr lang="en-US" dirty="0"/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L2TP/</a:t>
            </a:r>
            <a:r>
              <a:rPr lang="en-US" u="sng" dirty="0" err="1">
                <a:solidFill>
                  <a:srgbClr val="FF6600"/>
                </a:solidFill>
              </a:rPr>
              <a:t>IPsec</a:t>
            </a:r>
            <a:r>
              <a:rPr lang="en-US" dirty="0"/>
              <a:t> in established Layer 2 tunnel </a:t>
            </a:r>
            <a:r>
              <a:rPr lang="en-US" dirty="0" smtClean="0"/>
              <a:t>via VPN </a:t>
            </a:r>
            <a:r>
              <a:rPr lang="en-US" dirty="0"/>
              <a:t>client on remote client (i.e. your laptop or PC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dirty="0" smtClean="0"/>
              <a:t>Host-to-Host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 err="1" smtClean="0"/>
              <a:t>IPsec</a:t>
            </a:r>
            <a:r>
              <a:rPr lang="en-US" dirty="0" smtClean="0"/>
              <a:t> in transport mode or tunnel mode between two computing machines </a:t>
            </a:r>
            <a:endParaRPr lang="en-US" dirty="0"/>
          </a:p>
          <a:p>
            <a:pPr lvl="1">
              <a:lnSpc>
                <a:spcPct val="90000"/>
              </a:lnSpc>
              <a:buClr>
                <a:srgbClr val="003399"/>
              </a:buClr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 b="1" dirty="0" smtClean="0"/>
              <a:t>Reference</a:t>
            </a:r>
            <a:r>
              <a:rPr lang="en-US" sz="1000" dirty="0" smtClean="0"/>
              <a:t>: </a:t>
            </a:r>
            <a:endParaRPr lang="en-US" sz="1000" dirty="0"/>
          </a:p>
          <a:p>
            <a:pPr marL="228600" lvl="1" indent="-119063">
              <a:lnSpc>
                <a:spcPct val="90000"/>
              </a:lnSpc>
              <a:buFont typeface="Arial" pitchFamily="34" charset="0"/>
              <a:buChar char="•"/>
            </a:pPr>
            <a:r>
              <a:rPr lang="en-US" sz="1000" dirty="0"/>
              <a:t>http://en.wikipedia.org/wiki/IPsec</a:t>
            </a:r>
          </a:p>
          <a:p>
            <a:pPr marL="228600" lvl="1" indent="-119063">
              <a:lnSpc>
                <a:spcPct val="90000"/>
              </a:lnSpc>
              <a:buFont typeface="Arial" pitchFamily="34" charset="0"/>
              <a:buChar char="•"/>
            </a:pPr>
            <a:r>
              <a:rPr lang="en-US" sz="1000" dirty="0"/>
              <a:t>http://en.wikipedia.org/wiki/L2TP</a:t>
            </a:r>
          </a:p>
          <a:p>
            <a:pPr marL="228600" lvl="1" indent="-119063">
              <a:lnSpc>
                <a:spcPct val="90000"/>
              </a:lnSpc>
              <a:buFont typeface="Arial" pitchFamily="34" charset="0"/>
              <a:buChar char="•"/>
            </a:pPr>
            <a:r>
              <a:rPr lang="en-US" sz="1000" dirty="0"/>
              <a:t>http://www.cisco.com/en/US/tech/tk583/tk372/tech_configuration_examples_list.html</a:t>
            </a:r>
          </a:p>
          <a:p>
            <a:pPr marL="228600" lvl="1" indent="-119063">
              <a:lnSpc>
                <a:spcPct val="90000"/>
              </a:lnSpc>
              <a:buFont typeface="Arial" pitchFamily="34" charset="0"/>
              <a:buChar char="•"/>
            </a:pPr>
            <a:r>
              <a:rPr lang="en-US" sz="1000" dirty="0"/>
              <a:t>http://</a:t>
            </a:r>
            <a:r>
              <a:rPr lang="en-US" sz="1000" dirty="0" smtClean="0"/>
              <a:t>www.cisco.com/univercd/cc/td/doc/product/software/ios120/12cgcr/secur_c/scprt4/scipsec.htm</a:t>
            </a:r>
          </a:p>
          <a:p>
            <a:pPr marL="228600" lvl="1" indent="-119063">
              <a:lnSpc>
                <a:spcPct val="90000"/>
              </a:lnSpc>
              <a:buFont typeface="Arial" pitchFamily="34" charset="0"/>
              <a:buChar char="•"/>
            </a:pPr>
            <a:r>
              <a:rPr lang="en-US" sz="1000" dirty="0" smtClean="0"/>
              <a:t>RFC 4301, </a:t>
            </a:r>
            <a:r>
              <a:rPr lang="en-US" sz="1000" i="1" dirty="0" smtClean="0"/>
              <a:t>Security Architecture for the Internet Protocol</a:t>
            </a:r>
            <a:r>
              <a:rPr lang="en-US" sz="1000" dirty="0" smtClean="0"/>
              <a:t> (http://tools.ietf.org/html/rfc4301)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673D9A59-71F8-4CBA-81C7-D73E93866305}" type="slidenum">
              <a:rPr lang="en-US"/>
              <a:pPr/>
              <a:t>34</a:t>
            </a:fld>
            <a:r>
              <a:rPr lang="en-US"/>
              <a:t> -</a:t>
            </a:r>
          </a:p>
        </p:txBody>
      </p:sp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Cryptography </a:t>
            </a:r>
            <a:r>
              <a:rPr lang="en-US" dirty="0"/>
              <a:t>for Internet Security</a:t>
            </a:r>
            <a:r>
              <a:rPr lang="en-US" sz="2000" dirty="0"/>
              <a:t> </a:t>
            </a:r>
            <a:r>
              <a:rPr lang="en-US" dirty="0"/>
              <a:t>– </a:t>
            </a:r>
            <a:r>
              <a:rPr lang="en-US" dirty="0" smtClean="0"/>
              <a:t>SSH</a:t>
            </a:r>
            <a:r>
              <a:rPr lang="en-US" sz="1200" dirty="0" smtClean="0"/>
              <a:t>… (1/2)</a:t>
            </a:r>
            <a:endParaRPr lang="en-US" sz="1200" dirty="0"/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7924800" cy="5334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SSH (Secure Shell)</a:t>
            </a:r>
            <a:r>
              <a:rPr lang="en-US" dirty="0"/>
              <a:t> is a secure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replacement </a:t>
            </a:r>
            <a:r>
              <a:rPr lang="en-US" dirty="0"/>
              <a:t>for the r* programs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rlogin, </a:t>
            </a:r>
            <a:r>
              <a:rPr lang="en-US" dirty="0" err="1"/>
              <a:t>rsh</a:t>
            </a:r>
            <a:r>
              <a:rPr lang="en-US" dirty="0"/>
              <a:t>, </a:t>
            </a:r>
            <a:r>
              <a:rPr lang="en-US" dirty="0" err="1"/>
              <a:t>rcp</a:t>
            </a:r>
            <a:r>
              <a:rPr lang="en-US" dirty="0"/>
              <a:t>, </a:t>
            </a:r>
            <a:r>
              <a:rPr lang="en-US" dirty="0" err="1"/>
              <a:t>rexec</a:t>
            </a:r>
            <a:r>
              <a:rPr lang="en-US" dirty="0"/>
              <a:t>, etc</a:t>
            </a:r>
            <a:r>
              <a:rPr lang="en-US" dirty="0" smtClean="0"/>
              <a:t>.) </a:t>
            </a:r>
            <a:br>
              <a:rPr lang="en-US" dirty="0" smtClean="0"/>
            </a:br>
            <a:r>
              <a:rPr lang="en-US" dirty="0" smtClean="0"/>
              <a:t>(RFC 4251)</a:t>
            </a:r>
          </a:p>
          <a:p>
            <a:endParaRPr lang="en-US" dirty="0" smtClean="0"/>
          </a:p>
          <a:p>
            <a:r>
              <a:rPr lang="en-US" dirty="0" smtClean="0"/>
              <a:t>SSH consists of three major </a:t>
            </a:r>
            <a:br>
              <a:rPr lang="en-US" dirty="0" smtClean="0"/>
            </a:br>
            <a:r>
              <a:rPr lang="en-US" dirty="0" smtClean="0"/>
              <a:t>components:</a:t>
            </a:r>
          </a:p>
          <a:p>
            <a:pPr lvl="1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Transport Layer Protocol</a:t>
            </a:r>
            <a:r>
              <a:rPr lang="en-US" dirty="0" smtClean="0"/>
              <a:t> [SSH-TRANS] provides server authentication, confidentiality, and integrity.</a:t>
            </a:r>
          </a:p>
          <a:p>
            <a:pPr lvl="1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User Authentication Protocol</a:t>
            </a:r>
            <a:r>
              <a:rPr lang="en-US" dirty="0" smtClean="0"/>
              <a:t> [SSH-USERAUTH] authenticates the client-side user to the server.</a:t>
            </a:r>
          </a:p>
          <a:p>
            <a:pPr lvl="1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Connection Protocol</a:t>
            </a:r>
            <a:r>
              <a:rPr lang="en-US" dirty="0" smtClean="0"/>
              <a:t> [SSH-CONNECT] multiplexes the encrypted tunnel into several logical channels.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endParaRPr lang="en-US" dirty="0"/>
          </a:p>
        </p:txBody>
      </p:sp>
      <p:graphicFrame>
        <p:nvGraphicFramePr>
          <p:cNvPr id="74752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867400" y="1295400"/>
          <a:ext cx="2308225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7" name="Visio" r:id="rId4" imgW="2787015" imgH="2787015" progId="Visio.Drawing.11">
                  <p:embed/>
                </p:oleObj>
              </mc:Choice>
              <mc:Fallback>
                <p:oleObj name="Visio" r:id="rId4" imgW="2787015" imgH="2787015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95400"/>
                        <a:ext cx="2308225" cy="230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Cryptography for Internet Security</a:t>
            </a:r>
            <a:r>
              <a:rPr lang="en-US" sz="2000" dirty="0" smtClean="0"/>
              <a:t> </a:t>
            </a:r>
            <a:r>
              <a:rPr lang="en-US" dirty="0" smtClean="0"/>
              <a:t>– SSH</a:t>
            </a:r>
            <a:r>
              <a:rPr lang="en-US" sz="1200" dirty="0" smtClean="0"/>
              <a:t>… (2/2)</a:t>
            </a:r>
            <a:endParaRPr lang="en-US" sz="1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dirty="0" smtClean="0"/>
              <a:t>SSH has an open architecture (RFC 4251):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 smtClean="0"/>
              <a:t>Uses </a:t>
            </a:r>
            <a:r>
              <a:rPr lang="en-US" u="sng" dirty="0" smtClean="0">
                <a:solidFill>
                  <a:srgbClr val="FF6600"/>
                </a:solidFill>
              </a:rPr>
              <a:t>public-key</a:t>
            </a:r>
            <a:r>
              <a:rPr lang="en-US" dirty="0" smtClean="0"/>
              <a:t> trust model to authenticate users</a:t>
            </a:r>
          </a:p>
          <a:p>
            <a:pPr lvl="2">
              <a:lnSpc>
                <a:spcPct val="90000"/>
              </a:lnSpc>
              <a:buClr>
                <a:srgbClr val="003399"/>
              </a:buClr>
            </a:pPr>
            <a:r>
              <a:rPr lang="en-US" dirty="0" smtClean="0"/>
              <a:t>“Web of trust”: Client has a local database of public keys</a:t>
            </a:r>
          </a:p>
          <a:p>
            <a:pPr lvl="2">
              <a:lnSpc>
                <a:spcPct val="90000"/>
              </a:lnSpc>
              <a:buClr>
                <a:srgbClr val="003399"/>
              </a:buClr>
            </a:pPr>
            <a:r>
              <a:rPr lang="en-US" dirty="0" smtClean="0"/>
              <a:t>“3</a:t>
            </a:r>
            <a:r>
              <a:rPr lang="en-US" baseline="30000" dirty="0" smtClean="0"/>
              <a:t>rd</a:t>
            </a:r>
            <a:r>
              <a:rPr lang="en-US" dirty="0" smtClean="0"/>
              <a:t> party of trust”: Public keys are certified by CAs 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 smtClean="0"/>
              <a:t>Supports variety of cryptography algorithms: </a:t>
            </a:r>
          </a:p>
          <a:p>
            <a:pPr lvl="2">
              <a:lnSpc>
                <a:spcPct val="90000"/>
              </a:lnSpc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Blowfish, TDES, AES, IDEA</a:t>
            </a:r>
            <a:r>
              <a:rPr lang="en-US" dirty="0" smtClean="0"/>
              <a:t>, etc.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endParaRPr lang="en-US" dirty="0" smtClean="0"/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dirty="0" smtClean="0"/>
              <a:t>SSH protects: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 smtClean="0"/>
              <a:t>Eavesdropping of data transmitted over the network. 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 smtClean="0"/>
              <a:t>Manipulation of data at intermediate elements in the network (e.g. routers). 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 smtClean="0"/>
              <a:t>IP address spoofing where an attack hosts pretends to be a trusted host by sending packets with the source address of the trusted host. 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 smtClean="0"/>
              <a:t>DNS spoofing of trusted host names/IP addresses. 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 smtClean="0"/>
              <a:t>IP source routing.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7A932A44-2AF0-4C86-9C64-B7E0CF9EDE8D}" type="slidenum">
              <a:rPr lang="en-US" smtClean="0"/>
              <a:pPr/>
              <a:t>35</a:t>
            </a:fld>
            <a:r>
              <a:rPr lang="en-US" smtClean="0"/>
              <a:t> 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65CE51D6-ABE4-4553-8BAE-9F272CDEFC78}" type="slidenum">
              <a:rPr lang="en-US"/>
              <a:pPr/>
              <a:t>36</a:t>
            </a:fld>
            <a:r>
              <a:rPr lang="en-US"/>
              <a:t> -</a:t>
            </a:r>
          </a:p>
        </p:txBody>
      </p:sp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Cryptography </a:t>
            </a:r>
            <a:r>
              <a:rPr lang="en-US" dirty="0"/>
              <a:t>for Internet Security – SET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u="sng">
                <a:solidFill>
                  <a:srgbClr val="FF6600"/>
                </a:solidFill>
              </a:rPr>
              <a:t>Secure Electronic Transaction (SET)</a:t>
            </a:r>
            <a:r>
              <a:rPr lang="en-US"/>
              <a:t> is a </a:t>
            </a:r>
            <a:r>
              <a:rPr lang="en-US" u="sng">
                <a:solidFill>
                  <a:srgbClr val="FF6600"/>
                </a:solidFill>
              </a:rPr>
              <a:t>system</a:t>
            </a:r>
            <a:r>
              <a:rPr lang="en-US"/>
              <a:t> for ensuring the security of financial transactions on the Internet. It was supported initially by Mastercard, Visa, Microsoft, Netscape, and others. </a:t>
            </a:r>
          </a:p>
          <a:p>
            <a:r>
              <a:rPr lang="en-US"/>
              <a:t>A user is given an </a:t>
            </a:r>
            <a:r>
              <a:rPr lang="en-US" i="1" u="sng">
                <a:solidFill>
                  <a:srgbClr val="FF6600"/>
                </a:solidFill>
              </a:rPr>
              <a:t>electronic wallet</a:t>
            </a:r>
            <a:r>
              <a:rPr lang="en-US"/>
              <a:t> (digital certificate) and a transaction is conducted and verified using a combination of </a:t>
            </a:r>
            <a:r>
              <a:rPr lang="en-US" u="sng">
                <a:solidFill>
                  <a:srgbClr val="FF6600"/>
                </a:solidFill>
              </a:rPr>
              <a:t>digital certificates</a:t>
            </a:r>
            <a:r>
              <a:rPr lang="en-US"/>
              <a:t> and </a:t>
            </a:r>
            <a:r>
              <a:rPr lang="en-US" u="sng">
                <a:solidFill>
                  <a:srgbClr val="FF6600"/>
                </a:solidFill>
              </a:rPr>
              <a:t>digital signature</a:t>
            </a:r>
            <a:r>
              <a:rPr lang="en-US"/>
              <a:t> among the purchaser, a merchant, and the purchaser's bank in a way that ensures privacy and confidentiality. </a:t>
            </a:r>
          </a:p>
          <a:p>
            <a:pPr lvl="1"/>
            <a:r>
              <a:rPr lang="en-US"/>
              <a:t>SET uses Netscape's </a:t>
            </a:r>
            <a:r>
              <a:rPr lang="en-US" u="sng">
                <a:solidFill>
                  <a:srgbClr val="FF6600"/>
                </a:solidFill>
              </a:rPr>
              <a:t>SSL</a:t>
            </a:r>
            <a:r>
              <a:rPr lang="en-US"/>
              <a:t>, Microsoft's </a:t>
            </a:r>
            <a:r>
              <a:rPr lang="en-US" u="sng">
                <a:solidFill>
                  <a:srgbClr val="FF6600"/>
                </a:solidFill>
              </a:rPr>
              <a:t>STT</a:t>
            </a:r>
            <a:r>
              <a:rPr lang="en-US"/>
              <a:t> (Secure Transaction Technology), and Terisa System's </a:t>
            </a:r>
            <a:r>
              <a:rPr lang="en-US" u="sng">
                <a:solidFill>
                  <a:srgbClr val="FF6600"/>
                </a:solidFill>
              </a:rPr>
              <a:t>S-HTTP</a:t>
            </a:r>
            <a:r>
              <a:rPr lang="en-US"/>
              <a:t>. </a:t>
            </a:r>
          </a:p>
          <a:p>
            <a:pPr lvl="1"/>
            <a:r>
              <a:rPr lang="en-US"/>
              <a:t>SET uses some but not all aspects of a PKI.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0B3A1517-95E9-4C83-B884-27BC7958089E}" type="slidenum">
              <a:rPr lang="en-US"/>
              <a:pPr/>
              <a:t>37</a:t>
            </a:fld>
            <a:r>
              <a:rPr lang="en-US"/>
              <a:t> -</a:t>
            </a: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Questions: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difference between HTTPS and S-HTTP?</a:t>
            </a:r>
          </a:p>
          <a:p>
            <a:pPr lvl="1"/>
            <a:r>
              <a:rPr lang="en-US" dirty="0"/>
              <a:t>HTTPS is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S-HTTP is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What are the two modes the SSL works in?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 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 </a:t>
            </a:r>
          </a:p>
          <a:p>
            <a:pPr>
              <a:buClr>
                <a:srgbClr val="003399"/>
              </a:buClr>
            </a:pPr>
            <a:endParaRPr lang="en-US" dirty="0"/>
          </a:p>
          <a:p>
            <a:pPr>
              <a:buClr>
                <a:srgbClr val="003399"/>
              </a:buClr>
            </a:pPr>
            <a:r>
              <a:rPr lang="en-US" dirty="0"/>
              <a:t>Secure Shell (SSH) uses what for authenticating users?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BA77F90E-C7A8-4E8E-8CB3-F715737F00DB}" type="slidenum">
              <a:rPr lang="en-US"/>
              <a:pPr/>
              <a:t>38</a:t>
            </a:fld>
            <a:r>
              <a:rPr lang="en-US"/>
              <a:t> -</a:t>
            </a:r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Answers: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difference between HTTPS and S-HTTP?</a:t>
            </a:r>
          </a:p>
          <a:p>
            <a:pPr lvl="1"/>
            <a:r>
              <a:rPr lang="en-US" dirty="0"/>
              <a:t>HTTPS is </a:t>
            </a:r>
            <a:r>
              <a:rPr lang="en-US" u="sng" dirty="0">
                <a:solidFill>
                  <a:srgbClr val="FF6600"/>
                </a:solidFill>
              </a:rPr>
              <a:t>a uniform resource identifier (URI) scheme that refers the </a:t>
            </a:r>
            <a:r>
              <a:rPr lang="en-US" u="sng" dirty="0" smtClean="0">
                <a:solidFill>
                  <a:srgbClr val="FF6600"/>
                </a:solidFill>
              </a:rPr>
              <a:t>use of HTTP over an encrypted SSL/TLS session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S-HTTP is </a:t>
            </a:r>
            <a:r>
              <a:rPr lang="en-US" u="sng" dirty="0">
                <a:solidFill>
                  <a:srgbClr val="FF6600"/>
                </a:solidFill>
              </a:rPr>
              <a:t>a message-oriented protocol that provides encryption through a secure port using SSL/TLS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What are the two modes the SSL works in?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Application embedded</a:t>
            </a:r>
            <a:r>
              <a:rPr lang="en-US" dirty="0"/>
              <a:t>,  i.e. HTTPS.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SSL tunnel</a:t>
            </a:r>
            <a:r>
              <a:rPr lang="en-US" dirty="0"/>
              <a:t> or </a:t>
            </a:r>
            <a:r>
              <a:rPr lang="en-US" u="sng" dirty="0">
                <a:solidFill>
                  <a:srgbClr val="FF6600"/>
                </a:solidFill>
              </a:rPr>
              <a:t>SSL VPN</a:t>
            </a:r>
            <a:r>
              <a:rPr lang="en-US" dirty="0"/>
              <a:t> (e.g. </a:t>
            </a:r>
            <a:r>
              <a:rPr lang="en-US" dirty="0" err="1"/>
              <a:t>OpenVPN</a:t>
            </a:r>
            <a:r>
              <a:rPr lang="en-US" dirty="0"/>
              <a:t>).</a:t>
            </a:r>
          </a:p>
          <a:p>
            <a:pPr>
              <a:buClr>
                <a:srgbClr val="003399"/>
              </a:buClr>
            </a:pPr>
            <a:endParaRPr lang="en-US" dirty="0"/>
          </a:p>
          <a:p>
            <a:pPr>
              <a:buClr>
                <a:srgbClr val="003399"/>
              </a:buClr>
            </a:pPr>
            <a:r>
              <a:rPr lang="en-US" dirty="0"/>
              <a:t>Secure Shell (SSH) uses what for authenticating users?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Public key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3812D5F4-1E6D-433A-AE17-83F44913F927}" type="slidenum">
              <a:rPr lang="en-US"/>
              <a:pPr/>
              <a:t>39</a:t>
            </a:fld>
            <a:r>
              <a:rPr lang="en-US"/>
              <a:t> -</a:t>
            </a:r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Topics</a:t>
            </a:r>
            <a:r>
              <a:rPr lang="en-US"/>
              <a:t/>
            </a:r>
            <a:br>
              <a:rPr lang="en-US"/>
            </a:br>
            <a:r>
              <a:rPr lang="en-US"/>
              <a:t>Cryptography Domain – Part 2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Utilization of Cryptography</a:t>
            </a:r>
          </a:p>
          <a:p>
            <a:pPr lvl="1"/>
            <a:r>
              <a:rPr lang="en-US" dirty="0" smtClean="0"/>
              <a:t>Public Key Infrastructure (PKI)</a:t>
            </a:r>
          </a:p>
          <a:p>
            <a:pPr lvl="1"/>
            <a:r>
              <a:rPr lang="en-US" dirty="0" smtClean="0"/>
              <a:t>HTTP, S-HTTP, </a:t>
            </a:r>
            <a:r>
              <a:rPr lang="en-US" dirty="0" err="1" smtClean="0"/>
              <a:t>IPsec</a:t>
            </a:r>
            <a:r>
              <a:rPr lang="en-US" dirty="0" smtClean="0"/>
              <a:t>, SSH, SET</a:t>
            </a:r>
          </a:p>
          <a:p>
            <a:pPr lvl="1"/>
            <a:r>
              <a:rPr lang="en-US" dirty="0" smtClean="0"/>
              <a:t>Single Sign-On (SSO)</a:t>
            </a:r>
          </a:p>
          <a:p>
            <a:pPr lvl="1"/>
            <a:r>
              <a:rPr lang="en-US" dirty="0" smtClean="0"/>
              <a:t>Secured E-mail</a:t>
            </a:r>
          </a:p>
          <a:p>
            <a:pPr lvl="1"/>
            <a:r>
              <a:rPr lang="en-US" dirty="0" smtClean="0"/>
              <a:t>Quantum Cryptography</a:t>
            </a:r>
          </a:p>
          <a:p>
            <a:r>
              <a:rPr lang="en-US" dirty="0" smtClean="0"/>
              <a:t>Types of Crypto Attacks</a:t>
            </a:r>
          </a:p>
          <a:p>
            <a:pPr lvl="1"/>
            <a:r>
              <a:rPr lang="en-US" dirty="0" smtClean="0"/>
              <a:t>Cryptanalytic Attacks</a:t>
            </a:r>
          </a:p>
          <a:p>
            <a:pPr lvl="1"/>
            <a:r>
              <a:rPr lang="en-US" dirty="0" smtClean="0"/>
              <a:t>Cryptographic Attacks</a:t>
            </a:r>
          </a:p>
          <a:p>
            <a:r>
              <a:rPr lang="en-US" dirty="0" smtClean="0"/>
              <a:t>Discussion on export of crypto technologies</a:t>
            </a:r>
            <a:endParaRPr lang="en-US" dirty="0"/>
          </a:p>
        </p:txBody>
      </p:sp>
      <p:sp>
        <p:nvSpPr>
          <p:cNvPr id="751620" name="AutoShape 4"/>
          <p:cNvSpPr>
            <a:spLocks noChangeArrowheads="1"/>
          </p:cNvSpPr>
          <p:nvPr/>
        </p:nvSpPr>
        <p:spPr bwMode="auto">
          <a:xfrm>
            <a:off x="304800" y="2272553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Hash Function Cryptography</a:t>
            </a:r>
          </a:p>
          <a:p>
            <a:pPr lvl="1"/>
            <a:r>
              <a:rPr lang="en-US" dirty="0" smtClean="0"/>
              <a:t>Non-keyed Digest (for integrity)</a:t>
            </a:r>
          </a:p>
          <a:p>
            <a:pPr lvl="1"/>
            <a:r>
              <a:rPr lang="en-US" dirty="0" smtClean="0"/>
              <a:t>Keyed Digest (for authentication)</a:t>
            </a:r>
          </a:p>
          <a:p>
            <a:pPr lvl="1"/>
            <a:r>
              <a:rPr lang="en-US" dirty="0" smtClean="0"/>
              <a:t>Digital Signature (for non-repudiation)</a:t>
            </a:r>
          </a:p>
          <a:p>
            <a:endParaRPr lang="en-US" dirty="0" smtClean="0"/>
          </a:p>
          <a:p>
            <a:r>
              <a:rPr lang="en-US" dirty="0" smtClean="0"/>
              <a:t>Symmetric Cryptography</a:t>
            </a:r>
          </a:p>
          <a:p>
            <a:pPr lvl="1"/>
            <a:r>
              <a:rPr lang="en-US" dirty="0" smtClean="0"/>
              <a:t>Block Ciphers</a:t>
            </a:r>
          </a:p>
          <a:p>
            <a:pPr lvl="2"/>
            <a:r>
              <a:rPr lang="en-US" dirty="0" smtClean="0"/>
              <a:t>Confusion &amp; Diffusion</a:t>
            </a:r>
          </a:p>
          <a:p>
            <a:pPr lvl="3"/>
            <a:r>
              <a:rPr lang="en-US" dirty="0" smtClean="0"/>
              <a:t>Confusion: S-box</a:t>
            </a:r>
          </a:p>
          <a:p>
            <a:pPr lvl="3"/>
            <a:r>
              <a:rPr lang="en-US" dirty="0" smtClean="0"/>
              <a:t>Diffusion: Feistel network &amp; Columnar transposition</a:t>
            </a:r>
          </a:p>
          <a:p>
            <a:pPr lvl="1"/>
            <a:r>
              <a:rPr lang="en-US" dirty="0" smtClean="0"/>
              <a:t>Stream Ciphers</a:t>
            </a:r>
          </a:p>
          <a:p>
            <a:pPr lvl="2"/>
            <a:r>
              <a:rPr lang="en-US" dirty="0" smtClean="0"/>
              <a:t>XOR operation</a:t>
            </a:r>
          </a:p>
          <a:p>
            <a:pPr lvl="1"/>
            <a:r>
              <a:rPr lang="en-US" dirty="0" smtClean="0"/>
              <a:t>Modes of operation</a:t>
            </a:r>
          </a:p>
          <a:p>
            <a:pPr lvl="2"/>
            <a:r>
              <a:rPr lang="en-US" dirty="0" smtClean="0"/>
              <a:t>Block mode: ECB and CBC</a:t>
            </a:r>
          </a:p>
          <a:p>
            <a:pPr lvl="2"/>
            <a:r>
              <a:rPr lang="en-US" dirty="0" smtClean="0"/>
              <a:t>Stream mode: CFB, OFB, CTR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B3AB51A7-1C0E-4391-8C50-0D127242F646}" type="slidenum">
              <a:rPr lang="en-US" smtClean="0"/>
              <a:pPr/>
              <a:t>4</a:t>
            </a:fld>
            <a:r>
              <a:rPr lang="en-US" smtClean="0"/>
              <a:t> 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FF38211A-64D6-4406-98C5-098B52615FBC}" type="slidenum">
              <a:rPr lang="en-US"/>
              <a:pPr/>
              <a:t>40</a:t>
            </a:fld>
            <a:r>
              <a:rPr lang="en-US"/>
              <a:t> -</a:t>
            </a:r>
          </a:p>
        </p:txBody>
      </p:sp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Cryptography for Single Sign-On (SSO) – Using PKI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31242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Security Assertion is the key for implementing SSO…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sz="2000" dirty="0">
                <a:solidFill>
                  <a:srgbClr val="FF6600"/>
                </a:solidFill>
              </a:rPr>
              <a:t>SSL/TLS</a:t>
            </a:r>
            <a:r>
              <a:rPr lang="en-US" sz="2000" dirty="0"/>
              <a:t> for </a:t>
            </a:r>
            <a:r>
              <a:rPr lang="en-US" sz="2000" dirty="0" smtClean="0"/>
              <a:t>layer 4-7 </a:t>
            </a:r>
            <a:r>
              <a:rPr lang="en-US" sz="2000" dirty="0"/>
              <a:t>security.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sz="2000" dirty="0">
                <a:solidFill>
                  <a:srgbClr val="FF6600"/>
                </a:solidFill>
              </a:rPr>
              <a:t>SAML</a:t>
            </a:r>
            <a:r>
              <a:rPr lang="en-US" sz="2000" dirty="0"/>
              <a:t> asserts user authentication credential &amp; X.509 certificates from one system to another.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sz="2000" dirty="0">
                <a:solidFill>
                  <a:srgbClr val="FF6600"/>
                </a:solidFill>
              </a:rPr>
              <a:t>Principal CA</a:t>
            </a:r>
            <a:r>
              <a:rPr lang="en-US" sz="2000" dirty="0"/>
              <a:t> is the “</a:t>
            </a:r>
            <a:r>
              <a:rPr lang="en-US" sz="2000" dirty="0">
                <a:solidFill>
                  <a:srgbClr val="FF6600"/>
                </a:solidFill>
              </a:rPr>
              <a:t>trusted 3</a:t>
            </a:r>
            <a:r>
              <a:rPr lang="en-US" sz="2000" baseline="30000" dirty="0">
                <a:solidFill>
                  <a:srgbClr val="FF6600"/>
                </a:solidFill>
              </a:rPr>
              <a:t>rd</a:t>
            </a:r>
            <a:r>
              <a:rPr lang="en-US" sz="2000" dirty="0">
                <a:solidFill>
                  <a:srgbClr val="FF6600"/>
                </a:solidFill>
              </a:rPr>
              <a:t> party</a:t>
            </a:r>
            <a:r>
              <a:rPr lang="en-US" sz="2000" dirty="0"/>
              <a:t>” that enables the trusted relationships.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sz="2000" dirty="0">
                <a:solidFill>
                  <a:srgbClr val="FF6600"/>
                </a:solidFill>
              </a:rPr>
              <a:t>PKI</a:t>
            </a:r>
            <a:r>
              <a:rPr lang="en-US" sz="2000" dirty="0"/>
              <a:t> is the supporting IT infrastructure.</a:t>
            </a:r>
          </a:p>
        </p:txBody>
      </p:sp>
      <p:graphicFrame>
        <p:nvGraphicFramePr>
          <p:cNvPr id="75366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352800" y="1166813"/>
          <a:ext cx="5562600" cy="538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92" name="Visio" r:id="rId4" imgW="7117747" imgH="6892719" progId="Visio.Drawing.11">
                  <p:embed/>
                </p:oleObj>
              </mc:Choice>
              <mc:Fallback>
                <p:oleObj name="Visio" r:id="rId4" imgW="7117747" imgH="6892719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66813"/>
                        <a:ext cx="5562600" cy="538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8E69E5F7-BDBC-4165-8800-DEE192E1F0DF}" type="slidenum">
              <a:rPr lang="en-US"/>
              <a:pPr/>
              <a:t>41</a:t>
            </a:fld>
            <a:r>
              <a:rPr lang="en-US"/>
              <a:t> -</a:t>
            </a:r>
          </a:p>
        </p:txBody>
      </p:sp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Topics</a:t>
            </a:r>
            <a:r>
              <a:rPr lang="en-US"/>
              <a:t/>
            </a:r>
            <a:br>
              <a:rPr lang="en-US"/>
            </a:br>
            <a:r>
              <a:rPr lang="en-US"/>
              <a:t>Cryptography Domain – Part 2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Utilization of Cryptography</a:t>
            </a:r>
          </a:p>
          <a:p>
            <a:pPr lvl="1"/>
            <a:r>
              <a:rPr lang="en-US" dirty="0" smtClean="0"/>
              <a:t>Public Key Infrastructure (PKI)</a:t>
            </a:r>
          </a:p>
          <a:p>
            <a:pPr lvl="1"/>
            <a:r>
              <a:rPr lang="en-US" dirty="0" smtClean="0"/>
              <a:t>HTTP, S-HTTP, </a:t>
            </a:r>
            <a:r>
              <a:rPr lang="en-US" dirty="0" err="1" smtClean="0"/>
              <a:t>IPsec</a:t>
            </a:r>
            <a:r>
              <a:rPr lang="en-US" dirty="0" smtClean="0"/>
              <a:t>, SSH, SET</a:t>
            </a:r>
          </a:p>
          <a:p>
            <a:pPr lvl="1"/>
            <a:r>
              <a:rPr lang="en-US" dirty="0" smtClean="0"/>
              <a:t>Single Sign-On (SSO)</a:t>
            </a:r>
          </a:p>
          <a:p>
            <a:pPr lvl="1"/>
            <a:r>
              <a:rPr lang="en-US" dirty="0" smtClean="0"/>
              <a:t>Secured E-mail</a:t>
            </a:r>
          </a:p>
          <a:p>
            <a:pPr lvl="1"/>
            <a:r>
              <a:rPr lang="en-US" dirty="0" smtClean="0"/>
              <a:t>Quantum Cryptography</a:t>
            </a:r>
          </a:p>
          <a:p>
            <a:r>
              <a:rPr lang="en-US" dirty="0" smtClean="0"/>
              <a:t>Types of Crypto Attacks</a:t>
            </a:r>
          </a:p>
          <a:p>
            <a:pPr lvl="1"/>
            <a:r>
              <a:rPr lang="en-US" dirty="0" smtClean="0"/>
              <a:t>Cryptanalytic Attacks</a:t>
            </a:r>
          </a:p>
          <a:p>
            <a:pPr lvl="1"/>
            <a:r>
              <a:rPr lang="en-US" dirty="0" smtClean="0"/>
              <a:t>Cryptographic Attacks</a:t>
            </a:r>
          </a:p>
          <a:p>
            <a:r>
              <a:rPr lang="en-US" dirty="0" smtClean="0"/>
              <a:t>Discussion on export of crypto technologies</a:t>
            </a:r>
          </a:p>
        </p:txBody>
      </p:sp>
      <p:sp>
        <p:nvSpPr>
          <p:cNvPr id="755716" name="AutoShape 4"/>
          <p:cNvSpPr>
            <a:spLocks noChangeArrowheads="1"/>
          </p:cNvSpPr>
          <p:nvPr/>
        </p:nvSpPr>
        <p:spPr bwMode="auto">
          <a:xfrm>
            <a:off x="304800" y="2644588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6F56969D-37B2-4487-AEBE-C6C6A05EAE07}" type="slidenum">
              <a:rPr lang="en-US"/>
              <a:pPr/>
              <a:t>42</a:t>
            </a:fld>
            <a:r>
              <a:rPr lang="en-US"/>
              <a:t> -</a:t>
            </a:r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Cryptography </a:t>
            </a:r>
            <a:r>
              <a:rPr lang="en-US" dirty="0"/>
              <a:t>for Secure E-mail Service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Security Objectives </a:t>
            </a:r>
            <a:r>
              <a:rPr lang="en-US" dirty="0" smtClean="0"/>
              <a:t>(operational requirements</a:t>
            </a:r>
            <a:r>
              <a:rPr lang="en-US" dirty="0"/>
              <a:t>)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Message origin</a:t>
            </a:r>
            <a:r>
              <a:rPr lang="en-US" dirty="0"/>
              <a:t> – verify sender of message.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Content integrity</a:t>
            </a:r>
            <a:r>
              <a:rPr lang="en-US" dirty="0"/>
              <a:t> – verify  integrity  of message.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Content confidentiality</a:t>
            </a:r>
            <a:r>
              <a:rPr lang="en-US" dirty="0"/>
              <a:t> – verify secrecy of message.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Proof of delivery</a:t>
            </a:r>
            <a:r>
              <a:rPr lang="en-US" dirty="0"/>
              <a:t> – verify delivery.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Message sequence integrity</a:t>
            </a:r>
            <a:r>
              <a:rPr lang="en-US" dirty="0"/>
              <a:t> – verify proper segment order.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Non-repudiation of origin</a:t>
            </a:r>
            <a:r>
              <a:rPr lang="en-US" dirty="0"/>
              <a:t> –  verify sender to receiver.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Non-repudiation of delivery</a:t>
            </a:r>
            <a:r>
              <a:rPr lang="en-US" dirty="0"/>
              <a:t> – very receipt of message.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9C163313-CEBF-4792-BFFE-A3EE28335772}" type="slidenum">
              <a:rPr lang="en-US"/>
              <a:pPr/>
              <a:t>43</a:t>
            </a:fld>
            <a:r>
              <a:rPr lang="en-US"/>
              <a:t> -</a:t>
            </a:r>
          </a:p>
        </p:txBody>
      </p:sp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Cryptography </a:t>
            </a:r>
            <a:r>
              <a:rPr lang="en-US" dirty="0"/>
              <a:t>for Secure E-mail Service – Standards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334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Privacy Enhanced Mail</a:t>
            </a:r>
            <a:r>
              <a:rPr lang="en-US"/>
              <a:t> (</a:t>
            </a:r>
            <a:r>
              <a:rPr lang="en-US" u="sng">
                <a:solidFill>
                  <a:srgbClr val="FF6600"/>
                </a:solidFill>
              </a:rPr>
              <a:t>PEM</a:t>
            </a:r>
            <a:r>
              <a:rPr lang="en-US"/>
              <a:t>) (RFC 822,1421, 1422, 1423, 1424)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/>
              <a:t>Internet standard to provide secure e-mail over the Internet or in-house.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/>
              <a:t>Supports DES in CBC mode, RSA PKCS, X.509 digital certificate.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Secure/Multipurpose Internet Mail Extension</a:t>
            </a:r>
            <a:r>
              <a:rPr lang="en-US"/>
              <a:t> (</a:t>
            </a:r>
            <a:r>
              <a:rPr lang="en-US" u="sng">
                <a:solidFill>
                  <a:srgbClr val="FF6600"/>
                </a:solidFill>
              </a:rPr>
              <a:t>S/MIME</a:t>
            </a:r>
            <a:r>
              <a:rPr lang="en-US"/>
              <a:t>) (RFC 2633, RFC 2311)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/>
              <a:t>Extension of MIME that supports encryption of e-mail and attachments.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/>
              <a:t>Encryption and hashing algorithms can be defined by the user.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/>
              <a:t>Supports X.509 Certificate format is used.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Pretty Good Privacy</a:t>
            </a:r>
            <a:r>
              <a:rPr lang="en-US"/>
              <a:t> (</a:t>
            </a:r>
            <a:r>
              <a:rPr lang="en-US" u="sng">
                <a:solidFill>
                  <a:srgbClr val="FF6600"/>
                </a:solidFill>
              </a:rPr>
              <a:t>PGP</a:t>
            </a:r>
            <a:r>
              <a:rPr lang="en-US"/>
              <a:t>)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/>
              <a:t>Uses “web-of-trust” model, users create their own key-pair.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/>
              <a:t>Supports a variety of Asymmetric and Symmetric algorithms.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/>
              <a:t>PGP also does file/disk encryption.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96AB9997-BDF9-49A5-82D8-0EB97A824289}" type="slidenum">
              <a:rPr lang="en-US"/>
              <a:pPr/>
              <a:t>44</a:t>
            </a:fld>
            <a:r>
              <a:rPr lang="en-US"/>
              <a:t> -</a:t>
            </a:r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38100"/>
            <a:ext cx="8535988" cy="1066800"/>
          </a:xfrm>
        </p:spPr>
        <p:txBody>
          <a:bodyPr/>
          <a:lstStyle/>
          <a:p>
            <a:r>
              <a:rPr lang="en-US" sz="1200" dirty="0" smtClean="0"/>
              <a:t>Utilization of Cryptography</a:t>
            </a:r>
            <a:br>
              <a:rPr lang="en-US" sz="1200" dirty="0" smtClean="0"/>
            </a:br>
            <a:r>
              <a:rPr lang="en-US" dirty="0" smtClean="0"/>
              <a:t>Cryptography </a:t>
            </a:r>
            <a:r>
              <a:rPr lang="en-US" dirty="0"/>
              <a:t>for Secure E-mail </a:t>
            </a:r>
            <a:r>
              <a:rPr lang="en-US" dirty="0" smtClean="0"/>
              <a:t>Service – S/MIME </a:t>
            </a:r>
            <a:r>
              <a:rPr lang="en-US" dirty="0"/>
              <a:t>– Encrypting &amp; Signing</a:t>
            </a:r>
          </a:p>
        </p:txBody>
      </p:sp>
      <p:grpSp>
        <p:nvGrpSpPr>
          <p:cNvPr id="761859" name="Group 3"/>
          <p:cNvGrpSpPr>
            <a:grpSpLocks/>
          </p:cNvGrpSpPr>
          <p:nvPr/>
        </p:nvGrpSpPr>
        <p:grpSpPr bwMode="auto">
          <a:xfrm>
            <a:off x="2819400" y="3048000"/>
            <a:ext cx="2287588" cy="1784350"/>
            <a:chOff x="1776" y="1920"/>
            <a:chExt cx="1441" cy="1124"/>
          </a:xfrm>
        </p:grpSpPr>
        <p:sp>
          <p:nvSpPr>
            <p:cNvPr id="761860" name="Freeform 4"/>
            <p:cNvSpPr>
              <a:spLocks/>
            </p:cNvSpPr>
            <p:nvPr/>
          </p:nvSpPr>
          <p:spPr bwMode="auto">
            <a:xfrm>
              <a:off x="1776" y="1920"/>
              <a:ext cx="1441" cy="865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322" y="403"/>
                </a:cxn>
                <a:cxn ang="0">
                  <a:pos x="197" y="403"/>
                </a:cxn>
                <a:cxn ang="0">
                  <a:pos x="197" y="365"/>
                </a:cxn>
                <a:cxn ang="0">
                  <a:pos x="0" y="432"/>
                </a:cxn>
                <a:cxn ang="0">
                  <a:pos x="197" y="499"/>
                </a:cxn>
                <a:cxn ang="0">
                  <a:pos x="197" y="461"/>
                </a:cxn>
                <a:cxn ang="0">
                  <a:pos x="322" y="461"/>
                </a:cxn>
                <a:cxn ang="0">
                  <a:pos x="322" y="864"/>
                </a:cxn>
                <a:cxn ang="0">
                  <a:pos x="1440" y="864"/>
                </a:cxn>
                <a:cxn ang="0">
                  <a:pos x="1440" y="0"/>
                </a:cxn>
                <a:cxn ang="0">
                  <a:pos x="322" y="0"/>
                </a:cxn>
              </a:cxnLst>
              <a:rect l="0" t="0" r="r" b="b"/>
              <a:pathLst>
                <a:path w="1441" h="865">
                  <a:moveTo>
                    <a:pt x="322" y="0"/>
                  </a:moveTo>
                  <a:lnTo>
                    <a:pt x="322" y="403"/>
                  </a:lnTo>
                  <a:lnTo>
                    <a:pt x="197" y="403"/>
                  </a:lnTo>
                  <a:lnTo>
                    <a:pt x="197" y="365"/>
                  </a:lnTo>
                  <a:lnTo>
                    <a:pt x="0" y="432"/>
                  </a:lnTo>
                  <a:lnTo>
                    <a:pt x="197" y="499"/>
                  </a:lnTo>
                  <a:lnTo>
                    <a:pt x="197" y="461"/>
                  </a:lnTo>
                  <a:lnTo>
                    <a:pt x="322" y="461"/>
                  </a:lnTo>
                  <a:lnTo>
                    <a:pt x="322" y="864"/>
                  </a:lnTo>
                  <a:lnTo>
                    <a:pt x="1440" y="864"/>
                  </a:lnTo>
                  <a:lnTo>
                    <a:pt x="1440" y="0"/>
                  </a:lnTo>
                  <a:lnTo>
                    <a:pt x="322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1861" name="Rectangle 5"/>
            <p:cNvSpPr>
              <a:spLocks noChangeArrowheads="1"/>
            </p:cNvSpPr>
            <p:nvPr/>
          </p:nvSpPr>
          <p:spPr bwMode="auto">
            <a:xfrm>
              <a:off x="2160" y="2832"/>
              <a:ext cx="9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600" b="1">
                  <a:solidFill>
                    <a:srgbClr val="FFFFFF"/>
                  </a:solidFill>
                </a:rPr>
                <a:t>Entrust Profile</a:t>
              </a:r>
            </a:p>
          </p:txBody>
        </p:sp>
        <p:pic>
          <p:nvPicPr>
            <p:cNvPr id="761862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0" y="1968"/>
              <a:ext cx="488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863" name="Pictur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2" y="1955"/>
              <a:ext cx="488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864" name="Picture 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4" y="2352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865" name="Picture 9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72" y="2352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866" name="Picture 10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60" y="2352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6186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09600" y="5867400"/>
            <a:ext cx="8001000" cy="609600"/>
          </a:xfrm>
          <a:noFill/>
          <a:ln/>
        </p:spPr>
        <p:txBody>
          <a:bodyPr lIns="92075" tIns="46038" rIns="92075" bIns="46038"/>
          <a:lstStyle/>
          <a:p>
            <a:r>
              <a:rPr lang="en-US" sz="1600" b="1"/>
              <a:t>This package is sent to Bob</a:t>
            </a:r>
          </a:p>
        </p:txBody>
      </p:sp>
      <p:sp>
        <p:nvSpPr>
          <p:cNvPr id="761868" name="Rectangle 12"/>
          <p:cNvSpPr>
            <a:spLocks noChangeArrowheads="1"/>
          </p:cNvSpPr>
          <p:nvPr/>
        </p:nvSpPr>
        <p:spPr bwMode="auto">
          <a:xfrm>
            <a:off x="609600" y="5867400"/>
            <a:ext cx="8001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003399"/>
                </a:solidFill>
              </a:rPr>
              <a:t>Alice’s verification public key is included to allow Bob to verify her signature</a:t>
            </a:r>
          </a:p>
        </p:txBody>
      </p:sp>
      <p:sp>
        <p:nvSpPr>
          <p:cNvPr id="761869" name="Rectangle 13"/>
          <p:cNvSpPr>
            <a:spLocks noChangeArrowheads="1"/>
          </p:cNvSpPr>
          <p:nvPr/>
        </p:nvSpPr>
        <p:spPr bwMode="auto">
          <a:xfrm>
            <a:off x="609600" y="5867400"/>
            <a:ext cx="8001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003399"/>
                </a:solidFill>
              </a:rPr>
              <a:t>The one-time symmetric encryption key is itself encrypted with Bob’s encryption public key</a:t>
            </a:r>
          </a:p>
        </p:txBody>
      </p:sp>
      <p:sp>
        <p:nvSpPr>
          <p:cNvPr id="761870" name="Rectangle 14"/>
          <p:cNvSpPr>
            <a:spLocks noChangeArrowheads="1"/>
          </p:cNvSpPr>
          <p:nvPr/>
        </p:nvSpPr>
        <p:spPr bwMode="auto">
          <a:xfrm>
            <a:off x="609600" y="5867400"/>
            <a:ext cx="8001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003399"/>
                </a:solidFill>
              </a:rPr>
              <a:t>The CRL is  retrieved to check Bob’s revocation status</a:t>
            </a:r>
          </a:p>
        </p:txBody>
      </p:sp>
      <p:sp>
        <p:nvSpPr>
          <p:cNvPr id="761871" name="Rectangle 15"/>
          <p:cNvSpPr>
            <a:spLocks noChangeArrowheads="1"/>
          </p:cNvSpPr>
          <p:nvPr/>
        </p:nvSpPr>
        <p:spPr bwMode="auto">
          <a:xfrm>
            <a:off x="609600" y="5867400"/>
            <a:ext cx="8001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003399"/>
                </a:solidFill>
              </a:rPr>
              <a:t>The validity of Bob’s Certificate is verified using the CA Public Key Certificate</a:t>
            </a:r>
          </a:p>
        </p:txBody>
      </p:sp>
      <p:sp>
        <p:nvSpPr>
          <p:cNvPr id="761872" name="Rectangle 16"/>
          <p:cNvSpPr>
            <a:spLocks noChangeArrowheads="1"/>
          </p:cNvSpPr>
          <p:nvPr/>
        </p:nvSpPr>
        <p:spPr bwMode="auto">
          <a:xfrm>
            <a:off x="609600" y="5867400"/>
            <a:ext cx="8001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003399"/>
                </a:solidFill>
              </a:rPr>
              <a:t>Alice Retrieves Bob’s Encryption Public Key Certificate from the Directory</a:t>
            </a:r>
          </a:p>
        </p:txBody>
      </p:sp>
      <p:sp>
        <p:nvSpPr>
          <p:cNvPr id="761873" name="Rectangle 17"/>
          <p:cNvSpPr>
            <a:spLocks noChangeArrowheads="1"/>
          </p:cNvSpPr>
          <p:nvPr/>
        </p:nvSpPr>
        <p:spPr bwMode="auto">
          <a:xfrm>
            <a:off x="609600" y="5867400"/>
            <a:ext cx="8001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003399"/>
                </a:solidFill>
              </a:rPr>
              <a:t>A one-time symmetric encryption key is generated and used to encrypt the message and signed hash</a:t>
            </a:r>
          </a:p>
        </p:txBody>
      </p:sp>
      <p:sp>
        <p:nvSpPr>
          <p:cNvPr id="761874" name="Rectangle 18"/>
          <p:cNvSpPr>
            <a:spLocks noChangeArrowheads="1"/>
          </p:cNvSpPr>
          <p:nvPr/>
        </p:nvSpPr>
        <p:spPr bwMode="auto">
          <a:xfrm>
            <a:off x="619125" y="5867400"/>
            <a:ext cx="8001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3399"/>
                </a:solidFill>
              </a:rPr>
              <a:t>A Hash of the message is created and is signed using Alice’s signing private key</a:t>
            </a:r>
          </a:p>
        </p:txBody>
      </p:sp>
      <p:sp>
        <p:nvSpPr>
          <p:cNvPr id="761875" name="Rectangle 19"/>
          <p:cNvSpPr>
            <a:spLocks noChangeArrowheads="1"/>
          </p:cNvSpPr>
          <p:nvPr/>
        </p:nvSpPr>
        <p:spPr bwMode="auto">
          <a:xfrm>
            <a:off x="609600" y="5867400"/>
            <a:ext cx="8001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003399"/>
                </a:solidFill>
              </a:rPr>
              <a:t>Alice opens her private key store</a:t>
            </a:r>
          </a:p>
        </p:txBody>
      </p:sp>
      <p:sp>
        <p:nvSpPr>
          <p:cNvPr id="761876" name="Rectangle 20"/>
          <p:cNvSpPr>
            <a:spLocks noChangeArrowheads="1"/>
          </p:cNvSpPr>
          <p:nvPr/>
        </p:nvSpPr>
        <p:spPr bwMode="auto">
          <a:xfrm>
            <a:off x="619125" y="5867400"/>
            <a:ext cx="8001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003399"/>
                </a:solidFill>
              </a:rPr>
              <a:t>Alice composes a message for Bob</a:t>
            </a:r>
          </a:p>
        </p:txBody>
      </p:sp>
      <p:sp>
        <p:nvSpPr>
          <p:cNvPr id="761877" name="Text Box 21"/>
          <p:cNvSpPr txBox="1">
            <a:spLocks noChangeArrowheads="1"/>
          </p:cNvSpPr>
          <p:nvPr/>
        </p:nvSpPr>
        <p:spPr bwMode="auto">
          <a:xfrm>
            <a:off x="2362200" y="1219200"/>
            <a:ext cx="4648200" cy="666750"/>
          </a:xfrm>
          <a:prstGeom prst="rect">
            <a:avLst/>
          </a:prstGeom>
          <a:solidFill>
            <a:srgbClr val="3366FF"/>
          </a:solidFill>
          <a:ln w="25400">
            <a:solidFill>
              <a:srgbClr val="00008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>
                <a:solidFill>
                  <a:srgbClr val="FFFFFF"/>
                </a:solidFill>
              </a:rPr>
              <a:t>Encrypting/Signing...</a:t>
            </a:r>
            <a:endParaRPr lang="en-US" sz="2000">
              <a:solidFill>
                <a:srgbClr val="FFFFFF"/>
              </a:solidFill>
            </a:endParaRPr>
          </a:p>
        </p:txBody>
      </p:sp>
      <p:grpSp>
        <p:nvGrpSpPr>
          <p:cNvPr id="761878" name="Group 22"/>
          <p:cNvGrpSpPr>
            <a:grpSpLocks/>
          </p:cNvGrpSpPr>
          <p:nvPr/>
        </p:nvGrpSpPr>
        <p:grpSpPr bwMode="auto">
          <a:xfrm>
            <a:off x="381000" y="1219200"/>
            <a:ext cx="7359650" cy="3060700"/>
            <a:chOff x="240" y="768"/>
            <a:chExt cx="4636" cy="1928"/>
          </a:xfrm>
        </p:grpSpPr>
        <p:grpSp>
          <p:nvGrpSpPr>
            <p:cNvPr id="761879" name="Group 23"/>
            <p:cNvGrpSpPr>
              <a:grpSpLocks/>
            </p:cNvGrpSpPr>
            <p:nvPr/>
          </p:nvGrpSpPr>
          <p:grpSpPr bwMode="auto">
            <a:xfrm>
              <a:off x="240" y="768"/>
              <a:ext cx="968" cy="776"/>
              <a:chOff x="240" y="768"/>
              <a:chExt cx="968" cy="776"/>
            </a:xfrm>
          </p:grpSpPr>
          <p:pic>
            <p:nvPicPr>
              <p:cNvPr id="761880" name="Picture 24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0" y="768"/>
                <a:ext cx="968" cy="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761881" name="Group 25"/>
              <p:cNvGrpSpPr>
                <a:grpSpLocks/>
              </p:cNvGrpSpPr>
              <p:nvPr/>
            </p:nvGrpSpPr>
            <p:grpSpPr bwMode="auto">
              <a:xfrm>
                <a:off x="336" y="908"/>
                <a:ext cx="741" cy="526"/>
                <a:chOff x="336" y="908"/>
                <a:chExt cx="741" cy="526"/>
              </a:xfrm>
            </p:grpSpPr>
            <p:sp>
              <p:nvSpPr>
                <p:cNvPr id="761882" name="Oval 26"/>
                <p:cNvSpPr>
                  <a:spLocks noChangeArrowheads="1"/>
                </p:cNvSpPr>
                <p:nvPr/>
              </p:nvSpPr>
              <p:spPr bwMode="auto">
                <a:xfrm>
                  <a:off x="479" y="908"/>
                  <a:ext cx="477" cy="410"/>
                </a:xfrm>
                <a:prstGeom prst="ellipse">
                  <a:avLst/>
                </a:prstGeom>
                <a:noFill/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761883" name="Picture 27"/>
                <p:cNvPicPr>
                  <a:picLocks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55" y="1219"/>
                  <a:ext cx="169" cy="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761884" name="Group 28"/>
                <p:cNvGrpSpPr>
                  <a:grpSpLocks/>
                </p:cNvGrpSpPr>
                <p:nvPr/>
              </p:nvGrpSpPr>
              <p:grpSpPr bwMode="auto">
                <a:xfrm>
                  <a:off x="759" y="912"/>
                  <a:ext cx="318" cy="263"/>
                  <a:chOff x="759" y="912"/>
                  <a:chExt cx="318" cy="263"/>
                </a:xfrm>
              </p:grpSpPr>
              <p:pic>
                <p:nvPicPr>
                  <p:cNvPr id="761885" name="Picture 29"/>
                  <p:cNvPicPr>
                    <a:picLocks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884" y="912"/>
                    <a:ext cx="193" cy="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761886" name="Picture 30"/>
                  <p:cNvPicPr>
                    <a:picLocks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759" y="951"/>
                    <a:ext cx="210" cy="2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761887" name="Group 31"/>
                <p:cNvGrpSpPr>
                  <a:grpSpLocks/>
                </p:cNvGrpSpPr>
                <p:nvPr/>
              </p:nvGrpSpPr>
              <p:grpSpPr bwMode="auto">
                <a:xfrm>
                  <a:off x="336" y="912"/>
                  <a:ext cx="314" cy="251"/>
                  <a:chOff x="336" y="912"/>
                  <a:chExt cx="314" cy="251"/>
                </a:xfrm>
              </p:grpSpPr>
              <p:pic>
                <p:nvPicPr>
                  <p:cNvPr id="761888" name="Picture 32"/>
                  <p:cNvPicPr>
                    <a:picLocks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418" y="912"/>
                    <a:ext cx="232" cy="2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761889" name="Picture 33"/>
                  <p:cNvPicPr>
                    <a:picLocks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336" y="951"/>
                    <a:ext cx="246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</p:grpSp>
        <p:grpSp>
          <p:nvGrpSpPr>
            <p:cNvPr id="761890" name="Group 34"/>
            <p:cNvGrpSpPr>
              <a:grpSpLocks/>
            </p:cNvGrpSpPr>
            <p:nvPr/>
          </p:nvGrpSpPr>
          <p:grpSpPr bwMode="auto">
            <a:xfrm>
              <a:off x="720" y="1584"/>
              <a:ext cx="4156" cy="596"/>
              <a:chOff x="720" y="1584"/>
              <a:chExt cx="4156" cy="596"/>
            </a:xfrm>
          </p:grpSpPr>
          <p:sp>
            <p:nvSpPr>
              <p:cNvPr id="761891" name="Line 35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1892" name="Line 36"/>
              <p:cNvSpPr>
                <a:spLocks noChangeShapeType="1"/>
              </p:cNvSpPr>
              <p:nvPr/>
            </p:nvSpPr>
            <p:spPr bwMode="auto">
              <a:xfrm>
                <a:off x="720" y="1824"/>
                <a:ext cx="3984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1893" name="Line 37"/>
              <p:cNvSpPr>
                <a:spLocks noChangeShapeType="1"/>
              </p:cNvSpPr>
              <p:nvPr/>
            </p:nvSpPr>
            <p:spPr bwMode="auto">
              <a:xfrm>
                <a:off x="1320" y="182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1894" name="Line 38"/>
              <p:cNvSpPr>
                <a:spLocks noChangeShapeType="1"/>
              </p:cNvSpPr>
              <p:nvPr/>
            </p:nvSpPr>
            <p:spPr bwMode="auto">
              <a:xfrm>
                <a:off x="4395" y="182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1895" name="Rectangle 39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422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600" b="1">
                    <a:solidFill>
                      <a:srgbClr val="FFFFFF"/>
                    </a:solidFill>
                  </a:rPr>
                  <a:t>Alice</a:t>
                </a:r>
              </a:p>
            </p:txBody>
          </p:sp>
          <p:sp>
            <p:nvSpPr>
              <p:cNvPr id="761896" name="Rectangle 40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364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600" b="1">
                    <a:solidFill>
                      <a:srgbClr val="FFFFFF"/>
                    </a:solidFill>
                  </a:rPr>
                  <a:t>Bob</a:t>
                </a:r>
              </a:p>
            </p:txBody>
          </p:sp>
        </p:grpSp>
        <p:pic>
          <p:nvPicPr>
            <p:cNvPr id="761897" name="Picture 41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60" y="2112"/>
              <a:ext cx="728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898" name="Picture 42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37" y="2112"/>
              <a:ext cx="771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61899" name="Group 43"/>
          <p:cNvGrpSpPr>
            <a:grpSpLocks/>
          </p:cNvGrpSpPr>
          <p:nvPr/>
        </p:nvGrpSpPr>
        <p:grpSpPr bwMode="auto">
          <a:xfrm>
            <a:off x="3352800" y="3103563"/>
            <a:ext cx="1612900" cy="1176337"/>
            <a:chOff x="2112" y="1955"/>
            <a:chExt cx="1016" cy="741"/>
          </a:xfrm>
        </p:grpSpPr>
        <p:pic>
          <p:nvPicPr>
            <p:cNvPr id="761900" name="Picture 44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40" y="1968"/>
              <a:ext cx="488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901" name="Picture 45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12" y="1955"/>
              <a:ext cx="488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902" name="Picture 46"/>
            <p:cNvPicPr>
              <a:picLocks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784" y="2352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903" name="Picture 47"/>
            <p:cNvPicPr>
              <a:picLocks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472" y="2352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61904" name="Group 48"/>
          <p:cNvGrpSpPr>
            <a:grpSpLocks/>
          </p:cNvGrpSpPr>
          <p:nvPr/>
        </p:nvGrpSpPr>
        <p:grpSpPr bwMode="auto">
          <a:xfrm>
            <a:off x="3429000" y="3124200"/>
            <a:ext cx="1536700" cy="1155700"/>
            <a:chOff x="2160" y="1968"/>
            <a:chExt cx="968" cy="728"/>
          </a:xfrm>
        </p:grpSpPr>
        <p:pic>
          <p:nvPicPr>
            <p:cNvPr id="761905" name="Picture 49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40" y="1968"/>
              <a:ext cx="488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906" name="Picture 50"/>
            <p:cNvPicPr>
              <a:picLocks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784" y="2352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907" name="Picture 51"/>
            <p:cNvPicPr>
              <a:picLocks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472" y="2352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908" name="Picture 52"/>
            <p:cNvPicPr>
              <a:picLocks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160" y="2352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61909" name="Group 53"/>
          <p:cNvGrpSpPr>
            <a:grpSpLocks/>
          </p:cNvGrpSpPr>
          <p:nvPr/>
        </p:nvGrpSpPr>
        <p:grpSpPr bwMode="auto">
          <a:xfrm>
            <a:off x="1905000" y="4495800"/>
            <a:ext cx="609600" cy="838200"/>
            <a:chOff x="1200" y="2832"/>
            <a:chExt cx="384" cy="528"/>
          </a:xfrm>
        </p:grpSpPr>
        <p:sp>
          <p:nvSpPr>
            <p:cNvPr id="761910" name="Rectangle 54"/>
            <p:cNvSpPr>
              <a:spLocks noChangeArrowheads="1"/>
            </p:cNvSpPr>
            <p:nvPr/>
          </p:nvSpPr>
          <p:spPr bwMode="auto">
            <a:xfrm>
              <a:off x="1200" y="2832"/>
              <a:ext cx="384" cy="52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911" name="Line 55"/>
            <p:cNvSpPr>
              <a:spLocks noChangeShapeType="1"/>
            </p:cNvSpPr>
            <p:nvPr/>
          </p:nvSpPr>
          <p:spPr bwMode="auto">
            <a:xfrm>
              <a:off x="1249" y="2928"/>
              <a:ext cx="2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912" name="Line 56"/>
            <p:cNvSpPr>
              <a:spLocks noChangeShapeType="1"/>
            </p:cNvSpPr>
            <p:nvPr/>
          </p:nvSpPr>
          <p:spPr bwMode="auto">
            <a:xfrm>
              <a:off x="1249" y="2976"/>
              <a:ext cx="2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913" name="Line 57"/>
            <p:cNvSpPr>
              <a:spLocks noChangeShapeType="1"/>
            </p:cNvSpPr>
            <p:nvPr/>
          </p:nvSpPr>
          <p:spPr bwMode="auto">
            <a:xfrm>
              <a:off x="1249" y="3024"/>
              <a:ext cx="2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914" name="Line 58"/>
            <p:cNvSpPr>
              <a:spLocks noChangeShapeType="1"/>
            </p:cNvSpPr>
            <p:nvPr/>
          </p:nvSpPr>
          <p:spPr bwMode="auto">
            <a:xfrm>
              <a:off x="1249" y="3072"/>
              <a:ext cx="2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915" name="Line 59"/>
            <p:cNvSpPr>
              <a:spLocks noChangeShapeType="1"/>
            </p:cNvSpPr>
            <p:nvPr/>
          </p:nvSpPr>
          <p:spPr bwMode="auto">
            <a:xfrm>
              <a:off x="1249" y="3120"/>
              <a:ext cx="2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916" name="Line 60"/>
            <p:cNvSpPr>
              <a:spLocks noChangeShapeType="1"/>
            </p:cNvSpPr>
            <p:nvPr/>
          </p:nvSpPr>
          <p:spPr bwMode="auto">
            <a:xfrm>
              <a:off x="1249" y="3168"/>
              <a:ext cx="2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917" name="Line 61"/>
            <p:cNvSpPr>
              <a:spLocks noChangeShapeType="1"/>
            </p:cNvSpPr>
            <p:nvPr/>
          </p:nvSpPr>
          <p:spPr bwMode="auto">
            <a:xfrm>
              <a:off x="1249" y="3216"/>
              <a:ext cx="14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918" name="Line 62"/>
            <p:cNvSpPr>
              <a:spLocks noChangeShapeType="1"/>
            </p:cNvSpPr>
            <p:nvPr/>
          </p:nvSpPr>
          <p:spPr bwMode="auto">
            <a:xfrm>
              <a:off x="1249" y="3264"/>
              <a:ext cx="2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919" name="Line 63"/>
            <p:cNvSpPr>
              <a:spLocks noChangeShapeType="1"/>
            </p:cNvSpPr>
            <p:nvPr/>
          </p:nvSpPr>
          <p:spPr bwMode="auto">
            <a:xfrm>
              <a:off x="1249" y="3312"/>
              <a:ext cx="2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61920" name="Picture 64"/>
          <p:cNvPicPr>
            <a:picLocks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7200" y="4419600"/>
            <a:ext cx="546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1921" name="Line 65"/>
          <p:cNvSpPr>
            <a:spLocks noChangeShapeType="1"/>
          </p:cNvSpPr>
          <p:nvPr/>
        </p:nvSpPr>
        <p:spPr bwMode="auto">
          <a:xfrm flipV="1">
            <a:off x="723900" y="2592388"/>
            <a:ext cx="0" cy="16748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61922" name="Picture 66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05000" y="5387975"/>
            <a:ext cx="6223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1923" name="Picture 67"/>
          <p:cNvPicPr>
            <a:picLocks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57200" y="3733800"/>
            <a:ext cx="5461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1924" name="Line 68"/>
          <p:cNvSpPr>
            <a:spLocks noChangeShapeType="1"/>
          </p:cNvSpPr>
          <p:nvPr/>
        </p:nvSpPr>
        <p:spPr bwMode="auto">
          <a:xfrm flipV="1">
            <a:off x="685800" y="2592388"/>
            <a:ext cx="0" cy="9890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61925" name="Picture 69"/>
          <p:cNvPicPr>
            <a:picLocks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219200" y="4614863"/>
            <a:ext cx="622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61926" name="Group 70"/>
          <p:cNvGrpSpPr>
            <a:grpSpLocks/>
          </p:cNvGrpSpPr>
          <p:nvPr/>
        </p:nvGrpSpPr>
        <p:grpSpPr bwMode="auto">
          <a:xfrm>
            <a:off x="1828800" y="4495800"/>
            <a:ext cx="762000" cy="1143000"/>
            <a:chOff x="1152" y="2832"/>
            <a:chExt cx="480" cy="720"/>
          </a:xfrm>
        </p:grpSpPr>
        <p:sp>
          <p:nvSpPr>
            <p:cNvPr id="761927" name="Rectangle 71"/>
            <p:cNvSpPr>
              <a:spLocks noChangeArrowheads="1"/>
            </p:cNvSpPr>
            <p:nvPr/>
          </p:nvSpPr>
          <p:spPr bwMode="auto">
            <a:xfrm>
              <a:off x="1200" y="2832"/>
              <a:ext cx="384" cy="72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928" name="Rectangle 72"/>
            <p:cNvSpPr>
              <a:spLocks noChangeArrowheads="1"/>
            </p:cNvSpPr>
            <p:nvPr/>
          </p:nvSpPr>
          <p:spPr bwMode="auto">
            <a:xfrm>
              <a:off x="1152" y="2880"/>
              <a:ext cx="48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00">
                  <a:solidFill>
                    <a:schemeClr val="tx2"/>
                  </a:solidFill>
                </a:rPr>
                <a:t>AbcdefalsdasdfasdfasdfasdfAsdfasdfasdfasdfasdfasdfasdfasdfpolaskjflieaseifjasleifjalsiejf;lasiejfflasijefj;lialakjsdf asd ;laksdjfladksjflaksjdflkasjdlfjsald;jf;lakjaslkdjjfasdfasdfasdlkj</a:t>
              </a:r>
              <a:br>
                <a:rPr lang="en-US" sz="500">
                  <a:solidFill>
                    <a:schemeClr val="tx2"/>
                  </a:solidFill>
                </a:rPr>
              </a:br>
              <a:r>
                <a:rPr lang="en-US" sz="500">
                  <a:solidFill>
                    <a:schemeClr val="tx2"/>
                  </a:solidFill>
                </a:rPr>
                <a:t/>
              </a:r>
              <a:br>
                <a:rPr lang="en-US" sz="500">
                  <a:solidFill>
                    <a:schemeClr val="tx2"/>
                  </a:solidFill>
                </a:rPr>
              </a:br>
              <a:r>
                <a:rPr lang="en-US" sz="500">
                  <a:solidFill>
                    <a:schemeClr val="tx2"/>
                  </a:solidFill>
                </a:rPr>
                <a:t>aslkdjf;laskjdflasjdlfjks;ldkjfsalkjlkj;lkjasf</a:t>
              </a:r>
            </a:p>
          </p:txBody>
        </p:sp>
      </p:grpSp>
      <p:grpSp>
        <p:nvGrpSpPr>
          <p:cNvPr id="761929" name="Group 73"/>
          <p:cNvGrpSpPr>
            <a:grpSpLocks/>
          </p:cNvGrpSpPr>
          <p:nvPr/>
        </p:nvGrpSpPr>
        <p:grpSpPr bwMode="auto">
          <a:xfrm>
            <a:off x="3352800" y="3103563"/>
            <a:ext cx="1612900" cy="1176337"/>
            <a:chOff x="2112" y="1955"/>
            <a:chExt cx="1016" cy="741"/>
          </a:xfrm>
        </p:grpSpPr>
        <p:pic>
          <p:nvPicPr>
            <p:cNvPr id="761930" name="Picture 74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40" y="1968"/>
              <a:ext cx="488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931" name="Picture 75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12" y="1955"/>
              <a:ext cx="488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932" name="Picture 76"/>
            <p:cNvPicPr>
              <a:picLocks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784" y="2352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933" name="Picture 77"/>
            <p:cNvPicPr>
              <a:picLocks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472" y="2352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61934" name="Picture 78"/>
          <p:cNvPicPr>
            <a:picLocks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219200" y="5105400"/>
            <a:ext cx="546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61935" name="Group 79"/>
          <p:cNvGrpSpPr>
            <a:grpSpLocks/>
          </p:cNvGrpSpPr>
          <p:nvPr/>
        </p:nvGrpSpPr>
        <p:grpSpPr bwMode="auto">
          <a:xfrm>
            <a:off x="3352800" y="3103563"/>
            <a:ext cx="1612900" cy="1176337"/>
            <a:chOff x="2112" y="1955"/>
            <a:chExt cx="1016" cy="741"/>
          </a:xfrm>
        </p:grpSpPr>
        <p:pic>
          <p:nvPicPr>
            <p:cNvPr id="761936" name="Picture 80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40" y="1968"/>
              <a:ext cx="488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937" name="Picture 81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12" y="1955"/>
              <a:ext cx="488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938" name="Picture 82"/>
            <p:cNvPicPr>
              <a:picLocks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784" y="2352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1939" name="Picture 83"/>
            <p:cNvPicPr>
              <a:picLocks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160" y="2352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61940" name="Group 84"/>
          <p:cNvGrpSpPr>
            <a:grpSpLocks/>
          </p:cNvGrpSpPr>
          <p:nvPr/>
        </p:nvGrpSpPr>
        <p:grpSpPr bwMode="auto">
          <a:xfrm>
            <a:off x="1143000" y="4495800"/>
            <a:ext cx="762000" cy="533400"/>
            <a:chOff x="720" y="2832"/>
            <a:chExt cx="480" cy="336"/>
          </a:xfrm>
        </p:grpSpPr>
        <p:sp>
          <p:nvSpPr>
            <p:cNvPr id="761941" name="Rectangle 85"/>
            <p:cNvSpPr>
              <a:spLocks noChangeArrowheads="1"/>
            </p:cNvSpPr>
            <p:nvPr/>
          </p:nvSpPr>
          <p:spPr bwMode="auto">
            <a:xfrm>
              <a:off x="768" y="2832"/>
              <a:ext cx="384" cy="336"/>
            </a:xfrm>
            <a:prstGeom prst="rect">
              <a:avLst/>
            </a:prstGeom>
            <a:solidFill>
              <a:srgbClr val="EBEBF8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942" name="Rectangle 86"/>
            <p:cNvSpPr>
              <a:spLocks noChangeArrowheads="1"/>
            </p:cNvSpPr>
            <p:nvPr/>
          </p:nvSpPr>
          <p:spPr bwMode="auto">
            <a:xfrm>
              <a:off x="720" y="2854"/>
              <a:ext cx="48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00">
                  <a:solidFill>
                    <a:schemeClr val="tx2"/>
                  </a:solidFill>
                </a:rPr>
                <a:t>AbcdefalsdasdfasdfasdfasdfAsdfasdfasdfasdfasdfasdfasdfasdfpolaskjflieaseifjasleifjalsiejf;</a:t>
              </a:r>
            </a:p>
          </p:txBody>
        </p:sp>
      </p:grpSp>
      <p:grpSp>
        <p:nvGrpSpPr>
          <p:cNvPr id="761943" name="Group 87"/>
          <p:cNvGrpSpPr>
            <a:grpSpLocks/>
          </p:cNvGrpSpPr>
          <p:nvPr/>
        </p:nvGrpSpPr>
        <p:grpSpPr bwMode="auto">
          <a:xfrm>
            <a:off x="987425" y="4187825"/>
            <a:ext cx="5949950" cy="1606550"/>
            <a:chOff x="622" y="2638"/>
            <a:chExt cx="3748" cy="1012"/>
          </a:xfrm>
        </p:grpSpPr>
        <p:sp>
          <p:nvSpPr>
            <p:cNvPr id="761944" name="Oval 88"/>
            <p:cNvSpPr>
              <a:spLocks noChangeArrowheads="1"/>
            </p:cNvSpPr>
            <p:nvPr/>
          </p:nvSpPr>
          <p:spPr bwMode="auto">
            <a:xfrm>
              <a:off x="622" y="2638"/>
              <a:ext cx="1204" cy="1012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945" name="Freeform 89"/>
            <p:cNvSpPr>
              <a:spLocks/>
            </p:cNvSpPr>
            <p:nvPr/>
          </p:nvSpPr>
          <p:spPr bwMode="auto">
            <a:xfrm>
              <a:off x="1824" y="2687"/>
              <a:ext cx="2546" cy="476"/>
            </a:xfrm>
            <a:custGeom>
              <a:avLst/>
              <a:gdLst/>
              <a:ahLst/>
              <a:cxnLst>
                <a:cxn ang="0">
                  <a:pos x="0" y="434"/>
                </a:cxn>
                <a:cxn ang="0">
                  <a:pos x="280" y="450"/>
                </a:cxn>
                <a:cxn ang="0">
                  <a:pos x="560" y="460"/>
                </a:cxn>
                <a:cxn ang="0">
                  <a:pos x="825" y="470"/>
                </a:cxn>
                <a:cxn ang="0">
                  <a:pos x="1084" y="475"/>
                </a:cxn>
                <a:cxn ang="0">
                  <a:pos x="1322" y="475"/>
                </a:cxn>
                <a:cxn ang="0">
                  <a:pos x="1545" y="470"/>
                </a:cxn>
                <a:cxn ang="0">
                  <a:pos x="1748" y="455"/>
                </a:cxn>
                <a:cxn ang="0">
                  <a:pos x="1839" y="445"/>
                </a:cxn>
                <a:cxn ang="0">
                  <a:pos x="1923" y="434"/>
                </a:cxn>
                <a:cxn ang="0">
                  <a:pos x="2000" y="419"/>
                </a:cxn>
                <a:cxn ang="0">
                  <a:pos x="2070" y="404"/>
                </a:cxn>
                <a:cxn ang="0">
                  <a:pos x="2181" y="363"/>
                </a:cxn>
                <a:cxn ang="0">
                  <a:pos x="2279" y="312"/>
                </a:cxn>
                <a:cxn ang="0">
                  <a:pos x="2356" y="256"/>
                </a:cxn>
                <a:cxn ang="0">
                  <a:pos x="2419" y="199"/>
                </a:cxn>
                <a:cxn ang="0">
                  <a:pos x="2468" y="133"/>
                </a:cxn>
                <a:cxn ang="0">
                  <a:pos x="2510" y="67"/>
                </a:cxn>
                <a:cxn ang="0">
                  <a:pos x="2545" y="0"/>
                </a:cxn>
              </a:cxnLst>
              <a:rect l="0" t="0" r="r" b="b"/>
              <a:pathLst>
                <a:path w="2546" h="476">
                  <a:moveTo>
                    <a:pt x="0" y="434"/>
                  </a:moveTo>
                  <a:lnTo>
                    <a:pt x="280" y="450"/>
                  </a:lnTo>
                  <a:lnTo>
                    <a:pt x="560" y="460"/>
                  </a:lnTo>
                  <a:lnTo>
                    <a:pt x="825" y="470"/>
                  </a:lnTo>
                  <a:lnTo>
                    <a:pt x="1084" y="475"/>
                  </a:lnTo>
                  <a:lnTo>
                    <a:pt x="1322" y="475"/>
                  </a:lnTo>
                  <a:lnTo>
                    <a:pt x="1545" y="470"/>
                  </a:lnTo>
                  <a:lnTo>
                    <a:pt x="1748" y="455"/>
                  </a:lnTo>
                  <a:lnTo>
                    <a:pt x="1839" y="445"/>
                  </a:lnTo>
                  <a:lnTo>
                    <a:pt x="1923" y="434"/>
                  </a:lnTo>
                  <a:lnTo>
                    <a:pt x="2000" y="419"/>
                  </a:lnTo>
                  <a:lnTo>
                    <a:pt x="2070" y="404"/>
                  </a:lnTo>
                  <a:lnTo>
                    <a:pt x="2181" y="363"/>
                  </a:lnTo>
                  <a:lnTo>
                    <a:pt x="2279" y="312"/>
                  </a:lnTo>
                  <a:lnTo>
                    <a:pt x="2356" y="256"/>
                  </a:lnTo>
                  <a:lnTo>
                    <a:pt x="2419" y="199"/>
                  </a:lnTo>
                  <a:lnTo>
                    <a:pt x="2468" y="133"/>
                  </a:lnTo>
                  <a:lnTo>
                    <a:pt x="2510" y="67"/>
                  </a:lnTo>
                  <a:lnTo>
                    <a:pt x="2545" y="0"/>
                  </a:lnTo>
                </a:path>
              </a:pathLst>
            </a:custGeom>
            <a:noFill/>
            <a:ln w="50800" cap="rnd" cmpd="sng">
              <a:solidFill>
                <a:schemeClr val="accent2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1946" name="Text Box 90"/>
          <p:cNvSpPr txBox="1">
            <a:spLocks noChangeArrowheads="1"/>
          </p:cNvSpPr>
          <p:nvPr/>
        </p:nvSpPr>
        <p:spPr bwMode="auto">
          <a:xfrm>
            <a:off x="4862513" y="6537325"/>
            <a:ext cx="2528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3399"/>
                </a:solidFill>
              </a:rPr>
              <a:t>Source</a:t>
            </a:r>
            <a:r>
              <a:rPr lang="en-US" sz="1000" dirty="0">
                <a:solidFill>
                  <a:srgbClr val="003399"/>
                </a:solidFill>
              </a:rPr>
              <a:t>: ISSA-NOVA CISSP Study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1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1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6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1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6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61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6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61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61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61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61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61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61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6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61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6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6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61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1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6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67" grpId="0" build="p" autoUpdateAnimBg="0"/>
      <p:bldP spid="761868" grpId="0" autoUpdateAnimBg="0"/>
      <p:bldP spid="761869" grpId="0" autoUpdateAnimBg="0"/>
      <p:bldP spid="761870" grpId="0" autoUpdateAnimBg="0"/>
      <p:bldP spid="761871" grpId="0" autoUpdateAnimBg="0"/>
      <p:bldP spid="761872" grpId="0" autoUpdateAnimBg="0"/>
      <p:bldP spid="761873" grpId="0" autoUpdateAnimBg="0"/>
      <p:bldP spid="761874" grpId="0" autoUpdateAnimBg="0"/>
      <p:bldP spid="761875" grpId="0" autoUpdateAnimBg="0"/>
      <p:bldP spid="761876" grpId="0" autoUpdateAnimBg="0"/>
      <p:bldP spid="761877" grpId="0" animBg="1" autoUpdateAnimBg="0"/>
      <p:bldP spid="761921" grpId="0" animBg="1"/>
      <p:bldP spid="7619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EE78F898-2372-4156-8665-A4037689EB4F}" type="slidenum">
              <a:rPr lang="en-US"/>
              <a:pPr/>
              <a:t>45</a:t>
            </a:fld>
            <a:r>
              <a:rPr lang="en-US"/>
              <a:t> -</a:t>
            </a:r>
          </a:p>
        </p:txBody>
      </p:sp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</a:t>
            </a:r>
            <a:br>
              <a:rPr lang="en-US" sz="1200" dirty="0" smtClean="0"/>
            </a:br>
            <a:r>
              <a:rPr lang="en-US" dirty="0" smtClean="0"/>
              <a:t>Cryptography </a:t>
            </a:r>
            <a:r>
              <a:rPr lang="en-US" dirty="0"/>
              <a:t>for Secure E-mail </a:t>
            </a:r>
            <a:r>
              <a:rPr lang="en-US" dirty="0" smtClean="0"/>
              <a:t>Service – S/MIME </a:t>
            </a:r>
            <a:r>
              <a:rPr lang="en-US" dirty="0"/>
              <a:t>– Decrypting &amp; Verifying</a:t>
            </a:r>
          </a:p>
        </p:txBody>
      </p:sp>
      <p:sp>
        <p:nvSpPr>
          <p:cNvPr id="763907" name="Line 3"/>
          <p:cNvSpPr>
            <a:spLocks noChangeShapeType="1"/>
          </p:cNvSpPr>
          <p:nvPr/>
        </p:nvSpPr>
        <p:spPr bwMode="auto">
          <a:xfrm flipV="1">
            <a:off x="5638800" y="2897188"/>
            <a:ext cx="0" cy="19034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3908" name="Group 4"/>
          <p:cNvGrpSpPr>
            <a:grpSpLocks/>
          </p:cNvGrpSpPr>
          <p:nvPr/>
        </p:nvGrpSpPr>
        <p:grpSpPr bwMode="auto">
          <a:xfrm>
            <a:off x="381000" y="1219200"/>
            <a:ext cx="7359650" cy="3060700"/>
            <a:chOff x="240" y="768"/>
            <a:chExt cx="4636" cy="1928"/>
          </a:xfrm>
        </p:grpSpPr>
        <p:grpSp>
          <p:nvGrpSpPr>
            <p:cNvPr id="763909" name="Group 5"/>
            <p:cNvGrpSpPr>
              <a:grpSpLocks/>
            </p:cNvGrpSpPr>
            <p:nvPr/>
          </p:nvGrpSpPr>
          <p:grpSpPr bwMode="auto">
            <a:xfrm>
              <a:off x="240" y="768"/>
              <a:ext cx="968" cy="776"/>
              <a:chOff x="240" y="768"/>
              <a:chExt cx="968" cy="776"/>
            </a:xfrm>
          </p:grpSpPr>
          <p:pic>
            <p:nvPicPr>
              <p:cNvPr id="763910" name="Picture 6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" y="768"/>
                <a:ext cx="968" cy="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763911" name="Group 7"/>
              <p:cNvGrpSpPr>
                <a:grpSpLocks/>
              </p:cNvGrpSpPr>
              <p:nvPr/>
            </p:nvGrpSpPr>
            <p:grpSpPr bwMode="auto">
              <a:xfrm>
                <a:off x="336" y="908"/>
                <a:ext cx="741" cy="526"/>
                <a:chOff x="336" y="908"/>
                <a:chExt cx="741" cy="526"/>
              </a:xfrm>
            </p:grpSpPr>
            <p:sp>
              <p:nvSpPr>
                <p:cNvPr id="763912" name="Oval 8"/>
                <p:cNvSpPr>
                  <a:spLocks noChangeArrowheads="1"/>
                </p:cNvSpPr>
                <p:nvPr/>
              </p:nvSpPr>
              <p:spPr bwMode="auto">
                <a:xfrm>
                  <a:off x="479" y="908"/>
                  <a:ext cx="477" cy="410"/>
                </a:xfrm>
                <a:prstGeom prst="ellipse">
                  <a:avLst/>
                </a:prstGeom>
                <a:noFill/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763913" name="Picture 9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55" y="1219"/>
                  <a:ext cx="169" cy="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763914" name="Group 10"/>
                <p:cNvGrpSpPr>
                  <a:grpSpLocks/>
                </p:cNvGrpSpPr>
                <p:nvPr/>
              </p:nvGrpSpPr>
              <p:grpSpPr bwMode="auto">
                <a:xfrm>
                  <a:off x="759" y="912"/>
                  <a:ext cx="318" cy="263"/>
                  <a:chOff x="759" y="912"/>
                  <a:chExt cx="318" cy="263"/>
                </a:xfrm>
              </p:grpSpPr>
              <p:pic>
                <p:nvPicPr>
                  <p:cNvPr id="763915" name="Picture 11"/>
                  <p:cNvPicPr>
                    <a:picLocks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84" y="912"/>
                    <a:ext cx="193" cy="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763916" name="Picture 12"/>
                  <p:cNvPicPr>
                    <a:picLocks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759" y="951"/>
                    <a:ext cx="210" cy="2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763917" name="Group 13"/>
                <p:cNvGrpSpPr>
                  <a:grpSpLocks/>
                </p:cNvGrpSpPr>
                <p:nvPr/>
              </p:nvGrpSpPr>
              <p:grpSpPr bwMode="auto">
                <a:xfrm>
                  <a:off x="336" y="912"/>
                  <a:ext cx="314" cy="251"/>
                  <a:chOff x="336" y="912"/>
                  <a:chExt cx="314" cy="251"/>
                </a:xfrm>
              </p:grpSpPr>
              <p:pic>
                <p:nvPicPr>
                  <p:cNvPr id="763918" name="Picture 14"/>
                  <p:cNvPicPr>
                    <a:picLocks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418" y="912"/>
                    <a:ext cx="232" cy="2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763919" name="Picture 15"/>
                  <p:cNvPicPr>
                    <a:picLocks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36" y="951"/>
                    <a:ext cx="246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</p:grpSp>
        <p:grpSp>
          <p:nvGrpSpPr>
            <p:cNvPr id="763920" name="Group 16"/>
            <p:cNvGrpSpPr>
              <a:grpSpLocks/>
            </p:cNvGrpSpPr>
            <p:nvPr/>
          </p:nvGrpSpPr>
          <p:grpSpPr bwMode="auto">
            <a:xfrm>
              <a:off x="720" y="1584"/>
              <a:ext cx="4156" cy="596"/>
              <a:chOff x="720" y="1584"/>
              <a:chExt cx="4156" cy="596"/>
            </a:xfrm>
          </p:grpSpPr>
          <p:sp>
            <p:nvSpPr>
              <p:cNvPr id="763921" name="Line 17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22" name="Line 18"/>
              <p:cNvSpPr>
                <a:spLocks noChangeShapeType="1"/>
              </p:cNvSpPr>
              <p:nvPr/>
            </p:nvSpPr>
            <p:spPr bwMode="auto">
              <a:xfrm>
                <a:off x="720" y="1824"/>
                <a:ext cx="3984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23" name="Line 19"/>
              <p:cNvSpPr>
                <a:spLocks noChangeShapeType="1"/>
              </p:cNvSpPr>
              <p:nvPr/>
            </p:nvSpPr>
            <p:spPr bwMode="auto">
              <a:xfrm>
                <a:off x="1320" y="182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24" name="Line 20"/>
              <p:cNvSpPr>
                <a:spLocks noChangeShapeType="1"/>
              </p:cNvSpPr>
              <p:nvPr/>
            </p:nvSpPr>
            <p:spPr bwMode="auto">
              <a:xfrm>
                <a:off x="4395" y="182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25" name="Rectangle 21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422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600" b="1">
                    <a:solidFill>
                      <a:srgbClr val="FFFFFF"/>
                    </a:solidFill>
                  </a:rPr>
                  <a:t>Alice</a:t>
                </a:r>
              </a:p>
            </p:txBody>
          </p:sp>
          <p:sp>
            <p:nvSpPr>
              <p:cNvPr id="763926" name="Rectangle 22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364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600" b="1">
                    <a:solidFill>
                      <a:srgbClr val="FFFFFF"/>
                    </a:solidFill>
                  </a:rPr>
                  <a:t>Bob</a:t>
                </a:r>
              </a:p>
            </p:txBody>
          </p:sp>
        </p:grpSp>
        <p:pic>
          <p:nvPicPr>
            <p:cNvPr id="763927" name="Picture 23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60" y="2112"/>
              <a:ext cx="728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3928" name="Picture 24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37" y="2112"/>
              <a:ext cx="771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63929" name="Group 25"/>
          <p:cNvGrpSpPr>
            <a:grpSpLocks/>
          </p:cNvGrpSpPr>
          <p:nvPr/>
        </p:nvGrpSpPr>
        <p:grpSpPr bwMode="auto">
          <a:xfrm>
            <a:off x="7162800" y="1295400"/>
            <a:ext cx="1830388" cy="2211388"/>
            <a:chOff x="4512" y="816"/>
            <a:chExt cx="1153" cy="1393"/>
          </a:xfrm>
        </p:grpSpPr>
        <p:sp>
          <p:nvSpPr>
            <p:cNvPr id="763930" name="Freeform 26"/>
            <p:cNvSpPr>
              <a:spLocks/>
            </p:cNvSpPr>
            <p:nvPr/>
          </p:nvSpPr>
          <p:spPr bwMode="auto">
            <a:xfrm>
              <a:off x="4512" y="1008"/>
              <a:ext cx="1153" cy="1201"/>
            </a:xfrm>
            <a:custGeom>
              <a:avLst/>
              <a:gdLst/>
              <a:ahLst/>
              <a:cxnLst>
                <a:cxn ang="0">
                  <a:pos x="0" y="932"/>
                </a:cxn>
                <a:cxn ang="0">
                  <a:pos x="537" y="932"/>
                </a:cxn>
                <a:cxn ang="0">
                  <a:pos x="537" y="1036"/>
                </a:cxn>
                <a:cxn ang="0">
                  <a:pos x="486" y="1036"/>
                </a:cxn>
                <a:cxn ang="0">
                  <a:pos x="576" y="1200"/>
                </a:cxn>
                <a:cxn ang="0">
                  <a:pos x="666" y="1036"/>
                </a:cxn>
                <a:cxn ang="0">
                  <a:pos x="615" y="1036"/>
                </a:cxn>
                <a:cxn ang="0">
                  <a:pos x="615" y="932"/>
                </a:cxn>
                <a:cxn ang="0">
                  <a:pos x="1152" y="932"/>
                </a:cxn>
                <a:cxn ang="0">
                  <a:pos x="1152" y="0"/>
                </a:cxn>
                <a:cxn ang="0">
                  <a:pos x="0" y="0"/>
                </a:cxn>
                <a:cxn ang="0">
                  <a:pos x="0" y="932"/>
                </a:cxn>
              </a:cxnLst>
              <a:rect l="0" t="0" r="r" b="b"/>
              <a:pathLst>
                <a:path w="1153" h="1201">
                  <a:moveTo>
                    <a:pt x="0" y="932"/>
                  </a:moveTo>
                  <a:lnTo>
                    <a:pt x="537" y="932"/>
                  </a:lnTo>
                  <a:lnTo>
                    <a:pt x="537" y="1036"/>
                  </a:lnTo>
                  <a:lnTo>
                    <a:pt x="486" y="1036"/>
                  </a:lnTo>
                  <a:lnTo>
                    <a:pt x="576" y="1200"/>
                  </a:lnTo>
                  <a:lnTo>
                    <a:pt x="666" y="1036"/>
                  </a:lnTo>
                  <a:lnTo>
                    <a:pt x="615" y="1036"/>
                  </a:lnTo>
                  <a:lnTo>
                    <a:pt x="615" y="932"/>
                  </a:lnTo>
                  <a:lnTo>
                    <a:pt x="1152" y="932"/>
                  </a:lnTo>
                  <a:lnTo>
                    <a:pt x="1152" y="0"/>
                  </a:lnTo>
                  <a:lnTo>
                    <a:pt x="0" y="0"/>
                  </a:lnTo>
                  <a:lnTo>
                    <a:pt x="0" y="932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3931" name="Rectangle 27"/>
            <p:cNvSpPr>
              <a:spLocks noChangeArrowheads="1"/>
            </p:cNvSpPr>
            <p:nvPr/>
          </p:nvSpPr>
          <p:spPr bwMode="auto">
            <a:xfrm>
              <a:off x="4608" y="816"/>
              <a:ext cx="9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600" b="1">
                  <a:solidFill>
                    <a:srgbClr val="FFFFFF"/>
                  </a:solidFill>
                </a:rPr>
                <a:t>Entrust Profile</a:t>
              </a:r>
            </a:p>
          </p:txBody>
        </p:sp>
        <p:pic>
          <p:nvPicPr>
            <p:cNvPr id="763932" name="Picture 28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88" y="1104"/>
              <a:ext cx="488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3933" name="Picture 29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60" y="1104"/>
              <a:ext cx="488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3934" name="Picture 30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32" y="1488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3935" name="Picture 31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20" y="1488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3936" name="Picture 32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608" y="1488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63937" name="Rectangle 33"/>
          <p:cNvSpPr>
            <a:spLocks noChangeArrowheads="1"/>
          </p:cNvSpPr>
          <p:nvPr/>
        </p:nvSpPr>
        <p:spPr bwMode="auto">
          <a:xfrm>
            <a:off x="609600" y="5791200"/>
            <a:ext cx="80772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003399"/>
                </a:solidFill>
              </a:rPr>
              <a:t>Bob confirms Alice’s signature on the message hash and compares it to a hash of the message created locally</a:t>
            </a:r>
          </a:p>
        </p:txBody>
      </p:sp>
      <p:sp>
        <p:nvSpPr>
          <p:cNvPr id="763938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601663" y="5789613"/>
            <a:ext cx="8001000" cy="609600"/>
          </a:xfrm>
          <a:noFill/>
          <a:ln/>
        </p:spPr>
        <p:txBody>
          <a:bodyPr lIns="92075" tIns="46038" rIns="92075" bIns="46038"/>
          <a:lstStyle/>
          <a:p>
            <a:r>
              <a:rPr lang="en-US" sz="1600" b="1"/>
              <a:t>Bob retrieves the CRL and confirms Alice’s revocation status</a:t>
            </a:r>
          </a:p>
        </p:txBody>
      </p:sp>
      <p:sp>
        <p:nvSpPr>
          <p:cNvPr id="763939" name="Rectangle 35"/>
          <p:cNvSpPr>
            <a:spLocks noChangeArrowheads="1"/>
          </p:cNvSpPr>
          <p:nvPr/>
        </p:nvSpPr>
        <p:spPr bwMode="auto">
          <a:xfrm>
            <a:off x="611188" y="5791200"/>
            <a:ext cx="8001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003399"/>
                </a:solidFill>
              </a:rPr>
              <a:t>Bob uses his encryption private key to retrieve the one-time symmetric key</a:t>
            </a:r>
          </a:p>
        </p:txBody>
      </p:sp>
      <p:sp>
        <p:nvSpPr>
          <p:cNvPr id="763940" name="Rectangle 36"/>
          <p:cNvSpPr>
            <a:spLocks noChangeArrowheads="1"/>
          </p:cNvSpPr>
          <p:nvPr/>
        </p:nvSpPr>
        <p:spPr bwMode="auto">
          <a:xfrm>
            <a:off x="600075" y="5789613"/>
            <a:ext cx="8001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003399"/>
                </a:solidFill>
              </a:rPr>
              <a:t>Bob logs into his Private Key Store</a:t>
            </a:r>
          </a:p>
        </p:txBody>
      </p:sp>
      <p:sp>
        <p:nvSpPr>
          <p:cNvPr id="763941" name="Rectangle 37"/>
          <p:cNvSpPr>
            <a:spLocks noChangeArrowheads="1"/>
          </p:cNvSpPr>
          <p:nvPr/>
        </p:nvSpPr>
        <p:spPr bwMode="auto">
          <a:xfrm>
            <a:off x="600075" y="5800725"/>
            <a:ext cx="8001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003399"/>
                </a:solidFill>
              </a:rPr>
              <a:t>Bob uses the one-time symmetric key to retrieve the message text and signed hash</a:t>
            </a:r>
          </a:p>
        </p:txBody>
      </p:sp>
      <p:sp>
        <p:nvSpPr>
          <p:cNvPr id="763942" name="Text Box 38"/>
          <p:cNvSpPr txBox="1">
            <a:spLocks noChangeArrowheads="1"/>
          </p:cNvSpPr>
          <p:nvPr/>
        </p:nvSpPr>
        <p:spPr bwMode="auto">
          <a:xfrm>
            <a:off x="2362200" y="1219200"/>
            <a:ext cx="4648200" cy="666750"/>
          </a:xfrm>
          <a:prstGeom prst="rect">
            <a:avLst/>
          </a:prstGeom>
          <a:solidFill>
            <a:srgbClr val="3366FF"/>
          </a:solidFill>
          <a:ln w="25400">
            <a:solidFill>
              <a:srgbClr val="00008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>
                <a:solidFill>
                  <a:srgbClr val="FFFFFF"/>
                </a:solidFill>
              </a:rPr>
              <a:t>Decrypting/Verifying...</a:t>
            </a:r>
            <a:endParaRPr lang="en-US" sz="2000">
              <a:solidFill>
                <a:srgbClr val="FFFFFF"/>
              </a:solidFill>
            </a:endParaRPr>
          </a:p>
        </p:txBody>
      </p:sp>
      <p:grpSp>
        <p:nvGrpSpPr>
          <p:cNvPr id="763943" name="Group 39"/>
          <p:cNvGrpSpPr>
            <a:grpSpLocks/>
          </p:cNvGrpSpPr>
          <p:nvPr/>
        </p:nvGrpSpPr>
        <p:grpSpPr bwMode="auto">
          <a:xfrm>
            <a:off x="6324600" y="4419600"/>
            <a:ext cx="1447800" cy="1155700"/>
            <a:chOff x="3984" y="2784"/>
            <a:chExt cx="912" cy="728"/>
          </a:xfrm>
        </p:grpSpPr>
        <p:grpSp>
          <p:nvGrpSpPr>
            <p:cNvPr id="763944" name="Group 40"/>
            <p:cNvGrpSpPr>
              <a:grpSpLocks/>
            </p:cNvGrpSpPr>
            <p:nvPr/>
          </p:nvGrpSpPr>
          <p:grpSpPr bwMode="auto">
            <a:xfrm>
              <a:off x="3984" y="2784"/>
              <a:ext cx="480" cy="336"/>
              <a:chOff x="3984" y="2784"/>
              <a:chExt cx="480" cy="336"/>
            </a:xfrm>
          </p:grpSpPr>
          <p:sp>
            <p:nvSpPr>
              <p:cNvPr id="763945" name="Rectangle 41"/>
              <p:cNvSpPr>
                <a:spLocks noChangeArrowheads="1"/>
              </p:cNvSpPr>
              <p:nvPr/>
            </p:nvSpPr>
            <p:spPr bwMode="auto">
              <a:xfrm>
                <a:off x="4032" y="2784"/>
                <a:ext cx="384" cy="336"/>
              </a:xfrm>
              <a:prstGeom prst="rect">
                <a:avLst/>
              </a:prstGeom>
              <a:solidFill>
                <a:srgbClr val="EBEBF8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46" name="Rectangle 42"/>
              <p:cNvSpPr>
                <a:spLocks noChangeArrowheads="1"/>
              </p:cNvSpPr>
              <p:nvPr/>
            </p:nvSpPr>
            <p:spPr bwMode="auto">
              <a:xfrm>
                <a:off x="3984" y="2806"/>
                <a:ext cx="480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500">
                    <a:solidFill>
                      <a:schemeClr val="tx2"/>
                    </a:solidFill>
                  </a:rPr>
                  <a:t>AbcdefalsdasdfasdfasdfasdfAsdfasdfasdfasdfasdfasdfasdfasdfpolaskjflieaseifjasleifjalsiejf;</a:t>
                </a:r>
              </a:p>
            </p:txBody>
          </p:sp>
        </p:grpSp>
        <p:grpSp>
          <p:nvGrpSpPr>
            <p:cNvPr id="763947" name="Group 43"/>
            <p:cNvGrpSpPr>
              <a:grpSpLocks/>
            </p:cNvGrpSpPr>
            <p:nvPr/>
          </p:nvGrpSpPr>
          <p:grpSpPr bwMode="auto">
            <a:xfrm>
              <a:off x="4416" y="2784"/>
              <a:ext cx="480" cy="720"/>
              <a:chOff x="4416" y="2784"/>
              <a:chExt cx="480" cy="720"/>
            </a:xfrm>
          </p:grpSpPr>
          <p:sp>
            <p:nvSpPr>
              <p:cNvPr id="763948" name="Rectangle 44"/>
              <p:cNvSpPr>
                <a:spLocks noChangeArrowheads="1"/>
              </p:cNvSpPr>
              <p:nvPr/>
            </p:nvSpPr>
            <p:spPr bwMode="auto">
              <a:xfrm>
                <a:off x="4464" y="2784"/>
                <a:ext cx="384" cy="72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3949" name="Rectangle 45"/>
              <p:cNvSpPr>
                <a:spLocks noChangeArrowheads="1"/>
              </p:cNvSpPr>
              <p:nvPr/>
            </p:nvSpPr>
            <p:spPr bwMode="auto">
              <a:xfrm>
                <a:off x="4416" y="2832"/>
                <a:ext cx="480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500">
                    <a:solidFill>
                      <a:schemeClr val="tx2"/>
                    </a:solidFill>
                  </a:rPr>
                  <a:t>AbcdefalsdasdfasdfasdfasdfAsdfasdfasdfasdfasdfasdfasdfasdfpolaskjflieaseifjasleifjalsiejf;lasiejfflasijefj;lialakjsdf asd ;laksdjfladksjflaksjdflkasjdlfjsald;jf;lakjaslkdjjfasdfasdfasdlkj</a:t>
                </a:r>
                <a:br>
                  <a:rPr lang="en-US" sz="500">
                    <a:solidFill>
                      <a:schemeClr val="tx2"/>
                    </a:solidFill>
                  </a:rPr>
                </a:br>
                <a:r>
                  <a:rPr lang="en-US" sz="500">
                    <a:solidFill>
                      <a:schemeClr val="tx2"/>
                    </a:solidFill>
                  </a:rPr>
                  <a:t/>
                </a:r>
                <a:br>
                  <a:rPr lang="en-US" sz="500">
                    <a:solidFill>
                      <a:schemeClr val="tx2"/>
                    </a:solidFill>
                  </a:rPr>
                </a:br>
                <a:r>
                  <a:rPr lang="en-US" sz="500">
                    <a:solidFill>
                      <a:schemeClr val="tx2"/>
                    </a:solidFill>
                  </a:rPr>
                  <a:t>aslkdjf;laskjdflasjdlfjks;ldkjfsalkjlkj;lkjasf</a:t>
                </a:r>
              </a:p>
            </p:txBody>
          </p:sp>
        </p:grpSp>
        <p:pic>
          <p:nvPicPr>
            <p:cNvPr id="763950" name="Picture 46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32" y="3168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63951" name="Group 47"/>
          <p:cNvGrpSpPr>
            <a:grpSpLocks/>
          </p:cNvGrpSpPr>
          <p:nvPr/>
        </p:nvGrpSpPr>
        <p:grpSpPr bwMode="auto">
          <a:xfrm>
            <a:off x="7086600" y="4419600"/>
            <a:ext cx="622300" cy="1143000"/>
            <a:chOff x="4464" y="2784"/>
            <a:chExt cx="392" cy="720"/>
          </a:xfrm>
        </p:grpSpPr>
        <p:sp>
          <p:nvSpPr>
            <p:cNvPr id="763952" name="Rectangle 48"/>
            <p:cNvSpPr>
              <a:spLocks noChangeArrowheads="1"/>
            </p:cNvSpPr>
            <p:nvPr/>
          </p:nvSpPr>
          <p:spPr bwMode="auto">
            <a:xfrm>
              <a:off x="4464" y="2784"/>
              <a:ext cx="384" cy="72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953" name="Line 49"/>
            <p:cNvSpPr>
              <a:spLocks noChangeShapeType="1"/>
            </p:cNvSpPr>
            <p:nvPr/>
          </p:nvSpPr>
          <p:spPr bwMode="auto">
            <a:xfrm>
              <a:off x="4513" y="2880"/>
              <a:ext cx="2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954" name="Line 50"/>
            <p:cNvSpPr>
              <a:spLocks noChangeShapeType="1"/>
            </p:cNvSpPr>
            <p:nvPr/>
          </p:nvSpPr>
          <p:spPr bwMode="auto">
            <a:xfrm>
              <a:off x="4513" y="2928"/>
              <a:ext cx="2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955" name="Line 51"/>
            <p:cNvSpPr>
              <a:spLocks noChangeShapeType="1"/>
            </p:cNvSpPr>
            <p:nvPr/>
          </p:nvSpPr>
          <p:spPr bwMode="auto">
            <a:xfrm>
              <a:off x="4513" y="2976"/>
              <a:ext cx="2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956" name="Line 52"/>
            <p:cNvSpPr>
              <a:spLocks noChangeShapeType="1"/>
            </p:cNvSpPr>
            <p:nvPr/>
          </p:nvSpPr>
          <p:spPr bwMode="auto">
            <a:xfrm>
              <a:off x="4513" y="3024"/>
              <a:ext cx="2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957" name="Line 53"/>
            <p:cNvSpPr>
              <a:spLocks noChangeShapeType="1"/>
            </p:cNvSpPr>
            <p:nvPr/>
          </p:nvSpPr>
          <p:spPr bwMode="auto">
            <a:xfrm>
              <a:off x="4513" y="3072"/>
              <a:ext cx="2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958" name="Line 54"/>
            <p:cNvSpPr>
              <a:spLocks noChangeShapeType="1"/>
            </p:cNvSpPr>
            <p:nvPr/>
          </p:nvSpPr>
          <p:spPr bwMode="auto">
            <a:xfrm>
              <a:off x="4513" y="3120"/>
              <a:ext cx="2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959" name="Line 55"/>
            <p:cNvSpPr>
              <a:spLocks noChangeShapeType="1"/>
            </p:cNvSpPr>
            <p:nvPr/>
          </p:nvSpPr>
          <p:spPr bwMode="auto">
            <a:xfrm>
              <a:off x="4513" y="3168"/>
              <a:ext cx="14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960" name="Line 56"/>
            <p:cNvSpPr>
              <a:spLocks noChangeShapeType="1"/>
            </p:cNvSpPr>
            <p:nvPr/>
          </p:nvSpPr>
          <p:spPr bwMode="auto">
            <a:xfrm>
              <a:off x="4513" y="3216"/>
              <a:ext cx="2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961" name="Line 57"/>
            <p:cNvSpPr>
              <a:spLocks noChangeShapeType="1"/>
            </p:cNvSpPr>
            <p:nvPr/>
          </p:nvSpPr>
          <p:spPr bwMode="auto">
            <a:xfrm>
              <a:off x="4513" y="3264"/>
              <a:ext cx="2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63962" name="Picture 58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464" y="3312"/>
              <a:ext cx="39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63963" name="Group 59"/>
          <p:cNvGrpSpPr>
            <a:grpSpLocks/>
          </p:cNvGrpSpPr>
          <p:nvPr/>
        </p:nvGrpSpPr>
        <p:grpSpPr bwMode="auto">
          <a:xfrm>
            <a:off x="6400800" y="4419600"/>
            <a:ext cx="685800" cy="609600"/>
            <a:chOff x="4032" y="2784"/>
            <a:chExt cx="432" cy="384"/>
          </a:xfrm>
        </p:grpSpPr>
        <p:sp>
          <p:nvSpPr>
            <p:cNvPr id="763964" name="Rectangle 60"/>
            <p:cNvSpPr>
              <a:spLocks noChangeArrowheads="1"/>
            </p:cNvSpPr>
            <p:nvPr/>
          </p:nvSpPr>
          <p:spPr bwMode="auto">
            <a:xfrm>
              <a:off x="4032" y="2784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63965" name="Picture 61"/>
            <p:cNvPicPr>
              <a:picLocks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032" y="2859"/>
              <a:ext cx="39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63966" name="Picture 62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10200" y="4953000"/>
            <a:ext cx="5461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3967" name="Picture 63"/>
          <p:cNvPicPr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924800" y="4419600"/>
            <a:ext cx="7747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63968" name="Group 64"/>
          <p:cNvGrpSpPr>
            <a:grpSpLocks/>
          </p:cNvGrpSpPr>
          <p:nvPr/>
        </p:nvGrpSpPr>
        <p:grpSpPr bwMode="auto">
          <a:xfrm>
            <a:off x="7239000" y="1731963"/>
            <a:ext cx="1612900" cy="1176337"/>
            <a:chOff x="4560" y="1091"/>
            <a:chExt cx="1016" cy="741"/>
          </a:xfrm>
        </p:grpSpPr>
        <p:pic>
          <p:nvPicPr>
            <p:cNvPr id="763969" name="Picture 65"/>
            <p:cNvPicPr>
              <a:picLocks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560" y="1091"/>
              <a:ext cx="488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3970" name="Picture 66"/>
            <p:cNvPicPr>
              <a:picLocks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232" y="1488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3971" name="Picture 67"/>
            <p:cNvPicPr>
              <a:picLocks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920" y="1488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3972" name="Picture 68"/>
            <p:cNvPicPr>
              <a:picLocks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608" y="1488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63973" name="Line 69"/>
          <p:cNvSpPr>
            <a:spLocks noChangeShapeType="1"/>
          </p:cNvSpPr>
          <p:nvPr/>
        </p:nvSpPr>
        <p:spPr bwMode="auto">
          <a:xfrm flipH="1">
            <a:off x="5945188" y="5257800"/>
            <a:ext cx="455612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3974" name="Group 70"/>
          <p:cNvGrpSpPr>
            <a:grpSpLocks/>
          </p:cNvGrpSpPr>
          <p:nvPr/>
        </p:nvGrpSpPr>
        <p:grpSpPr bwMode="auto">
          <a:xfrm>
            <a:off x="7773988" y="5235575"/>
            <a:ext cx="1154112" cy="263525"/>
            <a:chOff x="4897" y="3298"/>
            <a:chExt cx="727" cy="166"/>
          </a:xfrm>
        </p:grpSpPr>
        <p:pic>
          <p:nvPicPr>
            <p:cNvPr id="763975" name="Picture 71"/>
            <p:cNvPicPr>
              <a:picLocks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232" y="3298"/>
              <a:ext cx="39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63976" name="Line 72"/>
            <p:cNvSpPr>
              <a:spLocks noChangeShapeType="1"/>
            </p:cNvSpPr>
            <p:nvPr/>
          </p:nvSpPr>
          <p:spPr bwMode="auto">
            <a:xfrm>
              <a:off x="4897" y="3377"/>
              <a:ext cx="287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" name="Text Box 90"/>
          <p:cNvSpPr txBox="1">
            <a:spLocks noChangeArrowheads="1"/>
          </p:cNvSpPr>
          <p:nvPr/>
        </p:nvSpPr>
        <p:spPr bwMode="auto">
          <a:xfrm>
            <a:off x="4862513" y="6537325"/>
            <a:ext cx="2528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3399"/>
                </a:solidFill>
              </a:rPr>
              <a:t>Source</a:t>
            </a:r>
            <a:r>
              <a:rPr lang="en-US" sz="1000" dirty="0">
                <a:solidFill>
                  <a:srgbClr val="003399"/>
                </a:solidFill>
              </a:rPr>
              <a:t>: ISSA-NOVA CISSP Study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63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3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3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6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3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3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3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6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3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6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3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3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63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63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63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6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7" grpId="0" animBg="1"/>
      <p:bldP spid="763937" grpId="0" autoUpdateAnimBg="0"/>
      <p:bldP spid="763938" grpId="0" build="p" autoUpdateAnimBg="0"/>
      <p:bldP spid="763939" grpId="0" autoUpdateAnimBg="0"/>
      <p:bldP spid="763940" grpId="0" autoUpdateAnimBg="0"/>
      <p:bldP spid="763941" grpId="0" autoUpdateAnimBg="0"/>
      <p:bldP spid="76397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98857CFA-236A-4DF6-8E5B-334482E2113C}" type="slidenum">
              <a:rPr lang="en-US"/>
              <a:pPr/>
              <a:t>46</a:t>
            </a:fld>
            <a:r>
              <a:rPr lang="en-US"/>
              <a:t> -</a:t>
            </a:r>
          </a:p>
        </p:txBody>
      </p:sp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</a:t>
            </a:r>
            <a:br>
              <a:rPr lang="en-US" sz="1200" dirty="0" smtClean="0"/>
            </a:br>
            <a:r>
              <a:rPr lang="en-US" dirty="0" smtClean="0"/>
              <a:t>Cryptography </a:t>
            </a:r>
            <a:r>
              <a:rPr lang="en-US" dirty="0"/>
              <a:t>for Secure E-mail </a:t>
            </a:r>
            <a:r>
              <a:rPr lang="en-US" dirty="0" smtClean="0"/>
              <a:t>Service – Pretty </a:t>
            </a:r>
            <a:r>
              <a:rPr lang="en-US" dirty="0"/>
              <a:t>Good Privacy (PGP)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32893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Like PKI, PGP is also a hybrid cryptosystem, but unlike PKI, </a:t>
            </a:r>
            <a:r>
              <a:rPr lang="en-US" u="sng">
                <a:solidFill>
                  <a:srgbClr val="FF6600"/>
                </a:solidFill>
              </a:rPr>
              <a:t>PGP</a:t>
            </a:r>
            <a:r>
              <a:rPr lang="en-US"/>
              <a:t> uses a “</a:t>
            </a:r>
            <a:r>
              <a:rPr lang="en-US" u="sng">
                <a:solidFill>
                  <a:srgbClr val="FF6600"/>
                </a:solidFill>
              </a:rPr>
              <a:t>web-of-trusts</a:t>
            </a:r>
            <a:r>
              <a:rPr lang="en-US"/>
              <a:t>” model.</a:t>
            </a:r>
          </a:p>
          <a:p>
            <a:r>
              <a:rPr lang="en-US"/>
              <a:t>There is no trusted CA to verify the identity and associated credential.</a:t>
            </a:r>
          </a:p>
          <a:p>
            <a:r>
              <a:rPr lang="en-US"/>
              <a:t>Each “end entity” collects certificates from other trusted subjects.</a:t>
            </a:r>
          </a:p>
        </p:txBody>
      </p:sp>
      <p:graphicFrame>
        <p:nvGraphicFramePr>
          <p:cNvPr id="76595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524000" y="3503613"/>
          <a:ext cx="6934200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79" name="Visio" r:id="rId4" imgW="6796683" imgH="2915364" progId="Visio.Drawing.11">
                  <p:embed/>
                </p:oleObj>
              </mc:Choice>
              <mc:Fallback>
                <p:oleObj name="Visio" r:id="rId4" imgW="6796683" imgH="2915364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03613"/>
                        <a:ext cx="6934200" cy="297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3EDF33D5-82A1-4A78-9D6C-BB938D25B911}" type="slidenum">
              <a:rPr lang="en-US"/>
              <a:pPr/>
              <a:t>47</a:t>
            </a:fld>
            <a:r>
              <a:rPr lang="en-US"/>
              <a:t> -</a:t>
            </a:r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</a:t>
            </a:r>
            <a:br>
              <a:rPr lang="en-US" sz="1200" dirty="0" smtClean="0"/>
            </a:br>
            <a:r>
              <a:rPr lang="en-US" dirty="0" smtClean="0"/>
              <a:t>Cryptography </a:t>
            </a:r>
            <a:r>
              <a:rPr lang="en-US" dirty="0"/>
              <a:t>for Secure E-mail </a:t>
            </a:r>
            <a:r>
              <a:rPr lang="en-US" dirty="0" smtClean="0"/>
              <a:t>Service – Pretty </a:t>
            </a:r>
            <a:r>
              <a:rPr lang="en-US" dirty="0"/>
              <a:t>Good Privacy (PGP)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572000" cy="5410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PGP accepts both</a:t>
            </a:r>
          </a:p>
          <a:p>
            <a:pPr>
              <a:lnSpc>
                <a:spcPct val="90000"/>
              </a:lnSpc>
            </a:pPr>
            <a:r>
              <a:rPr lang="en-US"/>
              <a:t>X.509 digital certificate and </a:t>
            </a:r>
          </a:p>
          <a:p>
            <a:pPr>
              <a:lnSpc>
                <a:spcPct val="90000"/>
              </a:lnSpc>
            </a:pPr>
            <a:r>
              <a:rPr lang="en-US"/>
              <a:t>PGP certificate (consists of)…</a:t>
            </a:r>
          </a:p>
          <a:p>
            <a:pPr lvl="1">
              <a:lnSpc>
                <a:spcPct val="90000"/>
              </a:lnSpc>
            </a:pPr>
            <a:r>
              <a:rPr lang="en-US"/>
              <a:t>PGP version number</a:t>
            </a:r>
          </a:p>
          <a:p>
            <a:pPr lvl="1">
              <a:lnSpc>
                <a:spcPct val="90000"/>
              </a:lnSpc>
            </a:pPr>
            <a:r>
              <a:rPr lang="en-US"/>
              <a:t>Algorithm ID</a:t>
            </a:r>
          </a:p>
          <a:p>
            <a:pPr lvl="1">
              <a:lnSpc>
                <a:spcPct val="90000"/>
              </a:lnSpc>
            </a:pPr>
            <a:r>
              <a:rPr lang="en-US"/>
              <a:t>Issuer</a:t>
            </a:r>
          </a:p>
          <a:p>
            <a:pPr lvl="1">
              <a:lnSpc>
                <a:spcPct val="90000"/>
              </a:lnSpc>
            </a:pPr>
            <a:r>
              <a:rPr lang="en-US"/>
              <a:t>Validity</a:t>
            </a:r>
          </a:p>
          <a:p>
            <a:pPr lvl="2">
              <a:lnSpc>
                <a:spcPct val="90000"/>
              </a:lnSpc>
            </a:pPr>
            <a:r>
              <a:rPr lang="en-US"/>
              <a:t>Not Before</a:t>
            </a:r>
          </a:p>
          <a:p>
            <a:pPr lvl="2">
              <a:lnSpc>
                <a:spcPct val="90000"/>
              </a:lnSpc>
            </a:pPr>
            <a:r>
              <a:rPr lang="en-US"/>
              <a:t>Not After</a:t>
            </a:r>
          </a:p>
          <a:p>
            <a:pPr lvl="1">
              <a:lnSpc>
                <a:spcPct val="90000"/>
              </a:lnSpc>
            </a:pPr>
            <a:r>
              <a:rPr lang="en-US"/>
              <a:t>Subject</a:t>
            </a:r>
          </a:p>
          <a:p>
            <a:pPr lvl="1">
              <a:lnSpc>
                <a:spcPct val="90000"/>
              </a:lnSpc>
            </a:pPr>
            <a:r>
              <a:rPr lang="en-US"/>
              <a:t>Subject Public Key Info.</a:t>
            </a:r>
          </a:p>
          <a:p>
            <a:pPr lvl="2">
              <a:lnSpc>
                <a:spcPct val="90000"/>
              </a:lnSpc>
            </a:pPr>
            <a:r>
              <a:rPr lang="en-US"/>
              <a:t>Public Key Algorithm</a:t>
            </a:r>
          </a:p>
          <a:p>
            <a:pPr lvl="2">
              <a:lnSpc>
                <a:spcPct val="90000"/>
              </a:lnSpc>
            </a:pPr>
            <a:r>
              <a:rPr lang="en-US"/>
              <a:t>Subject Public Key</a:t>
            </a:r>
          </a:p>
          <a:p>
            <a:pPr lvl="1">
              <a:lnSpc>
                <a:spcPct val="90000"/>
              </a:lnSpc>
            </a:pPr>
            <a:r>
              <a:rPr lang="en-US"/>
              <a:t>Certificate Signature Algorithm</a:t>
            </a:r>
          </a:p>
          <a:p>
            <a:pPr lvl="1">
              <a:lnSpc>
                <a:spcPct val="90000"/>
              </a:lnSpc>
            </a:pPr>
            <a:r>
              <a:rPr lang="en-US"/>
              <a:t>Certificate Signature</a:t>
            </a:r>
            <a:endParaRPr lang="en-US" sz="2800"/>
          </a:p>
        </p:txBody>
      </p:sp>
      <p:sp>
        <p:nvSpPr>
          <p:cNvPr id="768004" name="Rectangle 4"/>
          <p:cNvSpPr>
            <a:spLocks noChangeArrowheads="1"/>
          </p:cNvSpPr>
          <p:nvPr/>
        </p:nvSpPr>
        <p:spPr bwMode="auto">
          <a:xfrm>
            <a:off x="4953000" y="1524000"/>
            <a:ext cx="3810000" cy="45720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Certificate: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Data: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Version: 3 (0x2)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Serial Number: 1 (0x1)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</a:t>
            </a: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Signature Algorithm: md5WithRSAEncryption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Issuer: C=ZA, ST=Western Cape, L=Cape Town, O=Thawte Consulting cc,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        OU=Certification Services Division,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        CN=Thawte Server CA/Email=server-certs@thawte.com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Validity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    Not Before: Aug  1 00:00:00 1996 GMT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    Not After : Dec 31 23:59:59 2020 GMT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Subject: C=ZA, ST=Western Cape, L=Cape Town, O=Thawte Consulting cc,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         OU=Certification Services Division,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         CN=Thawte Server CA/Email=server-certs@thawte.com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Subject Public Key Info: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    Public Key Algorithm: rsaEncryption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    RSA Public Key: (1024 bit)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        Modulus (1024 bit):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            </a:t>
            </a: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00:d3:a4:50:6e:c8:ff:56:6b:e6:cf:5d:b6:ea:0c: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            68:75:47:a2:aa:c2:da:84:25:fc:a8:f4:47:51:da: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            85:b5:20:74:94:86:1e:0f:75:c9:e9:08:61:f5:06: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            6d:30:6e:15:19:02:e9:52:c0:62:db:4d:99:9e:e2: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            6a:0c:44:38:cd:fe:be:e3:64:09:70:c5:fe:b1:6b: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            29:b6:2f:49:c8:3b:d4:27:04:25:10:97:2f:e7:90: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            6d:c0:28:42:99:d7:4c:43:de:c3:f5:21:6d:54:9f: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            5d:c3:58:e1:c0:e4:d9:5b:b0:b8:dc:b4:7b:df:36: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            </a:t>
            </a: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3a:c2:b5:66:22:12:d6:87:0d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        Exponent: 65537 (0x10001)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X509v3 extensions: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    X509v3 Basic Constraints: critical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        </a:t>
            </a: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CA:TRUE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Signature Algorithm: md5WithRSAEncryption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07:fa:4c:69:5c:fb:95:cc:46:ee:85:83:4d:21:30:8e:ca:d9: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a8:6f:49:1a:e6:da:51:e3:60:70:6c:84:61:11:a1:1a:c8:48: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3e:59:43:7d:4f:95:3d:a1:8b:b7:0b:62:98:7a:75:8a:dd:88: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4e:4e:9e:40:db:a8:cc:32:74:b9:6f:0d:c6:e3:b3:44:0b:d9: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8a:6f:9a:29:9b:99:18:28:3b:d1:e3:40:28:9a:5a:3c:d5:b5: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e7:20:1b:8b:ca:a4:ab:8d:e9:51:d9:e2:4c:2c:59:a9:da:b9: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700">
                <a:solidFill>
                  <a:schemeClr val="bg1"/>
                </a:solidFill>
                <a:latin typeface="Lucida Console" pitchFamily="49" charset="0"/>
              </a:rPr>
              <a:t>       </a:t>
            </a: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b2:75:1b:f6:42:f2:ef:c7:f2:18:f9:89:bc:a3:ff:8a:23:2e: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700">
                <a:solidFill>
                  <a:schemeClr val="bg1"/>
                </a:solidFill>
                <a:latin typeface="Lucida Console" pitchFamily="49" charset="0"/>
              </a:rPr>
              <a:t>       70:47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uantum mechanics: light has duality of wave-particle.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 can polarize the light beam through a polarizing apparatus.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polarizing apparatus produces photons in 4 directions: 0°, 45</a:t>
            </a:r>
            <a:r>
              <a:rPr lang="en-US" dirty="0"/>
              <a:t>°</a:t>
            </a:r>
            <a:r>
              <a:rPr lang="en-US" dirty="0" smtClean="0"/>
              <a:t>, 90</a:t>
            </a:r>
            <a:r>
              <a:rPr lang="en-US" dirty="0"/>
              <a:t>°</a:t>
            </a:r>
            <a:r>
              <a:rPr lang="en-US" dirty="0" smtClean="0"/>
              <a:t>, and 135° in the Hilbert space… these are called: “</a:t>
            </a:r>
            <a:r>
              <a:rPr lang="en-US" dirty="0" err="1" smtClean="0"/>
              <a:t>qubits</a:t>
            </a:r>
            <a:r>
              <a:rPr lang="en-US" dirty="0" smtClean="0"/>
              <a:t>” </a:t>
            </a:r>
            <a:endParaRPr lang="en-US" dirty="0"/>
          </a:p>
        </p:txBody>
      </p:sp>
      <p:pic>
        <p:nvPicPr>
          <p:cNvPr id="5" name="Circular.Polarization.Circularly.Polarized.Light_Right.Handed.Animation.305x190.255Colors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7360" y="1600200"/>
            <a:ext cx="1826281" cy="11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Quantum Cryptography – Principle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B3AB51A7-1C0E-4391-8C50-0D127242F646}" type="slidenum">
              <a:rPr lang="en-US" smtClean="0"/>
              <a:pPr/>
              <a:t>48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1524000" y="6096000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</a:p>
          <a:p>
            <a:pPr marL="171450" indent="-171450">
              <a:buFont typeface="Arial"/>
              <a:buChar char="•"/>
            </a:pPr>
            <a:r>
              <a:rPr lang="en-US" sz="1000" i="1" dirty="0" smtClean="0">
                <a:solidFill>
                  <a:srgbClr val="003399"/>
                </a:solidFill>
              </a:rPr>
              <a:t>Circular polarization – Wikipedia</a:t>
            </a:r>
            <a:r>
              <a:rPr lang="en-US" sz="1000" dirty="0" smtClean="0">
                <a:solidFill>
                  <a:srgbClr val="003399"/>
                </a:solidFill>
              </a:rPr>
              <a:t>, Access: May 18, 2012 </a:t>
            </a:r>
            <a:r>
              <a:rPr lang="en-US" sz="1000" dirty="0">
                <a:solidFill>
                  <a:srgbClr val="003399"/>
                </a:solidFill>
              </a:rPr>
              <a:t>(http://</a:t>
            </a:r>
            <a:r>
              <a:rPr lang="en-US" sz="1000" dirty="0" err="1">
                <a:solidFill>
                  <a:srgbClr val="003399"/>
                </a:solidFill>
              </a:rPr>
              <a:t>en.wikipedia.org</a:t>
            </a:r>
            <a:r>
              <a:rPr lang="en-US" sz="1000" dirty="0">
                <a:solidFill>
                  <a:srgbClr val="003399"/>
                </a:solidFill>
              </a:rPr>
              <a:t>/wiki/</a:t>
            </a:r>
            <a:r>
              <a:rPr lang="en-US" sz="1000" dirty="0" err="1">
                <a:solidFill>
                  <a:srgbClr val="003399"/>
                </a:solidFill>
              </a:rPr>
              <a:t>Circular_polarization</a:t>
            </a:r>
            <a:r>
              <a:rPr lang="en-US" sz="1000" dirty="0">
                <a:solidFill>
                  <a:srgbClr val="003399"/>
                </a:solidFill>
              </a:rPr>
              <a:t>)</a:t>
            </a:r>
            <a:endParaRPr lang="en-US" sz="1000" dirty="0" smtClean="0">
              <a:solidFill>
                <a:srgbClr val="003399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000" dirty="0" smtClean="0">
                <a:solidFill>
                  <a:srgbClr val="003399"/>
                </a:solidFill>
              </a:rPr>
              <a:t>C.H. </a:t>
            </a:r>
            <a:r>
              <a:rPr lang="en-US" sz="1000" dirty="0" err="1" smtClean="0">
                <a:solidFill>
                  <a:srgbClr val="003399"/>
                </a:solidFill>
              </a:rPr>
              <a:t>Bennet</a:t>
            </a:r>
            <a:r>
              <a:rPr lang="en-US" sz="1000" dirty="0" smtClean="0">
                <a:solidFill>
                  <a:srgbClr val="003399"/>
                </a:solidFill>
              </a:rPr>
              <a:t>, G. Brassard, </a:t>
            </a:r>
            <a:r>
              <a:rPr lang="en-US" sz="1000" i="1" dirty="0" smtClean="0">
                <a:solidFill>
                  <a:srgbClr val="003399"/>
                </a:solidFill>
              </a:rPr>
              <a:t>Quantum Cryptography: Public Key Distribution and Coin Tossing</a:t>
            </a:r>
            <a:r>
              <a:rPr lang="en-US" sz="1000" dirty="0" smtClean="0">
                <a:solidFill>
                  <a:srgbClr val="003399"/>
                </a:solidFill>
              </a:rPr>
              <a:t>, IEEE International Conference on Computers, Systems, and Signal Processing, December 10-12, 1984.</a:t>
            </a:r>
            <a:endParaRPr lang="en-US" sz="1000" dirty="0">
              <a:solidFill>
                <a:srgbClr val="003399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534400" y="25908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Circular.Polarization.Circularly.Polarized.Light_Right.Handed.Animation.305x190.255Colors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0319" y="3733800"/>
            <a:ext cx="1826281" cy="113768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819400" y="4191000"/>
            <a:ext cx="914400" cy="762000"/>
            <a:chOff x="6650746" y="4191000"/>
            <a:chExt cx="914400" cy="762000"/>
          </a:xfrm>
          <a:scene3d>
            <a:camera prst="isometricRightUp"/>
            <a:lightRig rig="threePt" dir="t"/>
          </a:scene3d>
        </p:grpSpPr>
        <p:sp>
          <p:nvSpPr>
            <p:cNvPr id="9" name="Rectangle 8"/>
            <p:cNvSpPr/>
            <p:nvPr/>
          </p:nvSpPr>
          <p:spPr bwMode="auto">
            <a:xfrm>
              <a:off x="6650746" y="4191000"/>
              <a:ext cx="914400" cy="762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p3d>
              <a:bevelT prst="relaxedInse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Left-Right Arrow 9"/>
            <p:cNvSpPr/>
            <p:nvPr/>
          </p:nvSpPr>
          <p:spPr bwMode="auto">
            <a:xfrm>
              <a:off x="6803146" y="4419600"/>
              <a:ext cx="609600" cy="276606"/>
            </a:xfrm>
            <a:prstGeom prst="left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Left-Right Arrow 10"/>
            <p:cNvSpPr/>
            <p:nvPr/>
          </p:nvSpPr>
          <p:spPr bwMode="auto">
            <a:xfrm rot="5400000">
              <a:off x="6806570" y="4423025"/>
              <a:ext cx="609600" cy="276606"/>
            </a:xfrm>
            <a:prstGeom prst="left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5" name="Circular.Polarization.Circularly.Polarized.Light_Right.Handed.Animation.305x190.255Colors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12719" y="3733800"/>
            <a:ext cx="1826281" cy="113768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781800" y="4191000"/>
            <a:ext cx="914400" cy="762000"/>
            <a:chOff x="4191000" y="3886200"/>
            <a:chExt cx="914400" cy="762000"/>
          </a:xfrm>
          <a:scene3d>
            <a:camera prst="isometricRightUp"/>
            <a:lightRig rig="threePt" dir="t"/>
          </a:scene3d>
        </p:grpSpPr>
        <p:sp>
          <p:nvSpPr>
            <p:cNvPr id="14" name="Rectangle 13"/>
            <p:cNvSpPr/>
            <p:nvPr/>
          </p:nvSpPr>
          <p:spPr bwMode="auto">
            <a:xfrm>
              <a:off x="4191000" y="3886200"/>
              <a:ext cx="914400" cy="762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p3d>
              <a:bevelT prst="relaxedInse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 rot="18900000">
              <a:off x="4343400" y="3951728"/>
              <a:ext cx="609600" cy="609600"/>
              <a:chOff x="2971800" y="3951728"/>
              <a:chExt cx="609600" cy="609600"/>
            </a:xfrm>
          </p:grpSpPr>
          <p:sp>
            <p:nvSpPr>
              <p:cNvPr id="15" name="Left-Right Arrow 14"/>
              <p:cNvSpPr/>
              <p:nvPr/>
            </p:nvSpPr>
            <p:spPr bwMode="auto">
              <a:xfrm>
                <a:off x="2971800" y="4114800"/>
                <a:ext cx="609600" cy="276606"/>
              </a:xfrm>
              <a:prstGeom prst="leftRightArrow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Left-Right Arrow 15"/>
              <p:cNvSpPr/>
              <p:nvPr/>
            </p:nvSpPr>
            <p:spPr bwMode="auto">
              <a:xfrm rot="5400000">
                <a:off x="2975224" y="4118225"/>
                <a:ext cx="609600" cy="276606"/>
              </a:xfrm>
              <a:prstGeom prst="leftRightArrow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31" name="Straight Arrow Connector 30"/>
          <p:cNvCxnSpPr/>
          <p:nvPr/>
        </p:nvCxnSpPr>
        <p:spPr bwMode="auto">
          <a:xfrm>
            <a:off x="3276600" y="4582672"/>
            <a:ext cx="1139375" cy="294128"/>
          </a:xfrm>
          <a:prstGeom prst="straightConnector1">
            <a:avLst/>
          </a:prstGeom>
          <a:noFill/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7239000" y="4582672"/>
            <a:ext cx="1139375" cy="294128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Left-Right Arrow 40"/>
          <p:cNvSpPr/>
          <p:nvPr/>
        </p:nvSpPr>
        <p:spPr bwMode="auto">
          <a:xfrm>
            <a:off x="2971800" y="4419600"/>
            <a:ext cx="609600" cy="276606"/>
          </a:xfrm>
          <a:prstGeom prst="left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RightUp"/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781800" y="4191000"/>
            <a:ext cx="914400" cy="762000"/>
            <a:chOff x="4191000" y="3886200"/>
            <a:chExt cx="914400" cy="762000"/>
          </a:xfrm>
          <a:solidFill>
            <a:srgbClr val="FFFF00"/>
          </a:solidFill>
          <a:scene3d>
            <a:camera prst="isometricRightUp"/>
            <a:lightRig rig="threePt" dir="t"/>
          </a:scene3d>
        </p:grpSpPr>
        <p:sp>
          <p:nvSpPr>
            <p:cNvPr id="47" name="Rectangle 46"/>
            <p:cNvSpPr/>
            <p:nvPr/>
          </p:nvSpPr>
          <p:spPr bwMode="auto">
            <a:xfrm>
              <a:off x="4191000" y="3886200"/>
              <a:ext cx="914400" cy="762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 rot="18900000">
              <a:off x="4343399" y="3951729"/>
              <a:ext cx="609600" cy="609600"/>
              <a:chOff x="2971800" y="3951727"/>
              <a:chExt cx="609600" cy="609600"/>
            </a:xfrm>
            <a:grpFill/>
          </p:grpSpPr>
          <p:sp>
            <p:nvSpPr>
              <p:cNvPr id="49" name="Left-Right Arrow 48"/>
              <p:cNvSpPr/>
              <p:nvPr/>
            </p:nvSpPr>
            <p:spPr bwMode="auto">
              <a:xfrm>
                <a:off x="2971800" y="4114800"/>
                <a:ext cx="609600" cy="276606"/>
              </a:xfrm>
              <a:prstGeom prst="leftRightArrow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Left-Right Arrow 49"/>
              <p:cNvSpPr/>
              <p:nvPr/>
            </p:nvSpPr>
            <p:spPr bwMode="auto">
              <a:xfrm rot="5400000">
                <a:off x="2975224" y="4118225"/>
                <a:ext cx="609600" cy="276606"/>
              </a:xfrm>
              <a:prstGeom prst="left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09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3334 0.046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25 0.044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34" repeatCount="indefinite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4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Utilization of Cryptography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Quantum Cryptography – </a:t>
            </a:r>
            <a:r>
              <a:rPr lang="en-US" dirty="0" smtClean="0"/>
              <a:t>Implementation of a key distribution gateway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binary code are translated through a </a:t>
            </a:r>
            <a:r>
              <a:rPr lang="en-US" dirty="0" err="1" smtClean="0"/>
              <a:t>serializer</a:t>
            </a:r>
            <a:r>
              <a:rPr lang="en-US" dirty="0" smtClean="0"/>
              <a:t>/</a:t>
            </a:r>
            <a:r>
              <a:rPr lang="en-US" dirty="0" err="1" smtClean="0"/>
              <a:t>deserializer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SerDes</a:t>
            </a:r>
            <a:r>
              <a:rPr lang="en-US" dirty="0" smtClean="0"/>
              <a:t>) and a field-programmable gate array (FPGA)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qubits</a:t>
            </a:r>
            <a:r>
              <a:rPr lang="en-US" dirty="0" smtClean="0"/>
              <a:t> … (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,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ea typeface="Wingdings"/>
                <a:cs typeface="Wingdings"/>
                <a:sym typeface="Wingdings"/>
              </a:rPr>
              <a:t>,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, and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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)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n the other side, photon detectors in FPGA/</a:t>
            </a:r>
            <a:r>
              <a:rPr lang="en-US" dirty="0" err="1" smtClean="0"/>
              <a:t>SerDes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binary code using XOR function.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B3AB51A7-1C0E-4391-8C50-0D127242F646}" type="slidenum">
              <a:rPr lang="en-US" smtClean="0"/>
              <a:pPr/>
              <a:t>49</a:t>
            </a:fld>
            <a:r>
              <a:rPr lang="en-US" smtClean="0"/>
              <a:t> -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200400"/>
            <a:ext cx="5410200" cy="3136675"/>
          </a:xfrm>
          <a:prstGeom prst="rect">
            <a:avLst/>
          </a:prstGeom>
        </p:spPr>
      </p:pic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1524000" y="6227802"/>
            <a:ext cx="6553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 smtClean="0">
                <a:solidFill>
                  <a:srgbClr val="003399"/>
                </a:solidFill>
              </a:rPr>
              <a:t>A. Mink, et. al., </a:t>
            </a:r>
            <a:r>
              <a:rPr lang="en-US" sz="1000" i="1" dirty="0" smtClean="0">
                <a:solidFill>
                  <a:srgbClr val="003399"/>
                </a:solidFill>
              </a:rPr>
              <a:t>High Speed Quantum Key Distribution System Supports One-Time Pad Encryption of Real-time Video</a:t>
            </a:r>
            <a:r>
              <a:rPr lang="en-US" sz="1000" dirty="0" smtClean="0">
                <a:solidFill>
                  <a:srgbClr val="003399"/>
                </a:solidFill>
              </a:rPr>
              <a:t>, </a:t>
            </a:r>
            <a:r>
              <a:rPr lang="en-US" sz="1000" dirty="0">
                <a:solidFill>
                  <a:srgbClr val="003399"/>
                </a:solidFill>
              </a:rPr>
              <a:t>2006 (http://w3.antd.nist.gov/pubs/Mink-SPIE-One-Time-Pad-6244_22.pdf</a:t>
            </a:r>
            <a:r>
              <a:rPr lang="en-US" sz="1000" dirty="0" smtClean="0">
                <a:solidFill>
                  <a:srgbClr val="003399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699912" y="637401"/>
            <a:ext cx="22916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http://youtu.be/</a:t>
            </a:r>
            <a:r>
              <a:rPr lang="en-US" dirty="0" smtClean="0">
                <a:hlinkClick r:id="rId3"/>
              </a:rPr>
              <a:t>ovQuFWA2BbU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07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Asymmetric Cryptography</a:t>
            </a:r>
          </a:p>
          <a:p>
            <a:pPr lvl="1"/>
            <a:r>
              <a:rPr lang="en-US" dirty="0" err="1" smtClean="0"/>
              <a:t>Diffie</a:t>
            </a:r>
            <a:r>
              <a:rPr lang="en-US" dirty="0" smtClean="0"/>
              <a:t>-Hellman Algorithm</a:t>
            </a:r>
          </a:p>
          <a:p>
            <a:pPr lvl="1"/>
            <a:r>
              <a:rPr lang="en-US" dirty="0" smtClean="0"/>
              <a:t>Factorization Algorithm</a:t>
            </a:r>
          </a:p>
          <a:p>
            <a:pPr lvl="1"/>
            <a:r>
              <a:rPr lang="en-US" dirty="0" smtClean="0"/>
              <a:t>Discrete Logarithm Algorithm</a:t>
            </a:r>
          </a:p>
          <a:p>
            <a:endParaRPr lang="en-US" dirty="0" smtClean="0"/>
          </a:p>
          <a:p>
            <a:r>
              <a:rPr lang="en-US" dirty="0" smtClean="0"/>
              <a:t>Hybrid Cryptography</a:t>
            </a:r>
          </a:p>
          <a:p>
            <a:pPr lvl="1"/>
            <a:r>
              <a:rPr lang="en-US" dirty="0" smtClean="0"/>
              <a:t>Make use of asymmetric cryptography to keep the ephemeral secret key secret.</a:t>
            </a:r>
          </a:p>
          <a:p>
            <a:pPr lvl="1"/>
            <a:r>
              <a:rPr lang="en-US" dirty="0" smtClean="0"/>
              <a:t>Make use of hash functions to ensure integrity and non-repudiation of the ephemeral secret key.</a:t>
            </a:r>
          </a:p>
          <a:p>
            <a:pPr lvl="1"/>
            <a:r>
              <a:rPr lang="en-US" dirty="0" smtClean="0"/>
              <a:t>Use the transported ephemeral secret key to perform bulk/ link encryption using symmetric cryptography.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B3AB51A7-1C0E-4391-8C50-0D127242F646}" type="slidenum">
              <a:rPr lang="en-US" smtClean="0"/>
              <a:pPr/>
              <a:t>5</a:t>
            </a:fld>
            <a:r>
              <a:rPr lang="en-US" smtClean="0"/>
              <a:t> -</a:t>
            </a:r>
            <a:endParaRPr lang="en-US"/>
          </a:p>
        </p:txBody>
      </p:sp>
      <p:pic>
        <p:nvPicPr>
          <p:cNvPr id="821250" name="Picture 2" descr="http://lh5.ggpht.com/kwesth/RbnPZ7dAJjI/AAAAAAAAAWw/eWiHIdRdcl4/1802-%20And.%20ludl%20120031012.jpg?imgmax=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1066800" cy="800101"/>
          </a:xfrm>
          <a:prstGeom prst="rect">
            <a:avLst/>
          </a:prstGeom>
          <a:noFill/>
        </p:spPr>
      </p:pic>
      <p:pic>
        <p:nvPicPr>
          <p:cNvPr id="821252" name="Picture 4" descr="Martin Hellman">
            <a:hlinkClick r:id="rId4" tooltip="Martin Hellma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295400"/>
            <a:ext cx="707571" cy="82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</a:t>
            </a:r>
            <a:br>
              <a:rPr lang="en-US" sz="1200" dirty="0" smtClean="0"/>
            </a:br>
            <a:r>
              <a:rPr lang="en-US" dirty="0" smtClean="0"/>
              <a:t>Quantum Cryptography – Key Distribution: BB84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7772400" cy="1371600"/>
          </a:xfrm>
        </p:spPr>
        <p:txBody>
          <a:bodyPr/>
          <a:lstStyle/>
          <a:p>
            <a:r>
              <a:rPr lang="en-US" dirty="0" smtClean="0"/>
              <a:t>Alice and Bob is going to exchange their public keys 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2775070"/>
              </p:ext>
            </p:extLst>
          </p:nvPr>
        </p:nvGraphicFramePr>
        <p:xfrm>
          <a:off x="457200" y="2438400"/>
          <a:ext cx="7772400" cy="419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</a:tblGrid>
              <a:tr h="28721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99"/>
                          </a:solidFill>
                        </a:rPr>
                        <a:t>Alice</a:t>
                      </a:r>
                      <a:endParaRPr lang="en-US" sz="1200" b="1" dirty="0">
                        <a:solidFill>
                          <a:srgbClr val="0033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99"/>
                          </a:solidFill>
                        </a:rPr>
                        <a:t>Bob</a:t>
                      </a:r>
                      <a:endParaRPr lang="en-US" sz="1200" b="1" dirty="0">
                        <a:solidFill>
                          <a:srgbClr val="0033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21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Scheme</a:t>
                      </a:r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Bit</a:t>
                      </a:r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Qubit</a:t>
                      </a:r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Detector</a:t>
                      </a:r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Which</a:t>
                      </a:r>
                      <a:r>
                        <a:rPr lang="en-US" sz="1200" b="1" baseline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 Detector?</a:t>
                      </a:r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Qubit</a:t>
                      </a:r>
                      <a:r>
                        <a:rPr lang="en-US" sz="1200" b="1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 Detected</a:t>
                      </a:r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Bit</a:t>
                      </a:r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Results</a:t>
                      </a:r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215"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Rectilinear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+</a:t>
                      </a:r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215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x</a:t>
                      </a:r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No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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215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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0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No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215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0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+</a:t>
                      </a:r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0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215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x</a:t>
                      </a:r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No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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No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215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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0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215"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Diagonal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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+</a:t>
                      </a:r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No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215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0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No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215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x</a:t>
                      </a:r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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215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0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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+</a:t>
                      </a:r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No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No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215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0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215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x</a:t>
                      </a:r>
                      <a:endParaRPr lang="en-US" sz="1200" b="1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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0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3399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0" dirty="0">
                        <a:solidFill>
                          <a:srgbClr val="003399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B3AB51A7-1C0E-4391-8C50-0D127242F646}" type="slidenum">
              <a:rPr lang="en-US" smtClean="0"/>
              <a:pPr/>
              <a:t>50</a:t>
            </a:fld>
            <a:r>
              <a:rPr lang="en-US" smtClean="0"/>
              <a:t> -</a:t>
            </a:r>
            <a:endParaRPr lang="en-US"/>
          </a:p>
        </p:txBody>
      </p:sp>
      <p:pic>
        <p:nvPicPr>
          <p:cNvPr id="11" name="Picture 4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11557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3037" y="1524000"/>
            <a:ext cx="12239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 bwMode="auto">
          <a:xfrm>
            <a:off x="3124200" y="1981200"/>
            <a:ext cx="1752600" cy="0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Text Box 90"/>
          <p:cNvSpPr txBox="1">
            <a:spLocks noChangeArrowheads="1"/>
          </p:cNvSpPr>
          <p:nvPr/>
        </p:nvSpPr>
        <p:spPr bwMode="auto">
          <a:xfrm rot="16200000">
            <a:off x="5970741" y="3401859"/>
            <a:ext cx="5530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 smtClean="0">
                <a:solidFill>
                  <a:srgbClr val="003399"/>
                </a:solidFill>
              </a:rPr>
              <a:t>W. Redmond, </a:t>
            </a:r>
            <a:r>
              <a:rPr lang="en-US" sz="1000" i="1" dirty="0" smtClean="0">
                <a:solidFill>
                  <a:srgbClr val="003399"/>
                </a:solidFill>
              </a:rPr>
              <a:t>Is the future of cryptography in </a:t>
            </a:r>
            <a:r>
              <a:rPr lang="en-US" sz="1000" i="1" dirty="0" err="1" smtClean="0">
                <a:solidFill>
                  <a:srgbClr val="003399"/>
                </a:solidFill>
              </a:rPr>
              <a:t>qubits</a:t>
            </a:r>
            <a:r>
              <a:rPr lang="en-US" sz="1000" i="1" dirty="0" smtClean="0">
                <a:solidFill>
                  <a:srgbClr val="003399"/>
                </a:solidFill>
              </a:rPr>
              <a:t>?</a:t>
            </a:r>
            <a:r>
              <a:rPr lang="en-US" sz="1000" dirty="0" smtClean="0">
                <a:solidFill>
                  <a:srgbClr val="003399"/>
                </a:solidFill>
              </a:rPr>
              <a:t>, SANS Institute InfoSec reading Room, </a:t>
            </a:r>
            <a:r>
              <a:rPr lang="en-US" sz="1000" dirty="0">
                <a:solidFill>
                  <a:srgbClr val="003399"/>
                </a:solidFill>
              </a:rPr>
              <a:t>2002 (http://</a:t>
            </a:r>
            <a:r>
              <a:rPr lang="en-US" sz="1000" dirty="0" err="1">
                <a:solidFill>
                  <a:srgbClr val="003399"/>
                </a:solidFill>
              </a:rPr>
              <a:t>www.sans.org</a:t>
            </a:r>
            <a:r>
              <a:rPr lang="en-US" sz="1000" dirty="0">
                <a:solidFill>
                  <a:srgbClr val="003399"/>
                </a:solidFill>
              </a:rPr>
              <a:t>/</a:t>
            </a:r>
            <a:r>
              <a:rPr lang="en-US" sz="1000" dirty="0" err="1">
                <a:solidFill>
                  <a:srgbClr val="003399"/>
                </a:solidFill>
              </a:rPr>
              <a:t>reading_room</a:t>
            </a:r>
            <a:r>
              <a:rPr lang="en-US" sz="1000" dirty="0">
                <a:solidFill>
                  <a:srgbClr val="003399"/>
                </a:solidFill>
              </a:rPr>
              <a:t>/whitepapers/</a:t>
            </a:r>
            <a:r>
              <a:rPr lang="en-US" sz="1000" dirty="0" err="1">
                <a:solidFill>
                  <a:srgbClr val="003399"/>
                </a:solidFill>
              </a:rPr>
              <a:t>vpns</a:t>
            </a:r>
            <a:r>
              <a:rPr lang="en-US" sz="1000" dirty="0">
                <a:solidFill>
                  <a:srgbClr val="003399"/>
                </a:solidFill>
              </a:rPr>
              <a:t>/future-cryptography-</a:t>
            </a:r>
            <a:r>
              <a:rPr lang="en-US" sz="1000" dirty="0" smtClean="0">
                <a:solidFill>
                  <a:srgbClr val="003399"/>
                </a:solidFill>
              </a:rPr>
              <a:t>qubits_885)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5600" y="152400"/>
            <a:ext cx="2229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http://youtu.be/</a:t>
            </a:r>
            <a:r>
              <a:rPr lang="en-US" dirty="0" smtClean="0">
                <a:hlinkClick r:id="rId5"/>
              </a:rPr>
              <a:t>UVzRbU6y7Ks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78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three secure e-mail standards?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What is the difference between PKI and PGP?</a:t>
            </a:r>
          </a:p>
          <a:p>
            <a:pPr lvl="1"/>
            <a:r>
              <a:rPr lang="en-US" dirty="0" smtClean="0"/>
              <a:t>PKI is based on…</a:t>
            </a:r>
          </a:p>
          <a:p>
            <a:pPr lvl="1"/>
            <a:r>
              <a:rPr lang="en-US" dirty="0" smtClean="0"/>
              <a:t>PGP is based on…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B3AB51A7-1C0E-4391-8C50-0D127242F646}" type="slidenum">
              <a:rPr lang="en-US" smtClean="0"/>
              <a:pPr/>
              <a:t>51</a:t>
            </a:fld>
            <a:r>
              <a:rPr lang="en-US" smtClean="0"/>
              <a:t> 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three secure e-mail standards?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6600"/>
                </a:solidFill>
              </a:rPr>
              <a:t>Privacy Enhanced Mail (PEM)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6600"/>
                </a:solidFill>
              </a:rPr>
              <a:t>Secure/Multipurpose Internet Mail Extension (S/MIME)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6600"/>
                </a:solidFill>
              </a:rPr>
              <a:t>Pretty Good Privacy (PGP)</a:t>
            </a:r>
          </a:p>
          <a:p>
            <a:endParaRPr lang="en-US" dirty="0" smtClean="0"/>
          </a:p>
          <a:p>
            <a:r>
              <a:rPr lang="en-US" dirty="0" smtClean="0"/>
              <a:t>What is the difference between PKI and PGP?</a:t>
            </a:r>
          </a:p>
          <a:p>
            <a:pPr lvl="1"/>
            <a:r>
              <a:rPr lang="en-US" dirty="0" smtClean="0"/>
              <a:t>PKI is based on “</a:t>
            </a:r>
            <a:r>
              <a:rPr lang="en-US" u="sng" dirty="0" smtClean="0">
                <a:solidFill>
                  <a:srgbClr val="FF6600"/>
                </a:solidFill>
              </a:rPr>
              <a:t>3</a:t>
            </a:r>
            <a:r>
              <a:rPr lang="en-US" u="sng" baseline="30000" dirty="0" smtClean="0">
                <a:solidFill>
                  <a:srgbClr val="FF6600"/>
                </a:solidFill>
              </a:rPr>
              <a:t>rd</a:t>
            </a:r>
            <a:r>
              <a:rPr lang="en-US" u="sng" dirty="0" smtClean="0">
                <a:solidFill>
                  <a:srgbClr val="FF6600"/>
                </a:solidFill>
              </a:rPr>
              <a:t> party of trust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PGP is based on “</a:t>
            </a:r>
            <a:r>
              <a:rPr lang="en-US" u="sng" dirty="0" smtClean="0">
                <a:solidFill>
                  <a:srgbClr val="FF6600"/>
                </a:solidFill>
              </a:rPr>
              <a:t>web of trusts</a:t>
            </a:r>
            <a:r>
              <a:rPr lang="en-US" dirty="0" smtClean="0"/>
              <a:t>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B3AB51A7-1C0E-4391-8C50-0D127242F646}" type="slidenum">
              <a:rPr lang="en-US" smtClean="0"/>
              <a:pPr/>
              <a:t>52</a:t>
            </a:fld>
            <a:r>
              <a:rPr lang="en-US" smtClean="0"/>
              <a:t> 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EA7E0831-AFD4-4A6D-9895-6457F4E8E694}" type="slidenum">
              <a:rPr lang="en-US"/>
              <a:pPr/>
              <a:t>53</a:t>
            </a:fld>
            <a:r>
              <a:rPr lang="en-US"/>
              <a:t> -</a:t>
            </a:r>
          </a:p>
        </p:txBody>
      </p:sp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Topics</a:t>
            </a:r>
            <a:r>
              <a:rPr lang="en-US"/>
              <a:t/>
            </a:r>
            <a:br>
              <a:rPr lang="en-US"/>
            </a:br>
            <a:r>
              <a:rPr lang="en-US"/>
              <a:t>Cryptography Domain – Part 2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Utilization of Cryptography</a:t>
            </a:r>
          </a:p>
          <a:p>
            <a:pPr lvl="1"/>
            <a:r>
              <a:rPr lang="en-US" dirty="0" smtClean="0"/>
              <a:t>Public Key Infrastructure (PKI)</a:t>
            </a:r>
          </a:p>
          <a:p>
            <a:pPr lvl="1"/>
            <a:r>
              <a:rPr lang="en-US" dirty="0" smtClean="0"/>
              <a:t>HTTP, S-HTTP, </a:t>
            </a:r>
            <a:r>
              <a:rPr lang="en-US" dirty="0" err="1" smtClean="0"/>
              <a:t>IPsec</a:t>
            </a:r>
            <a:r>
              <a:rPr lang="en-US" dirty="0" smtClean="0"/>
              <a:t>, SSH, SET</a:t>
            </a:r>
          </a:p>
          <a:p>
            <a:pPr lvl="1"/>
            <a:r>
              <a:rPr lang="en-US" dirty="0" smtClean="0"/>
              <a:t>Single Sign-On (SSO)</a:t>
            </a:r>
          </a:p>
          <a:p>
            <a:pPr lvl="1"/>
            <a:r>
              <a:rPr lang="en-US" dirty="0" smtClean="0"/>
              <a:t>Secured E-mail</a:t>
            </a:r>
          </a:p>
          <a:p>
            <a:pPr lvl="1"/>
            <a:r>
              <a:rPr lang="en-US" dirty="0" smtClean="0"/>
              <a:t>Quantum Cryptography</a:t>
            </a:r>
          </a:p>
          <a:p>
            <a:r>
              <a:rPr lang="en-US" dirty="0" smtClean="0"/>
              <a:t>Types of Crypto Attacks</a:t>
            </a:r>
          </a:p>
          <a:p>
            <a:pPr lvl="1"/>
            <a:r>
              <a:rPr lang="en-US" dirty="0" smtClean="0"/>
              <a:t>Cryptanalytic Attacks</a:t>
            </a:r>
          </a:p>
          <a:p>
            <a:pPr lvl="1"/>
            <a:r>
              <a:rPr lang="en-US" dirty="0" smtClean="0"/>
              <a:t>Cryptographic Attacks</a:t>
            </a:r>
          </a:p>
          <a:p>
            <a:r>
              <a:rPr lang="en-US" dirty="0" smtClean="0"/>
              <a:t>Discussion on export of crypto technologies</a:t>
            </a:r>
            <a:endParaRPr lang="en-US" dirty="0"/>
          </a:p>
        </p:txBody>
      </p:sp>
      <p:sp>
        <p:nvSpPr>
          <p:cNvPr id="770052" name="AutoShape 4"/>
          <p:cNvSpPr>
            <a:spLocks noChangeArrowheads="1"/>
          </p:cNvSpPr>
          <p:nvPr/>
        </p:nvSpPr>
        <p:spPr bwMode="auto">
          <a:xfrm>
            <a:off x="304800" y="3429000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972276BB-FF17-49AB-86F2-A7263E699650}" type="slidenum">
              <a:rPr lang="en-US"/>
              <a:pPr/>
              <a:t>54</a:t>
            </a:fld>
            <a:r>
              <a:rPr lang="en-US"/>
              <a:t> -</a:t>
            </a:r>
          </a:p>
        </p:txBody>
      </p:sp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 Attacks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Types of cryptanalytic attacks: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Ciphertext</a:t>
            </a:r>
            <a:r>
              <a:rPr lang="en-US" dirty="0"/>
              <a:t>-only attack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Known-plaintext attack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Chosen-plaintext attack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Chosen-</a:t>
            </a:r>
            <a:r>
              <a:rPr lang="en-US" dirty="0" err="1"/>
              <a:t>ciphertext</a:t>
            </a:r>
            <a:r>
              <a:rPr lang="en-US" dirty="0"/>
              <a:t> attack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Adaptive-chosen-plaintext attack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Adaptive-chosen-</a:t>
            </a:r>
            <a:r>
              <a:rPr lang="en-US" dirty="0" err="1"/>
              <a:t>ciphertext</a:t>
            </a:r>
            <a:r>
              <a:rPr lang="en-US" dirty="0"/>
              <a:t> attack</a:t>
            </a:r>
          </a:p>
          <a:p>
            <a:pPr>
              <a:lnSpc>
                <a:spcPct val="90000"/>
              </a:lnSpc>
            </a:pPr>
            <a:r>
              <a:rPr lang="en-US" dirty="0"/>
              <a:t>Types of cryptographic attacks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Brute-force attack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Symmetric block cipher attacks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Stream cipher attacks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Hash function attack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Message authentication code (MAC) attack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Birthday attack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Man-in-the-middle attack</a:t>
            </a:r>
          </a:p>
        </p:txBody>
      </p:sp>
      <p:sp>
        <p:nvSpPr>
          <p:cNvPr id="772100" name="Text Box 4"/>
          <p:cNvSpPr txBox="1">
            <a:spLocks noChangeArrowheads="1"/>
          </p:cNvSpPr>
          <p:nvPr/>
        </p:nvSpPr>
        <p:spPr bwMode="auto">
          <a:xfrm>
            <a:off x="1752600" y="6276301"/>
            <a:ext cx="5410200" cy="60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0099"/>
                </a:solidFill>
              </a:rPr>
              <a:t>Reference</a:t>
            </a:r>
            <a:r>
              <a:rPr lang="en-US" sz="1000" dirty="0" smtClean="0">
                <a:solidFill>
                  <a:srgbClr val="000099"/>
                </a:solidFill>
              </a:rPr>
              <a:t>: </a:t>
            </a:r>
          </a:p>
          <a:p>
            <a:pPr marL="171450" indent="-171450">
              <a:buFont typeface="Arial"/>
              <a:buChar char="•"/>
            </a:pPr>
            <a:r>
              <a:rPr lang="en-US" sz="1000" i="1" dirty="0" smtClean="0">
                <a:solidFill>
                  <a:srgbClr val="000099"/>
                </a:solidFill>
              </a:rPr>
              <a:t>Cryptography Engineering</a:t>
            </a:r>
            <a:r>
              <a:rPr lang="en-US" sz="1000" dirty="0" smtClean="0">
                <a:solidFill>
                  <a:srgbClr val="000099"/>
                </a:solidFill>
              </a:rPr>
              <a:t>, N. Ferguson, B. </a:t>
            </a:r>
            <a:r>
              <a:rPr lang="en-US" sz="1000" dirty="0" err="1" smtClean="0">
                <a:solidFill>
                  <a:srgbClr val="000099"/>
                </a:solidFill>
              </a:rPr>
              <a:t>Schneier</a:t>
            </a:r>
            <a:r>
              <a:rPr lang="en-US" sz="1000" dirty="0" smtClean="0">
                <a:solidFill>
                  <a:srgbClr val="000099"/>
                </a:solidFill>
              </a:rPr>
              <a:t>, T. Kohno, Wiley Publishing, 2010.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 smtClean="0">
                <a:solidFill>
                  <a:srgbClr val="000099"/>
                </a:solidFill>
              </a:rPr>
              <a:t>http</a:t>
            </a:r>
            <a:r>
              <a:rPr lang="en-US" sz="1000" dirty="0">
                <a:solidFill>
                  <a:srgbClr val="000099"/>
                </a:solidFill>
              </a:rPr>
              <a:t>://en.wikipedia.org/wiki/Category:Cryptographic_attacks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40D7353D-DDF3-481B-A3DE-7F2DB3F9E2B8}" type="slidenum">
              <a:rPr lang="en-US"/>
              <a:pPr/>
              <a:t>55</a:t>
            </a:fld>
            <a:r>
              <a:rPr lang="en-US"/>
              <a:t> -</a:t>
            </a:r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 Attacks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/>
              <a:t>Types of Cryptanalytic Attacks</a:t>
            </a:r>
            <a:r>
              <a:rPr lang="en-US" sz="1200" dirty="0"/>
              <a:t>… (1/2)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143000"/>
            <a:ext cx="7772400" cy="5410200"/>
          </a:xfrm>
        </p:spPr>
        <p:txBody>
          <a:bodyPr>
            <a:normAutofit/>
          </a:bodyPr>
          <a:lstStyle/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Ciphertext-only attack</a:t>
            </a:r>
            <a:r>
              <a:rPr lang="en-US" dirty="0" smtClean="0"/>
              <a:t> (or known-ciphertext attack)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Attacker has: ciphertext messages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Goal: discover the key</a:t>
            </a:r>
            <a:endParaRPr lang="en-US" sz="800" dirty="0" smtClean="0"/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Known-plaintext attack</a:t>
            </a:r>
            <a:r>
              <a:rPr lang="en-US" dirty="0" smtClean="0"/>
              <a:t> 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Attacker has: ciphertext </a:t>
            </a:r>
            <a:r>
              <a:rPr lang="en-US" dirty="0"/>
              <a:t>and </a:t>
            </a:r>
            <a:r>
              <a:rPr lang="en-US" dirty="0" smtClean="0"/>
              <a:t>plaintext messages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Goal: discover the key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Chosen-ciphertext attack</a:t>
            </a:r>
            <a:r>
              <a:rPr lang="en-US" dirty="0" smtClean="0"/>
              <a:t> 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Attacker selects: a series of same ciphertext messages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Goal: discover the key</a:t>
            </a:r>
            <a:endParaRPr lang="en-US" sz="800" dirty="0" smtClean="0"/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Chosen-plaintext attack</a:t>
            </a:r>
            <a:endParaRPr lang="en-US" dirty="0" smtClean="0"/>
          </a:p>
          <a:p>
            <a:pPr lvl="1">
              <a:buClr>
                <a:srgbClr val="003399"/>
              </a:buClr>
            </a:pPr>
            <a:r>
              <a:rPr lang="en-US" dirty="0" smtClean="0"/>
              <a:t>Attacker selects: a series of ciphertext </a:t>
            </a:r>
            <a:r>
              <a:rPr lang="en-US" dirty="0"/>
              <a:t>and </a:t>
            </a:r>
            <a:r>
              <a:rPr lang="en-US" dirty="0" smtClean="0"/>
              <a:t>corresponding plaintext messages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Goal: discover the key</a:t>
            </a:r>
            <a:endParaRPr lang="en-US" sz="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2600" y="6248400"/>
            <a:ext cx="5410200" cy="60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0099"/>
                </a:solidFill>
              </a:rPr>
              <a:t>Reference</a:t>
            </a:r>
            <a:r>
              <a:rPr lang="en-US" sz="1000" dirty="0" smtClean="0">
                <a:solidFill>
                  <a:srgbClr val="000099"/>
                </a:solidFill>
              </a:rPr>
              <a:t>: </a:t>
            </a:r>
          </a:p>
          <a:p>
            <a:pPr marL="171450" indent="-171450">
              <a:buFont typeface="Arial"/>
              <a:buChar char="•"/>
            </a:pPr>
            <a:r>
              <a:rPr lang="en-US" sz="1000" i="1" dirty="0" smtClean="0">
                <a:solidFill>
                  <a:srgbClr val="000099"/>
                </a:solidFill>
              </a:rPr>
              <a:t>Cryptography Engineering</a:t>
            </a:r>
            <a:r>
              <a:rPr lang="en-US" sz="1000" dirty="0" smtClean="0">
                <a:solidFill>
                  <a:srgbClr val="000099"/>
                </a:solidFill>
              </a:rPr>
              <a:t>, N. Ferguson, B. </a:t>
            </a:r>
            <a:r>
              <a:rPr lang="en-US" sz="1000" dirty="0" err="1" smtClean="0">
                <a:solidFill>
                  <a:srgbClr val="000099"/>
                </a:solidFill>
              </a:rPr>
              <a:t>Schneier</a:t>
            </a:r>
            <a:r>
              <a:rPr lang="en-US" sz="1000" dirty="0" smtClean="0">
                <a:solidFill>
                  <a:srgbClr val="000099"/>
                </a:solidFill>
              </a:rPr>
              <a:t>, T. Kohno, Wiley Publishing, 2010.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 smtClean="0">
                <a:solidFill>
                  <a:srgbClr val="000099"/>
                </a:solidFill>
              </a:rPr>
              <a:t>http</a:t>
            </a:r>
            <a:r>
              <a:rPr lang="en-US" sz="1000" dirty="0">
                <a:solidFill>
                  <a:srgbClr val="000099"/>
                </a:solidFill>
              </a:rPr>
              <a:t>://en.wikipedia.org/wiki/Category:Cryptographic_attacks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7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9B83F8EE-C398-4F7B-BAAB-D4F3ACAEDD2F}" type="slidenum">
              <a:rPr lang="en-US"/>
              <a:pPr/>
              <a:t>56</a:t>
            </a:fld>
            <a:r>
              <a:rPr lang="en-US"/>
              <a:t> -</a:t>
            </a:r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 Attacks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/>
              <a:t>Types of Cryptanalytic Attacks</a:t>
            </a:r>
            <a:r>
              <a:rPr lang="en-US" sz="1200" dirty="0"/>
              <a:t>… (2/2)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143000"/>
            <a:ext cx="7772400" cy="5410200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Adaptive-chosen-ciphertext </a:t>
            </a:r>
            <a:r>
              <a:rPr lang="en-US" u="sng" dirty="0">
                <a:solidFill>
                  <a:srgbClr val="FF6600"/>
                </a:solidFill>
              </a:rPr>
              <a:t>attack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Clr>
                <a:srgbClr val="003399"/>
              </a:buClr>
            </a:pPr>
            <a:r>
              <a:rPr lang="en-US" dirty="0" smtClean="0"/>
              <a:t>Attacker </a:t>
            </a:r>
            <a:r>
              <a:rPr lang="en-US" dirty="0"/>
              <a:t>is able to </a:t>
            </a:r>
            <a:r>
              <a:rPr lang="en-US" dirty="0" smtClean="0"/>
              <a:t>choose: </a:t>
            </a:r>
            <a:r>
              <a:rPr lang="en-US" dirty="0"/>
              <a:t>ciphertext sample dynamically, depending on previous outcomes of the </a:t>
            </a:r>
            <a:r>
              <a:rPr lang="en-US" dirty="0" smtClean="0"/>
              <a:t>attack.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Goal: discover key</a:t>
            </a:r>
            <a:endParaRPr lang="en-US" sz="1000" dirty="0" smtClean="0"/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Adaptive-chosen-plaintext attack</a:t>
            </a:r>
            <a:r>
              <a:rPr lang="en-US" dirty="0" smtClean="0"/>
              <a:t> 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Attacker choose: plaintext samples dynamically, and alter his or her choice based on the results of the previous operations.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Goal: discover key</a:t>
            </a:r>
            <a:endParaRPr lang="en-US" sz="8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6276301"/>
            <a:ext cx="5410200" cy="60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0099"/>
                </a:solidFill>
              </a:rPr>
              <a:t>Reference</a:t>
            </a:r>
            <a:r>
              <a:rPr lang="en-US" sz="1000" dirty="0" smtClean="0">
                <a:solidFill>
                  <a:srgbClr val="000099"/>
                </a:solidFill>
              </a:rPr>
              <a:t>: </a:t>
            </a:r>
          </a:p>
          <a:p>
            <a:pPr marL="171450" indent="-171450">
              <a:buFont typeface="Arial"/>
              <a:buChar char="•"/>
            </a:pPr>
            <a:r>
              <a:rPr lang="en-US" sz="1000" i="1" dirty="0" smtClean="0">
                <a:solidFill>
                  <a:srgbClr val="000099"/>
                </a:solidFill>
              </a:rPr>
              <a:t>Cryptography Engineering</a:t>
            </a:r>
            <a:r>
              <a:rPr lang="en-US" sz="1000" dirty="0" smtClean="0">
                <a:solidFill>
                  <a:srgbClr val="000099"/>
                </a:solidFill>
              </a:rPr>
              <a:t>, N. Ferguson, B. </a:t>
            </a:r>
            <a:r>
              <a:rPr lang="en-US" sz="1000" dirty="0" err="1" smtClean="0">
                <a:solidFill>
                  <a:srgbClr val="000099"/>
                </a:solidFill>
              </a:rPr>
              <a:t>Schneier</a:t>
            </a:r>
            <a:r>
              <a:rPr lang="en-US" sz="1000" dirty="0" smtClean="0">
                <a:solidFill>
                  <a:srgbClr val="000099"/>
                </a:solidFill>
              </a:rPr>
              <a:t>, T. Kohno, Wiley Publishing, 2010.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 smtClean="0">
                <a:solidFill>
                  <a:srgbClr val="000099"/>
                </a:solidFill>
              </a:rPr>
              <a:t>http</a:t>
            </a:r>
            <a:r>
              <a:rPr lang="en-US" sz="1000" dirty="0">
                <a:solidFill>
                  <a:srgbClr val="000099"/>
                </a:solidFill>
              </a:rPr>
              <a:t>://en.wikipedia.org/wiki/Category:Cryptographic_attacks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C4DDBA20-FE67-406A-8EA1-2771BF2F5C9C}" type="slidenum">
              <a:rPr lang="en-US"/>
              <a:pPr/>
              <a:t>57</a:t>
            </a:fld>
            <a:r>
              <a:rPr lang="en-US"/>
              <a:t> -</a:t>
            </a:r>
          </a:p>
        </p:txBody>
      </p:sp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 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</a:t>
            </a:r>
            <a:r>
              <a:rPr lang="en-US" dirty="0"/>
              <a:t>of Cryptographic Attacks</a:t>
            </a:r>
            <a:r>
              <a:rPr lang="en-US" sz="1200" dirty="0"/>
              <a:t>… (1/5)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2514600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Brute-force attack</a:t>
            </a:r>
            <a:endParaRPr lang="en-US"/>
          </a:p>
          <a:p>
            <a:pPr lvl="1">
              <a:buClr>
                <a:srgbClr val="003399"/>
              </a:buClr>
            </a:pPr>
            <a:r>
              <a:rPr lang="en-US"/>
              <a:t>Exhaustive search of possible combination (key) until the correct one is identified.</a:t>
            </a:r>
          </a:p>
          <a:p>
            <a:pPr lvl="1">
              <a:buClr>
                <a:srgbClr val="003399"/>
              </a:buClr>
            </a:pPr>
            <a:r>
              <a:rPr lang="en-US"/>
              <a:t>Can be </a:t>
            </a:r>
            <a:r>
              <a:rPr lang="en-US" u="sng">
                <a:solidFill>
                  <a:srgbClr val="FF6600"/>
                </a:solidFill>
              </a:rPr>
              <a:t>applied to any type of cipher</a:t>
            </a:r>
            <a:r>
              <a:rPr lang="en-US"/>
              <a:t> because the advance technologies in computing performance has made brute-force attacks practical against </a:t>
            </a:r>
            <a:r>
              <a:rPr lang="en-US" u="sng">
                <a:solidFill>
                  <a:srgbClr val="FF6600"/>
                </a:solidFill>
              </a:rPr>
              <a:t>keys</a:t>
            </a:r>
            <a:r>
              <a:rPr lang="en-US"/>
              <a:t> of a </a:t>
            </a:r>
            <a:r>
              <a:rPr lang="en-US" u="sng">
                <a:solidFill>
                  <a:srgbClr val="FF6600"/>
                </a:solidFill>
              </a:rPr>
              <a:t>fixed length</a:t>
            </a:r>
            <a:r>
              <a:rPr lang="en-US"/>
              <a:t>.</a:t>
            </a:r>
          </a:p>
        </p:txBody>
      </p:sp>
      <p:graphicFrame>
        <p:nvGraphicFramePr>
          <p:cNvPr id="776196" name="Group 4"/>
          <p:cNvGraphicFramePr>
            <a:graphicFrameLocks noGrp="1"/>
          </p:cNvGraphicFramePr>
          <p:nvPr>
            <p:ph sz="half" idx="2"/>
          </p:nvPr>
        </p:nvGraphicFramePr>
        <p:xfrm>
          <a:off x="1514475" y="3657600"/>
          <a:ext cx="6096000" cy="1523999"/>
        </p:xfrm>
        <a:graphic>
          <a:graphicData uri="http://schemas.openxmlformats.org/drawingml/2006/table">
            <a:tbl>
              <a:tblPr/>
              <a:tblGrid>
                <a:gridCol w="836613"/>
                <a:gridCol w="2689225"/>
                <a:gridCol w="2570162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Number of 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Brute Force Attack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7.2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1.2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54,800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3.4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1.5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19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1.15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5.2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57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614F06BD-B42D-4094-AB98-BC2F6B7F760C}" type="slidenum">
              <a:rPr lang="en-US"/>
              <a:pPr/>
              <a:t>58</a:t>
            </a:fld>
            <a:r>
              <a:rPr lang="en-US"/>
              <a:t> -</a:t>
            </a:r>
          </a:p>
        </p:txBody>
      </p:sp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 Attacks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</a:t>
            </a:r>
            <a:r>
              <a:rPr lang="en-US" dirty="0"/>
              <a:t>of Cryptographic Attacks</a:t>
            </a:r>
            <a:r>
              <a:rPr lang="en-US" sz="1200" dirty="0"/>
              <a:t>… (2/5)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Symmetric block cipher </a:t>
            </a:r>
            <a:r>
              <a:rPr lang="en-US" u="sng" dirty="0" smtClean="0">
                <a:solidFill>
                  <a:srgbClr val="FF6600"/>
                </a:solidFill>
              </a:rPr>
              <a:t>attacks</a:t>
            </a:r>
            <a:endParaRPr lang="en-US" u="sng" dirty="0">
              <a:solidFill>
                <a:srgbClr val="FF6600"/>
              </a:solidFill>
            </a:endParaRP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Differential cryptanalysis</a:t>
            </a:r>
            <a:r>
              <a:rPr lang="en-US" dirty="0"/>
              <a:t> – A </a:t>
            </a:r>
            <a:r>
              <a:rPr lang="en-US" u="sng" dirty="0" smtClean="0">
                <a:solidFill>
                  <a:srgbClr val="FF6600"/>
                </a:solidFill>
              </a:rPr>
              <a:t>chosen-plaintext attack</a:t>
            </a:r>
            <a:r>
              <a:rPr lang="en-US" dirty="0" smtClean="0"/>
              <a:t> that </a:t>
            </a:r>
            <a:r>
              <a:rPr lang="en-US" dirty="0"/>
              <a:t>relies on the analysis of the evolution of the differences between the two related plaintext samples as they are encrypted using the same key.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Linear cryptanalysis</a:t>
            </a:r>
            <a:r>
              <a:rPr lang="en-US" dirty="0"/>
              <a:t> – A </a:t>
            </a:r>
            <a:r>
              <a:rPr lang="en-US" u="sng" dirty="0">
                <a:solidFill>
                  <a:srgbClr val="FF6600"/>
                </a:solidFill>
              </a:rPr>
              <a:t>known-plaintext attack</a:t>
            </a:r>
            <a:r>
              <a:rPr lang="en-US" dirty="0"/>
              <a:t> using linear approximations to describe the behavior of the block cipher.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Weak keys</a:t>
            </a:r>
            <a:r>
              <a:rPr lang="en-US" dirty="0"/>
              <a:t> – Secret keys with a certain value for which the block cipher in question will exhibit certain regularities in encryption, or in other cases, a poor level of encryption.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Algebraic attacks</a:t>
            </a:r>
            <a:r>
              <a:rPr lang="en-US" dirty="0"/>
              <a:t> – A class of techniques that rely on the block ciphers exhibiting a high degree of mathematical structure</a:t>
            </a:r>
            <a:r>
              <a:rPr lang="en-US" dirty="0" smtClean="0"/>
              <a:t>. (i.e., “pattern”)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F49F07D9-F180-4773-BCEB-4A70D066810D}" type="slidenum">
              <a:rPr lang="en-US"/>
              <a:pPr/>
              <a:t>59</a:t>
            </a:fld>
            <a:r>
              <a:rPr lang="en-US"/>
              <a:t> -</a:t>
            </a:r>
          </a:p>
        </p:txBody>
      </p:sp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 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</a:t>
            </a:r>
            <a:r>
              <a:rPr lang="en-US" dirty="0"/>
              <a:t>of Cryptographic Attacks</a:t>
            </a:r>
            <a:r>
              <a:rPr lang="en-US" sz="1200" dirty="0"/>
              <a:t>… (3/5)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Stream cipher attacks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Reuse key attack</a:t>
            </a:r>
            <a:r>
              <a:rPr lang="en-US" dirty="0"/>
              <a:t> – if the same key is used twice (depth of two) or more.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Substitution attack</a:t>
            </a:r>
            <a:r>
              <a:rPr lang="en-US" dirty="0"/>
              <a:t> - Suppose an adversary knows the exact content of all or part of one of our messages. As a part of a man-in-the-middle attack, she can alter the content of the message without knowing the key, </a:t>
            </a:r>
            <a:r>
              <a:rPr lang="en-US" i="1" dirty="0"/>
              <a:t>K.</a:t>
            </a:r>
            <a:r>
              <a:rPr lang="en-US" dirty="0"/>
              <a:t> Say, for example, she knows a portion of the message contains the ASCII string </a:t>
            </a:r>
            <a:r>
              <a:rPr lang="en-US" i="1" dirty="0"/>
              <a:t>"$1000.00".</a:t>
            </a:r>
            <a:r>
              <a:rPr lang="en-US" dirty="0"/>
              <a:t> She can change that to </a:t>
            </a:r>
            <a:r>
              <a:rPr lang="en-US" i="1" dirty="0"/>
              <a:t>"$9500.00"</a:t>
            </a:r>
            <a:r>
              <a:rPr lang="en-US" dirty="0"/>
              <a:t> by </a:t>
            </a:r>
            <a:r>
              <a:rPr lang="en-US" dirty="0" err="1"/>
              <a:t>xor'ing</a:t>
            </a:r>
            <a:r>
              <a:rPr lang="en-US" dirty="0"/>
              <a:t> that portion of the ciphertext with the string: </a:t>
            </a:r>
            <a:r>
              <a:rPr lang="en-US" i="1" dirty="0"/>
              <a:t>"$1000.00" </a:t>
            </a:r>
            <a:r>
              <a:rPr lang="en-US" i="1" dirty="0" err="1"/>
              <a:t>xor</a:t>
            </a:r>
            <a:r>
              <a:rPr lang="en-US" i="1" dirty="0"/>
              <a:t> "$9500.00".</a:t>
            </a:r>
            <a:r>
              <a:rPr lang="en-US" dirty="0"/>
              <a:t> To see how this works, consider that the cipher text we send is just </a:t>
            </a:r>
            <a:r>
              <a:rPr lang="en-US" i="1" dirty="0"/>
              <a:t>C(K) </a:t>
            </a:r>
            <a:r>
              <a:rPr lang="en-US" dirty="0" smtClean="0">
                <a:solidFill>
                  <a:srgbClr val="FF0000"/>
                </a:solidFill>
                <a:latin typeface="Lucida Console" pitchFamily="49" charset="0"/>
              </a:rPr>
              <a:t>XOR</a:t>
            </a:r>
            <a:r>
              <a:rPr lang="en-US" i="1" dirty="0" smtClean="0"/>
              <a:t> </a:t>
            </a:r>
            <a:r>
              <a:rPr lang="en-US" i="1" dirty="0"/>
              <a:t>"$1000.00".</a:t>
            </a:r>
            <a:r>
              <a:rPr lang="en-US" dirty="0"/>
              <a:t> What she is creating is:</a:t>
            </a:r>
          </a:p>
          <a:p>
            <a:pPr lvl="2">
              <a:lnSpc>
                <a:spcPct val="90000"/>
              </a:lnSpc>
              <a:buClr>
                <a:srgbClr val="003399"/>
              </a:buClr>
            </a:pPr>
            <a:r>
              <a:rPr lang="en-US" i="1" dirty="0">
                <a:solidFill>
                  <a:srgbClr val="000099"/>
                </a:solidFill>
              </a:rPr>
              <a:t>C(K)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Lucida Console" pitchFamily="49" charset="0"/>
              </a:rPr>
              <a:t>XOR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i="1" dirty="0">
                <a:solidFill>
                  <a:srgbClr val="000099"/>
                </a:solidFill>
              </a:rPr>
              <a:t>"$1000.00" </a:t>
            </a:r>
            <a:r>
              <a:rPr lang="en-US" dirty="0">
                <a:solidFill>
                  <a:srgbClr val="FF0000"/>
                </a:solidFill>
                <a:latin typeface="Lucida Console" pitchFamily="49" charset="0"/>
              </a:rPr>
              <a:t>XOR</a:t>
            </a:r>
            <a:r>
              <a:rPr lang="en-US" i="1" dirty="0">
                <a:solidFill>
                  <a:srgbClr val="000099"/>
                </a:solidFill>
              </a:rPr>
              <a:t> "$1000.00" </a:t>
            </a:r>
            <a:r>
              <a:rPr lang="en-US" dirty="0">
                <a:solidFill>
                  <a:srgbClr val="FF0000"/>
                </a:solidFill>
                <a:latin typeface="Lucida Console" pitchFamily="49" charset="0"/>
              </a:rPr>
              <a:t>XOR</a:t>
            </a:r>
            <a:r>
              <a:rPr lang="en-US" i="1" dirty="0">
                <a:solidFill>
                  <a:srgbClr val="000099"/>
                </a:solidFill>
              </a:rPr>
              <a:t> "$9500.00" = C(K) </a:t>
            </a:r>
            <a:r>
              <a:rPr lang="en-US" dirty="0">
                <a:solidFill>
                  <a:srgbClr val="FF0000"/>
                </a:solidFill>
                <a:latin typeface="Lucida Console" pitchFamily="49" charset="0"/>
              </a:rPr>
              <a:t>XOR</a:t>
            </a:r>
            <a:r>
              <a:rPr lang="en-US" i="1" dirty="0">
                <a:solidFill>
                  <a:srgbClr val="000099"/>
                </a:solidFill>
              </a:rPr>
              <a:t> "$9500.00"</a:t>
            </a:r>
            <a:r>
              <a:rPr lang="en-US" dirty="0">
                <a:solidFill>
                  <a:srgbClr val="000099"/>
                </a:solidFill>
              </a:rPr>
              <a:t> .</a:t>
            </a:r>
          </a:p>
          <a:p>
            <a:pPr lvl="1">
              <a:lnSpc>
                <a:spcPct val="90000"/>
              </a:lnSpc>
              <a:buClr>
                <a:srgbClr val="003399"/>
              </a:buClr>
              <a:buFontTx/>
              <a:buNone/>
            </a:pPr>
            <a:r>
              <a:rPr lang="en-US" dirty="0"/>
              <a:t>	which is what our ciphertext would have been if $9500 were the correct amount.</a:t>
            </a:r>
          </a:p>
        </p:txBody>
      </p:sp>
      <p:sp>
        <p:nvSpPr>
          <p:cNvPr id="780292" name="Text Box 4"/>
          <p:cNvSpPr txBox="1">
            <a:spLocks noChangeArrowheads="1"/>
          </p:cNvSpPr>
          <p:nvPr/>
        </p:nvSpPr>
        <p:spPr bwMode="auto">
          <a:xfrm>
            <a:off x="4038600" y="6400800"/>
            <a:ext cx="36375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dirty="0">
                <a:solidFill>
                  <a:srgbClr val="003399"/>
                </a:solidFill>
              </a:rPr>
              <a:t>http://en.wikipedia.org/wiki/Stream_cipher_attack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on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Utilization of Cryptography</a:t>
            </a:r>
          </a:p>
          <a:p>
            <a:pPr lvl="1"/>
            <a:r>
              <a:rPr lang="en-US" dirty="0" smtClean="0"/>
              <a:t>Public Key Infrastructure (PKI)</a:t>
            </a:r>
          </a:p>
          <a:p>
            <a:pPr lvl="1"/>
            <a:r>
              <a:rPr lang="en-US" dirty="0" smtClean="0"/>
              <a:t>HTTP, S-HTTP, </a:t>
            </a:r>
            <a:r>
              <a:rPr lang="en-US" dirty="0" err="1" smtClean="0"/>
              <a:t>IPsec</a:t>
            </a:r>
            <a:r>
              <a:rPr lang="en-US" dirty="0" smtClean="0"/>
              <a:t>, SSH, SET</a:t>
            </a:r>
          </a:p>
          <a:p>
            <a:pPr lvl="1"/>
            <a:r>
              <a:rPr lang="en-US" dirty="0" smtClean="0"/>
              <a:t>Single Sign-On (SSO)</a:t>
            </a:r>
          </a:p>
          <a:p>
            <a:pPr lvl="1"/>
            <a:r>
              <a:rPr lang="en-US" dirty="0" smtClean="0"/>
              <a:t>Secured E-mail</a:t>
            </a:r>
          </a:p>
          <a:p>
            <a:r>
              <a:rPr lang="en-US" dirty="0" smtClean="0"/>
              <a:t>Types of Crypto Attacks</a:t>
            </a:r>
          </a:p>
          <a:p>
            <a:pPr lvl="1"/>
            <a:r>
              <a:rPr lang="en-US" dirty="0" err="1" smtClean="0"/>
              <a:t>Cryptoanalytic</a:t>
            </a:r>
            <a:r>
              <a:rPr lang="en-US" dirty="0" smtClean="0"/>
              <a:t> Attacks</a:t>
            </a:r>
          </a:p>
          <a:p>
            <a:pPr lvl="1"/>
            <a:r>
              <a:rPr lang="en-US" dirty="0" smtClean="0"/>
              <a:t>Cryptographic Attacks</a:t>
            </a:r>
          </a:p>
          <a:p>
            <a:r>
              <a:rPr lang="en-US" dirty="0" smtClean="0"/>
              <a:t>Discussion on export of crypto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B3AB51A7-1C0E-4391-8C50-0D127242F646}" type="slidenum">
              <a:rPr lang="en-US" smtClean="0"/>
              <a:pPr/>
              <a:t>6</a:t>
            </a:fld>
            <a:r>
              <a:rPr lang="en-US" smtClean="0"/>
              <a:t> 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 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</a:t>
            </a:r>
            <a:r>
              <a:rPr lang="en-US" dirty="0"/>
              <a:t>of Cryptographic Attacks</a:t>
            </a:r>
            <a:r>
              <a:rPr lang="en-US" sz="1200" dirty="0"/>
              <a:t>… (4/5)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Hash function attack</a:t>
            </a:r>
          </a:p>
          <a:p>
            <a:pPr lvl="1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Brute-force attack</a:t>
            </a:r>
            <a:r>
              <a:rPr lang="en-US" dirty="0" smtClean="0"/>
              <a:t>. Attacker </a:t>
            </a:r>
            <a:r>
              <a:rPr lang="en-US" dirty="0"/>
              <a:t>chooses random inputs to the hash function until a targeted output is produced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Differential attack</a:t>
            </a:r>
            <a:r>
              <a:rPr lang="en-US" dirty="0"/>
              <a:t>.  Attacker uses the difference in term of integer modular subtraction as inputs to MD5 until a targeted output is produced</a:t>
            </a:r>
            <a:r>
              <a:rPr lang="en-US" dirty="0" smtClean="0"/>
              <a:t>.</a:t>
            </a:r>
            <a:endParaRPr lang="en-US" dirty="0"/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Message authentication code (MAC) attack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Unlike digital signature, MAC value is generated and verified using same secret key (i.e. symmetric).  Attacker performs </a:t>
            </a:r>
            <a:r>
              <a:rPr lang="en-US" u="sng" dirty="0">
                <a:solidFill>
                  <a:srgbClr val="FF6600"/>
                </a:solidFill>
              </a:rPr>
              <a:t>chosen-plaintext attack</a:t>
            </a:r>
            <a:r>
              <a:rPr lang="en-US" dirty="0"/>
              <a:t> on MAC to find the secret key.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C945F7F5-8BDC-4866-B3ED-85022EBC9C55}" type="slidenum">
              <a:rPr lang="en-US"/>
              <a:pPr/>
              <a:t>60</a:t>
            </a:fld>
            <a:r>
              <a:rPr lang="en-US"/>
              <a:t> -</a:t>
            </a:r>
          </a:p>
        </p:txBody>
      </p:sp>
      <p:sp>
        <p:nvSpPr>
          <p:cNvPr id="782340" name="Text Box 4"/>
          <p:cNvSpPr txBox="1">
            <a:spLocks noChangeArrowheads="1"/>
          </p:cNvSpPr>
          <p:nvPr/>
        </p:nvSpPr>
        <p:spPr bwMode="auto">
          <a:xfrm>
            <a:off x="3124200" y="600069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i="1" dirty="0">
                <a:solidFill>
                  <a:srgbClr val="003399"/>
                </a:solidFill>
              </a:rPr>
              <a:t>How to Break MD5 and Other Hash Functions</a:t>
            </a:r>
            <a:r>
              <a:rPr lang="en-US" sz="1000" dirty="0">
                <a:solidFill>
                  <a:srgbClr val="003399"/>
                </a:solidFill>
              </a:rPr>
              <a:t>, </a:t>
            </a:r>
            <a:r>
              <a:rPr lang="en-US" sz="1000" dirty="0" err="1">
                <a:solidFill>
                  <a:srgbClr val="003399"/>
                </a:solidFill>
              </a:rPr>
              <a:t>Xiaoyun</a:t>
            </a:r>
            <a:r>
              <a:rPr lang="en-US" sz="1000" dirty="0">
                <a:solidFill>
                  <a:srgbClr val="003399"/>
                </a:solidFill>
              </a:rPr>
              <a:t> Wang and </a:t>
            </a:r>
            <a:r>
              <a:rPr lang="en-US" sz="1000" dirty="0" err="1">
                <a:solidFill>
                  <a:srgbClr val="003399"/>
                </a:solidFill>
              </a:rPr>
              <a:t>Hongbo</a:t>
            </a:r>
            <a:r>
              <a:rPr lang="en-US" sz="1000" dirty="0">
                <a:solidFill>
                  <a:srgbClr val="003399"/>
                </a:solidFill>
              </a:rPr>
              <a:t> Yu, Shandong University,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F65CE69A-56A9-4C5A-9F20-FEE837734460}" type="slidenum">
              <a:rPr lang="en-US"/>
              <a:pPr/>
              <a:t>61</a:t>
            </a:fld>
            <a:r>
              <a:rPr lang="en-US"/>
              <a:t> -</a:t>
            </a:r>
          </a:p>
        </p:txBody>
      </p:sp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 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</a:t>
            </a:r>
            <a:r>
              <a:rPr lang="en-US" dirty="0"/>
              <a:t>of Cryptographic Attacks</a:t>
            </a:r>
            <a:r>
              <a:rPr lang="en-US" sz="1200" dirty="0"/>
              <a:t>… (5/5)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3733800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Birthday attack</a:t>
            </a:r>
            <a:endParaRPr lang="en-US" dirty="0"/>
          </a:p>
          <a:p>
            <a:pPr lvl="1">
              <a:buClr>
                <a:srgbClr val="003399"/>
              </a:buClr>
            </a:pPr>
            <a:r>
              <a:rPr lang="en-US" dirty="0"/>
              <a:t>A class of brute-force attack used against hashing functions </a:t>
            </a:r>
            <a:r>
              <a:rPr lang="en-US" u="sng" dirty="0">
                <a:solidFill>
                  <a:srgbClr val="FF6600"/>
                </a:solidFill>
              </a:rPr>
              <a:t>based on birthday paradox</a:t>
            </a:r>
            <a:r>
              <a:rPr lang="en-US" dirty="0"/>
              <a:t>: probability that two or more people in a group of 23 share the same birthday is greater than 50%.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Attacker is to find two messages with the same digest value instead of matching a specific value.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Man-in-the-middle attack</a:t>
            </a:r>
            <a:endParaRPr lang="en-US" dirty="0"/>
          </a:p>
          <a:p>
            <a:pPr lvl="1">
              <a:buClr>
                <a:srgbClr val="003399"/>
              </a:buClr>
            </a:pPr>
            <a:r>
              <a:rPr lang="en-US" dirty="0"/>
              <a:t>Relevant for cryptographic </a:t>
            </a:r>
            <a:br>
              <a:rPr lang="en-US" dirty="0"/>
            </a:br>
            <a:r>
              <a:rPr lang="en-US" dirty="0"/>
              <a:t>communications and key </a:t>
            </a:r>
            <a:br>
              <a:rPr lang="en-US" dirty="0"/>
            </a:br>
            <a:r>
              <a:rPr lang="en-US" dirty="0"/>
              <a:t>exchange protocols.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Attacker is between two </a:t>
            </a:r>
            <a:br>
              <a:rPr lang="en-US" dirty="0"/>
            </a:br>
            <a:r>
              <a:rPr lang="en-US" dirty="0"/>
              <a:t>internetworking entities on a </a:t>
            </a:r>
            <a:br>
              <a:rPr lang="en-US" dirty="0"/>
            </a:br>
            <a:r>
              <a:rPr lang="en-US" dirty="0"/>
              <a:t>communications line. (i.e. a proxy.)</a:t>
            </a:r>
          </a:p>
          <a:p>
            <a:endParaRPr lang="en-US" sz="2000" dirty="0"/>
          </a:p>
        </p:txBody>
      </p:sp>
      <p:graphicFrame>
        <p:nvGraphicFramePr>
          <p:cNvPr id="78438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4092575"/>
          <a:ext cx="28956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411" name="Visio" r:id="rId4" imgW="4783515" imgH="2680335" progId="Visio.Drawing.11">
                  <p:embed/>
                </p:oleObj>
              </mc:Choice>
              <mc:Fallback>
                <p:oleObj name="Visio" r:id="rId4" imgW="4783515" imgH="2680335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92575"/>
                        <a:ext cx="289560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4389" name="Text Box 5"/>
          <p:cNvSpPr txBox="1">
            <a:spLocks noChangeArrowheads="1"/>
          </p:cNvSpPr>
          <p:nvPr/>
        </p:nvSpPr>
        <p:spPr bwMode="auto">
          <a:xfrm>
            <a:off x="4633913" y="6400800"/>
            <a:ext cx="3275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dirty="0">
                <a:solidFill>
                  <a:srgbClr val="003399"/>
                </a:solidFill>
              </a:rPr>
              <a:t>http://en.wikipedia.org/wiki/Birthday_attack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5334000"/>
          </a:xfrm>
        </p:spPr>
        <p:txBody>
          <a:bodyPr/>
          <a:lstStyle/>
          <a:p>
            <a:r>
              <a:rPr lang="en-US" dirty="0" smtClean="0"/>
              <a:t>Name the type of cryptanalytic attack where the attacker uses ciphertext and plaintext messages to discover the key?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6600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Name the type of cryptanalytic attack where the attacker selects a series of ciphertext and corresponding plaintext messages to discover the key?</a:t>
            </a:r>
          </a:p>
          <a:p>
            <a:pPr lvl="1"/>
            <a:r>
              <a:rPr lang="en-US" dirty="0" smtClean="0"/>
              <a:t> </a:t>
            </a:r>
            <a:endParaRPr lang="en-US" u="sng" dirty="0" smtClean="0">
              <a:solidFill>
                <a:srgbClr val="FF66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7A932A44-2AF0-4C86-9C64-B7E0CF9EDE8D}" type="slidenum">
              <a:rPr lang="en-US" smtClean="0"/>
              <a:pPr/>
              <a:t>62</a:t>
            </a:fld>
            <a:r>
              <a:rPr lang="en-US" smtClean="0"/>
              <a:t> 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5334000"/>
          </a:xfrm>
        </p:spPr>
        <p:txBody>
          <a:bodyPr/>
          <a:lstStyle/>
          <a:p>
            <a:r>
              <a:rPr lang="en-US" dirty="0" smtClean="0"/>
              <a:t>Name the type of cryptanalytic attack where the attacker uses ciphertext and plaintext messages to discover the key?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6600"/>
                </a:solidFill>
              </a:rPr>
              <a:t>Known-plaintext attack</a:t>
            </a:r>
          </a:p>
          <a:p>
            <a:endParaRPr lang="en-US" dirty="0" smtClean="0"/>
          </a:p>
          <a:p>
            <a:r>
              <a:rPr lang="en-US" dirty="0" smtClean="0"/>
              <a:t>Name the type of cryptanalytic attack where the attacker selects a series of ciphertext and corresponding plaintext messages to discover the key?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6600"/>
                </a:solidFill>
              </a:rPr>
              <a:t>Chosen-plaintext attack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B3AB51A7-1C0E-4391-8C50-0D127242F646}" type="slidenum">
              <a:rPr lang="en-US" smtClean="0"/>
              <a:pPr/>
              <a:t>63</a:t>
            </a:fld>
            <a:r>
              <a:rPr lang="en-US" smtClean="0"/>
              <a:t> 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8389E4B8-25D9-403A-81F9-47AE0CE55496}" type="slidenum">
              <a:rPr lang="en-US"/>
              <a:pPr/>
              <a:t>64</a:t>
            </a:fld>
            <a:r>
              <a:rPr lang="en-US"/>
              <a:t> -</a:t>
            </a:r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Questions: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Brute-force </a:t>
            </a:r>
            <a:r>
              <a:rPr lang="en-US" dirty="0"/>
              <a:t>attack is what type of attack?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Birthday attack is what type of attack?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In attacking the symmetric block cipher, differential cryptanalysis is what type of attack?</a:t>
            </a:r>
          </a:p>
          <a:p>
            <a:pPr lvl="1"/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35B3AB8B-7BE1-47DE-A794-BBBDBB728A0E}" type="slidenum">
              <a:rPr lang="en-US"/>
              <a:pPr/>
              <a:t>65</a:t>
            </a:fld>
            <a:r>
              <a:rPr lang="en-US"/>
              <a:t> -</a:t>
            </a:r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Answers: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Brute-force </a:t>
            </a:r>
            <a:r>
              <a:rPr lang="en-US" dirty="0"/>
              <a:t>attack is what type of attack?</a:t>
            </a:r>
          </a:p>
          <a:p>
            <a:pPr lvl="1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Cryptographic </a:t>
            </a:r>
            <a:r>
              <a:rPr lang="en-US" u="sng" dirty="0">
                <a:solidFill>
                  <a:srgbClr val="FF6600"/>
                </a:solidFill>
              </a:rPr>
              <a:t>attack</a:t>
            </a:r>
            <a:r>
              <a:rPr lang="en-US" dirty="0"/>
              <a:t>.</a:t>
            </a:r>
          </a:p>
          <a:p>
            <a:pPr>
              <a:buClr>
                <a:srgbClr val="003399"/>
              </a:buClr>
            </a:pPr>
            <a:endParaRPr lang="en-US" dirty="0"/>
          </a:p>
          <a:p>
            <a:pPr>
              <a:buClr>
                <a:srgbClr val="003399"/>
              </a:buClr>
            </a:pPr>
            <a:r>
              <a:rPr lang="en-US" dirty="0"/>
              <a:t>Birthday attack is what type of attack?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Cryptographic attack</a:t>
            </a:r>
            <a:r>
              <a:rPr lang="en-US" dirty="0"/>
              <a:t>.</a:t>
            </a:r>
          </a:p>
          <a:p>
            <a:pPr>
              <a:buClr>
                <a:srgbClr val="003399"/>
              </a:buClr>
            </a:pPr>
            <a:endParaRPr lang="en-US" dirty="0"/>
          </a:p>
          <a:p>
            <a:pPr>
              <a:buClr>
                <a:srgbClr val="003399"/>
              </a:buClr>
            </a:pPr>
            <a:r>
              <a:rPr lang="en-US" dirty="0"/>
              <a:t>In attacking the symmetric block cipher, differential cryptanalysis is what type of attack?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Cryptographic attack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A9280CDC-39A8-42C0-9C9E-D468A54FBB11}" type="slidenum">
              <a:rPr lang="en-US"/>
              <a:pPr/>
              <a:t>66</a:t>
            </a:fld>
            <a:r>
              <a:rPr lang="en-US"/>
              <a:t> -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Topics</a:t>
            </a:r>
            <a:r>
              <a:rPr lang="en-US"/>
              <a:t/>
            </a:r>
            <a:br>
              <a:rPr lang="en-US"/>
            </a:br>
            <a:r>
              <a:rPr lang="en-US"/>
              <a:t>Cryptography Domain – Part 2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Utilization of Cryptography</a:t>
            </a:r>
          </a:p>
          <a:p>
            <a:pPr lvl="1"/>
            <a:r>
              <a:rPr lang="en-US" dirty="0" smtClean="0"/>
              <a:t>Public Key Infrastructure (PKI)</a:t>
            </a:r>
          </a:p>
          <a:p>
            <a:pPr lvl="1"/>
            <a:r>
              <a:rPr lang="en-US" dirty="0" smtClean="0"/>
              <a:t>HTTP, S-HTTP, </a:t>
            </a:r>
            <a:r>
              <a:rPr lang="en-US" dirty="0" err="1" smtClean="0"/>
              <a:t>IPsec</a:t>
            </a:r>
            <a:r>
              <a:rPr lang="en-US" dirty="0" smtClean="0"/>
              <a:t>, SSH, SET</a:t>
            </a:r>
          </a:p>
          <a:p>
            <a:pPr lvl="1"/>
            <a:r>
              <a:rPr lang="en-US" dirty="0" smtClean="0"/>
              <a:t>Single Sign-On (SSO)</a:t>
            </a:r>
          </a:p>
          <a:p>
            <a:pPr lvl="1"/>
            <a:r>
              <a:rPr lang="en-US" dirty="0" smtClean="0"/>
              <a:t>Secured E-mail</a:t>
            </a:r>
          </a:p>
          <a:p>
            <a:r>
              <a:rPr lang="en-US" dirty="0" smtClean="0"/>
              <a:t>Types of Crypto Attacks</a:t>
            </a:r>
          </a:p>
          <a:p>
            <a:pPr lvl="1"/>
            <a:r>
              <a:rPr lang="en-US" dirty="0" smtClean="0"/>
              <a:t>Cryptanalytic Attacks</a:t>
            </a:r>
          </a:p>
          <a:p>
            <a:pPr lvl="1"/>
            <a:r>
              <a:rPr lang="en-US" dirty="0" smtClean="0"/>
              <a:t>Cryptographic Attacks</a:t>
            </a:r>
          </a:p>
          <a:p>
            <a:r>
              <a:rPr lang="en-US" dirty="0" smtClean="0"/>
              <a:t>Discussion on export of crypto technologies</a:t>
            </a:r>
            <a:endParaRPr lang="en-US" dirty="0"/>
          </a:p>
        </p:txBody>
      </p:sp>
      <p:sp>
        <p:nvSpPr>
          <p:cNvPr id="786436" name="AutoShape 4"/>
          <p:cNvSpPr>
            <a:spLocks noChangeArrowheads="1"/>
          </p:cNvSpPr>
          <p:nvPr/>
        </p:nvSpPr>
        <p:spPr bwMode="auto">
          <a:xfrm>
            <a:off x="304800" y="4217894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0C66E947-55E1-4074-AD4F-3AE38ABCD10A}" type="slidenum">
              <a:rPr lang="en-US"/>
              <a:pPr/>
              <a:t>67</a:t>
            </a:fld>
            <a:r>
              <a:rPr lang="en-US"/>
              <a:t> -</a:t>
            </a:r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Export Issues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486400"/>
          </a:xfrm>
        </p:spPr>
        <p:txBody>
          <a:bodyPr/>
          <a:lstStyle/>
          <a:p>
            <a:r>
              <a:rPr lang="en-US"/>
              <a:t>Coordinating Committee for Multilateral Export Controls (</a:t>
            </a:r>
            <a:r>
              <a:rPr lang="en-US" u="sng">
                <a:solidFill>
                  <a:srgbClr val="FF6600"/>
                </a:solidFill>
              </a:rPr>
              <a:t>COCOM</a:t>
            </a:r>
            <a:r>
              <a:rPr lang="en-US"/>
              <a:t>)</a:t>
            </a:r>
          </a:p>
          <a:p>
            <a:pPr lvl="1"/>
            <a:r>
              <a:rPr lang="en-US"/>
              <a:t>17 member nations, dissolved in March 1994.</a:t>
            </a:r>
          </a:p>
          <a:p>
            <a:pPr lvl="1"/>
            <a:r>
              <a:rPr lang="en-US"/>
              <a:t>Maintained International Industrial List &amp; International Munitions List.  To prevent export of cryptography to “dangerous” countries.</a:t>
            </a:r>
          </a:p>
          <a:p>
            <a:pPr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Wassenaar Arrangement</a:t>
            </a:r>
            <a:r>
              <a:rPr lang="en-US"/>
              <a:t> on Export Controls for Conventional Arms and Dual-Use Goods and Technologies (1995)</a:t>
            </a:r>
          </a:p>
          <a:p>
            <a:pPr lvl="1">
              <a:buClr>
                <a:srgbClr val="003399"/>
              </a:buClr>
            </a:pPr>
            <a:r>
              <a:rPr lang="en-US"/>
              <a:t>December 1998, 33 nations has agree to restrict export of crypto products based on key length. (56-bit for symmetric, 512-bit for asymmetric)</a:t>
            </a:r>
          </a:p>
          <a:p>
            <a:pPr lvl="1">
              <a:buClr>
                <a:srgbClr val="003399"/>
              </a:buClr>
            </a:pPr>
            <a:r>
              <a:rPr lang="en-US"/>
              <a:t>Products that use encryption to protect intellectual property (e.g. DVDs) is relaxed.</a:t>
            </a:r>
          </a:p>
          <a:p>
            <a:pPr lvl="1">
              <a:buClr>
                <a:srgbClr val="003399"/>
              </a:buClr>
            </a:pPr>
            <a:r>
              <a:rPr lang="en-US"/>
              <a:t>Export of all other crypto require license.</a:t>
            </a:r>
          </a:p>
        </p:txBody>
      </p:sp>
      <p:sp>
        <p:nvSpPr>
          <p:cNvPr id="788484" name="Text Box 4"/>
          <p:cNvSpPr txBox="1">
            <a:spLocks noChangeArrowheads="1"/>
          </p:cNvSpPr>
          <p:nvPr/>
        </p:nvSpPr>
        <p:spPr bwMode="auto">
          <a:xfrm>
            <a:off x="4876800" y="6535579"/>
            <a:ext cx="33041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i="1" dirty="0">
                <a:solidFill>
                  <a:srgbClr val="003399"/>
                </a:solidFill>
              </a:rPr>
              <a:t>Official (ISC)</a:t>
            </a:r>
            <a:r>
              <a:rPr lang="en-US" sz="1000" i="1" baseline="30000" dirty="0">
                <a:solidFill>
                  <a:srgbClr val="003399"/>
                </a:solidFill>
              </a:rPr>
              <a:t>2® </a:t>
            </a:r>
            <a:r>
              <a:rPr lang="en-US" sz="1000" i="1" dirty="0">
                <a:solidFill>
                  <a:srgbClr val="003399"/>
                </a:solidFill>
              </a:rPr>
              <a:t>Guide to the CISSP</a:t>
            </a:r>
            <a:r>
              <a:rPr lang="en-US" sz="1000" i="1" baseline="30000" dirty="0">
                <a:solidFill>
                  <a:srgbClr val="003399"/>
                </a:solidFill>
              </a:rPr>
              <a:t>®</a:t>
            </a:r>
            <a:r>
              <a:rPr lang="en-US" sz="1000" i="1" dirty="0">
                <a:solidFill>
                  <a:srgbClr val="003399"/>
                </a:solidFill>
              </a:rPr>
              <a:t> Exam</a:t>
            </a:r>
            <a:r>
              <a:rPr lang="en-US" sz="1000" dirty="0">
                <a:solidFill>
                  <a:srgbClr val="0033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7ADBBF44-48E4-4649-8F44-792C5B1712CB}" type="slidenum">
              <a:rPr lang="en-US"/>
              <a:pPr/>
              <a:t>68</a:t>
            </a:fld>
            <a:r>
              <a:rPr lang="en-US"/>
              <a:t> -</a:t>
            </a:r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Export Issues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</a:t>
            </a:r>
            <a:r>
              <a:rPr lang="en-US" u="sng" dirty="0">
                <a:solidFill>
                  <a:srgbClr val="FF6600"/>
                </a:solidFill>
              </a:rPr>
              <a:t>Export Administration Regulations</a:t>
            </a:r>
            <a:r>
              <a:rPr lang="en-US" dirty="0"/>
              <a:t> (</a:t>
            </a:r>
            <a:r>
              <a:rPr lang="en-US" u="sng" dirty="0">
                <a:solidFill>
                  <a:srgbClr val="FF6600"/>
                </a:solidFill>
              </a:rPr>
              <a:t>EAR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Administered by Bureau of Industry and Security, Department of Commerce (DOC).</a:t>
            </a:r>
            <a:br>
              <a:rPr lang="en-US" dirty="0"/>
            </a:br>
            <a:r>
              <a:rPr lang="en-US" dirty="0"/>
              <a:t>(http://www.access.gpo.gov/bis/ear/ear_data.html).</a:t>
            </a:r>
          </a:p>
          <a:p>
            <a:pPr lvl="1"/>
            <a:r>
              <a:rPr lang="en-US" dirty="0"/>
              <a:t>EAR, Part 774, Category 5 (Part </a:t>
            </a:r>
            <a:r>
              <a:rPr lang="en-US" dirty="0" smtClean="0"/>
              <a:t>2) </a:t>
            </a:r>
            <a:r>
              <a:rPr lang="en-US" dirty="0"/>
              <a:t>– Information Security: Mass market &amp; retail cryptography can be exported without a license</a:t>
            </a:r>
            <a:r>
              <a:rPr lang="en-US" dirty="0" smtClean="0"/>
              <a:t>.</a:t>
            </a:r>
          </a:p>
          <a:p>
            <a:pPr lvl="2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Parity bits are not included in the key length</a:t>
            </a:r>
          </a:p>
          <a:p>
            <a:pPr lvl="2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Key length of 56-bit for symmetric (DES)</a:t>
            </a:r>
          </a:p>
          <a:p>
            <a:pPr lvl="2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Key length of 512-bit for asymmetric (RSA, </a:t>
            </a:r>
            <a:r>
              <a:rPr lang="en-US" u="sng" dirty="0" err="1" smtClean="0">
                <a:solidFill>
                  <a:srgbClr val="FF6600"/>
                </a:solidFill>
              </a:rPr>
              <a:t>Diffie</a:t>
            </a:r>
            <a:r>
              <a:rPr lang="en-US" u="sng" dirty="0" smtClean="0">
                <a:solidFill>
                  <a:srgbClr val="FF6600"/>
                </a:solidFill>
              </a:rPr>
              <a:t>-Hellman)</a:t>
            </a:r>
          </a:p>
          <a:p>
            <a:pPr lvl="2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Key length of 112-bit for ECC-DH</a:t>
            </a:r>
            <a:endParaRPr lang="en-US" u="sng" dirty="0">
              <a:solidFill>
                <a:srgbClr val="FF66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76800" y="6535579"/>
            <a:ext cx="33041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i="1" dirty="0">
                <a:solidFill>
                  <a:srgbClr val="003399"/>
                </a:solidFill>
              </a:rPr>
              <a:t>Official (ISC)</a:t>
            </a:r>
            <a:r>
              <a:rPr lang="en-US" sz="1000" i="1" baseline="30000" dirty="0">
                <a:solidFill>
                  <a:srgbClr val="003399"/>
                </a:solidFill>
              </a:rPr>
              <a:t>2® </a:t>
            </a:r>
            <a:r>
              <a:rPr lang="en-US" sz="1000" i="1" dirty="0">
                <a:solidFill>
                  <a:srgbClr val="003399"/>
                </a:solidFill>
              </a:rPr>
              <a:t>Guide to the CISSP</a:t>
            </a:r>
            <a:r>
              <a:rPr lang="en-US" sz="1000" i="1" baseline="30000" dirty="0">
                <a:solidFill>
                  <a:srgbClr val="003399"/>
                </a:solidFill>
              </a:rPr>
              <a:t>®</a:t>
            </a:r>
            <a:r>
              <a:rPr lang="en-US" sz="1000" i="1" dirty="0">
                <a:solidFill>
                  <a:srgbClr val="003399"/>
                </a:solidFill>
              </a:rPr>
              <a:t> Exam</a:t>
            </a:r>
            <a:r>
              <a:rPr lang="en-US" sz="1000" dirty="0">
                <a:solidFill>
                  <a:srgbClr val="0033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7ADBBF44-48E4-4649-8F44-792C5B1712CB}" type="slidenum">
              <a:rPr lang="en-US"/>
              <a:pPr/>
              <a:t>69</a:t>
            </a:fld>
            <a:r>
              <a:rPr lang="en-US"/>
              <a:t> -</a:t>
            </a:r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Export Issues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European </a:t>
            </a:r>
            <a:r>
              <a:rPr lang="en-US" u="sng" dirty="0">
                <a:solidFill>
                  <a:srgbClr val="FF6600"/>
                </a:solidFill>
              </a:rPr>
              <a:t>Union Council</a:t>
            </a:r>
            <a:r>
              <a:rPr lang="en-US" dirty="0"/>
              <a:t> (EC) Regulation No. 1334/2000 </a:t>
            </a:r>
            <a:r>
              <a:rPr lang="en-US" dirty="0" smtClean="0"/>
              <a:t>(22 June 2000): </a:t>
            </a:r>
            <a:r>
              <a:rPr lang="en-US" i="1" dirty="0" smtClean="0"/>
              <a:t>Setting up a Community Regime for the Control of Exports of Dual-use Items and Technology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(http://eur-lex.europa.eu/LexUriServ/LexUriServ.do?uri=OJ:L:2000:159:0001:0215:EN:PDF)</a:t>
            </a:r>
            <a:endParaRPr lang="en-US" sz="1200" dirty="0"/>
          </a:p>
          <a:p>
            <a:pPr lvl="1"/>
            <a:r>
              <a:rPr lang="en-US" dirty="0"/>
              <a:t>Member states can issue General Intra-Community Licenses to export crypto products within EU.</a:t>
            </a:r>
          </a:p>
          <a:p>
            <a:pPr lvl="1"/>
            <a:r>
              <a:rPr lang="en-US" dirty="0"/>
              <a:t>Export to non-EU countries require a Community General Export License (CGEA) or General National License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Part 2 – Information Security</a:t>
            </a:r>
          </a:p>
          <a:p>
            <a:pPr lvl="2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Parity bits are not included in the key length</a:t>
            </a:r>
          </a:p>
          <a:p>
            <a:pPr lvl="2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Key length of 56-bit for symmetric (DES)</a:t>
            </a:r>
          </a:p>
          <a:p>
            <a:pPr lvl="2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Key length of 512-bit for asymmetric (RSA, </a:t>
            </a:r>
            <a:r>
              <a:rPr lang="en-US" u="sng" dirty="0" err="1" smtClean="0">
                <a:solidFill>
                  <a:srgbClr val="FF6600"/>
                </a:solidFill>
              </a:rPr>
              <a:t>Diffie</a:t>
            </a:r>
            <a:r>
              <a:rPr lang="en-US" u="sng" dirty="0" smtClean="0">
                <a:solidFill>
                  <a:srgbClr val="FF6600"/>
                </a:solidFill>
              </a:rPr>
              <a:t>-Hellman)</a:t>
            </a:r>
          </a:p>
          <a:p>
            <a:pPr lvl="2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Key length of 112-bit for ECC-DH</a:t>
            </a:r>
          </a:p>
          <a:p>
            <a:pPr lvl="2"/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76800" y="6535579"/>
            <a:ext cx="33041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i="1" dirty="0">
                <a:solidFill>
                  <a:srgbClr val="003399"/>
                </a:solidFill>
              </a:rPr>
              <a:t>Official (ISC)</a:t>
            </a:r>
            <a:r>
              <a:rPr lang="en-US" sz="1000" i="1" baseline="30000" dirty="0">
                <a:solidFill>
                  <a:srgbClr val="003399"/>
                </a:solidFill>
              </a:rPr>
              <a:t>2® </a:t>
            </a:r>
            <a:r>
              <a:rPr lang="en-US" sz="1000" i="1" dirty="0">
                <a:solidFill>
                  <a:srgbClr val="003399"/>
                </a:solidFill>
              </a:rPr>
              <a:t>Guide to the CISSP</a:t>
            </a:r>
            <a:r>
              <a:rPr lang="en-US" sz="1000" i="1" baseline="30000" dirty="0">
                <a:solidFill>
                  <a:srgbClr val="003399"/>
                </a:solidFill>
              </a:rPr>
              <a:t>®</a:t>
            </a:r>
            <a:r>
              <a:rPr lang="en-US" sz="1000" i="1" dirty="0">
                <a:solidFill>
                  <a:srgbClr val="003399"/>
                </a:solidFill>
              </a:rPr>
              <a:t> Exam</a:t>
            </a:r>
            <a:r>
              <a:rPr lang="en-US" sz="1000" dirty="0">
                <a:solidFill>
                  <a:srgbClr val="0033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15EE9643-4201-4112-BED9-B996154552E8}" type="slidenum">
              <a:rPr lang="en-US"/>
              <a:pPr/>
              <a:t>7</a:t>
            </a:fld>
            <a:r>
              <a:rPr lang="en-US"/>
              <a:t> -</a:t>
            </a:r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Topics</a:t>
            </a:r>
            <a:r>
              <a:rPr lang="en-US"/>
              <a:t/>
            </a:r>
            <a:br>
              <a:rPr lang="en-US"/>
            </a:br>
            <a:r>
              <a:rPr lang="en-US"/>
              <a:t>Cryptography Domain – Part 2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Utilization of Cryptography</a:t>
            </a:r>
          </a:p>
          <a:p>
            <a:pPr lvl="1"/>
            <a:r>
              <a:rPr lang="en-US" dirty="0" smtClean="0"/>
              <a:t>Public Key Infrastructure (PKI)</a:t>
            </a:r>
          </a:p>
          <a:p>
            <a:pPr lvl="1"/>
            <a:r>
              <a:rPr lang="en-US" dirty="0" smtClean="0"/>
              <a:t>HTTP, S-HTTP, </a:t>
            </a:r>
            <a:r>
              <a:rPr lang="en-US" dirty="0" err="1" smtClean="0"/>
              <a:t>IPsec</a:t>
            </a:r>
            <a:r>
              <a:rPr lang="en-US" dirty="0" smtClean="0"/>
              <a:t>, SSH, SET</a:t>
            </a:r>
          </a:p>
          <a:p>
            <a:pPr lvl="1"/>
            <a:r>
              <a:rPr lang="en-US" dirty="0" smtClean="0"/>
              <a:t>Single Sign-On (SSO)</a:t>
            </a:r>
          </a:p>
          <a:p>
            <a:pPr lvl="1"/>
            <a:r>
              <a:rPr lang="en-US" dirty="0" smtClean="0"/>
              <a:t>Secured E-mail</a:t>
            </a:r>
          </a:p>
          <a:p>
            <a:pPr lvl="1"/>
            <a:r>
              <a:rPr lang="en-US" dirty="0" smtClean="0"/>
              <a:t>Quantum Cryptography</a:t>
            </a:r>
          </a:p>
          <a:p>
            <a:r>
              <a:rPr lang="en-US" dirty="0" smtClean="0"/>
              <a:t>Types of Crypto Attacks</a:t>
            </a:r>
          </a:p>
          <a:p>
            <a:pPr lvl="1"/>
            <a:r>
              <a:rPr lang="en-US" dirty="0" smtClean="0"/>
              <a:t>Cryptanalytic Attacks</a:t>
            </a:r>
          </a:p>
          <a:p>
            <a:pPr lvl="1"/>
            <a:r>
              <a:rPr lang="en-US" dirty="0" smtClean="0"/>
              <a:t>Cryptographic Attacks</a:t>
            </a:r>
          </a:p>
          <a:p>
            <a:r>
              <a:rPr lang="en-US" dirty="0" smtClean="0"/>
              <a:t>Discussion on export of crypto technologies</a:t>
            </a:r>
            <a:endParaRPr lang="en-US" dirty="0"/>
          </a:p>
        </p:txBody>
      </p:sp>
      <p:sp>
        <p:nvSpPr>
          <p:cNvPr id="708612" name="AutoShape 4"/>
          <p:cNvSpPr>
            <a:spLocks noChangeArrowheads="1"/>
          </p:cNvSpPr>
          <p:nvPr/>
        </p:nvSpPr>
        <p:spPr bwMode="auto">
          <a:xfrm>
            <a:off x="304800" y="1537447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1BD4FF3E-9D01-4647-8C18-A93525611D3E}" type="slidenum">
              <a:rPr lang="en-US"/>
              <a:pPr/>
              <a:t>8</a:t>
            </a:fld>
            <a:r>
              <a:rPr lang="en-US"/>
              <a:t> -</a:t>
            </a:r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Public </a:t>
            </a:r>
            <a:r>
              <a:rPr lang="en-US" dirty="0"/>
              <a:t>Key Infrastructure (PKI)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2578100"/>
          </a:xfrm>
        </p:spPr>
        <p:txBody>
          <a:bodyPr/>
          <a:lstStyle/>
          <a:p>
            <a:r>
              <a:rPr lang="en-US" dirty="0"/>
              <a:t>PKI is a </a:t>
            </a:r>
            <a:r>
              <a:rPr lang="en-US" u="sng" dirty="0">
                <a:solidFill>
                  <a:srgbClr val="FF6600"/>
                </a:solidFill>
                <a:cs typeface="Arial" charset="0"/>
              </a:rPr>
              <a:t>certificate-based</a:t>
            </a:r>
            <a:r>
              <a:rPr lang="en-US" dirty="0">
                <a:cs typeface="Arial" charset="0"/>
              </a:rPr>
              <a:t> public key </a:t>
            </a:r>
            <a:r>
              <a:rPr lang="en-US" dirty="0"/>
              <a:t>hybrid cryptosystem</a:t>
            </a:r>
          </a:p>
          <a:p>
            <a:r>
              <a:rPr lang="en-US" dirty="0"/>
              <a:t>PKI uses a “3</a:t>
            </a:r>
            <a:r>
              <a:rPr lang="en-US" baseline="30000" dirty="0"/>
              <a:t>rd</a:t>
            </a:r>
            <a:r>
              <a:rPr lang="en-US" dirty="0"/>
              <a:t> party trust model”.</a:t>
            </a:r>
          </a:p>
          <a:p>
            <a:r>
              <a:rPr lang="en-US" dirty="0" smtClean="0"/>
              <a:t>Certification Authorities (CAs) </a:t>
            </a:r>
            <a:r>
              <a:rPr lang="en-US" dirty="0"/>
              <a:t>provide verification of “end entity’s</a:t>
            </a:r>
            <a:r>
              <a:rPr lang="en-US" dirty="0" smtClean="0"/>
              <a:t>” (EE) </a:t>
            </a:r>
            <a:r>
              <a:rPr lang="en-US" dirty="0"/>
              <a:t>certificate (identity, public key, and associated credentials).</a:t>
            </a:r>
          </a:p>
          <a:p>
            <a:endParaRPr lang="en-US" dirty="0"/>
          </a:p>
        </p:txBody>
      </p:sp>
      <p:graphicFrame>
        <p:nvGraphicFramePr>
          <p:cNvPr id="7106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39800" y="3625850"/>
          <a:ext cx="7239000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683" name="Visio" r:id="rId4" imgW="6008668" imgH="2492812" progId="Visio.Drawing.11">
                  <p:embed/>
                </p:oleObj>
              </mc:Choice>
              <mc:Fallback>
                <p:oleObj name="Visio" r:id="rId4" imgW="6008668" imgH="2492812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3625850"/>
                        <a:ext cx="7239000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4BC5F08A-613D-4290-A511-5B200EB14AFB}" type="slidenum">
              <a:rPr lang="en-US"/>
              <a:pPr/>
              <a:t>9</a:t>
            </a:fld>
            <a:r>
              <a:rPr lang="en-US"/>
              <a:t> -</a:t>
            </a:r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Utilization of Cryptography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Public </a:t>
            </a:r>
            <a:r>
              <a:rPr lang="en-US" dirty="0"/>
              <a:t>Key Infrastructure (PKI)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For CISSP Exam…</a:t>
            </a:r>
          </a:p>
          <a:p>
            <a:pPr>
              <a:buFontTx/>
              <a:buNone/>
            </a:pPr>
            <a:r>
              <a:rPr lang="en-US" dirty="0"/>
              <a:t>PKI provides </a:t>
            </a:r>
            <a:r>
              <a:rPr lang="en-US" dirty="0" smtClean="0"/>
              <a:t>four (4) </a:t>
            </a:r>
            <a:r>
              <a:rPr lang="en-US" dirty="0"/>
              <a:t>core services: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Authentication</a:t>
            </a:r>
            <a:r>
              <a:rPr lang="en-US" dirty="0"/>
              <a:t> 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Provide assurance the person is </a:t>
            </a:r>
            <a:r>
              <a:rPr lang="en-US" dirty="0"/>
              <a:t>who he/she claims to be.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Integrity</a:t>
            </a:r>
            <a:r>
              <a:rPr lang="en-US" dirty="0"/>
              <a:t> 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Provide assurance that </a:t>
            </a:r>
            <a:r>
              <a:rPr lang="en-US" dirty="0"/>
              <a:t>data </a:t>
            </a:r>
            <a:r>
              <a:rPr lang="en-US" dirty="0" smtClean="0"/>
              <a:t>received has </a:t>
            </a:r>
            <a:r>
              <a:rPr lang="en-US" dirty="0"/>
              <a:t>not been altered, either intentionally or unintentionally.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Confidentiality</a:t>
            </a:r>
            <a:endParaRPr lang="en-US" u="sng" dirty="0"/>
          </a:p>
          <a:p>
            <a:pPr lvl="1">
              <a:buClr>
                <a:srgbClr val="003399"/>
              </a:buClr>
            </a:pPr>
            <a:r>
              <a:rPr lang="en-US" dirty="0" smtClean="0"/>
              <a:t>Provide assurance that </a:t>
            </a:r>
            <a:r>
              <a:rPr lang="en-US" dirty="0"/>
              <a:t>no one can read a particular piece of data except the intended receiver</a:t>
            </a:r>
            <a:r>
              <a:rPr lang="en-US" dirty="0" smtClean="0"/>
              <a:t>.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Non-Repudiation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Provide assurance that the message sent cannot be disputed.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TRE Institute CISSP Template">
  <a:themeElements>
    <a:clrScheme name="SRA-U CISSP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RA-U CISSP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RA-U CISSP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A-U CISSP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A-U CISSP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A-U CISSP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A-U CISSP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A-U CISSP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A-U CISSP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SRA-U CISSP Template</Template>
  <TotalTime>1122</TotalTime>
  <Words>5501</Words>
  <Application>Microsoft Office PowerPoint</Application>
  <PresentationFormat>On-screen Show (4:3)</PresentationFormat>
  <Paragraphs>988</Paragraphs>
  <Slides>69</Slides>
  <Notes>67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MITRE Institute CISSP Template</vt:lpstr>
      <vt:lpstr>Visio</vt:lpstr>
      <vt:lpstr>CISSP® Common Body of Knowledge Review:  Cryptography Domain –  Part 2</vt:lpstr>
      <vt:lpstr>Learning Objective Cryptography Domain</vt:lpstr>
      <vt:lpstr>Review of Part 1</vt:lpstr>
      <vt:lpstr>Review of Part 1</vt:lpstr>
      <vt:lpstr>Review of Part 1</vt:lpstr>
      <vt:lpstr>Discussion on Part 2</vt:lpstr>
      <vt:lpstr>Topics Cryptography Domain – Part 2</vt:lpstr>
      <vt:lpstr>Utilization of Cryptography Public Key Infrastructure (PKI)</vt:lpstr>
      <vt:lpstr>Utilization of Cryptography Public Key Infrastructure (PKI)</vt:lpstr>
      <vt:lpstr>Utilization of Cryptography  Public Key Infrastructure (PKI) – Functional Components</vt:lpstr>
      <vt:lpstr>Utilization of Cryptography:  PKI Functional Component – Directory Service</vt:lpstr>
      <vt:lpstr>Utilization of Cryptography PKI Functional Component – Certificate Management Service</vt:lpstr>
      <vt:lpstr>Utilization of Cryptography PKI Functional Component – Certificate Management Service</vt:lpstr>
      <vt:lpstr>Utilization of Cryptography PKI Functional Component – Key Management Service</vt:lpstr>
      <vt:lpstr>Utilization of Cryptography PKI Functional Component – Key Management Service</vt:lpstr>
      <vt:lpstr>Utilization of Cryptography Key Types Identified in NIST SP 800-57… (1/2)</vt:lpstr>
      <vt:lpstr>Utilization of Cryptography  Key Types Identified in NIST SP 800-57… (2/2)</vt:lpstr>
      <vt:lpstr>Utilization of Cryptography PKI Functional Component – Cryptography Service</vt:lpstr>
      <vt:lpstr>Questions:</vt:lpstr>
      <vt:lpstr>Answers:</vt:lpstr>
      <vt:lpstr>Questions:</vt:lpstr>
      <vt:lpstr>Answers:</vt:lpstr>
      <vt:lpstr>Topics Cryptography Domain – Part 2</vt:lpstr>
      <vt:lpstr>Utilization of Cryptography Cryptography for Internet Security</vt:lpstr>
      <vt:lpstr>Utilization of Cryptography  Cryptography for Internet Security – HTTPS using PKI</vt:lpstr>
      <vt:lpstr>Utilization of Cryptography  Cryptography for Internet Security – SSL</vt:lpstr>
      <vt:lpstr>Utilization of Cryptography  Cryptography for Internet Security – SSL</vt:lpstr>
      <vt:lpstr>Utilization of Cryptography  Cryptography for Internet Security – TLS</vt:lpstr>
      <vt:lpstr>Utilization of Cryptography  Cryptography for Internet Security – IPsec… (1/5)</vt:lpstr>
      <vt:lpstr>Utilization of Cryptography  Cryptography for Internet Security – IPsec… (2/5)</vt:lpstr>
      <vt:lpstr>Utilization of Cryptography  Cryptography for Internet Security – IPsec… (3/5)</vt:lpstr>
      <vt:lpstr>Utilization of Cryptography  Cryptography for Internet Security – IPsec… (4/5)</vt:lpstr>
      <vt:lpstr>Utilization of Cryptography  Cryptography for Internet Security – IPsec... (5/5)</vt:lpstr>
      <vt:lpstr>Utilization of Cryptography  Cryptography for Internet Security – SSH… (1/2)</vt:lpstr>
      <vt:lpstr>Utilization of Cryptography  Cryptography for Internet Security – SSH… (2/2)</vt:lpstr>
      <vt:lpstr>Utilization of Cryptography  Cryptography for Internet Security – SET</vt:lpstr>
      <vt:lpstr>Questions:</vt:lpstr>
      <vt:lpstr>Answers:</vt:lpstr>
      <vt:lpstr>Topics Cryptography Domain – Part 2</vt:lpstr>
      <vt:lpstr>Cryptography for Single Sign-On (SSO) – Using PKI</vt:lpstr>
      <vt:lpstr>Topics Cryptography Domain – Part 2</vt:lpstr>
      <vt:lpstr>Utilization of Cryptography Cryptography for Secure E-mail Service</vt:lpstr>
      <vt:lpstr>Utilization of Cryptography Cryptography for Secure E-mail Service – Standards</vt:lpstr>
      <vt:lpstr>Utilization of Cryptography Cryptography for Secure E-mail Service – S/MIME – Encrypting &amp; Signing</vt:lpstr>
      <vt:lpstr>Utilization of Cryptography Cryptography for Secure E-mail Service – S/MIME – Decrypting &amp; Verifying</vt:lpstr>
      <vt:lpstr>Utilization of Cryptography Cryptography for Secure E-mail Service – Pretty Good Privacy (PGP)</vt:lpstr>
      <vt:lpstr>Utilization of Cryptography Cryptography for Secure E-mail Service – Pretty Good Privacy (PGP)</vt:lpstr>
      <vt:lpstr>Utilization of Cryptography Quantum Cryptography – Principle</vt:lpstr>
      <vt:lpstr>Utilization of Cryptography Quantum Cryptography – Implementation of a key distribution gateway</vt:lpstr>
      <vt:lpstr>Utilization of Cryptography Quantum Cryptography – Key Distribution: BB84</vt:lpstr>
      <vt:lpstr>Questions:</vt:lpstr>
      <vt:lpstr>Answers:</vt:lpstr>
      <vt:lpstr>Topics Cryptography Domain – Part 2</vt:lpstr>
      <vt:lpstr>Crypto Attacks</vt:lpstr>
      <vt:lpstr>Crypto Attacks  Types of Cryptanalytic Attacks… (1/2)</vt:lpstr>
      <vt:lpstr>Crypto Attacks Types of Cryptanalytic Attacks… (2/2)</vt:lpstr>
      <vt:lpstr>Crypto Attacks  Types of Cryptographic Attacks… (1/5)</vt:lpstr>
      <vt:lpstr>Crypto Attacks Types of Cryptographic Attacks… (2/5)</vt:lpstr>
      <vt:lpstr>Crypto Attacks  Types of Cryptographic Attacks… (3/5)</vt:lpstr>
      <vt:lpstr>Crypto Attacks  Types of Cryptographic Attacks… (4/5)</vt:lpstr>
      <vt:lpstr>Crypto Attacks  Types of Cryptographic Attacks… (5/5)</vt:lpstr>
      <vt:lpstr>Questions:</vt:lpstr>
      <vt:lpstr>Answers:</vt:lpstr>
      <vt:lpstr>Questions:</vt:lpstr>
      <vt:lpstr>Answers:</vt:lpstr>
      <vt:lpstr>Topics Cryptography Domain – Part 2</vt:lpstr>
      <vt:lpstr>Export Issues</vt:lpstr>
      <vt:lpstr>Export Issues</vt:lpstr>
      <vt:lpstr>Export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CISSP Common Body of Knowledge</dc:title>
  <dc:subject>Cryptography Domain</dc:subject>
  <dc:creator>aouyang@mitre.org</dc:creator>
  <cp:keywords>CISSP; CBK; Cryptography Domain</cp:keywords>
  <cp:lastModifiedBy>Ouyang, Alfred H.</cp:lastModifiedBy>
  <cp:revision>76</cp:revision>
  <dcterms:created xsi:type="dcterms:W3CDTF">2005-06-21T20:14:24Z</dcterms:created>
  <dcterms:modified xsi:type="dcterms:W3CDTF">2013-06-02T19:46:11Z</dcterms:modified>
</cp:coreProperties>
</file>