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3.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9"/>
  </p:notesMasterIdLst>
  <p:handoutMasterIdLst>
    <p:handoutMasterId r:id="rId70"/>
  </p:handoutMasterIdLst>
  <p:sldIdLst>
    <p:sldId id="256" r:id="rId2"/>
    <p:sldId id="304" r:id="rId3"/>
    <p:sldId id="325" r:id="rId4"/>
    <p:sldId id="326" r:id="rId5"/>
    <p:sldId id="258" r:id="rId6"/>
    <p:sldId id="259" r:id="rId7"/>
    <p:sldId id="260" r:id="rId8"/>
    <p:sldId id="261" r:id="rId9"/>
    <p:sldId id="262" r:id="rId10"/>
    <p:sldId id="263" r:id="rId11"/>
    <p:sldId id="264" r:id="rId12"/>
    <p:sldId id="317" r:id="rId13"/>
    <p:sldId id="305" r:id="rId14"/>
    <p:sldId id="306" r:id="rId15"/>
    <p:sldId id="265" r:id="rId16"/>
    <p:sldId id="318" r:id="rId17"/>
    <p:sldId id="266" r:id="rId18"/>
    <p:sldId id="267" r:id="rId19"/>
    <p:sldId id="268" r:id="rId20"/>
    <p:sldId id="269" r:id="rId21"/>
    <p:sldId id="270" r:id="rId22"/>
    <p:sldId id="271" r:id="rId23"/>
    <p:sldId id="273" r:id="rId24"/>
    <p:sldId id="272" r:id="rId25"/>
    <p:sldId id="307" r:id="rId26"/>
    <p:sldId id="308" r:id="rId27"/>
    <p:sldId id="274" r:id="rId28"/>
    <p:sldId id="276" r:id="rId29"/>
    <p:sldId id="275"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323" r:id="rId45"/>
    <p:sldId id="324" r:id="rId46"/>
    <p:sldId id="292" r:id="rId47"/>
    <p:sldId id="293" r:id="rId48"/>
    <p:sldId id="322" r:id="rId49"/>
    <p:sldId id="298" r:id="rId50"/>
    <p:sldId id="309" r:id="rId51"/>
    <p:sldId id="310" r:id="rId52"/>
    <p:sldId id="311" r:id="rId53"/>
    <p:sldId id="312" r:id="rId54"/>
    <p:sldId id="313" r:id="rId55"/>
    <p:sldId id="314" r:id="rId56"/>
    <p:sldId id="294" r:id="rId57"/>
    <p:sldId id="295" r:id="rId58"/>
    <p:sldId id="296" r:id="rId59"/>
    <p:sldId id="297" r:id="rId60"/>
    <p:sldId id="315" r:id="rId61"/>
    <p:sldId id="319" r:id="rId62"/>
    <p:sldId id="321" r:id="rId63"/>
    <p:sldId id="299" r:id="rId64"/>
    <p:sldId id="300" r:id="rId65"/>
    <p:sldId id="316" r:id="rId66"/>
    <p:sldId id="301" r:id="rId67"/>
    <p:sldId id="302" r:id="rId68"/>
  </p:sldIdLst>
  <p:sldSz cx="9144000" cy="6858000" type="screen4x3"/>
  <p:notesSz cx="7315200" cy="9601200"/>
  <p:defaultTex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99"/>
    <a:srgbClr val="FF99FF"/>
    <a:srgbClr val="FF99CC"/>
    <a:srgbClr val="00CC66"/>
    <a:srgbClr val="FFFF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76931" autoAdjust="0"/>
  </p:normalViewPr>
  <p:slideViewPr>
    <p:cSldViewPr>
      <p:cViewPr varScale="1">
        <p:scale>
          <a:sx n="96" d="100"/>
          <a:sy n="96" d="100"/>
        </p:scale>
        <p:origin x="-52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3171359" cy="481046"/>
          </a:xfrm>
          <a:prstGeom prst="rect">
            <a:avLst/>
          </a:prstGeom>
          <a:noFill/>
          <a:ln w="9525">
            <a:noFill/>
            <a:miter lim="800000"/>
            <a:headEnd/>
            <a:tailEnd/>
          </a:ln>
          <a:effectLst/>
        </p:spPr>
        <p:txBody>
          <a:bodyPr vert="horz" wrap="square" lIns="96306" tIns="48154" rIns="96306" bIns="48154" numCol="1" anchor="t" anchorCtr="0" compatLnSpc="1">
            <a:prstTxWarp prst="textNoShape">
              <a:avLst/>
            </a:prstTxWarp>
          </a:bodyPr>
          <a:lstStyle>
            <a:lvl1pPr defTabSz="963223">
              <a:defRPr/>
            </a:lvl1pPr>
          </a:lstStyle>
          <a:p>
            <a:endParaRPr lang="en-US" dirty="0"/>
          </a:p>
        </p:txBody>
      </p:sp>
      <p:sp>
        <p:nvSpPr>
          <p:cNvPr id="13315" name="Rectangle 3"/>
          <p:cNvSpPr>
            <a:spLocks noGrp="1" noChangeArrowheads="1"/>
          </p:cNvSpPr>
          <p:nvPr>
            <p:ph type="dt" sz="quarter" idx="1"/>
          </p:nvPr>
        </p:nvSpPr>
        <p:spPr bwMode="auto">
          <a:xfrm>
            <a:off x="4143842" y="1"/>
            <a:ext cx="3171358" cy="481046"/>
          </a:xfrm>
          <a:prstGeom prst="rect">
            <a:avLst/>
          </a:prstGeom>
          <a:noFill/>
          <a:ln w="9525">
            <a:noFill/>
            <a:miter lim="800000"/>
            <a:headEnd/>
            <a:tailEnd/>
          </a:ln>
          <a:effectLst/>
        </p:spPr>
        <p:txBody>
          <a:bodyPr vert="horz" wrap="square" lIns="96306" tIns="48154" rIns="96306" bIns="48154" numCol="1" anchor="t" anchorCtr="0" compatLnSpc="1">
            <a:prstTxWarp prst="textNoShape">
              <a:avLst/>
            </a:prstTxWarp>
          </a:bodyPr>
          <a:lstStyle>
            <a:lvl1pPr algn="r" defTabSz="963223">
              <a:defRPr/>
            </a:lvl1pPr>
          </a:lstStyle>
          <a:p>
            <a:endParaRPr lang="en-US" dirty="0"/>
          </a:p>
        </p:txBody>
      </p:sp>
      <p:sp>
        <p:nvSpPr>
          <p:cNvPr id="13316" name="Rectangle 4"/>
          <p:cNvSpPr>
            <a:spLocks noGrp="1" noChangeArrowheads="1"/>
          </p:cNvSpPr>
          <p:nvPr>
            <p:ph type="ftr" sz="quarter" idx="2"/>
          </p:nvPr>
        </p:nvSpPr>
        <p:spPr bwMode="auto">
          <a:xfrm>
            <a:off x="1" y="9120156"/>
            <a:ext cx="3171359" cy="481045"/>
          </a:xfrm>
          <a:prstGeom prst="rect">
            <a:avLst/>
          </a:prstGeom>
          <a:noFill/>
          <a:ln w="9525">
            <a:noFill/>
            <a:miter lim="800000"/>
            <a:headEnd/>
            <a:tailEnd/>
          </a:ln>
          <a:effectLst/>
        </p:spPr>
        <p:txBody>
          <a:bodyPr vert="horz" wrap="square" lIns="96306" tIns="48154" rIns="96306" bIns="48154" numCol="1" anchor="b" anchorCtr="0" compatLnSpc="1">
            <a:prstTxWarp prst="textNoShape">
              <a:avLst/>
            </a:prstTxWarp>
          </a:bodyPr>
          <a:lstStyle>
            <a:lvl1pPr defTabSz="963223">
              <a:defRPr/>
            </a:lvl1pPr>
          </a:lstStyle>
          <a:p>
            <a:endParaRPr lang="en-US" dirty="0"/>
          </a:p>
        </p:txBody>
      </p:sp>
      <p:sp>
        <p:nvSpPr>
          <p:cNvPr id="13317" name="Rectangle 5"/>
          <p:cNvSpPr>
            <a:spLocks noGrp="1" noChangeArrowheads="1"/>
          </p:cNvSpPr>
          <p:nvPr>
            <p:ph type="sldNum" sz="quarter" idx="3"/>
          </p:nvPr>
        </p:nvSpPr>
        <p:spPr bwMode="auto">
          <a:xfrm>
            <a:off x="4143842" y="9120156"/>
            <a:ext cx="3171358" cy="481045"/>
          </a:xfrm>
          <a:prstGeom prst="rect">
            <a:avLst/>
          </a:prstGeom>
          <a:noFill/>
          <a:ln w="9525">
            <a:noFill/>
            <a:miter lim="800000"/>
            <a:headEnd/>
            <a:tailEnd/>
          </a:ln>
          <a:effectLst/>
        </p:spPr>
        <p:txBody>
          <a:bodyPr vert="horz" wrap="square" lIns="96306" tIns="48154" rIns="96306" bIns="48154" numCol="1" anchor="b" anchorCtr="0" compatLnSpc="1">
            <a:prstTxWarp prst="textNoShape">
              <a:avLst/>
            </a:prstTxWarp>
          </a:bodyPr>
          <a:lstStyle>
            <a:lvl1pPr algn="r" defTabSz="963223">
              <a:defRPr/>
            </a:lvl1pPr>
          </a:lstStyle>
          <a:p>
            <a:fld id="{E27AB66A-6D12-4711-8447-E2429FE8DDA4}" type="slidenum">
              <a:rPr lang="en-US"/>
              <a:pPr/>
              <a:t>‹#›</a:t>
            </a:fld>
            <a:endParaRPr lang="en-US" dirty="0"/>
          </a:p>
        </p:txBody>
      </p:sp>
    </p:spTree>
    <p:extLst>
      <p:ext uri="{BB962C8B-B14F-4D97-AF65-F5344CB8AC3E}">
        <p14:creationId xmlns:p14="http://schemas.microsoft.com/office/powerpoint/2010/main" val="717385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171359" cy="481046"/>
          </a:xfrm>
          <a:prstGeom prst="rect">
            <a:avLst/>
          </a:prstGeom>
          <a:noFill/>
          <a:ln w="9525">
            <a:noFill/>
            <a:miter lim="800000"/>
            <a:headEnd/>
            <a:tailEnd/>
          </a:ln>
          <a:effectLst/>
        </p:spPr>
        <p:txBody>
          <a:bodyPr vert="horz" wrap="square" lIns="96306" tIns="48154" rIns="96306" bIns="48154" numCol="1" anchor="t" anchorCtr="0" compatLnSpc="1">
            <a:prstTxWarp prst="textNoShape">
              <a:avLst/>
            </a:prstTxWarp>
          </a:bodyPr>
          <a:lstStyle>
            <a:lvl1pPr defTabSz="963223">
              <a:defRPr>
                <a:latin typeface="Times New Roman" pitchFamily="18" charset="0"/>
              </a:defRPr>
            </a:lvl1pPr>
          </a:lstStyle>
          <a:p>
            <a:endParaRPr lang="en-US" dirty="0"/>
          </a:p>
        </p:txBody>
      </p:sp>
      <p:sp>
        <p:nvSpPr>
          <p:cNvPr id="5123" name="Rectangle 3"/>
          <p:cNvSpPr>
            <a:spLocks noGrp="1" noChangeArrowheads="1"/>
          </p:cNvSpPr>
          <p:nvPr>
            <p:ph type="dt" idx="1"/>
          </p:nvPr>
        </p:nvSpPr>
        <p:spPr bwMode="auto">
          <a:xfrm>
            <a:off x="4143842" y="1"/>
            <a:ext cx="3171358" cy="481046"/>
          </a:xfrm>
          <a:prstGeom prst="rect">
            <a:avLst/>
          </a:prstGeom>
          <a:noFill/>
          <a:ln w="9525">
            <a:noFill/>
            <a:miter lim="800000"/>
            <a:headEnd/>
            <a:tailEnd/>
          </a:ln>
          <a:effectLst/>
        </p:spPr>
        <p:txBody>
          <a:bodyPr vert="horz" wrap="square" lIns="96306" tIns="48154" rIns="96306" bIns="48154" numCol="1" anchor="t" anchorCtr="0" compatLnSpc="1">
            <a:prstTxWarp prst="textNoShape">
              <a:avLst/>
            </a:prstTxWarp>
          </a:bodyPr>
          <a:lstStyle>
            <a:lvl1pPr algn="r" defTabSz="963223">
              <a:defRPr>
                <a:latin typeface="Times New Roman" pitchFamily="18" charset="0"/>
              </a:defRPr>
            </a:lvl1pPr>
          </a:lstStyle>
          <a:p>
            <a:endParaRPr lang="en-US" dirty="0"/>
          </a:p>
        </p:txBody>
      </p:sp>
      <p:sp>
        <p:nvSpPr>
          <p:cNvPr id="5124"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75804" y="4560900"/>
            <a:ext cx="5363595" cy="4319555"/>
          </a:xfrm>
          <a:prstGeom prst="rect">
            <a:avLst/>
          </a:prstGeom>
          <a:noFill/>
          <a:ln w="9525">
            <a:noFill/>
            <a:miter lim="800000"/>
            <a:headEnd/>
            <a:tailEnd/>
          </a:ln>
          <a:effectLst/>
        </p:spPr>
        <p:txBody>
          <a:bodyPr vert="horz" wrap="square" lIns="96306" tIns="48154" rIns="96306" bIns="481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1" y="9120156"/>
            <a:ext cx="3171359" cy="481045"/>
          </a:xfrm>
          <a:prstGeom prst="rect">
            <a:avLst/>
          </a:prstGeom>
          <a:noFill/>
          <a:ln w="9525">
            <a:noFill/>
            <a:miter lim="800000"/>
            <a:headEnd/>
            <a:tailEnd/>
          </a:ln>
          <a:effectLst/>
        </p:spPr>
        <p:txBody>
          <a:bodyPr vert="horz" wrap="square" lIns="96306" tIns="48154" rIns="96306" bIns="48154" numCol="1" anchor="b" anchorCtr="0" compatLnSpc="1">
            <a:prstTxWarp prst="textNoShape">
              <a:avLst/>
            </a:prstTxWarp>
          </a:bodyPr>
          <a:lstStyle>
            <a:lvl1pPr defTabSz="963223">
              <a:defRPr>
                <a:latin typeface="Times New Roman" pitchFamily="18" charset="0"/>
              </a:defRPr>
            </a:lvl1pPr>
          </a:lstStyle>
          <a:p>
            <a:endParaRPr lang="en-US" dirty="0"/>
          </a:p>
        </p:txBody>
      </p:sp>
      <p:sp>
        <p:nvSpPr>
          <p:cNvPr id="5127" name="Rectangle 7"/>
          <p:cNvSpPr>
            <a:spLocks noGrp="1" noChangeArrowheads="1"/>
          </p:cNvSpPr>
          <p:nvPr>
            <p:ph type="sldNum" sz="quarter" idx="5"/>
          </p:nvPr>
        </p:nvSpPr>
        <p:spPr bwMode="auto">
          <a:xfrm>
            <a:off x="4143842" y="9120156"/>
            <a:ext cx="3171358" cy="481045"/>
          </a:xfrm>
          <a:prstGeom prst="rect">
            <a:avLst/>
          </a:prstGeom>
          <a:noFill/>
          <a:ln w="9525">
            <a:noFill/>
            <a:miter lim="800000"/>
            <a:headEnd/>
            <a:tailEnd/>
          </a:ln>
          <a:effectLst/>
        </p:spPr>
        <p:txBody>
          <a:bodyPr vert="horz" wrap="square" lIns="96306" tIns="48154" rIns="96306" bIns="48154" numCol="1" anchor="b" anchorCtr="0" compatLnSpc="1">
            <a:prstTxWarp prst="textNoShape">
              <a:avLst/>
            </a:prstTxWarp>
          </a:bodyPr>
          <a:lstStyle>
            <a:lvl1pPr algn="r" defTabSz="963223">
              <a:defRPr>
                <a:latin typeface="Times New Roman" pitchFamily="18" charset="0"/>
              </a:defRPr>
            </a:lvl1pPr>
          </a:lstStyle>
          <a:p>
            <a:fld id="{61356BBB-6C85-4C23-920B-44808AE6040D}" type="slidenum">
              <a:rPr lang="en-US"/>
              <a:pPr/>
              <a:t>‹#›</a:t>
            </a:fld>
            <a:endParaRPr lang="en-US" dirty="0"/>
          </a:p>
        </p:txBody>
      </p:sp>
    </p:spTree>
    <p:extLst>
      <p:ext uri="{BB962C8B-B14F-4D97-AF65-F5344CB8AC3E}">
        <p14:creationId xmlns:p14="http://schemas.microsoft.com/office/powerpoint/2010/main" val="3084986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34F85-08A4-4A29-A8CA-3CA727897942}" type="slidenum">
              <a:rPr lang="en-US"/>
              <a:pPr/>
              <a:t>1</a:t>
            </a:fld>
            <a:endParaRPr lang="en-US" dirty="0"/>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BD83A-8A37-4CE1-8AF5-AF5DE824B61B}" type="slidenum">
              <a:rPr lang="en-US"/>
              <a:pPr/>
              <a:t>10</a:t>
            </a:fld>
            <a:endParaRPr lang="en-US" dirty="0"/>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E5F5A-0175-4584-94D9-E80CC7AF8182}" type="slidenum">
              <a:rPr lang="en-US"/>
              <a:pPr/>
              <a:t>11</a:t>
            </a:fld>
            <a:endParaRPr lang="en-US" dirty="0"/>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6B8BF-D28B-48E3-95D8-D858A95EF1BA}" type="slidenum">
              <a:rPr lang="en-US"/>
              <a:pPr/>
              <a:t>15</a:t>
            </a:fld>
            <a:endParaRPr lang="en-US" dirty="0"/>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269C2-988A-4EC7-AC79-F2A9850EF6D2}" type="slidenum">
              <a:rPr lang="en-US"/>
              <a:pPr/>
              <a:t>16</a:t>
            </a:fld>
            <a:endParaRPr lang="en-US" dirty="0"/>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269C2-988A-4EC7-AC79-F2A9850EF6D2}" type="slidenum">
              <a:rPr lang="en-US"/>
              <a:pPr/>
              <a:t>17</a:t>
            </a:fld>
            <a:endParaRPr lang="en-US" dirty="0"/>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B9CC7-5A3E-401D-B94C-EF8C58106690}" type="slidenum">
              <a:rPr lang="en-US"/>
              <a:pPr/>
              <a:t>18</a:t>
            </a:fld>
            <a:endParaRPr lang="en-US" dirty="0"/>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67F79-00F7-41C8-98BA-422F248062AD}" type="slidenum">
              <a:rPr lang="en-US"/>
              <a:pPr/>
              <a:t>19</a:t>
            </a:fld>
            <a:endParaRPr lang="en-US" dirty="0"/>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1154F-A743-45B2-B10F-A22FD97F51C8}" type="slidenum">
              <a:rPr lang="en-US"/>
              <a:pPr/>
              <a:t>2</a:t>
            </a:fld>
            <a:endParaRPr lang="en-US" dirty="0"/>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CF1D3-855B-46BC-A1BC-0510754FD29E}" type="slidenum">
              <a:rPr lang="en-US"/>
              <a:pPr/>
              <a:t>20</a:t>
            </a:fld>
            <a:endParaRPr lang="en-US" dirty="0"/>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65F0E9-02AB-4C98-B008-B364CBE8C84B}" type="slidenum">
              <a:rPr lang="en-US"/>
              <a:pPr/>
              <a:t>21</a:t>
            </a:fld>
            <a:endParaRPr lang="en-US" dirty="0"/>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016B0-E610-4E58-9A45-52BCBBA72C0A}" type="slidenum">
              <a:rPr lang="en-US"/>
              <a:pPr/>
              <a:t>22</a:t>
            </a:fld>
            <a:endParaRPr lang="en-US" dirty="0"/>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3650C-3073-4051-B5E5-C4E9172F84C9}" type="slidenum">
              <a:rPr lang="en-US"/>
              <a:pPr/>
              <a:t>23</a:t>
            </a:fld>
            <a:endParaRPr lang="en-US" dirty="0"/>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FC3AA-DEDE-485D-909D-A333AB042737}" type="slidenum">
              <a:rPr lang="en-US"/>
              <a:pPr/>
              <a:t>24</a:t>
            </a:fld>
            <a:endParaRPr lang="en-US" dirty="0"/>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63FEB-45CF-4A90-AB5B-6036D4CEB17B}" type="slidenum">
              <a:rPr lang="en-US"/>
              <a:pPr/>
              <a:t>27</a:t>
            </a:fld>
            <a:endParaRPr lang="en-US" dirty="0"/>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66F20-F768-4668-A1C2-D728C759992F}" type="slidenum">
              <a:rPr lang="en-US"/>
              <a:pPr/>
              <a:t>28</a:t>
            </a:fld>
            <a:endParaRPr lang="en-US" dirty="0"/>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0A754-176A-4528-B18E-3786505D0901}" type="slidenum">
              <a:rPr lang="en-US"/>
              <a:pPr/>
              <a:t>29</a:t>
            </a:fld>
            <a:endParaRPr lang="en-US" dirty="0"/>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1154F-A743-45B2-B10F-A22FD97F51C8}" type="slidenum">
              <a:rPr lang="en-US"/>
              <a:pPr/>
              <a:t>3</a:t>
            </a:fld>
            <a:endParaRPr lang="en-US" dirty="0"/>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2F4A1-489A-41DA-9203-42EF932FD156}" type="slidenum">
              <a:rPr lang="en-US"/>
              <a:pPr/>
              <a:t>30</a:t>
            </a:fld>
            <a:endParaRPr lang="en-US" dirty="0"/>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A39B2-7230-4252-B940-B575119C33EB}" type="slidenum">
              <a:rPr lang="en-US"/>
              <a:pPr/>
              <a:t>31</a:t>
            </a:fld>
            <a:endParaRPr lang="en-US" dirty="0"/>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16FD2-99DF-476B-9A54-673D2ED4A87F}" type="slidenum">
              <a:rPr lang="en-US"/>
              <a:pPr/>
              <a:t>32</a:t>
            </a:fld>
            <a:endParaRPr lang="en-US" dirty="0"/>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345FD-253A-4FC7-A4AE-D16AEC799AD7}" type="slidenum">
              <a:rPr lang="en-US"/>
              <a:pPr/>
              <a:t>33</a:t>
            </a:fld>
            <a:endParaRPr lang="en-US" dirty="0"/>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FD5CF-7940-4E1C-A8FA-92BEA0147AE1}" type="slidenum">
              <a:rPr lang="en-US"/>
              <a:pPr/>
              <a:t>34</a:t>
            </a:fld>
            <a:endParaRPr lang="en-US" dirty="0"/>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35A9E-2696-4023-8F06-A6383DB8A517}" type="slidenum">
              <a:rPr lang="en-US"/>
              <a:pPr/>
              <a:t>35</a:t>
            </a:fld>
            <a:endParaRPr lang="en-US" dirty="0"/>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0B23D7-89C6-44B5-9ED1-AAB0F49B087C}" type="slidenum">
              <a:rPr lang="en-US"/>
              <a:pPr/>
              <a:t>36</a:t>
            </a:fld>
            <a:endParaRPr lang="en-US" dirty="0"/>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43B02-3534-41F4-AD09-82C92CF58A73}" type="slidenum">
              <a:rPr lang="en-US"/>
              <a:pPr/>
              <a:t>37</a:t>
            </a:fld>
            <a:endParaRPr lang="en-US" dirty="0"/>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E83B8-F3D3-469F-A21C-D69875A425DE}" type="slidenum">
              <a:rPr lang="en-US"/>
              <a:pPr/>
              <a:t>38</a:t>
            </a:fld>
            <a:endParaRPr lang="en-US" dirty="0"/>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D2A1A-2629-46C5-8B73-26ED73F42C8D}" type="slidenum">
              <a:rPr lang="en-US"/>
              <a:pPr/>
              <a:t>39</a:t>
            </a:fld>
            <a:endParaRPr lang="en-US" dirty="0"/>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1154F-A743-45B2-B10F-A22FD97F51C8}" type="slidenum">
              <a:rPr lang="en-US"/>
              <a:pPr/>
              <a:t>4</a:t>
            </a:fld>
            <a:endParaRPr lang="en-US" dirty="0"/>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3468B-4A53-4A16-BAB6-83E9CFA2CC1E}" type="slidenum">
              <a:rPr lang="en-US"/>
              <a:pPr/>
              <a:t>40</a:t>
            </a:fld>
            <a:endParaRPr lang="en-US" dirty="0"/>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A27CD-FBC1-4D6E-A1DA-4A9739E52C3C}" type="slidenum">
              <a:rPr lang="en-US"/>
              <a:pPr/>
              <a:t>41</a:t>
            </a:fld>
            <a:endParaRPr lang="en-US" dirty="0"/>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B1B7C-9034-4D11-A269-D1F122676911}" type="slidenum">
              <a:rPr lang="en-US"/>
              <a:pPr/>
              <a:t>42</a:t>
            </a:fld>
            <a:endParaRPr lang="en-US" dirty="0"/>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EC252-A6A7-49F2-90D9-F9095DD6DCFE}" type="slidenum">
              <a:rPr lang="en-US"/>
              <a:pPr/>
              <a:t>43</a:t>
            </a:fld>
            <a:endParaRPr lang="en-US" dirty="0"/>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9D94C-0B23-41EE-A03A-6998EEACB5B7}" type="slidenum">
              <a:rPr lang="en-US"/>
              <a:pPr/>
              <a:t>44</a:t>
            </a:fld>
            <a:endParaRPr lang="en-US" dirty="0"/>
          </a:p>
        </p:txBody>
      </p:sp>
      <p:sp>
        <p:nvSpPr>
          <p:cNvPr id="481282" name="Rectangle 2"/>
          <p:cNvSpPr>
            <a:spLocks noGrp="1" noRot="1" noChangeAspect="1" noChangeArrowheads="1" noTextEdit="1"/>
          </p:cNvSpPr>
          <p:nvPr>
            <p:ph type="sldImg"/>
          </p:nvPr>
        </p:nvSpPr>
        <p:spPr>
          <a:xfrm>
            <a:off x="1260475" y="720725"/>
            <a:ext cx="4799013" cy="3598863"/>
          </a:xfrm>
          <a:ln/>
        </p:spPr>
      </p:sp>
      <p:sp>
        <p:nvSpPr>
          <p:cNvPr id="481283" name="Rectangle 3"/>
          <p:cNvSpPr>
            <a:spLocks noGrp="1" noChangeArrowheads="1"/>
          </p:cNvSpPr>
          <p:nvPr>
            <p:ph type="body" idx="1"/>
          </p:nvPr>
        </p:nvSpPr>
        <p:spPr>
          <a:xfrm>
            <a:off x="975803" y="4560899"/>
            <a:ext cx="5363595" cy="4319555"/>
          </a:xfrm>
        </p:spPr>
        <p:txBody>
          <a:bodyPr/>
          <a:lstStyle/>
          <a:p>
            <a:r>
              <a:rPr lang="en-US" dirty="0" smtClean="0"/>
              <a:t>Online</a:t>
            </a:r>
            <a:r>
              <a:rPr lang="en-US" baseline="0" dirty="0" smtClean="0"/>
              <a:t> tape vaulting.  Data is transported to a tape backup service.</a:t>
            </a:r>
          </a:p>
          <a:p>
            <a:endParaRPr lang="en-US" baseline="0" dirty="0" smtClean="0"/>
          </a:p>
          <a:p>
            <a:r>
              <a:rPr lang="en-US" baseline="0" dirty="0" smtClean="0"/>
              <a:t>Remote Journaling.  The same logging procedure used for a DBMS to create the onsite journal is used to create a second journal at the off-site storage location.</a:t>
            </a:r>
          </a:p>
          <a:p>
            <a:endParaRPr lang="en-US" baseline="0" dirty="0" smtClean="0"/>
          </a:p>
          <a:p>
            <a:r>
              <a:rPr lang="en-US" baseline="0" dirty="0" smtClean="0"/>
              <a:t>Database Shadowing.  The system creates updates to the production system, journals them, and send them to the alternate computer.</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9D94C-0B23-41EE-A03A-6998EEACB5B7}" type="slidenum">
              <a:rPr lang="en-US"/>
              <a:pPr/>
              <a:t>45</a:t>
            </a:fld>
            <a:endParaRPr lang="en-US" dirty="0"/>
          </a:p>
        </p:txBody>
      </p:sp>
      <p:sp>
        <p:nvSpPr>
          <p:cNvPr id="481282" name="Rectangle 2"/>
          <p:cNvSpPr>
            <a:spLocks noGrp="1" noRot="1" noChangeAspect="1" noChangeArrowheads="1" noTextEdit="1"/>
          </p:cNvSpPr>
          <p:nvPr>
            <p:ph type="sldImg"/>
          </p:nvPr>
        </p:nvSpPr>
        <p:spPr>
          <a:xfrm>
            <a:off x="1260475" y="720725"/>
            <a:ext cx="4799013" cy="3598863"/>
          </a:xfrm>
          <a:ln/>
        </p:spPr>
      </p:sp>
      <p:sp>
        <p:nvSpPr>
          <p:cNvPr id="481283" name="Rectangle 3"/>
          <p:cNvSpPr>
            <a:spLocks noGrp="1" noChangeArrowheads="1"/>
          </p:cNvSpPr>
          <p:nvPr>
            <p:ph type="body" idx="1"/>
          </p:nvPr>
        </p:nvSpPr>
        <p:spPr>
          <a:xfrm>
            <a:off x="975803" y="4560899"/>
            <a:ext cx="5363595" cy="4319555"/>
          </a:xfrm>
        </p:spPr>
        <p:txBody>
          <a:bodyPr/>
          <a:lstStyle/>
          <a:p>
            <a:r>
              <a:rPr lang="en-US" dirty="0" smtClean="0"/>
              <a:t>Online</a:t>
            </a:r>
            <a:r>
              <a:rPr lang="en-US" baseline="0" dirty="0" smtClean="0"/>
              <a:t> tape vaulting.  Data is transported to a tape backup service.</a:t>
            </a:r>
          </a:p>
          <a:p>
            <a:endParaRPr lang="en-US" baseline="0" dirty="0" smtClean="0"/>
          </a:p>
          <a:p>
            <a:r>
              <a:rPr lang="en-US" baseline="0" dirty="0" smtClean="0"/>
              <a:t>Remote Journaling.  The same logging procedure used for a DBMS to create the onsite journal is used to create a second journal at the off-site storage location.</a:t>
            </a:r>
          </a:p>
          <a:p>
            <a:endParaRPr lang="en-US" baseline="0" dirty="0" smtClean="0"/>
          </a:p>
          <a:p>
            <a:r>
              <a:rPr lang="en-US" baseline="0" dirty="0" smtClean="0"/>
              <a:t>Database Shadowing.  The system creates updates to the production system, journals them, and send them to the alternate computer.</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E4C0F-2010-4E0A-918A-ECB67D500C81}" type="slidenum">
              <a:rPr lang="en-US"/>
              <a:pPr/>
              <a:t>46</a:t>
            </a:fld>
            <a:endParaRPr lang="en-US" dirty="0"/>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F8EF5-5867-46A0-940B-B07EA3CC0FAB}" type="slidenum">
              <a:rPr lang="en-US"/>
              <a:pPr/>
              <a:t>47</a:t>
            </a:fld>
            <a:endParaRPr lang="en-US" dirty="0"/>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59D44-86A8-4569-9BF0-A8FC8F19B12F}" type="slidenum">
              <a:rPr lang="en-US"/>
              <a:pPr/>
              <a:t>48</a:t>
            </a:fld>
            <a:endParaRPr lang="en-US" dirty="0"/>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59D44-86A8-4569-9BF0-A8FC8F19B12F}" type="slidenum">
              <a:rPr lang="en-US"/>
              <a:pPr/>
              <a:t>49</a:t>
            </a:fld>
            <a:endParaRPr lang="en-US" dirty="0"/>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62861-1F72-473A-B2E4-8AC0B17CA512}" type="slidenum">
              <a:rPr lang="en-US"/>
              <a:pPr/>
              <a:t>5</a:t>
            </a:fld>
            <a:endParaRPr lang="en-US" dirty="0"/>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56BBB-6C85-4C23-920B-44808AE6040D}"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437F5-5747-4366-A86D-C9EB032FAA3E}" type="slidenum">
              <a:rPr lang="en-US"/>
              <a:pPr/>
              <a:t>56</a:t>
            </a:fld>
            <a:endParaRPr lang="en-US" dirty="0"/>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7C2A8-FC7C-4BDC-98F7-56253F950B02}" type="slidenum">
              <a:rPr lang="en-US"/>
              <a:pPr/>
              <a:t>57</a:t>
            </a:fld>
            <a:endParaRPr lang="en-US" dirty="0"/>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7833C-E720-40C8-81D0-709EB2503CA2}" type="slidenum">
              <a:rPr lang="en-US"/>
              <a:pPr/>
              <a:t>58</a:t>
            </a:fld>
            <a:endParaRPr lang="en-US" dirty="0"/>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EE622-5B67-487D-A67F-36CD2C2798BC}" type="slidenum">
              <a:rPr lang="en-US"/>
              <a:pPr/>
              <a:t>59</a:t>
            </a:fld>
            <a:endParaRPr lang="en-US" dirty="0"/>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F97FD-248F-439B-B4A9-7D46E2215957}" type="slidenum">
              <a:rPr lang="en-US"/>
              <a:pPr/>
              <a:t>6</a:t>
            </a:fld>
            <a:endParaRPr lang="en-US" dirty="0"/>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437F5-5747-4366-A86D-C9EB032FAA3E}" type="slidenum">
              <a:rPr lang="en-US"/>
              <a:pPr/>
              <a:t>60</a:t>
            </a:fld>
            <a:endParaRPr lang="en-US" dirty="0"/>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59D44-86A8-4569-9BF0-A8FC8F19B12F}" type="slidenum">
              <a:rPr lang="en-US"/>
              <a:pPr/>
              <a:t>61</a:t>
            </a:fld>
            <a:endParaRPr lang="en-US" dirty="0"/>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BD83A-8A37-4CE1-8AF5-AF5DE824B61B}" type="slidenum">
              <a:rPr lang="en-US"/>
              <a:pPr/>
              <a:t>62</a:t>
            </a:fld>
            <a:endParaRPr lang="en-US" dirty="0"/>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5B9EE-687C-4E69-9268-C95FAE6157C7}" type="slidenum">
              <a:rPr lang="en-US"/>
              <a:pPr/>
              <a:t>63</a:t>
            </a:fld>
            <a:endParaRPr lang="en-US" dirty="0"/>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0934B-4135-4488-B2C2-4B9D2B2F5274}" type="slidenum">
              <a:rPr lang="en-US"/>
              <a:pPr/>
              <a:t>64</a:t>
            </a:fld>
            <a:endParaRPr lang="en-US" dirty="0"/>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5B9EE-687C-4E69-9268-C95FAE6157C7}" type="slidenum">
              <a:rPr lang="en-US"/>
              <a:pPr/>
              <a:t>65</a:t>
            </a:fld>
            <a:endParaRPr lang="en-US" dirty="0"/>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1EFE3-FF3F-4154-85B6-D606223B8D59}" type="slidenum">
              <a:rPr lang="en-US"/>
              <a:pPr/>
              <a:t>66</a:t>
            </a:fld>
            <a:endParaRPr lang="en-US" dirty="0"/>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FEA0-BBB6-4558-8138-23094BA085F4}" type="slidenum">
              <a:rPr lang="en-US"/>
              <a:pPr/>
              <a:t>67</a:t>
            </a:fld>
            <a:endParaRPr lang="en-US"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83610-BCBC-4DB5-B93D-B39C0062BD8C}" type="slidenum">
              <a:rPr lang="en-US"/>
              <a:pPr/>
              <a:t>7</a:t>
            </a:fld>
            <a:endParaRPr lang="en-US" dirty="0"/>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E7C45-7720-4B01-B235-481F9A9B026D}" type="slidenum">
              <a:rPr lang="en-US"/>
              <a:pPr/>
              <a:t>8</a:t>
            </a:fld>
            <a:endParaRPr lang="en-US" dirty="0"/>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F1F64-E85F-4396-AAD9-52CA132886DF}" type="slidenum">
              <a:rPr lang="en-US"/>
              <a:pPr/>
              <a:t>9</a:t>
            </a:fld>
            <a:endParaRPr lang="en-US" dirty="0"/>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3Ca%20rel=%22license%22%20href=%22http:%5Ccreativecommons.org%5Clicenses%5Cby-nc-sa%5C3.0%5C%22%3E%3Cimg%20alt=%22Creative%20Commons%20License%22%20style=%22border-width:0%22%20src=%22http:%5Ci.creativecommons.org%5Cl%5Cby-nc-sa%5C3.0%5C88x31.png%22%20%5C%3E%3C%5Ca%3E%3Cbr%20%5C%3E%3Cspan%20xmlns:dct=%22http:%5Cpurl.org%5Cdc%5Cterms%5C%22%20property=%22dct:title%22%3ECISSP%20Common%20Body%20of%20Knowledge%3C%5Cspan%3E%20by%20%3Cspan%20xmlns:cc=%22http:%5Ccreativecommons.org%5Cns" TargetMode="External"/><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1371600"/>
            <a:ext cx="6096000" cy="1981200"/>
          </a:xfrm>
        </p:spPr>
        <p:txBody>
          <a:bodyPr anchor="ctr"/>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2362200" y="3886200"/>
            <a:ext cx="4419600" cy="685800"/>
          </a:xfrm>
        </p:spPr>
        <p:txBody>
          <a:bodyPr/>
          <a:lstStyle>
            <a:lvl1pPr marL="0" indent="0" algn="ctr">
              <a:buFontTx/>
              <a:buNone/>
              <a:defRPr sz="1600" b="1"/>
            </a:lvl1pPr>
          </a:lstStyle>
          <a:p>
            <a:r>
              <a:rPr lang="en-US"/>
              <a:t>Click to Edit Master Subtitle Style</a:t>
            </a:r>
          </a:p>
        </p:txBody>
      </p:sp>
      <p:sp>
        <p:nvSpPr>
          <p:cNvPr id="8" name="Rectangle 6"/>
          <p:cNvSpPr>
            <a:spLocks noGrp="1" noChangeArrowheads="1"/>
          </p:cNvSpPr>
          <p:nvPr>
            <p:ph type="sldNum" sz="quarter" idx="4"/>
          </p:nvPr>
        </p:nvSpPr>
        <p:spPr>
          <a:xfrm>
            <a:off x="7848600" y="6400800"/>
            <a:ext cx="1295400" cy="457200"/>
          </a:xfrm>
        </p:spPr>
        <p:txBody>
          <a:bodyPr/>
          <a:lstStyle>
            <a:lvl1pPr>
              <a:defRPr/>
            </a:lvl1pPr>
          </a:lstStyle>
          <a:p>
            <a:r>
              <a:rPr lang="en-US" dirty="0"/>
              <a:t>- </a:t>
            </a:r>
            <a:fld id="{3FDE6267-42FA-4B55-990A-97A91C169435}" type="slidenum">
              <a:rPr lang="en-US"/>
              <a:pPr/>
              <a:t>‹#›</a:t>
            </a:fld>
            <a:r>
              <a:rPr lang="en-US" dirty="0"/>
              <a:t> -</a:t>
            </a:r>
          </a:p>
        </p:txBody>
      </p:sp>
      <p:pic>
        <p:nvPicPr>
          <p:cNvPr id="7" name="Picture 6">
            <a:hlinkClick r:id="rId2" action="ppaction://hlinkfil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3023" y="6302928"/>
            <a:ext cx="8699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
          <p:cNvSpPr txBox="1"/>
          <p:nvPr userDrawn="1"/>
        </p:nvSpPr>
        <p:spPr>
          <a:xfrm>
            <a:off x="1772325" y="6096000"/>
            <a:ext cx="6608651"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sz="1000" i="1" dirty="0" smtClean="0">
                <a:solidFill>
                  <a:srgbClr val="003399"/>
                </a:solidFill>
              </a:rPr>
              <a:t>CISSP Common Body of Knowledge Review</a:t>
            </a:r>
            <a:r>
              <a:rPr lang="en-US" sz="1000" dirty="0" smtClean="0">
                <a:solidFill>
                  <a:srgbClr val="003399"/>
                </a:solidFill>
              </a:rPr>
              <a:t> by Alfred Ouyang</a:t>
            </a:r>
            <a:r>
              <a:rPr lang="en-US" sz="1000" baseline="0" dirty="0" smtClean="0">
                <a:solidFill>
                  <a:srgbClr val="003399"/>
                </a:solidFill>
              </a:rPr>
              <a:t> </a:t>
            </a:r>
            <a:r>
              <a:rPr lang="en-US" sz="1000" dirty="0" smtClean="0">
                <a:solidFill>
                  <a:srgbClr val="003399"/>
                </a:solidFill>
              </a:rPr>
              <a:t>is licensed under the Creative Commons Attribution-</a:t>
            </a:r>
            <a:r>
              <a:rPr lang="en-US" sz="1000" dirty="0" err="1" smtClean="0">
                <a:solidFill>
                  <a:srgbClr val="003399"/>
                </a:solidFill>
              </a:rPr>
              <a:t>NonCommercial</a:t>
            </a:r>
            <a:r>
              <a:rPr lang="en-US" sz="1000" dirty="0" smtClean="0">
                <a:solidFill>
                  <a:srgbClr val="003399"/>
                </a:solidFill>
              </a:rPr>
              <a:t>-</a:t>
            </a:r>
            <a:r>
              <a:rPr lang="en-US" sz="1000" dirty="0" err="1" smtClean="0">
                <a:solidFill>
                  <a:srgbClr val="003399"/>
                </a:solidFill>
              </a:rPr>
              <a:t>ShareAlike</a:t>
            </a:r>
            <a:r>
              <a:rPr lang="en-US" sz="1000" dirty="0" smtClean="0">
                <a:solidFill>
                  <a:srgbClr val="003399"/>
                </a:solidFill>
              </a:rPr>
              <a:t> 3.0 </a:t>
            </a:r>
            <a:r>
              <a:rPr lang="en-US" sz="1000" dirty="0" err="1" smtClean="0">
                <a:solidFill>
                  <a:srgbClr val="003399"/>
                </a:solidFill>
              </a:rPr>
              <a:t>Unported</a:t>
            </a:r>
            <a:r>
              <a:rPr lang="en-US" sz="1000" dirty="0" smtClean="0">
                <a:solidFill>
                  <a:srgbClr val="003399"/>
                </a:solidFill>
              </a:rPr>
              <a:t> License. To view a copy of this license, visit http://creativecommons.org/licenses/by-nc-sa/3.0/ or send a letter to Creative Commons, 444 Castro Street, Suite 900, Mountain View, California, 94041, USA.</a:t>
            </a:r>
            <a:endParaRPr lang="en-US" sz="1000" dirty="0">
              <a:solidFill>
                <a:srgbClr val="0033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11DB504C-1E1A-442B-9ABE-B8A23A03A012}" type="slidenum">
              <a:rPr lang="en-US"/>
              <a:pPr/>
              <a:t>‹#›</a:t>
            </a:fld>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
            <a:ext cx="2209800" cy="651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
            <a:ext cx="6477000" cy="651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1EBA2E09-C04F-499F-8B80-11F9D5D5D0EE}" type="slidenum">
              <a:rPr lang="en-US"/>
              <a:pPr/>
              <a:t>‹#›</a:t>
            </a:fld>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7772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886200"/>
            <a:ext cx="7772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629400"/>
            <a:ext cx="1219200" cy="457200"/>
          </a:xfrm>
        </p:spPr>
        <p:txBody>
          <a:bodyPr/>
          <a:lstStyle>
            <a:lvl1pPr>
              <a:defRPr/>
            </a:lvl1pPr>
          </a:lstStyle>
          <a:p>
            <a:r>
              <a:rPr lang="en-US" dirty="0"/>
              <a:t>- </a:t>
            </a:r>
            <a:fld id="{E47BD326-D0EA-4D40-A3B3-638479A1A8CD}" type="slidenum">
              <a:rPr lang="en-US"/>
              <a:pPr/>
              <a:t>‹#›</a:t>
            </a:fld>
            <a:r>
              <a:rPr lang="en-US" dirty="0"/>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629400"/>
            <a:ext cx="1219200" cy="457200"/>
          </a:xfrm>
        </p:spPr>
        <p:txBody>
          <a:bodyPr/>
          <a:lstStyle>
            <a:lvl1pPr>
              <a:defRPr/>
            </a:lvl1pPr>
          </a:lstStyle>
          <a:p>
            <a:r>
              <a:rPr lang="en-US" dirty="0"/>
              <a:t>- </a:t>
            </a:r>
            <a:fld id="{7A2B8546-C0E7-4CD3-8573-2D02E9E04BCC}" type="slidenum">
              <a:rPr lang="en-US"/>
              <a:pPr/>
              <a:t>‹#›</a:t>
            </a:fld>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FADB9AFE-228E-4798-BB5B-6D7161560761}" type="slidenum">
              <a:rPr lang="en-US"/>
              <a:pPr/>
              <a:t>‹#›</a:t>
            </a:fld>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dirty="0"/>
              <a:t>- </a:t>
            </a:r>
            <a:fld id="{4B0E7C5E-8803-4D79-8291-C8B0611A24B8}" type="slidenum">
              <a:rPr lang="en-US"/>
              <a:pPr/>
              <a:t>‹#›</a:t>
            </a:fld>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dirty="0"/>
              <a:t>- </a:t>
            </a:r>
            <a:fld id="{0EAF1F7C-4D3C-43D2-93FA-FB76216EC350}" type="slidenum">
              <a:rPr lang="en-US"/>
              <a:pPr/>
              <a:t>‹#›</a:t>
            </a:fld>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dirty="0"/>
              <a:t>- </a:t>
            </a:r>
            <a:fld id="{7121F2F7-3BAF-4FB9-82AE-C35ABE6635E7}" type="slidenum">
              <a:rPr lang="en-US"/>
              <a:pPr/>
              <a:t>‹#›</a:t>
            </a:fld>
            <a:r>
              <a:rPr lang="en-US"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dirty="0"/>
              <a:t>- </a:t>
            </a:r>
            <a:fld id="{D3C9B6CB-D519-47DB-AD00-3C41F61408AE}" type="slidenum">
              <a:rPr lang="en-US"/>
              <a:pPr/>
              <a:t>‹#›</a:t>
            </a:fld>
            <a:r>
              <a:rPr lang="en-US"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dirty="0"/>
              <a:t>- </a:t>
            </a:r>
            <a:fld id="{7ACCC554-38A9-4333-8089-C49BFCA4C7B8}" type="slidenum">
              <a:rPr lang="en-US"/>
              <a:pPr/>
              <a:t>‹#›</a:t>
            </a:fld>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05E8EEBC-CB68-402B-BDA4-3EC205DA02FE}" type="slidenum">
              <a:rPr lang="en-US"/>
              <a:pPr/>
              <a:t>‹#›</a:t>
            </a:fld>
            <a:r>
              <a:rPr lang="en-US"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1A717561-E0EB-428E-9B95-51E3723B2F53}" type="slidenum">
              <a:rPr lang="en-US"/>
              <a:pPr/>
              <a:t>‹#›</a:t>
            </a:fld>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
            <a:ext cx="88392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848600" y="6629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3399"/>
                </a:solidFill>
              </a:defRPr>
            </a:lvl1pPr>
          </a:lstStyle>
          <a:p>
            <a:r>
              <a:rPr lang="en-US" dirty="0"/>
              <a:t>- </a:t>
            </a:r>
            <a:fld id="{5178BEF0-6221-412D-953C-3EB28C0C4327}" type="slidenum">
              <a:rPr lang="en-US"/>
              <a:pPr/>
              <a:t>‹#›</a:t>
            </a:fld>
            <a:r>
              <a:rPr lang="en-US" dirty="0"/>
              <a:t> -</a:t>
            </a:r>
          </a:p>
        </p:txBody>
      </p:sp>
      <p:sp>
        <p:nvSpPr>
          <p:cNvPr id="1032" name="Line 8"/>
          <p:cNvSpPr>
            <a:spLocks noChangeShapeType="1"/>
          </p:cNvSpPr>
          <p:nvPr/>
        </p:nvSpPr>
        <p:spPr bwMode="auto">
          <a:xfrm>
            <a:off x="152400" y="990600"/>
            <a:ext cx="8839200" cy="0"/>
          </a:xfrm>
          <a:prstGeom prst="line">
            <a:avLst/>
          </a:prstGeom>
          <a:noFill/>
          <a:ln w="28575">
            <a:solidFill>
              <a:srgbClr val="FF0000"/>
            </a:solidFill>
            <a:round/>
            <a:headEnd/>
            <a:tailEnd/>
          </a:ln>
          <a:effectLst/>
        </p:spPr>
        <p:txBody>
          <a:bodyPr wrap="none" anchor="ctr"/>
          <a:lstStyle/>
          <a:p>
            <a:endParaRPr lang="en-US" dirty="0"/>
          </a:p>
        </p:txBody>
      </p:sp>
      <p:pic>
        <p:nvPicPr>
          <p:cNvPr id="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9575" y="6674342"/>
            <a:ext cx="7620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Arial" charset="0"/>
        </a:defRPr>
      </a:lvl2pPr>
      <a:lvl3pPr algn="l" rtl="0" eaLnBrk="0" fontAlgn="base" hangingPunct="0">
        <a:spcBef>
          <a:spcPct val="0"/>
        </a:spcBef>
        <a:spcAft>
          <a:spcPct val="0"/>
        </a:spcAft>
        <a:defRPr sz="2400" b="1">
          <a:solidFill>
            <a:srgbClr val="003399"/>
          </a:solidFill>
          <a:latin typeface="Arial" charset="0"/>
        </a:defRPr>
      </a:lvl3pPr>
      <a:lvl4pPr algn="l" rtl="0" eaLnBrk="0" fontAlgn="base" hangingPunct="0">
        <a:spcBef>
          <a:spcPct val="0"/>
        </a:spcBef>
        <a:spcAft>
          <a:spcPct val="0"/>
        </a:spcAft>
        <a:defRPr sz="2400" b="1">
          <a:solidFill>
            <a:srgbClr val="003399"/>
          </a:solidFill>
          <a:latin typeface="Arial" charset="0"/>
        </a:defRPr>
      </a:lvl4pPr>
      <a:lvl5pPr algn="l" rtl="0" eaLnBrk="0" fontAlgn="base" hangingPunct="0">
        <a:spcBef>
          <a:spcPct val="0"/>
        </a:spcBef>
        <a:spcAft>
          <a:spcPct val="0"/>
        </a:spcAft>
        <a:defRPr sz="2400" b="1">
          <a:solidFill>
            <a:srgbClr val="003399"/>
          </a:solidFill>
          <a:latin typeface="Arial" charset="0"/>
        </a:defRPr>
      </a:lvl5pPr>
      <a:lvl6pPr marL="457200" algn="l" rtl="0" eaLnBrk="0" fontAlgn="base" hangingPunct="0">
        <a:spcBef>
          <a:spcPct val="0"/>
        </a:spcBef>
        <a:spcAft>
          <a:spcPct val="0"/>
        </a:spcAft>
        <a:defRPr sz="2400" b="1">
          <a:solidFill>
            <a:srgbClr val="003399"/>
          </a:solidFill>
          <a:latin typeface="Arial" charset="0"/>
        </a:defRPr>
      </a:lvl6pPr>
      <a:lvl7pPr marL="914400" algn="l" rtl="0" eaLnBrk="0" fontAlgn="base" hangingPunct="0">
        <a:spcBef>
          <a:spcPct val="0"/>
        </a:spcBef>
        <a:spcAft>
          <a:spcPct val="0"/>
        </a:spcAft>
        <a:defRPr sz="2400" b="1">
          <a:solidFill>
            <a:srgbClr val="003399"/>
          </a:solidFill>
          <a:latin typeface="Arial" charset="0"/>
        </a:defRPr>
      </a:lvl7pPr>
      <a:lvl8pPr marL="1371600" algn="l" rtl="0" eaLnBrk="0" fontAlgn="base" hangingPunct="0">
        <a:spcBef>
          <a:spcPct val="0"/>
        </a:spcBef>
        <a:spcAft>
          <a:spcPct val="0"/>
        </a:spcAft>
        <a:defRPr sz="2400" b="1">
          <a:solidFill>
            <a:srgbClr val="003399"/>
          </a:solidFill>
          <a:latin typeface="Arial" charset="0"/>
        </a:defRPr>
      </a:lvl8pPr>
      <a:lvl9pPr marL="1828800" algn="l" rtl="0" eaLnBrk="0" fontAlgn="base" hangingPunct="0">
        <a:spcBef>
          <a:spcPct val="0"/>
        </a:spcBef>
        <a:spcAft>
          <a:spcPct val="0"/>
        </a:spcAft>
        <a:defRPr sz="24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sz="1600">
          <a:solidFill>
            <a:srgbClr val="003399"/>
          </a:solidFill>
          <a:latin typeface="+mn-lt"/>
        </a:defRPr>
      </a:lvl4pPr>
      <a:lvl5pPr marL="2057400" indent="-228600" algn="l" rtl="0" eaLnBrk="0" fontAlgn="base" hangingPunct="0">
        <a:spcBef>
          <a:spcPct val="20000"/>
        </a:spcBef>
        <a:spcAft>
          <a:spcPct val="0"/>
        </a:spcAft>
        <a:buChar char="»"/>
        <a:defRPr sz="1400">
          <a:solidFill>
            <a:srgbClr val="003399"/>
          </a:solidFill>
          <a:latin typeface="+mn-lt"/>
        </a:defRPr>
      </a:lvl5pPr>
      <a:lvl6pPr marL="2514600" indent="-228600" algn="l" rtl="0" eaLnBrk="0" fontAlgn="base" hangingPunct="0">
        <a:spcBef>
          <a:spcPct val="20000"/>
        </a:spcBef>
        <a:spcAft>
          <a:spcPct val="0"/>
        </a:spcAft>
        <a:buChar char="»"/>
        <a:defRPr sz="1400">
          <a:solidFill>
            <a:srgbClr val="003399"/>
          </a:solidFill>
          <a:latin typeface="+mn-lt"/>
        </a:defRPr>
      </a:lvl6pPr>
      <a:lvl7pPr marL="2971800" indent="-228600" algn="l" rtl="0" eaLnBrk="0" fontAlgn="base" hangingPunct="0">
        <a:spcBef>
          <a:spcPct val="20000"/>
        </a:spcBef>
        <a:spcAft>
          <a:spcPct val="0"/>
        </a:spcAft>
        <a:buChar char="»"/>
        <a:defRPr sz="1400">
          <a:solidFill>
            <a:srgbClr val="003399"/>
          </a:solidFill>
          <a:latin typeface="+mn-lt"/>
        </a:defRPr>
      </a:lvl7pPr>
      <a:lvl8pPr marL="3429000" indent="-228600" algn="l" rtl="0" eaLnBrk="0" fontAlgn="base" hangingPunct="0">
        <a:spcBef>
          <a:spcPct val="20000"/>
        </a:spcBef>
        <a:spcAft>
          <a:spcPct val="0"/>
        </a:spcAft>
        <a:buChar char="»"/>
        <a:defRPr sz="1400">
          <a:solidFill>
            <a:srgbClr val="003399"/>
          </a:solidFill>
          <a:latin typeface="+mn-lt"/>
        </a:defRPr>
      </a:lvl8pPr>
      <a:lvl9pPr marL="3886200" indent="-228600" algn="l" rtl="0" eaLnBrk="0" fontAlgn="base" hangingPunct="0">
        <a:spcBef>
          <a:spcPct val="20000"/>
        </a:spcBef>
        <a:spcAft>
          <a:spcPct val="0"/>
        </a:spcAft>
        <a:buChar char="»"/>
        <a:defRPr sz="14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3.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army-technology.com/contractors/field/mobile/"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ctrTitle"/>
          </p:nvPr>
        </p:nvSpPr>
        <p:spPr/>
        <p:txBody>
          <a:bodyPr/>
          <a:lstStyle/>
          <a:p>
            <a:r>
              <a:rPr lang="en-US" dirty="0"/>
              <a:t>CISSP</a:t>
            </a:r>
            <a:r>
              <a:rPr lang="en-US" baseline="30000" dirty="0"/>
              <a:t>®</a:t>
            </a:r>
            <a:r>
              <a:rPr lang="en-US" dirty="0"/>
              <a:t> Common Body of Knowledge:</a:t>
            </a:r>
            <a:br>
              <a:rPr lang="en-US" dirty="0"/>
            </a:br>
            <a:r>
              <a:rPr lang="en-US" dirty="0"/>
              <a:t> </a:t>
            </a:r>
            <a:r>
              <a:rPr lang="en-US" sz="3200" dirty="0">
                <a:solidFill>
                  <a:srgbClr val="FF6600"/>
                </a:solidFill>
              </a:rPr>
              <a:t>Business Continuity &amp; Disaster Recovery Planning Domain</a:t>
            </a:r>
          </a:p>
        </p:txBody>
      </p:sp>
      <p:sp>
        <p:nvSpPr>
          <p:cNvPr id="461827" name="Rectangle 3"/>
          <p:cNvSpPr>
            <a:spLocks noGrp="1" noChangeArrowheads="1"/>
          </p:cNvSpPr>
          <p:nvPr>
            <p:ph type="subTitle" idx="1"/>
          </p:nvPr>
        </p:nvSpPr>
        <p:spPr>
          <a:xfrm>
            <a:off x="2155825" y="3886200"/>
            <a:ext cx="4800600" cy="1143000"/>
          </a:xfrm>
        </p:spPr>
        <p:txBody>
          <a:bodyPr/>
          <a:lstStyle/>
          <a:p>
            <a:pPr>
              <a:tabLst>
                <a:tab pos="1143000" algn="l"/>
              </a:tabLst>
            </a:pPr>
            <a:r>
              <a:rPr lang="en-US" dirty="0" smtClean="0"/>
              <a:t>Version: 5.9.2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dirty="0"/>
              <a:t>- </a:t>
            </a:r>
            <a:fld id="{34B1DD5E-6A22-4238-9AC4-FCA8F02ACC18}" type="slidenum">
              <a:rPr lang="en-US"/>
              <a:pPr/>
              <a:t>10</a:t>
            </a:fld>
            <a:r>
              <a:rPr lang="en-US" dirty="0"/>
              <a:t> -</a:t>
            </a:r>
          </a:p>
        </p:txBody>
      </p:sp>
      <p:pic>
        <p:nvPicPr>
          <p:cNvPr id="570370" name="Picture 2"/>
          <p:cNvPicPr>
            <a:picLocks noGrp="1" noChangeAspect="1" noChangeArrowheads="1"/>
          </p:cNvPicPr>
          <p:nvPr>
            <p:ph sz="half" idx="2"/>
          </p:nvPr>
        </p:nvPicPr>
        <p:blipFill>
          <a:blip r:embed="rId3" cstate="print"/>
          <a:srcRect/>
          <a:stretch>
            <a:fillRect/>
          </a:stretch>
        </p:blipFill>
        <p:spPr>
          <a:xfrm>
            <a:off x="1285875" y="2509838"/>
            <a:ext cx="6553200" cy="4119562"/>
          </a:xfrm>
        </p:spPr>
      </p:pic>
      <p:sp>
        <p:nvSpPr>
          <p:cNvPr id="570371" name="Rectangle 3"/>
          <p:cNvSpPr>
            <a:spLocks noGrp="1" noChangeArrowheads="1"/>
          </p:cNvSpPr>
          <p:nvPr>
            <p:ph type="title"/>
          </p:nvPr>
        </p:nvSpPr>
        <p:spPr/>
        <p:txBody>
          <a:bodyPr/>
          <a:lstStyle/>
          <a:p>
            <a:r>
              <a:rPr lang="en-US" sz="1200" dirty="0"/>
              <a:t>Terms &amp; Definition</a:t>
            </a:r>
            <a:br>
              <a:rPr lang="en-US" sz="1200" dirty="0"/>
            </a:br>
            <a:r>
              <a:rPr lang="en-US" dirty="0"/>
              <a:t>Life Cycle of Business Continuity</a:t>
            </a:r>
          </a:p>
        </p:txBody>
      </p:sp>
      <p:sp>
        <p:nvSpPr>
          <p:cNvPr id="570372" name="Rectangle 4"/>
          <p:cNvSpPr>
            <a:spLocks noGrp="1" noChangeArrowheads="1"/>
          </p:cNvSpPr>
          <p:nvPr>
            <p:ph type="body" sz="half" idx="1"/>
          </p:nvPr>
        </p:nvSpPr>
        <p:spPr/>
        <p:txBody>
          <a:bodyPr/>
          <a:lstStyle/>
          <a:p>
            <a:pPr>
              <a:buClr>
                <a:srgbClr val="003399"/>
              </a:buClr>
            </a:pPr>
            <a:r>
              <a:rPr lang="en-US" u="sng" dirty="0">
                <a:solidFill>
                  <a:srgbClr val="FF6600"/>
                </a:solidFill>
              </a:rPr>
              <a:t>Sustain</a:t>
            </a:r>
            <a:r>
              <a:rPr lang="en-US" dirty="0"/>
              <a:t> business operations</a:t>
            </a:r>
          </a:p>
          <a:p>
            <a:pPr>
              <a:buClr>
                <a:srgbClr val="003399"/>
              </a:buClr>
            </a:pPr>
            <a:r>
              <a:rPr lang="en-US" u="sng" dirty="0">
                <a:solidFill>
                  <a:srgbClr val="FF6600"/>
                </a:solidFill>
              </a:rPr>
              <a:t>Recover</a:t>
            </a:r>
            <a:r>
              <a:rPr lang="en-US" dirty="0"/>
              <a:t> / </a:t>
            </a:r>
            <a:r>
              <a:rPr lang="en-US" u="sng" dirty="0">
                <a:solidFill>
                  <a:srgbClr val="FF6600"/>
                </a:solidFill>
              </a:rPr>
              <a:t>resume</a:t>
            </a:r>
            <a:r>
              <a:rPr lang="en-US" dirty="0"/>
              <a:t> business operations</a:t>
            </a:r>
          </a:p>
          <a:p>
            <a:pPr>
              <a:buClr>
                <a:srgbClr val="003399"/>
              </a:buClr>
            </a:pPr>
            <a:r>
              <a:rPr lang="en-US" u="sng" dirty="0">
                <a:solidFill>
                  <a:srgbClr val="FF6600"/>
                </a:solidFill>
              </a:rPr>
              <a:t>Protect</a:t>
            </a:r>
            <a:r>
              <a:rPr lang="en-US" dirty="0"/>
              <a:t> business assets (People, reputation, and tangible assets)</a:t>
            </a:r>
          </a:p>
        </p:txBody>
      </p:sp>
      <p:sp>
        <p:nvSpPr>
          <p:cNvPr id="7" name="Text Box 4"/>
          <p:cNvSpPr txBox="1">
            <a:spLocks noChangeArrowheads="1"/>
          </p:cNvSpPr>
          <p:nvPr/>
        </p:nvSpPr>
        <p:spPr bwMode="auto">
          <a:xfrm>
            <a:off x="3505200" y="6428601"/>
            <a:ext cx="4344459" cy="246221"/>
          </a:xfrm>
          <a:prstGeom prst="rect">
            <a:avLst/>
          </a:prstGeom>
          <a:noFill/>
          <a:ln w="9525">
            <a:noFill/>
            <a:miter lim="800000"/>
            <a:headEnd/>
            <a:tailEnd/>
          </a:ln>
          <a:effectLst/>
        </p:spPr>
        <p:txBody>
          <a:bodyPr wrap="none">
            <a:spAutoFit/>
          </a:bodyPr>
          <a:lstStyle/>
          <a:p>
            <a:r>
              <a:rPr lang="en-US" sz="1000" b="1" dirty="0" smtClean="0">
                <a:solidFill>
                  <a:srgbClr val="000099"/>
                </a:solidFill>
              </a:rPr>
              <a:t>Reference</a:t>
            </a:r>
            <a:r>
              <a:rPr lang="en-US" sz="1000" dirty="0" smtClean="0">
                <a:solidFill>
                  <a:srgbClr val="000099"/>
                </a:solidFill>
              </a:rPr>
              <a:t>: </a:t>
            </a:r>
            <a:r>
              <a:rPr lang="en-US" sz="1000" dirty="0">
                <a:solidFill>
                  <a:srgbClr val="000099"/>
                </a:solidFill>
              </a:rPr>
              <a:t>NIST SP 800-34, </a:t>
            </a:r>
            <a:r>
              <a:rPr lang="en-US" sz="1000" i="1" dirty="0">
                <a:solidFill>
                  <a:srgbClr val="000099"/>
                </a:solidFill>
              </a:rPr>
              <a:t>Contingency Planning Guide for IT Systems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a:t>- </a:t>
            </a:r>
            <a:fld id="{DC2A8ED3-243F-4E7D-8159-1E5C4983F660}" type="slidenum">
              <a:rPr lang="en-US"/>
              <a:pPr/>
              <a:t>11</a:t>
            </a:fld>
            <a:r>
              <a:rPr lang="en-US" dirty="0"/>
              <a:t> -</a:t>
            </a:r>
          </a:p>
        </p:txBody>
      </p:sp>
      <p:sp>
        <p:nvSpPr>
          <p:cNvPr id="572418" name="Rectangle 2"/>
          <p:cNvSpPr>
            <a:spLocks noGrp="1" noChangeArrowheads="1"/>
          </p:cNvSpPr>
          <p:nvPr>
            <p:ph type="title"/>
          </p:nvPr>
        </p:nvSpPr>
        <p:spPr/>
        <p:txBody>
          <a:bodyPr/>
          <a:lstStyle/>
          <a:p>
            <a:r>
              <a:rPr lang="en-US" sz="1200" dirty="0"/>
              <a:t>Creating a BCP</a:t>
            </a:r>
            <a:br>
              <a:rPr lang="en-US" sz="1200" dirty="0"/>
            </a:br>
            <a:r>
              <a:rPr lang="en-US" dirty="0"/>
              <a:t>Process for Creating a BCP</a:t>
            </a:r>
          </a:p>
        </p:txBody>
      </p:sp>
      <p:sp>
        <p:nvSpPr>
          <p:cNvPr id="572419" name="Rectangle 3"/>
          <p:cNvSpPr>
            <a:spLocks noGrp="1" noChangeArrowheads="1"/>
          </p:cNvSpPr>
          <p:nvPr>
            <p:ph type="body" sz="half" idx="1"/>
          </p:nvPr>
        </p:nvSpPr>
        <p:spPr>
          <a:xfrm>
            <a:off x="381000" y="1295400"/>
            <a:ext cx="5334000" cy="5029200"/>
          </a:xfrm>
        </p:spPr>
        <p:txBody>
          <a:bodyPr>
            <a:normAutofit lnSpcReduction="10000"/>
          </a:bodyPr>
          <a:lstStyle/>
          <a:p>
            <a:r>
              <a:rPr lang="en-US" sz="2000" dirty="0" smtClean="0"/>
              <a:t>Phase I: Project Initiation</a:t>
            </a:r>
          </a:p>
          <a:p>
            <a:pPr lvl="1"/>
            <a:endParaRPr lang="en-US" sz="1600" dirty="0" smtClean="0"/>
          </a:p>
          <a:p>
            <a:r>
              <a:rPr lang="en-US" sz="2000" dirty="0" smtClean="0"/>
              <a:t>Phase II: Business Impact </a:t>
            </a:r>
            <a:br>
              <a:rPr lang="en-US" sz="2000" dirty="0" smtClean="0"/>
            </a:br>
            <a:r>
              <a:rPr lang="en-US" sz="2000" dirty="0" smtClean="0"/>
              <a:t>Analysis (BIA)</a:t>
            </a:r>
          </a:p>
          <a:p>
            <a:pPr lvl="1"/>
            <a:endParaRPr lang="en-US" sz="1600" dirty="0" smtClean="0"/>
          </a:p>
          <a:p>
            <a:r>
              <a:rPr lang="en-US" sz="2000" dirty="0" smtClean="0"/>
              <a:t>Phase III: Recovery Strategy</a:t>
            </a:r>
          </a:p>
          <a:p>
            <a:pPr lvl="1"/>
            <a:endParaRPr lang="en-US" sz="1600" dirty="0" smtClean="0"/>
          </a:p>
          <a:p>
            <a:r>
              <a:rPr lang="en-US" sz="2000" dirty="0" smtClean="0"/>
              <a:t>Phase IV: Plan Design &amp; </a:t>
            </a:r>
            <a:br>
              <a:rPr lang="en-US" sz="2000" dirty="0" smtClean="0"/>
            </a:br>
            <a:r>
              <a:rPr lang="en-US" sz="2000" dirty="0" smtClean="0"/>
              <a:t>Development</a:t>
            </a:r>
          </a:p>
          <a:p>
            <a:pPr lvl="1"/>
            <a:endParaRPr lang="en-US" sz="1600" dirty="0" smtClean="0"/>
          </a:p>
          <a:p>
            <a:r>
              <a:rPr lang="en-US" sz="2000" dirty="0" smtClean="0"/>
              <a:t>Phase V: Implementation</a:t>
            </a:r>
          </a:p>
          <a:p>
            <a:pPr lvl="1"/>
            <a:endParaRPr lang="en-US" sz="1600" dirty="0" smtClean="0"/>
          </a:p>
          <a:p>
            <a:r>
              <a:rPr lang="en-US" sz="2000" dirty="0" smtClean="0"/>
              <a:t>Phase VI: Testing</a:t>
            </a:r>
          </a:p>
          <a:p>
            <a:pPr lvl="1"/>
            <a:endParaRPr lang="en-US" sz="1600" dirty="0" smtClean="0"/>
          </a:p>
          <a:p>
            <a:r>
              <a:rPr lang="en-US" sz="2000" dirty="0" smtClean="0"/>
              <a:t>Phase VII: Maintenance, Awareness, and Training</a:t>
            </a:r>
            <a:endParaRPr lang="en-US" sz="2000" dirty="0"/>
          </a:p>
        </p:txBody>
      </p:sp>
      <p:graphicFrame>
        <p:nvGraphicFramePr>
          <p:cNvPr id="572421" name="Object 5"/>
          <p:cNvGraphicFramePr>
            <a:graphicFrameLocks noChangeAspect="1"/>
          </p:cNvGraphicFramePr>
          <p:nvPr/>
        </p:nvGraphicFramePr>
        <p:xfrm>
          <a:off x="4038600" y="1862137"/>
          <a:ext cx="4973637" cy="3776663"/>
        </p:xfrm>
        <a:graphic>
          <a:graphicData uri="http://schemas.openxmlformats.org/presentationml/2006/ole">
            <mc:AlternateContent xmlns:mc="http://schemas.openxmlformats.org/markup-compatibility/2006">
              <mc:Choice xmlns:v="urn:schemas-microsoft-com:vml" Requires="v">
                <p:oleObj spid="_x0000_s572437" name="Visio" r:id="rId4" imgW="6040984" imgH="3777401" progId="Visio.Drawing.11">
                  <p:embed/>
                </p:oleObj>
              </mc:Choice>
              <mc:Fallback>
                <p:oleObj name="Visio" r:id="rId4" imgW="6040984" imgH="3777401"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862137"/>
                        <a:ext cx="4973637"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1200" dirty="0" smtClean="0"/>
              <a:t>Creating a BCP</a:t>
            </a:r>
            <a:br>
              <a:rPr lang="en-US" sz="1200" dirty="0" smtClean="0"/>
            </a:br>
            <a:r>
              <a:rPr lang="en-US" dirty="0" smtClean="0"/>
              <a:t>Systems Engineering Approach for Creating a BCP</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Understand the BCP needs</a:t>
            </a:r>
          </a:p>
          <a:p>
            <a:pPr lvl="1"/>
            <a:r>
              <a:rPr lang="en-US" dirty="0" smtClean="0"/>
              <a:t>Phase I: Project Initiation</a:t>
            </a:r>
          </a:p>
          <a:p>
            <a:r>
              <a:rPr lang="en-US" dirty="0" smtClean="0"/>
              <a:t>Define the BCP requirements</a:t>
            </a:r>
          </a:p>
          <a:p>
            <a:pPr lvl="1"/>
            <a:r>
              <a:rPr lang="en-US" dirty="0" smtClean="0"/>
              <a:t>Phase II: Business Impact Analysis</a:t>
            </a:r>
          </a:p>
          <a:p>
            <a:r>
              <a:rPr lang="en-US" dirty="0" smtClean="0"/>
              <a:t>Design the BCP</a:t>
            </a:r>
          </a:p>
          <a:p>
            <a:pPr lvl="1"/>
            <a:r>
              <a:rPr lang="en-US" dirty="0" smtClean="0"/>
              <a:t>Phase III: Recovery Strategy</a:t>
            </a:r>
          </a:p>
          <a:p>
            <a:r>
              <a:rPr lang="en-US" dirty="0" smtClean="0"/>
              <a:t>Develop the BCP</a:t>
            </a:r>
          </a:p>
          <a:p>
            <a:pPr lvl="1"/>
            <a:r>
              <a:rPr lang="en-US" dirty="0" smtClean="0"/>
              <a:t>Phase IV: Plan Design &amp; </a:t>
            </a:r>
            <a:br>
              <a:rPr lang="en-US" dirty="0" smtClean="0"/>
            </a:br>
            <a:r>
              <a:rPr lang="en-US" dirty="0" smtClean="0"/>
              <a:t>Development</a:t>
            </a:r>
          </a:p>
          <a:p>
            <a:r>
              <a:rPr lang="en-US" dirty="0" smtClean="0"/>
              <a:t>Implement BCP</a:t>
            </a:r>
          </a:p>
          <a:p>
            <a:pPr lvl="1"/>
            <a:r>
              <a:rPr lang="en-US" dirty="0" smtClean="0"/>
              <a:t>Phase V: Implement</a:t>
            </a:r>
          </a:p>
          <a:p>
            <a:r>
              <a:rPr lang="en-US" dirty="0" smtClean="0"/>
              <a:t>Support BCP</a:t>
            </a:r>
          </a:p>
          <a:p>
            <a:pPr lvl="1"/>
            <a:r>
              <a:rPr lang="en-US" dirty="0" smtClean="0"/>
              <a:t>Phase VII: Maintenance</a:t>
            </a:r>
          </a:p>
          <a:p>
            <a:r>
              <a:rPr lang="en-US" dirty="0" smtClean="0"/>
              <a:t>Assess BCP effectiveness</a:t>
            </a:r>
          </a:p>
          <a:p>
            <a:pPr lvl="1"/>
            <a:r>
              <a:rPr lang="en-US" dirty="0" smtClean="0"/>
              <a:t>Phase VI: Testing</a:t>
            </a:r>
          </a:p>
        </p:txBody>
      </p:sp>
      <p:sp>
        <p:nvSpPr>
          <p:cNvPr id="5" name="Slide Number Placeholder 4"/>
          <p:cNvSpPr>
            <a:spLocks noGrp="1"/>
          </p:cNvSpPr>
          <p:nvPr>
            <p:ph type="sldNum" sz="quarter" idx="10"/>
          </p:nvPr>
        </p:nvSpPr>
        <p:spPr/>
        <p:txBody>
          <a:bodyPr/>
          <a:lstStyle/>
          <a:p>
            <a:r>
              <a:rPr lang="en-US" dirty="0" smtClean="0"/>
              <a:t>- </a:t>
            </a:r>
            <a:fld id="{E47BD326-D0EA-4D40-A3B3-638479A1A8CD}" type="slidenum">
              <a:rPr lang="en-US" smtClean="0"/>
              <a:pPr/>
              <a:t>12</a:t>
            </a:fld>
            <a:r>
              <a:rPr lang="en-US" dirty="0" smtClean="0"/>
              <a:t> -</a:t>
            </a:r>
            <a:endParaRPr lang="en-US" dirty="0"/>
          </a:p>
        </p:txBody>
      </p:sp>
      <p:graphicFrame>
        <p:nvGraphicFramePr>
          <p:cNvPr id="614402" name="Object 2"/>
          <p:cNvGraphicFramePr>
            <a:graphicFrameLocks noChangeAspect="1"/>
          </p:cNvGraphicFramePr>
          <p:nvPr/>
        </p:nvGraphicFramePr>
        <p:xfrm>
          <a:off x="5334000" y="3505200"/>
          <a:ext cx="3200400" cy="2797175"/>
        </p:xfrm>
        <a:graphic>
          <a:graphicData uri="http://schemas.openxmlformats.org/presentationml/2006/ole">
            <mc:AlternateContent xmlns:mc="http://schemas.openxmlformats.org/markup-compatibility/2006">
              <mc:Choice xmlns:v="urn:schemas-microsoft-com:vml" Requires="v">
                <p:oleObj spid="_x0000_s614418" name="Visio" r:id="rId4" imgW="8030718" imgH="6984066" progId="Visio.Drawing.11">
                  <p:embed/>
                </p:oleObj>
              </mc:Choice>
              <mc:Fallback>
                <p:oleObj name="Visio" r:id="rId4" imgW="8030718" imgH="6984066"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505200"/>
                        <a:ext cx="3200400"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7" name="Content Placeholder 6"/>
          <p:cNvSpPr>
            <a:spLocks noGrp="1"/>
          </p:cNvSpPr>
          <p:nvPr>
            <p:ph idx="1"/>
          </p:nvPr>
        </p:nvSpPr>
        <p:spPr/>
        <p:txBody>
          <a:bodyPr>
            <a:normAutofit lnSpcReduction="10000"/>
          </a:bodyPr>
          <a:lstStyle/>
          <a:p>
            <a:r>
              <a:rPr lang="en-US" dirty="0" smtClean="0"/>
              <a:t>What is the name of a management approved plan that addresses the preservation and recovery of business in the event of outages?</a:t>
            </a:r>
          </a:p>
          <a:p>
            <a:pPr lvl="1"/>
            <a:r>
              <a:rPr lang="en-US" dirty="0" smtClean="0"/>
              <a:t> </a:t>
            </a:r>
          </a:p>
          <a:p>
            <a:pPr lvl="1"/>
            <a:endParaRPr lang="en-US" dirty="0" smtClean="0"/>
          </a:p>
          <a:p>
            <a:r>
              <a:rPr lang="en-US" dirty="0" smtClean="0"/>
              <a:t>What is the name of a management approved plan that addresses the restoration of an organization’s essential business functions at an alternate site for up to 30 days?</a:t>
            </a:r>
          </a:p>
          <a:p>
            <a:pPr lvl="1"/>
            <a:r>
              <a:rPr lang="en-US" dirty="0" smtClean="0"/>
              <a:t> </a:t>
            </a:r>
          </a:p>
          <a:p>
            <a:pPr lvl="1"/>
            <a:endParaRPr lang="en-US" dirty="0" smtClean="0"/>
          </a:p>
          <a:p>
            <a:r>
              <a:rPr lang="en-US" dirty="0" smtClean="0"/>
              <a:t>What is the name of a management approved plan that addresses both internal and public communications in a crisis event?</a:t>
            </a:r>
          </a:p>
          <a:p>
            <a:pPr lvl="1"/>
            <a:r>
              <a:rPr lang="en-US" dirty="0" smtClean="0"/>
              <a:t>  </a:t>
            </a:r>
            <a:endParaRPr lang="en-US" dirty="0"/>
          </a:p>
        </p:txBody>
      </p:sp>
      <p:sp>
        <p:nvSpPr>
          <p:cNvPr id="5" name="Slide Number Placeholder 4"/>
          <p:cNvSpPr>
            <a:spLocks noGrp="1"/>
          </p:cNvSpPr>
          <p:nvPr>
            <p:ph type="sldNum" sz="quarter" idx="10"/>
          </p:nvPr>
        </p:nvSpPr>
        <p:spPr/>
        <p:txBody>
          <a:bodyPr/>
          <a:lstStyle/>
          <a:p>
            <a:r>
              <a:rPr lang="en-US" dirty="0" smtClean="0"/>
              <a:t>- </a:t>
            </a:r>
            <a:fld id="{E47BD326-D0EA-4D40-A3B3-638479A1A8CD}" type="slidenum">
              <a:rPr lang="en-US" smtClean="0"/>
              <a:pPr/>
              <a:t>13</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Answers:</a:t>
            </a:r>
            <a:endParaRPr lang="en-US" dirty="0"/>
          </a:p>
        </p:txBody>
      </p:sp>
      <p:sp>
        <p:nvSpPr>
          <p:cNvPr id="7" name="Content Placeholder 6"/>
          <p:cNvSpPr>
            <a:spLocks noGrp="1"/>
          </p:cNvSpPr>
          <p:nvPr>
            <p:ph idx="1"/>
          </p:nvPr>
        </p:nvSpPr>
        <p:spPr/>
        <p:txBody>
          <a:bodyPr>
            <a:normAutofit lnSpcReduction="10000"/>
          </a:bodyPr>
          <a:lstStyle/>
          <a:p>
            <a:r>
              <a:rPr lang="en-US" dirty="0" smtClean="0"/>
              <a:t>What is the name of a management approved plan that addresses the preservation and recovery of business in the event of outages?</a:t>
            </a:r>
          </a:p>
          <a:p>
            <a:pPr lvl="1"/>
            <a:r>
              <a:rPr lang="en-US" dirty="0" smtClean="0"/>
              <a:t> </a:t>
            </a:r>
            <a:r>
              <a:rPr lang="en-US" u="sng" dirty="0" smtClean="0">
                <a:solidFill>
                  <a:srgbClr val="FF6600"/>
                </a:solidFill>
              </a:rPr>
              <a:t>Business Continuity Plan (BCP)</a:t>
            </a:r>
          </a:p>
          <a:p>
            <a:pPr lvl="1"/>
            <a:endParaRPr lang="en-US" dirty="0" smtClean="0"/>
          </a:p>
          <a:p>
            <a:r>
              <a:rPr lang="en-US" dirty="0" smtClean="0"/>
              <a:t>What is the name of a management approved plan that addresses the restoration of an organization’s essential business functions at an alternate site for up to 30 days?</a:t>
            </a:r>
          </a:p>
          <a:p>
            <a:pPr lvl="1"/>
            <a:r>
              <a:rPr lang="en-US" dirty="0" smtClean="0"/>
              <a:t> </a:t>
            </a:r>
            <a:r>
              <a:rPr lang="en-US" u="sng" dirty="0" smtClean="0">
                <a:solidFill>
                  <a:srgbClr val="FF6600"/>
                </a:solidFill>
              </a:rPr>
              <a:t>Continuity Of Operations Plan (COOP)</a:t>
            </a:r>
          </a:p>
          <a:p>
            <a:pPr lvl="1"/>
            <a:endParaRPr lang="en-US" dirty="0" smtClean="0"/>
          </a:p>
          <a:p>
            <a:r>
              <a:rPr lang="en-US" dirty="0" smtClean="0"/>
              <a:t>What is the name of a management approved plan that addresses both internal and public communications in a crisis event?</a:t>
            </a:r>
          </a:p>
          <a:p>
            <a:pPr lvl="1"/>
            <a:r>
              <a:rPr lang="en-US" dirty="0" smtClean="0"/>
              <a:t> </a:t>
            </a:r>
            <a:r>
              <a:rPr lang="en-US" u="sng" dirty="0" smtClean="0">
                <a:solidFill>
                  <a:srgbClr val="FF6600"/>
                </a:solidFill>
              </a:rPr>
              <a:t>Crisis Communications Plan</a:t>
            </a:r>
            <a:endParaRPr lang="en-US" u="sng" dirty="0">
              <a:solidFill>
                <a:srgbClr val="FF6600"/>
              </a:solidFill>
            </a:endParaRPr>
          </a:p>
        </p:txBody>
      </p:sp>
      <p:sp>
        <p:nvSpPr>
          <p:cNvPr id="5" name="Slide Number Placeholder 4"/>
          <p:cNvSpPr>
            <a:spLocks noGrp="1"/>
          </p:cNvSpPr>
          <p:nvPr>
            <p:ph type="sldNum" sz="quarter" idx="10"/>
          </p:nvPr>
        </p:nvSpPr>
        <p:spPr/>
        <p:txBody>
          <a:bodyPr/>
          <a:lstStyle/>
          <a:p>
            <a:r>
              <a:rPr lang="en-US" dirty="0" smtClean="0"/>
              <a:t>- </a:t>
            </a:r>
            <a:fld id="{E47BD326-D0EA-4D40-A3B3-638479A1A8CD}" type="slidenum">
              <a:rPr lang="en-US" smtClean="0"/>
              <a:pPr/>
              <a:t>14</a:t>
            </a:fld>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B8920EE6-E04E-444B-96BA-DAD450B8D250}" type="slidenum">
              <a:rPr lang="en-US"/>
              <a:pPr/>
              <a:t>15</a:t>
            </a:fld>
            <a:r>
              <a:rPr lang="en-US" dirty="0"/>
              <a:t> -</a:t>
            </a:r>
          </a:p>
        </p:txBody>
      </p:sp>
      <p:sp>
        <p:nvSpPr>
          <p:cNvPr id="574466" name="Rectangle 2"/>
          <p:cNvSpPr>
            <a:spLocks noGrp="1" noChangeArrowheads="1"/>
          </p:cNvSpPr>
          <p:nvPr>
            <p:ph type="title"/>
          </p:nvPr>
        </p:nvSpPr>
        <p:spPr/>
        <p:txBody>
          <a:bodyPr/>
          <a:lstStyle/>
          <a:p>
            <a:r>
              <a:rPr lang="en-US" sz="1200" dirty="0"/>
              <a:t>Topics</a:t>
            </a:r>
            <a:r>
              <a:rPr lang="en-US" dirty="0"/>
              <a:t/>
            </a:r>
            <a:br>
              <a:rPr lang="en-US" dirty="0"/>
            </a:br>
            <a:r>
              <a:rPr lang="en-US" dirty="0"/>
              <a:t>Business Continuity Planning (BCP) Domain</a:t>
            </a:r>
          </a:p>
        </p:txBody>
      </p:sp>
      <p:sp>
        <p:nvSpPr>
          <p:cNvPr id="574467" name="Rectangle 3"/>
          <p:cNvSpPr>
            <a:spLocks noGrp="1" noChangeArrowheads="1"/>
          </p:cNvSpPr>
          <p:nvPr>
            <p:ph type="body" idx="1"/>
          </p:nvPr>
        </p:nvSpPr>
        <p:spPr/>
        <p:txBody>
          <a:bodyPr/>
          <a:lstStyle/>
          <a:p>
            <a:r>
              <a:rPr lang="en-US" dirty="0" smtClean="0"/>
              <a:t>Terms &amp; Definition</a:t>
            </a:r>
          </a:p>
          <a:p>
            <a:r>
              <a:rPr lang="en-US" dirty="0" smtClean="0"/>
              <a:t>Phase I: Project Management and Initiation</a:t>
            </a:r>
          </a:p>
          <a:p>
            <a:r>
              <a:rPr lang="en-US" dirty="0" smtClean="0"/>
              <a:t>Phase II: Business Impact Analysis (BIA)</a:t>
            </a:r>
          </a:p>
          <a:p>
            <a:r>
              <a:rPr lang="en-US" dirty="0" smtClean="0"/>
              <a:t>Phase III: Recovery Strategy</a:t>
            </a:r>
          </a:p>
          <a:p>
            <a:r>
              <a:rPr lang="en-US" dirty="0" smtClean="0"/>
              <a:t>Phase IV: Plan Design &amp; Development</a:t>
            </a:r>
          </a:p>
          <a:p>
            <a:r>
              <a:rPr lang="en-US" dirty="0" smtClean="0"/>
              <a:t>Phase V: Implementation</a:t>
            </a:r>
          </a:p>
          <a:p>
            <a:r>
              <a:rPr lang="en-US" dirty="0" smtClean="0"/>
              <a:t>Phase VI: Testing</a:t>
            </a:r>
          </a:p>
          <a:p>
            <a:r>
              <a:rPr lang="en-US" dirty="0" smtClean="0"/>
              <a:t>Phase VII: Maintenance, Awareness, and Training</a:t>
            </a:r>
            <a:endParaRPr lang="en-US" dirty="0"/>
          </a:p>
        </p:txBody>
      </p:sp>
      <p:sp>
        <p:nvSpPr>
          <p:cNvPr id="574468" name="AutoShape 4"/>
          <p:cNvSpPr>
            <a:spLocks noChangeArrowheads="1"/>
          </p:cNvSpPr>
          <p:nvPr/>
        </p:nvSpPr>
        <p:spPr bwMode="auto">
          <a:xfrm>
            <a:off x="304800" y="158115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0"/>
          </p:nvPr>
        </p:nvSpPr>
        <p:spPr/>
        <p:txBody>
          <a:bodyPr/>
          <a:lstStyle/>
          <a:p>
            <a:r>
              <a:rPr lang="en-US" dirty="0"/>
              <a:t>- </a:t>
            </a:r>
            <a:fld id="{918FE0EF-1A40-44B4-A02E-59F10B019E6D}" type="slidenum">
              <a:rPr lang="en-US"/>
              <a:pPr/>
              <a:t>16</a:t>
            </a:fld>
            <a:r>
              <a:rPr lang="en-US" dirty="0"/>
              <a:t> -</a:t>
            </a:r>
          </a:p>
        </p:txBody>
      </p:sp>
      <p:sp>
        <p:nvSpPr>
          <p:cNvPr id="576514" name="Rectangle 2"/>
          <p:cNvSpPr>
            <a:spLocks noGrp="1" noChangeArrowheads="1"/>
          </p:cNvSpPr>
          <p:nvPr>
            <p:ph type="title"/>
          </p:nvPr>
        </p:nvSpPr>
        <p:spPr/>
        <p:txBody>
          <a:bodyPr/>
          <a:lstStyle/>
          <a:p>
            <a:r>
              <a:rPr lang="en-US" sz="1200" dirty="0"/>
              <a:t>Business Continuity Planning (BCP)</a:t>
            </a:r>
            <a:br>
              <a:rPr lang="en-US" sz="1200" dirty="0"/>
            </a:br>
            <a:r>
              <a:rPr lang="en-US" dirty="0"/>
              <a:t>Phase I: Project Management and </a:t>
            </a:r>
            <a:r>
              <a:rPr lang="en-US" dirty="0" smtClean="0"/>
              <a:t>Initiation</a:t>
            </a:r>
            <a:endParaRPr lang="en-US" sz="1200" dirty="0"/>
          </a:p>
        </p:txBody>
      </p:sp>
      <p:sp>
        <p:nvSpPr>
          <p:cNvPr id="576515" name="Rectangle 3"/>
          <p:cNvSpPr>
            <a:spLocks noGrp="1" noChangeArrowheads="1"/>
          </p:cNvSpPr>
          <p:nvPr>
            <p:ph type="body" sz="half" idx="1"/>
          </p:nvPr>
        </p:nvSpPr>
        <p:spPr>
          <a:xfrm>
            <a:off x="685800" y="1143000"/>
            <a:ext cx="7924800" cy="5562600"/>
          </a:xfrm>
        </p:spPr>
        <p:txBody>
          <a:bodyPr/>
          <a:lstStyle/>
          <a:p>
            <a:pPr>
              <a:buClr>
                <a:srgbClr val="003399"/>
              </a:buClr>
              <a:buNone/>
            </a:pPr>
            <a:r>
              <a:rPr lang="en-US" dirty="0" smtClean="0"/>
              <a:t>Procedure to initiate a BCP project…</a:t>
            </a:r>
          </a:p>
          <a:p>
            <a:pPr lvl="1">
              <a:buClr>
                <a:srgbClr val="003399"/>
              </a:buClr>
            </a:pPr>
            <a:r>
              <a:rPr lang="en-US" dirty="0" smtClean="0"/>
              <a:t>Step 1: Establish the need.</a:t>
            </a:r>
          </a:p>
          <a:p>
            <a:pPr lvl="1">
              <a:buClr>
                <a:srgbClr val="003399"/>
              </a:buClr>
            </a:pPr>
            <a:r>
              <a:rPr lang="en-US" dirty="0" smtClean="0"/>
              <a:t>Step 2: Obtain management support.</a:t>
            </a:r>
          </a:p>
          <a:p>
            <a:pPr lvl="1">
              <a:buClr>
                <a:srgbClr val="003399"/>
              </a:buClr>
            </a:pPr>
            <a:r>
              <a:rPr lang="en-US" dirty="0" smtClean="0"/>
              <a:t>Step 3: Identify stakeholders and resources.</a:t>
            </a:r>
          </a:p>
          <a:p>
            <a:pPr lvl="1">
              <a:buClr>
                <a:srgbClr val="003399"/>
              </a:buClr>
            </a:pPr>
            <a:r>
              <a:rPr lang="en-US" dirty="0" smtClean="0"/>
              <a:t>Step 4: Create an project management work plan.</a:t>
            </a:r>
            <a:endParaRPr lang="en-US" dirty="0"/>
          </a:p>
          <a:p>
            <a:endParaRPr lang="en-US" dirty="0">
              <a:solidFill>
                <a:srgbClr val="FF66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0"/>
          </p:nvPr>
        </p:nvSpPr>
        <p:spPr/>
        <p:txBody>
          <a:bodyPr/>
          <a:lstStyle/>
          <a:p>
            <a:r>
              <a:rPr lang="en-US" dirty="0"/>
              <a:t>- </a:t>
            </a:r>
            <a:fld id="{918FE0EF-1A40-44B4-A02E-59F10B019E6D}" type="slidenum">
              <a:rPr lang="en-US"/>
              <a:pPr/>
              <a:t>17</a:t>
            </a:fld>
            <a:r>
              <a:rPr lang="en-US" dirty="0"/>
              <a:t> -</a:t>
            </a:r>
          </a:p>
        </p:txBody>
      </p:sp>
      <p:sp>
        <p:nvSpPr>
          <p:cNvPr id="576514" name="Rectangle 2"/>
          <p:cNvSpPr>
            <a:spLocks noGrp="1" noChangeArrowheads="1"/>
          </p:cNvSpPr>
          <p:nvPr>
            <p:ph type="title"/>
          </p:nvPr>
        </p:nvSpPr>
        <p:spPr/>
        <p:txBody>
          <a:bodyPr/>
          <a:lstStyle/>
          <a:p>
            <a:r>
              <a:rPr lang="en-US" sz="1200" dirty="0" smtClean="0"/>
              <a:t>Phase </a:t>
            </a:r>
            <a:r>
              <a:rPr lang="en-US" sz="1200" dirty="0"/>
              <a:t>I: Project Management and </a:t>
            </a:r>
            <a:r>
              <a:rPr lang="en-US" sz="1200" dirty="0" smtClean="0"/>
              <a:t>Initiation</a:t>
            </a:r>
            <a:r>
              <a:rPr lang="en-US" dirty="0" smtClean="0"/>
              <a:t/>
            </a:r>
            <a:br>
              <a:rPr lang="en-US" dirty="0" smtClean="0"/>
            </a:br>
            <a:r>
              <a:rPr lang="en-US" dirty="0" smtClean="0"/>
              <a:t>Establish the Need</a:t>
            </a:r>
            <a:endParaRPr lang="en-US" sz="1200" dirty="0"/>
          </a:p>
        </p:txBody>
      </p:sp>
      <p:sp>
        <p:nvSpPr>
          <p:cNvPr id="576515" name="Rectangle 3"/>
          <p:cNvSpPr>
            <a:spLocks noGrp="1" noChangeArrowheads="1"/>
          </p:cNvSpPr>
          <p:nvPr>
            <p:ph type="body" sz="half" idx="1"/>
          </p:nvPr>
        </p:nvSpPr>
        <p:spPr>
          <a:xfrm>
            <a:off x="685800" y="1143000"/>
            <a:ext cx="7924800" cy="5562600"/>
          </a:xfrm>
        </p:spPr>
        <p:txBody>
          <a:bodyPr/>
          <a:lstStyle/>
          <a:p>
            <a:pPr>
              <a:buClr>
                <a:srgbClr val="003399"/>
              </a:buClr>
            </a:pPr>
            <a:r>
              <a:rPr lang="en-US" u="sng" dirty="0">
                <a:solidFill>
                  <a:srgbClr val="FF6600"/>
                </a:solidFill>
              </a:rPr>
              <a:t>Establish the need</a:t>
            </a:r>
            <a:r>
              <a:rPr lang="en-US" dirty="0"/>
              <a:t> for a BCP.</a:t>
            </a:r>
          </a:p>
          <a:p>
            <a:pPr lvl="1">
              <a:buClr>
                <a:srgbClr val="003399"/>
              </a:buClr>
            </a:pPr>
            <a:r>
              <a:rPr lang="en-US" dirty="0"/>
              <a:t>Perform a focused risk assessment to identify and document potential contingencies to critical information and information systems.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solidFill>
                <a:srgbClr val="FF6600"/>
              </a:solidFill>
            </a:endParaRPr>
          </a:p>
          <a:p>
            <a:endParaRPr lang="en-US" dirty="0">
              <a:solidFill>
                <a:srgbClr val="FF6600"/>
              </a:solidFill>
            </a:endParaRPr>
          </a:p>
        </p:txBody>
      </p:sp>
      <p:graphicFrame>
        <p:nvGraphicFramePr>
          <p:cNvPr id="576516" name="Group 4"/>
          <p:cNvGraphicFramePr>
            <a:graphicFrameLocks noGrp="1"/>
          </p:cNvGraphicFramePr>
          <p:nvPr/>
        </p:nvGraphicFramePr>
        <p:xfrm>
          <a:off x="5105400" y="2809875"/>
          <a:ext cx="3276600" cy="1691640"/>
        </p:xfrm>
        <a:graphic>
          <a:graphicData uri="http://schemas.openxmlformats.org/drawingml/2006/table">
            <a:tbl>
              <a:tblPr/>
              <a:tblGrid>
                <a:gridCol w="655638"/>
                <a:gridCol w="655637"/>
                <a:gridCol w="654050"/>
                <a:gridCol w="655638"/>
                <a:gridCol w="655637"/>
              </a:tblGrid>
              <a:tr h="228600">
                <a:tc rowSpan="2"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Magnitude of Impact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000"/>
                    </a:solidFill>
                  </a:tcPr>
                </a:tc>
                <a:tc hMerge="1">
                  <a:txBody>
                    <a:bodyPr/>
                    <a:lstStyle/>
                    <a:p>
                      <a:endParaRPr lang="en-US"/>
                    </a:p>
                  </a:txBody>
                  <a:tcPr/>
                </a:tc>
                <a:tc hMerge="1">
                  <a:txBody>
                    <a:bodyPr/>
                    <a:lstStyle/>
                    <a:p>
                      <a:endParaRPr lang="en-US"/>
                    </a:p>
                  </a:txBody>
                  <a:tcPr/>
                </a:tc>
              </a:tr>
              <a:tr h="225425">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3399"/>
                          </a:solidFill>
                          <a:effectLst/>
                          <a:latin typeface="Arial"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3399"/>
                          </a:solidFill>
                          <a:effectLst/>
                          <a:latin typeface="Arial" charset="0"/>
                        </a:rPr>
                        <a:t>Medium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3399"/>
                          </a:solidFill>
                          <a:effectLst/>
                          <a:latin typeface="Arial"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20675">
                <a:tc row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3399"/>
                          </a:solidFill>
                          <a:effectLst/>
                          <a:latin typeface="Arial"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3399"/>
                          </a:solidFill>
                          <a:effectLst/>
                          <a:latin typeface="Arial" charset="0"/>
                        </a:rPr>
                        <a:t>Medium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3399"/>
                          </a:solidFill>
                          <a:effectLst/>
                          <a:latin typeface="Arial"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6549" name="Line 37"/>
          <p:cNvSpPr>
            <a:spLocks noChangeShapeType="1"/>
          </p:cNvSpPr>
          <p:nvPr/>
        </p:nvSpPr>
        <p:spPr bwMode="auto">
          <a:xfrm flipV="1">
            <a:off x="6553200" y="3419475"/>
            <a:ext cx="1752600" cy="914400"/>
          </a:xfrm>
          <a:prstGeom prst="line">
            <a:avLst/>
          </a:prstGeom>
          <a:noFill/>
          <a:ln w="57150">
            <a:solidFill>
              <a:srgbClr val="FF0000"/>
            </a:solidFill>
            <a:round/>
            <a:headEnd/>
            <a:tailEnd type="triangle" w="med" len="med"/>
          </a:ln>
          <a:effectLst/>
        </p:spPr>
        <p:txBody>
          <a:bodyPr>
            <a:spAutoFit/>
          </a:bodyPr>
          <a:lstStyle/>
          <a:p>
            <a:endParaRPr lang="en-US" dirty="0"/>
          </a:p>
        </p:txBody>
      </p:sp>
      <p:sp>
        <p:nvSpPr>
          <p:cNvPr id="576550" name="Text Box 38"/>
          <p:cNvSpPr txBox="1">
            <a:spLocks noChangeArrowheads="1"/>
          </p:cNvSpPr>
          <p:nvPr/>
        </p:nvSpPr>
        <p:spPr bwMode="auto">
          <a:xfrm>
            <a:off x="4038600" y="4800600"/>
            <a:ext cx="5181600" cy="396875"/>
          </a:xfrm>
          <a:prstGeom prst="rect">
            <a:avLst/>
          </a:prstGeom>
          <a:noFill/>
          <a:ln w="9525">
            <a:noFill/>
            <a:miter lim="800000"/>
            <a:headEnd/>
            <a:tailEnd/>
          </a:ln>
          <a:effectLst/>
        </p:spPr>
        <p:txBody>
          <a:bodyPr>
            <a:spAutoFit/>
          </a:bodyPr>
          <a:lstStyle/>
          <a:p>
            <a:r>
              <a:rPr lang="en-US" sz="1000" b="1" dirty="0">
                <a:solidFill>
                  <a:srgbClr val="FF0000"/>
                </a:solidFill>
              </a:rPr>
              <a:t>SC </a:t>
            </a:r>
            <a:r>
              <a:rPr lang="en-US" sz="1000" b="1" baseline="-25000" dirty="0">
                <a:solidFill>
                  <a:srgbClr val="FF0000"/>
                </a:solidFill>
              </a:rPr>
              <a:t>information type</a:t>
            </a:r>
            <a:r>
              <a:rPr lang="en-US" sz="1000" dirty="0">
                <a:solidFill>
                  <a:srgbClr val="FF0000"/>
                </a:solidFill>
              </a:rPr>
              <a:t> = {(</a:t>
            </a:r>
            <a:r>
              <a:rPr lang="en-US" sz="1000" b="1" dirty="0">
                <a:solidFill>
                  <a:srgbClr val="FF0000"/>
                </a:solidFill>
              </a:rPr>
              <a:t>confidentiality</a:t>
            </a:r>
            <a:r>
              <a:rPr lang="en-US" sz="1000" dirty="0">
                <a:solidFill>
                  <a:srgbClr val="FF0000"/>
                </a:solidFill>
              </a:rPr>
              <a:t>, impact), (</a:t>
            </a:r>
            <a:r>
              <a:rPr lang="en-US" sz="1000" b="1" dirty="0">
                <a:solidFill>
                  <a:srgbClr val="FF0000"/>
                </a:solidFill>
              </a:rPr>
              <a:t>integrity</a:t>
            </a:r>
            <a:r>
              <a:rPr lang="en-US" sz="1000" dirty="0">
                <a:solidFill>
                  <a:srgbClr val="FF0000"/>
                </a:solidFill>
              </a:rPr>
              <a:t>, impact), (</a:t>
            </a:r>
            <a:r>
              <a:rPr lang="en-US" sz="1000" b="1" dirty="0">
                <a:solidFill>
                  <a:srgbClr val="FF0000"/>
                </a:solidFill>
              </a:rPr>
              <a:t>availability</a:t>
            </a:r>
            <a:r>
              <a:rPr lang="en-US" sz="1000" dirty="0">
                <a:solidFill>
                  <a:srgbClr val="FF0000"/>
                </a:solidFill>
              </a:rPr>
              <a:t>, impact)}, where the acceptable values for potential impact are low, medium, or high.</a:t>
            </a:r>
          </a:p>
        </p:txBody>
      </p:sp>
      <p:sp>
        <p:nvSpPr>
          <p:cNvPr id="576551" name="Text Box 39"/>
          <p:cNvSpPr txBox="1">
            <a:spLocks noChangeArrowheads="1"/>
          </p:cNvSpPr>
          <p:nvPr/>
        </p:nvSpPr>
        <p:spPr bwMode="auto">
          <a:xfrm rot="-5400000">
            <a:off x="4895850" y="3667125"/>
            <a:ext cx="1066800" cy="457200"/>
          </a:xfrm>
          <a:prstGeom prst="rect">
            <a:avLst/>
          </a:prstGeom>
          <a:noFill/>
          <a:ln w="9525">
            <a:noFill/>
            <a:miter lim="800000"/>
            <a:headEnd/>
            <a:tailEnd/>
          </a:ln>
          <a:effectLst/>
        </p:spPr>
        <p:txBody>
          <a:bodyPr>
            <a:spAutoFit/>
          </a:bodyPr>
          <a:lstStyle/>
          <a:p>
            <a:pPr algn="ctr"/>
            <a:r>
              <a:rPr lang="en-US" b="1" dirty="0">
                <a:solidFill>
                  <a:schemeClr val="bg1"/>
                </a:solidFill>
              </a:rPr>
              <a:t>Likelihood Level</a:t>
            </a:r>
          </a:p>
        </p:txBody>
      </p:sp>
      <p:graphicFrame>
        <p:nvGraphicFramePr>
          <p:cNvPr id="576552" name="Object 40"/>
          <p:cNvGraphicFramePr>
            <a:graphicFrameLocks noGrp="1" noChangeAspect="1"/>
          </p:cNvGraphicFramePr>
          <p:nvPr>
            <p:ph sz="half" idx="2"/>
          </p:nvPr>
        </p:nvGraphicFramePr>
        <p:xfrm>
          <a:off x="609600" y="2592388"/>
          <a:ext cx="3225800" cy="4035425"/>
        </p:xfrm>
        <a:graphic>
          <a:graphicData uri="http://schemas.openxmlformats.org/presentationml/2006/ole">
            <mc:AlternateContent xmlns:mc="http://schemas.openxmlformats.org/markup-compatibility/2006">
              <mc:Choice xmlns:v="urn:schemas-microsoft-com:vml" Requires="v">
                <p:oleObj spid="_x0000_s576568" name="Visio" r:id="rId4" imgW="5635288" imgH="7050881" progId="Visio.Drawing.11">
                  <p:embed/>
                </p:oleObj>
              </mc:Choice>
              <mc:Fallback>
                <p:oleObj name="Visio" r:id="rId4" imgW="5635288" imgH="7050881" progId="Visio.Drawing.11">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92388"/>
                        <a:ext cx="3225800"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986342A4-B3D6-4515-A103-B40972AE4362}" type="slidenum">
              <a:rPr lang="en-US"/>
              <a:pPr/>
              <a:t>18</a:t>
            </a:fld>
            <a:r>
              <a:rPr lang="en-US" dirty="0"/>
              <a:t> -</a:t>
            </a:r>
          </a:p>
        </p:txBody>
      </p:sp>
      <p:sp>
        <p:nvSpPr>
          <p:cNvPr id="578562" name="Rectangle 2"/>
          <p:cNvSpPr>
            <a:spLocks noGrp="1" noChangeArrowheads="1"/>
          </p:cNvSpPr>
          <p:nvPr>
            <p:ph type="title"/>
          </p:nvPr>
        </p:nvSpPr>
        <p:spPr/>
        <p:txBody>
          <a:bodyPr/>
          <a:lstStyle/>
          <a:p>
            <a:r>
              <a:rPr lang="en-US" sz="1200" dirty="0" smtClean="0"/>
              <a:t>Phase </a:t>
            </a:r>
            <a:r>
              <a:rPr lang="en-US" sz="1200" dirty="0"/>
              <a:t>I: Project Management and </a:t>
            </a:r>
            <a:r>
              <a:rPr lang="en-US" sz="1200" dirty="0" smtClean="0"/>
              <a:t>Initiation</a:t>
            </a:r>
            <a:r>
              <a:rPr lang="en-US" dirty="0" smtClean="0"/>
              <a:t/>
            </a:r>
            <a:br>
              <a:rPr lang="en-US" dirty="0" smtClean="0"/>
            </a:br>
            <a:r>
              <a:rPr lang="en-US" dirty="0" smtClean="0"/>
              <a:t>Obtain Management Support &amp; Plan Project</a:t>
            </a:r>
            <a:endParaRPr lang="en-US" sz="1200" dirty="0"/>
          </a:p>
        </p:txBody>
      </p:sp>
      <p:sp>
        <p:nvSpPr>
          <p:cNvPr id="578563" name="Rectangle 3"/>
          <p:cNvSpPr>
            <a:spLocks noGrp="1" noChangeArrowheads="1"/>
          </p:cNvSpPr>
          <p:nvPr>
            <p:ph type="body" idx="1"/>
          </p:nvPr>
        </p:nvSpPr>
        <p:spPr>
          <a:xfrm>
            <a:off x="685800" y="1143000"/>
            <a:ext cx="7696200" cy="5334000"/>
          </a:xfrm>
        </p:spPr>
        <p:txBody>
          <a:bodyPr>
            <a:normAutofit lnSpcReduction="10000"/>
          </a:bodyPr>
          <a:lstStyle/>
          <a:p>
            <a:pPr>
              <a:buClr>
                <a:srgbClr val="003399"/>
              </a:buClr>
            </a:pPr>
            <a:r>
              <a:rPr lang="en-US" u="sng" dirty="0">
                <a:solidFill>
                  <a:srgbClr val="FF6600"/>
                </a:solidFill>
              </a:rPr>
              <a:t>Obtain management support</a:t>
            </a:r>
            <a:r>
              <a:rPr lang="en-US" dirty="0"/>
              <a:t> and identify stakeholders.</a:t>
            </a:r>
          </a:p>
          <a:p>
            <a:pPr>
              <a:buClr>
                <a:srgbClr val="003399"/>
              </a:buClr>
            </a:pPr>
            <a:r>
              <a:rPr lang="en-US" u="sng" dirty="0">
                <a:solidFill>
                  <a:srgbClr val="FF6600"/>
                </a:solidFill>
              </a:rPr>
              <a:t>Identify</a:t>
            </a:r>
            <a:r>
              <a:rPr lang="en-US" dirty="0"/>
              <a:t> strategic internal and external </a:t>
            </a:r>
            <a:r>
              <a:rPr lang="en-US" u="sng" dirty="0">
                <a:solidFill>
                  <a:srgbClr val="FF6600"/>
                </a:solidFill>
              </a:rPr>
              <a:t>resources</a:t>
            </a:r>
            <a:r>
              <a:rPr lang="en-US" dirty="0"/>
              <a:t> to ensure that BCP matches overall business and technology plans.</a:t>
            </a:r>
          </a:p>
          <a:p>
            <a:pPr>
              <a:buClr>
                <a:srgbClr val="003399"/>
              </a:buClr>
            </a:pPr>
            <a:r>
              <a:rPr lang="en-US" u="sng" dirty="0">
                <a:solidFill>
                  <a:srgbClr val="FF6600"/>
                </a:solidFill>
              </a:rPr>
              <a:t>Establish</a:t>
            </a:r>
            <a:r>
              <a:rPr lang="en-US" dirty="0"/>
              <a:t> the </a:t>
            </a:r>
            <a:r>
              <a:rPr lang="en-US" u="sng" dirty="0">
                <a:solidFill>
                  <a:srgbClr val="FF6600"/>
                </a:solidFill>
              </a:rPr>
              <a:t>project management work plan</a:t>
            </a:r>
            <a:r>
              <a:rPr lang="en-US" dirty="0"/>
              <a:t>, including the:</a:t>
            </a:r>
          </a:p>
          <a:p>
            <a:pPr lvl="1">
              <a:buClr>
                <a:srgbClr val="003399"/>
              </a:buClr>
            </a:pPr>
            <a:r>
              <a:rPr lang="en-US" dirty="0"/>
              <a:t>Define </a:t>
            </a:r>
            <a:r>
              <a:rPr lang="en-US" u="sng" dirty="0">
                <a:solidFill>
                  <a:srgbClr val="FF6600"/>
                </a:solidFill>
              </a:rPr>
              <a:t>scope</a:t>
            </a:r>
            <a:r>
              <a:rPr lang="en-US" dirty="0"/>
              <a:t> and </a:t>
            </a:r>
            <a:r>
              <a:rPr lang="en-US" u="sng" dirty="0">
                <a:solidFill>
                  <a:srgbClr val="FF6600"/>
                </a:solidFill>
              </a:rPr>
              <a:t>objectives</a:t>
            </a:r>
            <a:r>
              <a:rPr lang="en-US" dirty="0">
                <a:solidFill>
                  <a:srgbClr val="FF6600"/>
                </a:solidFill>
              </a:rPr>
              <a:t> </a:t>
            </a:r>
            <a:r>
              <a:rPr lang="en-US" dirty="0"/>
              <a:t>of the project.</a:t>
            </a:r>
            <a:endParaRPr lang="en-US" dirty="0">
              <a:solidFill>
                <a:srgbClr val="FF6600"/>
              </a:solidFill>
            </a:endParaRPr>
          </a:p>
          <a:p>
            <a:pPr lvl="1">
              <a:buClr>
                <a:srgbClr val="003399"/>
              </a:buClr>
            </a:pPr>
            <a:r>
              <a:rPr lang="en-US" dirty="0"/>
              <a:t>Determine </a:t>
            </a:r>
            <a:r>
              <a:rPr lang="en-US" u="sng" dirty="0">
                <a:solidFill>
                  <a:srgbClr val="FF6600"/>
                </a:solidFill>
              </a:rPr>
              <a:t>methods</a:t>
            </a:r>
            <a:r>
              <a:rPr lang="en-US" dirty="0"/>
              <a:t> for organizing and managing </a:t>
            </a:r>
            <a:r>
              <a:rPr lang="en-US" u="sng" dirty="0">
                <a:solidFill>
                  <a:srgbClr val="FF6600"/>
                </a:solidFill>
              </a:rPr>
              <a:t>development</a:t>
            </a:r>
            <a:r>
              <a:rPr lang="en-US" dirty="0"/>
              <a:t> of the BCP.</a:t>
            </a:r>
          </a:p>
          <a:p>
            <a:pPr lvl="1">
              <a:buClr>
                <a:srgbClr val="003399"/>
              </a:buClr>
            </a:pPr>
            <a:r>
              <a:rPr lang="en-US" dirty="0"/>
              <a:t>Establish members of the </a:t>
            </a:r>
            <a:r>
              <a:rPr lang="en-US" u="sng" dirty="0">
                <a:solidFill>
                  <a:srgbClr val="FF6600"/>
                </a:solidFill>
              </a:rPr>
              <a:t>BCP team</a:t>
            </a:r>
            <a:r>
              <a:rPr lang="en-US" dirty="0"/>
              <a:t> (both technical &amp; functional).</a:t>
            </a:r>
          </a:p>
          <a:p>
            <a:pPr lvl="1">
              <a:buClr>
                <a:srgbClr val="003399"/>
              </a:buClr>
            </a:pPr>
            <a:r>
              <a:rPr lang="en-US" dirty="0"/>
              <a:t>Identification of related </a:t>
            </a:r>
            <a:r>
              <a:rPr lang="en-US" u="sng" dirty="0">
                <a:solidFill>
                  <a:srgbClr val="FF6600"/>
                </a:solidFill>
              </a:rPr>
              <a:t>tasks</a:t>
            </a:r>
            <a:r>
              <a:rPr lang="en-US" dirty="0"/>
              <a:t> and </a:t>
            </a:r>
            <a:r>
              <a:rPr lang="en-US" u="sng" dirty="0">
                <a:solidFill>
                  <a:srgbClr val="FF6600"/>
                </a:solidFill>
              </a:rPr>
              <a:t>responsibilities</a:t>
            </a:r>
            <a:r>
              <a:rPr lang="en-US" dirty="0">
                <a:solidFill>
                  <a:srgbClr val="000099"/>
                </a:solidFill>
              </a:rPr>
              <a:t>.</a:t>
            </a:r>
            <a:endParaRPr lang="en-US" dirty="0">
              <a:solidFill>
                <a:srgbClr val="FF6600"/>
              </a:solidFill>
            </a:endParaRPr>
          </a:p>
          <a:p>
            <a:pPr lvl="1">
              <a:buClr>
                <a:srgbClr val="003399"/>
              </a:buClr>
            </a:pPr>
            <a:r>
              <a:rPr lang="en-US" dirty="0"/>
              <a:t>Schedule project management reviews (</a:t>
            </a:r>
            <a:r>
              <a:rPr lang="en-US" u="sng" dirty="0">
                <a:solidFill>
                  <a:srgbClr val="FF6600"/>
                </a:solidFill>
              </a:rPr>
              <a:t>PMR</a:t>
            </a:r>
            <a:r>
              <a:rPr lang="en-US" dirty="0"/>
              <a:t>) and set project </a:t>
            </a:r>
            <a:r>
              <a:rPr lang="en-US" u="sng" dirty="0">
                <a:solidFill>
                  <a:srgbClr val="FF6600"/>
                </a:solidFill>
              </a:rPr>
              <a:t>milestones</a:t>
            </a:r>
            <a:r>
              <a:rPr lang="en-US" dirty="0">
                <a:solidFill>
                  <a:srgbClr val="000099"/>
                </a:solidFill>
              </a:rPr>
              <a:t>.</a:t>
            </a:r>
          </a:p>
        </p:txBody>
      </p:sp>
      <p:sp>
        <p:nvSpPr>
          <p:cNvPr id="6" name="Text Box 4"/>
          <p:cNvSpPr txBox="1">
            <a:spLocks noChangeArrowheads="1"/>
          </p:cNvSpPr>
          <p:nvPr/>
        </p:nvSpPr>
        <p:spPr bwMode="auto">
          <a:xfrm>
            <a:off x="3352800" y="6400800"/>
            <a:ext cx="4344459" cy="246221"/>
          </a:xfrm>
          <a:prstGeom prst="rect">
            <a:avLst/>
          </a:prstGeom>
          <a:noFill/>
          <a:ln w="9525">
            <a:noFill/>
            <a:miter lim="800000"/>
            <a:headEnd/>
            <a:tailEnd/>
          </a:ln>
          <a:effectLst/>
        </p:spPr>
        <p:txBody>
          <a:bodyPr wrap="none">
            <a:spAutoFit/>
          </a:bodyPr>
          <a:lstStyle/>
          <a:p>
            <a:r>
              <a:rPr lang="en-US" sz="1000" b="1" dirty="0" smtClean="0">
                <a:solidFill>
                  <a:srgbClr val="000099"/>
                </a:solidFill>
              </a:rPr>
              <a:t>Reference</a:t>
            </a:r>
            <a:r>
              <a:rPr lang="en-US" sz="1000" dirty="0" smtClean="0">
                <a:solidFill>
                  <a:srgbClr val="000099"/>
                </a:solidFill>
              </a:rPr>
              <a:t>: </a:t>
            </a:r>
            <a:r>
              <a:rPr lang="en-US" sz="1000" dirty="0">
                <a:solidFill>
                  <a:srgbClr val="000099"/>
                </a:solidFill>
              </a:rPr>
              <a:t>NIST SP 800-34, </a:t>
            </a:r>
            <a:r>
              <a:rPr lang="en-US" sz="1000" i="1" dirty="0">
                <a:solidFill>
                  <a:srgbClr val="000099"/>
                </a:solidFill>
              </a:rPr>
              <a:t>Contingency Planning Guide for IT Systems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FE38BE99-81F5-4B18-94BB-12EC30C267D0}" type="slidenum">
              <a:rPr lang="en-US"/>
              <a:pPr/>
              <a:t>19</a:t>
            </a:fld>
            <a:r>
              <a:rPr lang="en-US" dirty="0"/>
              <a:t> -</a:t>
            </a:r>
          </a:p>
        </p:txBody>
      </p:sp>
      <p:sp>
        <p:nvSpPr>
          <p:cNvPr id="580610" name="Rectangle 2"/>
          <p:cNvSpPr>
            <a:spLocks noGrp="1" noChangeArrowheads="1"/>
          </p:cNvSpPr>
          <p:nvPr>
            <p:ph type="title"/>
          </p:nvPr>
        </p:nvSpPr>
        <p:spPr/>
        <p:txBody>
          <a:bodyPr/>
          <a:lstStyle/>
          <a:p>
            <a:r>
              <a:rPr lang="en-US" sz="1200" dirty="0" smtClean="0"/>
              <a:t>Phase </a:t>
            </a:r>
            <a:r>
              <a:rPr lang="en-US" sz="1200" dirty="0"/>
              <a:t>I: Project Management and </a:t>
            </a:r>
            <a:r>
              <a:rPr lang="en-US" sz="1200" dirty="0" smtClean="0"/>
              <a:t>Initiation</a:t>
            </a:r>
            <a:r>
              <a:rPr lang="en-US" dirty="0" smtClean="0"/>
              <a:t/>
            </a:r>
            <a:br>
              <a:rPr lang="en-US" dirty="0" smtClean="0"/>
            </a:br>
            <a:r>
              <a:rPr lang="en-US" dirty="0" smtClean="0"/>
              <a:t>Role &amp; Responsibility of a BCP Coordinator</a:t>
            </a:r>
            <a:endParaRPr lang="en-US" sz="1200" dirty="0"/>
          </a:p>
        </p:txBody>
      </p:sp>
      <p:sp>
        <p:nvSpPr>
          <p:cNvPr id="580611" name="Rectangle 3"/>
          <p:cNvSpPr>
            <a:spLocks noGrp="1" noChangeArrowheads="1"/>
          </p:cNvSpPr>
          <p:nvPr>
            <p:ph type="body" idx="1"/>
          </p:nvPr>
        </p:nvSpPr>
        <p:spPr/>
        <p:txBody>
          <a:bodyPr/>
          <a:lstStyle/>
          <a:p>
            <a:pPr>
              <a:buClr>
                <a:srgbClr val="003399"/>
              </a:buClr>
            </a:pPr>
            <a:r>
              <a:rPr lang="en-US" u="sng" dirty="0">
                <a:solidFill>
                  <a:srgbClr val="FF6600"/>
                </a:solidFill>
              </a:rPr>
              <a:t>Business continuity planner/coordinator</a:t>
            </a:r>
            <a:r>
              <a:rPr lang="en-US" dirty="0"/>
              <a:t> is the leader responsible for the development of BCP.</a:t>
            </a:r>
          </a:p>
          <a:p>
            <a:pPr lvl="1">
              <a:buClr>
                <a:srgbClr val="003399"/>
              </a:buClr>
            </a:pPr>
            <a:r>
              <a:rPr lang="en-US" dirty="0"/>
              <a:t>To </a:t>
            </a:r>
            <a:r>
              <a:rPr lang="en-US" dirty="0" smtClean="0"/>
              <a:t>serve </a:t>
            </a:r>
            <a:r>
              <a:rPr lang="en-US" dirty="0"/>
              <a:t>as the </a:t>
            </a:r>
            <a:r>
              <a:rPr lang="en-US" u="sng" dirty="0">
                <a:solidFill>
                  <a:srgbClr val="FF6600"/>
                </a:solidFill>
              </a:rPr>
              <a:t>liaison</a:t>
            </a:r>
            <a:r>
              <a:rPr lang="en-US" dirty="0"/>
              <a:t> between the planning </a:t>
            </a:r>
            <a:r>
              <a:rPr lang="en-US" u="sng" dirty="0">
                <a:solidFill>
                  <a:srgbClr val="FF6600"/>
                </a:solidFill>
              </a:rPr>
              <a:t>development team</a:t>
            </a:r>
            <a:r>
              <a:rPr lang="en-US" dirty="0"/>
              <a:t> and </a:t>
            </a:r>
            <a:r>
              <a:rPr lang="en-US" u="sng" dirty="0">
                <a:solidFill>
                  <a:srgbClr val="FF6600"/>
                </a:solidFill>
              </a:rPr>
              <a:t>management</a:t>
            </a:r>
            <a:r>
              <a:rPr lang="en-US" dirty="0"/>
              <a:t>.</a:t>
            </a:r>
          </a:p>
          <a:p>
            <a:pPr lvl="1">
              <a:buClr>
                <a:srgbClr val="003399"/>
              </a:buClr>
            </a:pPr>
            <a:r>
              <a:rPr lang="en-US" dirty="0"/>
              <a:t>Have direct </a:t>
            </a:r>
            <a:r>
              <a:rPr lang="en-US" u="sng" dirty="0">
                <a:solidFill>
                  <a:srgbClr val="FF6600"/>
                </a:solidFill>
              </a:rPr>
              <a:t>access</a:t>
            </a:r>
            <a:r>
              <a:rPr lang="en-US" dirty="0"/>
              <a:t> and </a:t>
            </a:r>
            <a:r>
              <a:rPr lang="en-US" u="sng" dirty="0">
                <a:solidFill>
                  <a:srgbClr val="FF6600"/>
                </a:solidFill>
              </a:rPr>
              <a:t>authority</a:t>
            </a:r>
            <a:r>
              <a:rPr lang="en-US" dirty="0"/>
              <a:t> to interact with all employees necessary to complete the planning.</a:t>
            </a:r>
          </a:p>
          <a:p>
            <a:pPr lvl="1">
              <a:buClr>
                <a:srgbClr val="003399"/>
              </a:buClr>
            </a:pPr>
            <a:r>
              <a:rPr lang="en-US" dirty="0"/>
              <a:t>Possess a thorough business knowledge to </a:t>
            </a:r>
            <a:r>
              <a:rPr lang="en-US" u="sng" dirty="0">
                <a:solidFill>
                  <a:srgbClr val="FF6600"/>
                </a:solidFill>
              </a:rPr>
              <a:t>understand how an outage can affect the organization</a:t>
            </a:r>
            <a:r>
              <a:rPr lang="en-US" dirty="0"/>
              <a:t>.</a:t>
            </a:r>
          </a:p>
          <a:p>
            <a:pPr lvl="1">
              <a:buClr>
                <a:srgbClr val="003399"/>
              </a:buClr>
            </a:pPr>
            <a:r>
              <a:rPr lang="en-US" dirty="0"/>
              <a:t>Be </a:t>
            </a:r>
            <a:r>
              <a:rPr lang="en-US" u="sng" dirty="0">
                <a:solidFill>
                  <a:srgbClr val="FF6600"/>
                </a:solidFill>
              </a:rPr>
              <a:t>familiar</a:t>
            </a:r>
            <a:r>
              <a:rPr lang="en-US" dirty="0"/>
              <a:t> with the entire </a:t>
            </a:r>
            <a:r>
              <a:rPr lang="en-US" u="sng" dirty="0">
                <a:solidFill>
                  <a:srgbClr val="FF6600"/>
                </a:solidFill>
              </a:rPr>
              <a:t>organization</a:t>
            </a:r>
            <a:r>
              <a:rPr lang="en-US" dirty="0"/>
              <a:t> and in a position within the organization to balance the overall needs of the organization with the needs of individual business units that would be affected.</a:t>
            </a:r>
          </a:p>
          <a:p>
            <a:pPr lvl="1">
              <a:buClr>
                <a:srgbClr val="003399"/>
              </a:buClr>
            </a:pPr>
            <a:r>
              <a:rPr lang="en-US" dirty="0"/>
              <a:t>Have easy </a:t>
            </a:r>
            <a:r>
              <a:rPr lang="en-US" u="sng" dirty="0">
                <a:solidFill>
                  <a:srgbClr val="FF6600"/>
                </a:solidFill>
              </a:rPr>
              <a:t>access to executive management</a:t>
            </a:r>
            <a:r>
              <a:rPr lang="en-US" dirty="0"/>
              <a:t>.</a:t>
            </a:r>
          </a:p>
          <a:p>
            <a:pPr lvl="1">
              <a:buClr>
                <a:srgbClr val="003399"/>
              </a:buClr>
            </a:pPr>
            <a:r>
              <a:rPr lang="en-US" u="sng" dirty="0">
                <a:solidFill>
                  <a:srgbClr val="FF6600"/>
                </a:solidFill>
              </a:rPr>
              <a:t>Understand</a:t>
            </a:r>
            <a:r>
              <a:rPr lang="en-US" dirty="0"/>
              <a:t> the </a:t>
            </a:r>
            <a:r>
              <a:rPr lang="en-US" u="sng" dirty="0">
                <a:solidFill>
                  <a:srgbClr val="FF6600"/>
                </a:solidFill>
              </a:rPr>
              <a:t>charter</a:t>
            </a:r>
            <a:r>
              <a:rPr lang="en-US" dirty="0"/>
              <a:t>, </a:t>
            </a:r>
            <a:r>
              <a:rPr lang="en-US" u="sng" dirty="0">
                <a:solidFill>
                  <a:srgbClr val="FF6600"/>
                </a:solidFill>
              </a:rPr>
              <a:t>mission statement</a:t>
            </a:r>
            <a:r>
              <a:rPr lang="en-US" dirty="0"/>
              <a:t>, and </a:t>
            </a:r>
            <a:r>
              <a:rPr lang="en-US" u="sng" dirty="0">
                <a:solidFill>
                  <a:srgbClr val="FF6600"/>
                </a:solidFill>
              </a:rPr>
              <a:t>executive viewpoint</a:t>
            </a:r>
            <a:r>
              <a:rPr lang="en-US" dirty="0"/>
              <a:t> when decisions need to be made.</a:t>
            </a:r>
          </a:p>
        </p:txBody>
      </p:sp>
      <p:sp>
        <p:nvSpPr>
          <p:cNvPr id="7"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18B23F7D-7B67-4F8C-BA27-34D74302133F}" type="slidenum">
              <a:rPr lang="en-US"/>
              <a:pPr/>
              <a:t>2</a:t>
            </a:fld>
            <a:r>
              <a:rPr lang="en-US" dirty="0"/>
              <a:t> -</a:t>
            </a:r>
          </a:p>
        </p:txBody>
      </p:sp>
      <p:sp>
        <p:nvSpPr>
          <p:cNvPr id="654338" name="Rectangle 2"/>
          <p:cNvSpPr>
            <a:spLocks noGrp="1" noChangeArrowheads="1"/>
          </p:cNvSpPr>
          <p:nvPr>
            <p:ph type="title"/>
          </p:nvPr>
        </p:nvSpPr>
        <p:spPr/>
        <p:txBody>
          <a:bodyPr/>
          <a:lstStyle/>
          <a:p>
            <a:r>
              <a:rPr lang="en-US" sz="1200" dirty="0"/>
              <a:t>Learning Objective</a:t>
            </a:r>
            <a:br>
              <a:rPr lang="en-US" sz="1200" dirty="0"/>
            </a:br>
            <a:r>
              <a:rPr lang="en-US" dirty="0"/>
              <a:t>Business Continuity and Disaster Recover </a:t>
            </a:r>
            <a:r>
              <a:rPr lang="en-US" dirty="0" smtClean="0"/>
              <a:t>Planning </a:t>
            </a:r>
            <a:r>
              <a:rPr lang="en-US" sz="1200" dirty="0" smtClean="0"/>
              <a:t>...(1/3)</a:t>
            </a:r>
            <a:endParaRPr lang="en-US" dirty="0"/>
          </a:p>
        </p:txBody>
      </p:sp>
      <p:sp>
        <p:nvSpPr>
          <p:cNvPr id="654339" name="Rectangle 3"/>
          <p:cNvSpPr>
            <a:spLocks noGrp="1" noChangeArrowheads="1"/>
          </p:cNvSpPr>
          <p:nvPr>
            <p:ph type="body" idx="1"/>
          </p:nvPr>
        </p:nvSpPr>
        <p:spPr/>
        <p:txBody>
          <a:bodyPr/>
          <a:lstStyle/>
          <a:p>
            <a:pPr marL="0" indent="0">
              <a:buNone/>
            </a:pPr>
            <a:r>
              <a:rPr lang="en-US" sz="2000" dirty="0" smtClean="0"/>
              <a:t>The Business Continuity and Disaster Recovery Planning domain addresses the preservation of the business in the face of major disruptions to normal business operations. BCP and DRP involve the preparation, testing and updating of specific actions to protect critical business processes from the effect of major system and network failures.</a:t>
            </a:r>
          </a:p>
          <a:p>
            <a:pPr marL="0" indent="0">
              <a:buNone/>
            </a:pPr>
            <a:r>
              <a:rPr lang="en-US" sz="2000" dirty="0" smtClean="0"/>
              <a:t>Business Continuity Planning (BCP) helps to identify the organization’s exposure to internal and external threats; synthesize hard and soft assets to provide effective prevention and recovery for the organization, and maintains competitive advantage and value system integrity. BCP counteracts interruptions to business activities and should be available to protect critical business processes from the effects of major failures or disasters. It deals with the natural and man-made events and the consequences, if not dealt with promptly and effectively.</a:t>
            </a:r>
          </a:p>
          <a:p>
            <a:pPr marL="0" indent="0">
              <a:buNone/>
            </a:pPr>
            <a:r>
              <a:rPr lang="en-US" sz="2000" dirty="0" smtClean="0"/>
              <a:t>...</a:t>
            </a:r>
            <a:endParaRPr lang="en-US" sz="2000" dirty="0"/>
          </a:p>
        </p:txBody>
      </p:sp>
      <p:sp>
        <p:nvSpPr>
          <p:cNvPr id="654340" name="Text Box 4"/>
          <p:cNvSpPr txBox="1">
            <a:spLocks noChangeArrowheads="1"/>
          </p:cNvSpPr>
          <p:nvPr/>
        </p:nvSpPr>
        <p:spPr bwMode="auto">
          <a:xfrm>
            <a:off x="6172200" y="6248400"/>
            <a:ext cx="2836033" cy="246221"/>
          </a:xfrm>
          <a:prstGeom prst="rect">
            <a:avLst/>
          </a:prstGeom>
          <a:noFill/>
          <a:ln w="9525">
            <a:noFill/>
            <a:miter lim="800000"/>
            <a:headEnd/>
            <a:tailEnd/>
          </a:ln>
          <a:effectLst/>
        </p:spPr>
        <p:txBody>
          <a:bodyPr wrap="none">
            <a:spAutoFit/>
          </a:bodyPr>
          <a:lstStyle/>
          <a:p>
            <a:r>
              <a:rPr lang="en-US" sz="1000" b="1" dirty="0">
                <a:solidFill>
                  <a:srgbClr val="003399"/>
                </a:solidFill>
              </a:rPr>
              <a:t>Reference</a:t>
            </a:r>
            <a:r>
              <a:rPr lang="en-US" sz="1000" dirty="0">
                <a:solidFill>
                  <a:srgbClr val="003399"/>
                </a:solidFill>
              </a:rPr>
              <a:t>: </a:t>
            </a:r>
            <a:r>
              <a:rPr lang="en-US" sz="1000" i="1" dirty="0">
                <a:solidFill>
                  <a:srgbClr val="003399"/>
                </a:solidFill>
              </a:rPr>
              <a:t>CISSP CIB</a:t>
            </a:r>
            <a:r>
              <a:rPr lang="en-US" sz="1000" dirty="0">
                <a:solidFill>
                  <a:srgbClr val="003399"/>
                </a:solidFill>
              </a:rPr>
              <a:t>, </a:t>
            </a:r>
            <a:r>
              <a:rPr lang="en-US" sz="1000" dirty="0" smtClean="0">
                <a:solidFill>
                  <a:srgbClr val="003399"/>
                </a:solidFill>
              </a:rPr>
              <a:t>January 2012 (Rev. 5)</a:t>
            </a:r>
            <a:endParaRPr lang="en-US" sz="1000"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6E207E43-8FE7-413A-97F9-D01A56A931D7}" type="slidenum">
              <a:rPr lang="en-US"/>
              <a:pPr/>
              <a:t>20</a:t>
            </a:fld>
            <a:r>
              <a:rPr lang="en-US" dirty="0"/>
              <a:t> -</a:t>
            </a:r>
          </a:p>
        </p:txBody>
      </p:sp>
      <p:sp>
        <p:nvSpPr>
          <p:cNvPr id="582658" name="Rectangle 2"/>
          <p:cNvSpPr>
            <a:spLocks noGrp="1" noChangeArrowheads="1"/>
          </p:cNvSpPr>
          <p:nvPr>
            <p:ph type="title"/>
          </p:nvPr>
        </p:nvSpPr>
        <p:spPr/>
        <p:txBody>
          <a:bodyPr/>
          <a:lstStyle/>
          <a:p>
            <a:r>
              <a:rPr lang="en-US" sz="1200" dirty="0"/>
              <a:t>Topics</a:t>
            </a:r>
            <a:r>
              <a:rPr lang="en-US" dirty="0"/>
              <a:t/>
            </a:r>
            <a:br>
              <a:rPr lang="en-US" dirty="0"/>
            </a:br>
            <a:r>
              <a:rPr lang="en-US" dirty="0"/>
              <a:t>Business Continuity Planning (BCP) Domain</a:t>
            </a:r>
          </a:p>
        </p:txBody>
      </p:sp>
      <p:sp>
        <p:nvSpPr>
          <p:cNvPr id="582659" name="Rectangle 3"/>
          <p:cNvSpPr>
            <a:spLocks noGrp="1" noChangeArrowheads="1"/>
          </p:cNvSpPr>
          <p:nvPr>
            <p:ph type="body" idx="1"/>
          </p:nvPr>
        </p:nvSpPr>
        <p:spPr/>
        <p:txBody>
          <a:bodyPr/>
          <a:lstStyle/>
          <a:p>
            <a:r>
              <a:rPr lang="en-US" dirty="0"/>
              <a:t>Terms &amp; Definition</a:t>
            </a:r>
          </a:p>
          <a:p>
            <a:r>
              <a:rPr lang="en-US" dirty="0" smtClean="0"/>
              <a:t>Phase </a:t>
            </a:r>
            <a:r>
              <a:rPr lang="en-US" dirty="0"/>
              <a:t>I: Project Management and Initiation</a:t>
            </a:r>
          </a:p>
          <a:p>
            <a:r>
              <a:rPr lang="en-US" dirty="0" smtClean="0"/>
              <a:t>Phase </a:t>
            </a:r>
            <a:r>
              <a:rPr lang="en-US" dirty="0"/>
              <a:t>II: Business Impact Analysis (BIA)</a:t>
            </a:r>
          </a:p>
          <a:p>
            <a:r>
              <a:rPr lang="en-US" dirty="0" smtClean="0"/>
              <a:t>Phase </a:t>
            </a:r>
            <a:r>
              <a:rPr lang="en-US" dirty="0"/>
              <a:t>III: Recovery Strategy</a:t>
            </a:r>
          </a:p>
          <a:p>
            <a:r>
              <a:rPr lang="en-US" dirty="0" smtClean="0"/>
              <a:t>Phase </a:t>
            </a:r>
            <a:r>
              <a:rPr lang="en-US" dirty="0"/>
              <a:t>IV: Plan </a:t>
            </a:r>
            <a:r>
              <a:rPr lang="en-US" dirty="0" smtClean="0"/>
              <a:t>Design &amp; Development</a:t>
            </a:r>
          </a:p>
          <a:p>
            <a:r>
              <a:rPr lang="en-US" dirty="0" smtClean="0"/>
              <a:t>Phase V: Implementation</a:t>
            </a:r>
            <a:endParaRPr lang="en-US" dirty="0"/>
          </a:p>
          <a:p>
            <a:r>
              <a:rPr lang="en-US" dirty="0" smtClean="0"/>
              <a:t>Phase VI: Testing</a:t>
            </a:r>
          </a:p>
          <a:p>
            <a:r>
              <a:rPr lang="en-US" dirty="0" smtClean="0"/>
              <a:t>Phase VII: Maintenance</a:t>
            </a:r>
            <a:r>
              <a:rPr lang="en-US" dirty="0"/>
              <a:t>, Awareness, and Training</a:t>
            </a:r>
          </a:p>
        </p:txBody>
      </p:sp>
      <p:sp>
        <p:nvSpPr>
          <p:cNvPr id="582660" name="AutoShape 4"/>
          <p:cNvSpPr>
            <a:spLocks noChangeArrowheads="1"/>
          </p:cNvSpPr>
          <p:nvPr/>
        </p:nvSpPr>
        <p:spPr bwMode="auto">
          <a:xfrm>
            <a:off x="304800" y="20193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01474332-8153-4A51-A0B2-9099EADD9543}" type="slidenum">
              <a:rPr lang="en-US"/>
              <a:pPr/>
              <a:t>21</a:t>
            </a:fld>
            <a:r>
              <a:rPr lang="en-US" dirty="0"/>
              <a:t> -</a:t>
            </a:r>
          </a:p>
        </p:txBody>
      </p:sp>
      <p:sp>
        <p:nvSpPr>
          <p:cNvPr id="584706" name="Rectangle 2"/>
          <p:cNvSpPr>
            <a:spLocks noGrp="1" noChangeArrowheads="1"/>
          </p:cNvSpPr>
          <p:nvPr>
            <p:ph type="title"/>
          </p:nvPr>
        </p:nvSpPr>
        <p:spPr/>
        <p:txBody>
          <a:bodyPr/>
          <a:lstStyle/>
          <a:p>
            <a:r>
              <a:rPr lang="en-US" sz="1200" dirty="0" smtClean="0"/>
              <a:t>Phase </a:t>
            </a:r>
            <a:r>
              <a:rPr lang="en-US" sz="1200" dirty="0"/>
              <a:t>II: Business Impact Analysis (</a:t>
            </a:r>
            <a:r>
              <a:rPr lang="en-US" sz="1200" dirty="0" smtClean="0"/>
              <a:t>BIA)</a:t>
            </a:r>
            <a:r>
              <a:rPr lang="en-US" dirty="0" smtClean="0"/>
              <a:t/>
            </a:r>
            <a:br>
              <a:rPr lang="en-US" dirty="0" smtClean="0"/>
            </a:br>
            <a:r>
              <a:rPr lang="en-US" dirty="0" smtClean="0"/>
              <a:t>Business Impact Analysis (BIA)</a:t>
            </a:r>
            <a:endParaRPr lang="en-US" sz="1200" dirty="0"/>
          </a:p>
        </p:txBody>
      </p:sp>
      <p:sp>
        <p:nvSpPr>
          <p:cNvPr id="584707" name="Rectangle 3"/>
          <p:cNvSpPr>
            <a:spLocks noGrp="1" noChangeArrowheads="1"/>
          </p:cNvSpPr>
          <p:nvPr>
            <p:ph type="body" idx="1"/>
          </p:nvPr>
        </p:nvSpPr>
        <p:spPr/>
        <p:txBody>
          <a:bodyPr/>
          <a:lstStyle/>
          <a:p>
            <a:r>
              <a:rPr lang="en-US" dirty="0"/>
              <a:t>BIA is a </a:t>
            </a:r>
            <a:r>
              <a:rPr lang="en-US" u="sng" dirty="0">
                <a:solidFill>
                  <a:srgbClr val="FF6600"/>
                </a:solidFill>
              </a:rPr>
              <a:t>management-level functional analysis</a:t>
            </a:r>
            <a:r>
              <a:rPr lang="en-US" dirty="0"/>
              <a:t> that </a:t>
            </a:r>
            <a:r>
              <a:rPr lang="en-US" u="sng" dirty="0">
                <a:solidFill>
                  <a:srgbClr val="FF6600"/>
                </a:solidFill>
              </a:rPr>
              <a:t>identifies the impact</a:t>
            </a:r>
            <a:r>
              <a:rPr lang="en-US" dirty="0"/>
              <a:t> to business operations should an outage occur.</a:t>
            </a:r>
          </a:p>
          <a:p>
            <a:r>
              <a:rPr lang="en-US" dirty="0"/>
              <a:t>BIA </a:t>
            </a:r>
            <a:r>
              <a:rPr lang="en-US" u="sng" dirty="0">
                <a:solidFill>
                  <a:srgbClr val="FF6600"/>
                </a:solidFill>
              </a:rPr>
              <a:t>leverages information from risk assessment</a:t>
            </a:r>
            <a:r>
              <a:rPr lang="en-US" dirty="0"/>
              <a:t>, but it is not </a:t>
            </a:r>
            <a:r>
              <a:rPr lang="en-US" dirty="0" smtClean="0"/>
              <a:t>an IT </a:t>
            </a:r>
            <a:r>
              <a:rPr lang="en-US" dirty="0"/>
              <a:t>risk assessment.</a:t>
            </a:r>
          </a:p>
          <a:p>
            <a:r>
              <a:rPr lang="en-US" dirty="0"/>
              <a:t>Impact is measured by:</a:t>
            </a:r>
          </a:p>
          <a:p>
            <a:pPr lvl="1"/>
            <a:r>
              <a:rPr lang="en-US" dirty="0"/>
              <a:t>Tangible attributes:</a:t>
            </a:r>
          </a:p>
          <a:p>
            <a:pPr lvl="2">
              <a:buClr>
                <a:srgbClr val="003399"/>
              </a:buClr>
            </a:pPr>
            <a:r>
              <a:rPr lang="en-US" sz="2000" u="sng" dirty="0">
                <a:solidFill>
                  <a:srgbClr val="FF6600"/>
                </a:solidFill>
              </a:rPr>
              <a:t>Allowable business interruption</a:t>
            </a:r>
            <a:r>
              <a:rPr lang="en-US" sz="2000" dirty="0"/>
              <a:t> – Maximum Tolerable Downtime (</a:t>
            </a:r>
            <a:r>
              <a:rPr lang="en-US" sz="2000" u="sng" dirty="0">
                <a:solidFill>
                  <a:srgbClr val="FF6600"/>
                </a:solidFill>
              </a:rPr>
              <a:t>MTD</a:t>
            </a:r>
            <a:r>
              <a:rPr lang="en-US" sz="2000" dirty="0"/>
              <a:t>) or Maximum Tolerable Outage (</a:t>
            </a:r>
            <a:r>
              <a:rPr lang="en-US" sz="2000" u="sng" dirty="0">
                <a:solidFill>
                  <a:srgbClr val="FF6600"/>
                </a:solidFill>
              </a:rPr>
              <a:t>MTO</a:t>
            </a:r>
            <a:r>
              <a:rPr lang="en-US" sz="2000" dirty="0"/>
              <a:t>)</a:t>
            </a:r>
          </a:p>
          <a:p>
            <a:pPr lvl="2">
              <a:buClr>
                <a:srgbClr val="003399"/>
              </a:buClr>
            </a:pPr>
            <a:r>
              <a:rPr lang="en-US" sz="2000" u="sng" dirty="0">
                <a:solidFill>
                  <a:srgbClr val="FF6600"/>
                </a:solidFill>
              </a:rPr>
              <a:t>Financial cost considerations</a:t>
            </a:r>
            <a:r>
              <a:rPr lang="en-US" sz="2000" dirty="0"/>
              <a:t>.</a:t>
            </a:r>
            <a:endParaRPr lang="en-US" sz="2000" dirty="0">
              <a:solidFill>
                <a:srgbClr val="FF6600"/>
              </a:solidFill>
            </a:endParaRPr>
          </a:p>
          <a:p>
            <a:pPr lvl="2">
              <a:buClr>
                <a:srgbClr val="003399"/>
              </a:buClr>
            </a:pPr>
            <a:r>
              <a:rPr lang="en-US" sz="2000" u="sng" dirty="0">
                <a:solidFill>
                  <a:srgbClr val="FF6600"/>
                </a:solidFill>
              </a:rPr>
              <a:t>Regulatory requirements</a:t>
            </a:r>
            <a:r>
              <a:rPr lang="en-US" sz="2000" dirty="0"/>
              <a:t>.</a:t>
            </a:r>
            <a:endParaRPr lang="en-US" sz="2000" dirty="0">
              <a:solidFill>
                <a:srgbClr val="FF6600"/>
              </a:solidFill>
            </a:endParaRPr>
          </a:p>
          <a:p>
            <a:pPr lvl="1">
              <a:buClr>
                <a:srgbClr val="003399"/>
              </a:buClr>
            </a:pPr>
            <a:r>
              <a:rPr lang="en-US" dirty="0"/>
              <a:t>Intangible attributes:</a:t>
            </a:r>
          </a:p>
          <a:p>
            <a:pPr lvl="2">
              <a:buClr>
                <a:srgbClr val="003399"/>
              </a:buClr>
            </a:pPr>
            <a:r>
              <a:rPr lang="en-US" sz="2000" u="sng" dirty="0">
                <a:solidFill>
                  <a:srgbClr val="FF6600"/>
                </a:solidFill>
              </a:rPr>
              <a:t>Organizational reputation</a:t>
            </a:r>
            <a:r>
              <a:rPr lang="en-US" sz="2000" dirty="0"/>
              <a:t>.</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7B6D126-A2B7-4BBF-986F-D21CD7AAACA6}" type="slidenum">
              <a:rPr lang="en-US"/>
              <a:pPr/>
              <a:t>22</a:t>
            </a:fld>
            <a:r>
              <a:rPr lang="en-US" dirty="0"/>
              <a:t> -</a:t>
            </a:r>
          </a:p>
        </p:txBody>
      </p:sp>
      <p:sp>
        <p:nvSpPr>
          <p:cNvPr id="586754" name="Rectangle 2"/>
          <p:cNvSpPr>
            <a:spLocks noGrp="1" noChangeArrowheads="1"/>
          </p:cNvSpPr>
          <p:nvPr>
            <p:ph type="title"/>
          </p:nvPr>
        </p:nvSpPr>
        <p:spPr/>
        <p:txBody>
          <a:bodyPr/>
          <a:lstStyle/>
          <a:p>
            <a:r>
              <a:rPr lang="en-US" sz="1200" dirty="0" smtClean="0"/>
              <a:t>Phase </a:t>
            </a:r>
            <a:r>
              <a:rPr lang="en-US" sz="1200" dirty="0"/>
              <a:t>II: Business Impact Analysis (BIA</a:t>
            </a:r>
            <a:r>
              <a:rPr lang="en-US" sz="1200" dirty="0" smtClean="0"/>
              <a:t>)</a:t>
            </a:r>
            <a:r>
              <a:rPr lang="en-US" dirty="0" smtClean="0"/>
              <a:t/>
            </a:r>
            <a:br>
              <a:rPr lang="en-US" dirty="0" smtClean="0"/>
            </a:br>
            <a:r>
              <a:rPr lang="en-US" dirty="0" smtClean="0"/>
              <a:t>Purpose</a:t>
            </a:r>
            <a:endParaRPr lang="en-US" sz="1200" dirty="0"/>
          </a:p>
        </p:txBody>
      </p:sp>
      <p:sp>
        <p:nvSpPr>
          <p:cNvPr id="586755" name="Rectangle 3"/>
          <p:cNvSpPr>
            <a:spLocks noGrp="1" noChangeArrowheads="1"/>
          </p:cNvSpPr>
          <p:nvPr>
            <p:ph type="body" idx="1"/>
          </p:nvPr>
        </p:nvSpPr>
        <p:spPr/>
        <p:txBody>
          <a:bodyPr/>
          <a:lstStyle/>
          <a:p>
            <a:pPr>
              <a:lnSpc>
                <a:spcPct val="90000"/>
              </a:lnSpc>
              <a:buFontTx/>
              <a:buNone/>
            </a:pPr>
            <a:r>
              <a:rPr lang="en-US" dirty="0"/>
              <a:t>The purpose of BIA is to:</a:t>
            </a:r>
          </a:p>
          <a:p>
            <a:pPr lvl="1">
              <a:lnSpc>
                <a:spcPct val="90000"/>
              </a:lnSpc>
            </a:pPr>
            <a:r>
              <a:rPr lang="en-US" dirty="0"/>
              <a:t>Provide written </a:t>
            </a:r>
            <a:r>
              <a:rPr lang="en-US" u="sng" dirty="0">
                <a:solidFill>
                  <a:srgbClr val="FF6600"/>
                </a:solidFill>
              </a:rPr>
              <a:t>documentation</a:t>
            </a:r>
            <a:r>
              <a:rPr lang="en-US" dirty="0"/>
              <a:t> to assist the organization’s management in understanding the </a:t>
            </a:r>
            <a:r>
              <a:rPr lang="en-US" u="sng" dirty="0" smtClean="0">
                <a:solidFill>
                  <a:srgbClr val="FF6600"/>
                </a:solidFill>
              </a:rPr>
              <a:t>business impact </a:t>
            </a:r>
            <a:r>
              <a:rPr lang="en-US" u="sng" dirty="0">
                <a:solidFill>
                  <a:srgbClr val="FF6600"/>
                </a:solidFill>
              </a:rPr>
              <a:t>associated with possible outages</a:t>
            </a:r>
            <a:r>
              <a:rPr lang="en-US" dirty="0"/>
              <a:t>.</a:t>
            </a:r>
          </a:p>
          <a:p>
            <a:pPr lvl="1">
              <a:lnSpc>
                <a:spcPct val="90000"/>
              </a:lnSpc>
              <a:buClr>
                <a:srgbClr val="003399"/>
              </a:buClr>
              <a:buFont typeface="Arial" charset="0"/>
              <a:buChar char="–"/>
            </a:pPr>
            <a:r>
              <a:rPr lang="en-US" u="sng" dirty="0">
                <a:solidFill>
                  <a:srgbClr val="FF6600"/>
                </a:solidFill>
              </a:rPr>
              <a:t>Identify</a:t>
            </a:r>
            <a:r>
              <a:rPr lang="en-US" dirty="0"/>
              <a:t> an organization’s </a:t>
            </a:r>
            <a:r>
              <a:rPr lang="en-US" u="sng" dirty="0">
                <a:solidFill>
                  <a:srgbClr val="FF6600"/>
                </a:solidFill>
              </a:rPr>
              <a:t>business functions</a:t>
            </a:r>
            <a:r>
              <a:rPr lang="en-US" dirty="0"/>
              <a:t> and associated </a:t>
            </a:r>
            <a:r>
              <a:rPr lang="en-US" u="sng" dirty="0">
                <a:solidFill>
                  <a:srgbClr val="FF6600"/>
                </a:solidFill>
              </a:rPr>
              <a:t>information systems</a:t>
            </a:r>
            <a:r>
              <a:rPr lang="en-US" dirty="0"/>
              <a:t> to </a:t>
            </a:r>
            <a:r>
              <a:rPr lang="en-US" u="sng" dirty="0">
                <a:solidFill>
                  <a:srgbClr val="FF6600"/>
                </a:solidFill>
              </a:rPr>
              <a:t>determine how critical those functions are to the organization</a:t>
            </a:r>
            <a:r>
              <a:rPr lang="en-US" dirty="0"/>
              <a:t>.</a:t>
            </a:r>
          </a:p>
          <a:p>
            <a:pPr lvl="1">
              <a:lnSpc>
                <a:spcPct val="90000"/>
              </a:lnSpc>
              <a:buClr>
                <a:srgbClr val="003399"/>
              </a:buClr>
              <a:buFont typeface="Arial" charset="0"/>
              <a:buChar char="–"/>
            </a:pPr>
            <a:r>
              <a:rPr lang="en-US" u="sng" dirty="0">
                <a:solidFill>
                  <a:srgbClr val="FF6600"/>
                </a:solidFill>
              </a:rPr>
              <a:t>Identify</a:t>
            </a:r>
            <a:r>
              <a:rPr lang="en-US" dirty="0"/>
              <a:t> any </a:t>
            </a:r>
            <a:r>
              <a:rPr lang="en-US" u="sng" dirty="0">
                <a:solidFill>
                  <a:srgbClr val="FF6600"/>
                </a:solidFill>
              </a:rPr>
              <a:t>concerns</a:t>
            </a:r>
            <a:r>
              <a:rPr lang="en-US" dirty="0"/>
              <a:t> that staff or management may have regarding the ability to function in less than optimal modes</a:t>
            </a:r>
          </a:p>
          <a:p>
            <a:pPr lvl="1">
              <a:lnSpc>
                <a:spcPct val="90000"/>
              </a:lnSpc>
              <a:buClr>
                <a:srgbClr val="003399"/>
              </a:buClr>
              <a:buFont typeface="Arial" charset="0"/>
              <a:buChar char="–"/>
            </a:pPr>
            <a:r>
              <a:rPr lang="en-US" u="sng" dirty="0">
                <a:solidFill>
                  <a:srgbClr val="FF6600"/>
                </a:solidFill>
              </a:rPr>
              <a:t>Prioritize critical information systems</a:t>
            </a:r>
            <a:r>
              <a:rPr lang="en-US" dirty="0"/>
              <a:t>.</a:t>
            </a:r>
          </a:p>
          <a:p>
            <a:pPr lvl="1">
              <a:lnSpc>
                <a:spcPct val="90000"/>
              </a:lnSpc>
              <a:buClr>
                <a:srgbClr val="003399"/>
              </a:buClr>
              <a:buFont typeface="Arial" charset="0"/>
              <a:buChar char="–"/>
            </a:pPr>
            <a:r>
              <a:rPr lang="en-US" u="sng" dirty="0">
                <a:solidFill>
                  <a:srgbClr val="FF6600"/>
                </a:solidFill>
              </a:rPr>
              <a:t>Analyze impact of an outage</a:t>
            </a:r>
            <a:r>
              <a:rPr lang="en-US" dirty="0"/>
              <a:t>, such as loss revenue, additional operating expenses, delay of income, and loss of competitive advantage and public confidence</a:t>
            </a:r>
          </a:p>
          <a:p>
            <a:pPr lvl="1">
              <a:lnSpc>
                <a:spcPct val="90000"/>
              </a:lnSpc>
              <a:buClr>
                <a:srgbClr val="003399"/>
              </a:buClr>
              <a:buFont typeface="Arial" charset="0"/>
              <a:buChar char="–"/>
            </a:pPr>
            <a:r>
              <a:rPr lang="en-US" u="sng" dirty="0">
                <a:solidFill>
                  <a:srgbClr val="FF6600"/>
                </a:solidFill>
              </a:rPr>
              <a:t>Determine recovery windows</a:t>
            </a:r>
            <a:r>
              <a:rPr lang="en-US" dirty="0"/>
              <a:t> for each business function, such as determining how long the organization may be able to perform critical functions manually or through some other alternative methods.</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p:cNvSpPr>
            <a:spLocks noGrp="1"/>
          </p:cNvSpPr>
          <p:nvPr>
            <p:ph type="sldNum" sz="quarter" idx="10"/>
          </p:nvPr>
        </p:nvSpPr>
        <p:spPr/>
        <p:txBody>
          <a:bodyPr/>
          <a:lstStyle/>
          <a:p>
            <a:r>
              <a:rPr lang="en-US" dirty="0"/>
              <a:t>- </a:t>
            </a:r>
            <a:fld id="{92F31303-142A-4C35-824B-8E95C1E63341}" type="slidenum">
              <a:rPr lang="en-US"/>
              <a:pPr/>
              <a:t>23</a:t>
            </a:fld>
            <a:r>
              <a:rPr lang="en-US" dirty="0"/>
              <a:t> -</a:t>
            </a:r>
          </a:p>
        </p:txBody>
      </p:sp>
      <p:sp>
        <p:nvSpPr>
          <p:cNvPr id="590850" name="Rectangle 2"/>
          <p:cNvSpPr>
            <a:spLocks noGrp="1" noChangeArrowheads="1"/>
          </p:cNvSpPr>
          <p:nvPr>
            <p:ph type="title"/>
          </p:nvPr>
        </p:nvSpPr>
        <p:spPr/>
        <p:txBody>
          <a:bodyPr/>
          <a:lstStyle/>
          <a:p>
            <a:r>
              <a:rPr lang="en-US" sz="1200" dirty="0" smtClean="0"/>
              <a:t>Phase </a:t>
            </a:r>
            <a:r>
              <a:rPr lang="en-US" sz="1200" dirty="0"/>
              <a:t>II: Business Impact Analysis (BIA</a:t>
            </a:r>
            <a:r>
              <a:rPr lang="en-US" sz="1200" dirty="0" smtClean="0"/>
              <a:t>)</a:t>
            </a:r>
            <a:r>
              <a:rPr lang="en-US" dirty="0" smtClean="0"/>
              <a:t/>
            </a:r>
            <a:br>
              <a:rPr lang="en-US" dirty="0" smtClean="0"/>
            </a:br>
            <a:r>
              <a:rPr lang="en-US" dirty="0" smtClean="0"/>
              <a:t>Example – Maximum Tolerable Downtime (MTD)</a:t>
            </a:r>
            <a:endParaRPr lang="en-US" sz="1200" dirty="0"/>
          </a:p>
        </p:txBody>
      </p:sp>
      <p:sp>
        <p:nvSpPr>
          <p:cNvPr id="590851" name="Rectangle 3"/>
          <p:cNvSpPr>
            <a:spLocks noGrp="1" noChangeArrowheads="1"/>
          </p:cNvSpPr>
          <p:nvPr>
            <p:ph type="body" sz="half" idx="1"/>
          </p:nvPr>
        </p:nvSpPr>
        <p:spPr>
          <a:xfrm>
            <a:off x="685800" y="1143000"/>
            <a:ext cx="7772400" cy="914400"/>
          </a:xfrm>
        </p:spPr>
        <p:txBody>
          <a:bodyPr/>
          <a:lstStyle/>
          <a:p>
            <a:pPr>
              <a:lnSpc>
                <a:spcPct val="90000"/>
              </a:lnSpc>
            </a:pPr>
            <a:r>
              <a:rPr lang="en-US" dirty="0"/>
              <a:t>Example of Business Impact Categories &amp; Maximum Tolerable Downtime (MTD)</a:t>
            </a:r>
          </a:p>
        </p:txBody>
      </p:sp>
      <p:graphicFrame>
        <p:nvGraphicFramePr>
          <p:cNvPr id="590875" name="Group 27"/>
          <p:cNvGraphicFramePr>
            <a:graphicFrameLocks noGrp="1"/>
          </p:cNvGraphicFramePr>
          <p:nvPr>
            <p:ph sz="half" idx="2"/>
          </p:nvPr>
        </p:nvGraphicFramePr>
        <p:xfrm>
          <a:off x="1828800" y="2473325"/>
          <a:ext cx="5486400" cy="2647950"/>
        </p:xfrm>
        <a:graphic>
          <a:graphicData uri="http://schemas.openxmlformats.org/drawingml/2006/table">
            <a:tbl>
              <a:tblPr/>
              <a:tblGrid>
                <a:gridCol w="3276600"/>
                <a:gridCol w="2209800"/>
              </a:tblGrid>
              <a:tr h="441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Business Impact Category</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MTD</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r>
              <a:tr h="441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Nonessential</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30 Days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Normal</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7 Days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441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Important</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72 Hours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Urgent</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24 Hours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441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Critical/Essential</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3399"/>
                          </a:solidFill>
                          <a:effectLst/>
                          <a:latin typeface="Arial" charset="0"/>
                        </a:rPr>
                        <a:t>Minutes to Hours</a:t>
                      </a:r>
                    </a:p>
                  </a:txBody>
                  <a:tcP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A30738B6-608A-423D-B2D9-A457C02753F9}" type="slidenum">
              <a:rPr lang="en-US"/>
              <a:pPr/>
              <a:t>24</a:t>
            </a:fld>
            <a:r>
              <a:rPr lang="en-US" dirty="0"/>
              <a:t> -</a:t>
            </a:r>
          </a:p>
        </p:txBody>
      </p:sp>
      <p:sp>
        <p:nvSpPr>
          <p:cNvPr id="588802" name="Rectangle 2"/>
          <p:cNvSpPr>
            <a:spLocks noGrp="1" noChangeArrowheads="1"/>
          </p:cNvSpPr>
          <p:nvPr>
            <p:ph type="title"/>
          </p:nvPr>
        </p:nvSpPr>
        <p:spPr/>
        <p:txBody>
          <a:bodyPr/>
          <a:lstStyle/>
          <a:p>
            <a:r>
              <a:rPr lang="en-US" sz="1200" dirty="0" smtClean="0"/>
              <a:t>Phase </a:t>
            </a:r>
            <a:r>
              <a:rPr lang="en-US" sz="1200" dirty="0"/>
              <a:t>II: Business Impact Analysis (</a:t>
            </a:r>
            <a:r>
              <a:rPr lang="en-US" sz="1200" dirty="0" smtClean="0"/>
              <a:t>BIA)</a:t>
            </a:r>
            <a:r>
              <a:rPr lang="en-US" dirty="0" smtClean="0"/>
              <a:t/>
            </a:r>
            <a:br>
              <a:rPr lang="en-US" dirty="0" smtClean="0"/>
            </a:br>
            <a:r>
              <a:rPr lang="en-US" dirty="0" smtClean="0"/>
              <a:t>Process</a:t>
            </a:r>
            <a:endParaRPr lang="en-US" sz="1200" dirty="0"/>
          </a:p>
        </p:txBody>
      </p:sp>
      <p:sp>
        <p:nvSpPr>
          <p:cNvPr id="588803" name="Rectangle 3"/>
          <p:cNvSpPr>
            <a:spLocks noGrp="1" noChangeArrowheads="1"/>
          </p:cNvSpPr>
          <p:nvPr>
            <p:ph type="body" idx="1"/>
          </p:nvPr>
        </p:nvSpPr>
        <p:spPr>
          <a:xfrm>
            <a:off x="685800" y="1143000"/>
            <a:ext cx="7772400" cy="5257800"/>
          </a:xfrm>
        </p:spPr>
        <p:txBody>
          <a:bodyPr/>
          <a:lstStyle/>
          <a:p>
            <a:pPr>
              <a:buFontTx/>
              <a:buNone/>
            </a:pPr>
            <a:r>
              <a:rPr lang="en-US" dirty="0"/>
              <a:t>Procedure to conduct BIA</a:t>
            </a:r>
          </a:p>
          <a:p>
            <a:r>
              <a:rPr lang="en-US" sz="2000" dirty="0"/>
              <a:t>Step 1: </a:t>
            </a:r>
            <a:r>
              <a:rPr lang="en-US" sz="2000" u="sng" dirty="0">
                <a:solidFill>
                  <a:srgbClr val="FF6600"/>
                </a:solidFill>
              </a:rPr>
              <a:t>Determine information gathering techniques</a:t>
            </a:r>
            <a:r>
              <a:rPr lang="en-US" sz="2000" dirty="0"/>
              <a:t>.</a:t>
            </a:r>
          </a:p>
          <a:p>
            <a:r>
              <a:rPr lang="en-US" sz="2000" dirty="0"/>
              <a:t>Step 2: </a:t>
            </a:r>
            <a:r>
              <a:rPr lang="en-US" sz="2000" u="sng" dirty="0">
                <a:solidFill>
                  <a:srgbClr val="FF6600"/>
                </a:solidFill>
              </a:rPr>
              <a:t>Select interviewees</a:t>
            </a:r>
            <a:r>
              <a:rPr lang="en-US" sz="2000" dirty="0"/>
              <a:t> (i.e. stakeholders.)</a:t>
            </a:r>
          </a:p>
          <a:p>
            <a:r>
              <a:rPr lang="en-US" sz="2000" dirty="0"/>
              <a:t>Step 3: </a:t>
            </a:r>
            <a:r>
              <a:rPr lang="en-US" sz="2000" u="sng" dirty="0">
                <a:solidFill>
                  <a:srgbClr val="FF6600"/>
                </a:solidFill>
              </a:rPr>
              <a:t>Customize questionnaire</a:t>
            </a:r>
            <a:r>
              <a:rPr lang="en-US" sz="2000" dirty="0"/>
              <a:t> to gather economic and operational impact information.</a:t>
            </a:r>
          </a:p>
          <a:p>
            <a:pPr lvl="1"/>
            <a:r>
              <a:rPr lang="en-US" sz="1800" dirty="0"/>
              <a:t>Quantitative and qualitative questions.</a:t>
            </a:r>
          </a:p>
          <a:p>
            <a:r>
              <a:rPr lang="en-US" sz="2000" dirty="0"/>
              <a:t>Step 4: </a:t>
            </a:r>
            <a:r>
              <a:rPr lang="en-US" sz="2000" u="sng" dirty="0">
                <a:solidFill>
                  <a:srgbClr val="FF6600"/>
                </a:solidFill>
              </a:rPr>
              <a:t>Analyze</a:t>
            </a:r>
            <a:r>
              <a:rPr lang="en-US" sz="2000" dirty="0"/>
              <a:t> collected </a:t>
            </a:r>
            <a:r>
              <a:rPr lang="en-US" sz="2000" u="sng" dirty="0">
                <a:solidFill>
                  <a:srgbClr val="FF6600"/>
                </a:solidFill>
              </a:rPr>
              <a:t>impact information</a:t>
            </a:r>
            <a:r>
              <a:rPr lang="en-US" sz="2000" dirty="0"/>
              <a:t>.</a:t>
            </a:r>
          </a:p>
          <a:p>
            <a:r>
              <a:rPr lang="en-US" sz="2000" dirty="0"/>
              <a:t>Step 5: </a:t>
            </a:r>
            <a:r>
              <a:rPr lang="en-US" sz="2000" u="sng" dirty="0">
                <a:solidFill>
                  <a:srgbClr val="FF6600"/>
                </a:solidFill>
              </a:rPr>
              <a:t>Determine time-critical business systems</a:t>
            </a:r>
            <a:r>
              <a:rPr lang="en-US" sz="2000" dirty="0"/>
              <a:t>.</a:t>
            </a:r>
          </a:p>
          <a:p>
            <a:r>
              <a:rPr lang="en-US" sz="2000" dirty="0"/>
              <a:t>Step 6: </a:t>
            </a:r>
            <a:r>
              <a:rPr lang="en-US" sz="2000" u="sng" dirty="0">
                <a:solidFill>
                  <a:srgbClr val="FF6600"/>
                </a:solidFill>
              </a:rPr>
              <a:t>Determine</a:t>
            </a:r>
            <a:r>
              <a:rPr lang="en-US" sz="2000" dirty="0"/>
              <a:t> maximum tolerable downtimes (</a:t>
            </a:r>
            <a:r>
              <a:rPr lang="en-US" sz="2000" u="sng" dirty="0">
                <a:solidFill>
                  <a:srgbClr val="FF6600"/>
                </a:solidFill>
              </a:rPr>
              <a:t>MTD</a:t>
            </a:r>
            <a:r>
              <a:rPr lang="en-US" sz="2000" dirty="0"/>
              <a:t>).</a:t>
            </a:r>
          </a:p>
          <a:p>
            <a:r>
              <a:rPr lang="en-US" sz="2000" dirty="0"/>
              <a:t>Step 7: </a:t>
            </a:r>
            <a:r>
              <a:rPr lang="en-US" sz="2000" u="sng" dirty="0">
                <a:solidFill>
                  <a:srgbClr val="FF6600"/>
                </a:solidFill>
              </a:rPr>
              <a:t>Prioritize critical business systems</a:t>
            </a:r>
            <a:r>
              <a:rPr lang="en-US" sz="2000" dirty="0"/>
              <a:t> based on MTD.</a:t>
            </a:r>
          </a:p>
          <a:p>
            <a:r>
              <a:rPr lang="en-US" sz="2000" dirty="0"/>
              <a:t>Step 8: </a:t>
            </a:r>
            <a:r>
              <a:rPr lang="en-US" sz="2000" u="sng" dirty="0">
                <a:solidFill>
                  <a:srgbClr val="FF6600"/>
                </a:solidFill>
              </a:rPr>
              <a:t>Document</a:t>
            </a:r>
            <a:r>
              <a:rPr lang="en-US" sz="2000" u="sng" dirty="0"/>
              <a:t> </a:t>
            </a:r>
            <a:r>
              <a:rPr lang="en-US" sz="2000" u="sng" dirty="0">
                <a:solidFill>
                  <a:srgbClr val="FF6600"/>
                </a:solidFill>
              </a:rPr>
              <a:t>findings</a:t>
            </a:r>
            <a:r>
              <a:rPr lang="en-US" sz="2000" dirty="0"/>
              <a:t> and report </a:t>
            </a:r>
            <a:r>
              <a:rPr lang="en-US" sz="2000" u="sng" dirty="0">
                <a:solidFill>
                  <a:srgbClr val="FF6600"/>
                </a:solidFill>
              </a:rPr>
              <a:t>recommendations</a:t>
            </a:r>
            <a:r>
              <a:rPr lang="en-US" sz="2000" dirty="0"/>
              <a:t>.</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7" name="Content Placeholder 6"/>
          <p:cNvSpPr>
            <a:spLocks noGrp="1"/>
          </p:cNvSpPr>
          <p:nvPr>
            <p:ph idx="1"/>
          </p:nvPr>
        </p:nvSpPr>
        <p:spPr/>
        <p:txBody>
          <a:bodyPr/>
          <a:lstStyle/>
          <a:p>
            <a:r>
              <a:rPr lang="en-US" dirty="0" smtClean="0"/>
              <a:t>What is the name of a management approved plan that addresses operational processes for the recovery of a damaged facility?</a:t>
            </a:r>
          </a:p>
          <a:p>
            <a:pPr lvl="1"/>
            <a:r>
              <a:rPr lang="en-US" dirty="0" smtClean="0"/>
              <a:t> </a:t>
            </a:r>
            <a:endParaRPr lang="en-US" u="sng" dirty="0" smtClean="0">
              <a:solidFill>
                <a:srgbClr val="FF6600"/>
              </a:solidFill>
            </a:endParaRPr>
          </a:p>
          <a:p>
            <a:pPr lvl="1"/>
            <a:endParaRPr lang="en-US" dirty="0" smtClean="0"/>
          </a:p>
          <a:p>
            <a:r>
              <a:rPr lang="en-US" dirty="0" smtClean="0"/>
              <a:t>What is the first step to begin a business continuity program?</a:t>
            </a:r>
          </a:p>
          <a:p>
            <a:pPr lvl="1"/>
            <a:r>
              <a:rPr lang="en-US" dirty="0" smtClean="0"/>
              <a:t> </a:t>
            </a:r>
            <a:endParaRPr lang="en-US" u="sng" dirty="0" smtClean="0">
              <a:solidFill>
                <a:srgbClr val="FF6600"/>
              </a:solidFill>
            </a:endParaRPr>
          </a:p>
          <a:p>
            <a:endParaRPr lang="en-US" dirty="0" smtClean="0"/>
          </a:p>
          <a:p>
            <a:r>
              <a:rPr lang="en-US" dirty="0" smtClean="0"/>
              <a:t>Who is the person responsible for managing the business continuity program?</a:t>
            </a:r>
          </a:p>
          <a:p>
            <a:pPr lvl="1"/>
            <a:r>
              <a:rPr lang="en-US" dirty="0" smtClean="0"/>
              <a:t> </a:t>
            </a:r>
            <a:endParaRPr lang="en-US" u="sng" dirty="0">
              <a:solidFill>
                <a:srgbClr val="FF6600"/>
              </a:solidFill>
            </a:endParaRPr>
          </a:p>
        </p:txBody>
      </p:sp>
      <p:sp>
        <p:nvSpPr>
          <p:cNvPr id="5" name="Slide Number Placeholder 4"/>
          <p:cNvSpPr>
            <a:spLocks noGrp="1"/>
          </p:cNvSpPr>
          <p:nvPr>
            <p:ph type="sldNum" sz="quarter" idx="10"/>
          </p:nvPr>
        </p:nvSpPr>
        <p:spPr/>
        <p:txBody>
          <a:bodyPr/>
          <a:lstStyle/>
          <a:p>
            <a:r>
              <a:rPr lang="en-US" dirty="0" smtClean="0"/>
              <a:t>- </a:t>
            </a:r>
            <a:fld id="{E47BD326-D0EA-4D40-A3B3-638479A1A8CD}" type="slidenum">
              <a:rPr lang="en-US" smtClean="0"/>
              <a:pPr/>
              <a:t>25</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Answers:</a:t>
            </a:r>
            <a:endParaRPr lang="en-US" dirty="0"/>
          </a:p>
        </p:txBody>
      </p:sp>
      <p:sp>
        <p:nvSpPr>
          <p:cNvPr id="7" name="Content Placeholder 6"/>
          <p:cNvSpPr>
            <a:spLocks noGrp="1"/>
          </p:cNvSpPr>
          <p:nvPr>
            <p:ph idx="1"/>
          </p:nvPr>
        </p:nvSpPr>
        <p:spPr/>
        <p:txBody>
          <a:bodyPr/>
          <a:lstStyle/>
          <a:p>
            <a:r>
              <a:rPr lang="en-US" dirty="0" smtClean="0"/>
              <a:t>What is the name of a management approved plan that addresses operational processes for the recovery of a damaged facility?</a:t>
            </a:r>
          </a:p>
          <a:p>
            <a:pPr lvl="1"/>
            <a:r>
              <a:rPr lang="en-US" dirty="0" smtClean="0"/>
              <a:t> </a:t>
            </a:r>
            <a:r>
              <a:rPr lang="en-US" u="sng" dirty="0" smtClean="0">
                <a:solidFill>
                  <a:srgbClr val="FF6600"/>
                </a:solidFill>
              </a:rPr>
              <a:t>Disaster Recovery Plan</a:t>
            </a:r>
          </a:p>
          <a:p>
            <a:pPr lvl="1"/>
            <a:endParaRPr lang="en-US" dirty="0" smtClean="0"/>
          </a:p>
          <a:p>
            <a:r>
              <a:rPr lang="en-US" dirty="0" smtClean="0"/>
              <a:t>What is the first step to begin a business continuity program?</a:t>
            </a:r>
          </a:p>
          <a:p>
            <a:pPr lvl="1"/>
            <a:r>
              <a:rPr lang="en-US" dirty="0" smtClean="0"/>
              <a:t> </a:t>
            </a:r>
            <a:r>
              <a:rPr lang="en-US" u="sng" dirty="0" smtClean="0">
                <a:solidFill>
                  <a:srgbClr val="FF6600"/>
                </a:solidFill>
              </a:rPr>
              <a:t>Establish the need</a:t>
            </a:r>
          </a:p>
          <a:p>
            <a:endParaRPr lang="en-US" dirty="0" smtClean="0"/>
          </a:p>
          <a:p>
            <a:r>
              <a:rPr lang="en-US" dirty="0" smtClean="0"/>
              <a:t>Who is the person responsible for managing the business continuity program?</a:t>
            </a:r>
          </a:p>
          <a:p>
            <a:pPr lvl="1"/>
            <a:r>
              <a:rPr lang="en-US" dirty="0" smtClean="0"/>
              <a:t> </a:t>
            </a:r>
            <a:r>
              <a:rPr lang="en-US" u="sng" dirty="0" smtClean="0">
                <a:solidFill>
                  <a:srgbClr val="FF6600"/>
                </a:solidFill>
              </a:rPr>
              <a:t>Business continuity planner/coordinator</a:t>
            </a:r>
            <a:endParaRPr lang="en-US" u="sng" dirty="0">
              <a:solidFill>
                <a:srgbClr val="FF6600"/>
              </a:solidFill>
            </a:endParaRPr>
          </a:p>
        </p:txBody>
      </p:sp>
      <p:sp>
        <p:nvSpPr>
          <p:cNvPr id="5" name="Slide Number Placeholder 4"/>
          <p:cNvSpPr>
            <a:spLocks noGrp="1"/>
          </p:cNvSpPr>
          <p:nvPr>
            <p:ph type="sldNum" sz="quarter" idx="10"/>
          </p:nvPr>
        </p:nvSpPr>
        <p:spPr/>
        <p:txBody>
          <a:bodyPr/>
          <a:lstStyle/>
          <a:p>
            <a:r>
              <a:rPr lang="en-US" dirty="0" smtClean="0"/>
              <a:t>- </a:t>
            </a:r>
            <a:fld id="{E47BD326-D0EA-4D40-A3B3-638479A1A8CD}" type="slidenum">
              <a:rPr lang="en-US" smtClean="0"/>
              <a:pPr/>
              <a:t>26</a:t>
            </a:fld>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FC435849-9B0E-4AFD-9CDD-6D93A0A46E10}" type="slidenum">
              <a:rPr lang="en-US"/>
              <a:pPr/>
              <a:t>27</a:t>
            </a:fld>
            <a:r>
              <a:rPr lang="en-US" dirty="0"/>
              <a:t> -</a:t>
            </a:r>
          </a:p>
        </p:txBody>
      </p:sp>
      <p:sp>
        <p:nvSpPr>
          <p:cNvPr id="592898" name="Rectangle 2"/>
          <p:cNvSpPr>
            <a:spLocks noGrp="1" noChangeArrowheads="1"/>
          </p:cNvSpPr>
          <p:nvPr>
            <p:ph type="title"/>
          </p:nvPr>
        </p:nvSpPr>
        <p:spPr/>
        <p:txBody>
          <a:bodyPr/>
          <a:lstStyle/>
          <a:p>
            <a:r>
              <a:rPr lang="en-US" sz="1200" dirty="0"/>
              <a:t>Topics</a:t>
            </a:r>
            <a:r>
              <a:rPr lang="en-US" dirty="0"/>
              <a:t/>
            </a:r>
            <a:br>
              <a:rPr lang="en-US" dirty="0"/>
            </a:br>
            <a:r>
              <a:rPr lang="en-US" dirty="0"/>
              <a:t>Business Continuity Planning (BCP) Domain</a:t>
            </a:r>
          </a:p>
        </p:txBody>
      </p:sp>
      <p:sp>
        <p:nvSpPr>
          <p:cNvPr id="592899" name="Rectangle 3"/>
          <p:cNvSpPr>
            <a:spLocks noGrp="1" noChangeArrowheads="1"/>
          </p:cNvSpPr>
          <p:nvPr>
            <p:ph type="body" idx="1"/>
          </p:nvPr>
        </p:nvSpPr>
        <p:spPr/>
        <p:txBody>
          <a:bodyPr/>
          <a:lstStyle/>
          <a:p>
            <a:r>
              <a:rPr lang="en-US" dirty="0" smtClean="0"/>
              <a:t>Terms &amp; Definition</a:t>
            </a:r>
          </a:p>
          <a:p>
            <a:r>
              <a:rPr lang="en-US" dirty="0" smtClean="0"/>
              <a:t>Phase I: Project Management and Initiation</a:t>
            </a:r>
          </a:p>
          <a:p>
            <a:r>
              <a:rPr lang="en-US" dirty="0" smtClean="0"/>
              <a:t>Phase II: Business Impact Analysis (BIA)</a:t>
            </a:r>
          </a:p>
          <a:p>
            <a:r>
              <a:rPr lang="en-US" dirty="0" smtClean="0"/>
              <a:t>Phase III: Recovery Strategy</a:t>
            </a:r>
          </a:p>
          <a:p>
            <a:r>
              <a:rPr lang="en-US" dirty="0" smtClean="0"/>
              <a:t>Phase IV: Plan Design &amp; Development</a:t>
            </a:r>
          </a:p>
          <a:p>
            <a:r>
              <a:rPr lang="en-US" dirty="0" smtClean="0"/>
              <a:t>Phase V: Implementation</a:t>
            </a:r>
          </a:p>
          <a:p>
            <a:r>
              <a:rPr lang="en-US" dirty="0" smtClean="0"/>
              <a:t>Phase VI: Testing</a:t>
            </a:r>
          </a:p>
          <a:p>
            <a:r>
              <a:rPr lang="en-US" dirty="0" smtClean="0"/>
              <a:t>Phase VII: Maintenance, Awareness, and Training</a:t>
            </a:r>
          </a:p>
          <a:p>
            <a:pPr lvl="1"/>
            <a:endParaRPr lang="en-US" dirty="0"/>
          </a:p>
        </p:txBody>
      </p:sp>
      <p:sp>
        <p:nvSpPr>
          <p:cNvPr id="592900" name="AutoShape 4"/>
          <p:cNvSpPr>
            <a:spLocks noChangeArrowheads="1"/>
          </p:cNvSpPr>
          <p:nvPr/>
        </p:nvSpPr>
        <p:spPr bwMode="auto">
          <a:xfrm>
            <a:off x="304800" y="24384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540BF20B-5EF6-4C37-8B8B-9C44B9CFA477}" type="slidenum">
              <a:rPr lang="en-US"/>
              <a:pPr/>
              <a:t>28</a:t>
            </a:fld>
            <a:r>
              <a:rPr lang="en-US" dirty="0"/>
              <a:t> -</a:t>
            </a:r>
          </a:p>
        </p:txBody>
      </p:sp>
      <p:sp>
        <p:nvSpPr>
          <p:cNvPr id="596994" name="Rectangle 2"/>
          <p:cNvSpPr>
            <a:spLocks noGrp="1" noChangeArrowheads="1"/>
          </p:cNvSpPr>
          <p:nvPr>
            <p:ph type="title"/>
          </p:nvPr>
        </p:nvSpPr>
        <p:spPr/>
        <p:txBody>
          <a:bodyPr/>
          <a:lstStyle/>
          <a:p>
            <a:r>
              <a:rPr lang="en-US" sz="1200" dirty="0"/>
              <a:t>Business Continuity Planning (BCP) &amp; Disaster Recovery Planning (DRP)</a:t>
            </a:r>
            <a:br>
              <a:rPr lang="en-US" sz="1200" dirty="0"/>
            </a:br>
            <a:r>
              <a:rPr lang="en-US" dirty="0"/>
              <a:t>Phase III: </a:t>
            </a:r>
            <a:r>
              <a:rPr lang="en-US" dirty="0" smtClean="0"/>
              <a:t>Disaster Recovery Strategy</a:t>
            </a:r>
            <a:endParaRPr lang="en-US" sz="1200" dirty="0"/>
          </a:p>
        </p:txBody>
      </p:sp>
      <p:sp>
        <p:nvSpPr>
          <p:cNvPr id="596995" name="Rectangle 3"/>
          <p:cNvSpPr>
            <a:spLocks noGrp="1" noChangeArrowheads="1"/>
          </p:cNvSpPr>
          <p:nvPr>
            <p:ph type="body" idx="1"/>
          </p:nvPr>
        </p:nvSpPr>
        <p:spPr/>
        <p:txBody>
          <a:bodyPr/>
          <a:lstStyle/>
          <a:p>
            <a:pPr>
              <a:lnSpc>
                <a:spcPct val="90000"/>
              </a:lnSpc>
            </a:pPr>
            <a:r>
              <a:rPr lang="en-US" dirty="0"/>
              <a:t>Recovery </a:t>
            </a:r>
            <a:r>
              <a:rPr lang="en-US" dirty="0" smtClean="0"/>
              <a:t>strategy is a </a:t>
            </a:r>
            <a:r>
              <a:rPr lang="en-US" dirty="0"/>
              <a:t>set of </a:t>
            </a:r>
            <a:r>
              <a:rPr lang="en-US" u="sng" dirty="0">
                <a:solidFill>
                  <a:srgbClr val="FF6600"/>
                </a:solidFill>
              </a:rPr>
              <a:t>predefined &amp; management approved actions</a:t>
            </a:r>
            <a:r>
              <a:rPr lang="en-US" dirty="0"/>
              <a:t> implemented in response to a business interruption from a disaster.</a:t>
            </a:r>
          </a:p>
          <a:p>
            <a:pPr lvl="1">
              <a:lnSpc>
                <a:spcPct val="90000"/>
              </a:lnSpc>
              <a:buClr>
                <a:srgbClr val="003399"/>
              </a:buClr>
            </a:pPr>
            <a:r>
              <a:rPr lang="en-US" u="sng" dirty="0">
                <a:solidFill>
                  <a:srgbClr val="FF6600"/>
                </a:solidFill>
              </a:rPr>
              <a:t>Natural</a:t>
            </a:r>
            <a:r>
              <a:rPr lang="en-US" dirty="0"/>
              <a:t> / </a:t>
            </a:r>
            <a:r>
              <a:rPr lang="en-US" u="sng" dirty="0">
                <a:solidFill>
                  <a:srgbClr val="FF6600"/>
                </a:solidFill>
              </a:rPr>
              <a:t>Environmental</a:t>
            </a:r>
          </a:p>
          <a:p>
            <a:pPr lvl="2">
              <a:lnSpc>
                <a:spcPct val="90000"/>
              </a:lnSpc>
              <a:buClr>
                <a:srgbClr val="003399"/>
              </a:buClr>
            </a:pPr>
            <a:r>
              <a:rPr lang="en-US" dirty="0"/>
              <a:t>Earthquakes, floods, storms, hurricanes, fires, snow/ice, etc.</a:t>
            </a:r>
          </a:p>
          <a:p>
            <a:pPr lvl="1">
              <a:lnSpc>
                <a:spcPct val="90000"/>
              </a:lnSpc>
              <a:buClr>
                <a:srgbClr val="003399"/>
              </a:buClr>
            </a:pPr>
            <a:r>
              <a:rPr lang="en-US" u="sng" dirty="0">
                <a:solidFill>
                  <a:srgbClr val="FF6600"/>
                </a:solidFill>
              </a:rPr>
              <a:t>Man made</a:t>
            </a:r>
            <a:r>
              <a:rPr lang="en-US" dirty="0"/>
              <a:t> / </a:t>
            </a:r>
            <a:r>
              <a:rPr lang="en-US" u="sng" dirty="0">
                <a:solidFill>
                  <a:srgbClr val="FF6600"/>
                </a:solidFill>
              </a:rPr>
              <a:t>political</a:t>
            </a:r>
            <a:r>
              <a:rPr lang="en-US" dirty="0"/>
              <a:t> </a:t>
            </a:r>
            <a:r>
              <a:rPr lang="en-US" u="sng" dirty="0">
                <a:solidFill>
                  <a:srgbClr val="FF6600"/>
                </a:solidFill>
              </a:rPr>
              <a:t>events</a:t>
            </a:r>
          </a:p>
          <a:p>
            <a:pPr lvl="2">
              <a:lnSpc>
                <a:spcPct val="90000"/>
              </a:lnSpc>
              <a:buClr>
                <a:srgbClr val="003399"/>
              </a:buClr>
            </a:pPr>
            <a:r>
              <a:rPr lang="en-US" dirty="0"/>
              <a:t>Explosives, disgruntled employees, unauthorized access, employee errors, espionage, sabotage, arson/fires, hazardous/toxic spills, chemical contamination, malicious code, vandalism and theft, etc.</a:t>
            </a:r>
          </a:p>
          <a:p>
            <a:pPr>
              <a:lnSpc>
                <a:spcPct val="90000"/>
              </a:lnSpc>
              <a:buClr>
                <a:srgbClr val="003399"/>
              </a:buClr>
            </a:pPr>
            <a:r>
              <a:rPr lang="en-US" dirty="0"/>
              <a:t>Recovery </a:t>
            </a:r>
            <a:r>
              <a:rPr lang="en-US" dirty="0" smtClean="0"/>
              <a:t>strategy </a:t>
            </a:r>
            <a:r>
              <a:rPr lang="en-US" dirty="0"/>
              <a:t>focus on:</a:t>
            </a:r>
          </a:p>
          <a:p>
            <a:pPr lvl="1">
              <a:lnSpc>
                <a:spcPct val="90000"/>
              </a:lnSpc>
              <a:buClr>
                <a:srgbClr val="003399"/>
              </a:buClr>
            </a:pPr>
            <a:r>
              <a:rPr lang="en-US" u="sng" dirty="0">
                <a:solidFill>
                  <a:srgbClr val="FF6600"/>
                </a:solidFill>
              </a:rPr>
              <a:t>Meeting</a:t>
            </a:r>
            <a:r>
              <a:rPr lang="en-US" dirty="0"/>
              <a:t> the predetermined recovery time frames (i.e. </a:t>
            </a:r>
            <a:r>
              <a:rPr lang="en-US" u="sng" dirty="0">
                <a:solidFill>
                  <a:srgbClr val="FF6600"/>
                </a:solidFill>
              </a:rPr>
              <a:t>MTD</a:t>
            </a:r>
            <a:r>
              <a:rPr lang="en-US" dirty="0"/>
              <a:t>).</a:t>
            </a:r>
          </a:p>
          <a:p>
            <a:pPr lvl="1">
              <a:lnSpc>
                <a:spcPct val="90000"/>
              </a:lnSpc>
              <a:buClr>
                <a:srgbClr val="003399"/>
              </a:buClr>
            </a:pPr>
            <a:r>
              <a:rPr lang="en-US" u="sng" dirty="0">
                <a:solidFill>
                  <a:srgbClr val="FF6600"/>
                </a:solidFill>
              </a:rPr>
              <a:t>Maintaining</a:t>
            </a:r>
            <a:r>
              <a:rPr lang="en-US" dirty="0"/>
              <a:t> the </a:t>
            </a:r>
            <a:r>
              <a:rPr lang="en-US" u="sng" dirty="0">
                <a:solidFill>
                  <a:srgbClr val="FF6600"/>
                </a:solidFill>
              </a:rPr>
              <a:t>operation</a:t>
            </a:r>
            <a:r>
              <a:rPr lang="en-US" dirty="0"/>
              <a:t> of the critical business functions.</a:t>
            </a:r>
          </a:p>
          <a:p>
            <a:pPr lvl="1">
              <a:lnSpc>
                <a:spcPct val="90000"/>
              </a:lnSpc>
              <a:buClr>
                <a:srgbClr val="003399"/>
              </a:buClr>
            </a:pPr>
            <a:r>
              <a:rPr lang="en-US" u="sng" dirty="0">
                <a:solidFill>
                  <a:srgbClr val="FF6600"/>
                </a:solidFill>
              </a:rPr>
              <a:t>Compiling</a:t>
            </a:r>
            <a:r>
              <a:rPr lang="en-US" dirty="0"/>
              <a:t> the </a:t>
            </a:r>
            <a:r>
              <a:rPr lang="en-US" u="sng" dirty="0">
                <a:solidFill>
                  <a:srgbClr val="FF6600"/>
                </a:solidFill>
              </a:rPr>
              <a:t>resource requirements</a:t>
            </a:r>
            <a:r>
              <a:rPr lang="en-US" dirty="0"/>
              <a:t>.</a:t>
            </a:r>
          </a:p>
          <a:p>
            <a:pPr lvl="1">
              <a:lnSpc>
                <a:spcPct val="90000"/>
              </a:lnSpc>
              <a:buClr>
                <a:srgbClr val="003399"/>
              </a:buClr>
            </a:pPr>
            <a:r>
              <a:rPr lang="en-US" u="sng" dirty="0">
                <a:solidFill>
                  <a:srgbClr val="FF6600"/>
                </a:solidFill>
              </a:rPr>
              <a:t>Identifying alternatives</a:t>
            </a:r>
            <a:r>
              <a:rPr lang="en-US" dirty="0"/>
              <a:t> that are available for recovery.</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Define </a:t>
            </a:r>
            <a:r>
              <a:rPr lang="en-US" dirty="0"/>
              <a:t>“Disaster”</a:t>
            </a:r>
            <a:endParaRPr lang="en-US" sz="1200" dirty="0"/>
          </a:p>
        </p:txBody>
      </p:sp>
      <p:sp>
        <p:nvSpPr>
          <p:cNvPr id="594947" name="Rectangle 3"/>
          <p:cNvSpPr>
            <a:spLocks noGrp="1" noChangeArrowheads="1"/>
          </p:cNvSpPr>
          <p:nvPr>
            <p:ph type="body" sz="half" idx="1"/>
          </p:nvPr>
        </p:nvSpPr>
        <p:spPr>
          <a:xfrm>
            <a:off x="685800" y="1143000"/>
            <a:ext cx="7772400" cy="2971800"/>
          </a:xfrm>
        </p:spPr>
        <p:txBody>
          <a:bodyPr>
            <a:normAutofit/>
          </a:bodyPr>
          <a:lstStyle/>
          <a:p>
            <a:pPr>
              <a:lnSpc>
                <a:spcPct val="80000"/>
              </a:lnSpc>
            </a:pPr>
            <a:r>
              <a:rPr lang="en-US" dirty="0"/>
              <a:t>Disaster </a:t>
            </a:r>
            <a:r>
              <a:rPr lang="en-US" dirty="0" smtClean="0"/>
              <a:t>severity </a:t>
            </a:r>
            <a:r>
              <a:rPr lang="en-US" dirty="0"/>
              <a:t>should be defined for </a:t>
            </a:r>
            <a:r>
              <a:rPr lang="en-US" dirty="0" smtClean="0"/>
              <a:t>“conditioned” </a:t>
            </a:r>
            <a:r>
              <a:rPr lang="en-US" dirty="0"/>
              <a:t>recovery measures. </a:t>
            </a:r>
            <a:r>
              <a:rPr lang="en-US" sz="1200" dirty="0"/>
              <a:t>(e.g. INFOCON, DEFCON, and DHS Threat Advisory)</a:t>
            </a:r>
            <a:endParaRPr lang="en-US" dirty="0"/>
          </a:p>
          <a:p>
            <a:pPr>
              <a:lnSpc>
                <a:spcPct val="80000"/>
              </a:lnSpc>
            </a:pPr>
            <a:r>
              <a:rPr lang="en-US" dirty="0"/>
              <a:t>Business continuity planner/coordinator should have a </a:t>
            </a:r>
            <a:r>
              <a:rPr lang="en-US" u="sng" dirty="0">
                <a:solidFill>
                  <a:srgbClr val="FF6600"/>
                </a:solidFill>
              </a:rPr>
              <a:t>defined severity for declaring a “disaster”</a:t>
            </a:r>
            <a:r>
              <a:rPr lang="en-US" dirty="0"/>
              <a:t>.</a:t>
            </a:r>
          </a:p>
          <a:p>
            <a:pPr>
              <a:lnSpc>
                <a:spcPct val="80000"/>
              </a:lnSpc>
            </a:pPr>
            <a:r>
              <a:rPr lang="en-US" dirty="0"/>
              <a:t>In general, there are two types of recovery </a:t>
            </a:r>
            <a:r>
              <a:rPr lang="en-US" dirty="0" smtClean="0"/>
              <a:t>strategy:</a:t>
            </a:r>
            <a:endParaRPr lang="en-US" dirty="0"/>
          </a:p>
          <a:p>
            <a:pPr lvl="1">
              <a:lnSpc>
                <a:spcPct val="80000"/>
              </a:lnSpc>
            </a:pPr>
            <a:r>
              <a:rPr lang="en-US" dirty="0"/>
              <a:t>General recovery, where the critical infrastructure remain in tact and recovery is within MTD.</a:t>
            </a:r>
          </a:p>
          <a:p>
            <a:pPr lvl="1">
              <a:lnSpc>
                <a:spcPct val="80000"/>
              </a:lnSpc>
            </a:pPr>
            <a:r>
              <a:rPr lang="en-US" dirty="0"/>
              <a:t>Disaster recovery, where the critical infrastructure severely disabled and contingency require alternate site(s).</a:t>
            </a:r>
          </a:p>
        </p:txBody>
      </p:sp>
      <p:graphicFrame>
        <p:nvGraphicFramePr>
          <p:cNvPr id="594979" name="Group 35"/>
          <p:cNvGraphicFramePr>
            <a:graphicFrameLocks noGrp="1"/>
          </p:cNvGraphicFramePr>
          <p:nvPr>
            <p:ph sz="half" idx="2"/>
            <p:extLst>
              <p:ext uri="{D42A27DB-BD31-4B8C-83A1-F6EECF244321}">
                <p14:modId xmlns:p14="http://schemas.microsoft.com/office/powerpoint/2010/main" val="3039302278"/>
              </p:ext>
            </p:extLst>
          </p:nvPr>
        </p:nvGraphicFramePr>
        <p:xfrm>
          <a:off x="685800" y="4221480"/>
          <a:ext cx="7772400" cy="2255519"/>
        </p:xfrm>
        <a:graphic>
          <a:graphicData uri="http://schemas.openxmlformats.org/drawingml/2006/table">
            <a:tbl>
              <a:tblPr/>
              <a:tblGrid>
                <a:gridCol w="1754738"/>
                <a:gridCol w="3045182"/>
                <a:gridCol w="2972480"/>
              </a:tblGrid>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Disaster Severity</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Definition</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Note</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3399"/>
                          </a:solidFill>
                          <a:effectLst/>
                          <a:latin typeface="Arial" charset="0"/>
                        </a:rPr>
                        <a:t>Level 1</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Threat impact and analysis</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Normal operations</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3399"/>
                          </a:solidFill>
                          <a:effectLst/>
                          <a:latin typeface="Arial" charset="0"/>
                        </a:rPr>
                        <a:t>Level 2</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Minimal damage event</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Zero impact to data systems</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3399"/>
                          </a:solidFill>
                          <a:effectLst/>
                          <a:latin typeface="Arial" charset="0"/>
                        </a:rPr>
                        <a:t>Level 3</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Single-system failure</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Failover or restore system</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3399"/>
                          </a:solidFill>
                          <a:effectLst/>
                          <a:latin typeface="Arial" charset="0"/>
                        </a:rPr>
                        <a:t>Level 4</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Single critical failure or multiple non-critical failures</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Perform general recovery procedure</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254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3399"/>
                          </a:solidFill>
                          <a:effectLst/>
                          <a:latin typeface="Arial" charset="0"/>
                        </a:rPr>
                        <a:t>Level 5 = Disaster</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Imminent or actual data center failure</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Enable recovery site and perform disaster recovery procedure</a:t>
                      </a:r>
                    </a:p>
                  </a:txBody>
                  <a:tcPr marL="95172" marR="95172"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34" name="Slide Number Placeholder 4"/>
          <p:cNvSpPr>
            <a:spLocks noGrp="1"/>
          </p:cNvSpPr>
          <p:nvPr>
            <p:ph type="sldNum" sz="quarter" idx="10"/>
          </p:nvPr>
        </p:nvSpPr>
        <p:spPr/>
        <p:txBody>
          <a:bodyPr/>
          <a:lstStyle/>
          <a:p>
            <a:r>
              <a:rPr lang="en-US" dirty="0"/>
              <a:t>- </a:t>
            </a:r>
            <a:fld id="{A77DB40D-B926-46C1-9D90-DFFF6189F47A}" type="slidenum">
              <a:rPr lang="en-US"/>
              <a:pPr/>
              <a:t>29</a:t>
            </a:fld>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18B23F7D-7B67-4F8C-BA27-34D74302133F}" type="slidenum">
              <a:rPr lang="en-US"/>
              <a:pPr/>
              <a:t>3</a:t>
            </a:fld>
            <a:r>
              <a:rPr lang="en-US" dirty="0"/>
              <a:t> -</a:t>
            </a:r>
          </a:p>
        </p:txBody>
      </p:sp>
      <p:sp>
        <p:nvSpPr>
          <p:cNvPr id="654338" name="Rectangle 2"/>
          <p:cNvSpPr>
            <a:spLocks noGrp="1" noChangeArrowheads="1"/>
          </p:cNvSpPr>
          <p:nvPr>
            <p:ph type="title"/>
          </p:nvPr>
        </p:nvSpPr>
        <p:spPr/>
        <p:txBody>
          <a:bodyPr/>
          <a:lstStyle/>
          <a:p>
            <a:r>
              <a:rPr lang="en-US" sz="1200" dirty="0"/>
              <a:t>Learning Objective</a:t>
            </a:r>
            <a:br>
              <a:rPr lang="en-US" sz="1200" dirty="0"/>
            </a:br>
            <a:r>
              <a:rPr lang="en-US" dirty="0"/>
              <a:t>Business Continuity and Disaster Recover </a:t>
            </a:r>
            <a:r>
              <a:rPr lang="en-US" dirty="0" smtClean="0"/>
              <a:t>Planning </a:t>
            </a:r>
            <a:r>
              <a:rPr lang="en-US" sz="1200" dirty="0" smtClean="0"/>
              <a:t>...(2/3)</a:t>
            </a:r>
            <a:endParaRPr lang="en-US" dirty="0"/>
          </a:p>
        </p:txBody>
      </p:sp>
      <p:sp>
        <p:nvSpPr>
          <p:cNvPr id="654339" name="Rectangle 3"/>
          <p:cNvSpPr>
            <a:spLocks noGrp="1" noChangeArrowheads="1"/>
          </p:cNvSpPr>
          <p:nvPr>
            <p:ph type="body" idx="1"/>
          </p:nvPr>
        </p:nvSpPr>
        <p:spPr/>
        <p:txBody>
          <a:bodyPr/>
          <a:lstStyle/>
          <a:p>
            <a:pPr marL="0" indent="0">
              <a:buNone/>
            </a:pPr>
            <a:r>
              <a:rPr lang="en-US" sz="2000" dirty="0" smtClean="0"/>
              <a:t>...</a:t>
            </a:r>
          </a:p>
          <a:p>
            <a:pPr marL="0" indent="0">
              <a:buNone/>
            </a:pPr>
            <a:r>
              <a:rPr lang="en-US" sz="2000" dirty="0" smtClean="0"/>
              <a:t>Business Impact Analysis (BIA) determines the proportion of impact an individual business unit would sustain subsequent to a significant interruption of computing or telecommunication services. These impacts may be financial, in terms of monetary loss, or operational, in terms of inability to deliver.</a:t>
            </a:r>
          </a:p>
          <a:p>
            <a:pPr marL="0" indent="0">
              <a:buNone/>
            </a:pPr>
            <a:r>
              <a:rPr lang="en-US" sz="2000" dirty="0" smtClean="0"/>
              <a:t>Disaster Recovery Plans (DRP) contains procedures for emergency response, extended backup operation and post-disaster recovery, should a computer installation experience a partial or total loss of computer resources and physical facilities. The primary objective of the disaster recovery plan is to provide the capability to process mission-essential applications, in a degraded mode, and return to normal mode of operation within a reasonable amount of time.</a:t>
            </a:r>
          </a:p>
          <a:p>
            <a:pPr marL="0" indent="0">
              <a:buNone/>
            </a:pPr>
            <a:r>
              <a:rPr lang="en-US" sz="2000" dirty="0" smtClean="0"/>
              <a:t>...</a:t>
            </a:r>
            <a:endParaRPr lang="en-US" sz="2000" dirty="0"/>
          </a:p>
        </p:txBody>
      </p:sp>
      <p:sp>
        <p:nvSpPr>
          <p:cNvPr id="654340" name="Text Box 4"/>
          <p:cNvSpPr txBox="1">
            <a:spLocks noChangeArrowheads="1"/>
          </p:cNvSpPr>
          <p:nvPr/>
        </p:nvSpPr>
        <p:spPr bwMode="auto">
          <a:xfrm>
            <a:off x="6172200" y="6248400"/>
            <a:ext cx="2836033" cy="246221"/>
          </a:xfrm>
          <a:prstGeom prst="rect">
            <a:avLst/>
          </a:prstGeom>
          <a:noFill/>
          <a:ln w="9525">
            <a:noFill/>
            <a:miter lim="800000"/>
            <a:headEnd/>
            <a:tailEnd/>
          </a:ln>
          <a:effectLst/>
        </p:spPr>
        <p:txBody>
          <a:bodyPr wrap="none">
            <a:spAutoFit/>
          </a:bodyPr>
          <a:lstStyle/>
          <a:p>
            <a:r>
              <a:rPr lang="en-US" sz="1000" b="1" dirty="0">
                <a:solidFill>
                  <a:srgbClr val="003399"/>
                </a:solidFill>
              </a:rPr>
              <a:t>Reference</a:t>
            </a:r>
            <a:r>
              <a:rPr lang="en-US" sz="1000" dirty="0">
                <a:solidFill>
                  <a:srgbClr val="003399"/>
                </a:solidFill>
              </a:rPr>
              <a:t>: </a:t>
            </a:r>
            <a:r>
              <a:rPr lang="en-US" sz="1000" i="1" dirty="0">
                <a:solidFill>
                  <a:srgbClr val="003399"/>
                </a:solidFill>
              </a:rPr>
              <a:t>CISSP CIB</a:t>
            </a:r>
            <a:r>
              <a:rPr lang="en-US" sz="1000" dirty="0">
                <a:solidFill>
                  <a:srgbClr val="003399"/>
                </a:solidFill>
              </a:rPr>
              <a:t>, </a:t>
            </a:r>
            <a:r>
              <a:rPr lang="en-US" sz="1000" dirty="0" smtClean="0">
                <a:solidFill>
                  <a:srgbClr val="003399"/>
                </a:solidFill>
              </a:rPr>
              <a:t>January 2012 (Rev. 5)</a:t>
            </a:r>
            <a:endParaRPr lang="en-US" sz="1000" dirty="0">
              <a:solidFill>
                <a:srgbClr val="003399"/>
              </a:solidFill>
            </a:endParaRPr>
          </a:p>
        </p:txBody>
      </p:sp>
    </p:spTree>
    <p:extLst>
      <p:ext uri="{BB962C8B-B14F-4D97-AF65-F5344CB8AC3E}">
        <p14:creationId xmlns:p14="http://schemas.microsoft.com/office/powerpoint/2010/main" val="19485422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17261C34-2C2A-4A7E-BD38-93D69BECEFFB}" type="slidenum">
              <a:rPr lang="en-US"/>
              <a:pPr/>
              <a:t>30</a:t>
            </a:fld>
            <a:r>
              <a:rPr lang="en-US" dirty="0"/>
              <a:t> -</a:t>
            </a:r>
          </a:p>
        </p:txBody>
      </p:sp>
      <p:sp>
        <p:nvSpPr>
          <p:cNvPr id="599042"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Procedure</a:t>
            </a:r>
            <a:endParaRPr lang="en-US" sz="1200" dirty="0"/>
          </a:p>
        </p:txBody>
      </p:sp>
      <p:sp>
        <p:nvSpPr>
          <p:cNvPr id="599043" name="Rectangle 3"/>
          <p:cNvSpPr>
            <a:spLocks noGrp="1" noChangeArrowheads="1"/>
          </p:cNvSpPr>
          <p:nvPr>
            <p:ph type="body" idx="1"/>
          </p:nvPr>
        </p:nvSpPr>
        <p:spPr/>
        <p:txBody>
          <a:bodyPr/>
          <a:lstStyle/>
          <a:p>
            <a:pPr>
              <a:buFontTx/>
              <a:buNone/>
            </a:pPr>
            <a:r>
              <a:rPr lang="en-US" dirty="0"/>
              <a:t>Procedure for developing </a:t>
            </a:r>
            <a:r>
              <a:rPr lang="en-US" dirty="0" smtClean="0"/>
              <a:t>a recovery strategy:</a:t>
            </a:r>
            <a:endParaRPr lang="en-US" dirty="0"/>
          </a:p>
          <a:p>
            <a:r>
              <a:rPr lang="en-US" sz="2000" dirty="0"/>
              <a:t>Step 1: </a:t>
            </a:r>
            <a:r>
              <a:rPr lang="en-US" sz="2000" u="sng" dirty="0">
                <a:solidFill>
                  <a:srgbClr val="FF6600"/>
                </a:solidFill>
              </a:rPr>
              <a:t>Document all costs</a:t>
            </a:r>
            <a:r>
              <a:rPr lang="en-US" sz="2000" dirty="0"/>
              <a:t> associated with each contingencies.</a:t>
            </a:r>
          </a:p>
          <a:p>
            <a:r>
              <a:rPr lang="en-US" sz="2000" dirty="0"/>
              <a:t>Step 2: </a:t>
            </a:r>
            <a:r>
              <a:rPr lang="en-US" sz="2000" u="sng" dirty="0">
                <a:solidFill>
                  <a:srgbClr val="FF6600"/>
                </a:solidFill>
              </a:rPr>
              <a:t>Obtain cost estimates</a:t>
            </a:r>
            <a:r>
              <a:rPr lang="en-US" sz="2000" dirty="0"/>
              <a:t> for any </a:t>
            </a:r>
            <a:r>
              <a:rPr lang="en-US" sz="2000" u="sng" dirty="0">
                <a:solidFill>
                  <a:srgbClr val="FF6600"/>
                </a:solidFill>
              </a:rPr>
              <a:t>outside services</a:t>
            </a:r>
            <a:r>
              <a:rPr lang="en-US" sz="2000" dirty="0"/>
              <a:t> (using RFI, RFQ, or RFP).</a:t>
            </a:r>
          </a:p>
          <a:p>
            <a:r>
              <a:rPr lang="en-US" sz="2000" dirty="0"/>
              <a:t>Step 3: </a:t>
            </a:r>
            <a:r>
              <a:rPr lang="en-US" sz="2000" u="sng" dirty="0">
                <a:solidFill>
                  <a:srgbClr val="FF6600"/>
                </a:solidFill>
              </a:rPr>
              <a:t>Develop written agreements</a:t>
            </a:r>
            <a:r>
              <a:rPr lang="en-US" sz="2000" dirty="0"/>
              <a:t> for </a:t>
            </a:r>
            <a:r>
              <a:rPr lang="en-US" sz="2000" u="sng" dirty="0">
                <a:solidFill>
                  <a:srgbClr val="FF6600"/>
                </a:solidFill>
              </a:rPr>
              <a:t>outside services</a:t>
            </a:r>
            <a:r>
              <a:rPr lang="en-US" sz="2000" dirty="0"/>
              <a:t> (i.e. Service Level Agreement (SLA)).</a:t>
            </a:r>
          </a:p>
          <a:p>
            <a:r>
              <a:rPr lang="en-US" sz="2000" dirty="0"/>
              <a:t>Step 4: </a:t>
            </a:r>
            <a:r>
              <a:rPr lang="en-US" sz="2000" u="sng" dirty="0">
                <a:solidFill>
                  <a:srgbClr val="FF6600"/>
                </a:solidFill>
              </a:rPr>
              <a:t>Evaluate resumption strategies</a:t>
            </a:r>
            <a:r>
              <a:rPr lang="en-US" sz="2000" dirty="0"/>
              <a:t> based on a full loss of the facility.</a:t>
            </a:r>
          </a:p>
          <a:p>
            <a:r>
              <a:rPr lang="en-US" sz="2000" dirty="0"/>
              <a:t>Step 5: </a:t>
            </a:r>
            <a:r>
              <a:rPr lang="en-US" sz="2000" u="sng" dirty="0">
                <a:solidFill>
                  <a:srgbClr val="FF6600"/>
                </a:solidFill>
              </a:rPr>
              <a:t>Identify risk reduction measures</a:t>
            </a:r>
            <a:r>
              <a:rPr lang="en-US" sz="2000" dirty="0"/>
              <a:t> and update Business Resumption Plan (BRP).</a:t>
            </a:r>
          </a:p>
          <a:p>
            <a:r>
              <a:rPr lang="en-US" sz="2000" dirty="0"/>
              <a:t>Step 6: </a:t>
            </a:r>
            <a:r>
              <a:rPr lang="en-US" sz="2000" u="sng" dirty="0">
                <a:solidFill>
                  <a:srgbClr val="FF6600"/>
                </a:solidFill>
              </a:rPr>
              <a:t>Document recovery strategies</a:t>
            </a:r>
            <a:r>
              <a:rPr lang="en-US" sz="2000" dirty="0"/>
              <a:t> and present to management for comments and approval.</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6661E9E6-BDFF-4696-A985-D31C399FA216}" type="slidenum">
              <a:rPr lang="en-US"/>
              <a:pPr/>
              <a:t>31</a:t>
            </a:fld>
            <a:r>
              <a:rPr lang="en-US" dirty="0"/>
              <a:t> -</a:t>
            </a:r>
          </a:p>
        </p:txBody>
      </p:sp>
      <p:sp>
        <p:nvSpPr>
          <p:cNvPr id="601090"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Elements of Recovery</a:t>
            </a:r>
            <a:endParaRPr lang="en-US" sz="1200" dirty="0"/>
          </a:p>
        </p:txBody>
      </p:sp>
      <p:sp>
        <p:nvSpPr>
          <p:cNvPr id="601091" name="Rectangle 3"/>
          <p:cNvSpPr>
            <a:spLocks noGrp="1" noChangeArrowheads="1"/>
          </p:cNvSpPr>
          <p:nvPr>
            <p:ph type="body" idx="1"/>
          </p:nvPr>
        </p:nvSpPr>
        <p:spPr/>
        <p:txBody>
          <a:bodyPr/>
          <a:lstStyle/>
          <a:p>
            <a:pPr>
              <a:buFontTx/>
              <a:buNone/>
            </a:pPr>
            <a:r>
              <a:rPr lang="en-US" dirty="0"/>
              <a:t>Elements of recovery strategies:</a:t>
            </a:r>
          </a:p>
          <a:p>
            <a:pPr>
              <a:buClr>
                <a:srgbClr val="003399"/>
              </a:buClr>
            </a:pPr>
            <a:r>
              <a:rPr lang="en-US" u="sng" dirty="0">
                <a:solidFill>
                  <a:srgbClr val="FF6600"/>
                </a:solidFill>
              </a:rPr>
              <a:t>Business recovery strategy</a:t>
            </a:r>
          </a:p>
          <a:p>
            <a:pPr lvl="1">
              <a:buClr>
                <a:srgbClr val="003399"/>
              </a:buClr>
            </a:pPr>
            <a:r>
              <a:rPr lang="en-US" dirty="0"/>
              <a:t>Focus on recovery of business operations.</a:t>
            </a:r>
          </a:p>
          <a:p>
            <a:pPr>
              <a:buClr>
                <a:srgbClr val="003399"/>
              </a:buClr>
            </a:pPr>
            <a:r>
              <a:rPr lang="en-US" u="sng" dirty="0">
                <a:solidFill>
                  <a:srgbClr val="FF6600"/>
                </a:solidFill>
              </a:rPr>
              <a:t>Facility &amp; supply recovery strategy</a:t>
            </a:r>
          </a:p>
          <a:p>
            <a:pPr lvl="1">
              <a:buClr>
                <a:srgbClr val="003399"/>
              </a:buClr>
            </a:pPr>
            <a:r>
              <a:rPr lang="en-US" dirty="0"/>
              <a:t>Focus on facility restoration and enable alternate recovery site(s).</a:t>
            </a:r>
          </a:p>
          <a:p>
            <a:pPr>
              <a:buClr>
                <a:srgbClr val="003399"/>
              </a:buClr>
            </a:pPr>
            <a:r>
              <a:rPr lang="en-US" u="sng" dirty="0">
                <a:solidFill>
                  <a:srgbClr val="FF6600"/>
                </a:solidFill>
              </a:rPr>
              <a:t>User recovery strategy</a:t>
            </a:r>
          </a:p>
          <a:p>
            <a:pPr lvl="1">
              <a:buClr>
                <a:srgbClr val="003399"/>
              </a:buClr>
            </a:pPr>
            <a:r>
              <a:rPr lang="en-US" dirty="0"/>
              <a:t>Focus on people and accommodations.</a:t>
            </a:r>
          </a:p>
          <a:p>
            <a:pPr>
              <a:buClr>
                <a:srgbClr val="003399"/>
              </a:buClr>
            </a:pPr>
            <a:r>
              <a:rPr lang="en-US" u="sng" dirty="0">
                <a:solidFill>
                  <a:srgbClr val="FF6600"/>
                </a:solidFill>
              </a:rPr>
              <a:t>Technical recovery strategy</a:t>
            </a:r>
          </a:p>
          <a:p>
            <a:pPr lvl="1">
              <a:buClr>
                <a:srgbClr val="003399"/>
              </a:buClr>
            </a:pPr>
            <a:r>
              <a:rPr lang="en-US" dirty="0"/>
              <a:t>Focus on recovery of IT services.</a:t>
            </a:r>
          </a:p>
          <a:p>
            <a:pPr>
              <a:buClr>
                <a:srgbClr val="003399"/>
              </a:buClr>
            </a:pPr>
            <a:r>
              <a:rPr lang="en-US" u="sng" dirty="0">
                <a:solidFill>
                  <a:srgbClr val="FF6600"/>
                </a:solidFill>
              </a:rPr>
              <a:t>Data recovery strategy</a:t>
            </a:r>
          </a:p>
          <a:p>
            <a:pPr lvl="1">
              <a:buClr>
                <a:srgbClr val="003399"/>
              </a:buClr>
            </a:pPr>
            <a:r>
              <a:rPr lang="en-US" dirty="0"/>
              <a:t>Focus on recovery of information assets.</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449B839-F848-47E7-BD47-24BAA7C382B0}" type="slidenum">
              <a:rPr lang="en-US"/>
              <a:pPr/>
              <a:t>32</a:t>
            </a:fld>
            <a:r>
              <a:rPr lang="en-US" dirty="0"/>
              <a:t> -</a:t>
            </a:r>
          </a:p>
        </p:txBody>
      </p:sp>
      <p:sp>
        <p:nvSpPr>
          <p:cNvPr id="603138"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Business Recovery</a:t>
            </a:r>
            <a:endParaRPr lang="en-US" dirty="0"/>
          </a:p>
        </p:txBody>
      </p:sp>
      <p:sp>
        <p:nvSpPr>
          <p:cNvPr id="603139" name="Rectangle 3"/>
          <p:cNvSpPr>
            <a:spLocks noGrp="1" noChangeArrowheads="1"/>
          </p:cNvSpPr>
          <p:nvPr>
            <p:ph type="body" idx="1"/>
          </p:nvPr>
        </p:nvSpPr>
        <p:spPr/>
        <p:txBody>
          <a:bodyPr/>
          <a:lstStyle/>
          <a:p>
            <a:pPr>
              <a:buClr>
                <a:srgbClr val="003399"/>
              </a:buClr>
            </a:pPr>
            <a:r>
              <a:rPr lang="en-US" u="sng" dirty="0">
                <a:solidFill>
                  <a:srgbClr val="FF6600"/>
                </a:solidFill>
              </a:rPr>
              <a:t>Business recovery strategy</a:t>
            </a:r>
            <a:r>
              <a:rPr lang="en-US" dirty="0"/>
              <a:t> focuses on recovery of </a:t>
            </a:r>
            <a:r>
              <a:rPr lang="en-US" u="sng" dirty="0">
                <a:solidFill>
                  <a:srgbClr val="FF6600"/>
                </a:solidFill>
              </a:rPr>
              <a:t>business operations</a:t>
            </a:r>
            <a:r>
              <a:rPr lang="en-US" dirty="0"/>
              <a:t> by identifying:</a:t>
            </a:r>
          </a:p>
          <a:p>
            <a:pPr lvl="1">
              <a:buClr>
                <a:srgbClr val="003399"/>
              </a:buClr>
            </a:pPr>
            <a:r>
              <a:rPr lang="en-US" u="sng" dirty="0">
                <a:solidFill>
                  <a:srgbClr val="FF6600"/>
                </a:solidFill>
              </a:rPr>
              <a:t>Critical business units</a:t>
            </a:r>
            <a:r>
              <a:rPr lang="en-US" dirty="0"/>
              <a:t> and their associated business functions.</a:t>
            </a:r>
          </a:p>
          <a:p>
            <a:pPr lvl="1">
              <a:buClr>
                <a:srgbClr val="003399"/>
              </a:buClr>
            </a:pPr>
            <a:r>
              <a:rPr lang="en-US" u="sng" dirty="0">
                <a:solidFill>
                  <a:srgbClr val="FF6600"/>
                </a:solidFill>
              </a:rPr>
              <a:t>Critical IT system requirements</a:t>
            </a:r>
            <a:r>
              <a:rPr lang="en-US" dirty="0"/>
              <a:t> for each business function.</a:t>
            </a:r>
          </a:p>
          <a:p>
            <a:pPr lvl="1">
              <a:buClr>
                <a:srgbClr val="003399"/>
              </a:buClr>
            </a:pPr>
            <a:r>
              <a:rPr lang="en-US" u="sng" dirty="0">
                <a:solidFill>
                  <a:srgbClr val="FF6600"/>
                </a:solidFill>
              </a:rPr>
              <a:t>Critical office equipment and supplies requirements</a:t>
            </a:r>
            <a:r>
              <a:rPr lang="en-US" dirty="0"/>
              <a:t> for each business function.</a:t>
            </a:r>
          </a:p>
          <a:p>
            <a:pPr lvl="1">
              <a:buClr>
                <a:srgbClr val="003399"/>
              </a:buClr>
            </a:pPr>
            <a:r>
              <a:rPr lang="en-US" u="sng" dirty="0">
                <a:solidFill>
                  <a:srgbClr val="FF6600"/>
                </a:solidFill>
              </a:rPr>
              <a:t>Essential office space requirements</a:t>
            </a:r>
            <a:r>
              <a:rPr lang="en-US" dirty="0"/>
              <a:t> for each business unit.</a:t>
            </a:r>
          </a:p>
          <a:p>
            <a:pPr lvl="1">
              <a:buClr>
                <a:srgbClr val="003399"/>
              </a:buClr>
            </a:pPr>
            <a:r>
              <a:rPr lang="en-US" u="sng" dirty="0">
                <a:solidFill>
                  <a:srgbClr val="FF6600"/>
                </a:solidFill>
              </a:rPr>
              <a:t>Key operations personnel</a:t>
            </a:r>
            <a:r>
              <a:rPr lang="en-US" dirty="0"/>
              <a:t> for each business unit.</a:t>
            </a:r>
          </a:p>
          <a:p>
            <a:pPr lvl="1">
              <a:buClr>
                <a:srgbClr val="003399"/>
              </a:buClr>
            </a:pPr>
            <a:r>
              <a:rPr lang="en-US" u="sng" dirty="0">
                <a:solidFill>
                  <a:srgbClr val="FF6600"/>
                </a:solidFill>
              </a:rPr>
              <a:t>Supporting infrastructure</a:t>
            </a:r>
            <a:r>
              <a:rPr lang="en-US" dirty="0"/>
              <a:t> (i.e. telecom., utilities, and postal service) for </a:t>
            </a:r>
            <a:r>
              <a:rPr lang="en-US" u="sng" dirty="0">
                <a:solidFill>
                  <a:srgbClr val="FF6600"/>
                </a:solidFill>
              </a:rPr>
              <a:t>service redirection to recovery site</a:t>
            </a:r>
            <a:r>
              <a:rPr lang="en-US" dirty="0"/>
              <a:t>(s).</a:t>
            </a:r>
          </a:p>
          <a:p>
            <a:pPr lvl="1">
              <a:buClr>
                <a:srgbClr val="003399"/>
              </a:buClr>
            </a:pPr>
            <a:r>
              <a:rPr lang="en-US" dirty="0"/>
              <a:t>Business unit </a:t>
            </a:r>
            <a:r>
              <a:rPr lang="en-US" u="sng" dirty="0">
                <a:solidFill>
                  <a:srgbClr val="FF6600"/>
                </a:solidFill>
              </a:rPr>
              <a:t>interdependencies</a:t>
            </a:r>
            <a:r>
              <a:rPr lang="en-US" dirty="0"/>
              <a:t>.</a:t>
            </a:r>
          </a:p>
          <a:p>
            <a:pPr lvl="1">
              <a:buClr>
                <a:srgbClr val="003399"/>
              </a:buClr>
            </a:pPr>
            <a:r>
              <a:rPr lang="en-US" u="sng" dirty="0">
                <a:solidFill>
                  <a:srgbClr val="FF6600"/>
                </a:solidFill>
              </a:rPr>
              <a:t>Off-site storage</a:t>
            </a:r>
            <a:r>
              <a:rPr lang="en-US" dirty="0"/>
              <a:t>.</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ACDD5E00-C798-4DE2-9531-E683B47A4B24}" type="slidenum">
              <a:rPr lang="en-US"/>
              <a:pPr/>
              <a:t>33</a:t>
            </a:fld>
            <a:r>
              <a:rPr lang="en-US" dirty="0"/>
              <a:t> -</a:t>
            </a:r>
          </a:p>
        </p:txBody>
      </p:sp>
      <p:sp>
        <p:nvSpPr>
          <p:cNvPr id="605186"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Business Recovery</a:t>
            </a:r>
            <a:endParaRPr lang="en-US" dirty="0"/>
          </a:p>
        </p:txBody>
      </p:sp>
      <p:sp>
        <p:nvSpPr>
          <p:cNvPr id="605187" name="Rectangle 3"/>
          <p:cNvSpPr>
            <a:spLocks noGrp="1" noChangeArrowheads="1"/>
          </p:cNvSpPr>
          <p:nvPr>
            <p:ph type="body" idx="1"/>
          </p:nvPr>
        </p:nvSpPr>
        <p:spPr/>
        <p:txBody>
          <a:bodyPr/>
          <a:lstStyle/>
          <a:p>
            <a:pPr>
              <a:lnSpc>
                <a:spcPct val="80000"/>
              </a:lnSpc>
              <a:buFontTx/>
              <a:buNone/>
            </a:pPr>
            <a:r>
              <a:rPr lang="en-US" dirty="0"/>
              <a:t>Mutual Aid Agreements</a:t>
            </a:r>
          </a:p>
          <a:p>
            <a:pPr lvl="1">
              <a:lnSpc>
                <a:spcPct val="80000"/>
              </a:lnSpc>
              <a:buClr>
                <a:srgbClr val="003399"/>
              </a:buClr>
              <a:buFont typeface="Arial" charset="0"/>
              <a:buChar char="–"/>
            </a:pPr>
            <a:r>
              <a:rPr lang="en-US" u="sng" dirty="0">
                <a:solidFill>
                  <a:srgbClr val="FF6600"/>
                </a:solidFill>
              </a:rPr>
              <a:t>An arrangement with another company that may have similar computing needs</a:t>
            </a:r>
            <a:r>
              <a:rPr lang="en-US" dirty="0"/>
              <a:t>.  </a:t>
            </a:r>
          </a:p>
          <a:p>
            <a:pPr lvl="1">
              <a:lnSpc>
                <a:spcPct val="80000"/>
              </a:lnSpc>
              <a:buClr>
                <a:srgbClr val="003399"/>
              </a:buClr>
              <a:buFont typeface="Arial" charset="0"/>
              <a:buChar char="–"/>
            </a:pPr>
            <a:r>
              <a:rPr lang="en-US" u="sng" dirty="0">
                <a:solidFill>
                  <a:srgbClr val="FF6600"/>
                </a:solidFill>
              </a:rPr>
              <a:t>Both companies agree to support each other in the case of a disruptive event</a:t>
            </a:r>
            <a:r>
              <a:rPr lang="en-US" dirty="0"/>
              <a:t>.</a:t>
            </a:r>
          </a:p>
          <a:p>
            <a:pPr lvl="1">
              <a:lnSpc>
                <a:spcPct val="80000"/>
              </a:lnSpc>
              <a:buClr>
                <a:srgbClr val="003399"/>
              </a:buClr>
              <a:buFont typeface="Arial" charset="0"/>
              <a:buChar char="–"/>
            </a:pPr>
            <a:r>
              <a:rPr lang="en-US" dirty="0"/>
              <a:t>In most cases, a “</a:t>
            </a:r>
            <a:r>
              <a:rPr lang="en-US" u="sng" dirty="0">
                <a:solidFill>
                  <a:srgbClr val="FF6600"/>
                </a:solidFill>
              </a:rPr>
              <a:t>perfect partner</a:t>
            </a:r>
            <a:r>
              <a:rPr lang="en-US" dirty="0"/>
              <a:t>” is a </a:t>
            </a:r>
            <a:r>
              <a:rPr lang="en-US" u="sng" dirty="0">
                <a:solidFill>
                  <a:srgbClr val="FF6600"/>
                </a:solidFill>
              </a:rPr>
              <a:t>company’s subsidiary</a:t>
            </a:r>
            <a:r>
              <a:rPr lang="en-US" dirty="0"/>
              <a:t>.</a:t>
            </a:r>
          </a:p>
          <a:p>
            <a:pPr>
              <a:lnSpc>
                <a:spcPct val="80000"/>
              </a:lnSpc>
            </a:pPr>
            <a:r>
              <a:rPr lang="en-US" dirty="0"/>
              <a:t>Advantages:</a:t>
            </a:r>
          </a:p>
          <a:p>
            <a:pPr lvl="1">
              <a:lnSpc>
                <a:spcPct val="80000"/>
              </a:lnSpc>
            </a:pPr>
            <a:r>
              <a:rPr lang="en-US" dirty="0"/>
              <a:t>Obtain a recovery site at little or no cost.</a:t>
            </a:r>
          </a:p>
          <a:p>
            <a:pPr>
              <a:lnSpc>
                <a:spcPct val="80000"/>
              </a:lnSpc>
            </a:pPr>
            <a:r>
              <a:rPr lang="en-US" dirty="0"/>
              <a:t>Disadvantages:</a:t>
            </a:r>
          </a:p>
          <a:p>
            <a:pPr lvl="1">
              <a:lnSpc>
                <a:spcPct val="80000"/>
              </a:lnSpc>
            </a:pPr>
            <a:r>
              <a:rPr lang="en-US" dirty="0"/>
              <a:t>It is highly unlikely that each organization's infrastructure will have the extra capacity to enable full operational processing during the event.</a:t>
            </a:r>
          </a:p>
          <a:p>
            <a:pPr lvl="1">
              <a:lnSpc>
                <a:spcPct val="80000"/>
              </a:lnSpc>
            </a:pPr>
            <a:r>
              <a:rPr lang="en-US" dirty="0"/>
              <a:t>Need geographic diversity so that a major regional disaster doesn't disrupt both companies.</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00BE1496-1358-4E3B-988C-51F0ABEE7F4D}" type="slidenum">
              <a:rPr lang="en-US"/>
              <a:pPr/>
              <a:t>34</a:t>
            </a:fld>
            <a:r>
              <a:rPr lang="en-US" dirty="0"/>
              <a:t> -</a:t>
            </a:r>
          </a:p>
        </p:txBody>
      </p:sp>
      <p:sp>
        <p:nvSpPr>
          <p:cNvPr id="607234"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Facility </a:t>
            </a:r>
            <a:r>
              <a:rPr lang="en-US" dirty="0"/>
              <a:t>&amp; Supply</a:t>
            </a:r>
          </a:p>
        </p:txBody>
      </p:sp>
      <p:sp>
        <p:nvSpPr>
          <p:cNvPr id="607235" name="Rectangle 3"/>
          <p:cNvSpPr>
            <a:spLocks noGrp="1" noChangeArrowheads="1"/>
          </p:cNvSpPr>
          <p:nvPr>
            <p:ph type="body" idx="1"/>
          </p:nvPr>
        </p:nvSpPr>
        <p:spPr/>
        <p:txBody>
          <a:bodyPr/>
          <a:lstStyle/>
          <a:p>
            <a:pPr>
              <a:buClr>
                <a:srgbClr val="003399"/>
              </a:buClr>
            </a:pPr>
            <a:r>
              <a:rPr lang="en-US" u="sng" dirty="0">
                <a:solidFill>
                  <a:srgbClr val="FF6600"/>
                </a:solidFill>
              </a:rPr>
              <a:t>Facility &amp; supply recovery strategy</a:t>
            </a:r>
            <a:r>
              <a:rPr lang="en-US" dirty="0"/>
              <a:t> focuses on restoration and recovery of: </a:t>
            </a:r>
          </a:p>
          <a:p>
            <a:pPr lvl="1">
              <a:buClr>
                <a:srgbClr val="003399"/>
              </a:buClr>
            </a:pPr>
            <a:r>
              <a:rPr lang="en-US" u="sng" dirty="0">
                <a:solidFill>
                  <a:srgbClr val="FF6600"/>
                </a:solidFill>
              </a:rPr>
              <a:t>Facility for critical business units</a:t>
            </a:r>
            <a:r>
              <a:rPr lang="en-US" dirty="0"/>
              <a:t>.</a:t>
            </a:r>
          </a:p>
          <a:p>
            <a:pPr lvl="1">
              <a:buClr>
                <a:srgbClr val="003399"/>
              </a:buClr>
            </a:pPr>
            <a:r>
              <a:rPr lang="en-US" u="sng" dirty="0">
                <a:solidFill>
                  <a:srgbClr val="FF6600"/>
                </a:solidFill>
              </a:rPr>
              <a:t>Facility for less critical business units</a:t>
            </a:r>
            <a:r>
              <a:rPr lang="en-US" dirty="0"/>
              <a:t>.</a:t>
            </a:r>
          </a:p>
          <a:p>
            <a:pPr lvl="1">
              <a:buClr>
                <a:srgbClr val="003399"/>
              </a:buClr>
            </a:pPr>
            <a:r>
              <a:rPr lang="en-US" u="sng" dirty="0">
                <a:solidFill>
                  <a:srgbClr val="FF6600"/>
                </a:solidFill>
              </a:rPr>
              <a:t>Security and operational needs</a:t>
            </a:r>
            <a:r>
              <a:rPr lang="en-US" dirty="0"/>
              <a:t> at recovery site(s.</a:t>
            </a:r>
          </a:p>
          <a:p>
            <a:pPr lvl="2">
              <a:buClr>
                <a:srgbClr val="003399"/>
              </a:buClr>
            </a:pPr>
            <a:r>
              <a:rPr lang="en-US" dirty="0"/>
              <a:t>Primarily physical security controls (i.e. personnel access control, fire/water detection &amp; suppression, and intrusion detection systems, etc.) </a:t>
            </a:r>
          </a:p>
          <a:p>
            <a:pPr lvl="1">
              <a:buClr>
                <a:srgbClr val="003399"/>
              </a:buClr>
            </a:pPr>
            <a:r>
              <a:rPr lang="en-US" u="sng" dirty="0">
                <a:solidFill>
                  <a:srgbClr val="FF6600"/>
                </a:solidFill>
              </a:rPr>
              <a:t>Transportation and supply chain logistics</a:t>
            </a:r>
            <a:r>
              <a:rPr lang="en-US" dirty="0"/>
              <a:t> to recovery site(s)</a:t>
            </a:r>
          </a:p>
          <a:p>
            <a:pPr lvl="2">
              <a:buClr>
                <a:srgbClr val="003399"/>
              </a:buClr>
            </a:pPr>
            <a:r>
              <a:rPr lang="en-US" dirty="0"/>
              <a:t>People, office supply, critical IT systems, and document, etc.</a:t>
            </a:r>
          </a:p>
          <a:p>
            <a:pPr lvl="1">
              <a:buClr>
                <a:srgbClr val="003399"/>
              </a:buClr>
            </a:pPr>
            <a:r>
              <a:rPr lang="en-US" u="sng" dirty="0">
                <a:solidFill>
                  <a:srgbClr val="FF6600"/>
                </a:solidFill>
              </a:rPr>
              <a:t>Redirection of supporting infrastructure</a:t>
            </a:r>
            <a:r>
              <a:rPr lang="en-US" dirty="0"/>
              <a:t> to recovery site(s)</a:t>
            </a:r>
          </a:p>
          <a:p>
            <a:pPr lvl="2">
              <a:buClr>
                <a:srgbClr val="003399"/>
              </a:buClr>
            </a:pPr>
            <a:r>
              <a:rPr lang="en-US" dirty="0"/>
              <a:t>telecommunications, utilities, and postal service.</a:t>
            </a:r>
          </a:p>
          <a:p>
            <a:endParaRPr lang="en-US" dirty="0"/>
          </a:p>
          <a:p>
            <a:endParaRPr lang="en-US" dirty="0"/>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3EE4FC6F-6DFB-4DAF-958B-4E9377C803C0}" type="slidenum">
              <a:rPr lang="en-US"/>
              <a:pPr/>
              <a:t>35</a:t>
            </a:fld>
            <a:r>
              <a:rPr lang="en-US" dirty="0"/>
              <a:t> -</a:t>
            </a:r>
          </a:p>
        </p:txBody>
      </p:sp>
      <p:sp>
        <p:nvSpPr>
          <p:cNvPr id="609282" name="Rectangle 2"/>
          <p:cNvSpPr>
            <a:spLocks noGrp="1" noChangeArrowheads="1"/>
          </p:cNvSpPr>
          <p:nvPr>
            <p:ph type="title"/>
          </p:nvPr>
        </p:nvSpPr>
        <p:spPr/>
        <p:txBody>
          <a:bodyPr/>
          <a:lstStyle/>
          <a:p>
            <a:r>
              <a:rPr lang="en-US" sz="1200" dirty="0" smtClean="0"/>
              <a:t>Phase </a:t>
            </a:r>
            <a:r>
              <a:rPr lang="en-US" sz="1200" dirty="0"/>
              <a:t>III: Disaster Recovery </a:t>
            </a:r>
            <a:r>
              <a:rPr lang="en-US" sz="1200" dirty="0" smtClean="0"/>
              <a:t>Strategy</a:t>
            </a:r>
            <a:r>
              <a:rPr lang="en-US" dirty="0" smtClean="0"/>
              <a:t/>
            </a:r>
            <a:br>
              <a:rPr lang="en-US" dirty="0" smtClean="0"/>
            </a:br>
            <a:r>
              <a:rPr lang="en-US" dirty="0" smtClean="0"/>
              <a:t>User Recovery</a:t>
            </a:r>
            <a:endParaRPr lang="en-US" dirty="0"/>
          </a:p>
        </p:txBody>
      </p:sp>
      <p:sp>
        <p:nvSpPr>
          <p:cNvPr id="609283" name="Rectangle 3"/>
          <p:cNvSpPr>
            <a:spLocks noGrp="1" noChangeArrowheads="1"/>
          </p:cNvSpPr>
          <p:nvPr>
            <p:ph type="body" idx="1"/>
          </p:nvPr>
        </p:nvSpPr>
        <p:spPr/>
        <p:txBody>
          <a:bodyPr/>
          <a:lstStyle/>
          <a:p>
            <a:pPr>
              <a:buClr>
                <a:srgbClr val="003399"/>
              </a:buClr>
            </a:pPr>
            <a:r>
              <a:rPr lang="en-US" u="sng" dirty="0">
                <a:solidFill>
                  <a:srgbClr val="FF6600"/>
                </a:solidFill>
              </a:rPr>
              <a:t>User recovery strategy</a:t>
            </a:r>
            <a:r>
              <a:rPr lang="en-US" dirty="0"/>
              <a:t> focuses on:</a:t>
            </a:r>
          </a:p>
          <a:p>
            <a:pPr lvl="1">
              <a:buClr>
                <a:srgbClr val="003399"/>
              </a:buClr>
            </a:pPr>
            <a:r>
              <a:rPr lang="en-US" u="sng" dirty="0">
                <a:solidFill>
                  <a:srgbClr val="FF6600"/>
                </a:solidFill>
              </a:rPr>
              <a:t>Contingency business operations procedures</a:t>
            </a:r>
            <a:r>
              <a:rPr lang="en-US" dirty="0"/>
              <a:t> (manual or automated).</a:t>
            </a:r>
          </a:p>
          <a:p>
            <a:pPr lvl="1">
              <a:buClr>
                <a:srgbClr val="003399"/>
              </a:buClr>
            </a:pPr>
            <a:r>
              <a:rPr lang="en-US" dirty="0"/>
              <a:t>Employee </a:t>
            </a:r>
            <a:r>
              <a:rPr lang="en-US" u="sng" dirty="0">
                <a:solidFill>
                  <a:srgbClr val="FF6600"/>
                </a:solidFill>
              </a:rPr>
              <a:t>access procedure for recovery site</a:t>
            </a:r>
            <a:r>
              <a:rPr lang="en-US" dirty="0"/>
              <a:t>.</a:t>
            </a:r>
          </a:p>
          <a:p>
            <a:pPr lvl="1">
              <a:buClr>
                <a:srgbClr val="003399"/>
              </a:buClr>
            </a:pPr>
            <a:r>
              <a:rPr lang="en-US" u="sng" dirty="0">
                <a:solidFill>
                  <a:srgbClr val="FF6600"/>
                </a:solidFill>
              </a:rPr>
              <a:t>Transport and storage of critical business documentation</a:t>
            </a:r>
            <a:r>
              <a:rPr lang="en-US" dirty="0"/>
              <a:t> and forms.</a:t>
            </a:r>
          </a:p>
          <a:p>
            <a:pPr lvl="1">
              <a:buClr>
                <a:srgbClr val="003399"/>
              </a:buClr>
            </a:pPr>
            <a:r>
              <a:rPr lang="en-US" u="sng" dirty="0">
                <a:solidFill>
                  <a:srgbClr val="FF6600"/>
                </a:solidFill>
              </a:rPr>
              <a:t>Storage of vital records</a:t>
            </a:r>
            <a:r>
              <a:rPr lang="en-US" dirty="0"/>
              <a:t> (i.e. personnel, legal business, and medical records, etc.)</a:t>
            </a:r>
          </a:p>
          <a:p>
            <a:pPr lvl="1">
              <a:buClr>
                <a:srgbClr val="003399"/>
              </a:buClr>
            </a:pPr>
            <a:r>
              <a:rPr lang="en-US" u="sng" dirty="0">
                <a:solidFill>
                  <a:srgbClr val="FF6600"/>
                </a:solidFill>
              </a:rPr>
              <a:t>Employee notification procedures</a:t>
            </a:r>
            <a:r>
              <a:rPr lang="en-US" dirty="0"/>
              <a:t>.</a:t>
            </a:r>
          </a:p>
          <a:p>
            <a:pPr lvl="1">
              <a:buClr>
                <a:srgbClr val="003399"/>
              </a:buClr>
            </a:pPr>
            <a:r>
              <a:rPr lang="en-US" u="sng" dirty="0">
                <a:solidFill>
                  <a:srgbClr val="FF6600"/>
                </a:solidFill>
              </a:rPr>
              <a:t>Transportation arrangements for employee</a:t>
            </a:r>
            <a:r>
              <a:rPr lang="en-US" dirty="0"/>
              <a:t> to recovery site.</a:t>
            </a:r>
          </a:p>
          <a:p>
            <a:pPr lvl="1">
              <a:buClr>
                <a:srgbClr val="003399"/>
              </a:buClr>
            </a:pPr>
            <a:r>
              <a:rPr lang="en-US" u="sng" dirty="0">
                <a:solidFill>
                  <a:srgbClr val="FF6600"/>
                </a:solidFill>
              </a:rPr>
              <a:t>Employee accommodations</a:t>
            </a:r>
            <a:r>
              <a:rPr lang="en-US" dirty="0"/>
              <a:t> (e.g. user workspace, equipment, food, water, sleeping, and plumbing, etc.)</a:t>
            </a:r>
          </a:p>
          <a:p>
            <a:endParaRPr lang="en-US" dirty="0"/>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AC1A0713-19C0-4D08-B8D6-FF5D4AFF5736}" type="slidenum">
              <a:rPr lang="en-US"/>
              <a:pPr/>
              <a:t>36</a:t>
            </a:fld>
            <a:r>
              <a:rPr lang="en-US" dirty="0"/>
              <a:t> -</a:t>
            </a:r>
          </a:p>
        </p:txBody>
      </p:sp>
      <p:sp>
        <p:nvSpPr>
          <p:cNvPr id="611330"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Technical Recovery</a:t>
            </a:r>
            <a:endParaRPr lang="en-US" dirty="0"/>
          </a:p>
        </p:txBody>
      </p:sp>
      <p:sp>
        <p:nvSpPr>
          <p:cNvPr id="611331" name="Rectangle 3"/>
          <p:cNvSpPr>
            <a:spLocks noGrp="1" noChangeArrowheads="1"/>
          </p:cNvSpPr>
          <p:nvPr>
            <p:ph type="body" idx="1"/>
          </p:nvPr>
        </p:nvSpPr>
        <p:spPr/>
        <p:txBody>
          <a:bodyPr/>
          <a:lstStyle/>
          <a:p>
            <a:pPr>
              <a:buClr>
                <a:srgbClr val="003399"/>
              </a:buClr>
            </a:pPr>
            <a:r>
              <a:rPr lang="en-US" u="sng" dirty="0">
                <a:solidFill>
                  <a:srgbClr val="FF6600"/>
                </a:solidFill>
              </a:rPr>
              <a:t>Technical recovery strategy</a:t>
            </a:r>
            <a:r>
              <a:rPr lang="en-US" dirty="0"/>
              <a:t> focuses on:</a:t>
            </a:r>
          </a:p>
          <a:p>
            <a:pPr lvl="1">
              <a:buClr>
                <a:srgbClr val="003399"/>
              </a:buClr>
            </a:pPr>
            <a:r>
              <a:rPr lang="en-US" dirty="0"/>
              <a:t>Data Center Recovery</a:t>
            </a:r>
          </a:p>
          <a:p>
            <a:pPr lvl="1">
              <a:buClr>
                <a:srgbClr val="003399"/>
              </a:buClr>
            </a:pPr>
            <a:r>
              <a:rPr lang="en-US" dirty="0"/>
              <a:t>Network and Data Communication Recovery Planning</a:t>
            </a:r>
          </a:p>
          <a:p>
            <a:pPr lvl="1">
              <a:buClr>
                <a:srgbClr val="003399"/>
              </a:buClr>
            </a:pPr>
            <a:r>
              <a:rPr lang="en-US" dirty="0"/>
              <a:t>Telecommunications Recovery</a:t>
            </a:r>
          </a:p>
          <a:p>
            <a:pPr>
              <a:buClr>
                <a:srgbClr val="003399"/>
              </a:buClr>
            </a:pPr>
            <a:r>
              <a:rPr lang="en-US" dirty="0"/>
              <a:t>The key elements to the technical recovery are:</a:t>
            </a:r>
          </a:p>
          <a:p>
            <a:pPr lvl="1">
              <a:buClr>
                <a:srgbClr val="003399"/>
              </a:buClr>
            </a:pPr>
            <a:r>
              <a:rPr lang="en-US" dirty="0"/>
              <a:t>Subscription Services</a:t>
            </a:r>
          </a:p>
          <a:p>
            <a:pPr lvl="2">
              <a:buClr>
                <a:srgbClr val="003399"/>
              </a:buClr>
            </a:pPr>
            <a:r>
              <a:rPr lang="en-US" dirty="0"/>
              <a:t>Hot Site</a:t>
            </a:r>
          </a:p>
          <a:p>
            <a:pPr lvl="2">
              <a:buClr>
                <a:srgbClr val="003399"/>
              </a:buClr>
            </a:pPr>
            <a:r>
              <a:rPr lang="en-US" dirty="0"/>
              <a:t>Warm Site</a:t>
            </a:r>
          </a:p>
          <a:p>
            <a:pPr lvl="2">
              <a:buClr>
                <a:srgbClr val="003399"/>
              </a:buClr>
            </a:pPr>
            <a:r>
              <a:rPr lang="en-US" dirty="0"/>
              <a:t>Cold Site</a:t>
            </a:r>
          </a:p>
          <a:p>
            <a:pPr lvl="2">
              <a:buClr>
                <a:srgbClr val="003399"/>
              </a:buClr>
            </a:pPr>
            <a:r>
              <a:rPr lang="en-US" dirty="0"/>
              <a:t>Mirror Site or Multiple Processing Centers</a:t>
            </a:r>
          </a:p>
          <a:p>
            <a:pPr lvl="2">
              <a:buClr>
                <a:srgbClr val="003399"/>
              </a:buClr>
            </a:pPr>
            <a:r>
              <a:rPr lang="en-US" dirty="0"/>
              <a:t>Mobile site</a:t>
            </a:r>
          </a:p>
          <a:p>
            <a:pPr lvl="1">
              <a:buClr>
                <a:srgbClr val="003399"/>
              </a:buClr>
            </a:pPr>
            <a:r>
              <a:rPr lang="en-US" dirty="0"/>
              <a:t>Reciprocal or Mutual Aide Agreement</a:t>
            </a:r>
          </a:p>
          <a:p>
            <a:pPr lvl="1">
              <a:buClr>
                <a:srgbClr val="003399"/>
              </a:buClr>
            </a:pPr>
            <a:r>
              <a:rPr lang="en-US" dirty="0"/>
              <a:t>Service Bureaus</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5642366-048C-43AA-AB05-4842E539807F}" type="slidenum">
              <a:rPr lang="en-US"/>
              <a:pPr/>
              <a:t>37</a:t>
            </a:fld>
            <a:r>
              <a:rPr lang="en-US" dirty="0"/>
              <a:t> -</a:t>
            </a:r>
          </a:p>
        </p:txBody>
      </p:sp>
      <p:sp>
        <p:nvSpPr>
          <p:cNvPr id="613378"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Technical Recovery</a:t>
            </a:r>
            <a:endParaRPr lang="en-US" dirty="0"/>
          </a:p>
        </p:txBody>
      </p:sp>
      <p:sp>
        <p:nvSpPr>
          <p:cNvPr id="613379" name="Rectangle 3"/>
          <p:cNvSpPr>
            <a:spLocks noGrp="1" noChangeArrowheads="1"/>
          </p:cNvSpPr>
          <p:nvPr>
            <p:ph type="body" idx="1"/>
          </p:nvPr>
        </p:nvSpPr>
        <p:spPr/>
        <p:txBody>
          <a:bodyPr/>
          <a:lstStyle/>
          <a:p>
            <a:pPr>
              <a:buFontTx/>
              <a:buNone/>
            </a:pPr>
            <a:r>
              <a:rPr lang="en-US" dirty="0"/>
              <a:t>Subscription Service: Hot Site</a:t>
            </a:r>
          </a:p>
          <a:p>
            <a:r>
              <a:rPr lang="en-US" sz="2000" dirty="0"/>
              <a:t>A </a:t>
            </a:r>
            <a:r>
              <a:rPr lang="en-US" sz="2000" u="sng" dirty="0">
                <a:solidFill>
                  <a:srgbClr val="FF6600"/>
                </a:solidFill>
              </a:rPr>
              <a:t>Hot Site</a:t>
            </a:r>
            <a:r>
              <a:rPr lang="en-US" sz="2000" dirty="0"/>
              <a:t> is a fully configured computer facility with complete customer required systems</a:t>
            </a:r>
          </a:p>
          <a:p>
            <a:pPr lvl="1"/>
            <a:r>
              <a:rPr lang="en-US" sz="1800" dirty="0"/>
              <a:t>Computing infrastructure (i.e. servers, workstations, and networks)</a:t>
            </a:r>
          </a:p>
          <a:p>
            <a:pPr lvl="1"/>
            <a:r>
              <a:rPr lang="en-US" sz="1800" dirty="0"/>
              <a:t>Critical infrastructure (i.e. electricity, water, HVAC, physical security, etc.)</a:t>
            </a:r>
          </a:p>
          <a:p>
            <a:r>
              <a:rPr lang="en-US" sz="2000" dirty="0"/>
              <a:t>Advantage</a:t>
            </a:r>
          </a:p>
          <a:p>
            <a:pPr lvl="1">
              <a:buClr>
                <a:srgbClr val="003399"/>
              </a:buClr>
            </a:pPr>
            <a:r>
              <a:rPr lang="en-US" sz="1800" u="sng" dirty="0">
                <a:solidFill>
                  <a:srgbClr val="FF6600"/>
                </a:solidFill>
              </a:rPr>
              <a:t>24/7 availability</a:t>
            </a:r>
            <a:r>
              <a:rPr lang="en-US" sz="1800" dirty="0"/>
              <a:t>.</a:t>
            </a:r>
          </a:p>
          <a:p>
            <a:pPr>
              <a:buClr>
                <a:srgbClr val="003399"/>
              </a:buClr>
            </a:pPr>
            <a:r>
              <a:rPr lang="en-US" sz="2000" dirty="0"/>
              <a:t>Disadvantage</a:t>
            </a:r>
          </a:p>
          <a:p>
            <a:pPr lvl="1">
              <a:buClr>
                <a:srgbClr val="003399"/>
              </a:buClr>
            </a:pPr>
            <a:r>
              <a:rPr lang="en-US" sz="1800" u="sng" dirty="0">
                <a:solidFill>
                  <a:srgbClr val="FF6600"/>
                </a:solidFill>
              </a:rPr>
              <a:t>Expensive to maintain</a:t>
            </a:r>
            <a:r>
              <a:rPr lang="en-US" sz="1800" dirty="0"/>
              <a:t>.</a:t>
            </a:r>
          </a:p>
          <a:p>
            <a:pPr lvl="1">
              <a:buClr>
                <a:srgbClr val="003399"/>
              </a:buClr>
            </a:pPr>
            <a:r>
              <a:rPr lang="en-US" sz="1800" u="sng" dirty="0">
                <a:solidFill>
                  <a:srgbClr val="FF6600"/>
                </a:solidFill>
              </a:rPr>
              <a:t>Need data restoration from backup</a:t>
            </a:r>
            <a:r>
              <a:rPr lang="en-US" sz="1800" dirty="0"/>
              <a:t>. (Data is not mirrored)</a:t>
            </a:r>
          </a:p>
          <a:p>
            <a:pPr lvl="1">
              <a:buClr>
                <a:srgbClr val="003399"/>
              </a:buClr>
            </a:pPr>
            <a:r>
              <a:rPr lang="en-US" sz="1800" dirty="0"/>
              <a:t>The service provider might oversell capacity, thus create </a:t>
            </a:r>
            <a:r>
              <a:rPr lang="en-US" sz="1800" u="sng" dirty="0">
                <a:solidFill>
                  <a:srgbClr val="FF6600"/>
                </a:solidFill>
              </a:rPr>
              <a:t>possible</a:t>
            </a:r>
            <a:r>
              <a:rPr lang="en-US" sz="1800" u="sng" dirty="0"/>
              <a:t> </a:t>
            </a:r>
            <a:r>
              <a:rPr lang="en-US" sz="1800" u="sng" dirty="0">
                <a:solidFill>
                  <a:srgbClr val="FF6600"/>
                </a:solidFill>
              </a:rPr>
              <a:t>contentions for resources between multiple companies</a:t>
            </a:r>
            <a:r>
              <a:rPr lang="en-US" sz="1800" dirty="0"/>
              <a:t> during a regional disaster.</a:t>
            </a:r>
          </a:p>
          <a:p>
            <a:pPr lvl="1">
              <a:buClr>
                <a:srgbClr val="003399"/>
              </a:buClr>
            </a:pPr>
            <a:r>
              <a:rPr lang="en-US" sz="1800" dirty="0"/>
              <a:t>Security control of information asset must be maintained in multiple places.</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8EC508FD-B891-4A80-840B-D05DA8F27C18}" type="slidenum">
              <a:rPr lang="en-US"/>
              <a:pPr/>
              <a:t>38</a:t>
            </a:fld>
            <a:r>
              <a:rPr lang="en-US" dirty="0"/>
              <a:t> -</a:t>
            </a:r>
          </a:p>
        </p:txBody>
      </p:sp>
      <p:sp>
        <p:nvSpPr>
          <p:cNvPr id="615426"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Technical Recovery</a:t>
            </a:r>
            <a:endParaRPr lang="en-US" dirty="0"/>
          </a:p>
        </p:txBody>
      </p:sp>
      <p:sp>
        <p:nvSpPr>
          <p:cNvPr id="615427" name="Rectangle 3"/>
          <p:cNvSpPr>
            <a:spLocks noGrp="1" noChangeArrowheads="1"/>
          </p:cNvSpPr>
          <p:nvPr>
            <p:ph type="body" idx="1"/>
          </p:nvPr>
        </p:nvSpPr>
        <p:spPr/>
        <p:txBody>
          <a:bodyPr/>
          <a:lstStyle/>
          <a:p>
            <a:pPr>
              <a:buFontTx/>
              <a:buNone/>
            </a:pPr>
            <a:r>
              <a:rPr lang="en-US" dirty="0"/>
              <a:t>Subscription Service: Warm Site</a:t>
            </a:r>
          </a:p>
          <a:p>
            <a:r>
              <a:rPr lang="en-US" sz="2000" dirty="0"/>
              <a:t>A </a:t>
            </a:r>
            <a:r>
              <a:rPr lang="en-US" sz="2000" u="sng" dirty="0">
                <a:solidFill>
                  <a:srgbClr val="FF6600"/>
                </a:solidFill>
              </a:rPr>
              <a:t>Warm Site</a:t>
            </a:r>
            <a:r>
              <a:rPr lang="en-US" sz="2000" dirty="0"/>
              <a:t> is a facility readily available with electrical power and HVAC and computers, but the applications may not be installed.</a:t>
            </a:r>
          </a:p>
          <a:p>
            <a:r>
              <a:rPr lang="en-US" sz="2000" dirty="0"/>
              <a:t>Advantages</a:t>
            </a:r>
          </a:p>
          <a:p>
            <a:pPr lvl="1">
              <a:buClr>
                <a:srgbClr val="003399"/>
              </a:buClr>
              <a:buFont typeface="Arial" charset="0"/>
              <a:buChar char="–"/>
            </a:pPr>
            <a:r>
              <a:rPr lang="en-US" sz="1800" u="sng" dirty="0">
                <a:solidFill>
                  <a:srgbClr val="FF6600"/>
                </a:solidFill>
              </a:rPr>
              <a:t>Availability is assured for longer timeframes</a:t>
            </a:r>
            <a:r>
              <a:rPr lang="en-US" sz="1800" dirty="0"/>
              <a:t>.</a:t>
            </a:r>
          </a:p>
          <a:p>
            <a:pPr lvl="1">
              <a:buClr>
                <a:srgbClr val="003399"/>
              </a:buClr>
              <a:buFont typeface="Arial" charset="0"/>
              <a:buChar char="–"/>
            </a:pPr>
            <a:r>
              <a:rPr lang="en-US" sz="1800" u="sng" dirty="0">
                <a:solidFill>
                  <a:srgbClr val="FF6600"/>
                </a:solidFill>
              </a:rPr>
              <a:t>Cost is less than a hot site</a:t>
            </a:r>
            <a:r>
              <a:rPr lang="en-US" sz="1800" dirty="0"/>
              <a:t> subscription service.</a:t>
            </a:r>
          </a:p>
          <a:p>
            <a:pPr lvl="1">
              <a:buClr>
                <a:srgbClr val="003399"/>
              </a:buClr>
              <a:buFont typeface="Arial" charset="0"/>
              <a:buChar char="–"/>
            </a:pPr>
            <a:r>
              <a:rPr lang="en-US" sz="1800" u="sng" dirty="0">
                <a:solidFill>
                  <a:srgbClr val="FF6600"/>
                </a:solidFill>
              </a:rPr>
              <a:t>Flexible in the choice of sites</a:t>
            </a:r>
            <a:r>
              <a:rPr lang="en-US" sz="1800" dirty="0"/>
              <a:t> (i.e. locations).</a:t>
            </a:r>
          </a:p>
          <a:p>
            <a:pPr lvl="1">
              <a:buClr>
                <a:srgbClr val="003399"/>
              </a:buClr>
              <a:buFont typeface="Arial" charset="0"/>
              <a:buChar char="–"/>
            </a:pPr>
            <a:r>
              <a:rPr lang="en-US" sz="1800" u="sng" dirty="0">
                <a:solidFill>
                  <a:srgbClr val="FF6600"/>
                </a:solidFill>
              </a:rPr>
              <a:t>Uses less administrative resources than a hot site</a:t>
            </a:r>
            <a:r>
              <a:rPr lang="en-US" sz="1800" dirty="0"/>
              <a:t>.</a:t>
            </a:r>
          </a:p>
          <a:p>
            <a:r>
              <a:rPr lang="en-US" sz="2000" dirty="0"/>
              <a:t>Disadvantage</a:t>
            </a:r>
          </a:p>
          <a:p>
            <a:pPr lvl="1"/>
            <a:r>
              <a:rPr lang="en-US" sz="1800" dirty="0"/>
              <a:t>Operational testing is not possible.</a:t>
            </a:r>
          </a:p>
          <a:p>
            <a:pPr lvl="1"/>
            <a:r>
              <a:rPr lang="en-US" sz="1800" dirty="0"/>
              <a:t>Required resources may not be immediately available. (i.e. data restoration).</a:t>
            </a:r>
          </a:p>
          <a:p>
            <a:pPr lvl="1"/>
            <a:r>
              <a:rPr lang="en-US" sz="1800" dirty="0"/>
              <a:t>More expensive than a cold site or in-house recovery sites.</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0735E612-01D6-4929-AA66-5C19FE49BCA3}" type="slidenum">
              <a:rPr lang="en-US"/>
              <a:pPr/>
              <a:t>39</a:t>
            </a:fld>
            <a:r>
              <a:rPr lang="en-US" dirty="0"/>
              <a:t> -</a:t>
            </a:r>
          </a:p>
        </p:txBody>
      </p:sp>
      <p:sp>
        <p:nvSpPr>
          <p:cNvPr id="617474" name="Rectangle 2"/>
          <p:cNvSpPr>
            <a:spLocks noGrp="1" noChangeArrowheads="1"/>
          </p:cNvSpPr>
          <p:nvPr>
            <p:ph type="title"/>
          </p:nvPr>
        </p:nvSpPr>
        <p:spPr/>
        <p:txBody>
          <a:bodyPr/>
          <a:lstStyle/>
          <a:p>
            <a:r>
              <a:rPr lang="en-US" sz="1200" dirty="0" smtClean="0"/>
              <a:t>Phase III: Disaster Recovery Strategy</a:t>
            </a:r>
            <a:r>
              <a:rPr lang="en-US" dirty="0" smtClean="0"/>
              <a:t/>
            </a:r>
            <a:br>
              <a:rPr lang="en-US" dirty="0" smtClean="0"/>
            </a:br>
            <a:r>
              <a:rPr lang="en-US" dirty="0" smtClean="0"/>
              <a:t>Technical Recovery</a:t>
            </a:r>
            <a:endParaRPr lang="en-US" dirty="0"/>
          </a:p>
        </p:txBody>
      </p:sp>
      <p:sp>
        <p:nvSpPr>
          <p:cNvPr id="617475" name="Rectangle 3"/>
          <p:cNvSpPr>
            <a:spLocks noGrp="1" noChangeArrowheads="1"/>
          </p:cNvSpPr>
          <p:nvPr>
            <p:ph type="body" idx="1"/>
          </p:nvPr>
        </p:nvSpPr>
        <p:spPr/>
        <p:txBody>
          <a:bodyPr/>
          <a:lstStyle/>
          <a:p>
            <a:pPr>
              <a:buFontTx/>
              <a:buNone/>
            </a:pPr>
            <a:r>
              <a:rPr lang="en-US" dirty="0"/>
              <a:t>Subscription Service: Cold Site</a:t>
            </a:r>
          </a:p>
          <a:p>
            <a:r>
              <a:rPr lang="en-US" sz="2000" dirty="0"/>
              <a:t>A </a:t>
            </a:r>
            <a:r>
              <a:rPr lang="en-US" sz="2000" u="sng" dirty="0">
                <a:solidFill>
                  <a:srgbClr val="FF6600"/>
                </a:solidFill>
              </a:rPr>
              <a:t>Cold Site</a:t>
            </a:r>
            <a:r>
              <a:rPr lang="en-US" sz="2000" dirty="0"/>
              <a:t> is a facility with critical infrastructure services only.  It does not include any IT equipment, or resources.</a:t>
            </a:r>
          </a:p>
          <a:p>
            <a:r>
              <a:rPr lang="en-US" sz="2000" dirty="0"/>
              <a:t>Advantages</a:t>
            </a:r>
          </a:p>
          <a:p>
            <a:pPr lvl="1">
              <a:buClr>
                <a:srgbClr val="003399"/>
              </a:buClr>
            </a:pPr>
            <a:r>
              <a:rPr lang="en-US" sz="1800" u="sng" dirty="0">
                <a:solidFill>
                  <a:srgbClr val="FF6600"/>
                </a:solidFill>
              </a:rPr>
              <a:t>Lower cost</a:t>
            </a:r>
            <a:r>
              <a:rPr lang="en-US" sz="1800" dirty="0"/>
              <a:t> than hot or warm site subscription service.</a:t>
            </a:r>
          </a:p>
          <a:p>
            <a:pPr lvl="1">
              <a:buClr>
                <a:srgbClr val="003399"/>
              </a:buClr>
            </a:pPr>
            <a:r>
              <a:rPr lang="en-US" sz="1800" u="sng" dirty="0">
                <a:solidFill>
                  <a:srgbClr val="FF6600"/>
                </a:solidFill>
              </a:rPr>
              <a:t>Available for longer periods of time</a:t>
            </a:r>
            <a:r>
              <a:rPr lang="en-US" sz="1800" dirty="0"/>
              <a:t>.</a:t>
            </a:r>
          </a:p>
          <a:p>
            <a:pPr lvl="1">
              <a:buClr>
                <a:srgbClr val="003399"/>
              </a:buClr>
            </a:pPr>
            <a:r>
              <a:rPr lang="en-US" sz="1800" u="sng" dirty="0">
                <a:solidFill>
                  <a:srgbClr val="FF6600"/>
                </a:solidFill>
              </a:rPr>
              <a:t>Site can be in various locations</a:t>
            </a:r>
            <a:r>
              <a:rPr lang="en-US" sz="1800" dirty="0"/>
              <a:t>.</a:t>
            </a:r>
          </a:p>
          <a:p>
            <a:pPr>
              <a:buClr>
                <a:srgbClr val="003399"/>
              </a:buClr>
            </a:pPr>
            <a:r>
              <a:rPr lang="en-US" sz="2000" dirty="0"/>
              <a:t>Disadvantage</a:t>
            </a:r>
          </a:p>
          <a:p>
            <a:pPr lvl="1">
              <a:buClr>
                <a:srgbClr val="003399"/>
              </a:buClr>
            </a:pPr>
            <a:r>
              <a:rPr lang="en-US" sz="1800" dirty="0"/>
              <a:t>Required </a:t>
            </a:r>
            <a:r>
              <a:rPr lang="en-US" sz="1800" u="sng" dirty="0">
                <a:solidFill>
                  <a:srgbClr val="FF6600"/>
                </a:solidFill>
              </a:rPr>
              <a:t>resources may not be immediately available</a:t>
            </a:r>
            <a:r>
              <a:rPr lang="en-US" sz="1800" dirty="0"/>
              <a:t>. (i.e. equipment transport, setup, and data restoration) </a:t>
            </a:r>
          </a:p>
          <a:p>
            <a:pPr lvl="1">
              <a:buClr>
                <a:srgbClr val="003399"/>
              </a:buClr>
            </a:pPr>
            <a:r>
              <a:rPr lang="en-US" sz="1800" u="sng" dirty="0">
                <a:solidFill>
                  <a:srgbClr val="FF6600"/>
                </a:solidFill>
              </a:rPr>
              <a:t>Operating testing is not possible</a:t>
            </a:r>
            <a:r>
              <a:rPr lang="en-US" sz="1800" dirty="0"/>
              <a:t>.</a:t>
            </a:r>
          </a:p>
          <a:p>
            <a:pPr lvl="1">
              <a:buClr>
                <a:srgbClr val="003399"/>
              </a:buClr>
            </a:pPr>
            <a:r>
              <a:rPr lang="en-US" sz="1800" dirty="0"/>
              <a:t>Costs are </a:t>
            </a:r>
            <a:r>
              <a:rPr lang="en-US" sz="1800" u="sng" dirty="0">
                <a:solidFill>
                  <a:srgbClr val="FF6600"/>
                </a:solidFill>
              </a:rPr>
              <a:t>more expensive than in-house facilities</a:t>
            </a:r>
            <a:r>
              <a:rPr lang="en-US" sz="1800" dirty="0"/>
              <a:t>.</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18B23F7D-7B67-4F8C-BA27-34D74302133F}" type="slidenum">
              <a:rPr lang="en-US"/>
              <a:pPr/>
              <a:t>4</a:t>
            </a:fld>
            <a:r>
              <a:rPr lang="en-US" dirty="0"/>
              <a:t> -</a:t>
            </a:r>
          </a:p>
        </p:txBody>
      </p:sp>
      <p:sp>
        <p:nvSpPr>
          <p:cNvPr id="654338" name="Rectangle 2"/>
          <p:cNvSpPr>
            <a:spLocks noGrp="1" noChangeArrowheads="1"/>
          </p:cNvSpPr>
          <p:nvPr>
            <p:ph type="title"/>
          </p:nvPr>
        </p:nvSpPr>
        <p:spPr/>
        <p:txBody>
          <a:bodyPr/>
          <a:lstStyle/>
          <a:p>
            <a:r>
              <a:rPr lang="en-US" sz="1200" dirty="0"/>
              <a:t>Learning Objective</a:t>
            </a:r>
            <a:br>
              <a:rPr lang="en-US" sz="1200" dirty="0"/>
            </a:br>
            <a:r>
              <a:rPr lang="en-US" dirty="0"/>
              <a:t>Business Continuity and Disaster Recover </a:t>
            </a:r>
            <a:r>
              <a:rPr lang="en-US" dirty="0" smtClean="0"/>
              <a:t>Planning </a:t>
            </a:r>
            <a:r>
              <a:rPr lang="en-US" sz="1200" dirty="0" smtClean="0"/>
              <a:t>...(3/3)</a:t>
            </a:r>
            <a:endParaRPr lang="en-US" dirty="0"/>
          </a:p>
        </p:txBody>
      </p:sp>
      <p:sp>
        <p:nvSpPr>
          <p:cNvPr id="654339" name="Rectangle 3"/>
          <p:cNvSpPr>
            <a:spLocks noGrp="1" noChangeArrowheads="1"/>
          </p:cNvSpPr>
          <p:nvPr>
            <p:ph type="body" idx="1"/>
          </p:nvPr>
        </p:nvSpPr>
        <p:spPr/>
        <p:txBody>
          <a:bodyPr/>
          <a:lstStyle/>
          <a:p>
            <a:pPr marL="0" indent="0">
              <a:buNone/>
            </a:pPr>
            <a:r>
              <a:rPr lang="en-US" sz="2000" dirty="0" smtClean="0"/>
              <a:t>...</a:t>
            </a:r>
          </a:p>
          <a:p>
            <a:pPr marL="0" indent="0">
              <a:buNone/>
            </a:pPr>
            <a:r>
              <a:rPr lang="en-US" sz="2000" dirty="0" smtClean="0"/>
              <a:t>The candidate is expected to know the difference between business continuity planning and disaster recovery; business continuity planning in terms of project scope and planning, business impact analysis, recovery strategies, recovery plan development, and implementation. Moreover, the candidate should understand disaster recovery in terms of recovery plan development, implementation and restoration.</a:t>
            </a:r>
            <a:endParaRPr lang="en-US" sz="2000" dirty="0"/>
          </a:p>
        </p:txBody>
      </p:sp>
      <p:sp>
        <p:nvSpPr>
          <p:cNvPr id="654340" name="Text Box 4"/>
          <p:cNvSpPr txBox="1">
            <a:spLocks noChangeArrowheads="1"/>
          </p:cNvSpPr>
          <p:nvPr/>
        </p:nvSpPr>
        <p:spPr bwMode="auto">
          <a:xfrm>
            <a:off x="6172200" y="6248400"/>
            <a:ext cx="2836033" cy="246221"/>
          </a:xfrm>
          <a:prstGeom prst="rect">
            <a:avLst/>
          </a:prstGeom>
          <a:noFill/>
          <a:ln w="9525">
            <a:noFill/>
            <a:miter lim="800000"/>
            <a:headEnd/>
            <a:tailEnd/>
          </a:ln>
          <a:effectLst/>
        </p:spPr>
        <p:txBody>
          <a:bodyPr wrap="none">
            <a:spAutoFit/>
          </a:bodyPr>
          <a:lstStyle/>
          <a:p>
            <a:r>
              <a:rPr lang="en-US" sz="1000" b="1" dirty="0">
                <a:solidFill>
                  <a:srgbClr val="003399"/>
                </a:solidFill>
              </a:rPr>
              <a:t>Reference</a:t>
            </a:r>
            <a:r>
              <a:rPr lang="en-US" sz="1000" dirty="0">
                <a:solidFill>
                  <a:srgbClr val="003399"/>
                </a:solidFill>
              </a:rPr>
              <a:t>: </a:t>
            </a:r>
            <a:r>
              <a:rPr lang="en-US" sz="1000" i="1" dirty="0">
                <a:solidFill>
                  <a:srgbClr val="003399"/>
                </a:solidFill>
              </a:rPr>
              <a:t>CISSP CIB</a:t>
            </a:r>
            <a:r>
              <a:rPr lang="en-US" sz="1000" dirty="0">
                <a:solidFill>
                  <a:srgbClr val="003399"/>
                </a:solidFill>
              </a:rPr>
              <a:t>, </a:t>
            </a:r>
            <a:r>
              <a:rPr lang="en-US" sz="1000" dirty="0" smtClean="0">
                <a:solidFill>
                  <a:srgbClr val="003399"/>
                </a:solidFill>
              </a:rPr>
              <a:t>January 2012 (Rev. </a:t>
            </a:r>
            <a:r>
              <a:rPr lang="en-US" sz="1000" smtClean="0">
                <a:solidFill>
                  <a:srgbClr val="003399"/>
                </a:solidFill>
              </a:rPr>
              <a:t>5)</a:t>
            </a:r>
            <a:endParaRPr lang="en-US" sz="1000" dirty="0">
              <a:solidFill>
                <a:srgbClr val="003399"/>
              </a:solidFill>
            </a:endParaRPr>
          </a:p>
        </p:txBody>
      </p:sp>
    </p:spTree>
    <p:extLst>
      <p:ext uri="{BB962C8B-B14F-4D97-AF65-F5344CB8AC3E}">
        <p14:creationId xmlns:p14="http://schemas.microsoft.com/office/powerpoint/2010/main" val="1817051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7659D6F-BCF1-45B7-A313-6C4C6B7332E6}" type="slidenum">
              <a:rPr lang="en-US"/>
              <a:pPr/>
              <a:t>40</a:t>
            </a:fld>
            <a:r>
              <a:rPr lang="en-US" dirty="0"/>
              <a:t> -</a:t>
            </a:r>
          </a:p>
        </p:txBody>
      </p:sp>
      <p:sp>
        <p:nvSpPr>
          <p:cNvPr id="619522"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Technical Recovery</a:t>
            </a:r>
            <a:endParaRPr lang="en-US" dirty="0"/>
          </a:p>
        </p:txBody>
      </p:sp>
      <p:sp>
        <p:nvSpPr>
          <p:cNvPr id="619523" name="Rectangle 3"/>
          <p:cNvSpPr>
            <a:spLocks noGrp="1" noChangeArrowheads="1"/>
          </p:cNvSpPr>
          <p:nvPr>
            <p:ph type="body" idx="1"/>
          </p:nvPr>
        </p:nvSpPr>
        <p:spPr/>
        <p:txBody>
          <a:bodyPr/>
          <a:lstStyle/>
          <a:p>
            <a:pPr>
              <a:buFontTx/>
              <a:buNone/>
            </a:pPr>
            <a:r>
              <a:rPr lang="en-US" dirty="0"/>
              <a:t>Mirror Site or Multiple Processing Centers</a:t>
            </a:r>
          </a:p>
          <a:p>
            <a:r>
              <a:rPr lang="en-US" sz="2000" dirty="0"/>
              <a:t>The </a:t>
            </a:r>
            <a:r>
              <a:rPr lang="en-US" sz="2000" u="sng" dirty="0">
                <a:solidFill>
                  <a:srgbClr val="FF6600"/>
                </a:solidFill>
              </a:rPr>
              <a:t>information processing is distributed over multiple data centers</a:t>
            </a:r>
            <a:r>
              <a:rPr lang="en-US" sz="2000" dirty="0"/>
              <a:t>.  The available resources are shared &amp; fully redundant. </a:t>
            </a:r>
          </a:p>
          <a:p>
            <a:r>
              <a:rPr lang="en-US" sz="2000" dirty="0"/>
              <a:t>Advantage</a:t>
            </a:r>
          </a:p>
          <a:p>
            <a:pPr lvl="1">
              <a:buClr>
                <a:srgbClr val="003399"/>
              </a:buClr>
              <a:buFont typeface="Arial" charset="0"/>
              <a:buChar char="–"/>
            </a:pPr>
            <a:r>
              <a:rPr lang="en-US" sz="1800" u="sng" dirty="0">
                <a:solidFill>
                  <a:srgbClr val="FF6600"/>
                </a:solidFill>
              </a:rPr>
              <a:t>No MTD issue</a:t>
            </a:r>
            <a:r>
              <a:rPr lang="en-US" sz="1800" dirty="0"/>
              <a:t>, minimal business impact when there is a disaster at one site.</a:t>
            </a:r>
          </a:p>
          <a:p>
            <a:pPr lvl="1">
              <a:buClr>
                <a:srgbClr val="003399"/>
              </a:buClr>
              <a:buFont typeface="Arial" charset="0"/>
              <a:buChar char="–"/>
            </a:pPr>
            <a:r>
              <a:rPr lang="en-US" sz="1800" dirty="0"/>
              <a:t>The </a:t>
            </a:r>
            <a:r>
              <a:rPr lang="en-US" sz="1800" u="sng" dirty="0">
                <a:solidFill>
                  <a:srgbClr val="FF6600"/>
                </a:solidFill>
              </a:rPr>
              <a:t>organization have full control</a:t>
            </a:r>
            <a:r>
              <a:rPr lang="en-US" sz="1800" dirty="0"/>
              <a:t> over all data centers.</a:t>
            </a:r>
          </a:p>
          <a:p>
            <a:pPr lvl="1">
              <a:buClr>
                <a:srgbClr val="003399"/>
              </a:buClr>
              <a:buFont typeface="Arial" charset="0"/>
              <a:buChar char="–"/>
            </a:pPr>
            <a:r>
              <a:rPr lang="en-US" sz="1800" u="sng" dirty="0">
                <a:solidFill>
                  <a:srgbClr val="FF6600"/>
                </a:solidFill>
              </a:rPr>
              <a:t>Resources are fully available</a:t>
            </a:r>
            <a:r>
              <a:rPr lang="en-US" sz="1800" dirty="0"/>
              <a:t>.</a:t>
            </a:r>
          </a:p>
          <a:p>
            <a:r>
              <a:rPr lang="en-US" sz="2000" dirty="0"/>
              <a:t>Disadvantage</a:t>
            </a:r>
          </a:p>
          <a:p>
            <a:pPr lvl="1"/>
            <a:r>
              <a:rPr lang="en-US" sz="1800" dirty="0"/>
              <a:t>For distributed Multiple Processing Centers: Shared computing resources may not maintain excess capacity, then a major disaster could easily overtake the processing capability of processing sites.</a:t>
            </a:r>
          </a:p>
          <a:p>
            <a:pPr lvl="1"/>
            <a:r>
              <a:rPr lang="en-US" sz="1800" dirty="0"/>
              <a:t>If maintain excess capacity for major disaster, it can be cost prohibitive.</a:t>
            </a:r>
          </a:p>
          <a:p>
            <a:pPr lvl="1"/>
            <a:r>
              <a:rPr lang="en-US" sz="1800" dirty="0"/>
              <a:t>Logistics of maintaining multiple sites may lead to CM problems.</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dirty="0"/>
              <a:t>- </a:t>
            </a:r>
            <a:fld id="{1F4E74E2-84C7-4806-A612-AB218CA37183}" type="slidenum">
              <a:rPr lang="en-US"/>
              <a:pPr/>
              <a:t>41</a:t>
            </a:fld>
            <a:r>
              <a:rPr lang="en-US" dirty="0"/>
              <a:t> -</a:t>
            </a:r>
          </a:p>
        </p:txBody>
      </p:sp>
      <p:sp>
        <p:nvSpPr>
          <p:cNvPr id="621570"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a:t>
            </a:r>
            <a:r>
              <a:rPr lang="en-US" dirty="0" smtClean="0"/>
              <a:t/>
            </a:r>
            <a:br>
              <a:rPr lang="en-US" dirty="0" smtClean="0"/>
            </a:br>
            <a:r>
              <a:rPr lang="en-US" dirty="0" smtClean="0"/>
              <a:t>Technical Recovery</a:t>
            </a:r>
            <a:endParaRPr lang="en-US" dirty="0"/>
          </a:p>
        </p:txBody>
      </p:sp>
      <p:sp>
        <p:nvSpPr>
          <p:cNvPr id="621571" name="Rectangle 3"/>
          <p:cNvSpPr>
            <a:spLocks noGrp="1" noChangeArrowheads="1"/>
          </p:cNvSpPr>
          <p:nvPr>
            <p:ph type="body" idx="1"/>
          </p:nvPr>
        </p:nvSpPr>
        <p:spPr/>
        <p:txBody>
          <a:bodyPr/>
          <a:lstStyle/>
          <a:p>
            <a:pPr>
              <a:lnSpc>
                <a:spcPct val="90000"/>
              </a:lnSpc>
              <a:buFontTx/>
              <a:buNone/>
            </a:pPr>
            <a:r>
              <a:rPr lang="en-US" dirty="0"/>
              <a:t>Mobile Site</a:t>
            </a:r>
          </a:p>
          <a:p>
            <a:pPr>
              <a:lnSpc>
                <a:spcPct val="90000"/>
              </a:lnSpc>
            </a:pPr>
            <a:r>
              <a:rPr lang="en-US" sz="2000" dirty="0"/>
              <a:t>A Mobile Site is self-contained, transportable shelter custom-fitted with specific telecommunications and IT equipment.</a:t>
            </a:r>
          </a:p>
          <a:p>
            <a:pPr>
              <a:lnSpc>
                <a:spcPct val="90000"/>
              </a:lnSpc>
            </a:pPr>
            <a:r>
              <a:rPr lang="en-US" sz="2000" dirty="0"/>
              <a:t>Advantage</a:t>
            </a:r>
          </a:p>
          <a:p>
            <a:pPr lvl="1">
              <a:lnSpc>
                <a:spcPct val="90000"/>
              </a:lnSpc>
            </a:pPr>
            <a:r>
              <a:rPr lang="en-US" sz="1800" dirty="0"/>
              <a:t>The </a:t>
            </a:r>
            <a:r>
              <a:rPr lang="en-US" sz="1800" u="sng" dirty="0">
                <a:solidFill>
                  <a:srgbClr val="FF6600"/>
                </a:solidFill>
              </a:rPr>
              <a:t>organization have full control</a:t>
            </a:r>
            <a:r>
              <a:rPr lang="en-US" sz="1800" dirty="0"/>
              <a:t> over all equipment.</a:t>
            </a:r>
          </a:p>
          <a:p>
            <a:pPr>
              <a:lnSpc>
                <a:spcPct val="90000"/>
              </a:lnSpc>
            </a:pPr>
            <a:r>
              <a:rPr lang="en-US" sz="2000" dirty="0"/>
              <a:t>Disadvantage</a:t>
            </a:r>
          </a:p>
          <a:p>
            <a:pPr lvl="1">
              <a:lnSpc>
                <a:spcPct val="90000"/>
              </a:lnSpc>
            </a:pPr>
            <a:r>
              <a:rPr lang="en-US" sz="1800" dirty="0"/>
              <a:t>May offer </a:t>
            </a:r>
            <a:r>
              <a:rPr lang="en-US" sz="1800" u="sng" dirty="0">
                <a:solidFill>
                  <a:srgbClr val="FF6600"/>
                </a:solidFill>
              </a:rPr>
              <a:t>limited information processing capacity</a:t>
            </a:r>
            <a:r>
              <a:rPr lang="en-US" sz="1800" dirty="0"/>
              <a:t> (, as compared to the primary data center.)</a:t>
            </a:r>
          </a:p>
          <a:p>
            <a:pPr lvl="1">
              <a:lnSpc>
                <a:spcPct val="90000"/>
              </a:lnSpc>
            </a:pPr>
            <a:r>
              <a:rPr lang="en-US" sz="1800" dirty="0"/>
              <a:t>Require advance coordination, </a:t>
            </a:r>
            <a:r>
              <a:rPr lang="en-US" sz="1800" u="sng" dirty="0">
                <a:solidFill>
                  <a:srgbClr val="FF6600"/>
                </a:solidFill>
              </a:rPr>
              <a:t>resources may not be immediately available</a:t>
            </a:r>
            <a:r>
              <a:rPr lang="en-US" sz="1800" dirty="0"/>
              <a:t> (i.e. equipment transport, setup, and data restoration.)</a:t>
            </a:r>
          </a:p>
        </p:txBody>
      </p:sp>
      <p:pic>
        <p:nvPicPr>
          <p:cNvPr id="621572" name="Picture 4" descr="Mobile Shelter Systems - Modular, Mobile Facilities">
            <a:hlinkClick r:id="rId3"/>
          </p:cNvPr>
          <p:cNvPicPr>
            <a:picLocks noChangeAspect="1" noChangeArrowheads="1"/>
          </p:cNvPicPr>
          <p:nvPr/>
        </p:nvPicPr>
        <p:blipFill>
          <a:blip r:embed="rId4" cstate="print"/>
          <a:srcRect/>
          <a:stretch>
            <a:fillRect/>
          </a:stretch>
        </p:blipFill>
        <p:spPr bwMode="auto">
          <a:xfrm>
            <a:off x="2924175" y="4267200"/>
            <a:ext cx="3276600" cy="2139950"/>
          </a:xfrm>
          <a:prstGeom prst="rect">
            <a:avLst/>
          </a:prstGeom>
          <a:noFill/>
        </p:spPr>
      </p:pic>
      <p:sp>
        <p:nvSpPr>
          <p:cNvPr id="7"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3253DB19-C402-467E-A13E-9D381611F845}" type="slidenum">
              <a:rPr lang="en-US"/>
              <a:pPr/>
              <a:t>42</a:t>
            </a:fld>
            <a:r>
              <a:rPr lang="en-US" dirty="0"/>
              <a:t> -</a:t>
            </a:r>
          </a:p>
        </p:txBody>
      </p:sp>
      <p:sp>
        <p:nvSpPr>
          <p:cNvPr id="623618"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 </a:t>
            </a:r>
            <a:r>
              <a:rPr lang="en-US" dirty="0" smtClean="0"/>
              <a:t/>
            </a:r>
            <a:br>
              <a:rPr lang="en-US" dirty="0" smtClean="0"/>
            </a:br>
            <a:r>
              <a:rPr lang="en-US" dirty="0" smtClean="0"/>
              <a:t>Technical Recovery</a:t>
            </a:r>
            <a:endParaRPr lang="en-US" dirty="0"/>
          </a:p>
        </p:txBody>
      </p:sp>
      <p:sp>
        <p:nvSpPr>
          <p:cNvPr id="623619" name="Rectangle 3"/>
          <p:cNvSpPr>
            <a:spLocks noGrp="1" noChangeArrowheads="1"/>
          </p:cNvSpPr>
          <p:nvPr>
            <p:ph type="body" idx="1"/>
          </p:nvPr>
        </p:nvSpPr>
        <p:spPr/>
        <p:txBody>
          <a:bodyPr/>
          <a:lstStyle/>
          <a:p>
            <a:pPr>
              <a:buFontTx/>
              <a:buNone/>
            </a:pPr>
            <a:r>
              <a:rPr lang="en-US" dirty="0"/>
              <a:t>Service Bureaus (i.e. Business Process Outsourcing)</a:t>
            </a:r>
          </a:p>
          <a:p>
            <a:r>
              <a:rPr lang="en-US" sz="2000" dirty="0"/>
              <a:t>Service bureaus offer </a:t>
            </a:r>
            <a:r>
              <a:rPr lang="en-US" sz="2000" u="sng" dirty="0">
                <a:solidFill>
                  <a:srgbClr val="FF6600"/>
                </a:solidFill>
              </a:rPr>
              <a:t>data processing services to many organizations</a:t>
            </a:r>
            <a:r>
              <a:rPr lang="en-US" sz="2000" dirty="0"/>
              <a:t>.</a:t>
            </a:r>
            <a:endParaRPr lang="en-US" sz="2000" dirty="0">
              <a:solidFill>
                <a:srgbClr val="FF6600"/>
              </a:solidFill>
            </a:endParaRPr>
          </a:p>
          <a:p>
            <a:r>
              <a:rPr lang="en-US" sz="2000" dirty="0"/>
              <a:t>Advantage</a:t>
            </a:r>
          </a:p>
          <a:p>
            <a:pPr lvl="1">
              <a:buClr>
                <a:srgbClr val="003399"/>
              </a:buClr>
            </a:pPr>
            <a:r>
              <a:rPr lang="en-US" sz="1800" u="sng" dirty="0">
                <a:solidFill>
                  <a:srgbClr val="FF6600"/>
                </a:solidFill>
              </a:rPr>
              <a:t>Quick response and availability</a:t>
            </a:r>
            <a:r>
              <a:rPr lang="en-US" sz="1800" dirty="0"/>
              <a:t>.</a:t>
            </a:r>
          </a:p>
          <a:p>
            <a:pPr lvl="1">
              <a:buClr>
                <a:srgbClr val="003399"/>
              </a:buClr>
            </a:pPr>
            <a:r>
              <a:rPr lang="en-US" sz="1800" dirty="0"/>
              <a:t>Testing is possible.</a:t>
            </a:r>
          </a:p>
          <a:p>
            <a:pPr>
              <a:buClr>
                <a:srgbClr val="003399"/>
              </a:buClr>
            </a:pPr>
            <a:r>
              <a:rPr lang="en-US" sz="2000" dirty="0"/>
              <a:t>Disadvantage</a:t>
            </a:r>
          </a:p>
          <a:p>
            <a:pPr lvl="1">
              <a:buClr>
                <a:srgbClr val="003399"/>
              </a:buClr>
            </a:pPr>
            <a:r>
              <a:rPr lang="en-US" sz="1800" u="sng" dirty="0">
                <a:solidFill>
                  <a:srgbClr val="FF6600"/>
                </a:solidFill>
              </a:rPr>
              <a:t>Organization do not have full control</a:t>
            </a:r>
            <a:r>
              <a:rPr lang="en-US" sz="1800" dirty="0"/>
              <a:t> of protection to its </a:t>
            </a:r>
            <a:r>
              <a:rPr lang="en-US" sz="1800" u="sng" dirty="0">
                <a:solidFill>
                  <a:srgbClr val="FF6600"/>
                </a:solidFill>
              </a:rPr>
              <a:t>information asset</a:t>
            </a:r>
            <a:r>
              <a:rPr lang="en-US" sz="1800" dirty="0"/>
              <a:t>.</a:t>
            </a:r>
          </a:p>
          <a:p>
            <a:pPr lvl="1"/>
            <a:r>
              <a:rPr lang="en-US" sz="1800" dirty="0"/>
              <a:t>Most of service bureaus are optimized for current client base, adding additional processing loads during a major disaster may create resource contention.</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09799228-EBBC-46A5-9B14-10DCDD7F6EEF}" type="slidenum">
              <a:rPr lang="en-US"/>
              <a:pPr/>
              <a:t>43</a:t>
            </a:fld>
            <a:r>
              <a:rPr lang="en-US" dirty="0"/>
              <a:t> -</a:t>
            </a:r>
          </a:p>
        </p:txBody>
      </p:sp>
      <p:sp>
        <p:nvSpPr>
          <p:cNvPr id="625666"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 </a:t>
            </a:r>
            <a:r>
              <a:rPr lang="en-US" dirty="0" smtClean="0"/>
              <a:t/>
            </a:r>
            <a:br>
              <a:rPr lang="en-US" dirty="0" smtClean="0"/>
            </a:br>
            <a:r>
              <a:rPr lang="en-US" dirty="0" smtClean="0"/>
              <a:t>Data Recovery</a:t>
            </a:r>
            <a:endParaRPr lang="en-US" dirty="0"/>
          </a:p>
        </p:txBody>
      </p:sp>
      <p:sp>
        <p:nvSpPr>
          <p:cNvPr id="625667" name="Rectangle 3"/>
          <p:cNvSpPr>
            <a:spLocks noGrp="1" noChangeArrowheads="1"/>
          </p:cNvSpPr>
          <p:nvPr>
            <p:ph type="body" idx="1"/>
          </p:nvPr>
        </p:nvSpPr>
        <p:spPr/>
        <p:txBody>
          <a:bodyPr/>
          <a:lstStyle/>
          <a:p>
            <a:r>
              <a:rPr lang="en-US" dirty="0"/>
              <a:t>Data recovery strategy focuses on recovery of information:</a:t>
            </a:r>
          </a:p>
          <a:p>
            <a:pPr lvl="1"/>
            <a:r>
              <a:rPr lang="en-US" dirty="0"/>
              <a:t>Backup and off-site storage</a:t>
            </a:r>
          </a:p>
          <a:p>
            <a:pPr lvl="2"/>
            <a:r>
              <a:rPr lang="en-US" dirty="0"/>
              <a:t>Full backup</a:t>
            </a:r>
          </a:p>
          <a:p>
            <a:pPr lvl="2"/>
            <a:r>
              <a:rPr lang="en-US" dirty="0"/>
              <a:t>Incremental backup</a:t>
            </a:r>
          </a:p>
          <a:p>
            <a:pPr lvl="2"/>
            <a:r>
              <a:rPr lang="en-US" dirty="0"/>
              <a:t>Differential backup</a:t>
            </a:r>
          </a:p>
          <a:p>
            <a:pPr lvl="1"/>
            <a:r>
              <a:rPr lang="en-US" dirty="0" smtClean="0"/>
              <a:t>Electronic </a:t>
            </a:r>
            <a:r>
              <a:rPr lang="en-US" dirty="0"/>
              <a:t>vaulting</a:t>
            </a:r>
          </a:p>
          <a:p>
            <a:pPr lvl="2"/>
            <a:r>
              <a:rPr lang="en-US" dirty="0"/>
              <a:t>Online tape vaulting</a:t>
            </a:r>
          </a:p>
          <a:p>
            <a:pPr lvl="2"/>
            <a:r>
              <a:rPr lang="en-US" dirty="0"/>
              <a:t>Remote journaling</a:t>
            </a:r>
          </a:p>
          <a:p>
            <a:pPr lvl="2"/>
            <a:r>
              <a:rPr lang="en-US" dirty="0"/>
              <a:t>Database shadowing</a:t>
            </a:r>
          </a:p>
          <a:p>
            <a:pPr lvl="1"/>
            <a:r>
              <a:rPr lang="en-US" dirty="0"/>
              <a:t>Standby service</a:t>
            </a:r>
          </a:p>
          <a:p>
            <a:pPr lvl="1"/>
            <a:r>
              <a:rPr lang="en-US" dirty="0"/>
              <a:t>Software escrow</a:t>
            </a:r>
          </a:p>
          <a:p>
            <a:pPr lvl="1"/>
            <a:r>
              <a:rPr lang="en-US" dirty="0"/>
              <a:t>Recovery Management</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9FC4DB0D-E84E-40E8-B38D-83133B60B710}" type="slidenum">
              <a:rPr lang="en-US"/>
              <a:pPr/>
              <a:t>44</a:t>
            </a:fld>
            <a:r>
              <a:rPr lang="en-US" dirty="0"/>
              <a:t> -</a:t>
            </a:r>
          </a:p>
        </p:txBody>
      </p:sp>
      <p:sp>
        <p:nvSpPr>
          <p:cNvPr id="480258" name="Rectangle 2"/>
          <p:cNvSpPr>
            <a:spLocks noGrp="1" noChangeArrowheads="1"/>
          </p:cNvSpPr>
          <p:nvPr>
            <p:ph type="title"/>
          </p:nvPr>
        </p:nvSpPr>
        <p:spPr/>
        <p:txBody>
          <a:bodyPr/>
          <a:lstStyle/>
          <a:p>
            <a:r>
              <a:rPr lang="en-US" sz="1200" dirty="0"/>
              <a:t>Security Controls &amp; Countermeasures</a:t>
            </a:r>
            <a:br>
              <a:rPr lang="en-US" sz="1200" dirty="0"/>
            </a:br>
            <a:r>
              <a:rPr lang="en-US" dirty="0" smtClean="0"/>
              <a:t>Contingency Planning – Data Backups </a:t>
            </a:r>
            <a:r>
              <a:rPr lang="en-US" sz="1200" dirty="0" smtClean="0"/>
              <a:t>…(1/4)</a:t>
            </a:r>
            <a:endParaRPr lang="en-US" sz="1200" dirty="0"/>
          </a:p>
        </p:txBody>
      </p:sp>
      <p:sp>
        <p:nvSpPr>
          <p:cNvPr id="480259" name="Rectangle 3"/>
          <p:cNvSpPr>
            <a:spLocks noGrp="1" noChangeArrowheads="1"/>
          </p:cNvSpPr>
          <p:nvPr>
            <p:ph type="body" idx="1"/>
          </p:nvPr>
        </p:nvSpPr>
        <p:spPr/>
        <p:txBody>
          <a:bodyPr>
            <a:normAutofit/>
          </a:bodyPr>
          <a:lstStyle/>
          <a:p>
            <a:pPr>
              <a:buClr>
                <a:srgbClr val="000099"/>
              </a:buClr>
              <a:buNone/>
            </a:pPr>
            <a:r>
              <a:rPr lang="en-US" dirty="0">
                <a:solidFill>
                  <a:srgbClr val="000099"/>
                </a:solidFill>
              </a:rPr>
              <a:t>Three types of data backups:</a:t>
            </a:r>
          </a:p>
          <a:p>
            <a:pPr>
              <a:buClr>
                <a:srgbClr val="000099"/>
              </a:buClr>
            </a:pPr>
            <a:r>
              <a:rPr lang="en-US" u="sng" dirty="0">
                <a:solidFill>
                  <a:srgbClr val="FF6600"/>
                </a:solidFill>
              </a:rPr>
              <a:t>Full volume backup</a:t>
            </a:r>
            <a:r>
              <a:rPr lang="en-US" dirty="0"/>
              <a:t> is backup performed on an entire disk volumes of a system(s</a:t>
            </a:r>
            <a:r>
              <a:rPr lang="en-US" dirty="0" smtClean="0"/>
              <a:t>).</a:t>
            </a:r>
          </a:p>
          <a:p>
            <a:pPr>
              <a:buClr>
                <a:srgbClr val="000099"/>
              </a:buClr>
            </a:pPr>
            <a:endParaRPr lang="en-US" dirty="0"/>
          </a:p>
          <a:p>
            <a:pPr>
              <a:buClr>
                <a:srgbClr val="000099"/>
              </a:buClr>
            </a:pPr>
            <a:r>
              <a:rPr lang="en-US" u="sng" dirty="0" smtClean="0">
                <a:solidFill>
                  <a:srgbClr val="FF6600"/>
                </a:solidFill>
              </a:rPr>
              <a:t>Differential backup</a:t>
            </a:r>
            <a:r>
              <a:rPr lang="en-US" dirty="0" smtClean="0"/>
              <a:t> is a backup of changes since last full backup, but does not change the archive bit value.</a:t>
            </a:r>
          </a:p>
          <a:p>
            <a:pPr>
              <a:buClr>
                <a:srgbClr val="000099"/>
              </a:buClr>
            </a:pPr>
            <a:endParaRPr lang="en-US" dirty="0" smtClean="0"/>
          </a:p>
          <a:p>
            <a:pPr>
              <a:buClr>
                <a:srgbClr val="000099"/>
              </a:buClr>
            </a:pPr>
            <a:r>
              <a:rPr lang="en-US" u="sng" dirty="0" smtClean="0">
                <a:solidFill>
                  <a:srgbClr val="FF6600"/>
                </a:solidFill>
              </a:rPr>
              <a:t>Incremental backup</a:t>
            </a:r>
            <a:r>
              <a:rPr lang="en-US" dirty="0" smtClean="0"/>
              <a:t> is a backup of changes since last full or incremental backup and sets the archive bit to 0.</a:t>
            </a:r>
          </a:p>
          <a:p>
            <a:pPr>
              <a:buClr>
                <a:srgbClr val="000099"/>
              </a:buClr>
            </a:pPr>
            <a:endParaRPr lang="en-US" dirty="0" smtClean="0"/>
          </a:p>
          <a:p>
            <a:pPr>
              <a:buClr>
                <a:srgbClr val="000099"/>
              </a:buClr>
            </a:pPr>
            <a:endParaRPr lang="en-US" dirty="0" smtClean="0"/>
          </a:p>
          <a:p>
            <a:pPr>
              <a:buClr>
                <a:srgbClr val="000099"/>
              </a:buClr>
            </a:pPr>
            <a:endParaRPr lang="en-US" dirty="0" smtClean="0"/>
          </a:p>
          <a:p>
            <a:pPr>
              <a:buFontTx/>
              <a:buNone/>
            </a:pPr>
            <a:endParaRPr lang="en-US" dirty="0"/>
          </a:p>
        </p:txBody>
      </p:sp>
      <p:sp>
        <p:nvSpPr>
          <p:cNvPr id="5" name="TextBox 4"/>
          <p:cNvSpPr txBox="1"/>
          <p:nvPr/>
        </p:nvSpPr>
        <p:spPr>
          <a:xfrm>
            <a:off x="4712061" y="6459379"/>
            <a:ext cx="3212739" cy="246221"/>
          </a:xfrm>
          <a:prstGeom prst="rect">
            <a:avLst/>
          </a:prstGeom>
          <a:noFill/>
        </p:spPr>
        <p:txBody>
          <a:bodyPr wrap="none" rtlCol="0">
            <a:spAutoFit/>
          </a:bodyPr>
          <a:lstStyle/>
          <a:p>
            <a:r>
              <a:rPr lang="en-US" sz="1000" b="1" dirty="0" smtClean="0">
                <a:solidFill>
                  <a:srgbClr val="000099"/>
                </a:solidFill>
              </a:rPr>
              <a:t>Source: </a:t>
            </a:r>
            <a:r>
              <a:rPr lang="en-US" sz="1000" i="1" dirty="0" smtClean="0">
                <a:solidFill>
                  <a:srgbClr val="003399"/>
                </a:solidFill>
              </a:rPr>
              <a:t>All-in-One CISSP Exam Guide, 5</a:t>
            </a:r>
            <a:r>
              <a:rPr lang="en-US" sz="1000" i="1" baseline="30000" dirty="0" smtClean="0">
                <a:solidFill>
                  <a:srgbClr val="003399"/>
                </a:solidFill>
              </a:rPr>
              <a:t>th</a:t>
            </a:r>
            <a:r>
              <a:rPr lang="en-US" sz="1000" i="1" dirty="0" smtClean="0">
                <a:solidFill>
                  <a:srgbClr val="003399"/>
                </a:solidFill>
              </a:rPr>
              <a:t> Ed,</a:t>
            </a:r>
            <a:r>
              <a:rPr lang="en-US" sz="1000" dirty="0" smtClean="0">
                <a:solidFill>
                  <a:srgbClr val="000099"/>
                </a:solidFill>
              </a:rPr>
              <a:t> 2010.</a:t>
            </a:r>
            <a:endParaRPr lang="en-US" sz="1000" dirty="0">
              <a:solidFill>
                <a:srgbClr val="000099"/>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9FC4DB0D-E84E-40E8-B38D-83133B60B710}" type="slidenum">
              <a:rPr lang="en-US"/>
              <a:pPr/>
              <a:t>45</a:t>
            </a:fld>
            <a:r>
              <a:rPr lang="en-US" dirty="0"/>
              <a:t> -</a:t>
            </a:r>
          </a:p>
        </p:txBody>
      </p:sp>
      <p:sp>
        <p:nvSpPr>
          <p:cNvPr id="480258" name="Rectangle 2"/>
          <p:cNvSpPr>
            <a:spLocks noGrp="1" noChangeArrowheads="1"/>
          </p:cNvSpPr>
          <p:nvPr>
            <p:ph type="title"/>
          </p:nvPr>
        </p:nvSpPr>
        <p:spPr/>
        <p:txBody>
          <a:bodyPr/>
          <a:lstStyle/>
          <a:p>
            <a:r>
              <a:rPr lang="en-US" sz="1200" dirty="0"/>
              <a:t>Security Controls &amp; Countermeasures</a:t>
            </a:r>
            <a:br>
              <a:rPr lang="en-US" sz="1200" dirty="0"/>
            </a:br>
            <a:r>
              <a:rPr lang="en-US" dirty="0" smtClean="0"/>
              <a:t>Contingency Planning – Data Backups </a:t>
            </a:r>
            <a:r>
              <a:rPr lang="en-US" sz="1200" dirty="0" smtClean="0"/>
              <a:t>…(2/4)</a:t>
            </a:r>
            <a:endParaRPr lang="en-US" sz="1200" dirty="0"/>
          </a:p>
        </p:txBody>
      </p:sp>
      <p:sp>
        <p:nvSpPr>
          <p:cNvPr id="480259" name="Rectangle 3"/>
          <p:cNvSpPr>
            <a:spLocks noGrp="1" noChangeArrowheads="1"/>
          </p:cNvSpPr>
          <p:nvPr>
            <p:ph type="body" idx="1"/>
          </p:nvPr>
        </p:nvSpPr>
        <p:spPr/>
        <p:txBody>
          <a:bodyPr>
            <a:normAutofit/>
          </a:bodyPr>
          <a:lstStyle/>
          <a:p>
            <a:pPr>
              <a:buClr>
                <a:srgbClr val="000099"/>
              </a:buClr>
            </a:pPr>
            <a:r>
              <a:rPr lang="en-US" dirty="0" smtClean="0">
                <a:solidFill>
                  <a:srgbClr val="000099"/>
                </a:solidFill>
              </a:rPr>
              <a:t>Recovery steps: Full + differential backup.</a:t>
            </a:r>
          </a:p>
          <a:p>
            <a:pPr>
              <a:buClr>
                <a:srgbClr val="000099"/>
              </a:buClr>
            </a:pPr>
            <a:endParaRPr lang="en-US" dirty="0" smtClean="0">
              <a:solidFill>
                <a:srgbClr val="000099"/>
              </a:solidFill>
            </a:endParaRPr>
          </a:p>
          <a:p>
            <a:pPr>
              <a:buClr>
                <a:srgbClr val="000099"/>
              </a:buClr>
            </a:pPr>
            <a:endParaRPr lang="en-US" dirty="0" smtClean="0">
              <a:solidFill>
                <a:srgbClr val="000099"/>
              </a:solidFill>
            </a:endParaRPr>
          </a:p>
          <a:p>
            <a:pPr>
              <a:buClr>
                <a:srgbClr val="000099"/>
              </a:buClr>
            </a:pPr>
            <a:endParaRPr lang="en-US" dirty="0" smtClean="0">
              <a:solidFill>
                <a:srgbClr val="000099"/>
              </a:solidFill>
            </a:endParaRPr>
          </a:p>
          <a:p>
            <a:pPr>
              <a:buClr>
                <a:srgbClr val="000099"/>
              </a:buClr>
            </a:pPr>
            <a:endParaRPr lang="en-US" dirty="0" smtClean="0">
              <a:solidFill>
                <a:srgbClr val="000099"/>
              </a:solidFill>
            </a:endParaRPr>
          </a:p>
          <a:p>
            <a:pPr>
              <a:buClr>
                <a:srgbClr val="000099"/>
              </a:buClr>
            </a:pPr>
            <a:endParaRPr lang="en-US" dirty="0" smtClean="0">
              <a:solidFill>
                <a:srgbClr val="000099"/>
              </a:solidFill>
            </a:endParaRPr>
          </a:p>
          <a:p>
            <a:pPr>
              <a:buClr>
                <a:srgbClr val="000099"/>
              </a:buClr>
            </a:pPr>
            <a:r>
              <a:rPr lang="en-US" dirty="0" smtClean="0">
                <a:solidFill>
                  <a:srgbClr val="000099"/>
                </a:solidFill>
              </a:rPr>
              <a:t>Recovery steps: Full + sequence incremental backups</a:t>
            </a:r>
            <a:endParaRPr lang="en-US" dirty="0"/>
          </a:p>
          <a:p>
            <a:pPr>
              <a:buFontTx/>
              <a:buNone/>
            </a:pPr>
            <a:endParaRPr lang="en-US" dirty="0"/>
          </a:p>
        </p:txBody>
      </p:sp>
      <p:pic>
        <p:nvPicPr>
          <p:cNvPr id="524290" name="Picture 2" descr="DB2 UDB incremental backup"/>
          <p:cNvPicPr>
            <a:picLocks noChangeAspect="1" noChangeArrowheads="1"/>
          </p:cNvPicPr>
          <p:nvPr/>
        </p:nvPicPr>
        <p:blipFill>
          <a:blip r:embed="rId3" cstate="print"/>
          <a:srcRect/>
          <a:stretch>
            <a:fillRect/>
          </a:stretch>
        </p:blipFill>
        <p:spPr bwMode="auto">
          <a:xfrm>
            <a:off x="1828800" y="1752600"/>
            <a:ext cx="4886325" cy="1928813"/>
          </a:xfrm>
          <a:prstGeom prst="rect">
            <a:avLst/>
          </a:prstGeom>
          <a:noFill/>
        </p:spPr>
      </p:pic>
      <p:pic>
        <p:nvPicPr>
          <p:cNvPr id="524292" name="Picture 4" descr="DB2 UDB delta backup"/>
          <p:cNvPicPr>
            <a:picLocks noChangeAspect="1" noChangeArrowheads="1"/>
          </p:cNvPicPr>
          <p:nvPr/>
        </p:nvPicPr>
        <p:blipFill>
          <a:blip r:embed="rId4" cstate="print"/>
          <a:srcRect/>
          <a:stretch>
            <a:fillRect/>
          </a:stretch>
        </p:blipFill>
        <p:spPr bwMode="auto">
          <a:xfrm>
            <a:off x="1828800" y="4724400"/>
            <a:ext cx="4886325" cy="1843088"/>
          </a:xfrm>
          <a:prstGeom prst="rect">
            <a:avLst/>
          </a:prstGeom>
          <a:noFill/>
        </p:spPr>
      </p:pic>
      <p:sp>
        <p:nvSpPr>
          <p:cNvPr id="7" name="TextBox 6"/>
          <p:cNvSpPr txBox="1"/>
          <p:nvPr/>
        </p:nvSpPr>
        <p:spPr>
          <a:xfrm>
            <a:off x="3262776" y="6459379"/>
            <a:ext cx="5500224" cy="246221"/>
          </a:xfrm>
          <a:prstGeom prst="rect">
            <a:avLst/>
          </a:prstGeom>
          <a:noFill/>
        </p:spPr>
        <p:txBody>
          <a:bodyPr wrap="none" rtlCol="0">
            <a:spAutoFit/>
          </a:bodyPr>
          <a:lstStyle/>
          <a:p>
            <a:r>
              <a:rPr lang="en-US" sz="1000" b="1" dirty="0" smtClean="0">
                <a:solidFill>
                  <a:srgbClr val="000099"/>
                </a:solidFill>
              </a:rPr>
              <a:t>Source: </a:t>
            </a:r>
            <a:r>
              <a:rPr lang="en-US" sz="1000" dirty="0" smtClean="0">
                <a:solidFill>
                  <a:srgbClr val="003399"/>
                </a:solidFill>
              </a:rPr>
              <a:t>http://www.ibm.com/developerworks/data/library/techarticle/dm-0407tham/index.html</a:t>
            </a:r>
            <a:endParaRPr lang="en-US" sz="1000" dirty="0">
              <a:solidFill>
                <a:srgbClr val="000099"/>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AFA05446-1663-4825-8D61-46346B696262}" type="slidenum">
              <a:rPr lang="en-US"/>
              <a:pPr/>
              <a:t>46</a:t>
            </a:fld>
            <a:r>
              <a:rPr lang="en-US" dirty="0"/>
              <a:t> -</a:t>
            </a:r>
          </a:p>
        </p:txBody>
      </p:sp>
      <p:sp>
        <p:nvSpPr>
          <p:cNvPr id="629762"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 </a:t>
            </a:r>
            <a:r>
              <a:rPr lang="en-US" dirty="0" smtClean="0"/>
              <a:t/>
            </a:r>
            <a:br>
              <a:rPr lang="en-US" dirty="0" smtClean="0"/>
            </a:br>
            <a:r>
              <a:rPr lang="en-US" dirty="0" smtClean="0"/>
              <a:t>Data Recovery</a:t>
            </a:r>
            <a:endParaRPr lang="en-US" dirty="0"/>
          </a:p>
        </p:txBody>
      </p:sp>
      <p:sp>
        <p:nvSpPr>
          <p:cNvPr id="629763" name="Rectangle 3"/>
          <p:cNvSpPr>
            <a:spLocks noGrp="1" noChangeArrowheads="1"/>
          </p:cNvSpPr>
          <p:nvPr>
            <p:ph type="body" idx="1"/>
          </p:nvPr>
        </p:nvSpPr>
        <p:spPr/>
        <p:txBody>
          <a:bodyPr/>
          <a:lstStyle/>
          <a:p>
            <a:pPr>
              <a:lnSpc>
                <a:spcPct val="90000"/>
              </a:lnSpc>
              <a:buFontTx/>
              <a:buNone/>
            </a:pPr>
            <a:r>
              <a:rPr lang="en-US" dirty="0"/>
              <a:t>Off-site storage requirements:</a:t>
            </a:r>
          </a:p>
          <a:p>
            <a:pPr>
              <a:lnSpc>
                <a:spcPct val="90000"/>
              </a:lnSpc>
              <a:buClr>
                <a:srgbClr val="003399"/>
              </a:buClr>
            </a:pPr>
            <a:r>
              <a:rPr lang="en-US" sz="2000" u="sng" dirty="0">
                <a:solidFill>
                  <a:srgbClr val="FF6600"/>
                </a:solidFill>
              </a:rPr>
              <a:t>Facility</a:t>
            </a:r>
          </a:p>
          <a:p>
            <a:pPr lvl="1">
              <a:lnSpc>
                <a:spcPct val="90000"/>
              </a:lnSpc>
              <a:buClr>
                <a:srgbClr val="003399"/>
              </a:buClr>
            </a:pPr>
            <a:r>
              <a:rPr lang="en-US" sz="1800" u="sng" dirty="0">
                <a:solidFill>
                  <a:srgbClr val="FF6600"/>
                </a:solidFill>
              </a:rPr>
              <a:t>Security controls</a:t>
            </a:r>
            <a:r>
              <a:rPr lang="en-US" sz="1800" dirty="0"/>
              <a:t>. (i.e. access controls, inventory control, physical security, etc.)</a:t>
            </a:r>
          </a:p>
          <a:p>
            <a:pPr lvl="1">
              <a:lnSpc>
                <a:spcPct val="90000"/>
              </a:lnSpc>
              <a:buClr>
                <a:srgbClr val="003399"/>
              </a:buClr>
            </a:pPr>
            <a:r>
              <a:rPr lang="en-US" sz="1800" u="sng" dirty="0">
                <a:solidFill>
                  <a:srgbClr val="FF6600"/>
                </a:solidFill>
              </a:rPr>
              <a:t>Environmental controls</a:t>
            </a:r>
            <a:r>
              <a:rPr lang="en-US" sz="1800" dirty="0"/>
              <a:t>. (i.e. humidity &amp; temperature controls, fire &amp; water protection measures) </a:t>
            </a:r>
          </a:p>
          <a:p>
            <a:pPr lvl="1">
              <a:lnSpc>
                <a:spcPct val="90000"/>
              </a:lnSpc>
              <a:buClr>
                <a:srgbClr val="003399"/>
              </a:buClr>
            </a:pPr>
            <a:r>
              <a:rPr lang="en-US" sz="1800" u="sng" dirty="0">
                <a:solidFill>
                  <a:srgbClr val="FF6600"/>
                </a:solidFill>
              </a:rPr>
              <a:t>Location</a:t>
            </a:r>
            <a:r>
              <a:rPr lang="en-US" sz="1800" dirty="0"/>
              <a:t>. (i.e. distance to service clients)</a:t>
            </a:r>
          </a:p>
          <a:p>
            <a:pPr>
              <a:lnSpc>
                <a:spcPct val="90000"/>
              </a:lnSpc>
              <a:buClr>
                <a:srgbClr val="003399"/>
              </a:buClr>
            </a:pPr>
            <a:r>
              <a:rPr lang="en-US" sz="2000" u="sng" dirty="0">
                <a:solidFill>
                  <a:srgbClr val="FF6600"/>
                </a:solidFill>
              </a:rPr>
              <a:t>Transportation</a:t>
            </a:r>
          </a:p>
          <a:p>
            <a:pPr lvl="1">
              <a:lnSpc>
                <a:spcPct val="90000"/>
              </a:lnSpc>
              <a:buClr>
                <a:srgbClr val="003399"/>
              </a:buClr>
            </a:pPr>
            <a:r>
              <a:rPr lang="en-US" sz="1800" u="sng" dirty="0">
                <a:solidFill>
                  <a:srgbClr val="FF6600"/>
                </a:solidFill>
              </a:rPr>
              <a:t>Delivery vehicles are secure</a:t>
            </a:r>
            <a:r>
              <a:rPr lang="en-US" sz="1800" dirty="0"/>
              <a:t>. (i.e. physical access controls &amp; insured for liability)</a:t>
            </a:r>
          </a:p>
          <a:p>
            <a:pPr lvl="1">
              <a:lnSpc>
                <a:spcPct val="90000"/>
              </a:lnSpc>
              <a:buClr>
                <a:srgbClr val="003399"/>
              </a:buClr>
            </a:pPr>
            <a:r>
              <a:rPr lang="en-US" sz="1800" dirty="0"/>
              <a:t>Defined </a:t>
            </a:r>
            <a:r>
              <a:rPr lang="en-US" sz="1800" u="sng" dirty="0">
                <a:solidFill>
                  <a:srgbClr val="FF6600"/>
                </a:solidFill>
              </a:rPr>
              <a:t>handling procedure</a:t>
            </a:r>
            <a:r>
              <a:rPr lang="en-US" sz="1800" dirty="0"/>
              <a:t>. (i.e. access controls &amp; inventory controls for integrity &amp; accountability)</a:t>
            </a:r>
          </a:p>
          <a:p>
            <a:pPr lvl="1">
              <a:lnSpc>
                <a:spcPct val="90000"/>
              </a:lnSpc>
              <a:buClr>
                <a:srgbClr val="003399"/>
              </a:buClr>
            </a:pPr>
            <a:r>
              <a:rPr lang="en-US" sz="1800" u="sng" dirty="0">
                <a:solidFill>
                  <a:srgbClr val="FF6600"/>
                </a:solidFill>
              </a:rPr>
              <a:t>Transport availability</a:t>
            </a:r>
            <a:r>
              <a:rPr lang="en-US" sz="1800" dirty="0"/>
              <a:t>. (i.e. 24/7 in case of an emergency)</a:t>
            </a:r>
          </a:p>
          <a:p>
            <a:pPr>
              <a:lnSpc>
                <a:spcPct val="90000"/>
              </a:lnSpc>
              <a:buClr>
                <a:srgbClr val="003399"/>
              </a:buClr>
            </a:pPr>
            <a:r>
              <a:rPr lang="en-US" sz="2000" u="sng" dirty="0">
                <a:solidFill>
                  <a:srgbClr val="FF6600"/>
                </a:solidFill>
              </a:rPr>
              <a:t>Personnel</a:t>
            </a:r>
          </a:p>
          <a:p>
            <a:pPr lvl="1">
              <a:lnSpc>
                <a:spcPct val="90000"/>
              </a:lnSpc>
              <a:buClr>
                <a:srgbClr val="003399"/>
              </a:buClr>
            </a:pPr>
            <a:r>
              <a:rPr lang="en-US" sz="1800" dirty="0"/>
              <a:t>Knowledgeable </a:t>
            </a:r>
            <a:r>
              <a:rPr lang="en-US" sz="1800" u="sng" dirty="0">
                <a:solidFill>
                  <a:srgbClr val="FF6600"/>
                </a:solidFill>
              </a:rPr>
              <a:t>personnel</a:t>
            </a:r>
            <a:r>
              <a:rPr lang="en-US" sz="1800" dirty="0"/>
              <a:t> with </a:t>
            </a:r>
            <a:r>
              <a:rPr lang="en-US" sz="1800" u="sng" dirty="0">
                <a:solidFill>
                  <a:srgbClr val="FF6600"/>
                </a:solidFill>
              </a:rPr>
              <a:t>appropriate security clearances</a:t>
            </a:r>
            <a:r>
              <a:rPr lang="en-US" sz="1800" dirty="0"/>
              <a:t>, and </a:t>
            </a:r>
            <a:r>
              <a:rPr lang="en-US" sz="1800" u="sng" dirty="0">
                <a:solidFill>
                  <a:srgbClr val="FF6600"/>
                </a:solidFill>
              </a:rPr>
              <a:t>background checks</a:t>
            </a:r>
            <a:r>
              <a:rPr lang="en-US" sz="1800" dirty="0"/>
              <a:t>, etc.</a:t>
            </a:r>
          </a:p>
          <a:p>
            <a:pPr lvl="1">
              <a:lnSpc>
                <a:spcPct val="90000"/>
              </a:lnSpc>
              <a:buClr>
                <a:srgbClr val="003399"/>
              </a:buClr>
            </a:pPr>
            <a:r>
              <a:rPr lang="en-US" sz="1800" dirty="0"/>
              <a:t>Follow </a:t>
            </a:r>
            <a:r>
              <a:rPr lang="en-US" sz="1800" u="sng" dirty="0">
                <a:solidFill>
                  <a:srgbClr val="FF6600"/>
                </a:solidFill>
              </a:rPr>
              <a:t>handling security procedure</a:t>
            </a:r>
            <a:r>
              <a:rPr lang="en-US" sz="1800" dirty="0"/>
              <a:t>.</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0593AA35-ACB3-4CDE-9972-1FEBFF449F89}" type="slidenum">
              <a:rPr lang="en-US"/>
              <a:pPr/>
              <a:t>47</a:t>
            </a:fld>
            <a:r>
              <a:rPr lang="en-US" dirty="0"/>
              <a:t> -</a:t>
            </a:r>
          </a:p>
        </p:txBody>
      </p:sp>
      <p:sp>
        <p:nvSpPr>
          <p:cNvPr id="631810" name="Rectangle 2"/>
          <p:cNvSpPr>
            <a:spLocks noGrp="1" noChangeArrowheads="1"/>
          </p:cNvSpPr>
          <p:nvPr>
            <p:ph type="title"/>
          </p:nvPr>
        </p:nvSpPr>
        <p:spPr/>
        <p:txBody>
          <a:bodyPr/>
          <a:lstStyle/>
          <a:p>
            <a:r>
              <a:rPr lang="en-US" sz="1200" dirty="0" smtClean="0"/>
              <a:t>Phase </a:t>
            </a:r>
            <a:r>
              <a:rPr lang="en-US" sz="1200" dirty="0"/>
              <a:t>III: </a:t>
            </a:r>
            <a:r>
              <a:rPr lang="en-US" sz="1200" dirty="0" smtClean="0"/>
              <a:t>Disaster Recovery Strategy </a:t>
            </a:r>
            <a:r>
              <a:rPr lang="en-US" dirty="0" smtClean="0"/>
              <a:t/>
            </a:r>
            <a:br>
              <a:rPr lang="en-US" dirty="0" smtClean="0"/>
            </a:br>
            <a:r>
              <a:rPr lang="en-US" dirty="0" smtClean="0"/>
              <a:t>Data Recovery</a:t>
            </a:r>
            <a:endParaRPr lang="en-US" dirty="0"/>
          </a:p>
        </p:txBody>
      </p:sp>
      <p:sp>
        <p:nvSpPr>
          <p:cNvPr id="631811" name="Rectangle 3"/>
          <p:cNvSpPr>
            <a:spLocks noGrp="1" noChangeArrowheads="1"/>
          </p:cNvSpPr>
          <p:nvPr>
            <p:ph type="body" idx="1"/>
          </p:nvPr>
        </p:nvSpPr>
        <p:spPr/>
        <p:txBody>
          <a:bodyPr/>
          <a:lstStyle/>
          <a:p>
            <a:pPr>
              <a:buClr>
                <a:srgbClr val="003399"/>
              </a:buClr>
            </a:pPr>
            <a:r>
              <a:rPr lang="en-US" u="sng" dirty="0">
                <a:solidFill>
                  <a:srgbClr val="FF6600"/>
                </a:solidFill>
              </a:rPr>
              <a:t>Standby services</a:t>
            </a:r>
            <a:r>
              <a:rPr lang="en-US" dirty="0"/>
              <a:t> represent the operation of critical operating systems and applications at an alternate site when called upon.</a:t>
            </a:r>
          </a:p>
          <a:p>
            <a:pPr>
              <a:buClr>
                <a:srgbClr val="003399"/>
              </a:buClr>
            </a:pPr>
            <a:r>
              <a:rPr lang="en-US" u="sng" dirty="0">
                <a:solidFill>
                  <a:srgbClr val="FF6600"/>
                </a:solidFill>
              </a:rPr>
              <a:t>Software escrow</a:t>
            </a:r>
            <a:r>
              <a:rPr lang="en-US" dirty="0"/>
              <a:t> is when a vendor places a copy of critical source code with a trusted 3</a:t>
            </a:r>
            <a:r>
              <a:rPr lang="en-US" baseline="30000" dirty="0"/>
              <a:t>rd</a:t>
            </a:r>
            <a:r>
              <a:rPr lang="en-US" dirty="0"/>
              <a:t> party so that it can be obtained in the event that the vendor goes out of business.</a:t>
            </a:r>
          </a:p>
          <a:p>
            <a:pPr>
              <a:buClr>
                <a:srgbClr val="003399"/>
              </a:buClr>
            </a:pPr>
            <a:r>
              <a:rPr lang="en-US" u="sng" dirty="0">
                <a:solidFill>
                  <a:srgbClr val="FF6600"/>
                </a:solidFill>
              </a:rPr>
              <a:t>Recovery management</a:t>
            </a:r>
            <a:r>
              <a:rPr lang="en-US" dirty="0"/>
              <a:t> is a part of </a:t>
            </a:r>
            <a:r>
              <a:rPr lang="en-US" u="sng" dirty="0">
                <a:solidFill>
                  <a:srgbClr val="FF6600"/>
                </a:solidFill>
              </a:rPr>
              <a:t>coordinated execution of data recoveries</a:t>
            </a:r>
            <a:r>
              <a:rPr lang="en-US" dirty="0"/>
              <a:t> in a controlled manner. </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113A2D64-76A3-4FA6-AF9D-1F020ED4F676}" type="slidenum">
              <a:rPr lang="en-US"/>
              <a:pPr/>
              <a:t>48</a:t>
            </a:fld>
            <a:r>
              <a:rPr lang="en-US" dirty="0"/>
              <a:t> -</a:t>
            </a:r>
          </a:p>
        </p:txBody>
      </p:sp>
      <p:sp>
        <p:nvSpPr>
          <p:cNvPr id="642050" name="Rectangle 2"/>
          <p:cNvSpPr>
            <a:spLocks noGrp="1" noChangeArrowheads="1"/>
          </p:cNvSpPr>
          <p:nvPr>
            <p:ph type="title"/>
          </p:nvPr>
        </p:nvSpPr>
        <p:spPr/>
        <p:txBody>
          <a:bodyPr/>
          <a:lstStyle/>
          <a:p>
            <a:r>
              <a:rPr lang="en-US" sz="1200" dirty="0" smtClean="0"/>
              <a:t>Phase III: Disaster Recovery Strategy</a:t>
            </a:r>
            <a:r>
              <a:rPr lang="en-US" dirty="0" smtClean="0"/>
              <a:t/>
            </a:r>
            <a:br>
              <a:rPr lang="en-US" dirty="0" smtClean="0"/>
            </a:br>
            <a:r>
              <a:rPr lang="en-US" dirty="0" smtClean="0"/>
              <a:t>Leaving the Primary Site…</a:t>
            </a:r>
            <a:endParaRPr lang="en-US" dirty="0"/>
          </a:p>
        </p:txBody>
      </p:sp>
      <p:sp>
        <p:nvSpPr>
          <p:cNvPr id="642051" name="Rectangle 3"/>
          <p:cNvSpPr>
            <a:spLocks noGrp="1" noChangeArrowheads="1"/>
          </p:cNvSpPr>
          <p:nvPr>
            <p:ph type="body" idx="1"/>
          </p:nvPr>
        </p:nvSpPr>
        <p:spPr/>
        <p:txBody>
          <a:bodyPr/>
          <a:lstStyle/>
          <a:p>
            <a:pPr>
              <a:lnSpc>
                <a:spcPct val="80000"/>
              </a:lnSpc>
              <a:buFontTx/>
              <a:buNone/>
            </a:pPr>
            <a:r>
              <a:rPr lang="en-US" dirty="0" smtClean="0"/>
              <a:t>Business Recovery Operations</a:t>
            </a:r>
            <a:endParaRPr lang="en-US" dirty="0"/>
          </a:p>
          <a:p>
            <a:pPr>
              <a:lnSpc>
                <a:spcPct val="80000"/>
              </a:lnSpc>
            </a:pPr>
            <a:r>
              <a:rPr lang="en-US" sz="2000" dirty="0" smtClean="0"/>
              <a:t>Understand the severity of “disaster”</a:t>
            </a:r>
          </a:p>
          <a:p>
            <a:pPr>
              <a:lnSpc>
                <a:spcPct val="80000"/>
              </a:lnSpc>
            </a:pPr>
            <a:r>
              <a:rPr lang="en-US" sz="2000" dirty="0" smtClean="0"/>
              <a:t>Coordinate the BCP (/ crisis) team</a:t>
            </a:r>
          </a:p>
          <a:p>
            <a:pPr>
              <a:lnSpc>
                <a:spcPct val="80000"/>
              </a:lnSpc>
            </a:pPr>
            <a:r>
              <a:rPr lang="en-US" sz="2000" dirty="0" smtClean="0"/>
              <a:t>Execute the BCP according to the “disaster” :</a:t>
            </a:r>
          </a:p>
          <a:p>
            <a:pPr lvl="1">
              <a:lnSpc>
                <a:spcPct val="80000"/>
              </a:lnSpc>
            </a:pPr>
            <a:r>
              <a:rPr lang="en-US" sz="1400" dirty="0" smtClean="0"/>
              <a:t>Business recovery, </a:t>
            </a:r>
          </a:p>
          <a:p>
            <a:pPr lvl="1">
              <a:lnSpc>
                <a:spcPct val="80000"/>
              </a:lnSpc>
            </a:pPr>
            <a:r>
              <a:rPr lang="en-US" sz="1400" dirty="0" smtClean="0"/>
              <a:t>Facility &amp; supply recovery,</a:t>
            </a:r>
          </a:p>
          <a:p>
            <a:pPr lvl="1">
              <a:lnSpc>
                <a:spcPct val="80000"/>
              </a:lnSpc>
            </a:pPr>
            <a:r>
              <a:rPr lang="en-US" sz="1400" dirty="0" smtClean="0"/>
              <a:t>User recovery,</a:t>
            </a:r>
          </a:p>
          <a:p>
            <a:pPr lvl="1">
              <a:lnSpc>
                <a:spcPct val="80000"/>
              </a:lnSpc>
            </a:pPr>
            <a:r>
              <a:rPr lang="en-US" sz="1400" dirty="0" smtClean="0"/>
              <a:t>Technical recovery,</a:t>
            </a:r>
          </a:p>
          <a:p>
            <a:pPr lvl="1">
              <a:lnSpc>
                <a:spcPct val="80000"/>
              </a:lnSpc>
            </a:pPr>
            <a:r>
              <a:rPr lang="en-US" sz="1400" dirty="0" smtClean="0"/>
              <a:t>Data recovery</a:t>
            </a:r>
          </a:p>
          <a:p>
            <a:pPr>
              <a:lnSpc>
                <a:spcPct val="80000"/>
              </a:lnSpc>
            </a:pPr>
            <a:r>
              <a:rPr lang="en-US" sz="1800" dirty="0" smtClean="0"/>
              <a:t>and the approved plan of actions:</a:t>
            </a:r>
          </a:p>
          <a:p>
            <a:pPr lvl="1">
              <a:lnSpc>
                <a:spcPct val="80000"/>
              </a:lnSpc>
            </a:pPr>
            <a:r>
              <a:rPr lang="en-US" sz="1400" dirty="0" smtClean="0"/>
              <a:t>Business Resumption Plan</a:t>
            </a:r>
          </a:p>
          <a:p>
            <a:pPr lvl="1">
              <a:lnSpc>
                <a:spcPct val="80000"/>
              </a:lnSpc>
            </a:pPr>
            <a:r>
              <a:rPr lang="en-US" sz="1400" dirty="0" smtClean="0"/>
              <a:t>IT Contingency Plan</a:t>
            </a:r>
          </a:p>
          <a:p>
            <a:pPr lvl="1">
              <a:lnSpc>
                <a:spcPct val="80000"/>
              </a:lnSpc>
            </a:pPr>
            <a:r>
              <a:rPr lang="en-US" sz="1400" dirty="0" smtClean="0"/>
              <a:t>Crisis Communications Plan</a:t>
            </a:r>
          </a:p>
          <a:p>
            <a:pPr lvl="1">
              <a:lnSpc>
                <a:spcPct val="80000"/>
              </a:lnSpc>
            </a:pPr>
            <a:r>
              <a:rPr lang="en-US" sz="1400" dirty="0" smtClean="0"/>
              <a:t>Cyber Incident Response Plan</a:t>
            </a:r>
          </a:p>
          <a:p>
            <a:pPr lvl="1">
              <a:lnSpc>
                <a:spcPct val="80000"/>
              </a:lnSpc>
            </a:pPr>
            <a:r>
              <a:rPr lang="en-US" sz="1400" dirty="0" smtClean="0"/>
              <a:t>Disaster Recovery Plan</a:t>
            </a:r>
          </a:p>
          <a:p>
            <a:pPr>
              <a:lnSpc>
                <a:spcPct val="80000"/>
              </a:lnSpc>
            </a:pPr>
            <a:r>
              <a:rPr lang="en-US" sz="2000" dirty="0" smtClean="0"/>
              <a:t>Communicate the crisis</a:t>
            </a:r>
          </a:p>
          <a:p>
            <a:pPr lvl="1">
              <a:lnSpc>
                <a:spcPct val="80000"/>
              </a:lnSpc>
            </a:pPr>
            <a:r>
              <a:rPr lang="en-US" sz="1600" dirty="0" smtClean="0"/>
              <a:t>Crisis Communications Plan</a:t>
            </a:r>
          </a:p>
          <a:p>
            <a:pPr>
              <a:lnSpc>
                <a:spcPct val="80000"/>
              </a:lnSpc>
            </a:pPr>
            <a:r>
              <a:rPr lang="en-US" sz="2000" dirty="0" smtClean="0"/>
              <a:t>Secure the primary site</a:t>
            </a:r>
          </a:p>
          <a:p>
            <a:pPr>
              <a:lnSpc>
                <a:spcPct val="80000"/>
              </a:lnSpc>
            </a:pPr>
            <a:endParaRPr lang="en-US" sz="2000" dirty="0" smtClean="0"/>
          </a:p>
          <a:p>
            <a:pPr>
              <a:lnSpc>
                <a:spcPct val="80000"/>
              </a:lnSpc>
            </a:pPr>
            <a:endParaRPr lang="en-US" sz="2000" dirty="0" smtClean="0"/>
          </a:p>
        </p:txBody>
      </p:sp>
      <p:sp>
        <p:nvSpPr>
          <p:cNvPr id="7" name="Text Box 4"/>
          <p:cNvSpPr txBox="1">
            <a:spLocks noChangeArrowheads="1"/>
          </p:cNvSpPr>
          <p:nvPr/>
        </p:nvSpPr>
        <p:spPr bwMode="auto">
          <a:xfrm>
            <a:off x="3810000" y="6428601"/>
            <a:ext cx="3781805"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smtClean="0">
                <a:solidFill>
                  <a:srgbClr val="003399"/>
                </a:solidFill>
              </a:rPr>
              <a:t>CISSP Certification All-in-One Exam Guide</a:t>
            </a:r>
            <a:r>
              <a:rPr lang="en-US" sz="1000" dirty="0" smtClean="0">
                <a:solidFill>
                  <a:srgbClr val="003399"/>
                </a:solidFill>
              </a:rPr>
              <a:t>, 4</a:t>
            </a:r>
            <a:r>
              <a:rPr lang="en-US" sz="1000" baseline="30000" dirty="0" smtClean="0">
                <a:solidFill>
                  <a:srgbClr val="003399"/>
                </a:solidFill>
              </a:rPr>
              <a:t>th</a:t>
            </a:r>
            <a:r>
              <a:rPr lang="en-US" sz="1000" dirty="0" smtClean="0">
                <a:solidFill>
                  <a:srgbClr val="003399"/>
                </a:solidFill>
              </a:rPr>
              <a:t> Ed. </a:t>
            </a:r>
            <a:endParaRPr lang="en-US" sz="1000"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113A2D64-76A3-4FA6-AF9D-1F020ED4F676}" type="slidenum">
              <a:rPr lang="en-US"/>
              <a:pPr/>
              <a:t>49</a:t>
            </a:fld>
            <a:r>
              <a:rPr lang="en-US" dirty="0"/>
              <a:t> -</a:t>
            </a:r>
          </a:p>
        </p:txBody>
      </p:sp>
      <p:sp>
        <p:nvSpPr>
          <p:cNvPr id="642050" name="Rectangle 2"/>
          <p:cNvSpPr>
            <a:spLocks noGrp="1" noChangeArrowheads="1"/>
          </p:cNvSpPr>
          <p:nvPr>
            <p:ph type="title"/>
          </p:nvPr>
        </p:nvSpPr>
        <p:spPr/>
        <p:txBody>
          <a:bodyPr/>
          <a:lstStyle/>
          <a:p>
            <a:r>
              <a:rPr lang="en-US" sz="1200" dirty="0" smtClean="0"/>
              <a:t>Phase III: Disaster Recovery Strategy</a:t>
            </a:r>
            <a:r>
              <a:rPr lang="en-US" dirty="0" smtClean="0"/>
              <a:t/>
            </a:r>
            <a:br>
              <a:rPr lang="en-US" dirty="0" smtClean="0"/>
            </a:br>
            <a:r>
              <a:rPr lang="en-US" dirty="0" smtClean="0"/>
              <a:t>Returning to the Primary Site…</a:t>
            </a:r>
            <a:endParaRPr lang="en-US" dirty="0"/>
          </a:p>
        </p:txBody>
      </p:sp>
      <p:sp>
        <p:nvSpPr>
          <p:cNvPr id="642051" name="Rectangle 3"/>
          <p:cNvSpPr>
            <a:spLocks noGrp="1" noChangeArrowheads="1"/>
          </p:cNvSpPr>
          <p:nvPr>
            <p:ph type="body" idx="1"/>
          </p:nvPr>
        </p:nvSpPr>
        <p:spPr/>
        <p:txBody>
          <a:bodyPr/>
          <a:lstStyle/>
          <a:p>
            <a:pPr>
              <a:lnSpc>
                <a:spcPct val="80000"/>
              </a:lnSpc>
              <a:buFontTx/>
              <a:buNone/>
            </a:pPr>
            <a:r>
              <a:rPr lang="en-US" dirty="0" smtClean="0"/>
              <a:t>Restoration Operations</a:t>
            </a:r>
            <a:endParaRPr lang="en-US" dirty="0"/>
          </a:p>
          <a:p>
            <a:pPr>
              <a:lnSpc>
                <a:spcPct val="80000"/>
              </a:lnSpc>
            </a:pPr>
            <a:r>
              <a:rPr lang="en-US" sz="2000" dirty="0"/>
              <a:t>Complete a detailed assessment of all damage.</a:t>
            </a:r>
          </a:p>
          <a:p>
            <a:pPr>
              <a:lnSpc>
                <a:spcPct val="80000"/>
              </a:lnSpc>
            </a:pPr>
            <a:r>
              <a:rPr lang="en-US" sz="2000" dirty="0"/>
              <a:t>Review insurance policies and document information, as needed and coordinate with insurance company.</a:t>
            </a:r>
          </a:p>
          <a:p>
            <a:pPr>
              <a:lnSpc>
                <a:spcPct val="80000"/>
              </a:lnSpc>
              <a:buClr>
                <a:srgbClr val="003399"/>
              </a:buClr>
            </a:pPr>
            <a:r>
              <a:rPr lang="en-US" sz="2000" dirty="0"/>
              <a:t>Contact restoration service contractors to salvage or disposal of damaged equipment, and procure new equipment.</a:t>
            </a:r>
          </a:p>
          <a:p>
            <a:pPr>
              <a:lnSpc>
                <a:spcPct val="80000"/>
              </a:lnSpc>
              <a:buClr>
                <a:srgbClr val="003399"/>
              </a:buClr>
            </a:pPr>
            <a:r>
              <a:rPr lang="en-US" sz="2000" dirty="0"/>
              <a:t>Coordinate activities to have repairs made to the damaged area within the primary site.</a:t>
            </a:r>
          </a:p>
          <a:p>
            <a:pPr>
              <a:lnSpc>
                <a:spcPct val="80000"/>
              </a:lnSpc>
              <a:buClr>
                <a:srgbClr val="003399"/>
              </a:buClr>
            </a:pPr>
            <a:r>
              <a:rPr lang="en-US" sz="2000" dirty="0"/>
              <a:t>Restore the primary site to minimum operating conditions.</a:t>
            </a:r>
          </a:p>
          <a:p>
            <a:pPr lvl="1">
              <a:lnSpc>
                <a:spcPct val="80000"/>
              </a:lnSpc>
              <a:buClr>
                <a:srgbClr val="003399"/>
              </a:buClr>
            </a:pPr>
            <a:r>
              <a:rPr lang="en-US" sz="1800" dirty="0"/>
              <a:t>… reconstruction and restoration of facility (including government inspections)</a:t>
            </a:r>
          </a:p>
          <a:p>
            <a:pPr lvl="1">
              <a:lnSpc>
                <a:spcPct val="80000"/>
              </a:lnSpc>
              <a:buClr>
                <a:srgbClr val="003399"/>
              </a:buClr>
            </a:pPr>
            <a:r>
              <a:rPr lang="en-US" sz="1800" dirty="0"/>
              <a:t>… restore critical infrastructure services (i.e. utilities, water, etc.)</a:t>
            </a:r>
          </a:p>
          <a:p>
            <a:pPr>
              <a:lnSpc>
                <a:spcPct val="80000"/>
              </a:lnSpc>
              <a:buClr>
                <a:srgbClr val="003399"/>
              </a:buClr>
            </a:pPr>
            <a:r>
              <a:rPr lang="en-US" sz="2000" dirty="0"/>
              <a:t>Reactivate physical perimeter security systems (fire, IDS, water, etc.)</a:t>
            </a:r>
          </a:p>
          <a:p>
            <a:pPr>
              <a:lnSpc>
                <a:spcPct val="80000"/>
              </a:lnSpc>
              <a:buClr>
                <a:srgbClr val="003399"/>
              </a:buClr>
            </a:pPr>
            <a:r>
              <a:rPr lang="en-US" sz="2000" dirty="0"/>
              <a:t>Implement and test the IT infrastructure. (i.e. networks, DNS, e-mail, etc.)</a:t>
            </a:r>
          </a:p>
          <a:p>
            <a:pPr>
              <a:lnSpc>
                <a:spcPct val="80000"/>
              </a:lnSpc>
              <a:buClr>
                <a:srgbClr val="003399"/>
              </a:buClr>
            </a:pPr>
            <a:r>
              <a:rPr lang="en-US" sz="2000" dirty="0"/>
              <a:t>Certify the system is ready for operations.</a:t>
            </a:r>
          </a:p>
        </p:txBody>
      </p:sp>
      <p:sp>
        <p:nvSpPr>
          <p:cNvPr id="7" name="Text Box 4"/>
          <p:cNvSpPr txBox="1">
            <a:spLocks noChangeArrowheads="1"/>
          </p:cNvSpPr>
          <p:nvPr/>
        </p:nvSpPr>
        <p:spPr bwMode="auto">
          <a:xfrm>
            <a:off x="3810000" y="6428601"/>
            <a:ext cx="3781805"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smtClean="0">
                <a:solidFill>
                  <a:srgbClr val="003399"/>
                </a:solidFill>
              </a:rPr>
              <a:t>CISSP Certification All-in-One Exam Guide</a:t>
            </a:r>
            <a:r>
              <a:rPr lang="en-US" sz="1000" dirty="0" smtClean="0">
                <a:solidFill>
                  <a:srgbClr val="003399"/>
                </a:solidFill>
              </a:rPr>
              <a:t>, 4</a:t>
            </a:r>
            <a:r>
              <a:rPr lang="en-US" sz="1000" baseline="30000" dirty="0" smtClean="0">
                <a:solidFill>
                  <a:srgbClr val="003399"/>
                </a:solidFill>
              </a:rPr>
              <a:t>th</a:t>
            </a:r>
            <a:r>
              <a:rPr lang="en-US" sz="1000" dirty="0" smtClean="0">
                <a:solidFill>
                  <a:srgbClr val="003399"/>
                </a:solidFill>
              </a:rPr>
              <a:t> Ed. </a:t>
            </a:r>
            <a:endParaRPr lang="en-US" sz="1000"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6F9EAE62-CB00-4EC3-B162-6E6E7CF5B317}" type="slidenum">
              <a:rPr lang="en-US"/>
              <a:pPr/>
              <a:t>5</a:t>
            </a:fld>
            <a:r>
              <a:rPr lang="en-US" dirty="0"/>
              <a:t> -</a:t>
            </a:r>
          </a:p>
        </p:txBody>
      </p:sp>
      <p:sp>
        <p:nvSpPr>
          <p:cNvPr id="560130" name="Rectangle 2"/>
          <p:cNvSpPr>
            <a:spLocks noGrp="1" noChangeArrowheads="1"/>
          </p:cNvSpPr>
          <p:nvPr>
            <p:ph type="title"/>
          </p:nvPr>
        </p:nvSpPr>
        <p:spPr/>
        <p:txBody>
          <a:bodyPr/>
          <a:lstStyle/>
          <a:p>
            <a:r>
              <a:rPr lang="en-US" sz="1200" dirty="0"/>
              <a:t>Topics</a:t>
            </a:r>
            <a:r>
              <a:rPr lang="en-US" dirty="0"/>
              <a:t/>
            </a:r>
            <a:br>
              <a:rPr lang="en-US" dirty="0"/>
            </a:br>
            <a:r>
              <a:rPr lang="en-US" dirty="0"/>
              <a:t>Business Continuity Planning (BCP) Domain</a:t>
            </a:r>
          </a:p>
        </p:txBody>
      </p:sp>
      <p:sp>
        <p:nvSpPr>
          <p:cNvPr id="560131" name="Rectangle 3"/>
          <p:cNvSpPr>
            <a:spLocks noGrp="1" noChangeArrowheads="1"/>
          </p:cNvSpPr>
          <p:nvPr>
            <p:ph type="body" idx="1"/>
          </p:nvPr>
        </p:nvSpPr>
        <p:spPr/>
        <p:txBody>
          <a:bodyPr/>
          <a:lstStyle/>
          <a:p>
            <a:r>
              <a:rPr lang="en-US" dirty="0" smtClean="0"/>
              <a:t>Terms &amp; Definition</a:t>
            </a:r>
          </a:p>
          <a:p>
            <a:r>
              <a:rPr lang="en-US" dirty="0" smtClean="0"/>
              <a:t>Phase I: Project Management and Initiation</a:t>
            </a:r>
          </a:p>
          <a:p>
            <a:r>
              <a:rPr lang="en-US" dirty="0" smtClean="0"/>
              <a:t>Phase II: Business Impact Analysis (BIA)</a:t>
            </a:r>
          </a:p>
          <a:p>
            <a:r>
              <a:rPr lang="en-US" dirty="0" smtClean="0"/>
              <a:t>Phase III: Recovery Strategy</a:t>
            </a:r>
          </a:p>
          <a:p>
            <a:r>
              <a:rPr lang="en-US" dirty="0" smtClean="0"/>
              <a:t>Phase IV: Plan Design &amp; Development</a:t>
            </a:r>
          </a:p>
          <a:p>
            <a:r>
              <a:rPr lang="en-US" dirty="0" smtClean="0"/>
              <a:t>Phase V: Implementation</a:t>
            </a:r>
          </a:p>
          <a:p>
            <a:r>
              <a:rPr lang="en-US" dirty="0" smtClean="0"/>
              <a:t>Phase VI: Testing</a:t>
            </a:r>
          </a:p>
          <a:p>
            <a:r>
              <a:rPr lang="en-US" dirty="0" smtClean="0"/>
              <a:t>Phase VII: Maintenance, Awareness, and Training</a:t>
            </a:r>
            <a:endParaRPr lang="en-US" dirty="0"/>
          </a:p>
        </p:txBody>
      </p:sp>
      <p:sp>
        <p:nvSpPr>
          <p:cNvPr id="560132" name="AutoShape 4"/>
          <p:cNvSpPr>
            <a:spLocks noChangeArrowheads="1"/>
          </p:cNvSpPr>
          <p:nvPr/>
        </p:nvSpPr>
        <p:spPr bwMode="auto">
          <a:xfrm>
            <a:off x="304800" y="1129748"/>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name of a written analysis that states the possible business impact associated with an outage?</a:t>
            </a:r>
          </a:p>
          <a:p>
            <a:pPr lvl="1"/>
            <a:r>
              <a:rPr lang="en-US" dirty="0" smtClean="0"/>
              <a:t>  </a:t>
            </a:r>
          </a:p>
          <a:p>
            <a:endParaRPr lang="en-US" dirty="0" smtClean="0"/>
          </a:p>
          <a:p>
            <a:r>
              <a:rPr lang="en-US" dirty="0" smtClean="0"/>
              <a:t>In order to define the level of recovery effort, one has to define the severity of ____?</a:t>
            </a:r>
          </a:p>
          <a:p>
            <a:pPr lvl="1"/>
            <a:r>
              <a:rPr lang="en-US" dirty="0" smtClean="0"/>
              <a:t> </a:t>
            </a:r>
          </a:p>
          <a:p>
            <a:endParaRPr lang="en-US" dirty="0" smtClean="0"/>
          </a:p>
          <a:p>
            <a:r>
              <a:rPr lang="en-US" dirty="0" smtClean="0"/>
              <a:t>What are the five key elements in recovery strategy?</a:t>
            </a:r>
          </a:p>
          <a:p>
            <a:pPr lvl="1"/>
            <a:r>
              <a:rPr lang="en-US" dirty="0" smtClean="0"/>
              <a:t> </a:t>
            </a:r>
          </a:p>
          <a:p>
            <a:pPr lvl="1"/>
            <a:r>
              <a:rPr lang="en-US" dirty="0" smtClean="0"/>
              <a:t>  </a:t>
            </a:r>
          </a:p>
          <a:p>
            <a:pPr lvl="1"/>
            <a:r>
              <a:rPr lang="en-US" dirty="0" smtClean="0"/>
              <a:t>  </a:t>
            </a:r>
          </a:p>
          <a:p>
            <a:pPr lvl="1"/>
            <a:r>
              <a:rPr lang="en-US" dirty="0" smtClean="0"/>
              <a:t> </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r>
              <a:rPr lang="en-US" dirty="0" smtClean="0"/>
              <a:t>- </a:t>
            </a:r>
            <a:fld id="{FADB9AFE-228E-4798-BB5B-6D7161560761}" type="slidenum">
              <a:rPr lang="en-US" smtClean="0"/>
              <a:pPr/>
              <a:t>50</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name of a written analysis that states the possible business impact associated with an outage?</a:t>
            </a:r>
          </a:p>
          <a:p>
            <a:pPr lvl="1"/>
            <a:r>
              <a:rPr lang="en-US" dirty="0" smtClean="0"/>
              <a:t> </a:t>
            </a:r>
            <a:r>
              <a:rPr lang="en-US" u="sng" dirty="0" smtClean="0">
                <a:solidFill>
                  <a:srgbClr val="FF6600"/>
                </a:solidFill>
              </a:rPr>
              <a:t>Business Impact Analysis (BIA)</a:t>
            </a:r>
          </a:p>
          <a:p>
            <a:endParaRPr lang="en-US" dirty="0" smtClean="0"/>
          </a:p>
          <a:p>
            <a:r>
              <a:rPr lang="en-US" dirty="0" smtClean="0"/>
              <a:t>In order to define the level of recovery effort, one has to define the severity of ____?</a:t>
            </a:r>
          </a:p>
          <a:p>
            <a:pPr lvl="1"/>
            <a:r>
              <a:rPr lang="en-US" u="sng" dirty="0" smtClean="0">
                <a:solidFill>
                  <a:srgbClr val="FF6600"/>
                </a:solidFill>
              </a:rPr>
              <a:t>Disaster</a:t>
            </a:r>
          </a:p>
          <a:p>
            <a:endParaRPr lang="en-US" dirty="0" smtClean="0"/>
          </a:p>
          <a:p>
            <a:r>
              <a:rPr lang="en-US" dirty="0" smtClean="0"/>
              <a:t>What are the five key elements in recovery strategy?</a:t>
            </a:r>
          </a:p>
          <a:p>
            <a:pPr lvl="1"/>
            <a:r>
              <a:rPr lang="en-US" dirty="0" smtClean="0"/>
              <a:t> </a:t>
            </a:r>
            <a:r>
              <a:rPr lang="en-US" u="sng" dirty="0" smtClean="0">
                <a:solidFill>
                  <a:srgbClr val="FF6600"/>
                </a:solidFill>
              </a:rPr>
              <a:t>Business recovery</a:t>
            </a:r>
          </a:p>
          <a:p>
            <a:pPr lvl="1"/>
            <a:r>
              <a:rPr lang="en-US" dirty="0" smtClean="0"/>
              <a:t> </a:t>
            </a:r>
            <a:r>
              <a:rPr lang="en-US" u="sng" dirty="0" smtClean="0">
                <a:solidFill>
                  <a:srgbClr val="FF6600"/>
                </a:solidFill>
              </a:rPr>
              <a:t>Facility &amp; supply recovery</a:t>
            </a:r>
          </a:p>
          <a:p>
            <a:pPr lvl="1"/>
            <a:r>
              <a:rPr lang="en-US" dirty="0" smtClean="0"/>
              <a:t> </a:t>
            </a:r>
            <a:r>
              <a:rPr lang="en-US" u="sng" dirty="0" smtClean="0">
                <a:solidFill>
                  <a:srgbClr val="FF6600"/>
                </a:solidFill>
              </a:rPr>
              <a:t>User recovery</a:t>
            </a:r>
          </a:p>
          <a:p>
            <a:pPr lvl="1"/>
            <a:r>
              <a:rPr lang="en-US" dirty="0" smtClean="0"/>
              <a:t> </a:t>
            </a:r>
            <a:r>
              <a:rPr lang="en-US" u="sng" dirty="0" smtClean="0">
                <a:solidFill>
                  <a:srgbClr val="FF6600"/>
                </a:solidFill>
              </a:rPr>
              <a:t>Technical recovery</a:t>
            </a:r>
          </a:p>
          <a:p>
            <a:pPr lvl="1"/>
            <a:r>
              <a:rPr lang="en-US" dirty="0" smtClean="0"/>
              <a:t> </a:t>
            </a:r>
            <a:r>
              <a:rPr lang="en-US" u="sng" dirty="0" smtClean="0">
                <a:solidFill>
                  <a:srgbClr val="FF6600"/>
                </a:solidFill>
              </a:rPr>
              <a:t>Data recovery</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r>
              <a:rPr lang="en-US" dirty="0" smtClean="0"/>
              <a:t>- </a:t>
            </a:r>
            <a:fld id="{FADB9AFE-228E-4798-BB5B-6D7161560761}" type="slidenum">
              <a:rPr lang="en-US" smtClean="0"/>
              <a:pPr/>
              <a:t>51</a:t>
            </a:fld>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In most cases, who may be the best business recovery partner to enter into a mutual-aid agreement with?</a:t>
            </a:r>
          </a:p>
          <a:p>
            <a:pPr lvl="1"/>
            <a:r>
              <a:rPr lang="en-US" dirty="0" smtClean="0"/>
              <a:t> </a:t>
            </a:r>
          </a:p>
          <a:p>
            <a:endParaRPr lang="en-US" dirty="0" smtClean="0"/>
          </a:p>
          <a:p>
            <a:r>
              <a:rPr lang="en-US" dirty="0" smtClean="0"/>
              <a:t>What is a fully configured computing facility with complete customer required information systems but requires data restoration from backups?</a:t>
            </a:r>
          </a:p>
          <a:p>
            <a:pPr lvl="1"/>
            <a:r>
              <a:rPr lang="en-US" dirty="0" smtClean="0"/>
              <a:t> </a:t>
            </a:r>
          </a:p>
          <a:p>
            <a:endParaRPr lang="en-US" dirty="0" smtClean="0"/>
          </a:p>
          <a:p>
            <a:r>
              <a:rPr lang="en-US" dirty="0" smtClean="0"/>
              <a:t>What is an empty facility that equipped with critical infrastructure services only (e.g., water, electricity, HVAC)</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r>
              <a:rPr lang="en-US" dirty="0" smtClean="0"/>
              <a:t>- </a:t>
            </a:r>
            <a:fld id="{FADB9AFE-228E-4798-BB5B-6D7161560761}" type="slidenum">
              <a:rPr lang="en-US" smtClean="0"/>
              <a:pPr/>
              <a:t>52</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r>
              <a:rPr lang="en-US" dirty="0" smtClean="0"/>
              <a:t>In most cases, who may be the best business recovery partner to enter into a mutual-aid agreement with?</a:t>
            </a:r>
          </a:p>
          <a:p>
            <a:pPr lvl="1"/>
            <a:r>
              <a:rPr lang="en-US" dirty="0" smtClean="0"/>
              <a:t> </a:t>
            </a:r>
            <a:r>
              <a:rPr lang="en-US" u="sng" dirty="0" smtClean="0">
                <a:solidFill>
                  <a:srgbClr val="FF6600"/>
                </a:solidFill>
              </a:rPr>
              <a:t>A company’s subsidiary</a:t>
            </a:r>
          </a:p>
          <a:p>
            <a:endParaRPr lang="en-US" dirty="0" smtClean="0"/>
          </a:p>
          <a:p>
            <a:r>
              <a:rPr lang="en-US" dirty="0" smtClean="0"/>
              <a:t>What is a fully configured computing facility with complete customer required information systems but requires data restoration from backups?</a:t>
            </a:r>
          </a:p>
          <a:p>
            <a:pPr lvl="1"/>
            <a:r>
              <a:rPr lang="en-US" dirty="0" smtClean="0"/>
              <a:t> </a:t>
            </a:r>
            <a:r>
              <a:rPr lang="en-US" u="sng" dirty="0" smtClean="0">
                <a:solidFill>
                  <a:srgbClr val="FF6600"/>
                </a:solidFill>
              </a:rPr>
              <a:t>A “Hot Site”</a:t>
            </a:r>
          </a:p>
          <a:p>
            <a:endParaRPr lang="en-US" dirty="0" smtClean="0"/>
          </a:p>
          <a:p>
            <a:r>
              <a:rPr lang="en-US" dirty="0" smtClean="0"/>
              <a:t>What is an empty facility that equipped with critical infrastructure services only (e.g., water, electricity, HVAC)</a:t>
            </a:r>
          </a:p>
          <a:p>
            <a:pPr lvl="1"/>
            <a:r>
              <a:rPr lang="en-US" dirty="0" smtClean="0"/>
              <a:t> </a:t>
            </a:r>
            <a:r>
              <a:rPr lang="en-US" u="sng" dirty="0" smtClean="0">
                <a:solidFill>
                  <a:srgbClr val="FF6600"/>
                </a:solidFill>
              </a:rPr>
              <a:t>A “Cold Site”</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r>
              <a:rPr lang="en-US" dirty="0" smtClean="0"/>
              <a:t>- </a:t>
            </a:r>
            <a:fld id="{FADB9AFE-228E-4798-BB5B-6D7161560761}" type="slidenum">
              <a:rPr lang="en-US" smtClean="0"/>
              <a:pPr/>
              <a:t>53</a:t>
            </a:fld>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are the three types of data backups?</a:t>
            </a:r>
          </a:p>
          <a:p>
            <a:pPr lvl="1"/>
            <a:r>
              <a:rPr lang="en-US" dirty="0" smtClean="0"/>
              <a:t>  </a:t>
            </a:r>
          </a:p>
          <a:p>
            <a:pPr lvl="1"/>
            <a:r>
              <a:rPr lang="en-US" dirty="0" smtClean="0"/>
              <a:t>  </a:t>
            </a:r>
          </a:p>
          <a:p>
            <a:pPr lvl="1"/>
            <a:r>
              <a:rPr lang="en-US" dirty="0" smtClean="0"/>
              <a:t> </a:t>
            </a:r>
          </a:p>
          <a:p>
            <a:endParaRPr lang="en-US" dirty="0" smtClean="0"/>
          </a:p>
          <a:p>
            <a:r>
              <a:rPr lang="en-US" dirty="0" smtClean="0"/>
              <a:t>What is the name of a software recovery service that involves storage of specialized software in an entrusted 3</a:t>
            </a:r>
            <a:r>
              <a:rPr lang="en-US" baseline="30000" dirty="0" smtClean="0"/>
              <a:t>rd</a:t>
            </a:r>
            <a:r>
              <a:rPr lang="en-US" dirty="0" smtClean="0"/>
              <a:t> party?</a:t>
            </a:r>
          </a:p>
          <a:p>
            <a:pPr lvl="1"/>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dirty="0" smtClean="0"/>
              <a:t>- </a:t>
            </a:r>
            <a:fld id="{FADB9AFE-228E-4798-BB5B-6D7161560761}" type="slidenum">
              <a:rPr lang="en-US" smtClean="0"/>
              <a:pPr/>
              <a:t>54</a:t>
            </a:fld>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What are the three types of data backups?</a:t>
            </a:r>
          </a:p>
          <a:p>
            <a:pPr lvl="1"/>
            <a:r>
              <a:rPr lang="en-US" dirty="0" smtClean="0"/>
              <a:t> </a:t>
            </a:r>
            <a:r>
              <a:rPr lang="en-US" u="sng" dirty="0" smtClean="0">
                <a:solidFill>
                  <a:srgbClr val="FF6600"/>
                </a:solidFill>
              </a:rPr>
              <a:t>Full complete backup</a:t>
            </a:r>
          </a:p>
          <a:p>
            <a:pPr lvl="1"/>
            <a:r>
              <a:rPr lang="en-US" dirty="0" smtClean="0"/>
              <a:t> </a:t>
            </a:r>
            <a:r>
              <a:rPr lang="en-US" u="sng" dirty="0" smtClean="0">
                <a:solidFill>
                  <a:srgbClr val="FF6600"/>
                </a:solidFill>
              </a:rPr>
              <a:t>Incremental backup</a:t>
            </a:r>
          </a:p>
          <a:p>
            <a:pPr lvl="1"/>
            <a:r>
              <a:rPr lang="en-US" dirty="0" smtClean="0"/>
              <a:t> </a:t>
            </a:r>
            <a:r>
              <a:rPr lang="en-US" u="sng" dirty="0" smtClean="0">
                <a:solidFill>
                  <a:srgbClr val="FF6600"/>
                </a:solidFill>
              </a:rPr>
              <a:t>Differential backup</a:t>
            </a:r>
          </a:p>
          <a:p>
            <a:endParaRPr lang="en-US" dirty="0" smtClean="0"/>
          </a:p>
          <a:p>
            <a:r>
              <a:rPr lang="en-US" dirty="0" smtClean="0"/>
              <a:t>What is the name of a software recovery service that involves storage of specialized software in an entrusted 3</a:t>
            </a:r>
            <a:r>
              <a:rPr lang="en-US" baseline="30000" dirty="0" smtClean="0"/>
              <a:t>rd</a:t>
            </a:r>
            <a:r>
              <a:rPr lang="en-US" dirty="0" smtClean="0"/>
              <a:t> party?</a:t>
            </a:r>
          </a:p>
          <a:p>
            <a:pPr lvl="1"/>
            <a:r>
              <a:rPr lang="en-US" dirty="0" smtClean="0"/>
              <a:t> </a:t>
            </a:r>
            <a:r>
              <a:rPr lang="en-US" u="sng" dirty="0" smtClean="0">
                <a:solidFill>
                  <a:srgbClr val="FF6600"/>
                </a:solidFill>
              </a:rPr>
              <a:t>Software escrow service</a:t>
            </a:r>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dirty="0" smtClean="0"/>
              <a:t>- </a:t>
            </a:r>
            <a:fld id="{FADB9AFE-228E-4798-BB5B-6D7161560761}" type="slidenum">
              <a:rPr lang="en-US" smtClean="0"/>
              <a:pPr/>
              <a:t>55</a:t>
            </a:fld>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9D32F1F2-F1B7-4569-98EE-E3FEAA5675B3}" type="slidenum">
              <a:rPr lang="en-US"/>
              <a:pPr/>
              <a:t>56</a:t>
            </a:fld>
            <a:r>
              <a:rPr lang="en-US" dirty="0"/>
              <a:t> -</a:t>
            </a:r>
          </a:p>
        </p:txBody>
      </p:sp>
      <p:sp>
        <p:nvSpPr>
          <p:cNvPr id="633858" name="Rectangle 2"/>
          <p:cNvSpPr>
            <a:spLocks noGrp="1" noChangeArrowheads="1"/>
          </p:cNvSpPr>
          <p:nvPr>
            <p:ph type="title"/>
          </p:nvPr>
        </p:nvSpPr>
        <p:spPr/>
        <p:txBody>
          <a:bodyPr/>
          <a:lstStyle/>
          <a:p>
            <a:r>
              <a:rPr lang="en-US" sz="1200" dirty="0"/>
              <a:t>Topics</a:t>
            </a:r>
            <a:r>
              <a:rPr lang="en-US" dirty="0"/>
              <a:t/>
            </a:r>
            <a:br>
              <a:rPr lang="en-US" dirty="0"/>
            </a:br>
            <a:r>
              <a:rPr lang="en-US" dirty="0"/>
              <a:t>Business Continuity Planning (BCP) Domain</a:t>
            </a:r>
          </a:p>
        </p:txBody>
      </p:sp>
      <p:sp>
        <p:nvSpPr>
          <p:cNvPr id="633859" name="Rectangle 3"/>
          <p:cNvSpPr>
            <a:spLocks noGrp="1" noChangeArrowheads="1"/>
          </p:cNvSpPr>
          <p:nvPr>
            <p:ph type="body" idx="1"/>
          </p:nvPr>
        </p:nvSpPr>
        <p:spPr/>
        <p:txBody>
          <a:bodyPr/>
          <a:lstStyle/>
          <a:p>
            <a:r>
              <a:rPr lang="en-US" dirty="0" smtClean="0"/>
              <a:t>Terms &amp; Definition</a:t>
            </a:r>
          </a:p>
          <a:p>
            <a:r>
              <a:rPr lang="en-US" dirty="0" smtClean="0"/>
              <a:t>Phase I: Project Management and Initiation</a:t>
            </a:r>
          </a:p>
          <a:p>
            <a:r>
              <a:rPr lang="en-US" dirty="0" smtClean="0"/>
              <a:t>Phase II: Business Impact Analysis (BIA)</a:t>
            </a:r>
          </a:p>
          <a:p>
            <a:r>
              <a:rPr lang="en-US" dirty="0" smtClean="0"/>
              <a:t>Phase III: Recovery Strategy</a:t>
            </a:r>
          </a:p>
          <a:p>
            <a:r>
              <a:rPr lang="en-US" dirty="0" smtClean="0"/>
              <a:t>Phase IV: Plan Design &amp; Development</a:t>
            </a:r>
          </a:p>
          <a:p>
            <a:r>
              <a:rPr lang="en-US" dirty="0" smtClean="0"/>
              <a:t>Phase V: Implementation</a:t>
            </a:r>
          </a:p>
          <a:p>
            <a:r>
              <a:rPr lang="en-US" dirty="0" smtClean="0"/>
              <a:t>Phase VI: Testing</a:t>
            </a:r>
          </a:p>
          <a:p>
            <a:r>
              <a:rPr lang="en-US" dirty="0" smtClean="0"/>
              <a:t>Phase VII: Maintenance, Awareness, and Training</a:t>
            </a:r>
          </a:p>
          <a:p>
            <a:endParaRPr lang="en-US" dirty="0"/>
          </a:p>
          <a:p>
            <a:endParaRPr lang="en-US" dirty="0"/>
          </a:p>
          <a:p>
            <a:endParaRPr lang="en-US" dirty="0"/>
          </a:p>
          <a:p>
            <a:pPr lvl="1"/>
            <a:endParaRPr lang="en-US" dirty="0"/>
          </a:p>
        </p:txBody>
      </p:sp>
      <p:sp>
        <p:nvSpPr>
          <p:cNvPr id="633860" name="AutoShape 4"/>
          <p:cNvSpPr>
            <a:spLocks noChangeArrowheads="1"/>
          </p:cNvSpPr>
          <p:nvPr/>
        </p:nvSpPr>
        <p:spPr bwMode="auto">
          <a:xfrm>
            <a:off x="304800" y="28956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E65E023C-5E80-4612-B3AA-BD9E97648129}" type="slidenum">
              <a:rPr lang="en-US"/>
              <a:pPr/>
              <a:t>57</a:t>
            </a:fld>
            <a:r>
              <a:rPr lang="en-US" dirty="0"/>
              <a:t> -</a:t>
            </a:r>
          </a:p>
        </p:txBody>
      </p:sp>
      <p:sp>
        <p:nvSpPr>
          <p:cNvPr id="635906" name="Rectangle 2"/>
          <p:cNvSpPr>
            <a:spLocks noGrp="1" noChangeArrowheads="1"/>
          </p:cNvSpPr>
          <p:nvPr>
            <p:ph type="title"/>
          </p:nvPr>
        </p:nvSpPr>
        <p:spPr/>
        <p:txBody>
          <a:bodyPr/>
          <a:lstStyle/>
          <a:p>
            <a:r>
              <a:rPr lang="en-US" sz="1200" dirty="0" smtClean="0"/>
              <a:t>Phase </a:t>
            </a:r>
            <a:r>
              <a:rPr lang="en-US" sz="1200" dirty="0"/>
              <a:t>IV: Plan </a:t>
            </a:r>
            <a:r>
              <a:rPr lang="en-US" sz="1200" dirty="0" smtClean="0"/>
              <a:t>Design &amp; Development</a:t>
            </a:r>
            <a:r>
              <a:rPr lang="en-US" dirty="0" smtClean="0"/>
              <a:t/>
            </a:r>
            <a:br>
              <a:rPr lang="en-US" dirty="0" smtClean="0"/>
            </a:br>
            <a:r>
              <a:rPr lang="en-US" dirty="0" smtClean="0"/>
              <a:t>Procedure </a:t>
            </a:r>
            <a:r>
              <a:rPr lang="en-US" sz="1200" dirty="0" smtClean="0"/>
              <a:t>… (1/3)</a:t>
            </a:r>
            <a:endParaRPr lang="en-US" sz="1200" dirty="0"/>
          </a:p>
        </p:txBody>
      </p:sp>
      <p:sp>
        <p:nvSpPr>
          <p:cNvPr id="635907" name="Rectangle 3"/>
          <p:cNvSpPr>
            <a:spLocks noGrp="1" noChangeArrowheads="1"/>
          </p:cNvSpPr>
          <p:nvPr>
            <p:ph type="body" idx="1"/>
          </p:nvPr>
        </p:nvSpPr>
        <p:spPr/>
        <p:txBody>
          <a:bodyPr/>
          <a:lstStyle/>
          <a:p>
            <a:pPr>
              <a:buFontTx/>
              <a:buNone/>
            </a:pPr>
            <a:r>
              <a:rPr lang="en-US" dirty="0"/>
              <a:t>Procedure for developing BCP:</a:t>
            </a:r>
            <a:r>
              <a:rPr lang="en-US" sz="2000" dirty="0"/>
              <a:t> </a:t>
            </a:r>
          </a:p>
          <a:p>
            <a:r>
              <a:rPr lang="en-US" sz="2000" dirty="0"/>
              <a:t>Step 1: Determine </a:t>
            </a:r>
            <a:r>
              <a:rPr lang="en-US" sz="2000" u="sng" dirty="0">
                <a:solidFill>
                  <a:srgbClr val="FF6600"/>
                </a:solidFill>
              </a:rPr>
              <a:t>management concerns &amp; priorities</a:t>
            </a:r>
            <a:r>
              <a:rPr lang="en-US" sz="2000" dirty="0"/>
              <a:t>.</a:t>
            </a:r>
          </a:p>
          <a:p>
            <a:r>
              <a:rPr lang="en-US" sz="2000" dirty="0"/>
              <a:t>Step 2: Determine </a:t>
            </a:r>
            <a:r>
              <a:rPr lang="en-US" sz="2000" u="sng" dirty="0">
                <a:solidFill>
                  <a:srgbClr val="FF6600"/>
                </a:solidFill>
              </a:rPr>
              <a:t>planning scope</a:t>
            </a:r>
            <a:r>
              <a:rPr lang="en-US" sz="2000" dirty="0"/>
              <a:t> such as geographical concerns, organizational issues, and the various recovery functions to be covered in the plan.</a:t>
            </a:r>
          </a:p>
          <a:p>
            <a:r>
              <a:rPr lang="en-US" sz="2000" dirty="0"/>
              <a:t>Step 3: Establish </a:t>
            </a:r>
            <a:r>
              <a:rPr lang="en-US" sz="2000" u="sng" dirty="0">
                <a:solidFill>
                  <a:srgbClr val="FF6600"/>
                </a:solidFill>
              </a:rPr>
              <a:t>outage assumptions</a:t>
            </a:r>
            <a:r>
              <a:rPr lang="en-US" sz="2000" dirty="0"/>
              <a:t>.</a:t>
            </a:r>
          </a:p>
          <a:p>
            <a:r>
              <a:rPr lang="en-US" sz="2000" dirty="0"/>
              <a:t>Step 4: Define </a:t>
            </a:r>
            <a:r>
              <a:rPr lang="en-US" sz="2000" u="sng" dirty="0">
                <a:solidFill>
                  <a:srgbClr val="FF6600"/>
                </a:solidFill>
              </a:rPr>
              <a:t>prevention strategies</a:t>
            </a:r>
            <a:r>
              <a:rPr lang="en-US" sz="2000" dirty="0"/>
              <a:t> for risk management, physical security, information security, insurance coverage, and how to mitigate the emergency.</a:t>
            </a:r>
          </a:p>
          <a:p>
            <a:r>
              <a:rPr lang="en-US" sz="2000" dirty="0"/>
              <a:t>Step 5: Identify </a:t>
            </a:r>
            <a:r>
              <a:rPr lang="en-US" sz="2000" u="sng" dirty="0">
                <a:solidFill>
                  <a:srgbClr val="FF6600"/>
                </a:solidFill>
              </a:rPr>
              <a:t>resumption strategies</a:t>
            </a:r>
            <a:r>
              <a:rPr lang="en-US" sz="2000" dirty="0"/>
              <a:t> for mission critical- and non-mission critical-systems at alternate sites.</a:t>
            </a:r>
          </a:p>
          <a:p>
            <a:r>
              <a:rPr lang="en-US" sz="2000" dirty="0"/>
              <a:t>Step 6: Identify the </a:t>
            </a:r>
            <a:r>
              <a:rPr lang="en-US" sz="2000" u="sng" dirty="0">
                <a:solidFill>
                  <a:srgbClr val="FF6600"/>
                </a:solidFill>
              </a:rPr>
              <a:t>location for the emergency operations</a:t>
            </a:r>
            <a:r>
              <a:rPr lang="en-US" sz="2000" dirty="0"/>
              <a:t> </a:t>
            </a:r>
            <a:r>
              <a:rPr lang="en-US" sz="2000" u="sng" dirty="0">
                <a:solidFill>
                  <a:srgbClr val="FF6600"/>
                </a:solidFill>
              </a:rPr>
              <a:t>center</a:t>
            </a:r>
            <a:r>
              <a:rPr lang="en-US" sz="2000" dirty="0" smtClean="0"/>
              <a:t>/ command </a:t>
            </a:r>
            <a:r>
              <a:rPr lang="en-US" sz="2000" dirty="0"/>
              <a:t>center.</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5E585A12-EC86-4ABE-B90F-C971F05A4C23}" type="slidenum">
              <a:rPr lang="en-US"/>
              <a:pPr/>
              <a:t>58</a:t>
            </a:fld>
            <a:r>
              <a:rPr lang="en-US" dirty="0"/>
              <a:t> -</a:t>
            </a:r>
          </a:p>
        </p:txBody>
      </p:sp>
      <p:sp>
        <p:nvSpPr>
          <p:cNvPr id="637954" name="Rectangle 2"/>
          <p:cNvSpPr>
            <a:spLocks noGrp="1" noChangeArrowheads="1"/>
          </p:cNvSpPr>
          <p:nvPr>
            <p:ph type="title"/>
          </p:nvPr>
        </p:nvSpPr>
        <p:spPr/>
        <p:txBody>
          <a:bodyPr/>
          <a:lstStyle/>
          <a:p>
            <a:r>
              <a:rPr lang="en-US" sz="1200" dirty="0" smtClean="0"/>
              <a:t>Phase IV: Plan Design &amp; Development </a:t>
            </a:r>
            <a:r>
              <a:rPr lang="en-US" sz="1200" dirty="0"/>
              <a:t/>
            </a:r>
            <a:br>
              <a:rPr lang="en-US" sz="1200" dirty="0"/>
            </a:br>
            <a:r>
              <a:rPr lang="en-US" dirty="0" smtClean="0"/>
              <a:t>Procedure </a:t>
            </a:r>
            <a:r>
              <a:rPr lang="en-US" sz="1200" dirty="0" smtClean="0"/>
              <a:t>… (2/3)</a:t>
            </a:r>
            <a:endParaRPr lang="en-US" sz="1200" dirty="0"/>
          </a:p>
        </p:txBody>
      </p:sp>
      <p:sp>
        <p:nvSpPr>
          <p:cNvPr id="637955" name="Rectangle 3"/>
          <p:cNvSpPr>
            <a:spLocks noGrp="1" noChangeArrowheads="1"/>
          </p:cNvSpPr>
          <p:nvPr>
            <p:ph type="body" idx="1"/>
          </p:nvPr>
        </p:nvSpPr>
        <p:spPr/>
        <p:txBody>
          <a:bodyPr/>
          <a:lstStyle/>
          <a:p>
            <a:pPr>
              <a:buFontTx/>
              <a:buNone/>
            </a:pPr>
            <a:r>
              <a:rPr lang="en-US" dirty="0"/>
              <a:t>Procedure for developing BCP: </a:t>
            </a:r>
            <a:r>
              <a:rPr lang="en-US" sz="1200" dirty="0"/>
              <a:t>…(continued)</a:t>
            </a:r>
          </a:p>
          <a:p>
            <a:r>
              <a:rPr lang="en-US" sz="2000" dirty="0"/>
              <a:t>Step 7: Develop </a:t>
            </a:r>
            <a:r>
              <a:rPr lang="en-US" sz="2000" u="sng" dirty="0">
                <a:solidFill>
                  <a:srgbClr val="FF6600"/>
                </a:solidFill>
              </a:rPr>
              <a:t>service function recovery plans</a:t>
            </a:r>
            <a:r>
              <a:rPr lang="en-US" sz="2000" dirty="0"/>
              <a:t>, including information processing, telecommunications, etc.</a:t>
            </a:r>
          </a:p>
          <a:p>
            <a:r>
              <a:rPr lang="en-US" sz="2000" dirty="0"/>
              <a:t>Step 8: Develop </a:t>
            </a:r>
            <a:r>
              <a:rPr lang="en-US" sz="2000" u="sng" dirty="0">
                <a:solidFill>
                  <a:srgbClr val="FF6600"/>
                </a:solidFill>
              </a:rPr>
              <a:t>business function recovery</a:t>
            </a:r>
            <a:r>
              <a:rPr lang="en-US" sz="2000" dirty="0"/>
              <a:t> plans and procedures.</a:t>
            </a:r>
          </a:p>
          <a:p>
            <a:r>
              <a:rPr lang="en-US" sz="2000" dirty="0"/>
              <a:t>Step 9: Develop </a:t>
            </a:r>
            <a:r>
              <a:rPr lang="en-US" sz="2000" u="sng" dirty="0">
                <a:solidFill>
                  <a:srgbClr val="FF6600"/>
                </a:solidFill>
              </a:rPr>
              <a:t>facility recovery plans</a:t>
            </a:r>
            <a:r>
              <a:rPr lang="en-US" sz="2000" dirty="0"/>
              <a:t>.</a:t>
            </a:r>
          </a:p>
          <a:p>
            <a:r>
              <a:rPr lang="en-US" sz="2000" dirty="0"/>
              <a:t>Step 10: Identify the </a:t>
            </a:r>
            <a:r>
              <a:rPr lang="en-US" sz="2000" u="sng" dirty="0">
                <a:solidFill>
                  <a:srgbClr val="FF6600"/>
                </a:solidFill>
              </a:rPr>
              <a:t>response procedures</a:t>
            </a:r>
            <a:r>
              <a:rPr lang="en-US" sz="2000" dirty="0"/>
              <a:t>, including:</a:t>
            </a:r>
          </a:p>
          <a:p>
            <a:pPr lvl="1"/>
            <a:r>
              <a:rPr lang="en-US" sz="1800" dirty="0"/>
              <a:t>Evacuation and safety of personnel</a:t>
            </a:r>
          </a:p>
          <a:p>
            <a:pPr lvl="1"/>
            <a:r>
              <a:rPr lang="en-US" sz="1800" dirty="0"/>
              <a:t>Notification of disaster</a:t>
            </a:r>
          </a:p>
          <a:p>
            <a:pPr lvl="1"/>
            <a:r>
              <a:rPr lang="en-US" sz="1800" dirty="0"/>
              <a:t>Notifying alternate site(s)</a:t>
            </a:r>
          </a:p>
          <a:p>
            <a:pPr lvl="1"/>
            <a:r>
              <a:rPr lang="en-US" sz="1800" dirty="0"/>
              <a:t>Initial damage assessment</a:t>
            </a:r>
          </a:p>
          <a:p>
            <a:pPr lvl="1"/>
            <a:r>
              <a:rPr lang="en-US" sz="1800" dirty="0"/>
              <a:t>Securing home site</a:t>
            </a:r>
          </a:p>
          <a:p>
            <a:pPr lvl="1"/>
            <a:r>
              <a:rPr lang="en-US" sz="1800" dirty="0"/>
              <a:t>Activating recovery teams, and emergency operations center/command center</a:t>
            </a:r>
          </a:p>
          <a:p>
            <a:pPr lvl="1"/>
            <a:r>
              <a:rPr lang="en-US" sz="1800" dirty="0"/>
              <a:t>Relocating to alternate site(s)</a:t>
            </a:r>
            <a:endParaRPr lang="en-US" sz="1600" dirty="0"/>
          </a:p>
          <a:p>
            <a:endParaRPr lang="en-US" sz="1600" dirty="0"/>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EF98B68C-82F7-4331-A54E-458047DBB3E0}" type="slidenum">
              <a:rPr lang="en-US"/>
              <a:pPr/>
              <a:t>59</a:t>
            </a:fld>
            <a:r>
              <a:rPr lang="en-US" dirty="0"/>
              <a:t> -</a:t>
            </a:r>
          </a:p>
        </p:txBody>
      </p:sp>
      <p:sp>
        <p:nvSpPr>
          <p:cNvPr id="640002" name="Rectangle 2"/>
          <p:cNvSpPr>
            <a:spLocks noGrp="1" noChangeArrowheads="1"/>
          </p:cNvSpPr>
          <p:nvPr>
            <p:ph type="title"/>
          </p:nvPr>
        </p:nvSpPr>
        <p:spPr/>
        <p:txBody>
          <a:bodyPr/>
          <a:lstStyle/>
          <a:p>
            <a:r>
              <a:rPr lang="en-US" sz="1200" dirty="0" smtClean="0"/>
              <a:t>Phase IV: Plan Design &amp; Development</a:t>
            </a:r>
            <a:br>
              <a:rPr lang="en-US" sz="1200" dirty="0" smtClean="0"/>
            </a:br>
            <a:r>
              <a:rPr lang="en-US" dirty="0" smtClean="0"/>
              <a:t>Procedure </a:t>
            </a:r>
            <a:r>
              <a:rPr lang="en-US" sz="1200" dirty="0" smtClean="0"/>
              <a:t>… (3/3)</a:t>
            </a:r>
            <a:endParaRPr lang="en-US" sz="1200" dirty="0"/>
          </a:p>
        </p:txBody>
      </p:sp>
      <p:sp>
        <p:nvSpPr>
          <p:cNvPr id="640003" name="Rectangle 3"/>
          <p:cNvSpPr>
            <a:spLocks noGrp="1" noChangeArrowheads="1"/>
          </p:cNvSpPr>
          <p:nvPr>
            <p:ph type="body" idx="1"/>
          </p:nvPr>
        </p:nvSpPr>
        <p:spPr/>
        <p:txBody>
          <a:bodyPr/>
          <a:lstStyle/>
          <a:p>
            <a:pPr>
              <a:buFontTx/>
              <a:buNone/>
            </a:pPr>
            <a:r>
              <a:rPr lang="en-US" dirty="0"/>
              <a:t>Procedure for developing BCP: </a:t>
            </a:r>
            <a:r>
              <a:rPr lang="en-US" sz="1200" dirty="0"/>
              <a:t>…(continued)</a:t>
            </a:r>
            <a:endParaRPr lang="en-US" dirty="0"/>
          </a:p>
          <a:p>
            <a:r>
              <a:rPr lang="en-US" sz="2000" dirty="0"/>
              <a:t>Step 11: </a:t>
            </a:r>
            <a:r>
              <a:rPr lang="en-US" sz="2000" u="sng" dirty="0">
                <a:solidFill>
                  <a:srgbClr val="FF6600"/>
                </a:solidFill>
              </a:rPr>
              <a:t>Gather data</a:t>
            </a:r>
            <a:r>
              <a:rPr lang="en-US" sz="2000" dirty="0"/>
              <a:t> required for plan completion.  </a:t>
            </a:r>
            <a:r>
              <a:rPr lang="en-US" sz="2000" u="sng" dirty="0">
                <a:solidFill>
                  <a:srgbClr val="FF6600"/>
                </a:solidFill>
              </a:rPr>
              <a:t>Develop support service plans</a:t>
            </a:r>
            <a:r>
              <a:rPr lang="en-US" sz="2000" dirty="0"/>
              <a:t>, including human resources, public relations, transportation, facilities, information processing, telecommunications, etc.</a:t>
            </a:r>
          </a:p>
          <a:p>
            <a:r>
              <a:rPr lang="en-US" sz="2000" dirty="0"/>
              <a:t>Step 12: Review and outline how the organization will </a:t>
            </a:r>
            <a:r>
              <a:rPr lang="en-US" sz="2000" u="sng" dirty="0">
                <a:solidFill>
                  <a:srgbClr val="FF6600"/>
                </a:solidFill>
              </a:rPr>
              <a:t>interface with external groups</a:t>
            </a:r>
            <a:r>
              <a:rPr lang="en-US" sz="2000" dirty="0"/>
              <a:t>.</a:t>
            </a:r>
          </a:p>
          <a:p>
            <a:r>
              <a:rPr lang="en-US" sz="2000" dirty="0"/>
              <a:t>Step 13: Review and outline how the organization will cope with </a:t>
            </a:r>
            <a:r>
              <a:rPr lang="en-US" sz="2000" u="sng" dirty="0">
                <a:solidFill>
                  <a:srgbClr val="FF6600"/>
                </a:solidFill>
              </a:rPr>
              <a:t>other complications beyond the actual disaster</a:t>
            </a:r>
            <a:r>
              <a:rPr lang="en-US" sz="2000" dirty="0"/>
              <a:t>.</a:t>
            </a:r>
            <a:endParaRPr lang="en-US" sz="1800" dirty="0"/>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6FA6138C-F9B6-4964-88FC-036932BA5031}" type="slidenum">
              <a:rPr lang="en-US"/>
              <a:pPr/>
              <a:t>6</a:t>
            </a:fld>
            <a:r>
              <a:rPr lang="en-US" dirty="0"/>
              <a:t> -</a:t>
            </a:r>
          </a:p>
        </p:txBody>
      </p:sp>
      <p:sp>
        <p:nvSpPr>
          <p:cNvPr id="562178" name="Rectangle 2"/>
          <p:cNvSpPr>
            <a:spLocks noGrp="1" noChangeArrowheads="1"/>
          </p:cNvSpPr>
          <p:nvPr>
            <p:ph type="title"/>
          </p:nvPr>
        </p:nvSpPr>
        <p:spPr/>
        <p:txBody>
          <a:bodyPr/>
          <a:lstStyle/>
          <a:p>
            <a:r>
              <a:rPr lang="en-US" sz="1200" dirty="0"/>
              <a:t>Terms &amp; Definition</a:t>
            </a:r>
            <a:br>
              <a:rPr lang="en-US" sz="1200" dirty="0"/>
            </a:br>
            <a:r>
              <a:rPr lang="en-US" dirty="0"/>
              <a:t>Business Continuity Planning (BCP)</a:t>
            </a:r>
          </a:p>
        </p:txBody>
      </p:sp>
      <p:sp>
        <p:nvSpPr>
          <p:cNvPr id="562179" name="Rectangle 3"/>
          <p:cNvSpPr>
            <a:spLocks noGrp="1" noChangeArrowheads="1"/>
          </p:cNvSpPr>
          <p:nvPr>
            <p:ph type="body" idx="1"/>
          </p:nvPr>
        </p:nvSpPr>
        <p:spPr/>
        <p:txBody>
          <a:bodyPr/>
          <a:lstStyle/>
          <a:p>
            <a:pPr>
              <a:buClr>
                <a:srgbClr val="003399"/>
              </a:buClr>
            </a:pPr>
            <a:r>
              <a:rPr lang="en-US" u="sng" dirty="0">
                <a:solidFill>
                  <a:srgbClr val="FF6600"/>
                </a:solidFill>
              </a:rPr>
              <a:t>Business continuity planning</a:t>
            </a:r>
            <a:r>
              <a:rPr lang="en-US" dirty="0"/>
              <a:t> (</a:t>
            </a:r>
            <a:r>
              <a:rPr lang="en-US" u="sng" dirty="0">
                <a:solidFill>
                  <a:srgbClr val="FF6600"/>
                </a:solidFill>
              </a:rPr>
              <a:t>BCP</a:t>
            </a:r>
            <a:r>
              <a:rPr lang="en-US" dirty="0"/>
              <a:t>) addresses the </a:t>
            </a:r>
            <a:r>
              <a:rPr lang="en-US" u="sng" dirty="0">
                <a:solidFill>
                  <a:srgbClr val="FF6600"/>
                </a:solidFill>
              </a:rPr>
              <a:t>preservation and recovery of </a:t>
            </a:r>
            <a:r>
              <a:rPr lang="en-US" u="sng" dirty="0" smtClean="0">
                <a:solidFill>
                  <a:srgbClr val="FF6600"/>
                </a:solidFill>
              </a:rPr>
              <a:t>business</a:t>
            </a:r>
            <a:r>
              <a:rPr lang="en-US" dirty="0" smtClean="0"/>
              <a:t> </a:t>
            </a:r>
            <a:r>
              <a:rPr lang="en-US" dirty="0"/>
              <a:t>in the event of outages to normal business operations.</a:t>
            </a:r>
          </a:p>
          <a:p>
            <a:pPr>
              <a:buClr>
                <a:srgbClr val="003399"/>
              </a:buClr>
            </a:pPr>
            <a:r>
              <a:rPr lang="en-US" u="sng" dirty="0">
                <a:solidFill>
                  <a:srgbClr val="FF6600"/>
                </a:solidFill>
              </a:rPr>
              <a:t>Business continuity plan</a:t>
            </a:r>
            <a:r>
              <a:rPr lang="en-US" dirty="0"/>
              <a:t> is an </a:t>
            </a:r>
            <a:r>
              <a:rPr lang="en-US" u="sng" dirty="0">
                <a:solidFill>
                  <a:srgbClr val="FF6600"/>
                </a:solidFill>
              </a:rPr>
              <a:t>approved set of arrangements and procedures</a:t>
            </a:r>
            <a:r>
              <a:rPr lang="en-US" dirty="0"/>
              <a:t> that enables an organization to:</a:t>
            </a:r>
          </a:p>
          <a:p>
            <a:pPr lvl="1">
              <a:buClr>
                <a:srgbClr val="003399"/>
              </a:buClr>
            </a:pPr>
            <a:r>
              <a:rPr lang="en-US" dirty="0"/>
              <a:t>Facilitate the recovery of business operations</a:t>
            </a:r>
          </a:p>
          <a:p>
            <a:pPr lvl="1">
              <a:buClr>
                <a:srgbClr val="003399"/>
              </a:buClr>
            </a:pPr>
            <a:r>
              <a:rPr lang="en-US" dirty="0"/>
              <a:t>Minimize loss</a:t>
            </a:r>
          </a:p>
          <a:p>
            <a:pPr lvl="1">
              <a:buClr>
                <a:srgbClr val="003399"/>
              </a:buClr>
            </a:pPr>
            <a:r>
              <a:rPr lang="en-US" dirty="0"/>
              <a:t>Repair or replace the damaged facilities or components as soon as possible.</a:t>
            </a:r>
          </a:p>
          <a:p>
            <a:pPr>
              <a:buClr>
                <a:srgbClr val="003399"/>
              </a:buClr>
            </a:pPr>
            <a:r>
              <a:rPr lang="en-US" u="sng" dirty="0" smtClean="0">
                <a:solidFill>
                  <a:srgbClr val="FF6600"/>
                </a:solidFill>
              </a:rPr>
              <a:t>Business (/mission) </a:t>
            </a:r>
            <a:r>
              <a:rPr lang="en-US" u="sng" dirty="0">
                <a:solidFill>
                  <a:srgbClr val="FF6600"/>
                </a:solidFill>
              </a:rPr>
              <a:t>impact analysis</a:t>
            </a:r>
            <a:r>
              <a:rPr lang="en-US" dirty="0"/>
              <a:t> (</a:t>
            </a:r>
            <a:r>
              <a:rPr lang="en-US" u="sng" dirty="0">
                <a:solidFill>
                  <a:srgbClr val="FF6600"/>
                </a:solidFill>
              </a:rPr>
              <a:t>BIA</a:t>
            </a:r>
            <a:r>
              <a:rPr lang="en-US" dirty="0"/>
              <a:t>) is the process of determining </a:t>
            </a:r>
            <a:r>
              <a:rPr lang="en-US" u="sng" dirty="0">
                <a:solidFill>
                  <a:srgbClr val="FF6600"/>
                </a:solidFill>
              </a:rPr>
              <a:t>impacts of an IT service disruption</a:t>
            </a:r>
            <a:r>
              <a:rPr lang="en-US" dirty="0"/>
              <a:t> to business operations in terms of </a:t>
            </a:r>
            <a:r>
              <a:rPr lang="en-US" u="sng" dirty="0">
                <a:solidFill>
                  <a:srgbClr val="FF6600"/>
                </a:solidFill>
              </a:rPr>
              <a:t>financial loss</a:t>
            </a:r>
            <a:r>
              <a:rPr lang="en-US" dirty="0"/>
              <a:t>.  BIA is a part of BCP.</a:t>
            </a:r>
          </a:p>
        </p:txBody>
      </p:sp>
      <p:sp>
        <p:nvSpPr>
          <p:cNvPr id="562180"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9D32F1F2-F1B7-4569-98EE-E3FEAA5675B3}" type="slidenum">
              <a:rPr lang="en-US"/>
              <a:pPr/>
              <a:t>60</a:t>
            </a:fld>
            <a:r>
              <a:rPr lang="en-US" dirty="0"/>
              <a:t> -</a:t>
            </a:r>
          </a:p>
        </p:txBody>
      </p:sp>
      <p:sp>
        <p:nvSpPr>
          <p:cNvPr id="633858" name="Rectangle 2"/>
          <p:cNvSpPr>
            <a:spLocks noGrp="1" noChangeArrowheads="1"/>
          </p:cNvSpPr>
          <p:nvPr>
            <p:ph type="title"/>
          </p:nvPr>
        </p:nvSpPr>
        <p:spPr/>
        <p:txBody>
          <a:bodyPr/>
          <a:lstStyle/>
          <a:p>
            <a:r>
              <a:rPr lang="en-US" sz="1200" dirty="0"/>
              <a:t>Topics</a:t>
            </a:r>
            <a:r>
              <a:rPr lang="en-US" dirty="0"/>
              <a:t/>
            </a:r>
            <a:br>
              <a:rPr lang="en-US" dirty="0"/>
            </a:br>
            <a:r>
              <a:rPr lang="en-US" dirty="0"/>
              <a:t>Business Continuity Planning (BCP) Domain</a:t>
            </a:r>
          </a:p>
        </p:txBody>
      </p:sp>
      <p:sp>
        <p:nvSpPr>
          <p:cNvPr id="633859" name="Rectangle 3"/>
          <p:cNvSpPr>
            <a:spLocks noGrp="1" noChangeArrowheads="1"/>
          </p:cNvSpPr>
          <p:nvPr>
            <p:ph type="body" idx="1"/>
          </p:nvPr>
        </p:nvSpPr>
        <p:spPr/>
        <p:txBody>
          <a:bodyPr/>
          <a:lstStyle/>
          <a:p>
            <a:r>
              <a:rPr lang="en-US" dirty="0" smtClean="0"/>
              <a:t>Terms &amp; Definition</a:t>
            </a:r>
          </a:p>
          <a:p>
            <a:r>
              <a:rPr lang="en-US" dirty="0" smtClean="0"/>
              <a:t>Phase I: Project Management and Initiation</a:t>
            </a:r>
          </a:p>
          <a:p>
            <a:r>
              <a:rPr lang="en-US" dirty="0" smtClean="0"/>
              <a:t>Phase II: Business Impact Analysis (BIA)</a:t>
            </a:r>
          </a:p>
          <a:p>
            <a:r>
              <a:rPr lang="en-US" dirty="0" smtClean="0"/>
              <a:t>Phase III: Recovery Strategy</a:t>
            </a:r>
          </a:p>
          <a:p>
            <a:r>
              <a:rPr lang="en-US" dirty="0" smtClean="0"/>
              <a:t>Phase IV: Plan Design &amp; Development</a:t>
            </a:r>
          </a:p>
          <a:p>
            <a:r>
              <a:rPr lang="en-US" dirty="0" smtClean="0"/>
              <a:t>Phase V: Implementation</a:t>
            </a:r>
          </a:p>
          <a:p>
            <a:r>
              <a:rPr lang="en-US" dirty="0" smtClean="0"/>
              <a:t>Phase VI: Testing</a:t>
            </a:r>
          </a:p>
          <a:p>
            <a:r>
              <a:rPr lang="en-US" dirty="0" smtClean="0"/>
              <a:t>Phase VII: Maintenance, Awareness, and Training</a:t>
            </a:r>
          </a:p>
          <a:p>
            <a:endParaRPr lang="en-US" dirty="0"/>
          </a:p>
          <a:p>
            <a:endParaRPr lang="en-US" dirty="0"/>
          </a:p>
          <a:p>
            <a:endParaRPr lang="en-US" dirty="0"/>
          </a:p>
          <a:p>
            <a:pPr lvl="1"/>
            <a:endParaRPr lang="en-US" dirty="0"/>
          </a:p>
        </p:txBody>
      </p:sp>
      <p:sp>
        <p:nvSpPr>
          <p:cNvPr id="633860" name="AutoShape 4"/>
          <p:cNvSpPr>
            <a:spLocks noChangeArrowheads="1"/>
          </p:cNvSpPr>
          <p:nvPr/>
        </p:nvSpPr>
        <p:spPr bwMode="auto">
          <a:xfrm>
            <a:off x="304800" y="3339548"/>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r>
              <a:rPr lang="en-US" sz="1200" dirty="0"/>
              <a:t>Business Continuity Planning (BCP) &amp; Disaster Recovery Planning (DRP) </a:t>
            </a:r>
            <a:br>
              <a:rPr lang="en-US" sz="1200" dirty="0"/>
            </a:br>
            <a:r>
              <a:rPr lang="en-US" dirty="0"/>
              <a:t>Phase </a:t>
            </a:r>
            <a:r>
              <a:rPr lang="en-US" dirty="0" smtClean="0"/>
              <a:t>V</a:t>
            </a:r>
            <a:r>
              <a:rPr lang="en-US" dirty="0"/>
              <a:t>: </a:t>
            </a:r>
            <a:r>
              <a:rPr lang="en-US" dirty="0" smtClean="0"/>
              <a:t>Implementation</a:t>
            </a:r>
            <a:endParaRPr lang="en-US" dirty="0"/>
          </a:p>
        </p:txBody>
      </p:sp>
      <p:sp>
        <p:nvSpPr>
          <p:cNvPr id="7" name="Content Placeholder 6"/>
          <p:cNvSpPr>
            <a:spLocks noGrp="1"/>
          </p:cNvSpPr>
          <p:nvPr>
            <p:ph idx="1"/>
          </p:nvPr>
        </p:nvSpPr>
        <p:spPr/>
        <p:txBody>
          <a:bodyPr/>
          <a:lstStyle/>
          <a:p>
            <a:r>
              <a:rPr lang="en-US" dirty="0" smtClean="0"/>
              <a:t>Execute BCP as an integrated program that consists of…</a:t>
            </a:r>
          </a:p>
          <a:p>
            <a:pPr lvl="1"/>
            <a:r>
              <a:rPr lang="en-US" dirty="0" smtClean="0"/>
              <a:t>Business Resumption Plan</a:t>
            </a:r>
          </a:p>
          <a:p>
            <a:pPr lvl="1"/>
            <a:r>
              <a:rPr lang="en-US" dirty="0" smtClean="0"/>
              <a:t>Continuity of Operations (COOP) Plan</a:t>
            </a:r>
          </a:p>
          <a:p>
            <a:pPr lvl="1"/>
            <a:r>
              <a:rPr lang="en-US" dirty="0" smtClean="0"/>
              <a:t>IT Contingency Plan</a:t>
            </a:r>
          </a:p>
          <a:p>
            <a:pPr lvl="1"/>
            <a:r>
              <a:rPr lang="en-US" dirty="0" smtClean="0"/>
              <a:t>Crisis Communications Plan</a:t>
            </a:r>
          </a:p>
          <a:p>
            <a:pPr lvl="1"/>
            <a:r>
              <a:rPr lang="en-US" dirty="0" smtClean="0"/>
              <a:t>Cyber Incident Response Plan</a:t>
            </a:r>
          </a:p>
          <a:p>
            <a:pPr lvl="1"/>
            <a:r>
              <a:rPr lang="en-US" dirty="0" smtClean="0"/>
              <a:t>Disaster Recovery Plan</a:t>
            </a:r>
          </a:p>
          <a:p>
            <a:pPr lvl="1"/>
            <a:r>
              <a:rPr lang="en-US" dirty="0" smtClean="0"/>
              <a:t>Occupant Emergency Plan</a:t>
            </a:r>
            <a:endParaRPr lang="en-US" dirty="0"/>
          </a:p>
        </p:txBody>
      </p:sp>
      <p:sp>
        <p:nvSpPr>
          <p:cNvPr id="5" name="Slide Number Placeholder 3"/>
          <p:cNvSpPr>
            <a:spLocks noGrp="1"/>
          </p:cNvSpPr>
          <p:nvPr>
            <p:ph type="sldNum" sz="quarter" idx="10"/>
          </p:nvPr>
        </p:nvSpPr>
        <p:spPr/>
        <p:txBody>
          <a:bodyPr/>
          <a:lstStyle/>
          <a:p>
            <a:r>
              <a:rPr lang="en-US" dirty="0"/>
              <a:t>- </a:t>
            </a:r>
            <a:fld id="{113A2D64-76A3-4FA6-AF9D-1F020ED4F676}" type="slidenum">
              <a:rPr lang="en-US"/>
              <a:pPr/>
              <a:t>61</a:t>
            </a:fld>
            <a:r>
              <a:rPr lang="en-US" dirty="0"/>
              <a:t> -</a:t>
            </a:r>
          </a:p>
        </p:txBody>
      </p:sp>
      <p:sp>
        <p:nvSpPr>
          <p:cNvPr id="6" name="Text Box 4"/>
          <p:cNvSpPr txBox="1">
            <a:spLocks noChangeArrowheads="1"/>
          </p:cNvSpPr>
          <p:nvPr/>
        </p:nvSpPr>
        <p:spPr bwMode="auto">
          <a:xfrm>
            <a:off x="3810000" y="6428601"/>
            <a:ext cx="3781805"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smtClean="0">
                <a:solidFill>
                  <a:srgbClr val="003399"/>
                </a:solidFill>
              </a:rPr>
              <a:t>CISSP Certification All-in-One Exam Guide</a:t>
            </a:r>
            <a:r>
              <a:rPr lang="en-US" sz="1000" dirty="0" smtClean="0">
                <a:solidFill>
                  <a:srgbClr val="003399"/>
                </a:solidFill>
              </a:rPr>
              <a:t>, 4</a:t>
            </a:r>
            <a:r>
              <a:rPr lang="en-US" sz="1000" baseline="30000" dirty="0" smtClean="0">
                <a:solidFill>
                  <a:srgbClr val="003399"/>
                </a:solidFill>
              </a:rPr>
              <a:t>th</a:t>
            </a:r>
            <a:r>
              <a:rPr lang="en-US" sz="1000" dirty="0" smtClean="0">
                <a:solidFill>
                  <a:srgbClr val="003399"/>
                </a:solidFill>
              </a:rPr>
              <a:t> Ed. </a:t>
            </a:r>
            <a:endParaRPr lang="en-US" sz="1000"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0370" name="Picture 2"/>
          <p:cNvPicPr>
            <a:picLocks noGrp="1" noChangeAspect="1" noChangeArrowheads="1"/>
          </p:cNvPicPr>
          <p:nvPr>
            <p:ph sz="half" idx="2"/>
          </p:nvPr>
        </p:nvPicPr>
        <p:blipFill>
          <a:blip r:embed="rId3" cstate="print"/>
          <a:srcRect/>
          <a:stretch>
            <a:fillRect/>
          </a:stretch>
        </p:blipFill>
        <p:spPr>
          <a:xfrm>
            <a:off x="1285875" y="2662238"/>
            <a:ext cx="6553200" cy="4119562"/>
          </a:xfrm>
        </p:spPr>
      </p:pic>
      <p:sp>
        <p:nvSpPr>
          <p:cNvPr id="6" name="Slide Number Placeholder 4"/>
          <p:cNvSpPr>
            <a:spLocks noGrp="1"/>
          </p:cNvSpPr>
          <p:nvPr>
            <p:ph type="sldNum" sz="quarter" idx="10"/>
          </p:nvPr>
        </p:nvSpPr>
        <p:spPr/>
        <p:txBody>
          <a:bodyPr/>
          <a:lstStyle/>
          <a:p>
            <a:r>
              <a:rPr lang="en-US" dirty="0"/>
              <a:t>- </a:t>
            </a:r>
            <a:fld id="{34B1DD5E-6A22-4238-9AC4-FCA8F02ACC18}" type="slidenum">
              <a:rPr lang="en-US"/>
              <a:pPr/>
              <a:t>62</a:t>
            </a:fld>
            <a:r>
              <a:rPr lang="en-US" dirty="0"/>
              <a:t> -</a:t>
            </a:r>
          </a:p>
        </p:txBody>
      </p:sp>
      <p:sp>
        <p:nvSpPr>
          <p:cNvPr id="570371" name="Rectangle 3"/>
          <p:cNvSpPr>
            <a:spLocks noGrp="1" noChangeArrowheads="1"/>
          </p:cNvSpPr>
          <p:nvPr>
            <p:ph type="title"/>
          </p:nvPr>
        </p:nvSpPr>
        <p:spPr/>
        <p:txBody>
          <a:bodyPr/>
          <a:lstStyle/>
          <a:p>
            <a:r>
              <a:rPr lang="en-US" sz="1200" dirty="0" smtClean="0"/>
              <a:t>Phase V: Implementation </a:t>
            </a:r>
            <a:r>
              <a:rPr lang="en-US" sz="1200" dirty="0"/>
              <a:t/>
            </a:r>
            <a:br>
              <a:rPr lang="en-US" sz="1200" dirty="0"/>
            </a:br>
            <a:r>
              <a:rPr lang="en-US" dirty="0" smtClean="0"/>
              <a:t>Business Continuity Life Cycle</a:t>
            </a:r>
            <a:endParaRPr lang="en-US" dirty="0"/>
          </a:p>
        </p:txBody>
      </p:sp>
      <p:sp>
        <p:nvSpPr>
          <p:cNvPr id="570372" name="Rectangle 4"/>
          <p:cNvSpPr>
            <a:spLocks noGrp="1" noChangeArrowheads="1"/>
          </p:cNvSpPr>
          <p:nvPr>
            <p:ph type="body" sz="half" idx="1"/>
          </p:nvPr>
        </p:nvSpPr>
        <p:spPr>
          <a:xfrm>
            <a:off x="685800" y="1143000"/>
            <a:ext cx="7772400" cy="1752600"/>
          </a:xfrm>
        </p:spPr>
        <p:txBody>
          <a:bodyPr>
            <a:normAutofit lnSpcReduction="10000"/>
          </a:bodyPr>
          <a:lstStyle/>
          <a:p>
            <a:pPr>
              <a:buClr>
                <a:srgbClr val="003399"/>
              </a:buClr>
            </a:pPr>
            <a:r>
              <a:rPr lang="en-US" u="sng" dirty="0">
                <a:solidFill>
                  <a:srgbClr val="FF6600"/>
                </a:solidFill>
              </a:rPr>
              <a:t>Sustain</a:t>
            </a:r>
            <a:r>
              <a:rPr lang="en-US" dirty="0"/>
              <a:t> business </a:t>
            </a:r>
            <a:r>
              <a:rPr lang="en-US" dirty="0" smtClean="0"/>
              <a:t>operations </a:t>
            </a:r>
            <a:r>
              <a:rPr lang="en-US" sz="1200" dirty="0" smtClean="0"/>
              <a:t>(COOP)</a:t>
            </a:r>
            <a:endParaRPr lang="en-US" sz="1200" dirty="0"/>
          </a:p>
          <a:p>
            <a:pPr>
              <a:buClr>
                <a:srgbClr val="003399"/>
              </a:buClr>
            </a:pPr>
            <a:r>
              <a:rPr lang="en-US" u="sng" dirty="0">
                <a:solidFill>
                  <a:srgbClr val="FF6600"/>
                </a:solidFill>
              </a:rPr>
              <a:t>Recover</a:t>
            </a:r>
            <a:r>
              <a:rPr lang="en-US" dirty="0"/>
              <a:t> / </a:t>
            </a:r>
            <a:r>
              <a:rPr lang="en-US" u="sng" dirty="0">
                <a:solidFill>
                  <a:srgbClr val="FF6600"/>
                </a:solidFill>
              </a:rPr>
              <a:t>resume</a:t>
            </a:r>
            <a:r>
              <a:rPr lang="en-US" dirty="0"/>
              <a:t> business </a:t>
            </a:r>
            <a:r>
              <a:rPr lang="en-US" dirty="0" smtClean="0"/>
              <a:t>operations </a:t>
            </a:r>
            <a:r>
              <a:rPr lang="en-US" sz="1200" dirty="0" smtClean="0"/>
              <a:t>(Business Recovery Plan, Incident Response Plan, IT Contingency Plan, and Disaster Recovery Plan)</a:t>
            </a:r>
            <a:endParaRPr lang="en-US" sz="1200" dirty="0"/>
          </a:p>
          <a:p>
            <a:pPr>
              <a:buClr>
                <a:srgbClr val="003399"/>
              </a:buClr>
            </a:pPr>
            <a:r>
              <a:rPr lang="en-US" u="sng" dirty="0">
                <a:solidFill>
                  <a:srgbClr val="FF6600"/>
                </a:solidFill>
              </a:rPr>
              <a:t>Protect</a:t>
            </a:r>
            <a:r>
              <a:rPr lang="en-US" dirty="0"/>
              <a:t> business assets (People, reputation, and tangible assets</a:t>
            </a:r>
            <a:r>
              <a:rPr lang="en-US" dirty="0" smtClean="0"/>
              <a:t>) </a:t>
            </a:r>
            <a:r>
              <a:rPr lang="en-US" sz="1200" dirty="0" smtClean="0"/>
              <a:t>(Crisis Communications Plan, Occupant Emergency Plan)</a:t>
            </a:r>
            <a:endParaRPr lang="en-US" sz="1200" dirty="0"/>
          </a:p>
        </p:txBody>
      </p:sp>
      <p:sp>
        <p:nvSpPr>
          <p:cNvPr id="7" name="Text Box 4"/>
          <p:cNvSpPr txBox="1">
            <a:spLocks noChangeArrowheads="1"/>
          </p:cNvSpPr>
          <p:nvPr/>
        </p:nvSpPr>
        <p:spPr bwMode="auto">
          <a:xfrm>
            <a:off x="3352800" y="6504801"/>
            <a:ext cx="4344459" cy="246221"/>
          </a:xfrm>
          <a:prstGeom prst="rect">
            <a:avLst/>
          </a:prstGeom>
          <a:noFill/>
          <a:ln w="9525">
            <a:noFill/>
            <a:miter lim="800000"/>
            <a:headEnd/>
            <a:tailEnd/>
          </a:ln>
          <a:effectLst/>
        </p:spPr>
        <p:txBody>
          <a:bodyPr wrap="none">
            <a:spAutoFit/>
          </a:bodyPr>
          <a:lstStyle/>
          <a:p>
            <a:r>
              <a:rPr lang="en-US" sz="1000" b="1" dirty="0" smtClean="0">
                <a:solidFill>
                  <a:srgbClr val="000099"/>
                </a:solidFill>
              </a:rPr>
              <a:t>Reference</a:t>
            </a:r>
            <a:r>
              <a:rPr lang="en-US" sz="1000" dirty="0" smtClean="0">
                <a:solidFill>
                  <a:srgbClr val="000099"/>
                </a:solidFill>
              </a:rPr>
              <a:t>: </a:t>
            </a:r>
            <a:r>
              <a:rPr lang="en-US" sz="1000" dirty="0">
                <a:solidFill>
                  <a:srgbClr val="000099"/>
                </a:solidFill>
              </a:rPr>
              <a:t>NIST SP 800-34, </a:t>
            </a:r>
            <a:r>
              <a:rPr lang="en-US" sz="1000" i="1" dirty="0">
                <a:solidFill>
                  <a:srgbClr val="000099"/>
                </a:solidFill>
              </a:rPr>
              <a:t>Contingency Planning Guide for IT Systems</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FECDC02-AD55-49E9-9352-9E3FAE7D2F9B}" type="slidenum">
              <a:rPr lang="en-US"/>
              <a:pPr/>
              <a:t>63</a:t>
            </a:fld>
            <a:r>
              <a:rPr lang="en-US" dirty="0"/>
              <a:t> -</a:t>
            </a:r>
          </a:p>
        </p:txBody>
      </p:sp>
      <p:sp>
        <p:nvSpPr>
          <p:cNvPr id="644098" name="Rectangle 2"/>
          <p:cNvSpPr>
            <a:spLocks noGrp="1" noChangeArrowheads="1"/>
          </p:cNvSpPr>
          <p:nvPr>
            <p:ph type="title"/>
          </p:nvPr>
        </p:nvSpPr>
        <p:spPr/>
        <p:txBody>
          <a:bodyPr/>
          <a:lstStyle/>
          <a:p>
            <a:r>
              <a:rPr lang="en-US" sz="1200" dirty="0"/>
              <a:t>Topics</a:t>
            </a:r>
            <a:r>
              <a:rPr lang="en-US" dirty="0"/>
              <a:t/>
            </a:r>
            <a:br>
              <a:rPr lang="en-US" dirty="0"/>
            </a:br>
            <a:r>
              <a:rPr lang="en-US" dirty="0"/>
              <a:t>Business Continuity Planning (BCP) Domain</a:t>
            </a:r>
          </a:p>
        </p:txBody>
      </p:sp>
      <p:sp>
        <p:nvSpPr>
          <p:cNvPr id="644099" name="Rectangle 3"/>
          <p:cNvSpPr>
            <a:spLocks noGrp="1" noChangeArrowheads="1"/>
          </p:cNvSpPr>
          <p:nvPr>
            <p:ph type="body" idx="1"/>
          </p:nvPr>
        </p:nvSpPr>
        <p:spPr/>
        <p:txBody>
          <a:bodyPr/>
          <a:lstStyle/>
          <a:p>
            <a:r>
              <a:rPr lang="en-US" dirty="0" smtClean="0"/>
              <a:t>Terms &amp; Definition</a:t>
            </a:r>
          </a:p>
          <a:p>
            <a:r>
              <a:rPr lang="en-US" dirty="0" smtClean="0"/>
              <a:t>BCP Phase I: Project Management and Initiation</a:t>
            </a:r>
          </a:p>
          <a:p>
            <a:r>
              <a:rPr lang="en-US" dirty="0" smtClean="0"/>
              <a:t>BCP Phase II: Business Impact Analysis (BIA)</a:t>
            </a:r>
          </a:p>
          <a:p>
            <a:r>
              <a:rPr lang="en-US" dirty="0" smtClean="0"/>
              <a:t>BCP Phase III: Recovery Strategy</a:t>
            </a:r>
          </a:p>
          <a:p>
            <a:r>
              <a:rPr lang="en-US" dirty="0" smtClean="0"/>
              <a:t>BCP Phase IV: Plan Design &amp; Development</a:t>
            </a:r>
          </a:p>
          <a:p>
            <a:r>
              <a:rPr lang="en-US" dirty="0" smtClean="0"/>
              <a:t>BCP Phase V: Implementation</a:t>
            </a:r>
          </a:p>
          <a:p>
            <a:r>
              <a:rPr lang="en-US" dirty="0" smtClean="0"/>
              <a:t>BCP Phase VI: Testing</a:t>
            </a:r>
          </a:p>
          <a:p>
            <a:r>
              <a:rPr lang="en-US" dirty="0" smtClean="0"/>
              <a:t>BCP Phase VII: Maintenance, Awareness, and Training</a:t>
            </a:r>
          </a:p>
          <a:p>
            <a:endParaRPr lang="en-US" dirty="0"/>
          </a:p>
          <a:p>
            <a:pPr lvl="1"/>
            <a:endParaRPr lang="en-US" dirty="0"/>
          </a:p>
        </p:txBody>
      </p:sp>
      <p:sp>
        <p:nvSpPr>
          <p:cNvPr id="644100" name="AutoShape 4"/>
          <p:cNvSpPr>
            <a:spLocks noChangeArrowheads="1"/>
          </p:cNvSpPr>
          <p:nvPr/>
        </p:nvSpPr>
        <p:spPr bwMode="auto">
          <a:xfrm>
            <a:off x="304800" y="3783496"/>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EA77A0E4-D641-43E6-9248-8B0720C200CE}" type="slidenum">
              <a:rPr lang="en-US"/>
              <a:pPr/>
              <a:t>64</a:t>
            </a:fld>
            <a:r>
              <a:rPr lang="en-US" dirty="0"/>
              <a:t> -</a:t>
            </a:r>
          </a:p>
        </p:txBody>
      </p:sp>
      <p:sp>
        <p:nvSpPr>
          <p:cNvPr id="646146" name="Rectangle 2"/>
          <p:cNvSpPr>
            <a:spLocks noGrp="1" noChangeArrowheads="1"/>
          </p:cNvSpPr>
          <p:nvPr>
            <p:ph type="title"/>
          </p:nvPr>
        </p:nvSpPr>
        <p:spPr/>
        <p:txBody>
          <a:bodyPr/>
          <a:lstStyle/>
          <a:p>
            <a:r>
              <a:rPr lang="en-US" sz="1200" dirty="0" smtClean="0"/>
              <a:t>Business Continuity Planning (BCP) &amp; Disaster Recovery Planning (DRP) </a:t>
            </a:r>
            <a:r>
              <a:rPr lang="en-US" sz="1200" dirty="0"/>
              <a:t/>
            </a:r>
            <a:br>
              <a:rPr lang="en-US" sz="1200" dirty="0"/>
            </a:br>
            <a:r>
              <a:rPr lang="en-US" dirty="0"/>
              <a:t>Phase </a:t>
            </a:r>
            <a:r>
              <a:rPr lang="en-US" dirty="0" smtClean="0"/>
              <a:t>VI: </a:t>
            </a:r>
            <a:r>
              <a:rPr lang="en-US" dirty="0"/>
              <a:t>Testing, Maintenance, Awareness, &amp; Training</a:t>
            </a:r>
          </a:p>
        </p:txBody>
      </p:sp>
      <p:sp>
        <p:nvSpPr>
          <p:cNvPr id="646147" name="Rectangle 3"/>
          <p:cNvSpPr>
            <a:spLocks noGrp="1" noChangeArrowheads="1"/>
          </p:cNvSpPr>
          <p:nvPr>
            <p:ph type="body" idx="1"/>
          </p:nvPr>
        </p:nvSpPr>
        <p:spPr/>
        <p:txBody>
          <a:bodyPr/>
          <a:lstStyle/>
          <a:p>
            <a:pPr>
              <a:buFontTx/>
              <a:buNone/>
            </a:pPr>
            <a:r>
              <a:rPr lang="en-US" dirty="0"/>
              <a:t>Types of Tests</a:t>
            </a:r>
          </a:p>
          <a:p>
            <a:pPr>
              <a:buClr>
                <a:srgbClr val="003399"/>
              </a:buClr>
            </a:pPr>
            <a:r>
              <a:rPr lang="en-US" u="sng" dirty="0">
                <a:solidFill>
                  <a:srgbClr val="FF6600"/>
                </a:solidFill>
              </a:rPr>
              <a:t>Structured walk-through</a:t>
            </a:r>
            <a:r>
              <a:rPr lang="en-US" dirty="0"/>
              <a:t>: Step-by-step review of BCP plans with organization’s functional representatives</a:t>
            </a:r>
          </a:p>
          <a:p>
            <a:pPr>
              <a:buClr>
                <a:srgbClr val="003399"/>
              </a:buClr>
            </a:pPr>
            <a:r>
              <a:rPr lang="en-US" u="sng" dirty="0">
                <a:solidFill>
                  <a:srgbClr val="FF6600"/>
                </a:solidFill>
              </a:rPr>
              <a:t>Checklist test</a:t>
            </a:r>
            <a:r>
              <a:rPr lang="en-US" dirty="0"/>
              <a:t>: Each functional representatives review BCP plans and check off the points that are listed to ensure all concerns and activities are addressed.</a:t>
            </a:r>
          </a:p>
          <a:p>
            <a:pPr>
              <a:buClr>
                <a:srgbClr val="003399"/>
              </a:buClr>
            </a:pPr>
            <a:r>
              <a:rPr lang="en-US" u="sng" dirty="0">
                <a:solidFill>
                  <a:srgbClr val="FF6600"/>
                </a:solidFill>
              </a:rPr>
              <a:t>Simulation</a:t>
            </a:r>
            <a:r>
              <a:rPr lang="en-US" dirty="0"/>
              <a:t>: A scenario-based practice execution of the BCP plans.</a:t>
            </a:r>
          </a:p>
          <a:p>
            <a:pPr>
              <a:buClr>
                <a:srgbClr val="003399"/>
              </a:buClr>
            </a:pPr>
            <a:r>
              <a:rPr lang="en-US" u="sng" dirty="0">
                <a:solidFill>
                  <a:srgbClr val="FF6600"/>
                </a:solidFill>
              </a:rPr>
              <a:t>Parallel test</a:t>
            </a:r>
            <a:r>
              <a:rPr lang="en-US" dirty="0"/>
              <a:t>: Operational test conducted at the alternate site(s).</a:t>
            </a:r>
          </a:p>
          <a:p>
            <a:pPr>
              <a:buClr>
                <a:srgbClr val="003399"/>
              </a:buClr>
            </a:pPr>
            <a:r>
              <a:rPr lang="en-US" u="sng" dirty="0">
                <a:solidFill>
                  <a:srgbClr val="FF6600"/>
                </a:solidFill>
              </a:rPr>
              <a:t>Full interruption test</a:t>
            </a:r>
            <a:r>
              <a:rPr lang="en-US" dirty="0"/>
              <a:t>: Full scale operational test including shutdown of primary site and recovery of business operations at alternate site(s).</a:t>
            </a:r>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FECDC02-AD55-49E9-9352-9E3FAE7D2F9B}" type="slidenum">
              <a:rPr lang="en-US"/>
              <a:pPr/>
              <a:t>65</a:t>
            </a:fld>
            <a:r>
              <a:rPr lang="en-US" dirty="0"/>
              <a:t> -</a:t>
            </a:r>
          </a:p>
        </p:txBody>
      </p:sp>
      <p:sp>
        <p:nvSpPr>
          <p:cNvPr id="644098" name="Rectangle 2"/>
          <p:cNvSpPr>
            <a:spLocks noGrp="1" noChangeArrowheads="1"/>
          </p:cNvSpPr>
          <p:nvPr>
            <p:ph type="title"/>
          </p:nvPr>
        </p:nvSpPr>
        <p:spPr/>
        <p:txBody>
          <a:bodyPr/>
          <a:lstStyle/>
          <a:p>
            <a:r>
              <a:rPr lang="en-US" sz="1200" dirty="0"/>
              <a:t>Topics</a:t>
            </a:r>
            <a:r>
              <a:rPr lang="en-US" dirty="0"/>
              <a:t/>
            </a:r>
            <a:br>
              <a:rPr lang="en-US" dirty="0"/>
            </a:br>
            <a:r>
              <a:rPr lang="en-US" dirty="0"/>
              <a:t>Business Continuity Planning (BCP) Domain</a:t>
            </a:r>
          </a:p>
        </p:txBody>
      </p:sp>
      <p:sp>
        <p:nvSpPr>
          <p:cNvPr id="644099" name="Rectangle 3"/>
          <p:cNvSpPr>
            <a:spLocks noGrp="1" noChangeArrowheads="1"/>
          </p:cNvSpPr>
          <p:nvPr>
            <p:ph type="body" idx="1"/>
          </p:nvPr>
        </p:nvSpPr>
        <p:spPr/>
        <p:txBody>
          <a:bodyPr/>
          <a:lstStyle/>
          <a:p>
            <a:r>
              <a:rPr lang="en-US" dirty="0" smtClean="0"/>
              <a:t>Terms &amp; Definition</a:t>
            </a:r>
          </a:p>
          <a:p>
            <a:r>
              <a:rPr lang="en-US" dirty="0" smtClean="0"/>
              <a:t>BCP Phase I: Project Management and Initiation</a:t>
            </a:r>
          </a:p>
          <a:p>
            <a:r>
              <a:rPr lang="en-US" dirty="0" smtClean="0"/>
              <a:t>BCP Phase II: Business Impact Analysis (BIA)</a:t>
            </a:r>
          </a:p>
          <a:p>
            <a:r>
              <a:rPr lang="en-US" dirty="0" smtClean="0"/>
              <a:t>BCP Phase III: Recovery Strategy</a:t>
            </a:r>
          </a:p>
          <a:p>
            <a:r>
              <a:rPr lang="en-US" dirty="0" smtClean="0"/>
              <a:t>BCP Phase IV: Plan Design &amp; Development</a:t>
            </a:r>
          </a:p>
          <a:p>
            <a:r>
              <a:rPr lang="en-US" dirty="0" smtClean="0"/>
              <a:t>BCP Phase V: Implementation</a:t>
            </a:r>
          </a:p>
          <a:p>
            <a:r>
              <a:rPr lang="en-US" dirty="0" smtClean="0"/>
              <a:t>BCP Phase VI: Testing</a:t>
            </a:r>
          </a:p>
          <a:p>
            <a:r>
              <a:rPr lang="en-US" dirty="0" smtClean="0"/>
              <a:t>BCP Phase VII: Maintenance, Awareness, and Training</a:t>
            </a:r>
          </a:p>
          <a:p>
            <a:endParaRPr lang="en-US" dirty="0"/>
          </a:p>
          <a:p>
            <a:pPr lvl="1"/>
            <a:endParaRPr lang="en-US" dirty="0"/>
          </a:p>
        </p:txBody>
      </p:sp>
      <p:sp>
        <p:nvSpPr>
          <p:cNvPr id="644100" name="AutoShape 4"/>
          <p:cNvSpPr>
            <a:spLocks noChangeArrowheads="1"/>
          </p:cNvSpPr>
          <p:nvPr/>
        </p:nvSpPr>
        <p:spPr bwMode="auto">
          <a:xfrm>
            <a:off x="304800" y="4217504"/>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6FE8D584-7F70-4424-9B65-A31E8A664D1B}" type="slidenum">
              <a:rPr lang="en-US"/>
              <a:pPr/>
              <a:t>66</a:t>
            </a:fld>
            <a:r>
              <a:rPr lang="en-US" dirty="0"/>
              <a:t> -</a:t>
            </a:r>
          </a:p>
        </p:txBody>
      </p:sp>
      <p:sp>
        <p:nvSpPr>
          <p:cNvPr id="648194" name="Rectangle 2"/>
          <p:cNvSpPr>
            <a:spLocks noGrp="1" noChangeArrowheads="1"/>
          </p:cNvSpPr>
          <p:nvPr>
            <p:ph type="title"/>
          </p:nvPr>
        </p:nvSpPr>
        <p:spPr/>
        <p:txBody>
          <a:bodyPr/>
          <a:lstStyle/>
          <a:p>
            <a:r>
              <a:rPr lang="en-US" sz="1200" dirty="0" smtClean="0"/>
              <a:t>Business Continuity Planning (BCP) &amp; Disaster Recovery Planning (DRP) </a:t>
            </a:r>
            <a:r>
              <a:rPr lang="en-US" sz="1200" dirty="0"/>
              <a:t/>
            </a:r>
            <a:br>
              <a:rPr lang="en-US" sz="1200" dirty="0"/>
            </a:br>
            <a:r>
              <a:rPr lang="en-US" dirty="0"/>
              <a:t>Phase </a:t>
            </a:r>
            <a:r>
              <a:rPr lang="en-US" dirty="0" smtClean="0"/>
              <a:t>VII: </a:t>
            </a:r>
            <a:r>
              <a:rPr lang="en-US" dirty="0"/>
              <a:t>Testing, Maintenance, Awareness, &amp; Training</a:t>
            </a:r>
          </a:p>
        </p:txBody>
      </p:sp>
      <p:sp>
        <p:nvSpPr>
          <p:cNvPr id="648195" name="Rectangle 3"/>
          <p:cNvSpPr>
            <a:spLocks noGrp="1" noChangeArrowheads="1"/>
          </p:cNvSpPr>
          <p:nvPr>
            <p:ph type="body" idx="1"/>
          </p:nvPr>
        </p:nvSpPr>
        <p:spPr/>
        <p:txBody>
          <a:bodyPr/>
          <a:lstStyle/>
          <a:p>
            <a:pPr>
              <a:buFontTx/>
              <a:buNone/>
            </a:pPr>
            <a:r>
              <a:rPr lang="en-US" dirty="0"/>
              <a:t>Plan Maintenance</a:t>
            </a:r>
          </a:p>
          <a:p>
            <a:pPr>
              <a:buClr>
                <a:srgbClr val="003399"/>
              </a:buClr>
            </a:pPr>
            <a:r>
              <a:rPr lang="en-US" u="sng" dirty="0">
                <a:solidFill>
                  <a:srgbClr val="FF6600"/>
                </a:solidFill>
              </a:rPr>
              <a:t>Monitor</a:t>
            </a:r>
            <a:r>
              <a:rPr lang="en-US" dirty="0"/>
              <a:t> configuration management (</a:t>
            </a:r>
            <a:r>
              <a:rPr lang="en-US" u="sng" dirty="0">
                <a:solidFill>
                  <a:srgbClr val="FF6600"/>
                </a:solidFill>
              </a:rPr>
              <a:t>CM</a:t>
            </a:r>
            <a:r>
              <a:rPr lang="en-US" dirty="0"/>
              <a:t>) and </a:t>
            </a:r>
            <a:r>
              <a:rPr lang="en-US" u="sng" dirty="0">
                <a:solidFill>
                  <a:srgbClr val="FF6600"/>
                </a:solidFill>
              </a:rPr>
              <a:t>update BCP plans</a:t>
            </a:r>
            <a:r>
              <a:rPr lang="en-US" dirty="0"/>
              <a:t> accordingly.</a:t>
            </a:r>
          </a:p>
          <a:p>
            <a:pPr>
              <a:buClr>
                <a:srgbClr val="003399"/>
              </a:buClr>
            </a:pPr>
            <a:r>
              <a:rPr lang="en-US" dirty="0"/>
              <a:t>Plan &amp; schedule </a:t>
            </a:r>
            <a:r>
              <a:rPr lang="en-US" u="sng" dirty="0">
                <a:solidFill>
                  <a:srgbClr val="FF6600"/>
                </a:solidFill>
              </a:rPr>
              <a:t>BCP maintenance reviews</a:t>
            </a:r>
            <a:r>
              <a:rPr lang="en-US" dirty="0"/>
              <a:t> (Minimum: Annually review).</a:t>
            </a:r>
          </a:p>
          <a:p>
            <a:pPr>
              <a:buClr>
                <a:srgbClr val="003399"/>
              </a:buClr>
            </a:pPr>
            <a:r>
              <a:rPr lang="en-US" u="sng" dirty="0">
                <a:solidFill>
                  <a:srgbClr val="FF6600"/>
                </a:solidFill>
              </a:rPr>
              <a:t>Distribute updates</a:t>
            </a:r>
            <a:r>
              <a:rPr lang="en-US" dirty="0"/>
              <a:t> to BCP plans.</a:t>
            </a:r>
          </a:p>
          <a:p>
            <a:endParaRPr lang="en-US" dirty="0"/>
          </a:p>
        </p:txBody>
      </p:sp>
      <p:sp>
        <p:nvSpPr>
          <p:cNvPr id="6" name="Text Box 4"/>
          <p:cNvSpPr txBox="1">
            <a:spLocks noChangeArrowheads="1"/>
          </p:cNvSpPr>
          <p:nvPr/>
        </p:nvSpPr>
        <p:spPr bwMode="auto">
          <a:xfrm>
            <a:off x="4495800" y="6428601"/>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dirty="0"/>
              <a:t>- </a:t>
            </a:r>
            <a:fld id="{EA7BAA66-6E67-4900-9888-056A0A04B750}" type="slidenum">
              <a:rPr lang="en-US"/>
              <a:pPr/>
              <a:t>67</a:t>
            </a:fld>
            <a:r>
              <a:rPr lang="en-US" dirty="0"/>
              <a:t> -</a:t>
            </a:r>
          </a:p>
        </p:txBody>
      </p:sp>
      <p:sp>
        <p:nvSpPr>
          <p:cNvPr id="650242" name="Rectangle 2"/>
          <p:cNvSpPr>
            <a:spLocks noGrp="1" noChangeArrowheads="1"/>
          </p:cNvSpPr>
          <p:nvPr>
            <p:ph type="title"/>
          </p:nvPr>
        </p:nvSpPr>
        <p:spPr/>
        <p:txBody>
          <a:bodyPr/>
          <a:lstStyle/>
          <a:p>
            <a:r>
              <a:rPr lang="en-US" sz="1200" dirty="0" smtClean="0"/>
              <a:t>Business Continuity Planning (BCP) &amp; Disaster Recovery Planning (DRP) </a:t>
            </a:r>
            <a:r>
              <a:rPr lang="en-US" sz="1200" dirty="0"/>
              <a:t/>
            </a:r>
            <a:br>
              <a:rPr lang="en-US" sz="1200" dirty="0"/>
            </a:br>
            <a:r>
              <a:rPr lang="en-US" dirty="0"/>
              <a:t>Phase </a:t>
            </a:r>
            <a:r>
              <a:rPr lang="en-US" dirty="0" smtClean="0"/>
              <a:t>VII: </a:t>
            </a:r>
            <a:r>
              <a:rPr lang="en-US" dirty="0"/>
              <a:t>Testing, Maintenance, Awareness, &amp; Training</a:t>
            </a:r>
          </a:p>
        </p:txBody>
      </p:sp>
      <p:sp>
        <p:nvSpPr>
          <p:cNvPr id="650243" name="Rectangle 3"/>
          <p:cNvSpPr>
            <a:spLocks noGrp="1" noChangeArrowheads="1"/>
          </p:cNvSpPr>
          <p:nvPr>
            <p:ph type="body" idx="1"/>
          </p:nvPr>
        </p:nvSpPr>
        <p:spPr>
          <a:xfrm>
            <a:off x="457200" y="1143000"/>
            <a:ext cx="4800600" cy="5334000"/>
          </a:xfrm>
        </p:spPr>
        <p:txBody>
          <a:bodyPr/>
          <a:lstStyle/>
          <a:p>
            <a:pPr>
              <a:buFontTx/>
              <a:buNone/>
            </a:pPr>
            <a:r>
              <a:rPr lang="en-US" dirty="0"/>
              <a:t>BCP Awareness and Training</a:t>
            </a:r>
          </a:p>
          <a:p>
            <a:r>
              <a:rPr lang="en-US" dirty="0"/>
              <a:t>Like Security Awareness &amp; Training…</a:t>
            </a:r>
          </a:p>
          <a:p>
            <a:pPr>
              <a:buClr>
                <a:srgbClr val="003399"/>
              </a:buClr>
            </a:pPr>
            <a:r>
              <a:rPr lang="en-US" u="sng" dirty="0">
                <a:solidFill>
                  <a:srgbClr val="FF6600"/>
                </a:solidFill>
              </a:rPr>
              <a:t>BCP awareness</a:t>
            </a:r>
            <a:r>
              <a:rPr lang="en-US" dirty="0"/>
              <a:t> on policy and procedures should be </a:t>
            </a:r>
            <a:r>
              <a:rPr lang="en-US" u="sng" dirty="0">
                <a:solidFill>
                  <a:srgbClr val="FF6600"/>
                </a:solidFill>
              </a:rPr>
              <a:t>conducted annually</a:t>
            </a:r>
            <a:r>
              <a:rPr lang="en-US" dirty="0"/>
              <a:t> to </a:t>
            </a:r>
            <a:r>
              <a:rPr lang="en-US" u="sng" dirty="0">
                <a:solidFill>
                  <a:srgbClr val="FF6600"/>
                </a:solidFill>
              </a:rPr>
              <a:t>all employees &amp; contractors</a:t>
            </a:r>
            <a:r>
              <a:rPr lang="en-US" dirty="0"/>
              <a:t>. </a:t>
            </a:r>
          </a:p>
          <a:p>
            <a:pPr>
              <a:buClr>
                <a:srgbClr val="003399"/>
              </a:buClr>
            </a:pPr>
            <a:r>
              <a:rPr lang="en-US" u="sng" dirty="0">
                <a:solidFill>
                  <a:srgbClr val="FF6600"/>
                </a:solidFill>
              </a:rPr>
              <a:t>BCP training</a:t>
            </a:r>
            <a:r>
              <a:rPr lang="en-US" dirty="0"/>
              <a:t> should </a:t>
            </a:r>
            <a:r>
              <a:rPr lang="en-US" u="sng" dirty="0">
                <a:solidFill>
                  <a:srgbClr val="FF6600"/>
                </a:solidFill>
              </a:rPr>
              <a:t>role-based</a:t>
            </a:r>
            <a:r>
              <a:rPr lang="en-US" dirty="0"/>
              <a:t> that focuses on a specific functional area(s).</a:t>
            </a:r>
          </a:p>
          <a:p>
            <a:endParaRPr lang="en-US" dirty="0"/>
          </a:p>
          <a:p>
            <a:endParaRPr lang="en-US" sz="2000" dirty="0"/>
          </a:p>
        </p:txBody>
      </p:sp>
      <p:pic>
        <p:nvPicPr>
          <p:cNvPr id="650244" name="Picture 4"/>
          <p:cNvPicPr>
            <a:picLocks noChangeAspect="1" noChangeArrowheads="1"/>
          </p:cNvPicPr>
          <p:nvPr/>
        </p:nvPicPr>
        <p:blipFill>
          <a:blip r:embed="rId3" cstate="print"/>
          <a:srcRect/>
          <a:stretch>
            <a:fillRect/>
          </a:stretch>
        </p:blipFill>
        <p:spPr bwMode="auto">
          <a:xfrm>
            <a:off x="5334000" y="1447800"/>
            <a:ext cx="3586163" cy="4572000"/>
          </a:xfrm>
          <a:prstGeom prst="rect">
            <a:avLst/>
          </a:prstGeom>
          <a:noFill/>
          <a:ln w="9525">
            <a:noFill/>
            <a:miter lim="800000"/>
            <a:headEnd/>
            <a:tailEnd/>
          </a:ln>
          <a:effectLst/>
        </p:spPr>
      </p:pic>
      <p:sp>
        <p:nvSpPr>
          <p:cNvPr id="650245" name="Text Box 5"/>
          <p:cNvSpPr txBox="1">
            <a:spLocks noChangeArrowheads="1"/>
          </p:cNvSpPr>
          <p:nvPr/>
        </p:nvSpPr>
        <p:spPr bwMode="auto">
          <a:xfrm>
            <a:off x="3716339" y="6248400"/>
            <a:ext cx="4665662" cy="400110"/>
          </a:xfrm>
          <a:prstGeom prst="rect">
            <a:avLst/>
          </a:prstGeom>
          <a:noFill/>
          <a:ln w="9525">
            <a:noFill/>
            <a:miter lim="800000"/>
            <a:headEnd/>
            <a:tailEnd/>
          </a:ln>
          <a:effectLst/>
        </p:spPr>
        <p:txBody>
          <a:bodyPr wrap="square">
            <a:spAutoFit/>
          </a:bodyPr>
          <a:lstStyle/>
          <a:p>
            <a:r>
              <a:rPr lang="en-US" sz="1000" b="1" dirty="0" smtClean="0">
                <a:solidFill>
                  <a:srgbClr val="000099"/>
                </a:solidFill>
              </a:rPr>
              <a:t>Reference</a:t>
            </a:r>
            <a:r>
              <a:rPr lang="en-US" sz="1000" dirty="0" smtClean="0">
                <a:solidFill>
                  <a:srgbClr val="000099"/>
                </a:solidFill>
              </a:rPr>
              <a:t>: </a:t>
            </a:r>
            <a:r>
              <a:rPr lang="en-US" sz="1000" dirty="0">
                <a:solidFill>
                  <a:srgbClr val="000099"/>
                </a:solidFill>
              </a:rPr>
              <a:t>NIST SP800-50, </a:t>
            </a:r>
            <a:r>
              <a:rPr lang="en-US" sz="1000" i="1" dirty="0">
                <a:solidFill>
                  <a:srgbClr val="000099"/>
                </a:solidFill>
              </a:rPr>
              <a:t>Building an IT Security Awareness and Training Program</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61678F5-B1B6-4F44-B582-8AA08E5F7DEA}" type="slidenum">
              <a:rPr lang="en-US"/>
              <a:pPr/>
              <a:t>7</a:t>
            </a:fld>
            <a:r>
              <a:rPr lang="en-US" dirty="0"/>
              <a:t> -</a:t>
            </a:r>
          </a:p>
        </p:txBody>
      </p:sp>
      <p:sp>
        <p:nvSpPr>
          <p:cNvPr id="564226" name="Rectangle 2"/>
          <p:cNvSpPr>
            <a:spLocks noGrp="1" noChangeArrowheads="1"/>
          </p:cNvSpPr>
          <p:nvPr>
            <p:ph type="title"/>
          </p:nvPr>
        </p:nvSpPr>
        <p:spPr/>
        <p:txBody>
          <a:bodyPr/>
          <a:lstStyle/>
          <a:p>
            <a:r>
              <a:rPr lang="en-US" sz="1200" dirty="0"/>
              <a:t>Terms &amp; Definition</a:t>
            </a:r>
            <a:br>
              <a:rPr lang="en-US" sz="1200" dirty="0"/>
            </a:br>
            <a:r>
              <a:rPr lang="en-US" sz="1200" dirty="0"/>
              <a:t> </a:t>
            </a:r>
            <a:r>
              <a:rPr lang="en-US" dirty="0"/>
              <a:t>Business Continuity Planning (BCP)</a:t>
            </a:r>
          </a:p>
        </p:txBody>
      </p:sp>
      <p:sp>
        <p:nvSpPr>
          <p:cNvPr id="564227" name="Rectangle 3"/>
          <p:cNvSpPr>
            <a:spLocks noGrp="1" noChangeArrowheads="1"/>
          </p:cNvSpPr>
          <p:nvPr>
            <p:ph type="body" idx="1"/>
          </p:nvPr>
        </p:nvSpPr>
        <p:spPr/>
        <p:txBody>
          <a:bodyPr/>
          <a:lstStyle/>
          <a:p>
            <a:pPr>
              <a:lnSpc>
                <a:spcPct val="90000"/>
              </a:lnSpc>
              <a:buClr>
                <a:srgbClr val="003399"/>
              </a:buClr>
            </a:pPr>
            <a:r>
              <a:rPr lang="en-US" u="sng" dirty="0">
                <a:solidFill>
                  <a:srgbClr val="FF6600"/>
                </a:solidFill>
              </a:rPr>
              <a:t>Continuity of operations plan</a:t>
            </a:r>
            <a:r>
              <a:rPr lang="en-US" dirty="0"/>
              <a:t> (</a:t>
            </a:r>
            <a:r>
              <a:rPr lang="en-US" u="sng" dirty="0">
                <a:solidFill>
                  <a:srgbClr val="FF6600"/>
                </a:solidFill>
              </a:rPr>
              <a:t>COOP</a:t>
            </a:r>
            <a:r>
              <a:rPr lang="en-US" dirty="0"/>
              <a:t>) focuses on restoring an organization’s essential business functions at an alternate site and performing those functions for up to </a:t>
            </a:r>
            <a:r>
              <a:rPr lang="en-US" u="sng" dirty="0">
                <a:solidFill>
                  <a:srgbClr val="FF6600"/>
                </a:solidFill>
              </a:rPr>
              <a:t>30 days</a:t>
            </a:r>
            <a:r>
              <a:rPr lang="en-US" dirty="0"/>
              <a:t> before returning to normal operations.  It is a part of BCP.</a:t>
            </a:r>
          </a:p>
          <a:p>
            <a:pPr>
              <a:lnSpc>
                <a:spcPct val="90000"/>
              </a:lnSpc>
              <a:buClr>
                <a:srgbClr val="003399"/>
              </a:buClr>
            </a:pPr>
            <a:r>
              <a:rPr lang="en-US" u="sng" dirty="0">
                <a:solidFill>
                  <a:srgbClr val="FF6600"/>
                </a:solidFill>
              </a:rPr>
              <a:t>Business resumption planning</a:t>
            </a:r>
            <a:r>
              <a:rPr lang="en-US" dirty="0"/>
              <a:t> (</a:t>
            </a:r>
            <a:r>
              <a:rPr lang="en-US" u="sng" dirty="0">
                <a:solidFill>
                  <a:srgbClr val="FF6600"/>
                </a:solidFill>
              </a:rPr>
              <a:t>BRP</a:t>
            </a:r>
            <a:r>
              <a:rPr lang="en-US" dirty="0"/>
              <a:t>) (or Business Recovery Planning) addresses the </a:t>
            </a:r>
            <a:r>
              <a:rPr lang="en-US" u="sng" dirty="0">
                <a:solidFill>
                  <a:srgbClr val="FF6600"/>
                </a:solidFill>
              </a:rPr>
              <a:t>restoration of business processes</a:t>
            </a:r>
            <a:r>
              <a:rPr lang="en-US" dirty="0"/>
              <a:t> after an emergency.  It is often a part of BCP.</a:t>
            </a:r>
          </a:p>
          <a:p>
            <a:pPr>
              <a:lnSpc>
                <a:spcPct val="90000"/>
              </a:lnSpc>
              <a:buClr>
                <a:srgbClr val="003399"/>
              </a:buClr>
            </a:pPr>
            <a:r>
              <a:rPr lang="en-US" u="sng" dirty="0">
                <a:solidFill>
                  <a:srgbClr val="FF6600"/>
                </a:solidFill>
              </a:rPr>
              <a:t>Crisis </a:t>
            </a:r>
            <a:r>
              <a:rPr lang="en-US" u="sng" dirty="0" smtClean="0">
                <a:solidFill>
                  <a:srgbClr val="FF6600"/>
                </a:solidFill>
              </a:rPr>
              <a:t>communications </a:t>
            </a:r>
            <a:r>
              <a:rPr lang="en-US" u="sng" dirty="0">
                <a:solidFill>
                  <a:srgbClr val="FF6600"/>
                </a:solidFill>
              </a:rPr>
              <a:t>plan</a:t>
            </a:r>
            <a:r>
              <a:rPr lang="en-US" dirty="0"/>
              <a:t> is a plan for both internal and public communications in a crisis event.  It is often a part of BCP.</a:t>
            </a:r>
          </a:p>
          <a:p>
            <a:pPr lvl="1">
              <a:lnSpc>
                <a:spcPct val="90000"/>
              </a:lnSpc>
              <a:buClr>
                <a:srgbClr val="003399"/>
              </a:buClr>
            </a:pPr>
            <a:r>
              <a:rPr lang="en-US" dirty="0"/>
              <a:t>Internal for coordination of organizational resources.</a:t>
            </a:r>
          </a:p>
          <a:p>
            <a:pPr lvl="1">
              <a:lnSpc>
                <a:spcPct val="90000"/>
              </a:lnSpc>
              <a:buClr>
                <a:srgbClr val="003399"/>
              </a:buClr>
            </a:pPr>
            <a:r>
              <a:rPr lang="en-US" dirty="0"/>
              <a:t>External to ensure that only approved statements are released to the public.</a:t>
            </a:r>
            <a:endParaRPr lang="en-US" sz="1800" dirty="0"/>
          </a:p>
        </p:txBody>
      </p:sp>
      <p:sp>
        <p:nvSpPr>
          <p:cNvPr id="564228" name="Text Box 4"/>
          <p:cNvSpPr txBox="1">
            <a:spLocks noChangeArrowheads="1"/>
          </p:cNvSpPr>
          <p:nvPr/>
        </p:nvSpPr>
        <p:spPr bwMode="auto">
          <a:xfrm>
            <a:off x="3505200" y="6428601"/>
            <a:ext cx="4344459" cy="246221"/>
          </a:xfrm>
          <a:prstGeom prst="rect">
            <a:avLst/>
          </a:prstGeom>
          <a:noFill/>
          <a:ln w="9525">
            <a:noFill/>
            <a:miter lim="800000"/>
            <a:headEnd/>
            <a:tailEnd/>
          </a:ln>
          <a:effectLst/>
        </p:spPr>
        <p:txBody>
          <a:bodyPr wrap="none">
            <a:spAutoFit/>
          </a:bodyPr>
          <a:lstStyle/>
          <a:p>
            <a:r>
              <a:rPr lang="en-US" sz="1000" b="1" dirty="0" smtClean="0">
                <a:solidFill>
                  <a:srgbClr val="000099"/>
                </a:solidFill>
              </a:rPr>
              <a:t>Reference</a:t>
            </a:r>
            <a:r>
              <a:rPr lang="en-US" sz="1000" dirty="0" smtClean="0">
                <a:solidFill>
                  <a:srgbClr val="000099"/>
                </a:solidFill>
              </a:rPr>
              <a:t>: </a:t>
            </a:r>
            <a:r>
              <a:rPr lang="en-US" sz="1000" dirty="0">
                <a:solidFill>
                  <a:srgbClr val="000099"/>
                </a:solidFill>
              </a:rPr>
              <a:t>NIST SP 800-34, </a:t>
            </a:r>
            <a:r>
              <a:rPr lang="en-US" sz="1000" i="1" dirty="0">
                <a:solidFill>
                  <a:srgbClr val="000099"/>
                </a:solidFill>
              </a:rPr>
              <a:t>Contingency Planning Guide for IT Systems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0A4C289-B1E1-422D-8861-991EBDC34C85}" type="slidenum">
              <a:rPr lang="en-US"/>
              <a:pPr/>
              <a:t>8</a:t>
            </a:fld>
            <a:r>
              <a:rPr lang="en-US" dirty="0"/>
              <a:t> -</a:t>
            </a:r>
          </a:p>
        </p:txBody>
      </p:sp>
      <p:sp>
        <p:nvSpPr>
          <p:cNvPr id="566274" name="Rectangle 2"/>
          <p:cNvSpPr>
            <a:spLocks noGrp="1" noChangeArrowheads="1"/>
          </p:cNvSpPr>
          <p:nvPr>
            <p:ph type="title"/>
          </p:nvPr>
        </p:nvSpPr>
        <p:spPr/>
        <p:txBody>
          <a:bodyPr/>
          <a:lstStyle/>
          <a:p>
            <a:r>
              <a:rPr lang="en-US" sz="1200" dirty="0"/>
              <a:t>Terms &amp; Definition</a:t>
            </a:r>
            <a:br>
              <a:rPr lang="en-US" sz="1200" dirty="0"/>
            </a:br>
            <a:r>
              <a:rPr lang="en-US" sz="1200" dirty="0"/>
              <a:t> </a:t>
            </a:r>
            <a:r>
              <a:rPr lang="en-US" dirty="0"/>
              <a:t>IT Contingency Planning</a:t>
            </a:r>
          </a:p>
        </p:txBody>
      </p:sp>
      <p:sp>
        <p:nvSpPr>
          <p:cNvPr id="566275" name="Rectangle 3"/>
          <p:cNvSpPr>
            <a:spLocks noGrp="1" noChangeArrowheads="1"/>
          </p:cNvSpPr>
          <p:nvPr>
            <p:ph type="body" idx="1"/>
          </p:nvPr>
        </p:nvSpPr>
        <p:spPr/>
        <p:txBody>
          <a:bodyPr/>
          <a:lstStyle/>
          <a:p>
            <a:pPr>
              <a:buClr>
                <a:srgbClr val="003399"/>
              </a:buClr>
            </a:pPr>
            <a:r>
              <a:rPr lang="en-US" u="sng" dirty="0">
                <a:solidFill>
                  <a:srgbClr val="FF6600"/>
                </a:solidFill>
              </a:rPr>
              <a:t>Cyber incident response plan</a:t>
            </a:r>
            <a:r>
              <a:rPr lang="en-US" dirty="0"/>
              <a:t> is a specific BCP that establishes procedures to </a:t>
            </a:r>
            <a:r>
              <a:rPr lang="en-US" u="sng" dirty="0">
                <a:solidFill>
                  <a:srgbClr val="FF6600"/>
                </a:solidFill>
              </a:rPr>
              <a:t>address cyber attacks</a:t>
            </a:r>
            <a:r>
              <a:rPr lang="en-US" dirty="0"/>
              <a:t> against an organization’s IT system(s). </a:t>
            </a:r>
          </a:p>
          <a:p>
            <a:pPr>
              <a:buClr>
                <a:srgbClr val="003399"/>
              </a:buClr>
            </a:pPr>
            <a:r>
              <a:rPr lang="en-US" u="sng" dirty="0">
                <a:solidFill>
                  <a:srgbClr val="FF6600"/>
                </a:solidFill>
              </a:rPr>
              <a:t>Disaster recovery planning</a:t>
            </a:r>
            <a:r>
              <a:rPr lang="en-US" dirty="0"/>
              <a:t> (</a:t>
            </a:r>
            <a:r>
              <a:rPr lang="en-US" u="sng" dirty="0">
                <a:solidFill>
                  <a:srgbClr val="FF6600"/>
                </a:solidFill>
              </a:rPr>
              <a:t>DRP</a:t>
            </a:r>
            <a:r>
              <a:rPr lang="en-US" dirty="0"/>
              <a:t>) addresses the </a:t>
            </a:r>
            <a:r>
              <a:rPr lang="en-US" u="sng" dirty="0">
                <a:solidFill>
                  <a:srgbClr val="FF6600"/>
                </a:solidFill>
              </a:rPr>
              <a:t>recovery of a damaged facility or components</a:t>
            </a:r>
            <a:r>
              <a:rPr lang="en-US" dirty="0"/>
              <a:t> back to normal business operations.</a:t>
            </a:r>
          </a:p>
          <a:p>
            <a:pPr>
              <a:buClr>
                <a:srgbClr val="003399"/>
              </a:buClr>
            </a:pPr>
            <a:r>
              <a:rPr lang="en-US" u="sng" dirty="0">
                <a:solidFill>
                  <a:srgbClr val="FF6600"/>
                </a:solidFill>
              </a:rPr>
              <a:t>Disaster recovery plan</a:t>
            </a:r>
            <a:r>
              <a:rPr lang="en-US" dirty="0"/>
              <a:t> is </a:t>
            </a:r>
            <a:r>
              <a:rPr lang="en-US" u="sng" dirty="0">
                <a:solidFill>
                  <a:srgbClr val="FF6600"/>
                </a:solidFill>
              </a:rPr>
              <a:t>a set of procedures</a:t>
            </a:r>
            <a:r>
              <a:rPr lang="en-US" dirty="0"/>
              <a:t> that enables an organization to:</a:t>
            </a:r>
          </a:p>
          <a:p>
            <a:pPr lvl="1">
              <a:buClr>
                <a:srgbClr val="003399"/>
              </a:buClr>
            </a:pPr>
            <a:r>
              <a:rPr lang="en-US" dirty="0"/>
              <a:t>Respond to disaster in accordance to a pre-defined disaster level.</a:t>
            </a:r>
          </a:p>
          <a:p>
            <a:pPr lvl="1">
              <a:buClr>
                <a:srgbClr val="003399"/>
              </a:buClr>
            </a:pPr>
            <a:r>
              <a:rPr lang="en-US" dirty="0"/>
              <a:t>Assess damage &amp; estimate time required to resume operations.</a:t>
            </a:r>
          </a:p>
          <a:p>
            <a:pPr lvl="1">
              <a:buClr>
                <a:srgbClr val="003399"/>
              </a:buClr>
            </a:pPr>
            <a:r>
              <a:rPr lang="en-US" dirty="0"/>
              <a:t>Perform salvage &amp; repair.</a:t>
            </a:r>
          </a:p>
          <a:p>
            <a:endParaRPr lang="en-US" dirty="0"/>
          </a:p>
        </p:txBody>
      </p:sp>
      <p:sp>
        <p:nvSpPr>
          <p:cNvPr id="6" name="Text Box 4"/>
          <p:cNvSpPr txBox="1">
            <a:spLocks noChangeArrowheads="1"/>
          </p:cNvSpPr>
          <p:nvPr/>
        </p:nvSpPr>
        <p:spPr bwMode="auto">
          <a:xfrm>
            <a:off x="3505200" y="6428601"/>
            <a:ext cx="4344459" cy="246221"/>
          </a:xfrm>
          <a:prstGeom prst="rect">
            <a:avLst/>
          </a:prstGeom>
          <a:noFill/>
          <a:ln w="9525">
            <a:noFill/>
            <a:miter lim="800000"/>
            <a:headEnd/>
            <a:tailEnd/>
          </a:ln>
          <a:effectLst/>
        </p:spPr>
        <p:txBody>
          <a:bodyPr wrap="none">
            <a:spAutoFit/>
          </a:bodyPr>
          <a:lstStyle/>
          <a:p>
            <a:r>
              <a:rPr lang="en-US" sz="1000" b="1" dirty="0" smtClean="0">
                <a:solidFill>
                  <a:srgbClr val="000099"/>
                </a:solidFill>
              </a:rPr>
              <a:t>Reference</a:t>
            </a:r>
            <a:r>
              <a:rPr lang="en-US" sz="1000" dirty="0" smtClean="0">
                <a:solidFill>
                  <a:srgbClr val="000099"/>
                </a:solidFill>
              </a:rPr>
              <a:t>: </a:t>
            </a:r>
            <a:r>
              <a:rPr lang="en-US" sz="1000" dirty="0">
                <a:solidFill>
                  <a:srgbClr val="000099"/>
                </a:solidFill>
              </a:rPr>
              <a:t>NIST SP 800-34, </a:t>
            </a:r>
            <a:r>
              <a:rPr lang="en-US" sz="1000" i="1" dirty="0">
                <a:solidFill>
                  <a:srgbClr val="000099"/>
                </a:solidFill>
              </a:rPr>
              <a:t>Contingency Planning Guide for IT Systems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1EDD9CC6-A2A4-411A-8B87-5D4070B47AC2}" type="slidenum">
              <a:rPr lang="en-US"/>
              <a:pPr/>
              <a:t>9</a:t>
            </a:fld>
            <a:r>
              <a:rPr lang="en-US" dirty="0"/>
              <a:t> -</a:t>
            </a:r>
          </a:p>
        </p:txBody>
      </p:sp>
      <p:sp>
        <p:nvSpPr>
          <p:cNvPr id="568322" name="Rectangle 2"/>
          <p:cNvSpPr>
            <a:spLocks noGrp="1" noChangeArrowheads="1"/>
          </p:cNvSpPr>
          <p:nvPr>
            <p:ph type="title"/>
          </p:nvPr>
        </p:nvSpPr>
        <p:spPr/>
        <p:txBody>
          <a:bodyPr/>
          <a:lstStyle/>
          <a:p>
            <a:r>
              <a:rPr lang="en-US" sz="1200" dirty="0"/>
              <a:t>Terms &amp; Definition</a:t>
            </a:r>
            <a:br>
              <a:rPr lang="en-US" sz="1200" dirty="0"/>
            </a:br>
            <a:r>
              <a:rPr lang="en-US" dirty="0"/>
              <a:t>Facility Contingency Planning</a:t>
            </a:r>
          </a:p>
        </p:txBody>
      </p:sp>
      <p:sp>
        <p:nvSpPr>
          <p:cNvPr id="568323" name="Rectangle 3"/>
          <p:cNvSpPr>
            <a:spLocks noGrp="1" noChangeArrowheads="1"/>
          </p:cNvSpPr>
          <p:nvPr>
            <p:ph type="body" idx="1"/>
          </p:nvPr>
        </p:nvSpPr>
        <p:spPr/>
        <p:txBody>
          <a:bodyPr/>
          <a:lstStyle/>
          <a:p>
            <a:pPr>
              <a:buClr>
                <a:srgbClr val="003399"/>
              </a:buClr>
            </a:pPr>
            <a:r>
              <a:rPr lang="en-US" u="sng" dirty="0">
                <a:solidFill>
                  <a:srgbClr val="FF6600"/>
                </a:solidFill>
              </a:rPr>
              <a:t>Occupant emergency plan</a:t>
            </a:r>
            <a:r>
              <a:rPr lang="en-US" dirty="0"/>
              <a:t> (</a:t>
            </a:r>
            <a:r>
              <a:rPr lang="en-US" u="sng" dirty="0">
                <a:solidFill>
                  <a:srgbClr val="FF6600"/>
                </a:solidFill>
              </a:rPr>
              <a:t>OEP</a:t>
            </a:r>
            <a:r>
              <a:rPr lang="en-US" dirty="0"/>
              <a:t>) provides the response procedures for occupants of a facility in the event of a situation posing a potential threat to the health and safety of personnel, the environment, or property.</a:t>
            </a:r>
          </a:p>
          <a:p>
            <a:endParaRPr lang="en-US" dirty="0"/>
          </a:p>
          <a:p>
            <a:endParaRPr lang="en-US" dirty="0"/>
          </a:p>
        </p:txBody>
      </p:sp>
      <p:sp>
        <p:nvSpPr>
          <p:cNvPr id="6" name="Text Box 4"/>
          <p:cNvSpPr txBox="1">
            <a:spLocks noChangeArrowheads="1"/>
          </p:cNvSpPr>
          <p:nvPr/>
        </p:nvSpPr>
        <p:spPr bwMode="auto">
          <a:xfrm>
            <a:off x="3505200" y="6428601"/>
            <a:ext cx="4344459" cy="246221"/>
          </a:xfrm>
          <a:prstGeom prst="rect">
            <a:avLst/>
          </a:prstGeom>
          <a:noFill/>
          <a:ln w="9525">
            <a:noFill/>
            <a:miter lim="800000"/>
            <a:headEnd/>
            <a:tailEnd/>
          </a:ln>
          <a:effectLst/>
        </p:spPr>
        <p:txBody>
          <a:bodyPr wrap="none">
            <a:spAutoFit/>
          </a:bodyPr>
          <a:lstStyle/>
          <a:p>
            <a:r>
              <a:rPr lang="en-US" sz="1000" b="1" dirty="0" smtClean="0">
                <a:solidFill>
                  <a:srgbClr val="000099"/>
                </a:solidFill>
              </a:rPr>
              <a:t>Reference</a:t>
            </a:r>
            <a:r>
              <a:rPr lang="en-US" sz="1000" dirty="0" smtClean="0">
                <a:solidFill>
                  <a:srgbClr val="000099"/>
                </a:solidFill>
              </a:rPr>
              <a:t>: </a:t>
            </a:r>
            <a:r>
              <a:rPr lang="en-US" sz="1000" dirty="0">
                <a:solidFill>
                  <a:srgbClr val="000099"/>
                </a:solidFill>
              </a:rPr>
              <a:t>NIST SP 800-34, </a:t>
            </a:r>
            <a:r>
              <a:rPr lang="en-US" sz="1000" i="1" dirty="0">
                <a:solidFill>
                  <a:srgbClr val="000099"/>
                </a:solidFill>
              </a:rPr>
              <a:t>Contingency Planning Guide for IT Systems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ITRE Institute CISSP Template">
  <a:themeElements>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RA-U CISS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RA-U CISSP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RA-U CISSP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RA-U CISSP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RA-U CISSP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RA-U CISSP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RA-U CISSP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SRA-U CISSP Template</Template>
  <TotalTime>1933</TotalTime>
  <Words>6202</Words>
  <Application>Microsoft Macintosh PowerPoint</Application>
  <PresentationFormat>On-screen Show (4:3)</PresentationFormat>
  <Paragraphs>817</Paragraphs>
  <Slides>67</Slides>
  <Notes>67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MITRE Institute CISSP Template</vt:lpstr>
      <vt:lpstr>Visio</vt:lpstr>
      <vt:lpstr>CISSP® Common Body of Knowledge:  Business Continuity &amp; Disaster Recovery Planning Domain</vt:lpstr>
      <vt:lpstr>Learning Objective Business Continuity and Disaster Recover Planning ...(1/3)</vt:lpstr>
      <vt:lpstr>Learning Objective Business Continuity and Disaster Recover Planning ...(2/3)</vt:lpstr>
      <vt:lpstr>Learning Objective Business Continuity and Disaster Recover Planning ...(3/3)</vt:lpstr>
      <vt:lpstr>Topics Business Continuity Planning (BCP) Domain</vt:lpstr>
      <vt:lpstr>Terms &amp; Definition Business Continuity Planning (BCP)</vt:lpstr>
      <vt:lpstr>Terms &amp; Definition  Business Continuity Planning (BCP)</vt:lpstr>
      <vt:lpstr>Terms &amp; Definition  IT Contingency Planning</vt:lpstr>
      <vt:lpstr>Terms &amp; Definition Facility Contingency Planning</vt:lpstr>
      <vt:lpstr>Terms &amp; Definition Life Cycle of Business Continuity</vt:lpstr>
      <vt:lpstr>Creating a BCP Process for Creating a BCP</vt:lpstr>
      <vt:lpstr>Creating a BCP Systems Engineering Approach for Creating a BCP</vt:lpstr>
      <vt:lpstr>Questions:</vt:lpstr>
      <vt:lpstr>Answers:</vt:lpstr>
      <vt:lpstr>Topics Business Continuity Planning (BCP) Domain</vt:lpstr>
      <vt:lpstr>Business Continuity Planning (BCP) Phase I: Project Management and Initiation</vt:lpstr>
      <vt:lpstr>Phase I: Project Management and Initiation Establish the Need</vt:lpstr>
      <vt:lpstr>Phase I: Project Management and Initiation Obtain Management Support &amp; Plan Project</vt:lpstr>
      <vt:lpstr>Phase I: Project Management and Initiation Role &amp; Responsibility of a BCP Coordinator</vt:lpstr>
      <vt:lpstr>Topics Business Continuity Planning (BCP) Domain</vt:lpstr>
      <vt:lpstr>Phase II: Business Impact Analysis (BIA) Business Impact Analysis (BIA)</vt:lpstr>
      <vt:lpstr>Phase II: Business Impact Analysis (BIA) Purpose</vt:lpstr>
      <vt:lpstr>Phase II: Business Impact Analysis (BIA) Example – Maximum Tolerable Downtime (MTD)</vt:lpstr>
      <vt:lpstr>Phase II: Business Impact Analysis (BIA) Process</vt:lpstr>
      <vt:lpstr>Questions:</vt:lpstr>
      <vt:lpstr>Answers:</vt:lpstr>
      <vt:lpstr>Topics Business Continuity Planning (BCP) Domain</vt:lpstr>
      <vt:lpstr>Business Continuity Planning (BCP) &amp; Disaster Recovery Planning (DRP) Phase III: Disaster Recovery Strategy</vt:lpstr>
      <vt:lpstr>Phase III: Disaster Recovery Strategy Define “Disaster”</vt:lpstr>
      <vt:lpstr>Phase III: Disaster Recovery Strategy Procedure</vt:lpstr>
      <vt:lpstr>Phase III: Disaster Recovery Strategy Elements of Recovery</vt:lpstr>
      <vt:lpstr>Phase III: Disaster Recovery Strategy Business Recovery</vt:lpstr>
      <vt:lpstr>Phase III: Disaster Recovery Strategy Business Recovery</vt:lpstr>
      <vt:lpstr>Phase III: Disaster Recovery Strategy Facility &amp; Supply</vt:lpstr>
      <vt:lpstr>Phase III: Disaster Recovery Strategy User Recovery</vt:lpstr>
      <vt:lpstr>Phase III: Disaster Recovery Strategy Technical Recovery</vt:lpstr>
      <vt:lpstr>Phase III: Disaster Recovery Strategy Technical Recovery</vt:lpstr>
      <vt:lpstr>Phase III: Disaster Recovery Strategy Technical Recovery</vt:lpstr>
      <vt:lpstr>Phase III: Disaster Recovery Strategy Technical Recovery</vt:lpstr>
      <vt:lpstr>Phase III: Disaster Recovery Strategy Technical Recovery</vt:lpstr>
      <vt:lpstr>Phase III: Disaster Recovery Strategy Technical Recovery</vt:lpstr>
      <vt:lpstr>Phase III: Disaster Recovery Strategy  Technical Recovery</vt:lpstr>
      <vt:lpstr>Phase III: Disaster Recovery Strategy  Data Recovery</vt:lpstr>
      <vt:lpstr>Security Controls &amp; Countermeasures Contingency Planning – Data Backups …(1/4)</vt:lpstr>
      <vt:lpstr>Security Controls &amp; Countermeasures Contingency Planning – Data Backups …(2/4)</vt:lpstr>
      <vt:lpstr>Phase III: Disaster Recovery Strategy  Data Recovery</vt:lpstr>
      <vt:lpstr>Phase III: Disaster Recovery Strategy  Data Recovery</vt:lpstr>
      <vt:lpstr>Phase III: Disaster Recovery Strategy Leaving the Primary Site…</vt:lpstr>
      <vt:lpstr>Phase III: Disaster Recovery Strategy Returning to the Primary Site…</vt:lpstr>
      <vt:lpstr>Questions:</vt:lpstr>
      <vt:lpstr>Answers:</vt:lpstr>
      <vt:lpstr>Questions:</vt:lpstr>
      <vt:lpstr>Answers:</vt:lpstr>
      <vt:lpstr>Questions:</vt:lpstr>
      <vt:lpstr>Answers:</vt:lpstr>
      <vt:lpstr>Topics Business Continuity Planning (BCP) Domain</vt:lpstr>
      <vt:lpstr>Phase IV: Plan Design &amp; Development Procedure … (1/3)</vt:lpstr>
      <vt:lpstr>Phase IV: Plan Design &amp; Development  Procedure … (2/3)</vt:lpstr>
      <vt:lpstr>Phase IV: Plan Design &amp; Development Procedure … (3/3)</vt:lpstr>
      <vt:lpstr>Topics Business Continuity Planning (BCP) Domain</vt:lpstr>
      <vt:lpstr>Business Continuity Planning (BCP) &amp; Disaster Recovery Planning (DRP)  Phase V: Implementation</vt:lpstr>
      <vt:lpstr>Phase V: Implementation  Business Continuity Life Cycle</vt:lpstr>
      <vt:lpstr>Topics Business Continuity Planning (BCP) Domain</vt:lpstr>
      <vt:lpstr>Business Continuity Planning (BCP) &amp; Disaster Recovery Planning (DRP)  Phase VI: Testing, Maintenance, Awareness, &amp; Training</vt:lpstr>
      <vt:lpstr>Topics Business Continuity Planning (BCP) Domain</vt:lpstr>
      <vt:lpstr>Business Continuity Planning (BCP) &amp; Disaster Recovery Planning (DRP)  Phase VII: Testing, Maintenance, Awareness, &amp; Training</vt:lpstr>
      <vt:lpstr>Business Continuity Planning (BCP) &amp; Disaster Recovery Planning (DRP)  Phase VII: Testing, Maintenance, Awareness, &amp; Training</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CISSP Common Body of Knowledge</dc:title>
  <dc:subject>Business Continuity &amp; Disaster Recovery Planning Domain</dc:subject>
  <dc:creator>aouyang@mitre.org</dc:creator>
  <cp:keywords>CISSP; CBK; Business Continuity and Disaster Recovery Planning Domain</cp:keywords>
  <cp:lastModifiedBy>Ouyang, Alfred H.</cp:lastModifiedBy>
  <cp:revision>47</cp:revision>
  <dcterms:created xsi:type="dcterms:W3CDTF">2005-06-21T20:18:55Z</dcterms:created>
  <dcterms:modified xsi:type="dcterms:W3CDTF">2013-06-21T15:59:44Z</dcterms:modified>
</cp:coreProperties>
</file>