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71" r:id="rId3"/>
    <p:sldId id="272" r:id="rId4"/>
    <p:sldId id="273" r:id="rId5"/>
    <p:sldId id="274" r:id="rId6"/>
    <p:sldId id="275" r:id="rId7"/>
    <p:sldId id="276" r:id="rId8"/>
  </p:sldIdLst>
  <p:sldSz cx="9144000" cy="6858000" type="screen4x3"/>
  <p:notesSz cx="69977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03399"/>
    <a:srgbClr val="EAEAEA"/>
    <a:srgbClr val="FF99FF"/>
    <a:srgbClr val="FF99CC"/>
    <a:srgbClr val="00CC66"/>
    <a:srgbClr val="FFFF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9" autoAdjust="0"/>
    <p:restoredTop sz="94705" autoAdjust="0"/>
  </p:normalViewPr>
  <p:slideViewPr>
    <p:cSldViewPr snapToGrid="0">
      <p:cViewPr varScale="1">
        <p:scale>
          <a:sx n="88" d="100"/>
          <a:sy n="88" d="100"/>
        </p:scale>
        <p:origin x="-38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37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43" tIns="46422" rIns="92843" bIns="46422" numCol="1" anchor="t" anchorCtr="0" compatLnSpc="1">
            <a:prstTxWarp prst="textNoShape">
              <a:avLst/>
            </a:prstTxWarp>
          </a:bodyPr>
          <a:lstStyle>
            <a:lvl1pPr defTabSz="928688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371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43" tIns="46422" rIns="92843" bIns="46422" numCol="1" anchor="t" anchorCtr="0" compatLnSpc="1">
            <a:prstTxWarp prst="textNoShape">
              <a:avLst/>
            </a:prstTxWarp>
          </a:bodyPr>
          <a:lstStyle>
            <a:lvl1pPr algn="r" defTabSz="928688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337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43" tIns="46422" rIns="92843" bIns="46422" numCol="1" anchor="b" anchorCtr="0" compatLnSpc="1">
            <a:prstTxWarp prst="textNoShape">
              <a:avLst/>
            </a:prstTxWarp>
          </a:bodyPr>
          <a:lstStyle>
            <a:lvl1pPr defTabSz="928688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18563"/>
            <a:ext cx="3033712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43" tIns="46422" rIns="92843" bIns="46422" numCol="1" anchor="b" anchorCtr="0" compatLnSpc="1">
            <a:prstTxWarp prst="textNoShape">
              <a:avLst/>
            </a:prstTxWarp>
          </a:bodyPr>
          <a:lstStyle>
            <a:lvl1pPr algn="r" defTabSz="928688">
              <a:defRPr/>
            </a:lvl1pPr>
          </a:lstStyle>
          <a:p>
            <a:pPr>
              <a:defRPr/>
            </a:pPr>
            <a:fld id="{BBF472FB-A6C9-4DB1-8B28-55570ED8EF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6376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37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43" tIns="46422" rIns="92843" bIns="46422" numCol="1" anchor="t" anchorCtr="0" compatLnSpc="1">
            <a:prstTxWarp prst="textNoShape">
              <a:avLst/>
            </a:prstTxWarp>
          </a:bodyPr>
          <a:lstStyle>
            <a:lvl1pPr defTabSz="928688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371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43" tIns="46422" rIns="92843" bIns="46422" numCol="1" anchor="t" anchorCtr="0" compatLnSpc="1">
            <a:prstTxWarp prst="textNoShape">
              <a:avLst/>
            </a:prstTxWarp>
          </a:bodyPr>
          <a:lstStyle>
            <a:lvl1pPr algn="r" defTabSz="928688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49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0263" cy="3479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10075"/>
            <a:ext cx="5130800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43" tIns="46422" rIns="92843" bIns="464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337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43" tIns="46422" rIns="92843" bIns="46422" numCol="1" anchor="b" anchorCtr="0" compatLnSpc="1">
            <a:prstTxWarp prst="textNoShape">
              <a:avLst/>
            </a:prstTxWarp>
          </a:bodyPr>
          <a:lstStyle>
            <a:lvl1pPr defTabSz="928688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18563"/>
            <a:ext cx="3033712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43" tIns="46422" rIns="92843" bIns="46422" numCol="1" anchor="b" anchorCtr="0" compatLnSpc="1">
            <a:prstTxWarp prst="textNoShape">
              <a:avLst/>
            </a:prstTxWarp>
          </a:bodyPr>
          <a:lstStyle>
            <a:lvl1pPr algn="r" defTabSz="928688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401BA044-FA45-4218-B81D-08A59409A4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9757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CD9860-4FA0-488C-BD36-0BD95D0F320F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1BA044-FA45-4218-B81D-08A59409A40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1BA044-FA45-4218-B81D-08A59409A40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1BA044-FA45-4218-B81D-08A59409A40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1BA044-FA45-4218-B81D-08A59409A40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1BA044-FA45-4218-B81D-08A59409A40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1BA044-FA45-4218-B81D-08A59409A40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%3ca%20rel=%22license%22%20href=%22http:/creativecommons.org/licenses/by-nc-sa/3.0/%22%3e%3cimg%20alt=%22Creative%20Commons%20License%22%20style=%22border-width:0%22%20src=%22http:/i.creativecommons.org/l/by-nc-sa/3.0/88x31.png%22%20/%3e%3c/a%3e%3cbr%20/%3e%3cspan%20xmlns:dct=%22http:/purl.org/dc/terms/%22%20property=%22dct:title%22%3eCISSP%20Common%20Body%20of%20Knowledge%3c/span%3e%20by%20%3cspan%20xmlns:cc=%22http:/creativecommons.org/ns" TargetMode="Externa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0" y="1371600"/>
            <a:ext cx="6096000" cy="19812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62200" y="3886200"/>
            <a:ext cx="4419600" cy="1143000"/>
          </a:xfrm>
        </p:spPr>
        <p:txBody>
          <a:bodyPr/>
          <a:lstStyle>
            <a:lvl1pPr marL="0" indent="0" algn="ctr">
              <a:buFontTx/>
              <a:buNone/>
              <a:defRPr sz="1600"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848600" y="6400800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- </a:t>
            </a:r>
            <a:fld id="{3FDE6267-42FA-4B55-990A-97A91C169435}" type="slidenum">
              <a:rPr lang="en-US"/>
              <a:pPr/>
              <a:t>‹#›</a:t>
            </a:fld>
            <a:r>
              <a:rPr lang="en-US" dirty="0"/>
              <a:t> -</a:t>
            </a:r>
          </a:p>
        </p:txBody>
      </p:sp>
      <p:pic>
        <p:nvPicPr>
          <p:cNvPr id="10" name="Picture 9">
            <a:hlinkClick r:id="rId2" action="ppaction://hlinkfile"/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023" y="6308393"/>
            <a:ext cx="869937" cy="29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"/>
          <p:cNvSpPr txBox="1"/>
          <p:nvPr userDrawn="1"/>
        </p:nvSpPr>
        <p:spPr>
          <a:xfrm>
            <a:off x="1772325" y="6101465"/>
            <a:ext cx="660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000" i="1" dirty="0" smtClean="0">
                <a:solidFill>
                  <a:srgbClr val="003399"/>
                </a:solidFill>
              </a:rPr>
              <a:t>CISSP Common Body of Knowledge Review</a:t>
            </a:r>
            <a:r>
              <a:rPr lang="en-US" sz="1000" dirty="0" smtClean="0">
                <a:solidFill>
                  <a:srgbClr val="003399"/>
                </a:solidFill>
              </a:rPr>
              <a:t> by Alfred Ouyang</a:t>
            </a:r>
            <a:r>
              <a:rPr lang="en-US" sz="1000" baseline="0" dirty="0" smtClean="0">
                <a:solidFill>
                  <a:srgbClr val="003399"/>
                </a:solidFill>
              </a:rPr>
              <a:t> </a:t>
            </a:r>
            <a:r>
              <a:rPr lang="en-US" sz="1000" dirty="0" smtClean="0">
                <a:solidFill>
                  <a:srgbClr val="003399"/>
                </a:solidFill>
              </a:rPr>
              <a:t>is licensed under the Creative Commons Attribution-</a:t>
            </a:r>
            <a:r>
              <a:rPr lang="en-US" sz="1000" dirty="0" err="1" smtClean="0">
                <a:solidFill>
                  <a:srgbClr val="003399"/>
                </a:solidFill>
              </a:rPr>
              <a:t>NonCommercial</a:t>
            </a:r>
            <a:r>
              <a:rPr lang="en-US" sz="1000" dirty="0" smtClean="0">
                <a:solidFill>
                  <a:srgbClr val="003399"/>
                </a:solidFill>
              </a:rPr>
              <a:t>-</a:t>
            </a:r>
            <a:r>
              <a:rPr lang="en-US" sz="1000" dirty="0" err="1" smtClean="0">
                <a:solidFill>
                  <a:srgbClr val="003399"/>
                </a:solidFill>
              </a:rPr>
              <a:t>ShareAlike</a:t>
            </a:r>
            <a:r>
              <a:rPr lang="en-US" sz="1000" dirty="0" smtClean="0">
                <a:solidFill>
                  <a:srgbClr val="003399"/>
                </a:solidFill>
              </a:rPr>
              <a:t> 3.0 </a:t>
            </a:r>
            <a:r>
              <a:rPr lang="en-US" sz="1000" dirty="0" err="1" smtClean="0">
                <a:solidFill>
                  <a:srgbClr val="003399"/>
                </a:solidFill>
              </a:rPr>
              <a:t>Unported</a:t>
            </a:r>
            <a:r>
              <a:rPr lang="en-US" sz="1000" dirty="0" smtClean="0">
                <a:solidFill>
                  <a:srgbClr val="003399"/>
                </a:solidFill>
              </a:rPr>
              <a:t> License. To view a copy of this license, visit http://creativecommons.org/licenses/by-nc-sa/3.0/ or send a letter to Creative Commons, 444 Castro Street, Suite 900, Mountain View, California, 94041, USA.</a:t>
            </a:r>
            <a:endParaRPr lang="en-US" sz="1000" dirty="0">
              <a:solidFill>
                <a:srgbClr val="003399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- </a:t>
            </a:r>
            <a:fld id="{5B084344-8AD9-43B2-B39C-C43A7874E009}" type="slidenum">
              <a:rPr lang="en-US"/>
              <a:pPr>
                <a:defRPr/>
              </a:pPr>
              <a:t>‹#›</a:t>
            </a:fld>
            <a:r>
              <a:rPr lang="en-US"/>
              <a:t> -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-38100"/>
            <a:ext cx="2209800" cy="57531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-38100"/>
            <a:ext cx="6477000" cy="57531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- </a:t>
            </a:r>
            <a:fld id="{8E8B5059-8B53-4DDA-9597-FC4EB6E08191}" type="slidenum">
              <a:rPr lang="en-US"/>
              <a:pPr>
                <a:defRPr/>
              </a:pPr>
              <a:t>‹#›</a:t>
            </a:fld>
            <a:r>
              <a:rPr lang="en-US"/>
              <a:t> -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-38100"/>
            <a:ext cx="8839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143000"/>
            <a:ext cx="7772400" cy="2209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505200"/>
            <a:ext cx="7772400" cy="2209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848600" y="6604000"/>
            <a:ext cx="1219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- </a:t>
            </a:r>
            <a:fld id="{22984D66-E9ED-44AE-85B2-4510D3EF0DD7}" type="slidenum">
              <a:rPr lang="en-US"/>
              <a:pPr>
                <a:defRPr/>
              </a:pPr>
              <a:t>‹#›</a:t>
            </a:fld>
            <a:r>
              <a:rPr lang="en-US"/>
              <a:t> -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-38100"/>
            <a:ext cx="8839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143000"/>
            <a:ext cx="38100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143000"/>
            <a:ext cx="38100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848600" y="6553200"/>
            <a:ext cx="1219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- </a:t>
            </a:r>
            <a:fld id="{E6F969BA-C3D3-4CA2-B674-4366BB858D96}" type="slidenum">
              <a:rPr lang="en-US"/>
              <a:pPr>
                <a:defRPr/>
              </a:pPr>
              <a:t>‹#›</a:t>
            </a:fld>
            <a:r>
              <a:rPr lang="en-US"/>
              <a:t> -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-38100"/>
            <a:ext cx="8839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143000"/>
            <a:ext cx="38100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143000"/>
            <a:ext cx="3810000" cy="2209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505200"/>
            <a:ext cx="3810000" cy="2209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7848600" y="6553200"/>
            <a:ext cx="1219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- </a:t>
            </a:r>
            <a:fld id="{1073C59E-F8CF-485E-8BA8-30F0E7555EBB}" type="slidenum">
              <a:rPr lang="en-US"/>
              <a:pPr>
                <a:defRPr/>
              </a:pPr>
              <a:t>‹#›</a:t>
            </a:fld>
            <a:r>
              <a:rPr lang="en-US"/>
              <a:t> -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-38100"/>
            <a:ext cx="8839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143000"/>
            <a:ext cx="38100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38100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848600" y="6553200"/>
            <a:ext cx="1219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- </a:t>
            </a:r>
            <a:fld id="{AC779D1D-1A4F-4A0A-A561-95BFFAD88375}" type="slidenum">
              <a:rPr lang="en-US"/>
              <a:pPr>
                <a:defRPr/>
              </a:pPr>
              <a:t>‹#›</a:t>
            </a:fld>
            <a:r>
              <a:rPr lang="en-US"/>
              <a:t> -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- </a:t>
            </a:r>
            <a:fld id="{5C6890EE-A853-453D-A1B9-5967B6EF9B58}" type="slidenum">
              <a:rPr lang="en-US"/>
              <a:pPr>
                <a:defRPr/>
              </a:pPr>
              <a:t>‹#›</a:t>
            </a:fld>
            <a:r>
              <a:rPr lang="en-US"/>
              <a:t> -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- </a:t>
            </a:r>
            <a:fld id="{62B9CA44-EC16-4E03-A3C7-E22EF6D2051A}" type="slidenum">
              <a:rPr lang="en-US"/>
              <a:pPr>
                <a:defRPr/>
              </a:pPr>
              <a:t>‹#›</a:t>
            </a:fld>
            <a:r>
              <a:rPr lang="en-US"/>
              <a:t> -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1430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- </a:t>
            </a:r>
            <a:fld id="{45575B56-AECF-4FD4-B456-07241AA38113}" type="slidenum">
              <a:rPr lang="en-US"/>
              <a:pPr>
                <a:defRPr/>
              </a:pPr>
              <a:t>‹#›</a:t>
            </a:fld>
            <a:r>
              <a:rPr lang="en-US"/>
              <a:t> -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- </a:t>
            </a:r>
            <a:fld id="{53897961-D48B-42EB-AEB6-D440FA457759}" type="slidenum">
              <a:rPr lang="en-US"/>
              <a:pPr>
                <a:defRPr/>
              </a:pPr>
              <a:t>‹#›</a:t>
            </a:fld>
            <a:r>
              <a:rPr lang="en-US"/>
              <a:t> -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- </a:t>
            </a:r>
            <a:fld id="{A9B6E7F7-75F5-4D12-BEF7-26A38C141FA7}" type="slidenum">
              <a:rPr lang="en-US"/>
              <a:pPr>
                <a:defRPr/>
              </a:pPr>
              <a:t>‹#›</a:t>
            </a:fld>
            <a:r>
              <a:rPr lang="en-US"/>
              <a:t> -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- </a:t>
            </a:r>
            <a:fld id="{0AF4F02B-8944-4935-8FBB-AF73AB194D39}" type="slidenum">
              <a:rPr lang="en-US"/>
              <a:pPr>
                <a:defRPr/>
              </a:pPr>
              <a:t>‹#›</a:t>
            </a:fld>
            <a:r>
              <a:rPr lang="en-US"/>
              <a:t> -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- </a:t>
            </a:r>
            <a:fld id="{8455564B-F9F7-4691-BC1E-CA6D7FA8C28D}" type="slidenum">
              <a:rPr lang="en-US"/>
              <a:pPr>
                <a:defRPr/>
              </a:pPr>
              <a:t>‹#›</a:t>
            </a:fld>
            <a:r>
              <a:rPr lang="en-US"/>
              <a:t> -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- </a:t>
            </a:r>
            <a:fld id="{57386C7E-3958-43EC-9EBC-33A930FA73C7}" type="slidenum">
              <a:rPr lang="en-US"/>
              <a:pPr>
                <a:defRPr/>
              </a:pPr>
              <a:t>‹#›</a:t>
            </a:fld>
            <a:r>
              <a:rPr lang="en-US"/>
              <a:t> -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-38100"/>
            <a:ext cx="8839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143000"/>
            <a:ext cx="77724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78763" y="6604000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003399"/>
                </a:solidFill>
              </a:defRPr>
            </a:lvl1pPr>
          </a:lstStyle>
          <a:p>
            <a:pPr>
              <a:defRPr/>
            </a:pPr>
            <a:r>
              <a:rPr lang="en-US"/>
              <a:t>- </a:t>
            </a:r>
            <a:fld id="{73B44FBC-27F0-4EA7-9D41-50CD14FCA39F}" type="slidenum">
              <a:rPr lang="en-US"/>
              <a:pPr>
                <a:defRPr/>
              </a:pPr>
              <a:t>‹#›</a:t>
            </a:fld>
            <a:r>
              <a:rPr lang="en-US"/>
              <a:t> -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152400" y="990600"/>
            <a:ext cx="88392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6" name="Picture 3"/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75" y="6674342"/>
            <a:ext cx="762000" cy="14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700" r:id="rId12"/>
    <p:sldLayoutId id="2147483701" r:id="rId13"/>
    <p:sldLayoutId id="2147483702" r:id="rId14"/>
    <p:sldLayoutId id="2147483703" r:id="rId15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339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3399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3399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3399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3399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3399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3399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3399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33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9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3399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rgbClr val="003399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rgbClr val="003399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rgbClr val="003399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rgbClr val="003399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rgbClr val="003399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rgbClr val="003399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rgbClr val="0033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ccure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pearsonvue.com/isc2/" TargetMode="External"/><Relationship Id="rId4" Type="http://schemas.openxmlformats.org/officeDocument/2006/relationships/hyperlink" Target="https://www.isc2.org/cbt/default.asp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earsonvue.com/athena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earsonvue.com/ppc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95131" y="1371600"/>
            <a:ext cx="7394712" cy="1981200"/>
          </a:xfrm>
        </p:spPr>
        <p:txBody>
          <a:bodyPr/>
          <a:lstStyle/>
          <a:p>
            <a:r>
              <a:rPr lang="en-US" sz="4000" smtClean="0">
                <a:solidFill>
                  <a:srgbClr val="FF6600"/>
                </a:solidFill>
              </a:rPr>
              <a:t>Tips </a:t>
            </a:r>
            <a:r>
              <a:rPr lang="en-US" sz="4000" dirty="0" smtClean="0">
                <a:solidFill>
                  <a:srgbClr val="FF6600"/>
                </a:solidFill>
              </a:rPr>
              <a:t>for Taking</a:t>
            </a:r>
            <a:br>
              <a:rPr lang="en-US" sz="4000" dirty="0" smtClean="0">
                <a:solidFill>
                  <a:srgbClr val="FF6600"/>
                </a:solidFill>
              </a:rPr>
            </a:br>
            <a:r>
              <a:rPr lang="en-US" sz="4000" dirty="0" smtClean="0">
                <a:solidFill>
                  <a:srgbClr val="FF6600"/>
                </a:solidFill>
              </a:rPr>
              <a:t>The CISSP Exam</a:t>
            </a:r>
            <a:endParaRPr lang="en-US" sz="4800" dirty="0" smtClean="0">
              <a:solidFill>
                <a:srgbClr val="FF6600"/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886200"/>
            <a:ext cx="4843463" cy="1143000"/>
          </a:xfrm>
        </p:spPr>
        <p:txBody>
          <a:bodyPr/>
          <a:lstStyle/>
          <a:p>
            <a:pPr>
              <a:tabLst>
                <a:tab pos="1146175" algn="l"/>
              </a:tabLst>
            </a:pPr>
            <a:r>
              <a:rPr lang="en-US" dirty="0" smtClean="0"/>
              <a:t>Alfred Ouyang, CISSP-ISSEP, CISM</a:t>
            </a:r>
          </a:p>
          <a:p>
            <a:pPr>
              <a:tabLst>
                <a:tab pos="1146175" algn="l"/>
              </a:tabLst>
            </a:pPr>
            <a:r>
              <a:rPr lang="en-US" dirty="0" smtClean="0"/>
              <a:t>Phone: 703.983.2548</a:t>
            </a:r>
          </a:p>
          <a:p>
            <a:pPr>
              <a:tabLst>
                <a:tab pos="1146175" algn="l"/>
              </a:tabLst>
            </a:pPr>
            <a:r>
              <a:rPr lang="en-US" dirty="0" smtClean="0"/>
              <a:t>E-mail: aouyang@mitre.org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200" b="0" dirty="0" smtClean="0"/>
              <a:t>Tips for Taking The CISSP Exam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Studying for the exam</a:t>
            </a:r>
          </a:p>
          <a:p>
            <a:r>
              <a:rPr lang="en-US" dirty="0" smtClean="0"/>
              <a:t>Preparing for the exam</a:t>
            </a:r>
          </a:p>
          <a:p>
            <a:r>
              <a:rPr lang="en-US" dirty="0" smtClean="0"/>
              <a:t>Taking the exam</a:t>
            </a:r>
          </a:p>
          <a:p>
            <a:r>
              <a:rPr lang="en-US" dirty="0" smtClean="0"/>
              <a:t>Obtaining the CISSP certification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- </a:t>
            </a:r>
            <a:fld id="{5C6890EE-A853-453D-A1B9-5967B6EF9B58}" type="slidenum">
              <a:rPr lang="en-US" smtClean="0"/>
              <a:pPr>
                <a:defRPr/>
              </a:pPr>
              <a:t>2</a:t>
            </a:fld>
            <a:r>
              <a:rPr lang="en-US" smtClean="0"/>
              <a:t> -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Studying for the exam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It is just an exam…</a:t>
            </a:r>
          </a:p>
          <a:p>
            <a:pPr lvl="1"/>
            <a:r>
              <a:rPr lang="en-US" i="1" dirty="0" smtClean="0"/>
              <a:t>Power of Positive Thinking</a:t>
            </a:r>
          </a:p>
          <a:p>
            <a:pPr lvl="1"/>
            <a:r>
              <a:rPr lang="en-US" dirty="0" smtClean="0"/>
              <a:t>The exam does not define your knowledge or expertise.</a:t>
            </a:r>
          </a:p>
          <a:p>
            <a:r>
              <a:rPr lang="en-US" dirty="0" smtClean="0"/>
              <a:t>Stay with it…</a:t>
            </a:r>
          </a:p>
          <a:p>
            <a:pPr lvl="1"/>
            <a:r>
              <a:rPr lang="en-US" dirty="0" smtClean="0"/>
              <a:t>Don’t stop.  Keep the momentum going.</a:t>
            </a:r>
          </a:p>
          <a:p>
            <a:pPr lvl="1"/>
            <a:r>
              <a:rPr lang="en-US" dirty="0" smtClean="0"/>
              <a:t>Go ahead and register.  Let the commitment be the driver.</a:t>
            </a:r>
          </a:p>
          <a:p>
            <a:r>
              <a:rPr lang="en-US" dirty="0" smtClean="0"/>
              <a:t>Study, but no need to over-study…</a:t>
            </a:r>
          </a:p>
          <a:p>
            <a:pPr lvl="1"/>
            <a:r>
              <a:rPr lang="en-US" dirty="0" smtClean="0"/>
              <a:t>One or two references are plenty.</a:t>
            </a:r>
          </a:p>
          <a:p>
            <a:pPr lvl="1"/>
            <a:r>
              <a:rPr lang="en-US" dirty="0" smtClean="0"/>
              <a:t>Give yourself no more than a month after this course.</a:t>
            </a:r>
          </a:p>
          <a:p>
            <a:pPr lvl="1"/>
            <a:r>
              <a:rPr lang="en-US" dirty="0" smtClean="0"/>
              <a:t>Two to three domain per week. It must be continuous.</a:t>
            </a:r>
          </a:p>
          <a:p>
            <a:pPr lvl="1"/>
            <a:r>
              <a:rPr lang="en-US" dirty="0" smtClean="0"/>
              <a:t>Go to: </a:t>
            </a:r>
            <a:r>
              <a:rPr lang="en-US" dirty="0" smtClean="0">
                <a:hlinkClick r:id="rId3"/>
              </a:rPr>
              <a:t>http://www.cccure.org</a:t>
            </a:r>
            <a:r>
              <a:rPr lang="en-US" dirty="0" smtClean="0"/>
              <a:t> to take the online tests (15 min. per day.)</a:t>
            </a:r>
          </a:p>
          <a:p>
            <a:r>
              <a:rPr lang="en-US" dirty="0" smtClean="0"/>
              <a:t>Register for the exam…</a:t>
            </a:r>
          </a:p>
          <a:p>
            <a:pPr lvl="1"/>
            <a:r>
              <a:rPr lang="en-US" dirty="0" smtClean="0"/>
              <a:t>Go to</a:t>
            </a:r>
            <a:r>
              <a:rPr lang="en-US" smtClean="0"/>
              <a:t>: </a:t>
            </a:r>
            <a:r>
              <a:rPr lang="en-US">
                <a:solidFill>
                  <a:srgbClr val="FF0000"/>
                </a:solidFill>
                <a:hlinkClick r:id="rId4"/>
              </a:rPr>
              <a:t>https</a:t>
            </a:r>
            <a:r>
              <a:rPr lang="en-US">
                <a:solidFill>
                  <a:srgbClr val="FF0000"/>
                </a:solidFill>
                <a:hlinkClick r:id="rId4"/>
              </a:rPr>
              <a:t>://</a:t>
            </a:r>
            <a:r>
              <a:rPr lang="en-US" smtClean="0">
                <a:solidFill>
                  <a:srgbClr val="FF0000"/>
                </a:solidFill>
                <a:hlinkClick r:id="rId4"/>
              </a:rPr>
              <a:t>www.isc2.org/cbt/default.aspx</a:t>
            </a:r>
            <a:r>
              <a:rPr lang="en-US" smtClean="0">
                <a:solidFill>
                  <a:srgbClr val="FF0000"/>
                </a:solidFill>
              </a:rPr>
              <a:t> </a:t>
            </a:r>
            <a:r>
              <a:rPr lang="en-US" smtClean="0"/>
              <a:t>to </a:t>
            </a:r>
            <a:r>
              <a:rPr lang="en-US" dirty="0" smtClean="0"/>
              <a:t>search for exam schedule and test center</a:t>
            </a:r>
          </a:p>
          <a:p>
            <a:pPr lvl="1"/>
            <a:r>
              <a:rPr lang="en-US" dirty="0" smtClean="0"/>
              <a:t>Go to: </a:t>
            </a:r>
            <a:r>
              <a:rPr lang="en-US" dirty="0">
                <a:hlinkClick r:id="rId5"/>
              </a:rPr>
              <a:t>http://www.pearsonvue.com/isc2</a:t>
            </a:r>
            <a:r>
              <a:rPr lang="en-US" dirty="0" smtClean="0">
                <a:hlinkClick r:id="rId5"/>
              </a:rPr>
              <a:t>/</a:t>
            </a:r>
            <a:r>
              <a:rPr lang="en-US" dirty="0" smtClean="0"/>
              <a:t> to schedule a test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- </a:t>
            </a:r>
            <a:fld id="{5C6890EE-A853-453D-A1B9-5967B6EF9B58}" type="slidenum">
              <a:rPr lang="en-US" smtClean="0"/>
              <a:pPr>
                <a:defRPr/>
              </a:pPr>
              <a:t>3</a:t>
            </a:fld>
            <a:r>
              <a:rPr lang="en-US" smtClean="0"/>
              <a:t> -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Preparing for the exam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01437"/>
            <a:ext cx="7772400" cy="5334000"/>
          </a:xfrm>
        </p:spPr>
        <p:txBody>
          <a:bodyPr>
            <a:normAutofit/>
          </a:bodyPr>
          <a:lstStyle/>
          <a:p>
            <a:r>
              <a:rPr lang="en-US" dirty="0" smtClean="0"/>
              <a:t>Set up a schedule…</a:t>
            </a:r>
          </a:p>
          <a:p>
            <a:pPr lvl="1"/>
            <a:r>
              <a:rPr lang="en-US" dirty="0" smtClean="0"/>
              <a:t>Four weeks before the exam…</a:t>
            </a:r>
          </a:p>
          <a:p>
            <a:pPr lvl="2"/>
            <a:r>
              <a:rPr lang="en-US" dirty="0" smtClean="0"/>
              <a:t>Form a study group.</a:t>
            </a:r>
          </a:p>
          <a:p>
            <a:pPr lvl="2"/>
            <a:r>
              <a:rPr lang="en-US" dirty="0" smtClean="0"/>
              <a:t>Meet one hour/day, every weekdays during lunch.</a:t>
            </a:r>
          </a:p>
          <a:p>
            <a:pPr lvl="2"/>
            <a:r>
              <a:rPr lang="en-US" dirty="0" smtClean="0"/>
              <a:t>Use MITRE </a:t>
            </a:r>
            <a:r>
              <a:rPr lang="en-US" dirty="0" err="1" smtClean="0"/>
              <a:t>Lync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A week before the exam…</a:t>
            </a:r>
          </a:p>
          <a:p>
            <a:pPr lvl="2"/>
            <a:r>
              <a:rPr lang="en-US" dirty="0" smtClean="0"/>
              <a:t>Use the slide set as “flash cards”.  Don’t save them, use them, mark them up.</a:t>
            </a:r>
          </a:p>
          <a:p>
            <a:pPr lvl="2"/>
            <a:r>
              <a:rPr lang="en-US" dirty="0" smtClean="0"/>
              <a:t>Do a weekend drive to the test site. (Know where to park and where to stay.)</a:t>
            </a:r>
          </a:p>
          <a:p>
            <a:pPr lvl="1"/>
            <a:r>
              <a:rPr lang="en-US" dirty="0" smtClean="0"/>
              <a:t>Night before the exam…</a:t>
            </a:r>
          </a:p>
          <a:p>
            <a:pPr lvl="2"/>
            <a:r>
              <a:rPr lang="en-US" dirty="0" smtClean="0"/>
              <a:t>Don’t study.  (You’re not going to learn anymore.)</a:t>
            </a:r>
          </a:p>
          <a:p>
            <a:pPr lvl="2"/>
            <a:r>
              <a:rPr lang="en-US" dirty="0" smtClean="0"/>
              <a:t>No distraction or stress.  Be prepared.</a:t>
            </a:r>
          </a:p>
          <a:p>
            <a:pPr lvl="2"/>
            <a:r>
              <a:rPr lang="en-US" dirty="0" smtClean="0"/>
              <a:t>Go to bed early.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- </a:t>
            </a:r>
            <a:fld id="{5C6890EE-A853-453D-A1B9-5967B6EF9B58}" type="slidenum">
              <a:rPr lang="en-US" smtClean="0"/>
              <a:pPr>
                <a:defRPr/>
              </a:pPr>
              <a:t>4</a:t>
            </a:fld>
            <a:r>
              <a:rPr lang="en-US" smtClean="0"/>
              <a:t> -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Taking the exam </a:t>
            </a:r>
            <a:r>
              <a:rPr lang="en-US" sz="1200" dirty="0" smtClean="0"/>
              <a:t>… (1/2)</a:t>
            </a:r>
            <a:endParaRPr lang="en-US" sz="1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Get familiar with CBT</a:t>
            </a:r>
          </a:p>
          <a:p>
            <a:pPr lvl="1"/>
            <a:r>
              <a:rPr lang="en-US" dirty="0" smtClean="0"/>
              <a:t>Download the test tutorial &amp; practice exam from Pearson </a:t>
            </a:r>
            <a:r>
              <a:rPr lang="en-US" dirty="0" err="1" smtClean="0"/>
              <a:t>Vue</a:t>
            </a:r>
            <a:r>
              <a:rPr lang="en-US" dirty="0"/>
              <a:t> (</a:t>
            </a:r>
            <a:r>
              <a:rPr lang="en-US" dirty="0">
                <a:hlinkClick r:id="rId3"/>
              </a:rPr>
              <a:t>http://www.pearsonvue.com/athena</a:t>
            </a:r>
            <a:r>
              <a:rPr lang="en-US" dirty="0" smtClean="0">
                <a:hlinkClick r:id="rId3"/>
              </a:rPr>
              <a:t>/</a:t>
            </a:r>
            <a:r>
              <a:rPr lang="en-US" dirty="0" smtClean="0"/>
              <a:t>) </a:t>
            </a:r>
          </a:p>
          <a:p>
            <a:pPr lvl="1"/>
            <a:r>
              <a:rPr lang="en-US" dirty="0" smtClean="0"/>
              <a:t>Take an online tour of a Pearson </a:t>
            </a:r>
            <a:r>
              <a:rPr lang="en-US" dirty="0"/>
              <a:t>Professional Center (</a:t>
            </a:r>
            <a:r>
              <a:rPr lang="en-US" dirty="0">
                <a:hlinkClick r:id="rId4"/>
              </a:rPr>
              <a:t>http://www.pearsonvue.com/ppc</a:t>
            </a:r>
            <a:r>
              <a:rPr lang="en-US" dirty="0" smtClean="0">
                <a:hlinkClick r:id="rId4"/>
              </a:rPr>
              <a:t>/</a:t>
            </a:r>
            <a:r>
              <a:rPr lang="en-US" dirty="0" smtClean="0"/>
              <a:t>) </a:t>
            </a:r>
            <a:endParaRPr lang="en-US" dirty="0"/>
          </a:p>
          <a:p>
            <a:r>
              <a:rPr lang="en-US" dirty="0" smtClean="0"/>
              <a:t>Arrive early…</a:t>
            </a:r>
          </a:p>
          <a:p>
            <a:pPr lvl="1"/>
            <a:r>
              <a:rPr lang="en-US" dirty="0" smtClean="0"/>
              <a:t>One hour, if you can.  (Exam starts at 0900 hour)</a:t>
            </a:r>
          </a:p>
          <a:p>
            <a:pPr lvl="2"/>
            <a:r>
              <a:rPr lang="en-US" dirty="0" smtClean="0"/>
              <a:t>Bring your registration paperwork, government issued ID: Driver’s License.</a:t>
            </a:r>
          </a:p>
          <a:p>
            <a:pPr lvl="2"/>
            <a:r>
              <a:rPr lang="en-US" dirty="0" smtClean="0"/>
              <a:t>Bring your snacks and drink (in covered container).</a:t>
            </a:r>
          </a:p>
          <a:p>
            <a:pPr lvl="1"/>
            <a:r>
              <a:rPr lang="en-US" dirty="0" smtClean="0"/>
              <a:t>Take your restroom break before you sign-in</a:t>
            </a:r>
          </a:p>
          <a:p>
            <a:r>
              <a:rPr lang="en-US" dirty="0" smtClean="0"/>
              <a:t>Listen and follow instructions…</a:t>
            </a:r>
          </a:p>
          <a:p>
            <a:pPr lvl="1"/>
            <a:r>
              <a:rPr lang="en-US" dirty="0" smtClean="0"/>
              <a:t>Your proctor will lead you through the registration process and lead you to your workstation</a:t>
            </a:r>
          </a:p>
          <a:p>
            <a:pPr lvl="1"/>
            <a:r>
              <a:rPr lang="en-US" dirty="0" smtClean="0"/>
              <a:t>Get familiar with your workstation and </a:t>
            </a:r>
            <a:r>
              <a:rPr lang="en-US" dirty="0"/>
              <a:t>s</a:t>
            </a:r>
            <a:r>
              <a:rPr lang="en-US" dirty="0" smtClean="0"/>
              <a:t>tart when you’re ready.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- </a:t>
            </a:r>
            <a:fld id="{5C6890EE-A853-453D-A1B9-5967B6EF9B58}" type="slidenum">
              <a:rPr lang="en-US" smtClean="0"/>
              <a:pPr>
                <a:defRPr/>
              </a:pPr>
              <a:t>5</a:t>
            </a:fld>
            <a:r>
              <a:rPr lang="en-US" smtClean="0"/>
              <a:t> -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Taking the exam </a:t>
            </a:r>
            <a:r>
              <a:rPr lang="en-US" sz="1200" dirty="0" smtClean="0"/>
              <a:t>…(2/2)</a:t>
            </a:r>
            <a:endParaRPr lang="en-US" sz="1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Take your time, but not too much time…</a:t>
            </a:r>
          </a:p>
          <a:p>
            <a:pPr lvl="1"/>
            <a:r>
              <a:rPr lang="en-US" dirty="0" smtClean="0"/>
              <a:t>1 min. per question, but no more than 2.</a:t>
            </a:r>
          </a:p>
          <a:p>
            <a:pPr lvl="1"/>
            <a:r>
              <a:rPr lang="en-US" dirty="0" smtClean="0"/>
              <a:t>Mark the questions that you’re not sure on and move on.</a:t>
            </a:r>
          </a:p>
          <a:p>
            <a:r>
              <a:rPr lang="en-US" dirty="0" smtClean="0"/>
              <a:t>Do take a break…</a:t>
            </a:r>
          </a:p>
          <a:p>
            <a:pPr lvl="1"/>
            <a:r>
              <a:rPr lang="en-US" dirty="0" smtClean="0"/>
              <a:t>Take at least one break.  Take a break after you’ve answered 75 to 100 questions.</a:t>
            </a:r>
          </a:p>
          <a:p>
            <a:pPr lvl="1"/>
            <a:r>
              <a:rPr lang="en-US" dirty="0" smtClean="0"/>
              <a:t>Proctor will likely only allow one person to get up at a time.</a:t>
            </a:r>
          </a:p>
          <a:p>
            <a:r>
              <a:rPr lang="en-US" dirty="0" smtClean="0"/>
              <a:t>Review your answers…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Review the questions that you don’t have an answer first.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Review rest of your answers.</a:t>
            </a:r>
          </a:p>
          <a:p>
            <a:pPr lvl="1"/>
            <a:r>
              <a:rPr lang="en-US" dirty="0" smtClean="0"/>
              <a:t>Your first answer likely be the right answer.</a:t>
            </a:r>
          </a:p>
          <a:p>
            <a:r>
              <a:rPr lang="en-US" dirty="0" smtClean="0"/>
              <a:t>Ignore your surroundings…</a:t>
            </a:r>
          </a:p>
          <a:p>
            <a:pPr lvl="1"/>
            <a:r>
              <a:rPr lang="en-US" dirty="0" smtClean="0"/>
              <a:t>You’ll have a mix cohort (ISSEP, ISSMP, ISSAP, and SSCP are 3 hour exams.)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- </a:t>
            </a:r>
            <a:fld id="{5C6890EE-A853-453D-A1B9-5967B6EF9B58}" type="slidenum">
              <a:rPr lang="en-US" smtClean="0"/>
              <a:pPr>
                <a:defRPr/>
              </a:pPr>
              <a:t>6</a:t>
            </a:fld>
            <a:r>
              <a:rPr lang="en-US" smtClean="0"/>
              <a:t> -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Obtaining the certification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Notification…</a:t>
            </a:r>
          </a:p>
          <a:p>
            <a:pPr lvl="1"/>
            <a:r>
              <a:rPr lang="en-US" dirty="0" smtClean="0"/>
              <a:t>You will get your test results right away</a:t>
            </a:r>
          </a:p>
          <a:p>
            <a:pPr lvl="1"/>
            <a:r>
              <a:rPr lang="en-US" dirty="0" smtClean="0"/>
              <a:t>(ISC)</a:t>
            </a:r>
            <a:r>
              <a:rPr lang="en-US" baseline="30000" dirty="0" smtClean="0"/>
              <a:t>2</a:t>
            </a:r>
            <a:r>
              <a:rPr lang="en-US" dirty="0" smtClean="0"/>
              <a:t> will e-mail you the confirmation on next business day or two.</a:t>
            </a:r>
          </a:p>
          <a:p>
            <a:pPr lvl="1"/>
            <a:r>
              <a:rPr lang="en-US" dirty="0" smtClean="0"/>
              <a:t>The hyperlink </a:t>
            </a:r>
            <a:r>
              <a:rPr lang="en-US" smtClean="0"/>
              <a:t>in e-mail will </a:t>
            </a:r>
            <a:r>
              <a:rPr lang="en-US" dirty="0" smtClean="0"/>
              <a:t>take you to the endorsement form.</a:t>
            </a:r>
          </a:p>
          <a:p>
            <a:r>
              <a:rPr lang="en-US" dirty="0" smtClean="0"/>
              <a:t>Endorsement</a:t>
            </a:r>
          </a:p>
          <a:p>
            <a:pPr lvl="1"/>
            <a:r>
              <a:rPr lang="en-US" dirty="0" smtClean="0"/>
              <a:t>Complete the application and form</a:t>
            </a:r>
          </a:p>
          <a:p>
            <a:pPr lvl="1"/>
            <a:r>
              <a:rPr lang="en-US" dirty="0" smtClean="0"/>
              <a:t>Your resume/C.V. needs to illustrate 5 years of professional experience in at least two to three security domains</a:t>
            </a:r>
          </a:p>
          <a:p>
            <a:pPr lvl="1"/>
            <a:r>
              <a:rPr lang="en-US" dirty="0" smtClean="0"/>
              <a:t>Have a CISSP to endorse you.  Provide he/she…</a:t>
            </a:r>
          </a:p>
          <a:p>
            <a:pPr lvl="2"/>
            <a:r>
              <a:rPr lang="en-US" dirty="0" smtClean="0"/>
              <a:t>Completed endorsement form</a:t>
            </a:r>
          </a:p>
          <a:p>
            <a:pPr lvl="2"/>
            <a:r>
              <a:rPr lang="en-US" dirty="0" smtClean="0"/>
              <a:t>Your resume</a:t>
            </a:r>
          </a:p>
          <a:p>
            <a:pPr lvl="2"/>
            <a:r>
              <a:rPr lang="en-US" dirty="0" smtClean="0"/>
              <a:t>Exam ID</a:t>
            </a:r>
          </a:p>
          <a:p>
            <a:r>
              <a:rPr lang="en-US" dirty="0" smtClean="0"/>
              <a:t>Your certificate…</a:t>
            </a:r>
          </a:p>
          <a:p>
            <a:pPr lvl="1"/>
            <a:r>
              <a:rPr lang="en-US" dirty="0" smtClean="0"/>
              <a:t>(ISC)</a:t>
            </a:r>
            <a:r>
              <a:rPr lang="en-US" baseline="30000" dirty="0" smtClean="0"/>
              <a:t>2</a:t>
            </a:r>
            <a:r>
              <a:rPr lang="en-US" dirty="0" smtClean="0"/>
              <a:t> will notify you in e-mail.</a:t>
            </a:r>
          </a:p>
          <a:p>
            <a:pPr lvl="1"/>
            <a:r>
              <a:rPr lang="en-US" dirty="0" smtClean="0"/>
              <a:t>It will arrive 4-6 weeks in an 9x12 envelope</a:t>
            </a:r>
          </a:p>
          <a:p>
            <a:pPr lvl="1"/>
            <a:r>
              <a:rPr lang="en-US" dirty="0" smtClean="0"/>
              <a:t>The package will contain your certificate and membership login information.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- </a:t>
            </a:r>
            <a:fld id="{5C6890EE-A853-453D-A1B9-5967B6EF9B58}" type="slidenum">
              <a:rPr lang="en-US" smtClean="0"/>
              <a:pPr>
                <a:defRPr/>
              </a:pPr>
              <a:t>7</a:t>
            </a:fld>
            <a:r>
              <a:rPr lang="en-US" smtClean="0"/>
              <a:t> -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TRE_Institute Template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21218A"/>
      </a:hlink>
      <a:folHlink>
        <a:srgbClr val="21218A"/>
      </a:folHlink>
    </a:clrScheme>
    <a:fontScheme name="SRA-U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RA-U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RA-U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RA-U 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RA-U 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RA-U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RA-U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RA-U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SRA-U Template</Template>
  <TotalTime>48</TotalTime>
  <Words>660</Words>
  <Application>Microsoft Office PowerPoint</Application>
  <PresentationFormat>On-screen Show (4:3)</PresentationFormat>
  <Paragraphs>93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MITRE_Institute Template</vt:lpstr>
      <vt:lpstr>Tips for Taking The CISSP Exam</vt:lpstr>
      <vt:lpstr>Tips for Taking The CISSP Exam Topics</vt:lpstr>
      <vt:lpstr>Studying for the exam</vt:lpstr>
      <vt:lpstr>Preparing for the exam</vt:lpstr>
      <vt:lpstr>Taking the exam … (1/2)</vt:lpstr>
      <vt:lpstr>Taking the exam …(2/2)</vt:lpstr>
      <vt:lpstr>Obtaining the certification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CISSP Common Body of Knowledge</dc:title>
  <dc:subject>Information Security Management Domain</dc:subject>
  <dc:creator>aouyang@mitre.org</dc:creator>
  <cp:keywords>CISSP; CBK; How to take the CISSP Exam</cp:keywords>
  <cp:lastModifiedBy>Ouyang, Alfred H.</cp:lastModifiedBy>
  <cp:revision>75</cp:revision>
  <dcterms:created xsi:type="dcterms:W3CDTF">2005-06-17T19:06:26Z</dcterms:created>
  <dcterms:modified xsi:type="dcterms:W3CDTF">2013-06-03T00:47:36Z</dcterms:modified>
  <cp:category/>
</cp:coreProperties>
</file>