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5"/>
  </p:sldMasterIdLst>
  <p:notesMasterIdLst>
    <p:notesMasterId r:id="rId159"/>
  </p:notesMasterIdLst>
  <p:sldIdLst>
    <p:sldId id="256" r:id="rId6"/>
    <p:sldId id="477" r:id="rId7"/>
    <p:sldId id="257" r:id="rId8"/>
    <p:sldId id="261" r:id="rId9"/>
    <p:sldId id="478" r:id="rId10"/>
    <p:sldId id="267" r:id="rId11"/>
    <p:sldId id="268" r:id="rId12"/>
    <p:sldId id="432" r:id="rId13"/>
    <p:sldId id="264" r:id="rId14"/>
    <p:sldId id="364" r:id="rId15"/>
    <p:sldId id="265" r:id="rId16"/>
    <p:sldId id="270" r:id="rId17"/>
    <p:sldId id="335" r:id="rId18"/>
    <p:sldId id="365" r:id="rId19"/>
    <p:sldId id="269" r:id="rId20"/>
    <p:sldId id="304" r:id="rId21"/>
    <p:sldId id="305" r:id="rId22"/>
    <p:sldId id="306" r:id="rId23"/>
    <p:sldId id="307" r:id="rId24"/>
    <p:sldId id="308" r:id="rId25"/>
    <p:sldId id="476" r:id="rId26"/>
    <p:sldId id="475" r:id="rId27"/>
    <p:sldId id="480" r:id="rId28"/>
    <p:sldId id="472" r:id="rId29"/>
    <p:sldId id="271" r:id="rId30"/>
    <p:sldId id="471" r:id="rId31"/>
    <p:sldId id="406" r:id="rId32"/>
    <p:sldId id="407" r:id="rId33"/>
    <p:sldId id="408" r:id="rId34"/>
    <p:sldId id="409" r:id="rId35"/>
    <p:sldId id="410" r:id="rId36"/>
    <p:sldId id="411" r:id="rId37"/>
    <p:sldId id="412" r:id="rId38"/>
    <p:sldId id="413" r:id="rId39"/>
    <p:sldId id="414" r:id="rId40"/>
    <p:sldId id="415" r:id="rId41"/>
    <p:sldId id="416" r:id="rId42"/>
    <p:sldId id="417" r:id="rId43"/>
    <p:sldId id="418" r:id="rId44"/>
    <p:sldId id="419" r:id="rId45"/>
    <p:sldId id="283" r:id="rId46"/>
    <p:sldId id="381" r:id="rId47"/>
    <p:sldId id="382" r:id="rId48"/>
    <p:sldId id="384" r:id="rId49"/>
    <p:sldId id="339"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446" r:id="rId63"/>
    <p:sldId id="433" r:id="rId64"/>
    <p:sldId id="297" r:id="rId65"/>
    <p:sldId id="298" r:id="rId66"/>
    <p:sldId id="299" r:id="rId67"/>
    <p:sldId id="300" r:id="rId68"/>
    <p:sldId id="450" r:id="rId69"/>
    <p:sldId id="467" r:id="rId70"/>
    <p:sldId id="466" r:id="rId71"/>
    <p:sldId id="452" r:id="rId72"/>
    <p:sldId id="453" r:id="rId73"/>
    <p:sldId id="454" r:id="rId74"/>
    <p:sldId id="455" r:id="rId75"/>
    <p:sldId id="456" r:id="rId76"/>
    <p:sldId id="457" r:id="rId77"/>
    <p:sldId id="458" r:id="rId78"/>
    <p:sldId id="459" r:id="rId79"/>
    <p:sldId id="460" r:id="rId80"/>
    <p:sldId id="461" r:id="rId81"/>
    <p:sldId id="462" r:id="rId82"/>
    <p:sldId id="463" r:id="rId83"/>
    <p:sldId id="468" r:id="rId84"/>
    <p:sldId id="484" r:id="rId85"/>
    <p:sldId id="447" r:id="rId86"/>
    <p:sldId id="448" r:id="rId87"/>
    <p:sldId id="449" r:id="rId88"/>
    <p:sldId id="434" r:id="rId89"/>
    <p:sldId id="435" r:id="rId90"/>
    <p:sldId id="436" r:id="rId91"/>
    <p:sldId id="437" r:id="rId92"/>
    <p:sldId id="438" r:id="rId93"/>
    <p:sldId id="439" r:id="rId94"/>
    <p:sldId id="440" r:id="rId95"/>
    <p:sldId id="441" r:id="rId96"/>
    <p:sldId id="442" r:id="rId97"/>
    <p:sldId id="443" r:id="rId98"/>
    <p:sldId id="444" r:id="rId99"/>
    <p:sldId id="445" r:id="rId100"/>
    <p:sldId id="420" r:id="rId101"/>
    <p:sldId id="421" r:id="rId102"/>
    <p:sldId id="422" r:id="rId103"/>
    <p:sldId id="423" r:id="rId104"/>
    <p:sldId id="424" r:id="rId105"/>
    <p:sldId id="425" r:id="rId106"/>
    <p:sldId id="426" r:id="rId107"/>
    <p:sldId id="427" r:id="rId108"/>
    <p:sldId id="428" r:id="rId109"/>
    <p:sldId id="429" r:id="rId110"/>
    <p:sldId id="430" r:id="rId111"/>
    <p:sldId id="431" r:id="rId112"/>
    <p:sldId id="309" r:id="rId113"/>
    <p:sldId id="481" r:id="rId114"/>
    <p:sldId id="310" r:id="rId115"/>
    <p:sldId id="312" r:id="rId116"/>
    <p:sldId id="313" r:id="rId117"/>
    <p:sldId id="398" r:id="rId118"/>
    <p:sldId id="347" r:id="rId119"/>
    <p:sldId id="315" r:id="rId120"/>
    <p:sldId id="316" r:id="rId121"/>
    <p:sldId id="317" r:id="rId122"/>
    <p:sldId id="318" r:id="rId123"/>
    <p:sldId id="319" r:id="rId124"/>
    <p:sldId id="320" r:id="rId125"/>
    <p:sldId id="321" r:id="rId126"/>
    <p:sldId id="322" r:id="rId127"/>
    <p:sldId id="323" r:id="rId128"/>
    <p:sldId id="324" r:id="rId129"/>
    <p:sldId id="325" r:id="rId130"/>
    <p:sldId id="402" r:id="rId131"/>
    <p:sldId id="326" r:id="rId132"/>
    <p:sldId id="401" r:id="rId133"/>
    <p:sldId id="327" r:id="rId134"/>
    <p:sldId id="328" r:id="rId135"/>
    <p:sldId id="329" r:id="rId136"/>
    <p:sldId id="330" r:id="rId137"/>
    <p:sldId id="331" r:id="rId138"/>
    <p:sldId id="332" r:id="rId139"/>
    <p:sldId id="333" r:id="rId140"/>
    <p:sldId id="341" r:id="rId141"/>
    <p:sldId id="342" r:id="rId142"/>
    <p:sldId id="348" r:id="rId143"/>
    <p:sldId id="343" r:id="rId144"/>
    <p:sldId id="344" r:id="rId145"/>
    <p:sldId id="345" r:id="rId146"/>
    <p:sldId id="363" r:id="rId147"/>
    <p:sldId id="346" r:id="rId148"/>
    <p:sldId id="474" r:id="rId149"/>
    <p:sldId id="334" r:id="rId150"/>
    <p:sldId id="399" r:id="rId151"/>
    <p:sldId id="473" r:id="rId152"/>
    <p:sldId id="483" r:id="rId153"/>
    <p:sldId id="405" r:id="rId154"/>
    <p:sldId id="404" r:id="rId155"/>
    <p:sldId id="403" r:id="rId156"/>
    <p:sldId id="400" r:id="rId157"/>
    <p:sldId id="470" r:id="rId1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62" autoAdjust="0"/>
    <p:restoredTop sz="99803" autoAdjust="0"/>
  </p:normalViewPr>
  <p:slideViewPr>
    <p:cSldViewPr>
      <p:cViewPr>
        <p:scale>
          <a:sx n="80" d="100"/>
          <a:sy n="80" d="100"/>
        </p:scale>
        <p:origin x="-2128" y="-304"/>
      </p:cViewPr>
      <p:guideLst>
        <p:guide orient="horz" pos="2160"/>
        <p:guide pos="2880"/>
      </p:guideLst>
    </p:cSldViewPr>
  </p:slideViewPr>
  <p:notesTextViewPr>
    <p:cViewPr>
      <p:scale>
        <a:sx n="125" d="100"/>
        <a:sy n="125" d="100"/>
      </p:scale>
      <p:origin x="0" y="72"/>
    </p:cViewPr>
  </p:notesTextViewPr>
  <p:sorterViewPr>
    <p:cViewPr>
      <p:scale>
        <a:sx n="100" d="100"/>
        <a:sy n="100" d="100"/>
      </p:scale>
      <p:origin x="0" y="2663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7.xml"/><Relationship Id="rId143" Type="http://schemas.openxmlformats.org/officeDocument/2006/relationships/slide" Target="slides/slide138.xml"/><Relationship Id="rId144" Type="http://schemas.openxmlformats.org/officeDocument/2006/relationships/slide" Target="slides/slide139.xml"/><Relationship Id="rId145" Type="http://schemas.openxmlformats.org/officeDocument/2006/relationships/slide" Target="slides/slide140.xml"/><Relationship Id="rId146" Type="http://schemas.openxmlformats.org/officeDocument/2006/relationships/slide" Target="slides/slide141.xml"/><Relationship Id="rId147" Type="http://schemas.openxmlformats.org/officeDocument/2006/relationships/slide" Target="slides/slide142.xml"/><Relationship Id="rId148" Type="http://schemas.openxmlformats.org/officeDocument/2006/relationships/slide" Target="slides/slide143.xml"/><Relationship Id="rId149" Type="http://schemas.openxmlformats.org/officeDocument/2006/relationships/slide" Target="slides/slide14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150" Type="http://schemas.openxmlformats.org/officeDocument/2006/relationships/slide" Target="slides/slide145.xml"/><Relationship Id="rId151" Type="http://schemas.openxmlformats.org/officeDocument/2006/relationships/slide" Target="slides/slide146.xml"/><Relationship Id="rId152" Type="http://schemas.openxmlformats.org/officeDocument/2006/relationships/slide" Target="slides/slide14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53" Type="http://schemas.openxmlformats.org/officeDocument/2006/relationships/slide" Target="slides/slide148.xml"/><Relationship Id="rId154" Type="http://schemas.openxmlformats.org/officeDocument/2006/relationships/slide" Target="slides/slide149.xml"/><Relationship Id="rId155" Type="http://schemas.openxmlformats.org/officeDocument/2006/relationships/slide" Target="slides/slide150.xml"/><Relationship Id="rId156" Type="http://schemas.openxmlformats.org/officeDocument/2006/relationships/slide" Target="slides/slide151.xml"/><Relationship Id="rId157" Type="http://schemas.openxmlformats.org/officeDocument/2006/relationships/slide" Target="slides/slide152.xml"/><Relationship Id="rId158" Type="http://schemas.openxmlformats.org/officeDocument/2006/relationships/slide" Target="slides/slide153.xml"/><Relationship Id="rId159" Type="http://schemas.openxmlformats.org/officeDocument/2006/relationships/notesMaster" Target="notesMasters/notesMaster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160" Type="http://schemas.openxmlformats.org/officeDocument/2006/relationships/printerSettings" Target="printerSettings/printerSettings1.bin"/><Relationship Id="rId161" Type="http://schemas.openxmlformats.org/officeDocument/2006/relationships/presProps" Target="presProps.xml"/><Relationship Id="rId162" Type="http://schemas.openxmlformats.org/officeDocument/2006/relationships/viewProps" Target="view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63" Type="http://schemas.openxmlformats.org/officeDocument/2006/relationships/theme" Target="theme/theme1.xml"/><Relationship Id="rId164"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30" Type="http://schemas.openxmlformats.org/officeDocument/2006/relationships/slide" Target="slides/slide125.xml"/><Relationship Id="rId131" Type="http://schemas.openxmlformats.org/officeDocument/2006/relationships/slide" Target="slides/slide126.xml"/><Relationship Id="rId132" Type="http://schemas.openxmlformats.org/officeDocument/2006/relationships/slide" Target="slides/slide127.xml"/><Relationship Id="rId133" Type="http://schemas.openxmlformats.org/officeDocument/2006/relationships/slide" Target="slides/slide128.xml"/><Relationship Id="rId134" Type="http://schemas.openxmlformats.org/officeDocument/2006/relationships/slide" Target="slides/slide129.xml"/><Relationship Id="rId135" Type="http://schemas.openxmlformats.org/officeDocument/2006/relationships/slide" Target="slides/slide130.xml"/><Relationship Id="rId136" Type="http://schemas.openxmlformats.org/officeDocument/2006/relationships/slide" Target="slides/slide131.xml"/><Relationship Id="rId137" Type="http://schemas.openxmlformats.org/officeDocument/2006/relationships/slide" Target="slides/slide132.xml"/><Relationship Id="rId138" Type="http://schemas.openxmlformats.org/officeDocument/2006/relationships/slide" Target="slides/slide133.xml"/><Relationship Id="rId139" Type="http://schemas.openxmlformats.org/officeDocument/2006/relationships/slide" Target="slides/slide13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100" Type="http://schemas.openxmlformats.org/officeDocument/2006/relationships/slide" Target="slides/slide95.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40" Type="http://schemas.openxmlformats.org/officeDocument/2006/relationships/slide" Target="slides/slide135.xml"/><Relationship Id="rId141" Type="http://schemas.openxmlformats.org/officeDocument/2006/relationships/slide" Target="slides/slide1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70E05-CE0C-4B37-A28F-8E82BF76EBD9}"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432621BB-69E7-42B6-9431-D8FD4A14FF18}">
      <dgm:prSet phldrT="[Text]"/>
      <dgm:spPr/>
      <dgm:t>
        <a:bodyPr/>
        <a:lstStyle/>
        <a:p>
          <a:r>
            <a:rPr lang="en-US"/>
            <a:t>Host A</a:t>
          </a:r>
        </a:p>
      </dgm:t>
    </dgm:pt>
    <dgm:pt modelId="{C0398BA1-A037-4CE0-97D0-EC49E75F64D3}" type="parTrans" cxnId="{EA23ED84-B1E0-407A-99B2-8AFE51A7E94D}">
      <dgm:prSet/>
      <dgm:spPr/>
      <dgm:t>
        <a:bodyPr/>
        <a:lstStyle/>
        <a:p>
          <a:endParaRPr lang="en-US"/>
        </a:p>
      </dgm:t>
    </dgm:pt>
    <dgm:pt modelId="{F210F4B2-0873-4542-8E39-05C4A9BC64F8}" type="sibTrans" cxnId="{EA23ED84-B1E0-407A-99B2-8AFE51A7E94D}">
      <dgm:prSet/>
      <dgm:spPr/>
      <dgm:t>
        <a:bodyPr/>
        <a:lstStyle/>
        <a:p>
          <a:endParaRPr lang="en-US"/>
        </a:p>
      </dgm:t>
    </dgm:pt>
    <dgm:pt modelId="{79EDC7E9-FD2E-4F2E-A38F-14FEB49781F4}">
      <dgm:prSet phldrT="[Text]"/>
      <dgm:spPr/>
      <dgm:t>
        <a:bodyPr/>
        <a:lstStyle/>
        <a:p>
          <a:r>
            <a:rPr lang="en-US"/>
            <a:t>Host B</a:t>
          </a:r>
        </a:p>
      </dgm:t>
    </dgm:pt>
    <dgm:pt modelId="{2B41D81E-790E-43D1-9A5E-6DDBB1D40F15}" type="parTrans" cxnId="{1907230B-790E-42C2-9E29-347F5787159B}">
      <dgm:prSet/>
      <dgm:spPr/>
      <dgm:t>
        <a:bodyPr/>
        <a:lstStyle/>
        <a:p>
          <a:endParaRPr lang="en-US"/>
        </a:p>
      </dgm:t>
    </dgm:pt>
    <dgm:pt modelId="{018C8D24-3CAE-4935-9CEA-EEA8AC21521B}" type="sibTrans" cxnId="{1907230B-790E-42C2-9E29-347F5787159B}">
      <dgm:prSet/>
      <dgm:spPr/>
      <dgm:t>
        <a:bodyPr/>
        <a:lstStyle/>
        <a:p>
          <a:endParaRPr lang="en-US"/>
        </a:p>
      </dgm:t>
    </dgm:pt>
    <dgm:pt modelId="{574FF33E-48B2-4406-AB11-FB8528B9D8DD}">
      <dgm:prSet phldrT="[Text]"/>
      <dgm:spPr/>
      <dgm:t>
        <a:bodyPr/>
        <a:lstStyle/>
        <a:p>
          <a:r>
            <a:rPr lang="en-US"/>
            <a:t>Host C</a:t>
          </a:r>
        </a:p>
      </dgm:t>
    </dgm:pt>
    <dgm:pt modelId="{48BAA40B-C53D-4D19-A711-DD8702100AFC}" type="parTrans" cxnId="{3EB91D44-13F0-4671-8743-36D66E02A9B9}">
      <dgm:prSet/>
      <dgm:spPr/>
      <dgm:t>
        <a:bodyPr/>
        <a:lstStyle/>
        <a:p>
          <a:endParaRPr lang="en-US"/>
        </a:p>
      </dgm:t>
    </dgm:pt>
    <dgm:pt modelId="{678B974D-CAD3-4945-BCB7-EBB56F58D779}" type="sibTrans" cxnId="{3EB91D44-13F0-4671-8743-36D66E02A9B9}">
      <dgm:prSet/>
      <dgm:spPr/>
      <dgm:t>
        <a:bodyPr/>
        <a:lstStyle/>
        <a:p>
          <a:endParaRPr lang="en-US"/>
        </a:p>
      </dgm:t>
    </dgm:pt>
    <dgm:pt modelId="{FBF45BA1-8079-4A6B-956A-78D724FD0E29}">
      <dgm:prSet phldrT="[Text]"/>
      <dgm:spPr/>
      <dgm:t>
        <a:bodyPr/>
        <a:lstStyle/>
        <a:p>
          <a:r>
            <a:rPr lang="en-US"/>
            <a:t>Host D</a:t>
          </a:r>
        </a:p>
      </dgm:t>
    </dgm:pt>
    <dgm:pt modelId="{EAABB0D5-7860-46B8-AF44-6BB32BF6BCE9}" type="parTrans" cxnId="{D2931EE8-2BE5-4182-B069-0611B6CF3A91}">
      <dgm:prSet/>
      <dgm:spPr/>
      <dgm:t>
        <a:bodyPr/>
        <a:lstStyle/>
        <a:p>
          <a:endParaRPr lang="en-US"/>
        </a:p>
      </dgm:t>
    </dgm:pt>
    <dgm:pt modelId="{DBA66968-E9D6-44F2-BC54-5E5A7E59B0F9}" type="sibTrans" cxnId="{D2931EE8-2BE5-4182-B069-0611B6CF3A91}">
      <dgm:prSet/>
      <dgm:spPr/>
      <dgm:t>
        <a:bodyPr/>
        <a:lstStyle/>
        <a:p>
          <a:endParaRPr lang="en-US"/>
        </a:p>
      </dgm:t>
    </dgm:pt>
    <dgm:pt modelId="{9C60C2E2-7368-4924-93C9-ADAA4617D262}">
      <dgm:prSet phldrT="[Text]"/>
      <dgm:spPr/>
      <dgm:t>
        <a:bodyPr/>
        <a:lstStyle/>
        <a:p>
          <a:r>
            <a:rPr lang="en-US" dirty="0"/>
            <a:t>Host E</a:t>
          </a:r>
        </a:p>
      </dgm:t>
    </dgm:pt>
    <dgm:pt modelId="{754B4687-821E-4A37-9A69-4F5543457E91}" type="parTrans" cxnId="{A27F433F-47FD-47A7-9D6F-7E3979919F5C}">
      <dgm:prSet/>
      <dgm:spPr/>
      <dgm:t>
        <a:bodyPr/>
        <a:lstStyle/>
        <a:p>
          <a:endParaRPr lang="en-US"/>
        </a:p>
      </dgm:t>
    </dgm:pt>
    <dgm:pt modelId="{1BC2D6C4-BCD1-408A-9AC0-96EEA5E2CD2A}" type="sibTrans" cxnId="{A27F433F-47FD-47A7-9D6F-7E3979919F5C}">
      <dgm:prSet/>
      <dgm:spPr/>
      <dgm:t>
        <a:bodyPr/>
        <a:lstStyle/>
        <a:p>
          <a:endParaRPr lang="en-US"/>
        </a:p>
      </dgm:t>
    </dgm:pt>
    <dgm:pt modelId="{6C4CE62E-BF5F-49FF-AD47-7CA9F4090831}">
      <dgm:prSet phldrT="[Text]"/>
      <dgm:spPr/>
      <dgm:t>
        <a:bodyPr/>
        <a:lstStyle/>
        <a:p>
          <a:r>
            <a:rPr lang="en-US"/>
            <a:t>Host F</a:t>
          </a:r>
        </a:p>
      </dgm:t>
    </dgm:pt>
    <dgm:pt modelId="{B424778E-6B48-4819-9E34-7B0837141209}" type="parTrans" cxnId="{00222445-715C-4DA8-9508-80E358816F44}">
      <dgm:prSet/>
      <dgm:spPr/>
      <dgm:t>
        <a:bodyPr/>
        <a:lstStyle/>
        <a:p>
          <a:endParaRPr lang="en-US"/>
        </a:p>
      </dgm:t>
    </dgm:pt>
    <dgm:pt modelId="{CD4BA3EF-CBB5-41E4-AD61-163664B50E75}" type="sibTrans" cxnId="{00222445-715C-4DA8-9508-80E358816F44}">
      <dgm:prSet/>
      <dgm:spPr/>
      <dgm:t>
        <a:bodyPr/>
        <a:lstStyle/>
        <a:p>
          <a:endParaRPr lang="en-US"/>
        </a:p>
      </dgm:t>
    </dgm:pt>
    <dgm:pt modelId="{0332FF24-0F9D-481E-BE13-B142E44C8F27}" type="pres">
      <dgm:prSet presAssocID="{5A870E05-CE0C-4B37-A28F-8E82BF76EBD9}" presName="diagram" presStyleCnt="0">
        <dgm:presLayoutVars>
          <dgm:chPref val="1"/>
          <dgm:dir/>
          <dgm:animOne val="branch"/>
          <dgm:animLvl val="lvl"/>
          <dgm:resizeHandles val="exact"/>
        </dgm:presLayoutVars>
      </dgm:prSet>
      <dgm:spPr/>
      <dgm:t>
        <a:bodyPr/>
        <a:lstStyle/>
        <a:p>
          <a:endParaRPr lang="en-US"/>
        </a:p>
      </dgm:t>
    </dgm:pt>
    <dgm:pt modelId="{446C12D9-DBD9-4097-8453-7BCF42927FAE}" type="pres">
      <dgm:prSet presAssocID="{432621BB-69E7-42B6-9431-D8FD4A14FF18}" presName="root1" presStyleCnt="0"/>
      <dgm:spPr/>
    </dgm:pt>
    <dgm:pt modelId="{E7F7D176-1415-4F97-97EE-EFA7F2A59D3D}" type="pres">
      <dgm:prSet presAssocID="{432621BB-69E7-42B6-9431-D8FD4A14FF18}" presName="LevelOneTextNode" presStyleLbl="node0" presStyleIdx="0" presStyleCnt="1">
        <dgm:presLayoutVars>
          <dgm:chPref val="3"/>
        </dgm:presLayoutVars>
      </dgm:prSet>
      <dgm:spPr/>
      <dgm:t>
        <a:bodyPr/>
        <a:lstStyle/>
        <a:p>
          <a:endParaRPr lang="en-US"/>
        </a:p>
      </dgm:t>
    </dgm:pt>
    <dgm:pt modelId="{6A5DE3E1-3C13-4F56-8FC4-60AE4ABE8242}" type="pres">
      <dgm:prSet presAssocID="{432621BB-69E7-42B6-9431-D8FD4A14FF18}" presName="level2hierChild" presStyleCnt="0"/>
      <dgm:spPr/>
    </dgm:pt>
    <dgm:pt modelId="{D267627F-92E7-4464-A49A-DF090D8D9395}" type="pres">
      <dgm:prSet presAssocID="{2B41D81E-790E-43D1-9A5E-6DDBB1D40F15}" presName="conn2-1" presStyleLbl="parChTrans1D2" presStyleIdx="0" presStyleCnt="2"/>
      <dgm:spPr/>
      <dgm:t>
        <a:bodyPr/>
        <a:lstStyle/>
        <a:p>
          <a:endParaRPr lang="en-US"/>
        </a:p>
      </dgm:t>
    </dgm:pt>
    <dgm:pt modelId="{F07A47F8-5034-41B2-86E9-BA69360794F0}" type="pres">
      <dgm:prSet presAssocID="{2B41D81E-790E-43D1-9A5E-6DDBB1D40F15}" presName="connTx" presStyleLbl="parChTrans1D2" presStyleIdx="0" presStyleCnt="2"/>
      <dgm:spPr/>
      <dgm:t>
        <a:bodyPr/>
        <a:lstStyle/>
        <a:p>
          <a:endParaRPr lang="en-US"/>
        </a:p>
      </dgm:t>
    </dgm:pt>
    <dgm:pt modelId="{6B01A2C1-5C3B-481D-AC96-D0A06E0158DA}" type="pres">
      <dgm:prSet presAssocID="{79EDC7E9-FD2E-4F2E-A38F-14FEB49781F4}" presName="root2" presStyleCnt="0"/>
      <dgm:spPr/>
    </dgm:pt>
    <dgm:pt modelId="{A09BB90A-E7B1-4C3B-BD34-6FC41F7721B2}" type="pres">
      <dgm:prSet presAssocID="{79EDC7E9-FD2E-4F2E-A38F-14FEB49781F4}" presName="LevelTwoTextNode" presStyleLbl="node2" presStyleIdx="0" presStyleCnt="2">
        <dgm:presLayoutVars>
          <dgm:chPref val="3"/>
        </dgm:presLayoutVars>
      </dgm:prSet>
      <dgm:spPr/>
      <dgm:t>
        <a:bodyPr/>
        <a:lstStyle/>
        <a:p>
          <a:endParaRPr lang="en-US"/>
        </a:p>
      </dgm:t>
    </dgm:pt>
    <dgm:pt modelId="{D8AE240C-65E4-4AD1-98B1-5CB3C3C835FD}" type="pres">
      <dgm:prSet presAssocID="{79EDC7E9-FD2E-4F2E-A38F-14FEB49781F4}" presName="level3hierChild" presStyleCnt="0"/>
      <dgm:spPr/>
    </dgm:pt>
    <dgm:pt modelId="{008C13B6-DAAF-46B2-9D27-19D833F3CFA9}" type="pres">
      <dgm:prSet presAssocID="{48BAA40B-C53D-4D19-A711-DD8702100AFC}" presName="conn2-1" presStyleLbl="parChTrans1D3" presStyleIdx="0" presStyleCnt="3"/>
      <dgm:spPr/>
      <dgm:t>
        <a:bodyPr/>
        <a:lstStyle/>
        <a:p>
          <a:endParaRPr lang="en-US"/>
        </a:p>
      </dgm:t>
    </dgm:pt>
    <dgm:pt modelId="{66EE3B8E-AE57-482E-A8FF-A93BA31CCEF0}" type="pres">
      <dgm:prSet presAssocID="{48BAA40B-C53D-4D19-A711-DD8702100AFC}" presName="connTx" presStyleLbl="parChTrans1D3" presStyleIdx="0" presStyleCnt="3"/>
      <dgm:spPr/>
      <dgm:t>
        <a:bodyPr/>
        <a:lstStyle/>
        <a:p>
          <a:endParaRPr lang="en-US"/>
        </a:p>
      </dgm:t>
    </dgm:pt>
    <dgm:pt modelId="{92A684DF-DBEF-46C3-8A8F-A8BB34B930B8}" type="pres">
      <dgm:prSet presAssocID="{574FF33E-48B2-4406-AB11-FB8528B9D8DD}" presName="root2" presStyleCnt="0"/>
      <dgm:spPr/>
    </dgm:pt>
    <dgm:pt modelId="{FA6455ED-7E4F-4A5B-88AE-4B12B5AE4CFE}" type="pres">
      <dgm:prSet presAssocID="{574FF33E-48B2-4406-AB11-FB8528B9D8DD}" presName="LevelTwoTextNode" presStyleLbl="node3" presStyleIdx="0" presStyleCnt="3">
        <dgm:presLayoutVars>
          <dgm:chPref val="3"/>
        </dgm:presLayoutVars>
      </dgm:prSet>
      <dgm:spPr/>
      <dgm:t>
        <a:bodyPr/>
        <a:lstStyle/>
        <a:p>
          <a:endParaRPr lang="en-US"/>
        </a:p>
      </dgm:t>
    </dgm:pt>
    <dgm:pt modelId="{4DF73F9F-83F9-463D-83AD-7263DA438E36}" type="pres">
      <dgm:prSet presAssocID="{574FF33E-48B2-4406-AB11-FB8528B9D8DD}" presName="level3hierChild" presStyleCnt="0"/>
      <dgm:spPr/>
    </dgm:pt>
    <dgm:pt modelId="{5A16588C-5059-435B-95A1-4CEB13FC794B}" type="pres">
      <dgm:prSet presAssocID="{EAABB0D5-7860-46B8-AF44-6BB32BF6BCE9}" presName="conn2-1" presStyleLbl="parChTrans1D3" presStyleIdx="1" presStyleCnt="3"/>
      <dgm:spPr/>
      <dgm:t>
        <a:bodyPr/>
        <a:lstStyle/>
        <a:p>
          <a:endParaRPr lang="en-US"/>
        </a:p>
      </dgm:t>
    </dgm:pt>
    <dgm:pt modelId="{C677E8E2-717B-432B-AA9B-FED6490C056D}" type="pres">
      <dgm:prSet presAssocID="{EAABB0D5-7860-46B8-AF44-6BB32BF6BCE9}" presName="connTx" presStyleLbl="parChTrans1D3" presStyleIdx="1" presStyleCnt="3"/>
      <dgm:spPr/>
      <dgm:t>
        <a:bodyPr/>
        <a:lstStyle/>
        <a:p>
          <a:endParaRPr lang="en-US"/>
        </a:p>
      </dgm:t>
    </dgm:pt>
    <dgm:pt modelId="{CC92A8DF-DD88-49F4-9FC3-E7D5E853B81C}" type="pres">
      <dgm:prSet presAssocID="{FBF45BA1-8079-4A6B-956A-78D724FD0E29}" presName="root2" presStyleCnt="0"/>
      <dgm:spPr/>
    </dgm:pt>
    <dgm:pt modelId="{9D158D01-BEB8-4B39-B69E-DF3C32880905}" type="pres">
      <dgm:prSet presAssocID="{FBF45BA1-8079-4A6B-956A-78D724FD0E29}" presName="LevelTwoTextNode" presStyleLbl="node3" presStyleIdx="1" presStyleCnt="3">
        <dgm:presLayoutVars>
          <dgm:chPref val="3"/>
        </dgm:presLayoutVars>
      </dgm:prSet>
      <dgm:spPr/>
      <dgm:t>
        <a:bodyPr/>
        <a:lstStyle/>
        <a:p>
          <a:endParaRPr lang="en-US"/>
        </a:p>
      </dgm:t>
    </dgm:pt>
    <dgm:pt modelId="{BA16146E-EBDF-4CC4-BC89-08105DB102FD}" type="pres">
      <dgm:prSet presAssocID="{FBF45BA1-8079-4A6B-956A-78D724FD0E29}" presName="level3hierChild" presStyleCnt="0"/>
      <dgm:spPr/>
    </dgm:pt>
    <dgm:pt modelId="{312C3FE7-01CA-41B1-93D0-E354A6E7D397}" type="pres">
      <dgm:prSet presAssocID="{754B4687-821E-4A37-9A69-4F5543457E91}" presName="conn2-1" presStyleLbl="parChTrans1D2" presStyleIdx="1" presStyleCnt="2"/>
      <dgm:spPr/>
      <dgm:t>
        <a:bodyPr/>
        <a:lstStyle/>
        <a:p>
          <a:endParaRPr lang="en-US"/>
        </a:p>
      </dgm:t>
    </dgm:pt>
    <dgm:pt modelId="{4FE959B7-8C9E-41B0-A47D-DC48D23DA699}" type="pres">
      <dgm:prSet presAssocID="{754B4687-821E-4A37-9A69-4F5543457E91}" presName="connTx" presStyleLbl="parChTrans1D2" presStyleIdx="1" presStyleCnt="2"/>
      <dgm:spPr/>
      <dgm:t>
        <a:bodyPr/>
        <a:lstStyle/>
        <a:p>
          <a:endParaRPr lang="en-US"/>
        </a:p>
      </dgm:t>
    </dgm:pt>
    <dgm:pt modelId="{7A11633F-0506-4089-B813-B57F79DFD43A}" type="pres">
      <dgm:prSet presAssocID="{9C60C2E2-7368-4924-93C9-ADAA4617D262}" presName="root2" presStyleCnt="0"/>
      <dgm:spPr/>
    </dgm:pt>
    <dgm:pt modelId="{A9E90C33-3546-4B71-997F-E6E548ECC463}" type="pres">
      <dgm:prSet presAssocID="{9C60C2E2-7368-4924-93C9-ADAA4617D262}" presName="LevelTwoTextNode" presStyleLbl="node2" presStyleIdx="1" presStyleCnt="2">
        <dgm:presLayoutVars>
          <dgm:chPref val="3"/>
        </dgm:presLayoutVars>
      </dgm:prSet>
      <dgm:spPr/>
      <dgm:t>
        <a:bodyPr/>
        <a:lstStyle/>
        <a:p>
          <a:endParaRPr lang="en-US"/>
        </a:p>
      </dgm:t>
    </dgm:pt>
    <dgm:pt modelId="{6BE73A56-00CB-4F5F-BE47-2F7BED267DDC}" type="pres">
      <dgm:prSet presAssocID="{9C60C2E2-7368-4924-93C9-ADAA4617D262}" presName="level3hierChild" presStyleCnt="0"/>
      <dgm:spPr/>
    </dgm:pt>
    <dgm:pt modelId="{44488318-34B5-4F8D-A187-619C0FD73C6C}" type="pres">
      <dgm:prSet presAssocID="{B424778E-6B48-4819-9E34-7B0837141209}" presName="conn2-1" presStyleLbl="parChTrans1D3" presStyleIdx="2" presStyleCnt="3"/>
      <dgm:spPr/>
      <dgm:t>
        <a:bodyPr/>
        <a:lstStyle/>
        <a:p>
          <a:endParaRPr lang="en-US"/>
        </a:p>
      </dgm:t>
    </dgm:pt>
    <dgm:pt modelId="{C367F182-0D8D-4282-B5D8-88EAE165991C}" type="pres">
      <dgm:prSet presAssocID="{B424778E-6B48-4819-9E34-7B0837141209}" presName="connTx" presStyleLbl="parChTrans1D3" presStyleIdx="2" presStyleCnt="3"/>
      <dgm:spPr/>
      <dgm:t>
        <a:bodyPr/>
        <a:lstStyle/>
        <a:p>
          <a:endParaRPr lang="en-US"/>
        </a:p>
      </dgm:t>
    </dgm:pt>
    <dgm:pt modelId="{7403D7A0-9956-4578-9146-F97A077992E8}" type="pres">
      <dgm:prSet presAssocID="{6C4CE62E-BF5F-49FF-AD47-7CA9F4090831}" presName="root2" presStyleCnt="0"/>
      <dgm:spPr/>
    </dgm:pt>
    <dgm:pt modelId="{49998CB7-61BD-4C21-8825-242408B65675}" type="pres">
      <dgm:prSet presAssocID="{6C4CE62E-BF5F-49FF-AD47-7CA9F4090831}" presName="LevelTwoTextNode" presStyleLbl="node3" presStyleIdx="2" presStyleCnt="3">
        <dgm:presLayoutVars>
          <dgm:chPref val="3"/>
        </dgm:presLayoutVars>
      </dgm:prSet>
      <dgm:spPr/>
      <dgm:t>
        <a:bodyPr/>
        <a:lstStyle/>
        <a:p>
          <a:endParaRPr lang="en-US"/>
        </a:p>
      </dgm:t>
    </dgm:pt>
    <dgm:pt modelId="{15BC3FF5-9F11-4ECA-9A2B-5155C3A6FF58}" type="pres">
      <dgm:prSet presAssocID="{6C4CE62E-BF5F-49FF-AD47-7CA9F4090831}" presName="level3hierChild" presStyleCnt="0"/>
      <dgm:spPr/>
    </dgm:pt>
  </dgm:ptLst>
  <dgm:cxnLst>
    <dgm:cxn modelId="{EA23ED84-B1E0-407A-99B2-8AFE51A7E94D}" srcId="{5A870E05-CE0C-4B37-A28F-8E82BF76EBD9}" destId="{432621BB-69E7-42B6-9431-D8FD4A14FF18}" srcOrd="0" destOrd="0" parTransId="{C0398BA1-A037-4CE0-97D0-EC49E75F64D3}" sibTransId="{F210F4B2-0873-4542-8E39-05C4A9BC64F8}"/>
    <dgm:cxn modelId="{1907230B-790E-42C2-9E29-347F5787159B}" srcId="{432621BB-69E7-42B6-9431-D8FD4A14FF18}" destId="{79EDC7E9-FD2E-4F2E-A38F-14FEB49781F4}" srcOrd="0" destOrd="0" parTransId="{2B41D81E-790E-43D1-9A5E-6DDBB1D40F15}" sibTransId="{018C8D24-3CAE-4935-9CEA-EEA8AC21521B}"/>
    <dgm:cxn modelId="{04C0F74F-901E-4813-AC48-0CC6E7FE9020}" type="presOf" srcId="{754B4687-821E-4A37-9A69-4F5543457E91}" destId="{4FE959B7-8C9E-41B0-A47D-DC48D23DA699}" srcOrd="1" destOrd="0" presId="urn:microsoft.com/office/officeart/2005/8/layout/hierarchy2"/>
    <dgm:cxn modelId="{CCB6FE41-0C28-4156-BE13-74A56750C29B}" type="presOf" srcId="{FBF45BA1-8079-4A6B-956A-78D724FD0E29}" destId="{9D158D01-BEB8-4B39-B69E-DF3C32880905}" srcOrd="0" destOrd="0" presId="urn:microsoft.com/office/officeart/2005/8/layout/hierarchy2"/>
    <dgm:cxn modelId="{D2154C78-B140-405C-8EA3-EBF8C7891CFB}" type="presOf" srcId="{EAABB0D5-7860-46B8-AF44-6BB32BF6BCE9}" destId="{5A16588C-5059-435B-95A1-4CEB13FC794B}" srcOrd="0" destOrd="0" presId="urn:microsoft.com/office/officeart/2005/8/layout/hierarchy2"/>
    <dgm:cxn modelId="{A27F433F-47FD-47A7-9D6F-7E3979919F5C}" srcId="{432621BB-69E7-42B6-9431-D8FD4A14FF18}" destId="{9C60C2E2-7368-4924-93C9-ADAA4617D262}" srcOrd="1" destOrd="0" parTransId="{754B4687-821E-4A37-9A69-4F5543457E91}" sibTransId="{1BC2D6C4-BCD1-408A-9AC0-96EEA5E2CD2A}"/>
    <dgm:cxn modelId="{034E2D9B-1380-4867-863E-663306E4B2B0}" type="presOf" srcId="{2B41D81E-790E-43D1-9A5E-6DDBB1D40F15}" destId="{D267627F-92E7-4464-A49A-DF090D8D9395}" srcOrd="0" destOrd="0" presId="urn:microsoft.com/office/officeart/2005/8/layout/hierarchy2"/>
    <dgm:cxn modelId="{D2931EE8-2BE5-4182-B069-0611B6CF3A91}" srcId="{79EDC7E9-FD2E-4F2E-A38F-14FEB49781F4}" destId="{FBF45BA1-8079-4A6B-956A-78D724FD0E29}" srcOrd="1" destOrd="0" parTransId="{EAABB0D5-7860-46B8-AF44-6BB32BF6BCE9}" sibTransId="{DBA66968-E9D6-44F2-BC54-5E5A7E59B0F9}"/>
    <dgm:cxn modelId="{00222445-715C-4DA8-9508-80E358816F44}" srcId="{9C60C2E2-7368-4924-93C9-ADAA4617D262}" destId="{6C4CE62E-BF5F-49FF-AD47-7CA9F4090831}" srcOrd="0" destOrd="0" parTransId="{B424778E-6B48-4819-9E34-7B0837141209}" sibTransId="{CD4BA3EF-CBB5-41E4-AD61-163664B50E75}"/>
    <dgm:cxn modelId="{3A6C3748-AC26-4085-B519-95BB3C8AC7EC}" type="presOf" srcId="{5A870E05-CE0C-4B37-A28F-8E82BF76EBD9}" destId="{0332FF24-0F9D-481E-BE13-B142E44C8F27}" srcOrd="0" destOrd="0" presId="urn:microsoft.com/office/officeart/2005/8/layout/hierarchy2"/>
    <dgm:cxn modelId="{3640CC87-AEDD-474E-A1AC-44346A7588D1}" type="presOf" srcId="{6C4CE62E-BF5F-49FF-AD47-7CA9F4090831}" destId="{49998CB7-61BD-4C21-8825-242408B65675}" srcOrd="0" destOrd="0" presId="urn:microsoft.com/office/officeart/2005/8/layout/hierarchy2"/>
    <dgm:cxn modelId="{C052544F-4C61-4530-BBF6-AA8AAC60DABD}" type="presOf" srcId="{48BAA40B-C53D-4D19-A711-DD8702100AFC}" destId="{008C13B6-DAAF-46B2-9D27-19D833F3CFA9}" srcOrd="0" destOrd="0" presId="urn:microsoft.com/office/officeart/2005/8/layout/hierarchy2"/>
    <dgm:cxn modelId="{765C7E80-45FE-4674-A363-A20B3A2844E2}" type="presOf" srcId="{754B4687-821E-4A37-9A69-4F5543457E91}" destId="{312C3FE7-01CA-41B1-93D0-E354A6E7D397}" srcOrd="0" destOrd="0" presId="urn:microsoft.com/office/officeart/2005/8/layout/hierarchy2"/>
    <dgm:cxn modelId="{1ED8CFAF-CC52-4369-BC06-A5A585269074}" type="presOf" srcId="{432621BB-69E7-42B6-9431-D8FD4A14FF18}" destId="{E7F7D176-1415-4F97-97EE-EFA7F2A59D3D}" srcOrd="0" destOrd="0" presId="urn:microsoft.com/office/officeart/2005/8/layout/hierarchy2"/>
    <dgm:cxn modelId="{7F3C9BA7-8214-4B6C-ABD0-CE390529304A}" type="presOf" srcId="{79EDC7E9-FD2E-4F2E-A38F-14FEB49781F4}" destId="{A09BB90A-E7B1-4C3B-BD34-6FC41F7721B2}" srcOrd="0" destOrd="0" presId="urn:microsoft.com/office/officeart/2005/8/layout/hierarchy2"/>
    <dgm:cxn modelId="{7A91135A-DECA-47A8-9B39-E86724F7D515}" type="presOf" srcId="{2B41D81E-790E-43D1-9A5E-6DDBB1D40F15}" destId="{F07A47F8-5034-41B2-86E9-BA69360794F0}" srcOrd="1" destOrd="0" presId="urn:microsoft.com/office/officeart/2005/8/layout/hierarchy2"/>
    <dgm:cxn modelId="{2AEFE06D-6466-48A4-B5F8-CA2ADE802A8D}" type="presOf" srcId="{574FF33E-48B2-4406-AB11-FB8528B9D8DD}" destId="{FA6455ED-7E4F-4A5B-88AE-4B12B5AE4CFE}" srcOrd="0" destOrd="0" presId="urn:microsoft.com/office/officeart/2005/8/layout/hierarchy2"/>
    <dgm:cxn modelId="{9C643850-8A40-4E03-B4C9-D106B407582B}" type="presOf" srcId="{9C60C2E2-7368-4924-93C9-ADAA4617D262}" destId="{A9E90C33-3546-4B71-997F-E6E548ECC463}" srcOrd="0" destOrd="0" presId="urn:microsoft.com/office/officeart/2005/8/layout/hierarchy2"/>
    <dgm:cxn modelId="{B602F4E8-3E41-4137-8398-7C36ABEE52D4}" type="presOf" srcId="{B424778E-6B48-4819-9E34-7B0837141209}" destId="{C367F182-0D8D-4282-B5D8-88EAE165991C}" srcOrd="1" destOrd="0" presId="urn:microsoft.com/office/officeart/2005/8/layout/hierarchy2"/>
    <dgm:cxn modelId="{CF1D6FEC-F48C-47DA-A770-1F499B337486}" type="presOf" srcId="{B424778E-6B48-4819-9E34-7B0837141209}" destId="{44488318-34B5-4F8D-A187-619C0FD73C6C}" srcOrd="0" destOrd="0" presId="urn:microsoft.com/office/officeart/2005/8/layout/hierarchy2"/>
    <dgm:cxn modelId="{04FD43F1-894C-448E-AD3E-0D8DA67E6666}" type="presOf" srcId="{48BAA40B-C53D-4D19-A711-DD8702100AFC}" destId="{66EE3B8E-AE57-482E-A8FF-A93BA31CCEF0}" srcOrd="1" destOrd="0" presId="urn:microsoft.com/office/officeart/2005/8/layout/hierarchy2"/>
    <dgm:cxn modelId="{BF185AF3-73FE-40FE-A257-60DE70B7C18E}" type="presOf" srcId="{EAABB0D5-7860-46B8-AF44-6BB32BF6BCE9}" destId="{C677E8E2-717B-432B-AA9B-FED6490C056D}" srcOrd="1" destOrd="0" presId="urn:microsoft.com/office/officeart/2005/8/layout/hierarchy2"/>
    <dgm:cxn modelId="{3EB91D44-13F0-4671-8743-36D66E02A9B9}" srcId="{79EDC7E9-FD2E-4F2E-A38F-14FEB49781F4}" destId="{574FF33E-48B2-4406-AB11-FB8528B9D8DD}" srcOrd="0" destOrd="0" parTransId="{48BAA40B-C53D-4D19-A711-DD8702100AFC}" sibTransId="{678B974D-CAD3-4945-BCB7-EBB56F58D779}"/>
    <dgm:cxn modelId="{72CF39BC-8753-4B11-90BA-F8723D35A522}" type="presParOf" srcId="{0332FF24-0F9D-481E-BE13-B142E44C8F27}" destId="{446C12D9-DBD9-4097-8453-7BCF42927FAE}" srcOrd="0" destOrd="0" presId="urn:microsoft.com/office/officeart/2005/8/layout/hierarchy2"/>
    <dgm:cxn modelId="{EAEFCB58-1A64-4C8F-B6C9-02F2C04ADDA5}" type="presParOf" srcId="{446C12D9-DBD9-4097-8453-7BCF42927FAE}" destId="{E7F7D176-1415-4F97-97EE-EFA7F2A59D3D}" srcOrd="0" destOrd="0" presId="urn:microsoft.com/office/officeart/2005/8/layout/hierarchy2"/>
    <dgm:cxn modelId="{530D6FA3-F7E7-4D5D-9C37-0BD162488FB2}" type="presParOf" srcId="{446C12D9-DBD9-4097-8453-7BCF42927FAE}" destId="{6A5DE3E1-3C13-4F56-8FC4-60AE4ABE8242}" srcOrd="1" destOrd="0" presId="urn:microsoft.com/office/officeart/2005/8/layout/hierarchy2"/>
    <dgm:cxn modelId="{CDA152A7-0108-4CBB-BEC6-04AF8D36F977}" type="presParOf" srcId="{6A5DE3E1-3C13-4F56-8FC4-60AE4ABE8242}" destId="{D267627F-92E7-4464-A49A-DF090D8D9395}" srcOrd="0" destOrd="0" presId="urn:microsoft.com/office/officeart/2005/8/layout/hierarchy2"/>
    <dgm:cxn modelId="{2AF1C146-E757-4958-AB2B-4C70DB4DD7F2}" type="presParOf" srcId="{D267627F-92E7-4464-A49A-DF090D8D9395}" destId="{F07A47F8-5034-41B2-86E9-BA69360794F0}" srcOrd="0" destOrd="0" presId="urn:microsoft.com/office/officeart/2005/8/layout/hierarchy2"/>
    <dgm:cxn modelId="{A9328093-DF57-4918-99EB-077A6B1017F8}" type="presParOf" srcId="{6A5DE3E1-3C13-4F56-8FC4-60AE4ABE8242}" destId="{6B01A2C1-5C3B-481D-AC96-D0A06E0158DA}" srcOrd="1" destOrd="0" presId="urn:microsoft.com/office/officeart/2005/8/layout/hierarchy2"/>
    <dgm:cxn modelId="{1802E9AB-37FA-4630-9A59-208C22766C63}" type="presParOf" srcId="{6B01A2C1-5C3B-481D-AC96-D0A06E0158DA}" destId="{A09BB90A-E7B1-4C3B-BD34-6FC41F7721B2}" srcOrd="0" destOrd="0" presId="urn:microsoft.com/office/officeart/2005/8/layout/hierarchy2"/>
    <dgm:cxn modelId="{1F158FCD-1142-4BA9-9BAA-64760C9BFDED}" type="presParOf" srcId="{6B01A2C1-5C3B-481D-AC96-D0A06E0158DA}" destId="{D8AE240C-65E4-4AD1-98B1-5CB3C3C835FD}" srcOrd="1" destOrd="0" presId="urn:microsoft.com/office/officeart/2005/8/layout/hierarchy2"/>
    <dgm:cxn modelId="{48EA09A8-B8FF-45B4-A5D4-27C910CE2464}" type="presParOf" srcId="{D8AE240C-65E4-4AD1-98B1-5CB3C3C835FD}" destId="{008C13B6-DAAF-46B2-9D27-19D833F3CFA9}" srcOrd="0" destOrd="0" presId="urn:microsoft.com/office/officeart/2005/8/layout/hierarchy2"/>
    <dgm:cxn modelId="{40045AFC-8CA3-4666-9542-918FBF12DDEC}" type="presParOf" srcId="{008C13B6-DAAF-46B2-9D27-19D833F3CFA9}" destId="{66EE3B8E-AE57-482E-A8FF-A93BA31CCEF0}" srcOrd="0" destOrd="0" presId="urn:microsoft.com/office/officeart/2005/8/layout/hierarchy2"/>
    <dgm:cxn modelId="{0C5131BB-E5F8-4086-8A38-DF0E48F3C47B}" type="presParOf" srcId="{D8AE240C-65E4-4AD1-98B1-5CB3C3C835FD}" destId="{92A684DF-DBEF-46C3-8A8F-A8BB34B930B8}" srcOrd="1" destOrd="0" presId="urn:microsoft.com/office/officeart/2005/8/layout/hierarchy2"/>
    <dgm:cxn modelId="{1B17379B-3FAD-4666-8DA8-6A131D768DA6}" type="presParOf" srcId="{92A684DF-DBEF-46C3-8A8F-A8BB34B930B8}" destId="{FA6455ED-7E4F-4A5B-88AE-4B12B5AE4CFE}" srcOrd="0" destOrd="0" presId="urn:microsoft.com/office/officeart/2005/8/layout/hierarchy2"/>
    <dgm:cxn modelId="{08336956-8915-484D-89E6-823957DAB586}" type="presParOf" srcId="{92A684DF-DBEF-46C3-8A8F-A8BB34B930B8}" destId="{4DF73F9F-83F9-463D-83AD-7263DA438E36}" srcOrd="1" destOrd="0" presId="urn:microsoft.com/office/officeart/2005/8/layout/hierarchy2"/>
    <dgm:cxn modelId="{BD0E931D-EE8F-41C8-B9BD-8E54179C58F0}" type="presParOf" srcId="{D8AE240C-65E4-4AD1-98B1-5CB3C3C835FD}" destId="{5A16588C-5059-435B-95A1-4CEB13FC794B}" srcOrd="2" destOrd="0" presId="urn:microsoft.com/office/officeart/2005/8/layout/hierarchy2"/>
    <dgm:cxn modelId="{BB009739-7BD1-4690-87E0-FC6B0F11AD9B}" type="presParOf" srcId="{5A16588C-5059-435B-95A1-4CEB13FC794B}" destId="{C677E8E2-717B-432B-AA9B-FED6490C056D}" srcOrd="0" destOrd="0" presId="urn:microsoft.com/office/officeart/2005/8/layout/hierarchy2"/>
    <dgm:cxn modelId="{A196B105-6B54-438F-ACA3-50B53492B555}" type="presParOf" srcId="{D8AE240C-65E4-4AD1-98B1-5CB3C3C835FD}" destId="{CC92A8DF-DD88-49F4-9FC3-E7D5E853B81C}" srcOrd="3" destOrd="0" presId="urn:microsoft.com/office/officeart/2005/8/layout/hierarchy2"/>
    <dgm:cxn modelId="{3DC73669-97E8-422A-8F2A-632BB9752EE2}" type="presParOf" srcId="{CC92A8DF-DD88-49F4-9FC3-E7D5E853B81C}" destId="{9D158D01-BEB8-4B39-B69E-DF3C32880905}" srcOrd="0" destOrd="0" presId="urn:microsoft.com/office/officeart/2005/8/layout/hierarchy2"/>
    <dgm:cxn modelId="{47973F4D-A5A5-4BE0-AE57-F7D3A95111B9}" type="presParOf" srcId="{CC92A8DF-DD88-49F4-9FC3-E7D5E853B81C}" destId="{BA16146E-EBDF-4CC4-BC89-08105DB102FD}" srcOrd="1" destOrd="0" presId="urn:microsoft.com/office/officeart/2005/8/layout/hierarchy2"/>
    <dgm:cxn modelId="{6922295C-33DA-4915-9758-0BD79870DF0A}" type="presParOf" srcId="{6A5DE3E1-3C13-4F56-8FC4-60AE4ABE8242}" destId="{312C3FE7-01CA-41B1-93D0-E354A6E7D397}" srcOrd="2" destOrd="0" presId="urn:microsoft.com/office/officeart/2005/8/layout/hierarchy2"/>
    <dgm:cxn modelId="{0605609E-153F-46AB-8021-DA9786FA2E12}" type="presParOf" srcId="{312C3FE7-01CA-41B1-93D0-E354A6E7D397}" destId="{4FE959B7-8C9E-41B0-A47D-DC48D23DA699}" srcOrd="0" destOrd="0" presId="urn:microsoft.com/office/officeart/2005/8/layout/hierarchy2"/>
    <dgm:cxn modelId="{792498D0-590E-41FF-A553-92815A1DFEDF}" type="presParOf" srcId="{6A5DE3E1-3C13-4F56-8FC4-60AE4ABE8242}" destId="{7A11633F-0506-4089-B813-B57F79DFD43A}" srcOrd="3" destOrd="0" presId="urn:microsoft.com/office/officeart/2005/8/layout/hierarchy2"/>
    <dgm:cxn modelId="{A58275F2-C97D-4C69-8A24-CE4CE2C39284}" type="presParOf" srcId="{7A11633F-0506-4089-B813-B57F79DFD43A}" destId="{A9E90C33-3546-4B71-997F-E6E548ECC463}" srcOrd="0" destOrd="0" presId="urn:microsoft.com/office/officeart/2005/8/layout/hierarchy2"/>
    <dgm:cxn modelId="{AED0B866-5C03-49E2-8F39-A7C7B9AF1032}" type="presParOf" srcId="{7A11633F-0506-4089-B813-B57F79DFD43A}" destId="{6BE73A56-00CB-4F5F-BE47-2F7BED267DDC}" srcOrd="1" destOrd="0" presId="urn:microsoft.com/office/officeart/2005/8/layout/hierarchy2"/>
    <dgm:cxn modelId="{9D451F6E-6BDE-4879-8096-6030A5174DE6}" type="presParOf" srcId="{6BE73A56-00CB-4F5F-BE47-2F7BED267DDC}" destId="{44488318-34B5-4F8D-A187-619C0FD73C6C}" srcOrd="0" destOrd="0" presId="urn:microsoft.com/office/officeart/2005/8/layout/hierarchy2"/>
    <dgm:cxn modelId="{B3094579-0D53-429E-9A1E-ADC19A0AB1B9}" type="presParOf" srcId="{44488318-34B5-4F8D-A187-619C0FD73C6C}" destId="{C367F182-0D8D-4282-B5D8-88EAE165991C}" srcOrd="0" destOrd="0" presId="urn:microsoft.com/office/officeart/2005/8/layout/hierarchy2"/>
    <dgm:cxn modelId="{02A452B3-139B-4C4B-8648-E66945CAFCB5}" type="presParOf" srcId="{6BE73A56-00CB-4F5F-BE47-2F7BED267DDC}" destId="{7403D7A0-9956-4578-9146-F97A077992E8}" srcOrd="1" destOrd="0" presId="urn:microsoft.com/office/officeart/2005/8/layout/hierarchy2"/>
    <dgm:cxn modelId="{0B9A190F-2892-4229-A0BE-01405143F33B}" type="presParOf" srcId="{7403D7A0-9956-4578-9146-F97A077992E8}" destId="{49998CB7-61BD-4C21-8825-242408B65675}" srcOrd="0" destOrd="0" presId="urn:microsoft.com/office/officeart/2005/8/layout/hierarchy2"/>
    <dgm:cxn modelId="{7DF908BA-6A0E-4FE8-9335-7E1E93C9E918}" type="presParOf" srcId="{7403D7A0-9956-4578-9146-F97A077992E8}" destId="{15BC3FF5-9F11-4ECA-9A2B-5155C3A6FF5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3D564A-B5C9-43A4-92EE-6A1F9D147E15}" type="datetimeFigureOut">
              <a:rPr lang="en-US" smtClean="0"/>
              <a:t>7/8/13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9E1441-D5D6-4550-8DA6-AA418CD9B6BC}" type="slidenum">
              <a:rPr lang="en-US" smtClean="0"/>
              <a:t>‹#›</a:t>
            </a:fld>
            <a:endParaRPr lang="en-US"/>
          </a:p>
        </p:txBody>
      </p:sp>
    </p:spTree>
    <p:extLst>
      <p:ext uri="{BB962C8B-B14F-4D97-AF65-F5344CB8AC3E}">
        <p14:creationId xmlns:p14="http://schemas.microsoft.com/office/powerpoint/2010/main" val="405229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smtClean="0"/>
              <a:t>MITRE Approved </a:t>
            </a:r>
            <a:r>
              <a:rPr lang="en-US" b="1" dirty="0" smtClean="0"/>
              <a:t>for Public Release; Distribution Unlimited. 13-1139</a:t>
            </a:r>
            <a:endParaRPr lang="en-US" dirty="0" smtClean="0"/>
          </a:p>
          <a:p>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1</a:t>
            </a:fld>
            <a:endParaRPr lang="en-US"/>
          </a:p>
        </p:txBody>
      </p:sp>
    </p:spTree>
    <p:extLst>
      <p:ext uri="{BB962C8B-B14F-4D97-AF65-F5344CB8AC3E}">
        <p14:creationId xmlns:p14="http://schemas.microsoft.com/office/powerpoint/2010/main" val="97793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is flow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ED6582B-B921-40A5-B272-5B41EE10DD0C}"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100</a:t>
            </a:fld>
            <a:endParaRPr lang="en-US"/>
          </a:p>
        </p:txBody>
      </p:sp>
    </p:spTree>
    <p:extLst>
      <p:ext uri="{BB962C8B-B14F-4D97-AF65-F5344CB8AC3E}">
        <p14:creationId xmlns:p14="http://schemas.microsoft.com/office/powerpoint/2010/main" val="10910509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101</a:t>
            </a:fld>
            <a:endParaRPr lang="en-US"/>
          </a:p>
        </p:txBody>
      </p:sp>
    </p:spTree>
    <p:extLst>
      <p:ext uri="{BB962C8B-B14F-4D97-AF65-F5344CB8AC3E}">
        <p14:creationId xmlns:p14="http://schemas.microsoft.com/office/powerpoint/2010/main" val="16957463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DD396C4-412A-F940-AC46-FBFEE1B97B20}" type="slidenum">
              <a:rPr lang="en-US" smtClean="0"/>
              <a:t>102</a:t>
            </a:fld>
            <a:endParaRPr lang="en-US"/>
          </a:p>
        </p:txBody>
      </p:sp>
    </p:spTree>
    <p:extLst>
      <p:ext uri="{BB962C8B-B14F-4D97-AF65-F5344CB8AC3E}">
        <p14:creationId xmlns:p14="http://schemas.microsoft.com/office/powerpoint/2010/main" val="4357040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103</a:t>
            </a:fld>
            <a:endParaRPr lang="en-US"/>
          </a:p>
        </p:txBody>
      </p:sp>
    </p:spTree>
    <p:extLst>
      <p:ext uri="{BB962C8B-B14F-4D97-AF65-F5344CB8AC3E}">
        <p14:creationId xmlns:p14="http://schemas.microsoft.com/office/powerpoint/2010/main" val="21943110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104</a:t>
            </a:fld>
            <a:endParaRPr lang="en-US"/>
          </a:p>
        </p:txBody>
      </p:sp>
    </p:spTree>
    <p:extLst>
      <p:ext uri="{BB962C8B-B14F-4D97-AF65-F5344CB8AC3E}">
        <p14:creationId xmlns:p14="http://schemas.microsoft.com/office/powerpoint/2010/main" val="24116720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105</a:t>
            </a:fld>
            <a:endParaRPr lang="en-US"/>
          </a:p>
        </p:txBody>
      </p:sp>
    </p:spTree>
    <p:extLst>
      <p:ext uri="{BB962C8B-B14F-4D97-AF65-F5344CB8AC3E}">
        <p14:creationId xmlns:p14="http://schemas.microsoft.com/office/powerpoint/2010/main" val="23907958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106</a:t>
            </a:fld>
            <a:endParaRPr lang="en-US"/>
          </a:p>
        </p:txBody>
      </p:sp>
    </p:spTree>
    <p:extLst>
      <p:ext uri="{BB962C8B-B14F-4D97-AF65-F5344CB8AC3E}">
        <p14:creationId xmlns:p14="http://schemas.microsoft.com/office/powerpoint/2010/main" val="39674874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107</a:t>
            </a:fld>
            <a:endParaRPr lang="en-US"/>
          </a:p>
        </p:txBody>
      </p:sp>
    </p:spTree>
    <p:extLst>
      <p:ext uri="{BB962C8B-B14F-4D97-AF65-F5344CB8AC3E}">
        <p14:creationId xmlns:p14="http://schemas.microsoft.com/office/powerpoint/2010/main" val="27408367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108</a:t>
            </a:fld>
            <a:endParaRPr lang="en-US"/>
          </a:p>
        </p:txBody>
      </p:sp>
    </p:spTree>
    <p:extLst>
      <p:ext uri="{BB962C8B-B14F-4D97-AF65-F5344CB8AC3E}">
        <p14:creationId xmlns:p14="http://schemas.microsoft.com/office/powerpoint/2010/main" val="11276396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109</a:t>
            </a:fld>
            <a:endParaRPr lang="en-US"/>
          </a:p>
        </p:txBody>
      </p:sp>
    </p:spTree>
    <p:extLst>
      <p:ext uri="{BB962C8B-B14F-4D97-AF65-F5344CB8AC3E}">
        <p14:creationId xmlns:p14="http://schemas.microsoft.com/office/powerpoint/2010/main" val="3940434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a:t>
            </a:fld>
            <a:endParaRPr lang="en-US"/>
          </a:p>
        </p:txBody>
      </p:sp>
    </p:spTree>
    <p:extLst>
      <p:ext uri="{BB962C8B-B14F-4D97-AF65-F5344CB8AC3E}">
        <p14:creationId xmlns:p14="http://schemas.microsoft.com/office/powerpoint/2010/main" val="1190844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110</a:t>
            </a:fld>
            <a:endParaRPr lang="en-US"/>
          </a:p>
        </p:txBody>
      </p:sp>
    </p:spTree>
    <p:extLst>
      <p:ext uri="{BB962C8B-B14F-4D97-AF65-F5344CB8AC3E}">
        <p14:creationId xmlns:p14="http://schemas.microsoft.com/office/powerpoint/2010/main" val="14931262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111</a:t>
            </a:fld>
            <a:endParaRPr lang="en-US"/>
          </a:p>
        </p:txBody>
      </p:sp>
    </p:spTree>
    <p:extLst>
      <p:ext uri="{BB962C8B-B14F-4D97-AF65-F5344CB8AC3E}">
        <p14:creationId xmlns:p14="http://schemas.microsoft.com/office/powerpoint/2010/main" val="21492952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112</a:t>
            </a:fld>
            <a:endParaRPr lang="en-US"/>
          </a:p>
        </p:txBody>
      </p:sp>
    </p:spTree>
    <p:extLst>
      <p:ext uri="{BB962C8B-B14F-4D97-AF65-F5344CB8AC3E}">
        <p14:creationId xmlns:p14="http://schemas.microsoft.com/office/powerpoint/2010/main" val="9007658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113</a:t>
            </a:fld>
            <a:endParaRPr lang="en-US"/>
          </a:p>
        </p:txBody>
      </p:sp>
    </p:spTree>
    <p:extLst>
      <p:ext uri="{BB962C8B-B14F-4D97-AF65-F5344CB8AC3E}">
        <p14:creationId xmlns:p14="http://schemas.microsoft.com/office/powerpoint/2010/main" val="11759541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114</a:t>
            </a:fld>
            <a:endParaRPr lang="en-US"/>
          </a:p>
        </p:txBody>
      </p:sp>
    </p:spTree>
    <p:extLst>
      <p:ext uri="{BB962C8B-B14F-4D97-AF65-F5344CB8AC3E}">
        <p14:creationId xmlns:p14="http://schemas.microsoft.com/office/powerpoint/2010/main" val="1042913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115</a:t>
            </a:fld>
            <a:endParaRPr lang="en-US"/>
          </a:p>
        </p:txBody>
      </p:sp>
    </p:spTree>
    <p:extLst>
      <p:ext uri="{BB962C8B-B14F-4D97-AF65-F5344CB8AC3E}">
        <p14:creationId xmlns:p14="http://schemas.microsoft.com/office/powerpoint/2010/main" val="6165959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116</a:t>
            </a:fld>
            <a:endParaRPr lang="en-US"/>
          </a:p>
        </p:txBody>
      </p:sp>
    </p:spTree>
    <p:extLst>
      <p:ext uri="{BB962C8B-B14F-4D97-AF65-F5344CB8AC3E}">
        <p14:creationId xmlns:p14="http://schemas.microsoft.com/office/powerpoint/2010/main" val="34199057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117</a:t>
            </a:fld>
            <a:endParaRPr lang="en-US"/>
          </a:p>
        </p:txBody>
      </p:sp>
    </p:spTree>
    <p:extLst>
      <p:ext uri="{BB962C8B-B14F-4D97-AF65-F5344CB8AC3E}">
        <p14:creationId xmlns:p14="http://schemas.microsoft.com/office/powerpoint/2010/main" val="7185856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118</a:t>
            </a:fld>
            <a:endParaRPr lang="en-US"/>
          </a:p>
        </p:txBody>
      </p:sp>
    </p:spTree>
    <p:extLst>
      <p:ext uri="{BB962C8B-B14F-4D97-AF65-F5344CB8AC3E}">
        <p14:creationId xmlns:p14="http://schemas.microsoft.com/office/powerpoint/2010/main" val="33792293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119</a:t>
            </a:fld>
            <a:endParaRPr lang="en-US"/>
          </a:p>
        </p:txBody>
      </p:sp>
    </p:spTree>
    <p:extLst>
      <p:ext uri="{BB962C8B-B14F-4D97-AF65-F5344CB8AC3E}">
        <p14:creationId xmlns:p14="http://schemas.microsoft.com/office/powerpoint/2010/main" val="91071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data</a:t>
            </a:r>
            <a:r>
              <a:rPr lang="en-US" baseline="0" dirty="0" smtClean="0"/>
              <a:t> on </a:t>
            </a:r>
            <a:r>
              <a:rPr lang="en-US" baseline="0" dirty="0" err="1" smtClean="0"/>
              <a:t>IPFix</a:t>
            </a:r>
            <a:r>
              <a:rPr lang="en-US" baseline="0" dirty="0" smtClean="0"/>
              <a:t> http://datatracker.ietf.org/wg/ipfix/charter/</a:t>
            </a:r>
          </a:p>
          <a:p>
            <a:r>
              <a:rPr lang="en-US" dirty="0" smtClean="0"/>
              <a:t>See also RFC5101 - Specification of the IP Flow Information Export (IPFIX) Protocol for the Exchange of IP Traffic Flow Information (IPFIX)</a:t>
            </a:r>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12</a:t>
            </a:fld>
            <a:endParaRPr lang="en-US"/>
          </a:p>
        </p:txBody>
      </p:sp>
    </p:spTree>
    <p:extLst>
      <p:ext uri="{BB962C8B-B14F-4D97-AF65-F5344CB8AC3E}">
        <p14:creationId xmlns:p14="http://schemas.microsoft.com/office/powerpoint/2010/main" val="190124432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120</a:t>
            </a:fld>
            <a:endParaRPr lang="en-US"/>
          </a:p>
        </p:txBody>
      </p:sp>
    </p:spTree>
    <p:extLst>
      <p:ext uri="{BB962C8B-B14F-4D97-AF65-F5344CB8AC3E}">
        <p14:creationId xmlns:p14="http://schemas.microsoft.com/office/powerpoint/2010/main" val="19592389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121</a:t>
            </a:fld>
            <a:endParaRPr lang="en-US"/>
          </a:p>
        </p:txBody>
      </p:sp>
    </p:spTree>
    <p:extLst>
      <p:ext uri="{BB962C8B-B14F-4D97-AF65-F5344CB8AC3E}">
        <p14:creationId xmlns:p14="http://schemas.microsoft.com/office/powerpoint/2010/main" val="12596619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122</a:t>
            </a:fld>
            <a:endParaRPr lang="en-US"/>
          </a:p>
        </p:txBody>
      </p:sp>
    </p:spTree>
    <p:extLst>
      <p:ext uri="{BB962C8B-B14F-4D97-AF65-F5344CB8AC3E}">
        <p14:creationId xmlns:p14="http://schemas.microsoft.com/office/powerpoint/2010/main" val="22327899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Splunk</a:t>
            </a:r>
            <a:r>
              <a:rPr lang="en-US" baseline="0" dirty="0" smtClean="0"/>
              <a:t> demo of Outside IPs of Death Tabled and Long Connections Traversing Firewall</a:t>
            </a:r>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123</a:t>
            </a:fld>
            <a:endParaRPr lang="en-US"/>
          </a:p>
        </p:txBody>
      </p:sp>
    </p:spTree>
    <p:extLst>
      <p:ext uri="{BB962C8B-B14F-4D97-AF65-F5344CB8AC3E}">
        <p14:creationId xmlns:p14="http://schemas.microsoft.com/office/powerpoint/2010/main" val="119511122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124</a:t>
            </a:fld>
            <a:endParaRPr lang="en-US"/>
          </a:p>
        </p:txBody>
      </p:sp>
    </p:spTree>
    <p:extLst>
      <p:ext uri="{BB962C8B-B14F-4D97-AF65-F5344CB8AC3E}">
        <p14:creationId xmlns:p14="http://schemas.microsoft.com/office/powerpoint/2010/main" val="30128037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125</a:t>
            </a:fld>
            <a:endParaRPr lang="en-US"/>
          </a:p>
        </p:txBody>
      </p:sp>
    </p:spTree>
    <p:extLst>
      <p:ext uri="{BB962C8B-B14F-4D97-AF65-F5344CB8AC3E}">
        <p14:creationId xmlns:p14="http://schemas.microsoft.com/office/powerpoint/2010/main" val="10483048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126</a:t>
            </a:fld>
            <a:endParaRPr lang="en-US"/>
          </a:p>
        </p:txBody>
      </p:sp>
    </p:spTree>
    <p:extLst>
      <p:ext uri="{BB962C8B-B14F-4D97-AF65-F5344CB8AC3E}">
        <p14:creationId xmlns:p14="http://schemas.microsoft.com/office/powerpoint/2010/main" val="5747633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a:t>
            </a:r>
            <a:r>
              <a:rPr lang="en-US" baseline="0" dirty="0" smtClean="0"/>
              <a:t> case for anomalous DNS activity in the </a:t>
            </a:r>
            <a:r>
              <a:rPr lang="en-US" baseline="0" dirty="0" err="1" smtClean="0"/>
              <a:t>Karasaridis</a:t>
            </a:r>
            <a:r>
              <a:rPr lang="en-US" baseline="0" dirty="0" smtClean="0"/>
              <a:t> paper is the </a:t>
            </a:r>
            <a:r>
              <a:rPr lang="en-US" dirty="0" err="1" smtClean="0"/>
              <a:t>Sinit</a:t>
            </a:r>
            <a:r>
              <a:rPr lang="en-US" dirty="0" smtClean="0"/>
              <a:t> </a:t>
            </a:r>
            <a:r>
              <a:rPr lang="en-US" dirty="0" err="1" smtClean="0"/>
              <a:t>trojan</a:t>
            </a:r>
            <a:r>
              <a:rPr lang="en-US" dirty="0" smtClean="0"/>
              <a:t>.</a:t>
            </a:r>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127</a:t>
            </a:fld>
            <a:endParaRPr lang="en-US"/>
          </a:p>
        </p:txBody>
      </p:sp>
    </p:spTree>
    <p:extLst>
      <p:ext uri="{BB962C8B-B14F-4D97-AF65-F5344CB8AC3E}">
        <p14:creationId xmlns:p14="http://schemas.microsoft.com/office/powerpoint/2010/main" val="41426426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128</a:t>
            </a:fld>
            <a:endParaRPr lang="en-US"/>
          </a:p>
        </p:txBody>
      </p:sp>
    </p:spTree>
    <p:extLst>
      <p:ext uri="{BB962C8B-B14F-4D97-AF65-F5344CB8AC3E}">
        <p14:creationId xmlns:p14="http://schemas.microsoft.com/office/powerpoint/2010/main" val="102771478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129</a:t>
            </a:fld>
            <a:endParaRPr lang="en-US"/>
          </a:p>
        </p:txBody>
      </p:sp>
    </p:spTree>
    <p:extLst>
      <p:ext uri="{BB962C8B-B14F-4D97-AF65-F5344CB8AC3E}">
        <p14:creationId xmlns:p14="http://schemas.microsoft.com/office/powerpoint/2010/main" val="253436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a:t>
            </a:fld>
            <a:endParaRPr lang="en-US"/>
          </a:p>
        </p:txBody>
      </p:sp>
    </p:spTree>
    <p:extLst>
      <p:ext uri="{BB962C8B-B14F-4D97-AF65-F5344CB8AC3E}">
        <p14:creationId xmlns:p14="http://schemas.microsoft.com/office/powerpoint/2010/main" val="31047705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130</a:t>
            </a:fld>
            <a:endParaRPr lang="en-US"/>
          </a:p>
        </p:txBody>
      </p:sp>
    </p:spTree>
    <p:extLst>
      <p:ext uri="{BB962C8B-B14F-4D97-AF65-F5344CB8AC3E}">
        <p14:creationId xmlns:p14="http://schemas.microsoft.com/office/powerpoint/2010/main" val="18923104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131</a:t>
            </a:fld>
            <a:endParaRPr lang="en-US"/>
          </a:p>
        </p:txBody>
      </p:sp>
    </p:spTree>
    <p:extLst>
      <p:ext uri="{BB962C8B-B14F-4D97-AF65-F5344CB8AC3E}">
        <p14:creationId xmlns:p14="http://schemas.microsoft.com/office/powerpoint/2010/main" val="14662509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132</a:t>
            </a:fld>
            <a:endParaRPr lang="en-US"/>
          </a:p>
        </p:txBody>
      </p:sp>
    </p:spTree>
    <p:extLst>
      <p:ext uri="{BB962C8B-B14F-4D97-AF65-F5344CB8AC3E}">
        <p14:creationId xmlns:p14="http://schemas.microsoft.com/office/powerpoint/2010/main" val="34603999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133</a:t>
            </a:fld>
            <a:endParaRPr lang="en-US"/>
          </a:p>
        </p:txBody>
      </p:sp>
    </p:spTree>
    <p:extLst>
      <p:ext uri="{BB962C8B-B14F-4D97-AF65-F5344CB8AC3E}">
        <p14:creationId xmlns:p14="http://schemas.microsoft.com/office/powerpoint/2010/main" val="3914450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134</a:t>
            </a:fld>
            <a:endParaRPr lang="en-US"/>
          </a:p>
        </p:txBody>
      </p:sp>
    </p:spTree>
    <p:extLst>
      <p:ext uri="{BB962C8B-B14F-4D97-AF65-F5344CB8AC3E}">
        <p14:creationId xmlns:p14="http://schemas.microsoft.com/office/powerpoint/2010/main" val="25631036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135</a:t>
            </a:fld>
            <a:endParaRPr lang="en-US"/>
          </a:p>
        </p:txBody>
      </p:sp>
    </p:spTree>
    <p:extLst>
      <p:ext uri="{BB962C8B-B14F-4D97-AF65-F5344CB8AC3E}">
        <p14:creationId xmlns:p14="http://schemas.microsoft.com/office/powerpoint/2010/main" val="20553786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136</a:t>
            </a:fld>
            <a:endParaRPr lang="en-US"/>
          </a:p>
        </p:txBody>
      </p:sp>
    </p:spTree>
    <p:extLst>
      <p:ext uri="{BB962C8B-B14F-4D97-AF65-F5344CB8AC3E}">
        <p14:creationId xmlns:p14="http://schemas.microsoft.com/office/powerpoint/2010/main" val="290001638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137</a:t>
            </a:fld>
            <a:endParaRPr lang="en-US"/>
          </a:p>
        </p:txBody>
      </p:sp>
    </p:spTree>
    <p:extLst>
      <p:ext uri="{BB962C8B-B14F-4D97-AF65-F5344CB8AC3E}">
        <p14:creationId xmlns:p14="http://schemas.microsoft.com/office/powerpoint/2010/main" val="7868587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138</a:t>
            </a:fld>
            <a:endParaRPr lang="en-US"/>
          </a:p>
        </p:txBody>
      </p:sp>
    </p:spTree>
    <p:extLst>
      <p:ext uri="{BB962C8B-B14F-4D97-AF65-F5344CB8AC3E}">
        <p14:creationId xmlns:p14="http://schemas.microsoft.com/office/powerpoint/2010/main" val="307874889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139</a:t>
            </a:fld>
            <a:endParaRPr lang="en-US"/>
          </a:p>
        </p:txBody>
      </p:sp>
    </p:spTree>
    <p:extLst>
      <p:ext uri="{BB962C8B-B14F-4D97-AF65-F5344CB8AC3E}">
        <p14:creationId xmlns:p14="http://schemas.microsoft.com/office/powerpoint/2010/main" val="2855628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a:t>
            </a:fld>
            <a:endParaRPr lang="en-US"/>
          </a:p>
        </p:txBody>
      </p:sp>
    </p:spTree>
    <p:extLst>
      <p:ext uri="{BB962C8B-B14F-4D97-AF65-F5344CB8AC3E}">
        <p14:creationId xmlns:p14="http://schemas.microsoft.com/office/powerpoint/2010/main" val="282837923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140</a:t>
            </a:fld>
            <a:endParaRPr lang="en-US"/>
          </a:p>
        </p:txBody>
      </p:sp>
    </p:spTree>
    <p:extLst>
      <p:ext uri="{BB962C8B-B14F-4D97-AF65-F5344CB8AC3E}">
        <p14:creationId xmlns:p14="http://schemas.microsoft.com/office/powerpoint/2010/main" val="20257462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SQL Injection to MIPS Overflows: Rooting SOHO Routers </a:t>
            </a:r>
            <a:r>
              <a:rPr lang="en-US" i="0" dirty="0" smtClean="0"/>
              <a:t>focused</a:t>
            </a:r>
            <a:r>
              <a:rPr lang="en-US" i="0" baseline="0" dirty="0" smtClean="0"/>
              <a:t> on rooting </a:t>
            </a:r>
            <a:r>
              <a:rPr lang="en-US" i="0" baseline="0" dirty="0" err="1" smtClean="0"/>
              <a:t>Netgear</a:t>
            </a:r>
            <a:r>
              <a:rPr lang="en-US" i="0" baseline="0" dirty="0" smtClean="0"/>
              <a:t> routers, but the point is </a:t>
            </a:r>
            <a:r>
              <a:rPr lang="en-US" i="0" baseline="0" smtClean="0"/>
              <a:t>applicable generally</a:t>
            </a:r>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141</a:t>
            </a:fld>
            <a:endParaRPr lang="en-US"/>
          </a:p>
        </p:txBody>
      </p:sp>
    </p:spTree>
    <p:extLst>
      <p:ext uri="{BB962C8B-B14F-4D97-AF65-F5344CB8AC3E}">
        <p14:creationId xmlns:p14="http://schemas.microsoft.com/office/powerpoint/2010/main" val="367417306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142</a:t>
            </a:fld>
            <a:endParaRPr lang="en-US"/>
          </a:p>
        </p:txBody>
      </p:sp>
    </p:spTree>
    <p:extLst>
      <p:ext uri="{BB962C8B-B14F-4D97-AF65-F5344CB8AC3E}">
        <p14:creationId xmlns:p14="http://schemas.microsoft.com/office/powerpoint/2010/main" val="6773993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143</a:t>
            </a:fld>
            <a:endParaRPr lang="en-US"/>
          </a:p>
        </p:txBody>
      </p:sp>
    </p:spTree>
    <p:extLst>
      <p:ext uri="{BB962C8B-B14F-4D97-AF65-F5344CB8AC3E}">
        <p14:creationId xmlns:p14="http://schemas.microsoft.com/office/powerpoint/2010/main" val="41973106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144</a:t>
            </a:fld>
            <a:endParaRPr lang="en-US"/>
          </a:p>
        </p:txBody>
      </p:sp>
    </p:spTree>
    <p:extLst>
      <p:ext uri="{BB962C8B-B14F-4D97-AF65-F5344CB8AC3E}">
        <p14:creationId xmlns:p14="http://schemas.microsoft.com/office/powerpoint/2010/main" val="1811751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145</a:t>
            </a:fld>
            <a:endParaRPr lang="en-US"/>
          </a:p>
        </p:txBody>
      </p:sp>
    </p:spTree>
    <p:extLst>
      <p:ext uri="{BB962C8B-B14F-4D97-AF65-F5344CB8AC3E}">
        <p14:creationId xmlns:p14="http://schemas.microsoft.com/office/powerpoint/2010/main" val="36946457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146</a:t>
            </a:fld>
            <a:endParaRPr lang="en-US"/>
          </a:p>
        </p:txBody>
      </p:sp>
    </p:spTree>
    <p:extLst>
      <p:ext uri="{BB962C8B-B14F-4D97-AF65-F5344CB8AC3E}">
        <p14:creationId xmlns:p14="http://schemas.microsoft.com/office/powerpoint/2010/main" val="391781145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147</a:t>
            </a:fld>
            <a:endParaRPr lang="en-US"/>
          </a:p>
        </p:txBody>
      </p:sp>
    </p:spTree>
    <p:extLst>
      <p:ext uri="{BB962C8B-B14F-4D97-AF65-F5344CB8AC3E}">
        <p14:creationId xmlns:p14="http://schemas.microsoft.com/office/powerpoint/2010/main" val="39058044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148</a:t>
            </a:fld>
            <a:endParaRPr lang="en-US"/>
          </a:p>
        </p:txBody>
      </p:sp>
    </p:spTree>
    <p:extLst>
      <p:ext uri="{BB962C8B-B14F-4D97-AF65-F5344CB8AC3E}">
        <p14:creationId xmlns:p14="http://schemas.microsoft.com/office/powerpoint/2010/main" val="369302581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149</a:t>
            </a:fld>
            <a:endParaRPr lang="en-US"/>
          </a:p>
        </p:txBody>
      </p:sp>
    </p:spTree>
    <p:extLst>
      <p:ext uri="{BB962C8B-B14F-4D97-AF65-F5344CB8AC3E}">
        <p14:creationId xmlns:p14="http://schemas.microsoft.com/office/powerpoint/2010/main" val="3915803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15</a:t>
            </a:fld>
            <a:endParaRPr lang="en-US"/>
          </a:p>
        </p:txBody>
      </p:sp>
    </p:spTree>
    <p:extLst>
      <p:ext uri="{BB962C8B-B14F-4D97-AF65-F5344CB8AC3E}">
        <p14:creationId xmlns:p14="http://schemas.microsoft.com/office/powerpoint/2010/main" val="166942814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150</a:t>
            </a:fld>
            <a:endParaRPr lang="en-US"/>
          </a:p>
        </p:txBody>
      </p:sp>
    </p:spTree>
    <p:extLst>
      <p:ext uri="{BB962C8B-B14F-4D97-AF65-F5344CB8AC3E}">
        <p14:creationId xmlns:p14="http://schemas.microsoft.com/office/powerpoint/2010/main" val="289493810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151</a:t>
            </a:fld>
            <a:endParaRPr lang="en-US"/>
          </a:p>
        </p:txBody>
      </p:sp>
    </p:spTree>
    <p:extLst>
      <p:ext uri="{BB962C8B-B14F-4D97-AF65-F5344CB8AC3E}">
        <p14:creationId xmlns:p14="http://schemas.microsoft.com/office/powerpoint/2010/main" val="188370456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152</a:t>
            </a:fld>
            <a:endParaRPr lang="en-US"/>
          </a:p>
        </p:txBody>
      </p:sp>
    </p:spTree>
    <p:extLst>
      <p:ext uri="{BB962C8B-B14F-4D97-AF65-F5344CB8AC3E}">
        <p14:creationId xmlns:p14="http://schemas.microsoft.com/office/powerpoint/2010/main" val="34084172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153</a:t>
            </a:fld>
            <a:endParaRPr lang="en-US"/>
          </a:p>
        </p:txBody>
      </p:sp>
    </p:spTree>
    <p:extLst>
      <p:ext uri="{BB962C8B-B14F-4D97-AF65-F5344CB8AC3E}">
        <p14:creationId xmlns:p14="http://schemas.microsoft.com/office/powerpoint/2010/main" val="1078170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16</a:t>
            </a:fld>
            <a:endParaRPr lang="en-US"/>
          </a:p>
        </p:txBody>
      </p:sp>
    </p:spTree>
    <p:extLst>
      <p:ext uri="{BB962C8B-B14F-4D97-AF65-F5344CB8AC3E}">
        <p14:creationId xmlns:p14="http://schemas.microsoft.com/office/powerpoint/2010/main" val="1735410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17</a:t>
            </a:fld>
            <a:endParaRPr lang="en-US"/>
          </a:p>
        </p:txBody>
      </p:sp>
    </p:spTree>
    <p:extLst>
      <p:ext uri="{BB962C8B-B14F-4D97-AF65-F5344CB8AC3E}">
        <p14:creationId xmlns:p14="http://schemas.microsoft.com/office/powerpoint/2010/main" val="1471348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18</a:t>
            </a:fld>
            <a:endParaRPr lang="en-US"/>
          </a:p>
        </p:txBody>
      </p:sp>
    </p:spTree>
    <p:extLst>
      <p:ext uri="{BB962C8B-B14F-4D97-AF65-F5344CB8AC3E}">
        <p14:creationId xmlns:p14="http://schemas.microsoft.com/office/powerpoint/2010/main" val="3109913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19</a:t>
            </a:fld>
            <a:endParaRPr lang="en-US"/>
          </a:p>
        </p:txBody>
      </p:sp>
    </p:spTree>
    <p:extLst>
      <p:ext uri="{BB962C8B-B14F-4D97-AF65-F5344CB8AC3E}">
        <p14:creationId xmlns:p14="http://schemas.microsoft.com/office/powerpoint/2010/main" val="407219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a:t>
            </a:fld>
            <a:endParaRPr lang="en-US"/>
          </a:p>
        </p:txBody>
      </p:sp>
    </p:spTree>
    <p:extLst>
      <p:ext uri="{BB962C8B-B14F-4D97-AF65-F5344CB8AC3E}">
        <p14:creationId xmlns:p14="http://schemas.microsoft.com/office/powerpoint/2010/main" val="877511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20</a:t>
            </a:fld>
            <a:endParaRPr lang="en-US"/>
          </a:p>
        </p:txBody>
      </p:sp>
    </p:spTree>
    <p:extLst>
      <p:ext uri="{BB962C8B-B14F-4D97-AF65-F5344CB8AC3E}">
        <p14:creationId xmlns:p14="http://schemas.microsoft.com/office/powerpoint/2010/main" val="728051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21</a:t>
            </a:fld>
            <a:endParaRPr lang="en-US"/>
          </a:p>
        </p:txBody>
      </p:sp>
    </p:spTree>
    <p:extLst>
      <p:ext uri="{BB962C8B-B14F-4D97-AF65-F5344CB8AC3E}">
        <p14:creationId xmlns:p14="http://schemas.microsoft.com/office/powerpoint/2010/main" val="1600417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Ignore common servers and their ports</a:t>
            </a:r>
            <a:r>
              <a:rPr lang="en-US" baseline="0" dirty="0" smtClean="0"/>
              <a:t> (e.g., I don’t care about SMTP traffic that involves my mail server)</a:t>
            </a:r>
          </a:p>
          <a:p>
            <a:r>
              <a:rPr lang="en-US" baseline="0" dirty="0" smtClean="0"/>
              <a:t>Collect only for flows destined for the same subnet. This is particularly useful if you’ve got a </a:t>
            </a:r>
            <a:r>
              <a:rPr lang="en-US" baseline="0" dirty="0" err="1" smtClean="0"/>
              <a:t>netflow</a:t>
            </a:r>
            <a:r>
              <a:rPr lang="en-US" baseline="0" dirty="0" smtClean="0"/>
              <a:t> sensor at a higher level in the network such that you’re seeing traffic to/from the subnet.</a:t>
            </a:r>
          </a:p>
          <a:p>
            <a:endParaRPr lang="en-US" baseline="0" dirty="0" smtClean="0"/>
          </a:p>
          <a:p>
            <a:r>
              <a:rPr lang="en-US" baseline="0" dirty="0" smtClean="0"/>
              <a:t>Aggregate into larger timespans (e.g., there were </a:t>
            </a:r>
            <a:r>
              <a:rPr lang="en-US" i="1" baseline="0" dirty="0" smtClean="0"/>
              <a:t>x </a:t>
            </a:r>
            <a:r>
              <a:rPr lang="en-US" baseline="0" dirty="0" smtClean="0"/>
              <a:t>flows with a total of </a:t>
            </a:r>
            <a:r>
              <a:rPr lang="en-US" i="1" baseline="0" dirty="0" smtClean="0"/>
              <a:t>y</a:t>
            </a:r>
            <a:r>
              <a:rPr lang="en-US" baseline="0" dirty="0" smtClean="0"/>
              <a:t> bytes and </a:t>
            </a:r>
            <a:r>
              <a:rPr lang="en-US" i="1" baseline="0" dirty="0" smtClean="0"/>
              <a:t>z</a:t>
            </a:r>
            <a:r>
              <a:rPr lang="en-US" baseline="0" dirty="0" smtClean="0"/>
              <a:t> duration from sip </a:t>
            </a:r>
            <a:r>
              <a:rPr lang="en-US" i="1" baseline="0" dirty="0" smtClean="0"/>
              <a:t>s</a:t>
            </a:r>
            <a:r>
              <a:rPr lang="en-US" baseline="0" dirty="0" smtClean="0"/>
              <a:t> to dip </a:t>
            </a:r>
            <a:r>
              <a:rPr lang="en-US" i="1" baseline="0" dirty="0" smtClean="0"/>
              <a:t>d</a:t>
            </a:r>
            <a:r>
              <a:rPr lang="en-US" baseline="0" dirty="0" smtClean="0"/>
              <a:t> over the last day)</a:t>
            </a:r>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22</a:t>
            </a:fld>
            <a:endParaRPr lang="en-US"/>
          </a:p>
        </p:txBody>
      </p:sp>
    </p:spTree>
    <p:extLst>
      <p:ext uri="{BB962C8B-B14F-4D97-AF65-F5344CB8AC3E}">
        <p14:creationId xmlns:p14="http://schemas.microsoft.com/office/powerpoint/2010/main" val="784239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23</a:t>
            </a:fld>
            <a:endParaRPr lang="en-US"/>
          </a:p>
        </p:txBody>
      </p:sp>
    </p:spTree>
    <p:extLst>
      <p:ext uri="{BB962C8B-B14F-4D97-AF65-F5344CB8AC3E}">
        <p14:creationId xmlns:p14="http://schemas.microsoft.com/office/powerpoint/2010/main" val="3570522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24</a:t>
            </a:fld>
            <a:endParaRPr lang="en-US"/>
          </a:p>
        </p:txBody>
      </p:sp>
    </p:spTree>
    <p:extLst>
      <p:ext uri="{BB962C8B-B14F-4D97-AF65-F5344CB8AC3E}">
        <p14:creationId xmlns:p14="http://schemas.microsoft.com/office/powerpoint/2010/main" val="1065130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25</a:t>
            </a:fld>
            <a:endParaRPr lang="en-US"/>
          </a:p>
        </p:txBody>
      </p:sp>
    </p:spTree>
    <p:extLst>
      <p:ext uri="{BB962C8B-B14F-4D97-AF65-F5344CB8AC3E}">
        <p14:creationId xmlns:p14="http://schemas.microsoft.com/office/powerpoint/2010/main" val="2384314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26</a:t>
            </a:fld>
            <a:endParaRPr lang="en-US"/>
          </a:p>
        </p:txBody>
      </p:sp>
    </p:spTree>
    <p:extLst>
      <p:ext uri="{BB962C8B-B14F-4D97-AF65-F5344CB8AC3E}">
        <p14:creationId xmlns:p14="http://schemas.microsoft.com/office/powerpoint/2010/main" val="2812178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27</a:t>
            </a:fld>
            <a:endParaRPr lang="en-US"/>
          </a:p>
        </p:txBody>
      </p:sp>
    </p:spTree>
    <p:extLst>
      <p:ext uri="{BB962C8B-B14F-4D97-AF65-F5344CB8AC3E}">
        <p14:creationId xmlns:p14="http://schemas.microsoft.com/office/powerpoint/2010/main" val="1652003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28</a:t>
            </a:fld>
            <a:endParaRPr lang="en-US"/>
          </a:p>
        </p:txBody>
      </p:sp>
    </p:spTree>
    <p:extLst>
      <p:ext uri="{BB962C8B-B14F-4D97-AF65-F5344CB8AC3E}">
        <p14:creationId xmlns:p14="http://schemas.microsoft.com/office/powerpoint/2010/main" val="2136221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1" i="0" kern="1200" dirty="0" smtClean="0">
                <a:solidFill>
                  <a:schemeClr val="tx1"/>
                </a:solidFill>
                <a:effectLst/>
                <a:latin typeface="+mn-lt"/>
                <a:ea typeface="+mn-ea"/>
                <a:cs typeface="+mn-cs"/>
              </a:rPr>
              <a:t>http://tools.netsa.cert.org/yaf/applabel.html</a:t>
            </a:r>
          </a:p>
          <a:p>
            <a:pPr marL="171450" indent="-171450">
              <a:buFont typeface="Arial" pitchFamily="34" charset="0"/>
              <a:buChar char="•"/>
            </a:pPr>
            <a:endParaRPr lang="en-US" sz="1200" b="1" i="0" kern="1200" dirty="0" smtClean="0">
              <a:solidFill>
                <a:schemeClr val="tx1"/>
              </a:solidFill>
              <a:effectLst/>
              <a:latin typeface="+mn-lt"/>
              <a:ea typeface="+mn-ea"/>
              <a:cs typeface="+mn-cs"/>
            </a:endParaRPr>
          </a:p>
          <a:p>
            <a:pPr marL="628650" lvl="1" indent="-171450">
              <a:buFont typeface="Arial" pitchFamily="34" charset="0"/>
              <a:buChar char="•"/>
            </a:pPr>
            <a:r>
              <a:rPr lang="en-US" sz="1200" b="1"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can examine packet payloads and determine the application protocol in use within a flow, and export a 16-bit application label with each flow if </a:t>
            </a:r>
            <a:r>
              <a:rPr lang="en-US" sz="1200" b="1"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is built with application labeler support (using the </a:t>
            </a:r>
            <a:r>
              <a:rPr lang="en-US" sz="1200" b="1" i="0" kern="1200" dirty="0" smtClean="0">
                <a:solidFill>
                  <a:schemeClr val="tx1"/>
                </a:solidFill>
                <a:effectLst/>
                <a:latin typeface="+mn-lt"/>
                <a:ea typeface="+mn-ea"/>
                <a:cs typeface="+mn-cs"/>
              </a:rPr>
              <a:t>--enable-</a:t>
            </a:r>
            <a:r>
              <a:rPr lang="en-US" sz="1200" b="1" i="0" kern="1200" dirty="0" err="1" smtClean="0">
                <a:solidFill>
                  <a:schemeClr val="tx1"/>
                </a:solidFill>
                <a:effectLst/>
                <a:latin typeface="+mn-lt"/>
                <a:ea typeface="+mn-ea"/>
                <a:cs typeface="+mn-cs"/>
              </a:rPr>
              <a:t>applabel</a:t>
            </a:r>
            <a:r>
              <a:rPr lang="en-US" sz="1200" b="0" i="0" kern="1200" dirty="0" smtClean="0">
                <a:solidFill>
                  <a:schemeClr val="tx1"/>
                </a:solidFill>
                <a:effectLst/>
                <a:latin typeface="+mn-lt"/>
                <a:ea typeface="+mn-ea"/>
                <a:cs typeface="+mn-cs"/>
              </a:rPr>
              <a:t> option to ./configure when </a:t>
            </a:r>
            <a:r>
              <a:rPr lang="en-US" sz="1200" b="0"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is built).</a:t>
            </a:r>
          </a:p>
          <a:p>
            <a:pPr marL="457200" lvl="1" indent="0">
              <a:buFont typeface="Arial" pitchFamily="34" charset="0"/>
              <a:buNone/>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The exported application label uses the common port number for the protocol. For example, HTTP Traffic, independent of what port the traffic is detected on, will be labeled with a value of 80, the default HTTP port. Labels and rules are taken from a configuration file read by </a:t>
            </a:r>
            <a:r>
              <a:rPr lang="en-US" sz="1200" b="1"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at startup time. This rule file can be given on the command line with the </a:t>
            </a:r>
            <a:r>
              <a:rPr lang="en-US" sz="1200" b="1" i="0" kern="1200" dirty="0"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applabel</a:t>
            </a:r>
            <a:r>
              <a:rPr lang="en-US" sz="1200" b="1" i="0" kern="1200" dirty="0" smtClean="0">
                <a:solidFill>
                  <a:schemeClr val="tx1"/>
                </a:solidFill>
                <a:effectLst/>
                <a:latin typeface="+mn-lt"/>
                <a:ea typeface="+mn-ea"/>
                <a:cs typeface="+mn-cs"/>
              </a:rPr>
              <a:t>-rules</a:t>
            </a:r>
            <a:r>
              <a:rPr lang="en-US" sz="1200" b="0" i="0" kern="1200" dirty="0" smtClean="0">
                <a:solidFill>
                  <a:schemeClr val="tx1"/>
                </a:solidFill>
                <a:effectLst/>
                <a:latin typeface="+mn-lt"/>
                <a:ea typeface="+mn-ea"/>
                <a:cs typeface="+mn-cs"/>
              </a:rPr>
              <a:t> option or will try to be read from the default location of</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usr</a:t>
            </a:r>
            <a:r>
              <a:rPr lang="en-US" sz="1200" b="0" i="1" kern="1200" dirty="0" smtClean="0">
                <a:solidFill>
                  <a:schemeClr val="tx1"/>
                </a:solidFill>
                <a:effectLst/>
                <a:latin typeface="+mn-lt"/>
                <a:ea typeface="+mn-ea"/>
                <a:cs typeface="+mn-cs"/>
              </a:rPr>
              <a:t>/local/</a:t>
            </a:r>
            <a:r>
              <a:rPr lang="en-US" sz="1200" b="0" i="1" kern="1200" dirty="0" err="1" smtClean="0">
                <a:solidFill>
                  <a:schemeClr val="tx1"/>
                </a:solidFill>
                <a:effectLst/>
                <a:latin typeface="+mn-lt"/>
                <a:ea typeface="+mn-ea"/>
                <a:cs typeface="+mn-cs"/>
              </a:rPr>
              <a:t>etc</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yafApplabelRules.conf</a:t>
            </a:r>
            <a:r>
              <a:rPr lang="en-US" sz="1200" b="0" i="0" kern="1200" dirty="0" smtClean="0">
                <a:solidFill>
                  <a:schemeClr val="tx1"/>
                </a:solidFill>
                <a:effectLst/>
                <a:latin typeface="+mn-lt"/>
                <a:ea typeface="+mn-ea"/>
                <a:cs typeface="+mn-cs"/>
              </a:rPr>
              <a:t>. </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If </a:t>
            </a:r>
            <a:r>
              <a:rPr lang="en-US" sz="1200" b="1"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was installed in a nonstandard location, it may be necessary to set the LTDL_LIBRARY_PATH environment variable to the location of the application label plugins.</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Application labeling requires payload capture to be enabled with the </a:t>
            </a:r>
            <a:r>
              <a:rPr lang="en-US" sz="1200" b="1" i="0" kern="1200" dirty="0" smtClean="0">
                <a:solidFill>
                  <a:schemeClr val="tx1"/>
                </a:solidFill>
                <a:effectLst/>
                <a:latin typeface="+mn-lt"/>
                <a:ea typeface="+mn-ea"/>
                <a:cs typeface="+mn-cs"/>
              </a:rPr>
              <a:t>--max-payload</a:t>
            </a:r>
            <a:r>
              <a:rPr lang="en-US" sz="1200" b="0" i="0" kern="1200" dirty="0" smtClean="0">
                <a:solidFill>
                  <a:schemeClr val="tx1"/>
                </a:solidFill>
                <a:effectLst/>
                <a:latin typeface="+mn-lt"/>
                <a:ea typeface="+mn-ea"/>
                <a:cs typeface="+mn-cs"/>
              </a:rPr>
              <a:t> option. A minimum payload capture length of 384 bytes is recommended for best results.</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Application labeling is presently experimental, and not guaranteed to be 100% accurate. However, application labels are supported in </a:t>
            </a:r>
            <a:r>
              <a:rPr lang="en-US" sz="1200" b="1" i="0" kern="1200" dirty="0" err="1" smtClean="0">
                <a:solidFill>
                  <a:schemeClr val="tx1"/>
                </a:solidFill>
                <a:effectLst/>
                <a:latin typeface="+mn-lt"/>
                <a:ea typeface="+mn-ea"/>
                <a:cs typeface="+mn-cs"/>
              </a:rPr>
              <a:t>yafscii</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SiLK</a:t>
            </a:r>
            <a:r>
              <a:rPr lang="en-US" sz="1200" b="0" i="0" kern="1200" dirty="0" smtClean="0">
                <a:solidFill>
                  <a:schemeClr val="tx1"/>
                </a:solidFill>
                <a:effectLst/>
                <a:latin typeface="+mn-lt"/>
                <a:ea typeface="+mn-ea"/>
                <a:cs typeface="+mn-cs"/>
              </a:rPr>
              <a:t> via </a:t>
            </a:r>
            <a:r>
              <a:rPr lang="en-US" sz="1200" b="1" i="0" kern="1200" dirty="0" err="1" smtClean="0">
                <a:solidFill>
                  <a:schemeClr val="tx1"/>
                </a:solidFill>
                <a:effectLst/>
                <a:latin typeface="+mn-lt"/>
                <a:ea typeface="+mn-ea"/>
                <a:cs typeface="+mn-cs"/>
              </a:rPr>
              <a:t>rwflowpack</a:t>
            </a:r>
            <a:r>
              <a:rPr lang="en-US" sz="1200" b="0"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flowcap</a:t>
            </a:r>
            <a:r>
              <a:rPr lang="en-US" sz="1200" b="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rwipfix2silk</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171450" indent="-171450">
              <a:buFont typeface="Arial" pitchFamily="34" charset="0"/>
              <a:buChar char="•"/>
            </a:pPr>
            <a:r>
              <a:rPr lang="en-US" sz="1200" b="0" i="0" kern="1200" dirty="0" smtClean="0">
                <a:solidFill>
                  <a:schemeClr val="tx1"/>
                </a:solidFill>
                <a:effectLst/>
                <a:latin typeface="+mn-lt"/>
                <a:ea typeface="+mn-ea"/>
                <a:cs typeface="+mn-cs"/>
              </a:rPr>
              <a:t>http://tools.netsa.cert.org/yaf/yafdpi.html</a:t>
            </a:r>
          </a:p>
          <a:p>
            <a:pPr marL="628650" lvl="1" indent="-171450">
              <a:buFont typeface="Arial" pitchFamily="34" charset="0"/>
              <a:buChar char="•"/>
            </a:pPr>
            <a:r>
              <a:rPr lang="en-US" sz="1200" b="1"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can examine packet payloads, capture useful information for a specific protocol, and export it in a protocol-specific template within </a:t>
            </a:r>
            <a:r>
              <a:rPr lang="en-US" sz="1200" b="1" i="0" kern="1200" dirty="0" err="1" smtClean="0">
                <a:solidFill>
                  <a:schemeClr val="tx1"/>
                </a:solidFill>
                <a:effectLst/>
                <a:latin typeface="+mn-lt"/>
                <a:ea typeface="+mn-ea"/>
                <a:cs typeface="+mn-cs"/>
              </a:rPr>
              <a:t>yaf's</a:t>
            </a:r>
            <a:r>
              <a:rPr lang="en-US" sz="1200" b="0" i="0" kern="1200" dirty="0" err="1" smtClean="0">
                <a:solidFill>
                  <a:schemeClr val="tx1"/>
                </a:solidFill>
                <a:effectLst/>
                <a:latin typeface="+mn-lt"/>
                <a:ea typeface="+mn-ea"/>
                <a:cs typeface="+mn-cs"/>
              </a:rPr>
              <a:t>SubTemplateMultiList</a:t>
            </a:r>
            <a:r>
              <a:rPr lang="en-US" sz="1200" b="0" i="0" kern="1200" dirty="0" smtClean="0">
                <a:solidFill>
                  <a:schemeClr val="tx1"/>
                </a:solidFill>
                <a:effectLst/>
                <a:latin typeface="+mn-lt"/>
                <a:ea typeface="+mn-ea"/>
                <a:cs typeface="+mn-cs"/>
              </a:rPr>
              <a:t> if </a:t>
            </a:r>
            <a:r>
              <a:rPr lang="en-US" sz="1200" b="1"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is built with plugin support enabled (using the </a:t>
            </a:r>
            <a:r>
              <a:rPr lang="en-US" sz="1200" b="1" i="0" kern="1200" dirty="0" smtClean="0">
                <a:solidFill>
                  <a:schemeClr val="tx1"/>
                </a:solidFill>
                <a:effectLst/>
                <a:latin typeface="+mn-lt"/>
                <a:ea typeface="+mn-ea"/>
                <a:cs typeface="+mn-cs"/>
              </a:rPr>
              <a:t>--enable-plugins</a:t>
            </a:r>
            <a:r>
              <a:rPr lang="en-US" sz="1200" b="0" i="0" kern="1200" dirty="0" smtClean="0">
                <a:solidFill>
                  <a:schemeClr val="tx1"/>
                </a:solidFill>
                <a:effectLst/>
                <a:latin typeface="+mn-lt"/>
                <a:ea typeface="+mn-ea"/>
                <a:cs typeface="+mn-cs"/>
              </a:rPr>
              <a:t> option to ./configure). It may be necessary to set the LTDL_LIBRARY_PATH environment variable if the plugins were installed in a nonstandard location.</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The DPI plugin requires payload capture to be enabled with the </a:t>
            </a:r>
            <a:r>
              <a:rPr lang="en-US" sz="1200" b="1" i="0" kern="1200" dirty="0" smtClean="0">
                <a:solidFill>
                  <a:schemeClr val="tx1"/>
                </a:solidFill>
                <a:effectLst/>
                <a:latin typeface="+mn-lt"/>
                <a:ea typeface="+mn-ea"/>
                <a:cs typeface="+mn-cs"/>
              </a:rPr>
              <a:t>--max-payload</a:t>
            </a:r>
            <a:r>
              <a:rPr lang="en-US" sz="1200" b="0" i="0" kern="1200" dirty="0" smtClean="0">
                <a:solidFill>
                  <a:schemeClr val="tx1"/>
                </a:solidFill>
                <a:effectLst/>
                <a:latin typeface="+mn-lt"/>
                <a:ea typeface="+mn-ea"/>
                <a:cs typeface="+mn-cs"/>
              </a:rPr>
              <a:t> option. A minimum payload capture length of 384 octets is recommended for best results. </a:t>
            </a:r>
            <a:r>
              <a:rPr lang="en-US" sz="1200" b="1" i="0" kern="1200" dirty="0"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applabel</a:t>
            </a:r>
            <a:r>
              <a:rPr lang="en-US" sz="1200" b="0" i="0" kern="1200" dirty="0" smtClean="0">
                <a:solidFill>
                  <a:schemeClr val="tx1"/>
                </a:solidFill>
                <a:effectLst/>
                <a:latin typeface="+mn-lt"/>
                <a:ea typeface="+mn-ea"/>
                <a:cs typeface="+mn-cs"/>
              </a:rPr>
              <a:t> is also required, as the application label determines how the inspection will execute.</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DPI in </a:t>
            </a:r>
            <a:r>
              <a:rPr lang="en-US" sz="1200" b="1"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is directly related to application labeling as it will only perform DPI if a match was found during the application labeling phase, and it will only execute an inspection specific to the protocol denoted by the application label.</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In order to enable DPI in </a:t>
            </a:r>
            <a:r>
              <a:rPr lang="en-US" sz="1200" b="1" i="0" kern="1200" dirty="0" err="1" smtClean="0">
                <a:solidFill>
                  <a:schemeClr val="tx1"/>
                </a:solidFill>
                <a:effectLst/>
                <a:latin typeface="+mn-lt"/>
                <a:ea typeface="+mn-ea"/>
                <a:cs typeface="+mn-cs"/>
              </a:rPr>
              <a:t>yaf</a:t>
            </a:r>
            <a:r>
              <a:rPr lang="en-US" sz="1200" b="0" i="0" kern="1200" dirty="0" smtClean="0">
                <a:solidFill>
                  <a:schemeClr val="tx1"/>
                </a:solidFill>
                <a:effectLst/>
                <a:latin typeface="+mn-lt"/>
                <a:ea typeface="+mn-ea"/>
                <a:cs typeface="+mn-cs"/>
              </a:rPr>
              <a:t> the following should be added to the command line:</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--plugin-name=/usr/local/lib/yaf/dpacketplugin.la</a:t>
            </a:r>
          </a:p>
          <a:p>
            <a:pPr marL="628650" lvl="1" indent="-171450">
              <a:buFont typeface="Arial" pitchFamily="34" charset="0"/>
              <a:buChar char="•"/>
            </a:pPr>
            <a:r>
              <a:rPr lang="en-US" sz="1200" b="0" i="0" kern="1200" dirty="0" smtClean="0">
                <a:solidFill>
                  <a:schemeClr val="tx1"/>
                </a:solidFill>
                <a:effectLst/>
                <a:latin typeface="+mn-lt"/>
                <a:ea typeface="+mn-ea"/>
                <a:cs typeface="+mn-cs"/>
              </a:rPr>
              <a:t>You can also add the option switch to specify which protocols to perform DPI:</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--plugin-opts="53 80 21“</a:t>
            </a:r>
          </a:p>
          <a:p>
            <a:pPr marL="628650" lvl="1" indent="-171450">
              <a:buFont typeface="Arial" pitchFamily="34" charset="0"/>
              <a:buChar char="•"/>
            </a:pPr>
            <a:endParaRPr lang="en-US" sz="1200" b="0" i="0" kern="1200" dirty="0" smtClean="0">
              <a:solidFill>
                <a:schemeClr val="tx1"/>
              </a:solidFill>
              <a:effectLst/>
              <a:latin typeface="+mn-lt"/>
              <a:ea typeface="+mn-ea"/>
              <a:cs typeface="+mn-cs"/>
            </a:endParaRPr>
          </a:p>
          <a:p>
            <a:pPr marL="628650" lvl="1" indent="-171450">
              <a:buFont typeface="Arial" pitchFamily="34" charset="0"/>
              <a:buChar char="•"/>
            </a:pPr>
            <a:r>
              <a:rPr lang="en-US" sz="1200" b="0" i="0" kern="1200" dirty="0" smtClean="0">
                <a:solidFill>
                  <a:schemeClr val="tx1"/>
                </a:solidFill>
                <a:effectLst/>
                <a:latin typeface="+mn-lt"/>
                <a:ea typeface="+mn-ea"/>
                <a:cs typeface="+mn-cs"/>
              </a:rPr>
              <a:t>The above will perform DPI for DNS, HTTP, and FTP.</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9E1441-D5D6-4550-8DA6-AA418CD9B6BC}" type="slidenum">
              <a:rPr lang="en-US" smtClean="0"/>
              <a:t>29</a:t>
            </a:fld>
            <a:endParaRPr lang="en-US"/>
          </a:p>
        </p:txBody>
      </p:sp>
    </p:spTree>
    <p:extLst>
      <p:ext uri="{BB962C8B-B14F-4D97-AF65-F5344CB8AC3E}">
        <p14:creationId xmlns:p14="http://schemas.microsoft.com/office/powerpoint/2010/main" val="3246218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a:t>
            </a:fld>
            <a:endParaRPr lang="en-US"/>
          </a:p>
        </p:txBody>
      </p:sp>
    </p:spTree>
    <p:extLst>
      <p:ext uri="{BB962C8B-B14F-4D97-AF65-F5344CB8AC3E}">
        <p14:creationId xmlns:p14="http://schemas.microsoft.com/office/powerpoint/2010/main" val="270427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30</a:t>
            </a:fld>
            <a:endParaRPr lang="en-US"/>
          </a:p>
        </p:txBody>
      </p:sp>
    </p:spTree>
    <p:extLst>
      <p:ext uri="{BB962C8B-B14F-4D97-AF65-F5344CB8AC3E}">
        <p14:creationId xmlns:p14="http://schemas.microsoft.com/office/powerpoint/2010/main" val="588685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481FE7-C221-4269-A408-177E3A318573}" type="slidenum">
              <a:rPr lang="en-US" smtClean="0"/>
              <a:t>31</a:t>
            </a:fld>
            <a:endParaRPr lang="en-US"/>
          </a:p>
        </p:txBody>
      </p:sp>
    </p:spTree>
    <p:extLst>
      <p:ext uri="{BB962C8B-B14F-4D97-AF65-F5344CB8AC3E}">
        <p14:creationId xmlns:p14="http://schemas.microsoft.com/office/powerpoint/2010/main" val="3693977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32</a:t>
            </a:fld>
            <a:endParaRPr lang="en-US"/>
          </a:p>
        </p:txBody>
      </p:sp>
    </p:spTree>
    <p:extLst>
      <p:ext uri="{BB962C8B-B14F-4D97-AF65-F5344CB8AC3E}">
        <p14:creationId xmlns:p14="http://schemas.microsoft.com/office/powerpoint/2010/main" val="3693695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481FE7-C221-4269-A408-177E3A318573}" type="slidenum">
              <a:rPr lang="en-US" smtClean="0"/>
              <a:t>33</a:t>
            </a:fld>
            <a:endParaRPr lang="en-US"/>
          </a:p>
        </p:txBody>
      </p:sp>
    </p:spTree>
    <p:extLst>
      <p:ext uri="{BB962C8B-B14F-4D97-AF65-F5344CB8AC3E}">
        <p14:creationId xmlns:p14="http://schemas.microsoft.com/office/powerpoint/2010/main" val="736560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34</a:t>
            </a:fld>
            <a:endParaRPr lang="en-US"/>
          </a:p>
        </p:txBody>
      </p:sp>
    </p:spTree>
    <p:extLst>
      <p:ext uri="{BB962C8B-B14F-4D97-AF65-F5344CB8AC3E}">
        <p14:creationId xmlns:p14="http://schemas.microsoft.com/office/powerpoint/2010/main" val="2984744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35</a:t>
            </a:fld>
            <a:endParaRPr lang="en-US"/>
          </a:p>
        </p:txBody>
      </p:sp>
    </p:spTree>
    <p:extLst>
      <p:ext uri="{BB962C8B-B14F-4D97-AF65-F5344CB8AC3E}">
        <p14:creationId xmlns:p14="http://schemas.microsoft.com/office/powerpoint/2010/main" val="1609083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36</a:t>
            </a:fld>
            <a:endParaRPr lang="en-US"/>
          </a:p>
        </p:txBody>
      </p:sp>
    </p:spTree>
    <p:extLst>
      <p:ext uri="{BB962C8B-B14F-4D97-AF65-F5344CB8AC3E}">
        <p14:creationId xmlns:p14="http://schemas.microsoft.com/office/powerpoint/2010/main" val="2213491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37</a:t>
            </a:fld>
            <a:endParaRPr lang="en-US"/>
          </a:p>
        </p:txBody>
      </p:sp>
    </p:spTree>
    <p:extLst>
      <p:ext uri="{BB962C8B-B14F-4D97-AF65-F5344CB8AC3E}">
        <p14:creationId xmlns:p14="http://schemas.microsoft.com/office/powerpoint/2010/main" val="2731808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38</a:t>
            </a:fld>
            <a:endParaRPr lang="en-US"/>
          </a:p>
        </p:txBody>
      </p:sp>
    </p:spTree>
    <p:extLst>
      <p:ext uri="{BB962C8B-B14F-4D97-AF65-F5344CB8AC3E}">
        <p14:creationId xmlns:p14="http://schemas.microsoft.com/office/powerpoint/2010/main" val="714603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39</a:t>
            </a:fld>
            <a:endParaRPr lang="en-US"/>
          </a:p>
        </p:txBody>
      </p:sp>
    </p:spTree>
    <p:extLst>
      <p:ext uri="{BB962C8B-B14F-4D97-AF65-F5344CB8AC3E}">
        <p14:creationId xmlns:p14="http://schemas.microsoft.com/office/powerpoint/2010/main" val="1735448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a:t>
            </a:fld>
            <a:endParaRPr lang="en-US"/>
          </a:p>
        </p:txBody>
      </p:sp>
    </p:spTree>
    <p:extLst>
      <p:ext uri="{BB962C8B-B14F-4D97-AF65-F5344CB8AC3E}">
        <p14:creationId xmlns:p14="http://schemas.microsoft.com/office/powerpoint/2010/main" val="1165135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40</a:t>
            </a:fld>
            <a:endParaRPr lang="en-US"/>
          </a:p>
        </p:txBody>
      </p:sp>
    </p:spTree>
    <p:extLst>
      <p:ext uri="{BB962C8B-B14F-4D97-AF65-F5344CB8AC3E}">
        <p14:creationId xmlns:p14="http://schemas.microsoft.com/office/powerpoint/2010/main" val="1528469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41</a:t>
            </a:fld>
            <a:endParaRPr lang="en-US"/>
          </a:p>
        </p:txBody>
      </p:sp>
    </p:spTree>
    <p:extLst>
      <p:ext uri="{BB962C8B-B14F-4D97-AF65-F5344CB8AC3E}">
        <p14:creationId xmlns:p14="http://schemas.microsoft.com/office/powerpoint/2010/main" val="212986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42</a:t>
            </a:fld>
            <a:endParaRPr lang="en-US"/>
          </a:p>
        </p:txBody>
      </p:sp>
    </p:spTree>
    <p:extLst>
      <p:ext uri="{BB962C8B-B14F-4D97-AF65-F5344CB8AC3E}">
        <p14:creationId xmlns:p14="http://schemas.microsoft.com/office/powerpoint/2010/main" val="2366743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talking points here</a:t>
            </a:r>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43</a:t>
            </a:fld>
            <a:endParaRPr lang="en-US"/>
          </a:p>
        </p:txBody>
      </p:sp>
    </p:spTree>
    <p:extLst>
      <p:ext uri="{BB962C8B-B14F-4D97-AF65-F5344CB8AC3E}">
        <p14:creationId xmlns:p14="http://schemas.microsoft.com/office/powerpoint/2010/main" val="4231357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44</a:t>
            </a:fld>
            <a:endParaRPr lang="en-US"/>
          </a:p>
        </p:txBody>
      </p:sp>
    </p:spTree>
    <p:extLst>
      <p:ext uri="{BB962C8B-B14F-4D97-AF65-F5344CB8AC3E}">
        <p14:creationId xmlns:p14="http://schemas.microsoft.com/office/powerpoint/2010/main" val="1705642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45</a:t>
            </a:fld>
            <a:endParaRPr lang="en-US"/>
          </a:p>
        </p:txBody>
      </p:sp>
    </p:spTree>
    <p:extLst>
      <p:ext uri="{BB962C8B-B14F-4D97-AF65-F5344CB8AC3E}">
        <p14:creationId xmlns:p14="http://schemas.microsoft.com/office/powerpoint/2010/main" val="8052385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46</a:t>
            </a:fld>
            <a:endParaRPr lang="en-US"/>
          </a:p>
        </p:txBody>
      </p:sp>
    </p:spTree>
    <p:extLst>
      <p:ext uri="{BB962C8B-B14F-4D97-AF65-F5344CB8AC3E}">
        <p14:creationId xmlns:p14="http://schemas.microsoft.com/office/powerpoint/2010/main" val="2230689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47</a:t>
            </a:fld>
            <a:endParaRPr lang="en-US"/>
          </a:p>
        </p:txBody>
      </p:sp>
    </p:spTree>
    <p:extLst>
      <p:ext uri="{BB962C8B-B14F-4D97-AF65-F5344CB8AC3E}">
        <p14:creationId xmlns:p14="http://schemas.microsoft.com/office/powerpoint/2010/main" val="5313979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48</a:t>
            </a:fld>
            <a:endParaRPr lang="en-US"/>
          </a:p>
        </p:txBody>
      </p:sp>
    </p:spTree>
    <p:extLst>
      <p:ext uri="{BB962C8B-B14F-4D97-AF65-F5344CB8AC3E}">
        <p14:creationId xmlns:p14="http://schemas.microsoft.com/office/powerpoint/2010/main" val="17636625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49</a:t>
            </a:fld>
            <a:endParaRPr lang="en-US"/>
          </a:p>
        </p:txBody>
      </p:sp>
    </p:spTree>
    <p:extLst>
      <p:ext uri="{BB962C8B-B14F-4D97-AF65-F5344CB8AC3E}">
        <p14:creationId xmlns:p14="http://schemas.microsoft.com/office/powerpoint/2010/main" val="1590059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a:t>
            </a:fld>
            <a:endParaRPr lang="en-US"/>
          </a:p>
        </p:txBody>
      </p:sp>
    </p:spTree>
    <p:extLst>
      <p:ext uri="{BB962C8B-B14F-4D97-AF65-F5344CB8AC3E}">
        <p14:creationId xmlns:p14="http://schemas.microsoft.com/office/powerpoint/2010/main" val="2311606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50</a:t>
            </a:fld>
            <a:endParaRPr lang="en-US"/>
          </a:p>
        </p:txBody>
      </p:sp>
    </p:spTree>
    <p:extLst>
      <p:ext uri="{BB962C8B-B14F-4D97-AF65-F5344CB8AC3E}">
        <p14:creationId xmlns:p14="http://schemas.microsoft.com/office/powerpoint/2010/main" val="246419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51</a:t>
            </a:fld>
            <a:endParaRPr lang="en-US"/>
          </a:p>
        </p:txBody>
      </p:sp>
    </p:spTree>
    <p:extLst>
      <p:ext uri="{BB962C8B-B14F-4D97-AF65-F5344CB8AC3E}">
        <p14:creationId xmlns:p14="http://schemas.microsoft.com/office/powerpoint/2010/main" val="3335298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52</a:t>
            </a:fld>
            <a:endParaRPr lang="en-US"/>
          </a:p>
        </p:txBody>
      </p:sp>
    </p:spTree>
    <p:extLst>
      <p:ext uri="{BB962C8B-B14F-4D97-AF65-F5344CB8AC3E}">
        <p14:creationId xmlns:p14="http://schemas.microsoft.com/office/powerpoint/2010/main" val="2898314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data goes from 14:00-15:00, so what’s with all the flows after 15:00? By default </a:t>
            </a:r>
            <a:r>
              <a:rPr lang="en-US" dirty="0" err="1" smtClean="0"/>
              <a:t>rwcount</a:t>
            </a:r>
            <a:r>
              <a:rPr lang="en-US" dirty="0" smtClean="0"/>
              <a:t> allocates flow attributes in the following way: “Assume the traffic is evenly distributed during each millisecond that the flow is active. For a flow whose duration spans five bins, each bin will receive a portion of the flow-, packet-, and byte-counts weighted by the amount of time the flow spent in each bin.”</a:t>
            </a:r>
          </a:p>
          <a:p>
            <a:endParaRPr lang="en-US" dirty="0"/>
          </a:p>
        </p:txBody>
      </p:sp>
      <p:sp>
        <p:nvSpPr>
          <p:cNvPr id="4" name="Slide Number Placeholder 3"/>
          <p:cNvSpPr>
            <a:spLocks noGrp="1"/>
          </p:cNvSpPr>
          <p:nvPr>
            <p:ph type="sldNum" sz="quarter" idx="10"/>
          </p:nvPr>
        </p:nvSpPr>
        <p:spPr/>
        <p:txBody>
          <a:bodyPr/>
          <a:lstStyle/>
          <a:p>
            <a:fld id="{54826106-9611-469A-AE7D-6051E4131088}" type="slidenum">
              <a:rPr lang="en-US" smtClean="0"/>
              <a:t>53</a:t>
            </a:fld>
            <a:endParaRPr lang="en-US"/>
          </a:p>
        </p:txBody>
      </p:sp>
    </p:spTree>
    <p:extLst>
      <p:ext uri="{BB962C8B-B14F-4D97-AF65-F5344CB8AC3E}">
        <p14:creationId xmlns:p14="http://schemas.microsoft.com/office/powerpoint/2010/main" val="3974681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54</a:t>
            </a:fld>
            <a:endParaRPr lang="en-US"/>
          </a:p>
        </p:txBody>
      </p:sp>
    </p:spTree>
    <p:extLst>
      <p:ext uri="{BB962C8B-B14F-4D97-AF65-F5344CB8AC3E}">
        <p14:creationId xmlns:p14="http://schemas.microsoft.com/office/powerpoint/2010/main" val="20369757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55</a:t>
            </a:fld>
            <a:endParaRPr lang="en-US"/>
          </a:p>
        </p:txBody>
      </p:sp>
    </p:spTree>
    <p:extLst>
      <p:ext uri="{BB962C8B-B14F-4D97-AF65-F5344CB8AC3E}">
        <p14:creationId xmlns:p14="http://schemas.microsoft.com/office/powerpoint/2010/main" val="898910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56</a:t>
            </a:fld>
            <a:endParaRPr lang="en-US"/>
          </a:p>
        </p:txBody>
      </p:sp>
    </p:spTree>
    <p:extLst>
      <p:ext uri="{BB962C8B-B14F-4D97-AF65-F5344CB8AC3E}">
        <p14:creationId xmlns:p14="http://schemas.microsoft.com/office/powerpoint/2010/main" val="2455835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57</a:t>
            </a:fld>
            <a:endParaRPr lang="en-US"/>
          </a:p>
        </p:txBody>
      </p:sp>
    </p:spTree>
    <p:extLst>
      <p:ext uri="{BB962C8B-B14F-4D97-AF65-F5344CB8AC3E}">
        <p14:creationId xmlns:p14="http://schemas.microsoft.com/office/powerpoint/2010/main" val="899221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58</a:t>
            </a:fld>
            <a:endParaRPr lang="en-US"/>
          </a:p>
        </p:txBody>
      </p:sp>
    </p:spTree>
    <p:extLst>
      <p:ext uri="{BB962C8B-B14F-4D97-AF65-F5344CB8AC3E}">
        <p14:creationId xmlns:p14="http://schemas.microsoft.com/office/powerpoint/2010/main" val="5722273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9E1441-D5D6-4550-8DA6-AA418CD9B6BC}" type="slidenum">
              <a:rPr lang="en-US" smtClean="0"/>
              <a:t>59</a:t>
            </a:fld>
            <a:endParaRPr lang="en-US"/>
          </a:p>
        </p:txBody>
      </p:sp>
    </p:spTree>
    <p:extLst>
      <p:ext uri="{BB962C8B-B14F-4D97-AF65-F5344CB8AC3E}">
        <p14:creationId xmlns:p14="http://schemas.microsoft.com/office/powerpoint/2010/main" val="214333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a:t>
            </a:fld>
            <a:endParaRPr lang="en-US"/>
          </a:p>
        </p:txBody>
      </p:sp>
    </p:spTree>
    <p:extLst>
      <p:ext uri="{BB962C8B-B14F-4D97-AF65-F5344CB8AC3E}">
        <p14:creationId xmlns:p14="http://schemas.microsoft.com/office/powerpoint/2010/main" val="4117718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60</a:t>
            </a:fld>
            <a:endParaRPr lang="en-US"/>
          </a:p>
        </p:txBody>
      </p:sp>
    </p:spTree>
    <p:extLst>
      <p:ext uri="{BB962C8B-B14F-4D97-AF65-F5344CB8AC3E}">
        <p14:creationId xmlns:p14="http://schemas.microsoft.com/office/powerpoint/2010/main" val="24689448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61</a:t>
            </a:fld>
            <a:endParaRPr lang="en-US"/>
          </a:p>
        </p:txBody>
      </p:sp>
    </p:spTree>
    <p:extLst>
      <p:ext uri="{BB962C8B-B14F-4D97-AF65-F5344CB8AC3E}">
        <p14:creationId xmlns:p14="http://schemas.microsoft.com/office/powerpoint/2010/main" val="21341145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62</a:t>
            </a:fld>
            <a:endParaRPr lang="en-US"/>
          </a:p>
        </p:txBody>
      </p:sp>
    </p:spTree>
    <p:extLst>
      <p:ext uri="{BB962C8B-B14F-4D97-AF65-F5344CB8AC3E}">
        <p14:creationId xmlns:p14="http://schemas.microsoft.com/office/powerpoint/2010/main" val="622992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63</a:t>
            </a:fld>
            <a:endParaRPr lang="en-US"/>
          </a:p>
        </p:txBody>
      </p:sp>
    </p:spTree>
    <p:extLst>
      <p:ext uri="{BB962C8B-B14F-4D97-AF65-F5344CB8AC3E}">
        <p14:creationId xmlns:p14="http://schemas.microsoft.com/office/powerpoint/2010/main" val="29116965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64</a:t>
            </a:fld>
            <a:endParaRPr lang="en-US"/>
          </a:p>
        </p:txBody>
      </p:sp>
    </p:spTree>
    <p:extLst>
      <p:ext uri="{BB962C8B-B14F-4D97-AF65-F5344CB8AC3E}">
        <p14:creationId xmlns:p14="http://schemas.microsoft.com/office/powerpoint/2010/main" val="1628087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65</a:t>
            </a:fld>
            <a:endParaRPr lang="en-US"/>
          </a:p>
        </p:txBody>
      </p:sp>
    </p:spTree>
    <p:extLst>
      <p:ext uri="{BB962C8B-B14F-4D97-AF65-F5344CB8AC3E}">
        <p14:creationId xmlns:p14="http://schemas.microsoft.com/office/powerpoint/2010/main" val="18653579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66</a:t>
            </a:fld>
            <a:endParaRPr lang="en-US"/>
          </a:p>
        </p:txBody>
      </p:sp>
    </p:spTree>
    <p:extLst>
      <p:ext uri="{BB962C8B-B14F-4D97-AF65-F5344CB8AC3E}">
        <p14:creationId xmlns:p14="http://schemas.microsoft.com/office/powerpoint/2010/main" val="898796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67</a:t>
            </a:fld>
            <a:endParaRPr lang="en-US"/>
          </a:p>
        </p:txBody>
      </p:sp>
    </p:spTree>
    <p:extLst>
      <p:ext uri="{BB962C8B-B14F-4D97-AF65-F5344CB8AC3E}">
        <p14:creationId xmlns:p14="http://schemas.microsoft.com/office/powerpoint/2010/main" val="27517621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68</a:t>
            </a:fld>
            <a:endParaRPr lang="en-US"/>
          </a:p>
        </p:txBody>
      </p:sp>
    </p:spTree>
    <p:extLst>
      <p:ext uri="{BB962C8B-B14F-4D97-AF65-F5344CB8AC3E}">
        <p14:creationId xmlns:p14="http://schemas.microsoft.com/office/powerpoint/2010/main" val="24892640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69</a:t>
            </a:fld>
            <a:endParaRPr lang="en-US"/>
          </a:p>
        </p:txBody>
      </p:sp>
    </p:spTree>
    <p:extLst>
      <p:ext uri="{BB962C8B-B14F-4D97-AF65-F5344CB8AC3E}">
        <p14:creationId xmlns:p14="http://schemas.microsoft.com/office/powerpoint/2010/main" val="127666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a:t>
            </a:fld>
            <a:endParaRPr lang="en-US"/>
          </a:p>
        </p:txBody>
      </p:sp>
    </p:spTree>
    <p:extLst>
      <p:ext uri="{BB962C8B-B14F-4D97-AF65-F5344CB8AC3E}">
        <p14:creationId xmlns:p14="http://schemas.microsoft.com/office/powerpoint/2010/main" val="34397414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70</a:t>
            </a:fld>
            <a:endParaRPr lang="en-US"/>
          </a:p>
        </p:txBody>
      </p:sp>
    </p:spTree>
    <p:extLst>
      <p:ext uri="{BB962C8B-B14F-4D97-AF65-F5344CB8AC3E}">
        <p14:creationId xmlns:p14="http://schemas.microsoft.com/office/powerpoint/2010/main" val="36461056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71</a:t>
            </a:fld>
            <a:endParaRPr lang="en-US"/>
          </a:p>
        </p:txBody>
      </p:sp>
    </p:spTree>
    <p:extLst>
      <p:ext uri="{BB962C8B-B14F-4D97-AF65-F5344CB8AC3E}">
        <p14:creationId xmlns:p14="http://schemas.microsoft.com/office/powerpoint/2010/main" val="2302721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72</a:t>
            </a:fld>
            <a:endParaRPr lang="en-US"/>
          </a:p>
        </p:txBody>
      </p:sp>
    </p:spTree>
    <p:extLst>
      <p:ext uri="{BB962C8B-B14F-4D97-AF65-F5344CB8AC3E}">
        <p14:creationId xmlns:p14="http://schemas.microsoft.com/office/powerpoint/2010/main" val="742196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73</a:t>
            </a:fld>
            <a:endParaRPr lang="en-US"/>
          </a:p>
        </p:txBody>
      </p:sp>
    </p:spTree>
    <p:extLst>
      <p:ext uri="{BB962C8B-B14F-4D97-AF65-F5344CB8AC3E}">
        <p14:creationId xmlns:p14="http://schemas.microsoft.com/office/powerpoint/2010/main" val="2716613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74</a:t>
            </a:fld>
            <a:endParaRPr lang="en-US"/>
          </a:p>
        </p:txBody>
      </p:sp>
    </p:spTree>
    <p:extLst>
      <p:ext uri="{BB962C8B-B14F-4D97-AF65-F5344CB8AC3E}">
        <p14:creationId xmlns:p14="http://schemas.microsoft.com/office/powerpoint/2010/main" val="1384442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75</a:t>
            </a:fld>
            <a:endParaRPr lang="en-US"/>
          </a:p>
        </p:txBody>
      </p:sp>
    </p:spTree>
    <p:extLst>
      <p:ext uri="{BB962C8B-B14F-4D97-AF65-F5344CB8AC3E}">
        <p14:creationId xmlns:p14="http://schemas.microsoft.com/office/powerpoint/2010/main" val="42306165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76</a:t>
            </a:fld>
            <a:endParaRPr lang="en-US"/>
          </a:p>
        </p:txBody>
      </p:sp>
    </p:spTree>
    <p:extLst>
      <p:ext uri="{BB962C8B-B14F-4D97-AF65-F5344CB8AC3E}">
        <p14:creationId xmlns:p14="http://schemas.microsoft.com/office/powerpoint/2010/main" val="28794735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77</a:t>
            </a:fld>
            <a:endParaRPr lang="en-US"/>
          </a:p>
        </p:txBody>
      </p:sp>
    </p:spTree>
    <p:extLst>
      <p:ext uri="{BB962C8B-B14F-4D97-AF65-F5344CB8AC3E}">
        <p14:creationId xmlns:p14="http://schemas.microsoft.com/office/powerpoint/2010/main" val="12040664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78</a:t>
            </a:fld>
            <a:endParaRPr lang="en-US"/>
          </a:p>
        </p:txBody>
      </p:sp>
    </p:spTree>
    <p:extLst>
      <p:ext uri="{BB962C8B-B14F-4D97-AF65-F5344CB8AC3E}">
        <p14:creationId xmlns:p14="http://schemas.microsoft.com/office/powerpoint/2010/main" val="12626620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79</a:t>
            </a:fld>
            <a:endParaRPr lang="en-US"/>
          </a:p>
        </p:txBody>
      </p:sp>
    </p:spTree>
    <p:extLst>
      <p:ext uri="{BB962C8B-B14F-4D97-AF65-F5344CB8AC3E}">
        <p14:creationId xmlns:p14="http://schemas.microsoft.com/office/powerpoint/2010/main" val="153562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a:t>
            </a:fld>
            <a:endParaRPr lang="en-US"/>
          </a:p>
        </p:txBody>
      </p:sp>
    </p:spTree>
    <p:extLst>
      <p:ext uri="{BB962C8B-B14F-4D97-AF65-F5344CB8AC3E}">
        <p14:creationId xmlns:p14="http://schemas.microsoft.com/office/powerpoint/2010/main" val="38849341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80</a:t>
            </a:fld>
            <a:endParaRPr lang="en-US"/>
          </a:p>
        </p:txBody>
      </p:sp>
    </p:spTree>
    <p:extLst>
      <p:ext uri="{BB962C8B-B14F-4D97-AF65-F5344CB8AC3E}">
        <p14:creationId xmlns:p14="http://schemas.microsoft.com/office/powerpoint/2010/main" val="6960183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81</a:t>
            </a:fld>
            <a:endParaRPr lang="en-US"/>
          </a:p>
        </p:txBody>
      </p:sp>
    </p:spTree>
    <p:extLst>
      <p:ext uri="{BB962C8B-B14F-4D97-AF65-F5344CB8AC3E}">
        <p14:creationId xmlns:p14="http://schemas.microsoft.com/office/powerpoint/2010/main" val="20508970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82</a:t>
            </a:fld>
            <a:endParaRPr lang="en-US"/>
          </a:p>
        </p:txBody>
      </p:sp>
    </p:spTree>
    <p:extLst>
      <p:ext uri="{BB962C8B-B14F-4D97-AF65-F5344CB8AC3E}">
        <p14:creationId xmlns:p14="http://schemas.microsoft.com/office/powerpoint/2010/main" val="8776418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83</a:t>
            </a:fld>
            <a:endParaRPr lang="en-US"/>
          </a:p>
        </p:txBody>
      </p:sp>
    </p:spTree>
    <p:extLst>
      <p:ext uri="{BB962C8B-B14F-4D97-AF65-F5344CB8AC3E}">
        <p14:creationId xmlns:p14="http://schemas.microsoft.com/office/powerpoint/2010/main" val="24446229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84</a:t>
            </a:fld>
            <a:endParaRPr lang="en-US"/>
          </a:p>
        </p:txBody>
      </p:sp>
    </p:spTree>
    <p:extLst>
      <p:ext uri="{BB962C8B-B14F-4D97-AF65-F5344CB8AC3E}">
        <p14:creationId xmlns:p14="http://schemas.microsoft.com/office/powerpoint/2010/main" val="6438838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85</a:t>
            </a:fld>
            <a:endParaRPr lang="en-US"/>
          </a:p>
        </p:txBody>
      </p:sp>
    </p:spTree>
    <p:extLst>
      <p:ext uri="{BB962C8B-B14F-4D97-AF65-F5344CB8AC3E}">
        <p14:creationId xmlns:p14="http://schemas.microsoft.com/office/powerpoint/2010/main" val="15761052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86</a:t>
            </a:fld>
            <a:endParaRPr lang="en-US"/>
          </a:p>
        </p:txBody>
      </p:sp>
    </p:spTree>
    <p:extLst>
      <p:ext uri="{BB962C8B-B14F-4D97-AF65-F5344CB8AC3E}">
        <p14:creationId xmlns:p14="http://schemas.microsoft.com/office/powerpoint/2010/main" val="32765128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87</a:t>
            </a:fld>
            <a:endParaRPr lang="en-US"/>
          </a:p>
        </p:txBody>
      </p:sp>
    </p:spTree>
    <p:extLst>
      <p:ext uri="{BB962C8B-B14F-4D97-AF65-F5344CB8AC3E}">
        <p14:creationId xmlns:p14="http://schemas.microsoft.com/office/powerpoint/2010/main" val="3203346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88</a:t>
            </a:fld>
            <a:endParaRPr lang="en-US"/>
          </a:p>
        </p:txBody>
      </p:sp>
    </p:spTree>
    <p:extLst>
      <p:ext uri="{BB962C8B-B14F-4D97-AF65-F5344CB8AC3E}">
        <p14:creationId xmlns:p14="http://schemas.microsoft.com/office/powerpoint/2010/main" val="36227591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89</a:t>
            </a:fld>
            <a:endParaRPr lang="en-US"/>
          </a:p>
        </p:txBody>
      </p:sp>
    </p:spTree>
    <p:extLst>
      <p:ext uri="{BB962C8B-B14F-4D97-AF65-F5344CB8AC3E}">
        <p14:creationId xmlns:p14="http://schemas.microsoft.com/office/powerpoint/2010/main" val="3355994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a:t>
            </a:fld>
            <a:endParaRPr lang="en-US"/>
          </a:p>
        </p:txBody>
      </p:sp>
    </p:spTree>
    <p:extLst>
      <p:ext uri="{BB962C8B-B14F-4D97-AF65-F5344CB8AC3E}">
        <p14:creationId xmlns:p14="http://schemas.microsoft.com/office/powerpoint/2010/main" val="6265921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90</a:t>
            </a:fld>
            <a:endParaRPr lang="en-US"/>
          </a:p>
        </p:txBody>
      </p:sp>
    </p:spTree>
    <p:extLst>
      <p:ext uri="{BB962C8B-B14F-4D97-AF65-F5344CB8AC3E}">
        <p14:creationId xmlns:p14="http://schemas.microsoft.com/office/powerpoint/2010/main" val="29868234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91</a:t>
            </a:fld>
            <a:endParaRPr lang="en-US"/>
          </a:p>
        </p:txBody>
      </p:sp>
    </p:spTree>
    <p:extLst>
      <p:ext uri="{BB962C8B-B14F-4D97-AF65-F5344CB8AC3E}">
        <p14:creationId xmlns:p14="http://schemas.microsoft.com/office/powerpoint/2010/main" val="29153064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92</a:t>
            </a:fld>
            <a:endParaRPr lang="en-US"/>
          </a:p>
        </p:txBody>
      </p:sp>
    </p:spTree>
    <p:extLst>
      <p:ext uri="{BB962C8B-B14F-4D97-AF65-F5344CB8AC3E}">
        <p14:creationId xmlns:p14="http://schemas.microsoft.com/office/powerpoint/2010/main" val="37584951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93</a:t>
            </a:fld>
            <a:endParaRPr lang="en-US"/>
          </a:p>
        </p:txBody>
      </p:sp>
    </p:spTree>
    <p:extLst>
      <p:ext uri="{BB962C8B-B14F-4D97-AF65-F5344CB8AC3E}">
        <p14:creationId xmlns:p14="http://schemas.microsoft.com/office/powerpoint/2010/main" val="23220680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94</a:t>
            </a:fld>
            <a:endParaRPr lang="en-US"/>
          </a:p>
        </p:txBody>
      </p:sp>
    </p:spTree>
    <p:extLst>
      <p:ext uri="{BB962C8B-B14F-4D97-AF65-F5344CB8AC3E}">
        <p14:creationId xmlns:p14="http://schemas.microsoft.com/office/powerpoint/2010/main" val="20764379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95</a:t>
            </a:fld>
            <a:endParaRPr lang="en-US"/>
          </a:p>
        </p:txBody>
      </p:sp>
    </p:spTree>
    <p:extLst>
      <p:ext uri="{BB962C8B-B14F-4D97-AF65-F5344CB8AC3E}">
        <p14:creationId xmlns:p14="http://schemas.microsoft.com/office/powerpoint/2010/main" val="14166927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96</a:t>
            </a:fld>
            <a:endParaRPr lang="en-US"/>
          </a:p>
        </p:txBody>
      </p:sp>
    </p:spTree>
    <p:extLst>
      <p:ext uri="{BB962C8B-B14F-4D97-AF65-F5344CB8AC3E}">
        <p14:creationId xmlns:p14="http://schemas.microsoft.com/office/powerpoint/2010/main" val="12999267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97</a:t>
            </a:fld>
            <a:endParaRPr lang="en-US"/>
          </a:p>
        </p:txBody>
      </p:sp>
    </p:spTree>
    <p:extLst>
      <p:ext uri="{BB962C8B-B14F-4D97-AF65-F5344CB8AC3E}">
        <p14:creationId xmlns:p14="http://schemas.microsoft.com/office/powerpoint/2010/main" val="42217395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98</a:t>
            </a:fld>
            <a:endParaRPr lang="en-US"/>
          </a:p>
        </p:txBody>
      </p:sp>
    </p:spTree>
    <p:extLst>
      <p:ext uri="{BB962C8B-B14F-4D97-AF65-F5344CB8AC3E}">
        <p14:creationId xmlns:p14="http://schemas.microsoft.com/office/powerpoint/2010/main" val="40510955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9E1441-D5D6-4550-8DA6-AA418CD9B6BC}" type="slidenum">
              <a:rPr lang="en-US" smtClean="0"/>
              <a:t>99</a:t>
            </a:fld>
            <a:endParaRPr lang="en-US"/>
          </a:p>
        </p:txBody>
      </p:sp>
    </p:spTree>
    <p:extLst>
      <p:ext uri="{BB962C8B-B14F-4D97-AF65-F5344CB8AC3E}">
        <p14:creationId xmlns:p14="http://schemas.microsoft.com/office/powerpoint/2010/main" val="297344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FB19A2-318E-4664-9DA7-3D8109270000}" type="datetime1">
              <a:rPr lang="en-US" smtClean="0"/>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1348525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D4DD82-B497-4A92-B46F-E024C19D9900}" type="datetime1">
              <a:rPr lang="en-US" smtClean="0"/>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180323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EA5B93-E6DB-42AF-A4AD-2FA8B0374E83}" type="datetime1">
              <a:rPr lang="en-US" smtClean="0"/>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394922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49D5D-DD43-4500-A1E9-ACFAF84D3997}" type="datetime1">
              <a:rPr lang="en-US" smtClean="0"/>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426797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8BAFAB-948F-49B6-A3F5-CED7E4C10EC5}" type="datetime1">
              <a:rPr lang="en-US" smtClean="0"/>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332734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DFB1CB-6035-4DB8-82F4-4D30BF2CE226}" type="datetime1">
              <a:rPr lang="en-US" smtClean="0"/>
              <a:t>7/8/13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384052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5EA82D-34F6-4F9F-8B9D-7948734EFFA8}" type="datetime1">
              <a:rPr lang="en-US" smtClean="0"/>
              <a:t>7/8/13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193910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866270-090A-4AE2-B6F7-B3B2C759794A}" type="datetime1">
              <a:rPr lang="en-US" smtClean="0"/>
              <a:t>7/8/13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415208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5C5BB-464D-498B-A963-A58AAEE90FF7}" type="datetime1">
              <a:rPr lang="en-US" smtClean="0"/>
              <a:t>7/8/13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1674212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4A8404-E1FB-4F35-B42B-A01FE9E5341E}" type="datetime1">
              <a:rPr lang="en-US" smtClean="0"/>
              <a:t>7/8/13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1908274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BA29A-C761-4AEB-A634-5F1994D86A94}" type="datetime1">
              <a:rPr lang="en-US" smtClean="0"/>
              <a:t>7/8/13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C47AA-A02F-47C8-A6EF-625EFE8A0434}" type="slidenum">
              <a:rPr lang="en-US" smtClean="0"/>
              <a:t>‹#›</a:t>
            </a:fld>
            <a:endParaRPr lang="en-US"/>
          </a:p>
        </p:txBody>
      </p:sp>
    </p:spTree>
    <p:extLst>
      <p:ext uri="{BB962C8B-B14F-4D97-AF65-F5344CB8AC3E}">
        <p14:creationId xmlns:p14="http://schemas.microsoft.com/office/powerpoint/2010/main" val="36965019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28810-9232-474E-AFEA-03260A6DE92D}" type="datetime1">
              <a:rPr lang="en-US" smtClean="0"/>
              <a:t>7/8/13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C47AA-A02F-47C8-A6EF-625EFE8A0434}" type="slidenum">
              <a:rPr lang="en-US" smtClean="0"/>
              <a:t>‹#›</a:t>
            </a:fld>
            <a:endParaRPr lang="en-US"/>
          </a:p>
        </p:txBody>
      </p:sp>
    </p:spTree>
    <p:extLst>
      <p:ext uri="{BB962C8B-B14F-4D97-AF65-F5344CB8AC3E}">
        <p14:creationId xmlns:p14="http://schemas.microsoft.com/office/powerpoint/2010/main" val="407288164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plus.google.com/u/0/me?tab=mX"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hyperlink" Target="http://www.bro-ids.org/documentation/quickstart.html"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hyperlink" Target="http://www.bro-ids.org/documentation/quickstart.html"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hyperlink" Target="http://www.bro-ids.org/documentation/_downloads/main14.bro"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hyperlink" Target="http://www.bro-ids.org/documentation/quickstart.html"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 Id="rId3" Type="http://schemas.openxmlformats.org/officeDocument/2006/relationships/image" Target="../media/image29.jpeg"/></Relationships>
</file>

<file path=ppt/slides/_rels/slide1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sei.cmu.edu/library/abstracts/reports/12tr006.cfm" TargetMode="External"/><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3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2.wdp"/><Relationship Id="rId5" Type="http://schemas.openxmlformats.org/officeDocument/2006/relationships/hyperlink" Target="http://www.flickr.com/photos/caseorganic/4397663442/sizes/z/in/photostream/" TargetMode="External"/><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3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5" Type="http://schemas.openxmlformats.org/officeDocument/2006/relationships/hyperlink" Target="http://en.wikipedia.org/wiki/NetFlow" TargetMode="External"/><Relationship Id="rId6" Type="http://schemas.openxmlformats.org/officeDocument/2006/relationships/hyperlink" Target="http://datatracker.ietf.org/wg/ipfix/charter/"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5.wmf"/><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w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3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3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5.wmf"/><Relationship Id="rId6" Type="http://schemas.openxmlformats.org/officeDocument/2006/relationships/image" Target="../media/image10.wmf"/><Relationship Id="rId7"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5.wmf"/><Relationship Id="rId6" Type="http://schemas.openxmlformats.org/officeDocument/2006/relationships/image" Target="../media/image10.wmf"/><Relationship Id="rId7"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5.wmf"/><Relationship Id="rId6" Type="http://schemas.openxmlformats.org/officeDocument/2006/relationships/image" Target="../media/image10.wmf"/><Relationship Id="rId7"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hyperlink" Target="http://commons.wikimedia.org/wiki/File:Aeryon_Scout_With_Camera.jpg" TargetMode="External"/><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infoworld.com/d/security/hackers-reveal-critical-vulnerabilities-in-huawei-routers-defcon-198983" TargetMode="External"/><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3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en.wikipedia.org/wiki/File:Netflow_architecture_en.svg"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hyperlink" Target="http://www.cert.org/flocon/"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hyperlink" Target="http://insecure.org/stf/secnet_ids/secnet_ids.html" TargetMode="External"/><Relationship Id="rId4" Type="http://schemas.openxmlformats.org/officeDocument/2006/relationships/hyperlink" Target="http://www.blackhat.com/presentations/bh-usa-06/BH-US-06-Caswell.pdf" TargetMode="External"/><Relationship Id="rId5" Type="http://schemas.openxmlformats.org/officeDocument/2006/relationships/hyperlink" Target="http://www.securitytube.net/video/5280" TargetMode="External"/><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wmf"/><Relationship Id="rId5" Type="http://schemas.openxmlformats.org/officeDocument/2006/relationships/image" Target="../media/image9.wmf"/><Relationship Id="rId6" Type="http://schemas.openxmlformats.org/officeDocument/2006/relationships/image" Target="../media/image5.wmf"/><Relationship Id="rId7" Type="http://schemas.openxmlformats.org/officeDocument/2006/relationships/image" Target="../media/image10.wmf"/><Relationship Id="rId8" Type="http://schemas.openxmlformats.org/officeDocument/2006/relationships/hyperlink" Target="http://www.cisco.com/web/about/ac50/ac47/PP_icons.zip"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5.wmf"/><Relationship Id="rId6" Type="http://schemas.openxmlformats.org/officeDocument/2006/relationships/image" Target="../media/image10.wmf"/><Relationship Id="rId7" Type="http://schemas.openxmlformats.org/officeDocument/2006/relationships/image" Target="../media/image7.emf"/><Relationship Id="rId8" Type="http://schemas.openxmlformats.org/officeDocument/2006/relationships/hyperlink" Target="http://www.cisco.com/web/about/ac50/ac47/PP_icons.zip"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wmf"/><Relationship Id="rId5" Type="http://schemas.openxmlformats.org/officeDocument/2006/relationships/image" Target="../media/image9.wmf"/><Relationship Id="rId6" Type="http://schemas.openxmlformats.org/officeDocument/2006/relationships/image" Target="../media/image5.wmf"/><Relationship Id="rId7" Type="http://schemas.openxmlformats.org/officeDocument/2006/relationships/image" Target="../media/image10.wmf"/><Relationship Id="rId8" Type="http://schemas.openxmlformats.org/officeDocument/2006/relationships/hyperlink" Target="http://www.cisco.com/web/about/ac50/ac47/PP_icons.zip"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commons.wikimedia.org/wiki/File:US_Navy_080728-N-9623R-009_Equipment_Operator_2nd_Class_Omar_Shariff_White_moves_dirt_that_will_be_used_in_the_hescos_at_an_Al_Qaim.jpg"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http://tools.netsa.cert.org/yaf/yafdpi.html" TargetMode="External"/><Relationship Id="rId4" Type="http://schemas.openxmlformats.org/officeDocument/2006/relationships/hyperlink" Target="http://tools.netsa.cert.org/yaf/applabel.html" TargetMode="External"/><Relationship Id="rId5" Type="http://schemas.openxmlformats.org/officeDocument/2006/relationships/hyperlink" Target="http://tools.netsa.cert.org/yaf/" TargetMode="External"/><Relationship Id="rId6" Type="http://schemas.openxmlformats.org/officeDocument/2006/relationships/hyperlink" Target="http://tools.netsa.cert.org/yaf/docs.html"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tools.netsa.cert.org/yaf/yafdhcp.html" TargetMode="External"/><Relationship Id="rId4" Type="http://schemas.openxmlformats.org/officeDocument/2006/relationships/hyperlink" Target="https://tools.netsa.cert.org/confluence/display/tt/libp0f"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hyperlink" Target="http://tools.netsa.cert.org/livecd.html" TargetMode="External"/><Relationship Id="rId4" Type="http://schemas.openxmlformats.org/officeDocument/2006/relationships/hyperlink" Target="https://tools.netsa.cert.org/confluence/display/tt/RPMs+of+NetSA+Tools" TargetMode="External"/><Relationship Id="rId5" Type="http://schemas.openxmlformats.org/officeDocument/2006/relationships/hyperlink" Target="http://tools.netsa.cert.org/yaf/docs.html" TargetMode="External"/><Relationship Id="rId6" Type="http://schemas.openxmlformats.org/officeDocument/2006/relationships/hyperlink" Target="https://tools.netsa.cert.org/confluence/pages/viewpage.action?pageId=23298051"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s://tools.netsa.cert.org/confluence/display/tt/YAF+2.x+IPFIX+File+Mediator" TargetMode="External"/><Relationship Id="rId4" Type="http://schemas.openxmlformats.org/officeDocument/2006/relationships/hyperlink" Target="http://tools.netsa.cert.org/yaf/yafscii.html"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tools.netsa.cert.org/silk/install-handbook.html" TargetMode="External"/><Relationship Id="rId4" Type="http://schemas.openxmlformats.org/officeDocument/2006/relationships/hyperlink" Target="http://tools.netsa.cert.org/livecd.html" TargetMode="External"/><Relationship Id="rId5" Type="http://schemas.openxmlformats.org/officeDocument/2006/relationships/hyperlink" Target="https://tools.netsa.cert.org/confluence/display/tt/RPMs+of+NetSA+Tools"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tools.netsa.cert.org/silk/install-handbook.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tools.netsa.cert.org/silk/install-handbook.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commons.wikimedia.org/wiki/File:White_paper_bag_on_white_and_black_background.jpg" TargetMode="External"/><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en.wikipedia.org/wiki/IPv4"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hyperlink" Target="http://tools.netsa.cert.org/isilk/isilk-admin-guide.pdf" TargetMode="External"/><Relationship Id="rId4" Type="http://schemas.openxmlformats.org/officeDocument/2006/relationships/hyperlink" Target="http://tools.netsa.cert.org/isilk/isilk-user-guide.pdf" TargetMode="External"/><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hyperlink" Target="http://tools.netsa.cert.org/isilk/isilk-admin-guide.pdf" TargetMode="External"/><Relationship Id="rId6" Type="http://schemas.openxmlformats.org/officeDocument/2006/relationships/hyperlink" Target="http://tools.netsa.cert.org/isilk/isilk-user-guide.pdf" TargetMode="External"/><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en.wikipedia.org/wiki/Transmission_Control_Protocol"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2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2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6.png"/></Relationships>
</file>

<file path=ppt/slides/_rels/slide79.xml.rels><?xml version="1.0" encoding="UTF-8" standalone="yes"?>
<Relationships xmlns="http://schemas.openxmlformats.org/package/2006/relationships"><Relationship Id="rId3" Type="http://schemas.openxmlformats.org/officeDocument/2006/relationships/hyperlink" Target="http://www.westpoint.edu/crc/SitePages/About.aspx" TargetMode="External"/><Relationship Id="rId4" Type="http://schemas.openxmlformats.org/officeDocument/2006/relationships/hyperlink" Target="http://static.usenix.org/event/cset09/tech/full_papers/sangster.pdf" TargetMode="External"/><Relationship Id="rId5" Type="http://schemas.openxmlformats.org/officeDocument/2006/relationships/hyperlink" Target="http://www.westpoint.edu/crc/SitePages/DataSets.aspx" TargetMode="External"/><Relationship Id="rId6" Type="http://schemas.openxmlformats.org/officeDocument/2006/relationships/hyperlink" Target="http://www.netresec.com/?page=PcapFiles" TargetMode="External"/><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en.wikipedia.org/wiki/User_Datagram_Protocol"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hyperlink" Target="http://www.qosient.com/argus/gettingstarted.shtml"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hyperlink" Target="http://www.qosient.com/argus/ra.core.examples.shtml"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hyperlink" Target="http://commons.wikimedia.org/wiki/File:DVD-RW_crop.JPG" TargetMode="External"/><Relationship Id="rId6" Type="http://schemas.openxmlformats.org/officeDocument/2006/relationships/hyperlink" Target="http://commons.wikimedia.org/wiki/File:Typical_Compact_Disc.svg"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hyperlink" Target="http://www.bro-ids.org/"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hyperlink" Target="http://www-old.bro-ids.org/wiki/index.php/Reference_Manual:_Analyzers_and_Ev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Flow Analysis and Network Hunting</a:t>
            </a:r>
            <a:endParaRPr lang="en-US" dirty="0"/>
          </a:p>
        </p:txBody>
      </p:sp>
      <p:sp>
        <p:nvSpPr>
          <p:cNvPr id="3" name="Subtitle 2"/>
          <p:cNvSpPr>
            <a:spLocks noGrp="1"/>
          </p:cNvSpPr>
          <p:nvPr>
            <p:ph type="subTitle" idx="1"/>
          </p:nvPr>
        </p:nvSpPr>
        <p:spPr/>
        <p:txBody>
          <a:bodyPr>
            <a:normAutofit/>
          </a:bodyPr>
          <a:lstStyle/>
          <a:p>
            <a:r>
              <a:rPr lang="en-US" dirty="0" smtClean="0"/>
              <a:t>Ben Actis &amp; Michael McFail</a:t>
            </a:r>
            <a:endParaRPr lang="en-US" dirty="0"/>
          </a:p>
          <a:p>
            <a:r>
              <a:rPr lang="en-US" dirty="0">
                <a:hlinkClick r:id="rId3"/>
              </a:rPr>
              <a:t>netflowanalysis@gmail.com</a:t>
            </a:r>
            <a:endParaRPr lang="en-US" dirty="0"/>
          </a:p>
          <a:p>
            <a:endParaRPr lang="en-US" dirty="0"/>
          </a:p>
        </p:txBody>
      </p:sp>
      <p:sp>
        <p:nvSpPr>
          <p:cNvPr id="4" name="Rectangle 3"/>
          <p:cNvSpPr/>
          <p:nvPr/>
        </p:nvSpPr>
        <p:spPr>
          <a:xfrm>
            <a:off x="1219200" y="6488668"/>
            <a:ext cx="6705600" cy="369332"/>
          </a:xfrm>
          <a:prstGeom prst="rect">
            <a:avLst/>
          </a:prstGeom>
        </p:spPr>
        <p:txBody>
          <a:bodyPr wrap="square">
            <a:spAutoFit/>
          </a:bodyPr>
          <a:lstStyle/>
          <a:p>
            <a:pPr>
              <a:defRPr/>
            </a:pPr>
            <a:r>
              <a:rPr lang="en-US" b="1" dirty="0" smtClean="0"/>
              <a:t>MITRE Approved </a:t>
            </a:r>
            <a:r>
              <a:rPr lang="en-US" b="1" dirty="0"/>
              <a:t>for Public Release; Distribution Unlimited. 13-1139</a:t>
            </a:r>
            <a:endParaRPr lang="en-US" dirty="0"/>
          </a:p>
        </p:txBody>
      </p:sp>
    </p:spTree>
    <p:extLst>
      <p:ext uri="{BB962C8B-B14F-4D97-AF65-F5344CB8AC3E}">
        <p14:creationId xmlns:p14="http://schemas.microsoft.com/office/powerpoint/2010/main" val="762031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7700" y="198438"/>
            <a:ext cx="7696200" cy="944562"/>
          </a:xfrm>
        </p:spPr>
        <p:txBody>
          <a:bodyPr/>
          <a:lstStyle/>
          <a:p>
            <a:r>
              <a:rPr lang="en-US" dirty="0" smtClean="0"/>
              <a:t>Netflow data, the “diet” </a:t>
            </a:r>
            <a:r>
              <a:rPr lang="en-US" dirty="0" err="1" smtClean="0"/>
              <a:t>pcap</a:t>
            </a:r>
            <a:endParaRPr lang="en-US" dirty="0"/>
          </a:p>
        </p:txBody>
      </p:sp>
      <p:sp>
        <p:nvSpPr>
          <p:cNvPr id="8" name="Slide Number Placeholder 7"/>
          <p:cNvSpPr>
            <a:spLocks noGrp="1"/>
          </p:cNvSpPr>
          <p:nvPr>
            <p:ph type="sldNum" sz="quarter" idx="12"/>
          </p:nvPr>
        </p:nvSpPr>
        <p:spPr/>
        <p:txBody>
          <a:bodyPr/>
          <a:lstStyle/>
          <a:p>
            <a:fld id="{532C47AA-A02F-47C8-A6EF-625EFE8A0434}" type="slidenum">
              <a:rPr lang="en-US" smtClean="0"/>
              <a:t>10</a:t>
            </a:fld>
            <a:endParaRPr lang="en-US"/>
          </a:p>
        </p:txBody>
      </p:sp>
      <p:sp>
        <p:nvSpPr>
          <p:cNvPr id="4" name="TextBox 3"/>
          <p:cNvSpPr txBox="1"/>
          <p:nvPr/>
        </p:nvSpPr>
        <p:spPr>
          <a:xfrm>
            <a:off x="6248400" y="1443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Source IP</a:t>
            </a:r>
            <a:endParaRPr lang="en-US" dirty="0"/>
          </a:p>
        </p:txBody>
      </p:sp>
      <p:sp>
        <p:nvSpPr>
          <p:cNvPr id="5" name="TextBox 4"/>
          <p:cNvSpPr txBox="1"/>
          <p:nvPr/>
        </p:nvSpPr>
        <p:spPr>
          <a:xfrm>
            <a:off x="6248400" y="1824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err="1" smtClean="0"/>
              <a:t>Dest</a:t>
            </a:r>
            <a:r>
              <a:rPr lang="en-US" dirty="0" smtClean="0"/>
              <a:t> IP</a:t>
            </a:r>
            <a:endParaRPr lang="en-US" dirty="0"/>
          </a:p>
        </p:txBody>
      </p:sp>
      <p:sp>
        <p:nvSpPr>
          <p:cNvPr id="6" name="TextBox 5"/>
          <p:cNvSpPr txBox="1"/>
          <p:nvPr/>
        </p:nvSpPr>
        <p:spPr>
          <a:xfrm>
            <a:off x="6248400" y="2205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Source Port</a:t>
            </a:r>
            <a:endParaRPr lang="en-US" dirty="0"/>
          </a:p>
        </p:txBody>
      </p:sp>
      <p:sp>
        <p:nvSpPr>
          <p:cNvPr id="7" name="TextBox 6"/>
          <p:cNvSpPr txBox="1"/>
          <p:nvPr/>
        </p:nvSpPr>
        <p:spPr>
          <a:xfrm>
            <a:off x="6248400" y="2586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err="1" smtClean="0"/>
              <a:t>Dest</a:t>
            </a:r>
            <a:r>
              <a:rPr lang="en-US" dirty="0" smtClean="0"/>
              <a:t> Port</a:t>
            </a:r>
            <a:endParaRPr lang="en-US" dirty="0"/>
          </a:p>
        </p:txBody>
      </p:sp>
      <p:sp>
        <p:nvSpPr>
          <p:cNvPr id="9" name="TextBox 8"/>
          <p:cNvSpPr txBox="1"/>
          <p:nvPr/>
        </p:nvSpPr>
        <p:spPr>
          <a:xfrm>
            <a:off x="6248400" y="2967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Protocol</a:t>
            </a:r>
            <a:endParaRPr lang="en-US" dirty="0"/>
          </a:p>
        </p:txBody>
      </p:sp>
      <p:sp>
        <p:nvSpPr>
          <p:cNvPr id="10" name="TextBox 9"/>
          <p:cNvSpPr txBox="1"/>
          <p:nvPr/>
        </p:nvSpPr>
        <p:spPr>
          <a:xfrm>
            <a:off x="6248400" y="3729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Time Info</a:t>
            </a:r>
            <a:endParaRPr lang="en-US" dirty="0"/>
          </a:p>
        </p:txBody>
      </p:sp>
      <p:sp>
        <p:nvSpPr>
          <p:cNvPr id="11" name="TextBox 10"/>
          <p:cNvSpPr txBox="1"/>
          <p:nvPr/>
        </p:nvSpPr>
        <p:spPr>
          <a:xfrm>
            <a:off x="6248400" y="3348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TCP Flags</a:t>
            </a:r>
            <a:endParaRPr lang="en-US" dirty="0"/>
          </a:p>
        </p:txBody>
      </p:sp>
      <p:sp>
        <p:nvSpPr>
          <p:cNvPr id="12" name="TextBox 11"/>
          <p:cNvSpPr txBox="1"/>
          <p:nvPr/>
        </p:nvSpPr>
        <p:spPr>
          <a:xfrm>
            <a:off x="6248400" y="4110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Byte Info</a:t>
            </a:r>
            <a:endParaRPr lang="en-US" dirty="0"/>
          </a:p>
        </p:txBody>
      </p:sp>
      <p:sp>
        <p:nvSpPr>
          <p:cNvPr id="13" name="TextBox 12"/>
          <p:cNvSpPr txBox="1"/>
          <p:nvPr/>
        </p:nvSpPr>
        <p:spPr>
          <a:xfrm>
            <a:off x="6248400" y="4491958"/>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Packet Info</a:t>
            </a:r>
            <a:endParaRPr lang="en-US" dirty="0"/>
          </a:p>
        </p:txBody>
      </p:sp>
      <p:sp>
        <p:nvSpPr>
          <p:cNvPr id="21" name="TextBox 20"/>
          <p:cNvSpPr txBox="1"/>
          <p:nvPr/>
        </p:nvSpPr>
        <p:spPr>
          <a:xfrm>
            <a:off x="6553200" y="1072304"/>
            <a:ext cx="1371600" cy="369332"/>
          </a:xfrm>
          <a:prstGeom prst="rect">
            <a:avLst/>
          </a:prstGeom>
          <a:noFill/>
        </p:spPr>
        <p:txBody>
          <a:bodyPr wrap="square" rtlCol="0">
            <a:spAutoFit/>
          </a:bodyPr>
          <a:lstStyle/>
          <a:p>
            <a:r>
              <a:rPr lang="en-US" b="1" dirty="0" err="1" smtClean="0"/>
              <a:t>NetFlow</a:t>
            </a:r>
            <a:endParaRPr lang="en-US" b="1" dirty="0"/>
          </a:p>
        </p:txBody>
      </p:sp>
      <p:sp>
        <p:nvSpPr>
          <p:cNvPr id="30" name="TextBox 29"/>
          <p:cNvSpPr txBox="1"/>
          <p:nvPr/>
        </p:nvSpPr>
        <p:spPr>
          <a:xfrm>
            <a:off x="457200" y="1594366"/>
            <a:ext cx="1066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Header</a:t>
            </a:r>
          </a:p>
        </p:txBody>
      </p:sp>
      <p:sp>
        <p:nvSpPr>
          <p:cNvPr id="31" name="TextBox 30"/>
          <p:cNvSpPr txBox="1"/>
          <p:nvPr/>
        </p:nvSpPr>
        <p:spPr>
          <a:xfrm>
            <a:off x="457200" y="1989356"/>
            <a:ext cx="1066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Payload </a:t>
            </a:r>
          </a:p>
        </p:txBody>
      </p:sp>
      <p:sp>
        <p:nvSpPr>
          <p:cNvPr id="32" name="TextBox 31"/>
          <p:cNvSpPr txBox="1"/>
          <p:nvPr/>
        </p:nvSpPr>
        <p:spPr>
          <a:xfrm>
            <a:off x="524359" y="1056138"/>
            <a:ext cx="762000" cy="369332"/>
          </a:xfrm>
          <a:prstGeom prst="rect">
            <a:avLst/>
          </a:prstGeom>
          <a:noFill/>
        </p:spPr>
        <p:txBody>
          <a:bodyPr wrap="square" rtlCol="0">
            <a:spAutoFit/>
          </a:bodyPr>
          <a:lstStyle/>
          <a:p>
            <a:r>
              <a:rPr lang="en-US" b="1" dirty="0" err="1" smtClean="0"/>
              <a:t>Pcap</a:t>
            </a:r>
            <a:endParaRPr lang="en-US" b="1" dirty="0"/>
          </a:p>
        </p:txBody>
      </p:sp>
      <p:sp>
        <p:nvSpPr>
          <p:cNvPr id="33" name="TextBox 32"/>
          <p:cNvSpPr txBox="1"/>
          <p:nvPr/>
        </p:nvSpPr>
        <p:spPr>
          <a:xfrm>
            <a:off x="3266913" y="1642854"/>
            <a:ext cx="381000" cy="646331"/>
          </a:xfrm>
          <a:prstGeom prst="rect">
            <a:avLst/>
          </a:prstGeom>
          <a:noFill/>
        </p:spPr>
        <p:txBody>
          <a:bodyPr wrap="square" rtlCol="0">
            <a:spAutoFit/>
          </a:bodyPr>
          <a:lstStyle/>
          <a:p>
            <a:r>
              <a:rPr lang="en-US" sz="3600" dirty="0" smtClean="0"/>
              <a:t>=</a:t>
            </a:r>
            <a:endParaRPr lang="en-US" sz="3600" dirty="0"/>
          </a:p>
        </p:txBody>
      </p:sp>
      <p:sp>
        <p:nvSpPr>
          <p:cNvPr id="34" name="TextBox 33"/>
          <p:cNvSpPr txBox="1"/>
          <p:nvPr/>
        </p:nvSpPr>
        <p:spPr>
          <a:xfrm>
            <a:off x="1609886" y="1674280"/>
            <a:ext cx="381000" cy="646331"/>
          </a:xfrm>
          <a:prstGeom prst="rect">
            <a:avLst/>
          </a:prstGeom>
          <a:noFill/>
        </p:spPr>
        <p:txBody>
          <a:bodyPr wrap="square" rtlCol="0">
            <a:spAutoFit/>
          </a:bodyPr>
          <a:lstStyle/>
          <a:p>
            <a:r>
              <a:rPr lang="en-US" sz="3600" dirty="0" smtClean="0"/>
              <a:t>-</a:t>
            </a:r>
            <a:endParaRPr lang="en-US" sz="3600" dirty="0"/>
          </a:p>
        </p:txBody>
      </p:sp>
      <p:sp>
        <p:nvSpPr>
          <p:cNvPr id="22" name="TextBox 21"/>
          <p:cNvSpPr txBox="1"/>
          <p:nvPr/>
        </p:nvSpPr>
        <p:spPr>
          <a:xfrm>
            <a:off x="6243637" y="4888734"/>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ICMP Info</a:t>
            </a:r>
          </a:p>
        </p:txBody>
      </p:sp>
      <p:sp>
        <p:nvSpPr>
          <p:cNvPr id="20" name="TextBox 19"/>
          <p:cNvSpPr txBox="1"/>
          <p:nvPr/>
        </p:nvSpPr>
        <p:spPr>
          <a:xfrm>
            <a:off x="2133600" y="1773922"/>
            <a:ext cx="1066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Payload </a:t>
            </a:r>
          </a:p>
        </p:txBody>
      </p:sp>
      <p:sp>
        <p:nvSpPr>
          <p:cNvPr id="23" name="TextBox 22"/>
          <p:cNvSpPr txBox="1"/>
          <p:nvPr/>
        </p:nvSpPr>
        <p:spPr>
          <a:xfrm>
            <a:off x="3810000" y="1773922"/>
            <a:ext cx="1066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Header</a:t>
            </a:r>
          </a:p>
        </p:txBody>
      </p:sp>
      <p:sp>
        <p:nvSpPr>
          <p:cNvPr id="24" name="TextBox 23"/>
          <p:cNvSpPr txBox="1"/>
          <p:nvPr/>
        </p:nvSpPr>
        <p:spPr>
          <a:xfrm>
            <a:off x="457200" y="2441585"/>
            <a:ext cx="1066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Header</a:t>
            </a:r>
          </a:p>
        </p:txBody>
      </p:sp>
      <p:sp>
        <p:nvSpPr>
          <p:cNvPr id="25" name="TextBox 24"/>
          <p:cNvSpPr txBox="1"/>
          <p:nvPr/>
        </p:nvSpPr>
        <p:spPr>
          <a:xfrm>
            <a:off x="457200" y="2836575"/>
            <a:ext cx="1066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Payload </a:t>
            </a:r>
          </a:p>
        </p:txBody>
      </p:sp>
      <p:sp>
        <p:nvSpPr>
          <p:cNvPr id="26" name="TextBox 25"/>
          <p:cNvSpPr txBox="1"/>
          <p:nvPr/>
        </p:nvSpPr>
        <p:spPr>
          <a:xfrm>
            <a:off x="3266913" y="2490073"/>
            <a:ext cx="381000" cy="646331"/>
          </a:xfrm>
          <a:prstGeom prst="rect">
            <a:avLst/>
          </a:prstGeom>
          <a:noFill/>
        </p:spPr>
        <p:txBody>
          <a:bodyPr wrap="square" rtlCol="0">
            <a:spAutoFit/>
          </a:bodyPr>
          <a:lstStyle/>
          <a:p>
            <a:r>
              <a:rPr lang="en-US" sz="3600" dirty="0" smtClean="0"/>
              <a:t>=</a:t>
            </a:r>
            <a:endParaRPr lang="en-US" sz="3600" dirty="0"/>
          </a:p>
        </p:txBody>
      </p:sp>
      <p:sp>
        <p:nvSpPr>
          <p:cNvPr id="27" name="TextBox 26"/>
          <p:cNvSpPr txBox="1"/>
          <p:nvPr/>
        </p:nvSpPr>
        <p:spPr>
          <a:xfrm>
            <a:off x="1609886" y="2521499"/>
            <a:ext cx="381000" cy="646331"/>
          </a:xfrm>
          <a:prstGeom prst="rect">
            <a:avLst/>
          </a:prstGeom>
          <a:noFill/>
        </p:spPr>
        <p:txBody>
          <a:bodyPr wrap="square" rtlCol="0">
            <a:spAutoFit/>
          </a:bodyPr>
          <a:lstStyle/>
          <a:p>
            <a:r>
              <a:rPr lang="en-US" sz="3600" dirty="0" smtClean="0"/>
              <a:t>-</a:t>
            </a:r>
            <a:endParaRPr lang="en-US" sz="3600" dirty="0"/>
          </a:p>
        </p:txBody>
      </p:sp>
      <p:sp>
        <p:nvSpPr>
          <p:cNvPr id="28" name="TextBox 27"/>
          <p:cNvSpPr txBox="1"/>
          <p:nvPr/>
        </p:nvSpPr>
        <p:spPr>
          <a:xfrm>
            <a:off x="2133600" y="2621141"/>
            <a:ext cx="1066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Payload </a:t>
            </a:r>
          </a:p>
        </p:txBody>
      </p:sp>
      <p:sp>
        <p:nvSpPr>
          <p:cNvPr id="29" name="TextBox 28"/>
          <p:cNvSpPr txBox="1"/>
          <p:nvPr/>
        </p:nvSpPr>
        <p:spPr>
          <a:xfrm>
            <a:off x="3810000" y="2621141"/>
            <a:ext cx="1066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Header</a:t>
            </a:r>
          </a:p>
        </p:txBody>
      </p:sp>
      <p:sp>
        <p:nvSpPr>
          <p:cNvPr id="35" name="TextBox 34"/>
          <p:cNvSpPr txBox="1"/>
          <p:nvPr/>
        </p:nvSpPr>
        <p:spPr>
          <a:xfrm>
            <a:off x="433953" y="3317022"/>
            <a:ext cx="1066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Header</a:t>
            </a:r>
          </a:p>
        </p:txBody>
      </p:sp>
      <p:sp>
        <p:nvSpPr>
          <p:cNvPr id="36" name="TextBox 35"/>
          <p:cNvSpPr txBox="1"/>
          <p:nvPr/>
        </p:nvSpPr>
        <p:spPr>
          <a:xfrm>
            <a:off x="433953" y="3712012"/>
            <a:ext cx="1066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Payload </a:t>
            </a:r>
          </a:p>
        </p:txBody>
      </p:sp>
      <p:sp>
        <p:nvSpPr>
          <p:cNvPr id="37" name="TextBox 36"/>
          <p:cNvSpPr txBox="1"/>
          <p:nvPr/>
        </p:nvSpPr>
        <p:spPr>
          <a:xfrm>
            <a:off x="3243666" y="3365510"/>
            <a:ext cx="381000" cy="646331"/>
          </a:xfrm>
          <a:prstGeom prst="rect">
            <a:avLst/>
          </a:prstGeom>
          <a:noFill/>
        </p:spPr>
        <p:txBody>
          <a:bodyPr wrap="square" rtlCol="0">
            <a:spAutoFit/>
          </a:bodyPr>
          <a:lstStyle/>
          <a:p>
            <a:r>
              <a:rPr lang="en-US" sz="3600" dirty="0" smtClean="0"/>
              <a:t>=</a:t>
            </a:r>
            <a:endParaRPr lang="en-US" sz="3600" dirty="0"/>
          </a:p>
        </p:txBody>
      </p:sp>
      <p:sp>
        <p:nvSpPr>
          <p:cNvPr id="38" name="TextBox 37"/>
          <p:cNvSpPr txBox="1"/>
          <p:nvPr/>
        </p:nvSpPr>
        <p:spPr>
          <a:xfrm>
            <a:off x="1586639" y="3396936"/>
            <a:ext cx="381000" cy="646331"/>
          </a:xfrm>
          <a:prstGeom prst="rect">
            <a:avLst/>
          </a:prstGeom>
          <a:noFill/>
        </p:spPr>
        <p:txBody>
          <a:bodyPr wrap="square" rtlCol="0">
            <a:spAutoFit/>
          </a:bodyPr>
          <a:lstStyle/>
          <a:p>
            <a:r>
              <a:rPr lang="en-US" sz="3600" dirty="0" smtClean="0"/>
              <a:t>-</a:t>
            </a:r>
            <a:endParaRPr lang="en-US" sz="3600" dirty="0"/>
          </a:p>
        </p:txBody>
      </p:sp>
      <p:sp>
        <p:nvSpPr>
          <p:cNvPr id="39" name="TextBox 38"/>
          <p:cNvSpPr txBox="1"/>
          <p:nvPr/>
        </p:nvSpPr>
        <p:spPr>
          <a:xfrm>
            <a:off x="2110353" y="3496578"/>
            <a:ext cx="1066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Payload </a:t>
            </a:r>
          </a:p>
        </p:txBody>
      </p:sp>
      <p:sp>
        <p:nvSpPr>
          <p:cNvPr id="40" name="TextBox 39"/>
          <p:cNvSpPr txBox="1"/>
          <p:nvPr/>
        </p:nvSpPr>
        <p:spPr>
          <a:xfrm>
            <a:off x="3786753" y="3496578"/>
            <a:ext cx="1066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Header</a:t>
            </a:r>
          </a:p>
        </p:txBody>
      </p:sp>
      <p:sp>
        <p:nvSpPr>
          <p:cNvPr id="41" name="TextBox 40"/>
          <p:cNvSpPr txBox="1"/>
          <p:nvPr/>
        </p:nvSpPr>
        <p:spPr>
          <a:xfrm>
            <a:off x="433953" y="4252020"/>
            <a:ext cx="1066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Header</a:t>
            </a:r>
          </a:p>
        </p:txBody>
      </p:sp>
      <p:sp>
        <p:nvSpPr>
          <p:cNvPr id="42" name="TextBox 41"/>
          <p:cNvSpPr txBox="1"/>
          <p:nvPr/>
        </p:nvSpPr>
        <p:spPr>
          <a:xfrm>
            <a:off x="433953" y="4647010"/>
            <a:ext cx="1066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Payload </a:t>
            </a:r>
          </a:p>
        </p:txBody>
      </p:sp>
      <p:sp>
        <p:nvSpPr>
          <p:cNvPr id="43" name="TextBox 42"/>
          <p:cNvSpPr txBox="1"/>
          <p:nvPr/>
        </p:nvSpPr>
        <p:spPr>
          <a:xfrm>
            <a:off x="3243666" y="4300508"/>
            <a:ext cx="381000" cy="646331"/>
          </a:xfrm>
          <a:prstGeom prst="rect">
            <a:avLst/>
          </a:prstGeom>
          <a:noFill/>
        </p:spPr>
        <p:txBody>
          <a:bodyPr wrap="square" rtlCol="0">
            <a:spAutoFit/>
          </a:bodyPr>
          <a:lstStyle/>
          <a:p>
            <a:r>
              <a:rPr lang="en-US" sz="3600" dirty="0" smtClean="0"/>
              <a:t>=</a:t>
            </a:r>
            <a:endParaRPr lang="en-US" sz="3600" dirty="0"/>
          </a:p>
        </p:txBody>
      </p:sp>
      <p:sp>
        <p:nvSpPr>
          <p:cNvPr id="44" name="TextBox 43"/>
          <p:cNvSpPr txBox="1"/>
          <p:nvPr/>
        </p:nvSpPr>
        <p:spPr>
          <a:xfrm>
            <a:off x="1586639" y="4331934"/>
            <a:ext cx="381000" cy="646331"/>
          </a:xfrm>
          <a:prstGeom prst="rect">
            <a:avLst/>
          </a:prstGeom>
          <a:noFill/>
        </p:spPr>
        <p:txBody>
          <a:bodyPr wrap="square" rtlCol="0">
            <a:spAutoFit/>
          </a:bodyPr>
          <a:lstStyle/>
          <a:p>
            <a:r>
              <a:rPr lang="en-US" sz="3600" dirty="0" smtClean="0"/>
              <a:t>-</a:t>
            </a:r>
            <a:endParaRPr lang="en-US" sz="3600" dirty="0"/>
          </a:p>
        </p:txBody>
      </p:sp>
      <p:sp>
        <p:nvSpPr>
          <p:cNvPr id="45" name="TextBox 44"/>
          <p:cNvSpPr txBox="1"/>
          <p:nvPr/>
        </p:nvSpPr>
        <p:spPr>
          <a:xfrm>
            <a:off x="2110353" y="4431576"/>
            <a:ext cx="1066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Payload </a:t>
            </a:r>
          </a:p>
        </p:txBody>
      </p:sp>
      <p:sp>
        <p:nvSpPr>
          <p:cNvPr id="46" name="TextBox 45"/>
          <p:cNvSpPr txBox="1"/>
          <p:nvPr/>
        </p:nvSpPr>
        <p:spPr>
          <a:xfrm>
            <a:off x="3786753" y="4431576"/>
            <a:ext cx="1066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Header</a:t>
            </a:r>
          </a:p>
        </p:txBody>
      </p:sp>
      <p:sp>
        <p:nvSpPr>
          <p:cNvPr id="2" name="Right Brace 1"/>
          <p:cNvSpPr/>
          <p:nvPr/>
        </p:nvSpPr>
        <p:spPr>
          <a:xfrm>
            <a:off x="5105400" y="1642854"/>
            <a:ext cx="762000" cy="33039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3684076" y="996523"/>
            <a:ext cx="1318647" cy="646331"/>
          </a:xfrm>
          <a:prstGeom prst="rect">
            <a:avLst/>
          </a:prstGeom>
          <a:noFill/>
        </p:spPr>
        <p:txBody>
          <a:bodyPr wrap="square" rtlCol="0">
            <a:spAutoFit/>
          </a:bodyPr>
          <a:lstStyle/>
          <a:p>
            <a:pPr algn="ctr"/>
            <a:r>
              <a:rPr lang="en-US" b="1" dirty="0" smtClean="0"/>
              <a:t>Packet Headers</a:t>
            </a:r>
            <a:endParaRPr lang="en-US" b="1" dirty="0"/>
          </a:p>
        </p:txBody>
      </p:sp>
    </p:spTree>
    <p:extLst>
      <p:ext uri="{BB962C8B-B14F-4D97-AF65-F5344CB8AC3E}">
        <p14:creationId xmlns:p14="http://schemas.microsoft.com/office/powerpoint/2010/main" val="37487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21" grpId="0"/>
      <p:bldP spid="30" grpId="0" animBg="1"/>
      <p:bldP spid="31" grpId="0" animBg="1"/>
      <p:bldP spid="32" grpId="0"/>
      <p:bldP spid="33" grpId="0"/>
      <p:bldP spid="34" grpId="0"/>
      <p:bldP spid="22" grpId="0" animBg="1"/>
      <p:bldP spid="20" grpId="0" animBg="1"/>
      <p:bldP spid="23" grpId="0" animBg="1"/>
      <p:bldP spid="24" grpId="0" animBg="1"/>
      <p:bldP spid="25" grpId="0" animBg="1"/>
      <p:bldP spid="26" grpId="0"/>
      <p:bldP spid="27" grpId="0"/>
      <p:bldP spid="28" grpId="0" animBg="1"/>
      <p:bldP spid="29" grpId="0" animBg="1"/>
      <p:bldP spid="35" grpId="0" animBg="1"/>
      <p:bldP spid="36" grpId="0" animBg="1"/>
      <p:bldP spid="37" grpId="0"/>
      <p:bldP spid="38" grpId="0"/>
      <p:bldP spid="39" grpId="0" animBg="1"/>
      <p:bldP spid="40" grpId="0" animBg="1"/>
      <p:bldP spid="41" grpId="0" animBg="1"/>
      <p:bldP spid="42" grpId="0" animBg="1"/>
      <p:bldP spid="43" grpId="0"/>
      <p:bldP spid="44" grpId="0"/>
      <p:bldP spid="45" grpId="0" animBg="1"/>
      <p:bldP spid="46" grpId="0" animBg="1"/>
      <p:bldP spid="2" grpId="0" animBg="1"/>
      <p:bldP spid="4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Reading </a:t>
            </a:r>
            <a:r>
              <a:rPr lang="en-US" dirty="0" err="1"/>
              <a:t>p</a:t>
            </a:r>
            <a:r>
              <a:rPr lang="en-US" dirty="0" err="1" smtClean="0"/>
              <a:t>cap</a:t>
            </a:r>
            <a:r>
              <a:rPr lang="en-US" dirty="0" smtClean="0"/>
              <a:t>	</a:t>
            </a:r>
            <a:endParaRPr lang="en-US" dirty="0"/>
          </a:p>
        </p:txBody>
      </p:sp>
      <p:sp>
        <p:nvSpPr>
          <p:cNvPr id="3" name="Content Placeholder 2"/>
          <p:cNvSpPr>
            <a:spLocks noGrp="1"/>
          </p:cNvSpPr>
          <p:nvPr>
            <p:ph idx="1"/>
          </p:nvPr>
        </p:nvSpPr>
        <p:spPr/>
        <p:txBody>
          <a:bodyPr/>
          <a:lstStyle/>
          <a:p>
            <a:r>
              <a:rPr lang="en-US" dirty="0">
                <a:latin typeface="Cordia New" pitchFamily="34" charset="-34"/>
                <a:cs typeface="Cordia New" pitchFamily="34" charset="-34"/>
              </a:rPr>
              <a:t>B</a:t>
            </a:r>
            <a:r>
              <a:rPr lang="en-US" dirty="0" smtClean="0">
                <a:latin typeface="Cordia New" pitchFamily="34" charset="-34"/>
                <a:cs typeface="Cordia New" pitchFamily="34" charset="-34"/>
              </a:rPr>
              <a:t>ro -r </a:t>
            </a:r>
            <a:r>
              <a:rPr lang="en-US" dirty="0" err="1" smtClean="0">
                <a:latin typeface="Cordia New" pitchFamily="34" charset="-34"/>
                <a:cs typeface="Cordia New" pitchFamily="34" charset="-34"/>
              </a:rPr>
              <a:t>filename.pcap</a:t>
            </a:r>
            <a:endParaRPr lang="en-US" dirty="0">
              <a:latin typeface="Cordia New" pitchFamily="34" charset="-34"/>
              <a:cs typeface="Cordia New" pitchFamily="34" charset="-34"/>
            </a:endParaRPr>
          </a:p>
          <a:p>
            <a:pPr lvl="1"/>
            <a:r>
              <a:rPr lang="en-US" dirty="0" smtClean="0"/>
              <a:t>Default analysis</a:t>
            </a:r>
          </a:p>
          <a:p>
            <a:r>
              <a:rPr lang="en-US" dirty="0" smtClean="0">
                <a:latin typeface="Cordia New" pitchFamily="34" charset="-34"/>
                <a:cs typeface="Cordia New" pitchFamily="34" charset="-34"/>
              </a:rPr>
              <a:t>Bro –r </a:t>
            </a:r>
            <a:r>
              <a:rPr lang="en-US" dirty="0" err="1" smtClean="0">
                <a:latin typeface="Cordia New" pitchFamily="34" charset="-34"/>
                <a:cs typeface="Cordia New" pitchFamily="34" charset="-34"/>
              </a:rPr>
              <a:t>filename.pcap</a:t>
            </a:r>
            <a:r>
              <a:rPr lang="en-US" dirty="0" smtClean="0">
                <a:latin typeface="Cordia New" pitchFamily="34" charset="-34"/>
                <a:cs typeface="Cordia New" pitchFamily="34" charset="-34"/>
              </a:rPr>
              <a:t> local</a:t>
            </a:r>
          </a:p>
          <a:p>
            <a:pPr lvl="1"/>
            <a:r>
              <a:rPr lang="en-US" dirty="0" smtClean="0"/>
              <a:t>More detection options</a:t>
            </a:r>
          </a:p>
          <a:p>
            <a:r>
              <a:rPr lang="en-US" dirty="0" smtClean="0">
                <a:latin typeface="Cordia New" pitchFamily="34" charset="-34"/>
                <a:cs typeface="Cordia New" pitchFamily="34" charset="-34"/>
              </a:rPr>
              <a:t>Bro –r </a:t>
            </a:r>
            <a:r>
              <a:rPr lang="en-US" dirty="0" err="1" smtClean="0">
                <a:latin typeface="Cordia New" pitchFamily="34" charset="-34"/>
                <a:cs typeface="Cordia New" pitchFamily="34" charset="-34"/>
              </a:rPr>
              <a:t>filename.pcap</a:t>
            </a:r>
            <a:r>
              <a:rPr lang="en-US" dirty="0" smtClean="0">
                <a:latin typeface="Cordia New" pitchFamily="34" charset="-34"/>
                <a:cs typeface="Cordia New" pitchFamily="34" charset="-34"/>
              </a:rPr>
              <a:t> protocols/</a:t>
            </a:r>
            <a:r>
              <a:rPr lang="en-US" dirty="0" err="1" smtClean="0">
                <a:latin typeface="Cordia New" pitchFamily="34" charset="-34"/>
                <a:cs typeface="Cordia New" pitchFamily="34" charset="-34"/>
              </a:rPr>
              <a:t>ssl</a:t>
            </a:r>
            <a:r>
              <a:rPr lang="en-US" dirty="0" smtClean="0">
                <a:latin typeface="Cordia New" pitchFamily="34" charset="-34"/>
                <a:cs typeface="Cordia New" pitchFamily="34" charset="-34"/>
              </a:rPr>
              <a:t>/validate-certs</a:t>
            </a:r>
          </a:p>
          <a:p>
            <a:pPr lvl="1"/>
            <a:r>
              <a:rPr lang="en-US" dirty="0" smtClean="0"/>
              <a:t>Base analysis and SSL cert validation</a:t>
            </a:r>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100</a:t>
            </a:fld>
            <a:endParaRPr lang="en-US"/>
          </a:p>
        </p:txBody>
      </p:sp>
      <p:sp>
        <p:nvSpPr>
          <p:cNvPr id="4" name="TextBox 3"/>
          <p:cNvSpPr txBox="1"/>
          <p:nvPr/>
        </p:nvSpPr>
        <p:spPr>
          <a:xfrm>
            <a:off x="0" y="6453042"/>
            <a:ext cx="8573181" cy="369332"/>
          </a:xfrm>
          <a:prstGeom prst="rect">
            <a:avLst/>
          </a:prstGeom>
          <a:noFill/>
        </p:spPr>
        <p:txBody>
          <a:bodyPr wrap="none" rtlCol="0">
            <a:spAutoFit/>
          </a:bodyPr>
          <a:lstStyle/>
          <a:p>
            <a:r>
              <a:rPr lang="en-US" dirty="0">
                <a:hlinkClick r:id="rId3"/>
              </a:rPr>
              <a:t>http://</a:t>
            </a:r>
            <a:r>
              <a:rPr lang="en-US" dirty="0" smtClean="0">
                <a:hlinkClick r:id="rId3"/>
              </a:rPr>
              <a:t>www.bro-ids.org/documentation/quickstart.html#using-brocontrol</a:t>
            </a:r>
            <a:endParaRPr lang="en-US" dirty="0"/>
          </a:p>
        </p:txBody>
      </p:sp>
    </p:spTree>
    <p:extLst>
      <p:ext uri="{BB962C8B-B14F-4D97-AF65-F5344CB8AC3E}">
        <p14:creationId xmlns:p14="http://schemas.microsoft.com/office/powerpoint/2010/main" val="358271032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Bro: </a:t>
            </a:r>
            <a:r>
              <a:rPr lang="en-US" dirty="0" err="1" smtClean="0"/>
              <a:t>Conn.log</a:t>
            </a:r>
            <a:r>
              <a:rPr lang="en-US" dirty="0" smtClean="0"/>
              <a:t> 2</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32404220"/>
              </p:ext>
            </p:extLst>
          </p:nvPr>
        </p:nvGraphicFramePr>
        <p:xfrm>
          <a:off x="457200" y="1600200"/>
          <a:ext cx="4038600" cy="4450080"/>
        </p:xfrm>
        <a:graphic>
          <a:graphicData uri="http://schemas.openxmlformats.org/drawingml/2006/table">
            <a:tbl>
              <a:tblPr firstRow="1" bandRow="1">
                <a:tableStyleId>{5C22544A-7EE6-4342-B048-85BDC9FD1C3A}</a:tableStyleId>
              </a:tblPr>
              <a:tblGrid>
                <a:gridCol w="4038600"/>
              </a:tblGrid>
              <a:tr h="370840">
                <a:tc>
                  <a:txBody>
                    <a:bodyPr/>
                    <a:lstStyle/>
                    <a:p>
                      <a:r>
                        <a:rPr lang="en-US" dirty="0" smtClean="0"/>
                        <a:t>Bro Fields</a:t>
                      </a:r>
                      <a:endParaRPr lang="en-US" dirty="0"/>
                    </a:p>
                  </a:txBody>
                  <a:tcPr/>
                </a:tc>
              </a:tr>
              <a:tr h="370840">
                <a:tc>
                  <a:txBody>
                    <a:bodyPr/>
                    <a:lstStyle/>
                    <a:p>
                      <a:r>
                        <a:rPr lang="en-US" dirty="0" smtClean="0"/>
                        <a:t>Time Stamp</a:t>
                      </a:r>
                      <a:endParaRPr lang="en-US" dirty="0"/>
                    </a:p>
                  </a:txBody>
                  <a:tcPr/>
                </a:tc>
              </a:tr>
              <a:tr h="370840">
                <a:tc>
                  <a:txBody>
                    <a:bodyPr/>
                    <a:lstStyle/>
                    <a:p>
                      <a:r>
                        <a:rPr lang="en-US" dirty="0" smtClean="0"/>
                        <a:t>Unique Connection</a:t>
                      </a:r>
                      <a:r>
                        <a:rPr lang="en-US" baseline="0" dirty="0" smtClean="0"/>
                        <a:t> Identifier</a:t>
                      </a:r>
                    </a:p>
                  </a:txBody>
                  <a:tcPr/>
                </a:tc>
              </a:tr>
              <a:tr h="370840">
                <a:tc>
                  <a:txBody>
                    <a:bodyPr/>
                    <a:lstStyle/>
                    <a:p>
                      <a:r>
                        <a:rPr lang="en-US" dirty="0" err="1" smtClean="0"/>
                        <a:t>Id.orig_h</a:t>
                      </a:r>
                      <a:endParaRPr lang="en-US" dirty="0"/>
                    </a:p>
                  </a:txBody>
                  <a:tcPr/>
                </a:tc>
              </a:tr>
              <a:tr h="370840">
                <a:tc>
                  <a:txBody>
                    <a:bodyPr/>
                    <a:lstStyle/>
                    <a:p>
                      <a:r>
                        <a:rPr lang="en-US" dirty="0" err="1" smtClean="0"/>
                        <a:t>Id.orig_p</a:t>
                      </a:r>
                      <a:endParaRPr lang="en-US" dirty="0"/>
                    </a:p>
                  </a:txBody>
                  <a:tcPr/>
                </a:tc>
              </a:tr>
              <a:tr h="370840">
                <a:tc>
                  <a:txBody>
                    <a:bodyPr/>
                    <a:lstStyle/>
                    <a:p>
                      <a:r>
                        <a:rPr lang="en-US" dirty="0" err="1" smtClean="0"/>
                        <a:t>Id.resp_h</a:t>
                      </a:r>
                      <a:endParaRPr lang="en-US" dirty="0"/>
                    </a:p>
                  </a:txBody>
                  <a:tcPr/>
                </a:tc>
              </a:tr>
              <a:tr h="370840">
                <a:tc>
                  <a:txBody>
                    <a:bodyPr/>
                    <a:lstStyle/>
                    <a:p>
                      <a:r>
                        <a:rPr lang="en-US" dirty="0" err="1" smtClean="0"/>
                        <a:t>Id.resp.p</a:t>
                      </a:r>
                      <a:endParaRPr lang="en-US" dirty="0"/>
                    </a:p>
                  </a:txBody>
                  <a:tcPr/>
                </a:tc>
              </a:tr>
              <a:tr h="370840">
                <a:tc>
                  <a:txBody>
                    <a:bodyPr/>
                    <a:lstStyle/>
                    <a:p>
                      <a:r>
                        <a:rPr lang="en-US" dirty="0" smtClean="0"/>
                        <a:t>proto</a:t>
                      </a:r>
                      <a:endParaRPr lang="en-US" dirty="0"/>
                    </a:p>
                  </a:txBody>
                  <a:tcPr/>
                </a:tc>
              </a:tr>
              <a:tr h="370840">
                <a:tc>
                  <a:txBody>
                    <a:bodyPr/>
                    <a:lstStyle/>
                    <a:p>
                      <a:r>
                        <a:rPr lang="en-US" dirty="0" smtClean="0"/>
                        <a:t>service</a:t>
                      </a:r>
                      <a:endParaRPr lang="en-US" dirty="0"/>
                    </a:p>
                  </a:txBody>
                  <a:tcPr/>
                </a:tc>
              </a:tr>
              <a:tr h="370840">
                <a:tc>
                  <a:txBody>
                    <a:bodyPr/>
                    <a:lstStyle/>
                    <a:p>
                      <a:r>
                        <a:rPr lang="en-US" dirty="0" smtClean="0"/>
                        <a:t>duration</a:t>
                      </a:r>
                      <a:endParaRPr lang="en-US" dirty="0"/>
                    </a:p>
                  </a:txBody>
                  <a:tcPr/>
                </a:tc>
              </a:tr>
              <a:tr h="370840">
                <a:tc>
                  <a:txBody>
                    <a:bodyPr/>
                    <a:lstStyle/>
                    <a:p>
                      <a:r>
                        <a:rPr lang="en-US" dirty="0" err="1" smtClean="0"/>
                        <a:t>Orig</a:t>
                      </a:r>
                      <a:r>
                        <a:rPr lang="en-US" dirty="0" smtClean="0"/>
                        <a:t> bytes</a:t>
                      </a:r>
                      <a:endParaRPr lang="en-US" dirty="0"/>
                    </a:p>
                  </a:txBody>
                  <a:tcPr/>
                </a:tc>
              </a:tr>
              <a:tr h="370840">
                <a:tc>
                  <a:txBody>
                    <a:bodyPr/>
                    <a:lstStyle/>
                    <a:p>
                      <a:r>
                        <a:rPr lang="en-US" dirty="0" err="1" smtClean="0"/>
                        <a:t>Resp</a:t>
                      </a:r>
                      <a:r>
                        <a:rPr lang="en-US" dirty="0" smtClean="0"/>
                        <a:t> bytes</a:t>
                      </a:r>
                      <a:endParaRPr lang="en-US" dirty="0"/>
                    </a:p>
                  </a:txBody>
                  <a:tcPr/>
                </a:tc>
              </a:tr>
            </a:tbl>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439943933"/>
              </p:ext>
            </p:extLst>
          </p:nvPr>
        </p:nvGraphicFramePr>
        <p:xfrm>
          <a:off x="4648200" y="1600200"/>
          <a:ext cx="4038600" cy="4450080"/>
        </p:xfrm>
        <a:graphic>
          <a:graphicData uri="http://schemas.openxmlformats.org/drawingml/2006/table">
            <a:tbl>
              <a:tblPr firstRow="1" bandRow="1">
                <a:tableStyleId>{5C22544A-7EE6-4342-B048-85BDC9FD1C3A}</a:tableStyleId>
              </a:tblPr>
              <a:tblGrid>
                <a:gridCol w="4038600"/>
              </a:tblGrid>
              <a:tr h="370840">
                <a:tc>
                  <a:txBody>
                    <a:bodyPr/>
                    <a:lstStyle/>
                    <a:p>
                      <a:r>
                        <a:rPr lang="en-US" dirty="0" smtClean="0"/>
                        <a:t>Data Sample UDP DNS</a:t>
                      </a:r>
                      <a:endParaRPr lang="en-US" dirty="0"/>
                    </a:p>
                  </a:txBody>
                  <a:tcPr/>
                </a:tc>
              </a:tr>
              <a:tr h="370840">
                <a:tc>
                  <a:txBody>
                    <a:bodyPr/>
                    <a:lstStyle/>
                    <a:p>
                      <a:r>
                        <a:rPr lang="en-US" sz="1800" kern="1200" dirty="0" smtClean="0">
                          <a:solidFill>
                            <a:schemeClr val="dk1"/>
                          </a:solidFill>
                          <a:latin typeface="+mn-lt"/>
                          <a:ea typeface="+mn-ea"/>
                          <a:cs typeface="+mn-cs"/>
                        </a:rPr>
                        <a:t>1240301181.402707</a:t>
                      </a:r>
                      <a:endParaRPr lang="en-US" dirty="0"/>
                    </a:p>
                  </a:txBody>
                  <a:tcPr/>
                </a:tc>
              </a:tr>
              <a:tr h="370840">
                <a:tc>
                  <a:txBody>
                    <a:bodyPr/>
                    <a:lstStyle/>
                    <a:p>
                      <a:r>
                        <a:rPr lang="en-US" sz="1800" kern="1200" dirty="0" smtClean="0">
                          <a:solidFill>
                            <a:schemeClr val="dk1"/>
                          </a:solidFill>
                          <a:latin typeface="+mn-lt"/>
                          <a:ea typeface="+mn-ea"/>
                          <a:cs typeface="+mn-cs"/>
                        </a:rPr>
                        <a:t>2KEu8Pvr2Oi</a:t>
                      </a:r>
                      <a:endParaRPr lang="en-US" dirty="0"/>
                    </a:p>
                  </a:txBody>
                  <a:tcPr/>
                </a:tc>
              </a:tr>
              <a:tr h="370840">
                <a:tc>
                  <a:txBody>
                    <a:bodyPr/>
                    <a:lstStyle/>
                    <a:p>
                      <a:r>
                        <a:rPr lang="en-US" sz="1800" kern="1200" dirty="0" smtClean="0">
                          <a:solidFill>
                            <a:schemeClr val="dk1"/>
                          </a:solidFill>
                          <a:latin typeface="+mn-lt"/>
                          <a:ea typeface="+mn-ea"/>
                          <a:cs typeface="+mn-cs"/>
                        </a:rPr>
                        <a:t>10.1.90.5</a:t>
                      </a:r>
                      <a:endParaRPr lang="en-US" dirty="0"/>
                    </a:p>
                  </a:txBody>
                  <a:tcPr/>
                </a:tc>
              </a:tr>
              <a:tr h="370840">
                <a:tc>
                  <a:txBody>
                    <a:bodyPr/>
                    <a:lstStyle/>
                    <a:p>
                      <a:r>
                        <a:rPr lang="en-US" dirty="0" smtClean="0"/>
                        <a:t>1209</a:t>
                      </a:r>
                      <a:endParaRPr lang="en-US" dirty="0"/>
                    </a:p>
                  </a:txBody>
                  <a:tcPr/>
                </a:tc>
              </a:tr>
              <a:tr h="370840">
                <a:tc>
                  <a:txBody>
                    <a:bodyPr/>
                    <a:lstStyle/>
                    <a:p>
                      <a:r>
                        <a:rPr lang="en-US" dirty="0" smtClean="0"/>
                        <a:t>10.2.20.52</a:t>
                      </a:r>
                      <a:endParaRPr lang="en-US" dirty="0"/>
                    </a:p>
                  </a:txBody>
                  <a:tcPr/>
                </a:tc>
              </a:tr>
              <a:tr h="370840">
                <a:tc>
                  <a:txBody>
                    <a:bodyPr/>
                    <a:lstStyle/>
                    <a:p>
                      <a:r>
                        <a:rPr lang="en-US" dirty="0" smtClean="0"/>
                        <a:t>53</a:t>
                      </a:r>
                      <a:endParaRPr lang="en-US" dirty="0"/>
                    </a:p>
                  </a:txBody>
                  <a:tcPr/>
                </a:tc>
              </a:tr>
              <a:tr h="370840">
                <a:tc>
                  <a:txBody>
                    <a:bodyPr/>
                    <a:lstStyle/>
                    <a:p>
                      <a:r>
                        <a:rPr lang="en-US" dirty="0" smtClean="0"/>
                        <a:t>UDP</a:t>
                      </a:r>
                      <a:endParaRPr lang="en-US" dirty="0"/>
                    </a:p>
                  </a:txBody>
                  <a:tcPr/>
                </a:tc>
              </a:tr>
              <a:tr h="370840">
                <a:tc>
                  <a:txBody>
                    <a:bodyPr/>
                    <a:lstStyle/>
                    <a:p>
                      <a:r>
                        <a:rPr lang="en-US" dirty="0" smtClean="0"/>
                        <a:t>DNS</a:t>
                      </a:r>
                      <a:endParaRPr lang="en-US" dirty="0"/>
                    </a:p>
                  </a:txBody>
                  <a:tcPr/>
                </a:tc>
              </a:tr>
              <a:tr h="370840">
                <a:tc>
                  <a:txBody>
                    <a:bodyPr/>
                    <a:lstStyle/>
                    <a:p>
                      <a:r>
                        <a:rPr lang="en-US" sz="1800" kern="1200" dirty="0" smtClean="0">
                          <a:solidFill>
                            <a:schemeClr val="dk1"/>
                          </a:solidFill>
                          <a:latin typeface="+mn-lt"/>
                          <a:ea typeface="+mn-ea"/>
                          <a:cs typeface="+mn-cs"/>
                        </a:rPr>
                        <a:t>0.000623</a:t>
                      </a:r>
                      <a:endParaRPr lang="en-US" dirty="0"/>
                    </a:p>
                  </a:txBody>
                  <a:tcPr/>
                </a:tc>
              </a:tr>
              <a:tr h="370840">
                <a:tc>
                  <a:txBody>
                    <a:bodyPr/>
                    <a:lstStyle/>
                    <a:p>
                      <a:r>
                        <a:rPr lang="en-US" dirty="0" smtClean="0"/>
                        <a:t>47</a:t>
                      </a:r>
                      <a:endParaRPr lang="en-US" dirty="0"/>
                    </a:p>
                  </a:txBody>
                  <a:tcPr/>
                </a:tc>
              </a:tr>
              <a:tr h="370840">
                <a:tc>
                  <a:txBody>
                    <a:bodyPr/>
                    <a:lstStyle/>
                    <a:p>
                      <a:r>
                        <a:rPr lang="en-US" dirty="0" smtClean="0"/>
                        <a:t>111</a:t>
                      </a:r>
                      <a:endParaRPr lang="en-US" dirty="0"/>
                    </a:p>
                  </a:txBody>
                  <a:tcPr/>
                </a:tc>
              </a:tr>
            </a:tbl>
          </a:graphicData>
        </a:graphic>
      </p:graphicFrame>
      <p:sp>
        <p:nvSpPr>
          <p:cNvPr id="2" name="Slide Number Placeholder 1"/>
          <p:cNvSpPr>
            <a:spLocks noGrp="1"/>
          </p:cNvSpPr>
          <p:nvPr>
            <p:ph type="sldNum" sz="quarter" idx="12"/>
          </p:nvPr>
        </p:nvSpPr>
        <p:spPr/>
        <p:txBody>
          <a:bodyPr/>
          <a:lstStyle/>
          <a:p>
            <a:fld id="{532C47AA-A02F-47C8-A6EF-625EFE8A0434}" type="slidenum">
              <a:rPr lang="en-US" smtClean="0"/>
              <a:t>101</a:t>
            </a:fld>
            <a:endParaRPr lang="en-US"/>
          </a:p>
        </p:txBody>
      </p:sp>
      <p:sp>
        <p:nvSpPr>
          <p:cNvPr id="8" name="TextBox 7"/>
          <p:cNvSpPr txBox="1"/>
          <p:nvPr/>
        </p:nvSpPr>
        <p:spPr>
          <a:xfrm>
            <a:off x="37605" y="6433066"/>
            <a:ext cx="8767144" cy="369332"/>
          </a:xfrm>
          <a:prstGeom prst="rect">
            <a:avLst/>
          </a:prstGeom>
          <a:noFill/>
        </p:spPr>
        <p:txBody>
          <a:bodyPr wrap="none" rtlCol="0">
            <a:spAutoFit/>
          </a:bodyPr>
          <a:lstStyle/>
          <a:p>
            <a:r>
              <a:rPr lang="en-US" dirty="0">
                <a:hlinkClick r:id="rId3"/>
              </a:rPr>
              <a:t>http://</a:t>
            </a:r>
            <a:r>
              <a:rPr lang="en-US" dirty="0" smtClean="0">
                <a:hlinkClick r:id="rId3"/>
              </a:rPr>
              <a:t>www.bro-ids.org/documentation/quickstart.html#browsing-log-files</a:t>
            </a:r>
            <a:endParaRPr lang="en-US" dirty="0"/>
          </a:p>
        </p:txBody>
      </p:sp>
    </p:spTree>
    <p:extLst>
      <p:ext uri="{BB962C8B-B14F-4D97-AF65-F5344CB8AC3E}">
        <p14:creationId xmlns:p14="http://schemas.microsoft.com/office/powerpoint/2010/main" val="3248228653"/>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 </a:t>
            </a:r>
            <a:r>
              <a:rPr lang="en-US" dirty="0" err="1"/>
              <a:t>Conn.log</a:t>
            </a:r>
            <a:r>
              <a:rPr lang="en-US" dirty="0"/>
              <a:t> 2</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939421458"/>
              </p:ext>
            </p:extLst>
          </p:nvPr>
        </p:nvGraphicFramePr>
        <p:xfrm>
          <a:off x="457200" y="1600200"/>
          <a:ext cx="4038600" cy="4450080"/>
        </p:xfrm>
        <a:graphic>
          <a:graphicData uri="http://schemas.openxmlformats.org/drawingml/2006/table">
            <a:tbl>
              <a:tblPr firstRow="1" bandRow="1">
                <a:tableStyleId>{5C22544A-7EE6-4342-B048-85BDC9FD1C3A}</a:tableStyleId>
              </a:tblPr>
              <a:tblGrid>
                <a:gridCol w="4038600"/>
              </a:tblGrid>
              <a:tr h="370840">
                <a:tc>
                  <a:txBody>
                    <a:bodyPr/>
                    <a:lstStyle/>
                    <a:p>
                      <a:r>
                        <a:rPr lang="en-US" dirty="0" smtClean="0"/>
                        <a:t>Bro Fields</a:t>
                      </a:r>
                      <a:endParaRPr lang="en-US" dirty="0"/>
                    </a:p>
                  </a:txBody>
                  <a:tcPr/>
                </a:tc>
              </a:tr>
              <a:tr h="370840">
                <a:tc>
                  <a:txBody>
                    <a:bodyPr/>
                    <a:lstStyle/>
                    <a:p>
                      <a:r>
                        <a:rPr lang="en-US" dirty="0" err="1" smtClean="0"/>
                        <a:t>Conn_state</a:t>
                      </a:r>
                      <a:endParaRPr lang="en-US" dirty="0"/>
                    </a:p>
                  </a:txBody>
                  <a:tcPr/>
                </a:tc>
              </a:tr>
              <a:tr h="370840">
                <a:tc>
                  <a:txBody>
                    <a:bodyPr/>
                    <a:lstStyle/>
                    <a:p>
                      <a:r>
                        <a:rPr lang="en-US" dirty="0" err="1" smtClean="0"/>
                        <a:t>Local_orig</a:t>
                      </a:r>
                      <a:endParaRPr lang="en-US" dirty="0"/>
                    </a:p>
                  </a:txBody>
                  <a:tcPr/>
                </a:tc>
              </a:tr>
              <a:tr h="370840">
                <a:tc>
                  <a:txBody>
                    <a:bodyPr/>
                    <a:lstStyle/>
                    <a:p>
                      <a:r>
                        <a:rPr lang="en-US" dirty="0" err="1" smtClean="0"/>
                        <a:t>Missed_bytes</a:t>
                      </a:r>
                      <a:endParaRPr lang="en-US" dirty="0"/>
                    </a:p>
                  </a:txBody>
                  <a:tcPr/>
                </a:tc>
              </a:tr>
              <a:tr h="370840">
                <a:tc>
                  <a:txBody>
                    <a:bodyPr/>
                    <a:lstStyle/>
                    <a:p>
                      <a:r>
                        <a:rPr lang="en-US" dirty="0" smtClean="0"/>
                        <a:t>history</a:t>
                      </a:r>
                      <a:endParaRPr lang="en-US" dirty="0"/>
                    </a:p>
                  </a:txBody>
                  <a:tcPr/>
                </a:tc>
              </a:tr>
              <a:tr h="370840">
                <a:tc>
                  <a:txBody>
                    <a:bodyPr/>
                    <a:lstStyle/>
                    <a:p>
                      <a:r>
                        <a:rPr lang="en-US" dirty="0" err="1" smtClean="0"/>
                        <a:t>Orig_pkts</a:t>
                      </a:r>
                      <a:endParaRPr lang="en-US" dirty="0"/>
                    </a:p>
                  </a:txBody>
                  <a:tcPr/>
                </a:tc>
              </a:tr>
              <a:tr h="370840">
                <a:tc>
                  <a:txBody>
                    <a:bodyPr/>
                    <a:lstStyle/>
                    <a:p>
                      <a:r>
                        <a:rPr lang="en-US" dirty="0" err="1" smtClean="0"/>
                        <a:t>Orig_ip_bytes</a:t>
                      </a:r>
                      <a:endParaRPr lang="en-US" dirty="0"/>
                    </a:p>
                  </a:txBody>
                  <a:tcPr/>
                </a:tc>
              </a:tr>
              <a:tr h="370840">
                <a:tc>
                  <a:txBody>
                    <a:bodyPr/>
                    <a:lstStyle/>
                    <a:p>
                      <a:r>
                        <a:rPr lang="en-US" dirty="0" err="1" smtClean="0"/>
                        <a:t>resp_pkts</a:t>
                      </a:r>
                      <a:endParaRPr lang="en-US" dirty="0"/>
                    </a:p>
                  </a:txBody>
                  <a:tcPr/>
                </a:tc>
              </a:tr>
              <a:tr h="370840">
                <a:tc>
                  <a:txBody>
                    <a:bodyPr/>
                    <a:lstStyle/>
                    <a:p>
                      <a:r>
                        <a:rPr lang="en-US" dirty="0" err="1" smtClean="0"/>
                        <a:t>Resp_ip_bytes</a:t>
                      </a:r>
                      <a:endParaRPr lang="en-US" dirty="0"/>
                    </a:p>
                  </a:txBody>
                  <a:tcPr/>
                </a:tc>
              </a:tr>
              <a:tr h="370840">
                <a:tc>
                  <a:txBody>
                    <a:bodyPr/>
                    <a:lstStyle/>
                    <a:p>
                      <a:r>
                        <a:rPr lang="en-US" dirty="0" err="1" smtClean="0"/>
                        <a:t>Tunnel_parents</a:t>
                      </a:r>
                      <a:endParaRPr lang="en-US" dirty="0"/>
                    </a:p>
                  </a:txBody>
                  <a:tcPr/>
                </a:tc>
              </a:tr>
              <a:tr h="370840">
                <a:tc>
                  <a:txBody>
                    <a:bodyPr/>
                    <a:lstStyle/>
                    <a:p>
                      <a:endParaRPr lang="en-US"/>
                    </a:p>
                  </a:txBody>
                  <a:tcPr/>
                </a:tc>
              </a:tr>
              <a:tr h="370840">
                <a:tc>
                  <a:txBody>
                    <a:bodyPr/>
                    <a:lstStyle/>
                    <a:p>
                      <a:endParaRPr lang="en-US" dirty="0"/>
                    </a:p>
                  </a:txBody>
                  <a:tcPr/>
                </a:tc>
              </a:tr>
            </a:tbl>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122555913"/>
              </p:ext>
            </p:extLst>
          </p:nvPr>
        </p:nvGraphicFramePr>
        <p:xfrm>
          <a:off x="4648200" y="1600200"/>
          <a:ext cx="4038600" cy="4450080"/>
        </p:xfrm>
        <a:graphic>
          <a:graphicData uri="http://schemas.openxmlformats.org/drawingml/2006/table">
            <a:tbl>
              <a:tblPr firstRow="1" bandRow="1">
                <a:tableStyleId>{5C22544A-7EE6-4342-B048-85BDC9FD1C3A}</a:tableStyleId>
              </a:tblPr>
              <a:tblGrid>
                <a:gridCol w="4038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Sample UDP DNS</a:t>
                      </a:r>
                    </a:p>
                  </a:txBody>
                  <a:tcPr/>
                </a:tc>
              </a:tr>
              <a:tr h="370840">
                <a:tc>
                  <a:txBody>
                    <a:bodyPr/>
                    <a:lstStyle/>
                    <a:p>
                      <a:r>
                        <a:rPr lang="en-US" sz="1800" kern="1200" dirty="0" smtClean="0">
                          <a:solidFill>
                            <a:schemeClr val="dk1"/>
                          </a:solidFill>
                          <a:latin typeface="+mn-lt"/>
                          <a:ea typeface="+mn-ea"/>
                          <a:cs typeface="+mn-cs"/>
                        </a:rPr>
                        <a:t>SF</a:t>
                      </a:r>
                      <a:endParaRPr lang="en-US" dirty="0"/>
                    </a:p>
                  </a:txBody>
                  <a:tcPr/>
                </a:tc>
              </a:tr>
              <a:tr h="370840">
                <a:tc>
                  <a:txBody>
                    <a:bodyPr/>
                    <a:lstStyle/>
                    <a:p>
                      <a:r>
                        <a:rPr lang="en-US" sz="1800" kern="1200" dirty="0" smtClean="0">
                          <a:solidFill>
                            <a:schemeClr val="dk1"/>
                          </a:solidFill>
                          <a:latin typeface="+mn-lt"/>
                          <a:ea typeface="+mn-ea"/>
                          <a:cs typeface="+mn-cs"/>
                        </a:rPr>
                        <a:t>-</a:t>
                      </a:r>
                      <a:endParaRPr lang="en-US" dirty="0"/>
                    </a:p>
                  </a:txBody>
                  <a:tcPr/>
                </a:tc>
              </a:tr>
              <a:tr h="370840">
                <a:tc>
                  <a:txBody>
                    <a:bodyPr/>
                    <a:lstStyle/>
                    <a:p>
                      <a:r>
                        <a:rPr lang="en-US" dirty="0" smtClean="0"/>
                        <a:t>0</a:t>
                      </a:r>
                      <a:endParaRPr lang="en-US" dirty="0"/>
                    </a:p>
                  </a:txBody>
                  <a:tcPr/>
                </a:tc>
              </a:tr>
              <a:tr h="370840">
                <a:tc>
                  <a:txBody>
                    <a:bodyPr/>
                    <a:lstStyle/>
                    <a:p>
                      <a:r>
                        <a:rPr lang="en-US" dirty="0" err="1" smtClean="0"/>
                        <a:t>Dd</a:t>
                      </a:r>
                      <a:endParaRPr lang="en-US" dirty="0"/>
                    </a:p>
                  </a:txBody>
                  <a:tcPr/>
                </a:tc>
              </a:tr>
              <a:tr h="370840">
                <a:tc>
                  <a:txBody>
                    <a:bodyPr/>
                    <a:lstStyle/>
                    <a:p>
                      <a:r>
                        <a:rPr lang="en-US" dirty="0" smtClean="0"/>
                        <a:t>1</a:t>
                      </a:r>
                      <a:endParaRPr lang="en-US" dirty="0"/>
                    </a:p>
                  </a:txBody>
                  <a:tcPr/>
                </a:tc>
              </a:tr>
              <a:tr h="370840">
                <a:tc>
                  <a:txBody>
                    <a:bodyPr/>
                    <a:lstStyle/>
                    <a:p>
                      <a:r>
                        <a:rPr lang="en-US" dirty="0" smtClean="0"/>
                        <a:t>75</a:t>
                      </a:r>
                      <a:endParaRPr lang="en-US" dirty="0"/>
                    </a:p>
                  </a:txBody>
                  <a:tcPr/>
                </a:tc>
              </a:tr>
              <a:tr h="370840">
                <a:tc>
                  <a:txBody>
                    <a:bodyPr/>
                    <a:lstStyle/>
                    <a:p>
                      <a:r>
                        <a:rPr lang="en-US" dirty="0" smtClean="0"/>
                        <a:t>1</a:t>
                      </a:r>
                      <a:endParaRPr lang="en-US" dirty="0"/>
                    </a:p>
                  </a:txBody>
                  <a:tcPr/>
                </a:tc>
              </a:tr>
              <a:tr h="370840">
                <a:tc>
                  <a:txBody>
                    <a:bodyPr/>
                    <a:lstStyle/>
                    <a:p>
                      <a:r>
                        <a:rPr lang="en-US" dirty="0" smtClean="0"/>
                        <a:t>139</a:t>
                      </a:r>
                      <a:endParaRPr lang="en-US" dirty="0"/>
                    </a:p>
                  </a:txBody>
                  <a:tcPr/>
                </a:tc>
              </a:tr>
              <a:tr h="370840">
                <a:tc>
                  <a:txBody>
                    <a:bodyPr/>
                    <a:lstStyle/>
                    <a:p>
                      <a:r>
                        <a:rPr lang="en-US" dirty="0" smtClean="0"/>
                        <a:t>(empty)</a:t>
                      </a:r>
                      <a:endParaRPr lang="en-US" dirty="0"/>
                    </a:p>
                  </a:txBody>
                  <a:tcPr/>
                </a:tc>
              </a:tr>
              <a:tr h="370840">
                <a:tc>
                  <a:txBody>
                    <a:bodyPr/>
                    <a:lstStyle/>
                    <a:p>
                      <a:endParaRPr lang="en-US"/>
                    </a:p>
                  </a:txBody>
                  <a:tcPr/>
                </a:tc>
              </a:tr>
              <a:tr h="370840">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102</a:t>
            </a:fld>
            <a:endParaRPr lang="en-US"/>
          </a:p>
        </p:txBody>
      </p:sp>
      <p:sp>
        <p:nvSpPr>
          <p:cNvPr id="7" name="TextBox 6"/>
          <p:cNvSpPr txBox="1"/>
          <p:nvPr/>
        </p:nvSpPr>
        <p:spPr>
          <a:xfrm>
            <a:off x="76200" y="6488668"/>
            <a:ext cx="7544053" cy="369332"/>
          </a:xfrm>
          <a:prstGeom prst="rect">
            <a:avLst/>
          </a:prstGeom>
          <a:noFill/>
        </p:spPr>
        <p:txBody>
          <a:bodyPr wrap="none" rtlCol="0">
            <a:spAutoFit/>
          </a:bodyPr>
          <a:lstStyle/>
          <a:p>
            <a:r>
              <a:rPr lang="en-US" dirty="0">
                <a:hlinkClick r:id="rId3"/>
              </a:rPr>
              <a:t>http://www.bro-ids.org/documentation/_</a:t>
            </a:r>
            <a:r>
              <a:rPr lang="en-US" dirty="0" smtClean="0">
                <a:hlinkClick r:id="rId3"/>
              </a:rPr>
              <a:t>downloads/main14.bro</a:t>
            </a:r>
            <a:endParaRPr lang="en-US" dirty="0"/>
          </a:p>
        </p:txBody>
      </p:sp>
    </p:spTree>
    <p:extLst>
      <p:ext uri="{BB962C8B-B14F-4D97-AF65-F5344CB8AC3E}">
        <p14:creationId xmlns:p14="http://schemas.microsoft.com/office/powerpoint/2010/main" val="205801858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TCP Flags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305477861"/>
              </p:ext>
            </p:extLst>
          </p:nvPr>
        </p:nvGraphicFramePr>
        <p:xfrm>
          <a:off x="533400" y="1219200"/>
          <a:ext cx="8229600" cy="5181599"/>
        </p:xfrm>
        <a:graphic>
          <a:graphicData uri="http://schemas.openxmlformats.org/drawingml/2006/table">
            <a:tbl>
              <a:tblPr>
                <a:tableStyleId>{5C22544A-7EE6-4342-B048-85BDC9FD1C3A}</a:tableStyleId>
              </a:tblPr>
              <a:tblGrid>
                <a:gridCol w="779646"/>
                <a:gridCol w="7449954"/>
              </a:tblGrid>
              <a:tr h="375561">
                <a:tc>
                  <a:txBody>
                    <a:bodyPr/>
                    <a:lstStyle/>
                    <a:p>
                      <a:pPr algn="l" fontAlgn="ctr"/>
                      <a:r>
                        <a:rPr lang="en-US" sz="2400" u="none" strike="noStrike" dirty="0">
                          <a:effectLst/>
                        </a:rPr>
                        <a:t>S0</a:t>
                      </a:r>
                      <a:endParaRPr lang="en-US" sz="2400" b="0" i="0" u="none" strike="noStrike" dirty="0">
                        <a:solidFill>
                          <a:srgbClr val="000000"/>
                        </a:solidFill>
                        <a:effectLst/>
                        <a:latin typeface="Arial"/>
                      </a:endParaRPr>
                    </a:p>
                  </a:txBody>
                  <a:tcPr marL="9525" marR="9525" marT="9525" marB="0" anchor="ctr"/>
                </a:tc>
                <a:tc>
                  <a:txBody>
                    <a:bodyPr/>
                    <a:lstStyle/>
                    <a:p>
                      <a:pPr algn="l" fontAlgn="ctr"/>
                      <a:r>
                        <a:rPr lang="en-US" sz="2400" u="none" strike="noStrike" dirty="0">
                          <a:effectLst/>
                        </a:rPr>
                        <a:t>Connection attempt seen, no reply.</a:t>
                      </a:r>
                      <a:endParaRPr lang="en-US" sz="2400" b="0" i="0" u="none" strike="noStrike" dirty="0">
                        <a:solidFill>
                          <a:srgbClr val="000000"/>
                        </a:solidFill>
                        <a:effectLst/>
                        <a:latin typeface="Arial"/>
                      </a:endParaRPr>
                    </a:p>
                  </a:txBody>
                  <a:tcPr marL="9525" marR="9525" marT="9525" marB="0" anchor="ctr"/>
                </a:tc>
              </a:tr>
              <a:tr h="375561">
                <a:tc>
                  <a:txBody>
                    <a:bodyPr/>
                    <a:lstStyle/>
                    <a:p>
                      <a:pPr algn="l" fontAlgn="ctr"/>
                      <a:r>
                        <a:rPr lang="en-US" sz="2400" u="none" strike="noStrike" dirty="0">
                          <a:effectLst/>
                        </a:rPr>
                        <a:t>S1</a:t>
                      </a:r>
                      <a:endParaRPr lang="en-US" sz="2400" b="0" i="0" u="none" strike="noStrike" dirty="0">
                        <a:solidFill>
                          <a:srgbClr val="000000"/>
                        </a:solidFill>
                        <a:effectLst/>
                        <a:latin typeface="Arial"/>
                      </a:endParaRPr>
                    </a:p>
                  </a:txBody>
                  <a:tcPr marL="9525" marR="9525" marT="9525" marB="0" anchor="ctr"/>
                </a:tc>
                <a:tc>
                  <a:txBody>
                    <a:bodyPr/>
                    <a:lstStyle/>
                    <a:p>
                      <a:pPr algn="l" fontAlgn="ctr"/>
                      <a:r>
                        <a:rPr lang="en-US" sz="2400" u="none" strike="noStrike" dirty="0">
                          <a:effectLst/>
                        </a:rPr>
                        <a:t>Connection established, not terminated.</a:t>
                      </a:r>
                      <a:endParaRPr lang="en-US" sz="2400" b="0" i="0" u="none" strike="noStrike" dirty="0">
                        <a:solidFill>
                          <a:srgbClr val="000000"/>
                        </a:solidFill>
                        <a:effectLst/>
                        <a:latin typeface="Arial"/>
                      </a:endParaRPr>
                    </a:p>
                  </a:txBody>
                  <a:tcPr marL="9525" marR="9525" marT="9525" marB="0" anchor="ctr"/>
                </a:tc>
              </a:tr>
              <a:tr h="1839678">
                <a:tc>
                  <a:txBody>
                    <a:bodyPr/>
                    <a:lstStyle/>
                    <a:p>
                      <a:pPr algn="l" fontAlgn="ctr"/>
                      <a:r>
                        <a:rPr lang="en-US" sz="2400" u="none" strike="noStrike" dirty="0">
                          <a:effectLst/>
                        </a:rPr>
                        <a:t>SF</a:t>
                      </a:r>
                      <a:endParaRPr lang="en-US" sz="2400" b="0" i="0" u="none" strike="noStrike" dirty="0">
                        <a:solidFill>
                          <a:srgbClr val="000000"/>
                        </a:solidFill>
                        <a:effectLst/>
                        <a:latin typeface="Arial"/>
                      </a:endParaRPr>
                    </a:p>
                  </a:txBody>
                  <a:tcPr marL="9525" marR="9525" marT="9525" marB="0" anchor="ctr"/>
                </a:tc>
                <a:tc>
                  <a:txBody>
                    <a:bodyPr/>
                    <a:lstStyle/>
                    <a:p>
                      <a:pPr algn="l" fontAlgn="ctr"/>
                      <a:r>
                        <a:rPr lang="en-US" sz="2400" u="none" strike="noStrike" dirty="0">
                          <a:effectLst/>
                        </a:rPr>
                        <a:t>Normal establishment and termination. Note that this is the same symbol as for state S1. You can tell the two apart because for S1 there will not be any byte counts in the summary, while for SF there will be.</a:t>
                      </a:r>
                      <a:endParaRPr lang="en-US" sz="2400" b="0" i="0" u="none" strike="noStrike" dirty="0">
                        <a:solidFill>
                          <a:srgbClr val="000000"/>
                        </a:solidFill>
                        <a:effectLst/>
                        <a:latin typeface="Arial"/>
                      </a:endParaRPr>
                    </a:p>
                  </a:txBody>
                  <a:tcPr marL="9525" marR="9525" marT="9525" marB="0" anchor="ctr"/>
                </a:tc>
              </a:tr>
              <a:tr h="375561">
                <a:tc>
                  <a:txBody>
                    <a:bodyPr/>
                    <a:lstStyle/>
                    <a:p>
                      <a:pPr algn="l" fontAlgn="ctr"/>
                      <a:r>
                        <a:rPr lang="en-US" sz="2400" u="none" strike="noStrike" dirty="0">
                          <a:effectLst/>
                        </a:rPr>
                        <a:t>REJ</a:t>
                      </a:r>
                      <a:endParaRPr lang="en-US" sz="2400" b="0" i="0" u="none" strike="noStrike" dirty="0">
                        <a:solidFill>
                          <a:srgbClr val="000000"/>
                        </a:solidFill>
                        <a:effectLst/>
                        <a:latin typeface="Arial"/>
                      </a:endParaRPr>
                    </a:p>
                  </a:txBody>
                  <a:tcPr marL="9525" marR="9525" marT="9525" marB="0" anchor="ctr"/>
                </a:tc>
                <a:tc>
                  <a:txBody>
                    <a:bodyPr/>
                    <a:lstStyle/>
                    <a:p>
                      <a:pPr algn="l" fontAlgn="ctr"/>
                      <a:r>
                        <a:rPr lang="en-US" sz="2400" u="none" strike="noStrike" dirty="0">
                          <a:effectLst/>
                        </a:rPr>
                        <a:t>Connection attempt rejected.</a:t>
                      </a:r>
                      <a:endParaRPr lang="en-US" sz="2400" b="0" i="0" u="none" strike="noStrike" dirty="0">
                        <a:solidFill>
                          <a:srgbClr val="000000"/>
                        </a:solidFill>
                        <a:effectLst/>
                        <a:latin typeface="Arial"/>
                      </a:endParaRPr>
                    </a:p>
                  </a:txBody>
                  <a:tcPr marL="9525" marR="9525" marT="9525" marB="0" anchor="ctr"/>
                </a:tc>
              </a:tr>
              <a:tr h="1107619">
                <a:tc>
                  <a:txBody>
                    <a:bodyPr/>
                    <a:lstStyle/>
                    <a:p>
                      <a:pPr algn="l" fontAlgn="ctr"/>
                      <a:r>
                        <a:rPr lang="en-US" sz="2400" u="none" strike="noStrike" dirty="0">
                          <a:effectLst/>
                        </a:rPr>
                        <a:t>S2</a:t>
                      </a:r>
                      <a:endParaRPr lang="en-US" sz="2400" b="0" i="0" u="none" strike="noStrike" dirty="0">
                        <a:solidFill>
                          <a:srgbClr val="000000"/>
                        </a:solidFill>
                        <a:effectLst/>
                        <a:latin typeface="Arial"/>
                      </a:endParaRPr>
                    </a:p>
                  </a:txBody>
                  <a:tcPr marL="9525" marR="9525" marT="9525" marB="0" anchor="ctr"/>
                </a:tc>
                <a:tc>
                  <a:txBody>
                    <a:bodyPr/>
                    <a:lstStyle/>
                    <a:p>
                      <a:pPr algn="l" fontAlgn="ctr"/>
                      <a:r>
                        <a:rPr lang="en-US" sz="2400" u="none" strike="noStrike" dirty="0">
                          <a:effectLst/>
                        </a:rPr>
                        <a:t>Connection established and close attempt by originator seen (but no reply from responder).</a:t>
                      </a:r>
                      <a:endParaRPr lang="en-US" sz="2400" b="0" i="0" u="none" strike="noStrike" dirty="0">
                        <a:solidFill>
                          <a:srgbClr val="000000"/>
                        </a:solidFill>
                        <a:effectLst/>
                        <a:latin typeface="Arial"/>
                      </a:endParaRPr>
                    </a:p>
                  </a:txBody>
                  <a:tcPr marL="9525" marR="9525" marT="9525" marB="0" anchor="ctr"/>
                </a:tc>
              </a:tr>
              <a:tr h="1107619">
                <a:tc>
                  <a:txBody>
                    <a:bodyPr/>
                    <a:lstStyle/>
                    <a:p>
                      <a:pPr algn="l" fontAlgn="ctr"/>
                      <a:r>
                        <a:rPr lang="en-US" sz="2400" u="none" strike="noStrike" dirty="0">
                          <a:effectLst/>
                        </a:rPr>
                        <a:t>S3</a:t>
                      </a:r>
                      <a:endParaRPr lang="en-US" sz="2400" b="0" i="0" u="none" strike="noStrike" dirty="0">
                        <a:solidFill>
                          <a:srgbClr val="000000"/>
                        </a:solidFill>
                        <a:effectLst/>
                        <a:latin typeface="Arial"/>
                      </a:endParaRPr>
                    </a:p>
                  </a:txBody>
                  <a:tcPr marL="9525" marR="9525" marT="9525" marB="0" anchor="ctr"/>
                </a:tc>
                <a:tc>
                  <a:txBody>
                    <a:bodyPr/>
                    <a:lstStyle/>
                    <a:p>
                      <a:pPr algn="l" fontAlgn="ctr"/>
                      <a:r>
                        <a:rPr lang="en-US" sz="2400" u="none" strike="noStrike" dirty="0">
                          <a:effectLst/>
                        </a:rPr>
                        <a:t>Connection established and close attempt by responder seen (but no reply from originator).</a:t>
                      </a:r>
                      <a:endParaRPr lang="en-US" sz="2400" b="0" i="0" u="none" strike="noStrike" dirty="0">
                        <a:solidFill>
                          <a:srgbClr val="000000"/>
                        </a:solidFill>
                        <a:effectLst/>
                        <a:latin typeface="Arial"/>
                      </a:endParaRPr>
                    </a:p>
                  </a:txBody>
                  <a:tcPr marL="9525" marR="9525" marT="9525" marB="0" anchor="ct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103</a:t>
            </a:fld>
            <a:endParaRPr lang="en-US"/>
          </a:p>
        </p:txBody>
      </p:sp>
    </p:spTree>
    <p:extLst>
      <p:ext uri="{BB962C8B-B14F-4D97-AF65-F5344CB8AC3E}">
        <p14:creationId xmlns:p14="http://schemas.microsoft.com/office/powerpoint/2010/main" val="124296950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TCP Flags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42712156"/>
              </p:ext>
            </p:extLst>
          </p:nvPr>
        </p:nvGraphicFramePr>
        <p:xfrm>
          <a:off x="228600" y="1143001"/>
          <a:ext cx="8686800" cy="5562599"/>
        </p:xfrm>
        <a:graphic>
          <a:graphicData uri="http://schemas.openxmlformats.org/drawingml/2006/table">
            <a:tbl>
              <a:tblPr>
                <a:tableStyleId>{5C22544A-7EE6-4342-B048-85BDC9FD1C3A}</a:tableStyleId>
              </a:tblPr>
              <a:tblGrid>
                <a:gridCol w="822960"/>
                <a:gridCol w="7863840"/>
              </a:tblGrid>
              <a:tr h="619837">
                <a:tc>
                  <a:txBody>
                    <a:bodyPr/>
                    <a:lstStyle/>
                    <a:p>
                      <a:pPr algn="l" fontAlgn="ctr"/>
                      <a:r>
                        <a:rPr lang="en-US" sz="2000" u="none" strike="noStrike" dirty="0">
                          <a:effectLst/>
                        </a:rPr>
                        <a:t>RSTO</a:t>
                      </a:r>
                      <a:endParaRPr lang="en-US" sz="2000" b="0" i="0" u="none" strike="noStrike" dirty="0">
                        <a:solidFill>
                          <a:srgbClr val="000000"/>
                        </a:solidFill>
                        <a:effectLst/>
                        <a:latin typeface="Arial"/>
                      </a:endParaRPr>
                    </a:p>
                  </a:txBody>
                  <a:tcPr marL="9525" marR="9525" marT="9525" marB="0" anchor="ctr"/>
                </a:tc>
                <a:tc>
                  <a:txBody>
                    <a:bodyPr/>
                    <a:lstStyle/>
                    <a:p>
                      <a:pPr algn="l" fontAlgn="ctr"/>
                      <a:r>
                        <a:rPr lang="en-US" sz="2000" u="none" strike="noStrike" dirty="0">
                          <a:effectLst/>
                        </a:rPr>
                        <a:t>Connection established, originator aborted (sent a RST).</a:t>
                      </a:r>
                      <a:endParaRPr lang="en-US" sz="2000" b="0" i="0" u="none" strike="noStrike" dirty="0">
                        <a:solidFill>
                          <a:srgbClr val="000000"/>
                        </a:solidFill>
                        <a:effectLst/>
                        <a:latin typeface="Arial"/>
                      </a:endParaRPr>
                    </a:p>
                  </a:txBody>
                  <a:tcPr marL="9525" marR="9525" marT="9525" marB="0" anchor="ctr"/>
                </a:tc>
              </a:tr>
              <a:tr h="619837">
                <a:tc>
                  <a:txBody>
                    <a:bodyPr/>
                    <a:lstStyle/>
                    <a:p>
                      <a:pPr algn="l" fontAlgn="ctr"/>
                      <a:r>
                        <a:rPr lang="en-US" sz="2000" u="none" strike="noStrike" dirty="0">
                          <a:effectLst/>
                        </a:rPr>
                        <a:t>RSTR</a:t>
                      </a:r>
                      <a:endParaRPr lang="en-US" sz="2000" b="0" i="0" u="none" strike="noStrike" dirty="0">
                        <a:solidFill>
                          <a:srgbClr val="000000"/>
                        </a:solidFill>
                        <a:effectLst/>
                        <a:latin typeface="Arial"/>
                      </a:endParaRPr>
                    </a:p>
                  </a:txBody>
                  <a:tcPr marL="9525" marR="9525" marT="9525" marB="0" anchor="ctr"/>
                </a:tc>
                <a:tc>
                  <a:txBody>
                    <a:bodyPr/>
                    <a:lstStyle/>
                    <a:p>
                      <a:pPr algn="l" fontAlgn="ctr"/>
                      <a:r>
                        <a:rPr lang="en-US" sz="2000" u="none" strike="noStrike" dirty="0">
                          <a:effectLst/>
                        </a:rPr>
                        <a:t>Established, responder aborted.</a:t>
                      </a:r>
                      <a:endParaRPr lang="en-US" sz="2000" b="0" i="0" u="none" strike="noStrike" dirty="0">
                        <a:solidFill>
                          <a:srgbClr val="000000"/>
                        </a:solidFill>
                        <a:effectLst/>
                        <a:latin typeface="Arial"/>
                      </a:endParaRPr>
                    </a:p>
                  </a:txBody>
                  <a:tcPr marL="9525" marR="9525" marT="9525" marB="0" anchor="ctr"/>
                </a:tc>
              </a:tr>
              <a:tr h="619837">
                <a:tc>
                  <a:txBody>
                    <a:bodyPr/>
                    <a:lstStyle/>
                    <a:p>
                      <a:pPr algn="l" fontAlgn="ctr"/>
                      <a:r>
                        <a:rPr lang="en-US" sz="2000" u="none" strike="noStrike" dirty="0">
                          <a:effectLst/>
                        </a:rPr>
                        <a:t>RSTOS0</a:t>
                      </a:r>
                      <a:endParaRPr lang="en-US" sz="2000" b="0" i="0" u="none" strike="noStrike" dirty="0">
                        <a:solidFill>
                          <a:srgbClr val="000000"/>
                        </a:solidFill>
                        <a:effectLst/>
                        <a:latin typeface="Arial"/>
                      </a:endParaRPr>
                    </a:p>
                  </a:txBody>
                  <a:tcPr marL="9525" marR="9525" marT="9525" marB="0" anchor="ctr"/>
                </a:tc>
                <a:tc>
                  <a:txBody>
                    <a:bodyPr/>
                    <a:lstStyle/>
                    <a:p>
                      <a:pPr algn="l" fontAlgn="ctr"/>
                      <a:r>
                        <a:rPr lang="en-US" sz="2000" u="none" strike="noStrike" dirty="0">
                          <a:effectLst/>
                        </a:rPr>
                        <a:t>Originator sent a SYN followed by a RST, we never saw a SYN-ACK from the responder.</a:t>
                      </a:r>
                      <a:endParaRPr lang="en-US" sz="2000" b="0" i="0" u="none" strike="noStrike" dirty="0">
                        <a:solidFill>
                          <a:srgbClr val="000000"/>
                        </a:solidFill>
                        <a:effectLst/>
                        <a:latin typeface="Arial"/>
                      </a:endParaRPr>
                    </a:p>
                  </a:txBody>
                  <a:tcPr marL="9525" marR="9525" marT="9525" marB="0" anchor="ctr"/>
                </a:tc>
              </a:tr>
              <a:tr h="925772">
                <a:tc>
                  <a:txBody>
                    <a:bodyPr/>
                    <a:lstStyle/>
                    <a:p>
                      <a:pPr algn="l" fontAlgn="ctr"/>
                      <a:r>
                        <a:rPr lang="en-US" sz="2000" u="none" strike="noStrike" dirty="0">
                          <a:effectLst/>
                        </a:rPr>
                        <a:t>RSTRH</a:t>
                      </a:r>
                      <a:endParaRPr lang="en-US" sz="2000" b="0" i="0" u="none" strike="noStrike" dirty="0">
                        <a:solidFill>
                          <a:srgbClr val="000000"/>
                        </a:solidFill>
                        <a:effectLst/>
                        <a:latin typeface="Arial"/>
                      </a:endParaRPr>
                    </a:p>
                  </a:txBody>
                  <a:tcPr marL="9525" marR="9525" marT="9525" marB="0" anchor="ctr"/>
                </a:tc>
                <a:tc>
                  <a:txBody>
                    <a:bodyPr/>
                    <a:lstStyle/>
                    <a:p>
                      <a:pPr algn="l" fontAlgn="ctr"/>
                      <a:r>
                        <a:rPr lang="en-US" sz="2000" u="none" strike="noStrike" dirty="0">
                          <a:effectLst/>
                        </a:rPr>
                        <a:t>Responder sent a SYN ACK followed by a RST, we never saw a SYN from the (purported) originator.</a:t>
                      </a:r>
                      <a:endParaRPr lang="en-US" sz="2000" b="0" i="0" u="none" strike="noStrike" dirty="0">
                        <a:solidFill>
                          <a:srgbClr val="000000"/>
                        </a:solidFill>
                        <a:effectLst/>
                        <a:latin typeface="Arial"/>
                      </a:endParaRPr>
                    </a:p>
                  </a:txBody>
                  <a:tcPr marL="9525" marR="9525" marT="9525" marB="0" anchor="ctr"/>
                </a:tc>
              </a:tr>
              <a:tr h="925772">
                <a:tc>
                  <a:txBody>
                    <a:bodyPr/>
                    <a:lstStyle/>
                    <a:p>
                      <a:pPr algn="l" fontAlgn="ctr"/>
                      <a:r>
                        <a:rPr lang="en-US" sz="2000" u="none" strike="noStrike" dirty="0">
                          <a:effectLst/>
                        </a:rPr>
                        <a:t>SH</a:t>
                      </a:r>
                      <a:endParaRPr lang="en-US" sz="2000" b="0" i="0" u="none" strike="noStrike" dirty="0">
                        <a:solidFill>
                          <a:srgbClr val="000000"/>
                        </a:solidFill>
                        <a:effectLst/>
                        <a:latin typeface="Arial"/>
                      </a:endParaRPr>
                    </a:p>
                  </a:txBody>
                  <a:tcPr marL="9525" marR="9525" marT="9525" marB="0" anchor="ctr"/>
                </a:tc>
                <a:tc>
                  <a:txBody>
                    <a:bodyPr/>
                    <a:lstStyle/>
                    <a:p>
                      <a:pPr algn="l" fontAlgn="ctr"/>
                      <a:r>
                        <a:rPr lang="en-US" sz="2000" u="none" strike="noStrike" dirty="0">
                          <a:effectLst/>
                        </a:rPr>
                        <a:t>Originator sent a SYN followed by a FIN, we never saw a SYN ACK from the responder (hence the connection was "half" open).</a:t>
                      </a:r>
                      <a:endParaRPr lang="en-US" sz="2000" b="0" i="0" u="none" strike="noStrike" dirty="0">
                        <a:solidFill>
                          <a:srgbClr val="000000"/>
                        </a:solidFill>
                        <a:effectLst/>
                        <a:latin typeface="Arial"/>
                      </a:endParaRPr>
                    </a:p>
                  </a:txBody>
                  <a:tcPr marL="9525" marR="9525" marT="9525" marB="0" anchor="ctr"/>
                </a:tc>
              </a:tr>
              <a:tr h="925772">
                <a:tc>
                  <a:txBody>
                    <a:bodyPr/>
                    <a:lstStyle/>
                    <a:p>
                      <a:pPr algn="l" fontAlgn="ctr"/>
                      <a:r>
                        <a:rPr lang="en-US" sz="2000" u="none" strike="noStrike" dirty="0">
                          <a:effectLst/>
                        </a:rPr>
                        <a:t>SHR</a:t>
                      </a:r>
                      <a:endParaRPr lang="en-US" sz="2000" b="0" i="0" u="none" strike="noStrike" dirty="0">
                        <a:solidFill>
                          <a:srgbClr val="000000"/>
                        </a:solidFill>
                        <a:effectLst/>
                        <a:latin typeface="Arial"/>
                      </a:endParaRPr>
                    </a:p>
                  </a:txBody>
                  <a:tcPr marL="9525" marR="9525" marT="9525" marB="0" anchor="ctr"/>
                </a:tc>
                <a:tc>
                  <a:txBody>
                    <a:bodyPr/>
                    <a:lstStyle/>
                    <a:p>
                      <a:pPr algn="l" fontAlgn="ctr"/>
                      <a:r>
                        <a:rPr lang="en-US" sz="2000" u="none" strike="noStrike" dirty="0">
                          <a:effectLst/>
                        </a:rPr>
                        <a:t>Responder sent a SYN ACK followed by a FIN, we never saw a SYN from the originator.</a:t>
                      </a:r>
                      <a:endParaRPr lang="en-US" sz="2000" b="0" i="0" u="none" strike="noStrike" dirty="0">
                        <a:solidFill>
                          <a:srgbClr val="000000"/>
                        </a:solidFill>
                        <a:effectLst/>
                        <a:latin typeface="Arial"/>
                      </a:endParaRPr>
                    </a:p>
                  </a:txBody>
                  <a:tcPr marL="9525" marR="9525" marT="9525" marB="0" anchor="ctr"/>
                </a:tc>
              </a:tr>
              <a:tr h="925772">
                <a:tc>
                  <a:txBody>
                    <a:bodyPr/>
                    <a:lstStyle/>
                    <a:p>
                      <a:pPr algn="l" fontAlgn="ctr"/>
                      <a:r>
                        <a:rPr lang="en-US" sz="2000" u="none" strike="noStrike" dirty="0">
                          <a:effectLst/>
                        </a:rPr>
                        <a:t>OTH</a:t>
                      </a:r>
                      <a:endParaRPr lang="en-US" sz="2000" b="0" i="0" u="none" strike="noStrike" dirty="0">
                        <a:solidFill>
                          <a:srgbClr val="000000"/>
                        </a:solidFill>
                        <a:effectLst/>
                        <a:latin typeface="Arial"/>
                      </a:endParaRPr>
                    </a:p>
                  </a:txBody>
                  <a:tcPr marL="9525" marR="9525" marT="9525" marB="0" anchor="ctr"/>
                </a:tc>
                <a:tc>
                  <a:txBody>
                    <a:bodyPr/>
                    <a:lstStyle/>
                    <a:p>
                      <a:pPr algn="l" fontAlgn="ctr"/>
                      <a:r>
                        <a:rPr lang="en-US" sz="2000" u="none" strike="noStrike" dirty="0">
                          <a:effectLst/>
                        </a:rPr>
                        <a:t>No SYN seen, just midstream traffic (a "partial connection" that was not later closed).</a:t>
                      </a:r>
                      <a:endParaRPr lang="en-US" sz="2000" b="0" i="0" u="none" strike="noStrike" dirty="0">
                        <a:solidFill>
                          <a:srgbClr val="000000"/>
                        </a:solidFill>
                        <a:effectLst/>
                        <a:latin typeface="Arial"/>
                      </a:endParaRPr>
                    </a:p>
                  </a:txBody>
                  <a:tcPr marL="9525" marR="9525" marT="9525" marB="0" anchor="ct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104</a:t>
            </a:fld>
            <a:endParaRPr lang="en-US"/>
          </a:p>
        </p:txBody>
      </p:sp>
    </p:spTree>
    <p:extLst>
      <p:ext uri="{BB962C8B-B14F-4D97-AF65-F5344CB8AC3E}">
        <p14:creationId xmlns:p14="http://schemas.microsoft.com/office/powerpoint/2010/main" val="627155268"/>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Conn.log Additional </a:t>
            </a:r>
            <a:r>
              <a:rPr lang="en-US" dirty="0"/>
              <a:t>I</a:t>
            </a:r>
            <a:r>
              <a:rPr lang="en-US" dirty="0" smtClean="0"/>
              <a:t>nfo</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557674"/>
              </p:ext>
            </p:extLst>
          </p:nvPr>
        </p:nvGraphicFramePr>
        <p:xfrm>
          <a:off x="457200" y="1600200"/>
          <a:ext cx="8229600" cy="2839719"/>
        </p:xfrm>
        <a:graphic>
          <a:graphicData uri="http://schemas.openxmlformats.org/drawingml/2006/table">
            <a:tbl>
              <a:tblPr firstRow="1" bandRow="1">
                <a:tableStyleId>{5C22544A-7EE6-4342-B048-85BDC9FD1C3A}</a:tableStyleId>
              </a:tblPr>
              <a:tblGrid>
                <a:gridCol w="2590800"/>
                <a:gridCol w="5638800"/>
              </a:tblGrid>
              <a:tr h="370840">
                <a:tc>
                  <a:txBody>
                    <a:bodyPr/>
                    <a:lstStyle/>
                    <a:p>
                      <a:r>
                        <a:rPr lang="en-US" dirty="0" smtClean="0"/>
                        <a:t>Field</a:t>
                      </a:r>
                      <a:endParaRPr lang="en-US" dirty="0"/>
                    </a:p>
                  </a:txBody>
                  <a:tcPr/>
                </a:tc>
                <a:tc>
                  <a:txBody>
                    <a:bodyPr/>
                    <a:lstStyle/>
                    <a:p>
                      <a:r>
                        <a:rPr lang="en-US" dirty="0" smtClean="0"/>
                        <a:t>explanation</a:t>
                      </a:r>
                      <a:endParaRPr lang="en-US" dirty="0"/>
                    </a:p>
                  </a:txBody>
                  <a:tcPr/>
                </a:tc>
              </a:tr>
              <a:tr h="370840">
                <a:tc>
                  <a:txBody>
                    <a:bodyPr/>
                    <a:lstStyle/>
                    <a:p>
                      <a:r>
                        <a:rPr lang="en-US" dirty="0" err="1" smtClean="0"/>
                        <a:t>Local_orig</a:t>
                      </a:r>
                      <a:endParaRPr lang="en-US" dirty="0"/>
                    </a:p>
                  </a:txBody>
                  <a:tcPr/>
                </a:tc>
                <a:tc>
                  <a:txBody>
                    <a:bodyPr/>
                    <a:lstStyle/>
                    <a:p>
                      <a:r>
                        <a:rPr lang="en-US" dirty="0" smtClean="0"/>
                        <a:t>T – connection </a:t>
                      </a:r>
                      <a:r>
                        <a:rPr lang="en-US" dirty="0" err="1" smtClean="0"/>
                        <a:t>orginated</a:t>
                      </a:r>
                      <a:r>
                        <a:rPr lang="en-US" dirty="0" smtClean="0"/>
                        <a:t> locally</a:t>
                      </a:r>
                      <a:br>
                        <a:rPr lang="en-US" dirty="0" smtClean="0"/>
                      </a:br>
                      <a:r>
                        <a:rPr lang="en-US" dirty="0" smtClean="0"/>
                        <a:t>F-</a:t>
                      </a:r>
                      <a:r>
                        <a:rPr lang="en-US" baseline="0" dirty="0" smtClean="0"/>
                        <a:t> connection </a:t>
                      </a:r>
                      <a:r>
                        <a:rPr lang="en-US" baseline="0" dirty="0" err="1" smtClean="0"/>
                        <a:t>orignated</a:t>
                      </a:r>
                      <a:r>
                        <a:rPr lang="en-US" baseline="0" dirty="0" smtClean="0"/>
                        <a:t> remotely</a:t>
                      </a:r>
                    </a:p>
                    <a:p>
                      <a:r>
                        <a:rPr lang="en-US" baseline="0" dirty="0" smtClean="0"/>
                        <a:t>Blank - bro::site::</a:t>
                      </a:r>
                      <a:r>
                        <a:rPr lang="en-US" baseline="0" dirty="0" err="1" smtClean="0"/>
                        <a:t>local_nets</a:t>
                      </a:r>
                      <a:r>
                        <a:rPr lang="en-US" baseline="0" dirty="0" smtClean="0"/>
                        <a:t> variable is </a:t>
                      </a:r>
                      <a:r>
                        <a:rPr lang="en-US" baseline="0" dirty="0" err="1" smtClean="0"/>
                        <a:t>undefineded</a:t>
                      </a:r>
                      <a:endParaRPr lang="en-US" dirty="0"/>
                    </a:p>
                  </a:txBody>
                  <a:tcPr/>
                </a:tc>
              </a:tr>
              <a:tr h="370840">
                <a:tc>
                  <a:txBody>
                    <a:bodyPr/>
                    <a:lstStyle/>
                    <a:p>
                      <a:r>
                        <a:rPr lang="en-US" dirty="0" err="1" smtClean="0"/>
                        <a:t>Missed_bytes</a:t>
                      </a:r>
                      <a:endParaRPr lang="en-US" dirty="0"/>
                    </a:p>
                  </a:txBody>
                  <a:tcPr/>
                </a:tc>
                <a:tc>
                  <a:txBody>
                    <a:bodyPr/>
                    <a:lstStyle/>
                    <a:p>
                      <a:r>
                        <a:rPr lang="en-US" dirty="0" smtClean="0"/>
                        <a:t>Number of</a:t>
                      </a:r>
                      <a:r>
                        <a:rPr lang="en-US" baseline="0" dirty="0" smtClean="0"/>
                        <a:t> bytes missed in content gaps</a:t>
                      </a:r>
                    </a:p>
                    <a:p>
                      <a:r>
                        <a:rPr lang="en-US" baseline="0" dirty="0" smtClean="0"/>
                        <a:t>(if </a:t>
                      </a:r>
                      <a:r>
                        <a:rPr lang="en-US" baseline="0" dirty="0" err="1" smtClean="0"/>
                        <a:t>missed_bytes</a:t>
                      </a:r>
                      <a:r>
                        <a:rPr lang="en-US" baseline="0" dirty="0" smtClean="0"/>
                        <a:t> &gt; 0 protocol analysis will fail)</a:t>
                      </a:r>
                      <a:endParaRPr lang="en-US" dirty="0"/>
                    </a:p>
                  </a:txBody>
                  <a:tcPr/>
                </a:tc>
              </a:tr>
              <a:tr h="370840">
                <a:tc>
                  <a:txBody>
                    <a:bodyPr/>
                    <a:lstStyle/>
                    <a:p>
                      <a:r>
                        <a:rPr lang="en-US" dirty="0" err="1" smtClean="0"/>
                        <a:t>Tunnel_parents</a:t>
                      </a:r>
                      <a:endParaRPr lang="en-US" dirty="0"/>
                    </a:p>
                  </a:txBody>
                  <a:tcPr/>
                </a:tc>
                <a:tc>
                  <a:txBody>
                    <a:bodyPr/>
                    <a:lstStyle/>
                    <a:p>
                      <a:r>
                        <a:rPr lang="en-US" sz="1800" kern="1200" dirty="0" smtClean="0">
                          <a:solidFill>
                            <a:schemeClr val="dk1"/>
                          </a:solidFill>
                          <a:latin typeface="+mn-lt"/>
                          <a:ea typeface="+mn-ea"/>
                          <a:cs typeface="+mn-cs"/>
                        </a:rPr>
                        <a:t>If this connection was over a tunnel, indicate the</a:t>
                      </a:r>
                    </a:p>
                    <a:p>
                      <a:r>
                        <a:rPr lang="en-US" sz="1800" kern="1200" dirty="0" smtClean="0">
                          <a:solidFill>
                            <a:schemeClr val="dk1"/>
                          </a:solidFill>
                          <a:latin typeface="+mn-lt"/>
                          <a:ea typeface="+mn-ea"/>
                          <a:cs typeface="+mn-cs"/>
                        </a:rPr>
                        <a:t>*</a:t>
                      </a:r>
                      <a:r>
                        <a:rPr lang="en-US" sz="1800" kern="1200" dirty="0" err="1" smtClean="0">
                          <a:solidFill>
                            <a:schemeClr val="dk1"/>
                          </a:solidFill>
                          <a:latin typeface="+mn-lt"/>
                          <a:ea typeface="+mn-ea"/>
                          <a:cs typeface="+mn-cs"/>
                        </a:rPr>
                        <a:t>uid</a:t>
                      </a:r>
                      <a:r>
                        <a:rPr lang="en-US" sz="1800" kern="1200" dirty="0" smtClean="0">
                          <a:solidFill>
                            <a:schemeClr val="dk1"/>
                          </a:solidFill>
                          <a:latin typeface="+mn-lt"/>
                          <a:ea typeface="+mn-ea"/>
                          <a:cs typeface="+mn-cs"/>
                        </a:rPr>
                        <a:t>* values for any encapsulating parent connections</a:t>
                      </a:r>
                    </a:p>
                    <a:p>
                      <a:r>
                        <a:rPr lang="en-US" sz="1800" kern="1200" dirty="0" smtClean="0">
                          <a:solidFill>
                            <a:schemeClr val="dk1"/>
                          </a:solidFill>
                          <a:latin typeface="+mn-lt"/>
                          <a:ea typeface="+mn-ea"/>
                          <a:cs typeface="+mn-cs"/>
                        </a:rPr>
                        <a:t>used over the lifetime of this inner connection.</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105</a:t>
            </a:fld>
            <a:endParaRPr lang="en-US"/>
          </a:p>
        </p:txBody>
      </p:sp>
    </p:spTree>
    <p:extLst>
      <p:ext uri="{BB962C8B-B14F-4D97-AF65-F5344CB8AC3E}">
        <p14:creationId xmlns:p14="http://schemas.microsoft.com/office/powerpoint/2010/main" val="350044570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Conn.log History </a:t>
            </a:r>
            <a:r>
              <a:rPr lang="en-US" dirty="0"/>
              <a:t>F</a:t>
            </a:r>
            <a:r>
              <a:rPr lang="en-US" dirty="0" smtClean="0"/>
              <a:t>ield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4183753"/>
              </p:ext>
            </p:extLst>
          </p:nvPr>
        </p:nvGraphicFramePr>
        <p:xfrm>
          <a:off x="457200" y="1600200"/>
          <a:ext cx="8229600" cy="4079240"/>
        </p:xfrm>
        <a:graphic>
          <a:graphicData uri="http://schemas.openxmlformats.org/drawingml/2006/table">
            <a:tbl>
              <a:tblPr firstRow="1" bandRow="1">
                <a:tableStyleId>{5C22544A-7EE6-4342-B048-85BDC9FD1C3A}</a:tableStyleId>
              </a:tblPr>
              <a:tblGrid>
                <a:gridCol w="1295400"/>
                <a:gridCol w="6934200"/>
              </a:tblGrid>
              <a:tr h="370840">
                <a:tc>
                  <a:txBody>
                    <a:bodyPr/>
                    <a:lstStyle/>
                    <a:p>
                      <a:r>
                        <a:rPr lang="en-US" dirty="0" smtClean="0"/>
                        <a:t>Field value</a:t>
                      </a:r>
                      <a:endParaRPr lang="en-US" dirty="0"/>
                    </a:p>
                  </a:txBody>
                  <a:tcPr/>
                </a:tc>
                <a:tc>
                  <a:txBody>
                    <a:bodyPr/>
                    <a:lstStyle/>
                    <a:p>
                      <a:r>
                        <a:rPr lang="en-US" dirty="0" smtClean="0"/>
                        <a:t>info</a:t>
                      </a:r>
                      <a:endParaRPr lang="en-US" dirty="0"/>
                    </a:p>
                  </a:txBody>
                  <a:tcPr/>
                </a:tc>
              </a:tr>
              <a:tr h="370840">
                <a:tc>
                  <a:txBody>
                    <a:bodyPr/>
                    <a:lstStyle/>
                    <a:p>
                      <a:r>
                        <a:rPr lang="en-US" dirty="0" smtClean="0"/>
                        <a:t>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a SYN w/o the ACK bit set</a:t>
                      </a:r>
                    </a:p>
                  </a:txBody>
                  <a:tcPr/>
                </a:tc>
              </a:tr>
              <a:tr h="370840">
                <a:tc>
                  <a:txBody>
                    <a:bodyPr/>
                    <a:lstStyle/>
                    <a:p>
                      <a:r>
                        <a:rPr lang="en-US" dirty="0" smtClean="0"/>
                        <a:t>h</a:t>
                      </a:r>
                      <a:endParaRPr lang="en-US" dirty="0"/>
                    </a:p>
                  </a:txBody>
                  <a:tcPr/>
                </a:tc>
                <a:tc>
                  <a:txBody>
                    <a:bodyPr/>
                    <a:lstStyle/>
                    <a:p>
                      <a:r>
                        <a:rPr lang="en-US" sz="1800" kern="1200" dirty="0" smtClean="0">
                          <a:solidFill>
                            <a:schemeClr val="dk1"/>
                          </a:solidFill>
                          <a:latin typeface="+mn-lt"/>
                          <a:ea typeface="+mn-ea"/>
                          <a:cs typeface="+mn-cs"/>
                        </a:rPr>
                        <a:t>a SYN+ACK ("handshake")</a:t>
                      </a:r>
                      <a:endParaRPr lang="en-US" dirty="0"/>
                    </a:p>
                  </a:txBody>
                  <a:tcPr/>
                </a:tc>
              </a:tr>
              <a:tr h="370840">
                <a:tc>
                  <a:txBody>
                    <a:bodyPr/>
                    <a:lstStyle/>
                    <a:p>
                      <a:r>
                        <a:rPr lang="en-US" dirty="0" smtClean="0"/>
                        <a:t>a</a:t>
                      </a:r>
                      <a:endParaRPr lang="en-US" dirty="0"/>
                    </a:p>
                  </a:txBody>
                  <a:tcPr/>
                </a:tc>
                <a:tc>
                  <a:txBody>
                    <a:bodyPr/>
                    <a:lstStyle/>
                    <a:p>
                      <a:r>
                        <a:rPr lang="en-US" sz="1800" kern="1200" dirty="0" smtClean="0">
                          <a:solidFill>
                            <a:schemeClr val="dk1"/>
                          </a:solidFill>
                          <a:latin typeface="+mn-lt"/>
                          <a:ea typeface="+mn-ea"/>
                          <a:cs typeface="+mn-cs"/>
                        </a:rPr>
                        <a:t>a pure ACK</a:t>
                      </a:r>
                      <a:endParaRPr lang="en-US" dirty="0"/>
                    </a:p>
                  </a:txBody>
                  <a:tcPr/>
                </a:tc>
              </a:tr>
              <a:tr h="370840">
                <a:tc>
                  <a:txBody>
                    <a:bodyPr/>
                    <a:lstStyle/>
                    <a:p>
                      <a:r>
                        <a:rPr lang="en-US" dirty="0" smtClean="0"/>
                        <a:t>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packet with payload ("data”)</a:t>
                      </a:r>
                    </a:p>
                  </a:txBody>
                  <a:tcPr/>
                </a:tc>
              </a:tr>
              <a:tr h="370840">
                <a:tc>
                  <a:txBody>
                    <a:bodyPr/>
                    <a:lstStyle/>
                    <a:p>
                      <a:r>
                        <a:rPr lang="en-US" dirty="0" smtClean="0"/>
                        <a:t>f</a:t>
                      </a:r>
                      <a:endParaRPr lang="en-US" dirty="0"/>
                    </a:p>
                  </a:txBody>
                  <a:tcPr/>
                </a:tc>
                <a:tc>
                  <a:txBody>
                    <a:bodyPr/>
                    <a:lstStyle/>
                    <a:p>
                      <a:r>
                        <a:rPr lang="en-US" sz="1800" kern="1200" dirty="0" smtClean="0">
                          <a:solidFill>
                            <a:schemeClr val="dk1"/>
                          </a:solidFill>
                          <a:latin typeface="+mn-lt"/>
                          <a:ea typeface="+mn-ea"/>
                          <a:cs typeface="+mn-cs"/>
                        </a:rPr>
                        <a:t>packet with FIN bit set</a:t>
                      </a:r>
                      <a:endParaRPr lang="en-US" dirty="0"/>
                    </a:p>
                  </a:txBody>
                  <a:tcPr/>
                </a:tc>
              </a:tr>
              <a:tr h="370840">
                <a:tc>
                  <a:txBody>
                    <a:bodyPr/>
                    <a:lstStyle/>
                    <a:p>
                      <a:r>
                        <a:rPr lang="en-US" dirty="0" smtClean="0"/>
                        <a:t>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packet with RST bit set</a:t>
                      </a:r>
                    </a:p>
                  </a:txBody>
                  <a:tcPr/>
                </a:tc>
              </a:tr>
              <a:tr h="370840">
                <a:tc>
                  <a:txBody>
                    <a:bodyPr/>
                    <a:lstStyle/>
                    <a:p>
                      <a:r>
                        <a:rPr lang="en-US" dirty="0" smtClean="0"/>
                        <a:t>c</a:t>
                      </a:r>
                      <a:endParaRPr lang="en-US" dirty="0"/>
                    </a:p>
                  </a:txBody>
                  <a:tcPr/>
                </a:tc>
                <a:tc>
                  <a:txBody>
                    <a:bodyPr/>
                    <a:lstStyle/>
                    <a:p>
                      <a:r>
                        <a:rPr lang="en-US" sz="1800" kern="1200" dirty="0" smtClean="0">
                          <a:solidFill>
                            <a:schemeClr val="dk1"/>
                          </a:solidFill>
                          <a:latin typeface="+mn-lt"/>
                          <a:ea typeface="+mn-ea"/>
                          <a:cs typeface="+mn-cs"/>
                        </a:rPr>
                        <a:t>packet with a bad checksum</a:t>
                      </a:r>
                      <a:endParaRPr lang="en-US" dirty="0"/>
                    </a:p>
                  </a:txBody>
                  <a:tcPr/>
                </a:tc>
              </a:tr>
              <a:tr h="370840">
                <a:tc>
                  <a:txBody>
                    <a:bodyPr/>
                    <a:lstStyle/>
                    <a:p>
                      <a:r>
                        <a:rPr lang="en-US" dirty="0" err="1" smtClean="0"/>
                        <a:t>i</a:t>
                      </a:r>
                      <a:endParaRPr lang="en-US" dirty="0"/>
                    </a:p>
                  </a:txBody>
                  <a:tcPr/>
                </a:tc>
                <a:tc>
                  <a:txBody>
                    <a:bodyPr/>
                    <a:lstStyle/>
                    <a:p>
                      <a:r>
                        <a:rPr lang="en-US" sz="1800" kern="1200" dirty="0" smtClean="0">
                          <a:solidFill>
                            <a:schemeClr val="dk1"/>
                          </a:solidFill>
                          <a:latin typeface="+mn-lt"/>
                          <a:ea typeface="+mn-ea"/>
                          <a:cs typeface="+mn-cs"/>
                        </a:rPr>
                        <a:t>inconsistent packet (e.g. SYN+RST bits both set)</a:t>
                      </a:r>
                      <a:endParaRPr lang="en-US" dirty="0"/>
                    </a:p>
                  </a:txBody>
                  <a:tcPr/>
                </a:tc>
              </a:tr>
              <a:tr h="370840">
                <a:tc>
                  <a:txBody>
                    <a:bodyPr/>
                    <a:lstStyle/>
                    <a:p>
                      <a:r>
                        <a:rPr lang="en-US" dirty="0" smtClean="0"/>
                        <a:t>lowercase</a:t>
                      </a:r>
                      <a:endParaRPr lang="en-US" dirty="0"/>
                    </a:p>
                  </a:txBody>
                  <a:tcPr/>
                </a:tc>
                <a:tc>
                  <a:txBody>
                    <a:bodyPr/>
                    <a:lstStyle/>
                    <a:p>
                      <a:r>
                        <a:rPr lang="en-US" sz="1800" kern="1200" dirty="0" smtClean="0">
                          <a:solidFill>
                            <a:schemeClr val="dk1"/>
                          </a:solidFill>
                          <a:latin typeface="+mn-lt"/>
                          <a:ea typeface="+mn-ea"/>
                          <a:cs typeface="+mn-cs"/>
                        </a:rPr>
                        <a:t>from the responder,</a:t>
                      </a:r>
                      <a:endParaRPr lang="en-US" dirty="0"/>
                    </a:p>
                  </a:txBody>
                  <a:tcPr/>
                </a:tc>
              </a:tr>
              <a:tr h="370840">
                <a:tc>
                  <a:txBody>
                    <a:bodyPr/>
                    <a:lstStyle/>
                    <a:p>
                      <a:r>
                        <a:rPr lang="en-US" dirty="0" smtClean="0"/>
                        <a:t>uppercase</a:t>
                      </a:r>
                      <a:endParaRPr lang="en-US" dirty="0"/>
                    </a:p>
                  </a:txBody>
                  <a:tcPr/>
                </a:tc>
                <a:tc>
                  <a:txBody>
                    <a:bodyPr/>
                    <a:lstStyle/>
                    <a:p>
                      <a:r>
                        <a:rPr lang="en-US" sz="1800" kern="1200" dirty="0" smtClean="0">
                          <a:solidFill>
                            <a:schemeClr val="dk1"/>
                          </a:solidFill>
                          <a:latin typeface="+mn-lt"/>
                          <a:ea typeface="+mn-ea"/>
                          <a:cs typeface="+mn-cs"/>
                        </a:rPr>
                        <a:t>from the originator,</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106</a:t>
            </a:fld>
            <a:endParaRPr lang="en-US"/>
          </a:p>
        </p:txBody>
      </p:sp>
    </p:spTree>
    <p:extLst>
      <p:ext uri="{BB962C8B-B14F-4D97-AF65-F5344CB8AC3E}">
        <p14:creationId xmlns:p14="http://schemas.microsoft.com/office/powerpoint/2010/main" val="120387992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Additional Logs</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Weird.log</a:t>
            </a:r>
            <a:endParaRPr lang="en-US" dirty="0" smtClean="0"/>
          </a:p>
          <a:p>
            <a:pPr lvl="1"/>
            <a:r>
              <a:rPr lang="en-US" dirty="0"/>
              <a:t>Contains unusual/exceptional activity that can indicate malformed connections, traffic that doesn’t conform to a particular protocol, </a:t>
            </a:r>
            <a:r>
              <a:rPr lang="en-US" dirty="0" smtClean="0"/>
              <a:t>malfunctioning/ misconfigured </a:t>
            </a:r>
            <a:r>
              <a:rPr lang="en-US" dirty="0"/>
              <a:t>hardware, or even an attacker attempting to avoid/confuse a </a:t>
            </a:r>
            <a:r>
              <a:rPr lang="en-US" dirty="0" smtClean="0"/>
              <a:t>sensor.</a:t>
            </a:r>
          </a:p>
          <a:p>
            <a:pPr lvl="1"/>
            <a:r>
              <a:rPr lang="en-US" dirty="0" smtClean="0"/>
              <a:t>Without </a:t>
            </a:r>
            <a:r>
              <a:rPr lang="en-US" dirty="0"/>
              <a:t>context, it’s hard to judge whether this category of activity is interesting and so that is left up to the user to configure</a:t>
            </a:r>
            <a:r>
              <a:rPr lang="en-US" dirty="0" smtClean="0"/>
              <a:t>.</a:t>
            </a:r>
          </a:p>
          <a:p>
            <a:r>
              <a:rPr lang="en-US" dirty="0" err="1" smtClean="0"/>
              <a:t>Notice.log</a:t>
            </a:r>
            <a:endParaRPr lang="en-US" dirty="0" smtClean="0"/>
          </a:p>
          <a:p>
            <a:pPr lvl="1"/>
            <a:r>
              <a:rPr lang="en-US" dirty="0"/>
              <a:t>Identifies specific activity that Bro recognizes as potentially interesting, odd, or bad. In Bro-speak, such activity is called a “notice</a:t>
            </a:r>
            <a:r>
              <a:rPr lang="en-US" dirty="0" smtClean="0"/>
              <a:t>”</a:t>
            </a:r>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107</a:t>
            </a:fld>
            <a:endParaRPr lang="en-US"/>
          </a:p>
        </p:txBody>
      </p:sp>
      <p:sp>
        <p:nvSpPr>
          <p:cNvPr id="4" name="TextBox 3"/>
          <p:cNvSpPr txBox="1"/>
          <p:nvPr/>
        </p:nvSpPr>
        <p:spPr>
          <a:xfrm>
            <a:off x="0" y="6445540"/>
            <a:ext cx="8767144" cy="369332"/>
          </a:xfrm>
          <a:prstGeom prst="rect">
            <a:avLst/>
          </a:prstGeom>
          <a:noFill/>
        </p:spPr>
        <p:txBody>
          <a:bodyPr wrap="none" rtlCol="0">
            <a:spAutoFit/>
          </a:bodyPr>
          <a:lstStyle/>
          <a:p>
            <a:r>
              <a:rPr lang="en-US" dirty="0">
                <a:hlinkClick r:id="rId3"/>
              </a:rPr>
              <a:t>http://</a:t>
            </a:r>
            <a:r>
              <a:rPr lang="en-US" dirty="0" smtClean="0">
                <a:hlinkClick r:id="rId3"/>
              </a:rPr>
              <a:t>www.bro-ids.org/documentation/quickstart.html#browsing-log-files</a:t>
            </a:r>
            <a:endParaRPr lang="en-US" dirty="0"/>
          </a:p>
        </p:txBody>
      </p:sp>
    </p:spTree>
    <p:extLst>
      <p:ext uri="{BB962C8B-B14F-4D97-AF65-F5344CB8AC3E}">
        <p14:creationId xmlns:p14="http://schemas.microsoft.com/office/powerpoint/2010/main" val="266278582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Analytics</a:t>
            </a:r>
            <a:endParaRPr lang="en-US" dirty="0"/>
          </a:p>
        </p:txBody>
      </p:sp>
    </p:spTree>
    <p:extLst>
      <p:ext uri="{BB962C8B-B14F-4D97-AF65-F5344CB8AC3E}">
        <p14:creationId xmlns:p14="http://schemas.microsoft.com/office/powerpoint/2010/main" val="373989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2" name="Content Placeholder 1"/>
          <p:cNvSpPr>
            <a:spLocks noGrp="1"/>
          </p:cNvSpPr>
          <p:nvPr>
            <p:ph idx="1"/>
          </p:nvPr>
        </p:nvSpPr>
        <p:spPr>
          <a:xfrm>
            <a:off x="457200" y="1481328"/>
            <a:ext cx="8229600" cy="4995672"/>
          </a:xfrm>
        </p:spPr>
        <p:txBody>
          <a:bodyPr>
            <a:normAutofit fontScale="70000" lnSpcReduction="20000"/>
          </a:bodyPr>
          <a:lstStyle/>
          <a:p>
            <a:r>
              <a:rPr lang="en-US" dirty="0" smtClean="0"/>
              <a:t>Introduction</a:t>
            </a:r>
          </a:p>
          <a:p>
            <a:pPr lvl="1"/>
            <a:r>
              <a:rPr lang="en-US" dirty="0" smtClean="0"/>
              <a:t>What is </a:t>
            </a:r>
            <a:r>
              <a:rPr lang="en-US" dirty="0" err="1"/>
              <a:t>N</a:t>
            </a:r>
            <a:r>
              <a:rPr lang="en-US" dirty="0" err="1" smtClean="0"/>
              <a:t>etflow</a:t>
            </a:r>
            <a:r>
              <a:rPr lang="en-US" dirty="0" smtClean="0"/>
              <a:t>?</a:t>
            </a:r>
          </a:p>
          <a:p>
            <a:pPr lvl="1"/>
            <a:r>
              <a:rPr lang="en-US" dirty="0" smtClean="0"/>
              <a:t>Sensor Location</a:t>
            </a:r>
          </a:p>
          <a:p>
            <a:pPr lvl="1"/>
            <a:r>
              <a:rPr lang="en-US" dirty="0" smtClean="0"/>
              <a:t>Sampling</a:t>
            </a:r>
          </a:p>
          <a:p>
            <a:r>
              <a:rPr lang="en-US" dirty="0" smtClean="0"/>
              <a:t>Tools</a:t>
            </a:r>
          </a:p>
          <a:p>
            <a:pPr lvl="1"/>
            <a:r>
              <a:rPr lang="en-US" dirty="0" smtClean="0"/>
              <a:t>YAF</a:t>
            </a:r>
          </a:p>
          <a:p>
            <a:pPr lvl="1"/>
            <a:r>
              <a:rPr lang="en-US" dirty="0" err="1" smtClean="0"/>
              <a:t>SiLK</a:t>
            </a:r>
            <a:endParaRPr lang="en-US" dirty="0" smtClean="0"/>
          </a:p>
          <a:p>
            <a:pPr lvl="1"/>
            <a:r>
              <a:rPr lang="en-US" dirty="0" err="1" smtClean="0"/>
              <a:t>iSiLK</a:t>
            </a:r>
            <a:endParaRPr lang="en-US" dirty="0" smtClean="0"/>
          </a:p>
          <a:p>
            <a:pPr lvl="1"/>
            <a:r>
              <a:rPr lang="en-US" dirty="0" smtClean="0"/>
              <a:t>Argus</a:t>
            </a:r>
          </a:p>
          <a:p>
            <a:pPr lvl="1"/>
            <a:r>
              <a:rPr lang="en-US" dirty="0" smtClean="0"/>
              <a:t>Bro</a:t>
            </a:r>
          </a:p>
          <a:p>
            <a:r>
              <a:rPr lang="en-US" b="1" dirty="0" smtClean="0">
                <a:effectLst>
                  <a:outerShdw blurRad="38100" dist="38100" dir="2700000" algn="tl">
                    <a:srgbClr val="000000">
                      <a:alpha val="43137"/>
                    </a:srgbClr>
                  </a:outerShdw>
                </a:effectLst>
              </a:rPr>
              <a:t>Analytics</a:t>
            </a:r>
          </a:p>
          <a:p>
            <a:pPr lvl="1"/>
            <a:r>
              <a:rPr lang="en-US" dirty="0" smtClean="0"/>
              <a:t>Situational Awareness Analytics</a:t>
            </a:r>
          </a:p>
          <a:p>
            <a:pPr lvl="1"/>
            <a:r>
              <a:rPr lang="en-US" dirty="0" smtClean="0"/>
              <a:t>Hunting Analytics</a:t>
            </a:r>
          </a:p>
          <a:p>
            <a:pPr lvl="1"/>
            <a:r>
              <a:rPr lang="en-US" dirty="0" smtClean="0"/>
              <a:t>Data Fusion Analytics</a:t>
            </a:r>
          </a:p>
          <a:p>
            <a:r>
              <a:rPr lang="en-US" dirty="0" smtClean="0"/>
              <a:t>Wrap Up</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109</a:t>
            </a:fld>
            <a:endParaRPr lang="en-US"/>
          </a:p>
        </p:txBody>
      </p:sp>
    </p:spTree>
    <p:extLst>
      <p:ext uri="{BB962C8B-B14F-4D97-AF65-F5344CB8AC3E}">
        <p14:creationId xmlns:p14="http://schemas.microsoft.com/office/powerpoint/2010/main" val="313899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netflow data is not</a:t>
            </a:r>
            <a:endParaRPr lang="en-US" dirty="0"/>
          </a:p>
        </p:txBody>
      </p:sp>
      <p:sp>
        <p:nvSpPr>
          <p:cNvPr id="3" name="Content Placeholder 2"/>
          <p:cNvSpPr>
            <a:spLocks noGrp="1"/>
          </p:cNvSpPr>
          <p:nvPr>
            <p:ph idx="1"/>
          </p:nvPr>
        </p:nvSpPr>
        <p:spPr/>
        <p:txBody>
          <a:bodyPr>
            <a:normAutofit/>
          </a:bodyPr>
          <a:lstStyle/>
          <a:p>
            <a:r>
              <a:rPr lang="en-US" dirty="0" smtClean="0"/>
              <a:t>Replacement for full packet capture</a:t>
            </a:r>
          </a:p>
          <a:p>
            <a:r>
              <a:rPr lang="en-US" dirty="0" smtClean="0"/>
              <a:t>If you care about the content of the message continue to use full packet capture</a:t>
            </a:r>
          </a:p>
          <a:p>
            <a:r>
              <a:rPr lang="en-US" dirty="0" smtClean="0"/>
              <a:t>Netflow is like a phone bill</a:t>
            </a:r>
          </a:p>
          <a:p>
            <a:pPr lvl="1"/>
            <a:r>
              <a:rPr lang="en-US" dirty="0" smtClean="0"/>
              <a:t>You know who called who, but not what was said</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11</a:t>
            </a:fld>
            <a:endParaRPr lang="en-US"/>
          </a:p>
        </p:txBody>
      </p:sp>
    </p:spTree>
    <p:extLst>
      <p:ext uri="{BB962C8B-B14F-4D97-AF65-F5344CB8AC3E}">
        <p14:creationId xmlns:p14="http://schemas.microsoft.com/office/powerpoint/2010/main" val="125644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Analytics Outline</a:t>
            </a:r>
            <a:endParaRPr lang="en-US" dirty="0"/>
          </a:p>
        </p:txBody>
      </p:sp>
      <p:sp>
        <p:nvSpPr>
          <p:cNvPr id="3" name="Content Placeholder 2"/>
          <p:cNvSpPr>
            <a:spLocks noGrp="1"/>
          </p:cNvSpPr>
          <p:nvPr>
            <p:ph idx="1"/>
          </p:nvPr>
        </p:nvSpPr>
        <p:spPr/>
        <p:txBody>
          <a:bodyPr>
            <a:normAutofit/>
          </a:bodyPr>
          <a:lstStyle/>
          <a:p>
            <a:r>
              <a:rPr lang="en-US" dirty="0" smtClean="0"/>
              <a:t>Situational awareness analytics</a:t>
            </a:r>
          </a:p>
          <a:p>
            <a:r>
              <a:rPr lang="en-US" dirty="0" smtClean="0"/>
              <a:t>Hunting analytics</a:t>
            </a:r>
          </a:p>
          <a:p>
            <a:r>
              <a:rPr lang="en-US" dirty="0"/>
              <a:t>Fusing netflow with other </a:t>
            </a:r>
            <a:r>
              <a:rPr lang="en-US" dirty="0" smtClean="0"/>
              <a:t>data</a:t>
            </a:r>
          </a:p>
          <a:p>
            <a:r>
              <a:rPr lang="en-US" dirty="0"/>
              <a:t>Sensor visibility </a:t>
            </a:r>
            <a:r>
              <a:rPr lang="en-US" dirty="0" smtClean="0"/>
              <a:t>differences</a:t>
            </a:r>
            <a:endParaRPr lang="en-US" dirty="0"/>
          </a:p>
          <a:p>
            <a:endParaRPr lang="en-US" dirty="0" smtClean="0"/>
          </a:p>
        </p:txBody>
      </p:sp>
      <p:sp>
        <p:nvSpPr>
          <p:cNvPr id="4" name="Slide Number Placeholder 3"/>
          <p:cNvSpPr>
            <a:spLocks noGrp="1"/>
          </p:cNvSpPr>
          <p:nvPr>
            <p:ph type="sldNum" sz="quarter" idx="12"/>
          </p:nvPr>
        </p:nvSpPr>
        <p:spPr/>
        <p:txBody>
          <a:bodyPr/>
          <a:lstStyle/>
          <a:p>
            <a:fld id="{532C47AA-A02F-47C8-A6EF-625EFE8A0434}" type="slidenum">
              <a:rPr lang="en-US" smtClean="0"/>
              <a:t>110</a:t>
            </a:fld>
            <a:endParaRPr lang="en-US"/>
          </a:p>
        </p:txBody>
      </p:sp>
    </p:spTree>
    <p:extLst>
      <p:ext uri="{BB962C8B-B14F-4D97-AF65-F5344CB8AC3E}">
        <p14:creationId xmlns:p14="http://schemas.microsoft.com/office/powerpoint/2010/main" val="174409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d/d2/Internet_map_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Situational Awareness</a:t>
            </a:r>
            <a:endParaRPr lang="en-US" dirty="0">
              <a:solidFill>
                <a:schemeClr val="bg1"/>
              </a:solidFill>
            </a:endParaRPr>
          </a:p>
        </p:txBody>
      </p:sp>
      <p:sp>
        <p:nvSpPr>
          <p:cNvPr id="3" name="Rectangle 2"/>
          <p:cNvSpPr/>
          <p:nvPr/>
        </p:nvSpPr>
        <p:spPr>
          <a:xfrm>
            <a:off x="0" y="6679139"/>
            <a:ext cx="3962400" cy="246221"/>
          </a:xfrm>
          <a:prstGeom prst="rect">
            <a:avLst/>
          </a:prstGeom>
        </p:spPr>
        <p:txBody>
          <a:bodyPr wrap="square">
            <a:spAutoFit/>
          </a:bodyPr>
          <a:lstStyle/>
          <a:p>
            <a:r>
              <a:rPr lang="en-US" sz="1000" dirty="0">
                <a:solidFill>
                  <a:schemeClr val="bg1"/>
                </a:solidFill>
              </a:rPr>
              <a:t>http://en.wikipedia.org/wiki/File:Internet_map_1024.jpg</a:t>
            </a:r>
          </a:p>
        </p:txBody>
      </p:sp>
    </p:spTree>
    <p:extLst>
      <p:ext uri="{BB962C8B-B14F-4D97-AF65-F5344CB8AC3E}">
        <p14:creationId xmlns:p14="http://schemas.microsoft.com/office/powerpoint/2010/main" val="796333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Profiling</a:t>
            </a:r>
            <a:endParaRPr lang="en-US" dirty="0"/>
          </a:p>
        </p:txBody>
      </p:sp>
      <p:sp>
        <p:nvSpPr>
          <p:cNvPr id="3" name="Content Placeholder 2"/>
          <p:cNvSpPr>
            <a:spLocks noGrp="1"/>
          </p:cNvSpPr>
          <p:nvPr>
            <p:ph idx="1"/>
          </p:nvPr>
        </p:nvSpPr>
        <p:spPr>
          <a:xfrm>
            <a:off x="152400" y="1481328"/>
            <a:ext cx="4368248" cy="4525963"/>
          </a:xfrm>
        </p:spPr>
        <p:txBody>
          <a:bodyPr/>
          <a:lstStyle/>
          <a:p>
            <a:r>
              <a:rPr lang="en-US" dirty="0" smtClean="0"/>
              <a:t>Useful for inventorying server assets </a:t>
            </a:r>
          </a:p>
          <a:p>
            <a:r>
              <a:rPr lang="en-US" dirty="0" smtClean="0"/>
              <a:t>See the CMU SEI </a:t>
            </a:r>
          </a:p>
          <a:p>
            <a:pPr marL="109728" indent="0">
              <a:buNone/>
            </a:pPr>
            <a:r>
              <a:rPr lang="en-US" dirty="0" smtClean="0"/>
              <a:t>  CERT technical </a:t>
            </a:r>
            <a:endParaRPr lang="en-US" dirty="0"/>
          </a:p>
          <a:p>
            <a:pPr marL="109728" indent="0">
              <a:buNone/>
            </a:pPr>
            <a:r>
              <a:rPr lang="en-US" dirty="0" smtClean="0"/>
              <a:t>  report </a:t>
            </a:r>
            <a:r>
              <a:rPr lang="en-US" i="1" dirty="0" smtClean="0"/>
              <a:t>Network </a:t>
            </a:r>
          </a:p>
          <a:p>
            <a:pPr marL="109728" indent="0">
              <a:buNone/>
            </a:pPr>
            <a:r>
              <a:rPr lang="en-US" i="1" dirty="0" smtClean="0"/>
              <a:t>  Profiling Using </a:t>
            </a:r>
          </a:p>
          <a:p>
            <a:pPr marL="109728" indent="0">
              <a:buNone/>
            </a:pPr>
            <a:r>
              <a:rPr lang="en-US" i="1" dirty="0" smtClean="0"/>
              <a:t>  Flow</a:t>
            </a:r>
          </a:p>
        </p:txBody>
      </p:sp>
      <p:sp>
        <p:nvSpPr>
          <p:cNvPr id="4" name="Slide Number Placeholder 3"/>
          <p:cNvSpPr>
            <a:spLocks noGrp="1"/>
          </p:cNvSpPr>
          <p:nvPr>
            <p:ph type="sldNum" sz="quarter" idx="12"/>
          </p:nvPr>
        </p:nvSpPr>
        <p:spPr/>
        <p:txBody>
          <a:bodyPr/>
          <a:lstStyle/>
          <a:p>
            <a:fld id="{532C47AA-A02F-47C8-A6EF-625EFE8A0434}" type="slidenum">
              <a:rPr lang="en-US" smtClean="0"/>
              <a:t>112</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143000"/>
            <a:ext cx="5875029"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 y="6457890"/>
            <a:ext cx="8839200" cy="400110"/>
          </a:xfrm>
          <a:prstGeom prst="rect">
            <a:avLst/>
          </a:prstGeom>
        </p:spPr>
        <p:txBody>
          <a:bodyPr wrap="square">
            <a:spAutoFit/>
          </a:bodyPr>
          <a:lstStyle/>
          <a:p>
            <a:pPr lvl="1"/>
            <a:r>
              <a:rPr lang="en-US" sz="2000" dirty="0">
                <a:hlinkClick r:id="rId4"/>
              </a:rPr>
              <a:t>http://</a:t>
            </a:r>
            <a:r>
              <a:rPr lang="en-US" sz="2000" dirty="0" smtClean="0">
                <a:hlinkClick r:id="rId4"/>
              </a:rPr>
              <a:t>www.sei.cmu.edu/library/abstracts/reports/12tr006.cfm</a:t>
            </a:r>
            <a:endParaRPr lang="en-US" sz="2000" dirty="0"/>
          </a:p>
        </p:txBody>
      </p:sp>
    </p:spTree>
    <p:extLst>
      <p:ext uri="{BB962C8B-B14F-4D97-AF65-F5344CB8AC3E}">
        <p14:creationId xmlns:p14="http://schemas.microsoft.com/office/powerpoint/2010/main" val="170983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Network Profiling</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113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80993241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a:t>
            </a:r>
            <a:r>
              <a:rPr lang="en-US" dirty="0" smtClean="0"/>
              <a:t>Profiling: Features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Look at IP address and hostname</a:t>
            </a:r>
          </a:p>
          <a:p>
            <a:r>
              <a:rPr lang="en-US" dirty="0" smtClean="0"/>
              <a:t>Top 3 </a:t>
            </a:r>
            <a:r>
              <a:rPr lang="en-US" dirty="0" err="1" smtClean="0"/>
              <a:t>src</a:t>
            </a:r>
            <a:r>
              <a:rPr lang="en-US" dirty="0" smtClean="0"/>
              <a:t>/</a:t>
            </a:r>
            <a:r>
              <a:rPr lang="en-US" dirty="0" err="1" smtClean="0"/>
              <a:t>dst</a:t>
            </a:r>
            <a:r>
              <a:rPr lang="en-US" dirty="0" smtClean="0"/>
              <a:t> ports by percentage of traffic and byte count</a:t>
            </a:r>
          </a:p>
          <a:p>
            <a:r>
              <a:rPr lang="en-US" dirty="0" smtClean="0"/>
              <a:t>Average for number of flows, duration, byte/packet count</a:t>
            </a:r>
          </a:p>
          <a:p>
            <a:r>
              <a:rPr lang="en-US" dirty="0" smtClean="0"/>
              <a:t>Ratio of sent </a:t>
            </a:r>
            <a:r>
              <a:rPr lang="en-US" dirty="0" err="1" smtClean="0"/>
              <a:t>vs</a:t>
            </a:r>
            <a:r>
              <a:rPr lang="en-US" dirty="0" smtClean="0"/>
              <a:t> received for above</a:t>
            </a:r>
          </a:p>
          <a:p>
            <a:r>
              <a:rPr lang="en-US" dirty="0" smtClean="0"/>
              <a:t>Other layer 3 and 4 protocols in use</a:t>
            </a:r>
          </a:p>
          <a:p>
            <a:endParaRPr lang="en-US" dirty="0"/>
          </a:p>
          <a:p>
            <a:r>
              <a:rPr lang="en-US" dirty="0" smtClean="0"/>
              <a:t>Feature space is very rich. Choose wisely.</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114</a:t>
            </a:fld>
            <a:endParaRPr lang="en-US"/>
          </a:p>
        </p:txBody>
      </p:sp>
    </p:spTree>
    <p:extLst>
      <p:ext uri="{BB962C8B-B14F-4D97-AF65-F5344CB8AC3E}">
        <p14:creationId xmlns:p14="http://schemas.microsoft.com/office/powerpoint/2010/main" val="162128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Host Clustering</a:t>
            </a:r>
            <a:endParaRPr lang="en-US" dirty="0"/>
          </a:p>
        </p:txBody>
      </p:sp>
      <p:sp>
        <p:nvSpPr>
          <p:cNvPr id="3" name="Content Placeholder 2"/>
          <p:cNvSpPr>
            <a:spLocks noGrp="1"/>
          </p:cNvSpPr>
          <p:nvPr>
            <p:ph idx="1"/>
          </p:nvPr>
        </p:nvSpPr>
        <p:spPr>
          <a:xfrm>
            <a:off x="152400" y="1371600"/>
            <a:ext cx="8839200" cy="5224272"/>
          </a:xfrm>
        </p:spPr>
        <p:txBody>
          <a:bodyPr>
            <a:noAutofit/>
          </a:bodyPr>
          <a:lstStyle/>
          <a:p>
            <a:r>
              <a:rPr lang="en-US" dirty="0"/>
              <a:t>Data overload is a problem for network </a:t>
            </a:r>
            <a:r>
              <a:rPr lang="en-US" dirty="0" smtClean="0"/>
              <a:t>analysts</a:t>
            </a:r>
          </a:p>
          <a:p>
            <a:r>
              <a:rPr lang="en-US" dirty="0" smtClean="0"/>
              <a:t>Goal: allow analysts to spend more time on things which require expert human attention</a:t>
            </a:r>
            <a:endParaRPr lang="en-US" dirty="0"/>
          </a:p>
          <a:p>
            <a:r>
              <a:rPr lang="en-US" dirty="0" smtClean="0"/>
              <a:t>Inform </a:t>
            </a:r>
            <a:r>
              <a:rPr lang="en-US" dirty="0"/>
              <a:t>situational </a:t>
            </a:r>
            <a:r>
              <a:rPr lang="en-US" dirty="0" smtClean="0"/>
              <a:t>awareness, </a:t>
            </a:r>
            <a:r>
              <a:rPr lang="en-US" dirty="0"/>
              <a:t>e.g</a:t>
            </a:r>
            <a:r>
              <a:rPr lang="en-US" dirty="0" smtClean="0"/>
              <a:t>.,</a:t>
            </a:r>
          </a:p>
          <a:p>
            <a:pPr lvl="1"/>
            <a:r>
              <a:rPr lang="en-US" dirty="0" smtClean="0"/>
              <a:t>What </a:t>
            </a:r>
            <a:r>
              <a:rPr lang="en-US" dirty="0"/>
              <a:t>does “normal” look like on a given </a:t>
            </a:r>
            <a:r>
              <a:rPr lang="en-US" dirty="0" smtClean="0"/>
              <a:t>network?</a:t>
            </a:r>
          </a:p>
          <a:p>
            <a:pPr lvl="1"/>
            <a:r>
              <a:rPr lang="en-US" dirty="0" smtClean="0"/>
              <a:t>What </a:t>
            </a:r>
            <a:r>
              <a:rPr lang="en-US" dirty="0"/>
              <a:t>do normal host behaviors look </a:t>
            </a:r>
            <a:r>
              <a:rPr lang="en-US" dirty="0" smtClean="0"/>
              <a:t>like?</a:t>
            </a:r>
          </a:p>
          <a:p>
            <a:pPr lvl="1"/>
            <a:r>
              <a:rPr lang="en-US" dirty="0" smtClean="0"/>
              <a:t>Which </a:t>
            </a:r>
            <a:r>
              <a:rPr lang="en-US" dirty="0"/>
              <a:t>hosts have changed </a:t>
            </a:r>
            <a:r>
              <a:rPr lang="en-US" dirty="0" smtClean="0"/>
              <a:t>recently?</a:t>
            </a:r>
          </a:p>
          <a:p>
            <a:pPr lvl="1"/>
            <a:r>
              <a:rPr lang="en-US" dirty="0" smtClean="0"/>
              <a:t>Which </a:t>
            </a:r>
            <a:r>
              <a:rPr lang="en-US" dirty="0"/>
              <a:t>hosts are using a particular protocol differently?</a:t>
            </a:r>
          </a:p>
        </p:txBody>
      </p:sp>
      <p:sp>
        <p:nvSpPr>
          <p:cNvPr id="4" name="Slide Number Placeholder 3"/>
          <p:cNvSpPr>
            <a:spLocks noGrp="1"/>
          </p:cNvSpPr>
          <p:nvPr>
            <p:ph type="sldNum" sz="quarter" idx="12"/>
          </p:nvPr>
        </p:nvSpPr>
        <p:spPr/>
        <p:txBody>
          <a:bodyPr/>
          <a:lstStyle/>
          <a:p>
            <a:fld id="{532C47AA-A02F-47C8-A6EF-625EFE8A0434}" type="slidenum">
              <a:rPr lang="en-US" smtClean="0"/>
              <a:t>115</a:t>
            </a:fld>
            <a:endParaRPr lang="en-US"/>
          </a:p>
        </p:txBody>
      </p:sp>
    </p:spTree>
    <p:extLst>
      <p:ext uri="{BB962C8B-B14F-4D97-AF65-F5344CB8AC3E}">
        <p14:creationId xmlns:p14="http://schemas.microsoft.com/office/powerpoint/2010/main" val="295189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Clustering informs questions like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What do “normal” behaviors look like? What’s abnormal?</a:t>
            </a:r>
          </a:p>
          <a:p>
            <a:pPr lvl="1"/>
            <a:r>
              <a:rPr lang="en-US" dirty="0" smtClean="0"/>
              <a:t>What web servers also act as web clients?</a:t>
            </a:r>
          </a:p>
          <a:p>
            <a:pPr lvl="1"/>
            <a:r>
              <a:rPr lang="en-US" dirty="0" smtClean="0"/>
              <a:t>Which hosts have similar users?</a:t>
            </a:r>
          </a:p>
          <a:p>
            <a:pPr lvl="1"/>
            <a:r>
              <a:rPr lang="en-US" dirty="0" smtClean="0"/>
              <a:t>Which hosts have had significant changes in behavior relative to themselves?</a:t>
            </a:r>
          </a:p>
          <a:p>
            <a:pPr lvl="1"/>
            <a:r>
              <a:rPr lang="en-US" dirty="0" smtClean="0"/>
              <a:t>Which hosts are acting differently from their peers with respect to a particular protocol?</a:t>
            </a:r>
          </a:p>
          <a:p>
            <a:pPr lvl="1"/>
            <a:r>
              <a:rPr lang="en-US" dirty="0" smtClean="0"/>
              <a:t>How many peers does a host have?</a:t>
            </a:r>
          </a:p>
          <a:p>
            <a:pPr lvl="1"/>
            <a:r>
              <a:rPr lang="en-US" dirty="0" smtClean="0"/>
              <a:t>What cliques are present in the network?</a:t>
            </a:r>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116</a:t>
            </a:fld>
            <a:endParaRPr lang="en-US"/>
          </a:p>
        </p:txBody>
      </p:sp>
    </p:spTree>
    <p:extLst>
      <p:ext uri="{BB962C8B-B14F-4D97-AF65-F5344CB8AC3E}">
        <p14:creationId xmlns:p14="http://schemas.microsoft.com/office/powerpoint/2010/main" val="734631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Network Diagram</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117</a:t>
            </a:fld>
            <a:endParaRPr lang="en-US"/>
          </a:p>
        </p:txBody>
      </p:sp>
      <p:pic>
        <p:nvPicPr>
          <p:cNvPr id="409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3" b="99634" l="434" r="96243">
                        <a14:foregroundMark x1="28324" y1="68373" x2="4046" y2="44790"/>
                        <a14:foregroundMark x1="4046" y1="44790" x2="2601" y2="42779"/>
                        <a14:foregroundMark x1="2890" y1="43876" x2="3035" y2="5850"/>
                        <a14:foregroundMark x1="2457" y1="25046" x2="723" y2="24863"/>
                        <a14:foregroundMark x1="31647" y1="6764" x2="23555" y2="27057"/>
                        <a14:foregroundMark x1="27890" y1="17367" x2="42197" y2="19927"/>
                        <a14:foregroundMark x1="33526" y1="86289" x2="52890" y2="99817"/>
                        <a14:foregroundMark x1="44364" y1="3839" x2="78324" y2="3656"/>
                        <a14:foregroundMark x1="74711" y1="17733" x2="75000" y2="31079"/>
                        <a14:foregroundMark x1="96243" y1="77879" x2="89451" y2="94516"/>
                        <a14:foregroundMark x1="72543" y1="72212" x2="88439" y2="79342"/>
                        <a14:backgroundMark x1="38728" y1="94516" x2="46821" y2="97806"/>
                        <a14:backgroundMark x1="47688" y1="98355" x2="49711" y2="98355"/>
                        <a14:backgroundMark x1="49711" y1="98355" x2="53902" y2="9890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 y="1219200"/>
            <a:ext cx="694074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6582489"/>
            <a:ext cx="5721547" cy="246221"/>
          </a:xfrm>
          <a:prstGeom prst="rect">
            <a:avLst/>
          </a:prstGeom>
        </p:spPr>
        <p:txBody>
          <a:bodyPr wrap="square">
            <a:spAutoFit/>
          </a:bodyPr>
          <a:lstStyle/>
          <a:p>
            <a:r>
              <a:rPr lang="en-US" sz="1000" dirty="0">
                <a:hlinkClick r:id="rId5"/>
              </a:rPr>
              <a:t>http://www.flickr.com/photos/caseorganic/4397663442/sizes/z/in/photostream</a:t>
            </a:r>
            <a:r>
              <a:rPr lang="en-US" sz="1000" dirty="0" smtClean="0">
                <a:hlinkClick r:id="rId5"/>
              </a:rPr>
              <a:t>/</a:t>
            </a:r>
            <a:endParaRPr lang="en-US" sz="1000" dirty="0"/>
          </a:p>
        </p:txBody>
      </p:sp>
    </p:spTree>
    <p:extLst>
      <p:ext uri="{BB962C8B-B14F-4D97-AF65-F5344CB8AC3E}">
        <p14:creationId xmlns:p14="http://schemas.microsoft.com/office/powerpoint/2010/main" val="3965333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Diagram with Clustering</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118</a:t>
            </a:fld>
            <a:endParaRPr lang="en-US"/>
          </a:p>
        </p:txBody>
      </p:sp>
      <p:pic>
        <p:nvPicPr>
          <p:cNvPr id="5" name="Picture 2" descr="C:\Users\sluke\Pictures\flowzilla\k_cluster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9" t="3160" r="1359" b="2136"/>
          <a:stretch/>
        </p:blipFill>
        <p:spPr bwMode="auto">
          <a:xfrm>
            <a:off x="238125" y="1723977"/>
            <a:ext cx="8726892" cy="46482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83664" y="2287982"/>
            <a:ext cx="2000759" cy="369332"/>
          </a:xfrm>
          <a:prstGeom prst="rect">
            <a:avLst/>
          </a:prstGeom>
          <a:noFill/>
        </p:spPr>
        <p:txBody>
          <a:bodyPr wrap="square" rtlCol="0">
            <a:spAutoFit/>
          </a:bodyPr>
          <a:lstStyle/>
          <a:p>
            <a:pPr algn="l" eaLnBrk="1" fontAlgn="auto" hangingPunct="1">
              <a:lnSpc>
                <a:spcPct val="100000"/>
              </a:lnSpc>
              <a:spcBef>
                <a:spcPts val="0"/>
              </a:spcBef>
              <a:spcAft>
                <a:spcPts val="0"/>
              </a:spcAft>
              <a:buClrTx/>
            </a:pPr>
            <a:r>
              <a:rPr lang="en-US" b="0" dirty="0" smtClean="0">
                <a:solidFill>
                  <a:prstClr val="black"/>
                </a:solidFill>
                <a:latin typeface="Calibri"/>
              </a:rPr>
              <a:t>Web Servers</a:t>
            </a:r>
            <a:endParaRPr lang="en-US" b="0" dirty="0">
              <a:solidFill>
                <a:prstClr val="black"/>
              </a:solidFill>
              <a:latin typeface="Calibri"/>
            </a:endParaRPr>
          </a:p>
        </p:txBody>
      </p:sp>
      <p:sp>
        <p:nvSpPr>
          <p:cNvPr id="7" name="TextBox 6"/>
          <p:cNvSpPr txBox="1"/>
          <p:nvPr/>
        </p:nvSpPr>
        <p:spPr>
          <a:xfrm>
            <a:off x="5667677" y="2976212"/>
            <a:ext cx="2581417" cy="369332"/>
          </a:xfrm>
          <a:prstGeom prst="rect">
            <a:avLst/>
          </a:prstGeom>
          <a:noFill/>
        </p:spPr>
        <p:txBody>
          <a:bodyPr wrap="square" rtlCol="0">
            <a:spAutoFit/>
          </a:bodyPr>
          <a:lstStyle/>
          <a:p>
            <a:pPr algn="l" eaLnBrk="1" fontAlgn="auto" hangingPunct="1">
              <a:lnSpc>
                <a:spcPct val="100000"/>
              </a:lnSpc>
              <a:spcBef>
                <a:spcPts val="0"/>
              </a:spcBef>
              <a:spcAft>
                <a:spcPts val="0"/>
              </a:spcAft>
              <a:buClrTx/>
            </a:pPr>
            <a:r>
              <a:rPr lang="en-US" b="0" dirty="0" smtClean="0">
                <a:solidFill>
                  <a:prstClr val="black"/>
                </a:solidFill>
                <a:latin typeface="Calibri"/>
              </a:rPr>
              <a:t>Large Byte count</a:t>
            </a:r>
            <a:endParaRPr lang="en-US" b="0" dirty="0">
              <a:solidFill>
                <a:prstClr val="black"/>
              </a:solidFill>
              <a:latin typeface="Calibri"/>
            </a:endParaRPr>
          </a:p>
        </p:txBody>
      </p:sp>
      <p:sp>
        <p:nvSpPr>
          <p:cNvPr id="8" name="TextBox 7"/>
          <p:cNvSpPr txBox="1"/>
          <p:nvPr/>
        </p:nvSpPr>
        <p:spPr>
          <a:xfrm>
            <a:off x="1219200" y="4828415"/>
            <a:ext cx="1947113" cy="369332"/>
          </a:xfrm>
          <a:prstGeom prst="rect">
            <a:avLst/>
          </a:prstGeom>
          <a:noFill/>
        </p:spPr>
        <p:txBody>
          <a:bodyPr wrap="square" rtlCol="0">
            <a:spAutoFit/>
          </a:bodyPr>
          <a:lstStyle/>
          <a:p>
            <a:pPr algn="l" eaLnBrk="1" fontAlgn="auto" hangingPunct="1">
              <a:lnSpc>
                <a:spcPct val="100000"/>
              </a:lnSpc>
              <a:spcBef>
                <a:spcPts val="0"/>
              </a:spcBef>
              <a:spcAft>
                <a:spcPts val="0"/>
              </a:spcAft>
              <a:buClrTx/>
            </a:pPr>
            <a:r>
              <a:rPr lang="en-US" b="0" dirty="0" smtClean="0">
                <a:solidFill>
                  <a:prstClr val="black"/>
                </a:solidFill>
                <a:latin typeface="Calibri"/>
              </a:rPr>
              <a:t>DNS Servers</a:t>
            </a:r>
            <a:endParaRPr lang="en-US" b="0" dirty="0">
              <a:solidFill>
                <a:prstClr val="black"/>
              </a:solidFill>
              <a:latin typeface="Calibri"/>
            </a:endParaRPr>
          </a:p>
        </p:txBody>
      </p:sp>
      <p:sp>
        <p:nvSpPr>
          <p:cNvPr id="9" name="TextBox 8"/>
          <p:cNvSpPr txBox="1"/>
          <p:nvPr/>
        </p:nvSpPr>
        <p:spPr>
          <a:xfrm>
            <a:off x="1090874" y="3561321"/>
            <a:ext cx="1201551" cy="369332"/>
          </a:xfrm>
          <a:prstGeom prst="rect">
            <a:avLst/>
          </a:prstGeom>
          <a:noFill/>
        </p:spPr>
        <p:txBody>
          <a:bodyPr wrap="square" rtlCol="0">
            <a:spAutoFit/>
          </a:bodyPr>
          <a:lstStyle/>
          <a:p>
            <a:pPr algn="l" eaLnBrk="1" fontAlgn="auto" hangingPunct="1">
              <a:lnSpc>
                <a:spcPct val="100000"/>
              </a:lnSpc>
              <a:spcBef>
                <a:spcPts val="0"/>
              </a:spcBef>
              <a:spcAft>
                <a:spcPts val="0"/>
              </a:spcAft>
              <a:buClrTx/>
            </a:pPr>
            <a:r>
              <a:rPr lang="en-US" b="0" dirty="0" smtClean="0">
                <a:solidFill>
                  <a:prstClr val="black"/>
                </a:solidFill>
                <a:latin typeface="Calibri"/>
              </a:rPr>
              <a:t>Clients</a:t>
            </a:r>
            <a:endParaRPr lang="en-US" b="0" dirty="0">
              <a:solidFill>
                <a:prstClr val="black"/>
              </a:solidFill>
              <a:latin typeface="Calibri"/>
            </a:endParaRPr>
          </a:p>
        </p:txBody>
      </p:sp>
      <p:sp>
        <p:nvSpPr>
          <p:cNvPr id="10" name="TextBox 9"/>
          <p:cNvSpPr txBox="1"/>
          <p:nvPr/>
        </p:nvSpPr>
        <p:spPr>
          <a:xfrm>
            <a:off x="5223899" y="5562600"/>
            <a:ext cx="3063757" cy="369332"/>
          </a:xfrm>
          <a:prstGeom prst="rect">
            <a:avLst/>
          </a:prstGeom>
          <a:noFill/>
        </p:spPr>
        <p:txBody>
          <a:bodyPr wrap="square" rtlCol="0">
            <a:spAutoFit/>
          </a:bodyPr>
          <a:lstStyle/>
          <a:p>
            <a:pPr algn="l" eaLnBrk="1" fontAlgn="auto" hangingPunct="1">
              <a:lnSpc>
                <a:spcPct val="100000"/>
              </a:lnSpc>
              <a:spcBef>
                <a:spcPts val="0"/>
              </a:spcBef>
              <a:spcAft>
                <a:spcPts val="0"/>
              </a:spcAft>
              <a:buClrTx/>
            </a:pPr>
            <a:r>
              <a:rPr lang="en-US" b="0" dirty="0" smtClean="0">
                <a:solidFill>
                  <a:prstClr val="black"/>
                </a:solidFill>
                <a:latin typeface="Calibri"/>
              </a:rPr>
              <a:t>Many packets / flow</a:t>
            </a:r>
            <a:endParaRPr lang="en-US" b="0" dirty="0">
              <a:solidFill>
                <a:prstClr val="black"/>
              </a:solidFill>
              <a:latin typeface="Calibri"/>
            </a:endParaRPr>
          </a:p>
        </p:txBody>
      </p:sp>
      <p:sp>
        <p:nvSpPr>
          <p:cNvPr id="11" name="Oval 10"/>
          <p:cNvSpPr/>
          <p:nvPr/>
        </p:nvSpPr>
        <p:spPr>
          <a:xfrm>
            <a:off x="1690174" y="5286584"/>
            <a:ext cx="112240" cy="112240"/>
          </a:xfrm>
          <a:prstGeom prst="ellipse">
            <a:avLst/>
          </a:prstGeom>
          <a:solidFill>
            <a:srgbClr val="7030A0"/>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12" name="Oval 11"/>
          <p:cNvSpPr/>
          <p:nvPr/>
        </p:nvSpPr>
        <p:spPr>
          <a:xfrm>
            <a:off x="2819400" y="4828415"/>
            <a:ext cx="112240" cy="112240"/>
          </a:xfrm>
          <a:prstGeom prst="ellipse">
            <a:avLst/>
          </a:prstGeom>
          <a:solidFill>
            <a:schemeClr val="accent3"/>
          </a:soli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13" name="Oval 12"/>
          <p:cNvSpPr/>
          <p:nvPr/>
        </p:nvSpPr>
        <p:spPr>
          <a:xfrm>
            <a:off x="5392295" y="4782998"/>
            <a:ext cx="112240" cy="112240"/>
          </a:xfrm>
          <a:prstGeom prst="ellipse">
            <a:avLst/>
          </a:prstGeom>
          <a:solidFill>
            <a:srgbClr val="7030A0"/>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14" name="Oval 13"/>
          <p:cNvSpPr/>
          <p:nvPr/>
        </p:nvSpPr>
        <p:spPr>
          <a:xfrm>
            <a:off x="3686011" y="3287824"/>
            <a:ext cx="112240" cy="112240"/>
          </a:xfrm>
          <a:prstGeom prst="ellipse">
            <a:avLst/>
          </a:prstGeom>
          <a:solidFill>
            <a:schemeClr val="accent3"/>
          </a:soli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15" name="Oval 14"/>
          <p:cNvSpPr/>
          <p:nvPr/>
        </p:nvSpPr>
        <p:spPr>
          <a:xfrm>
            <a:off x="3220850" y="3942571"/>
            <a:ext cx="112240" cy="112240"/>
          </a:xfrm>
          <a:prstGeom prst="ellipse">
            <a:avLst/>
          </a:prstGeom>
          <a:solidFill>
            <a:schemeClr val="accent3"/>
          </a:soli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16" name="Oval 15"/>
          <p:cNvSpPr/>
          <p:nvPr/>
        </p:nvSpPr>
        <p:spPr>
          <a:xfrm>
            <a:off x="5280055" y="3518207"/>
            <a:ext cx="112240" cy="112240"/>
          </a:xfrm>
          <a:prstGeom prst="ellipse">
            <a:avLst/>
          </a:prstGeom>
          <a:solidFill>
            <a:schemeClr val="accent3"/>
          </a:soli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17" name="Oval 16"/>
          <p:cNvSpPr/>
          <p:nvPr/>
        </p:nvSpPr>
        <p:spPr>
          <a:xfrm>
            <a:off x="5193504" y="5174344"/>
            <a:ext cx="112240" cy="112240"/>
          </a:xfrm>
          <a:prstGeom prst="ellipse">
            <a:avLst/>
          </a:prstGeom>
          <a:solidFill>
            <a:schemeClr val="accent3"/>
          </a:soli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18" name="Oval 17"/>
          <p:cNvSpPr/>
          <p:nvPr/>
        </p:nvSpPr>
        <p:spPr>
          <a:xfrm>
            <a:off x="4424134" y="4148706"/>
            <a:ext cx="112240" cy="112240"/>
          </a:xfrm>
          <a:prstGeom prst="ellipse">
            <a:avLst/>
          </a:prstGeom>
          <a:solidFill>
            <a:srgbClr val="FFC000"/>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19" name="Oval 18"/>
          <p:cNvSpPr/>
          <p:nvPr/>
        </p:nvSpPr>
        <p:spPr>
          <a:xfrm>
            <a:off x="5448415" y="4307744"/>
            <a:ext cx="112240" cy="112240"/>
          </a:xfrm>
          <a:prstGeom prst="ellipse">
            <a:avLst/>
          </a:prstGeom>
          <a:solidFill>
            <a:srgbClr val="FFC000"/>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20" name="Oval 19"/>
          <p:cNvSpPr/>
          <p:nvPr/>
        </p:nvSpPr>
        <p:spPr>
          <a:xfrm>
            <a:off x="4424134" y="3345544"/>
            <a:ext cx="112240" cy="112240"/>
          </a:xfrm>
          <a:prstGeom prst="ellipse">
            <a:avLst/>
          </a:prstGeom>
          <a:solidFill>
            <a:srgbClr val="FFC000"/>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21" name="Oval 20"/>
          <p:cNvSpPr/>
          <p:nvPr/>
        </p:nvSpPr>
        <p:spPr>
          <a:xfrm>
            <a:off x="5137059" y="3844399"/>
            <a:ext cx="112240" cy="112240"/>
          </a:xfrm>
          <a:prstGeom prst="ellipse">
            <a:avLst/>
          </a:prstGeom>
          <a:solidFill>
            <a:srgbClr val="FF0000">
              <a:alpha val="52157"/>
            </a:srgb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22" name="Oval 21"/>
          <p:cNvSpPr/>
          <p:nvPr/>
        </p:nvSpPr>
        <p:spPr>
          <a:xfrm>
            <a:off x="3798251" y="4257730"/>
            <a:ext cx="112240" cy="112240"/>
          </a:xfrm>
          <a:prstGeom prst="ellipse">
            <a:avLst/>
          </a:prstGeom>
          <a:solidFill>
            <a:srgbClr val="FF0000">
              <a:alpha val="52157"/>
            </a:srgb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23" name="Oval 22"/>
          <p:cNvSpPr/>
          <p:nvPr/>
        </p:nvSpPr>
        <p:spPr>
          <a:xfrm>
            <a:off x="3514098" y="4711310"/>
            <a:ext cx="112240" cy="112240"/>
          </a:xfrm>
          <a:prstGeom prst="ellipse">
            <a:avLst/>
          </a:prstGeom>
          <a:solidFill>
            <a:srgbClr val="FF0000">
              <a:alpha val="52157"/>
            </a:srgb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grpSp>
        <p:nvGrpSpPr>
          <p:cNvPr id="24" name="Group 23"/>
          <p:cNvGrpSpPr/>
          <p:nvPr/>
        </p:nvGrpSpPr>
        <p:grpSpPr>
          <a:xfrm>
            <a:off x="6958385" y="1214723"/>
            <a:ext cx="1516876" cy="1569144"/>
            <a:chOff x="6387189" y="414859"/>
            <a:chExt cx="723415" cy="748342"/>
          </a:xfrm>
        </p:grpSpPr>
        <p:sp>
          <p:nvSpPr>
            <p:cNvPr id="25" name="Oval 24"/>
            <p:cNvSpPr/>
            <p:nvPr/>
          </p:nvSpPr>
          <p:spPr>
            <a:xfrm>
              <a:off x="6388924" y="584944"/>
              <a:ext cx="76200" cy="76200"/>
            </a:xfrm>
            <a:prstGeom prst="ellipse">
              <a:avLst/>
            </a:prstGeom>
            <a:solidFill>
              <a:srgbClr val="FFC000"/>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26" name="Oval 25"/>
            <p:cNvSpPr/>
            <p:nvPr/>
          </p:nvSpPr>
          <p:spPr>
            <a:xfrm>
              <a:off x="6387189" y="438687"/>
              <a:ext cx="76200" cy="76200"/>
            </a:xfrm>
            <a:prstGeom prst="ellipse">
              <a:avLst/>
            </a:prstGeom>
            <a:solidFill>
              <a:srgbClr val="FF0000">
                <a:alpha val="52157"/>
              </a:srgb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27" name="Oval 26"/>
            <p:cNvSpPr/>
            <p:nvPr/>
          </p:nvSpPr>
          <p:spPr>
            <a:xfrm>
              <a:off x="6390041" y="756062"/>
              <a:ext cx="76200" cy="76200"/>
            </a:xfrm>
            <a:prstGeom prst="ellipse">
              <a:avLst/>
            </a:prstGeom>
            <a:solidFill>
              <a:srgbClr val="92D050"/>
            </a:soli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28" name="Oval 27"/>
            <p:cNvSpPr/>
            <p:nvPr/>
          </p:nvSpPr>
          <p:spPr>
            <a:xfrm>
              <a:off x="6388171" y="902524"/>
              <a:ext cx="76200" cy="76200"/>
            </a:xfrm>
            <a:prstGeom prst="ellipse">
              <a:avLst/>
            </a:prstGeom>
            <a:solidFill>
              <a:schemeClr val="accent5">
                <a:lumMod val="40000"/>
                <a:lumOff val="60000"/>
              </a:schemeClr>
            </a:solidFill>
            <a:ln w="31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29" name="Oval 28"/>
            <p:cNvSpPr/>
            <p:nvPr/>
          </p:nvSpPr>
          <p:spPr>
            <a:xfrm>
              <a:off x="6388296" y="1055132"/>
              <a:ext cx="76200" cy="76200"/>
            </a:xfrm>
            <a:prstGeom prst="ellipse">
              <a:avLst/>
            </a:prstGeom>
            <a:solidFill>
              <a:srgbClr val="7030A0"/>
            </a:soli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lnSpc>
                  <a:spcPct val="100000"/>
                </a:lnSpc>
                <a:spcBef>
                  <a:spcPts val="0"/>
                </a:spcBef>
                <a:spcAft>
                  <a:spcPts val="0"/>
                </a:spcAft>
                <a:buClrTx/>
              </a:pPr>
              <a:endParaRPr lang="en-US" b="0">
                <a:solidFill>
                  <a:prstClr val="white"/>
                </a:solidFill>
              </a:endParaRPr>
            </a:p>
          </p:txBody>
        </p:sp>
        <p:sp>
          <p:nvSpPr>
            <p:cNvPr id="30" name="TextBox 29"/>
            <p:cNvSpPr txBox="1"/>
            <p:nvPr/>
          </p:nvSpPr>
          <p:spPr>
            <a:xfrm>
              <a:off x="6446171" y="414859"/>
              <a:ext cx="664433" cy="132104"/>
            </a:xfrm>
            <a:prstGeom prst="rect">
              <a:avLst/>
            </a:prstGeom>
            <a:noFill/>
          </p:spPr>
          <p:txBody>
            <a:bodyPr wrap="none" rtlCol="0">
              <a:spAutoFit/>
            </a:bodyPr>
            <a:lstStyle/>
            <a:p>
              <a:pPr algn="l" eaLnBrk="1" fontAlgn="auto" hangingPunct="1">
                <a:lnSpc>
                  <a:spcPct val="100000"/>
                </a:lnSpc>
                <a:spcBef>
                  <a:spcPts val="0"/>
                </a:spcBef>
                <a:spcAft>
                  <a:spcPts val="0"/>
                </a:spcAft>
                <a:buClrTx/>
              </a:pPr>
              <a:r>
                <a:rPr lang="en-US" sz="1200" b="0" dirty="0" smtClean="0">
                  <a:solidFill>
                    <a:prstClr val="black"/>
                  </a:solidFill>
                  <a:latin typeface="Calibri"/>
                </a:rPr>
                <a:t>Domain Controllers</a:t>
              </a:r>
              <a:endParaRPr lang="en-US" sz="1200" b="0" dirty="0">
                <a:solidFill>
                  <a:prstClr val="black"/>
                </a:solidFill>
                <a:latin typeface="Calibri"/>
              </a:endParaRPr>
            </a:p>
          </p:txBody>
        </p:sp>
        <p:sp>
          <p:nvSpPr>
            <p:cNvPr id="31" name="TextBox 30"/>
            <p:cNvSpPr txBox="1"/>
            <p:nvPr/>
          </p:nvSpPr>
          <p:spPr>
            <a:xfrm>
              <a:off x="6450122" y="556007"/>
              <a:ext cx="430805" cy="132104"/>
            </a:xfrm>
            <a:prstGeom prst="rect">
              <a:avLst/>
            </a:prstGeom>
            <a:noFill/>
          </p:spPr>
          <p:txBody>
            <a:bodyPr wrap="none" rtlCol="0">
              <a:spAutoFit/>
            </a:bodyPr>
            <a:lstStyle/>
            <a:p>
              <a:pPr algn="l" eaLnBrk="1" fontAlgn="auto" hangingPunct="1">
                <a:lnSpc>
                  <a:spcPct val="100000"/>
                </a:lnSpc>
                <a:spcBef>
                  <a:spcPts val="0"/>
                </a:spcBef>
                <a:spcAft>
                  <a:spcPts val="0"/>
                </a:spcAft>
                <a:buClrTx/>
              </a:pPr>
              <a:r>
                <a:rPr lang="en-US" sz="1200" b="0" dirty="0" smtClean="0">
                  <a:solidFill>
                    <a:prstClr val="black"/>
                  </a:solidFill>
                  <a:latin typeface="Calibri"/>
                </a:rPr>
                <a:t>FTP Servers</a:t>
              </a:r>
              <a:endParaRPr lang="en-US" sz="1200" b="0" dirty="0">
                <a:solidFill>
                  <a:prstClr val="black"/>
                </a:solidFill>
                <a:latin typeface="Calibri"/>
              </a:endParaRPr>
            </a:p>
          </p:txBody>
        </p:sp>
        <p:sp>
          <p:nvSpPr>
            <p:cNvPr id="32" name="TextBox 31"/>
            <p:cNvSpPr txBox="1"/>
            <p:nvPr/>
          </p:nvSpPr>
          <p:spPr>
            <a:xfrm>
              <a:off x="6448133" y="726297"/>
              <a:ext cx="460223" cy="132104"/>
            </a:xfrm>
            <a:prstGeom prst="rect">
              <a:avLst/>
            </a:prstGeom>
            <a:noFill/>
          </p:spPr>
          <p:txBody>
            <a:bodyPr wrap="none" rtlCol="0">
              <a:spAutoFit/>
            </a:bodyPr>
            <a:lstStyle/>
            <a:p>
              <a:pPr algn="l" eaLnBrk="1" fontAlgn="auto" hangingPunct="1">
                <a:lnSpc>
                  <a:spcPct val="100000"/>
                </a:lnSpc>
                <a:spcBef>
                  <a:spcPts val="0"/>
                </a:spcBef>
                <a:spcAft>
                  <a:spcPts val="0"/>
                </a:spcAft>
                <a:buClrTx/>
              </a:pPr>
              <a:r>
                <a:rPr lang="en-US" sz="1200" b="0" dirty="0" smtClean="0">
                  <a:solidFill>
                    <a:prstClr val="black"/>
                  </a:solidFill>
                  <a:latin typeface="Calibri"/>
                </a:rPr>
                <a:t>Web Servers</a:t>
              </a:r>
              <a:endParaRPr lang="en-US" sz="1200" b="0" dirty="0">
                <a:solidFill>
                  <a:prstClr val="black"/>
                </a:solidFill>
                <a:latin typeface="Calibri"/>
              </a:endParaRPr>
            </a:p>
          </p:txBody>
        </p:sp>
        <p:sp>
          <p:nvSpPr>
            <p:cNvPr id="33" name="TextBox 32"/>
            <p:cNvSpPr txBox="1"/>
            <p:nvPr/>
          </p:nvSpPr>
          <p:spPr>
            <a:xfrm>
              <a:off x="6446145" y="878697"/>
              <a:ext cx="449153" cy="132104"/>
            </a:xfrm>
            <a:prstGeom prst="rect">
              <a:avLst/>
            </a:prstGeom>
            <a:noFill/>
          </p:spPr>
          <p:txBody>
            <a:bodyPr wrap="none" rtlCol="0">
              <a:spAutoFit/>
            </a:bodyPr>
            <a:lstStyle/>
            <a:p>
              <a:pPr algn="l" eaLnBrk="1" fontAlgn="auto" hangingPunct="1">
                <a:lnSpc>
                  <a:spcPct val="100000"/>
                </a:lnSpc>
                <a:spcBef>
                  <a:spcPts val="0"/>
                </a:spcBef>
                <a:spcAft>
                  <a:spcPts val="0"/>
                </a:spcAft>
                <a:buClrTx/>
              </a:pPr>
              <a:r>
                <a:rPr lang="en-US" sz="1200" b="0" dirty="0" smtClean="0">
                  <a:solidFill>
                    <a:prstClr val="black"/>
                  </a:solidFill>
                  <a:latin typeface="Calibri"/>
                </a:rPr>
                <a:t>DNS Servers</a:t>
              </a:r>
              <a:endParaRPr lang="en-US" sz="1200" b="0" dirty="0">
                <a:solidFill>
                  <a:prstClr val="black"/>
                </a:solidFill>
                <a:latin typeface="Calibri"/>
              </a:endParaRPr>
            </a:p>
          </p:txBody>
        </p:sp>
        <p:sp>
          <p:nvSpPr>
            <p:cNvPr id="34" name="TextBox 33"/>
            <p:cNvSpPr txBox="1"/>
            <p:nvPr/>
          </p:nvSpPr>
          <p:spPr>
            <a:xfrm>
              <a:off x="6450095" y="1031097"/>
              <a:ext cx="656789" cy="132104"/>
            </a:xfrm>
            <a:prstGeom prst="rect">
              <a:avLst/>
            </a:prstGeom>
            <a:noFill/>
          </p:spPr>
          <p:txBody>
            <a:bodyPr wrap="none" rtlCol="0">
              <a:spAutoFit/>
            </a:bodyPr>
            <a:lstStyle/>
            <a:p>
              <a:pPr algn="l" eaLnBrk="1" fontAlgn="auto" hangingPunct="1">
                <a:lnSpc>
                  <a:spcPct val="100000"/>
                </a:lnSpc>
                <a:spcBef>
                  <a:spcPts val="0"/>
                </a:spcBef>
                <a:spcAft>
                  <a:spcPts val="0"/>
                </a:spcAft>
                <a:buClrTx/>
              </a:pPr>
              <a:r>
                <a:rPr lang="en-US" sz="1200" b="0" dirty="0" smtClean="0">
                  <a:solidFill>
                    <a:prstClr val="black"/>
                  </a:solidFill>
                  <a:latin typeface="Calibri"/>
                </a:rPr>
                <a:t>Windows Desktops</a:t>
              </a:r>
              <a:endParaRPr lang="en-US" sz="1200" b="0" dirty="0">
                <a:solidFill>
                  <a:prstClr val="black"/>
                </a:solidFill>
                <a:latin typeface="Calibri"/>
              </a:endParaRPr>
            </a:p>
          </p:txBody>
        </p:sp>
      </p:grpSp>
    </p:spTree>
    <p:extLst>
      <p:ext uri="{BB962C8B-B14F-4D97-AF65-F5344CB8AC3E}">
        <p14:creationId xmlns:p14="http://schemas.microsoft.com/office/powerpoint/2010/main" val="146870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Operational Issues with Clustering</a:t>
            </a:r>
            <a:endParaRPr lang="en-US" dirty="0"/>
          </a:p>
        </p:txBody>
      </p:sp>
      <p:sp>
        <p:nvSpPr>
          <p:cNvPr id="3" name="Content Placeholder 2"/>
          <p:cNvSpPr>
            <a:spLocks noGrp="1"/>
          </p:cNvSpPr>
          <p:nvPr>
            <p:ph idx="1"/>
          </p:nvPr>
        </p:nvSpPr>
        <p:spPr/>
        <p:txBody>
          <a:bodyPr/>
          <a:lstStyle/>
          <a:p>
            <a:r>
              <a:rPr lang="en-US" dirty="0" smtClean="0"/>
              <a:t>Correct selection of features and distances</a:t>
            </a:r>
          </a:p>
          <a:p>
            <a:pPr lvl="1"/>
            <a:r>
              <a:rPr lang="en-US" dirty="0" smtClean="0"/>
              <a:t>We want to differentiate groups of interest</a:t>
            </a:r>
          </a:p>
          <a:p>
            <a:r>
              <a:rPr lang="en-US" dirty="0" smtClean="0"/>
              <a:t>Selecting the number of clusters on an arbitrary network</a:t>
            </a:r>
          </a:p>
          <a:p>
            <a:r>
              <a:rPr lang="en-US" dirty="0" smtClean="0"/>
              <a:t>Need an external frame of reference</a:t>
            </a:r>
            <a:endParaRPr lang="en-US" dirty="0"/>
          </a:p>
          <a:p>
            <a:pPr lvl="1"/>
            <a:r>
              <a:rPr lang="en-US" dirty="0" smtClean="0"/>
              <a:t>External labels</a:t>
            </a:r>
          </a:p>
        </p:txBody>
      </p:sp>
      <p:sp>
        <p:nvSpPr>
          <p:cNvPr id="4" name="Slide Number Placeholder 3"/>
          <p:cNvSpPr>
            <a:spLocks noGrp="1"/>
          </p:cNvSpPr>
          <p:nvPr>
            <p:ph type="sldNum" sz="quarter" idx="12"/>
          </p:nvPr>
        </p:nvSpPr>
        <p:spPr/>
        <p:txBody>
          <a:bodyPr/>
          <a:lstStyle/>
          <a:p>
            <a:fld id="{532C47AA-A02F-47C8-A6EF-625EFE8A0434}" type="slidenum">
              <a:rPr lang="en-US" smtClean="0"/>
              <a:t>119</a:t>
            </a:fld>
            <a:endParaRPr lang="en-US"/>
          </a:p>
        </p:txBody>
      </p:sp>
    </p:spTree>
    <p:extLst>
      <p:ext uri="{BB962C8B-B14F-4D97-AF65-F5344CB8AC3E}">
        <p14:creationId xmlns:p14="http://schemas.microsoft.com/office/powerpoint/2010/main" val="394467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Netflow</a:t>
            </a:r>
            <a:r>
              <a:rPr lang="en-US" dirty="0" smtClean="0"/>
              <a:t> Versions</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12</a:t>
            </a:fld>
            <a:endParaRPr lang="en-US" dirty="0"/>
          </a:p>
        </p:txBody>
      </p:sp>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1428" t="42429" r="4286" b="26286"/>
          <a:stretch/>
        </p:blipFill>
        <p:spPr bwMode="auto">
          <a:xfrm>
            <a:off x="685800" y="1295400"/>
            <a:ext cx="781624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5715000"/>
            <a:ext cx="7391400" cy="461665"/>
          </a:xfrm>
          <a:prstGeom prst="rect">
            <a:avLst/>
          </a:prstGeom>
          <a:noFill/>
        </p:spPr>
        <p:txBody>
          <a:bodyPr wrap="square" rtlCol="0">
            <a:spAutoFit/>
          </a:bodyPr>
          <a:lstStyle/>
          <a:p>
            <a:pPr algn="ctr"/>
            <a:r>
              <a:rPr lang="en-US" sz="2400" b="1" dirty="0" smtClean="0"/>
              <a:t>We really only care about v5 and v10 (IPFIX)</a:t>
            </a:r>
            <a:endParaRPr lang="en-US" sz="2400" b="1" dirty="0"/>
          </a:p>
        </p:txBody>
      </p:sp>
      <p:sp>
        <p:nvSpPr>
          <p:cNvPr id="7" name="Rectangle 6"/>
          <p:cNvSpPr/>
          <p:nvPr/>
        </p:nvSpPr>
        <p:spPr>
          <a:xfrm>
            <a:off x="31668" y="6168197"/>
            <a:ext cx="6524543" cy="646331"/>
          </a:xfrm>
          <a:prstGeom prst="rect">
            <a:avLst/>
          </a:prstGeom>
        </p:spPr>
        <p:txBody>
          <a:bodyPr wrap="none">
            <a:spAutoFit/>
          </a:bodyPr>
          <a:lstStyle/>
          <a:p>
            <a:r>
              <a:rPr lang="en-US" dirty="0">
                <a:hlinkClick r:id="rId5"/>
              </a:rPr>
              <a:t>http://</a:t>
            </a:r>
            <a:r>
              <a:rPr lang="en-US" dirty="0" smtClean="0">
                <a:hlinkClick r:id="rId5"/>
              </a:rPr>
              <a:t>en.wikipedia.org/wiki/NetFlow#NetFlow_Versions</a:t>
            </a:r>
            <a:endParaRPr lang="en-US" dirty="0" smtClean="0"/>
          </a:p>
          <a:p>
            <a:r>
              <a:rPr lang="en-US" dirty="0">
                <a:hlinkClick r:id="rId6"/>
              </a:rPr>
              <a:t>http://datatracker.ietf.org/wg/ipfix/charter</a:t>
            </a:r>
            <a:r>
              <a:rPr lang="en-US" dirty="0" smtClean="0">
                <a:hlinkClick r:id="rId6"/>
              </a:rPr>
              <a:t>/</a:t>
            </a:r>
            <a:endParaRPr lang="en-US" dirty="0" smtClean="0"/>
          </a:p>
        </p:txBody>
      </p:sp>
    </p:spTree>
    <p:extLst>
      <p:ext uri="{BB962C8B-B14F-4D97-AF65-F5344CB8AC3E}">
        <p14:creationId xmlns:p14="http://schemas.microsoft.com/office/powerpoint/2010/main" val="224009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Darkspace</a:t>
            </a:r>
            <a:r>
              <a:rPr lang="en-US" dirty="0" smtClean="0"/>
              <a:t> Monitoring</a:t>
            </a:r>
            <a:endParaRPr lang="en-US" dirty="0"/>
          </a:p>
        </p:txBody>
      </p:sp>
      <p:sp>
        <p:nvSpPr>
          <p:cNvPr id="3" name="Content Placeholder 2"/>
          <p:cNvSpPr>
            <a:spLocks noGrp="1"/>
          </p:cNvSpPr>
          <p:nvPr>
            <p:ph idx="1"/>
          </p:nvPr>
        </p:nvSpPr>
        <p:spPr/>
        <p:txBody>
          <a:bodyPr>
            <a:normAutofit/>
          </a:bodyPr>
          <a:lstStyle/>
          <a:p>
            <a:r>
              <a:rPr lang="en-US" dirty="0" err="1" smtClean="0"/>
              <a:t>Darkspace</a:t>
            </a:r>
            <a:r>
              <a:rPr lang="en-US" dirty="0" smtClean="0"/>
              <a:t>: routable IP address space with no hosts attached</a:t>
            </a:r>
          </a:p>
          <a:p>
            <a:r>
              <a:rPr lang="en-US" dirty="0" smtClean="0"/>
              <a:t>By definition, traffic to </a:t>
            </a:r>
            <a:r>
              <a:rPr lang="en-US" dirty="0" err="1" smtClean="0"/>
              <a:t>darkspace</a:t>
            </a:r>
            <a:r>
              <a:rPr lang="en-US" dirty="0" smtClean="0"/>
              <a:t> is unsolicited</a:t>
            </a:r>
          </a:p>
          <a:p>
            <a:r>
              <a:rPr lang="en-US" dirty="0" err="1" smtClean="0"/>
              <a:t>Darkspace</a:t>
            </a:r>
            <a:r>
              <a:rPr lang="en-US" dirty="0" smtClean="0"/>
              <a:t> traffic contains</a:t>
            </a:r>
          </a:p>
          <a:p>
            <a:pPr lvl="1"/>
            <a:r>
              <a:rPr lang="en-US" dirty="0"/>
              <a:t>Misconfigurations</a:t>
            </a:r>
            <a:endParaRPr lang="en-US" dirty="0" smtClean="0"/>
          </a:p>
          <a:p>
            <a:pPr lvl="1"/>
            <a:r>
              <a:rPr lang="en-US" dirty="0" smtClean="0"/>
              <a:t>Reconnaissance</a:t>
            </a:r>
          </a:p>
          <a:p>
            <a:pPr lvl="1"/>
            <a:r>
              <a:rPr lang="en-US" dirty="0" smtClean="0"/>
              <a:t>Backscatter (from scanning or </a:t>
            </a:r>
            <a:r>
              <a:rPr lang="en-US" dirty="0" err="1" smtClean="0"/>
              <a:t>DoS</a:t>
            </a:r>
            <a:r>
              <a:rPr lang="en-US" dirty="0" smtClean="0"/>
              <a:t> attacks)</a:t>
            </a:r>
          </a:p>
          <a:p>
            <a:pPr lvl="1"/>
            <a:r>
              <a:rPr lang="en-US" dirty="0" smtClean="0"/>
              <a:t>Automated worm/virus spreading</a:t>
            </a:r>
          </a:p>
          <a:p>
            <a:pPr lvl="1"/>
            <a:endParaRPr lang="en-US" dirty="0" smtClean="0"/>
          </a:p>
        </p:txBody>
      </p:sp>
      <p:sp>
        <p:nvSpPr>
          <p:cNvPr id="4" name="Slide Number Placeholder 3"/>
          <p:cNvSpPr>
            <a:spLocks noGrp="1"/>
          </p:cNvSpPr>
          <p:nvPr>
            <p:ph type="sldNum" sz="quarter" idx="12"/>
          </p:nvPr>
        </p:nvSpPr>
        <p:spPr/>
        <p:txBody>
          <a:bodyPr/>
          <a:lstStyle/>
          <a:p>
            <a:fld id="{532C47AA-A02F-47C8-A6EF-625EFE8A0434}" type="slidenum">
              <a:rPr lang="en-US" smtClean="0"/>
              <a:t>120</a:t>
            </a:fld>
            <a:endParaRPr lang="en-US"/>
          </a:p>
        </p:txBody>
      </p:sp>
    </p:spTree>
    <p:extLst>
      <p:ext uri="{BB962C8B-B14F-4D97-AF65-F5344CB8AC3E}">
        <p14:creationId xmlns:p14="http://schemas.microsoft.com/office/powerpoint/2010/main" val="107522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Darkspace</a:t>
            </a:r>
            <a:r>
              <a:rPr lang="en-US" dirty="0" smtClean="0"/>
              <a:t> Monitoring</a:t>
            </a:r>
            <a:endParaRPr lang="en-US" dirty="0"/>
          </a:p>
        </p:txBody>
      </p:sp>
      <p:sp>
        <p:nvSpPr>
          <p:cNvPr id="3" name="Content Placeholder 2"/>
          <p:cNvSpPr>
            <a:spLocks noGrp="1"/>
          </p:cNvSpPr>
          <p:nvPr>
            <p:ph idx="1"/>
          </p:nvPr>
        </p:nvSpPr>
        <p:spPr/>
        <p:txBody>
          <a:bodyPr/>
          <a:lstStyle/>
          <a:p>
            <a:r>
              <a:rPr lang="en-US" dirty="0" smtClean="0"/>
              <a:t>If you’ve got </a:t>
            </a:r>
            <a:r>
              <a:rPr lang="en-US" dirty="0" err="1" smtClean="0"/>
              <a:t>darkspace</a:t>
            </a:r>
            <a:r>
              <a:rPr lang="en-US" dirty="0" smtClean="0"/>
              <a:t> on your network (the </a:t>
            </a:r>
            <a:r>
              <a:rPr lang="en-US" dirty="0" err="1" smtClean="0"/>
              <a:t>DoD</a:t>
            </a:r>
            <a:r>
              <a:rPr lang="en-US" dirty="0" smtClean="0"/>
              <a:t> has plenty), keep an eye on it</a:t>
            </a:r>
          </a:p>
          <a:p>
            <a:r>
              <a:rPr lang="it-IT" i="1" dirty="0" smtClean="0"/>
              <a:t>Entropy in IP Darkspace Data</a:t>
            </a:r>
            <a:r>
              <a:rPr lang="en-US" i="1" dirty="0" smtClean="0"/>
              <a:t> </a:t>
            </a:r>
            <a:r>
              <a:rPr lang="en-US" dirty="0" smtClean="0"/>
              <a:t>by </a:t>
            </a:r>
            <a:r>
              <a:rPr lang="en-US" dirty="0" err="1" smtClean="0"/>
              <a:t>Tanja</a:t>
            </a:r>
            <a:r>
              <a:rPr lang="en-US" dirty="0" smtClean="0"/>
              <a:t> </a:t>
            </a:r>
            <a:r>
              <a:rPr lang="en-US" dirty="0" err="1" smtClean="0"/>
              <a:t>Zseby</a:t>
            </a:r>
            <a:r>
              <a:rPr lang="en-US" dirty="0" smtClean="0"/>
              <a:t>, </a:t>
            </a:r>
            <a:r>
              <a:rPr lang="en-US" dirty="0" err="1" smtClean="0"/>
              <a:t>FloCon</a:t>
            </a:r>
            <a:r>
              <a:rPr lang="en-US" dirty="0" smtClean="0"/>
              <a:t> 2012</a:t>
            </a:r>
          </a:p>
          <a:p>
            <a:pPr lvl="1"/>
            <a:r>
              <a:rPr lang="en-US" dirty="0" smtClean="0"/>
              <a:t>Work tracks distribution of entropy in {sip, dip, sport, </a:t>
            </a:r>
            <a:r>
              <a:rPr lang="en-US" dirty="0" err="1" smtClean="0"/>
              <a:t>dport</a:t>
            </a:r>
            <a:r>
              <a:rPr lang="en-US" dirty="0" smtClean="0"/>
              <a:t>} and characterizes common events</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121</a:t>
            </a:fld>
            <a:endParaRPr lang="en-US" dirty="0"/>
          </a:p>
        </p:txBody>
      </p:sp>
    </p:spTree>
    <p:extLst>
      <p:ext uri="{BB962C8B-B14F-4D97-AF65-F5344CB8AC3E}">
        <p14:creationId xmlns:p14="http://schemas.microsoft.com/office/powerpoint/2010/main" val="177052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Volumetric Analysis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Top sources and sinks</a:t>
            </a:r>
          </a:p>
          <a:p>
            <a:r>
              <a:rPr lang="en-US" dirty="0" smtClean="0"/>
              <a:t>Ratio of sent/received data</a:t>
            </a:r>
          </a:p>
          <a:p>
            <a:r>
              <a:rPr lang="en-US" dirty="0" smtClean="0"/>
              <a:t>Dips contacted per sip</a:t>
            </a:r>
          </a:p>
          <a:p>
            <a:r>
              <a:rPr lang="en-US" dirty="0" smtClean="0"/>
              <a:t>Examine rates of change</a:t>
            </a:r>
          </a:p>
          <a:p>
            <a:r>
              <a:rPr lang="en-US" dirty="0" smtClean="0"/>
              <a:t>Consider ways to partition the data</a:t>
            </a:r>
          </a:p>
          <a:p>
            <a:pPr lvl="1"/>
            <a:r>
              <a:rPr lang="en-US" dirty="0" smtClean="0"/>
              <a:t>Sip</a:t>
            </a:r>
          </a:p>
          <a:p>
            <a:pPr lvl="1"/>
            <a:r>
              <a:rPr lang="en-US" dirty="0" smtClean="0"/>
              <a:t>Dip</a:t>
            </a:r>
          </a:p>
          <a:p>
            <a:pPr lvl="1"/>
            <a:r>
              <a:rPr lang="en-US" dirty="0" smtClean="0"/>
              <a:t>Server</a:t>
            </a:r>
            <a:r>
              <a:rPr lang="en-US" dirty="0"/>
              <a:t> </a:t>
            </a:r>
            <a:r>
              <a:rPr lang="en-US" dirty="0" smtClean="0"/>
              <a:t>(individual server or server type)</a:t>
            </a:r>
          </a:p>
          <a:p>
            <a:pPr lvl="1"/>
            <a:r>
              <a:rPr lang="en-US" dirty="0" smtClean="0"/>
              <a:t>User</a:t>
            </a:r>
          </a:p>
          <a:p>
            <a:pPr lvl="1"/>
            <a:r>
              <a:rPr lang="en-US" dirty="0" smtClean="0"/>
              <a:t>Protocol (layer: 2, 3, 4, or 7)</a:t>
            </a:r>
          </a:p>
        </p:txBody>
      </p:sp>
      <p:sp>
        <p:nvSpPr>
          <p:cNvPr id="4" name="Slide Number Placeholder 3"/>
          <p:cNvSpPr>
            <a:spLocks noGrp="1"/>
          </p:cNvSpPr>
          <p:nvPr>
            <p:ph type="sldNum" sz="quarter" idx="12"/>
          </p:nvPr>
        </p:nvSpPr>
        <p:spPr/>
        <p:txBody>
          <a:bodyPr/>
          <a:lstStyle/>
          <a:p>
            <a:fld id="{532C47AA-A02F-47C8-A6EF-625EFE8A0434}" type="slidenum">
              <a:rPr lang="en-US" smtClean="0"/>
              <a:t>122</a:t>
            </a:fld>
            <a:endParaRPr lang="en-US" dirty="0"/>
          </a:p>
        </p:txBody>
      </p:sp>
    </p:spTree>
    <p:extLst>
      <p:ext uri="{BB962C8B-B14F-4D97-AF65-F5344CB8AC3E}">
        <p14:creationId xmlns:p14="http://schemas.microsoft.com/office/powerpoint/2010/main" val="273787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Unproxied</a:t>
            </a:r>
            <a:r>
              <a:rPr lang="en-US" dirty="0" smtClean="0"/>
              <a:t> Connections</a:t>
            </a:r>
            <a:endParaRPr lang="en-US" dirty="0"/>
          </a:p>
        </p:txBody>
      </p:sp>
      <p:sp>
        <p:nvSpPr>
          <p:cNvPr id="3" name="Content Placeholder 2"/>
          <p:cNvSpPr>
            <a:spLocks noGrp="1"/>
          </p:cNvSpPr>
          <p:nvPr>
            <p:ph idx="1"/>
          </p:nvPr>
        </p:nvSpPr>
        <p:spPr>
          <a:xfrm>
            <a:off x="457200" y="1481328"/>
            <a:ext cx="8229600" cy="4538472"/>
          </a:xfrm>
        </p:spPr>
        <p:txBody>
          <a:bodyPr>
            <a:normAutofit/>
          </a:bodyPr>
          <a:lstStyle/>
          <a:p>
            <a:r>
              <a:rPr lang="en-US" dirty="0" smtClean="0"/>
              <a:t>Connections bypassing the proxy are not being inspected or logged</a:t>
            </a:r>
            <a:endParaRPr lang="en-US" dirty="0"/>
          </a:p>
          <a:p>
            <a:r>
              <a:rPr lang="en-US" dirty="0" smtClean="0"/>
              <a:t>MITRE’s firewall has open ports:</a:t>
            </a:r>
          </a:p>
        </p:txBody>
      </p:sp>
      <p:sp>
        <p:nvSpPr>
          <p:cNvPr id="4" name="Slide Number Placeholder 3"/>
          <p:cNvSpPr>
            <a:spLocks noGrp="1"/>
          </p:cNvSpPr>
          <p:nvPr>
            <p:ph type="sldNum" sz="quarter" idx="12"/>
          </p:nvPr>
        </p:nvSpPr>
        <p:spPr/>
        <p:txBody>
          <a:bodyPr/>
          <a:lstStyle/>
          <a:p>
            <a:fld id="{532C47AA-A02F-47C8-A6EF-625EFE8A0434}" type="slidenum">
              <a:rPr lang="en-US" smtClean="0"/>
              <a:t>123</a:t>
            </a:fld>
            <a:endParaRPr lang="en-US" dirty="0"/>
          </a:p>
        </p:txBody>
      </p:sp>
      <p:sp>
        <p:nvSpPr>
          <p:cNvPr id="6" name="Rectangle 5"/>
          <p:cNvSpPr/>
          <p:nvPr/>
        </p:nvSpPr>
        <p:spPr>
          <a:xfrm>
            <a:off x="762000" y="3206339"/>
            <a:ext cx="7696200" cy="2737262"/>
          </a:xfrm>
          <a:prstGeom prst="rect">
            <a:avLst/>
          </a:prstGeom>
        </p:spPr>
        <p:txBody>
          <a:bodyPr wrap="square" numCol="2">
            <a:spAutoFit/>
          </a:bodyPr>
          <a:lstStyle/>
          <a:p>
            <a:pPr marL="342900" indent="-342900">
              <a:buFont typeface="Arial" pitchFamily="34" charset="0"/>
              <a:buChar char="•"/>
            </a:pPr>
            <a:r>
              <a:rPr lang="en-US" sz="2400" dirty="0"/>
              <a:t>21 FTP</a:t>
            </a:r>
          </a:p>
          <a:p>
            <a:pPr marL="342900" indent="-342900">
              <a:buFont typeface="Arial" pitchFamily="34" charset="0"/>
              <a:buChar char="•"/>
            </a:pPr>
            <a:r>
              <a:rPr lang="en-US" sz="2400" dirty="0"/>
              <a:t>22 SSH</a:t>
            </a:r>
          </a:p>
          <a:p>
            <a:pPr marL="342900" indent="-342900">
              <a:buFont typeface="Arial" pitchFamily="34" charset="0"/>
              <a:buChar char="•"/>
            </a:pPr>
            <a:r>
              <a:rPr lang="en-US" sz="2400" dirty="0"/>
              <a:t>23 Telnet</a:t>
            </a:r>
          </a:p>
          <a:p>
            <a:pPr marL="342900" indent="-342900">
              <a:buFont typeface="Arial" pitchFamily="34" charset="0"/>
              <a:buChar char="•"/>
            </a:pPr>
            <a:r>
              <a:rPr lang="en-US" sz="2400" dirty="0"/>
              <a:t>119 </a:t>
            </a:r>
            <a:r>
              <a:rPr lang="en-US" sz="2400" dirty="0" smtClean="0"/>
              <a:t>NNTP</a:t>
            </a:r>
          </a:p>
          <a:p>
            <a:pPr marL="342900" indent="-342900">
              <a:buFont typeface="Arial" pitchFamily="34" charset="0"/>
              <a:buChar char="•"/>
            </a:pPr>
            <a:r>
              <a:rPr lang="en-US" sz="2400" dirty="0" smtClean="0"/>
              <a:t>389 </a:t>
            </a:r>
            <a:r>
              <a:rPr lang="en-US" sz="2400" dirty="0"/>
              <a:t>LDAP</a:t>
            </a:r>
          </a:p>
          <a:p>
            <a:pPr marL="342900" indent="-342900">
              <a:spcBef>
                <a:spcPts val="324"/>
              </a:spcBef>
              <a:buFont typeface="Arial" pitchFamily="34" charset="0"/>
              <a:buChar char="•"/>
            </a:pPr>
            <a:r>
              <a:rPr lang="en-US" sz="2300" dirty="0" smtClean="0"/>
              <a:t>554 </a:t>
            </a:r>
            <a:r>
              <a:rPr lang="en-US" sz="2300" dirty="0"/>
              <a:t>RTSP</a:t>
            </a:r>
          </a:p>
          <a:p>
            <a:pPr marL="342900" indent="-342900">
              <a:spcBef>
                <a:spcPts val="324"/>
              </a:spcBef>
              <a:buFont typeface="Arial" pitchFamily="34" charset="0"/>
              <a:buChar char="•"/>
            </a:pPr>
            <a:r>
              <a:rPr lang="en-US" sz="2300" dirty="0"/>
              <a:t>636 LDAP</a:t>
            </a:r>
          </a:p>
          <a:p>
            <a:pPr marL="342900" indent="-342900">
              <a:spcBef>
                <a:spcPts val="324"/>
              </a:spcBef>
              <a:buFont typeface="Arial" pitchFamily="34" charset="0"/>
              <a:buChar char="•"/>
            </a:pPr>
            <a:r>
              <a:rPr lang="en-US" sz="2300" dirty="0"/>
              <a:t>2401 CVS</a:t>
            </a:r>
          </a:p>
          <a:p>
            <a:pPr marL="342900" indent="-342900">
              <a:spcBef>
                <a:spcPts val="324"/>
              </a:spcBef>
              <a:buFont typeface="Arial" pitchFamily="34" charset="0"/>
              <a:buChar char="•"/>
            </a:pPr>
            <a:r>
              <a:rPr lang="en-US" sz="2300" dirty="0"/>
              <a:t>707 Real Audio</a:t>
            </a:r>
          </a:p>
        </p:txBody>
      </p:sp>
    </p:spTree>
    <p:extLst>
      <p:ext uri="{BB962C8B-B14F-4D97-AF65-F5344CB8AC3E}">
        <p14:creationId xmlns:p14="http://schemas.microsoft.com/office/powerpoint/2010/main" val="82508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Anomalies in Netflow</a:t>
            </a:r>
            <a:endParaRPr lang="en-US" dirty="0"/>
          </a:p>
        </p:txBody>
      </p:sp>
      <p:sp>
        <p:nvSpPr>
          <p:cNvPr id="3" name="Content Placeholder 2"/>
          <p:cNvSpPr>
            <a:spLocks noGrp="1"/>
          </p:cNvSpPr>
          <p:nvPr>
            <p:ph idx="1"/>
          </p:nvPr>
        </p:nvSpPr>
        <p:spPr/>
        <p:txBody>
          <a:bodyPr/>
          <a:lstStyle/>
          <a:p>
            <a:r>
              <a:rPr lang="en-US" dirty="0" smtClean="0"/>
              <a:t>Good for finding things that are loud</a:t>
            </a:r>
          </a:p>
          <a:p>
            <a:pPr lvl="1"/>
            <a:r>
              <a:rPr lang="en-US" dirty="0"/>
              <a:t>Outages and </a:t>
            </a:r>
            <a:r>
              <a:rPr lang="en-US" dirty="0" smtClean="0"/>
              <a:t>misconfigurations</a:t>
            </a:r>
          </a:p>
          <a:p>
            <a:pPr lvl="1"/>
            <a:r>
              <a:rPr lang="en-US" dirty="0" smtClean="0"/>
              <a:t>Denial of Service</a:t>
            </a:r>
          </a:p>
          <a:p>
            <a:pPr lvl="1"/>
            <a:r>
              <a:rPr lang="en-US" dirty="0" smtClean="0"/>
              <a:t>Port scanning</a:t>
            </a:r>
          </a:p>
          <a:p>
            <a:pPr lvl="1"/>
            <a:r>
              <a:rPr lang="en-US" dirty="0" smtClean="0"/>
              <a:t>Worms</a:t>
            </a:r>
          </a:p>
          <a:p>
            <a:r>
              <a:rPr lang="en-US" dirty="0" smtClean="0"/>
              <a:t>Mechanisms for discovering this behavior are standard in many commercial tools</a:t>
            </a:r>
          </a:p>
        </p:txBody>
      </p:sp>
      <p:sp>
        <p:nvSpPr>
          <p:cNvPr id="4" name="Slide Number Placeholder 3"/>
          <p:cNvSpPr>
            <a:spLocks noGrp="1"/>
          </p:cNvSpPr>
          <p:nvPr>
            <p:ph type="sldNum" sz="quarter" idx="12"/>
          </p:nvPr>
        </p:nvSpPr>
        <p:spPr/>
        <p:txBody>
          <a:bodyPr/>
          <a:lstStyle/>
          <a:p>
            <a:fld id="{532C47AA-A02F-47C8-A6EF-625EFE8A0434}" type="slidenum">
              <a:rPr lang="en-US" smtClean="0"/>
              <a:t>124</a:t>
            </a:fld>
            <a:endParaRPr lang="en-US"/>
          </a:p>
        </p:txBody>
      </p:sp>
    </p:spTree>
    <p:extLst>
      <p:ext uri="{BB962C8B-B14F-4D97-AF65-F5344CB8AC3E}">
        <p14:creationId xmlns:p14="http://schemas.microsoft.com/office/powerpoint/2010/main" val="127178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Anomalies in Netflow</a:t>
            </a:r>
            <a:endParaRPr lang="en-US" dirty="0"/>
          </a:p>
        </p:txBody>
      </p:sp>
      <p:sp>
        <p:nvSpPr>
          <p:cNvPr id="3" name="Content Placeholder 2"/>
          <p:cNvSpPr>
            <a:spLocks noGrp="1"/>
          </p:cNvSpPr>
          <p:nvPr>
            <p:ph idx="1"/>
          </p:nvPr>
        </p:nvSpPr>
        <p:spPr/>
        <p:txBody>
          <a:bodyPr/>
          <a:lstStyle/>
          <a:p>
            <a:r>
              <a:rPr lang="en-US" dirty="0" smtClean="0"/>
              <a:t>See </a:t>
            </a:r>
            <a:r>
              <a:rPr lang="en-US" i="1" dirty="0" smtClean="0"/>
              <a:t>Mining Anomalies Using Traffic Feature Distributions</a:t>
            </a:r>
            <a:r>
              <a:rPr lang="en-US" dirty="0" smtClean="0"/>
              <a:t> by </a:t>
            </a:r>
            <a:r>
              <a:rPr lang="en-US" dirty="0" err="1" smtClean="0"/>
              <a:t>Lakhina</a:t>
            </a:r>
            <a:r>
              <a:rPr lang="en-US" dirty="0" smtClean="0"/>
              <a:t>, et al.</a:t>
            </a:r>
          </a:p>
          <a:p>
            <a:r>
              <a:rPr lang="en-US" dirty="0" smtClean="0"/>
              <a:t>Look for change in the distribution of packet header fields</a:t>
            </a:r>
          </a:p>
        </p:txBody>
      </p:sp>
      <p:sp>
        <p:nvSpPr>
          <p:cNvPr id="4" name="Slide Number Placeholder 3"/>
          <p:cNvSpPr>
            <a:spLocks noGrp="1"/>
          </p:cNvSpPr>
          <p:nvPr>
            <p:ph type="sldNum" sz="quarter" idx="12"/>
          </p:nvPr>
        </p:nvSpPr>
        <p:spPr/>
        <p:txBody>
          <a:bodyPr/>
          <a:lstStyle/>
          <a:p>
            <a:fld id="{532C47AA-A02F-47C8-A6EF-625EFE8A0434}" type="slidenum">
              <a:rPr lang="en-US" smtClean="0"/>
              <a:t>125</a:t>
            </a:fld>
            <a:endParaRPr lang="en-US"/>
          </a:p>
        </p:txBody>
      </p:sp>
    </p:spTree>
    <p:extLst>
      <p:ext uri="{BB962C8B-B14F-4D97-AF65-F5344CB8AC3E}">
        <p14:creationId xmlns:p14="http://schemas.microsoft.com/office/powerpoint/2010/main" val="112992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Anomalies in Netflow</a:t>
            </a:r>
            <a:endParaRPr lang="en-US" dirty="0"/>
          </a:p>
        </p:txBody>
      </p:sp>
      <p:sp>
        <p:nvSpPr>
          <p:cNvPr id="2" name="Content Placeholder 1"/>
          <p:cNvSpPr>
            <a:spLocks noGrp="1"/>
          </p:cNvSpPr>
          <p:nvPr>
            <p:ph idx="1"/>
          </p:nvPr>
        </p:nvSpPr>
        <p:spPr/>
        <p:txBody>
          <a:bodyPr/>
          <a:lstStyle/>
          <a:p>
            <a:r>
              <a:rPr lang="en-US" dirty="0" smtClean="0"/>
              <a:t>Protocols of interest</a:t>
            </a:r>
          </a:p>
          <a:p>
            <a:pPr lvl="1"/>
            <a:r>
              <a:rPr lang="en-US" dirty="0" smtClean="0"/>
              <a:t>DNS</a:t>
            </a:r>
          </a:p>
          <a:p>
            <a:pPr lvl="1"/>
            <a:r>
              <a:rPr lang="en-US" dirty="0" smtClean="0"/>
              <a:t>NTP</a:t>
            </a:r>
          </a:p>
          <a:p>
            <a:pPr lvl="1"/>
            <a:r>
              <a:rPr lang="en-US" dirty="0" smtClean="0"/>
              <a:t>SMB/CIFS</a:t>
            </a:r>
          </a:p>
          <a:p>
            <a:pPr lvl="1"/>
            <a:r>
              <a:rPr lang="en-US" dirty="0" smtClean="0"/>
              <a:t>SNMP</a:t>
            </a:r>
          </a:p>
          <a:p>
            <a:pPr lvl="1"/>
            <a:r>
              <a:rPr lang="en-US" dirty="0" smtClean="0"/>
              <a:t>LDAP</a:t>
            </a:r>
          </a:p>
          <a:p>
            <a:r>
              <a:rPr lang="en-US" dirty="0" smtClean="0"/>
              <a:t>They tend to be regular</a:t>
            </a:r>
          </a:p>
          <a:p>
            <a:pPr lvl="1"/>
            <a:r>
              <a:rPr lang="en-US" dirty="0" smtClean="0"/>
              <a:t>As opposed to protocols like HTTP</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126</a:t>
            </a:fld>
            <a:endParaRPr lang="en-US"/>
          </a:p>
        </p:txBody>
      </p:sp>
    </p:spTree>
    <p:extLst>
      <p:ext uri="{BB962C8B-B14F-4D97-AF65-F5344CB8AC3E}">
        <p14:creationId xmlns:p14="http://schemas.microsoft.com/office/powerpoint/2010/main" val="99346654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Anomalous DNS Discovery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Use case: tunnel detection (IP over DNS, etc.)</a:t>
            </a:r>
          </a:p>
          <a:p>
            <a:r>
              <a:rPr lang="en-US" dirty="0" smtClean="0"/>
              <a:t>See </a:t>
            </a:r>
            <a:r>
              <a:rPr lang="en-US" i="1" dirty="0" smtClean="0"/>
              <a:t>Detection of DNS Anomalies using Flow Data Analysis</a:t>
            </a:r>
            <a:r>
              <a:rPr lang="en-US" dirty="0" smtClean="0"/>
              <a:t> by </a:t>
            </a:r>
            <a:r>
              <a:rPr lang="en-US" dirty="0" err="1" smtClean="0"/>
              <a:t>Karasaridis</a:t>
            </a:r>
            <a:r>
              <a:rPr lang="en-US" dirty="0" smtClean="0"/>
              <a:t>, et al.</a:t>
            </a:r>
          </a:p>
          <a:p>
            <a:r>
              <a:rPr lang="en-US" dirty="0" smtClean="0"/>
              <a:t>Separate DNS packets into requests, responses and unknown</a:t>
            </a:r>
          </a:p>
          <a:p>
            <a:r>
              <a:rPr lang="en-US" dirty="0" smtClean="0"/>
              <a:t>Calculate histograms over packet size per hour of day</a:t>
            </a:r>
          </a:p>
          <a:p>
            <a:r>
              <a:rPr lang="en-US" dirty="0" smtClean="0"/>
              <a:t>Look for changes in the histogram distribution</a:t>
            </a:r>
          </a:p>
          <a:p>
            <a:r>
              <a:rPr lang="en-US" dirty="0" smtClean="0"/>
              <a:t>Other analytics: HTTP flows not preceded by a DNS request</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127</a:t>
            </a:fld>
            <a:endParaRPr lang="en-US"/>
          </a:p>
        </p:txBody>
      </p:sp>
    </p:spTree>
    <p:extLst>
      <p:ext uri="{BB962C8B-B14F-4D97-AF65-F5344CB8AC3E}">
        <p14:creationId xmlns:p14="http://schemas.microsoft.com/office/powerpoint/2010/main" val="782775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Anomalies in SMB</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128</a:t>
            </a:fld>
            <a:endParaRPr lang="en-US"/>
          </a:p>
        </p:txBody>
      </p:sp>
      <p:pic>
        <p:nvPicPr>
          <p:cNvPr id="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303" y="2349270"/>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634" y="3416068"/>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027" y="3416069"/>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9434" y="3416070"/>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2734" y="410187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834" y="410187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0033" y="410187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1533" y="410187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3527" y="410187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6140" y="410187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a:endCxn id="6" idx="0"/>
          </p:cNvCxnSpPr>
          <p:nvPr/>
        </p:nvCxnSpPr>
        <p:spPr>
          <a:xfrm>
            <a:off x="4341533" y="1517637"/>
            <a:ext cx="1" cy="8316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0" idx="0"/>
          </p:cNvCxnSpPr>
          <p:nvPr/>
        </p:nvCxnSpPr>
        <p:spPr>
          <a:xfrm>
            <a:off x="4341534" y="2882670"/>
            <a:ext cx="0" cy="533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1"/>
            <a:endCxn id="11" idx="0"/>
          </p:cNvCxnSpPr>
          <p:nvPr/>
        </p:nvCxnSpPr>
        <p:spPr>
          <a:xfrm flipH="1">
            <a:off x="3146941" y="2615970"/>
            <a:ext cx="741362" cy="8001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3"/>
            <a:endCxn id="7" idx="0"/>
          </p:cNvCxnSpPr>
          <p:nvPr/>
        </p:nvCxnSpPr>
        <p:spPr>
          <a:xfrm>
            <a:off x="4794765" y="2615970"/>
            <a:ext cx="841376" cy="8000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1" idx="2"/>
            <a:endCxn id="12" idx="0"/>
          </p:cNvCxnSpPr>
          <p:nvPr/>
        </p:nvCxnSpPr>
        <p:spPr>
          <a:xfrm flipH="1">
            <a:off x="2779434" y="3730395"/>
            <a:ext cx="367507" cy="371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2"/>
            <a:endCxn id="13" idx="0"/>
          </p:cNvCxnSpPr>
          <p:nvPr/>
        </p:nvCxnSpPr>
        <p:spPr>
          <a:xfrm>
            <a:off x="3146941" y="3730395"/>
            <a:ext cx="178593" cy="371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2"/>
            <a:endCxn id="14" idx="0"/>
          </p:cNvCxnSpPr>
          <p:nvPr/>
        </p:nvCxnSpPr>
        <p:spPr>
          <a:xfrm flipH="1">
            <a:off x="4036733" y="3730394"/>
            <a:ext cx="304801" cy="3714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0" idx="2"/>
            <a:endCxn id="15" idx="0"/>
          </p:cNvCxnSpPr>
          <p:nvPr/>
        </p:nvCxnSpPr>
        <p:spPr>
          <a:xfrm>
            <a:off x="4341534" y="3730394"/>
            <a:ext cx="266699" cy="3714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 idx="2"/>
            <a:endCxn id="16" idx="0"/>
          </p:cNvCxnSpPr>
          <p:nvPr/>
        </p:nvCxnSpPr>
        <p:spPr>
          <a:xfrm flipH="1">
            <a:off x="5320227" y="3730393"/>
            <a:ext cx="315914" cy="371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7" idx="2"/>
            <a:endCxn id="17" idx="0"/>
          </p:cNvCxnSpPr>
          <p:nvPr/>
        </p:nvCxnSpPr>
        <p:spPr>
          <a:xfrm>
            <a:off x="5636141" y="3730393"/>
            <a:ext cx="266699" cy="371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loud 34"/>
          <p:cNvSpPr/>
          <p:nvPr/>
        </p:nvSpPr>
        <p:spPr>
          <a:xfrm>
            <a:off x="3389033" y="1093138"/>
            <a:ext cx="19050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2761129" y="1479176"/>
            <a:ext cx="1634165" cy="2850777"/>
          </a:xfrm>
          <a:custGeom>
            <a:avLst/>
            <a:gdLst>
              <a:gd name="connsiteX0" fmla="*/ 1407459 w 1634165"/>
              <a:gd name="connsiteY0" fmla="*/ 0 h 2850777"/>
              <a:gd name="connsiteX1" fmla="*/ 1559859 w 1634165"/>
              <a:gd name="connsiteY1" fmla="*/ 1039906 h 2850777"/>
              <a:gd name="connsiteX2" fmla="*/ 367553 w 1634165"/>
              <a:gd name="connsiteY2" fmla="*/ 2052918 h 2850777"/>
              <a:gd name="connsiteX3" fmla="*/ 0 w 1634165"/>
              <a:gd name="connsiteY3" fmla="*/ 2850777 h 2850777"/>
            </a:gdLst>
            <a:ahLst/>
            <a:cxnLst>
              <a:cxn ang="0">
                <a:pos x="connsiteX0" y="connsiteY0"/>
              </a:cxn>
              <a:cxn ang="0">
                <a:pos x="connsiteX1" y="connsiteY1"/>
              </a:cxn>
              <a:cxn ang="0">
                <a:pos x="connsiteX2" y="connsiteY2"/>
              </a:cxn>
              <a:cxn ang="0">
                <a:pos x="connsiteX3" y="connsiteY3"/>
              </a:cxn>
            </a:cxnLst>
            <a:rect l="l" t="t" r="r" b="b"/>
            <a:pathLst>
              <a:path w="1634165" h="2850777">
                <a:moveTo>
                  <a:pt x="1407459" y="0"/>
                </a:moveTo>
                <a:cubicBezTo>
                  <a:pt x="1570318" y="348876"/>
                  <a:pt x="1733177" y="697753"/>
                  <a:pt x="1559859" y="1039906"/>
                </a:cubicBezTo>
                <a:cubicBezTo>
                  <a:pt x="1386541" y="1382059"/>
                  <a:pt x="627529" y="1751106"/>
                  <a:pt x="367553" y="2052918"/>
                </a:cubicBezTo>
                <a:cubicBezTo>
                  <a:pt x="107576" y="2354730"/>
                  <a:pt x="71718" y="2707342"/>
                  <a:pt x="0" y="2850777"/>
                </a:cubicBezTo>
              </a:path>
            </a:pathLst>
          </a:custGeom>
          <a:no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2796988" y="2751568"/>
            <a:ext cx="1810871" cy="1605279"/>
          </a:xfrm>
          <a:custGeom>
            <a:avLst/>
            <a:gdLst>
              <a:gd name="connsiteX0" fmla="*/ 0 w 1810871"/>
              <a:gd name="connsiteY0" fmla="*/ 1596314 h 1605279"/>
              <a:gd name="connsiteX1" fmla="*/ 385483 w 1810871"/>
              <a:gd name="connsiteY1" fmla="*/ 906032 h 1605279"/>
              <a:gd name="connsiteX2" fmla="*/ 1497106 w 1810871"/>
              <a:gd name="connsiteY2" fmla="*/ 597 h 1605279"/>
              <a:gd name="connsiteX3" fmla="*/ 1550894 w 1810871"/>
              <a:gd name="connsiteY3" fmla="*/ 780526 h 1605279"/>
              <a:gd name="connsiteX4" fmla="*/ 1810871 w 1810871"/>
              <a:gd name="connsiteY4" fmla="*/ 1605279 h 160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871" h="1605279">
                <a:moveTo>
                  <a:pt x="0" y="1596314"/>
                </a:moveTo>
                <a:cubicBezTo>
                  <a:pt x="67982" y="1384149"/>
                  <a:pt x="135965" y="1171985"/>
                  <a:pt x="385483" y="906032"/>
                </a:cubicBezTo>
                <a:cubicBezTo>
                  <a:pt x="635001" y="640079"/>
                  <a:pt x="1302871" y="21515"/>
                  <a:pt x="1497106" y="597"/>
                </a:cubicBezTo>
                <a:cubicBezTo>
                  <a:pt x="1691341" y="-20321"/>
                  <a:pt x="1498600" y="513079"/>
                  <a:pt x="1550894" y="780526"/>
                </a:cubicBezTo>
                <a:cubicBezTo>
                  <a:pt x="1603188" y="1047973"/>
                  <a:pt x="1755589" y="1469314"/>
                  <a:pt x="1810871" y="1605279"/>
                </a:cubicBezTo>
              </a:path>
            </a:pathLst>
          </a:custGeom>
          <a:noFill/>
          <a:ln w="38100" cmpd="sng">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857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Anomalies in SMB</a:t>
            </a:r>
            <a:endParaRPr lang="en-US" dirty="0"/>
          </a:p>
        </p:txBody>
      </p:sp>
      <p:sp>
        <p:nvSpPr>
          <p:cNvPr id="3" name="Content Placeholder 2"/>
          <p:cNvSpPr>
            <a:spLocks noGrp="1"/>
          </p:cNvSpPr>
          <p:nvPr>
            <p:ph idx="1"/>
          </p:nvPr>
        </p:nvSpPr>
        <p:spPr/>
        <p:txBody>
          <a:bodyPr>
            <a:normAutofit/>
          </a:bodyPr>
          <a:lstStyle/>
          <a:p>
            <a:pPr>
              <a:buClr>
                <a:srgbClr val="2DA2BF"/>
              </a:buClr>
            </a:pPr>
            <a:r>
              <a:rPr lang="en-US" dirty="0"/>
              <a:t>Use case: lateral movement between Windows </a:t>
            </a:r>
            <a:r>
              <a:rPr lang="en-US" dirty="0" smtClean="0"/>
              <a:t>workstations</a:t>
            </a:r>
            <a:endParaRPr lang="en-US" dirty="0" smtClean="0">
              <a:solidFill>
                <a:prstClr val="black"/>
              </a:solidFill>
            </a:endParaRPr>
          </a:p>
          <a:p>
            <a:pPr lvl="0">
              <a:buClr>
                <a:srgbClr val="2DA2BF"/>
              </a:buClr>
            </a:pPr>
            <a:r>
              <a:rPr lang="en-US" dirty="0" smtClean="0">
                <a:solidFill>
                  <a:prstClr val="black"/>
                </a:solidFill>
              </a:rPr>
              <a:t>TTP</a:t>
            </a:r>
            <a:r>
              <a:rPr lang="en-US" dirty="0">
                <a:solidFill>
                  <a:prstClr val="black"/>
                </a:solidFill>
              </a:rPr>
              <a:t>: </a:t>
            </a:r>
            <a:r>
              <a:rPr lang="en-US" i="1" dirty="0" smtClean="0">
                <a:solidFill>
                  <a:prstClr val="black"/>
                </a:solidFill>
              </a:rPr>
              <a:t>net use</a:t>
            </a:r>
            <a:r>
              <a:rPr lang="en-US" dirty="0">
                <a:solidFill>
                  <a:prstClr val="black"/>
                </a:solidFill>
              </a:rPr>
              <a:t>, </a:t>
            </a:r>
            <a:r>
              <a:rPr lang="en-US" i="1" dirty="0" err="1">
                <a:solidFill>
                  <a:prstClr val="black"/>
                </a:solidFill>
              </a:rPr>
              <a:t>xcopy</a:t>
            </a:r>
            <a:r>
              <a:rPr lang="en-US" dirty="0">
                <a:solidFill>
                  <a:prstClr val="black"/>
                </a:solidFill>
              </a:rPr>
              <a:t>, and </a:t>
            </a:r>
            <a:r>
              <a:rPr lang="en-US" i="1" dirty="0">
                <a:solidFill>
                  <a:prstClr val="black"/>
                </a:solidFill>
              </a:rPr>
              <a:t>at</a:t>
            </a:r>
            <a:r>
              <a:rPr lang="en-US" dirty="0">
                <a:solidFill>
                  <a:prstClr val="black"/>
                </a:solidFill>
              </a:rPr>
              <a:t> commands</a:t>
            </a:r>
          </a:p>
          <a:p>
            <a:pPr lvl="0">
              <a:buClr>
                <a:srgbClr val="2DA2BF"/>
              </a:buClr>
            </a:pPr>
            <a:r>
              <a:rPr lang="en-US" dirty="0">
                <a:solidFill>
                  <a:prstClr val="black"/>
                </a:solidFill>
              </a:rPr>
              <a:t>The commands are multiplexed over a single TCP session</a:t>
            </a:r>
          </a:p>
          <a:p>
            <a:pPr lvl="1">
              <a:buClr>
                <a:srgbClr val="2DA2BF"/>
              </a:buClr>
            </a:pPr>
            <a:r>
              <a:rPr lang="en-US" dirty="0">
                <a:solidFill>
                  <a:prstClr val="black"/>
                </a:solidFill>
              </a:rPr>
              <a:t>Result: large duration and byte </a:t>
            </a:r>
            <a:r>
              <a:rPr lang="en-US" dirty="0" smtClean="0">
                <a:solidFill>
                  <a:prstClr val="black"/>
                </a:solidFill>
              </a:rPr>
              <a:t>count</a:t>
            </a:r>
          </a:p>
          <a:p>
            <a:pPr>
              <a:buClr>
                <a:srgbClr val="2DA2BF"/>
              </a:buClr>
            </a:pPr>
            <a:r>
              <a:rPr lang="en-US" dirty="0" smtClean="0"/>
              <a:t>Caveat: You need sensors placed to see this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129</a:t>
            </a:fld>
            <a:endParaRPr lang="en-US" dirty="0"/>
          </a:p>
        </p:txBody>
      </p:sp>
    </p:spTree>
    <p:extLst>
      <p:ext uri="{BB962C8B-B14F-4D97-AF65-F5344CB8AC3E}">
        <p14:creationId xmlns:p14="http://schemas.microsoft.com/office/powerpoint/2010/main" val="120974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Connection Example</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13</a:t>
            </a:fld>
            <a:endParaRPr lang="en-US"/>
          </a:p>
        </p:txBody>
      </p:sp>
      <p:pic>
        <p:nvPicPr>
          <p:cNvPr id="6"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678894"/>
            <a:ext cx="92719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78894"/>
            <a:ext cx="92719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2070196" y="1823477"/>
            <a:ext cx="4559204" cy="369332"/>
            <a:chOff x="2070196" y="1823477"/>
            <a:chExt cx="4559204" cy="369332"/>
          </a:xfrm>
        </p:grpSpPr>
        <p:sp>
          <p:nvSpPr>
            <p:cNvPr id="13" name="TextBox 12"/>
            <p:cNvSpPr txBox="1"/>
            <p:nvPr/>
          </p:nvSpPr>
          <p:spPr>
            <a:xfrm>
              <a:off x="2070196" y="1823477"/>
              <a:ext cx="4559204" cy="369332"/>
            </a:xfrm>
            <a:prstGeom prst="rect">
              <a:avLst/>
            </a:prstGeom>
            <a:noFill/>
          </p:spPr>
          <p:txBody>
            <a:bodyPr wrap="square" rtlCol="0">
              <a:spAutoFit/>
            </a:bodyPr>
            <a:lstStyle/>
            <a:p>
              <a:pPr algn="ctr"/>
              <a:r>
                <a:rPr lang="en-US" dirty="0" smtClean="0"/>
                <a:t>SYN</a:t>
              </a:r>
            </a:p>
          </p:txBody>
        </p:sp>
        <p:cxnSp>
          <p:nvCxnSpPr>
            <p:cNvPr id="10" name="Straight Arrow Connector 9"/>
            <p:cNvCxnSpPr>
              <a:stCxn id="6" idx="3"/>
              <a:endCxn id="8" idx="1"/>
            </p:cNvCxnSpPr>
            <p:nvPr/>
          </p:nvCxnSpPr>
          <p:spPr>
            <a:xfrm>
              <a:off x="2070196" y="2097994"/>
              <a:ext cx="455920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820165" y="1328935"/>
            <a:ext cx="1572866" cy="369332"/>
          </a:xfrm>
          <a:prstGeom prst="rect">
            <a:avLst/>
          </a:prstGeom>
        </p:spPr>
        <p:txBody>
          <a:bodyPr wrap="none">
            <a:spAutoFit/>
          </a:bodyPr>
          <a:lstStyle/>
          <a:p>
            <a:r>
              <a:rPr lang="en-US" dirty="0"/>
              <a:t>192.168.1.1</a:t>
            </a:r>
          </a:p>
        </p:txBody>
      </p:sp>
      <p:sp>
        <p:nvSpPr>
          <p:cNvPr id="15" name="Rectangle 14"/>
          <p:cNvSpPr/>
          <p:nvPr/>
        </p:nvSpPr>
        <p:spPr>
          <a:xfrm>
            <a:off x="6306565" y="1288319"/>
            <a:ext cx="1572866" cy="369332"/>
          </a:xfrm>
          <a:prstGeom prst="rect">
            <a:avLst/>
          </a:prstGeom>
        </p:spPr>
        <p:txBody>
          <a:bodyPr wrap="none">
            <a:spAutoFit/>
          </a:bodyPr>
          <a:lstStyle/>
          <a:p>
            <a:r>
              <a:rPr lang="en-US" dirty="0"/>
              <a:t>192.168.1.2</a:t>
            </a:r>
          </a:p>
        </p:txBody>
      </p:sp>
      <p:grpSp>
        <p:nvGrpSpPr>
          <p:cNvPr id="3" name="Group 2"/>
          <p:cNvGrpSpPr/>
          <p:nvPr/>
        </p:nvGrpSpPr>
        <p:grpSpPr>
          <a:xfrm>
            <a:off x="2067613" y="2340756"/>
            <a:ext cx="4563079" cy="369332"/>
            <a:chOff x="2067613" y="2340756"/>
            <a:chExt cx="4563079" cy="369332"/>
          </a:xfrm>
        </p:grpSpPr>
        <p:cxnSp>
          <p:nvCxnSpPr>
            <p:cNvPr id="16" name="Straight Arrow Connector 15"/>
            <p:cNvCxnSpPr/>
            <p:nvPr/>
          </p:nvCxnSpPr>
          <p:spPr>
            <a:xfrm>
              <a:off x="2071488" y="2619725"/>
              <a:ext cx="4559204" cy="0"/>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67613" y="2340756"/>
              <a:ext cx="4559204" cy="369332"/>
            </a:xfrm>
            <a:prstGeom prst="rect">
              <a:avLst/>
            </a:prstGeom>
            <a:noFill/>
          </p:spPr>
          <p:txBody>
            <a:bodyPr wrap="square" rtlCol="0">
              <a:spAutoFit/>
            </a:bodyPr>
            <a:lstStyle/>
            <a:p>
              <a:pPr algn="ctr"/>
              <a:r>
                <a:rPr lang="en-US" dirty="0" smtClean="0"/>
                <a:t>SYN ACK</a:t>
              </a:r>
            </a:p>
          </p:txBody>
        </p:sp>
      </p:grpSp>
      <p:grpSp>
        <p:nvGrpSpPr>
          <p:cNvPr id="7" name="Group 6"/>
          <p:cNvGrpSpPr/>
          <p:nvPr/>
        </p:nvGrpSpPr>
        <p:grpSpPr>
          <a:xfrm>
            <a:off x="2067613" y="2746375"/>
            <a:ext cx="4559204" cy="369332"/>
            <a:chOff x="2067613" y="2746375"/>
            <a:chExt cx="4559204" cy="369332"/>
          </a:xfrm>
        </p:grpSpPr>
        <p:sp>
          <p:nvSpPr>
            <p:cNvPr id="19" name="TextBox 18"/>
            <p:cNvSpPr txBox="1"/>
            <p:nvPr/>
          </p:nvSpPr>
          <p:spPr>
            <a:xfrm>
              <a:off x="2067613" y="2746375"/>
              <a:ext cx="4559204" cy="369332"/>
            </a:xfrm>
            <a:prstGeom prst="rect">
              <a:avLst/>
            </a:prstGeom>
            <a:noFill/>
          </p:spPr>
          <p:txBody>
            <a:bodyPr wrap="square" rtlCol="0">
              <a:spAutoFit/>
            </a:bodyPr>
            <a:lstStyle/>
            <a:p>
              <a:pPr algn="ctr"/>
              <a:r>
                <a:rPr lang="en-US" dirty="0" smtClean="0"/>
                <a:t>ACK</a:t>
              </a:r>
            </a:p>
          </p:txBody>
        </p:sp>
        <p:cxnSp>
          <p:nvCxnSpPr>
            <p:cNvPr id="18" name="Straight Arrow Connector 17"/>
            <p:cNvCxnSpPr/>
            <p:nvPr/>
          </p:nvCxnSpPr>
          <p:spPr>
            <a:xfrm>
              <a:off x="2067613" y="3038225"/>
              <a:ext cx="455920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70196" y="3276600"/>
            <a:ext cx="4560496" cy="369332"/>
            <a:chOff x="2070196" y="3276600"/>
            <a:chExt cx="4560496" cy="369332"/>
          </a:xfrm>
        </p:grpSpPr>
        <p:sp>
          <p:nvSpPr>
            <p:cNvPr id="23" name="TextBox 22"/>
            <p:cNvSpPr txBox="1"/>
            <p:nvPr/>
          </p:nvSpPr>
          <p:spPr>
            <a:xfrm>
              <a:off x="2070196" y="3276600"/>
              <a:ext cx="4559204" cy="369332"/>
            </a:xfrm>
            <a:prstGeom prst="rect">
              <a:avLst/>
            </a:prstGeom>
            <a:noFill/>
          </p:spPr>
          <p:txBody>
            <a:bodyPr wrap="square" rtlCol="0">
              <a:spAutoFit/>
            </a:bodyPr>
            <a:lstStyle/>
            <a:p>
              <a:pPr algn="ctr"/>
              <a:r>
                <a:rPr lang="en-US" dirty="0" smtClean="0"/>
                <a:t>Data (200 Bytes)</a:t>
              </a:r>
            </a:p>
          </p:txBody>
        </p:sp>
        <p:cxnSp>
          <p:nvCxnSpPr>
            <p:cNvPr id="22" name="Straight Arrow Connector 21"/>
            <p:cNvCxnSpPr/>
            <p:nvPr/>
          </p:nvCxnSpPr>
          <p:spPr>
            <a:xfrm>
              <a:off x="2071488" y="3562629"/>
              <a:ext cx="4559204"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2067613" y="4241442"/>
            <a:ext cx="4559204" cy="369332"/>
            <a:chOff x="2067613" y="4241442"/>
            <a:chExt cx="4559204" cy="369332"/>
          </a:xfrm>
        </p:grpSpPr>
        <p:sp>
          <p:nvSpPr>
            <p:cNvPr id="25" name="TextBox 24"/>
            <p:cNvSpPr txBox="1"/>
            <p:nvPr/>
          </p:nvSpPr>
          <p:spPr>
            <a:xfrm>
              <a:off x="2067613" y="4241442"/>
              <a:ext cx="4559204" cy="369332"/>
            </a:xfrm>
            <a:prstGeom prst="rect">
              <a:avLst/>
            </a:prstGeom>
            <a:noFill/>
          </p:spPr>
          <p:txBody>
            <a:bodyPr wrap="square" rtlCol="0">
              <a:spAutoFit/>
            </a:bodyPr>
            <a:lstStyle/>
            <a:p>
              <a:pPr algn="ctr"/>
              <a:r>
                <a:rPr lang="en-US" dirty="0" smtClean="0"/>
                <a:t>FIN</a:t>
              </a:r>
            </a:p>
          </p:txBody>
        </p:sp>
        <p:cxnSp>
          <p:nvCxnSpPr>
            <p:cNvPr id="24" name="Straight Arrow Connector 23"/>
            <p:cNvCxnSpPr/>
            <p:nvPr/>
          </p:nvCxnSpPr>
          <p:spPr>
            <a:xfrm>
              <a:off x="2067613" y="4517072"/>
              <a:ext cx="455920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068905" y="4980106"/>
            <a:ext cx="4559204" cy="369332"/>
            <a:chOff x="2068905" y="4980106"/>
            <a:chExt cx="4559204" cy="369332"/>
          </a:xfrm>
        </p:grpSpPr>
        <p:sp>
          <p:nvSpPr>
            <p:cNvPr id="27" name="TextBox 26"/>
            <p:cNvSpPr txBox="1"/>
            <p:nvPr/>
          </p:nvSpPr>
          <p:spPr>
            <a:xfrm>
              <a:off x="2068905" y="4980106"/>
              <a:ext cx="4559204" cy="369332"/>
            </a:xfrm>
            <a:prstGeom prst="rect">
              <a:avLst/>
            </a:prstGeom>
            <a:noFill/>
          </p:spPr>
          <p:txBody>
            <a:bodyPr wrap="square" rtlCol="0">
              <a:spAutoFit/>
            </a:bodyPr>
            <a:lstStyle/>
            <a:p>
              <a:pPr algn="ctr"/>
              <a:r>
                <a:rPr lang="en-US" dirty="0" smtClean="0"/>
                <a:t>ACK</a:t>
              </a:r>
            </a:p>
          </p:txBody>
        </p:sp>
        <p:cxnSp>
          <p:nvCxnSpPr>
            <p:cNvPr id="26" name="Straight Arrow Connector 25"/>
            <p:cNvCxnSpPr/>
            <p:nvPr/>
          </p:nvCxnSpPr>
          <p:spPr>
            <a:xfrm>
              <a:off x="2068905" y="5246806"/>
              <a:ext cx="455920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072672" y="4610774"/>
            <a:ext cx="4563079" cy="369332"/>
            <a:chOff x="2072672" y="4610774"/>
            <a:chExt cx="4563079" cy="369332"/>
          </a:xfrm>
        </p:grpSpPr>
        <p:sp>
          <p:nvSpPr>
            <p:cNvPr id="29" name="TextBox 28"/>
            <p:cNvSpPr txBox="1"/>
            <p:nvPr/>
          </p:nvSpPr>
          <p:spPr>
            <a:xfrm>
              <a:off x="2076547" y="4610774"/>
              <a:ext cx="4559204" cy="369332"/>
            </a:xfrm>
            <a:prstGeom prst="rect">
              <a:avLst/>
            </a:prstGeom>
            <a:noFill/>
          </p:spPr>
          <p:txBody>
            <a:bodyPr wrap="square" rtlCol="0">
              <a:spAutoFit/>
            </a:bodyPr>
            <a:lstStyle/>
            <a:p>
              <a:pPr algn="ctr"/>
              <a:r>
                <a:rPr lang="en-US" dirty="0" smtClean="0"/>
                <a:t>FIN ACK</a:t>
              </a:r>
            </a:p>
          </p:txBody>
        </p:sp>
        <p:cxnSp>
          <p:nvCxnSpPr>
            <p:cNvPr id="28" name="Straight Arrow Connector 27"/>
            <p:cNvCxnSpPr/>
            <p:nvPr/>
          </p:nvCxnSpPr>
          <p:spPr>
            <a:xfrm>
              <a:off x="2072672" y="4881086"/>
              <a:ext cx="4559204" cy="0"/>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077838" y="3785632"/>
            <a:ext cx="4560496" cy="369332"/>
            <a:chOff x="2077838" y="3785632"/>
            <a:chExt cx="4560496" cy="369332"/>
          </a:xfrm>
        </p:grpSpPr>
        <p:sp>
          <p:nvSpPr>
            <p:cNvPr id="31" name="TextBox 30"/>
            <p:cNvSpPr txBox="1"/>
            <p:nvPr/>
          </p:nvSpPr>
          <p:spPr>
            <a:xfrm>
              <a:off x="2077838" y="3785632"/>
              <a:ext cx="4559204" cy="369332"/>
            </a:xfrm>
            <a:prstGeom prst="rect">
              <a:avLst/>
            </a:prstGeom>
            <a:noFill/>
          </p:spPr>
          <p:txBody>
            <a:bodyPr wrap="square" rtlCol="0">
              <a:spAutoFit/>
            </a:bodyPr>
            <a:lstStyle/>
            <a:p>
              <a:pPr algn="ctr"/>
              <a:r>
                <a:rPr lang="en-US" dirty="0" smtClean="0"/>
                <a:t>Data (3000 Bytes)</a:t>
              </a:r>
            </a:p>
          </p:txBody>
        </p:sp>
        <p:cxnSp>
          <p:nvCxnSpPr>
            <p:cNvPr id="30" name="Straight Arrow Connector 29"/>
            <p:cNvCxnSpPr/>
            <p:nvPr/>
          </p:nvCxnSpPr>
          <p:spPr>
            <a:xfrm>
              <a:off x="2079130" y="4071661"/>
              <a:ext cx="4559204" cy="0"/>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7312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1999"/>
          </a:xfrm>
        </p:spPr>
        <p:txBody>
          <a:bodyPr>
            <a:normAutofit fontScale="90000"/>
          </a:bodyPr>
          <a:lstStyle/>
          <a:p>
            <a:pPr algn="ctr"/>
            <a:r>
              <a:rPr lang="en-US" dirty="0" smtClean="0"/>
              <a:t>Hunting Analytics</a:t>
            </a:r>
            <a:endParaRPr lang="en-US" dirty="0"/>
          </a:p>
        </p:txBody>
      </p:sp>
      <p:pic>
        <p:nvPicPr>
          <p:cNvPr id="5122" name="Picture 2" descr="http://farm1.staticflickr.com/27/50840576_2d013d57d6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8760"/>
            <a:ext cx="9144000" cy="61473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6" y="6611779"/>
            <a:ext cx="3514725" cy="246221"/>
          </a:xfrm>
          <a:prstGeom prst="rect">
            <a:avLst/>
          </a:prstGeom>
        </p:spPr>
        <p:txBody>
          <a:bodyPr wrap="square">
            <a:spAutoFit/>
          </a:bodyPr>
          <a:lstStyle/>
          <a:p>
            <a:r>
              <a:rPr lang="en-US" sz="1000" dirty="0"/>
              <a:t>http://www.flickr.com/photos/balnaves/50840576/</a:t>
            </a:r>
          </a:p>
        </p:txBody>
      </p:sp>
    </p:spTree>
    <p:extLst>
      <p:ext uri="{BB962C8B-B14F-4D97-AF65-F5344CB8AC3E}">
        <p14:creationId xmlns:p14="http://schemas.microsoft.com/office/powerpoint/2010/main" val="273815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Beacon Detection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Beaconing</a:t>
            </a:r>
          </a:p>
          <a:p>
            <a:pPr lvl="1"/>
            <a:r>
              <a:rPr lang="en-US" dirty="0" smtClean="0"/>
              <a:t>Periodic behavior in the network</a:t>
            </a:r>
          </a:p>
          <a:p>
            <a:r>
              <a:rPr lang="en-US" dirty="0" smtClean="0"/>
              <a:t>Many kinds of malicious software beacon</a:t>
            </a:r>
          </a:p>
          <a:p>
            <a:pPr lvl="1"/>
            <a:r>
              <a:rPr lang="en-US" dirty="0" smtClean="0"/>
              <a:t>Remote Access Tools (RATs)</a:t>
            </a:r>
          </a:p>
          <a:p>
            <a:pPr lvl="1"/>
            <a:r>
              <a:rPr lang="en-US" dirty="0" smtClean="0"/>
              <a:t>Bots</a:t>
            </a:r>
          </a:p>
          <a:p>
            <a:r>
              <a:rPr lang="en-US" dirty="0" smtClean="0"/>
              <a:t>Lots of things beacon</a:t>
            </a:r>
          </a:p>
          <a:p>
            <a:pPr lvl="1"/>
            <a:r>
              <a:rPr lang="en-US" dirty="0" smtClean="0"/>
              <a:t>We do not care about most of them</a:t>
            </a:r>
          </a:p>
          <a:p>
            <a:r>
              <a:rPr lang="en-US" dirty="0" smtClean="0"/>
              <a:t>Malicious activity is often beaconing paired with other network activity</a:t>
            </a:r>
          </a:p>
          <a:p>
            <a:r>
              <a:rPr lang="en-US" dirty="0" smtClean="0"/>
              <a:t>A beacon detector can be married with other signature-based tools to detect specific threats</a:t>
            </a:r>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131</a:t>
            </a:fld>
            <a:endParaRPr lang="en-US"/>
          </a:p>
        </p:txBody>
      </p:sp>
    </p:spTree>
    <p:extLst>
      <p:ext uri="{BB962C8B-B14F-4D97-AF65-F5344CB8AC3E}">
        <p14:creationId xmlns:p14="http://schemas.microsoft.com/office/powerpoint/2010/main" val="279330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Beacon Detection: Poison Ivy</a:t>
            </a:r>
            <a:endParaRPr lang="en-US" dirty="0"/>
          </a:p>
        </p:txBody>
      </p:sp>
      <p:sp>
        <p:nvSpPr>
          <p:cNvPr id="3" name="Content Placeholder 2"/>
          <p:cNvSpPr>
            <a:spLocks noGrp="1"/>
          </p:cNvSpPr>
          <p:nvPr>
            <p:ph idx="1"/>
          </p:nvPr>
        </p:nvSpPr>
        <p:spPr/>
        <p:txBody>
          <a:bodyPr/>
          <a:lstStyle/>
          <a:p>
            <a:r>
              <a:rPr lang="en-US" b="0" dirty="0" smtClean="0">
                <a:solidFill>
                  <a:srgbClr val="000000"/>
                </a:solidFill>
              </a:rPr>
              <a:t>Poison Ivy is characterized by</a:t>
            </a:r>
          </a:p>
          <a:p>
            <a:pPr lvl="1"/>
            <a:r>
              <a:rPr lang="en-US" b="0" dirty="0" smtClean="0">
                <a:solidFill>
                  <a:srgbClr val="000000"/>
                </a:solidFill>
              </a:rPr>
              <a:t>A series of beacons during the “phone home” phase</a:t>
            </a:r>
          </a:p>
          <a:p>
            <a:pPr lvl="2"/>
            <a:r>
              <a:rPr lang="en-US" b="0" dirty="0" smtClean="0">
                <a:solidFill>
                  <a:srgbClr val="000000"/>
                </a:solidFill>
              </a:rPr>
              <a:t>Three packets with SYN flag set</a:t>
            </a:r>
          </a:p>
          <a:p>
            <a:pPr lvl="1"/>
            <a:r>
              <a:rPr lang="en-US" b="0" dirty="0" smtClean="0">
                <a:solidFill>
                  <a:srgbClr val="000000"/>
                </a:solidFill>
              </a:rPr>
              <a:t>One long flow with a roughly symmetric byte count during the actual desktop session</a:t>
            </a:r>
          </a:p>
          <a:p>
            <a:pPr lvl="1"/>
            <a:r>
              <a:rPr lang="en-US" dirty="0" smtClean="0">
                <a:solidFill>
                  <a:srgbClr val="000000"/>
                </a:solidFill>
              </a:rPr>
              <a:t>Some versions change ports based on system date</a:t>
            </a:r>
            <a:endParaRPr lang="en-US" b="0" dirty="0" smtClean="0">
              <a:solidFill>
                <a:srgbClr val="000000"/>
              </a:solidFill>
            </a:endParaRPr>
          </a:p>
          <a:p>
            <a:endParaRPr lang="en-US" dirty="0"/>
          </a:p>
        </p:txBody>
      </p:sp>
      <p:sp>
        <p:nvSpPr>
          <p:cNvPr id="10" name="Slide Number Placeholder 9"/>
          <p:cNvSpPr>
            <a:spLocks noGrp="1"/>
          </p:cNvSpPr>
          <p:nvPr>
            <p:ph type="sldNum" sz="quarter" idx="12"/>
          </p:nvPr>
        </p:nvSpPr>
        <p:spPr/>
        <p:txBody>
          <a:bodyPr/>
          <a:lstStyle/>
          <a:p>
            <a:fld id="{532C47AA-A02F-47C8-A6EF-625EFE8A0434}" type="slidenum">
              <a:rPr lang="en-US" smtClean="0"/>
              <a:t>132</a:t>
            </a:fld>
            <a:endParaRPr lang="en-US" dirty="0"/>
          </a:p>
        </p:txBody>
      </p:sp>
      <p:grpSp>
        <p:nvGrpSpPr>
          <p:cNvPr id="4" name="Group 3"/>
          <p:cNvGrpSpPr>
            <a:grpSpLocks/>
          </p:cNvGrpSpPr>
          <p:nvPr/>
        </p:nvGrpSpPr>
        <p:grpSpPr bwMode="auto">
          <a:xfrm>
            <a:off x="267494" y="5029200"/>
            <a:ext cx="8610600" cy="1566864"/>
            <a:chOff x="192" y="2352"/>
            <a:chExt cx="5424" cy="987"/>
          </a:xfrm>
        </p:grpSpPr>
        <p:sp>
          <p:nvSpPr>
            <p:cNvPr id="5" name="Text Box 5"/>
            <p:cNvSpPr txBox="1">
              <a:spLocks noChangeArrowheads="1"/>
            </p:cNvSpPr>
            <p:nvPr/>
          </p:nvSpPr>
          <p:spPr bwMode="auto">
            <a:xfrm>
              <a:off x="816" y="2928"/>
              <a:ext cx="158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defPPr>
                <a:defRPr lang="en-GB"/>
              </a:defPPr>
              <a:lvl1pPr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1pPr>
              <a:lvl2pPr marL="742950" indent="-28575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2pPr>
              <a:lvl3pPr marL="11430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3pPr>
              <a:lvl4pPr marL="16002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4pPr>
              <a:lvl5pPr marL="20574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5pPr>
              <a:lvl6pPr marL="2286000" algn="l" defTabSz="914400" rtl="0" eaLnBrk="1" latinLnBrk="0" hangingPunct="1">
                <a:defRPr b="1" kern="1200">
                  <a:solidFill>
                    <a:schemeClr val="bg1"/>
                  </a:solidFill>
                  <a:latin typeface="Arial" charset="0"/>
                  <a:ea typeface="+mn-ea"/>
                  <a:cs typeface="+mn-cs"/>
                </a:defRPr>
              </a:lvl6pPr>
              <a:lvl7pPr marL="2743200" algn="l" defTabSz="914400" rtl="0" eaLnBrk="1" latinLnBrk="0" hangingPunct="1">
                <a:defRPr b="1" kern="1200">
                  <a:solidFill>
                    <a:schemeClr val="bg1"/>
                  </a:solidFill>
                  <a:latin typeface="Arial" charset="0"/>
                  <a:ea typeface="+mn-ea"/>
                  <a:cs typeface="+mn-cs"/>
                </a:defRPr>
              </a:lvl7pPr>
              <a:lvl8pPr marL="3200400" algn="l" defTabSz="914400" rtl="0" eaLnBrk="1" latinLnBrk="0" hangingPunct="1">
                <a:defRPr b="1" kern="1200">
                  <a:solidFill>
                    <a:schemeClr val="bg1"/>
                  </a:solidFill>
                  <a:latin typeface="Arial" charset="0"/>
                  <a:ea typeface="+mn-ea"/>
                  <a:cs typeface="+mn-cs"/>
                </a:defRPr>
              </a:lvl8pPr>
              <a:lvl9pPr marL="3657600" algn="l" defTabSz="914400" rtl="0" eaLnBrk="1" latinLnBrk="0" hangingPunct="1">
                <a:defRPr b="1" kern="1200">
                  <a:solidFill>
                    <a:schemeClr val="bg1"/>
                  </a:solidFill>
                  <a:latin typeface="Arial" charset="0"/>
                  <a:ea typeface="+mn-ea"/>
                  <a:cs typeface="+mn-cs"/>
                </a:defRPr>
              </a:lvl9pPr>
            </a:lstStyle>
            <a:p>
              <a:pPr eaLnBrk="1" hangingPunct="1"/>
              <a:r>
                <a:rPr lang="en-US">
                  <a:solidFill>
                    <a:srgbClr val="FF0000"/>
                  </a:solidFill>
                </a:rPr>
                <a:t>Beaconing Detector</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t="51863"/>
            <a:stretch>
              <a:fillRect/>
            </a:stretch>
          </p:blipFill>
          <p:spPr bwMode="auto">
            <a:xfrm>
              <a:off x="192" y="2352"/>
              <a:ext cx="5388"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Oval 6"/>
            <p:cNvSpPr>
              <a:spLocks noChangeArrowheads="1"/>
            </p:cNvSpPr>
            <p:nvPr/>
          </p:nvSpPr>
          <p:spPr bwMode="auto">
            <a:xfrm>
              <a:off x="4128" y="2496"/>
              <a:ext cx="1488" cy="384"/>
            </a:xfrm>
            <a:prstGeom prst="ellipse">
              <a:avLst/>
            </a:prstGeom>
            <a:noFill/>
            <a:ln w="381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GB"/>
              </a:defPPr>
              <a:lvl1pPr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1pPr>
              <a:lvl2pPr marL="742950" indent="-28575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2pPr>
              <a:lvl3pPr marL="11430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3pPr>
              <a:lvl4pPr marL="16002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4pPr>
              <a:lvl5pPr marL="20574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5pPr>
              <a:lvl6pPr marL="2286000" algn="l" defTabSz="914400" rtl="0" eaLnBrk="1" latinLnBrk="0" hangingPunct="1">
                <a:defRPr b="1" kern="1200">
                  <a:solidFill>
                    <a:schemeClr val="bg1"/>
                  </a:solidFill>
                  <a:latin typeface="Arial" charset="0"/>
                  <a:ea typeface="+mn-ea"/>
                  <a:cs typeface="+mn-cs"/>
                </a:defRPr>
              </a:lvl6pPr>
              <a:lvl7pPr marL="2743200" algn="l" defTabSz="914400" rtl="0" eaLnBrk="1" latinLnBrk="0" hangingPunct="1">
                <a:defRPr b="1" kern="1200">
                  <a:solidFill>
                    <a:schemeClr val="bg1"/>
                  </a:solidFill>
                  <a:latin typeface="Arial" charset="0"/>
                  <a:ea typeface="+mn-ea"/>
                  <a:cs typeface="+mn-cs"/>
                </a:defRPr>
              </a:lvl7pPr>
              <a:lvl8pPr marL="3200400" algn="l" defTabSz="914400" rtl="0" eaLnBrk="1" latinLnBrk="0" hangingPunct="1">
                <a:defRPr b="1" kern="1200">
                  <a:solidFill>
                    <a:schemeClr val="bg1"/>
                  </a:solidFill>
                  <a:latin typeface="Arial" charset="0"/>
                  <a:ea typeface="+mn-ea"/>
                  <a:cs typeface="+mn-cs"/>
                </a:defRPr>
              </a:lvl8pPr>
              <a:lvl9pPr marL="3657600" algn="l" defTabSz="914400" rtl="0" eaLnBrk="1" latinLnBrk="0" hangingPunct="1">
                <a:defRPr b="1" kern="1200">
                  <a:solidFill>
                    <a:schemeClr val="bg1"/>
                  </a:solidFill>
                  <a:latin typeface="Arial" charset="0"/>
                  <a:ea typeface="+mn-ea"/>
                  <a:cs typeface="+mn-cs"/>
                </a:defRPr>
              </a:lvl9pPr>
            </a:lstStyle>
            <a:p>
              <a:endParaRPr lang="en-US"/>
            </a:p>
          </p:txBody>
        </p:sp>
        <p:sp>
          <p:nvSpPr>
            <p:cNvPr id="8" name="Oval 7"/>
            <p:cNvSpPr>
              <a:spLocks noChangeArrowheads="1"/>
            </p:cNvSpPr>
            <p:nvPr/>
          </p:nvSpPr>
          <p:spPr bwMode="auto">
            <a:xfrm>
              <a:off x="192" y="2496"/>
              <a:ext cx="2496" cy="384"/>
            </a:xfrm>
            <a:prstGeom prst="ellipse">
              <a:avLst/>
            </a:prstGeom>
            <a:noFill/>
            <a:ln w="381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GB"/>
              </a:defPPr>
              <a:lvl1pPr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1pPr>
              <a:lvl2pPr marL="742950" indent="-28575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2pPr>
              <a:lvl3pPr marL="11430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3pPr>
              <a:lvl4pPr marL="16002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4pPr>
              <a:lvl5pPr marL="20574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5pPr>
              <a:lvl6pPr marL="2286000" algn="l" defTabSz="914400" rtl="0" eaLnBrk="1" latinLnBrk="0" hangingPunct="1">
                <a:defRPr b="1" kern="1200">
                  <a:solidFill>
                    <a:schemeClr val="bg1"/>
                  </a:solidFill>
                  <a:latin typeface="Arial" charset="0"/>
                  <a:ea typeface="+mn-ea"/>
                  <a:cs typeface="+mn-cs"/>
                </a:defRPr>
              </a:lvl6pPr>
              <a:lvl7pPr marL="2743200" algn="l" defTabSz="914400" rtl="0" eaLnBrk="1" latinLnBrk="0" hangingPunct="1">
                <a:defRPr b="1" kern="1200">
                  <a:solidFill>
                    <a:schemeClr val="bg1"/>
                  </a:solidFill>
                  <a:latin typeface="Arial" charset="0"/>
                  <a:ea typeface="+mn-ea"/>
                  <a:cs typeface="+mn-cs"/>
                </a:defRPr>
              </a:lvl7pPr>
              <a:lvl8pPr marL="3200400" algn="l" defTabSz="914400" rtl="0" eaLnBrk="1" latinLnBrk="0" hangingPunct="1">
                <a:defRPr b="1" kern="1200">
                  <a:solidFill>
                    <a:schemeClr val="bg1"/>
                  </a:solidFill>
                  <a:latin typeface="Arial" charset="0"/>
                  <a:ea typeface="+mn-ea"/>
                  <a:cs typeface="+mn-cs"/>
                </a:defRPr>
              </a:lvl8pPr>
              <a:lvl9pPr marL="3657600" algn="l" defTabSz="914400" rtl="0" eaLnBrk="1" latinLnBrk="0" hangingPunct="1">
                <a:defRPr b="1" kern="1200">
                  <a:solidFill>
                    <a:schemeClr val="bg1"/>
                  </a:solidFill>
                  <a:latin typeface="Arial" charset="0"/>
                  <a:ea typeface="+mn-ea"/>
                  <a:cs typeface="+mn-cs"/>
                </a:defRPr>
              </a:lvl9pPr>
            </a:lstStyle>
            <a:p>
              <a:endParaRPr lang="en-US"/>
            </a:p>
          </p:txBody>
        </p:sp>
        <p:sp>
          <p:nvSpPr>
            <p:cNvPr id="9" name="Text Box 9"/>
            <p:cNvSpPr txBox="1">
              <a:spLocks noChangeArrowheads="1"/>
            </p:cNvSpPr>
            <p:nvPr/>
          </p:nvSpPr>
          <p:spPr bwMode="auto">
            <a:xfrm>
              <a:off x="4080" y="2880"/>
              <a:ext cx="1392"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defPPr>
                <a:defRPr lang="en-GB"/>
              </a:defPPr>
              <a:lvl1pPr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1pPr>
              <a:lvl2pPr marL="742950" indent="-28575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2pPr>
              <a:lvl3pPr marL="11430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3pPr>
              <a:lvl4pPr marL="16002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4pPr>
              <a:lvl5pPr marL="2057400" indent="-228600" algn="ctr" defTabSz="457200" rtl="0" fontAlgn="base">
                <a:lnSpc>
                  <a:spcPts val="2500"/>
                </a:lnSpc>
                <a:spcBef>
                  <a:spcPct val="0"/>
                </a:spcBef>
                <a:spcAft>
                  <a:spcPts val="1000"/>
                </a:spcAft>
                <a:buClr>
                  <a:srgbClr val="000000"/>
                </a:buClr>
                <a:buSzPct val="100000"/>
                <a:buFont typeface="Times New Roman" pitchFamily="16" charset="0"/>
                <a:defRPr b="1" kern="1200">
                  <a:solidFill>
                    <a:schemeClr val="bg1"/>
                  </a:solidFill>
                  <a:latin typeface="Arial" charset="0"/>
                  <a:ea typeface="+mn-ea"/>
                  <a:cs typeface="+mn-cs"/>
                </a:defRPr>
              </a:lvl5pPr>
              <a:lvl6pPr marL="2286000" algn="l" defTabSz="914400" rtl="0" eaLnBrk="1" latinLnBrk="0" hangingPunct="1">
                <a:defRPr b="1" kern="1200">
                  <a:solidFill>
                    <a:schemeClr val="bg1"/>
                  </a:solidFill>
                  <a:latin typeface="Arial" charset="0"/>
                  <a:ea typeface="+mn-ea"/>
                  <a:cs typeface="+mn-cs"/>
                </a:defRPr>
              </a:lvl6pPr>
              <a:lvl7pPr marL="2743200" algn="l" defTabSz="914400" rtl="0" eaLnBrk="1" latinLnBrk="0" hangingPunct="1">
                <a:defRPr b="1" kern="1200">
                  <a:solidFill>
                    <a:schemeClr val="bg1"/>
                  </a:solidFill>
                  <a:latin typeface="Arial" charset="0"/>
                  <a:ea typeface="+mn-ea"/>
                  <a:cs typeface="+mn-cs"/>
                </a:defRPr>
              </a:lvl7pPr>
              <a:lvl8pPr marL="3200400" algn="l" defTabSz="914400" rtl="0" eaLnBrk="1" latinLnBrk="0" hangingPunct="1">
                <a:defRPr b="1" kern="1200">
                  <a:solidFill>
                    <a:schemeClr val="bg1"/>
                  </a:solidFill>
                  <a:latin typeface="Arial" charset="0"/>
                  <a:ea typeface="+mn-ea"/>
                  <a:cs typeface="+mn-cs"/>
                </a:defRPr>
              </a:lvl8pPr>
              <a:lvl9pPr marL="3657600" algn="l" defTabSz="914400" rtl="0" eaLnBrk="1" latinLnBrk="0" hangingPunct="1">
                <a:defRPr b="1" kern="1200">
                  <a:solidFill>
                    <a:schemeClr val="bg1"/>
                  </a:solidFill>
                  <a:latin typeface="Arial" charset="0"/>
                  <a:ea typeface="+mn-ea"/>
                  <a:cs typeface="+mn-cs"/>
                </a:defRPr>
              </a:lvl9pPr>
            </a:lstStyle>
            <a:p>
              <a:pPr eaLnBrk="1" hangingPunct="1"/>
              <a:r>
                <a:rPr lang="en-US">
                  <a:solidFill>
                    <a:srgbClr val="FF0000"/>
                  </a:solidFill>
                </a:rPr>
                <a:t>Interactive Session Detector</a:t>
              </a:r>
            </a:p>
          </p:txBody>
        </p:sp>
      </p:grpSp>
    </p:spTree>
    <p:extLst>
      <p:ext uri="{BB962C8B-B14F-4D97-AF65-F5344CB8AC3E}">
        <p14:creationId xmlns:p14="http://schemas.microsoft.com/office/powerpoint/2010/main" val="1586369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Beacon Detection: Limitations</a:t>
            </a:r>
            <a:endParaRPr lang="en-US" dirty="0"/>
          </a:p>
        </p:txBody>
      </p:sp>
      <p:sp>
        <p:nvSpPr>
          <p:cNvPr id="3" name="Content Placeholder 2"/>
          <p:cNvSpPr>
            <a:spLocks noGrp="1"/>
          </p:cNvSpPr>
          <p:nvPr>
            <p:ph idx="1"/>
          </p:nvPr>
        </p:nvSpPr>
        <p:spPr>
          <a:xfrm>
            <a:off x="457200" y="1295400"/>
            <a:ext cx="8229600" cy="5224272"/>
          </a:xfrm>
        </p:spPr>
        <p:txBody>
          <a:bodyPr>
            <a:normAutofit fontScale="85000" lnSpcReduction="10000"/>
          </a:bodyPr>
          <a:lstStyle/>
          <a:p>
            <a:r>
              <a:rPr lang="en-US" dirty="0" smtClean="0"/>
              <a:t>False positives: beacons that are uninteresting</a:t>
            </a:r>
          </a:p>
          <a:p>
            <a:pPr lvl="1"/>
            <a:r>
              <a:rPr lang="en-US" dirty="0" smtClean="0"/>
              <a:t>Web 2.0 – AJAX</a:t>
            </a:r>
          </a:p>
          <a:p>
            <a:pPr lvl="1"/>
            <a:r>
              <a:rPr lang="en-US" dirty="0" smtClean="0"/>
              <a:t>Periodic software updates (Windows, browsers, etc.)</a:t>
            </a:r>
          </a:p>
          <a:p>
            <a:pPr lvl="1"/>
            <a:r>
              <a:rPr lang="en-US" dirty="0" smtClean="0"/>
              <a:t>Network Time Protocol (NTP) updates</a:t>
            </a:r>
          </a:p>
          <a:p>
            <a:r>
              <a:rPr lang="en-US" dirty="0" smtClean="0"/>
              <a:t>False negatives: interesting beacons that are missed</a:t>
            </a:r>
          </a:p>
          <a:p>
            <a:pPr lvl="1"/>
            <a:r>
              <a:rPr lang="en-US" dirty="0" smtClean="0"/>
              <a:t>Noise in the channel</a:t>
            </a:r>
          </a:p>
          <a:p>
            <a:pPr lvl="1"/>
            <a:r>
              <a:rPr lang="en-US" dirty="0" smtClean="0"/>
              <a:t>Intentional evasion (e.g., randomness)</a:t>
            </a:r>
          </a:p>
          <a:p>
            <a:pPr lvl="1"/>
            <a:r>
              <a:rPr lang="en-US" dirty="0" smtClean="0"/>
              <a:t>Steganography and covert channels</a:t>
            </a:r>
          </a:p>
          <a:p>
            <a:r>
              <a:rPr lang="en-US" dirty="0" smtClean="0"/>
              <a:t>Finer grained </a:t>
            </a:r>
            <a:r>
              <a:rPr lang="en-US" dirty="0"/>
              <a:t>m</a:t>
            </a:r>
            <a:r>
              <a:rPr lang="en-US" dirty="0" smtClean="0"/>
              <a:t>ethods (beyond netflow)</a:t>
            </a:r>
          </a:p>
          <a:p>
            <a:pPr lvl="1"/>
            <a:r>
              <a:rPr lang="en-US" dirty="0" smtClean="0"/>
              <a:t>Individual packet headers</a:t>
            </a:r>
          </a:p>
          <a:p>
            <a:pPr lvl="1"/>
            <a:r>
              <a:rPr lang="en-US" dirty="0" smtClean="0"/>
              <a:t>Deep packet inspection</a:t>
            </a:r>
          </a:p>
          <a:p>
            <a:pPr lvl="1"/>
            <a:r>
              <a:rPr lang="en-US" dirty="0" smtClean="0"/>
              <a:t>Examine attributes besides time</a:t>
            </a:r>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133</a:t>
            </a:fld>
            <a:endParaRPr lang="en-US"/>
          </a:p>
        </p:txBody>
      </p:sp>
    </p:spTree>
    <p:extLst>
      <p:ext uri="{BB962C8B-B14F-4D97-AF65-F5344CB8AC3E}">
        <p14:creationId xmlns:p14="http://schemas.microsoft.com/office/powerpoint/2010/main" val="1257658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Chaining</a:t>
            </a:r>
            <a:endParaRPr lang="en-US" dirty="0"/>
          </a:p>
        </p:txBody>
      </p:sp>
      <p:sp>
        <p:nvSpPr>
          <p:cNvPr id="3" name="Content Placeholder 2"/>
          <p:cNvSpPr>
            <a:spLocks noGrp="1"/>
          </p:cNvSpPr>
          <p:nvPr>
            <p:ph idx="1"/>
          </p:nvPr>
        </p:nvSpPr>
        <p:spPr/>
        <p:txBody>
          <a:bodyPr/>
          <a:lstStyle/>
          <a:p>
            <a:r>
              <a:rPr lang="en-US" dirty="0" smtClean="0"/>
              <a:t>Temporally correlated netflows that satisfy a common link predicate</a:t>
            </a:r>
            <a:endParaRPr lang="en-US" dirty="0"/>
          </a:p>
        </p:txBody>
      </p:sp>
      <p:sp>
        <p:nvSpPr>
          <p:cNvPr id="11" name="Slide Number Placeholder 10"/>
          <p:cNvSpPr>
            <a:spLocks noGrp="1"/>
          </p:cNvSpPr>
          <p:nvPr>
            <p:ph type="sldNum" sz="quarter" idx="12"/>
          </p:nvPr>
        </p:nvSpPr>
        <p:spPr/>
        <p:txBody>
          <a:bodyPr/>
          <a:lstStyle/>
          <a:p>
            <a:fld id="{532C47AA-A02F-47C8-A6EF-625EFE8A0434}" type="slidenum">
              <a:rPr lang="en-US" smtClean="0"/>
              <a:t>134</a:t>
            </a:fld>
            <a:endParaRPr lang="en-US"/>
          </a:p>
        </p:txBody>
      </p:sp>
      <p:grpSp>
        <p:nvGrpSpPr>
          <p:cNvPr id="4" name="Group 3"/>
          <p:cNvGrpSpPr/>
          <p:nvPr/>
        </p:nvGrpSpPr>
        <p:grpSpPr>
          <a:xfrm>
            <a:off x="2971800" y="3070196"/>
            <a:ext cx="3116580" cy="2424433"/>
            <a:chOff x="0" y="0"/>
            <a:chExt cx="3116828" cy="2424679"/>
          </a:xfrm>
        </p:grpSpPr>
        <p:sp>
          <p:nvSpPr>
            <p:cNvPr id="5" name="Text Box 2"/>
            <p:cNvSpPr txBox="1">
              <a:spLocks noChangeArrowheads="1"/>
            </p:cNvSpPr>
            <p:nvPr/>
          </p:nvSpPr>
          <p:spPr bwMode="auto">
            <a:xfrm>
              <a:off x="0" y="532737"/>
              <a:ext cx="779145" cy="452755"/>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000">
                  <a:effectLst/>
                  <a:latin typeface="Arial"/>
                  <a:ea typeface="Calibri"/>
                  <a:cs typeface="Times New Roman"/>
                </a:rPr>
                <a:t>Start Time</a:t>
              </a:r>
              <a:endParaRPr lang="en-US" sz="1100">
                <a:effectLst/>
                <a:latin typeface="Calibri"/>
                <a:ea typeface="Calibri"/>
                <a:cs typeface="Times New Roman"/>
              </a:endParaRPr>
            </a:p>
            <a:p>
              <a:pPr marL="0" marR="0" algn="ctr">
                <a:spcBef>
                  <a:spcPts val="0"/>
                </a:spcBef>
                <a:spcAft>
                  <a:spcPts val="0"/>
                </a:spcAft>
              </a:pPr>
              <a:r>
                <a:rPr lang="en-US" sz="1000">
                  <a:effectLst/>
                  <a:latin typeface="Arial"/>
                  <a:ea typeface="Calibri"/>
                  <a:cs typeface="Times New Roman"/>
                </a:rPr>
                <a:t>09:36:24</a:t>
              </a:r>
              <a:endParaRPr lang="en-US" sz="1100">
                <a:effectLst/>
                <a:latin typeface="Calibri"/>
                <a:ea typeface="Calibri"/>
                <a:cs typeface="Times New Roman"/>
              </a:endParaRPr>
            </a:p>
          </p:txBody>
        </p:sp>
        <p:sp>
          <p:nvSpPr>
            <p:cNvPr id="6" name="Text Box 2"/>
            <p:cNvSpPr txBox="1">
              <a:spLocks noChangeArrowheads="1"/>
            </p:cNvSpPr>
            <p:nvPr/>
          </p:nvSpPr>
          <p:spPr bwMode="auto">
            <a:xfrm>
              <a:off x="0" y="1971924"/>
              <a:ext cx="779145" cy="452755"/>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000">
                  <a:effectLst/>
                  <a:latin typeface="Arial"/>
                  <a:ea typeface="Calibri"/>
                  <a:cs typeface="Times New Roman"/>
                </a:rPr>
                <a:t>Start Time</a:t>
              </a:r>
              <a:endParaRPr lang="en-US" sz="1100">
                <a:effectLst/>
                <a:latin typeface="Calibri"/>
                <a:ea typeface="Calibri"/>
                <a:cs typeface="Times New Roman"/>
              </a:endParaRPr>
            </a:p>
            <a:p>
              <a:pPr marL="0" marR="0" algn="ctr">
                <a:spcBef>
                  <a:spcPts val="0"/>
                </a:spcBef>
                <a:spcAft>
                  <a:spcPts val="0"/>
                </a:spcAft>
              </a:pPr>
              <a:r>
                <a:rPr lang="en-US" sz="1000">
                  <a:effectLst/>
                  <a:latin typeface="Arial"/>
                  <a:ea typeface="Calibri"/>
                  <a:cs typeface="Times New Roman"/>
                </a:rPr>
                <a:t>11:07:55</a:t>
              </a:r>
              <a:endParaRPr lang="en-US" sz="1100">
                <a:effectLst/>
                <a:latin typeface="Calibri"/>
                <a:ea typeface="Calibri"/>
                <a:cs typeface="Times New Roman"/>
              </a:endParaRPr>
            </a:p>
          </p:txBody>
        </p:sp>
        <p:sp>
          <p:nvSpPr>
            <p:cNvPr id="7" name="Text Box 2"/>
            <p:cNvSpPr txBox="1">
              <a:spLocks noChangeArrowheads="1"/>
            </p:cNvSpPr>
            <p:nvPr/>
          </p:nvSpPr>
          <p:spPr bwMode="auto">
            <a:xfrm>
              <a:off x="2337683" y="0"/>
              <a:ext cx="779145" cy="452755"/>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000" dirty="0">
                  <a:effectLst/>
                  <a:latin typeface="Arial"/>
                  <a:ea typeface="Calibri"/>
                  <a:cs typeface="Times New Roman"/>
                </a:rPr>
                <a:t>Start Time</a:t>
              </a:r>
              <a:endParaRPr lang="en-US" sz="1100" dirty="0">
                <a:effectLst/>
                <a:latin typeface="Calibri"/>
                <a:ea typeface="Calibri"/>
                <a:cs typeface="Times New Roman"/>
              </a:endParaRPr>
            </a:p>
            <a:p>
              <a:pPr marL="0" marR="0" algn="ctr">
                <a:spcBef>
                  <a:spcPts val="0"/>
                </a:spcBef>
                <a:spcAft>
                  <a:spcPts val="0"/>
                </a:spcAft>
              </a:pPr>
              <a:r>
                <a:rPr lang="en-US" sz="1000" dirty="0">
                  <a:effectLst/>
                  <a:latin typeface="Arial"/>
                  <a:ea typeface="Calibri"/>
                  <a:cs typeface="Times New Roman"/>
                </a:rPr>
                <a:t>09:37:02</a:t>
              </a:r>
              <a:endParaRPr lang="en-US" sz="1100" dirty="0">
                <a:effectLst/>
                <a:latin typeface="Calibri"/>
                <a:ea typeface="Calibri"/>
                <a:cs typeface="Times New Roman"/>
              </a:endParaRPr>
            </a:p>
          </p:txBody>
        </p:sp>
        <p:sp>
          <p:nvSpPr>
            <p:cNvPr id="8" name="Text Box 2"/>
            <p:cNvSpPr txBox="1">
              <a:spLocks noChangeArrowheads="1"/>
            </p:cNvSpPr>
            <p:nvPr/>
          </p:nvSpPr>
          <p:spPr bwMode="auto">
            <a:xfrm>
              <a:off x="2337683" y="1097280"/>
              <a:ext cx="779145" cy="452755"/>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000">
                  <a:effectLst/>
                  <a:latin typeface="Arial"/>
                  <a:ea typeface="Calibri"/>
                  <a:cs typeface="Times New Roman"/>
                </a:rPr>
                <a:t>Start Time</a:t>
              </a:r>
              <a:endParaRPr lang="en-US" sz="1100">
                <a:effectLst/>
                <a:latin typeface="Calibri"/>
                <a:ea typeface="Calibri"/>
                <a:cs typeface="Times New Roman"/>
              </a:endParaRPr>
            </a:p>
            <a:p>
              <a:pPr marL="0" marR="0" algn="ctr">
                <a:spcBef>
                  <a:spcPts val="0"/>
                </a:spcBef>
                <a:spcAft>
                  <a:spcPts val="0"/>
                </a:spcAft>
              </a:pPr>
              <a:r>
                <a:rPr lang="en-US" sz="1000">
                  <a:effectLst/>
                  <a:latin typeface="Arial"/>
                  <a:ea typeface="Calibri"/>
                  <a:cs typeface="Times New Roman"/>
                </a:rPr>
                <a:t>09:37:03</a:t>
              </a:r>
              <a:endParaRPr lang="en-US" sz="1100">
                <a:effectLst/>
                <a:latin typeface="Calibri"/>
                <a:ea typeface="Calibri"/>
                <a:cs typeface="Times New Roman"/>
              </a:endParaRPr>
            </a:p>
          </p:txBody>
        </p:sp>
        <p:sp>
          <p:nvSpPr>
            <p:cNvPr id="9" name="Text Box 2"/>
            <p:cNvSpPr txBox="1">
              <a:spLocks noChangeArrowheads="1"/>
            </p:cNvSpPr>
            <p:nvPr/>
          </p:nvSpPr>
          <p:spPr bwMode="auto">
            <a:xfrm>
              <a:off x="2337683" y="1693628"/>
              <a:ext cx="779145" cy="452755"/>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000">
                  <a:effectLst/>
                  <a:latin typeface="Arial"/>
                  <a:ea typeface="Calibri"/>
                  <a:cs typeface="Times New Roman"/>
                </a:rPr>
                <a:t>Start Time</a:t>
              </a:r>
              <a:endParaRPr lang="en-US" sz="1100">
                <a:effectLst/>
                <a:latin typeface="Calibri"/>
                <a:ea typeface="Calibri"/>
                <a:cs typeface="Times New Roman"/>
              </a:endParaRPr>
            </a:p>
            <a:p>
              <a:pPr marL="0" marR="0" algn="ctr">
                <a:spcBef>
                  <a:spcPts val="0"/>
                </a:spcBef>
                <a:spcAft>
                  <a:spcPts val="0"/>
                </a:spcAft>
              </a:pPr>
              <a:r>
                <a:rPr lang="en-US" sz="1000">
                  <a:effectLst/>
                  <a:latin typeface="Arial"/>
                  <a:ea typeface="Calibri"/>
                  <a:cs typeface="Times New Roman"/>
                </a:rPr>
                <a:t>11:11:36</a:t>
              </a:r>
              <a:endParaRPr lang="en-US" sz="1100">
                <a:effectLst/>
                <a:latin typeface="Calibri"/>
                <a:ea typeface="Calibri"/>
                <a:cs typeface="Times New Roman"/>
              </a:endParaRPr>
            </a:p>
          </p:txBody>
        </p:sp>
      </p:grpSp>
      <p:graphicFrame>
        <p:nvGraphicFramePr>
          <p:cNvPr id="10" name="Diagram 9"/>
          <p:cNvGraphicFramePr/>
          <p:nvPr>
            <p:extLst>
              <p:ext uri="{D42A27DB-BD31-4B8C-83A1-F6EECF244321}">
                <p14:modId xmlns:p14="http://schemas.microsoft.com/office/powerpoint/2010/main" val="701879780"/>
              </p:ext>
            </p:extLst>
          </p:nvPr>
        </p:nvGraphicFramePr>
        <p:xfrm>
          <a:off x="1524000" y="2669494"/>
          <a:ext cx="6114415" cy="3204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573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Example predicates</a:t>
            </a:r>
          </a:p>
          <a:p>
            <a:pPr lvl="1"/>
            <a:r>
              <a:rPr lang="en-US" dirty="0" err="1" smtClean="0"/>
              <a:t>dport</a:t>
            </a:r>
            <a:r>
              <a:rPr lang="en-US" dirty="0"/>
              <a:t> </a:t>
            </a:r>
            <a:r>
              <a:rPr lang="en-US" dirty="0" smtClean="0"/>
              <a:t>equals 3389 or 22</a:t>
            </a:r>
          </a:p>
          <a:p>
            <a:pPr lvl="1"/>
            <a:r>
              <a:rPr lang="en-US" dirty="0" err="1" smtClean="0"/>
              <a:t>dport</a:t>
            </a:r>
            <a:r>
              <a:rPr lang="en-US" dirty="0"/>
              <a:t> </a:t>
            </a:r>
            <a:r>
              <a:rPr lang="en-US" dirty="0" smtClean="0"/>
              <a:t>equals 137, 138, 139 or 445</a:t>
            </a:r>
          </a:p>
          <a:p>
            <a:r>
              <a:rPr lang="en-US" dirty="0" smtClean="0"/>
              <a:t>Use cases</a:t>
            </a:r>
          </a:p>
          <a:p>
            <a:pPr lvl="1"/>
            <a:r>
              <a:rPr lang="en-US" dirty="0" smtClean="0"/>
              <a:t>Worm detection</a:t>
            </a:r>
          </a:p>
          <a:p>
            <a:pPr lvl="1"/>
            <a:r>
              <a:rPr lang="en-US" dirty="0" smtClean="0"/>
              <a:t>Lateral propagation detection</a:t>
            </a:r>
          </a:p>
          <a:p>
            <a:pPr lvl="1"/>
            <a:r>
              <a:rPr lang="en-US" dirty="0" smtClean="0"/>
              <a:t>Network scanner detection</a:t>
            </a:r>
          </a:p>
          <a:p>
            <a:pPr lvl="1"/>
            <a:r>
              <a:rPr lang="en-US" dirty="0" smtClean="0"/>
              <a:t>Root cause analysis</a:t>
            </a:r>
          </a:p>
          <a:p>
            <a:pPr lvl="1"/>
            <a:r>
              <a:rPr lang="en-US" dirty="0" smtClean="0"/>
              <a:t>Attribution</a:t>
            </a:r>
          </a:p>
          <a:p>
            <a:pPr lvl="1"/>
            <a:r>
              <a:rPr lang="en-US" dirty="0" smtClean="0"/>
              <a:t>Proxy/NAT detection</a:t>
            </a:r>
          </a:p>
          <a:p>
            <a:pPr lvl="1"/>
            <a:r>
              <a:rPr lang="en-US" dirty="0" smtClean="0"/>
              <a:t>Tunnel detection</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135</a:t>
            </a:fld>
            <a:endParaRPr lang="en-US" dirty="0"/>
          </a:p>
        </p:txBody>
      </p:sp>
    </p:spTree>
    <p:extLst>
      <p:ext uri="{BB962C8B-B14F-4D97-AF65-F5344CB8AC3E}">
        <p14:creationId xmlns:p14="http://schemas.microsoft.com/office/powerpoint/2010/main" val="3695541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 In The Machine</a:t>
            </a:r>
            <a:endParaRPr lang="en-US" dirty="0"/>
          </a:p>
        </p:txBody>
      </p:sp>
      <p:sp>
        <p:nvSpPr>
          <p:cNvPr id="3" name="Slide Number Placeholder 2"/>
          <p:cNvSpPr>
            <a:spLocks noGrp="1"/>
          </p:cNvSpPr>
          <p:nvPr>
            <p:ph type="sldNum" sz="quarter" idx="12"/>
          </p:nvPr>
        </p:nvSpPr>
        <p:spPr>
          <a:xfrm>
            <a:off x="8458200" y="6407944"/>
            <a:ext cx="554832" cy="365125"/>
          </a:xfrm>
        </p:spPr>
        <p:txBody>
          <a:bodyPr/>
          <a:lstStyle/>
          <a:p>
            <a:fld id="{532C47AA-A02F-47C8-A6EF-625EFE8A0434}" type="slidenum">
              <a:rPr lang="en-US" smtClean="0"/>
              <a:t>136</a:t>
            </a:fld>
            <a:endParaRPr lang="en-US" dirty="0"/>
          </a:p>
        </p:txBody>
      </p:sp>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602" y="4461091"/>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25" y="3281208"/>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5"/>
          <p:cNvSpPr/>
          <p:nvPr/>
        </p:nvSpPr>
        <p:spPr>
          <a:xfrm>
            <a:off x="304800" y="2438400"/>
            <a:ext cx="19050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9" y="4499191"/>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781" y="4562838"/>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066" y="5602202"/>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626" y="609600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626" y="5361101"/>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6117" y="461163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5215" y="3926658"/>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7031" y="319563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0982" y="243840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a:stCxn id="6" idx="1"/>
            <a:endCxn id="7" idx="0"/>
          </p:cNvCxnSpPr>
          <p:nvPr/>
        </p:nvCxnSpPr>
        <p:spPr>
          <a:xfrm>
            <a:off x="1257300" y="3351826"/>
            <a:ext cx="0" cy="11473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7" idx="3"/>
            <a:endCxn id="4" idx="1"/>
          </p:cNvCxnSpPr>
          <p:nvPr/>
        </p:nvCxnSpPr>
        <p:spPr>
          <a:xfrm flipV="1">
            <a:off x="1710531" y="4727791"/>
            <a:ext cx="1802071" cy="381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 idx="3"/>
            <a:endCxn id="8" idx="1"/>
          </p:cNvCxnSpPr>
          <p:nvPr/>
        </p:nvCxnSpPr>
        <p:spPr>
          <a:xfrm flipV="1">
            <a:off x="4419064" y="4720001"/>
            <a:ext cx="505717" cy="77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 idx="3"/>
            <a:endCxn id="9" idx="0"/>
          </p:cNvCxnSpPr>
          <p:nvPr/>
        </p:nvCxnSpPr>
        <p:spPr>
          <a:xfrm>
            <a:off x="4419064" y="4727791"/>
            <a:ext cx="777509" cy="8744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 idx="3"/>
            <a:endCxn id="5" idx="1"/>
          </p:cNvCxnSpPr>
          <p:nvPr/>
        </p:nvCxnSpPr>
        <p:spPr>
          <a:xfrm flipV="1">
            <a:off x="4419064" y="3438371"/>
            <a:ext cx="648261" cy="12894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3"/>
            <a:endCxn id="10" idx="1"/>
          </p:cNvCxnSpPr>
          <p:nvPr/>
        </p:nvCxnSpPr>
        <p:spPr>
          <a:xfrm>
            <a:off x="5564079" y="5759365"/>
            <a:ext cx="667547" cy="5777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a:endCxn id="11" idx="1"/>
          </p:cNvCxnSpPr>
          <p:nvPr/>
        </p:nvCxnSpPr>
        <p:spPr>
          <a:xfrm flipV="1">
            <a:off x="5564079" y="5602202"/>
            <a:ext cx="667547" cy="1571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8" idx="3"/>
            <a:endCxn id="12" idx="1"/>
          </p:cNvCxnSpPr>
          <p:nvPr/>
        </p:nvCxnSpPr>
        <p:spPr>
          <a:xfrm>
            <a:off x="5659794" y="4720001"/>
            <a:ext cx="646323" cy="1327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8" idx="3"/>
            <a:endCxn id="13" idx="1"/>
          </p:cNvCxnSpPr>
          <p:nvPr/>
        </p:nvCxnSpPr>
        <p:spPr>
          <a:xfrm flipV="1">
            <a:off x="5659794" y="4167759"/>
            <a:ext cx="685421" cy="5522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 idx="3"/>
            <a:endCxn id="14" idx="1"/>
          </p:cNvCxnSpPr>
          <p:nvPr/>
        </p:nvCxnSpPr>
        <p:spPr>
          <a:xfrm flipV="1">
            <a:off x="5802338" y="3436738"/>
            <a:ext cx="504693" cy="16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3"/>
            <a:endCxn id="15" idx="1"/>
          </p:cNvCxnSpPr>
          <p:nvPr/>
        </p:nvCxnSpPr>
        <p:spPr>
          <a:xfrm flipV="1">
            <a:off x="5802338" y="2679501"/>
            <a:ext cx="578644" cy="7588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69" y="3795790"/>
            <a:ext cx="10048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ecurityManagementBlu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3078663"/>
            <a:ext cx="797136" cy="71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2667000" y="3798078"/>
            <a:ext cx="609600" cy="921923"/>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5" idx="1"/>
            <a:endCxn id="28" idx="3"/>
          </p:cNvCxnSpPr>
          <p:nvPr/>
        </p:nvCxnSpPr>
        <p:spPr>
          <a:xfrm flipH="1">
            <a:off x="4073736" y="3438371"/>
            <a:ext cx="993589" cy="0"/>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685800" y="5164996"/>
            <a:ext cx="1115357" cy="338554"/>
          </a:xfrm>
          <a:prstGeom prst="rect">
            <a:avLst/>
          </a:prstGeom>
          <a:noFill/>
        </p:spPr>
        <p:txBody>
          <a:bodyPr wrap="square" rtlCol="0">
            <a:spAutoFit/>
          </a:bodyPr>
          <a:lstStyle/>
          <a:p>
            <a:r>
              <a:rPr lang="en-US" sz="1600" dirty="0"/>
              <a:t>Router A</a:t>
            </a:r>
          </a:p>
        </p:txBody>
      </p:sp>
      <p:sp>
        <p:nvSpPr>
          <p:cNvPr id="112" name="TextBox 111"/>
          <p:cNvSpPr txBox="1"/>
          <p:nvPr/>
        </p:nvSpPr>
        <p:spPr>
          <a:xfrm>
            <a:off x="3411989" y="5164996"/>
            <a:ext cx="1024731" cy="338554"/>
          </a:xfrm>
          <a:prstGeom prst="rect">
            <a:avLst/>
          </a:prstGeom>
          <a:noFill/>
        </p:spPr>
        <p:txBody>
          <a:bodyPr wrap="square" rtlCol="0">
            <a:spAutoFit/>
          </a:bodyPr>
          <a:lstStyle/>
          <a:p>
            <a:r>
              <a:rPr lang="en-US" sz="1600" dirty="0"/>
              <a:t>Router B</a:t>
            </a:r>
          </a:p>
        </p:txBody>
      </p:sp>
      <p:sp>
        <p:nvSpPr>
          <p:cNvPr id="113" name="TextBox 112"/>
          <p:cNvSpPr txBox="1"/>
          <p:nvPr/>
        </p:nvSpPr>
        <p:spPr>
          <a:xfrm>
            <a:off x="7086600" y="2431127"/>
            <a:ext cx="1524000" cy="338554"/>
          </a:xfrm>
          <a:prstGeom prst="rect">
            <a:avLst/>
          </a:prstGeom>
          <a:noFill/>
        </p:spPr>
        <p:txBody>
          <a:bodyPr wrap="square" rtlCol="0">
            <a:spAutoFit/>
          </a:bodyPr>
          <a:lstStyle/>
          <a:p>
            <a:r>
              <a:rPr lang="en-US" sz="1600" dirty="0" smtClean="0"/>
              <a:t>192.168.1.1</a:t>
            </a:r>
            <a:endParaRPr lang="en-US" sz="1600" dirty="0"/>
          </a:p>
        </p:txBody>
      </p:sp>
      <p:sp>
        <p:nvSpPr>
          <p:cNvPr id="114" name="TextBox 113"/>
          <p:cNvSpPr txBox="1"/>
          <p:nvPr/>
        </p:nvSpPr>
        <p:spPr>
          <a:xfrm>
            <a:off x="7086600" y="4746841"/>
            <a:ext cx="1524000" cy="338554"/>
          </a:xfrm>
          <a:prstGeom prst="rect">
            <a:avLst/>
          </a:prstGeom>
          <a:noFill/>
        </p:spPr>
        <p:txBody>
          <a:bodyPr wrap="square" rtlCol="0">
            <a:spAutoFit/>
          </a:bodyPr>
          <a:lstStyle/>
          <a:p>
            <a:r>
              <a:rPr lang="en-US" sz="1600" dirty="0"/>
              <a:t>192.168.1.4</a:t>
            </a:r>
          </a:p>
        </p:txBody>
      </p:sp>
      <p:sp>
        <p:nvSpPr>
          <p:cNvPr id="115" name="TextBox 114"/>
          <p:cNvSpPr txBox="1"/>
          <p:nvPr/>
        </p:nvSpPr>
        <p:spPr>
          <a:xfrm>
            <a:off x="7086600" y="3983093"/>
            <a:ext cx="1524000" cy="338554"/>
          </a:xfrm>
          <a:prstGeom prst="rect">
            <a:avLst/>
          </a:prstGeom>
          <a:noFill/>
        </p:spPr>
        <p:txBody>
          <a:bodyPr wrap="square" rtlCol="0">
            <a:spAutoFit/>
          </a:bodyPr>
          <a:lstStyle/>
          <a:p>
            <a:r>
              <a:rPr lang="en-US" sz="1600" dirty="0"/>
              <a:t>192.168.1.3</a:t>
            </a:r>
          </a:p>
        </p:txBody>
      </p:sp>
      <p:sp>
        <p:nvSpPr>
          <p:cNvPr id="116" name="TextBox 115"/>
          <p:cNvSpPr txBox="1"/>
          <p:nvPr/>
        </p:nvSpPr>
        <p:spPr>
          <a:xfrm>
            <a:off x="7086600" y="3352800"/>
            <a:ext cx="1524000" cy="338554"/>
          </a:xfrm>
          <a:prstGeom prst="rect">
            <a:avLst/>
          </a:prstGeom>
          <a:noFill/>
        </p:spPr>
        <p:txBody>
          <a:bodyPr wrap="square" rtlCol="0">
            <a:spAutoFit/>
          </a:bodyPr>
          <a:lstStyle/>
          <a:p>
            <a:r>
              <a:rPr lang="en-US" sz="1600" dirty="0"/>
              <a:t>192.168.1.2</a:t>
            </a:r>
          </a:p>
        </p:txBody>
      </p:sp>
      <p:sp>
        <p:nvSpPr>
          <p:cNvPr id="117" name="TextBox 116"/>
          <p:cNvSpPr txBox="1"/>
          <p:nvPr/>
        </p:nvSpPr>
        <p:spPr>
          <a:xfrm>
            <a:off x="7086600" y="5390032"/>
            <a:ext cx="1524000" cy="338554"/>
          </a:xfrm>
          <a:prstGeom prst="rect">
            <a:avLst/>
          </a:prstGeom>
          <a:noFill/>
        </p:spPr>
        <p:txBody>
          <a:bodyPr wrap="square" rtlCol="0">
            <a:spAutoFit/>
          </a:bodyPr>
          <a:lstStyle/>
          <a:p>
            <a:r>
              <a:rPr lang="en-US" sz="1600" dirty="0" smtClean="0"/>
              <a:t>192.168.1.5</a:t>
            </a:r>
            <a:endParaRPr lang="en-US" sz="1600" dirty="0"/>
          </a:p>
        </p:txBody>
      </p:sp>
      <p:sp>
        <p:nvSpPr>
          <p:cNvPr id="118" name="TextBox 117"/>
          <p:cNvSpPr txBox="1"/>
          <p:nvPr/>
        </p:nvSpPr>
        <p:spPr>
          <a:xfrm>
            <a:off x="7086600" y="6152435"/>
            <a:ext cx="1524000" cy="338554"/>
          </a:xfrm>
          <a:prstGeom prst="rect">
            <a:avLst/>
          </a:prstGeom>
          <a:noFill/>
        </p:spPr>
        <p:txBody>
          <a:bodyPr wrap="square" rtlCol="0">
            <a:spAutoFit/>
          </a:bodyPr>
          <a:lstStyle/>
          <a:p>
            <a:r>
              <a:rPr lang="en-US" sz="1600" dirty="0"/>
              <a:t>192.168.1.6</a:t>
            </a:r>
          </a:p>
        </p:txBody>
      </p:sp>
    </p:spTree>
    <p:extLst>
      <p:ext uri="{BB962C8B-B14F-4D97-AF65-F5344CB8AC3E}">
        <p14:creationId xmlns:p14="http://schemas.microsoft.com/office/powerpoint/2010/main" val="1102797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 In The Machine</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137</a:t>
            </a:fld>
            <a:endParaRPr lang="en-US"/>
          </a:p>
        </p:txBody>
      </p:sp>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602" y="4461091"/>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25" y="3281208"/>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5"/>
          <p:cNvSpPr/>
          <p:nvPr/>
        </p:nvSpPr>
        <p:spPr>
          <a:xfrm>
            <a:off x="304800" y="2438400"/>
            <a:ext cx="19050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9" y="4499191"/>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781" y="4562838"/>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066" y="5602202"/>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626" y="609600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626" y="5361101"/>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6117" y="461163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5215" y="3926658"/>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7031" y="319563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0982" y="243840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a:stCxn id="6" idx="1"/>
            <a:endCxn id="7" idx="0"/>
          </p:cNvCxnSpPr>
          <p:nvPr/>
        </p:nvCxnSpPr>
        <p:spPr>
          <a:xfrm>
            <a:off x="1257300" y="3351826"/>
            <a:ext cx="0" cy="11473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7" idx="3"/>
            <a:endCxn id="4" idx="1"/>
          </p:cNvCxnSpPr>
          <p:nvPr/>
        </p:nvCxnSpPr>
        <p:spPr>
          <a:xfrm flipV="1">
            <a:off x="1710531" y="4727791"/>
            <a:ext cx="1802071" cy="381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 idx="3"/>
            <a:endCxn id="8" idx="1"/>
          </p:cNvCxnSpPr>
          <p:nvPr/>
        </p:nvCxnSpPr>
        <p:spPr>
          <a:xfrm flipV="1">
            <a:off x="4419064" y="4720001"/>
            <a:ext cx="505717" cy="77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 idx="3"/>
            <a:endCxn id="9" idx="0"/>
          </p:cNvCxnSpPr>
          <p:nvPr/>
        </p:nvCxnSpPr>
        <p:spPr>
          <a:xfrm>
            <a:off x="4419064" y="4727791"/>
            <a:ext cx="777509" cy="8744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 idx="3"/>
            <a:endCxn id="5" idx="1"/>
          </p:cNvCxnSpPr>
          <p:nvPr/>
        </p:nvCxnSpPr>
        <p:spPr>
          <a:xfrm flipV="1">
            <a:off x="4419064" y="3438371"/>
            <a:ext cx="648261" cy="12894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3"/>
            <a:endCxn id="10" idx="1"/>
          </p:cNvCxnSpPr>
          <p:nvPr/>
        </p:nvCxnSpPr>
        <p:spPr>
          <a:xfrm>
            <a:off x="5564079" y="5759365"/>
            <a:ext cx="667547" cy="5777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a:endCxn id="11" idx="1"/>
          </p:cNvCxnSpPr>
          <p:nvPr/>
        </p:nvCxnSpPr>
        <p:spPr>
          <a:xfrm flipV="1">
            <a:off x="5564079" y="5602202"/>
            <a:ext cx="667547" cy="1571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8" idx="3"/>
            <a:endCxn id="12" idx="1"/>
          </p:cNvCxnSpPr>
          <p:nvPr/>
        </p:nvCxnSpPr>
        <p:spPr>
          <a:xfrm>
            <a:off x="5659794" y="4720001"/>
            <a:ext cx="646323" cy="1327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8" idx="3"/>
            <a:endCxn id="13" idx="1"/>
          </p:cNvCxnSpPr>
          <p:nvPr/>
        </p:nvCxnSpPr>
        <p:spPr>
          <a:xfrm flipV="1">
            <a:off x="5659794" y="4167759"/>
            <a:ext cx="685421" cy="5522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 idx="3"/>
            <a:endCxn id="14" idx="1"/>
          </p:cNvCxnSpPr>
          <p:nvPr/>
        </p:nvCxnSpPr>
        <p:spPr>
          <a:xfrm flipV="1">
            <a:off x="5802338" y="3436738"/>
            <a:ext cx="504693" cy="16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3"/>
            <a:endCxn id="15" idx="1"/>
          </p:cNvCxnSpPr>
          <p:nvPr/>
        </p:nvCxnSpPr>
        <p:spPr>
          <a:xfrm flipV="1">
            <a:off x="5802338" y="2679501"/>
            <a:ext cx="578644" cy="7588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69" y="3795790"/>
            <a:ext cx="10048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ecurityManagementBlu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3078663"/>
            <a:ext cx="797136" cy="71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2667000" y="3798078"/>
            <a:ext cx="609600" cy="921923"/>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5" idx="1"/>
            <a:endCxn id="28" idx="3"/>
          </p:cNvCxnSpPr>
          <p:nvPr/>
        </p:nvCxnSpPr>
        <p:spPr>
          <a:xfrm flipH="1">
            <a:off x="4073736" y="3438371"/>
            <a:ext cx="993589" cy="0"/>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685800" y="5164996"/>
            <a:ext cx="1115357" cy="338554"/>
          </a:xfrm>
          <a:prstGeom prst="rect">
            <a:avLst/>
          </a:prstGeom>
          <a:noFill/>
        </p:spPr>
        <p:txBody>
          <a:bodyPr wrap="square" rtlCol="0">
            <a:spAutoFit/>
          </a:bodyPr>
          <a:lstStyle/>
          <a:p>
            <a:r>
              <a:rPr lang="en-US" sz="1600" dirty="0"/>
              <a:t>Router A</a:t>
            </a:r>
          </a:p>
        </p:txBody>
      </p:sp>
      <p:sp>
        <p:nvSpPr>
          <p:cNvPr id="112" name="TextBox 111"/>
          <p:cNvSpPr txBox="1"/>
          <p:nvPr/>
        </p:nvSpPr>
        <p:spPr>
          <a:xfrm>
            <a:off x="3411989" y="5164996"/>
            <a:ext cx="1024731" cy="338554"/>
          </a:xfrm>
          <a:prstGeom prst="rect">
            <a:avLst/>
          </a:prstGeom>
          <a:noFill/>
        </p:spPr>
        <p:txBody>
          <a:bodyPr wrap="square" rtlCol="0">
            <a:spAutoFit/>
          </a:bodyPr>
          <a:lstStyle/>
          <a:p>
            <a:r>
              <a:rPr lang="en-US" sz="1600" dirty="0"/>
              <a:t>Router B</a:t>
            </a:r>
          </a:p>
        </p:txBody>
      </p:sp>
      <p:sp>
        <p:nvSpPr>
          <p:cNvPr id="113" name="TextBox 112"/>
          <p:cNvSpPr txBox="1"/>
          <p:nvPr/>
        </p:nvSpPr>
        <p:spPr>
          <a:xfrm>
            <a:off x="7086600" y="2431127"/>
            <a:ext cx="1524000" cy="338554"/>
          </a:xfrm>
          <a:prstGeom prst="rect">
            <a:avLst/>
          </a:prstGeom>
          <a:noFill/>
        </p:spPr>
        <p:txBody>
          <a:bodyPr wrap="square" rtlCol="0">
            <a:spAutoFit/>
          </a:bodyPr>
          <a:lstStyle/>
          <a:p>
            <a:r>
              <a:rPr lang="en-US" sz="1600" dirty="0"/>
              <a:t>192.168.1.1</a:t>
            </a:r>
          </a:p>
        </p:txBody>
      </p:sp>
      <p:sp>
        <p:nvSpPr>
          <p:cNvPr id="114" name="TextBox 113"/>
          <p:cNvSpPr txBox="1"/>
          <p:nvPr/>
        </p:nvSpPr>
        <p:spPr>
          <a:xfrm>
            <a:off x="7086600" y="4746841"/>
            <a:ext cx="1524000" cy="338554"/>
          </a:xfrm>
          <a:prstGeom prst="rect">
            <a:avLst/>
          </a:prstGeom>
          <a:noFill/>
        </p:spPr>
        <p:txBody>
          <a:bodyPr wrap="square" rtlCol="0">
            <a:spAutoFit/>
          </a:bodyPr>
          <a:lstStyle/>
          <a:p>
            <a:r>
              <a:rPr lang="en-US" sz="1600" dirty="0"/>
              <a:t>192.168.1.4</a:t>
            </a:r>
          </a:p>
        </p:txBody>
      </p:sp>
      <p:sp>
        <p:nvSpPr>
          <p:cNvPr id="115" name="TextBox 114"/>
          <p:cNvSpPr txBox="1"/>
          <p:nvPr/>
        </p:nvSpPr>
        <p:spPr>
          <a:xfrm>
            <a:off x="7086600" y="3983093"/>
            <a:ext cx="1524000" cy="338554"/>
          </a:xfrm>
          <a:prstGeom prst="rect">
            <a:avLst/>
          </a:prstGeom>
          <a:noFill/>
        </p:spPr>
        <p:txBody>
          <a:bodyPr wrap="square" rtlCol="0">
            <a:spAutoFit/>
          </a:bodyPr>
          <a:lstStyle/>
          <a:p>
            <a:r>
              <a:rPr lang="en-US" sz="1600" dirty="0"/>
              <a:t>192.168.1.3</a:t>
            </a:r>
          </a:p>
        </p:txBody>
      </p:sp>
      <p:sp>
        <p:nvSpPr>
          <p:cNvPr id="116" name="TextBox 115"/>
          <p:cNvSpPr txBox="1"/>
          <p:nvPr/>
        </p:nvSpPr>
        <p:spPr>
          <a:xfrm>
            <a:off x="7086600" y="3352800"/>
            <a:ext cx="1524000" cy="338554"/>
          </a:xfrm>
          <a:prstGeom prst="rect">
            <a:avLst/>
          </a:prstGeom>
          <a:noFill/>
        </p:spPr>
        <p:txBody>
          <a:bodyPr wrap="square" rtlCol="0">
            <a:spAutoFit/>
          </a:bodyPr>
          <a:lstStyle/>
          <a:p>
            <a:r>
              <a:rPr lang="en-US" sz="1600" dirty="0"/>
              <a:t>192.168.1.2</a:t>
            </a:r>
          </a:p>
        </p:txBody>
      </p:sp>
      <p:sp>
        <p:nvSpPr>
          <p:cNvPr id="117" name="TextBox 116"/>
          <p:cNvSpPr txBox="1"/>
          <p:nvPr/>
        </p:nvSpPr>
        <p:spPr>
          <a:xfrm>
            <a:off x="7086600" y="5390032"/>
            <a:ext cx="1524000" cy="338554"/>
          </a:xfrm>
          <a:prstGeom prst="rect">
            <a:avLst/>
          </a:prstGeom>
          <a:noFill/>
        </p:spPr>
        <p:txBody>
          <a:bodyPr wrap="square" rtlCol="0">
            <a:spAutoFit/>
          </a:bodyPr>
          <a:lstStyle/>
          <a:p>
            <a:r>
              <a:rPr lang="en-US" sz="1600" dirty="0"/>
              <a:t>192.168.1.5</a:t>
            </a:r>
          </a:p>
        </p:txBody>
      </p:sp>
      <p:sp>
        <p:nvSpPr>
          <p:cNvPr id="118" name="TextBox 117"/>
          <p:cNvSpPr txBox="1"/>
          <p:nvPr/>
        </p:nvSpPr>
        <p:spPr>
          <a:xfrm>
            <a:off x="7086600" y="6152435"/>
            <a:ext cx="1524000" cy="338554"/>
          </a:xfrm>
          <a:prstGeom prst="rect">
            <a:avLst/>
          </a:prstGeom>
          <a:noFill/>
        </p:spPr>
        <p:txBody>
          <a:bodyPr wrap="square" rtlCol="0">
            <a:spAutoFit/>
          </a:bodyPr>
          <a:lstStyle/>
          <a:p>
            <a:r>
              <a:rPr lang="en-US" sz="1600" dirty="0"/>
              <a:t>192.168.1.6</a:t>
            </a:r>
          </a:p>
        </p:txBody>
      </p:sp>
      <p:sp>
        <p:nvSpPr>
          <p:cNvPr id="30" name="Freeform 29"/>
          <p:cNvSpPr/>
          <p:nvPr/>
        </p:nvSpPr>
        <p:spPr>
          <a:xfrm>
            <a:off x="1207655" y="2715208"/>
            <a:ext cx="5155823" cy="2090145"/>
          </a:xfrm>
          <a:custGeom>
            <a:avLst/>
            <a:gdLst>
              <a:gd name="connsiteX0" fmla="*/ 5155823 w 5155823"/>
              <a:gd name="connsiteY0" fmla="*/ 0 h 2090145"/>
              <a:gd name="connsiteX1" fmla="*/ 4623978 w 5155823"/>
              <a:gd name="connsiteY1" fmla="*/ 671804 h 2090145"/>
              <a:gd name="connsiteX2" fmla="*/ 3821545 w 5155823"/>
              <a:gd name="connsiteY2" fmla="*/ 746449 h 2090145"/>
              <a:gd name="connsiteX3" fmla="*/ 3252378 w 5155823"/>
              <a:gd name="connsiteY3" fmla="*/ 1931437 h 2090145"/>
              <a:gd name="connsiteX4" fmla="*/ 471855 w 5155823"/>
              <a:gd name="connsiteY4" fmla="*/ 2062065 h 2090145"/>
              <a:gd name="connsiteX5" fmla="*/ 61308 w 5155823"/>
              <a:gd name="connsiteY5" fmla="*/ 1782147 h 2090145"/>
              <a:gd name="connsiteX6" fmla="*/ 42647 w 5155823"/>
              <a:gd name="connsiteY6" fmla="*/ 391886 h 20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823" h="2090145">
                <a:moveTo>
                  <a:pt x="5155823" y="0"/>
                </a:moveTo>
                <a:cubicBezTo>
                  <a:pt x="5001090" y="273698"/>
                  <a:pt x="4846358" y="547396"/>
                  <a:pt x="4623978" y="671804"/>
                </a:cubicBezTo>
                <a:cubicBezTo>
                  <a:pt x="4401598" y="796212"/>
                  <a:pt x="4050145" y="536510"/>
                  <a:pt x="3821545" y="746449"/>
                </a:cubicBezTo>
                <a:cubicBezTo>
                  <a:pt x="3592945" y="956388"/>
                  <a:pt x="3810660" y="1712168"/>
                  <a:pt x="3252378" y="1931437"/>
                </a:cubicBezTo>
                <a:cubicBezTo>
                  <a:pt x="2694096" y="2150706"/>
                  <a:pt x="1003700" y="2086947"/>
                  <a:pt x="471855" y="2062065"/>
                </a:cubicBezTo>
                <a:cubicBezTo>
                  <a:pt x="-59990" y="2037183"/>
                  <a:pt x="132843" y="2060510"/>
                  <a:pt x="61308" y="1782147"/>
                </a:cubicBezTo>
                <a:cubicBezTo>
                  <a:pt x="-10227" y="1503784"/>
                  <a:pt x="-22667" y="642257"/>
                  <a:pt x="42647" y="391886"/>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386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 In The Machine</a:t>
            </a:r>
            <a:endParaRPr lang="en-US" dirty="0"/>
          </a:p>
        </p:txBody>
      </p:sp>
      <p:sp>
        <p:nvSpPr>
          <p:cNvPr id="3" name="Content Placeholder 2"/>
          <p:cNvSpPr>
            <a:spLocks noGrp="1"/>
          </p:cNvSpPr>
          <p:nvPr>
            <p:ph idx="1"/>
          </p:nvPr>
        </p:nvSpPr>
        <p:spPr/>
        <p:txBody>
          <a:bodyPr/>
          <a:lstStyle/>
          <a:p>
            <a:r>
              <a:rPr lang="en-US" dirty="0" smtClean="0"/>
              <a:t>Looking for </a:t>
            </a:r>
            <a:r>
              <a:rPr lang="en-US" strike="sngStrike" dirty="0" smtClean="0"/>
              <a:t>love</a:t>
            </a:r>
            <a:r>
              <a:rPr lang="en-US" dirty="0" smtClean="0"/>
              <a:t> </a:t>
            </a:r>
            <a:r>
              <a:rPr lang="en-US" dirty="0" smtClean="0">
                <a:solidFill>
                  <a:srgbClr val="FF0000"/>
                </a:solidFill>
              </a:rPr>
              <a:t>flows</a:t>
            </a:r>
            <a:r>
              <a:rPr lang="en-US" dirty="0" smtClean="0"/>
              <a:t> in all the wrong places</a:t>
            </a:r>
            <a:endParaRPr lang="en-US" dirty="0"/>
          </a:p>
        </p:txBody>
      </p:sp>
      <p:sp>
        <p:nvSpPr>
          <p:cNvPr id="31" name="Slide Number Placeholder 30"/>
          <p:cNvSpPr>
            <a:spLocks noGrp="1"/>
          </p:cNvSpPr>
          <p:nvPr>
            <p:ph type="sldNum" sz="quarter" idx="12"/>
          </p:nvPr>
        </p:nvSpPr>
        <p:spPr/>
        <p:txBody>
          <a:bodyPr/>
          <a:lstStyle/>
          <a:p>
            <a:fld id="{532C47AA-A02F-47C8-A6EF-625EFE8A0434}" type="slidenum">
              <a:rPr lang="en-US" smtClean="0"/>
              <a:t>138</a:t>
            </a:fld>
            <a:endParaRPr lang="en-US" dirty="0"/>
          </a:p>
        </p:txBody>
      </p:sp>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602" y="4461091"/>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25" y="3281208"/>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5"/>
          <p:cNvSpPr/>
          <p:nvPr/>
        </p:nvSpPr>
        <p:spPr>
          <a:xfrm>
            <a:off x="304800" y="2438400"/>
            <a:ext cx="19050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9" y="4499191"/>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781" y="4562838"/>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066" y="5602202"/>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626" y="609600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626" y="5361101"/>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6117" y="461163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5215" y="3926658"/>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7031" y="319563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0982" y="2438400"/>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a:stCxn id="6" idx="1"/>
            <a:endCxn id="7" idx="0"/>
          </p:cNvCxnSpPr>
          <p:nvPr/>
        </p:nvCxnSpPr>
        <p:spPr>
          <a:xfrm>
            <a:off x="1257300" y="3351826"/>
            <a:ext cx="0" cy="11473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7" idx="3"/>
            <a:endCxn id="4" idx="1"/>
          </p:cNvCxnSpPr>
          <p:nvPr/>
        </p:nvCxnSpPr>
        <p:spPr>
          <a:xfrm flipV="1">
            <a:off x="1710531" y="4727791"/>
            <a:ext cx="1802071" cy="381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 idx="3"/>
            <a:endCxn id="8" idx="1"/>
          </p:cNvCxnSpPr>
          <p:nvPr/>
        </p:nvCxnSpPr>
        <p:spPr>
          <a:xfrm flipV="1">
            <a:off x="4419064" y="4720001"/>
            <a:ext cx="505717" cy="77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 idx="3"/>
            <a:endCxn id="9" idx="0"/>
          </p:cNvCxnSpPr>
          <p:nvPr/>
        </p:nvCxnSpPr>
        <p:spPr>
          <a:xfrm>
            <a:off x="4419064" y="4727791"/>
            <a:ext cx="777509" cy="8744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 idx="3"/>
            <a:endCxn id="5" idx="1"/>
          </p:cNvCxnSpPr>
          <p:nvPr/>
        </p:nvCxnSpPr>
        <p:spPr>
          <a:xfrm flipV="1">
            <a:off x="4419064" y="3438371"/>
            <a:ext cx="648261" cy="12894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3"/>
            <a:endCxn id="10" idx="1"/>
          </p:cNvCxnSpPr>
          <p:nvPr/>
        </p:nvCxnSpPr>
        <p:spPr>
          <a:xfrm>
            <a:off x="5564079" y="5759365"/>
            <a:ext cx="667547" cy="5777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a:endCxn id="11" idx="1"/>
          </p:cNvCxnSpPr>
          <p:nvPr/>
        </p:nvCxnSpPr>
        <p:spPr>
          <a:xfrm flipV="1">
            <a:off x="5564079" y="5602202"/>
            <a:ext cx="667547" cy="1571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8" idx="3"/>
            <a:endCxn id="12" idx="1"/>
          </p:cNvCxnSpPr>
          <p:nvPr/>
        </p:nvCxnSpPr>
        <p:spPr>
          <a:xfrm>
            <a:off x="5659794" y="4720001"/>
            <a:ext cx="646323" cy="1327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8" idx="3"/>
            <a:endCxn id="13" idx="1"/>
          </p:cNvCxnSpPr>
          <p:nvPr/>
        </p:nvCxnSpPr>
        <p:spPr>
          <a:xfrm flipV="1">
            <a:off x="5659794" y="4167759"/>
            <a:ext cx="685421" cy="5522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 idx="3"/>
            <a:endCxn id="14" idx="1"/>
          </p:cNvCxnSpPr>
          <p:nvPr/>
        </p:nvCxnSpPr>
        <p:spPr>
          <a:xfrm flipV="1">
            <a:off x="5802338" y="3436738"/>
            <a:ext cx="504693" cy="16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3"/>
            <a:endCxn id="15" idx="1"/>
          </p:cNvCxnSpPr>
          <p:nvPr/>
        </p:nvCxnSpPr>
        <p:spPr>
          <a:xfrm flipV="1">
            <a:off x="5802338" y="2679501"/>
            <a:ext cx="578644" cy="7588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69" y="3795790"/>
            <a:ext cx="10048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ecurityManagementBlu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3078663"/>
            <a:ext cx="797136" cy="71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2667000" y="3798078"/>
            <a:ext cx="609600" cy="921923"/>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5" idx="1"/>
            <a:endCxn id="28" idx="3"/>
          </p:cNvCxnSpPr>
          <p:nvPr/>
        </p:nvCxnSpPr>
        <p:spPr>
          <a:xfrm flipH="1">
            <a:off x="4073736" y="3438371"/>
            <a:ext cx="993589" cy="0"/>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685800" y="5164996"/>
            <a:ext cx="1115357" cy="338554"/>
          </a:xfrm>
          <a:prstGeom prst="rect">
            <a:avLst/>
          </a:prstGeom>
          <a:noFill/>
        </p:spPr>
        <p:txBody>
          <a:bodyPr wrap="square" rtlCol="0">
            <a:spAutoFit/>
          </a:bodyPr>
          <a:lstStyle/>
          <a:p>
            <a:r>
              <a:rPr lang="en-US" sz="1600" dirty="0"/>
              <a:t>Router A</a:t>
            </a:r>
          </a:p>
        </p:txBody>
      </p:sp>
      <p:sp>
        <p:nvSpPr>
          <p:cNvPr id="112" name="TextBox 111"/>
          <p:cNvSpPr txBox="1"/>
          <p:nvPr/>
        </p:nvSpPr>
        <p:spPr>
          <a:xfrm>
            <a:off x="3411989" y="5164996"/>
            <a:ext cx="1024731" cy="338554"/>
          </a:xfrm>
          <a:prstGeom prst="rect">
            <a:avLst/>
          </a:prstGeom>
          <a:noFill/>
        </p:spPr>
        <p:txBody>
          <a:bodyPr wrap="square" rtlCol="0">
            <a:spAutoFit/>
          </a:bodyPr>
          <a:lstStyle/>
          <a:p>
            <a:r>
              <a:rPr lang="en-US" sz="1600" dirty="0"/>
              <a:t>Router B</a:t>
            </a:r>
          </a:p>
        </p:txBody>
      </p:sp>
      <p:sp>
        <p:nvSpPr>
          <p:cNvPr id="113" name="TextBox 112"/>
          <p:cNvSpPr txBox="1"/>
          <p:nvPr/>
        </p:nvSpPr>
        <p:spPr>
          <a:xfrm>
            <a:off x="7086600" y="2431127"/>
            <a:ext cx="1524000" cy="338554"/>
          </a:xfrm>
          <a:prstGeom prst="rect">
            <a:avLst/>
          </a:prstGeom>
          <a:noFill/>
        </p:spPr>
        <p:txBody>
          <a:bodyPr wrap="square" rtlCol="0">
            <a:spAutoFit/>
          </a:bodyPr>
          <a:lstStyle/>
          <a:p>
            <a:r>
              <a:rPr lang="en-US" sz="1600" dirty="0"/>
              <a:t>192.168.1.1</a:t>
            </a:r>
          </a:p>
        </p:txBody>
      </p:sp>
      <p:sp>
        <p:nvSpPr>
          <p:cNvPr id="114" name="TextBox 113"/>
          <p:cNvSpPr txBox="1"/>
          <p:nvPr/>
        </p:nvSpPr>
        <p:spPr>
          <a:xfrm>
            <a:off x="7086600" y="4746841"/>
            <a:ext cx="1524000" cy="338554"/>
          </a:xfrm>
          <a:prstGeom prst="rect">
            <a:avLst/>
          </a:prstGeom>
          <a:noFill/>
        </p:spPr>
        <p:txBody>
          <a:bodyPr wrap="square" rtlCol="0">
            <a:spAutoFit/>
          </a:bodyPr>
          <a:lstStyle/>
          <a:p>
            <a:r>
              <a:rPr lang="en-US" sz="1600" dirty="0"/>
              <a:t>192.168.1.4</a:t>
            </a:r>
          </a:p>
        </p:txBody>
      </p:sp>
      <p:sp>
        <p:nvSpPr>
          <p:cNvPr id="115" name="TextBox 114"/>
          <p:cNvSpPr txBox="1"/>
          <p:nvPr/>
        </p:nvSpPr>
        <p:spPr>
          <a:xfrm>
            <a:off x="7086600" y="3983093"/>
            <a:ext cx="1524000" cy="338554"/>
          </a:xfrm>
          <a:prstGeom prst="rect">
            <a:avLst/>
          </a:prstGeom>
          <a:noFill/>
        </p:spPr>
        <p:txBody>
          <a:bodyPr wrap="square" rtlCol="0">
            <a:spAutoFit/>
          </a:bodyPr>
          <a:lstStyle/>
          <a:p>
            <a:r>
              <a:rPr lang="en-US" sz="1600" dirty="0"/>
              <a:t>192.168.1.3</a:t>
            </a:r>
          </a:p>
        </p:txBody>
      </p:sp>
      <p:sp>
        <p:nvSpPr>
          <p:cNvPr id="116" name="TextBox 115"/>
          <p:cNvSpPr txBox="1"/>
          <p:nvPr/>
        </p:nvSpPr>
        <p:spPr>
          <a:xfrm>
            <a:off x="7086600" y="3352800"/>
            <a:ext cx="1524000" cy="338554"/>
          </a:xfrm>
          <a:prstGeom prst="rect">
            <a:avLst/>
          </a:prstGeom>
          <a:noFill/>
        </p:spPr>
        <p:txBody>
          <a:bodyPr wrap="square" rtlCol="0">
            <a:spAutoFit/>
          </a:bodyPr>
          <a:lstStyle/>
          <a:p>
            <a:r>
              <a:rPr lang="en-US" sz="1600" dirty="0"/>
              <a:t>192.168.1.2</a:t>
            </a:r>
          </a:p>
        </p:txBody>
      </p:sp>
      <p:sp>
        <p:nvSpPr>
          <p:cNvPr id="117" name="TextBox 116"/>
          <p:cNvSpPr txBox="1"/>
          <p:nvPr/>
        </p:nvSpPr>
        <p:spPr>
          <a:xfrm>
            <a:off x="7086600" y="5390032"/>
            <a:ext cx="1524000" cy="338554"/>
          </a:xfrm>
          <a:prstGeom prst="rect">
            <a:avLst/>
          </a:prstGeom>
          <a:noFill/>
        </p:spPr>
        <p:txBody>
          <a:bodyPr wrap="square" rtlCol="0">
            <a:spAutoFit/>
          </a:bodyPr>
          <a:lstStyle/>
          <a:p>
            <a:r>
              <a:rPr lang="en-US" sz="1600" dirty="0"/>
              <a:t>192.168.1.5</a:t>
            </a:r>
          </a:p>
        </p:txBody>
      </p:sp>
      <p:sp>
        <p:nvSpPr>
          <p:cNvPr id="118" name="TextBox 117"/>
          <p:cNvSpPr txBox="1"/>
          <p:nvPr/>
        </p:nvSpPr>
        <p:spPr>
          <a:xfrm>
            <a:off x="7086600" y="6152435"/>
            <a:ext cx="1524000" cy="338554"/>
          </a:xfrm>
          <a:prstGeom prst="rect">
            <a:avLst/>
          </a:prstGeom>
          <a:noFill/>
        </p:spPr>
        <p:txBody>
          <a:bodyPr wrap="square" rtlCol="0">
            <a:spAutoFit/>
          </a:bodyPr>
          <a:lstStyle/>
          <a:p>
            <a:r>
              <a:rPr lang="en-US" sz="1600" dirty="0"/>
              <a:t>192.168.1.6</a:t>
            </a:r>
          </a:p>
        </p:txBody>
      </p:sp>
      <p:sp>
        <p:nvSpPr>
          <p:cNvPr id="30" name="Freeform 29"/>
          <p:cNvSpPr/>
          <p:nvPr/>
        </p:nvSpPr>
        <p:spPr>
          <a:xfrm>
            <a:off x="1207655" y="2715208"/>
            <a:ext cx="5155823" cy="2090145"/>
          </a:xfrm>
          <a:custGeom>
            <a:avLst/>
            <a:gdLst>
              <a:gd name="connsiteX0" fmla="*/ 5155823 w 5155823"/>
              <a:gd name="connsiteY0" fmla="*/ 0 h 2090145"/>
              <a:gd name="connsiteX1" fmla="*/ 4623978 w 5155823"/>
              <a:gd name="connsiteY1" fmla="*/ 671804 h 2090145"/>
              <a:gd name="connsiteX2" fmla="*/ 3821545 w 5155823"/>
              <a:gd name="connsiteY2" fmla="*/ 746449 h 2090145"/>
              <a:gd name="connsiteX3" fmla="*/ 3252378 w 5155823"/>
              <a:gd name="connsiteY3" fmla="*/ 1931437 h 2090145"/>
              <a:gd name="connsiteX4" fmla="*/ 471855 w 5155823"/>
              <a:gd name="connsiteY4" fmla="*/ 2062065 h 2090145"/>
              <a:gd name="connsiteX5" fmla="*/ 61308 w 5155823"/>
              <a:gd name="connsiteY5" fmla="*/ 1782147 h 2090145"/>
              <a:gd name="connsiteX6" fmla="*/ 42647 w 5155823"/>
              <a:gd name="connsiteY6" fmla="*/ 391886 h 20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823" h="2090145">
                <a:moveTo>
                  <a:pt x="5155823" y="0"/>
                </a:moveTo>
                <a:cubicBezTo>
                  <a:pt x="5001090" y="273698"/>
                  <a:pt x="4846358" y="547396"/>
                  <a:pt x="4623978" y="671804"/>
                </a:cubicBezTo>
                <a:cubicBezTo>
                  <a:pt x="4401598" y="796212"/>
                  <a:pt x="4050145" y="536510"/>
                  <a:pt x="3821545" y="746449"/>
                </a:cubicBezTo>
                <a:cubicBezTo>
                  <a:pt x="3592945" y="956388"/>
                  <a:pt x="3810660" y="1712168"/>
                  <a:pt x="3252378" y="1931437"/>
                </a:cubicBezTo>
                <a:cubicBezTo>
                  <a:pt x="2694096" y="2150706"/>
                  <a:pt x="1003700" y="2086947"/>
                  <a:pt x="471855" y="2062065"/>
                </a:cubicBezTo>
                <a:cubicBezTo>
                  <a:pt x="-59990" y="2037183"/>
                  <a:pt x="132843" y="2060510"/>
                  <a:pt x="61308" y="1782147"/>
                </a:cubicBezTo>
                <a:cubicBezTo>
                  <a:pt x="-10227" y="1503784"/>
                  <a:pt x="-22667" y="642257"/>
                  <a:pt x="42647" y="391886"/>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57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Ghost In The Machine</a:t>
            </a:r>
            <a:endParaRPr lang="en-US" dirty="0"/>
          </a:p>
        </p:txBody>
      </p:sp>
      <p:sp>
        <p:nvSpPr>
          <p:cNvPr id="3" name="Content Placeholder 2"/>
          <p:cNvSpPr>
            <a:spLocks noGrp="1"/>
          </p:cNvSpPr>
          <p:nvPr>
            <p:ph idx="1"/>
          </p:nvPr>
        </p:nvSpPr>
        <p:spPr/>
        <p:txBody>
          <a:bodyPr/>
          <a:lstStyle/>
          <a:p>
            <a:r>
              <a:rPr lang="en-US" dirty="0" smtClean="0"/>
              <a:t>What are some reasons you might see this?</a:t>
            </a:r>
          </a:p>
        </p:txBody>
      </p:sp>
      <p:sp>
        <p:nvSpPr>
          <p:cNvPr id="2" name="Slide Number Placeholder 1"/>
          <p:cNvSpPr>
            <a:spLocks noGrp="1"/>
          </p:cNvSpPr>
          <p:nvPr>
            <p:ph type="sldNum" sz="quarter" idx="12"/>
          </p:nvPr>
        </p:nvSpPr>
        <p:spPr/>
        <p:txBody>
          <a:bodyPr/>
          <a:lstStyle/>
          <a:p>
            <a:fld id="{532C47AA-A02F-47C8-A6EF-625EFE8A0434}" type="slidenum">
              <a:rPr lang="en-US" smtClean="0"/>
              <a:t>139</a:t>
            </a:fld>
            <a:endParaRPr lang="en-US" dirty="0"/>
          </a:p>
        </p:txBody>
      </p:sp>
    </p:spTree>
    <p:extLst>
      <p:ext uri="{BB962C8B-B14F-4D97-AF65-F5344CB8AC3E}">
        <p14:creationId xmlns:p14="http://schemas.microsoft.com/office/powerpoint/2010/main" val="3193031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Uniflow</a:t>
            </a:r>
            <a:r>
              <a:rPr lang="en-US" dirty="0"/>
              <a:t> </a:t>
            </a:r>
            <a:r>
              <a:rPr lang="en-US" dirty="0" err="1"/>
              <a:t>vs</a:t>
            </a:r>
            <a:r>
              <a:rPr lang="en-US" dirty="0"/>
              <a:t> </a:t>
            </a:r>
            <a:r>
              <a:rPr lang="en-US" dirty="0" err="1"/>
              <a:t>Biflow</a:t>
            </a:r>
            <a:endParaRPr lang="en-US" dirty="0"/>
          </a:p>
        </p:txBody>
      </p:sp>
      <p:sp>
        <p:nvSpPr>
          <p:cNvPr id="2" name="Content Placeholder 1"/>
          <p:cNvSpPr>
            <a:spLocks noGrp="1"/>
          </p:cNvSpPr>
          <p:nvPr>
            <p:ph idx="1"/>
          </p:nvPr>
        </p:nvSpPr>
        <p:spPr/>
        <p:txBody>
          <a:bodyPr/>
          <a:lstStyle/>
          <a:p>
            <a:r>
              <a:rPr lang="en-US" dirty="0" err="1" smtClean="0"/>
              <a:t>Uniflow</a:t>
            </a:r>
            <a:endParaRPr lang="en-US" dirty="0" smtClean="0"/>
          </a:p>
          <a:p>
            <a:endParaRPr lang="en-US" dirty="0"/>
          </a:p>
          <a:p>
            <a:endParaRPr lang="en-US" dirty="0" smtClean="0"/>
          </a:p>
          <a:p>
            <a:pPr marL="0" indent="0">
              <a:buNone/>
            </a:pPr>
            <a:endParaRPr lang="en-US" dirty="0" smtClean="0"/>
          </a:p>
          <a:p>
            <a:r>
              <a:rPr lang="en-US" dirty="0" err="1" smtClean="0"/>
              <a:t>Biflow</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97331766"/>
              </p:ext>
            </p:extLst>
          </p:nvPr>
        </p:nvGraphicFramePr>
        <p:xfrm>
          <a:off x="838200" y="2255520"/>
          <a:ext cx="7772400" cy="640080"/>
        </p:xfrm>
        <a:graphic>
          <a:graphicData uri="http://schemas.openxmlformats.org/drawingml/2006/table">
            <a:tbl>
              <a:tblPr firstRow="1" bandRow="1">
                <a:tableStyleId>{5C22544A-7EE6-4342-B048-85BDC9FD1C3A}</a:tableStyleId>
              </a:tblPr>
              <a:tblGrid>
                <a:gridCol w="1600200"/>
                <a:gridCol w="1012556"/>
                <a:gridCol w="1767452"/>
                <a:gridCol w="801392"/>
                <a:gridCol w="1295400"/>
                <a:gridCol w="1295400"/>
              </a:tblGrid>
              <a:tr h="640080">
                <a:tc>
                  <a:txBody>
                    <a:bodyPr/>
                    <a:lstStyle/>
                    <a:p>
                      <a:r>
                        <a:rPr lang="en-US" dirty="0" smtClean="0"/>
                        <a:t>192.168.1.1</a:t>
                      </a:r>
                      <a:endParaRPr lang="en-US" dirty="0"/>
                    </a:p>
                  </a:txBody>
                  <a:tcPr/>
                </a:tc>
                <a:tc>
                  <a:txBody>
                    <a:bodyPr/>
                    <a:lstStyle/>
                    <a:p>
                      <a:r>
                        <a:rPr lang="en-US" dirty="0" smtClean="0"/>
                        <a:t>56981</a:t>
                      </a:r>
                      <a:endParaRPr lang="en-US" dirty="0"/>
                    </a:p>
                  </a:txBody>
                  <a:tcPr/>
                </a:tc>
                <a:tc>
                  <a:txBody>
                    <a:bodyPr/>
                    <a:lstStyle/>
                    <a:p>
                      <a:r>
                        <a:rPr lang="en-US" dirty="0" smtClean="0"/>
                        <a:t>192.168.1.2</a:t>
                      </a:r>
                      <a:endParaRPr lang="en-US" dirty="0"/>
                    </a:p>
                  </a:txBody>
                  <a:tcPr/>
                </a:tc>
                <a:tc>
                  <a:txBody>
                    <a:bodyPr/>
                    <a:lstStyle/>
                    <a:p>
                      <a:r>
                        <a:rPr lang="en-US" dirty="0" smtClean="0"/>
                        <a:t>80</a:t>
                      </a:r>
                      <a:endParaRPr lang="en-US" dirty="0"/>
                    </a:p>
                  </a:txBody>
                  <a:tcPr/>
                </a:tc>
                <a:tc>
                  <a:txBody>
                    <a:bodyPr/>
                    <a:lstStyle/>
                    <a:p>
                      <a:r>
                        <a:rPr lang="en-US" dirty="0" smtClean="0"/>
                        <a:t>1/17/12</a:t>
                      </a:r>
                      <a:r>
                        <a:rPr lang="en-US" baseline="0" dirty="0" smtClean="0"/>
                        <a:t> 15:23:30</a:t>
                      </a:r>
                      <a:endParaRPr lang="en-US" dirty="0"/>
                    </a:p>
                  </a:txBody>
                  <a:tcPr/>
                </a:tc>
                <a:tc>
                  <a:txBody>
                    <a:bodyPr/>
                    <a:lstStyle/>
                    <a:p>
                      <a:r>
                        <a:rPr lang="en-US" dirty="0" smtClean="0"/>
                        <a:t>300 bytes</a:t>
                      </a:r>
                      <a:endParaRPr lang="en-US"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33573948"/>
              </p:ext>
            </p:extLst>
          </p:nvPr>
        </p:nvGraphicFramePr>
        <p:xfrm>
          <a:off x="838200" y="3093720"/>
          <a:ext cx="7772400" cy="640080"/>
        </p:xfrm>
        <a:graphic>
          <a:graphicData uri="http://schemas.openxmlformats.org/drawingml/2006/table">
            <a:tbl>
              <a:tblPr firstRow="1" bandRow="1">
                <a:tableStyleId>{5C22544A-7EE6-4342-B048-85BDC9FD1C3A}</a:tableStyleId>
              </a:tblPr>
              <a:tblGrid>
                <a:gridCol w="1628503"/>
                <a:gridCol w="518160"/>
                <a:gridCol w="1587137"/>
                <a:gridCol w="929640"/>
                <a:gridCol w="1480457"/>
                <a:gridCol w="1628503"/>
              </a:tblGrid>
              <a:tr h="640080">
                <a:tc>
                  <a:txBody>
                    <a:bodyPr/>
                    <a:lstStyle/>
                    <a:p>
                      <a:r>
                        <a:rPr lang="en-US" dirty="0" smtClean="0"/>
                        <a:t>192.168.1.2</a:t>
                      </a:r>
                      <a:endParaRPr lang="en-US" dirty="0"/>
                    </a:p>
                  </a:txBody>
                  <a:tcPr/>
                </a:tc>
                <a:tc>
                  <a:txBody>
                    <a:bodyPr/>
                    <a:lstStyle/>
                    <a:p>
                      <a:r>
                        <a:rPr lang="en-US" dirty="0" smtClean="0"/>
                        <a:t>80</a:t>
                      </a:r>
                      <a:endParaRPr lang="en-US" dirty="0"/>
                    </a:p>
                  </a:txBody>
                  <a:tcPr/>
                </a:tc>
                <a:tc>
                  <a:txBody>
                    <a:bodyPr/>
                    <a:lstStyle/>
                    <a:p>
                      <a:r>
                        <a:rPr lang="en-US" dirty="0" smtClean="0"/>
                        <a:t>192.168.1.1</a:t>
                      </a:r>
                      <a:endParaRPr lang="en-US" dirty="0"/>
                    </a:p>
                  </a:txBody>
                  <a:tcPr/>
                </a:tc>
                <a:tc>
                  <a:txBody>
                    <a:bodyPr/>
                    <a:lstStyle/>
                    <a:p>
                      <a:r>
                        <a:rPr lang="en-US" dirty="0" smtClean="0"/>
                        <a:t>56981</a:t>
                      </a:r>
                      <a:endParaRPr lang="en-US" dirty="0"/>
                    </a:p>
                  </a:txBody>
                  <a:tcPr/>
                </a:tc>
                <a:tc>
                  <a:txBody>
                    <a:bodyPr/>
                    <a:lstStyle/>
                    <a:p>
                      <a:r>
                        <a:rPr lang="en-US" dirty="0" smtClean="0"/>
                        <a:t>1/17/12</a:t>
                      </a:r>
                      <a:r>
                        <a:rPr lang="en-US" baseline="0" dirty="0" smtClean="0"/>
                        <a:t> 15:23:30</a:t>
                      </a:r>
                      <a:endParaRPr lang="en-US" dirty="0"/>
                    </a:p>
                  </a:txBody>
                  <a:tcPr/>
                </a:tc>
                <a:tc>
                  <a:txBody>
                    <a:bodyPr/>
                    <a:lstStyle/>
                    <a:p>
                      <a:r>
                        <a:rPr lang="en-US" dirty="0" smtClean="0"/>
                        <a:t>3060 bytes</a:t>
                      </a:r>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77511674"/>
              </p:ext>
            </p:extLst>
          </p:nvPr>
        </p:nvGraphicFramePr>
        <p:xfrm>
          <a:off x="762000" y="4572000"/>
          <a:ext cx="8153401" cy="640080"/>
        </p:xfrm>
        <a:graphic>
          <a:graphicData uri="http://schemas.openxmlformats.org/drawingml/2006/table">
            <a:tbl>
              <a:tblPr firstRow="1" bandRow="1">
                <a:tableStyleId>{5C22544A-7EE6-4342-B048-85BDC9FD1C3A}</a:tableStyleId>
              </a:tblPr>
              <a:tblGrid>
                <a:gridCol w="1600201"/>
                <a:gridCol w="990600"/>
                <a:gridCol w="533400"/>
                <a:gridCol w="1588315"/>
                <a:gridCol w="593665"/>
                <a:gridCol w="1229481"/>
                <a:gridCol w="1617739"/>
              </a:tblGrid>
              <a:tr h="640080">
                <a:tc>
                  <a:txBody>
                    <a:bodyPr/>
                    <a:lstStyle/>
                    <a:p>
                      <a:r>
                        <a:rPr lang="en-US" dirty="0" smtClean="0"/>
                        <a:t>192.168.1.1</a:t>
                      </a:r>
                      <a:endParaRPr lang="en-US" dirty="0"/>
                    </a:p>
                  </a:txBody>
                  <a:tcPr/>
                </a:tc>
                <a:tc>
                  <a:txBody>
                    <a:bodyPr/>
                    <a:lstStyle/>
                    <a:p>
                      <a:r>
                        <a:rPr lang="en-US" dirty="0" smtClean="0"/>
                        <a:t>56981</a:t>
                      </a:r>
                      <a:endParaRPr lang="en-US" dirty="0"/>
                    </a:p>
                  </a:txBody>
                  <a:tcPr/>
                </a:tc>
                <a:tc>
                  <a:txBody>
                    <a:bodyPr/>
                    <a:lstStyle/>
                    <a:p>
                      <a:r>
                        <a:rPr lang="en-US" dirty="0" smtClean="0"/>
                        <a:t>-&gt;</a:t>
                      </a:r>
                      <a:endParaRPr lang="en-US" dirty="0"/>
                    </a:p>
                  </a:txBody>
                  <a:tcPr/>
                </a:tc>
                <a:tc>
                  <a:txBody>
                    <a:bodyPr/>
                    <a:lstStyle/>
                    <a:p>
                      <a:r>
                        <a:rPr lang="en-US" dirty="0" smtClean="0"/>
                        <a:t>192.168.1.2</a:t>
                      </a:r>
                      <a:endParaRPr lang="en-US" dirty="0"/>
                    </a:p>
                  </a:txBody>
                  <a:tcPr/>
                </a:tc>
                <a:tc>
                  <a:txBody>
                    <a:bodyPr/>
                    <a:lstStyle/>
                    <a:p>
                      <a:pPr algn="ctr"/>
                      <a:r>
                        <a:rPr lang="en-US" dirty="0" smtClean="0"/>
                        <a:t>80</a:t>
                      </a:r>
                      <a:endParaRPr lang="en-US" dirty="0"/>
                    </a:p>
                  </a:txBody>
                  <a:tcPr/>
                </a:tc>
                <a:tc>
                  <a:txBody>
                    <a:bodyPr/>
                    <a:lstStyle/>
                    <a:p>
                      <a:r>
                        <a:rPr lang="en-US" dirty="0" smtClean="0"/>
                        <a:t>1/17/12</a:t>
                      </a:r>
                      <a:r>
                        <a:rPr lang="en-US" baseline="0" dirty="0" smtClean="0"/>
                        <a:t> 15:23:30</a:t>
                      </a:r>
                      <a:endParaRPr lang="en-US" dirty="0"/>
                    </a:p>
                  </a:txBody>
                  <a:tcPr/>
                </a:tc>
                <a:tc>
                  <a:txBody>
                    <a:bodyPr/>
                    <a:lstStyle/>
                    <a:p>
                      <a:r>
                        <a:rPr lang="en-US" dirty="0" smtClean="0"/>
                        <a:t>3360 bytes</a:t>
                      </a:r>
                      <a:endParaRPr lang="en-US" dirty="0"/>
                    </a:p>
                  </a:txBody>
                  <a:tcPr/>
                </a:tc>
              </a:tr>
            </a:tbl>
          </a:graphicData>
        </a:graphic>
      </p:graphicFrame>
      <p:sp>
        <p:nvSpPr>
          <p:cNvPr id="5" name="TextBox 4"/>
          <p:cNvSpPr txBox="1"/>
          <p:nvPr/>
        </p:nvSpPr>
        <p:spPr>
          <a:xfrm>
            <a:off x="0" y="5638800"/>
            <a:ext cx="9144000" cy="381000"/>
          </a:xfrm>
          <a:prstGeom prst="rect">
            <a:avLst/>
          </a:prstGeom>
          <a:noFill/>
        </p:spPr>
        <p:txBody>
          <a:bodyPr wrap="square" rtlCol="0">
            <a:spAutoFit/>
          </a:bodyPr>
          <a:lstStyle/>
          <a:p>
            <a:pPr algn="ctr"/>
            <a:r>
              <a:rPr lang="en-US" dirty="0" smtClean="0"/>
              <a:t>Why don’t the sizes listed match up with the amount of data transferred?</a:t>
            </a:r>
            <a:endParaRPr lang="en-US" dirty="0"/>
          </a:p>
        </p:txBody>
      </p:sp>
    </p:spTree>
    <p:extLst>
      <p:ext uri="{BB962C8B-B14F-4D97-AF65-F5344CB8AC3E}">
        <p14:creationId xmlns:p14="http://schemas.microsoft.com/office/powerpoint/2010/main" val="2025630508"/>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 In The Machine</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140</a:t>
            </a:fld>
            <a:endParaRPr lang="en-US"/>
          </a:p>
        </p:txBody>
      </p:sp>
      <p:pic>
        <p:nvPicPr>
          <p:cNvPr id="6146" name="Picture 2" descr="File:Aeryon Scout With Cam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81000"/>
            <a:ext cx="9161298" cy="61037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611779"/>
            <a:ext cx="4724400" cy="246221"/>
          </a:xfrm>
          <a:prstGeom prst="rect">
            <a:avLst/>
          </a:prstGeom>
        </p:spPr>
        <p:txBody>
          <a:bodyPr wrap="square">
            <a:spAutoFit/>
          </a:bodyPr>
          <a:lstStyle/>
          <a:p>
            <a:r>
              <a:rPr lang="en-US" sz="1000" dirty="0">
                <a:hlinkClick r:id="rId4"/>
              </a:rPr>
              <a:t>http://</a:t>
            </a:r>
            <a:r>
              <a:rPr lang="en-US" sz="1000" dirty="0" smtClean="0">
                <a:hlinkClick r:id="rId4"/>
              </a:rPr>
              <a:t>commons.wikimedia.org/wiki/File:Aeryon_Scout_With_Camera.jpg</a:t>
            </a:r>
            <a:endParaRPr lang="en-US" sz="1000" dirty="0"/>
          </a:p>
        </p:txBody>
      </p:sp>
    </p:spTree>
    <p:extLst>
      <p:ext uri="{BB962C8B-B14F-4D97-AF65-F5344CB8AC3E}">
        <p14:creationId xmlns:p14="http://schemas.microsoft.com/office/powerpoint/2010/main" val="2512581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Ghost In The Machine</a:t>
            </a:r>
            <a:endParaRPr lang="en-US" dirty="0"/>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en-US" dirty="0" smtClean="0"/>
              <a:t>Maybe you’re seeing a C2 or </a:t>
            </a:r>
            <a:r>
              <a:rPr lang="en-US" dirty="0" err="1" smtClean="0"/>
              <a:t>exfil</a:t>
            </a:r>
            <a:r>
              <a:rPr lang="en-US" dirty="0" smtClean="0"/>
              <a:t> channel</a:t>
            </a:r>
          </a:p>
          <a:p>
            <a:pPr lvl="1"/>
            <a:r>
              <a:rPr lang="en-US" i="1" dirty="0" smtClean="0"/>
              <a:t>SQL Injection to MIPS Overflows: Rooting SOHO Routers </a:t>
            </a:r>
            <a:r>
              <a:rPr lang="en-US" dirty="0" smtClean="0"/>
              <a:t>presented at </a:t>
            </a:r>
            <a:r>
              <a:rPr lang="en-US" dirty="0" err="1" smtClean="0"/>
              <a:t>DefCon</a:t>
            </a:r>
            <a:r>
              <a:rPr lang="en-US" dirty="0" smtClean="0"/>
              <a:t> 2012</a:t>
            </a:r>
          </a:p>
          <a:p>
            <a:pPr lvl="2"/>
            <a:r>
              <a:rPr lang="en-US" dirty="0" smtClean="0"/>
              <a:t>SQL injection attack -&gt; initial access</a:t>
            </a:r>
          </a:p>
          <a:p>
            <a:pPr lvl="2"/>
            <a:r>
              <a:rPr lang="en-US" dirty="0" smtClean="0"/>
              <a:t>Input sanitization vulnerability -&gt; arbitrary file access</a:t>
            </a:r>
          </a:p>
          <a:p>
            <a:pPr lvl="2"/>
            <a:r>
              <a:rPr lang="en-US" dirty="0" smtClean="0"/>
              <a:t>Buffer overflow -&gt; arbitrary code execution</a:t>
            </a:r>
          </a:p>
          <a:p>
            <a:pPr lvl="1"/>
            <a:r>
              <a:rPr lang="en-US" dirty="0" smtClean="0"/>
              <a:t>Supply chain risks</a:t>
            </a:r>
          </a:p>
          <a:p>
            <a:pPr lvl="2"/>
            <a:r>
              <a:rPr lang="en-US" dirty="0" smtClean="0"/>
              <a:t>FBI investigation of counterfeit Cisco routers from PRC (2008)</a:t>
            </a:r>
          </a:p>
        </p:txBody>
      </p:sp>
      <p:sp>
        <p:nvSpPr>
          <p:cNvPr id="2" name="Slide Number Placeholder 1"/>
          <p:cNvSpPr>
            <a:spLocks noGrp="1"/>
          </p:cNvSpPr>
          <p:nvPr>
            <p:ph type="sldNum" sz="quarter" idx="12"/>
          </p:nvPr>
        </p:nvSpPr>
        <p:spPr/>
        <p:txBody>
          <a:bodyPr/>
          <a:lstStyle/>
          <a:p>
            <a:fld id="{532C47AA-A02F-47C8-A6EF-625EFE8A0434}" type="slidenum">
              <a:rPr lang="en-US" smtClean="0"/>
              <a:t>141</a:t>
            </a:fld>
            <a:endParaRPr lang="en-US" dirty="0"/>
          </a:p>
        </p:txBody>
      </p:sp>
    </p:spTree>
    <p:extLst>
      <p:ext uri="{BB962C8B-B14F-4D97-AF65-F5344CB8AC3E}">
        <p14:creationId xmlns:p14="http://schemas.microsoft.com/office/powerpoint/2010/main" val="334479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Ghost In The Machine</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142</a:t>
            </a:fld>
            <a:endParaRPr lang="en-US" dirty="0"/>
          </a:p>
        </p:txBody>
      </p:sp>
      <p:pic>
        <p:nvPicPr>
          <p:cNvPr id="5" name="Picture 4"/>
          <p:cNvPicPr/>
          <p:nvPr/>
        </p:nvPicPr>
        <p:blipFill rotWithShape="1">
          <a:blip r:embed="rId3"/>
          <a:srcRect l="12644" t="37455" r="70402" b="24988"/>
          <a:stretch/>
        </p:blipFill>
        <p:spPr bwMode="auto">
          <a:xfrm>
            <a:off x="228600" y="1219200"/>
            <a:ext cx="5619115" cy="3734435"/>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0" y="6334780"/>
            <a:ext cx="6781800" cy="523220"/>
          </a:xfrm>
          <a:prstGeom prst="rect">
            <a:avLst/>
          </a:prstGeom>
        </p:spPr>
        <p:txBody>
          <a:bodyPr wrap="square">
            <a:spAutoFit/>
          </a:bodyPr>
          <a:lstStyle/>
          <a:p>
            <a:r>
              <a:rPr lang="en-US" sz="1400" dirty="0">
                <a:hlinkClick r:id="rId4"/>
              </a:rPr>
              <a:t>http://</a:t>
            </a:r>
            <a:r>
              <a:rPr lang="en-US" sz="1400" dirty="0" smtClean="0">
                <a:hlinkClick r:id="rId4"/>
              </a:rPr>
              <a:t>www.infoworld.com/d/security/hackers-reveal-critical-vulnerabilities-in-huawei-routers-defcon-198983</a:t>
            </a:r>
            <a:endParaRPr lang="en-US" sz="1400" dirty="0" smtClean="0"/>
          </a:p>
        </p:txBody>
      </p:sp>
      <p:sp>
        <p:nvSpPr>
          <p:cNvPr id="7" name="Rectangle 6"/>
          <p:cNvSpPr/>
          <p:nvPr/>
        </p:nvSpPr>
        <p:spPr>
          <a:xfrm>
            <a:off x="1381125" y="3743781"/>
            <a:ext cx="7162800" cy="1200329"/>
          </a:xfrm>
          <a:prstGeom prst="rect">
            <a:avLst/>
          </a:prstGeom>
          <a:solidFill>
            <a:schemeClr val="bg1"/>
          </a:solidFill>
          <a:ln w="12700">
            <a:solidFill>
              <a:schemeClr val="tx1"/>
            </a:solidFill>
          </a:ln>
        </p:spPr>
        <p:txBody>
          <a:bodyPr wrap="square">
            <a:spAutoFit/>
          </a:bodyPr>
          <a:lstStyle/>
          <a:p>
            <a:r>
              <a:rPr lang="en-US" dirty="0"/>
              <a:t>During the </a:t>
            </a:r>
            <a:r>
              <a:rPr lang="en-US" dirty="0" err="1"/>
              <a:t>Defcon</a:t>
            </a:r>
            <a:r>
              <a:rPr lang="en-US" dirty="0"/>
              <a:t> talk, which Lindner gave together with </a:t>
            </a:r>
            <a:r>
              <a:rPr lang="en-US" dirty="0" err="1"/>
              <a:t>Recurity</a:t>
            </a:r>
            <a:r>
              <a:rPr lang="en-US" dirty="0"/>
              <a:t> Labs security consultant </a:t>
            </a:r>
            <a:r>
              <a:rPr lang="en-US" dirty="0" err="1"/>
              <a:t>Gregor</a:t>
            </a:r>
            <a:r>
              <a:rPr lang="en-US" dirty="0"/>
              <a:t> Kopf, the researchers pointed out that there are over 10,000 calls in the firmware's code to </a:t>
            </a:r>
            <a:r>
              <a:rPr lang="en-US" dirty="0" err="1"/>
              <a:t>sprintf</a:t>
            </a:r>
            <a:r>
              <a:rPr lang="en-US" dirty="0"/>
              <a:t>, a function that's known to be insecure.</a:t>
            </a:r>
          </a:p>
        </p:txBody>
      </p:sp>
      <p:sp>
        <p:nvSpPr>
          <p:cNvPr id="8" name="Rectangle 7"/>
          <p:cNvSpPr/>
          <p:nvPr/>
        </p:nvSpPr>
        <p:spPr>
          <a:xfrm>
            <a:off x="685800" y="2209800"/>
            <a:ext cx="6477000" cy="1200329"/>
          </a:xfrm>
          <a:prstGeom prst="rect">
            <a:avLst/>
          </a:prstGeom>
          <a:solidFill>
            <a:schemeClr val="bg1"/>
          </a:solidFill>
          <a:ln w="12700">
            <a:solidFill>
              <a:schemeClr val="tx1"/>
            </a:solidFill>
          </a:ln>
        </p:spPr>
        <p:txBody>
          <a:bodyPr wrap="square">
            <a:spAutoFit/>
          </a:bodyPr>
          <a:lstStyle/>
          <a:p>
            <a:r>
              <a:rPr lang="en-US" dirty="0"/>
              <a:t>The vulnerabilities -- a session hijack, a heap overflow, and a stack overflow -- were found in the firmware of Huawei AR18 and AR29 series routers and could be exploited to take control of the devices over the Internet</a:t>
            </a:r>
          </a:p>
        </p:txBody>
      </p:sp>
    </p:spTree>
    <p:extLst>
      <p:ext uri="{BB962C8B-B14F-4D97-AF65-F5344CB8AC3E}">
        <p14:creationId xmlns:p14="http://schemas.microsoft.com/office/powerpoint/2010/main" val="3485049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Ghost In The Machine</a:t>
            </a:r>
            <a:endParaRPr lang="en-US" dirty="0"/>
          </a:p>
        </p:txBody>
      </p:sp>
      <p:sp>
        <p:nvSpPr>
          <p:cNvPr id="3" name="Content Placeholder 2"/>
          <p:cNvSpPr>
            <a:spLocks noGrp="1"/>
          </p:cNvSpPr>
          <p:nvPr>
            <p:ph idx="1"/>
          </p:nvPr>
        </p:nvSpPr>
        <p:spPr/>
        <p:txBody>
          <a:bodyPr/>
          <a:lstStyle/>
          <a:p>
            <a:r>
              <a:rPr lang="en-US" dirty="0" smtClean="0"/>
              <a:t>Detection</a:t>
            </a:r>
          </a:p>
          <a:p>
            <a:pPr lvl="1"/>
            <a:r>
              <a:rPr lang="en-US" dirty="0" smtClean="0"/>
              <a:t>Diff flows seen at sensors</a:t>
            </a:r>
          </a:p>
          <a:p>
            <a:pPr lvl="2"/>
            <a:r>
              <a:rPr lang="en-US" dirty="0" smtClean="0"/>
              <a:t>Computationally expensive</a:t>
            </a:r>
          </a:p>
          <a:p>
            <a:pPr lvl="1"/>
            <a:r>
              <a:rPr lang="en-US" dirty="0" err="1" smtClean="0"/>
              <a:t>Hostflow</a:t>
            </a:r>
            <a:r>
              <a:rPr lang="en-US" dirty="0" smtClean="0"/>
              <a:t> is helpful for </a:t>
            </a:r>
            <a:r>
              <a:rPr lang="en-US" dirty="0" err="1" smtClean="0"/>
              <a:t>visibilty</a:t>
            </a:r>
            <a:endParaRPr lang="en-US" dirty="0"/>
          </a:p>
        </p:txBody>
      </p:sp>
      <p:sp>
        <p:nvSpPr>
          <p:cNvPr id="2" name="Slide Number Placeholder 1"/>
          <p:cNvSpPr>
            <a:spLocks noGrp="1"/>
          </p:cNvSpPr>
          <p:nvPr>
            <p:ph type="sldNum" sz="quarter" idx="12"/>
          </p:nvPr>
        </p:nvSpPr>
        <p:spPr/>
        <p:txBody>
          <a:bodyPr/>
          <a:lstStyle/>
          <a:p>
            <a:fld id="{532C47AA-A02F-47C8-A6EF-625EFE8A0434}" type="slidenum">
              <a:rPr lang="en-US" smtClean="0"/>
              <a:t>143</a:t>
            </a:fld>
            <a:endParaRPr lang="en-US"/>
          </a:p>
        </p:txBody>
      </p:sp>
    </p:spTree>
    <p:extLst>
      <p:ext uri="{BB962C8B-B14F-4D97-AF65-F5344CB8AC3E}">
        <p14:creationId xmlns:p14="http://schemas.microsoft.com/office/powerpoint/2010/main" val="1730862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Data Fusion Analytics</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144</a:t>
            </a:fld>
            <a:endParaRPr lang="en-US"/>
          </a:p>
        </p:txBody>
      </p:sp>
      <p:pic>
        <p:nvPicPr>
          <p:cNvPr id="1026" name="Picture 2" descr="http://upload.wikimedia.org/wikipedia/commons/d/df/Sun_in_X-R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2998"/>
            <a:ext cx="7391400" cy="53560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00" y="6560533"/>
            <a:ext cx="4800600" cy="276999"/>
          </a:xfrm>
          <a:prstGeom prst="rect">
            <a:avLst/>
          </a:prstGeom>
          <a:noFill/>
        </p:spPr>
        <p:txBody>
          <a:bodyPr wrap="square" rtlCol="0">
            <a:spAutoFit/>
          </a:bodyPr>
          <a:lstStyle/>
          <a:p>
            <a:r>
              <a:rPr lang="en-US" sz="1200" dirty="0"/>
              <a:t>Image courtesy of NASA Goddard Laboratory for </a:t>
            </a:r>
            <a:r>
              <a:rPr lang="en-US" sz="1200" dirty="0" smtClean="0"/>
              <a:t>Atmospheres</a:t>
            </a:r>
            <a:endParaRPr lang="en-US" sz="1200" dirty="0"/>
          </a:p>
        </p:txBody>
      </p:sp>
    </p:spTree>
    <p:extLst>
      <p:ext uri="{BB962C8B-B14F-4D97-AF65-F5344CB8AC3E}">
        <p14:creationId xmlns:p14="http://schemas.microsoft.com/office/powerpoint/2010/main" val="26611475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Fusion </a:t>
            </a:r>
            <a:r>
              <a:rPr lang="en-US" dirty="0"/>
              <a:t>A</a:t>
            </a:r>
            <a:r>
              <a:rPr lang="en-US" dirty="0" smtClean="0"/>
              <a:t>nalytics</a:t>
            </a:r>
            <a:endParaRPr lang="en-US" dirty="0"/>
          </a:p>
        </p:txBody>
      </p:sp>
      <p:sp>
        <p:nvSpPr>
          <p:cNvPr id="3" name="Content Placeholder 2"/>
          <p:cNvSpPr>
            <a:spLocks noGrp="1"/>
          </p:cNvSpPr>
          <p:nvPr>
            <p:ph idx="1"/>
          </p:nvPr>
        </p:nvSpPr>
        <p:spPr/>
        <p:txBody>
          <a:bodyPr/>
          <a:lstStyle/>
          <a:p>
            <a:r>
              <a:rPr lang="en-US" dirty="0" smtClean="0"/>
              <a:t>Enrich </a:t>
            </a:r>
            <a:r>
              <a:rPr lang="en-US" dirty="0" err="1" smtClean="0"/>
              <a:t>netflow</a:t>
            </a:r>
            <a:r>
              <a:rPr lang="en-US" dirty="0" smtClean="0"/>
              <a:t> with other data</a:t>
            </a:r>
          </a:p>
          <a:p>
            <a:pPr lvl="1"/>
            <a:r>
              <a:rPr lang="en-US" dirty="0" smtClean="0"/>
              <a:t>Additional network-based data</a:t>
            </a:r>
          </a:p>
          <a:p>
            <a:pPr lvl="1"/>
            <a:r>
              <a:rPr lang="en-US" dirty="0" smtClean="0"/>
              <a:t>Host-based data</a:t>
            </a:r>
          </a:p>
          <a:p>
            <a:pPr lvl="1"/>
            <a:r>
              <a:rPr lang="en-US" dirty="0" smtClean="0"/>
              <a:t>Non-computer data</a:t>
            </a:r>
          </a:p>
          <a:p>
            <a:endParaRPr lang="en-US" dirty="0" smtClean="0"/>
          </a:p>
          <a:p>
            <a:r>
              <a:rPr lang="en-US" dirty="0" smtClean="0"/>
              <a:t>What are some examples </a:t>
            </a:r>
            <a:r>
              <a:rPr lang="en-US" smtClean="0"/>
              <a:t>of each?</a:t>
            </a:r>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145</a:t>
            </a:fld>
            <a:endParaRPr lang="en-US" dirty="0"/>
          </a:p>
        </p:txBody>
      </p:sp>
    </p:spTree>
    <p:extLst>
      <p:ext uri="{BB962C8B-B14F-4D97-AF65-F5344CB8AC3E}">
        <p14:creationId xmlns:p14="http://schemas.microsoft.com/office/powerpoint/2010/main" val="2370210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Data Fusion </a:t>
            </a:r>
            <a:r>
              <a:rPr lang="en-US" dirty="0" smtClean="0"/>
              <a:t>Analytics: </a:t>
            </a:r>
            <a:r>
              <a:rPr lang="en-US" dirty="0" err="1" smtClean="0"/>
              <a:t>Hostflow</a:t>
            </a:r>
            <a:endParaRPr lang="en-US" dirty="0"/>
          </a:p>
        </p:txBody>
      </p:sp>
      <p:sp>
        <p:nvSpPr>
          <p:cNvPr id="2" name="Content Placeholder 1"/>
          <p:cNvSpPr>
            <a:spLocks noGrp="1"/>
          </p:cNvSpPr>
          <p:nvPr>
            <p:ph idx="1"/>
          </p:nvPr>
        </p:nvSpPr>
        <p:spPr/>
        <p:txBody>
          <a:bodyPr/>
          <a:lstStyle/>
          <a:p>
            <a:r>
              <a:rPr lang="en-US" dirty="0" smtClean="0"/>
              <a:t>Client-to-client traffic baseline</a:t>
            </a:r>
          </a:p>
          <a:p>
            <a:pPr lvl="1"/>
            <a:r>
              <a:rPr lang="en-US" dirty="0" smtClean="0"/>
              <a:t>Lateral movement detection</a:t>
            </a:r>
          </a:p>
          <a:p>
            <a:r>
              <a:rPr lang="en-US" dirty="0" smtClean="0"/>
              <a:t>Blacklisted domain access when off network</a:t>
            </a:r>
          </a:p>
          <a:p>
            <a:r>
              <a:rPr lang="en-US" dirty="0" smtClean="0"/>
              <a:t>Diff </a:t>
            </a:r>
            <a:r>
              <a:rPr lang="en-US" dirty="0" err="1" smtClean="0"/>
              <a:t>hostflows</a:t>
            </a:r>
            <a:r>
              <a:rPr lang="en-US" dirty="0" smtClean="0"/>
              <a:t> and </a:t>
            </a:r>
            <a:r>
              <a:rPr lang="en-US" dirty="0" err="1" smtClean="0"/>
              <a:t>netflows</a:t>
            </a:r>
            <a:endParaRPr lang="en-US" dirty="0" smtClean="0"/>
          </a:p>
          <a:p>
            <a:r>
              <a:rPr lang="en-US" dirty="0" smtClean="0"/>
              <a:t>Link users to netflows, pivot</a:t>
            </a:r>
          </a:p>
          <a:p>
            <a:r>
              <a:rPr lang="en-US" dirty="0" smtClean="0"/>
              <a:t>Correlate processes to network sessions</a:t>
            </a:r>
          </a:p>
          <a:p>
            <a:pPr lvl="1"/>
            <a:r>
              <a:rPr lang="en-US" dirty="0" smtClean="0"/>
              <a:t>Discover processes with abnormal port usage</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146</a:t>
            </a:fld>
            <a:endParaRPr lang="en-US"/>
          </a:p>
        </p:txBody>
      </p:sp>
    </p:spTree>
    <p:extLst>
      <p:ext uri="{BB962C8B-B14F-4D97-AF65-F5344CB8AC3E}">
        <p14:creationId xmlns:p14="http://schemas.microsoft.com/office/powerpoint/2010/main" val="2112151914"/>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Wrap Up</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147</a:t>
            </a:fld>
            <a:endParaRPr lang="en-US"/>
          </a:p>
        </p:txBody>
      </p:sp>
    </p:spTree>
    <p:extLst>
      <p:ext uri="{BB962C8B-B14F-4D97-AF65-F5344CB8AC3E}">
        <p14:creationId xmlns:p14="http://schemas.microsoft.com/office/powerpoint/2010/main" val="29582211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2" name="Content Placeholder 1"/>
          <p:cNvSpPr>
            <a:spLocks noGrp="1"/>
          </p:cNvSpPr>
          <p:nvPr>
            <p:ph idx="1"/>
          </p:nvPr>
        </p:nvSpPr>
        <p:spPr>
          <a:xfrm>
            <a:off x="457200" y="1481328"/>
            <a:ext cx="8229600" cy="4995672"/>
          </a:xfrm>
        </p:spPr>
        <p:txBody>
          <a:bodyPr numCol="1">
            <a:normAutofit fontScale="70000" lnSpcReduction="20000"/>
          </a:bodyPr>
          <a:lstStyle/>
          <a:p>
            <a:r>
              <a:rPr lang="en-US" dirty="0" smtClean="0"/>
              <a:t>Introduction</a:t>
            </a:r>
          </a:p>
          <a:p>
            <a:pPr lvl="1"/>
            <a:r>
              <a:rPr lang="en-US" dirty="0" smtClean="0"/>
              <a:t>What is </a:t>
            </a:r>
            <a:r>
              <a:rPr lang="en-US" dirty="0" err="1"/>
              <a:t>N</a:t>
            </a:r>
            <a:r>
              <a:rPr lang="en-US" dirty="0" err="1" smtClean="0"/>
              <a:t>etflow</a:t>
            </a:r>
            <a:r>
              <a:rPr lang="en-US" dirty="0" smtClean="0"/>
              <a:t>?</a:t>
            </a:r>
          </a:p>
          <a:p>
            <a:pPr lvl="1"/>
            <a:r>
              <a:rPr lang="en-US" dirty="0" smtClean="0"/>
              <a:t>Sensor Location</a:t>
            </a:r>
          </a:p>
          <a:p>
            <a:pPr lvl="1"/>
            <a:r>
              <a:rPr lang="en-US" dirty="0" smtClean="0"/>
              <a:t>Sampling</a:t>
            </a:r>
          </a:p>
          <a:p>
            <a:r>
              <a:rPr lang="en-US" dirty="0" smtClean="0"/>
              <a:t>Tools</a:t>
            </a:r>
          </a:p>
          <a:p>
            <a:pPr lvl="1"/>
            <a:r>
              <a:rPr lang="en-US" dirty="0" smtClean="0"/>
              <a:t>YAF</a:t>
            </a:r>
          </a:p>
          <a:p>
            <a:pPr lvl="1"/>
            <a:r>
              <a:rPr lang="en-US" dirty="0" err="1" smtClean="0"/>
              <a:t>SiLK</a:t>
            </a:r>
            <a:endParaRPr lang="en-US" dirty="0" smtClean="0"/>
          </a:p>
          <a:p>
            <a:pPr lvl="1"/>
            <a:r>
              <a:rPr lang="en-US" dirty="0" err="1" smtClean="0"/>
              <a:t>iSiLK</a:t>
            </a:r>
            <a:endParaRPr lang="en-US" dirty="0" smtClean="0"/>
          </a:p>
          <a:p>
            <a:pPr lvl="1"/>
            <a:r>
              <a:rPr lang="en-US" dirty="0" smtClean="0"/>
              <a:t>Argus</a:t>
            </a:r>
          </a:p>
          <a:p>
            <a:pPr lvl="1"/>
            <a:r>
              <a:rPr lang="en-US" dirty="0" smtClean="0"/>
              <a:t>Bro</a:t>
            </a:r>
          </a:p>
          <a:p>
            <a:r>
              <a:rPr lang="en-US" dirty="0" smtClean="0"/>
              <a:t>Analytics</a:t>
            </a:r>
          </a:p>
          <a:p>
            <a:pPr lvl="1"/>
            <a:r>
              <a:rPr lang="en-US" dirty="0" smtClean="0"/>
              <a:t>Situational Awareness Analytics</a:t>
            </a:r>
          </a:p>
          <a:p>
            <a:pPr lvl="1"/>
            <a:r>
              <a:rPr lang="en-US" dirty="0" smtClean="0"/>
              <a:t>Hunting Analytics</a:t>
            </a:r>
          </a:p>
          <a:p>
            <a:pPr lvl="1"/>
            <a:r>
              <a:rPr lang="en-US" dirty="0" smtClean="0"/>
              <a:t>Data Fusion Analytics</a:t>
            </a:r>
          </a:p>
          <a:p>
            <a:r>
              <a:rPr lang="en-US" b="1" dirty="0" smtClean="0">
                <a:effectLst>
                  <a:outerShdw blurRad="38100" dist="38100" dir="2700000" algn="tl">
                    <a:srgbClr val="000000">
                      <a:alpha val="43137"/>
                    </a:srgbClr>
                  </a:outerShdw>
                </a:effectLst>
              </a:rPr>
              <a:t>Wrap Up</a:t>
            </a:r>
            <a:endParaRPr lang="en-US"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532C47AA-A02F-47C8-A6EF-625EFE8A0434}" type="slidenum">
              <a:rPr lang="en-US" smtClean="0"/>
              <a:t>148</a:t>
            </a:fld>
            <a:endParaRPr lang="en-US"/>
          </a:p>
        </p:txBody>
      </p:sp>
    </p:spTree>
    <p:extLst>
      <p:ext uri="{BB962C8B-B14F-4D97-AF65-F5344CB8AC3E}">
        <p14:creationId xmlns:p14="http://schemas.microsoft.com/office/powerpoint/2010/main" val="31389976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Analytic Platforms</a:t>
            </a:r>
            <a:endParaRPr lang="en-US" dirty="0"/>
          </a:p>
        </p:txBody>
      </p:sp>
      <p:sp>
        <p:nvSpPr>
          <p:cNvPr id="2" name="Content Placeholder 1"/>
          <p:cNvSpPr>
            <a:spLocks noGrp="1"/>
          </p:cNvSpPr>
          <p:nvPr>
            <p:ph idx="1"/>
          </p:nvPr>
        </p:nvSpPr>
        <p:spPr/>
        <p:txBody>
          <a:bodyPr>
            <a:normAutofit lnSpcReduction="10000"/>
          </a:bodyPr>
          <a:lstStyle/>
          <a:p>
            <a:r>
              <a:rPr lang="en-US" dirty="0" smtClean="0"/>
              <a:t>Tool-specific data stores (e.g., </a:t>
            </a:r>
            <a:r>
              <a:rPr lang="en-US" dirty="0" err="1" smtClean="0"/>
              <a:t>SiLK</a:t>
            </a:r>
            <a:r>
              <a:rPr lang="en-US" dirty="0" smtClean="0"/>
              <a:t>)</a:t>
            </a:r>
          </a:p>
          <a:p>
            <a:pPr lvl="1"/>
            <a:r>
              <a:rPr lang="en-US" dirty="0" smtClean="0"/>
              <a:t>Difficult to impossible to fuse with other data</a:t>
            </a:r>
          </a:p>
          <a:p>
            <a:r>
              <a:rPr lang="en-US" dirty="0" smtClean="0"/>
              <a:t>Traditional SIEMS (e.g., </a:t>
            </a:r>
            <a:r>
              <a:rPr lang="en-US" dirty="0" err="1" smtClean="0"/>
              <a:t>ArcSight</a:t>
            </a:r>
            <a:r>
              <a:rPr lang="en-US" dirty="0" smtClean="0"/>
              <a:t>)</a:t>
            </a:r>
          </a:p>
          <a:p>
            <a:pPr lvl="1"/>
            <a:r>
              <a:rPr lang="en-US" dirty="0" smtClean="0"/>
              <a:t>Good for live queries</a:t>
            </a:r>
          </a:p>
          <a:p>
            <a:pPr lvl="1"/>
            <a:r>
              <a:rPr lang="en-US" dirty="0" smtClean="0"/>
              <a:t>Issues scaling and querying retrospectively</a:t>
            </a:r>
          </a:p>
          <a:p>
            <a:r>
              <a:rPr lang="en-US" dirty="0" smtClean="0"/>
              <a:t>MapReduce</a:t>
            </a:r>
          </a:p>
          <a:p>
            <a:pPr lvl="1"/>
            <a:r>
              <a:rPr lang="en-US" dirty="0" smtClean="0"/>
              <a:t>Batch-oriented</a:t>
            </a:r>
          </a:p>
          <a:p>
            <a:pPr lvl="2"/>
            <a:r>
              <a:rPr lang="en-US" dirty="0" err="1" smtClean="0"/>
              <a:t>Cloudera</a:t>
            </a:r>
            <a:r>
              <a:rPr lang="en-US" dirty="0" smtClean="0"/>
              <a:t> Impala provides real-time query capability</a:t>
            </a:r>
          </a:p>
          <a:p>
            <a:pPr lvl="2"/>
            <a:r>
              <a:rPr lang="en-US" dirty="0" err="1" smtClean="0"/>
              <a:t>Splunk</a:t>
            </a:r>
            <a:r>
              <a:rPr lang="en-US" dirty="0" smtClean="0"/>
              <a:t> provides real-time analysis on top of MR</a:t>
            </a:r>
            <a:endParaRPr lang="en-US" dirty="0"/>
          </a:p>
          <a:p>
            <a:pPr lvl="1"/>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149</a:t>
            </a:fld>
            <a:endParaRPr lang="en-US"/>
          </a:p>
        </p:txBody>
      </p:sp>
    </p:spTree>
    <p:extLst>
      <p:ext uri="{BB962C8B-B14F-4D97-AF65-F5344CB8AC3E}">
        <p14:creationId xmlns:p14="http://schemas.microsoft.com/office/powerpoint/2010/main" val="18785120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Architectural Discussion</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6731" t="28211" r="3001" b="18554"/>
          <a:stretch/>
        </p:blipFill>
        <p:spPr>
          <a:xfrm>
            <a:off x="1524000" y="1447800"/>
            <a:ext cx="5700713" cy="4042295"/>
          </a:xfrm>
        </p:spPr>
      </p:pic>
      <p:sp>
        <p:nvSpPr>
          <p:cNvPr id="4" name="Slide Number Placeholder 3"/>
          <p:cNvSpPr>
            <a:spLocks noGrp="1"/>
          </p:cNvSpPr>
          <p:nvPr>
            <p:ph type="sldNum" sz="quarter" idx="12"/>
          </p:nvPr>
        </p:nvSpPr>
        <p:spPr/>
        <p:txBody>
          <a:bodyPr>
            <a:normAutofit/>
          </a:bodyPr>
          <a:lstStyle/>
          <a:p>
            <a:fld id="{532C47AA-A02F-47C8-A6EF-625EFE8A0434}" type="slidenum">
              <a:rPr lang="en-US" smtClean="0"/>
              <a:t>15</a:t>
            </a:fld>
            <a:endParaRPr lang="en-US"/>
          </a:p>
        </p:txBody>
      </p:sp>
      <p:sp>
        <p:nvSpPr>
          <p:cNvPr id="6" name="TextBox 5"/>
          <p:cNvSpPr txBox="1"/>
          <p:nvPr/>
        </p:nvSpPr>
        <p:spPr>
          <a:xfrm>
            <a:off x="0" y="6487678"/>
            <a:ext cx="7162800" cy="369332"/>
          </a:xfrm>
          <a:prstGeom prst="rect">
            <a:avLst/>
          </a:prstGeom>
          <a:noFill/>
        </p:spPr>
        <p:txBody>
          <a:bodyPr wrap="square" rtlCol="0">
            <a:spAutoFit/>
          </a:bodyPr>
          <a:lstStyle/>
          <a:p>
            <a:r>
              <a:rPr lang="en-US" dirty="0">
                <a:hlinkClick r:id="rId4"/>
              </a:rPr>
              <a:t>http://en.wikipedia.org/wiki/File:Netflow_architecture_en.svg</a:t>
            </a:r>
            <a:endParaRPr lang="en-US" dirty="0"/>
          </a:p>
        </p:txBody>
      </p:sp>
    </p:spTree>
    <p:extLst>
      <p:ext uri="{BB962C8B-B14F-4D97-AF65-F5344CB8AC3E}">
        <p14:creationId xmlns:p14="http://schemas.microsoft.com/office/powerpoint/2010/main" val="1357817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 Problems</a:t>
            </a:r>
            <a:endParaRPr lang="en-US" dirty="0"/>
          </a:p>
        </p:txBody>
      </p:sp>
      <p:sp>
        <p:nvSpPr>
          <p:cNvPr id="2" name="Content Placeholder 1"/>
          <p:cNvSpPr>
            <a:spLocks noGrp="1"/>
          </p:cNvSpPr>
          <p:nvPr>
            <p:ph idx="1"/>
          </p:nvPr>
        </p:nvSpPr>
        <p:spPr/>
        <p:txBody>
          <a:bodyPr/>
          <a:lstStyle/>
          <a:p>
            <a:r>
              <a:rPr lang="en-US" dirty="0" smtClean="0"/>
              <a:t>Analytic tradecraft</a:t>
            </a:r>
          </a:p>
          <a:p>
            <a:pPr lvl="1"/>
            <a:r>
              <a:rPr lang="en-US" dirty="0" smtClean="0"/>
              <a:t>Data fusion</a:t>
            </a:r>
          </a:p>
          <a:p>
            <a:r>
              <a:rPr lang="en-US" dirty="0" smtClean="0"/>
              <a:t>Deep diving into </a:t>
            </a:r>
            <a:r>
              <a:rPr lang="en-US" dirty="0" err="1" smtClean="0"/>
              <a:t>pcap</a:t>
            </a:r>
            <a:r>
              <a:rPr lang="en-US" dirty="0" smtClean="0"/>
              <a:t> from flow</a:t>
            </a:r>
          </a:p>
          <a:p>
            <a:r>
              <a:rPr lang="en-US" dirty="0" smtClean="0"/>
              <a:t>Sensor deployment strategies</a:t>
            </a:r>
          </a:p>
          <a:p>
            <a:r>
              <a:rPr lang="en-US" dirty="0" smtClean="0"/>
              <a:t>Visualization</a:t>
            </a:r>
          </a:p>
          <a:p>
            <a:r>
              <a:rPr lang="en-US" dirty="0" smtClean="0"/>
              <a:t>Systems engineering for distributed analysis</a:t>
            </a:r>
          </a:p>
        </p:txBody>
      </p:sp>
      <p:sp>
        <p:nvSpPr>
          <p:cNvPr id="3" name="Slide Number Placeholder 2"/>
          <p:cNvSpPr>
            <a:spLocks noGrp="1"/>
          </p:cNvSpPr>
          <p:nvPr>
            <p:ph type="sldNum" sz="quarter" idx="12"/>
          </p:nvPr>
        </p:nvSpPr>
        <p:spPr>
          <a:xfrm>
            <a:off x="8458200" y="6407944"/>
            <a:ext cx="554832" cy="365125"/>
          </a:xfrm>
        </p:spPr>
        <p:txBody>
          <a:bodyPr/>
          <a:lstStyle/>
          <a:p>
            <a:fld id="{532C47AA-A02F-47C8-A6EF-625EFE8A0434}" type="slidenum">
              <a:rPr lang="en-US" smtClean="0"/>
              <a:t>150</a:t>
            </a:fld>
            <a:endParaRPr lang="en-US"/>
          </a:p>
        </p:txBody>
      </p:sp>
    </p:spTree>
    <p:extLst>
      <p:ext uri="{BB962C8B-B14F-4D97-AF65-F5344CB8AC3E}">
        <p14:creationId xmlns:p14="http://schemas.microsoft.com/office/powerpoint/2010/main" val="381653039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a:t>
            </a:r>
            <a:endParaRPr lang="en-US" dirty="0"/>
          </a:p>
        </p:txBody>
      </p:sp>
      <p:sp>
        <p:nvSpPr>
          <p:cNvPr id="2" name="Content Placeholder 1"/>
          <p:cNvSpPr>
            <a:spLocks noGrp="1"/>
          </p:cNvSpPr>
          <p:nvPr>
            <p:ph idx="1"/>
          </p:nvPr>
        </p:nvSpPr>
        <p:spPr/>
        <p:txBody>
          <a:bodyPr/>
          <a:lstStyle/>
          <a:p>
            <a:r>
              <a:rPr lang="en-US" dirty="0" err="1" smtClean="0"/>
              <a:t>Flocon</a:t>
            </a:r>
            <a:endParaRPr lang="en-US" dirty="0" smtClean="0"/>
          </a:p>
          <a:p>
            <a:pPr lvl="1"/>
            <a:r>
              <a:rPr lang="en-US" dirty="0" smtClean="0"/>
              <a:t>Annual conference organized by CMU SEI CERT</a:t>
            </a:r>
          </a:p>
          <a:p>
            <a:pPr lvl="1"/>
            <a:r>
              <a:rPr lang="en-US" dirty="0">
                <a:hlinkClick r:id="rId3"/>
              </a:rPr>
              <a:t>http://www.cert.org/flocon</a:t>
            </a:r>
            <a:r>
              <a:rPr lang="en-US" dirty="0" smtClean="0">
                <a:hlinkClick r:id="rId3"/>
              </a:rPr>
              <a:t>/</a:t>
            </a:r>
            <a:endParaRPr lang="en-US" dirty="0" smtClean="0"/>
          </a:p>
        </p:txBody>
      </p:sp>
      <p:sp>
        <p:nvSpPr>
          <p:cNvPr id="3" name="Slide Number Placeholder 2"/>
          <p:cNvSpPr>
            <a:spLocks noGrp="1"/>
          </p:cNvSpPr>
          <p:nvPr>
            <p:ph type="sldNum" sz="quarter" idx="12"/>
          </p:nvPr>
        </p:nvSpPr>
        <p:spPr/>
        <p:txBody>
          <a:bodyPr/>
          <a:lstStyle/>
          <a:p>
            <a:fld id="{532C47AA-A02F-47C8-A6EF-625EFE8A0434}" type="slidenum">
              <a:rPr lang="en-US" smtClean="0"/>
              <a:t>151</a:t>
            </a:fld>
            <a:endParaRPr lang="en-US" dirty="0"/>
          </a:p>
        </p:txBody>
      </p:sp>
    </p:spTree>
    <p:extLst>
      <p:ext uri="{BB962C8B-B14F-4D97-AF65-F5344CB8AC3E}">
        <p14:creationId xmlns:p14="http://schemas.microsoft.com/office/powerpoint/2010/main" val="2260740930"/>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Wrap Up</a:t>
            </a:r>
            <a:endParaRPr lang="en-US" dirty="0"/>
          </a:p>
        </p:txBody>
      </p:sp>
      <p:sp>
        <p:nvSpPr>
          <p:cNvPr id="2" name="Content Placeholder 1"/>
          <p:cNvSpPr>
            <a:spLocks noGrp="1"/>
          </p:cNvSpPr>
          <p:nvPr>
            <p:ph idx="1"/>
          </p:nvPr>
        </p:nvSpPr>
        <p:spPr/>
        <p:txBody>
          <a:bodyPr/>
          <a:lstStyle/>
          <a:p>
            <a:r>
              <a:rPr lang="en-US" dirty="0" smtClean="0"/>
              <a:t>Recap</a:t>
            </a:r>
          </a:p>
          <a:p>
            <a:pPr lvl="1"/>
            <a:r>
              <a:rPr lang="en-US" dirty="0" smtClean="0"/>
              <a:t>What is </a:t>
            </a:r>
            <a:r>
              <a:rPr lang="en-US" dirty="0" err="1" smtClean="0"/>
              <a:t>netflow</a:t>
            </a:r>
            <a:r>
              <a:rPr lang="en-US" dirty="0" smtClean="0"/>
              <a:t>?</a:t>
            </a:r>
          </a:p>
          <a:p>
            <a:pPr lvl="1"/>
            <a:r>
              <a:rPr lang="en-US" dirty="0" smtClean="0"/>
              <a:t>Sensor architecture</a:t>
            </a:r>
          </a:p>
          <a:p>
            <a:pPr lvl="1"/>
            <a:r>
              <a:rPr lang="en-US" dirty="0" smtClean="0"/>
              <a:t>Tools</a:t>
            </a:r>
          </a:p>
          <a:p>
            <a:pPr lvl="1"/>
            <a:r>
              <a:rPr lang="en-US" dirty="0" smtClean="0"/>
              <a:t>Analytic tradecraft</a:t>
            </a:r>
          </a:p>
          <a:p>
            <a:pPr lvl="2"/>
            <a:r>
              <a:rPr lang="en-US" dirty="0" smtClean="0"/>
              <a:t>Situational awareness analytics</a:t>
            </a:r>
          </a:p>
          <a:p>
            <a:pPr lvl="2"/>
            <a:r>
              <a:rPr lang="en-US" dirty="0" smtClean="0"/>
              <a:t>Hunting analytics</a:t>
            </a:r>
          </a:p>
          <a:p>
            <a:r>
              <a:rPr lang="en-US" dirty="0" smtClean="0"/>
              <a:t>What worked well? What didn’t?</a:t>
            </a:r>
          </a:p>
        </p:txBody>
      </p:sp>
      <p:sp>
        <p:nvSpPr>
          <p:cNvPr id="3" name="Slide Number Placeholder 2"/>
          <p:cNvSpPr>
            <a:spLocks noGrp="1"/>
          </p:cNvSpPr>
          <p:nvPr>
            <p:ph type="sldNum" sz="quarter" idx="12"/>
          </p:nvPr>
        </p:nvSpPr>
        <p:spPr/>
        <p:txBody>
          <a:bodyPr/>
          <a:lstStyle/>
          <a:p>
            <a:fld id="{532C47AA-A02F-47C8-A6EF-625EFE8A0434}" type="slidenum">
              <a:rPr lang="en-US" smtClean="0"/>
              <a:t>152</a:t>
            </a:fld>
            <a:endParaRPr lang="en-US" dirty="0"/>
          </a:p>
        </p:txBody>
      </p:sp>
    </p:spTree>
    <p:extLst>
      <p:ext uri="{BB962C8B-B14F-4D97-AF65-F5344CB8AC3E}">
        <p14:creationId xmlns:p14="http://schemas.microsoft.com/office/powerpoint/2010/main" val="196710055"/>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Further reading</a:t>
            </a:r>
            <a:endParaRPr lang="en-US" dirty="0"/>
          </a:p>
        </p:txBody>
      </p:sp>
      <p:sp>
        <p:nvSpPr>
          <p:cNvPr id="2" name="Content Placeholder 1"/>
          <p:cNvSpPr>
            <a:spLocks noGrp="1"/>
          </p:cNvSpPr>
          <p:nvPr>
            <p:ph idx="1"/>
          </p:nvPr>
        </p:nvSpPr>
        <p:spPr>
          <a:xfrm>
            <a:off x="457200" y="1600200"/>
            <a:ext cx="8305800" cy="4525963"/>
          </a:xfrm>
        </p:spPr>
        <p:txBody>
          <a:bodyPr/>
          <a:lstStyle/>
          <a:p>
            <a:r>
              <a:rPr lang="en-US" dirty="0" smtClean="0"/>
              <a:t>IDS evasion techniques</a:t>
            </a:r>
          </a:p>
          <a:p>
            <a:pPr lvl="1"/>
            <a:r>
              <a:rPr lang="en-US" dirty="0" smtClean="0">
                <a:hlinkClick r:id="rId3"/>
              </a:rPr>
              <a:t>http</a:t>
            </a:r>
            <a:r>
              <a:rPr lang="en-US" dirty="0">
                <a:hlinkClick r:id="rId3"/>
              </a:rPr>
              <a:t>://</a:t>
            </a:r>
            <a:r>
              <a:rPr lang="en-US" dirty="0" smtClean="0">
                <a:hlinkClick r:id="rId3"/>
              </a:rPr>
              <a:t>insecure.org/stf/secnet_ids/secnet_ids.html</a:t>
            </a:r>
            <a:endParaRPr lang="en-US" dirty="0" smtClean="0"/>
          </a:p>
          <a:p>
            <a:pPr lvl="1"/>
            <a:r>
              <a:rPr lang="en-US" dirty="0">
                <a:hlinkClick r:id="rId4"/>
              </a:rPr>
              <a:t>http://</a:t>
            </a:r>
            <a:r>
              <a:rPr lang="en-US" dirty="0" smtClean="0">
                <a:hlinkClick r:id="rId4"/>
              </a:rPr>
              <a:t>www.blackhat.com/presentations/bh-usa-06/BH-US-06-Caswell.pdf</a:t>
            </a:r>
            <a:endParaRPr lang="en-US" dirty="0" smtClean="0"/>
          </a:p>
          <a:p>
            <a:pPr lvl="1"/>
            <a:r>
              <a:rPr lang="en-US" dirty="0">
                <a:hlinkClick r:id="rId5"/>
              </a:rPr>
              <a:t>http://</a:t>
            </a:r>
            <a:r>
              <a:rPr lang="en-US" dirty="0" smtClean="0">
                <a:hlinkClick r:id="rId5"/>
              </a:rPr>
              <a:t>www.securitytube.net/video/5280</a:t>
            </a:r>
            <a:r>
              <a:rPr lang="en-US" dirty="0" smtClean="0"/>
              <a:t> </a:t>
            </a:r>
          </a:p>
          <a:p>
            <a:pPr lvl="1"/>
            <a:endParaRPr lang="en-US" dirty="0"/>
          </a:p>
          <a:p>
            <a:pPr lvl="1"/>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153</a:t>
            </a:fld>
            <a:endParaRPr lang="en-US" dirty="0"/>
          </a:p>
        </p:txBody>
      </p:sp>
    </p:spTree>
    <p:extLst>
      <p:ext uri="{BB962C8B-B14F-4D97-AF65-F5344CB8AC3E}">
        <p14:creationId xmlns:p14="http://schemas.microsoft.com/office/powerpoint/2010/main" val="34217750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deployment</a:t>
            </a:r>
            <a:endParaRPr lang="en-US" dirty="0"/>
          </a:p>
        </p:txBody>
      </p:sp>
      <p:sp>
        <p:nvSpPr>
          <p:cNvPr id="3" name="Content Placeholder 2"/>
          <p:cNvSpPr>
            <a:spLocks noGrp="1"/>
          </p:cNvSpPr>
          <p:nvPr>
            <p:ph idx="1"/>
          </p:nvPr>
        </p:nvSpPr>
        <p:spPr/>
        <p:txBody>
          <a:bodyPr>
            <a:normAutofit lnSpcReduction="10000"/>
          </a:bodyPr>
          <a:lstStyle/>
          <a:p>
            <a:r>
              <a:rPr lang="en-US" dirty="0" smtClean="0"/>
              <a:t>Where are sensors deployed logically?</a:t>
            </a:r>
          </a:p>
          <a:p>
            <a:r>
              <a:rPr lang="en-US" dirty="0" smtClean="0"/>
              <a:t>Sensor hardware limitations</a:t>
            </a:r>
            <a:endParaRPr lang="en-US" dirty="0"/>
          </a:p>
          <a:p>
            <a:pPr lvl="1"/>
            <a:r>
              <a:rPr lang="en-US" dirty="0" smtClean="0"/>
              <a:t>Relative to the bandwidth of the link being monitored</a:t>
            </a:r>
          </a:p>
          <a:p>
            <a:pPr lvl="1"/>
            <a:r>
              <a:rPr lang="en-US" dirty="0" smtClean="0"/>
              <a:t>Straight collection vs. pushing analytics forward</a:t>
            </a:r>
          </a:p>
          <a:p>
            <a:r>
              <a:rPr lang="en-US" dirty="0" smtClean="0"/>
              <a:t>Bandwidth back to centralized processing and storage</a:t>
            </a:r>
          </a:p>
          <a:p>
            <a:r>
              <a:rPr lang="en-US" dirty="0" smtClean="0"/>
              <a:t>Passive stand-alone sensor vs. getting netflow off of routers</a:t>
            </a:r>
          </a:p>
          <a:p>
            <a:pPr lvl="1"/>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16</a:t>
            </a:fld>
            <a:endParaRPr lang="en-US"/>
          </a:p>
        </p:txBody>
      </p:sp>
    </p:spTree>
    <p:extLst>
      <p:ext uri="{BB962C8B-B14F-4D97-AF65-F5344CB8AC3E}">
        <p14:creationId xmlns:p14="http://schemas.microsoft.com/office/powerpoint/2010/main" val="71974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SecurityManagement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259" y="3432343"/>
            <a:ext cx="797136" cy="71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Arrow Connector 62"/>
          <p:cNvCxnSpPr/>
          <p:nvPr/>
        </p:nvCxnSpPr>
        <p:spPr>
          <a:xfrm>
            <a:off x="4541356" y="3792050"/>
            <a:ext cx="926836" cy="1"/>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126" y="4084847"/>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457" y="5151645"/>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Cloud 94"/>
          <p:cNvSpPr/>
          <p:nvPr/>
        </p:nvSpPr>
        <p:spPr>
          <a:xfrm>
            <a:off x="3588857" y="1142026"/>
            <a:ext cx="19050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126" y="2246439"/>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850" y="5151646"/>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9257" y="5151647"/>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2557" y="583744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8657" y="583744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9856" y="583744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1356" y="583744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3350" y="583744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5963" y="5837447"/>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 name="Straight Connector 104"/>
          <p:cNvCxnSpPr>
            <a:stCxn id="95" idx="1"/>
            <a:endCxn id="96" idx="0"/>
          </p:cNvCxnSpPr>
          <p:nvPr/>
        </p:nvCxnSpPr>
        <p:spPr>
          <a:xfrm>
            <a:off x="4541357" y="2055452"/>
            <a:ext cx="0" cy="1909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96" idx="2"/>
            <a:endCxn id="93" idx="0"/>
          </p:cNvCxnSpPr>
          <p:nvPr/>
        </p:nvCxnSpPr>
        <p:spPr>
          <a:xfrm>
            <a:off x="4541357" y="2779839"/>
            <a:ext cx="0" cy="1305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97" idx="0"/>
          </p:cNvCxnSpPr>
          <p:nvPr/>
        </p:nvCxnSpPr>
        <p:spPr>
          <a:xfrm>
            <a:off x="4541357" y="4618247"/>
            <a:ext cx="0" cy="533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93" idx="1"/>
            <a:endCxn id="98" idx="0"/>
          </p:cNvCxnSpPr>
          <p:nvPr/>
        </p:nvCxnSpPr>
        <p:spPr>
          <a:xfrm flipH="1">
            <a:off x="3346764" y="4351547"/>
            <a:ext cx="741362" cy="8001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93" idx="3"/>
            <a:endCxn id="94" idx="0"/>
          </p:cNvCxnSpPr>
          <p:nvPr/>
        </p:nvCxnSpPr>
        <p:spPr>
          <a:xfrm>
            <a:off x="4994588" y="4351547"/>
            <a:ext cx="841376" cy="8000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98" idx="2"/>
            <a:endCxn id="99" idx="0"/>
          </p:cNvCxnSpPr>
          <p:nvPr/>
        </p:nvCxnSpPr>
        <p:spPr>
          <a:xfrm flipH="1">
            <a:off x="2979257" y="5465972"/>
            <a:ext cx="367507" cy="371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98" idx="2"/>
            <a:endCxn id="100" idx="0"/>
          </p:cNvCxnSpPr>
          <p:nvPr/>
        </p:nvCxnSpPr>
        <p:spPr>
          <a:xfrm>
            <a:off x="3346764" y="5465972"/>
            <a:ext cx="178593" cy="371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97" idx="2"/>
            <a:endCxn id="101" idx="0"/>
          </p:cNvCxnSpPr>
          <p:nvPr/>
        </p:nvCxnSpPr>
        <p:spPr>
          <a:xfrm flipH="1">
            <a:off x="4236556" y="5465971"/>
            <a:ext cx="304801" cy="3714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97" idx="2"/>
            <a:endCxn id="102" idx="0"/>
          </p:cNvCxnSpPr>
          <p:nvPr/>
        </p:nvCxnSpPr>
        <p:spPr>
          <a:xfrm>
            <a:off x="4541357" y="5465971"/>
            <a:ext cx="266699" cy="3714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94" idx="2"/>
            <a:endCxn id="103" idx="0"/>
          </p:cNvCxnSpPr>
          <p:nvPr/>
        </p:nvCxnSpPr>
        <p:spPr>
          <a:xfrm flipH="1">
            <a:off x="5520050" y="5465970"/>
            <a:ext cx="315914" cy="371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94" idx="2"/>
            <a:endCxn id="104" idx="0"/>
          </p:cNvCxnSpPr>
          <p:nvPr/>
        </p:nvCxnSpPr>
        <p:spPr>
          <a:xfrm>
            <a:off x="5835964" y="5465970"/>
            <a:ext cx="266699" cy="371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16" name="Picture 11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4467" y="3014830"/>
            <a:ext cx="10048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3429" y="6488668"/>
            <a:ext cx="7184571" cy="369332"/>
          </a:xfrm>
          <a:prstGeom prst="rect">
            <a:avLst/>
          </a:prstGeom>
        </p:spPr>
        <p:txBody>
          <a:bodyPr wrap="square">
            <a:spAutoFit/>
          </a:bodyPr>
          <a:lstStyle/>
          <a:p>
            <a:r>
              <a:rPr lang="en-US" dirty="0" smtClean="0">
                <a:hlinkClick r:id="rId8"/>
              </a:rPr>
              <a:t>http://www.cisco.com/web/about/ac50/ac47/PP_icons.zip</a:t>
            </a:r>
            <a:endParaRPr lang="en-US" dirty="0"/>
          </a:p>
        </p:txBody>
      </p:sp>
      <p:sp>
        <p:nvSpPr>
          <p:cNvPr id="2" name="Title 1"/>
          <p:cNvSpPr>
            <a:spLocks noGrp="1"/>
          </p:cNvSpPr>
          <p:nvPr>
            <p:ph type="title"/>
          </p:nvPr>
        </p:nvSpPr>
        <p:spPr/>
        <p:txBody>
          <a:bodyPr/>
          <a:lstStyle/>
          <a:p>
            <a:r>
              <a:rPr lang="en-US" dirty="0" smtClean="0"/>
              <a:t>Perimeter Visibility</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17</a:t>
            </a:fld>
            <a:endParaRPr lang="en-US"/>
          </a:p>
        </p:txBody>
      </p:sp>
    </p:spTree>
    <p:extLst>
      <p:ext uri="{BB962C8B-B14F-4D97-AF65-F5344CB8AC3E}">
        <p14:creationId xmlns:p14="http://schemas.microsoft.com/office/powerpoint/2010/main" val="247493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936" y="4032033"/>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267" y="5098831"/>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6"/>
          <p:cNvSpPr/>
          <p:nvPr/>
        </p:nvSpPr>
        <p:spPr>
          <a:xfrm>
            <a:off x="3613667" y="1089212"/>
            <a:ext cx="19050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936" y="2193625"/>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660" y="5098832"/>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067" y="5098833"/>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7367" y="5784633"/>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3467" y="5784633"/>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4666" y="5784633"/>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6166" y="5784633"/>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8160" y="5784633"/>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0773" y="5784633"/>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a:stCxn id="7" idx="1"/>
            <a:endCxn id="8" idx="0"/>
          </p:cNvCxnSpPr>
          <p:nvPr/>
        </p:nvCxnSpPr>
        <p:spPr>
          <a:xfrm>
            <a:off x="4566167" y="2002638"/>
            <a:ext cx="0" cy="1909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4" idx="0"/>
          </p:cNvCxnSpPr>
          <p:nvPr/>
        </p:nvCxnSpPr>
        <p:spPr>
          <a:xfrm>
            <a:off x="4566167" y="2727025"/>
            <a:ext cx="0" cy="1305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9" idx="0"/>
          </p:cNvCxnSpPr>
          <p:nvPr/>
        </p:nvCxnSpPr>
        <p:spPr>
          <a:xfrm>
            <a:off x="4566167" y="4565433"/>
            <a:ext cx="0" cy="533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 idx="1"/>
            <a:endCxn id="10" idx="0"/>
          </p:cNvCxnSpPr>
          <p:nvPr/>
        </p:nvCxnSpPr>
        <p:spPr>
          <a:xfrm flipH="1">
            <a:off x="3371574" y="4298733"/>
            <a:ext cx="741362" cy="8001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4" idx="3"/>
            <a:endCxn id="5" idx="0"/>
          </p:cNvCxnSpPr>
          <p:nvPr/>
        </p:nvCxnSpPr>
        <p:spPr>
          <a:xfrm>
            <a:off x="5019398" y="4298733"/>
            <a:ext cx="841376" cy="8000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0" idx="2"/>
            <a:endCxn id="11" idx="0"/>
          </p:cNvCxnSpPr>
          <p:nvPr/>
        </p:nvCxnSpPr>
        <p:spPr>
          <a:xfrm flipH="1">
            <a:off x="3004067" y="5413158"/>
            <a:ext cx="367507" cy="371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0" idx="2"/>
            <a:endCxn id="12" idx="0"/>
          </p:cNvCxnSpPr>
          <p:nvPr/>
        </p:nvCxnSpPr>
        <p:spPr>
          <a:xfrm>
            <a:off x="3371574" y="5413158"/>
            <a:ext cx="178593" cy="371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9" idx="2"/>
            <a:endCxn id="13" idx="0"/>
          </p:cNvCxnSpPr>
          <p:nvPr/>
        </p:nvCxnSpPr>
        <p:spPr>
          <a:xfrm flipH="1">
            <a:off x="4261366" y="5413157"/>
            <a:ext cx="304801" cy="3714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2"/>
            <a:endCxn id="14" idx="0"/>
          </p:cNvCxnSpPr>
          <p:nvPr/>
        </p:nvCxnSpPr>
        <p:spPr>
          <a:xfrm>
            <a:off x="4566167" y="5413157"/>
            <a:ext cx="266699" cy="3714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2"/>
            <a:endCxn id="15" idx="0"/>
          </p:cNvCxnSpPr>
          <p:nvPr/>
        </p:nvCxnSpPr>
        <p:spPr>
          <a:xfrm flipH="1">
            <a:off x="5544860" y="5413156"/>
            <a:ext cx="315914" cy="371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16" idx="0"/>
          </p:cNvCxnSpPr>
          <p:nvPr/>
        </p:nvCxnSpPr>
        <p:spPr>
          <a:xfrm>
            <a:off x="5860774" y="5413156"/>
            <a:ext cx="266699" cy="371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9277" y="2962016"/>
            <a:ext cx="10048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SecurityManagementBlu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5652" y="3762158"/>
            <a:ext cx="797136" cy="71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a:stCxn id="5" idx="0"/>
          </p:cNvCxnSpPr>
          <p:nvPr/>
        </p:nvCxnSpPr>
        <p:spPr>
          <a:xfrm flipV="1">
            <a:off x="5860774" y="4481573"/>
            <a:ext cx="712788" cy="617258"/>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9" idx="0"/>
          </p:cNvCxnSpPr>
          <p:nvPr/>
        </p:nvCxnSpPr>
        <p:spPr>
          <a:xfrm flipV="1">
            <a:off x="4566167" y="4405373"/>
            <a:ext cx="1809485" cy="693459"/>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0" idx="0"/>
            <a:endCxn id="29" idx="1"/>
          </p:cNvCxnSpPr>
          <p:nvPr/>
        </p:nvCxnSpPr>
        <p:spPr>
          <a:xfrm flipV="1">
            <a:off x="3371574" y="4121866"/>
            <a:ext cx="3004078" cy="976967"/>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Enclave-Level Visibility</a:t>
            </a:r>
            <a:endParaRPr lang="en-US" dirty="0"/>
          </a:p>
        </p:txBody>
      </p:sp>
      <p:sp>
        <p:nvSpPr>
          <p:cNvPr id="6" name="Slide Number Placeholder 5"/>
          <p:cNvSpPr>
            <a:spLocks noGrp="1"/>
          </p:cNvSpPr>
          <p:nvPr>
            <p:ph type="sldNum" sz="quarter" idx="12"/>
          </p:nvPr>
        </p:nvSpPr>
        <p:spPr/>
        <p:txBody>
          <a:bodyPr/>
          <a:lstStyle/>
          <a:p>
            <a:fld id="{532C47AA-A02F-47C8-A6EF-625EFE8A0434}" type="slidenum">
              <a:rPr lang="en-US" smtClean="0"/>
              <a:t>18</a:t>
            </a:fld>
            <a:endParaRPr lang="en-US"/>
          </a:p>
        </p:txBody>
      </p:sp>
      <p:sp>
        <p:nvSpPr>
          <p:cNvPr id="33" name="Rectangle 32"/>
          <p:cNvSpPr/>
          <p:nvPr/>
        </p:nvSpPr>
        <p:spPr>
          <a:xfrm>
            <a:off x="-3429" y="6488668"/>
            <a:ext cx="7184571" cy="369332"/>
          </a:xfrm>
          <a:prstGeom prst="rect">
            <a:avLst/>
          </a:prstGeom>
        </p:spPr>
        <p:txBody>
          <a:bodyPr wrap="square">
            <a:spAutoFit/>
          </a:bodyPr>
          <a:lstStyle/>
          <a:p>
            <a:r>
              <a:rPr lang="en-US" dirty="0" smtClean="0">
                <a:hlinkClick r:id="rId8"/>
              </a:rPr>
              <a:t>http://www.cisco.com/web/about/ac50/ac47/PP_icons.zip</a:t>
            </a:r>
            <a:endParaRPr lang="en-US" dirty="0"/>
          </a:p>
        </p:txBody>
      </p:sp>
    </p:spTree>
    <p:extLst>
      <p:ext uri="{BB962C8B-B14F-4D97-AF65-F5344CB8AC3E}">
        <p14:creationId xmlns:p14="http://schemas.microsoft.com/office/powerpoint/2010/main" val="257958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Hostflow</a:t>
            </a:r>
            <a:endParaRPr lang="en-US" dirty="0"/>
          </a:p>
        </p:txBody>
      </p:sp>
      <p:sp>
        <p:nvSpPr>
          <p:cNvPr id="3" name="Content Placeholder 2"/>
          <p:cNvSpPr>
            <a:spLocks noGrp="1"/>
          </p:cNvSpPr>
          <p:nvPr>
            <p:ph idx="1"/>
          </p:nvPr>
        </p:nvSpPr>
        <p:spPr/>
        <p:txBody>
          <a:bodyPr>
            <a:normAutofit/>
          </a:bodyPr>
          <a:lstStyle/>
          <a:p>
            <a:r>
              <a:rPr lang="en-US" dirty="0" smtClean="0"/>
              <a:t>MITRE developed tool</a:t>
            </a:r>
          </a:p>
          <a:p>
            <a:r>
              <a:rPr lang="en-US" dirty="0" smtClean="0"/>
              <a:t>Collects netflow-like data from the host</a:t>
            </a:r>
          </a:p>
          <a:p>
            <a:pPr lvl="1"/>
            <a:r>
              <a:rPr lang="en-US" dirty="0" smtClean="0"/>
              <a:t>Requires </a:t>
            </a:r>
            <a:r>
              <a:rPr lang="en-US" dirty="0"/>
              <a:t>deploying an agent on </a:t>
            </a:r>
            <a:r>
              <a:rPr lang="en-US"/>
              <a:t>the </a:t>
            </a:r>
            <a:r>
              <a:rPr lang="en-US" smtClean="0"/>
              <a:t>device</a:t>
            </a:r>
          </a:p>
          <a:p>
            <a:r>
              <a:rPr lang="en-US" smtClean="0"/>
              <a:t>Bridges </a:t>
            </a:r>
            <a:r>
              <a:rPr lang="en-US" dirty="0" smtClean="0"/>
              <a:t>the gap between network and host</a:t>
            </a:r>
          </a:p>
          <a:p>
            <a:r>
              <a:rPr lang="en-US" dirty="0" smtClean="0"/>
              <a:t>Allows visibility when deploying network sensors at the access layer is cost prohibitive</a:t>
            </a:r>
          </a:p>
        </p:txBody>
      </p:sp>
      <p:sp>
        <p:nvSpPr>
          <p:cNvPr id="4" name="Slide Number Placeholder 3"/>
          <p:cNvSpPr>
            <a:spLocks noGrp="1"/>
          </p:cNvSpPr>
          <p:nvPr>
            <p:ph type="sldNum" sz="quarter" idx="12"/>
          </p:nvPr>
        </p:nvSpPr>
        <p:spPr/>
        <p:txBody>
          <a:bodyPr/>
          <a:lstStyle/>
          <a:p>
            <a:fld id="{532C47AA-A02F-47C8-A6EF-625EFE8A0434}" type="slidenum">
              <a:rPr lang="en-US" smtClean="0"/>
              <a:t>19</a:t>
            </a:fld>
            <a:endParaRPr lang="en-US"/>
          </a:p>
        </p:txBody>
      </p:sp>
    </p:spTree>
    <p:extLst>
      <p:ext uri="{BB962C8B-B14F-4D97-AF65-F5344CB8AC3E}">
        <p14:creationId xmlns:p14="http://schemas.microsoft.com/office/powerpoint/2010/main" val="416740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Creative Commons License</a:t>
            </a:r>
            <a:endParaRPr lang="en-US" dirty="0"/>
          </a:p>
        </p:txBody>
      </p:sp>
      <p:sp>
        <p:nvSpPr>
          <p:cNvPr id="5" name="Content Placeholder 2"/>
          <p:cNvSpPr>
            <a:spLocks noGrp="1"/>
          </p:cNvSpPr>
          <p:nvPr>
            <p:ph idx="1"/>
          </p:nvPr>
        </p:nvSpPr>
        <p:spPr>
          <a:xfrm>
            <a:off x="228600" y="1143000"/>
            <a:ext cx="7772400" cy="4114800"/>
          </a:xfrm>
        </p:spPr>
        <p:txBody>
          <a:bodyPr/>
          <a:lstStyle/>
          <a:p>
            <a:r>
              <a:rPr lang="en-US" sz="2400" dirty="0" smtClean="0">
                <a:latin typeface="Arial" charset="0"/>
                <a:ea typeface="ＭＳ Ｐゴシック" charset="0"/>
                <a:cs typeface="ＭＳ Ｐゴシック" charset="0"/>
                <a:hlinkClick r:id="rId3"/>
              </a:rPr>
              <a:t>http://</a:t>
            </a:r>
            <a:r>
              <a:rPr lang="en-US" sz="2400" dirty="0">
                <a:latin typeface="Arial" charset="0"/>
                <a:ea typeface="ＭＳ Ｐゴシック" charset="0"/>
                <a:cs typeface="ＭＳ Ｐゴシック" charset="0"/>
                <a:hlinkClick r:id="rId3"/>
              </a:rPr>
              <a:t>creativecommons.org/licenses/by-sa/3.0</a:t>
            </a:r>
            <a:r>
              <a:rPr lang="en-US" sz="2400" dirty="0" smtClean="0">
                <a:latin typeface="Arial" charset="0"/>
                <a:ea typeface="ＭＳ Ｐゴシック" charset="0"/>
                <a:cs typeface="ＭＳ Ｐゴシック" charset="0"/>
                <a:hlinkClick r:id="rId3"/>
              </a:rPr>
              <a:t>/</a:t>
            </a:r>
            <a:endParaRPr lang="en-US" sz="2400" dirty="0" smtClean="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All materials are </a:t>
            </a:r>
            <a:endParaRPr lang="en-US" sz="2400" dirty="0" smtClean="0">
              <a:latin typeface="Arial" charset="0"/>
              <a:ea typeface="ＭＳ Ｐゴシック" charset="0"/>
              <a:cs typeface="ＭＳ Ｐゴシック" charset="0"/>
            </a:endParaRPr>
          </a:p>
          <a:p>
            <a:pPr marL="109728" indent="0">
              <a:buNone/>
            </a:pPr>
            <a:r>
              <a:rPr lang="en-US" sz="2400" dirty="0" smtClean="0">
                <a:latin typeface="Arial" charset="0"/>
                <a:ea typeface="ＭＳ Ｐゴシック" charset="0"/>
                <a:cs typeface="ＭＳ Ｐゴシック" charset="0"/>
              </a:rPr>
              <a:t>licensed </a:t>
            </a:r>
            <a:r>
              <a:rPr lang="en-US" sz="2400" dirty="0">
                <a:latin typeface="Arial" charset="0"/>
                <a:ea typeface="ＭＳ Ｐゴシック" charset="0"/>
                <a:cs typeface="ＭＳ Ｐゴシック" charset="0"/>
              </a:rPr>
              <a:t>under a </a:t>
            </a:r>
            <a:endParaRPr lang="en-US" sz="2400" dirty="0" smtClean="0">
              <a:latin typeface="Arial" charset="0"/>
              <a:ea typeface="ＭＳ Ｐゴシック" charset="0"/>
              <a:cs typeface="ＭＳ Ｐゴシック" charset="0"/>
            </a:endParaRPr>
          </a:p>
          <a:p>
            <a:pPr marL="109728" indent="0">
              <a:buNone/>
            </a:pPr>
            <a:r>
              <a:rPr lang="en-US" sz="2400" dirty="0" smtClean="0">
                <a:latin typeface="Arial" charset="0"/>
                <a:ea typeface="ＭＳ Ｐゴシック" charset="0"/>
                <a:cs typeface="ＭＳ Ｐゴシック" charset="0"/>
              </a:rPr>
              <a:t>Creative Commons</a:t>
            </a:r>
          </a:p>
          <a:p>
            <a:pPr marL="109728" indent="0">
              <a:buNone/>
            </a:pPr>
            <a:r>
              <a:rPr lang="ja-JP" altLang="en-US" sz="2400" dirty="0" smtClean="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Share Alike</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a:t>
            </a:r>
            <a:endParaRPr lang="en-US" altLang="ja-JP" sz="2400" dirty="0" smtClean="0">
              <a:latin typeface="Arial" charset="0"/>
              <a:ea typeface="ＭＳ Ｐゴシック" charset="0"/>
              <a:cs typeface="ＭＳ Ｐゴシック" charset="0"/>
            </a:endParaRPr>
          </a:p>
          <a:p>
            <a:pPr marL="109728" indent="0">
              <a:buNone/>
            </a:pPr>
            <a:r>
              <a:rPr lang="en-US" altLang="ja-JP" sz="2400" dirty="0" smtClean="0">
                <a:latin typeface="Arial" charset="0"/>
                <a:ea typeface="ＭＳ Ｐゴシック" charset="0"/>
                <a:cs typeface="ＭＳ Ｐゴシック" charset="0"/>
              </a:rPr>
              <a:t>license</a:t>
            </a:r>
            <a:endParaRPr lang="en-US" sz="2400" dirty="0">
              <a:latin typeface="Arial" charset="0"/>
              <a:ea typeface="ＭＳ Ｐゴシック" charset="0"/>
              <a:cs typeface="ＭＳ Ｐゴシック" charset="0"/>
            </a:endParaRPr>
          </a:p>
          <a:p>
            <a:endParaRPr lang="en-US" sz="2400" dirty="0">
              <a:latin typeface="Arial"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fld id="{532C47AA-A02F-47C8-A6EF-625EFE8A0434}" type="slidenum">
              <a:rPr lang="en-US" smtClean="0"/>
              <a:t>2</a:t>
            </a:fld>
            <a:endParaRPr lang="en-US"/>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614"/>
          <a:stretch/>
        </p:blipFill>
        <p:spPr bwMode="auto">
          <a:xfrm>
            <a:off x="3048000" y="1752600"/>
            <a:ext cx="6096000"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26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SecurityManagement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5488" y="5704808"/>
            <a:ext cx="797136" cy="71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Arrow Connector 62"/>
          <p:cNvCxnSpPr>
            <a:stCxn id="99" idx="2"/>
          </p:cNvCxnSpPr>
          <p:nvPr/>
        </p:nvCxnSpPr>
        <p:spPr>
          <a:xfrm>
            <a:off x="3009899" y="5308856"/>
            <a:ext cx="1163531" cy="715706"/>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144" y="3465245"/>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9099" y="4140852"/>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Cloud 94"/>
          <p:cNvSpPr/>
          <p:nvPr/>
        </p:nvSpPr>
        <p:spPr>
          <a:xfrm>
            <a:off x="3544813" y="1093138"/>
            <a:ext cx="19050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187" y="2210104"/>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492" y="4140853"/>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899" y="4140854"/>
            <a:ext cx="735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3199" y="4826654"/>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9299" y="4826654"/>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498" y="4826654"/>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1998" y="4826654"/>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3992" y="4826654"/>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6605" y="4826654"/>
            <a:ext cx="533400" cy="4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 name="Straight Connector 104"/>
          <p:cNvCxnSpPr>
            <a:stCxn id="95" idx="1"/>
            <a:endCxn id="96" idx="0"/>
          </p:cNvCxnSpPr>
          <p:nvPr/>
        </p:nvCxnSpPr>
        <p:spPr>
          <a:xfrm>
            <a:off x="4497313" y="2006564"/>
            <a:ext cx="5105" cy="2035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492209" y="2743504"/>
            <a:ext cx="10209" cy="7217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97" idx="0"/>
          </p:cNvCxnSpPr>
          <p:nvPr/>
        </p:nvCxnSpPr>
        <p:spPr>
          <a:xfrm flipH="1">
            <a:off x="4571999" y="3998646"/>
            <a:ext cx="7040" cy="1422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98" idx="0"/>
          </p:cNvCxnSpPr>
          <p:nvPr/>
        </p:nvCxnSpPr>
        <p:spPr>
          <a:xfrm flipH="1">
            <a:off x="3377406" y="3731947"/>
            <a:ext cx="710301" cy="4089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4" idx="0"/>
          </p:cNvCxnSpPr>
          <p:nvPr/>
        </p:nvCxnSpPr>
        <p:spPr>
          <a:xfrm>
            <a:off x="4994169" y="3731947"/>
            <a:ext cx="872437" cy="40890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98" idx="2"/>
            <a:endCxn id="99" idx="0"/>
          </p:cNvCxnSpPr>
          <p:nvPr/>
        </p:nvCxnSpPr>
        <p:spPr>
          <a:xfrm flipH="1">
            <a:off x="3009899" y="4455179"/>
            <a:ext cx="367507" cy="371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98" idx="2"/>
            <a:endCxn id="100" idx="0"/>
          </p:cNvCxnSpPr>
          <p:nvPr/>
        </p:nvCxnSpPr>
        <p:spPr>
          <a:xfrm>
            <a:off x="3377406" y="4455179"/>
            <a:ext cx="178593" cy="371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97" idx="2"/>
            <a:endCxn id="101" idx="0"/>
          </p:cNvCxnSpPr>
          <p:nvPr/>
        </p:nvCxnSpPr>
        <p:spPr>
          <a:xfrm flipH="1">
            <a:off x="4267198" y="4455178"/>
            <a:ext cx="304801" cy="3714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97" idx="2"/>
            <a:endCxn id="102" idx="0"/>
          </p:cNvCxnSpPr>
          <p:nvPr/>
        </p:nvCxnSpPr>
        <p:spPr>
          <a:xfrm>
            <a:off x="4571999" y="4455178"/>
            <a:ext cx="266699" cy="3714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94" idx="2"/>
            <a:endCxn id="103" idx="0"/>
          </p:cNvCxnSpPr>
          <p:nvPr/>
        </p:nvCxnSpPr>
        <p:spPr>
          <a:xfrm flipH="1">
            <a:off x="5550692" y="4455177"/>
            <a:ext cx="315914" cy="371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94" idx="2"/>
            <a:endCxn id="104" idx="0"/>
          </p:cNvCxnSpPr>
          <p:nvPr/>
        </p:nvCxnSpPr>
        <p:spPr>
          <a:xfrm>
            <a:off x="5866606" y="4455177"/>
            <a:ext cx="266699" cy="371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16" name="Picture 11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1931" y="2855645"/>
            <a:ext cx="10048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a:stCxn id="100" idx="2"/>
          </p:cNvCxnSpPr>
          <p:nvPr/>
        </p:nvCxnSpPr>
        <p:spPr>
          <a:xfrm>
            <a:off x="3555999" y="5308856"/>
            <a:ext cx="711199" cy="584598"/>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1" idx="2"/>
          </p:cNvCxnSpPr>
          <p:nvPr/>
        </p:nvCxnSpPr>
        <p:spPr>
          <a:xfrm>
            <a:off x="4267198" y="5308856"/>
            <a:ext cx="55569" cy="355998"/>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2" idx="2"/>
          </p:cNvCxnSpPr>
          <p:nvPr/>
        </p:nvCxnSpPr>
        <p:spPr>
          <a:xfrm flipH="1">
            <a:off x="4705348" y="5308856"/>
            <a:ext cx="133350" cy="355998"/>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03" idx="2"/>
          </p:cNvCxnSpPr>
          <p:nvPr/>
        </p:nvCxnSpPr>
        <p:spPr>
          <a:xfrm flipH="1">
            <a:off x="4838699" y="5308856"/>
            <a:ext cx="711993" cy="639505"/>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04" idx="2"/>
          </p:cNvCxnSpPr>
          <p:nvPr/>
        </p:nvCxnSpPr>
        <p:spPr>
          <a:xfrm flipH="1">
            <a:off x="4991100" y="5308856"/>
            <a:ext cx="1142205" cy="791905"/>
          </a:xfrm>
          <a:prstGeom prst="straightConnector1">
            <a:avLst/>
          </a:prstGeom>
          <a:ln w="190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Hostflow</a:t>
            </a:r>
            <a:r>
              <a:rPr lang="en-US" dirty="0" smtClean="0"/>
              <a:t> Visibility</a:t>
            </a:r>
            <a:endParaRPr lang="en-US" dirty="0"/>
          </a:p>
        </p:txBody>
      </p:sp>
      <p:sp>
        <p:nvSpPr>
          <p:cNvPr id="25" name="Slide Number Placeholder 24"/>
          <p:cNvSpPr>
            <a:spLocks noGrp="1"/>
          </p:cNvSpPr>
          <p:nvPr>
            <p:ph type="sldNum" sz="quarter" idx="12"/>
          </p:nvPr>
        </p:nvSpPr>
        <p:spPr/>
        <p:txBody>
          <a:bodyPr/>
          <a:lstStyle/>
          <a:p>
            <a:fld id="{532C47AA-A02F-47C8-A6EF-625EFE8A0434}" type="slidenum">
              <a:rPr lang="en-US" smtClean="0"/>
              <a:t>20</a:t>
            </a:fld>
            <a:endParaRPr lang="en-US"/>
          </a:p>
        </p:txBody>
      </p:sp>
      <p:sp>
        <p:nvSpPr>
          <p:cNvPr id="37" name="Rectangle 36"/>
          <p:cNvSpPr/>
          <p:nvPr/>
        </p:nvSpPr>
        <p:spPr>
          <a:xfrm>
            <a:off x="-3429" y="6488668"/>
            <a:ext cx="7184571" cy="369332"/>
          </a:xfrm>
          <a:prstGeom prst="rect">
            <a:avLst/>
          </a:prstGeom>
        </p:spPr>
        <p:txBody>
          <a:bodyPr wrap="square">
            <a:spAutoFit/>
          </a:bodyPr>
          <a:lstStyle/>
          <a:p>
            <a:r>
              <a:rPr lang="en-US" dirty="0" smtClean="0">
                <a:hlinkClick r:id="rId8"/>
              </a:rPr>
              <a:t>http://www.cisco.com/web/about/ac50/ac47/PP_icons.zip</a:t>
            </a:r>
            <a:endParaRPr lang="en-US" dirty="0"/>
          </a:p>
        </p:txBody>
      </p:sp>
    </p:spTree>
    <p:extLst>
      <p:ext uri="{BB962C8B-B14F-4D97-AF65-F5344CB8AC3E}">
        <p14:creationId xmlns:p14="http://schemas.microsoft.com/office/powerpoint/2010/main" val="1310394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Bonus: Flow Sampling</a:t>
            </a:r>
            <a:endParaRPr lang="en-US" dirty="0"/>
          </a:p>
        </p:txBody>
      </p:sp>
      <p:sp>
        <p:nvSpPr>
          <p:cNvPr id="2" name="Content Placeholder 1"/>
          <p:cNvSpPr>
            <a:spLocks noGrp="1"/>
          </p:cNvSpPr>
          <p:nvPr>
            <p:ph idx="1"/>
          </p:nvPr>
        </p:nvSpPr>
        <p:spPr/>
        <p:txBody>
          <a:bodyPr/>
          <a:lstStyle/>
          <a:p>
            <a:r>
              <a:rPr lang="en-US" dirty="0" smtClean="0"/>
              <a:t>Routers do flow sampling</a:t>
            </a:r>
          </a:p>
          <a:p>
            <a:pPr lvl="1"/>
            <a:r>
              <a:rPr lang="en-US" dirty="0" smtClean="0"/>
              <a:t>Selecting one out of every n packets</a:t>
            </a:r>
          </a:p>
          <a:p>
            <a:pPr lvl="1"/>
            <a:r>
              <a:rPr lang="en-US" dirty="0" smtClean="0"/>
              <a:t>Great for net ops, hard to use for security</a:t>
            </a:r>
          </a:p>
          <a:p>
            <a:r>
              <a:rPr lang="en-US" dirty="0"/>
              <a:t>Enclave-level </a:t>
            </a:r>
            <a:r>
              <a:rPr lang="en-US" dirty="0" smtClean="0"/>
              <a:t>sensors produce </a:t>
            </a:r>
            <a:r>
              <a:rPr lang="en-US" dirty="0"/>
              <a:t>a lot of </a:t>
            </a:r>
            <a:r>
              <a:rPr lang="en-US" dirty="0" smtClean="0"/>
              <a:t>flows</a:t>
            </a:r>
            <a:endParaRPr lang="en-US" dirty="0"/>
          </a:p>
          <a:p>
            <a:r>
              <a:rPr lang="en-US" dirty="0" smtClean="0"/>
              <a:t>Depending on your analytics you can do some intelligent sampling and aggregation</a:t>
            </a:r>
          </a:p>
          <a:p>
            <a:r>
              <a:rPr lang="en-US" dirty="0" smtClean="0"/>
              <a:t>Particularly important if your enterprise is geographically distributed</a:t>
            </a:r>
          </a:p>
        </p:txBody>
      </p:sp>
      <p:sp>
        <p:nvSpPr>
          <p:cNvPr id="3" name="Slide Number Placeholder 2"/>
          <p:cNvSpPr>
            <a:spLocks noGrp="1"/>
          </p:cNvSpPr>
          <p:nvPr>
            <p:ph type="sldNum" sz="quarter" idx="12"/>
          </p:nvPr>
        </p:nvSpPr>
        <p:spPr/>
        <p:txBody>
          <a:bodyPr/>
          <a:lstStyle/>
          <a:p>
            <a:fld id="{532C47AA-A02F-47C8-A6EF-625EFE8A0434}" type="slidenum">
              <a:rPr lang="en-US" smtClean="0"/>
              <a:t>21</a:t>
            </a:fld>
            <a:endParaRPr lang="en-US"/>
          </a:p>
        </p:txBody>
      </p:sp>
    </p:spTree>
    <p:extLst>
      <p:ext uri="{BB962C8B-B14F-4D97-AF65-F5344CB8AC3E}">
        <p14:creationId xmlns:p14="http://schemas.microsoft.com/office/powerpoint/2010/main" val="427586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Bonus: Flow Sampling</a:t>
            </a:r>
            <a:endParaRPr lang="en-US" dirty="0"/>
          </a:p>
        </p:txBody>
      </p:sp>
      <p:sp>
        <p:nvSpPr>
          <p:cNvPr id="5" name="Content Placeholder 4"/>
          <p:cNvSpPr>
            <a:spLocks noGrp="1"/>
          </p:cNvSpPr>
          <p:nvPr>
            <p:ph idx="1"/>
          </p:nvPr>
        </p:nvSpPr>
        <p:spPr>
          <a:xfrm>
            <a:off x="457200" y="1600200"/>
            <a:ext cx="8229600" cy="4572000"/>
          </a:xfrm>
        </p:spPr>
        <p:txBody>
          <a:bodyPr>
            <a:normAutofit fontScale="92500" lnSpcReduction="10000"/>
          </a:bodyPr>
          <a:lstStyle/>
          <a:p>
            <a:r>
              <a:rPr lang="en-US" dirty="0" smtClean="0"/>
              <a:t>Collect only from n hosts in an area (e.g., subnet)</a:t>
            </a:r>
          </a:p>
          <a:p>
            <a:r>
              <a:rPr lang="en-US" dirty="0" smtClean="0"/>
              <a:t>Collect only for a limited period of time</a:t>
            </a:r>
          </a:p>
          <a:p>
            <a:r>
              <a:rPr lang="en-US" dirty="0" smtClean="0"/>
              <a:t>Sample only 1 in every n flows</a:t>
            </a:r>
          </a:p>
          <a:p>
            <a:r>
              <a:rPr lang="en-US" dirty="0"/>
              <a:t>I</a:t>
            </a:r>
            <a:r>
              <a:rPr lang="en-US" dirty="0" smtClean="0"/>
              <a:t>gnore common servers and their ports</a:t>
            </a:r>
          </a:p>
          <a:p>
            <a:r>
              <a:rPr lang="en-US" dirty="0" smtClean="0"/>
              <a:t>Collect only for ports of interest</a:t>
            </a:r>
          </a:p>
          <a:p>
            <a:r>
              <a:rPr lang="en-US" dirty="0" smtClean="0"/>
              <a:t>Collect only for flows destined for same subnet</a:t>
            </a:r>
          </a:p>
          <a:p>
            <a:r>
              <a:rPr lang="en-US" dirty="0" smtClean="0"/>
              <a:t>Report only on new sip/sport or dip/</a:t>
            </a:r>
            <a:r>
              <a:rPr lang="en-US" dirty="0" err="1" smtClean="0"/>
              <a:t>dport</a:t>
            </a:r>
            <a:r>
              <a:rPr lang="en-US" dirty="0" smtClean="0"/>
              <a:t> pairs that haven’t been seen in the last hour, day, etc.</a:t>
            </a:r>
          </a:p>
          <a:p>
            <a:r>
              <a:rPr lang="en-US" dirty="0" smtClean="0"/>
              <a:t>Aggregate into larger timespans</a:t>
            </a:r>
            <a:endParaRPr lang="en-US" dirty="0"/>
          </a:p>
        </p:txBody>
      </p:sp>
    </p:spTree>
    <p:extLst>
      <p:ext uri="{BB962C8B-B14F-4D97-AF65-F5344CB8AC3E}">
        <p14:creationId xmlns:p14="http://schemas.microsoft.com/office/powerpoint/2010/main" val="2284695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2" name="Content Placeholder 1"/>
          <p:cNvSpPr>
            <a:spLocks noGrp="1"/>
          </p:cNvSpPr>
          <p:nvPr>
            <p:ph idx="1"/>
          </p:nvPr>
        </p:nvSpPr>
        <p:spPr>
          <a:xfrm>
            <a:off x="457200" y="1481328"/>
            <a:ext cx="8229600" cy="4995672"/>
          </a:xfrm>
        </p:spPr>
        <p:txBody>
          <a:bodyPr>
            <a:normAutofit fontScale="70000" lnSpcReduction="20000"/>
          </a:bodyPr>
          <a:lstStyle/>
          <a:p>
            <a:r>
              <a:rPr lang="en-US" dirty="0" smtClean="0"/>
              <a:t>Introduction</a:t>
            </a:r>
          </a:p>
          <a:p>
            <a:pPr lvl="1"/>
            <a:r>
              <a:rPr lang="en-US" dirty="0" smtClean="0"/>
              <a:t>What is </a:t>
            </a:r>
            <a:r>
              <a:rPr lang="en-US" dirty="0" err="1"/>
              <a:t>N</a:t>
            </a:r>
            <a:r>
              <a:rPr lang="en-US" dirty="0" err="1" smtClean="0"/>
              <a:t>etflow</a:t>
            </a:r>
            <a:r>
              <a:rPr lang="en-US" dirty="0" smtClean="0"/>
              <a:t>?</a:t>
            </a:r>
          </a:p>
          <a:p>
            <a:pPr lvl="1"/>
            <a:r>
              <a:rPr lang="en-US" dirty="0" smtClean="0"/>
              <a:t>Sensor Location</a:t>
            </a:r>
          </a:p>
          <a:p>
            <a:pPr lvl="1"/>
            <a:r>
              <a:rPr lang="en-US" dirty="0" smtClean="0"/>
              <a:t>Sampling</a:t>
            </a:r>
          </a:p>
          <a:p>
            <a:r>
              <a:rPr lang="en-US" b="1" dirty="0" smtClean="0">
                <a:effectLst>
                  <a:outerShdw blurRad="38100" dist="38100" dir="2700000" algn="tl">
                    <a:srgbClr val="000000">
                      <a:alpha val="43137"/>
                    </a:srgbClr>
                  </a:outerShdw>
                </a:effectLst>
              </a:rPr>
              <a:t>Tools</a:t>
            </a:r>
          </a:p>
          <a:p>
            <a:pPr lvl="1"/>
            <a:r>
              <a:rPr lang="en-US" dirty="0" smtClean="0"/>
              <a:t>YAF</a:t>
            </a:r>
          </a:p>
          <a:p>
            <a:pPr lvl="1"/>
            <a:r>
              <a:rPr lang="en-US" dirty="0" err="1" smtClean="0"/>
              <a:t>SiLK</a:t>
            </a:r>
            <a:endParaRPr lang="en-US" dirty="0" smtClean="0"/>
          </a:p>
          <a:p>
            <a:pPr lvl="1"/>
            <a:r>
              <a:rPr lang="en-US" dirty="0" err="1" smtClean="0"/>
              <a:t>iSiLK</a:t>
            </a:r>
            <a:endParaRPr lang="en-US" dirty="0" smtClean="0"/>
          </a:p>
          <a:p>
            <a:pPr lvl="1"/>
            <a:r>
              <a:rPr lang="en-US" dirty="0" smtClean="0"/>
              <a:t>Argus</a:t>
            </a:r>
          </a:p>
          <a:p>
            <a:pPr lvl="1"/>
            <a:r>
              <a:rPr lang="en-US" dirty="0" smtClean="0"/>
              <a:t>Bro</a:t>
            </a:r>
          </a:p>
          <a:p>
            <a:r>
              <a:rPr lang="en-US" dirty="0" smtClean="0"/>
              <a:t>Analytics</a:t>
            </a:r>
          </a:p>
          <a:p>
            <a:pPr lvl="1"/>
            <a:r>
              <a:rPr lang="en-US" dirty="0" smtClean="0"/>
              <a:t>Situational Awareness Analytics</a:t>
            </a:r>
          </a:p>
          <a:p>
            <a:pPr lvl="1"/>
            <a:r>
              <a:rPr lang="en-US" dirty="0" smtClean="0"/>
              <a:t>Hunting Analytics</a:t>
            </a:r>
          </a:p>
          <a:p>
            <a:pPr lvl="1"/>
            <a:r>
              <a:rPr lang="en-US" dirty="0" smtClean="0"/>
              <a:t>Data Fusion Analytics</a:t>
            </a:r>
          </a:p>
          <a:p>
            <a:r>
              <a:rPr lang="en-US" dirty="0" smtClean="0"/>
              <a:t>Wrap Up</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23</a:t>
            </a:fld>
            <a:endParaRPr lang="en-US"/>
          </a:p>
        </p:txBody>
      </p:sp>
    </p:spTree>
    <p:extLst>
      <p:ext uri="{BB962C8B-B14F-4D97-AF65-F5344CB8AC3E}">
        <p14:creationId xmlns:p14="http://schemas.microsoft.com/office/powerpoint/2010/main" val="3138997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Tool Time</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24</a:t>
            </a:fld>
            <a:endParaRPr lang="en-US"/>
          </a:p>
        </p:txBody>
      </p:sp>
      <p:pic>
        <p:nvPicPr>
          <p:cNvPr id="2050" name="Picture 2" descr="File:US Navy 080728-N-9623R-009 Equipment Operator 2nd Class Omar Shariff White moves dirt that will be used in the hescos at an Al Qa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467600" cy="49752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57890"/>
            <a:ext cx="9144000" cy="400110"/>
          </a:xfrm>
          <a:prstGeom prst="rect">
            <a:avLst/>
          </a:prstGeom>
        </p:spPr>
        <p:txBody>
          <a:bodyPr wrap="square">
            <a:spAutoFit/>
          </a:bodyPr>
          <a:lstStyle/>
          <a:p>
            <a:r>
              <a:rPr lang="en-US" sz="1000" dirty="0">
                <a:hlinkClick r:id="rId4"/>
              </a:rPr>
              <a:t>http://</a:t>
            </a:r>
            <a:r>
              <a:rPr lang="en-US" sz="1000" dirty="0" smtClean="0">
                <a:hlinkClick r:id="rId4"/>
              </a:rPr>
              <a:t>commons.wikimedia.org/wiki/File:US_Navy_080728-N-9623R-009_Equipment_Operator_2nd_Class_Omar_Shariff_White_moves_dirt_that_will_be_used_in_the_hescos_at_an_Al_Qaim.jpg</a:t>
            </a:r>
            <a:endParaRPr lang="en-US" sz="1000" dirty="0"/>
          </a:p>
        </p:txBody>
      </p:sp>
    </p:spTree>
    <p:extLst>
      <p:ext uri="{BB962C8B-B14F-4D97-AF65-F5344CB8AC3E}">
        <p14:creationId xmlns:p14="http://schemas.microsoft.com/office/powerpoint/2010/main" val="4016053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Time</a:t>
            </a:r>
            <a:endParaRPr lang="en-US" dirty="0"/>
          </a:p>
        </p:txBody>
      </p:sp>
      <p:sp>
        <p:nvSpPr>
          <p:cNvPr id="3" name="Content Placeholder 2"/>
          <p:cNvSpPr>
            <a:spLocks noGrp="1"/>
          </p:cNvSpPr>
          <p:nvPr>
            <p:ph idx="1"/>
          </p:nvPr>
        </p:nvSpPr>
        <p:spPr/>
        <p:txBody>
          <a:bodyPr/>
          <a:lstStyle/>
          <a:p>
            <a:r>
              <a:rPr lang="en-US" dirty="0" err="1" smtClean="0"/>
              <a:t>Yaf</a:t>
            </a:r>
            <a:r>
              <a:rPr lang="en-US" dirty="0" smtClean="0"/>
              <a:t>, </a:t>
            </a:r>
            <a:r>
              <a:rPr lang="en-US" dirty="0" err="1" smtClean="0"/>
              <a:t>SiLK</a:t>
            </a:r>
            <a:r>
              <a:rPr lang="en-US" dirty="0" smtClean="0"/>
              <a:t>, </a:t>
            </a:r>
            <a:r>
              <a:rPr lang="en-US" dirty="0" err="1" smtClean="0"/>
              <a:t>iSilk</a:t>
            </a:r>
            <a:r>
              <a:rPr lang="en-US" dirty="0" smtClean="0"/>
              <a:t>, </a:t>
            </a:r>
            <a:r>
              <a:rPr lang="en-US" dirty="0"/>
              <a:t>A</a:t>
            </a:r>
            <a:r>
              <a:rPr lang="en-US" dirty="0" smtClean="0"/>
              <a:t>rgus, Bro</a:t>
            </a:r>
          </a:p>
          <a:p>
            <a:r>
              <a:rPr lang="en-US" dirty="0" smtClean="0"/>
              <a:t>Lab data is supplied from ITOC competition</a:t>
            </a:r>
          </a:p>
          <a:p>
            <a:pPr lvl="1"/>
            <a:r>
              <a:rPr lang="en-US" dirty="0" smtClean="0"/>
              <a:t>Samples include port scanning, malware c2c behavior, SMTP, HTTP, FTP, SSH</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25</a:t>
            </a:fld>
            <a:endParaRPr lang="en-US"/>
          </a:p>
        </p:txBody>
      </p:sp>
    </p:spTree>
    <p:extLst>
      <p:ext uri="{BB962C8B-B14F-4D97-AF65-F5344CB8AC3E}">
        <p14:creationId xmlns:p14="http://schemas.microsoft.com/office/powerpoint/2010/main" val="788130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Level Tools Overview</a:t>
            </a:r>
            <a:endParaRPr lang="en-US" dirty="0"/>
          </a:p>
        </p:txBody>
      </p:sp>
      <p:sp>
        <p:nvSpPr>
          <p:cNvPr id="3" name="Content Placeholder 2"/>
          <p:cNvSpPr>
            <a:spLocks noGrp="1"/>
          </p:cNvSpPr>
          <p:nvPr>
            <p:ph idx="1"/>
          </p:nvPr>
        </p:nvSpPr>
        <p:spPr/>
        <p:txBody>
          <a:bodyPr>
            <a:normAutofit lnSpcReduction="10000"/>
          </a:bodyPr>
          <a:lstStyle/>
          <a:p>
            <a:r>
              <a:rPr lang="en-US" dirty="0" smtClean="0"/>
              <a:t>YAF: DPI and P0f OS fingerprinting</a:t>
            </a:r>
          </a:p>
          <a:p>
            <a:r>
              <a:rPr lang="en-US" dirty="0" err="1" smtClean="0"/>
              <a:t>SiLK</a:t>
            </a:r>
            <a:r>
              <a:rPr lang="en-US" dirty="0" smtClean="0"/>
              <a:t>: best analysis documentation, files can stay in binary</a:t>
            </a:r>
          </a:p>
          <a:p>
            <a:r>
              <a:rPr lang="en-US" dirty="0" err="1" smtClean="0"/>
              <a:t>iSiLK</a:t>
            </a:r>
            <a:r>
              <a:rPr lang="en-US" dirty="0" smtClean="0"/>
              <a:t>: nice GUI front end, good for learning </a:t>
            </a:r>
            <a:r>
              <a:rPr lang="en-US" dirty="0" err="1" smtClean="0"/>
              <a:t>SiLK</a:t>
            </a:r>
            <a:endParaRPr lang="en-US" dirty="0" smtClean="0"/>
          </a:p>
          <a:p>
            <a:r>
              <a:rPr lang="en-US" dirty="0" smtClean="0"/>
              <a:t>Argus: simple server/client install process, many 3</a:t>
            </a:r>
            <a:r>
              <a:rPr lang="en-US" baseline="30000" dirty="0" smtClean="0"/>
              <a:t>rd</a:t>
            </a:r>
            <a:r>
              <a:rPr lang="en-US" dirty="0" smtClean="0"/>
              <a:t> party tools</a:t>
            </a:r>
          </a:p>
          <a:p>
            <a:r>
              <a:rPr lang="en-US" dirty="0" smtClean="0"/>
              <a:t>Bro: </a:t>
            </a:r>
            <a:r>
              <a:rPr lang="en-US" dirty="0" err="1" smtClean="0"/>
              <a:t>weird.log</a:t>
            </a:r>
            <a:r>
              <a:rPr lang="en-US" dirty="0" smtClean="0"/>
              <a:t> file is useful for picking up on strange evasion / misconfigurations</a:t>
            </a:r>
            <a:endParaRPr lang="en-US" dirty="0"/>
          </a:p>
        </p:txBody>
      </p:sp>
    </p:spTree>
    <p:extLst>
      <p:ext uri="{BB962C8B-B14F-4D97-AF65-F5344CB8AC3E}">
        <p14:creationId xmlns:p14="http://schemas.microsoft.com/office/powerpoint/2010/main" val="233707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YAF</a:t>
            </a:r>
            <a:endParaRPr lang="en-US" dirty="0"/>
          </a:p>
        </p:txBody>
      </p:sp>
      <p:sp>
        <p:nvSpPr>
          <p:cNvPr id="4" name="Subtitle 3"/>
          <p:cNvSpPr>
            <a:spLocks noGrp="1"/>
          </p:cNvSpPr>
          <p:nvPr>
            <p:ph type="subTitle" idx="1"/>
          </p:nvPr>
        </p:nvSpPr>
        <p:spPr/>
        <p:txBody>
          <a:bodyPr/>
          <a:lstStyle/>
          <a:p>
            <a:r>
              <a:rPr lang="en-US" dirty="0" smtClean="0"/>
              <a:t>Yet Another </a:t>
            </a:r>
            <a:r>
              <a:rPr lang="en-US" dirty="0" err="1" smtClean="0"/>
              <a:t>Flowmeter</a:t>
            </a:r>
            <a:endParaRPr lang="en-US" dirty="0"/>
          </a:p>
        </p:txBody>
      </p:sp>
    </p:spTree>
    <p:extLst>
      <p:ext uri="{BB962C8B-B14F-4D97-AF65-F5344CB8AC3E}">
        <p14:creationId xmlns:p14="http://schemas.microsoft.com/office/powerpoint/2010/main" val="9558658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YAF Outline</a:t>
            </a:r>
            <a:endParaRPr lang="en-US" dirty="0"/>
          </a:p>
        </p:txBody>
      </p:sp>
      <p:sp>
        <p:nvSpPr>
          <p:cNvPr id="3" name="Content Placeholder 2"/>
          <p:cNvSpPr>
            <a:spLocks noGrp="1"/>
          </p:cNvSpPr>
          <p:nvPr>
            <p:ph idx="1"/>
          </p:nvPr>
        </p:nvSpPr>
        <p:spPr/>
        <p:txBody>
          <a:bodyPr/>
          <a:lstStyle/>
          <a:p>
            <a:r>
              <a:rPr lang="en-US" dirty="0" smtClean="0"/>
              <a:t>What is YAF?</a:t>
            </a:r>
          </a:p>
          <a:p>
            <a:r>
              <a:rPr lang="en-US" dirty="0" smtClean="0"/>
              <a:t>YAF optional features</a:t>
            </a:r>
          </a:p>
          <a:p>
            <a:r>
              <a:rPr lang="en-US" dirty="0" smtClean="0"/>
              <a:t>Where do you get it?</a:t>
            </a:r>
          </a:p>
          <a:p>
            <a:r>
              <a:rPr lang="en-US" dirty="0" smtClean="0"/>
              <a:t>Converting </a:t>
            </a:r>
            <a:r>
              <a:rPr lang="en-US" dirty="0" err="1"/>
              <a:t>p</a:t>
            </a:r>
            <a:r>
              <a:rPr lang="en-US" dirty="0" err="1" smtClean="0"/>
              <a:t>cap</a:t>
            </a:r>
            <a:r>
              <a:rPr lang="en-US" dirty="0" smtClean="0"/>
              <a:t> to YAF netflow format</a:t>
            </a:r>
          </a:p>
          <a:p>
            <a:r>
              <a:rPr lang="en-US" dirty="0" smtClean="0"/>
              <a:t>What does YAF </a:t>
            </a:r>
            <a:r>
              <a:rPr lang="en-US" dirty="0" err="1" smtClean="0"/>
              <a:t>netflow</a:t>
            </a:r>
            <a:r>
              <a:rPr lang="en-US" dirty="0" smtClean="0"/>
              <a:t> format look like?</a:t>
            </a:r>
          </a:p>
        </p:txBody>
      </p:sp>
      <p:sp>
        <p:nvSpPr>
          <p:cNvPr id="4" name="Slide Number Placeholder 3"/>
          <p:cNvSpPr>
            <a:spLocks noGrp="1"/>
          </p:cNvSpPr>
          <p:nvPr>
            <p:ph type="sldNum" sz="quarter" idx="12"/>
          </p:nvPr>
        </p:nvSpPr>
        <p:spPr/>
        <p:txBody>
          <a:bodyPr/>
          <a:lstStyle/>
          <a:p>
            <a:fld id="{532C47AA-A02F-47C8-A6EF-625EFE8A0434}" type="slidenum">
              <a:rPr lang="en-US" smtClean="0"/>
              <a:t>28</a:t>
            </a:fld>
            <a:endParaRPr lang="en-US"/>
          </a:p>
        </p:txBody>
      </p:sp>
    </p:spTree>
    <p:extLst>
      <p:ext uri="{BB962C8B-B14F-4D97-AF65-F5344CB8AC3E}">
        <p14:creationId xmlns:p14="http://schemas.microsoft.com/office/powerpoint/2010/main" val="12809012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YAF (Yet Another </a:t>
            </a:r>
            <a:r>
              <a:rPr lang="en-US" dirty="0" err="1" smtClean="0"/>
              <a:t>Flowmeter</a:t>
            </a:r>
            <a:r>
              <a:rPr lang="en-US" dirty="0" smtClean="0"/>
              <a:t>)</a:t>
            </a:r>
            <a:endParaRPr lang="en-US" dirty="0"/>
          </a:p>
        </p:txBody>
      </p:sp>
      <p:sp>
        <p:nvSpPr>
          <p:cNvPr id="3" name="Content Placeholder 2"/>
          <p:cNvSpPr>
            <a:spLocks noGrp="1"/>
          </p:cNvSpPr>
          <p:nvPr>
            <p:ph idx="1"/>
          </p:nvPr>
        </p:nvSpPr>
        <p:spPr>
          <a:xfrm>
            <a:off x="457200" y="1600200"/>
            <a:ext cx="8229600" cy="4495799"/>
          </a:xfrm>
        </p:spPr>
        <p:txBody>
          <a:bodyPr>
            <a:normAutofit fontScale="77500" lnSpcReduction="20000"/>
          </a:bodyPr>
          <a:lstStyle/>
          <a:p>
            <a:r>
              <a:rPr lang="en-US" dirty="0" err="1" smtClean="0"/>
              <a:t>Pcap</a:t>
            </a:r>
            <a:r>
              <a:rPr lang="en-US" dirty="0" smtClean="0"/>
              <a:t> -&gt; IPFIX </a:t>
            </a:r>
            <a:r>
              <a:rPr lang="en-US" dirty="0" err="1" smtClean="0"/>
              <a:t>netflow</a:t>
            </a:r>
            <a:r>
              <a:rPr lang="en-US" dirty="0" smtClean="0"/>
              <a:t> format</a:t>
            </a:r>
          </a:p>
          <a:p>
            <a:pPr lvl="1"/>
            <a:r>
              <a:rPr lang="en-US" dirty="0" smtClean="0"/>
              <a:t>Can also be run on </a:t>
            </a:r>
            <a:r>
              <a:rPr lang="en-US" dirty="0" err="1" smtClean="0"/>
              <a:t>pcap</a:t>
            </a:r>
            <a:r>
              <a:rPr lang="en-US" dirty="0" smtClean="0"/>
              <a:t> files or on the wire</a:t>
            </a:r>
          </a:p>
          <a:p>
            <a:r>
              <a:rPr lang="en-US" dirty="0" smtClean="0"/>
              <a:t>Optional features</a:t>
            </a:r>
          </a:p>
          <a:p>
            <a:pPr lvl="1"/>
            <a:r>
              <a:rPr lang="en-US" dirty="0" err="1"/>
              <a:t>Biflow</a:t>
            </a:r>
            <a:r>
              <a:rPr lang="en-US" dirty="0"/>
              <a:t> </a:t>
            </a:r>
            <a:r>
              <a:rPr lang="en-US" dirty="0" smtClean="0"/>
              <a:t>extension</a:t>
            </a:r>
          </a:p>
          <a:p>
            <a:pPr lvl="1"/>
            <a:r>
              <a:rPr lang="en-US" dirty="0" smtClean="0"/>
              <a:t>Application labeling</a:t>
            </a:r>
          </a:p>
          <a:p>
            <a:pPr lvl="1"/>
            <a:r>
              <a:rPr lang="en-US" dirty="0" smtClean="0"/>
              <a:t>OS detection </a:t>
            </a:r>
          </a:p>
          <a:p>
            <a:pPr lvl="1"/>
            <a:r>
              <a:rPr lang="en-US" dirty="0" smtClean="0"/>
              <a:t>Deep packet inspection</a:t>
            </a:r>
          </a:p>
          <a:p>
            <a:r>
              <a:rPr lang="en-US" dirty="0" smtClean="0"/>
              <a:t>See</a:t>
            </a:r>
          </a:p>
          <a:p>
            <a:pPr lvl="1"/>
            <a:r>
              <a:rPr lang="en-US" dirty="0" smtClean="0">
                <a:hlinkClick r:id="rId3"/>
              </a:rPr>
              <a:t>http</a:t>
            </a:r>
            <a:r>
              <a:rPr lang="en-US" dirty="0">
                <a:hlinkClick r:id="rId3"/>
              </a:rPr>
              <a:t>://</a:t>
            </a:r>
            <a:r>
              <a:rPr lang="en-US" dirty="0" smtClean="0">
                <a:hlinkClick r:id="rId3"/>
              </a:rPr>
              <a:t>tools.netsa.cert.org/yaf/yafdpi.html</a:t>
            </a:r>
            <a:endParaRPr lang="en-US" dirty="0" smtClean="0"/>
          </a:p>
          <a:p>
            <a:pPr lvl="1"/>
            <a:r>
              <a:rPr lang="en-US" dirty="0" smtClean="0">
                <a:hlinkClick r:id="rId4"/>
              </a:rPr>
              <a:t>http</a:t>
            </a:r>
            <a:r>
              <a:rPr lang="en-US" dirty="0">
                <a:hlinkClick r:id="rId4"/>
              </a:rPr>
              <a:t>://</a:t>
            </a:r>
            <a:r>
              <a:rPr lang="en-US" dirty="0" smtClean="0">
                <a:hlinkClick r:id="rId4"/>
              </a:rPr>
              <a:t>tools.netsa.cert.org/yaf/applabel.html</a:t>
            </a:r>
            <a:endParaRPr lang="en-US" dirty="0" smtClean="0"/>
          </a:p>
          <a:p>
            <a:pPr lvl="1"/>
            <a:r>
              <a:rPr lang="en-US" dirty="0" smtClean="0">
                <a:hlinkClick r:id="rId5"/>
              </a:rPr>
              <a:t>http</a:t>
            </a:r>
            <a:r>
              <a:rPr lang="en-US" dirty="0">
                <a:hlinkClick r:id="rId5"/>
              </a:rPr>
              <a:t>://</a:t>
            </a:r>
            <a:r>
              <a:rPr lang="en-US" dirty="0" smtClean="0">
                <a:hlinkClick r:id="rId5"/>
              </a:rPr>
              <a:t>tools.netsa.cert.org/yaf/</a:t>
            </a:r>
            <a:endParaRPr lang="en-US" dirty="0" smtClean="0"/>
          </a:p>
          <a:p>
            <a:pPr lvl="1"/>
            <a:r>
              <a:rPr lang="en-US" dirty="0" smtClean="0">
                <a:hlinkClick r:id="rId6"/>
              </a:rPr>
              <a:t>http</a:t>
            </a:r>
            <a:r>
              <a:rPr lang="en-US" dirty="0">
                <a:hlinkClick r:id="rId6"/>
              </a:rPr>
              <a:t>://tools.netsa.cert.org/yaf/docs.html</a:t>
            </a:r>
            <a:endParaRPr lang="en-US" dirty="0"/>
          </a:p>
          <a:p>
            <a:pPr lvl="1"/>
            <a:endParaRPr lang="en-US" dirty="0" smtClean="0"/>
          </a:p>
          <a:p>
            <a:endParaRPr lang="en-US" dirty="0" smtClean="0"/>
          </a:p>
        </p:txBody>
      </p:sp>
      <p:sp>
        <p:nvSpPr>
          <p:cNvPr id="4" name="Slide Number Placeholder 3"/>
          <p:cNvSpPr>
            <a:spLocks noGrp="1"/>
          </p:cNvSpPr>
          <p:nvPr>
            <p:ph type="sldNum" sz="quarter" idx="12"/>
          </p:nvPr>
        </p:nvSpPr>
        <p:spPr/>
        <p:txBody>
          <a:bodyPr/>
          <a:lstStyle/>
          <a:p>
            <a:fld id="{532C47AA-A02F-47C8-A6EF-625EFE8A0434}" type="slidenum">
              <a:rPr lang="en-US" smtClean="0"/>
              <a:t>29</a:t>
            </a:fld>
            <a:endParaRPr lang="en-US"/>
          </a:p>
        </p:txBody>
      </p:sp>
    </p:spTree>
    <p:extLst>
      <p:ext uri="{BB962C8B-B14F-4D97-AF65-F5344CB8AC3E}">
        <p14:creationId xmlns:p14="http://schemas.microsoft.com/office/powerpoint/2010/main" val="22351310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Content/Ideas/Info Provided By</a:t>
            </a:r>
            <a:endParaRPr lang="en-US" dirty="0"/>
          </a:p>
        </p:txBody>
      </p:sp>
      <p:sp>
        <p:nvSpPr>
          <p:cNvPr id="3" name="Content Placeholder 2"/>
          <p:cNvSpPr>
            <a:spLocks noGrp="1"/>
          </p:cNvSpPr>
          <p:nvPr>
            <p:ph idx="1"/>
          </p:nvPr>
        </p:nvSpPr>
        <p:spPr/>
        <p:txBody>
          <a:bodyPr/>
          <a:lstStyle/>
          <a:p>
            <a:r>
              <a:rPr lang="en-US" dirty="0" smtClean="0"/>
              <a:t>David Wilburn: initial topic outline</a:t>
            </a:r>
          </a:p>
          <a:p>
            <a:r>
              <a:rPr lang="en-US" dirty="0" smtClean="0"/>
              <a:t>Willie Kupersanin: content review</a:t>
            </a:r>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3</a:t>
            </a:fld>
            <a:endParaRPr lang="en-US" dirty="0"/>
          </a:p>
        </p:txBody>
      </p:sp>
    </p:spTree>
    <p:extLst>
      <p:ext uri="{BB962C8B-B14F-4D97-AF65-F5344CB8AC3E}">
        <p14:creationId xmlns:p14="http://schemas.microsoft.com/office/powerpoint/2010/main" val="2000058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YAF </a:t>
            </a:r>
            <a:r>
              <a:rPr lang="en-US" dirty="0"/>
              <a:t>O</a:t>
            </a:r>
            <a:r>
              <a:rPr lang="en-US" dirty="0" smtClean="0"/>
              <a:t>ptional </a:t>
            </a:r>
            <a:r>
              <a:rPr lang="en-US" dirty="0"/>
              <a:t>F</a:t>
            </a:r>
            <a:r>
              <a:rPr lang="en-US" dirty="0" smtClean="0"/>
              <a:t>eature: </a:t>
            </a:r>
            <a:r>
              <a:rPr lang="en-US" dirty="0" err="1" smtClean="0"/>
              <a:t>applabel</a:t>
            </a:r>
            <a:endParaRPr lang="en-US" dirty="0"/>
          </a:p>
        </p:txBody>
      </p:sp>
      <p:sp>
        <p:nvSpPr>
          <p:cNvPr id="3" name="Content Placeholder 2"/>
          <p:cNvSpPr>
            <a:spLocks noGrp="1"/>
          </p:cNvSpPr>
          <p:nvPr>
            <p:ph idx="1"/>
          </p:nvPr>
        </p:nvSpPr>
        <p:spPr/>
        <p:txBody>
          <a:bodyPr>
            <a:normAutofit fontScale="92500" lnSpcReduction="20000"/>
          </a:bodyPr>
          <a:lstStyle/>
          <a:p>
            <a:r>
              <a:rPr lang="en-US" dirty="0"/>
              <a:t>YAF application labeling</a:t>
            </a:r>
          </a:p>
          <a:p>
            <a:pPr lvl="1"/>
            <a:r>
              <a:rPr lang="en-US" dirty="0"/>
              <a:t>Supports </a:t>
            </a:r>
            <a:r>
              <a:rPr lang="en-US" dirty="0" err="1"/>
              <a:t>yafscii</a:t>
            </a:r>
            <a:r>
              <a:rPr lang="en-US" dirty="0"/>
              <a:t>, </a:t>
            </a:r>
            <a:r>
              <a:rPr lang="en-US" dirty="0" err="1"/>
              <a:t>rwflowpack</a:t>
            </a:r>
            <a:r>
              <a:rPr lang="en-US" dirty="0"/>
              <a:t>, </a:t>
            </a:r>
            <a:r>
              <a:rPr lang="en-US" dirty="0" err="1"/>
              <a:t>flowcap</a:t>
            </a:r>
            <a:r>
              <a:rPr lang="en-US" dirty="0"/>
              <a:t>, and </a:t>
            </a:r>
            <a:r>
              <a:rPr lang="en-US" dirty="0" smtClean="0"/>
              <a:t>rwipfix2silk</a:t>
            </a:r>
          </a:p>
          <a:p>
            <a:pPr lvl="1"/>
            <a:r>
              <a:rPr lang="en-US" dirty="0" smtClean="0"/>
              <a:t>Adds an additional column of data</a:t>
            </a:r>
          </a:p>
          <a:p>
            <a:r>
              <a:rPr lang="en-US" dirty="0" smtClean="0"/>
              <a:t>App Labeling Rules</a:t>
            </a:r>
          </a:p>
          <a:p>
            <a:pPr lvl="1"/>
            <a:r>
              <a:rPr lang="en-US" dirty="0" smtClean="0"/>
              <a:t>Rules located in /</a:t>
            </a:r>
            <a:r>
              <a:rPr lang="en-US" dirty="0" err="1" smtClean="0"/>
              <a:t>usr</a:t>
            </a:r>
            <a:r>
              <a:rPr lang="en-US" dirty="0" smtClean="0"/>
              <a:t>/local/</a:t>
            </a:r>
            <a:r>
              <a:rPr lang="en-US" dirty="0" err="1" smtClean="0"/>
              <a:t>etc</a:t>
            </a:r>
            <a:r>
              <a:rPr lang="en-US" dirty="0" smtClean="0"/>
              <a:t>/</a:t>
            </a:r>
            <a:r>
              <a:rPr lang="en-US" dirty="0" err="1" smtClean="0"/>
              <a:t>yafApplabelRules.conf</a:t>
            </a:r>
            <a:endParaRPr lang="en-US" dirty="0" smtClean="0"/>
          </a:p>
          <a:p>
            <a:pPr lvl="1"/>
            <a:r>
              <a:rPr lang="en-US" dirty="0" smtClean="0"/>
              <a:t>label </a:t>
            </a:r>
            <a:r>
              <a:rPr lang="en-US" dirty="0"/>
              <a:t>&lt;N&gt; regex &lt;expression&gt;</a:t>
            </a:r>
          </a:p>
          <a:p>
            <a:pPr lvl="1"/>
            <a:r>
              <a:rPr lang="en-US" dirty="0" smtClean="0"/>
              <a:t>label </a:t>
            </a:r>
            <a:r>
              <a:rPr lang="en-US" dirty="0"/>
              <a:t>&lt;N&gt; plugin &lt;library&gt; &lt;function&gt; &lt;</a:t>
            </a:r>
            <a:r>
              <a:rPr lang="en-US" dirty="0" err="1"/>
              <a:t>arg</a:t>
            </a:r>
            <a:r>
              <a:rPr lang="en-US" dirty="0"/>
              <a:t>-list</a:t>
            </a:r>
            <a:r>
              <a:rPr lang="en-US" dirty="0" smtClean="0"/>
              <a:t>&gt;</a:t>
            </a:r>
          </a:p>
          <a:p>
            <a:pPr lvl="1"/>
            <a:r>
              <a:rPr lang="en-US" dirty="0" smtClean="0"/>
              <a:t>label </a:t>
            </a:r>
            <a:r>
              <a:rPr lang="en-US" dirty="0"/>
              <a:t>&lt;N&gt; signature &lt;expression</a:t>
            </a:r>
            <a:r>
              <a:rPr lang="en-US" dirty="0" smtClean="0"/>
              <a:t>&gt;</a:t>
            </a:r>
          </a:p>
          <a:p>
            <a:pPr lvl="1"/>
            <a:r>
              <a:rPr lang="en-US" dirty="0"/>
              <a:t>label 80 regex HTTP/\d\.\d\b</a:t>
            </a:r>
          </a:p>
          <a:p>
            <a:pPr lvl="1"/>
            <a:r>
              <a:rPr lang="en-US" dirty="0"/>
              <a:t>label 53 plugin </a:t>
            </a:r>
            <a:r>
              <a:rPr lang="en-US" dirty="0" err="1"/>
              <a:t>dnsplugin</a:t>
            </a:r>
            <a:r>
              <a:rPr lang="en-US" dirty="0"/>
              <a:t> </a:t>
            </a:r>
            <a:r>
              <a:rPr lang="en-US" dirty="0" err="1"/>
              <a:t>dnsplugin_LTX_ycDnsScanScan</a:t>
            </a: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30</a:t>
            </a:fld>
            <a:endParaRPr lang="en-US"/>
          </a:p>
        </p:txBody>
      </p:sp>
    </p:spTree>
    <p:extLst>
      <p:ext uri="{BB962C8B-B14F-4D97-AF65-F5344CB8AC3E}">
        <p14:creationId xmlns:p14="http://schemas.microsoft.com/office/powerpoint/2010/main" val="21792902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YAF Optional Feature: p0f </a:t>
            </a:r>
            <a:endParaRPr lang="en-US" dirty="0"/>
          </a:p>
        </p:txBody>
      </p:sp>
      <p:sp>
        <p:nvSpPr>
          <p:cNvPr id="3" name="Content Placeholder 2"/>
          <p:cNvSpPr>
            <a:spLocks noGrp="1"/>
          </p:cNvSpPr>
          <p:nvPr>
            <p:ph idx="1"/>
          </p:nvPr>
        </p:nvSpPr>
        <p:spPr/>
        <p:txBody>
          <a:bodyPr>
            <a:normAutofit lnSpcReduction="10000"/>
          </a:bodyPr>
          <a:lstStyle/>
          <a:p>
            <a:r>
              <a:rPr lang="en-US" dirty="0"/>
              <a:t>P0f OS </a:t>
            </a:r>
            <a:r>
              <a:rPr lang="en-US" dirty="0" smtClean="0"/>
              <a:t>fingerprinting</a:t>
            </a:r>
          </a:p>
          <a:p>
            <a:pPr lvl="1"/>
            <a:r>
              <a:rPr lang="en-US" dirty="0" smtClean="0"/>
              <a:t>Passive OS identification using libP0f</a:t>
            </a:r>
          </a:p>
          <a:p>
            <a:pPr lvl="2"/>
            <a:r>
              <a:rPr lang="en-US" dirty="0" smtClean="0"/>
              <a:t>Packet size</a:t>
            </a:r>
          </a:p>
          <a:p>
            <a:pPr lvl="2"/>
            <a:r>
              <a:rPr lang="en-US" dirty="0" smtClean="0"/>
              <a:t>Window size</a:t>
            </a:r>
          </a:p>
          <a:p>
            <a:pPr lvl="2"/>
            <a:r>
              <a:rPr lang="en-US" dirty="0" smtClean="0"/>
              <a:t>Flags</a:t>
            </a:r>
          </a:p>
          <a:p>
            <a:pPr lvl="2"/>
            <a:r>
              <a:rPr lang="en-US" dirty="0" smtClean="0"/>
              <a:t>More info /</a:t>
            </a:r>
            <a:r>
              <a:rPr lang="en-US" dirty="0" err="1" smtClean="0"/>
              <a:t>usr</a:t>
            </a:r>
            <a:r>
              <a:rPr lang="en-US" dirty="0" smtClean="0"/>
              <a:t>/local/</a:t>
            </a:r>
            <a:r>
              <a:rPr lang="en-US" dirty="0" err="1" smtClean="0"/>
              <a:t>etc</a:t>
            </a:r>
            <a:r>
              <a:rPr lang="en-US" dirty="0" smtClean="0"/>
              <a:t>/p0f.fp</a:t>
            </a:r>
          </a:p>
          <a:p>
            <a:r>
              <a:rPr lang="en-US" dirty="0" smtClean="0"/>
              <a:t>DHCP OS fingerprinting</a:t>
            </a:r>
          </a:p>
          <a:p>
            <a:pPr lvl="1"/>
            <a:r>
              <a:rPr lang="en-US" dirty="0"/>
              <a:t>/</a:t>
            </a:r>
            <a:r>
              <a:rPr lang="en-US" dirty="0" err="1"/>
              <a:t>usr</a:t>
            </a:r>
            <a:r>
              <a:rPr lang="en-US" dirty="0"/>
              <a:t>/local/</a:t>
            </a:r>
            <a:r>
              <a:rPr lang="en-US" dirty="0" err="1" smtClean="0"/>
              <a:t>etc</a:t>
            </a:r>
            <a:r>
              <a:rPr lang="en-US" dirty="0" smtClean="0"/>
              <a:t>/</a:t>
            </a:r>
            <a:r>
              <a:rPr lang="en-US" dirty="0" err="1" smtClean="0"/>
              <a:t>dhcp_fingerprints.conf</a:t>
            </a:r>
            <a:endParaRPr lang="en-US" dirty="0" smtClean="0"/>
          </a:p>
          <a:p>
            <a:r>
              <a:rPr lang="en-US" dirty="0" smtClean="0"/>
              <a:t>Output viewed with </a:t>
            </a:r>
            <a:r>
              <a:rPr lang="en-US" dirty="0" err="1" smtClean="0"/>
              <a:t>yaf</a:t>
            </a:r>
            <a:r>
              <a:rPr lang="en-US" dirty="0" smtClean="0"/>
              <a:t>-file-mediator</a:t>
            </a:r>
          </a:p>
          <a:p>
            <a:endParaRPr lang="en-US" dirty="0"/>
          </a:p>
          <a:p>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31</a:t>
            </a:fld>
            <a:endParaRPr lang="en-US"/>
          </a:p>
        </p:txBody>
      </p:sp>
      <p:sp>
        <p:nvSpPr>
          <p:cNvPr id="4" name="TextBox 3"/>
          <p:cNvSpPr txBox="1"/>
          <p:nvPr/>
        </p:nvSpPr>
        <p:spPr>
          <a:xfrm>
            <a:off x="17813" y="6210725"/>
            <a:ext cx="6590266" cy="646331"/>
          </a:xfrm>
          <a:prstGeom prst="rect">
            <a:avLst/>
          </a:prstGeom>
          <a:noFill/>
        </p:spPr>
        <p:txBody>
          <a:bodyPr wrap="none" rtlCol="0">
            <a:spAutoFit/>
          </a:bodyPr>
          <a:lstStyle/>
          <a:p>
            <a:r>
              <a:rPr lang="en-US" dirty="0">
                <a:hlinkClick r:id="rId3"/>
              </a:rPr>
              <a:t>http://</a:t>
            </a:r>
            <a:r>
              <a:rPr lang="en-US" dirty="0" smtClean="0">
                <a:hlinkClick r:id="rId3"/>
              </a:rPr>
              <a:t>tools.netsa.cert.org/yaf/yafdhcp.html</a:t>
            </a:r>
            <a:endParaRPr lang="en-US" dirty="0" smtClean="0"/>
          </a:p>
          <a:p>
            <a:r>
              <a:rPr lang="en-US" dirty="0" smtClean="0">
                <a:hlinkClick r:id="rId4"/>
              </a:rPr>
              <a:t>https</a:t>
            </a:r>
            <a:r>
              <a:rPr lang="en-US" dirty="0">
                <a:hlinkClick r:id="rId4"/>
              </a:rPr>
              <a:t>://</a:t>
            </a:r>
            <a:r>
              <a:rPr lang="en-US" dirty="0" smtClean="0">
                <a:hlinkClick r:id="rId4"/>
              </a:rPr>
              <a:t>tools.netsa.cert.org/confluence/display/tt/libp0f</a:t>
            </a:r>
            <a:endParaRPr lang="en-US" dirty="0"/>
          </a:p>
        </p:txBody>
      </p:sp>
    </p:spTree>
    <p:extLst>
      <p:ext uri="{BB962C8B-B14F-4D97-AF65-F5344CB8AC3E}">
        <p14:creationId xmlns:p14="http://schemas.microsoft.com/office/powerpoint/2010/main" val="2552490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YAF Optional Feature: </a:t>
            </a:r>
            <a:r>
              <a:rPr lang="en-US" dirty="0" smtClean="0"/>
              <a:t>DPI</a:t>
            </a:r>
            <a:endParaRPr lang="en-US" dirty="0"/>
          </a:p>
        </p:txBody>
      </p:sp>
      <p:sp>
        <p:nvSpPr>
          <p:cNvPr id="3" name="Content Placeholder 2"/>
          <p:cNvSpPr>
            <a:spLocks noGrp="1"/>
          </p:cNvSpPr>
          <p:nvPr>
            <p:ph idx="1"/>
          </p:nvPr>
        </p:nvSpPr>
        <p:spPr/>
        <p:txBody>
          <a:bodyPr>
            <a:normAutofit lnSpcReduction="10000"/>
          </a:bodyPr>
          <a:lstStyle/>
          <a:p>
            <a:r>
              <a:rPr lang="en-US" dirty="0" smtClean="0"/>
              <a:t>Deep packet inspection</a:t>
            </a:r>
          </a:p>
          <a:p>
            <a:r>
              <a:rPr lang="en-US" dirty="0" smtClean="0"/>
              <a:t>App labeling needs to be used</a:t>
            </a:r>
          </a:p>
          <a:p>
            <a:pPr lvl="1"/>
            <a:r>
              <a:rPr lang="en-US" dirty="0" smtClean="0"/>
              <a:t>Different per application (HTTP, DNS, etc.)</a:t>
            </a:r>
          </a:p>
          <a:p>
            <a:r>
              <a:rPr lang="en-US" dirty="0" smtClean="0"/>
              <a:t>In</a:t>
            </a:r>
            <a:r>
              <a:rPr lang="en-US" dirty="0"/>
              <a:t> order to enable DPI in </a:t>
            </a:r>
            <a:r>
              <a:rPr lang="en-US" dirty="0" smtClean="0"/>
              <a:t>YAF:</a:t>
            </a:r>
            <a:endParaRPr lang="en-US" dirty="0"/>
          </a:p>
          <a:p>
            <a:pPr marL="457200" lvl="1" indent="0">
              <a:buNone/>
            </a:pPr>
            <a:r>
              <a:rPr lang="en-US" dirty="0"/>
              <a:t>--plugin-name=/usr/local/lib/yaf/dpacketplugin.la</a:t>
            </a:r>
          </a:p>
          <a:p>
            <a:r>
              <a:rPr lang="en-US" dirty="0" smtClean="0"/>
              <a:t>Specify which </a:t>
            </a:r>
            <a:r>
              <a:rPr lang="en-US" dirty="0"/>
              <a:t>protocols to perform DPI:</a:t>
            </a:r>
          </a:p>
          <a:p>
            <a:pPr marL="400050" lvl="1" indent="0">
              <a:buNone/>
            </a:pPr>
            <a:r>
              <a:rPr lang="en-US" dirty="0"/>
              <a:t>--plugin-opts="53 80 21"</a:t>
            </a:r>
          </a:p>
          <a:p>
            <a:pPr lvl="1"/>
            <a:r>
              <a:rPr lang="en-US" dirty="0"/>
              <a:t>The above will perform DPI for DNS, HTTP, and FTP</a:t>
            </a:r>
          </a:p>
          <a:p>
            <a:pPr lvl="1"/>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32</a:t>
            </a:fld>
            <a:endParaRPr lang="en-US"/>
          </a:p>
        </p:txBody>
      </p:sp>
    </p:spTree>
    <p:extLst>
      <p:ext uri="{BB962C8B-B14F-4D97-AF65-F5344CB8AC3E}">
        <p14:creationId xmlns:p14="http://schemas.microsoft.com/office/powerpoint/2010/main" val="22940315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YAF Optional Feature: DPI</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FTP</a:t>
            </a:r>
            <a:r>
              <a:rPr lang="en-US" dirty="0"/>
              <a:t>, HTTP, IMAP, SSH, DNS, SSL/TLS, IRC, POP3, </a:t>
            </a:r>
            <a:r>
              <a:rPr lang="en-US" dirty="0" smtClean="0"/>
              <a:t>MySQL</a:t>
            </a:r>
          </a:p>
          <a:p>
            <a:pPr lvl="1"/>
            <a:r>
              <a:rPr lang="en-US" dirty="0" smtClean="0"/>
              <a:t>FTP: commands/replies</a:t>
            </a:r>
            <a:endParaRPr lang="en-US" dirty="0"/>
          </a:p>
          <a:p>
            <a:pPr lvl="1"/>
            <a:r>
              <a:rPr lang="en-US" dirty="0" smtClean="0"/>
              <a:t>HTTP: </a:t>
            </a:r>
            <a:r>
              <a:rPr lang="en-US" dirty="0"/>
              <a:t>server response header, user agent, location response header</a:t>
            </a:r>
            <a:r>
              <a:rPr lang="en-US" dirty="0" smtClean="0"/>
              <a:t>, response </a:t>
            </a:r>
            <a:r>
              <a:rPr lang="en-US" dirty="0"/>
              <a:t>code</a:t>
            </a:r>
            <a:r>
              <a:rPr lang="en-US" dirty="0" smtClean="0"/>
              <a:t>, cookie </a:t>
            </a:r>
            <a:r>
              <a:rPr lang="en-US" dirty="0"/>
              <a:t>headers</a:t>
            </a:r>
          </a:p>
          <a:p>
            <a:pPr lvl="1"/>
            <a:r>
              <a:rPr lang="en-US" dirty="0" smtClean="0"/>
              <a:t>IMAP: </a:t>
            </a:r>
            <a:r>
              <a:rPr lang="en-US" dirty="0"/>
              <a:t>command and response, login and pass, </a:t>
            </a:r>
            <a:r>
              <a:rPr lang="en-US" dirty="0" smtClean="0"/>
              <a:t>authenticate mechanism, # </a:t>
            </a:r>
            <a:r>
              <a:rPr lang="en-US" dirty="0"/>
              <a:t>of messages in mailbox</a:t>
            </a:r>
          </a:p>
          <a:p>
            <a:pPr lvl="1"/>
            <a:r>
              <a:rPr lang="en-US" dirty="0" smtClean="0"/>
              <a:t>SSH: </a:t>
            </a:r>
            <a:r>
              <a:rPr lang="en-US" dirty="0"/>
              <a:t>version number</a:t>
            </a:r>
          </a:p>
          <a:p>
            <a:pPr lvl="1"/>
            <a:r>
              <a:rPr lang="en-US" dirty="0"/>
              <a:t>DNS: </a:t>
            </a:r>
            <a:r>
              <a:rPr lang="en-US" dirty="0" smtClean="0"/>
              <a:t>query/response </a:t>
            </a:r>
            <a:r>
              <a:rPr lang="en-US" dirty="0"/>
              <a:t>type, </a:t>
            </a:r>
            <a:r>
              <a:rPr lang="en-US" dirty="0" smtClean="0"/>
              <a:t>header field, etc.</a:t>
            </a:r>
          </a:p>
          <a:p>
            <a:pPr lvl="1"/>
            <a:r>
              <a:rPr lang="en-US" dirty="0" smtClean="0"/>
              <a:t>More info available /</a:t>
            </a:r>
            <a:r>
              <a:rPr lang="en-US" dirty="0" err="1" smtClean="0"/>
              <a:t>usr</a:t>
            </a:r>
            <a:r>
              <a:rPr lang="en-US" dirty="0" smtClean="0"/>
              <a:t>/local/</a:t>
            </a:r>
            <a:r>
              <a:rPr lang="en-US" dirty="0" err="1" smtClean="0"/>
              <a:t>etc</a:t>
            </a:r>
            <a:r>
              <a:rPr lang="en-US" dirty="0" smtClean="0"/>
              <a:t>/</a:t>
            </a:r>
            <a:r>
              <a:rPr lang="en-US" dirty="0" err="1" smtClean="0"/>
              <a:t>yafDPIRules.conf</a:t>
            </a:r>
            <a:endParaRPr lang="en-US" dirty="0" smtClean="0"/>
          </a:p>
          <a:p>
            <a:r>
              <a:rPr lang="en-US" dirty="0"/>
              <a:t>Output viewed with </a:t>
            </a:r>
            <a:r>
              <a:rPr lang="en-US" dirty="0" err="1"/>
              <a:t>yaf</a:t>
            </a:r>
            <a:r>
              <a:rPr lang="en-US" dirty="0"/>
              <a:t>-file-mediator</a:t>
            </a:r>
          </a:p>
          <a:p>
            <a:endParaRPr lang="en-US" dirty="0"/>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33</a:t>
            </a:fld>
            <a:endParaRPr lang="en-US"/>
          </a:p>
        </p:txBody>
      </p:sp>
    </p:spTree>
    <p:extLst>
      <p:ext uri="{BB962C8B-B14F-4D97-AF65-F5344CB8AC3E}">
        <p14:creationId xmlns:p14="http://schemas.microsoft.com/office/powerpoint/2010/main" val="42651331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YAF Optional Feature: DPI</a:t>
            </a:r>
          </a:p>
        </p:txBody>
      </p:sp>
      <p:sp>
        <p:nvSpPr>
          <p:cNvPr id="3" name="Content Placeholder 2"/>
          <p:cNvSpPr>
            <a:spLocks noGrp="1"/>
          </p:cNvSpPr>
          <p:nvPr>
            <p:ph idx="1"/>
          </p:nvPr>
        </p:nvSpPr>
        <p:spPr/>
        <p:txBody>
          <a:bodyPr>
            <a:normAutofit/>
          </a:bodyPr>
          <a:lstStyle/>
          <a:p>
            <a:r>
              <a:rPr lang="en-US" dirty="0" smtClean="0"/>
              <a:t>Examples (FTP)</a:t>
            </a:r>
          </a:p>
          <a:p>
            <a:pPr marL="457200" lvl="1" indent="0">
              <a:buNone/>
            </a:pPr>
            <a:r>
              <a:rPr lang="en-US" dirty="0" smtClean="0"/>
              <a:t>label 21 </a:t>
            </a:r>
            <a:r>
              <a:rPr lang="en-US" dirty="0" err="1" smtClean="0"/>
              <a:t>yaf</a:t>
            </a:r>
            <a:r>
              <a:rPr lang="en-US" dirty="0" smtClean="0"/>
              <a:t> 131 (?</a:t>
            </a:r>
            <a:r>
              <a:rPr lang="en-US" dirty="0" err="1" smtClean="0"/>
              <a:t>i</a:t>
            </a:r>
            <a:r>
              <a:rPr lang="en-US" dirty="0" smtClean="0"/>
              <a:t>)(REST \d+|RETR \w+|STO[RU] \w+)\b</a:t>
            </a:r>
          </a:p>
          <a:p>
            <a:pPr marL="457200" lvl="1" indent="0">
              <a:buNone/>
            </a:pPr>
            <a:r>
              <a:rPr lang="en-US" dirty="0" smtClean="0"/>
              <a:t>label 21 </a:t>
            </a:r>
            <a:r>
              <a:rPr lang="en-US" dirty="0" err="1" smtClean="0"/>
              <a:t>yaf</a:t>
            </a:r>
            <a:r>
              <a:rPr lang="en-US" dirty="0" smtClean="0"/>
              <a:t> 132 (?</a:t>
            </a:r>
            <a:r>
              <a:rPr lang="en-US" dirty="0" err="1" smtClean="0"/>
              <a:t>i</a:t>
            </a:r>
            <a:r>
              <a:rPr lang="en-US" dirty="0" smtClean="0"/>
              <a:t>)USER (\w+)\b</a:t>
            </a:r>
          </a:p>
          <a:p>
            <a:pPr marL="457200" lvl="1" indent="0">
              <a:buNone/>
            </a:pPr>
            <a:r>
              <a:rPr lang="en-US" dirty="0" smtClean="0"/>
              <a:t>label 21 </a:t>
            </a:r>
            <a:r>
              <a:rPr lang="en-US" dirty="0" err="1" smtClean="0"/>
              <a:t>yaf</a:t>
            </a:r>
            <a:r>
              <a:rPr lang="en-US" dirty="0" smtClean="0"/>
              <a:t> 133 (?</a:t>
            </a:r>
            <a:r>
              <a:rPr lang="en-US" dirty="0" err="1" smtClean="0"/>
              <a:t>i</a:t>
            </a:r>
            <a:r>
              <a:rPr lang="en-US" dirty="0" smtClean="0"/>
              <a:t>)PASS ([\w.@]+)\b</a:t>
            </a:r>
          </a:p>
          <a:p>
            <a:pPr marL="457200" lvl="1" indent="0">
              <a:buNone/>
            </a:pPr>
            <a:r>
              <a:rPr lang="en-US" dirty="0" smtClean="0"/>
              <a:t>label 21 </a:t>
            </a:r>
            <a:r>
              <a:rPr lang="en-US" dirty="0" err="1" smtClean="0"/>
              <a:t>yaf</a:t>
            </a:r>
            <a:r>
              <a:rPr lang="en-US" dirty="0" smtClean="0"/>
              <a:t> 134 (?</a:t>
            </a:r>
            <a:r>
              <a:rPr lang="en-US" dirty="0" err="1" smtClean="0"/>
              <a:t>i</a:t>
            </a:r>
            <a:r>
              <a:rPr lang="en-US" dirty="0" smtClean="0"/>
              <a:t>)TYPE (A|E|I)\b</a:t>
            </a:r>
          </a:p>
          <a:p>
            <a:pPr marL="457200" lvl="1" indent="0">
              <a:buNone/>
            </a:pPr>
            <a:r>
              <a:rPr lang="en-US" dirty="0" smtClean="0"/>
              <a:t>label 21 </a:t>
            </a:r>
            <a:r>
              <a:rPr lang="en-US" dirty="0" err="1" smtClean="0"/>
              <a:t>yaf</a:t>
            </a:r>
            <a:r>
              <a:rPr lang="en-US" dirty="0" smtClean="0"/>
              <a:t> 135 (?</a:t>
            </a:r>
            <a:r>
              <a:rPr lang="en-US" dirty="0" err="1" smtClean="0"/>
              <a:t>i</a:t>
            </a:r>
            <a:r>
              <a:rPr lang="en-US" dirty="0" smtClean="0"/>
              <a:t>)([1-5][0-5][0-7] [\w\s]+)\b</a:t>
            </a:r>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34</a:t>
            </a:fld>
            <a:endParaRPr lang="en-US"/>
          </a:p>
        </p:txBody>
      </p:sp>
    </p:spTree>
    <p:extLst>
      <p:ext uri="{BB962C8B-B14F-4D97-AF65-F5344CB8AC3E}">
        <p14:creationId xmlns:p14="http://schemas.microsoft.com/office/powerpoint/2010/main" val="14465419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Acquiring YAF</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Easy way in a premade </a:t>
            </a:r>
            <a:r>
              <a:rPr lang="en-US" dirty="0"/>
              <a:t>L</a:t>
            </a:r>
            <a:r>
              <a:rPr lang="en-US" dirty="0" smtClean="0"/>
              <a:t>inux</a:t>
            </a:r>
          </a:p>
          <a:p>
            <a:pPr lvl="1"/>
            <a:r>
              <a:rPr lang="en-US" dirty="0">
                <a:hlinkClick r:id="rId3"/>
              </a:rPr>
              <a:t>http://</a:t>
            </a:r>
            <a:r>
              <a:rPr lang="en-US" dirty="0" smtClean="0">
                <a:hlinkClick r:id="rId3"/>
              </a:rPr>
              <a:t>tools.netsa.cert.org/livecd.html</a:t>
            </a:r>
            <a:endParaRPr lang="en-US" dirty="0"/>
          </a:p>
          <a:p>
            <a:r>
              <a:rPr lang="en-US" dirty="0" smtClean="0"/>
              <a:t>RPMs are available for Fedora 15, and </a:t>
            </a:r>
            <a:r>
              <a:rPr lang="en-US" dirty="0" err="1" smtClean="0"/>
              <a:t>Redhat</a:t>
            </a:r>
            <a:r>
              <a:rPr lang="en-US" dirty="0" smtClean="0"/>
              <a:t> 5</a:t>
            </a:r>
          </a:p>
          <a:p>
            <a:pPr lvl="1"/>
            <a:r>
              <a:rPr lang="en-US" dirty="0">
                <a:hlinkClick r:id="rId4"/>
              </a:rPr>
              <a:t>https://</a:t>
            </a:r>
            <a:r>
              <a:rPr lang="en-US" dirty="0" smtClean="0">
                <a:hlinkClick r:id="rId4"/>
              </a:rPr>
              <a:t>tools.netsa.cert.org/confluence/display/tt/RPMs+of+NetSA+Tools</a:t>
            </a:r>
            <a:endParaRPr lang="en-US" dirty="0" smtClean="0"/>
          </a:p>
          <a:p>
            <a:r>
              <a:rPr lang="en-US" dirty="0" smtClean="0"/>
              <a:t>Compiling from source</a:t>
            </a:r>
          </a:p>
          <a:p>
            <a:pPr lvl="1"/>
            <a:r>
              <a:rPr lang="en-US" dirty="0">
                <a:hlinkClick r:id="rId5"/>
              </a:rPr>
              <a:t>http://</a:t>
            </a:r>
            <a:r>
              <a:rPr lang="en-US" dirty="0" smtClean="0">
                <a:hlinkClick r:id="rId5"/>
              </a:rPr>
              <a:t>tools.netsa.cert.org/yaf/docs.html</a:t>
            </a:r>
            <a:endParaRPr lang="en-US" dirty="0" smtClean="0"/>
          </a:p>
          <a:p>
            <a:pPr lvl="1"/>
            <a:r>
              <a:rPr lang="en-US" dirty="0">
                <a:hlinkClick r:id="rId6"/>
              </a:rPr>
              <a:t>https://</a:t>
            </a:r>
            <a:r>
              <a:rPr lang="en-US" dirty="0" smtClean="0">
                <a:hlinkClick r:id="rId6"/>
              </a:rPr>
              <a:t>tools.netsa.cert.org/confluence/pages/viewpage.action?pageId=23298051</a:t>
            </a:r>
            <a:endParaRPr lang="en-US" dirty="0" smtClean="0"/>
          </a:p>
          <a:p>
            <a:pPr lvl="1"/>
            <a:r>
              <a:rPr lang="en-US" dirty="0" smtClean="0"/>
              <a:t>Have fun, some dependencies are only available at http://netsa.cert.org</a:t>
            </a:r>
          </a:p>
          <a:p>
            <a:pPr lvl="1"/>
            <a:r>
              <a:rPr lang="en-US" dirty="0" smtClean="0"/>
              <a:t>Remember, some of the optional features need flags when running ./configure when building YAF</a:t>
            </a:r>
          </a:p>
        </p:txBody>
      </p:sp>
      <p:sp>
        <p:nvSpPr>
          <p:cNvPr id="4" name="Slide Number Placeholder 3"/>
          <p:cNvSpPr>
            <a:spLocks noGrp="1"/>
          </p:cNvSpPr>
          <p:nvPr>
            <p:ph type="sldNum" sz="quarter" idx="12"/>
          </p:nvPr>
        </p:nvSpPr>
        <p:spPr/>
        <p:txBody>
          <a:bodyPr/>
          <a:lstStyle/>
          <a:p>
            <a:fld id="{532C47AA-A02F-47C8-A6EF-625EFE8A0434}" type="slidenum">
              <a:rPr lang="en-US" smtClean="0"/>
              <a:t>35</a:t>
            </a:fld>
            <a:endParaRPr lang="en-US"/>
          </a:p>
        </p:txBody>
      </p:sp>
    </p:spTree>
    <p:extLst>
      <p:ext uri="{BB962C8B-B14F-4D97-AF65-F5344CB8AC3E}">
        <p14:creationId xmlns:p14="http://schemas.microsoft.com/office/powerpoint/2010/main" val="15715819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Converting </a:t>
            </a:r>
            <a:r>
              <a:rPr lang="en-US" dirty="0" err="1" smtClean="0"/>
              <a:t>pcap</a:t>
            </a:r>
            <a:r>
              <a:rPr lang="en-US" dirty="0" smtClean="0"/>
              <a:t> to IPFIX</a:t>
            </a:r>
            <a:endParaRPr lang="en-US" dirty="0"/>
          </a:p>
        </p:txBody>
      </p:sp>
      <p:sp>
        <p:nvSpPr>
          <p:cNvPr id="3" name="Content Placeholder 2"/>
          <p:cNvSpPr>
            <a:spLocks noGrp="1"/>
          </p:cNvSpPr>
          <p:nvPr>
            <p:ph idx="1"/>
          </p:nvPr>
        </p:nvSpPr>
        <p:spPr>
          <a:xfrm>
            <a:off x="457200" y="1481328"/>
            <a:ext cx="8686800" cy="4525963"/>
          </a:xfrm>
        </p:spPr>
        <p:txBody>
          <a:bodyPr>
            <a:normAutofit fontScale="77500" lnSpcReduction="20000"/>
          </a:bodyPr>
          <a:lstStyle/>
          <a:p>
            <a:pPr marL="514350" indent="-457200"/>
            <a:r>
              <a:rPr lang="en-US" dirty="0"/>
              <a:t>Standard </a:t>
            </a:r>
            <a:r>
              <a:rPr lang="en-US" dirty="0" smtClean="0"/>
              <a:t>conversion</a:t>
            </a:r>
          </a:p>
          <a:p>
            <a:pPr marL="770382" lvl="1" indent="-457200"/>
            <a:r>
              <a:rPr lang="en-US" dirty="0" err="1" smtClean="0">
                <a:latin typeface="Cordia New" pitchFamily="34" charset="-34"/>
                <a:cs typeface="Cordia New" pitchFamily="34" charset="-34"/>
              </a:rPr>
              <a:t>yaf</a:t>
            </a:r>
            <a:r>
              <a:rPr lang="en-US" dirty="0" smtClean="0">
                <a:latin typeface="Cordia New" pitchFamily="34" charset="-34"/>
                <a:cs typeface="Cordia New" pitchFamily="34" charset="-34"/>
              </a:rPr>
              <a:t> </a:t>
            </a:r>
            <a:r>
              <a:rPr lang="en-US" dirty="0">
                <a:latin typeface="Cordia New" pitchFamily="34" charset="-34"/>
                <a:cs typeface="Cordia New" pitchFamily="34" charset="-34"/>
              </a:rPr>
              <a:t>–in </a:t>
            </a:r>
            <a:r>
              <a:rPr lang="en-US" dirty="0" err="1">
                <a:latin typeface="Cordia New" pitchFamily="34" charset="-34"/>
                <a:cs typeface="Cordia New" pitchFamily="34" charset="-34"/>
              </a:rPr>
              <a:t>filename.pcap</a:t>
            </a:r>
            <a:r>
              <a:rPr lang="en-US" dirty="0">
                <a:latin typeface="Cordia New" pitchFamily="34" charset="-34"/>
                <a:cs typeface="Cordia New" pitchFamily="34" charset="-34"/>
              </a:rPr>
              <a:t> --out </a:t>
            </a:r>
            <a:r>
              <a:rPr lang="en-US" dirty="0" err="1">
                <a:latin typeface="Cordia New" pitchFamily="34" charset="-34"/>
                <a:cs typeface="Cordia New" pitchFamily="34" charset="-34"/>
              </a:rPr>
              <a:t>filename.yaf</a:t>
            </a:r>
            <a:endParaRPr lang="en-US" dirty="0">
              <a:latin typeface="Cordia New" pitchFamily="34" charset="-34"/>
              <a:cs typeface="Cordia New" pitchFamily="34" charset="-34"/>
            </a:endParaRPr>
          </a:p>
          <a:p>
            <a:pPr marL="514350" indent="-457200"/>
            <a:r>
              <a:rPr lang="en-US" dirty="0"/>
              <a:t>With application labeling</a:t>
            </a:r>
          </a:p>
          <a:p>
            <a:pPr marL="770382" lvl="1" indent="-457200"/>
            <a:r>
              <a:rPr lang="en-US" dirty="0" smtClean="0">
                <a:latin typeface="Cordia New" pitchFamily="34" charset="-34"/>
                <a:cs typeface="Cordia New" pitchFamily="34" charset="-34"/>
              </a:rPr>
              <a:t>Add --</a:t>
            </a:r>
            <a:r>
              <a:rPr lang="en-US" dirty="0" err="1">
                <a:latin typeface="Cordia New" pitchFamily="34" charset="-34"/>
                <a:cs typeface="Cordia New" pitchFamily="34" charset="-34"/>
              </a:rPr>
              <a:t>applabel</a:t>
            </a:r>
            <a:r>
              <a:rPr lang="en-US" dirty="0">
                <a:latin typeface="Cordia New" pitchFamily="34" charset="-34"/>
                <a:cs typeface="Cordia New" pitchFamily="34" charset="-34"/>
              </a:rPr>
              <a:t>-rules</a:t>
            </a:r>
            <a:r>
              <a:rPr lang="en-US" dirty="0" smtClean="0">
                <a:latin typeface="Cordia New" pitchFamily="34" charset="-34"/>
                <a:cs typeface="Cordia New" pitchFamily="34" charset="-34"/>
              </a:rPr>
              <a:t>= /</a:t>
            </a:r>
            <a:r>
              <a:rPr lang="en-US" dirty="0" err="1">
                <a:latin typeface="Cordia New" pitchFamily="34" charset="-34"/>
                <a:cs typeface="Cordia New" pitchFamily="34" charset="-34"/>
              </a:rPr>
              <a:t>usr</a:t>
            </a:r>
            <a:r>
              <a:rPr lang="en-US" dirty="0">
                <a:latin typeface="Cordia New" pitchFamily="34" charset="-34"/>
                <a:cs typeface="Cordia New" pitchFamily="34" charset="-34"/>
              </a:rPr>
              <a:t>/local/</a:t>
            </a:r>
            <a:r>
              <a:rPr lang="en-US" dirty="0" err="1">
                <a:latin typeface="Cordia New" pitchFamily="34" charset="-34"/>
                <a:cs typeface="Cordia New" pitchFamily="34" charset="-34"/>
              </a:rPr>
              <a:t>etc</a:t>
            </a:r>
            <a:r>
              <a:rPr lang="en-US" dirty="0">
                <a:latin typeface="Cordia New" pitchFamily="34" charset="-34"/>
                <a:cs typeface="Cordia New" pitchFamily="34" charset="-34"/>
              </a:rPr>
              <a:t>/</a:t>
            </a:r>
            <a:r>
              <a:rPr lang="en-US" dirty="0" err="1">
                <a:latin typeface="Cordia New" pitchFamily="34" charset="-34"/>
                <a:cs typeface="Cordia New" pitchFamily="34" charset="-34"/>
              </a:rPr>
              <a:t>yafApplabelRules.conf</a:t>
            </a:r>
            <a:r>
              <a:rPr lang="en-US" dirty="0">
                <a:latin typeface="Cordia New" pitchFamily="34" charset="-34"/>
                <a:cs typeface="Cordia New" pitchFamily="34" charset="-34"/>
              </a:rPr>
              <a:t> --max-payload </a:t>
            </a:r>
            <a:r>
              <a:rPr lang="en-US" dirty="0" smtClean="0">
                <a:latin typeface="Cordia New" pitchFamily="34" charset="-34"/>
                <a:cs typeface="Cordia New" pitchFamily="34" charset="-34"/>
              </a:rPr>
              <a:t>300</a:t>
            </a:r>
            <a:endParaRPr lang="en-US" dirty="0">
              <a:latin typeface="Cordia New" pitchFamily="34" charset="-34"/>
              <a:cs typeface="Cordia New" pitchFamily="34" charset="-34"/>
            </a:endParaRPr>
          </a:p>
          <a:p>
            <a:pPr marL="514350" indent="-457200"/>
            <a:r>
              <a:rPr lang="en-US" dirty="0"/>
              <a:t>P0f</a:t>
            </a:r>
          </a:p>
          <a:p>
            <a:pPr marL="770382" lvl="1" indent="-457200"/>
            <a:r>
              <a:rPr lang="en-US" dirty="0">
                <a:latin typeface="Cordia New" pitchFamily="34" charset="-34"/>
                <a:cs typeface="Cordia New" pitchFamily="34" charset="-34"/>
              </a:rPr>
              <a:t>Add </a:t>
            </a:r>
            <a:r>
              <a:rPr lang="en-US" dirty="0" smtClean="0">
                <a:latin typeface="Cordia New" pitchFamily="34" charset="-34"/>
                <a:cs typeface="Cordia New" pitchFamily="34" charset="-34"/>
              </a:rPr>
              <a:t>--</a:t>
            </a:r>
            <a:r>
              <a:rPr lang="en-US" dirty="0">
                <a:latin typeface="Cordia New" pitchFamily="34" charset="-34"/>
                <a:cs typeface="Cordia New" pitchFamily="34" charset="-34"/>
              </a:rPr>
              <a:t>p0fprint --p0f-fingerprints /</a:t>
            </a:r>
            <a:r>
              <a:rPr lang="en-US" dirty="0" err="1">
                <a:latin typeface="Cordia New" pitchFamily="34" charset="-34"/>
                <a:cs typeface="Cordia New" pitchFamily="34" charset="-34"/>
              </a:rPr>
              <a:t>usr</a:t>
            </a:r>
            <a:r>
              <a:rPr lang="en-US" dirty="0">
                <a:latin typeface="Cordia New" pitchFamily="34" charset="-34"/>
                <a:cs typeface="Cordia New" pitchFamily="34" charset="-34"/>
              </a:rPr>
              <a:t>/local/</a:t>
            </a:r>
            <a:r>
              <a:rPr lang="en-US" dirty="0" err="1">
                <a:latin typeface="Cordia New" pitchFamily="34" charset="-34"/>
                <a:cs typeface="Cordia New" pitchFamily="34" charset="-34"/>
              </a:rPr>
              <a:t>etc</a:t>
            </a:r>
            <a:r>
              <a:rPr lang="en-US" dirty="0">
                <a:latin typeface="Cordia New" pitchFamily="34" charset="-34"/>
                <a:cs typeface="Cordia New" pitchFamily="34" charset="-34"/>
              </a:rPr>
              <a:t>/ --max-payload </a:t>
            </a:r>
            <a:r>
              <a:rPr lang="en-US" dirty="0" smtClean="0">
                <a:latin typeface="Cordia New" pitchFamily="34" charset="-34"/>
                <a:cs typeface="Cordia New" pitchFamily="34" charset="-34"/>
              </a:rPr>
              <a:t>300</a:t>
            </a:r>
            <a:endParaRPr lang="en-US" dirty="0">
              <a:latin typeface="Cordia New" pitchFamily="34" charset="-34"/>
              <a:cs typeface="Cordia New" pitchFamily="34" charset="-34"/>
            </a:endParaRPr>
          </a:p>
          <a:p>
            <a:pPr marL="514350" indent="-457200"/>
            <a:r>
              <a:rPr lang="en-US" dirty="0"/>
              <a:t>DHCP finger printing</a:t>
            </a:r>
          </a:p>
          <a:p>
            <a:pPr marL="770382" lvl="1" indent="-457200"/>
            <a:r>
              <a:rPr lang="en-US" dirty="0" smtClean="0">
                <a:latin typeface="Cordia New" pitchFamily="34" charset="-34"/>
                <a:cs typeface="Cordia New" pitchFamily="34" charset="-34"/>
              </a:rPr>
              <a:t>Add --</a:t>
            </a:r>
            <a:r>
              <a:rPr lang="en-US" dirty="0">
                <a:latin typeface="Cordia New" pitchFamily="34" charset="-34"/>
                <a:cs typeface="Cordia New" pitchFamily="34" charset="-34"/>
              </a:rPr>
              <a:t>plugin-name=/</a:t>
            </a:r>
            <a:r>
              <a:rPr lang="en-US" dirty="0" smtClean="0">
                <a:latin typeface="Cordia New" pitchFamily="34" charset="-34"/>
                <a:cs typeface="Cordia New" pitchFamily="34" charset="-34"/>
              </a:rPr>
              <a:t>usr/local/lib/yaf/dhcp_fp_plugin.la</a:t>
            </a:r>
            <a:endParaRPr lang="en-US" dirty="0">
              <a:latin typeface="Cordia New" pitchFamily="34" charset="-34"/>
              <a:cs typeface="Cordia New" pitchFamily="34" charset="-34"/>
            </a:endParaRPr>
          </a:p>
          <a:p>
            <a:pPr marL="514350" indent="-457200"/>
            <a:r>
              <a:rPr lang="en-US" dirty="0"/>
              <a:t>Deep Packet Inspection</a:t>
            </a:r>
          </a:p>
          <a:p>
            <a:pPr marL="770382" lvl="1" indent="-457200"/>
            <a:r>
              <a:rPr lang="en-US" dirty="0" smtClean="0">
                <a:latin typeface="Cordia New" pitchFamily="34" charset="-34"/>
                <a:cs typeface="Cordia New" pitchFamily="34" charset="-34"/>
              </a:rPr>
              <a:t>Add --</a:t>
            </a:r>
            <a:r>
              <a:rPr lang="en-US" dirty="0">
                <a:latin typeface="Cordia New" pitchFamily="34" charset="-34"/>
                <a:cs typeface="Cordia New" pitchFamily="34" charset="-34"/>
              </a:rPr>
              <a:t>plugin-name=/</a:t>
            </a:r>
            <a:r>
              <a:rPr lang="en-US" dirty="0" smtClean="0">
                <a:latin typeface="Cordia New" pitchFamily="34" charset="-34"/>
                <a:cs typeface="Cordia New" pitchFamily="34" charset="-34"/>
              </a:rPr>
              <a:t>usr/local/lib/yaf/dpacketplugin.la</a:t>
            </a:r>
            <a:endParaRPr lang="en-US" dirty="0" smtClean="0"/>
          </a:p>
          <a:p>
            <a:pPr marL="514350" indent="-457200"/>
            <a:r>
              <a:rPr lang="en-US" dirty="0" smtClean="0"/>
              <a:t>Man </a:t>
            </a:r>
            <a:r>
              <a:rPr lang="en-US" dirty="0" err="1" smtClean="0"/>
              <a:t>yaf</a:t>
            </a:r>
            <a:r>
              <a:rPr lang="en-US" dirty="0" smtClean="0"/>
              <a:t> and </a:t>
            </a:r>
            <a:r>
              <a:rPr lang="en-US" dirty="0" err="1" smtClean="0"/>
              <a:t>yafdpi</a:t>
            </a:r>
            <a:endParaRPr lang="en-US" dirty="0"/>
          </a:p>
          <a:p>
            <a:pPr marL="514350" indent="-457200"/>
            <a:endParaRPr lang="en-US" dirty="0" smtClean="0"/>
          </a:p>
          <a:p>
            <a:pPr marL="457200" lvl="1" indent="0">
              <a:buNone/>
            </a:pPr>
            <a:endParaRPr lang="en-US" dirty="0" smtClean="0"/>
          </a:p>
          <a:p>
            <a:pPr lvl="1"/>
            <a:endParaRPr lang="en-US" dirty="0" smtClean="0"/>
          </a:p>
          <a:p>
            <a:pPr lvl="1"/>
            <a:endParaRPr lang="en-US" dirty="0" smtClean="0"/>
          </a:p>
          <a:p>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36</a:t>
            </a:fld>
            <a:endParaRPr lang="en-US"/>
          </a:p>
        </p:txBody>
      </p:sp>
    </p:spTree>
    <p:extLst>
      <p:ext uri="{BB962C8B-B14F-4D97-AF65-F5344CB8AC3E}">
        <p14:creationId xmlns:p14="http://schemas.microsoft.com/office/powerpoint/2010/main" val="42657637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IPFIX to ASCII</a:t>
            </a:r>
            <a:endParaRPr lang="en-US" dirty="0"/>
          </a:p>
        </p:txBody>
      </p:sp>
      <p:sp>
        <p:nvSpPr>
          <p:cNvPr id="3" name="Content Placeholder 2"/>
          <p:cNvSpPr>
            <a:spLocks noGrp="1"/>
          </p:cNvSpPr>
          <p:nvPr>
            <p:ph idx="1"/>
          </p:nvPr>
        </p:nvSpPr>
        <p:spPr/>
        <p:txBody>
          <a:bodyPr>
            <a:normAutofit/>
          </a:bodyPr>
          <a:lstStyle/>
          <a:p>
            <a:r>
              <a:rPr lang="en-US" dirty="0" smtClean="0"/>
              <a:t>Necessary since many tools cannot display IPFIX data</a:t>
            </a:r>
          </a:p>
          <a:p>
            <a:r>
              <a:rPr lang="en-US" dirty="0" smtClean="0"/>
              <a:t>Convert </a:t>
            </a:r>
            <a:r>
              <a:rPr lang="en-US" dirty="0"/>
              <a:t>from binary </a:t>
            </a:r>
            <a:r>
              <a:rPr lang="en-US" dirty="0" smtClean="0"/>
              <a:t>YAF to </a:t>
            </a:r>
            <a:r>
              <a:rPr lang="en-US" dirty="0" err="1" smtClean="0"/>
              <a:t>ascii</a:t>
            </a:r>
            <a:r>
              <a:rPr lang="en-US" dirty="0" smtClean="0"/>
              <a:t> with </a:t>
            </a:r>
            <a:r>
              <a:rPr lang="en-US" dirty="0" err="1" smtClean="0"/>
              <a:t>yafscii</a:t>
            </a:r>
            <a:endParaRPr lang="en-US" dirty="0"/>
          </a:p>
          <a:p>
            <a:pPr lvl="1"/>
            <a:r>
              <a:rPr lang="en-US" dirty="0" err="1" smtClean="0">
                <a:latin typeface="Cordia New" pitchFamily="34" charset="-34"/>
                <a:cs typeface="Cordia New" pitchFamily="34" charset="-34"/>
              </a:rPr>
              <a:t>yafscii</a:t>
            </a:r>
            <a:r>
              <a:rPr lang="en-US" dirty="0" smtClean="0">
                <a:latin typeface="Cordia New" pitchFamily="34" charset="-34"/>
                <a:cs typeface="Cordia New" pitchFamily="34" charset="-34"/>
              </a:rPr>
              <a:t> </a:t>
            </a:r>
            <a:r>
              <a:rPr lang="en-US" dirty="0">
                <a:latin typeface="Cordia New" pitchFamily="34" charset="-34"/>
                <a:cs typeface="Cordia New" pitchFamily="34" charset="-34"/>
              </a:rPr>
              <a:t>--in </a:t>
            </a:r>
            <a:r>
              <a:rPr lang="en-US" dirty="0" err="1">
                <a:latin typeface="Cordia New" pitchFamily="34" charset="-34"/>
                <a:cs typeface="Cordia New" pitchFamily="34" charset="-34"/>
              </a:rPr>
              <a:t>filename.yaf</a:t>
            </a:r>
            <a:endParaRPr lang="en-US" dirty="0">
              <a:latin typeface="Cordia New" pitchFamily="34" charset="-34"/>
              <a:cs typeface="Cordia New" pitchFamily="34" charset="-34"/>
            </a:endParaRPr>
          </a:p>
          <a:p>
            <a:pPr marL="285750" indent="-285750"/>
            <a:r>
              <a:rPr lang="en-US" dirty="0"/>
              <a:t>P0f and dpi data must use </a:t>
            </a:r>
            <a:r>
              <a:rPr lang="en-US" dirty="0" smtClean="0"/>
              <a:t>YAF 2.0 </a:t>
            </a:r>
            <a:r>
              <a:rPr lang="en-US" dirty="0"/>
              <a:t>IPFIX file </a:t>
            </a:r>
            <a:r>
              <a:rPr lang="en-US" dirty="0" smtClean="0"/>
              <a:t>mediator</a:t>
            </a:r>
          </a:p>
          <a:p>
            <a:pPr marL="541782" lvl="1" indent="-285750"/>
            <a:r>
              <a:rPr lang="en-US" dirty="0" err="1" smtClean="0">
                <a:latin typeface="Cordia New" pitchFamily="34" charset="-34"/>
                <a:cs typeface="Cordia New" pitchFamily="34" charset="-34"/>
              </a:rPr>
              <a:t>yaf_file_mediator</a:t>
            </a:r>
            <a:r>
              <a:rPr lang="en-US" dirty="0" smtClean="0">
                <a:latin typeface="Cordia New" pitchFamily="34" charset="-34"/>
                <a:cs typeface="Cordia New" pitchFamily="34" charset="-34"/>
              </a:rPr>
              <a:t> </a:t>
            </a:r>
            <a:r>
              <a:rPr lang="en-US" dirty="0">
                <a:latin typeface="Cordia New" pitchFamily="34" charset="-34"/>
                <a:cs typeface="Cordia New" pitchFamily="34" charset="-34"/>
              </a:rPr>
              <a:t>--input </a:t>
            </a:r>
            <a:r>
              <a:rPr lang="en-US" dirty="0" err="1">
                <a:latin typeface="Cordia New" pitchFamily="34" charset="-34"/>
                <a:cs typeface="Cordia New" pitchFamily="34" charset="-34"/>
              </a:rPr>
              <a:t>in_file.yaf</a:t>
            </a:r>
            <a:r>
              <a:rPr lang="en-US" dirty="0">
                <a:latin typeface="Cordia New" pitchFamily="34" charset="-34"/>
                <a:cs typeface="Cordia New" pitchFamily="34" charset="-34"/>
              </a:rPr>
              <a:t> --out out_file.txt</a:t>
            </a:r>
          </a:p>
          <a:p>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37</a:t>
            </a:fld>
            <a:endParaRPr lang="en-US"/>
          </a:p>
        </p:txBody>
      </p:sp>
      <p:sp>
        <p:nvSpPr>
          <p:cNvPr id="4" name="TextBox 3"/>
          <p:cNvSpPr txBox="1"/>
          <p:nvPr/>
        </p:nvSpPr>
        <p:spPr>
          <a:xfrm>
            <a:off x="0" y="6273225"/>
            <a:ext cx="9144000" cy="584775"/>
          </a:xfrm>
          <a:prstGeom prst="rect">
            <a:avLst/>
          </a:prstGeom>
          <a:noFill/>
        </p:spPr>
        <p:txBody>
          <a:bodyPr wrap="square" rtlCol="0">
            <a:spAutoFit/>
          </a:bodyPr>
          <a:lstStyle/>
          <a:p>
            <a:pPr marL="0" lvl="1"/>
            <a:r>
              <a:rPr lang="en-US" sz="1600" dirty="0">
                <a:hlinkClick r:id="rId3"/>
              </a:rPr>
              <a:t>https://</a:t>
            </a:r>
            <a:r>
              <a:rPr lang="en-US" sz="1600" dirty="0" smtClean="0">
                <a:hlinkClick r:id="rId3"/>
              </a:rPr>
              <a:t>tools.netsa.cert.org/confluence/display/tt/YAF+2.x+IPFIX+File+Mediator</a:t>
            </a:r>
            <a:endParaRPr lang="en-US" sz="1600" dirty="0"/>
          </a:p>
          <a:p>
            <a:r>
              <a:rPr lang="en-US" sz="1600" dirty="0">
                <a:hlinkClick r:id="rId4"/>
              </a:rPr>
              <a:t>http://</a:t>
            </a:r>
            <a:r>
              <a:rPr lang="en-US" sz="1600" dirty="0" smtClean="0">
                <a:hlinkClick r:id="rId4"/>
              </a:rPr>
              <a:t>tools.netsa.cert.org/yaf/yafscii.html</a:t>
            </a:r>
            <a:endParaRPr lang="en-US" sz="1600" dirty="0"/>
          </a:p>
        </p:txBody>
      </p:sp>
    </p:spTree>
    <p:extLst>
      <p:ext uri="{BB962C8B-B14F-4D97-AF65-F5344CB8AC3E}">
        <p14:creationId xmlns:p14="http://schemas.microsoft.com/office/powerpoint/2010/main" val="37725743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YAF Output: TCP Example</a:t>
            </a:r>
            <a:endParaRPr lang="en-US" dirty="0"/>
          </a:p>
        </p:txBody>
      </p:sp>
      <p:sp>
        <p:nvSpPr>
          <p:cNvPr id="3" name="Content Placeholder 2"/>
          <p:cNvSpPr>
            <a:spLocks noGrp="1"/>
          </p:cNvSpPr>
          <p:nvPr>
            <p:ph idx="1"/>
          </p:nvPr>
        </p:nvSpPr>
        <p:spPr/>
        <p:txBody>
          <a:bodyPr>
            <a:normAutofit/>
          </a:bodyPr>
          <a:lstStyle/>
          <a:p>
            <a:pPr marL="109728" indent="0">
              <a:buNone/>
            </a:pPr>
            <a:r>
              <a:rPr lang="nl-NL" dirty="0"/>
              <a:t>2009-04-21 08:07:08.676 - 08:07:08.719 (0.043 sec) </a:t>
            </a:r>
            <a:endParaRPr lang="nl-NL" dirty="0" smtClean="0"/>
          </a:p>
          <a:p>
            <a:pPr marL="109728" indent="0">
              <a:buNone/>
            </a:pPr>
            <a:endParaRPr lang="nl-NL" dirty="0"/>
          </a:p>
          <a:p>
            <a:pPr marL="109728" indent="0">
              <a:buNone/>
            </a:pPr>
            <a:r>
              <a:rPr lang="nl-NL" dirty="0" err="1" smtClean="0"/>
              <a:t>tcp</a:t>
            </a:r>
            <a:r>
              <a:rPr lang="nl-NL" dirty="0" smtClean="0"/>
              <a:t> </a:t>
            </a:r>
            <a:r>
              <a:rPr lang="nl-NL" dirty="0"/>
              <a:t>10.1.10.65:49157 =&gt; 10.2.250.136:80 </a:t>
            </a:r>
            <a:endParaRPr lang="nl-NL" dirty="0" smtClean="0"/>
          </a:p>
          <a:p>
            <a:pPr marL="109728" indent="0">
              <a:buNone/>
            </a:pPr>
            <a:endParaRPr lang="nl-NL" dirty="0"/>
          </a:p>
          <a:p>
            <a:pPr marL="109728" indent="0">
              <a:buNone/>
            </a:pPr>
            <a:r>
              <a:rPr lang="nl-NL" dirty="0" smtClean="0"/>
              <a:t>3b3aa589 </a:t>
            </a:r>
            <a:r>
              <a:rPr lang="nl-NL" dirty="0"/>
              <a:t>S/APR </a:t>
            </a:r>
            <a:r>
              <a:rPr lang="nl-NL" dirty="0" err="1"/>
              <a:t>vlan</a:t>
            </a:r>
            <a:r>
              <a:rPr lang="nl-NL" dirty="0"/>
              <a:t> 014 (5/336 -&gt;) </a:t>
            </a:r>
            <a:r>
              <a:rPr lang="nl-NL" dirty="0" err="1"/>
              <a:t>applabel</a:t>
            </a:r>
            <a:r>
              <a:rPr lang="nl-NL" dirty="0"/>
              <a:t>: </a:t>
            </a:r>
            <a:r>
              <a:rPr lang="nl-NL" dirty="0" smtClean="0"/>
              <a:t>80</a:t>
            </a:r>
            <a:endParaRPr lang="nl-NL" dirty="0"/>
          </a:p>
        </p:txBody>
      </p:sp>
      <p:sp>
        <p:nvSpPr>
          <p:cNvPr id="4" name="Slide Number Placeholder 3"/>
          <p:cNvSpPr>
            <a:spLocks noGrp="1"/>
          </p:cNvSpPr>
          <p:nvPr>
            <p:ph type="sldNum" sz="quarter" idx="12"/>
          </p:nvPr>
        </p:nvSpPr>
        <p:spPr/>
        <p:txBody>
          <a:bodyPr/>
          <a:lstStyle/>
          <a:p>
            <a:fld id="{532C47AA-A02F-47C8-A6EF-625EFE8A0434}" type="slidenum">
              <a:rPr lang="en-US" smtClean="0"/>
              <a:t>38</a:t>
            </a:fld>
            <a:endParaRPr lang="en-US"/>
          </a:p>
        </p:txBody>
      </p:sp>
    </p:spTree>
    <p:extLst>
      <p:ext uri="{BB962C8B-B14F-4D97-AF65-F5344CB8AC3E}">
        <p14:creationId xmlns:p14="http://schemas.microsoft.com/office/powerpoint/2010/main" val="21321439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YAF Output: TCP Reset</a:t>
            </a:r>
            <a:endParaRPr lang="en-US" dirty="0"/>
          </a:p>
        </p:txBody>
      </p:sp>
      <p:sp>
        <p:nvSpPr>
          <p:cNvPr id="3" name="Content Placeholder 2"/>
          <p:cNvSpPr>
            <a:spLocks noGrp="1"/>
          </p:cNvSpPr>
          <p:nvPr>
            <p:ph idx="1"/>
          </p:nvPr>
        </p:nvSpPr>
        <p:spPr/>
        <p:txBody>
          <a:bodyPr/>
          <a:lstStyle/>
          <a:p>
            <a:pPr marL="109728" indent="0">
              <a:buNone/>
            </a:pPr>
            <a:r>
              <a:rPr lang="ro-RO" dirty="0"/>
              <a:t>2009-04-21 08:08:</a:t>
            </a:r>
            <a:r>
              <a:rPr lang="ro-RO" dirty="0" smtClean="0"/>
              <a:t>02.042</a:t>
            </a:r>
          </a:p>
          <a:p>
            <a:pPr marL="109728" indent="0">
              <a:buNone/>
            </a:pPr>
            <a:r>
              <a:rPr lang="ro-RO" dirty="0" smtClean="0"/>
              <a:t> </a:t>
            </a:r>
            <a:r>
              <a:rPr lang="ro-RO" dirty="0"/>
              <a:t>tcp 10.2.254.116:443 =&gt; 10.2.200.248:49387 </a:t>
            </a:r>
            <a:endParaRPr lang="ro-RO" dirty="0" smtClean="0"/>
          </a:p>
          <a:p>
            <a:pPr marL="109728" indent="0">
              <a:buNone/>
            </a:pPr>
            <a:r>
              <a:rPr lang="ro-RO" dirty="0" smtClean="0"/>
              <a:t>00000000 </a:t>
            </a:r>
            <a:r>
              <a:rPr lang="ro-RO" dirty="0"/>
              <a:t>AR/0 (1/40 </a:t>
            </a:r>
            <a:r>
              <a:rPr lang="ro-RO" dirty="0" smtClean="0"/>
              <a:t>-&gt;)</a:t>
            </a:r>
            <a:endParaRPr lang="ro-RO" dirty="0"/>
          </a:p>
        </p:txBody>
      </p:sp>
      <p:sp>
        <p:nvSpPr>
          <p:cNvPr id="4" name="Slide Number Placeholder 3"/>
          <p:cNvSpPr>
            <a:spLocks noGrp="1"/>
          </p:cNvSpPr>
          <p:nvPr>
            <p:ph type="sldNum" sz="quarter" idx="12"/>
          </p:nvPr>
        </p:nvSpPr>
        <p:spPr/>
        <p:txBody>
          <a:bodyPr/>
          <a:lstStyle/>
          <a:p>
            <a:fld id="{532C47AA-A02F-47C8-A6EF-625EFE8A0434}" type="slidenum">
              <a:rPr lang="en-US" smtClean="0"/>
              <a:t>39</a:t>
            </a:fld>
            <a:endParaRPr lang="en-US"/>
          </a:p>
        </p:txBody>
      </p:sp>
    </p:spTree>
    <p:extLst>
      <p:ext uri="{BB962C8B-B14F-4D97-AF65-F5344CB8AC3E}">
        <p14:creationId xmlns:p14="http://schemas.microsoft.com/office/powerpoint/2010/main" val="19672711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this class</a:t>
            </a:r>
            <a:endParaRPr lang="en-US" dirty="0"/>
          </a:p>
        </p:txBody>
      </p:sp>
      <p:sp>
        <p:nvSpPr>
          <p:cNvPr id="3" name="Content Placeholder 2"/>
          <p:cNvSpPr>
            <a:spLocks noGrp="1"/>
          </p:cNvSpPr>
          <p:nvPr>
            <p:ph idx="1"/>
          </p:nvPr>
        </p:nvSpPr>
        <p:spPr/>
        <p:txBody>
          <a:bodyPr/>
          <a:lstStyle/>
          <a:p>
            <a:r>
              <a:rPr lang="en-US" dirty="0" smtClean="0"/>
              <a:t>The intent of this class is to expose you to … </a:t>
            </a:r>
          </a:p>
          <a:p>
            <a:pPr lvl="1"/>
            <a:r>
              <a:rPr lang="en-US" dirty="0" smtClean="0"/>
              <a:t>Netflow data</a:t>
            </a:r>
          </a:p>
          <a:p>
            <a:pPr lvl="1"/>
            <a:r>
              <a:rPr lang="en-US" dirty="0" smtClean="0"/>
              <a:t>Netflow tools</a:t>
            </a:r>
          </a:p>
          <a:p>
            <a:pPr lvl="1"/>
            <a:r>
              <a:rPr lang="en-US" dirty="0" smtClean="0"/>
              <a:t>Labs with real live netflow found in the wild</a:t>
            </a:r>
          </a:p>
          <a:p>
            <a:pPr lvl="1"/>
            <a:r>
              <a:rPr lang="en-US" dirty="0" smtClean="0"/>
              <a:t>Analytic tradecraft</a:t>
            </a:r>
          </a:p>
          <a:p>
            <a:pPr lvl="2"/>
            <a:r>
              <a:rPr lang="en-US" dirty="0" smtClean="0"/>
              <a:t>Situational awareness </a:t>
            </a:r>
            <a:r>
              <a:rPr lang="en-US" dirty="0"/>
              <a:t>a</a:t>
            </a:r>
            <a:r>
              <a:rPr lang="en-US" dirty="0" smtClean="0"/>
              <a:t>nalytics</a:t>
            </a:r>
          </a:p>
          <a:p>
            <a:pPr lvl="2"/>
            <a:r>
              <a:rPr lang="en-US" dirty="0" smtClean="0"/>
              <a:t>Hunting analytics</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4</a:t>
            </a:fld>
            <a:endParaRPr lang="en-US"/>
          </a:p>
        </p:txBody>
      </p:sp>
    </p:spTree>
    <p:extLst>
      <p:ext uri="{BB962C8B-B14F-4D97-AF65-F5344CB8AC3E}">
        <p14:creationId xmlns:p14="http://schemas.microsoft.com/office/powerpoint/2010/main" val="1037732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YAF </a:t>
            </a:r>
            <a:r>
              <a:rPr lang="en-US" dirty="0"/>
              <a:t>O</a:t>
            </a:r>
            <a:r>
              <a:rPr lang="en-US" dirty="0" smtClean="0"/>
              <a:t>utput: UDP </a:t>
            </a:r>
            <a:endParaRPr lang="en-US" dirty="0"/>
          </a:p>
        </p:txBody>
      </p:sp>
      <p:sp>
        <p:nvSpPr>
          <p:cNvPr id="3" name="Content Placeholder 2"/>
          <p:cNvSpPr>
            <a:spLocks noGrp="1"/>
          </p:cNvSpPr>
          <p:nvPr>
            <p:ph idx="1"/>
          </p:nvPr>
        </p:nvSpPr>
        <p:spPr/>
        <p:txBody>
          <a:bodyPr/>
          <a:lstStyle/>
          <a:p>
            <a:pPr marL="109728" indent="0">
              <a:buNone/>
            </a:pPr>
            <a:r>
              <a:rPr lang="da-DK" dirty="0"/>
              <a:t>2009-04-21 08:06:36.713 - 08:07:08.874 (32.161 sec</a:t>
            </a:r>
            <a:r>
              <a:rPr lang="da-DK" dirty="0" smtClean="0"/>
              <a:t>)</a:t>
            </a:r>
          </a:p>
          <a:p>
            <a:pPr marL="109728" indent="0">
              <a:buNone/>
            </a:pPr>
            <a:r>
              <a:rPr lang="da-DK" dirty="0" smtClean="0"/>
              <a:t> </a:t>
            </a:r>
            <a:r>
              <a:rPr lang="da-DK" dirty="0" err="1"/>
              <a:t>udp</a:t>
            </a:r>
            <a:r>
              <a:rPr lang="da-DK" dirty="0"/>
              <a:t> 10.2.196.253:137 =&gt; 10.2.255.255:137 </a:t>
            </a:r>
            <a:endParaRPr lang="da-DK" dirty="0" smtClean="0"/>
          </a:p>
          <a:p>
            <a:pPr marL="109728" indent="0">
              <a:buNone/>
            </a:pPr>
            <a:r>
              <a:rPr lang="da-DK" dirty="0" smtClean="0"/>
              <a:t>(</a:t>
            </a:r>
            <a:r>
              <a:rPr lang="da-DK" dirty="0"/>
              <a:t>12/1080 -&gt;) </a:t>
            </a:r>
            <a:r>
              <a:rPr lang="da-DK" dirty="0" err="1"/>
              <a:t>idle</a:t>
            </a:r>
            <a:r>
              <a:rPr lang="da-DK" dirty="0"/>
              <a:t> </a:t>
            </a:r>
            <a:r>
              <a:rPr lang="da-DK" dirty="0" err="1"/>
              <a:t>applabel</a:t>
            </a:r>
            <a:r>
              <a:rPr lang="da-DK" dirty="0"/>
              <a:t>: 137</a:t>
            </a:r>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40</a:t>
            </a:fld>
            <a:endParaRPr lang="en-US"/>
          </a:p>
        </p:txBody>
      </p:sp>
    </p:spTree>
    <p:extLst>
      <p:ext uri="{BB962C8B-B14F-4D97-AF65-F5344CB8AC3E}">
        <p14:creationId xmlns:p14="http://schemas.microsoft.com/office/powerpoint/2010/main" val="24595985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smtClean="0"/>
              <a:t>SiLK</a:t>
            </a:r>
            <a:endParaRPr lang="en-US" dirty="0"/>
          </a:p>
        </p:txBody>
      </p:sp>
      <p:sp>
        <p:nvSpPr>
          <p:cNvPr id="3" name="Subtitle 2"/>
          <p:cNvSpPr>
            <a:spLocks noGrp="1"/>
          </p:cNvSpPr>
          <p:nvPr>
            <p:ph type="subTitle" idx="1"/>
          </p:nvPr>
        </p:nvSpPr>
        <p:spPr/>
        <p:txBody>
          <a:bodyPr/>
          <a:lstStyle/>
          <a:p>
            <a:r>
              <a:rPr lang="en-US" dirty="0"/>
              <a:t>System for Internet-Level </a:t>
            </a:r>
            <a:r>
              <a:rPr lang="en-US" dirty="0" smtClean="0"/>
              <a:t>Knowledge</a:t>
            </a:r>
            <a:endParaRPr lang="en-US" dirty="0"/>
          </a:p>
        </p:txBody>
      </p:sp>
    </p:spTree>
    <p:extLst>
      <p:ext uri="{BB962C8B-B14F-4D97-AF65-F5344CB8AC3E}">
        <p14:creationId xmlns:p14="http://schemas.microsoft.com/office/powerpoint/2010/main" val="2321331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SiLK</a:t>
            </a:r>
            <a:r>
              <a:rPr lang="en-US" dirty="0" smtClean="0"/>
              <a:t> Installation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Time consuming to install from source, handbook here </a:t>
            </a:r>
            <a:r>
              <a:rPr lang="en-US" dirty="0">
                <a:hlinkClick r:id="rId3"/>
              </a:rPr>
              <a:t>http://</a:t>
            </a:r>
            <a:r>
              <a:rPr lang="en-US" dirty="0" smtClean="0">
                <a:hlinkClick r:id="rId3"/>
              </a:rPr>
              <a:t>tools.netsa.cert.org/silk/install-handbook.html</a:t>
            </a:r>
            <a:endParaRPr lang="en-US" dirty="0" smtClean="0"/>
          </a:p>
          <a:p>
            <a:r>
              <a:rPr lang="en-US" dirty="0" smtClean="0"/>
              <a:t>There is a live cd </a:t>
            </a:r>
            <a:r>
              <a:rPr lang="en-US" dirty="0">
                <a:hlinkClick r:id="rId4"/>
              </a:rPr>
              <a:t>http://</a:t>
            </a:r>
            <a:r>
              <a:rPr lang="en-US" dirty="0" smtClean="0">
                <a:hlinkClick r:id="rId4"/>
              </a:rPr>
              <a:t>tools.netsa.cert.org/livecd.html</a:t>
            </a:r>
            <a:endParaRPr lang="en-US" dirty="0" smtClean="0"/>
          </a:p>
          <a:p>
            <a:r>
              <a:rPr lang="en-US" dirty="0" smtClean="0"/>
              <a:t>Back in my day we didn’t have </a:t>
            </a:r>
            <a:r>
              <a:rPr lang="en-US" dirty="0" err="1" smtClean="0"/>
              <a:t>Redhat</a:t>
            </a:r>
            <a:r>
              <a:rPr lang="en-US" dirty="0" smtClean="0"/>
              <a:t>/Fedora RPMS </a:t>
            </a:r>
            <a:r>
              <a:rPr lang="en-US" dirty="0">
                <a:hlinkClick r:id="rId5"/>
              </a:rPr>
              <a:t>https://tools.netsa.cert.org/confluence/display/tt/RPMs+of+NetSA+Tools</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42</a:t>
            </a:fld>
            <a:endParaRPr lang="en-US"/>
          </a:p>
        </p:txBody>
      </p:sp>
    </p:spTree>
    <p:extLst>
      <p:ext uri="{BB962C8B-B14F-4D97-AF65-F5344CB8AC3E}">
        <p14:creationId xmlns:p14="http://schemas.microsoft.com/office/powerpoint/2010/main" val="3981922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SiLK</a:t>
            </a:r>
            <a:r>
              <a:rPr lang="en-US" dirty="0" smtClean="0"/>
              <a:t> Optional Tools</a:t>
            </a:r>
            <a:endParaRPr lang="en-US" dirty="0"/>
          </a:p>
        </p:txBody>
      </p:sp>
      <p:sp>
        <p:nvSpPr>
          <p:cNvPr id="3" name="Content Placeholder 2"/>
          <p:cNvSpPr>
            <a:spLocks noGrp="1"/>
          </p:cNvSpPr>
          <p:nvPr>
            <p:ph idx="1"/>
          </p:nvPr>
        </p:nvSpPr>
        <p:spPr/>
        <p:txBody>
          <a:bodyPr>
            <a:normAutofit/>
          </a:bodyPr>
          <a:lstStyle/>
          <a:p>
            <a:r>
              <a:rPr lang="en-US" dirty="0" smtClean="0"/>
              <a:t>Country codes</a:t>
            </a:r>
          </a:p>
          <a:p>
            <a:r>
              <a:rPr lang="en-US" dirty="0" smtClean="0"/>
              <a:t>DNS lookups</a:t>
            </a:r>
          </a:p>
          <a:p>
            <a:r>
              <a:rPr lang="en-US" dirty="0" smtClean="0"/>
              <a:t>IPv6</a:t>
            </a:r>
          </a:p>
          <a:p>
            <a:r>
              <a:rPr lang="en-US" dirty="0" smtClean="0"/>
              <a:t>For more info</a:t>
            </a:r>
          </a:p>
          <a:p>
            <a:pPr lvl="1"/>
            <a:r>
              <a:rPr lang="en-US" dirty="0" smtClean="0">
                <a:hlinkClick r:id="rId3"/>
              </a:rPr>
              <a:t>http</a:t>
            </a:r>
            <a:r>
              <a:rPr lang="en-US" dirty="0">
                <a:hlinkClick r:id="rId3"/>
              </a:rPr>
              <a:t>://</a:t>
            </a:r>
            <a:r>
              <a:rPr lang="en-US" dirty="0" smtClean="0">
                <a:hlinkClick r:id="rId3"/>
              </a:rPr>
              <a:t>tools.netsa.cert.org/silk/install-handbook.html</a:t>
            </a:r>
            <a:endParaRPr lang="en-US" dirty="0"/>
          </a:p>
          <a:p>
            <a:pPr lvl="1"/>
            <a:r>
              <a:rPr lang="en-US" dirty="0" smtClean="0">
                <a:hlinkClick r:id="rId3"/>
              </a:rPr>
              <a:t>http</a:t>
            </a:r>
            <a:r>
              <a:rPr lang="en-US" dirty="0">
                <a:hlinkClick r:id="rId3"/>
              </a:rPr>
              <a:t>://tools.netsa.cert.org/silk/install-handbook.html#x1-160002.3</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43</a:t>
            </a:fld>
            <a:endParaRPr lang="en-US"/>
          </a:p>
        </p:txBody>
      </p:sp>
    </p:spTree>
    <p:extLst>
      <p:ext uri="{BB962C8B-B14F-4D97-AF65-F5344CB8AC3E}">
        <p14:creationId xmlns:p14="http://schemas.microsoft.com/office/powerpoint/2010/main" val="1019486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SiLK</a:t>
            </a:r>
            <a:r>
              <a:rPr lang="en-US" dirty="0" smtClean="0"/>
              <a:t> </a:t>
            </a:r>
            <a:r>
              <a:rPr lang="en-US" dirty="0" err="1" smtClean="0"/>
              <a:t>Familarization</a:t>
            </a:r>
            <a:endParaRPr lang="en-US" dirty="0"/>
          </a:p>
        </p:txBody>
      </p:sp>
      <p:sp>
        <p:nvSpPr>
          <p:cNvPr id="3" name="Content Placeholder 2"/>
          <p:cNvSpPr>
            <a:spLocks noGrp="1"/>
          </p:cNvSpPr>
          <p:nvPr>
            <p:ph idx="1"/>
          </p:nvPr>
        </p:nvSpPr>
        <p:spPr/>
        <p:txBody>
          <a:bodyPr/>
          <a:lstStyle/>
          <a:p>
            <a:r>
              <a:rPr lang="en-US" dirty="0" smtClean="0"/>
              <a:t>Learning to crawl with </a:t>
            </a:r>
            <a:r>
              <a:rPr lang="en-US" dirty="0" err="1" smtClean="0"/>
              <a:t>rwcut</a:t>
            </a:r>
            <a:endParaRPr lang="en-US" dirty="0" smtClean="0"/>
          </a:p>
          <a:p>
            <a:r>
              <a:rPr lang="en-US" dirty="0" smtClean="0"/>
              <a:t>Learning to walk with </a:t>
            </a:r>
            <a:r>
              <a:rPr lang="en-US" dirty="0" err="1" smtClean="0"/>
              <a:t>rwcut</a:t>
            </a:r>
            <a:r>
              <a:rPr lang="en-US" dirty="0" smtClean="0"/>
              <a:t> &amp; </a:t>
            </a:r>
            <a:r>
              <a:rPr lang="en-US" dirty="0" err="1" smtClean="0"/>
              <a:t>rwfilter</a:t>
            </a:r>
            <a:endParaRPr lang="en-US" dirty="0" smtClean="0"/>
          </a:p>
          <a:p>
            <a:endParaRPr lang="en-US" dirty="0"/>
          </a:p>
          <a:p>
            <a:r>
              <a:rPr lang="en-US" dirty="0" err="1" smtClean="0"/>
              <a:t>SiLK</a:t>
            </a:r>
            <a:r>
              <a:rPr lang="en-US" dirty="0" smtClean="0"/>
              <a:t> commands are piped to form a workflow</a:t>
            </a:r>
          </a:p>
          <a:p>
            <a:pPr lvl="1"/>
            <a:r>
              <a:rPr lang="en-US" dirty="0" smtClean="0"/>
              <a:t>Same idea as </a:t>
            </a:r>
            <a:r>
              <a:rPr lang="en-US" dirty="0"/>
              <a:t>L</a:t>
            </a:r>
            <a:r>
              <a:rPr lang="en-US" dirty="0" smtClean="0"/>
              <a:t>inux commands</a:t>
            </a:r>
          </a:p>
        </p:txBody>
      </p:sp>
      <p:sp>
        <p:nvSpPr>
          <p:cNvPr id="4" name="Slide Number Placeholder 3"/>
          <p:cNvSpPr>
            <a:spLocks noGrp="1"/>
          </p:cNvSpPr>
          <p:nvPr>
            <p:ph type="sldNum" sz="quarter" idx="12"/>
          </p:nvPr>
        </p:nvSpPr>
        <p:spPr/>
        <p:txBody>
          <a:bodyPr/>
          <a:lstStyle/>
          <a:p>
            <a:fld id="{532C47AA-A02F-47C8-A6EF-625EFE8A0434}" type="slidenum">
              <a:rPr lang="en-US" smtClean="0"/>
              <a:t>44</a:t>
            </a:fld>
            <a:endParaRPr lang="en-US"/>
          </a:p>
        </p:txBody>
      </p:sp>
    </p:spTree>
    <p:extLst>
      <p:ext uri="{BB962C8B-B14F-4D97-AF65-F5344CB8AC3E}">
        <p14:creationId xmlns:p14="http://schemas.microsoft.com/office/powerpoint/2010/main" val="3282353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t>
            </a:r>
            <a:r>
              <a:rPr lang="en-US" dirty="0" err="1" smtClean="0"/>
              <a:t>SiLK</a:t>
            </a:r>
            <a:endParaRPr lang="en-US" dirty="0"/>
          </a:p>
        </p:txBody>
      </p:sp>
      <p:sp>
        <p:nvSpPr>
          <p:cNvPr id="3" name="Content Placeholder 2"/>
          <p:cNvSpPr>
            <a:spLocks noGrp="1"/>
          </p:cNvSpPr>
          <p:nvPr>
            <p:ph idx="1"/>
          </p:nvPr>
        </p:nvSpPr>
        <p:spPr/>
        <p:txBody>
          <a:bodyPr/>
          <a:lstStyle/>
          <a:p>
            <a:r>
              <a:rPr lang="en-US" dirty="0" smtClean="0"/>
              <a:t>Needs YAF, python-</a:t>
            </a:r>
            <a:r>
              <a:rPr lang="en-US" dirty="0" err="1" smtClean="0"/>
              <a:t>dev</a:t>
            </a:r>
            <a:r>
              <a:rPr lang="en-US" dirty="0" smtClean="0"/>
              <a:t> </a:t>
            </a:r>
          </a:p>
          <a:p>
            <a:r>
              <a:rPr lang="en-US" dirty="0">
                <a:hlinkClick r:id="rId3"/>
              </a:rPr>
              <a:t>http://</a:t>
            </a:r>
            <a:r>
              <a:rPr lang="en-US" dirty="0" smtClean="0">
                <a:hlinkClick r:id="rId3"/>
              </a:rPr>
              <a:t>tools.netsa.cert.org/silk/install-handbook.html#x1-160002.3</a:t>
            </a:r>
            <a:endParaRPr lang="en-US" dirty="0" smtClean="0"/>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45</a:t>
            </a:fld>
            <a:endParaRPr lang="en-US"/>
          </a:p>
        </p:txBody>
      </p:sp>
    </p:spTree>
    <p:extLst>
      <p:ext uri="{BB962C8B-B14F-4D97-AF65-F5344CB8AC3E}">
        <p14:creationId xmlns:p14="http://schemas.microsoft.com/office/powerpoint/2010/main" val="864233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a:t>
            </a:r>
            <a:r>
              <a:rPr lang="en-US" dirty="0" smtClean="0"/>
              <a:t>Commands: </a:t>
            </a:r>
            <a:r>
              <a:rPr lang="en-US" dirty="0" err="1" smtClean="0"/>
              <a:t>rwfileinfo</a:t>
            </a:r>
            <a:endParaRPr lang="en-US" dirty="0"/>
          </a:p>
        </p:txBody>
      </p:sp>
      <p:sp>
        <p:nvSpPr>
          <p:cNvPr id="3" name="Content Placeholder 2"/>
          <p:cNvSpPr>
            <a:spLocks noGrp="1"/>
          </p:cNvSpPr>
          <p:nvPr>
            <p:ph idx="1"/>
          </p:nvPr>
        </p:nvSpPr>
        <p:spPr/>
        <p:txBody>
          <a:bodyPr/>
          <a:lstStyle/>
          <a:p>
            <a:r>
              <a:rPr lang="en-US" dirty="0" smtClean="0"/>
              <a:t>Provide basic metadata on a </a:t>
            </a:r>
            <a:r>
              <a:rPr lang="en-US" dirty="0" err="1" smtClean="0"/>
              <a:t>SiLK</a:t>
            </a:r>
            <a:r>
              <a:rPr lang="en-US" dirty="0" smtClean="0"/>
              <a:t> file</a:t>
            </a:r>
          </a:p>
          <a:p>
            <a:endParaRPr lang="en-US" dirty="0" smtClean="0"/>
          </a:p>
          <a:p>
            <a:r>
              <a:rPr lang="en-US" dirty="0" smtClean="0"/>
              <a:t>Try it:</a:t>
            </a:r>
            <a:endParaRPr lang="en-US" dirty="0"/>
          </a:p>
          <a:p>
            <a:pPr marL="0" indent="0">
              <a:buNone/>
            </a:pPr>
            <a:r>
              <a:rPr lang="en-US" dirty="0">
                <a:latin typeface="Cordia New" pitchFamily="34" charset="-34"/>
                <a:cs typeface="Cordia New" pitchFamily="34" charset="-34"/>
              </a:rPr>
              <a:t>	</a:t>
            </a:r>
            <a:r>
              <a:rPr lang="en-US" dirty="0" err="1" smtClean="0">
                <a:latin typeface="Cordia New" pitchFamily="34" charset="-34"/>
                <a:cs typeface="Cordia New" pitchFamily="34" charset="-34"/>
              </a:rPr>
              <a:t>rwfileinfo</a:t>
            </a:r>
            <a:r>
              <a:rPr lang="en-US" dirty="0" smtClean="0">
                <a:latin typeface="Cordia New" pitchFamily="34" charset="-34"/>
                <a:cs typeface="Cordia New" pitchFamily="34" charset="-34"/>
              </a:rPr>
              <a:t> </a:t>
            </a:r>
            <a:r>
              <a:rPr lang="en-US" dirty="0">
                <a:latin typeface="Cordia New" pitchFamily="34" charset="-34"/>
                <a:cs typeface="Cordia New" pitchFamily="34" charset="-34"/>
              </a:rPr>
              <a:t>20120501-1400-1500.rwf</a:t>
            </a:r>
          </a:p>
          <a:p>
            <a:pPr marL="0" indent="0">
              <a:buNone/>
            </a:pP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46</a:t>
            </a:fld>
            <a:endParaRPr lang="en-US"/>
          </a:p>
        </p:txBody>
      </p:sp>
    </p:spTree>
    <p:extLst>
      <p:ext uri="{BB962C8B-B14F-4D97-AF65-F5344CB8AC3E}">
        <p14:creationId xmlns:p14="http://schemas.microsoft.com/office/powerpoint/2010/main" val="708481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a:t>
            </a:r>
            <a:r>
              <a:rPr lang="en-US" dirty="0" err="1"/>
              <a:t>rwcut</a:t>
            </a:r>
            <a:endParaRPr lang="en-US" dirty="0"/>
          </a:p>
        </p:txBody>
      </p:sp>
      <p:sp>
        <p:nvSpPr>
          <p:cNvPr id="3" name="Content Placeholder 2"/>
          <p:cNvSpPr>
            <a:spLocks noGrp="1"/>
          </p:cNvSpPr>
          <p:nvPr>
            <p:ph idx="1"/>
          </p:nvPr>
        </p:nvSpPr>
        <p:spPr/>
        <p:txBody>
          <a:bodyPr/>
          <a:lstStyle/>
          <a:p>
            <a:r>
              <a:rPr lang="en-US" dirty="0" smtClean="0"/>
              <a:t>View flow records as text</a:t>
            </a:r>
          </a:p>
          <a:p>
            <a:pPr marL="457200" lvl="1" indent="0">
              <a:buNone/>
            </a:pPr>
            <a:r>
              <a:rPr lang="en-US" dirty="0" err="1" smtClean="0">
                <a:latin typeface="Cordia New" pitchFamily="34" charset="-34"/>
                <a:cs typeface="Cordia New" pitchFamily="34" charset="-34"/>
              </a:rPr>
              <a:t>rwcut</a:t>
            </a:r>
            <a:r>
              <a:rPr lang="en-US" dirty="0" smtClean="0">
                <a:latin typeface="Cordia New" pitchFamily="34" charset="-34"/>
                <a:cs typeface="Cordia New" pitchFamily="34" charset="-34"/>
              </a:rPr>
              <a:t> </a:t>
            </a:r>
            <a:r>
              <a:rPr lang="en-US" dirty="0">
                <a:latin typeface="Cordia New" pitchFamily="34" charset="-34"/>
                <a:cs typeface="Cordia New" pitchFamily="34" charset="-34"/>
              </a:rPr>
              <a:t>--</a:t>
            </a:r>
            <a:r>
              <a:rPr lang="en-US" dirty="0" err="1">
                <a:latin typeface="Cordia New" pitchFamily="34" charset="-34"/>
                <a:cs typeface="Cordia New" pitchFamily="34" charset="-34"/>
              </a:rPr>
              <a:t>num</a:t>
            </a:r>
            <a:r>
              <a:rPr lang="en-US" dirty="0">
                <a:latin typeface="Cordia New" pitchFamily="34" charset="-34"/>
                <a:cs typeface="Cordia New" pitchFamily="34" charset="-34"/>
              </a:rPr>
              <a:t>-rec=10 </a:t>
            </a:r>
            <a:r>
              <a:rPr lang="en-US" dirty="0" smtClean="0">
                <a:latin typeface="Cordia New" pitchFamily="34" charset="-34"/>
                <a:cs typeface="Cordia New" pitchFamily="34" charset="-34"/>
              </a:rPr>
              <a:t>20120501-1400-1500.rwf</a:t>
            </a:r>
            <a:endParaRPr lang="en-US" dirty="0" smtClean="0"/>
          </a:p>
          <a:p>
            <a:r>
              <a:rPr lang="en-US" dirty="0" smtClean="0"/>
              <a:t>You can also specified fields to print</a:t>
            </a:r>
          </a:p>
          <a:p>
            <a:pPr marL="457200" lvl="1" indent="0">
              <a:buNone/>
            </a:pPr>
            <a:r>
              <a:rPr lang="en-US" dirty="0" err="1" smtClean="0">
                <a:latin typeface="Cordia New" pitchFamily="34" charset="-34"/>
                <a:cs typeface="Cordia New" pitchFamily="34" charset="-34"/>
              </a:rPr>
              <a:t>rwcut</a:t>
            </a:r>
            <a:r>
              <a:rPr lang="en-US" dirty="0" smtClean="0">
                <a:latin typeface="Cordia New" pitchFamily="34" charset="-34"/>
                <a:cs typeface="Cordia New" pitchFamily="34" charset="-34"/>
              </a:rPr>
              <a:t> </a:t>
            </a:r>
            <a:r>
              <a:rPr lang="en-US" dirty="0">
                <a:latin typeface="Cordia New" pitchFamily="34" charset="-34"/>
                <a:cs typeface="Cordia New" pitchFamily="34" charset="-34"/>
              </a:rPr>
              <a:t>--</a:t>
            </a:r>
            <a:r>
              <a:rPr lang="en-US" dirty="0" err="1">
                <a:latin typeface="Cordia New" pitchFamily="34" charset="-34"/>
                <a:cs typeface="Cordia New" pitchFamily="34" charset="-34"/>
              </a:rPr>
              <a:t>num</a:t>
            </a:r>
            <a:r>
              <a:rPr lang="en-US" dirty="0">
                <a:latin typeface="Cordia New" pitchFamily="34" charset="-34"/>
                <a:cs typeface="Cordia New" pitchFamily="34" charset="-34"/>
              </a:rPr>
              <a:t>-rec=10 --</a:t>
            </a:r>
            <a:r>
              <a:rPr lang="en-US" dirty="0" smtClean="0">
                <a:latin typeface="Cordia New" pitchFamily="34" charset="-34"/>
                <a:cs typeface="Cordia New" pitchFamily="34" charset="-34"/>
              </a:rPr>
              <a:t>fields=</a:t>
            </a:r>
            <a:r>
              <a:rPr lang="en-US" dirty="0" err="1" smtClean="0">
                <a:latin typeface="Cordia New" pitchFamily="34" charset="-34"/>
                <a:cs typeface="Cordia New" pitchFamily="34" charset="-34"/>
              </a:rPr>
              <a:t>sip,dip,proto,sport,dport,stime</a:t>
            </a:r>
            <a:r>
              <a:rPr lang="en-US" dirty="0" smtClean="0">
                <a:latin typeface="Cordia New" pitchFamily="34" charset="-34"/>
                <a:cs typeface="Cordia New" pitchFamily="34" charset="-34"/>
              </a:rPr>
              <a:t> 20120501-1400-1500.rwf</a:t>
            </a:r>
            <a:endParaRPr lang="en-US" dirty="0">
              <a:latin typeface="Cordia New" pitchFamily="34" charset="-34"/>
              <a:cs typeface="Cordia New" pitchFamily="34" charset="-34"/>
            </a:endParaRPr>
          </a:p>
        </p:txBody>
      </p:sp>
      <p:sp>
        <p:nvSpPr>
          <p:cNvPr id="4" name="Slide Number Placeholder 3"/>
          <p:cNvSpPr>
            <a:spLocks noGrp="1"/>
          </p:cNvSpPr>
          <p:nvPr>
            <p:ph type="sldNum" sz="quarter" idx="12"/>
          </p:nvPr>
        </p:nvSpPr>
        <p:spPr/>
        <p:txBody>
          <a:bodyPr/>
          <a:lstStyle/>
          <a:p>
            <a:fld id="{532C47AA-A02F-47C8-A6EF-625EFE8A0434}" type="slidenum">
              <a:rPr lang="en-US" smtClean="0"/>
              <a:t>47</a:t>
            </a:fld>
            <a:endParaRPr lang="en-US"/>
          </a:p>
        </p:txBody>
      </p:sp>
    </p:spTree>
    <p:extLst>
      <p:ext uri="{BB962C8B-B14F-4D97-AF65-F5344CB8AC3E}">
        <p14:creationId xmlns:p14="http://schemas.microsoft.com/office/powerpoint/2010/main" val="1796890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a:t>
            </a:r>
            <a:r>
              <a:rPr lang="en-US" dirty="0" err="1"/>
              <a:t>rwtotal</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Count how much traffic matched specific keys</a:t>
            </a:r>
          </a:p>
          <a:p>
            <a:r>
              <a:rPr lang="en-US" dirty="0" smtClean="0"/>
              <a:t>What layer 4 protocols (TCP, UDP, </a:t>
            </a:r>
            <a:r>
              <a:rPr lang="en-US" dirty="0" err="1" smtClean="0"/>
              <a:t>etc</a:t>
            </a:r>
            <a:r>
              <a:rPr lang="en-US" dirty="0" smtClean="0"/>
              <a:t>) are running?</a:t>
            </a:r>
          </a:p>
          <a:p>
            <a:endParaRPr lang="en-US" dirty="0" smtClean="0"/>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rwtotal</a:t>
            </a:r>
            <a:r>
              <a:rPr lang="en-US" dirty="0" smtClean="0">
                <a:latin typeface="Cordia New" pitchFamily="34" charset="-34"/>
                <a:cs typeface="Cordia New" pitchFamily="34" charset="-34"/>
              </a:rPr>
              <a:t> </a:t>
            </a:r>
            <a:r>
              <a:rPr lang="en-US" dirty="0">
                <a:latin typeface="Cordia New" pitchFamily="34" charset="-34"/>
                <a:cs typeface="Cordia New" pitchFamily="34" charset="-34"/>
              </a:rPr>
              <a:t>--proto --skip-zero </a:t>
            </a:r>
            <a:r>
              <a:rPr lang="en-US" dirty="0" smtClean="0">
                <a:latin typeface="Cordia New" pitchFamily="34" charset="-34"/>
                <a:cs typeface="Cordia New" pitchFamily="34" charset="-34"/>
              </a:rPr>
              <a:t>20120501-1400-1500.rwf</a:t>
            </a:r>
          </a:p>
          <a:p>
            <a:pPr marL="0" indent="0">
              <a:buNone/>
            </a:pPr>
            <a:endParaRPr lang="en-US" dirty="0" smtClean="0"/>
          </a:p>
          <a:p>
            <a:pPr marL="457200" indent="-457200"/>
            <a:r>
              <a:rPr lang="en-US" sz="2600" dirty="0"/>
              <a:t>Note: the above is identical to </a:t>
            </a:r>
            <a:r>
              <a:rPr lang="en-US" sz="2600" dirty="0" err="1">
                <a:latin typeface="Cordia New" pitchFamily="34" charset="-34"/>
                <a:cs typeface="Cordia New" pitchFamily="34" charset="-34"/>
              </a:rPr>
              <a:t>rwuniq</a:t>
            </a:r>
            <a:r>
              <a:rPr lang="en-US" sz="2600" dirty="0">
                <a:latin typeface="Cordia New" pitchFamily="34" charset="-34"/>
                <a:cs typeface="Cordia New" pitchFamily="34" charset="-34"/>
              </a:rPr>
              <a:t> --field=proto --values=</a:t>
            </a:r>
            <a:r>
              <a:rPr lang="en-US" sz="2600" dirty="0" err="1">
                <a:latin typeface="Cordia New" pitchFamily="34" charset="-34"/>
                <a:cs typeface="Cordia New" pitchFamily="34" charset="-34"/>
              </a:rPr>
              <a:t>records,bytes,packets</a:t>
            </a:r>
            <a:r>
              <a:rPr lang="en-US" sz="2600" dirty="0">
                <a:latin typeface="Cordia New" pitchFamily="34" charset="-34"/>
                <a:cs typeface="Cordia New" pitchFamily="34" charset="-34"/>
              </a:rPr>
              <a:t> --sort-output </a:t>
            </a:r>
            <a:r>
              <a:rPr lang="en-US" sz="2600" dirty="0" smtClean="0">
                <a:latin typeface="Cordia New" pitchFamily="34" charset="-34"/>
                <a:cs typeface="Cordia New" pitchFamily="34" charset="-34"/>
              </a:rPr>
              <a:t>20120501-1400-1500.rwf</a:t>
            </a:r>
          </a:p>
          <a:p>
            <a:pPr marL="457200" indent="-457200"/>
            <a:r>
              <a:rPr lang="en-US" sz="2600" dirty="0" err="1" smtClean="0"/>
              <a:t>rwtotal</a:t>
            </a:r>
            <a:r>
              <a:rPr lang="en-US" sz="2600" dirty="0" smtClean="0"/>
              <a:t> runs </a:t>
            </a:r>
            <a:r>
              <a:rPr lang="en-US" sz="2600" dirty="0"/>
              <a:t>faster and uses a fixed amount of memory, but has less functionality.</a:t>
            </a:r>
          </a:p>
          <a:p>
            <a:pPr marL="0" indent="0">
              <a:buNone/>
            </a:pP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48</a:t>
            </a:fld>
            <a:endParaRPr lang="en-US"/>
          </a:p>
        </p:txBody>
      </p:sp>
    </p:spTree>
    <p:extLst>
      <p:ext uri="{BB962C8B-B14F-4D97-AF65-F5344CB8AC3E}">
        <p14:creationId xmlns:p14="http://schemas.microsoft.com/office/powerpoint/2010/main" val="162659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a:t>
            </a:r>
            <a:r>
              <a:rPr lang="en-US" dirty="0" err="1"/>
              <a:t>rwuniq</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Like </a:t>
            </a:r>
            <a:r>
              <a:rPr lang="en-US" dirty="0" err="1" smtClean="0"/>
              <a:t>rwtotal</a:t>
            </a:r>
            <a:r>
              <a:rPr lang="en-US" dirty="0" smtClean="0"/>
              <a:t>, but with more key options</a:t>
            </a:r>
          </a:p>
          <a:p>
            <a:endParaRPr lang="en-US" dirty="0" smtClean="0"/>
          </a:p>
          <a:p>
            <a:r>
              <a:rPr lang="en-US" dirty="0" smtClean="0"/>
              <a:t>We want common servers and </a:t>
            </a:r>
            <a:r>
              <a:rPr lang="en-US" dirty="0" err="1" smtClean="0"/>
              <a:t>src</a:t>
            </a:r>
            <a:r>
              <a:rPr lang="en-US" dirty="0" smtClean="0"/>
              <a:t> ports with at least 50 flows. For each server/port pair display flows, total bytes and distinct dips.</a:t>
            </a:r>
          </a:p>
          <a:p>
            <a:pPr marL="109728" indent="0">
              <a:buNone/>
            </a:pPr>
            <a:endParaRPr lang="en-US" dirty="0" smtClean="0"/>
          </a:p>
          <a:p>
            <a:r>
              <a:rPr lang="en-US" dirty="0" err="1" smtClean="0">
                <a:latin typeface="Cordia New" pitchFamily="34" charset="-34"/>
                <a:cs typeface="Cordia New" pitchFamily="34" charset="-34"/>
              </a:rPr>
              <a:t>rwfilter</a:t>
            </a:r>
            <a:r>
              <a:rPr lang="en-US" dirty="0" smtClean="0">
                <a:latin typeface="Cordia New" pitchFamily="34" charset="-34"/>
                <a:cs typeface="Cordia New" pitchFamily="34" charset="-34"/>
              </a:rPr>
              <a:t> --proto=6,17 --pass=</a:t>
            </a:r>
            <a:r>
              <a:rPr lang="en-US" dirty="0" err="1" smtClean="0">
                <a:latin typeface="Cordia New" pitchFamily="34" charset="-34"/>
                <a:cs typeface="Cordia New" pitchFamily="34" charset="-34"/>
              </a:rPr>
              <a:t>stdout</a:t>
            </a:r>
            <a:r>
              <a:rPr lang="en-US" dirty="0" smtClean="0">
                <a:latin typeface="Cordia New" pitchFamily="34" charset="-34"/>
                <a:cs typeface="Cordia New" pitchFamily="34" charset="-34"/>
              </a:rPr>
              <a:t> 20120501-1400-1500.rwf | </a:t>
            </a:r>
            <a:r>
              <a:rPr lang="en-US" dirty="0" err="1" smtClean="0">
                <a:latin typeface="Cordia New" pitchFamily="34" charset="-34"/>
                <a:cs typeface="Cordia New" pitchFamily="34" charset="-34"/>
              </a:rPr>
              <a:t>rwuniq</a:t>
            </a:r>
            <a:r>
              <a:rPr lang="en-US" dirty="0" smtClean="0">
                <a:latin typeface="Cordia New" pitchFamily="34" charset="-34"/>
                <a:cs typeface="Cordia New" pitchFamily="34" charset="-34"/>
              </a:rPr>
              <a:t> --field=</a:t>
            </a:r>
            <a:r>
              <a:rPr lang="en-US" dirty="0" err="1" smtClean="0">
                <a:latin typeface="Cordia New" pitchFamily="34" charset="-34"/>
                <a:cs typeface="Cordia New" pitchFamily="34" charset="-34"/>
              </a:rPr>
              <a:t>sip,sport</a:t>
            </a:r>
            <a:r>
              <a:rPr lang="en-US" dirty="0" smtClean="0">
                <a:latin typeface="Cordia New" pitchFamily="34" charset="-34"/>
                <a:cs typeface="Cordia New" pitchFamily="34" charset="-34"/>
              </a:rPr>
              <a:t> --flows=50 --bytes --values=dip-distinct | sort -nr -k 3,3 -t '|' | head</a:t>
            </a:r>
            <a:endParaRPr lang="en-US" dirty="0">
              <a:latin typeface="Cordia New" pitchFamily="34" charset="-34"/>
              <a:cs typeface="Cordia New" pitchFamily="34" charset="-34"/>
            </a:endParaRPr>
          </a:p>
        </p:txBody>
      </p:sp>
      <p:sp>
        <p:nvSpPr>
          <p:cNvPr id="4" name="Slide Number Placeholder 3"/>
          <p:cNvSpPr>
            <a:spLocks noGrp="1"/>
          </p:cNvSpPr>
          <p:nvPr>
            <p:ph type="sldNum" sz="quarter" idx="12"/>
          </p:nvPr>
        </p:nvSpPr>
        <p:spPr/>
        <p:txBody>
          <a:bodyPr/>
          <a:lstStyle/>
          <a:p>
            <a:fld id="{532C47AA-A02F-47C8-A6EF-625EFE8A0434}" type="slidenum">
              <a:rPr lang="en-US" smtClean="0"/>
              <a:t>49</a:t>
            </a:fld>
            <a:endParaRPr lang="en-US"/>
          </a:p>
        </p:txBody>
      </p:sp>
    </p:spTree>
    <p:extLst>
      <p:ext uri="{BB962C8B-B14F-4D97-AF65-F5344CB8AC3E}">
        <p14:creationId xmlns:p14="http://schemas.microsoft.com/office/powerpoint/2010/main" val="3804648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2" name="Content Placeholder 1"/>
          <p:cNvSpPr>
            <a:spLocks noGrp="1"/>
          </p:cNvSpPr>
          <p:nvPr>
            <p:ph idx="1"/>
          </p:nvPr>
        </p:nvSpPr>
        <p:spPr>
          <a:xfrm>
            <a:off x="457200" y="1481328"/>
            <a:ext cx="8229600" cy="4995672"/>
          </a:xfrm>
        </p:spPr>
        <p:txBody>
          <a:bodyPr>
            <a:normAutofit fontScale="70000" lnSpcReduction="20000"/>
          </a:bodyPr>
          <a:lstStyle/>
          <a:p>
            <a:r>
              <a:rPr lang="en-US" b="1" dirty="0" smtClean="0">
                <a:effectLst>
                  <a:outerShdw blurRad="38100" dist="38100" dir="2700000" algn="tl">
                    <a:srgbClr val="000000">
                      <a:alpha val="43137"/>
                    </a:srgbClr>
                  </a:outerShdw>
                </a:effectLst>
              </a:rPr>
              <a:t>Introduction</a:t>
            </a:r>
          </a:p>
          <a:p>
            <a:pPr lvl="1"/>
            <a:r>
              <a:rPr lang="en-US" dirty="0" smtClean="0"/>
              <a:t>What is </a:t>
            </a:r>
            <a:r>
              <a:rPr lang="en-US" dirty="0" err="1"/>
              <a:t>N</a:t>
            </a:r>
            <a:r>
              <a:rPr lang="en-US" dirty="0" err="1" smtClean="0"/>
              <a:t>etflow</a:t>
            </a:r>
            <a:r>
              <a:rPr lang="en-US" dirty="0" smtClean="0"/>
              <a:t>?</a:t>
            </a:r>
          </a:p>
          <a:p>
            <a:pPr lvl="1"/>
            <a:r>
              <a:rPr lang="en-US" dirty="0" smtClean="0"/>
              <a:t>Sensor Location</a:t>
            </a:r>
          </a:p>
          <a:p>
            <a:pPr lvl="1"/>
            <a:r>
              <a:rPr lang="en-US" dirty="0" smtClean="0"/>
              <a:t>Sampling</a:t>
            </a:r>
          </a:p>
          <a:p>
            <a:r>
              <a:rPr lang="en-US" dirty="0" smtClean="0"/>
              <a:t>Tools</a:t>
            </a:r>
          </a:p>
          <a:p>
            <a:pPr lvl="1"/>
            <a:r>
              <a:rPr lang="en-US" dirty="0" smtClean="0"/>
              <a:t>YAF</a:t>
            </a:r>
          </a:p>
          <a:p>
            <a:pPr lvl="1"/>
            <a:r>
              <a:rPr lang="en-US" dirty="0" err="1" smtClean="0"/>
              <a:t>SiLK</a:t>
            </a:r>
            <a:endParaRPr lang="en-US" dirty="0" smtClean="0"/>
          </a:p>
          <a:p>
            <a:pPr lvl="1"/>
            <a:r>
              <a:rPr lang="en-US" dirty="0" err="1" smtClean="0"/>
              <a:t>iSiLK</a:t>
            </a:r>
            <a:endParaRPr lang="en-US" dirty="0" smtClean="0"/>
          </a:p>
          <a:p>
            <a:pPr lvl="1"/>
            <a:r>
              <a:rPr lang="en-US" dirty="0" smtClean="0"/>
              <a:t>Argus</a:t>
            </a:r>
          </a:p>
          <a:p>
            <a:pPr lvl="1"/>
            <a:r>
              <a:rPr lang="en-US" dirty="0" smtClean="0"/>
              <a:t>Bro</a:t>
            </a:r>
          </a:p>
          <a:p>
            <a:r>
              <a:rPr lang="en-US" dirty="0" smtClean="0"/>
              <a:t>Analytics</a:t>
            </a:r>
          </a:p>
          <a:p>
            <a:pPr lvl="1"/>
            <a:r>
              <a:rPr lang="en-US" dirty="0" smtClean="0"/>
              <a:t>Situational Awareness Analytics</a:t>
            </a:r>
          </a:p>
          <a:p>
            <a:pPr lvl="1"/>
            <a:r>
              <a:rPr lang="en-US" dirty="0" smtClean="0"/>
              <a:t>Hunting Analytics</a:t>
            </a:r>
          </a:p>
          <a:p>
            <a:pPr lvl="1"/>
            <a:r>
              <a:rPr lang="en-US" dirty="0" smtClean="0"/>
              <a:t>Data Fusion Analytics</a:t>
            </a:r>
          </a:p>
          <a:p>
            <a:r>
              <a:rPr lang="en-US" dirty="0" smtClean="0"/>
              <a:t>Wrap Up</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5</a:t>
            </a:fld>
            <a:endParaRPr lang="en-US"/>
          </a:p>
        </p:txBody>
      </p:sp>
    </p:spTree>
    <p:extLst>
      <p:ext uri="{BB962C8B-B14F-4D97-AF65-F5344CB8AC3E}">
        <p14:creationId xmlns:p14="http://schemas.microsoft.com/office/powerpoint/2010/main" val="3983294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a:t>
            </a:r>
            <a:r>
              <a:rPr lang="en-US" dirty="0" err="1"/>
              <a:t>rwstats</a:t>
            </a:r>
            <a:endParaRPr lang="en-US" dirty="0"/>
          </a:p>
        </p:txBody>
      </p:sp>
      <p:sp>
        <p:nvSpPr>
          <p:cNvPr id="3" name="Content Placeholder 2"/>
          <p:cNvSpPr>
            <a:spLocks noGrp="1"/>
          </p:cNvSpPr>
          <p:nvPr>
            <p:ph idx="1"/>
          </p:nvPr>
        </p:nvSpPr>
        <p:spPr/>
        <p:txBody>
          <a:bodyPr/>
          <a:lstStyle/>
          <a:p>
            <a:r>
              <a:rPr lang="en-US" dirty="0" smtClean="0"/>
              <a:t>Generate top-N/bottom-N lists or overall stats</a:t>
            </a:r>
          </a:p>
          <a:p>
            <a:endParaRPr lang="en-US" dirty="0" smtClean="0"/>
          </a:p>
          <a:p>
            <a:r>
              <a:rPr lang="en-US" dirty="0"/>
              <a:t>What does the distribution of bytes, packets and bytes/packet look like</a:t>
            </a:r>
            <a:r>
              <a:rPr lang="en-US" dirty="0" smtClean="0"/>
              <a:t>?</a:t>
            </a:r>
          </a:p>
          <a:p>
            <a:pPr marL="109728" indent="0">
              <a:buNone/>
            </a:pPr>
            <a:endParaRPr lang="en-US" dirty="0"/>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rwstats</a:t>
            </a:r>
            <a:r>
              <a:rPr lang="en-US" dirty="0" smtClean="0">
                <a:latin typeface="Cordia New" pitchFamily="34" charset="-34"/>
                <a:cs typeface="Cordia New" pitchFamily="34" charset="-34"/>
              </a:rPr>
              <a:t> </a:t>
            </a:r>
            <a:r>
              <a:rPr lang="en-US" dirty="0">
                <a:latin typeface="Cordia New" pitchFamily="34" charset="-34"/>
                <a:cs typeface="Cordia New" pitchFamily="34" charset="-34"/>
              </a:rPr>
              <a:t>--overall-stats </a:t>
            </a:r>
            <a:r>
              <a:rPr lang="en-US" dirty="0" smtClean="0">
                <a:latin typeface="Cordia New" pitchFamily="34" charset="-34"/>
                <a:cs typeface="Cordia New" pitchFamily="34" charset="-34"/>
              </a:rPr>
              <a:t>20120501-1400-1500.rwf</a:t>
            </a:r>
          </a:p>
        </p:txBody>
      </p:sp>
      <p:sp>
        <p:nvSpPr>
          <p:cNvPr id="4" name="Slide Number Placeholder 3"/>
          <p:cNvSpPr>
            <a:spLocks noGrp="1"/>
          </p:cNvSpPr>
          <p:nvPr>
            <p:ph type="sldNum" sz="quarter" idx="12"/>
          </p:nvPr>
        </p:nvSpPr>
        <p:spPr/>
        <p:txBody>
          <a:bodyPr/>
          <a:lstStyle/>
          <a:p>
            <a:fld id="{532C47AA-A02F-47C8-A6EF-625EFE8A0434}" type="slidenum">
              <a:rPr lang="en-US" smtClean="0"/>
              <a:t>50</a:t>
            </a:fld>
            <a:endParaRPr lang="en-US"/>
          </a:p>
        </p:txBody>
      </p:sp>
    </p:spTree>
    <p:extLst>
      <p:ext uri="{BB962C8B-B14F-4D97-AF65-F5344CB8AC3E}">
        <p14:creationId xmlns:p14="http://schemas.microsoft.com/office/powerpoint/2010/main" val="84202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SiLK</a:t>
            </a:r>
            <a:r>
              <a:rPr lang="en-US" dirty="0"/>
              <a:t> Commands: </a:t>
            </a:r>
            <a:r>
              <a:rPr lang="en-US" dirty="0" err="1"/>
              <a:t>rwstats</a:t>
            </a:r>
            <a:r>
              <a:rPr lang="en-US" dirty="0"/>
              <a:t> </a:t>
            </a:r>
            <a:r>
              <a:rPr lang="en-US" dirty="0" smtClean="0"/>
              <a:t>(cont’d)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How about the 10 top destination ports?</a:t>
            </a:r>
          </a:p>
          <a:p>
            <a:pPr marL="0" indent="0">
              <a:buNone/>
            </a:pPr>
            <a:r>
              <a:rPr lang="en-US" dirty="0" err="1" smtClean="0">
                <a:latin typeface="Cordia New" pitchFamily="34" charset="-34"/>
                <a:cs typeface="Cordia New" pitchFamily="34" charset="-34"/>
              </a:rPr>
              <a:t>rwstats</a:t>
            </a:r>
            <a:r>
              <a:rPr lang="en-US" dirty="0" smtClean="0">
                <a:latin typeface="Cordia New" pitchFamily="34" charset="-34"/>
                <a:cs typeface="Cordia New" pitchFamily="34" charset="-34"/>
              </a:rPr>
              <a:t> --fields=</a:t>
            </a:r>
            <a:r>
              <a:rPr lang="en-US" dirty="0" err="1" smtClean="0">
                <a:latin typeface="Cordia New" pitchFamily="34" charset="-34"/>
                <a:cs typeface="Cordia New" pitchFamily="34" charset="-34"/>
              </a:rPr>
              <a:t>dport</a:t>
            </a:r>
            <a:r>
              <a:rPr lang="en-US" dirty="0" smtClean="0">
                <a:latin typeface="Cordia New" pitchFamily="34" charset="-34"/>
                <a:cs typeface="Cordia New" pitchFamily="34" charset="-34"/>
              </a:rPr>
              <a:t> --count=10 20120501-1400-1500.rwf</a:t>
            </a:r>
          </a:p>
          <a:p>
            <a:pPr marL="0" indent="0">
              <a:buNone/>
            </a:pPr>
            <a:endParaRPr lang="en-US" dirty="0" smtClean="0"/>
          </a:p>
          <a:p>
            <a:r>
              <a:rPr lang="en-US" dirty="0" smtClean="0"/>
              <a:t>And the top 10 source ports?</a:t>
            </a:r>
          </a:p>
          <a:p>
            <a:pPr marL="0" indent="0">
              <a:buNone/>
            </a:pPr>
            <a:r>
              <a:rPr lang="en-US" dirty="0" err="1" smtClean="0">
                <a:latin typeface="Cordia New" pitchFamily="34" charset="-34"/>
                <a:cs typeface="Cordia New" pitchFamily="34" charset="-34"/>
              </a:rPr>
              <a:t>rwstats</a:t>
            </a:r>
            <a:r>
              <a:rPr lang="en-US" dirty="0" smtClean="0">
                <a:latin typeface="Cordia New" pitchFamily="34" charset="-34"/>
                <a:cs typeface="Cordia New" pitchFamily="34" charset="-34"/>
              </a:rPr>
              <a:t> </a:t>
            </a:r>
            <a:r>
              <a:rPr lang="en-US" dirty="0">
                <a:latin typeface="Cordia New" pitchFamily="34" charset="-34"/>
                <a:cs typeface="Cordia New" pitchFamily="34" charset="-34"/>
              </a:rPr>
              <a:t>--fields=sport --count=10 </a:t>
            </a:r>
            <a:r>
              <a:rPr lang="en-US" dirty="0" smtClean="0">
                <a:latin typeface="Cordia New" pitchFamily="34" charset="-34"/>
                <a:cs typeface="Cordia New" pitchFamily="34" charset="-34"/>
              </a:rPr>
              <a:t>20120501-1400-1500.rwf</a:t>
            </a:r>
          </a:p>
          <a:p>
            <a:pPr marL="0" indent="0">
              <a:buNone/>
            </a:pPr>
            <a:endParaRPr lang="en-US" dirty="0" smtClean="0"/>
          </a:p>
          <a:p>
            <a:r>
              <a:rPr lang="en-US" dirty="0" smtClean="0"/>
              <a:t>We can also use percentage based cutoffs</a:t>
            </a:r>
          </a:p>
          <a:p>
            <a:pPr marL="0" indent="0">
              <a:buNone/>
            </a:pPr>
            <a:r>
              <a:rPr lang="en-US" dirty="0" err="1">
                <a:latin typeface="Cordia New" pitchFamily="34" charset="-34"/>
                <a:cs typeface="Cordia New" pitchFamily="34" charset="-34"/>
              </a:rPr>
              <a:t>rwstats</a:t>
            </a:r>
            <a:r>
              <a:rPr lang="en-US" dirty="0">
                <a:latin typeface="Cordia New" pitchFamily="34" charset="-34"/>
                <a:cs typeface="Cordia New" pitchFamily="34" charset="-34"/>
              </a:rPr>
              <a:t> --fields=</a:t>
            </a:r>
            <a:r>
              <a:rPr lang="en-US" dirty="0" err="1">
                <a:latin typeface="Cordia New" pitchFamily="34" charset="-34"/>
                <a:cs typeface="Cordia New" pitchFamily="34" charset="-34"/>
              </a:rPr>
              <a:t>dport</a:t>
            </a:r>
            <a:r>
              <a:rPr lang="en-US" dirty="0">
                <a:latin typeface="Cordia New" pitchFamily="34" charset="-34"/>
                <a:cs typeface="Cordia New" pitchFamily="34" charset="-34"/>
              </a:rPr>
              <a:t> --percentage=1 20120501-1400-1500.rwf</a:t>
            </a:r>
          </a:p>
        </p:txBody>
      </p:sp>
      <p:sp>
        <p:nvSpPr>
          <p:cNvPr id="4" name="Slide Number Placeholder 3"/>
          <p:cNvSpPr>
            <a:spLocks noGrp="1"/>
          </p:cNvSpPr>
          <p:nvPr>
            <p:ph type="sldNum" sz="quarter" idx="12"/>
          </p:nvPr>
        </p:nvSpPr>
        <p:spPr/>
        <p:txBody>
          <a:bodyPr/>
          <a:lstStyle/>
          <a:p>
            <a:fld id="{532C47AA-A02F-47C8-A6EF-625EFE8A0434}" type="slidenum">
              <a:rPr lang="en-US" smtClean="0"/>
              <a:t>51</a:t>
            </a:fld>
            <a:endParaRPr lang="en-US"/>
          </a:p>
        </p:txBody>
      </p:sp>
    </p:spTree>
    <p:extLst>
      <p:ext uri="{BB962C8B-B14F-4D97-AF65-F5344CB8AC3E}">
        <p14:creationId xmlns:p14="http://schemas.microsoft.com/office/powerpoint/2010/main" val="790482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a:t>
            </a:r>
            <a:r>
              <a:rPr lang="en-US" dirty="0" err="1"/>
              <a:t>rwcount</a:t>
            </a:r>
            <a:endParaRPr lang="en-US" dirty="0"/>
          </a:p>
        </p:txBody>
      </p:sp>
      <p:sp>
        <p:nvSpPr>
          <p:cNvPr id="3" name="Content Placeholder 2"/>
          <p:cNvSpPr>
            <a:spLocks noGrp="1"/>
          </p:cNvSpPr>
          <p:nvPr>
            <p:ph idx="1"/>
          </p:nvPr>
        </p:nvSpPr>
        <p:spPr/>
        <p:txBody>
          <a:bodyPr/>
          <a:lstStyle/>
          <a:p>
            <a:r>
              <a:rPr lang="en-US" dirty="0" smtClean="0"/>
              <a:t>Examine traffic binned over time</a:t>
            </a:r>
          </a:p>
          <a:p>
            <a:pPr marL="109728" indent="0">
              <a:buNone/>
            </a:pPr>
            <a:endParaRPr lang="en-US" dirty="0" smtClean="0"/>
          </a:p>
          <a:p>
            <a:r>
              <a:rPr lang="en-US" dirty="0" smtClean="0"/>
              <a:t>Let’s chop our hour into </a:t>
            </a:r>
            <a:r>
              <a:rPr lang="en-US" dirty="0"/>
              <a:t>five minute </a:t>
            </a:r>
            <a:r>
              <a:rPr lang="en-US" dirty="0" smtClean="0"/>
              <a:t>intervals</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rwcount</a:t>
            </a:r>
            <a:r>
              <a:rPr lang="en-US" dirty="0" smtClean="0">
                <a:latin typeface="Cordia New" pitchFamily="34" charset="-34"/>
                <a:cs typeface="Cordia New" pitchFamily="34" charset="-34"/>
              </a:rPr>
              <a:t> </a:t>
            </a:r>
            <a:r>
              <a:rPr lang="en-US" dirty="0">
                <a:latin typeface="Cordia New" pitchFamily="34" charset="-34"/>
                <a:cs typeface="Cordia New" pitchFamily="34" charset="-34"/>
              </a:rPr>
              <a:t>--bin-size=300 20120501-1400-1500.rwf</a:t>
            </a:r>
          </a:p>
        </p:txBody>
      </p:sp>
      <p:sp>
        <p:nvSpPr>
          <p:cNvPr id="4" name="Slide Number Placeholder 3"/>
          <p:cNvSpPr>
            <a:spLocks noGrp="1"/>
          </p:cNvSpPr>
          <p:nvPr>
            <p:ph type="sldNum" sz="quarter" idx="12"/>
          </p:nvPr>
        </p:nvSpPr>
        <p:spPr/>
        <p:txBody>
          <a:bodyPr/>
          <a:lstStyle/>
          <a:p>
            <a:fld id="{532C47AA-A02F-47C8-A6EF-625EFE8A0434}" type="slidenum">
              <a:rPr lang="en-US" smtClean="0"/>
              <a:t>52</a:t>
            </a:fld>
            <a:endParaRPr lang="en-US"/>
          </a:p>
        </p:txBody>
      </p:sp>
    </p:spTree>
    <p:extLst>
      <p:ext uri="{BB962C8B-B14F-4D97-AF65-F5344CB8AC3E}">
        <p14:creationId xmlns:p14="http://schemas.microsoft.com/office/powerpoint/2010/main" val="220663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SiLK</a:t>
            </a:r>
            <a:r>
              <a:rPr lang="en-US" dirty="0"/>
              <a:t> Commands: </a:t>
            </a:r>
            <a:r>
              <a:rPr lang="en-US" dirty="0" err="1"/>
              <a:t>rwcount</a:t>
            </a:r>
            <a:r>
              <a:rPr lang="en-US" dirty="0"/>
              <a:t> </a:t>
            </a:r>
            <a:r>
              <a:rPr lang="en-US" dirty="0" smtClean="0"/>
              <a:t>(cont’d)</a:t>
            </a:r>
            <a:endParaRPr lang="en-US" dirty="0"/>
          </a:p>
        </p:txBody>
      </p:sp>
      <p:sp>
        <p:nvSpPr>
          <p:cNvPr id="3" name="Content Placeholder 2"/>
          <p:cNvSpPr>
            <a:spLocks noGrp="1"/>
          </p:cNvSpPr>
          <p:nvPr>
            <p:ph idx="1"/>
          </p:nvPr>
        </p:nvSpPr>
        <p:spPr>
          <a:xfrm>
            <a:off x="457200" y="1600200"/>
            <a:ext cx="8229600" cy="4419600"/>
          </a:xfrm>
        </p:spPr>
        <p:txBody>
          <a:bodyPr>
            <a:normAutofit fontScale="85000" lnSpcReduction="20000"/>
          </a:bodyPr>
          <a:lstStyle/>
          <a:p>
            <a:r>
              <a:rPr lang="en-US" dirty="0" smtClean="0"/>
              <a:t>Why are there bins after 15:00 if the traffic is from 14:00-15:00?</a:t>
            </a:r>
          </a:p>
          <a:p>
            <a:r>
              <a:rPr lang="en-US" dirty="0" smtClean="0"/>
              <a:t>How does this output differ?</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rwcount</a:t>
            </a:r>
            <a:r>
              <a:rPr lang="en-US" dirty="0" smtClean="0">
                <a:latin typeface="Cordia New" pitchFamily="34" charset="-34"/>
                <a:cs typeface="Cordia New" pitchFamily="34" charset="-34"/>
              </a:rPr>
              <a:t> </a:t>
            </a:r>
            <a:r>
              <a:rPr lang="en-US" dirty="0">
                <a:latin typeface="Cordia New" pitchFamily="34" charset="-34"/>
                <a:cs typeface="Cordia New" pitchFamily="34" charset="-34"/>
              </a:rPr>
              <a:t>--bin-size=300 --load-scheme=1 </a:t>
            </a:r>
            <a:r>
              <a:rPr lang="en-US" dirty="0" smtClean="0">
                <a:latin typeface="Cordia New" pitchFamily="34" charset="-34"/>
                <a:cs typeface="Cordia New" pitchFamily="34" charset="-34"/>
              </a:rPr>
              <a:t>20120501-1400-	1500.rwf</a:t>
            </a:r>
          </a:p>
          <a:p>
            <a:pPr marL="0" indent="0">
              <a:buNone/>
            </a:pPr>
            <a:endParaRPr lang="en-US" dirty="0" smtClean="0"/>
          </a:p>
          <a:p>
            <a:r>
              <a:rPr lang="en-US" dirty="0" smtClean="0"/>
              <a:t>The above is nearly identical to</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rwstats</a:t>
            </a:r>
            <a:r>
              <a:rPr lang="en-US" dirty="0" smtClean="0">
                <a:latin typeface="Cordia New" pitchFamily="34" charset="-34"/>
                <a:cs typeface="Cordia New" pitchFamily="34" charset="-34"/>
              </a:rPr>
              <a:t> </a:t>
            </a:r>
            <a:r>
              <a:rPr lang="en-US" dirty="0">
                <a:latin typeface="Cordia New" pitchFamily="34" charset="-34"/>
                <a:cs typeface="Cordia New" pitchFamily="34" charset="-34"/>
              </a:rPr>
              <a:t>--fields=</a:t>
            </a:r>
            <a:r>
              <a:rPr lang="en-US" dirty="0" err="1">
                <a:latin typeface="Cordia New" pitchFamily="34" charset="-34"/>
                <a:cs typeface="Cordia New" pitchFamily="34" charset="-34"/>
              </a:rPr>
              <a:t>stime</a:t>
            </a:r>
            <a:r>
              <a:rPr lang="en-US" dirty="0">
                <a:latin typeface="Cordia New" pitchFamily="34" charset="-34"/>
                <a:cs typeface="Cordia New" pitchFamily="34" charset="-34"/>
              </a:rPr>
              <a:t> </a:t>
            </a:r>
            <a:r>
              <a:rPr lang="en-US" dirty="0" smtClean="0">
                <a:latin typeface="Cordia New" pitchFamily="34" charset="-34"/>
                <a:cs typeface="Cordia New" pitchFamily="34" charset="-34"/>
              </a:rPr>
              <a:t>--values=</a:t>
            </a:r>
            <a:r>
              <a:rPr lang="en-US" dirty="0" err="1" smtClean="0">
                <a:latin typeface="Cordia New" pitchFamily="34" charset="-34"/>
                <a:cs typeface="Cordia New" pitchFamily="34" charset="-34"/>
              </a:rPr>
              <a:t>records,bytes,packets</a:t>
            </a:r>
            <a:r>
              <a:rPr lang="en-US" dirty="0" smtClean="0">
                <a:latin typeface="Cordia New" pitchFamily="34" charset="-34"/>
                <a:cs typeface="Cordia New" pitchFamily="34" charset="-34"/>
              </a:rPr>
              <a:t> </a:t>
            </a:r>
            <a:r>
              <a:rPr lang="en-US" dirty="0">
                <a:latin typeface="Cordia New" pitchFamily="34" charset="-34"/>
                <a:cs typeface="Cordia New" pitchFamily="34" charset="-34"/>
              </a:rPr>
              <a:t>--</a:t>
            </a:r>
            <a:r>
              <a:rPr lang="en-US" dirty="0" smtClean="0">
                <a:latin typeface="Cordia New" pitchFamily="34" charset="-34"/>
                <a:cs typeface="Cordia New" pitchFamily="34" charset="-34"/>
              </a:rPr>
              <a:t>bin-	time=300 </a:t>
            </a:r>
            <a:r>
              <a:rPr lang="en-US" dirty="0">
                <a:latin typeface="Cordia New" pitchFamily="34" charset="-34"/>
                <a:cs typeface="Cordia New" pitchFamily="34" charset="-34"/>
              </a:rPr>
              <a:t>--percentage=1 20120501-1400-1500.rwf | tail -n +4 | </a:t>
            </a:r>
            <a:r>
              <a:rPr lang="en-US" dirty="0" smtClean="0">
                <a:latin typeface="Cordia New" pitchFamily="34" charset="-34"/>
                <a:cs typeface="Cordia New" pitchFamily="34" charset="-34"/>
              </a:rPr>
              <a:t>	sort </a:t>
            </a:r>
            <a:r>
              <a:rPr lang="en-US" dirty="0">
                <a:latin typeface="Cordia New" pitchFamily="34" charset="-34"/>
                <a:cs typeface="Cordia New" pitchFamily="34" charset="-34"/>
              </a:rPr>
              <a:t>-t '|'</a:t>
            </a:r>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53</a:t>
            </a:fld>
            <a:endParaRPr lang="en-US"/>
          </a:p>
        </p:txBody>
      </p:sp>
    </p:spTree>
    <p:extLst>
      <p:ext uri="{BB962C8B-B14F-4D97-AF65-F5344CB8AC3E}">
        <p14:creationId xmlns:p14="http://schemas.microsoft.com/office/powerpoint/2010/main" val="2505379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a:t>
            </a:r>
            <a:r>
              <a:rPr lang="en-US" dirty="0" err="1"/>
              <a:t>rwfilter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Swiss-army knife for filtering flows</a:t>
            </a:r>
          </a:p>
          <a:p>
            <a:endParaRPr lang="en-US" dirty="0" smtClean="0"/>
          </a:p>
          <a:p>
            <a:r>
              <a:rPr lang="en-US" dirty="0" smtClean="0"/>
              <a:t>There are switches for every flow attribute</a:t>
            </a:r>
          </a:p>
          <a:p>
            <a:pPr marL="109728" indent="0">
              <a:buNone/>
            </a:pPr>
            <a:endParaRPr lang="en-US" dirty="0" smtClean="0"/>
          </a:p>
          <a:p>
            <a:r>
              <a:rPr lang="en-US" dirty="0"/>
              <a:t>Let’s see </a:t>
            </a:r>
            <a:r>
              <a:rPr lang="en-US" dirty="0" smtClean="0"/>
              <a:t>what </a:t>
            </a:r>
            <a:r>
              <a:rPr lang="en-US" dirty="0"/>
              <a:t>our top webservers </a:t>
            </a:r>
            <a:r>
              <a:rPr lang="en-US" dirty="0" smtClean="0"/>
              <a:t>are located</a:t>
            </a:r>
            <a:endParaRPr lang="en-US" dirty="0"/>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rwfilter</a:t>
            </a:r>
            <a:r>
              <a:rPr lang="en-US" dirty="0" smtClean="0">
                <a:latin typeface="Cordia New" pitchFamily="34" charset="-34"/>
                <a:cs typeface="Cordia New" pitchFamily="34" charset="-34"/>
              </a:rPr>
              <a:t> </a:t>
            </a:r>
            <a:r>
              <a:rPr lang="en-US" dirty="0">
                <a:latin typeface="Cordia New" pitchFamily="34" charset="-34"/>
                <a:cs typeface="Cordia New" pitchFamily="34" charset="-34"/>
              </a:rPr>
              <a:t>20120501-1400-1500.rwf --sport=80,443,8080 </a:t>
            </a:r>
            <a:r>
              <a:rPr lang="en-US" dirty="0" smtClean="0">
                <a:latin typeface="Cordia New" pitchFamily="34" charset="-34"/>
                <a:cs typeface="Cordia New" pitchFamily="34" charset="-34"/>
              </a:rPr>
              <a:t>--	protocol=6 </a:t>
            </a:r>
            <a:r>
              <a:rPr lang="en-US" dirty="0">
                <a:latin typeface="Cordia New" pitchFamily="34" charset="-34"/>
                <a:cs typeface="Cordia New" pitchFamily="34" charset="-34"/>
              </a:rPr>
              <a:t>--packets=4- --</a:t>
            </a:r>
            <a:r>
              <a:rPr lang="en-US" dirty="0" err="1">
                <a:latin typeface="Cordia New" pitchFamily="34" charset="-34"/>
                <a:cs typeface="Cordia New" pitchFamily="34" charset="-34"/>
              </a:rPr>
              <a:t>ack</a:t>
            </a:r>
            <a:r>
              <a:rPr lang="en-US" dirty="0">
                <a:latin typeface="Cordia New" pitchFamily="34" charset="-34"/>
                <a:cs typeface="Cordia New" pitchFamily="34" charset="-34"/>
              </a:rPr>
              <a:t>-flag=1 --pass=</a:t>
            </a:r>
            <a:r>
              <a:rPr lang="en-US" dirty="0" err="1">
                <a:latin typeface="Cordia New" pitchFamily="34" charset="-34"/>
                <a:cs typeface="Cordia New" pitchFamily="34" charset="-34"/>
              </a:rPr>
              <a:t>stdout</a:t>
            </a:r>
            <a:r>
              <a:rPr lang="en-US" dirty="0">
                <a:latin typeface="Cordia New" pitchFamily="34" charset="-34"/>
                <a:cs typeface="Cordia New" pitchFamily="34" charset="-34"/>
              </a:rPr>
              <a:t> | </a:t>
            </a: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rwstats</a:t>
            </a:r>
            <a:r>
              <a:rPr lang="en-US" dirty="0" smtClean="0">
                <a:latin typeface="Cordia New" pitchFamily="34" charset="-34"/>
                <a:cs typeface="Cordia New" pitchFamily="34" charset="-34"/>
              </a:rPr>
              <a:t> </a:t>
            </a:r>
            <a:r>
              <a:rPr lang="en-US" dirty="0">
                <a:latin typeface="Cordia New" pitchFamily="34" charset="-34"/>
                <a:cs typeface="Cordia New" pitchFamily="34" charset="-34"/>
              </a:rPr>
              <a:t>--fields=sip --percentage=1 --bytes</a:t>
            </a:r>
          </a:p>
          <a:p>
            <a:endParaRPr lang="en-US" dirty="0"/>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54</a:t>
            </a:fld>
            <a:endParaRPr lang="en-US"/>
          </a:p>
        </p:txBody>
      </p:sp>
    </p:spTree>
    <p:extLst>
      <p:ext uri="{BB962C8B-B14F-4D97-AF65-F5344CB8AC3E}">
        <p14:creationId xmlns:p14="http://schemas.microsoft.com/office/powerpoint/2010/main" val="1393711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a:t>
            </a:r>
            <a:r>
              <a:rPr lang="en-US" dirty="0" err="1"/>
              <a:t>rwscan</a:t>
            </a:r>
            <a:endParaRPr lang="en-US" dirty="0"/>
          </a:p>
        </p:txBody>
      </p:sp>
      <p:sp>
        <p:nvSpPr>
          <p:cNvPr id="3" name="Content Placeholder 2"/>
          <p:cNvSpPr>
            <a:spLocks noGrp="1"/>
          </p:cNvSpPr>
          <p:nvPr>
            <p:ph idx="1"/>
          </p:nvPr>
        </p:nvSpPr>
        <p:spPr/>
        <p:txBody>
          <a:bodyPr/>
          <a:lstStyle/>
          <a:p>
            <a:r>
              <a:rPr lang="en-US" dirty="0" smtClean="0"/>
              <a:t>Employs two algorithms to detect scans</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rwsort</a:t>
            </a:r>
            <a:r>
              <a:rPr lang="en-US" dirty="0" smtClean="0">
                <a:latin typeface="Cordia New" pitchFamily="34" charset="-34"/>
                <a:cs typeface="Cordia New" pitchFamily="34" charset="-34"/>
              </a:rPr>
              <a:t> </a:t>
            </a:r>
            <a:r>
              <a:rPr lang="en-US" dirty="0">
                <a:latin typeface="Cordia New" pitchFamily="34" charset="-34"/>
                <a:cs typeface="Cordia New" pitchFamily="34" charset="-34"/>
              </a:rPr>
              <a:t>--fields=</a:t>
            </a:r>
            <a:r>
              <a:rPr lang="en-US" dirty="0" err="1">
                <a:latin typeface="Cordia New" pitchFamily="34" charset="-34"/>
                <a:cs typeface="Cordia New" pitchFamily="34" charset="-34"/>
              </a:rPr>
              <a:t>sip,proto,dip</a:t>
            </a:r>
            <a:r>
              <a:rPr lang="en-US" dirty="0">
                <a:latin typeface="Cordia New" pitchFamily="34" charset="-34"/>
                <a:cs typeface="Cordia New" pitchFamily="34" charset="-34"/>
              </a:rPr>
              <a:t> 20120501-1400-1500.rwf| </a:t>
            </a: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rwscan</a:t>
            </a:r>
            <a:r>
              <a:rPr lang="en-US" dirty="0" smtClean="0">
                <a:latin typeface="Cordia New" pitchFamily="34" charset="-34"/>
                <a:cs typeface="Cordia New" pitchFamily="34" charset="-34"/>
              </a:rPr>
              <a:t> </a:t>
            </a:r>
            <a:r>
              <a:rPr lang="en-US" dirty="0">
                <a:latin typeface="Cordia New" pitchFamily="34" charset="-34"/>
                <a:cs typeface="Cordia New" pitchFamily="34" charset="-34"/>
              </a:rPr>
              <a:t>--</a:t>
            </a:r>
            <a:r>
              <a:rPr lang="en-US" dirty="0" smtClean="0">
                <a:latin typeface="Cordia New" pitchFamily="34" charset="-34"/>
                <a:cs typeface="Cordia New" pitchFamily="34" charset="-34"/>
              </a:rPr>
              <a:t>scan-model=2</a:t>
            </a:r>
          </a:p>
          <a:p>
            <a:pPr marL="0" indent="0">
              <a:buNone/>
            </a:pPr>
            <a:endParaRPr lang="en-US" dirty="0"/>
          </a:p>
          <a:p>
            <a:r>
              <a:rPr lang="en-US" dirty="0" smtClean="0"/>
              <a:t>The other scan model doesn’t work well for this particular data</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55</a:t>
            </a:fld>
            <a:endParaRPr lang="en-US"/>
          </a:p>
        </p:txBody>
      </p:sp>
    </p:spTree>
    <p:extLst>
      <p:ext uri="{BB962C8B-B14F-4D97-AF65-F5344CB8AC3E}">
        <p14:creationId xmlns:p14="http://schemas.microsoft.com/office/powerpoint/2010/main" val="198931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ways to look for scanning</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rwfilter</a:t>
            </a:r>
            <a:r>
              <a:rPr lang="en-US" dirty="0" smtClean="0">
                <a:latin typeface="Cordia New" pitchFamily="34" charset="-34"/>
                <a:cs typeface="Cordia New" pitchFamily="34" charset="-34"/>
              </a:rPr>
              <a:t> </a:t>
            </a:r>
            <a:r>
              <a:rPr lang="en-US" dirty="0">
                <a:latin typeface="Cordia New" pitchFamily="34" charset="-34"/>
                <a:cs typeface="Cordia New" pitchFamily="34" charset="-34"/>
              </a:rPr>
              <a:t>20120501-1400-1500.rwf --bytes=0-2048 </a:t>
            </a:r>
            <a:r>
              <a:rPr lang="en-US" dirty="0" smtClean="0">
                <a:latin typeface="Cordia New" pitchFamily="34" charset="-34"/>
                <a:cs typeface="Cordia New" pitchFamily="34" charset="-34"/>
              </a:rPr>
              <a:t>--	packets=1-3 </a:t>
            </a:r>
            <a:r>
              <a:rPr lang="en-US" dirty="0">
                <a:latin typeface="Cordia New" pitchFamily="34" charset="-34"/>
                <a:cs typeface="Cordia New" pitchFamily="34" charset="-34"/>
              </a:rPr>
              <a:t>--flags-all=/RF --pass=</a:t>
            </a:r>
            <a:r>
              <a:rPr lang="en-US" dirty="0" err="1">
                <a:latin typeface="Cordia New" pitchFamily="34" charset="-34"/>
                <a:cs typeface="Cordia New" pitchFamily="34" charset="-34"/>
              </a:rPr>
              <a:t>stdout</a:t>
            </a:r>
            <a:r>
              <a:rPr lang="en-US" dirty="0">
                <a:latin typeface="Cordia New" pitchFamily="34" charset="-34"/>
                <a:cs typeface="Cordia New" pitchFamily="34" charset="-34"/>
              </a:rPr>
              <a:t> | </a:t>
            </a:r>
            <a:r>
              <a:rPr lang="en-US" dirty="0" err="1">
                <a:latin typeface="Cordia New" pitchFamily="34" charset="-34"/>
                <a:cs typeface="Cordia New" pitchFamily="34" charset="-34"/>
              </a:rPr>
              <a:t>rwuniq</a:t>
            </a:r>
            <a:r>
              <a:rPr lang="en-US" dirty="0">
                <a:latin typeface="Cordia New" pitchFamily="34" charset="-34"/>
                <a:cs typeface="Cordia New" pitchFamily="34" charset="-34"/>
              </a:rPr>
              <a:t> </a:t>
            </a:r>
            <a:r>
              <a:rPr lang="en-US" dirty="0" smtClean="0">
                <a:latin typeface="Cordia New" pitchFamily="34" charset="-34"/>
                <a:cs typeface="Cordia New" pitchFamily="34" charset="-34"/>
              </a:rPr>
              <a:t>--	fields=sip </a:t>
            </a:r>
            <a:r>
              <a:rPr lang="en-US" dirty="0">
                <a:latin typeface="Cordia New" pitchFamily="34" charset="-34"/>
                <a:cs typeface="Cordia New" pitchFamily="34" charset="-34"/>
              </a:rPr>
              <a:t>--values=dip-</a:t>
            </a:r>
            <a:r>
              <a:rPr lang="en-US" dirty="0" err="1">
                <a:latin typeface="Cordia New" pitchFamily="34" charset="-34"/>
                <a:cs typeface="Cordia New" pitchFamily="34" charset="-34"/>
              </a:rPr>
              <a:t>distinct,records</a:t>
            </a:r>
            <a:r>
              <a:rPr lang="en-US" dirty="0">
                <a:latin typeface="Cordia New" pitchFamily="34" charset="-34"/>
                <a:cs typeface="Cordia New" pitchFamily="34" charset="-34"/>
              </a:rPr>
              <a:t> | sort -k 3,3 -n -r -t '|' </a:t>
            </a:r>
            <a:r>
              <a:rPr lang="en-US" dirty="0" smtClean="0">
                <a:latin typeface="Cordia New" pitchFamily="34" charset="-34"/>
                <a:cs typeface="Cordia New" pitchFamily="34" charset="-34"/>
              </a:rPr>
              <a:t>	| </a:t>
            </a:r>
            <a:r>
              <a:rPr lang="en-US" dirty="0">
                <a:latin typeface="Cordia New" pitchFamily="34" charset="-34"/>
                <a:cs typeface="Cordia New" pitchFamily="34" charset="-34"/>
              </a:rPr>
              <a:t>head -n </a:t>
            </a:r>
            <a:r>
              <a:rPr lang="en-US" dirty="0" smtClean="0">
                <a:latin typeface="Cordia New" pitchFamily="34" charset="-34"/>
                <a:cs typeface="Cordia New" pitchFamily="34" charset="-34"/>
              </a:rPr>
              <a:t>30</a:t>
            </a:r>
          </a:p>
          <a:p>
            <a:r>
              <a:rPr lang="en-US" dirty="0" smtClean="0"/>
              <a:t>Meaning:</a:t>
            </a:r>
          </a:p>
          <a:p>
            <a:pPr lvl="1"/>
            <a:r>
              <a:rPr lang="en-US" dirty="0" smtClean="0"/>
              <a:t>Size less than 2048 bytes</a:t>
            </a:r>
          </a:p>
          <a:p>
            <a:pPr lvl="1"/>
            <a:r>
              <a:rPr lang="en-US" dirty="0" smtClean="0"/>
              <a:t>1 to 3 packets</a:t>
            </a:r>
          </a:p>
          <a:p>
            <a:pPr lvl="1"/>
            <a:r>
              <a:rPr lang="en-US" dirty="0" smtClean="0"/>
              <a:t>No RST or FIN flags</a:t>
            </a:r>
          </a:p>
          <a:p>
            <a:pPr lvl="1"/>
            <a:r>
              <a:rPr lang="en-US" dirty="0" smtClean="0"/>
              <a:t>Per sip, |dip| and record count</a:t>
            </a:r>
            <a:endParaRPr lang="en-US" dirty="0"/>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56</a:t>
            </a:fld>
            <a:endParaRPr lang="en-US"/>
          </a:p>
        </p:txBody>
      </p:sp>
    </p:spTree>
    <p:extLst>
      <p:ext uri="{BB962C8B-B14F-4D97-AF65-F5344CB8AC3E}">
        <p14:creationId xmlns:p14="http://schemas.microsoft.com/office/powerpoint/2010/main" val="312552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IP </a:t>
            </a:r>
            <a:r>
              <a:rPr lang="en-US" dirty="0" smtClean="0"/>
              <a:t>Sets</a:t>
            </a:r>
            <a:endParaRPr lang="en-US" dirty="0"/>
          </a:p>
        </p:txBody>
      </p:sp>
      <p:sp>
        <p:nvSpPr>
          <p:cNvPr id="3" name="Content Placeholder 2"/>
          <p:cNvSpPr>
            <a:spLocks noGrp="1"/>
          </p:cNvSpPr>
          <p:nvPr>
            <p:ph idx="1"/>
          </p:nvPr>
        </p:nvSpPr>
        <p:spPr/>
        <p:txBody>
          <a:bodyPr>
            <a:normAutofit lnSpcReduction="10000"/>
          </a:bodyPr>
          <a:lstStyle/>
          <a:p>
            <a:r>
              <a:rPr lang="en-US" dirty="0" smtClean="0"/>
              <a:t>Useful for dealing with summaries of data</a:t>
            </a:r>
          </a:p>
          <a:p>
            <a:r>
              <a:rPr lang="en-US" dirty="0" smtClean="0"/>
              <a:t>Describe collections of arbitrary IP addresses</a:t>
            </a:r>
          </a:p>
          <a:p>
            <a:r>
              <a:rPr lang="en-US" dirty="0" smtClean="0"/>
              <a:t>Set operations are supported by </a:t>
            </a:r>
            <a:r>
              <a:rPr lang="en-US" dirty="0" err="1" smtClean="0"/>
              <a:t>rwsettool</a:t>
            </a:r>
            <a:endParaRPr lang="en-US" dirty="0" smtClean="0"/>
          </a:p>
          <a:p>
            <a:pPr lvl="1"/>
            <a:r>
              <a:rPr lang="en-US" dirty="0" smtClean="0"/>
              <a:t>Intersection</a:t>
            </a:r>
          </a:p>
          <a:p>
            <a:pPr lvl="1"/>
            <a:r>
              <a:rPr lang="en-US" dirty="0" smtClean="0"/>
              <a:t>Difference</a:t>
            </a:r>
          </a:p>
          <a:p>
            <a:pPr lvl="1"/>
            <a:r>
              <a:rPr lang="en-US" dirty="0" smtClean="0"/>
              <a:t>Union</a:t>
            </a:r>
          </a:p>
          <a:p>
            <a:r>
              <a:rPr lang="en-US" dirty="0" err="1" smtClean="0"/>
              <a:t>Rwfilter</a:t>
            </a:r>
            <a:r>
              <a:rPr lang="en-US" dirty="0" smtClean="0"/>
              <a:t> can take IP sets as parameters</a:t>
            </a:r>
          </a:p>
          <a:p>
            <a:r>
              <a:rPr lang="en-US" dirty="0" smtClean="0"/>
              <a:t>Example: you can build an IP set for all of your webservers and then profile their traffic</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57</a:t>
            </a:fld>
            <a:endParaRPr lang="en-US"/>
          </a:p>
        </p:txBody>
      </p:sp>
    </p:spTree>
    <p:extLst>
      <p:ext uri="{BB962C8B-B14F-4D97-AF65-F5344CB8AC3E}">
        <p14:creationId xmlns:p14="http://schemas.microsoft.com/office/powerpoint/2010/main" val="2350134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SiLK</a:t>
            </a:r>
            <a:r>
              <a:rPr lang="en-US" dirty="0"/>
              <a:t> Commands: IP </a:t>
            </a:r>
            <a:r>
              <a:rPr lang="en-US" dirty="0" smtClean="0"/>
              <a:t>Sets</a:t>
            </a:r>
            <a:endParaRPr lang="en-US" dirty="0"/>
          </a:p>
        </p:txBody>
      </p:sp>
      <p:sp>
        <p:nvSpPr>
          <p:cNvPr id="2" name="Content Placeholder 1"/>
          <p:cNvSpPr>
            <a:spLocks noGrp="1"/>
          </p:cNvSpPr>
          <p:nvPr>
            <p:ph idx="1"/>
          </p:nvPr>
        </p:nvSpPr>
        <p:spPr/>
        <p:txBody>
          <a:bodyPr/>
          <a:lstStyle/>
          <a:p>
            <a:r>
              <a:rPr lang="en-US" dirty="0" smtClean="0"/>
              <a:t>Simple example: </a:t>
            </a:r>
          </a:p>
          <a:p>
            <a:pPr lvl="1"/>
            <a:r>
              <a:rPr lang="en-US" dirty="0" smtClean="0"/>
              <a:t>Look for sources in 10.0.0.0/24</a:t>
            </a:r>
          </a:p>
          <a:p>
            <a:pPr marL="109728" indent="0">
              <a:buNone/>
            </a:pPr>
            <a:endParaRPr lang="en-US" dirty="0" smtClean="0"/>
          </a:p>
          <a:p>
            <a:r>
              <a:rPr lang="en-US" dirty="0" smtClean="0">
                <a:latin typeface="Cordia New" pitchFamily="34" charset="-34"/>
                <a:cs typeface="Cordia New" pitchFamily="34" charset="-34"/>
              </a:rPr>
              <a:t>echo 10.0.0.0-255 </a:t>
            </a:r>
            <a:r>
              <a:rPr lang="en-US" dirty="0">
                <a:latin typeface="Cordia New" pitchFamily="34" charset="-34"/>
                <a:cs typeface="Cordia New" pitchFamily="34" charset="-34"/>
              </a:rPr>
              <a:t>&gt; </a:t>
            </a:r>
            <a:r>
              <a:rPr lang="en-US" dirty="0" smtClean="0">
                <a:latin typeface="Cordia New" pitchFamily="34" charset="-34"/>
                <a:cs typeface="Cordia New" pitchFamily="34" charset="-34"/>
              </a:rPr>
              <a:t>set_a.txt</a:t>
            </a:r>
          </a:p>
          <a:p>
            <a:r>
              <a:rPr lang="en-US" dirty="0" err="1">
                <a:latin typeface="Cordia New" pitchFamily="34" charset="-34"/>
                <a:cs typeface="Cordia New" pitchFamily="34" charset="-34"/>
              </a:rPr>
              <a:t>rwsetbuild</a:t>
            </a:r>
            <a:r>
              <a:rPr lang="en-US" dirty="0">
                <a:latin typeface="Cordia New" pitchFamily="34" charset="-34"/>
                <a:cs typeface="Cordia New" pitchFamily="34" charset="-34"/>
              </a:rPr>
              <a:t> set_a.txt </a:t>
            </a:r>
            <a:r>
              <a:rPr lang="en-US" dirty="0" err="1" smtClean="0">
                <a:latin typeface="Cordia New" pitchFamily="34" charset="-34"/>
                <a:cs typeface="Cordia New" pitchFamily="34" charset="-34"/>
              </a:rPr>
              <a:t>a.set</a:t>
            </a:r>
            <a:endParaRPr lang="en-US" dirty="0" smtClean="0">
              <a:latin typeface="Cordia New" pitchFamily="34" charset="-34"/>
              <a:cs typeface="Cordia New" pitchFamily="34" charset="-34"/>
            </a:endParaRPr>
          </a:p>
          <a:p>
            <a:r>
              <a:rPr lang="en-US" dirty="0" err="1">
                <a:latin typeface="Cordia New" pitchFamily="34" charset="-34"/>
                <a:cs typeface="Cordia New" pitchFamily="34" charset="-34"/>
              </a:rPr>
              <a:t>rwfilter</a:t>
            </a:r>
            <a:r>
              <a:rPr lang="en-US" dirty="0">
                <a:latin typeface="Cordia New" pitchFamily="34" charset="-34"/>
                <a:cs typeface="Cordia New" pitchFamily="34" charset="-34"/>
              </a:rPr>
              <a:t> 20120501-1400-1500.rwf --</a:t>
            </a:r>
            <a:r>
              <a:rPr lang="en-US" dirty="0" err="1">
                <a:latin typeface="Cordia New" pitchFamily="34" charset="-34"/>
                <a:cs typeface="Cordia New" pitchFamily="34" charset="-34"/>
              </a:rPr>
              <a:t>sipset</a:t>
            </a:r>
            <a:r>
              <a:rPr lang="en-US" dirty="0">
                <a:latin typeface="Cordia New" pitchFamily="34" charset="-34"/>
                <a:cs typeface="Cordia New" pitchFamily="34" charset="-34"/>
              </a:rPr>
              <a:t>=</a:t>
            </a:r>
            <a:r>
              <a:rPr lang="en-US" dirty="0" err="1">
                <a:latin typeface="Cordia New" pitchFamily="34" charset="-34"/>
                <a:cs typeface="Cordia New" pitchFamily="34" charset="-34"/>
              </a:rPr>
              <a:t>a.set</a:t>
            </a:r>
            <a:r>
              <a:rPr lang="en-US" dirty="0">
                <a:latin typeface="Cordia New" pitchFamily="34" charset="-34"/>
                <a:cs typeface="Cordia New" pitchFamily="34" charset="-34"/>
              </a:rPr>
              <a:t> --pass=</a:t>
            </a:r>
            <a:r>
              <a:rPr lang="en-US" dirty="0" err="1">
                <a:latin typeface="Cordia New" pitchFamily="34" charset="-34"/>
                <a:cs typeface="Cordia New" pitchFamily="34" charset="-34"/>
              </a:rPr>
              <a:t>stdout</a:t>
            </a:r>
            <a:r>
              <a:rPr lang="en-US" dirty="0">
                <a:latin typeface="Cordia New" pitchFamily="34" charset="-34"/>
                <a:cs typeface="Cordia New" pitchFamily="34" charset="-34"/>
              </a:rPr>
              <a:t> | </a:t>
            </a:r>
            <a:r>
              <a:rPr lang="en-US" dirty="0" err="1">
                <a:latin typeface="Cordia New" pitchFamily="34" charset="-34"/>
                <a:cs typeface="Cordia New" pitchFamily="34" charset="-34"/>
              </a:rPr>
              <a:t>rwcut</a:t>
            </a:r>
            <a:r>
              <a:rPr lang="en-US" dirty="0">
                <a:latin typeface="Cordia New" pitchFamily="34" charset="-34"/>
                <a:cs typeface="Cordia New" pitchFamily="34" charset="-34"/>
              </a:rPr>
              <a:t> --</a:t>
            </a:r>
            <a:r>
              <a:rPr lang="en-US" dirty="0" err="1">
                <a:latin typeface="Cordia New" pitchFamily="34" charset="-34"/>
                <a:cs typeface="Cordia New" pitchFamily="34" charset="-34"/>
              </a:rPr>
              <a:t>num</a:t>
            </a:r>
            <a:r>
              <a:rPr lang="en-US" dirty="0">
                <a:latin typeface="Cordia New" pitchFamily="34" charset="-34"/>
                <a:cs typeface="Cordia New" pitchFamily="34" charset="-34"/>
              </a:rPr>
              <a:t>-rec=10</a:t>
            </a:r>
          </a:p>
        </p:txBody>
      </p:sp>
      <p:sp>
        <p:nvSpPr>
          <p:cNvPr id="3" name="Slide Number Placeholder 2"/>
          <p:cNvSpPr>
            <a:spLocks noGrp="1"/>
          </p:cNvSpPr>
          <p:nvPr>
            <p:ph type="sldNum" sz="quarter" idx="12"/>
          </p:nvPr>
        </p:nvSpPr>
        <p:spPr/>
        <p:txBody>
          <a:bodyPr/>
          <a:lstStyle/>
          <a:p>
            <a:fld id="{532C47AA-A02F-47C8-A6EF-625EFE8A0434}" type="slidenum">
              <a:rPr lang="en-US" smtClean="0"/>
              <a:t>58</a:t>
            </a:fld>
            <a:endParaRPr lang="en-US"/>
          </a:p>
        </p:txBody>
      </p:sp>
    </p:spTree>
    <p:extLst>
      <p:ext uri="{BB962C8B-B14F-4D97-AF65-F5344CB8AC3E}">
        <p14:creationId xmlns:p14="http://schemas.microsoft.com/office/powerpoint/2010/main" val="1304999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325562"/>
          </a:xfrm>
        </p:spPr>
        <p:txBody>
          <a:bodyPr>
            <a:normAutofit fontScale="90000"/>
          </a:bodyPr>
          <a:lstStyle/>
          <a:p>
            <a:r>
              <a:rPr lang="en-US" dirty="0" err="1"/>
              <a:t>SiLK</a:t>
            </a:r>
            <a:r>
              <a:rPr lang="en-US" dirty="0"/>
              <a:t> Commands: </a:t>
            </a:r>
            <a:r>
              <a:rPr lang="en-US" dirty="0" smtClean="0"/>
              <a:t/>
            </a:r>
            <a:br>
              <a:rPr lang="en-US" dirty="0" smtClean="0"/>
            </a:br>
            <a:r>
              <a:rPr lang="en-US" dirty="0" smtClean="0"/>
              <a:t>IP Bags</a:t>
            </a:r>
            <a:endParaRPr lang="en-US" dirty="0"/>
          </a:p>
        </p:txBody>
      </p:sp>
      <p:sp>
        <p:nvSpPr>
          <p:cNvPr id="2" name="Content Placeholder 1"/>
          <p:cNvSpPr>
            <a:spLocks noGrp="1"/>
          </p:cNvSpPr>
          <p:nvPr>
            <p:ph idx="1"/>
          </p:nvPr>
        </p:nvSpPr>
        <p:spPr>
          <a:xfrm>
            <a:off x="457200" y="1481328"/>
            <a:ext cx="3581400" cy="4525963"/>
          </a:xfrm>
        </p:spPr>
        <p:txBody>
          <a:bodyPr/>
          <a:lstStyle/>
          <a:p>
            <a:r>
              <a:rPr lang="en-US" dirty="0" smtClean="0"/>
              <a:t>No, not that</a:t>
            </a:r>
            <a:endParaRPr lang="en-US" dirty="0"/>
          </a:p>
        </p:txBody>
      </p:sp>
      <p:sp>
        <p:nvSpPr>
          <p:cNvPr id="3" name="Slide Number Placeholder 2"/>
          <p:cNvSpPr>
            <a:spLocks noGrp="1"/>
          </p:cNvSpPr>
          <p:nvPr>
            <p:ph type="sldNum" sz="quarter" idx="12"/>
          </p:nvPr>
        </p:nvSpPr>
        <p:spPr/>
        <p:txBody>
          <a:bodyPr/>
          <a:lstStyle/>
          <a:p>
            <a:fld id="{532C47AA-A02F-47C8-A6EF-625EFE8A0434}" type="slidenum">
              <a:rPr lang="en-US" smtClean="0"/>
              <a:t>59</a:t>
            </a:fld>
            <a:endParaRPr lang="en-US"/>
          </a:p>
        </p:txBody>
      </p:sp>
      <p:pic>
        <p:nvPicPr>
          <p:cNvPr id="1026" name="Picture 2" descr="http://upload.wikimedia.org/wikipedia/commons/thumb/e/ed/White_paper_bag_on_white_and_black_background.jpg/669px-White_paper_bag_on_white_and_black_background.jpg"/>
          <p:cNvPicPr>
            <a:picLocks noChangeAspect="1" noChangeArrowheads="1"/>
          </p:cNvPicPr>
          <p:nvPr/>
        </p:nvPicPr>
        <p:blipFill rotWithShape="1">
          <a:blip r:embed="rId3">
            <a:extLst>
              <a:ext uri="{28A0092B-C50C-407E-A947-70E740481C1C}">
                <a14:useLocalDpi xmlns:a14="http://schemas.microsoft.com/office/drawing/2010/main" val="0"/>
              </a:ext>
            </a:extLst>
          </a:blip>
          <a:srcRect l="18087" t="7162" r="21674" b="4688"/>
          <a:stretch/>
        </p:blipFill>
        <p:spPr bwMode="auto">
          <a:xfrm>
            <a:off x="3810000" y="1661556"/>
            <a:ext cx="2894292" cy="48621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58" y="6581001"/>
            <a:ext cx="7387442" cy="276999"/>
          </a:xfrm>
          <a:prstGeom prst="rect">
            <a:avLst/>
          </a:prstGeom>
        </p:spPr>
        <p:txBody>
          <a:bodyPr wrap="square">
            <a:spAutoFit/>
          </a:bodyPr>
          <a:lstStyle/>
          <a:p>
            <a:r>
              <a:rPr lang="en-US" sz="1200" dirty="0">
                <a:hlinkClick r:id="rId4"/>
              </a:rPr>
              <a:t>http://</a:t>
            </a:r>
            <a:r>
              <a:rPr lang="en-US" sz="1200" dirty="0" smtClean="0">
                <a:hlinkClick r:id="rId4"/>
              </a:rPr>
              <a:t>commons.wikimedia.org/wiki/File:White_paper_bag_on_white_and_black_background.jpg</a:t>
            </a:r>
            <a:endParaRPr lang="en-US" sz="1200" dirty="0"/>
          </a:p>
        </p:txBody>
      </p:sp>
    </p:spTree>
    <p:extLst>
      <p:ext uri="{BB962C8B-B14F-4D97-AF65-F5344CB8AC3E}">
        <p14:creationId xmlns:p14="http://schemas.microsoft.com/office/powerpoint/2010/main" val="1808946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Pcap</a:t>
            </a:r>
            <a:r>
              <a:rPr lang="en-US" dirty="0" smtClean="0"/>
              <a:t> Recap: IPv4 </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6</a:t>
            </a:fld>
            <a:endParaRPr lang="en-US"/>
          </a:p>
        </p:txBody>
      </p:sp>
      <p:sp>
        <p:nvSpPr>
          <p:cNvPr id="8" name="Rectangle 7"/>
          <p:cNvSpPr/>
          <p:nvPr/>
        </p:nvSpPr>
        <p:spPr>
          <a:xfrm>
            <a:off x="0" y="6386810"/>
            <a:ext cx="7669087" cy="369332"/>
          </a:xfrm>
          <a:prstGeom prst="rect">
            <a:avLst/>
          </a:prstGeom>
        </p:spPr>
        <p:txBody>
          <a:bodyPr wrap="none">
            <a:spAutoFit/>
          </a:bodyPr>
          <a:lstStyle/>
          <a:p>
            <a:r>
              <a:rPr lang="en-US" dirty="0" smtClean="0"/>
              <a:t>Adapted from:</a:t>
            </a:r>
            <a:r>
              <a:rPr lang="en-US" dirty="0" smtClean="0">
                <a:hlinkClick r:id="rId3"/>
              </a:rPr>
              <a:t> http</a:t>
            </a:r>
            <a:r>
              <a:rPr lang="en-US" dirty="0">
                <a:hlinkClick r:id="rId3"/>
              </a:rPr>
              <a:t>://en.wikipedia.org/wiki/IPv4#Packet_structure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49045062"/>
              </p:ext>
            </p:extLst>
          </p:nvPr>
        </p:nvGraphicFramePr>
        <p:xfrm>
          <a:off x="228600" y="1371600"/>
          <a:ext cx="8762999" cy="4160448"/>
        </p:xfrm>
        <a:graphic>
          <a:graphicData uri="http://schemas.openxmlformats.org/drawingml/2006/table">
            <a:tbl>
              <a:tblPr>
                <a:tableStyleId>{5C22544A-7EE6-4342-B048-85BDC9FD1C3A}</a:tableStyleId>
              </a:tblPr>
              <a:tblGrid>
                <a:gridCol w="761999"/>
                <a:gridCol w="1066800"/>
                <a:gridCol w="1066800"/>
                <a:gridCol w="859972"/>
                <a:gridCol w="1251857"/>
                <a:gridCol w="1393371"/>
                <a:gridCol w="1110343"/>
                <a:gridCol w="1251857"/>
              </a:tblGrid>
              <a:tr h="505549">
                <a:tc>
                  <a:txBody>
                    <a:bodyPr/>
                    <a:lstStyle/>
                    <a:p>
                      <a:pPr algn="ctr"/>
                      <a:r>
                        <a:rPr lang="en-US" sz="1600" dirty="0" smtClean="0">
                          <a:solidFill>
                            <a:schemeClr val="bg1"/>
                          </a:solidFill>
                        </a:rPr>
                        <a:t>Bit</a:t>
                      </a:r>
                      <a:r>
                        <a:rPr lang="en-US" sz="1600" baseline="0" dirty="0" smtClean="0">
                          <a:solidFill>
                            <a:schemeClr val="bg1"/>
                          </a:solidFill>
                        </a:rPr>
                        <a:t> offset</a:t>
                      </a:r>
                      <a:endParaRPr lang="en-US" sz="1600" dirty="0">
                        <a:solidFill>
                          <a:schemeClr val="bg1"/>
                        </a:solidFill>
                      </a:endParaRPr>
                    </a:p>
                  </a:txBody>
                  <a:tcPr anchor="ctr">
                    <a:solidFill>
                      <a:schemeClr val="accent1"/>
                    </a:solidFill>
                  </a:tcPr>
                </a:tc>
                <a:tc>
                  <a:txBody>
                    <a:bodyPr/>
                    <a:lstStyle/>
                    <a:p>
                      <a:pPr algn="ctr"/>
                      <a:r>
                        <a:rPr lang="en-US" sz="1600" dirty="0" smtClean="0">
                          <a:solidFill>
                            <a:schemeClr val="bg1"/>
                          </a:solidFill>
                        </a:rPr>
                        <a:t>0-3</a:t>
                      </a:r>
                      <a:endParaRPr lang="en-US" sz="1600" dirty="0">
                        <a:solidFill>
                          <a:schemeClr val="bg1"/>
                        </a:solidFill>
                      </a:endParaRPr>
                    </a:p>
                  </a:txBody>
                  <a:tcPr anchor="ctr">
                    <a:solidFill>
                      <a:schemeClr val="accent1"/>
                    </a:solidFill>
                  </a:tcPr>
                </a:tc>
                <a:tc>
                  <a:txBody>
                    <a:bodyPr/>
                    <a:lstStyle/>
                    <a:p>
                      <a:pPr algn="ctr"/>
                      <a:r>
                        <a:rPr lang="en-US" sz="1600" dirty="0" smtClean="0">
                          <a:solidFill>
                            <a:schemeClr val="bg1"/>
                          </a:solidFill>
                        </a:rPr>
                        <a:t>4-7</a:t>
                      </a:r>
                      <a:endParaRPr lang="en-US" sz="1600" dirty="0">
                        <a:solidFill>
                          <a:schemeClr val="bg1"/>
                        </a:solidFill>
                      </a:endParaRPr>
                    </a:p>
                  </a:txBody>
                  <a:tcPr anchor="ctr">
                    <a:solidFill>
                      <a:schemeClr val="accent1"/>
                    </a:solidFill>
                  </a:tcPr>
                </a:tc>
                <a:tc gridSpan="2">
                  <a:txBody>
                    <a:bodyPr/>
                    <a:lstStyle/>
                    <a:p>
                      <a:pPr algn="ctr"/>
                      <a:r>
                        <a:rPr lang="en-US" sz="1600" dirty="0" smtClean="0">
                          <a:solidFill>
                            <a:schemeClr val="bg1"/>
                          </a:solidFill>
                        </a:rPr>
                        <a:t>8-13</a:t>
                      </a:r>
                      <a:endParaRPr lang="en-US" sz="1600" dirty="0">
                        <a:solidFill>
                          <a:schemeClr val="bg1"/>
                        </a:solidFill>
                      </a:endParaRPr>
                    </a:p>
                  </a:txBody>
                  <a:tcPr anchor="ctr">
                    <a:solidFill>
                      <a:schemeClr val="accent1"/>
                    </a:solidFill>
                  </a:tcPr>
                </a:tc>
                <a:tc hMerge="1">
                  <a:txBody>
                    <a:bodyPr/>
                    <a:lstStyle/>
                    <a:p>
                      <a:endParaRPr lang="en-US" sz="1600" dirty="0">
                        <a:solidFill>
                          <a:schemeClr val="bg1"/>
                        </a:solidFill>
                      </a:endParaRPr>
                    </a:p>
                  </a:txBody>
                  <a:tcPr>
                    <a:solidFill>
                      <a:schemeClr val="accent1"/>
                    </a:solidFill>
                  </a:tcPr>
                </a:tc>
                <a:tc>
                  <a:txBody>
                    <a:bodyPr/>
                    <a:lstStyle/>
                    <a:p>
                      <a:pPr algn="ctr"/>
                      <a:r>
                        <a:rPr lang="en-US" sz="1600" dirty="0" smtClean="0">
                          <a:solidFill>
                            <a:schemeClr val="bg1"/>
                          </a:solidFill>
                        </a:rPr>
                        <a:t>14-15</a:t>
                      </a:r>
                      <a:endParaRPr lang="en-US" sz="1600" dirty="0">
                        <a:solidFill>
                          <a:schemeClr val="bg1"/>
                        </a:solidFill>
                      </a:endParaRPr>
                    </a:p>
                  </a:txBody>
                  <a:tcPr anchor="ctr">
                    <a:solidFill>
                      <a:schemeClr val="accent1"/>
                    </a:solidFill>
                  </a:tcPr>
                </a:tc>
                <a:tc>
                  <a:txBody>
                    <a:bodyPr/>
                    <a:lstStyle/>
                    <a:p>
                      <a:pPr algn="ctr"/>
                      <a:r>
                        <a:rPr lang="en-US" sz="1600" dirty="0" smtClean="0">
                          <a:solidFill>
                            <a:schemeClr val="bg1"/>
                          </a:solidFill>
                        </a:rPr>
                        <a:t>16-18</a:t>
                      </a:r>
                      <a:endParaRPr lang="en-US" sz="1600" dirty="0">
                        <a:solidFill>
                          <a:schemeClr val="bg1"/>
                        </a:solidFill>
                      </a:endParaRPr>
                    </a:p>
                  </a:txBody>
                  <a:tcPr anchor="ctr">
                    <a:solidFill>
                      <a:schemeClr val="accent1"/>
                    </a:solidFill>
                  </a:tcPr>
                </a:tc>
                <a:tc>
                  <a:txBody>
                    <a:bodyPr/>
                    <a:lstStyle/>
                    <a:p>
                      <a:pPr algn="ctr"/>
                      <a:r>
                        <a:rPr lang="en-US" sz="1600" dirty="0" smtClean="0">
                          <a:solidFill>
                            <a:schemeClr val="bg1"/>
                          </a:solidFill>
                        </a:rPr>
                        <a:t>19-31</a:t>
                      </a:r>
                      <a:endParaRPr lang="en-US" sz="1600" dirty="0">
                        <a:solidFill>
                          <a:schemeClr val="bg1"/>
                        </a:solidFill>
                      </a:endParaRPr>
                    </a:p>
                  </a:txBody>
                  <a:tcPr anchor="ctr">
                    <a:solidFill>
                      <a:schemeClr val="accent1"/>
                    </a:solidFill>
                  </a:tcPr>
                </a:tc>
              </a:tr>
              <a:tr h="938876">
                <a:tc>
                  <a:txBody>
                    <a:bodyPr/>
                    <a:lstStyle/>
                    <a:p>
                      <a:pPr algn="ctr"/>
                      <a:r>
                        <a:rPr lang="en-US" sz="1600" baseline="0" dirty="0" smtClean="0">
                          <a:solidFill>
                            <a:schemeClr val="bg1"/>
                          </a:solidFill>
                        </a:rPr>
                        <a:t>0</a:t>
                      </a:r>
                      <a:endParaRPr lang="en-US" sz="1600" baseline="0" dirty="0">
                        <a:solidFill>
                          <a:schemeClr val="bg1"/>
                        </a:solidFill>
                      </a:endParaRPr>
                    </a:p>
                  </a:txBody>
                  <a:tcPr anchor="ctr">
                    <a:solidFill>
                      <a:schemeClr val="accent1"/>
                    </a:solidFill>
                  </a:tcPr>
                </a:tc>
                <a:tc>
                  <a:txBody>
                    <a:bodyPr/>
                    <a:lstStyle/>
                    <a:p>
                      <a:pPr algn="ctr"/>
                      <a:r>
                        <a:rPr lang="en-US" sz="1600" dirty="0" smtClean="0"/>
                        <a:t>Version</a:t>
                      </a:r>
                      <a:endParaRPr lang="en-US" sz="1600" dirty="0"/>
                    </a:p>
                  </a:txBody>
                  <a:tcPr anchor="ctr">
                    <a:solidFill>
                      <a:srgbClr val="CDE0E8"/>
                    </a:solidFill>
                  </a:tcPr>
                </a:tc>
                <a:tc>
                  <a:txBody>
                    <a:bodyPr/>
                    <a:lstStyle/>
                    <a:p>
                      <a:pPr algn="ctr"/>
                      <a:r>
                        <a:rPr lang="en-US" sz="1600" dirty="0" smtClean="0"/>
                        <a:t>Internet Header Length</a:t>
                      </a:r>
                      <a:endParaRPr lang="en-US" sz="1600" dirty="0"/>
                    </a:p>
                  </a:txBody>
                  <a:tcPr anchor="ctr">
                    <a:solidFill>
                      <a:srgbClr val="CDE0E8"/>
                    </a:solidFill>
                  </a:tcPr>
                </a:tc>
                <a:tc gridSpan="2">
                  <a:txBody>
                    <a:bodyPr/>
                    <a:lstStyle/>
                    <a:p>
                      <a:pPr algn="ctr"/>
                      <a:r>
                        <a:rPr lang="en-US" sz="1600" dirty="0" smtClean="0"/>
                        <a:t>Differentiated</a:t>
                      </a:r>
                      <a:r>
                        <a:rPr lang="en-US" sz="1600" baseline="0" dirty="0" smtClean="0"/>
                        <a:t> Services Code Point</a:t>
                      </a:r>
                      <a:endParaRPr lang="en-US" sz="1600" dirty="0"/>
                    </a:p>
                  </a:txBody>
                  <a:tcPr anchor="ctr">
                    <a:solidFill>
                      <a:srgbClr val="CDE0E8"/>
                    </a:solidFill>
                  </a:tcPr>
                </a:tc>
                <a:tc hMerge="1">
                  <a:txBody>
                    <a:bodyPr/>
                    <a:lstStyle/>
                    <a:p>
                      <a:endParaRPr lang="en-US" sz="1600" dirty="0"/>
                    </a:p>
                  </a:txBody>
                  <a:tcPr>
                    <a:solidFill>
                      <a:srgbClr val="CDE0E8"/>
                    </a:solidFill>
                  </a:tcPr>
                </a:tc>
                <a:tc>
                  <a:txBody>
                    <a:bodyPr/>
                    <a:lstStyle/>
                    <a:p>
                      <a:pPr algn="ctr"/>
                      <a:r>
                        <a:rPr lang="en-US" sz="1600" dirty="0" smtClean="0"/>
                        <a:t>Explicit Congestion Notification</a:t>
                      </a:r>
                      <a:endParaRPr lang="en-US" sz="1600" dirty="0"/>
                    </a:p>
                  </a:txBody>
                  <a:tcPr anchor="ctr">
                    <a:solidFill>
                      <a:srgbClr val="CDE0E8"/>
                    </a:solidFill>
                  </a:tcPr>
                </a:tc>
                <a:tc gridSpan="2">
                  <a:txBody>
                    <a:bodyPr/>
                    <a:lstStyle/>
                    <a:p>
                      <a:pPr algn="ctr"/>
                      <a:r>
                        <a:rPr kumimoji="0" lang="en-US" sz="1600" kern="1200" dirty="0" smtClean="0">
                          <a:solidFill>
                            <a:schemeClr val="dk1"/>
                          </a:solidFill>
                          <a:latin typeface="+mn-lt"/>
                          <a:ea typeface="+mn-ea"/>
                          <a:cs typeface="+mn-cs"/>
                        </a:rPr>
                        <a:t>Total</a:t>
                      </a:r>
                      <a:r>
                        <a:rPr lang="en-US" sz="1600" dirty="0" smtClean="0"/>
                        <a:t> Length</a:t>
                      </a:r>
                      <a:endParaRPr lang="en-US" sz="1600" dirty="0"/>
                    </a:p>
                  </a:txBody>
                  <a:tcPr anchor="ctr">
                    <a:solidFill>
                      <a:schemeClr val="accent2">
                        <a:lumMod val="40000"/>
                        <a:lumOff val="60000"/>
                      </a:schemeClr>
                    </a:solidFill>
                  </a:tcPr>
                </a:tc>
                <a:tc hMerge="1">
                  <a:txBody>
                    <a:bodyPr/>
                    <a:lstStyle/>
                    <a:p>
                      <a:endParaRPr lang="en-US" dirty="0"/>
                    </a:p>
                  </a:txBody>
                  <a:tcPr/>
                </a:tc>
              </a:tr>
              <a:tr h="505549">
                <a:tc>
                  <a:txBody>
                    <a:bodyPr/>
                    <a:lstStyle/>
                    <a:p>
                      <a:pPr algn="ctr"/>
                      <a:r>
                        <a:rPr lang="en-US" sz="1600" baseline="0" smtClean="0">
                          <a:solidFill>
                            <a:schemeClr val="bg1"/>
                          </a:solidFill>
                        </a:rPr>
                        <a:t>32</a:t>
                      </a:r>
                      <a:endParaRPr lang="en-US" sz="1600" baseline="0" dirty="0">
                        <a:solidFill>
                          <a:schemeClr val="bg1"/>
                        </a:solidFill>
                      </a:endParaRPr>
                    </a:p>
                  </a:txBody>
                  <a:tcPr anchor="ctr">
                    <a:solidFill>
                      <a:schemeClr val="accent1"/>
                    </a:solidFill>
                  </a:tcPr>
                </a:tc>
                <a:tc gridSpan="5">
                  <a:txBody>
                    <a:bodyPr/>
                    <a:lstStyle/>
                    <a:p>
                      <a:pPr algn="ctr"/>
                      <a:r>
                        <a:rPr lang="en-US" sz="1600" dirty="0" smtClean="0"/>
                        <a:t>Identification</a:t>
                      </a:r>
                      <a:endParaRPr lang="en-US" sz="1600" dirty="0"/>
                    </a:p>
                  </a:txBody>
                  <a:tcPr anchor="ctr">
                    <a:solidFill>
                      <a:srgbClr val="CDE0E8"/>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a:txBody>
                    <a:bodyPr/>
                    <a:lstStyle/>
                    <a:p>
                      <a:pPr algn="ctr"/>
                      <a:r>
                        <a:rPr lang="en-US" sz="1600" dirty="0" smtClean="0"/>
                        <a:t>Flags</a:t>
                      </a:r>
                      <a:endParaRPr lang="en-US" sz="1600" dirty="0"/>
                    </a:p>
                  </a:txBody>
                  <a:tcPr anchor="ctr">
                    <a:solidFill>
                      <a:schemeClr val="accent2">
                        <a:lumMod val="40000"/>
                        <a:lumOff val="60000"/>
                      </a:schemeClr>
                    </a:solidFill>
                  </a:tcPr>
                </a:tc>
                <a:tc>
                  <a:txBody>
                    <a:bodyPr/>
                    <a:lstStyle/>
                    <a:p>
                      <a:pPr algn="ctr"/>
                      <a:r>
                        <a:rPr lang="en-US" sz="1600" dirty="0" smtClean="0"/>
                        <a:t>Fragment</a:t>
                      </a:r>
                      <a:r>
                        <a:rPr lang="en-US" sz="1600" baseline="0" dirty="0" smtClean="0"/>
                        <a:t> Offset</a:t>
                      </a:r>
                      <a:endParaRPr lang="en-US" sz="1600" dirty="0"/>
                    </a:p>
                  </a:txBody>
                  <a:tcPr anchor="ctr">
                    <a:solidFill>
                      <a:srgbClr val="CDE0E8"/>
                    </a:solidFill>
                  </a:tcPr>
                </a:tc>
              </a:tr>
              <a:tr h="292897">
                <a:tc>
                  <a:txBody>
                    <a:bodyPr/>
                    <a:lstStyle/>
                    <a:p>
                      <a:pPr algn="ctr"/>
                      <a:r>
                        <a:rPr lang="en-US" sz="1600" baseline="0" smtClean="0">
                          <a:solidFill>
                            <a:schemeClr val="bg1"/>
                          </a:solidFill>
                        </a:rPr>
                        <a:t>64</a:t>
                      </a:r>
                      <a:endParaRPr lang="en-US" sz="1600" baseline="0" dirty="0">
                        <a:solidFill>
                          <a:schemeClr val="bg1"/>
                        </a:solidFill>
                      </a:endParaRPr>
                    </a:p>
                  </a:txBody>
                  <a:tcPr anchor="ctr">
                    <a:solidFill>
                      <a:schemeClr val="accent1"/>
                    </a:solidFill>
                  </a:tcPr>
                </a:tc>
                <a:tc gridSpan="3">
                  <a:txBody>
                    <a:bodyPr/>
                    <a:lstStyle/>
                    <a:p>
                      <a:pPr algn="ctr"/>
                      <a:r>
                        <a:rPr lang="en-US" sz="1600" dirty="0" smtClean="0"/>
                        <a:t>Time to Live</a:t>
                      </a:r>
                      <a:endParaRPr lang="en-US" sz="1600" dirty="0"/>
                    </a:p>
                  </a:txBody>
                  <a:tcPr anchor="ctr">
                    <a:solidFill>
                      <a:srgbClr val="CDE0E8"/>
                    </a:solidFill>
                  </a:tcPr>
                </a:tc>
                <a:tc hMerge="1">
                  <a:txBody>
                    <a:bodyPr/>
                    <a:lstStyle/>
                    <a:p>
                      <a:endParaRPr lang="en-US" dirty="0"/>
                    </a:p>
                  </a:txBody>
                  <a:tcPr/>
                </a:tc>
                <a:tc hMerge="1">
                  <a:txBody>
                    <a:bodyPr/>
                    <a:lstStyle/>
                    <a:p>
                      <a:endParaRPr lang="en-US"/>
                    </a:p>
                  </a:txBody>
                  <a:tcPr/>
                </a:tc>
                <a:tc gridSpan="2">
                  <a:txBody>
                    <a:bodyPr/>
                    <a:lstStyle/>
                    <a:p>
                      <a:pPr algn="ctr"/>
                      <a:r>
                        <a:rPr lang="en-US" sz="1600" smtClean="0"/>
                        <a:t>Protocol</a:t>
                      </a:r>
                      <a:endParaRPr lang="en-US" sz="1600" dirty="0"/>
                    </a:p>
                  </a:txBody>
                  <a:tcPr anchor="ctr">
                    <a:solidFill>
                      <a:schemeClr val="accent2">
                        <a:lumMod val="40000"/>
                        <a:lumOff val="60000"/>
                      </a:schemeClr>
                    </a:solidFill>
                  </a:tcPr>
                </a:tc>
                <a:tc hMerge="1">
                  <a:txBody>
                    <a:bodyPr/>
                    <a:lstStyle/>
                    <a:p>
                      <a:endParaRPr lang="en-US" dirty="0"/>
                    </a:p>
                  </a:txBody>
                  <a:tcPr/>
                </a:tc>
                <a:tc gridSpan="2">
                  <a:txBody>
                    <a:bodyPr/>
                    <a:lstStyle/>
                    <a:p>
                      <a:pPr algn="ctr"/>
                      <a:r>
                        <a:rPr lang="en-US" sz="1600" dirty="0" smtClean="0"/>
                        <a:t>Header Checksum</a:t>
                      </a:r>
                      <a:endParaRPr lang="en-US" sz="1600" dirty="0"/>
                    </a:p>
                  </a:txBody>
                  <a:tcPr anchor="ctr">
                    <a:solidFill>
                      <a:srgbClr val="CDE0E8"/>
                    </a:solidFill>
                  </a:tcPr>
                </a:tc>
                <a:tc hMerge="1">
                  <a:txBody>
                    <a:bodyPr/>
                    <a:lstStyle/>
                    <a:p>
                      <a:endParaRPr lang="en-US" dirty="0"/>
                    </a:p>
                  </a:txBody>
                  <a:tcPr/>
                </a:tc>
              </a:tr>
              <a:tr h="292897">
                <a:tc>
                  <a:txBody>
                    <a:bodyPr/>
                    <a:lstStyle/>
                    <a:p>
                      <a:pPr algn="ctr"/>
                      <a:r>
                        <a:rPr lang="en-US" sz="1600" baseline="0" smtClean="0">
                          <a:solidFill>
                            <a:schemeClr val="bg1"/>
                          </a:solidFill>
                        </a:rPr>
                        <a:t>96</a:t>
                      </a:r>
                      <a:endParaRPr lang="en-US" sz="1600" baseline="0" dirty="0">
                        <a:solidFill>
                          <a:schemeClr val="bg1"/>
                        </a:solidFill>
                      </a:endParaRPr>
                    </a:p>
                  </a:txBody>
                  <a:tcPr anchor="ctr">
                    <a:solidFill>
                      <a:schemeClr val="accent1"/>
                    </a:solidFill>
                  </a:tcPr>
                </a:tc>
                <a:tc gridSpan="7">
                  <a:txBody>
                    <a:bodyPr/>
                    <a:lstStyle/>
                    <a:p>
                      <a:pPr algn="ctr"/>
                      <a:r>
                        <a:rPr lang="en-US" sz="1600" dirty="0" smtClean="0"/>
                        <a:t>Source IP Address</a:t>
                      </a:r>
                      <a:endParaRPr lang="en-US" sz="1600" dirty="0"/>
                    </a:p>
                  </a:txBody>
                  <a:tcPr anchor="ctr">
                    <a:solidFill>
                      <a:schemeClr val="accent2">
                        <a:lumMod val="40000"/>
                        <a:lumOff val="60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92897">
                <a:tc>
                  <a:txBody>
                    <a:bodyPr/>
                    <a:lstStyle/>
                    <a:p>
                      <a:pPr algn="ctr"/>
                      <a:r>
                        <a:rPr lang="en-US" sz="1600" baseline="0" smtClean="0">
                          <a:solidFill>
                            <a:schemeClr val="bg1"/>
                          </a:solidFill>
                        </a:rPr>
                        <a:t>128</a:t>
                      </a:r>
                      <a:endParaRPr lang="en-US" sz="1600" baseline="0" dirty="0">
                        <a:solidFill>
                          <a:schemeClr val="bg1"/>
                        </a:solidFill>
                      </a:endParaRPr>
                    </a:p>
                  </a:txBody>
                  <a:tcPr anchor="ctr">
                    <a:solidFill>
                      <a:schemeClr val="accent1"/>
                    </a:solidFill>
                  </a:tcPr>
                </a:tc>
                <a:tc gridSpan="7">
                  <a:txBody>
                    <a:bodyPr/>
                    <a:lstStyle/>
                    <a:p>
                      <a:pPr algn="ctr"/>
                      <a:r>
                        <a:rPr lang="en-US" sz="1600" dirty="0" smtClean="0"/>
                        <a:t>Destination</a:t>
                      </a:r>
                      <a:r>
                        <a:rPr lang="en-US" sz="1600" baseline="0" dirty="0" smtClean="0"/>
                        <a:t> IP address</a:t>
                      </a:r>
                      <a:endParaRPr lang="en-US" sz="1600" dirty="0"/>
                    </a:p>
                  </a:txBody>
                  <a:tcPr anchor="ctr">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92897">
                <a:tc>
                  <a:txBody>
                    <a:bodyPr/>
                    <a:lstStyle/>
                    <a:p>
                      <a:pPr algn="ctr"/>
                      <a:r>
                        <a:rPr lang="en-US" sz="1600" baseline="0" smtClean="0">
                          <a:solidFill>
                            <a:schemeClr val="bg1"/>
                          </a:solidFill>
                        </a:rPr>
                        <a:t>160</a:t>
                      </a:r>
                      <a:endParaRPr lang="en-US" sz="1600" baseline="0" dirty="0">
                        <a:solidFill>
                          <a:schemeClr val="bg1"/>
                        </a:solidFill>
                      </a:endParaRPr>
                    </a:p>
                  </a:txBody>
                  <a:tcPr anchor="ctr">
                    <a:solidFill>
                      <a:schemeClr val="accent1"/>
                    </a:solidFill>
                  </a:tcPr>
                </a:tc>
                <a:tc gridSpan="7">
                  <a:txBody>
                    <a:bodyPr/>
                    <a:lstStyle/>
                    <a:p>
                      <a:pPr algn="ctr"/>
                      <a:r>
                        <a:rPr lang="en-US" sz="1600" dirty="0" smtClean="0"/>
                        <a:t>Options</a:t>
                      </a:r>
                      <a:endParaRPr lang="en-US" sz="1600" dirty="0"/>
                    </a:p>
                  </a:txBody>
                  <a:tcPr anchor="ctr">
                    <a:solidFill>
                      <a:srgbClr val="CDE0E8"/>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722212">
                <a:tc>
                  <a:txBody>
                    <a:bodyPr/>
                    <a:lstStyle/>
                    <a:p>
                      <a:pPr algn="ctr"/>
                      <a:r>
                        <a:rPr lang="en-US" sz="1600" baseline="0" dirty="0" smtClean="0">
                          <a:solidFill>
                            <a:schemeClr val="bg1"/>
                          </a:solidFill>
                        </a:rPr>
                        <a:t>160 or 192+</a:t>
                      </a:r>
                      <a:endParaRPr lang="en-US" sz="1600" baseline="0" dirty="0">
                        <a:solidFill>
                          <a:schemeClr val="bg1"/>
                        </a:solidFill>
                      </a:endParaRPr>
                    </a:p>
                  </a:txBody>
                  <a:tcPr anchor="ctr">
                    <a:solidFill>
                      <a:schemeClr val="accent1"/>
                    </a:solidFill>
                  </a:tcPr>
                </a:tc>
                <a:tc gridSpan="7">
                  <a:txBody>
                    <a:bodyPr/>
                    <a:lstStyle/>
                    <a:p>
                      <a:pPr algn="ctr"/>
                      <a:r>
                        <a:rPr lang="en-US" sz="1600" dirty="0" smtClean="0"/>
                        <a:t>Data</a:t>
                      </a:r>
                      <a:endParaRPr lang="en-US" sz="1600" dirty="0"/>
                    </a:p>
                  </a:txBody>
                  <a:tcPr anchor="ctr">
                    <a:solidFill>
                      <a:srgbClr val="CDE0E8"/>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2771035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SiLK</a:t>
            </a:r>
            <a:r>
              <a:rPr lang="en-US" dirty="0"/>
              <a:t> Commands: IP </a:t>
            </a:r>
            <a:r>
              <a:rPr lang="en-US" dirty="0" smtClean="0"/>
              <a:t>Bags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Bags are like sets, but include volume</a:t>
            </a:r>
          </a:p>
          <a:p>
            <a:r>
              <a:rPr lang="en-US" dirty="0" smtClean="0"/>
              <a:t>Convert </a:t>
            </a:r>
            <a:r>
              <a:rPr lang="en-US" dirty="0" err="1" smtClean="0"/>
              <a:t>rwscan</a:t>
            </a:r>
            <a:r>
              <a:rPr lang="en-US" dirty="0" smtClean="0"/>
              <a:t> output to a bag with flow counts </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rwsort</a:t>
            </a:r>
            <a:r>
              <a:rPr lang="en-US" dirty="0" smtClean="0">
                <a:latin typeface="Cordia New" pitchFamily="34" charset="-34"/>
                <a:cs typeface="Cordia New" pitchFamily="34" charset="-34"/>
              </a:rPr>
              <a:t> --fields=</a:t>
            </a:r>
            <a:r>
              <a:rPr lang="en-US" dirty="0" err="1" smtClean="0">
                <a:latin typeface="Cordia New" pitchFamily="34" charset="-34"/>
                <a:cs typeface="Cordia New" pitchFamily="34" charset="-34"/>
              </a:rPr>
              <a:t>sip,proto,dip</a:t>
            </a:r>
            <a:r>
              <a:rPr lang="en-US" dirty="0" smtClean="0">
                <a:latin typeface="Cordia New" pitchFamily="34" charset="-34"/>
                <a:cs typeface="Cordia New" pitchFamily="34" charset="-34"/>
              </a:rPr>
              <a:t> 20120501-1400-1500.rwf| </a:t>
            </a:r>
            <a:r>
              <a:rPr lang="en-US" dirty="0" err="1" smtClean="0">
                <a:latin typeface="Cordia New" pitchFamily="34" charset="-34"/>
                <a:cs typeface="Cordia New" pitchFamily="34" charset="-34"/>
              </a:rPr>
              <a:t>rwscan</a:t>
            </a:r>
            <a:r>
              <a:rPr lang="en-US" dirty="0" smtClean="0">
                <a:latin typeface="Cordia New" pitchFamily="34" charset="-34"/>
                <a:cs typeface="Cordia New" pitchFamily="34" charset="-34"/>
              </a:rPr>
              <a:t> --	scan-model=2 --no-titles | cut -d '|' -f 1,5 | </a:t>
            </a:r>
            <a:r>
              <a:rPr lang="en-US" dirty="0" err="1" smtClean="0">
                <a:latin typeface="Cordia New" pitchFamily="34" charset="-34"/>
                <a:cs typeface="Cordia New" pitchFamily="34" charset="-34"/>
              </a:rPr>
              <a:t>rwbagbuild</a:t>
            </a:r>
            <a:r>
              <a:rPr lang="en-US" dirty="0" smtClean="0">
                <a:latin typeface="Cordia New" pitchFamily="34" charset="-34"/>
                <a:cs typeface="Cordia New" pitchFamily="34" charset="-34"/>
              </a:rPr>
              <a:t> --bag-	input=</a:t>
            </a:r>
            <a:r>
              <a:rPr lang="en-US" dirty="0" err="1" smtClean="0">
                <a:latin typeface="Cordia New" pitchFamily="34" charset="-34"/>
                <a:cs typeface="Cordia New" pitchFamily="34" charset="-34"/>
              </a:rPr>
              <a:t>stdin</a:t>
            </a:r>
            <a:r>
              <a:rPr lang="en-US" dirty="0" smtClean="0">
                <a:latin typeface="Cordia New" pitchFamily="34" charset="-34"/>
                <a:cs typeface="Cordia New" pitchFamily="34" charset="-34"/>
              </a:rPr>
              <a:t> &gt; </a:t>
            </a:r>
            <a:r>
              <a:rPr lang="en-US" dirty="0" err="1" smtClean="0">
                <a:latin typeface="Cordia New" pitchFamily="34" charset="-34"/>
                <a:cs typeface="Cordia New" pitchFamily="34" charset="-34"/>
              </a:rPr>
              <a:t>rwscan-output.bag</a:t>
            </a:r>
            <a:endParaRPr lang="en-US" dirty="0" smtClean="0">
              <a:latin typeface="Cordia New" pitchFamily="34" charset="-34"/>
              <a:cs typeface="Cordia New" pitchFamily="34" charset="-34"/>
            </a:endParaRPr>
          </a:p>
          <a:p>
            <a:pPr marL="0" indent="0">
              <a:buNone/>
            </a:pPr>
            <a:endParaRPr lang="en-US" dirty="0" smtClean="0"/>
          </a:p>
          <a:p>
            <a:r>
              <a:rPr lang="en-US" dirty="0" smtClean="0"/>
              <a:t>View the output</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rwbagcat</a:t>
            </a: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rwscan-output.bag</a:t>
            </a:r>
            <a:r>
              <a:rPr lang="en-US" dirty="0" smtClean="0">
                <a:latin typeface="Cordia New" pitchFamily="34" charset="-34"/>
                <a:cs typeface="Cordia New" pitchFamily="34" charset="-34"/>
              </a:rPr>
              <a:t> | sort -t '|' -k 2,2 -</a:t>
            </a:r>
            <a:r>
              <a:rPr lang="en-US" dirty="0" err="1" smtClean="0">
                <a:latin typeface="Cordia New" pitchFamily="34" charset="-34"/>
                <a:cs typeface="Cordia New" pitchFamily="34" charset="-34"/>
              </a:rPr>
              <a:t>rn</a:t>
            </a:r>
            <a:r>
              <a:rPr lang="en-US" dirty="0" smtClean="0">
                <a:latin typeface="Cordia New" pitchFamily="34" charset="-34"/>
                <a:cs typeface="Cordia New" pitchFamily="34" charset="-34"/>
              </a:rPr>
              <a:t> | head</a:t>
            </a:r>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60</a:t>
            </a:fld>
            <a:endParaRPr lang="en-US"/>
          </a:p>
        </p:txBody>
      </p:sp>
    </p:spTree>
    <p:extLst>
      <p:ext uri="{BB962C8B-B14F-4D97-AF65-F5344CB8AC3E}">
        <p14:creationId xmlns:p14="http://schemas.microsoft.com/office/powerpoint/2010/main" val="1221000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SiLK</a:t>
            </a:r>
            <a:r>
              <a:rPr lang="en-US" dirty="0"/>
              <a:t> Commands: </a:t>
            </a:r>
            <a:r>
              <a:rPr lang="en-US" dirty="0" smtClean="0"/>
              <a:t>IP Bags (cont’d)</a:t>
            </a:r>
            <a:endParaRPr lang="en-US" dirty="0"/>
          </a:p>
        </p:txBody>
      </p:sp>
      <p:sp>
        <p:nvSpPr>
          <p:cNvPr id="3" name="Content Placeholder 2"/>
          <p:cNvSpPr>
            <a:spLocks noGrp="1"/>
          </p:cNvSpPr>
          <p:nvPr>
            <p:ph idx="1"/>
          </p:nvPr>
        </p:nvSpPr>
        <p:spPr/>
        <p:txBody>
          <a:bodyPr>
            <a:normAutofit lnSpcReduction="10000"/>
          </a:bodyPr>
          <a:lstStyle/>
          <a:p>
            <a:r>
              <a:rPr lang="en-US" dirty="0" smtClean="0"/>
              <a:t>Capture our </a:t>
            </a:r>
            <a:r>
              <a:rPr lang="en-US" dirty="0" err="1" smtClean="0"/>
              <a:t>rwfilter</a:t>
            </a:r>
            <a:r>
              <a:rPr lang="en-US" dirty="0" smtClean="0"/>
              <a:t> scanning output in a bag</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rwfilter</a:t>
            </a:r>
            <a:r>
              <a:rPr lang="en-US" dirty="0" smtClean="0">
                <a:latin typeface="Cordia New" pitchFamily="34" charset="-34"/>
                <a:cs typeface="Cordia New" pitchFamily="34" charset="-34"/>
              </a:rPr>
              <a:t> 20120501-1400-1500.rwf --bytes=0-2048 --	packets=1-3 --flags-all=/RF --pass=</a:t>
            </a:r>
            <a:r>
              <a:rPr lang="en-US" dirty="0" err="1" smtClean="0">
                <a:latin typeface="Cordia New" pitchFamily="34" charset="-34"/>
                <a:cs typeface="Cordia New" pitchFamily="34" charset="-34"/>
              </a:rPr>
              <a:t>stdout</a:t>
            </a:r>
            <a:r>
              <a:rPr lang="en-US" dirty="0" smtClean="0">
                <a:latin typeface="Cordia New" pitchFamily="34" charset="-34"/>
                <a:cs typeface="Cordia New" pitchFamily="34" charset="-34"/>
              </a:rPr>
              <a:t> | </a:t>
            </a:r>
            <a:r>
              <a:rPr lang="en-US" dirty="0" err="1" smtClean="0">
                <a:latin typeface="Cordia New" pitchFamily="34" charset="-34"/>
                <a:cs typeface="Cordia New" pitchFamily="34" charset="-34"/>
              </a:rPr>
              <a:t>rwbag</a:t>
            </a:r>
            <a:r>
              <a:rPr lang="en-US" dirty="0" smtClean="0">
                <a:latin typeface="Cordia New" pitchFamily="34" charset="-34"/>
                <a:cs typeface="Cordia New" pitchFamily="34" charset="-34"/>
              </a:rPr>
              <a:t> --sip-	flows=</a:t>
            </a:r>
            <a:r>
              <a:rPr lang="en-US" dirty="0" err="1" smtClean="0">
                <a:latin typeface="Cordia New" pitchFamily="34" charset="-34"/>
                <a:cs typeface="Cordia New" pitchFamily="34" charset="-34"/>
              </a:rPr>
              <a:t>rwfilter</a:t>
            </a:r>
            <a:r>
              <a:rPr lang="en-US" dirty="0" smtClean="0">
                <a:latin typeface="Cordia New" pitchFamily="34" charset="-34"/>
                <a:cs typeface="Cordia New" pitchFamily="34" charset="-34"/>
              </a:rPr>
              <a:t>-scan-</a:t>
            </a:r>
            <a:r>
              <a:rPr lang="en-US" dirty="0" err="1" smtClean="0">
                <a:latin typeface="Cordia New" pitchFamily="34" charset="-34"/>
                <a:cs typeface="Cordia New" pitchFamily="34" charset="-34"/>
              </a:rPr>
              <a:t>output.bag</a:t>
            </a:r>
            <a:endParaRPr lang="en-US" dirty="0" smtClean="0">
              <a:latin typeface="Cordia New" pitchFamily="34" charset="-34"/>
              <a:cs typeface="Cordia New" pitchFamily="34" charset="-34"/>
            </a:endParaRPr>
          </a:p>
          <a:p>
            <a:pPr marL="0" indent="0">
              <a:buNone/>
            </a:pPr>
            <a:endParaRPr lang="en-US" dirty="0" smtClean="0"/>
          </a:p>
          <a:p>
            <a:r>
              <a:rPr lang="en-US" dirty="0" smtClean="0"/>
              <a:t>What does the data look like?</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rwbagcat</a:t>
            </a:r>
            <a:r>
              <a:rPr lang="en-US" dirty="0" smtClean="0">
                <a:latin typeface="Cordia New" pitchFamily="34" charset="-34"/>
                <a:cs typeface="Cordia New" pitchFamily="34" charset="-34"/>
              </a:rPr>
              <a:t> </a:t>
            </a:r>
            <a:r>
              <a:rPr lang="en-US" dirty="0" err="1">
                <a:latin typeface="Cordia New" pitchFamily="34" charset="-34"/>
                <a:cs typeface="Cordia New" pitchFamily="34" charset="-34"/>
              </a:rPr>
              <a:t>rwfilter</a:t>
            </a:r>
            <a:r>
              <a:rPr lang="en-US" dirty="0">
                <a:latin typeface="Cordia New" pitchFamily="34" charset="-34"/>
                <a:cs typeface="Cordia New" pitchFamily="34" charset="-34"/>
              </a:rPr>
              <a:t>-scan-</a:t>
            </a:r>
            <a:r>
              <a:rPr lang="en-US" dirty="0" err="1">
                <a:latin typeface="Cordia New" pitchFamily="34" charset="-34"/>
                <a:cs typeface="Cordia New" pitchFamily="34" charset="-34"/>
              </a:rPr>
              <a:t>output.bag</a:t>
            </a:r>
            <a:r>
              <a:rPr lang="en-US" dirty="0">
                <a:latin typeface="Cordia New" pitchFamily="34" charset="-34"/>
                <a:cs typeface="Cordia New" pitchFamily="34" charset="-34"/>
              </a:rPr>
              <a:t> | sort -t '|' -k 2,2 -</a:t>
            </a:r>
            <a:r>
              <a:rPr lang="en-US" dirty="0" err="1">
                <a:latin typeface="Cordia New" pitchFamily="34" charset="-34"/>
                <a:cs typeface="Cordia New" pitchFamily="34" charset="-34"/>
              </a:rPr>
              <a:t>rn</a:t>
            </a:r>
            <a:r>
              <a:rPr lang="en-US" dirty="0">
                <a:latin typeface="Cordia New" pitchFamily="34" charset="-34"/>
                <a:cs typeface="Cordia New" pitchFamily="34" charset="-34"/>
              </a:rPr>
              <a:t> | </a:t>
            </a:r>
            <a:r>
              <a:rPr lang="en-US" dirty="0" smtClean="0">
                <a:latin typeface="Cordia New" pitchFamily="34" charset="-34"/>
                <a:cs typeface="Cordia New" pitchFamily="34" charset="-34"/>
              </a:rPr>
              <a:t>head 	–n 20</a:t>
            </a:r>
            <a:endParaRPr lang="en-US" dirty="0">
              <a:latin typeface="Cordia New" pitchFamily="34" charset="-34"/>
              <a:cs typeface="Cordia New" pitchFamily="34" charset="-34"/>
            </a:endParaRPr>
          </a:p>
          <a:p>
            <a:pPr marL="0" indent="0">
              <a:buNone/>
            </a:pP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61</a:t>
            </a:fld>
            <a:endParaRPr lang="en-US"/>
          </a:p>
        </p:txBody>
      </p:sp>
    </p:spTree>
    <p:extLst>
      <p:ext uri="{BB962C8B-B14F-4D97-AF65-F5344CB8AC3E}">
        <p14:creationId xmlns:p14="http://schemas.microsoft.com/office/powerpoint/2010/main" val="801428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SiLK</a:t>
            </a:r>
            <a:r>
              <a:rPr lang="en-US" dirty="0"/>
              <a:t> Commands: IP Bags (cont’d)</a:t>
            </a:r>
          </a:p>
        </p:txBody>
      </p:sp>
      <p:sp>
        <p:nvSpPr>
          <p:cNvPr id="3" name="Content Placeholder 2"/>
          <p:cNvSpPr>
            <a:spLocks noGrp="1"/>
          </p:cNvSpPr>
          <p:nvPr>
            <p:ph idx="1"/>
          </p:nvPr>
        </p:nvSpPr>
        <p:spPr/>
        <p:txBody>
          <a:bodyPr/>
          <a:lstStyle/>
          <a:p>
            <a:r>
              <a:rPr lang="en-US" dirty="0"/>
              <a:t>Limit it to 10k flows (after eyeballing the data)</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rwbagtool</a:t>
            </a:r>
            <a:r>
              <a:rPr lang="en-US" dirty="0" smtClean="0">
                <a:latin typeface="Cordia New" pitchFamily="34" charset="-34"/>
                <a:cs typeface="Cordia New" pitchFamily="34" charset="-34"/>
              </a:rPr>
              <a:t> </a:t>
            </a:r>
            <a:r>
              <a:rPr lang="en-US" dirty="0">
                <a:latin typeface="Cordia New" pitchFamily="34" charset="-34"/>
                <a:cs typeface="Cordia New" pitchFamily="34" charset="-34"/>
              </a:rPr>
              <a:t>--</a:t>
            </a:r>
            <a:r>
              <a:rPr lang="en-US" dirty="0" err="1">
                <a:latin typeface="Cordia New" pitchFamily="34" charset="-34"/>
                <a:cs typeface="Cordia New" pitchFamily="34" charset="-34"/>
              </a:rPr>
              <a:t>mincounter</a:t>
            </a:r>
            <a:r>
              <a:rPr lang="en-US" dirty="0">
                <a:latin typeface="Cordia New" pitchFamily="34" charset="-34"/>
                <a:cs typeface="Cordia New" pitchFamily="34" charset="-34"/>
              </a:rPr>
              <a:t>=10000 </a:t>
            </a:r>
            <a:r>
              <a:rPr lang="en-US" dirty="0" err="1">
                <a:latin typeface="Cordia New" pitchFamily="34" charset="-34"/>
                <a:cs typeface="Cordia New" pitchFamily="34" charset="-34"/>
              </a:rPr>
              <a:t>rwfilter</a:t>
            </a:r>
            <a:r>
              <a:rPr lang="en-US" dirty="0">
                <a:latin typeface="Cordia New" pitchFamily="34" charset="-34"/>
                <a:cs typeface="Cordia New" pitchFamily="34" charset="-34"/>
              </a:rPr>
              <a:t>-scan-</a:t>
            </a:r>
            <a:r>
              <a:rPr lang="en-US" dirty="0" err="1">
                <a:latin typeface="Cordia New" pitchFamily="34" charset="-34"/>
                <a:cs typeface="Cordia New" pitchFamily="34" charset="-34"/>
              </a:rPr>
              <a:t>output.bag</a:t>
            </a:r>
            <a:r>
              <a:rPr lang="en-US" dirty="0">
                <a:latin typeface="Cordia New" pitchFamily="34" charset="-34"/>
                <a:cs typeface="Cordia New" pitchFamily="34" charset="-34"/>
              </a:rPr>
              <a:t> &gt; </a:t>
            </a:r>
            <a:r>
              <a:rPr lang="en-US" dirty="0" smtClean="0">
                <a:latin typeface="Cordia New" pitchFamily="34" charset="-34"/>
                <a:cs typeface="Cordia New" pitchFamily="34" charset="-34"/>
              </a:rPr>
              <a:t>	rwfilter-scan-output-10k.bag</a:t>
            </a:r>
            <a:endParaRPr lang="en-US" dirty="0">
              <a:latin typeface="Cordia New" pitchFamily="34" charset="-34"/>
              <a:cs typeface="Cordia New" pitchFamily="34" charset="-34"/>
            </a:endParaRPr>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62</a:t>
            </a:fld>
            <a:endParaRPr lang="en-US"/>
          </a:p>
        </p:txBody>
      </p:sp>
    </p:spTree>
    <p:extLst>
      <p:ext uri="{BB962C8B-B14F-4D97-AF65-F5344CB8AC3E}">
        <p14:creationId xmlns:p14="http://schemas.microsoft.com/office/powerpoint/2010/main" val="38742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SiLK</a:t>
            </a:r>
            <a:r>
              <a:rPr lang="en-US" dirty="0"/>
              <a:t> Commands: IP Bags (cont’d)</a:t>
            </a:r>
          </a:p>
        </p:txBody>
      </p:sp>
      <p:sp>
        <p:nvSpPr>
          <p:cNvPr id="3" name="Content Placeholder 2"/>
          <p:cNvSpPr>
            <a:spLocks noGrp="1"/>
          </p:cNvSpPr>
          <p:nvPr>
            <p:ph idx="1"/>
          </p:nvPr>
        </p:nvSpPr>
        <p:spPr/>
        <p:txBody>
          <a:bodyPr>
            <a:normAutofit lnSpcReduction="10000"/>
          </a:bodyPr>
          <a:lstStyle/>
          <a:p>
            <a:r>
              <a:rPr lang="en-US" dirty="0" smtClean="0"/>
              <a:t>Combine bags from our two scanning methods (</a:t>
            </a:r>
            <a:r>
              <a:rPr lang="en-US" dirty="0"/>
              <a:t>t</a:t>
            </a:r>
            <a:r>
              <a:rPr lang="en-US" dirty="0" smtClean="0"/>
              <a:t>his could also be done with </a:t>
            </a:r>
            <a:r>
              <a:rPr lang="en-US" dirty="0" err="1" smtClean="0"/>
              <a:t>ipsets</a:t>
            </a:r>
            <a:r>
              <a:rPr lang="en-US" dirty="0" smtClean="0"/>
              <a:t>)</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rwbagtool</a:t>
            </a:r>
            <a:r>
              <a:rPr lang="en-US" dirty="0" smtClean="0">
                <a:latin typeface="Cordia New" pitchFamily="34" charset="-34"/>
                <a:cs typeface="Cordia New" pitchFamily="34" charset="-34"/>
              </a:rPr>
              <a:t> </a:t>
            </a:r>
            <a:r>
              <a:rPr lang="en-US" dirty="0">
                <a:latin typeface="Cordia New" pitchFamily="34" charset="-34"/>
                <a:cs typeface="Cordia New" pitchFamily="34" charset="-34"/>
              </a:rPr>
              <a:t>--maximize </a:t>
            </a:r>
            <a:r>
              <a:rPr lang="en-US" dirty="0" err="1">
                <a:latin typeface="Cordia New" pitchFamily="34" charset="-34"/>
                <a:cs typeface="Cordia New" pitchFamily="34" charset="-34"/>
              </a:rPr>
              <a:t>rwscan-output.bag</a:t>
            </a:r>
            <a:r>
              <a:rPr lang="en-US" dirty="0">
                <a:latin typeface="Cordia New" pitchFamily="34" charset="-34"/>
                <a:cs typeface="Cordia New" pitchFamily="34" charset="-34"/>
              </a:rPr>
              <a:t> </a:t>
            </a:r>
            <a:r>
              <a:rPr lang="en-US" dirty="0" err="1" smtClean="0">
                <a:latin typeface="Cordia New" pitchFamily="34" charset="-34"/>
                <a:cs typeface="Cordia New" pitchFamily="34" charset="-34"/>
              </a:rPr>
              <a:t>rwfilter</a:t>
            </a:r>
            <a:r>
              <a:rPr lang="en-US" dirty="0" smtClean="0">
                <a:latin typeface="Cordia New" pitchFamily="34" charset="-34"/>
                <a:cs typeface="Cordia New" pitchFamily="34" charset="-34"/>
              </a:rPr>
              <a:t>-scan-	output-10k.bag </a:t>
            </a:r>
            <a:r>
              <a:rPr lang="en-US" dirty="0">
                <a:latin typeface="Cordia New" pitchFamily="34" charset="-34"/>
                <a:cs typeface="Cordia New" pitchFamily="34" charset="-34"/>
              </a:rPr>
              <a:t>&gt; </a:t>
            </a:r>
            <a:r>
              <a:rPr lang="en-US" dirty="0" smtClean="0">
                <a:latin typeface="Cordia New" pitchFamily="34" charset="-34"/>
                <a:cs typeface="Cordia New" pitchFamily="34" charset="-34"/>
              </a:rPr>
              <a:t>union-</a:t>
            </a:r>
            <a:r>
              <a:rPr lang="en-US" dirty="0" err="1" smtClean="0">
                <a:latin typeface="Cordia New" pitchFamily="34" charset="-34"/>
                <a:cs typeface="Cordia New" pitchFamily="34" charset="-34"/>
              </a:rPr>
              <a:t>scan.bag</a:t>
            </a:r>
            <a:endParaRPr lang="en-US" dirty="0" smtClean="0">
              <a:latin typeface="Cordia New" pitchFamily="34" charset="-34"/>
              <a:cs typeface="Cordia New" pitchFamily="34" charset="-34"/>
            </a:endParaRPr>
          </a:p>
          <a:p>
            <a:pPr marL="0" indent="0">
              <a:buNone/>
            </a:pPr>
            <a:endParaRPr lang="en-US" dirty="0"/>
          </a:p>
          <a:p>
            <a:r>
              <a:rPr lang="en-US" dirty="0" smtClean="0"/>
              <a:t>View the output</a:t>
            </a:r>
          </a:p>
          <a:p>
            <a:pPr marL="0" indent="0">
              <a:buNone/>
            </a:pPr>
            <a:r>
              <a:rPr lang="en-US" dirty="0" smtClean="0">
                <a:latin typeface="Cordia New" pitchFamily="34" charset="-34"/>
                <a:cs typeface="Cordia New" pitchFamily="34" charset="-34"/>
              </a:rPr>
              <a:t>	</a:t>
            </a:r>
            <a:r>
              <a:rPr lang="en-US" dirty="0" err="1" smtClean="0">
                <a:latin typeface="Cordia New" pitchFamily="34" charset="-34"/>
                <a:cs typeface="Cordia New" pitchFamily="34" charset="-34"/>
              </a:rPr>
              <a:t>rwbagcat</a:t>
            </a:r>
            <a:r>
              <a:rPr lang="en-US" dirty="0" smtClean="0">
                <a:latin typeface="Cordia New" pitchFamily="34" charset="-34"/>
                <a:cs typeface="Cordia New" pitchFamily="34" charset="-34"/>
              </a:rPr>
              <a:t> union-</a:t>
            </a:r>
            <a:r>
              <a:rPr lang="en-US" dirty="0" err="1" smtClean="0">
                <a:latin typeface="Cordia New" pitchFamily="34" charset="-34"/>
                <a:cs typeface="Cordia New" pitchFamily="34" charset="-34"/>
              </a:rPr>
              <a:t>scan.bag</a:t>
            </a:r>
            <a:r>
              <a:rPr lang="en-US" dirty="0" smtClean="0">
                <a:latin typeface="Cordia New" pitchFamily="34" charset="-34"/>
                <a:cs typeface="Cordia New" pitchFamily="34" charset="-34"/>
              </a:rPr>
              <a:t> | </a:t>
            </a:r>
            <a:r>
              <a:rPr lang="en-US" dirty="0">
                <a:latin typeface="Cordia New" pitchFamily="34" charset="-34"/>
                <a:cs typeface="Cordia New" pitchFamily="34" charset="-34"/>
              </a:rPr>
              <a:t>sort -t '|' -k 2,2 -</a:t>
            </a:r>
            <a:r>
              <a:rPr lang="en-US" dirty="0" err="1">
                <a:latin typeface="Cordia New" pitchFamily="34" charset="-34"/>
                <a:cs typeface="Cordia New" pitchFamily="34" charset="-34"/>
              </a:rPr>
              <a:t>rn</a:t>
            </a:r>
            <a:r>
              <a:rPr lang="en-US" dirty="0">
                <a:latin typeface="Cordia New" pitchFamily="34" charset="-34"/>
                <a:cs typeface="Cordia New" pitchFamily="34" charset="-34"/>
              </a:rPr>
              <a:t> | head</a:t>
            </a:r>
          </a:p>
          <a:p>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63</a:t>
            </a:fld>
            <a:endParaRPr lang="en-US"/>
          </a:p>
        </p:txBody>
      </p:sp>
    </p:spTree>
    <p:extLst>
      <p:ext uri="{BB962C8B-B14F-4D97-AF65-F5344CB8AC3E}">
        <p14:creationId xmlns:p14="http://schemas.microsoft.com/office/powerpoint/2010/main" val="104068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iSiLK</a:t>
            </a:r>
            <a:endParaRPr lang="en-US" dirty="0"/>
          </a:p>
        </p:txBody>
      </p:sp>
      <p:sp>
        <p:nvSpPr>
          <p:cNvPr id="4" name="TextBox 3"/>
          <p:cNvSpPr txBox="1"/>
          <p:nvPr/>
        </p:nvSpPr>
        <p:spPr>
          <a:xfrm>
            <a:off x="93023" y="6438416"/>
            <a:ext cx="4185010" cy="369332"/>
          </a:xfrm>
          <a:prstGeom prst="rect">
            <a:avLst/>
          </a:prstGeom>
          <a:noFill/>
        </p:spPr>
        <p:txBody>
          <a:bodyPr wrap="none" rtlCol="0">
            <a:spAutoFit/>
          </a:bodyPr>
          <a:lstStyle/>
          <a:p>
            <a:r>
              <a:rPr lang="en-US" dirty="0" smtClean="0"/>
              <a:t>http://</a:t>
            </a:r>
            <a:r>
              <a:rPr lang="en-US" dirty="0" err="1" smtClean="0"/>
              <a:t>tools.netsa.cert.org</a:t>
            </a:r>
            <a:r>
              <a:rPr lang="en-US" dirty="0" smtClean="0"/>
              <a:t>/</a:t>
            </a:r>
            <a:r>
              <a:rPr lang="en-US" dirty="0" err="1" smtClean="0"/>
              <a:t>isilk</a:t>
            </a:r>
            <a:r>
              <a:rPr lang="en-US" dirty="0" smtClean="0"/>
              <a:t>/</a:t>
            </a:r>
            <a:r>
              <a:rPr lang="en-US" dirty="0" err="1" smtClean="0"/>
              <a:t>index.html</a:t>
            </a:r>
            <a:endParaRPr lang="en-US" dirty="0"/>
          </a:p>
        </p:txBody>
      </p:sp>
    </p:spTree>
    <p:extLst>
      <p:ext uri="{BB962C8B-B14F-4D97-AF65-F5344CB8AC3E}">
        <p14:creationId xmlns:p14="http://schemas.microsoft.com/office/powerpoint/2010/main" val="697407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Overview</a:t>
            </a:r>
            <a:endParaRPr lang="en-US" dirty="0"/>
          </a:p>
        </p:txBody>
      </p:sp>
      <p:sp>
        <p:nvSpPr>
          <p:cNvPr id="3" name="Content Placeholder 2"/>
          <p:cNvSpPr>
            <a:spLocks noGrp="1"/>
          </p:cNvSpPr>
          <p:nvPr>
            <p:ph idx="1"/>
          </p:nvPr>
        </p:nvSpPr>
        <p:spPr>
          <a:xfrm>
            <a:off x="457200" y="1481328"/>
            <a:ext cx="8686800" cy="4525963"/>
          </a:xfrm>
        </p:spPr>
        <p:txBody>
          <a:bodyPr>
            <a:normAutofit/>
          </a:bodyPr>
          <a:lstStyle/>
          <a:p>
            <a:r>
              <a:rPr lang="en-US" dirty="0" smtClean="0"/>
              <a:t>GUI for silk tools</a:t>
            </a:r>
          </a:p>
          <a:p>
            <a:r>
              <a:rPr lang="en-US" dirty="0" smtClean="0"/>
              <a:t>Provides subset of command line functionality </a:t>
            </a:r>
          </a:p>
          <a:p>
            <a:r>
              <a:rPr lang="en-US" dirty="0" smtClean="0"/>
              <a:t>Windows installer</a:t>
            </a:r>
          </a:p>
          <a:p>
            <a:r>
              <a:rPr lang="en-US" dirty="0" smtClean="0"/>
              <a:t>Build instructions</a:t>
            </a:r>
          </a:p>
          <a:p>
            <a:pPr lvl="1"/>
            <a:r>
              <a:rPr lang="en-US" dirty="0">
                <a:hlinkClick r:id="rId3"/>
              </a:rPr>
              <a:t>http://</a:t>
            </a:r>
            <a:r>
              <a:rPr lang="en-US" dirty="0" smtClean="0">
                <a:hlinkClick r:id="rId3"/>
              </a:rPr>
              <a:t>tools.netsa.cert.org/isilk/isilk-admin-guide.pdf</a:t>
            </a:r>
            <a:endParaRPr lang="en-US" dirty="0" smtClean="0"/>
          </a:p>
          <a:p>
            <a:pPr lvl="1"/>
            <a:r>
              <a:rPr lang="en-US" dirty="0">
                <a:hlinkClick r:id="rId4"/>
              </a:rPr>
              <a:t>http://</a:t>
            </a:r>
            <a:r>
              <a:rPr lang="en-US" dirty="0" smtClean="0">
                <a:hlinkClick r:id="rId4"/>
              </a:rPr>
              <a:t>tools.netsa.cert.org/isilk/isilk-user-guide.pdf</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532C47AA-A02F-47C8-A6EF-625EFE8A0434}" type="slidenum">
              <a:rPr lang="en-US" smtClean="0"/>
              <a:t>65</a:t>
            </a:fld>
            <a:endParaRPr lang="en-US"/>
          </a:p>
        </p:txBody>
      </p:sp>
    </p:spTree>
    <p:extLst>
      <p:ext uri="{BB962C8B-B14F-4D97-AF65-F5344CB8AC3E}">
        <p14:creationId xmlns:p14="http://schemas.microsoft.com/office/powerpoint/2010/main" val="1783660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Setup</a:t>
            </a:r>
            <a:endParaRPr lang="en-US" dirty="0"/>
          </a:p>
        </p:txBody>
      </p:sp>
      <p:pic>
        <p:nvPicPr>
          <p:cNvPr id="4" name="Content Placeholder 3" descr="Screen Shot 2013-01-13 at 7.16.20 PM.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6297" y="1600200"/>
            <a:ext cx="3431405" cy="4525963"/>
          </a:xfrm>
        </p:spPr>
      </p:pic>
      <p:sp>
        <p:nvSpPr>
          <p:cNvPr id="3" name="Slide Number Placeholder 2"/>
          <p:cNvSpPr>
            <a:spLocks noGrp="1"/>
          </p:cNvSpPr>
          <p:nvPr>
            <p:ph type="sldNum" sz="quarter" idx="12"/>
          </p:nvPr>
        </p:nvSpPr>
        <p:spPr/>
        <p:txBody>
          <a:bodyPr/>
          <a:lstStyle/>
          <a:p>
            <a:fld id="{532C47AA-A02F-47C8-A6EF-625EFE8A0434}" type="slidenum">
              <a:rPr lang="en-US" smtClean="0"/>
              <a:t>66</a:t>
            </a:fld>
            <a:endParaRPr lang="en-US"/>
          </a:p>
        </p:txBody>
      </p:sp>
      <p:sp>
        <p:nvSpPr>
          <p:cNvPr id="5" name="TextBox 4"/>
          <p:cNvSpPr txBox="1"/>
          <p:nvPr/>
        </p:nvSpPr>
        <p:spPr>
          <a:xfrm>
            <a:off x="33647" y="6391303"/>
            <a:ext cx="8664551" cy="338554"/>
          </a:xfrm>
          <a:prstGeom prst="rect">
            <a:avLst/>
          </a:prstGeom>
          <a:noFill/>
        </p:spPr>
        <p:txBody>
          <a:bodyPr wrap="none" rtlCol="0">
            <a:spAutoFit/>
          </a:bodyPr>
          <a:lstStyle/>
          <a:p>
            <a:r>
              <a:rPr lang="en-US" sz="1600" dirty="0" smtClean="0">
                <a:solidFill>
                  <a:schemeClr val="accent3"/>
                </a:solidFill>
              </a:rPr>
              <a:t>Note: </a:t>
            </a:r>
            <a:r>
              <a:rPr lang="en-US" sz="1600" dirty="0" err="1" smtClean="0">
                <a:solidFill>
                  <a:schemeClr val="accent3"/>
                </a:solidFill>
              </a:rPr>
              <a:t>isilk</a:t>
            </a:r>
            <a:r>
              <a:rPr lang="en-US" sz="1600" dirty="0" smtClean="0">
                <a:solidFill>
                  <a:schemeClr val="accent3"/>
                </a:solidFill>
              </a:rPr>
              <a:t> needs country codes http://tools.netsa.cert.org/silk/rwgeoip2ccmap.html</a:t>
            </a:r>
            <a:endParaRPr lang="en-US" sz="1600" dirty="0">
              <a:solidFill>
                <a:schemeClr val="accent3"/>
              </a:solidFill>
            </a:endParaRPr>
          </a:p>
        </p:txBody>
      </p:sp>
    </p:spTree>
    <p:extLst>
      <p:ext uri="{BB962C8B-B14F-4D97-AF65-F5344CB8AC3E}">
        <p14:creationId xmlns:p14="http://schemas.microsoft.com/office/powerpoint/2010/main" val="520222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Setup</a:t>
            </a:r>
            <a:endParaRPr lang="en-US" dirty="0"/>
          </a:p>
        </p:txBody>
      </p:sp>
      <p:pic>
        <p:nvPicPr>
          <p:cNvPr id="5" name="Content Placeholder 4" descr="Screen Shot 2013-01-13 at 7.16.47 P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2339181"/>
            <a:ext cx="3581400" cy="3048000"/>
          </a:xfrm>
        </p:spPr>
      </p:pic>
      <p:pic>
        <p:nvPicPr>
          <p:cNvPr id="6" name="Content Placeholder 5" descr="Screen Shot 2013-01-13 at 7.17.23 PM.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436806"/>
            <a:ext cx="4038600" cy="2852750"/>
          </a:xfrm>
        </p:spPr>
      </p:pic>
      <p:sp>
        <p:nvSpPr>
          <p:cNvPr id="3" name="Slide Number Placeholder 2"/>
          <p:cNvSpPr>
            <a:spLocks noGrp="1"/>
          </p:cNvSpPr>
          <p:nvPr>
            <p:ph type="sldNum" sz="quarter" idx="12"/>
          </p:nvPr>
        </p:nvSpPr>
        <p:spPr/>
        <p:txBody>
          <a:bodyPr/>
          <a:lstStyle/>
          <a:p>
            <a:fld id="{532C47AA-A02F-47C8-A6EF-625EFE8A0434}" type="slidenum">
              <a:rPr lang="en-US" smtClean="0"/>
              <a:t>67</a:t>
            </a:fld>
            <a:endParaRPr lang="en-US"/>
          </a:p>
        </p:txBody>
      </p:sp>
      <p:sp>
        <p:nvSpPr>
          <p:cNvPr id="7" name="TextBox 6"/>
          <p:cNvSpPr txBox="1"/>
          <p:nvPr/>
        </p:nvSpPr>
        <p:spPr>
          <a:xfrm>
            <a:off x="11875" y="6179672"/>
            <a:ext cx="5160387" cy="646331"/>
          </a:xfrm>
          <a:prstGeom prst="rect">
            <a:avLst/>
          </a:prstGeom>
          <a:noFill/>
        </p:spPr>
        <p:txBody>
          <a:bodyPr wrap="none" rtlCol="0">
            <a:spAutoFit/>
          </a:bodyPr>
          <a:lstStyle/>
          <a:p>
            <a:r>
              <a:rPr lang="en-US" dirty="0" smtClean="0">
                <a:hlinkClick r:id="rId5"/>
              </a:rPr>
              <a:t>http://tools.netsa.cert.org/isilk/isilk-admin-guide.pdf</a:t>
            </a:r>
            <a:endParaRPr lang="en-US" dirty="0" smtClean="0"/>
          </a:p>
          <a:p>
            <a:r>
              <a:rPr lang="en-US" dirty="0" smtClean="0">
                <a:hlinkClick r:id="rId6"/>
              </a:rPr>
              <a:t>http://tools.netsa.cert.org/isilk/isilk-user-guide.pdf</a:t>
            </a:r>
            <a:r>
              <a:rPr lang="en-US" dirty="0" smtClean="0"/>
              <a:t> </a:t>
            </a:r>
          </a:p>
        </p:txBody>
      </p:sp>
    </p:spTree>
    <p:extLst>
      <p:ext uri="{BB962C8B-B14F-4D97-AF65-F5344CB8AC3E}">
        <p14:creationId xmlns:p14="http://schemas.microsoft.com/office/powerpoint/2010/main" val="2941574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Adding Files</a:t>
            </a:r>
            <a:endParaRPr lang="en-US" dirty="0"/>
          </a:p>
        </p:txBody>
      </p:sp>
      <p:pic>
        <p:nvPicPr>
          <p:cNvPr id="5" name="Content Placeholder 4" descr="Screen Shot 2013-01-13 at 7.17.36 PM.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4952" y="1600200"/>
            <a:ext cx="6174096" cy="4525963"/>
          </a:xfrm>
        </p:spPr>
      </p:pic>
      <p:sp>
        <p:nvSpPr>
          <p:cNvPr id="3" name="Slide Number Placeholder 2"/>
          <p:cNvSpPr>
            <a:spLocks noGrp="1"/>
          </p:cNvSpPr>
          <p:nvPr>
            <p:ph type="sldNum" sz="quarter" idx="12"/>
          </p:nvPr>
        </p:nvSpPr>
        <p:spPr/>
        <p:txBody>
          <a:bodyPr/>
          <a:lstStyle/>
          <a:p>
            <a:fld id="{532C47AA-A02F-47C8-A6EF-625EFE8A0434}" type="slidenum">
              <a:rPr lang="en-US" smtClean="0"/>
              <a:t>68</a:t>
            </a:fld>
            <a:endParaRPr lang="en-US"/>
          </a:p>
        </p:txBody>
      </p:sp>
    </p:spTree>
    <p:extLst>
      <p:ext uri="{BB962C8B-B14F-4D97-AF65-F5344CB8AC3E}">
        <p14:creationId xmlns:p14="http://schemas.microsoft.com/office/powerpoint/2010/main" val="419272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Adding Files</a:t>
            </a:r>
            <a:endParaRPr lang="en-US" dirty="0"/>
          </a:p>
        </p:txBody>
      </p:sp>
      <p:pic>
        <p:nvPicPr>
          <p:cNvPr id="4" name="Content Placeholder 3" descr="Screen Shot 2013-01-13 at 7.18.50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6003" r="51283" b="64012"/>
          <a:stretch/>
        </p:blipFill>
        <p:spPr>
          <a:xfrm>
            <a:off x="457199" y="1600200"/>
            <a:ext cx="8373453" cy="3221117"/>
          </a:xfrm>
        </p:spPr>
      </p:pic>
      <p:sp>
        <p:nvSpPr>
          <p:cNvPr id="3" name="Slide Number Placeholder 2"/>
          <p:cNvSpPr>
            <a:spLocks noGrp="1"/>
          </p:cNvSpPr>
          <p:nvPr>
            <p:ph type="sldNum" sz="quarter" idx="12"/>
          </p:nvPr>
        </p:nvSpPr>
        <p:spPr/>
        <p:txBody>
          <a:bodyPr/>
          <a:lstStyle/>
          <a:p>
            <a:fld id="{532C47AA-A02F-47C8-A6EF-625EFE8A0434}" type="slidenum">
              <a:rPr lang="en-US" smtClean="0"/>
              <a:t>69</a:t>
            </a:fld>
            <a:endParaRPr lang="en-US"/>
          </a:p>
        </p:txBody>
      </p:sp>
    </p:spTree>
    <p:extLst>
      <p:ext uri="{BB962C8B-B14F-4D97-AF65-F5344CB8AC3E}">
        <p14:creationId xmlns:p14="http://schemas.microsoft.com/office/powerpoint/2010/main" val="147750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Pcap</a:t>
            </a:r>
            <a:r>
              <a:rPr lang="en-US" dirty="0" smtClean="0"/>
              <a:t> Recap: TCP</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7</a:t>
            </a:fld>
            <a:endParaRPr lang="en-US"/>
          </a:p>
        </p:txBody>
      </p:sp>
      <p:sp>
        <p:nvSpPr>
          <p:cNvPr id="6" name="Rectangle 5"/>
          <p:cNvSpPr/>
          <p:nvPr/>
        </p:nvSpPr>
        <p:spPr>
          <a:xfrm>
            <a:off x="38100" y="6227058"/>
            <a:ext cx="8714245" cy="584775"/>
          </a:xfrm>
          <a:prstGeom prst="rect">
            <a:avLst/>
          </a:prstGeom>
        </p:spPr>
        <p:txBody>
          <a:bodyPr wrap="none">
            <a:spAutoFit/>
          </a:bodyPr>
          <a:lstStyle/>
          <a:p>
            <a:r>
              <a:rPr lang="en-US" sz="1600" dirty="0"/>
              <a:t>Adapted from:</a:t>
            </a:r>
            <a:endParaRPr lang="en-US" sz="1600" dirty="0" smtClean="0">
              <a:hlinkClick r:id="rId3"/>
            </a:endParaRPr>
          </a:p>
          <a:p>
            <a:r>
              <a:rPr lang="en-US" sz="1600" dirty="0" smtClean="0">
                <a:hlinkClick r:id="rId3"/>
              </a:rPr>
              <a:t>http</a:t>
            </a:r>
            <a:r>
              <a:rPr lang="en-US" sz="1600" dirty="0">
                <a:hlinkClick r:id="rId3"/>
              </a:rPr>
              <a:t>://en.wikipedia.org/wiki/Transmission_Control_Protocol#TCP_segment_structure</a:t>
            </a: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3942887545"/>
              </p:ext>
            </p:extLst>
          </p:nvPr>
        </p:nvGraphicFramePr>
        <p:xfrm>
          <a:off x="38100" y="1828800"/>
          <a:ext cx="8979024" cy="3771661"/>
        </p:xfrm>
        <a:graphic>
          <a:graphicData uri="http://schemas.openxmlformats.org/drawingml/2006/table">
            <a:tbl>
              <a:tblPr>
                <a:tableStyleId>{5C22544A-7EE6-4342-B048-85BDC9FD1C3A}</a:tableStyleId>
              </a:tblPr>
              <a:tblGrid>
                <a:gridCol w="822960"/>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gridCol w="254877"/>
              </a:tblGrid>
              <a:tr h="370840">
                <a:tc>
                  <a:txBody>
                    <a:bodyPr/>
                    <a:lstStyle/>
                    <a:p>
                      <a:pPr algn="ctr"/>
                      <a:r>
                        <a:rPr lang="en-US" baseline="0" dirty="0" smtClean="0">
                          <a:solidFill>
                            <a:schemeClr val="bg1"/>
                          </a:solidFill>
                        </a:rPr>
                        <a:t>Octet</a:t>
                      </a:r>
                      <a:endParaRPr lang="en-US" baseline="0" dirty="0">
                        <a:solidFill>
                          <a:schemeClr val="bg1"/>
                        </a:solidFill>
                      </a:endParaRPr>
                    </a:p>
                  </a:txBody>
                  <a:tcPr anchor="ctr">
                    <a:solidFill>
                      <a:schemeClr val="accent1"/>
                    </a:solidFill>
                  </a:tcPr>
                </a:tc>
                <a:tc gridSpan="8">
                  <a:txBody>
                    <a:bodyPr/>
                    <a:lstStyle/>
                    <a:p>
                      <a:pPr algn="ctr"/>
                      <a:r>
                        <a:rPr lang="en-US" baseline="0" dirty="0" smtClean="0">
                          <a:solidFill>
                            <a:schemeClr val="bg1"/>
                          </a:solidFill>
                        </a:rPr>
                        <a:t>0</a:t>
                      </a:r>
                      <a:endParaRPr lang="en-US" baseline="0" dirty="0">
                        <a:solidFill>
                          <a:schemeClr val="bg1"/>
                        </a:solidFill>
                      </a:endParaRPr>
                    </a:p>
                  </a:txBody>
                  <a:tcPr anchor="ctr">
                    <a:solidFill>
                      <a:schemeClr val="accent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8">
                  <a:txBody>
                    <a:bodyPr/>
                    <a:lstStyle/>
                    <a:p>
                      <a:pPr algn="ctr"/>
                      <a:r>
                        <a:rPr lang="en-US" baseline="0" dirty="0" smtClean="0">
                          <a:solidFill>
                            <a:schemeClr val="bg1"/>
                          </a:solidFill>
                        </a:rPr>
                        <a:t>1</a:t>
                      </a:r>
                      <a:endParaRPr lang="en-US" baseline="0" dirty="0">
                        <a:solidFill>
                          <a:schemeClr val="bg1"/>
                        </a:solidFill>
                      </a:endParaRPr>
                    </a:p>
                  </a:txBody>
                  <a:tcPr anchor="ctr">
                    <a:solidFill>
                      <a:schemeClr val="accent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gridSpan="8">
                  <a:txBody>
                    <a:bodyPr/>
                    <a:lstStyle/>
                    <a:p>
                      <a:pPr algn="ctr"/>
                      <a:r>
                        <a:rPr lang="en-US" baseline="0" dirty="0" smtClean="0">
                          <a:solidFill>
                            <a:schemeClr val="bg1"/>
                          </a:solidFill>
                        </a:rPr>
                        <a:t>2</a:t>
                      </a:r>
                      <a:endParaRPr lang="en-US" baseline="0" dirty="0">
                        <a:solidFill>
                          <a:schemeClr val="bg1"/>
                        </a:solidFill>
                      </a:endParaRPr>
                    </a:p>
                  </a:txBody>
                  <a:tcPr anchor="ctr">
                    <a:solidFill>
                      <a:schemeClr val="accent1"/>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gridSpan="8">
                  <a:txBody>
                    <a:bodyPr/>
                    <a:lstStyle/>
                    <a:p>
                      <a:pPr algn="ctr"/>
                      <a:r>
                        <a:rPr lang="en-US" baseline="0" dirty="0" smtClean="0">
                          <a:solidFill>
                            <a:schemeClr val="bg1"/>
                          </a:solidFill>
                        </a:rPr>
                        <a:t>3</a:t>
                      </a:r>
                      <a:endParaRPr lang="en-US" baseline="0" dirty="0">
                        <a:solidFill>
                          <a:schemeClr val="bg1"/>
                        </a:solidFill>
                      </a:endParaRPr>
                    </a:p>
                  </a:txBody>
                  <a:tcPr anchor="ctr">
                    <a:solidFill>
                      <a:schemeClr val="accent1"/>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baseline="0" dirty="0" smtClean="0">
                          <a:solidFill>
                            <a:schemeClr val="bg1"/>
                          </a:solidFill>
                        </a:rPr>
                        <a:t>Bit</a:t>
                      </a:r>
                      <a:endParaRPr lang="en-US"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0</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3</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4</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5</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6</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7</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8</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9</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10</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11</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12</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13</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14</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15</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16</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17</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18</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19</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20</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21</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22</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23</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24</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25</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26</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27</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28</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29</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30</a:t>
                      </a:r>
                      <a:endParaRPr lang="en-US" sz="1400" baseline="0" dirty="0">
                        <a:solidFill>
                          <a:schemeClr val="bg1"/>
                        </a:solidFill>
                      </a:endParaRPr>
                    </a:p>
                  </a:txBody>
                  <a:tcPr anchor="ctr">
                    <a:solidFill>
                      <a:schemeClr val="accent1"/>
                    </a:solidFill>
                  </a:tcPr>
                </a:tc>
                <a:tc>
                  <a:txBody>
                    <a:bodyPr/>
                    <a:lstStyle/>
                    <a:p>
                      <a:pPr algn="ctr"/>
                      <a:r>
                        <a:rPr lang="en-US" sz="1400" baseline="0" dirty="0" smtClean="0">
                          <a:solidFill>
                            <a:schemeClr val="bg1"/>
                          </a:solidFill>
                        </a:rPr>
                        <a:t>31</a:t>
                      </a:r>
                      <a:endParaRPr lang="en-US" sz="1400" baseline="0" dirty="0">
                        <a:solidFill>
                          <a:schemeClr val="bg1"/>
                        </a:solidFill>
                      </a:endParaRPr>
                    </a:p>
                  </a:txBody>
                  <a:tcPr anchor="ctr">
                    <a:solidFill>
                      <a:schemeClr val="accent1"/>
                    </a:solidFill>
                  </a:tcPr>
                </a:tc>
              </a:tr>
              <a:tr h="370840">
                <a:tc>
                  <a:txBody>
                    <a:bodyPr/>
                    <a:lstStyle/>
                    <a:p>
                      <a:pPr algn="ctr"/>
                      <a:r>
                        <a:rPr lang="en-US" baseline="0" dirty="0" smtClean="0">
                          <a:solidFill>
                            <a:schemeClr val="bg1"/>
                          </a:solidFill>
                        </a:rPr>
                        <a:t>0</a:t>
                      </a:r>
                      <a:endParaRPr lang="en-US" baseline="0" dirty="0">
                        <a:solidFill>
                          <a:schemeClr val="bg1"/>
                        </a:solidFill>
                      </a:endParaRPr>
                    </a:p>
                  </a:txBody>
                  <a:tcPr anchor="ctr">
                    <a:solidFill>
                      <a:schemeClr val="accent1"/>
                    </a:solidFill>
                  </a:tcPr>
                </a:tc>
                <a:tc gridSpan="16">
                  <a:txBody>
                    <a:bodyPr/>
                    <a:lstStyle/>
                    <a:p>
                      <a:pPr algn="ctr"/>
                      <a:r>
                        <a:rPr lang="en-US" dirty="0" smtClean="0"/>
                        <a:t>Source</a:t>
                      </a:r>
                      <a:r>
                        <a:rPr lang="en-US" baseline="0" dirty="0" smtClean="0"/>
                        <a:t> port</a:t>
                      </a:r>
                      <a:endParaRPr lang="en-US" dirty="0"/>
                    </a:p>
                  </a:txBody>
                  <a:tcPr anchor="ctr">
                    <a:solidFill>
                      <a:schemeClr val="accent2">
                        <a:lumMod val="40000"/>
                        <a:lumOff val="60000"/>
                      </a:schemeClr>
                    </a:solidFill>
                  </a:tcP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gridSpan="16">
                  <a:txBody>
                    <a:bodyPr/>
                    <a:lstStyle/>
                    <a:p>
                      <a:pPr algn="ctr"/>
                      <a:r>
                        <a:rPr lang="en-US" smtClean="0"/>
                        <a:t>Destination port</a:t>
                      </a:r>
                      <a:endParaRPr lang="en-US" dirty="0"/>
                    </a:p>
                  </a:txBody>
                  <a:tcPr anchor="ctr">
                    <a:solidFill>
                      <a:schemeClr val="accent2">
                        <a:lumMod val="40000"/>
                        <a:lumOff val="60000"/>
                      </a:schemeClr>
                    </a:solid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r>
              <a:tr h="370840">
                <a:tc>
                  <a:txBody>
                    <a:bodyPr/>
                    <a:lstStyle/>
                    <a:p>
                      <a:pPr algn="ctr"/>
                      <a:r>
                        <a:rPr lang="en-US" baseline="0" dirty="0" smtClean="0">
                          <a:solidFill>
                            <a:schemeClr val="bg1"/>
                          </a:solidFill>
                        </a:rPr>
                        <a:t>32</a:t>
                      </a:r>
                      <a:endParaRPr lang="en-US" baseline="0" dirty="0">
                        <a:solidFill>
                          <a:schemeClr val="bg1"/>
                        </a:solidFill>
                      </a:endParaRPr>
                    </a:p>
                  </a:txBody>
                  <a:tcPr anchor="ctr">
                    <a:solidFill>
                      <a:schemeClr val="accent1"/>
                    </a:solidFill>
                  </a:tcPr>
                </a:tc>
                <a:tc gridSpan="32">
                  <a:txBody>
                    <a:bodyPr/>
                    <a:lstStyle/>
                    <a:p>
                      <a:pPr algn="ctr"/>
                      <a:r>
                        <a:rPr lang="en-US" dirty="0" smtClean="0"/>
                        <a:t>Sequence number</a:t>
                      </a:r>
                      <a:endParaRPr lang="en-US" dirty="0"/>
                    </a:p>
                  </a:txBody>
                  <a:tcPr anchor="ctr">
                    <a:solidFill>
                      <a:srgbClr val="CDE0E8"/>
                    </a:solidFill>
                  </a:tcP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r>
              <a:tr h="370840">
                <a:tc>
                  <a:txBody>
                    <a:bodyPr/>
                    <a:lstStyle/>
                    <a:p>
                      <a:pPr algn="ctr"/>
                      <a:r>
                        <a:rPr lang="en-US" baseline="0" dirty="0" smtClean="0">
                          <a:solidFill>
                            <a:schemeClr val="bg1"/>
                          </a:solidFill>
                        </a:rPr>
                        <a:t>64</a:t>
                      </a:r>
                      <a:endParaRPr lang="en-US" baseline="0" dirty="0">
                        <a:solidFill>
                          <a:schemeClr val="bg1"/>
                        </a:solidFill>
                      </a:endParaRPr>
                    </a:p>
                  </a:txBody>
                  <a:tcPr anchor="ctr">
                    <a:solidFill>
                      <a:schemeClr val="accent1"/>
                    </a:solidFill>
                  </a:tcPr>
                </a:tc>
                <a:tc gridSpan="32">
                  <a:txBody>
                    <a:bodyPr/>
                    <a:lstStyle/>
                    <a:p>
                      <a:pPr algn="ctr"/>
                      <a:r>
                        <a:rPr lang="en-US" dirty="0" smtClean="0"/>
                        <a:t>Acknowledgment</a:t>
                      </a:r>
                      <a:r>
                        <a:rPr lang="en-US" baseline="0" dirty="0" smtClean="0"/>
                        <a:t> number (if ACK is set)</a:t>
                      </a:r>
                      <a:endParaRPr lang="en-US" dirty="0"/>
                    </a:p>
                  </a:txBody>
                  <a:tcPr anchor="ctr">
                    <a:solidFill>
                      <a:srgbClr val="CDE0E8"/>
                    </a:solidFill>
                  </a:tcP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r>
              <a:tr h="370840">
                <a:tc>
                  <a:txBody>
                    <a:bodyPr/>
                    <a:lstStyle/>
                    <a:p>
                      <a:pPr algn="ctr"/>
                      <a:r>
                        <a:rPr lang="en-US" baseline="0" dirty="0" smtClean="0">
                          <a:solidFill>
                            <a:schemeClr val="bg1"/>
                          </a:solidFill>
                        </a:rPr>
                        <a:t>96</a:t>
                      </a:r>
                      <a:endParaRPr lang="en-US" baseline="0" dirty="0">
                        <a:solidFill>
                          <a:schemeClr val="bg1"/>
                        </a:solidFill>
                      </a:endParaRPr>
                    </a:p>
                  </a:txBody>
                  <a:tcPr anchor="ctr">
                    <a:solidFill>
                      <a:schemeClr val="accent1"/>
                    </a:solidFill>
                  </a:tcPr>
                </a:tc>
                <a:tc gridSpan="4">
                  <a:txBody>
                    <a:bodyPr/>
                    <a:lstStyle/>
                    <a:p>
                      <a:pPr algn="ctr"/>
                      <a:r>
                        <a:rPr lang="en-US" sz="1600" dirty="0" smtClean="0"/>
                        <a:t>Data offset</a:t>
                      </a:r>
                      <a:endParaRPr lang="en-US" sz="1600" dirty="0"/>
                    </a:p>
                  </a:txBody>
                  <a:tcPr anchor="ctr">
                    <a:solidFill>
                      <a:srgbClr val="CDE0E8"/>
                    </a:solid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gridSpan="3">
                  <a:txBody>
                    <a:bodyPr/>
                    <a:lstStyle/>
                    <a:p>
                      <a:pPr algn="ctr"/>
                      <a:r>
                        <a:rPr lang="en-US" sz="1200" spc="-100" baseline="0" dirty="0" smtClean="0"/>
                        <a:t>Reserved</a:t>
                      </a:r>
                      <a:endParaRPr lang="en-US" sz="1200" spc="-100" baseline="0" dirty="0"/>
                    </a:p>
                  </a:txBody>
                  <a:tcPr anchor="ctr">
                    <a:solidFill>
                      <a:srgbClr val="CDE0E8"/>
                    </a:solidFill>
                  </a:tcPr>
                </a:tc>
                <a:tc hMerge="1">
                  <a:txBody>
                    <a:bodyPr/>
                    <a:lstStyle/>
                    <a:p>
                      <a:pPr algn="ctr"/>
                      <a:endParaRPr lang="en-US" dirty="0"/>
                    </a:p>
                  </a:txBody>
                  <a:tcPr anchor="ctr"/>
                </a:tc>
                <a:tc hMerge="1">
                  <a:txBody>
                    <a:bodyPr/>
                    <a:lstStyle/>
                    <a:p>
                      <a:pPr algn="ctr"/>
                      <a:endParaRPr lang="en-US" dirty="0"/>
                    </a:p>
                  </a:txBody>
                  <a:tcPr anchor="ctr"/>
                </a:tc>
                <a:tc>
                  <a:txBody>
                    <a:bodyPr/>
                    <a:lstStyle/>
                    <a:p>
                      <a:pPr algn="ctr"/>
                      <a:r>
                        <a:rPr lang="en-US" sz="1400" dirty="0" smtClean="0"/>
                        <a:t>NS</a:t>
                      </a:r>
                      <a:endParaRPr lang="en-US" sz="1400" dirty="0"/>
                    </a:p>
                  </a:txBody>
                  <a:tcPr anchor="ctr">
                    <a:solidFill>
                      <a:srgbClr val="CDE0E8"/>
                    </a:solidFill>
                  </a:tcPr>
                </a:tc>
                <a:tc>
                  <a:txBody>
                    <a:bodyPr/>
                    <a:lstStyle/>
                    <a:p>
                      <a:pPr algn="ctr"/>
                      <a:r>
                        <a:rPr lang="en-US" sz="1400" dirty="0" smtClean="0"/>
                        <a:t>CWR</a:t>
                      </a:r>
                      <a:endParaRPr lang="en-US" sz="1400" dirty="0"/>
                    </a:p>
                  </a:txBody>
                  <a:tcPr anchor="ctr">
                    <a:solidFill>
                      <a:srgbClr val="CDE0E8"/>
                    </a:solidFill>
                  </a:tcPr>
                </a:tc>
                <a:tc>
                  <a:txBody>
                    <a:bodyPr/>
                    <a:lstStyle/>
                    <a:p>
                      <a:pPr algn="ctr"/>
                      <a:r>
                        <a:rPr lang="en-US" sz="1400" dirty="0" smtClean="0"/>
                        <a:t>ECE</a:t>
                      </a:r>
                      <a:endParaRPr lang="en-US" sz="1400" dirty="0"/>
                    </a:p>
                  </a:txBody>
                  <a:tcPr anchor="ctr">
                    <a:solidFill>
                      <a:srgbClr val="CDE0E8"/>
                    </a:solidFill>
                  </a:tcPr>
                </a:tc>
                <a:tc>
                  <a:txBody>
                    <a:bodyPr/>
                    <a:lstStyle/>
                    <a:p>
                      <a:pPr algn="ctr"/>
                      <a:r>
                        <a:rPr lang="en-US" sz="1400" dirty="0" smtClean="0"/>
                        <a:t>URG</a:t>
                      </a:r>
                      <a:endParaRPr lang="en-US" sz="1400" dirty="0"/>
                    </a:p>
                  </a:txBody>
                  <a:tcPr anchor="ctr">
                    <a:solidFill>
                      <a:schemeClr val="accent2">
                        <a:lumMod val="40000"/>
                        <a:lumOff val="60000"/>
                      </a:schemeClr>
                    </a:solidFill>
                  </a:tcPr>
                </a:tc>
                <a:tc>
                  <a:txBody>
                    <a:bodyPr/>
                    <a:lstStyle/>
                    <a:p>
                      <a:pPr algn="ctr"/>
                      <a:r>
                        <a:rPr lang="en-US" sz="1400" dirty="0" smtClean="0"/>
                        <a:t>ACK</a:t>
                      </a:r>
                      <a:endParaRPr lang="en-US" sz="1400" dirty="0"/>
                    </a:p>
                  </a:txBody>
                  <a:tcPr anchor="ctr">
                    <a:solidFill>
                      <a:schemeClr val="accent2">
                        <a:lumMod val="40000"/>
                        <a:lumOff val="60000"/>
                      </a:schemeClr>
                    </a:solidFill>
                  </a:tcPr>
                </a:tc>
                <a:tc>
                  <a:txBody>
                    <a:bodyPr/>
                    <a:lstStyle/>
                    <a:p>
                      <a:pPr algn="ctr"/>
                      <a:r>
                        <a:rPr lang="en-US" sz="1400" dirty="0" smtClean="0"/>
                        <a:t>PSH</a:t>
                      </a:r>
                      <a:endParaRPr lang="en-US" sz="1400" dirty="0"/>
                    </a:p>
                  </a:txBody>
                  <a:tcPr anchor="ctr">
                    <a:solidFill>
                      <a:schemeClr val="accent2">
                        <a:lumMod val="40000"/>
                        <a:lumOff val="60000"/>
                      </a:schemeClr>
                    </a:solidFill>
                  </a:tcPr>
                </a:tc>
                <a:tc>
                  <a:txBody>
                    <a:bodyPr/>
                    <a:lstStyle/>
                    <a:p>
                      <a:pPr algn="ctr"/>
                      <a:r>
                        <a:rPr lang="en-US" sz="1400" dirty="0" smtClean="0"/>
                        <a:t>RST</a:t>
                      </a:r>
                      <a:endParaRPr lang="en-US" sz="1400" dirty="0"/>
                    </a:p>
                  </a:txBody>
                  <a:tcPr anchor="ctr">
                    <a:solidFill>
                      <a:schemeClr val="accent2">
                        <a:lumMod val="40000"/>
                        <a:lumOff val="60000"/>
                      </a:schemeClr>
                    </a:solidFill>
                  </a:tcPr>
                </a:tc>
                <a:tc>
                  <a:txBody>
                    <a:bodyPr/>
                    <a:lstStyle/>
                    <a:p>
                      <a:pPr algn="ctr"/>
                      <a:r>
                        <a:rPr lang="en-US" sz="1400" dirty="0" smtClean="0"/>
                        <a:t>SYN</a:t>
                      </a:r>
                      <a:endParaRPr lang="en-US" sz="1400" dirty="0"/>
                    </a:p>
                  </a:txBody>
                  <a:tcPr anchor="ctr">
                    <a:solidFill>
                      <a:schemeClr val="accent2">
                        <a:lumMod val="40000"/>
                        <a:lumOff val="60000"/>
                      </a:schemeClr>
                    </a:solidFill>
                  </a:tcPr>
                </a:tc>
                <a:tc>
                  <a:txBody>
                    <a:bodyPr/>
                    <a:lstStyle/>
                    <a:p>
                      <a:pPr algn="ctr"/>
                      <a:r>
                        <a:rPr lang="en-US" sz="1400" dirty="0" smtClean="0"/>
                        <a:t>FIN</a:t>
                      </a:r>
                      <a:endParaRPr lang="en-US" sz="1400" dirty="0"/>
                    </a:p>
                  </a:txBody>
                  <a:tcPr anchor="ctr">
                    <a:solidFill>
                      <a:schemeClr val="accent2">
                        <a:lumMod val="40000"/>
                        <a:lumOff val="60000"/>
                      </a:schemeClr>
                    </a:solidFill>
                  </a:tcPr>
                </a:tc>
                <a:tc gridSpan="16">
                  <a:txBody>
                    <a:bodyPr/>
                    <a:lstStyle/>
                    <a:p>
                      <a:pPr algn="ctr"/>
                      <a:r>
                        <a:rPr lang="en-US" dirty="0" smtClean="0"/>
                        <a:t>Window</a:t>
                      </a:r>
                      <a:r>
                        <a:rPr lang="en-US" baseline="0" dirty="0" smtClean="0"/>
                        <a:t> size</a:t>
                      </a:r>
                      <a:endParaRPr lang="en-US" dirty="0"/>
                    </a:p>
                  </a:txBody>
                  <a:tcPr anchor="ctr">
                    <a:solidFill>
                      <a:srgbClr val="CDE0E8"/>
                    </a:solid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r>
              <a:tr h="368062">
                <a:tc>
                  <a:txBody>
                    <a:bodyPr/>
                    <a:lstStyle/>
                    <a:p>
                      <a:pPr algn="ctr"/>
                      <a:r>
                        <a:rPr lang="en-US" baseline="0" dirty="0" smtClean="0">
                          <a:solidFill>
                            <a:schemeClr val="bg1"/>
                          </a:solidFill>
                        </a:rPr>
                        <a:t>128</a:t>
                      </a:r>
                      <a:endParaRPr lang="en-US" baseline="0" dirty="0">
                        <a:solidFill>
                          <a:schemeClr val="bg1"/>
                        </a:solidFill>
                      </a:endParaRPr>
                    </a:p>
                  </a:txBody>
                  <a:tcPr anchor="ctr">
                    <a:solidFill>
                      <a:schemeClr val="accent1"/>
                    </a:solidFill>
                  </a:tcPr>
                </a:tc>
                <a:tc gridSpan="16">
                  <a:txBody>
                    <a:bodyPr/>
                    <a:lstStyle/>
                    <a:p>
                      <a:pPr algn="ctr"/>
                      <a:r>
                        <a:rPr lang="en-US" dirty="0" smtClean="0"/>
                        <a:t>Checksum</a:t>
                      </a:r>
                      <a:endParaRPr lang="en-US" dirty="0"/>
                    </a:p>
                  </a:txBody>
                  <a:tcPr anchor="ctr">
                    <a:solidFill>
                      <a:srgbClr val="CDE0E8"/>
                    </a:solidFill>
                  </a:tcP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gridSpan="16">
                  <a:txBody>
                    <a:bodyPr/>
                    <a:lstStyle/>
                    <a:p>
                      <a:pPr algn="ctr"/>
                      <a:r>
                        <a:rPr lang="en-US" dirty="0" smtClean="0"/>
                        <a:t>Urgent</a:t>
                      </a:r>
                      <a:r>
                        <a:rPr lang="en-US" baseline="0" dirty="0" smtClean="0"/>
                        <a:t> pointer (if URG is set)</a:t>
                      </a:r>
                      <a:endParaRPr lang="en-US" dirty="0"/>
                    </a:p>
                  </a:txBody>
                  <a:tcPr anchor="ctr">
                    <a:solidFill>
                      <a:srgbClr val="CDE0E8"/>
                    </a:solidFill>
                  </a:tcP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r>
              <a:tr h="370840">
                <a:tc>
                  <a:txBody>
                    <a:bodyPr/>
                    <a:lstStyle/>
                    <a:p>
                      <a:pPr algn="ctr"/>
                      <a:r>
                        <a:rPr lang="en-US" baseline="0" dirty="0" smtClean="0">
                          <a:solidFill>
                            <a:schemeClr val="bg1"/>
                          </a:solidFill>
                        </a:rPr>
                        <a:t>160</a:t>
                      </a:r>
                    </a:p>
                    <a:p>
                      <a:pPr algn="ctr"/>
                      <a:r>
                        <a:rPr lang="en-US" sz="2000" b="1" baseline="0" dirty="0" smtClean="0">
                          <a:solidFill>
                            <a:schemeClr val="bg1"/>
                          </a:solidFill>
                        </a:rPr>
                        <a:t>…</a:t>
                      </a:r>
                      <a:endParaRPr lang="en-US" sz="2000" b="1" baseline="0" dirty="0">
                        <a:solidFill>
                          <a:schemeClr val="bg1"/>
                        </a:solidFill>
                      </a:endParaRPr>
                    </a:p>
                  </a:txBody>
                  <a:tcPr anchor="ctr">
                    <a:solidFill>
                      <a:schemeClr val="accent1"/>
                    </a:solidFill>
                  </a:tcPr>
                </a:tc>
                <a:tc gridSpan="32">
                  <a:txBody>
                    <a:bodyPr/>
                    <a:lstStyle/>
                    <a:p>
                      <a:pPr algn="ctr"/>
                      <a:r>
                        <a:rPr lang="en-US" dirty="0" smtClean="0"/>
                        <a:t>Options</a:t>
                      </a:r>
                    </a:p>
                  </a:txBody>
                  <a:tcPr anchor="ctr">
                    <a:solidFill>
                      <a:srgbClr val="CDE0E8"/>
                    </a:solidFill>
                  </a:tcP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r>
            </a:tbl>
          </a:graphicData>
        </a:graphic>
      </p:graphicFrame>
    </p:spTree>
    <p:extLst>
      <p:ext uri="{BB962C8B-B14F-4D97-AF65-F5344CB8AC3E}">
        <p14:creationId xmlns:p14="http://schemas.microsoft.com/office/powerpoint/2010/main" val="921077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Adding Files</a:t>
            </a:r>
            <a:endParaRPr lang="en-US" dirty="0"/>
          </a:p>
        </p:txBody>
      </p:sp>
      <p:pic>
        <p:nvPicPr>
          <p:cNvPr id="4" name="Content Placeholder 3" descr="Screen Shot 2013-01-13 at 7.18.55 PM.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8946" y="1600200"/>
            <a:ext cx="5426108" cy="4525963"/>
          </a:xfrm>
        </p:spPr>
      </p:pic>
      <p:sp>
        <p:nvSpPr>
          <p:cNvPr id="3" name="Slide Number Placeholder 2"/>
          <p:cNvSpPr>
            <a:spLocks noGrp="1"/>
          </p:cNvSpPr>
          <p:nvPr>
            <p:ph type="sldNum" sz="quarter" idx="12"/>
          </p:nvPr>
        </p:nvSpPr>
        <p:spPr/>
        <p:txBody>
          <a:bodyPr/>
          <a:lstStyle/>
          <a:p>
            <a:fld id="{532C47AA-A02F-47C8-A6EF-625EFE8A0434}" type="slidenum">
              <a:rPr lang="en-US" smtClean="0"/>
              <a:t>70</a:t>
            </a:fld>
            <a:endParaRPr lang="en-US"/>
          </a:p>
        </p:txBody>
      </p:sp>
    </p:spTree>
    <p:extLst>
      <p:ext uri="{BB962C8B-B14F-4D97-AF65-F5344CB8AC3E}">
        <p14:creationId xmlns:p14="http://schemas.microsoft.com/office/powerpoint/2010/main" val="27258030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t>
            </a:r>
            <a:r>
              <a:rPr lang="en-US" dirty="0" err="1" smtClean="0"/>
              <a:t>rwuniq</a:t>
            </a:r>
            <a:endParaRPr lang="en-US" dirty="0"/>
          </a:p>
        </p:txBody>
      </p:sp>
      <p:pic>
        <p:nvPicPr>
          <p:cNvPr id="5" name="Content Placeholder 4" descr="Screen Shot 2013-01-13 at 7.46.26 PM.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5880" y="1600200"/>
            <a:ext cx="3592239" cy="4525963"/>
          </a:xfrm>
        </p:spPr>
      </p:pic>
      <p:sp>
        <p:nvSpPr>
          <p:cNvPr id="3" name="Slide Number Placeholder 2"/>
          <p:cNvSpPr>
            <a:spLocks noGrp="1"/>
          </p:cNvSpPr>
          <p:nvPr>
            <p:ph type="sldNum" sz="quarter" idx="12"/>
          </p:nvPr>
        </p:nvSpPr>
        <p:spPr/>
        <p:txBody>
          <a:bodyPr/>
          <a:lstStyle/>
          <a:p>
            <a:fld id="{532C47AA-A02F-47C8-A6EF-625EFE8A0434}" type="slidenum">
              <a:rPr lang="en-US" smtClean="0"/>
              <a:t>71</a:t>
            </a:fld>
            <a:endParaRPr lang="en-US"/>
          </a:p>
        </p:txBody>
      </p:sp>
    </p:spTree>
    <p:extLst>
      <p:ext uri="{BB962C8B-B14F-4D97-AF65-F5344CB8AC3E}">
        <p14:creationId xmlns:p14="http://schemas.microsoft.com/office/powerpoint/2010/main" val="2256464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t>
            </a:r>
            <a:r>
              <a:rPr lang="en-US" dirty="0" err="1" smtClean="0"/>
              <a:t>rwuniq</a:t>
            </a:r>
            <a:r>
              <a:rPr lang="en-US" dirty="0" smtClean="0"/>
              <a:t> output</a:t>
            </a:r>
            <a:endParaRPr lang="en-US" dirty="0"/>
          </a:p>
        </p:txBody>
      </p:sp>
      <p:pic>
        <p:nvPicPr>
          <p:cNvPr id="4" name="Content Placeholder 3" descr="Screen Shot 2013-01-13 at 7.47.33 PM.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1046" y="1600200"/>
            <a:ext cx="4581908" cy="4525963"/>
          </a:xfrm>
        </p:spPr>
      </p:pic>
      <p:sp>
        <p:nvSpPr>
          <p:cNvPr id="3" name="Slide Number Placeholder 2"/>
          <p:cNvSpPr>
            <a:spLocks noGrp="1"/>
          </p:cNvSpPr>
          <p:nvPr>
            <p:ph type="sldNum" sz="quarter" idx="12"/>
          </p:nvPr>
        </p:nvSpPr>
        <p:spPr/>
        <p:txBody>
          <a:bodyPr/>
          <a:lstStyle/>
          <a:p>
            <a:fld id="{532C47AA-A02F-47C8-A6EF-625EFE8A0434}" type="slidenum">
              <a:rPr lang="en-US" smtClean="0"/>
              <a:t>72</a:t>
            </a:fld>
            <a:endParaRPr lang="en-US"/>
          </a:p>
        </p:txBody>
      </p:sp>
    </p:spTree>
    <p:extLst>
      <p:ext uri="{BB962C8B-B14F-4D97-AF65-F5344CB8AC3E}">
        <p14:creationId xmlns:p14="http://schemas.microsoft.com/office/powerpoint/2010/main" val="4235702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t>
            </a:r>
            <a:r>
              <a:rPr lang="en-US" dirty="0" err="1" smtClean="0"/>
              <a:t>rwuniq</a:t>
            </a:r>
            <a:r>
              <a:rPr lang="en-US" dirty="0" smtClean="0"/>
              <a:t> graph</a:t>
            </a:r>
            <a:endParaRPr lang="en-US" dirty="0"/>
          </a:p>
        </p:txBody>
      </p:sp>
      <p:pic>
        <p:nvPicPr>
          <p:cNvPr id="4" name="Content Placeholder 3" descr="Screen Shot 2013-01-13 at 8.00.56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429" t="12345" r="8520" b="8984"/>
          <a:stretch/>
        </p:blipFill>
        <p:spPr>
          <a:xfrm>
            <a:off x="904040" y="1926373"/>
            <a:ext cx="7081657" cy="4046463"/>
          </a:xfrm>
        </p:spPr>
      </p:pic>
      <p:sp>
        <p:nvSpPr>
          <p:cNvPr id="3" name="Slide Number Placeholder 2"/>
          <p:cNvSpPr>
            <a:spLocks noGrp="1"/>
          </p:cNvSpPr>
          <p:nvPr>
            <p:ph type="sldNum" sz="quarter" idx="12"/>
          </p:nvPr>
        </p:nvSpPr>
        <p:spPr/>
        <p:txBody>
          <a:bodyPr/>
          <a:lstStyle/>
          <a:p>
            <a:fld id="{532C47AA-A02F-47C8-A6EF-625EFE8A0434}" type="slidenum">
              <a:rPr lang="en-US" smtClean="0"/>
              <a:t>73</a:t>
            </a:fld>
            <a:endParaRPr lang="en-US"/>
          </a:p>
        </p:txBody>
      </p:sp>
    </p:spTree>
    <p:extLst>
      <p:ext uri="{BB962C8B-B14F-4D97-AF65-F5344CB8AC3E}">
        <p14:creationId xmlns:p14="http://schemas.microsoft.com/office/powerpoint/2010/main" val="28574539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t>
            </a:r>
            <a:r>
              <a:rPr lang="en-US" dirty="0" err="1" smtClean="0"/>
              <a:t>rwstats</a:t>
            </a:r>
            <a:endParaRPr lang="en-US" dirty="0"/>
          </a:p>
        </p:txBody>
      </p:sp>
      <p:pic>
        <p:nvPicPr>
          <p:cNvPr id="5" name="Content Placeholder 4" descr="Screen Shot 2013-01-13 at 7.48.04 PM.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9372" y="1600200"/>
            <a:ext cx="6445256" cy="4525963"/>
          </a:xfrm>
        </p:spPr>
      </p:pic>
      <p:sp>
        <p:nvSpPr>
          <p:cNvPr id="3" name="Slide Number Placeholder 2"/>
          <p:cNvSpPr>
            <a:spLocks noGrp="1"/>
          </p:cNvSpPr>
          <p:nvPr>
            <p:ph type="sldNum" sz="quarter" idx="12"/>
          </p:nvPr>
        </p:nvSpPr>
        <p:spPr/>
        <p:txBody>
          <a:bodyPr/>
          <a:lstStyle/>
          <a:p>
            <a:fld id="{532C47AA-A02F-47C8-A6EF-625EFE8A0434}" type="slidenum">
              <a:rPr lang="en-US" smtClean="0"/>
              <a:t>74</a:t>
            </a:fld>
            <a:endParaRPr lang="en-US"/>
          </a:p>
        </p:txBody>
      </p:sp>
    </p:spTree>
    <p:extLst>
      <p:ext uri="{BB962C8B-B14F-4D97-AF65-F5344CB8AC3E}">
        <p14:creationId xmlns:p14="http://schemas.microsoft.com/office/powerpoint/2010/main" val="3002178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t>
            </a:r>
            <a:r>
              <a:rPr lang="en-US" dirty="0" err="1" smtClean="0"/>
              <a:t>rwstats</a:t>
            </a:r>
            <a:r>
              <a:rPr lang="en-US" dirty="0" smtClean="0"/>
              <a:t> output</a:t>
            </a:r>
            <a:endParaRPr lang="en-US" dirty="0"/>
          </a:p>
        </p:txBody>
      </p:sp>
      <p:pic>
        <p:nvPicPr>
          <p:cNvPr id="4" name="Content Placeholder 3" descr="Screen Shot 2013-01-13 at 7.48.24 PM.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6788" y="1600200"/>
            <a:ext cx="5610423" cy="4525963"/>
          </a:xfrm>
        </p:spPr>
      </p:pic>
      <p:sp>
        <p:nvSpPr>
          <p:cNvPr id="3" name="Slide Number Placeholder 2"/>
          <p:cNvSpPr>
            <a:spLocks noGrp="1"/>
          </p:cNvSpPr>
          <p:nvPr>
            <p:ph type="sldNum" sz="quarter" idx="12"/>
          </p:nvPr>
        </p:nvSpPr>
        <p:spPr/>
        <p:txBody>
          <a:bodyPr/>
          <a:lstStyle/>
          <a:p>
            <a:fld id="{532C47AA-A02F-47C8-A6EF-625EFE8A0434}" type="slidenum">
              <a:rPr lang="en-US" smtClean="0"/>
              <a:t>75</a:t>
            </a:fld>
            <a:endParaRPr lang="en-US"/>
          </a:p>
        </p:txBody>
      </p:sp>
    </p:spTree>
    <p:extLst>
      <p:ext uri="{BB962C8B-B14F-4D97-AF65-F5344CB8AC3E}">
        <p14:creationId xmlns:p14="http://schemas.microsoft.com/office/powerpoint/2010/main" val="18657443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t>
            </a:r>
            <a:r>
              <a:rPr lang="en-US" dirty="0" err="1" smtClean="0"/>
              <a:t>rwstats</a:t>
            </a:r>
            <a:r>
              <a:rPr lang="en-US" dirty="0" smtClean="0"/>
              <a:t> graph</a:t>
            </a:r>
            <a:endParaRPr lang="en-US" dirty="0"/>
          </a:p>
        </p:txBody>
      </p:sp>
      <p:pic>
        <p:nvPicPr>
          <p:cNvPr id="4" name="Content Placeholder 3" descr="Screen Shot 2013-01-13 at 8.02.41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298" t="12763" r="7735" b="8983"/>
          <a:stretch/>
        </p:blipFill>
        <p:spPr>
          <a:xfrm>
            <a:off x="893278" y="1947899"/>
            <a:ext cx="7156993" cy="4024938"/>
          </a:xfrm>
        </p:spPr>
      </p:pic>
      <p:sp>
        <p:nvSpPr>
          <p:cNvPr id="3" name="Slide Number Placeholder 2"/>
          <p:cNvSpPr>
            <a:spLocks noGrp="1"/>
          </p:cNvSpPr>
          <p:nvPr>
            <p:ph type="sldNum" sz="quarter" idx="12"/>
          </p:nvPr>
        </p:nvSpPr>
        <p:spPr/>
        <p:txBody>
          <a:bodyPr/>
          <a:lstStyle/>
          <a:p>
            <a:fld id="{532C47AA-A02F-47C8-A6EF-625EFE8A0434}" type="slidenum">
              <a:rPr lang="en-US" smtClean="0"/>
              <a:t>76</a:t>
            </a:fld>
            <a:endParaRPr lang="en-US"/>
          </a:p>
        </p:txBody>
      </p:sp>
    </p:spTree>
    <p:extLst>
      <p:ext uri="{BB962C8B-B14F-4D97-AF65-F5344CB8AC3E}">
        <p14:creationId xmlns:p14="http://schemas.microsoft.com/office/powerpoint/2010/main" val="456074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t>
            </a:r>
            <a:r>
              <a:rPr lang="en-US" dirty="0" err="1" smtClean="0"/>
              <a:t>rwcount</a:t>
            </a:r>
            <a:endParaRPr lang="en-US" dirty="0"/>
          </a:p>
        </p:txBody>
      </p:sp>
      <p:pic>
        <p:nvPicPr>
          <p:cNvPr id="4" name="Content Placeholder 3" descr="Screen Shot 2013-01-13 at 7.49.0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776" t="12763" r="8258" b="8774"/>
          <a:stretch/>
        </p:blipFill>
        <p:spPr>
          <a:xfrm>
            <a:off x="850228" y="1947897"/>
            <a:ext cx="7156993" cy="4035701"/>
          </a:xfrm>
        </p:spPr>
      </p:pic>
      <p:sp>
        <p:nvSpPr>
          <p:cNvPr id="3" name="Slide Number Placeholder 2"/>
          <p:cNvSpPr>
            <a:spLocks noGrp="1"/>
          </p:cNvSpPr>
          <p:nvPr>
            <p:ph type="sldNum" sz="quarter" idx="12"/>
          </p:nvPr>
        </p:nvSpPr>
        <p:spPr/>
        <p:txBody>
          <a:bodyPr/>
          <a:lstStyle/>
          <a:p>
            <a:fld id="{532C47AA-A02F-47C8-A6EF-625EFE8A0434}" type="slidenum">
              <a:rPr lang="en-US" smtClean="0"/>
              <a:t>77</a:t>
            </a:fld>
            <a:endParaRPr lang="en-US"/>
          </a:p>
        </p:txBody>
      </p:sp>
    </p:spTree>
    <p:extLst>
      <p:ext uri="{BB962C8B-B14F-4D97-AF65-F5344CB8AC3E}">
        <p14:creationId xmlns:p14="http://schemas.microsoft.com/office/powerpoint/2010/main" val="29446635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a:t>
            </a:r>
            <a:r>
              <a:rPr lang="en-US" dirty="0" err="1" smtClean="0"/>
              <a:t>rwcount</a:t>
            </a:r>
            <a:r>
              <a:rPr lang="en-US" dirty="0" smtClean="0"/>
              <a:t> graph</a:t>
            </a:r>
            <a:endParaRPr lang="en-US" dirty="0"/>
          </a:p>
        </p:txBody>
      </p:sp>
      <p:pic>
        <p:nvPicPr>
          <p:cNvPr id="4" name="Content Placeholder 3" descr="Screen Shot 2013-01-13 at 7.49.07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775" t="12555" r="8389" b="8983"/>
          <a:stretch/>
        </p:blipFill>
        <p:spPr>
          <a:xfrm>
            <a:off x="850228" y="1937135"/>
            <a:ext cx="7146231" cy="4035701"/>
          </a:xfrm>
        </p:spPr>
      </p:pic>
      <p:sp>
        <p:nvSpPr>
          <p:cNvPr id="3" name="Slide Number Placeholder 2"/>
          <p:cNvSpPr>
            <a:spLocks noGrp="1"/>
          </p:cNvSpPr>
          <p:nvPr>
            <p:ph type="sldNum" sz="quarter" idx="12"/>
          </p:nvPr>
        </p:nvSpPr>
        <p:spPr/>
        <p:txBody>
          <a:bodyPr/>
          <a:lstStyle/>
          <a:p>
            <a:fld id="{532C47AA-A02F-47C8-A6EF-625EFE8A0434}" type="slidenum">
              <a:rPr lang="en-US" smtClean="0"/>
              <a:t>78</a:t>
            </a:fld>
            <a:endParaRPr lang="en-US"/>
          </a:p>
        </p:txBody>
      </p:sp>
    </p:spTree>
    <p:extLst>
      <p:ext uri="{BB962C8B-B14F-4D97-AF65-F5344CB8AC3E}">
        <p14:creationId xmlns:p14="http://schemas.microsoft.com/office/powerpoint/2010/main" val="217847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Lab Network Data</a:t>
            </a:r>
            <a:endParaRPr lang="en-US" dirty="0"/>
          </a:p>
        </p:txBody>
      </p:sp>
      <p:sp>
        <p:nvSpPr>
          <p:cNvPr id="3" name="Content Placeholder 2"/>
          <p:cNvSpPr>
            <a:spLocks noGrp="1"/>
          </p:cNvSpPr>
          <p:nvPr>
            <p:ph idx="1"/>
          </p:nvPr>
        </p:nvSpPr>
        <p:spPr>
          <a:xfrm>
            <a:off x="228600" y="1524000"/>
            <a:ext cx="8534400" cy="4483291"/>
          </a:xfrm>
        </p:spPr>
        <p:txBody>
          <a:bodyPr>
            <a:normAutofit fontScale="92500" lnSpcReduction="20000"/>
          </a:bodyPr>
          <a:lstStyle/>
          <a:p>
            <a:r>
              <a:rPr lang="en-US" dirty="0" smtClean="0"/>
              <a:t>For this lab we will be using data from the ITOC competition from 2009.</a:t>
            </a:r>
          </a:p>
          <a:p>
            <a:r>
              <a:rPr lang="en-US" dirty="0" smtClean="0"/>
              <a:t>Information ITOC (CRC) competition</a:t>
            </a:r>
          </a:p>
          <a:p>
            <a:pPr lvl="1"/>
            <a:r>
              <a:rPr lang="en-US" dirty="0" smtClean="0">
                <a:hlinkClick r:id="rId3"/>
              </a:rPr>
              <a:t>http://www.westpoint.edu/crc/SitePages/About.aspx</a:t>
            </a:r>
            <a:endParaRPr lang="en-US" dirty="0" smtClean="0"/>
          </a:p>
          <a:p>
            <a:pPr lvl="1"/>
            <a:r>
              <a:rPr lang="en-US" dirty="0" smtClean="0">
                <a:hlinkClick r:id="rId4"/>
              </a:rPr>
              <a:t>http://static.usenix.org/event/cset09/tech/full_papers/sangster.pdf</a:t>
            </a:r>
            <a:endParaRPr lang="en-US" dirty="0" smtClean="0"/>
          </a:p>
          <a:p>
            <a:r>
              <a:rPr lang="en-US" dirty="0" smtClean="0"/>
              <a:t>Download location</a:t>
            </a:r>
          </a:p>
          <a:p>
            <a:pPr lvl="1"/>
            <a:r>
              <a:rPr lang="en-US" u="sng" dirty="0" smtClean="0">
                <a:hlinkClick r:id="rId5"/>
              </a:rPr>
              <a:t>http://www.westpoint.edu/crc/SitePages/DataSets.aspx</a:t>
            </a:r>
            <a:endParaRPr lang="en-US" dirty="0" smtClean="0"/>
          </a:p>
          <a:p>
            <a:r>
              <a:rPr lang="en-US" dirty="0" smtClean="0"/>
              <a:t>Other data for practicing</a:t>
            </a:r>
          </a:p>
          <a:p>
            <a:pPr lvl="1"/>
            <a:r>
              <a:rPr lang="en-US" dirty="0" smtClean="0">
                <a:hlinkClick r:id="rId6"/>
              </a:rPr>
              <a:t>http</a:t>
            </a:r>
            <a:r>
              <a:rPr lang="en-US" dirty="0">
                <a:hlinkClick r:id="rId6"/>
              </a:rPr>
              <a:t>://www.netresec.com/?</a:t>
            </a:r>
            <a:r>
              <a:rPr lang="en-US" dirty="0" smtClean="0">
                <a:hlinkClick r:id="rId6"/>
              </a:rPr>
              <a:t>page=PcapFiles</a:t>
            </a:r>
            <a:r>
              <a:rPr lang="en-US" dirty="0" smtClean="0"/>
              <a:t> </a:t>
            </a:r>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79</a:t>
            </a:fld>
            <a:endParaRPr lang="en-US"/>
          </a:p>
        </p:txBody>
      </p:sp>
    </p:spTree>
    <p:extLst>
      <p:ext uri="{BB962C8B-B14F-4D97-AF65-F5344CB8AC3E}">
        <p14:creationId xmlns:p14="http://schemas.microsoft.com/office/powerpoint/2010/main" val="32296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Pcap</a:t>
            </a:r>
            <a:r>
              <a:rPr lang="en-US" dirty="0" smtClean="0"/>
              <a:t> Recap: UDP</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8</a:t>
            </a:fld>
            <a:endParaRPr lang="en-US"/>
          </a:p>
        </p:txBody>
      </p:sp>
      <p:sp>
        <p:nvSpPr>
          <p:cNvPr id="3" name="Rectangle 2"/>
          <p:cNvSpPr/>
          <p:nvPr/>
        </p:nvSpPr>
        <p:spPr>
          <a:xfrm>
            <a:off x="28574" y="6492805"/>
            <a:ext cx="9115426" cy="338554"/>
          </a:xfrm>
          <a:prstGeom prst="rect">
            <a:avLst/>
          </a:prstGeom>
        </p:spPr>
        <p:txBody>
          <a:bodyPr wrap="square">
            <a:spAutoFit/>
          </a:bodyPr>
          <a:lstStyle/>
          <a:p>
            <a:r>
              <a:rPr lang="en-US" sz="1600" dirty="0"/>
              <a:t>Adapted </a:t>
            </a:r>
            <a:r>
              <a:rPr lang="en-US" sz="1600" dirty="0" smtClean="0"/>
              <a:t>from: </a:t>
            </a:r>
            <a:r>
              <a:rPr lang="en-US" sz="1600" dirty="0" smtClean="0">
                <a:hlinkClick r:id="rId3"/>
              </a:rPr>
              <a:t>http</a:t>
            </a:r>
            <a:r>
              <a:rPr lang="en-US" sz="1600" dirty="0">
                <a:hlinkClick r:id="rId3"/>
              </a:rPr>
              <a:t>://en.wikipedia.org/wiki/User_Datagram_Protocol#Packet_structure</a:t>
            </a:r>
            <a:endParaRPr lang="en-US" sz="1600" dirty="0"/>
          </a:p>
        </p:txBody>
      </p:sp>
      <p:graphicFrame>
        <p:nvGraphicFramePr>
          <p:cNvPr id="5" name="Table 4"/>
          <p:cNvGraphicFramePr>
            <a:graphicFrameLocks noGrp="1"/>
          </p:cNvGraphicFramePr>
          <p:nvPr>
            <p:extLst>
              <p:ext uri="{D42A27DB-BD31-4B8C-83A1-F6EECF244321}">
                <p14:modId xmlns:p14="http://schemas.microsoft.com/office/powerpoint/2010/main" val="498769013"/>
              </p:ext>
            </p:extLst>
          </p:nvPr>
        </p:nvGraphicFramePr>
        <p:xfrm>
          <a:off x="1538287" y="2667000"/>
          <a:ext cx="6096000" cy="1783080"/>
        </p:xfrm>
        <a:graphic>
          <a:graphicData uri="http://schemas.openxmlformats.org/drawingml/2006/table">
            <a:tbl>
              <a:tblPr>
                <a:tableStyleId>{5C22544A-7EE6-4342-B048-85BDC9FD1C3A}</a:tableStyleId>
              </a:tblPr>
              <a:tblGrid>
                <a:gridCol w="2032000"/>
                <a:gridCol w="2032000"/>
                <a:gridCol w="2032000"/>
              </a:tblGrid>
              <a:tr h="370840">
                <a:tc>
                  <a:txBody>
                    <a:bodyPr/>
                    <a:lstStyle/>
                    <a:p>
                      <a:pPr algn="ctr"/>
                      <a:r>
                        <a:rPr lang="en-US" baseline="0" dirty="0" smtClean="0">
                          <a:solidFill>
                            <a:schemeClr val="bg1"/>
                          </a:solidFill>
                        </a:rPr>
                        <a:t>Bit Offset</a:t>
                      </a:r>
                      <a:endParaRPr lang="en-US" baseline="0" dirty="0">
                        <a:solidFill>
                          <a:schemeClr val="bg1"/>
                        </a:solidFill>
                      </a:endParaRPr>
                    </a:p>
                  </a:txBody>
                  <a:tcPr anchor="ctr">
                    <a:solidFill>
                      <a:schemeClr val="accent1"/>
                    </a:solidFill>
                  </a:tcPr>
                </a:tc>
                <a:tc>
                  <a:txBody>
                    <a:bodyPr/>
                    <a:lstStyle/>
                    <a:p>
                      <a:pPr algn="ctr"/>
                      <a:r>
                        <a:rPr lang="en-US" baseline="0" dirty="0" smtClean="0">
                          <a:solidFill>
                            <a:schemeClr val="bg1"/>
                          </a:solidFill>
                        </a:rPr>
                        <a:t>0-15</a:t>
                      </a:r>
                      <a:endParaRPr lang="en-US" baseline="0" dirty="0">
                        <a:solidFill>
                          <a:schemeClr val="bg1"/>
                        </a:solidFill>
                      </a:endParaRPr>
                    </a:p>
                  </a:txBody>
                  <a:tcPr anchor="ctr">
                    <a:solidFill>
                      <a:schemeClr val="accent1"/>
                    </a:solidFill>
                  </a:tcPr>
                </a:tc>
                <a:tc>
                  <a:txBody>
                    <a:bodyPr/>
                    <a:lstStyle/>
                    <a:p>
                      <a:pPr algn="ctr"/>
                      <a:r>
                        <a:rPr lang="en-US" baseline="0" dirty="0" smtClean="0">
                          <a:solidFill>
                            <a:schemeClr val="bg1"/>
                          </a:solidFill>
                        </a:rPr>
                        <a:t>16-31</a:t>
                      </a:r>
                      <a:endParaRPr lang="en-US" baseline="0" dirty="0">
                        <a:solidFill>
                          <a:schemeClr val="bg1"/>
                        </a:solidFill>
                      </a:endParaRPr>
                    </a:p>
                  </a:txBody>
                  <a:tcPr anchor="ctr">
                    <a:solidFill>
                      <a:schemeClr val="accent1"/>
                    </a:solidFill>
                  </a:tcPr>
                </a:tc>
              </a:tr>
              <a:tr h="370840">
                <a:tc>
                  <a:txBody>
                    <a:bodyPr/>
                    <a:lstStyle/>
                    <a:p>
                      <a:pPr algn="ctr"/>
                      <a:r>
                        <a:rPr lang="en-US" baseline="0" dirty="0" smtClean="0">
                          <a:solidFill>
                            <a:schemeClr val="bg1"/>
                          </a:solidFill>
                        </a:rPr>
                        <a:t>0</a:t>
                      </a:r>
                      <a:endParaRPr lang="en-US" baseline="0" dirty="0">
                        <a:solidFill>
                          <a:schemeClr val="bg1"/>
                        </a:solidFill>
                      </a:endParaRPr>
                    </a:p>
                  </a:txBody>
                  <a:tcPr anchor="ctr">
                    <a:solidFill>
                      <a:schemeClr val="accent1"/>
                    </a:solidFill>
                  </a:tcPr>
                </a:tc>
                <a:tc>
                  <a:txBody>
                    <a:bodyPr/>
                    <a:lstStyle/>
                    <a:p>
                      <a:pPr algn="ctr"/>
                      <a:r>
                        <a:rPr lang="en-US" dirty="0" smtClean="0"/>
                        <a:t>Source</a:t>
                      </a:r>
                      <a:r>
                        <a:rPr lang="en-US" baseline="0" dirty="0" smtClean="0"/>
                        <a:t> port</a:t>
                      </a:r>
                      <a:endParaRPr lang="en-US" dirty="0"/>
                    </a:p>
                  </a:txBody>
                  <a:tcPr anchor="ctr">
                    <a:solidFill>
                      <a:schemeClr val="accent2">
                        <a:lumMod val="40000"/>
                        <a:lumOff val="60000"/>
                      </a:schemeClr>
                    </a:solidFill>
                  </a:tcPr>
                </a:tc>
                <a:tc>
                  <a:txBody>
                    <a:bodyPr/>
                    <a:lstStyle/>
                    <a:p>
                      <a:pPr algn="ctr"/>
                      <a:r>
                        <a:rPr lang="en-US" dirty="0" smtClean="0"/>
                        <a:t>Destination port</a:t>
                      </a:r>
                      <a:endParaRPr lang="en-US" dirty="0"/>
                    </a:p>
                  </a:txBody>
                  <a:tcPr anchor="ctr">
                    <a:solidFill>
                      <a:schemeClr val="accent2">
                        <a:lumMod val="40000"/>
                        <a:lumOff val="60000"/>
                      </a:schemeClr>
                    </a:solidFill>
                  </a:tcPr>
                </a:tc>
              </a:tr>
              <a:tr h="370840">
                <a:tc>
                  <a:txBody>
                    <a:bodyPr/>
                    <a:lstStyle/>
                    <a:p>
                      <a:pPr algn="ctr"/>
                      <a:r>
                        <a:rPr lang="en-US" baseline="0" dirty="0" smtClean="0">
                          <a:solidFill>
                            <a:schemeClr val="bg1"/>
                          </a:solidFill>
                        </a:rPr>
                        <a:t>32</a:t>
                      </a:r>
                      <a:endParaRPr lang="en-US" baseline="0" dirty="0">
                        <a:solidFill>
                          <a:schemeClr val="bg1"/>
                        </a:solidFill>
                      </a:endParaRPr>
                    </a:p>
                  </a:txBody>
                  <a:tcPr anchor="ctr">
                    <a:solidFill>
                      <a:schemeClr val="accent1"/>
                    </a:solidFill>
                  </a:tcPr>
                </a:tc>
                <a:tc>
                  <a:txBody>
                    <a:bodyPr/>
                    <a:lstStyle/>
                    <a:p>
                      <a:pPr algn="ctr"/>
                      <a:r>
                        <a:rPr lang="en-US" dirty="0" smtClean="0"/>
                        <a:t>Length</a:t>
                      </a:r>
                      <a:endParaRPr lang="en-US" dirty="0"/>
                    </a:p>
                  </a:txBody>
                  <a:tcPr anchor="ctr">
                    <a:solidFill>
                      <a:srgbClr val="CDE0E8"/>
                    </a:solidFill>
                  </a:tcPr>
                </a:tc>
                <a:tc>
                  <a:txBody>
                    <a:bodyPr/>
                    <a:lstStyle/>
                    <a:p>
                      <a:pPr algn="ctr"/>
                      <a:r>
                        <a:rPr lang="en-US" dirty="0" smtClean="0"/>
                        <a:t>Checksum</a:t>
                      </a:r>
                      <a:endParaRPr lang="en-US" dirty="0"/>
                    </a:p>
                  </a:txBody>
                  <a:tcPr anchor="ctr">
                    <a:solidFill>
                      <a:srgbClr val="CDE0E8"/>
                    </a:solidFill>
                  </a:tcPr>
                </a:tc>
              </a:tr>
              <a:tr h="370840">
                <a:tc>
                  <a:txBody>
                    <a:bodyPr/>
                    <a:lstStyle/>
                    <a:p>
                      <a:pPr algn="ctr"/>
                      <a:r>
                        <a:rPr lang="en-US" baseline="0" dirty="0" smtClean="0">
                          <a:solidFill>
                            <a:schemeClr val="bg1"/>
                          </a:solidFill>
                        </a:rPr>
                        <a:t>64</a:t>
                      </a:r>
                    </a:p>
                    <a:p>
                      <a:pPr algn="ctr"/>
                      <a:r>
                        <a:rPr lang="en-US" sz="2000" b="1" baseline="0" dirty="0" smtClean="0">
                          <a:solidFill>
                            <a:schemeClr val="bg1"/>
                          </a:solidFill>
                        </a:rPr>
                        <a:t>…</a:t>
                      </a:r>
                      <a:endParaRPr lang="en-US" sz="2000" b="1" baseline="0" dirty="0">
                        <a:solidFill>
                          <a:schemeClr val="bg1"/>
                        </a:solidFill>
                      </a:endParaRPr>
                    </a:p>
                  </a:txBody>
                  <a:tcPr anchor="ctr">
                    <a:solidFill>
                      <a:schemeClr val="accent1"/>
                    </a:solidFill>
                  </a:tcPr>
                </a:tc>
                <a:tc gridSpan="2">
                  <a:txBody>
                    <a:bodyPr/>
                    <a:lstStyle/>
                    <a:p>
                      <a:pPr algn="ctr"/>
                      <a:r>
                        <a:rPr lang="en-US" dirty="0" smtClean="0"/>
                        <a:t>Data</a:t>
                      </a:r>
                      <a:endParaRPr lang="en-US" dirty="0"/>
                    </a:p>
                  </a:txBody>
                  <a:tcPr anchor="ctr">
                    <a:solidFill>
                      <a:srgbClr val="CDE0E8"/>
                    </a:solidFill>
                  </a:tcPr>
                </a:tc>
                <a:tc hMerge="1">
                  <a:txBody>
                    <a:bodyPr/>
                    <a:lstStyle/>
                    <a:p>
                      <a:endParaRPr lang="en-US" dirty="0"/>
                    </a:p>
                  </a:txBody>
                  <a:tcPr>
                    <a:solidFill>
                      <a:srgbClr val="CDE0E8"/>
                    </a:solidFill>
                  </a:tcPr>
                </a:tc>
              </a:tr>
            </a:tbl>
          </a:graphicData>
        </a:graphic>
      </p:graphicFrame>
    </p:spTree>
    <p:extLst>
      <p:ext uri="{BB962C8B-B14F-4D97-AF65-F5344CB8AC3E}">
        <p14:creationId xmlns:p14="http://schemas.microsoft.com/office/powerpoint/2010/main" val="26751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SiLK</a:t>
            </a:r>
            <a:r>
              <a:rPr lang="en-US" dirty="0" smtClean="0"/>
              <a:t> lab key information</a:t>
            </a:r>
            <a:endParaRPr lang="en-US" dirty="0"/>
          </a:p>
        </p:txBody>
      </p:sp>
      <p:sp>
        <p:nvSpPr>
          <p:cNvPr id="3" name="Content Placeholder 2"/>
          <p:cNvSpPr>
            <a:spLocks noGrp="1"/>
          </p:cNvSpPr>
          <p:nvPr>
            <p:ph idx="1"/>
          </p:nvPr>
        </p:nvSpPr>
        <p:spPr/>
        <p:txBody>
          <a:bodyPr/>
          <a:lstStyle/>
          <a:p>
            <a:r>
              <a:rPr lang="en-US" dirty="0" smtClean="0"/>
              <a:t>Bad guys: </a:t>
            </a:r>
            <a:r>
              <a:rPr lang="en-US" baseline="0" dirty="0" smtClean="0">
                <a:latin typeface="Arial" charset="0"/>
              </a:rPr>
              <a:t>10.2.x.x</a:t>
            </a:r>
            <a:endParaRPr kumimoji="0" lang="en-US" i="0" u="none" strike="noStrike" cap="none" normalizeH="0" baseline="0" dirty="0" smtClean="0">
              <a:ln>
                <a:noFill/>
              </a:ln>
              <a:solidFill>
                <a:schemeClr val="tx1"/>
              </a:solidFill>
              <a:effectLst/>
              <a:latin typeface="Arial" charset="0"/>
            </a:endParaRPr>
          </a:p>
          <a:p>
            <a:r>
              <a:rPr lang="en-US" dirty="0" smtClean="0"/>
              <a:t>Good guys: 10.1.60.x</a:t>
            </a:r>
          </a:p>
          <a:p>
            <a:pPr lvl="1"/>
            <a:r>
              <a:rPr lang="en-US" dirty="0" smtClean="0"/>
              <a:t>Each team has unique IP range</a:t>
            </a:r>
          </a:p>
          <a:p>
            <a:pPr lvl="1"/>
            <a:r>
              <a:rPr lang="en-US" dirty="0" smtClean="0"/>
              <a:t>Servers have designated IP addresses</a:t>
            </a:r>
          </a:p>
          <a:p>
            <a:pPr lvl="1"/>
            <a:endParaRPr lang="en-US" dirty="0"/>
          </a:p>
        </p:txBody>
      </p:sp>
      <p:sp>
        <p:nvSpPr>
          <p:cNvPr id="4" name="Slide Number Placeholder 3"/>
          <p:cNvSpPr>
            <a:spLocks noGrp="1"/>
          </p:cNvSpPr>
          <p:nvPr>
            <p:ph type="sldNum" sz="quarter" idx="12"/>
          </p:nvPr>
        </p:nvSpPr>
        <p:spPr/>
        <p:txBody>
          <a:bodyPr/>
          <a:lstStyle/>
          <a:p>
            <a:fld id="{532C47AA-A02F-47C8-A6EF-625EFE8A0434}" type="slidenum">
              <a:rPr lang="en-US" smtClean="0"/>
              <a:t>80</a:t>
            </a:fld>
            <a:endParaRPr lang="en-US"/>
          </a:p>
        </p:txBody>
      </p:sp>
    </p:spTree>
    <p:extLst>
      <p:ext uri="{BB962C8B-B14F-4D97-AF65-F5344CB8AC3E}">
        <p14:creationId xmlns:p14="http://schemas.microsoft.com/office/powerpoint/2010/main" val="24607252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iSiLK</a:t>
            </a:r>
            <a:r>
              <a:rPr lang="en-US" dirty="0" smtClean="0"/>
              <a:t>: Lab ITOC Competition</a:t>
            </a:r>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81</a:t>
            </a:fld>
            <a:endParaRPr lang="en-US"/>
          </a:p>
        </p:txBody>
      </p:sp>
      <p:sp>
        <p:nvSpPr>
          <p:cNvPr id="3" name="Cloud 2"/>
          <p:cNvSpPr/>
          <p:nvPr/>
        </p:nvSpPr>
        <p:spPr bwMode="auto">
          <a:xfrm>
            <a:off x="3429000" y="1219200"/>
            <a:ext cx="2971800" cy="2286000"/>
          </a:xfrm>
          <a:prstGeom prst="cloud">
            <a:avLst/>
          </a:prstGeom>
          <a:solidFill>
            <a:srgbClr val="FF000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NSA Red Team</a:t>
            </a:r>
          </a:p>
          <a:p>
            <a:pPr marL="0" marR="0" indent="0" algn="ctr" defTabSz="914400" rtl="0" eaLnBrk="0" fontAlgn="base" latinLnBrk="0" hangingPunct="0">
              <a:lnSpc>
                <a:spcPts val="2500"/>
              </a:lnSpc>
              <a:spcBef>
                <a:spcPct val="0"/>
              </a:spcBef>
              <a:spcAft>
                <a:spcPts val="1000"/>
              </a:spcAft>
              <a:buClr>
                <a:srgbClr val="FDAA03"/>
              </a:buClr>
              <a:buSzTx/>
              <a:buFontTx/>
              <a:buNone/>
              <a:tabLst/>
            </a:pPr>
            <a:r>
              <a:rPr lang="en-US" b="1" dirty="0" smtClean="0">
                <a:latin typeface="Arial" charset="0"/>
              </a:rPr>
              <a:t>&amp; </a:t>
            </a:r>
          </a:p>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Simulated</a:t>
            </a:r>
            <a:r>
              <a:rPr kumimoji="0" lang="en-US" sz="1800" b="1" i="0" u="none" strike="noStrike" cap="none" normalizeH="0" dirty="0" smtClean="0">
                <a:ln>
                  <a:noFill/>
                </a:ln>
                <a:solidFill>
                  <a:schemeClr val="tx1"/>
                </a:solidFill>
                <a:effectLst/>
                <a:latin typeface="Arial" charset="0"/>
              </a:rPr>
              <a:t> Internet</a:t>
            </a:r>
          </a:p>
          <a:p>
            <a:pPr marL="0" marR="0" indent="0" algn="ctr" defTabSz="914400" rtl="0" eaLnBrk="0" fontAlgn="base" latinLnBrk="0" hangingPunct="0">
              <a:lnSpc>
                <a:spcPts val="2500"/>
              </a:lnSpc>
              <a:spcBef>
                <a:spcPct val="0"/>
              </a:spcBef>
              <a:spcAft>
                <a:spcPts val="1000"/>
              </a:spcAft>
              <a:buClr>
                <a:srgbClr val="FDAA03"/>
              </a:buClr>
              <a:buSzTx/>
              <a:buFontTx/>
              <a:buNone/>
              <a:tabLst/>
            </a:pPr>
            <a:r>
              <a:rPr lang="en-US" b="1" baseline="0" dirty="0" smtClean="0">
                <a:latin typeface="Arial" charset="0"/>
              </a:rPr>
              <a:t>10.2.x.x</a:t>
            </a:r>
            <a:endParaRPr kumimoji="0" lang="en-US" sz="1800" b="1" i="0" u="none" strike="noStrike" cap="none" normalizeH="0" baseline="0" dirty="0" smtClean="0">
              <a:ln>
                <a:noFill/>
              </a:ln>
              <a:solidFill>
                <a:schemeClr val="tx1"/>
              </a:solidFill>
              <a:effectLst/>
              <a:latin typeface="Arial" charset="0"/>
            </a:endParaRPr>
          </a:p>
        </p:txBody>
      </p:sp>
      <p:sp>
        <p:nvSpPr>
          <p:cNvPr id="4" name="Cloud 3"/>
          <p:cNvSpPr/>
          <p:nvPr/>
        </p:nvSpPr>
        <p:spPr bwMode="auto">
          <a:xfrm>
            <a:off x="609600" y="51816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USAFA</a:t>
            </a:r>
          </a:p>
        </p:txBody>
      </p:sp>
      <p:sp>
        <p:nvSpPr>
          <p:cNvPr id="6" name="Cloud 5"/>
          <p:cNvSpPr/>
          <p:nvPr/>
        </p:nvSpPr>
        <p:spPr bwMode="auto">
          <a:xfrm>
            <a:off x="2438400" y="51816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USCGA</a:t>
            </a:r>
          </a:p>
        </p:txBody>
      </p:sp>
      <p:sp>
        <p:nvSpPr>
          <p:cNvPr id="7" name="Cloud 6"/>
          <p:cNvSpPr/>
          <p:nvPr/>
        </p:nvSpPr>
        <p:spPr bwMode="auto">
          <a:xfrm>
            <a:off x="4191000" y="51816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USMMA</a:t>
            </a:r>
          </a:p>
        </p:txBody>
      </p:sp>
      <p:sp>
        <p:nvSpPr>
          <p:cNvPr id="8" name="Cloud 7"/>
          <p:cNvSpPr/>
          <p:nvPr/>
        </p:nvSpPr>
        <p:spPr bwMode="auto">
          <a:xfrm>
            <a:off x="6019800" y="51816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USMA</a:t>
            </a:r>
          </a:p>
        </p:txBody>
      </p:sp>
      <p:sp>
        <p:nvSpPr>
          <p:cNvPr id="9" name="Cloud 8"/>
          <p:cNvSpPr/>
          <p:nvPr/>
        </p:nvSpPr>
        <p:spPr bwMode="auto">
          <a:xfrm>
            <a:off x="7620000" y="51816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USNA</a:t>
            </a:r>
          </a:p>
        </p:txBody>
      </p:sp>
      <p:sp>
        <p:nvSpPr>
          <p:cNvPr id="10" name="Cloud 9"/>
          <p:cNvSpPr/>
          <p:nvPr/>
        </p:nvSpPr>
        <p:spPr bwMode="auto">
          <a:xfrm>
            <a:off x="6934200" y="40386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lang="en-US" b="1" dirty="0" smtClean="0">
                <a:latin typeface="Arial" charset="0"/>
              </a:rPr>
              <a:t>NPS</a:t>
            </a:r>
            <a:endParaRPr kumimoji="0" lang="en-US" sz="1800" b="1" i="0" u="none" strike="noStrike" cap="none" normalizeH="0" baseline="0" dirty="0" smtClean="0">
              <a:ln>
                <a:noFill/>
              </a:ln>
              <a:solidFill>
                <a:schemeClr val="tx1"/>
              </a:solidFill>
              <a:effectLst/>
              <a:latin typeface="Arial" charset="0"/>
            </a:endParaRPr>
          </a:p>
        </p:txBody>
      </p:sp>
      <p:sp>
        <p:nvSpPr>
          <p:cNvPr id="11" name="Cloud 10"/>
          <p:cNvSpPr/>
          <p:nvPr/>
        </p:nvSpPr>
        <p:spPr bwMode="auto">
          <a:xfrm>
            <a:off x="5181600" y="41148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RMC</a:t>
            </a:r>
          </a:p>
        </p:txBody>
      </p:sp>
      <p:sp>
        <p:nvSpPr>
          <p:cNvPr id="12" name="Cloud 11"/>
          <p:cNvSpPr/>
          <p:nvPr/>
        </p:nvSpPr>
        <p:spPr bwMode="auto">
          <a:xfrm>
            <a:off x="3276600" y="40386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AF1T1</a:t>
            </a:r>
          </a:p>
        </p:txBody>
      </p:sp>
      <p:sp>
        <p:nvSpPr>
          <p:cNvPr id="15" name="Cloud 14"/>
          <p:cNvSpPr/>
          <p:nvPr/>
        </p:nvSpPr>
        <p:spPr bwMode="auto">
          <a:xfrm>
            <a:off x="1524000" y="3962400"/>
            <a:ext cx="1371600" cy="11430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tx1"/>
                </a:solidFill>
                <a:effectLst/>
                <a:latin typeface="Arial" charset="0"/>
              </a:rPr>
              <a:t>AF1T2</a:t>
            </a:r>
          </a:p>
        </p:txBody>
      </p:sp>
    </p:spTree>
    <p:extLst>
      <p:ext uri="{BB962C8B-B14F-4D97-AF65-F5344CB8AC3E}">
        <p14:creationId xmlns:p14="http://schemas.microsoft.com/office/powerpoint/2010/main" val="367407135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iSilk</a:t>
            </a:r>
            <a:r>
              <a:rPr lang="en-US" dirty="0" smtClean="0"/>
              <a:t>: Lab10.1.60.x Team Network</a:t>
            </a:r>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82</a:t>
            </a:fld>
            <a:endParaRPr lang="en-US"/>
          </a:p>
        </p:txBody>
      </p:sp>
      <p:grpSp>
        <p:nvGrpSpPr>
          <p:cNvPr id="8" name="Group 7"/>
          <p:cNvGrpSpPr/>
          <p:nvPr/>
        </p:nvGrpSpPr>
        <p:grpSpPr>
          <a:xfrm>
            <a:off x="533400" y="1211997"/>
            <a:ext cx="8763000" cy="5486400"/>
            <a:chOff x="268556" y="990600"/>
            <a:chExt cx="8763000" cy="5486400"/>
          </a:xfrm>
        </p:grpSpPr>
        <p:sp>
          <p:nvSpPr>
            <p:cNvPr id="4" name="Cloud 3"/>
            <p:cNvSpPr/>
            <p:nvPr/>
          </p:nvSpPr>
          <p:spPr bwMode="auto">
            <a:xfrm>
              <a:off x="268556" y="990600"/>
              <a:ext cx="8763000" cy="5486400"/>
            </a:xfrm>
            <a:prstGeom prst="cloud">
              <a:avLst/>
            </a:prstGeom>
            <a:solidFill>
              <a:srgbClr val="00B0F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 name="TextBox 2"/>
            <p:cNvSpPr txBox="1"/>
            <p:nvPr/>
          </p:nvSpPr>
          <p:spPr>
            <a:xfrm>
              <a:off x="1811235" y="2057400"/>
              <a:ext cx="13716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t>Web</a:t>
              </a:r>
            </a:p>
            <a:p>
              <a:pPr algn="ctr"/>
              <a:r>
                <a:rPr lang="en-US" sz="1600" dirty="0" smtClean="0"/>
                <a:t>Server</a:t>
              </a:r>
            </a:p>
            <a:p>
              <a:pPr algn="ctr"/>
              <a:r>
                <a:rPr lang="en-US" sz="1600" dirty="0" smtClean="0"/>
                <a:t>10.1.60.187</a:t>
              </a:r>
            </a:p>
          </p:txBody>
        </p:sp>
        <p:sp>
          <p:nvSpPr>
            <p:cNvPr id="6" name="TextBox 5"/>
            <p:cNvSpPr txBox="1"/>
            <p:nvPr/>
          </p:nvSpPr>
          <p:spPr>
            <a:xfrm>
              <a:off x="3440010" y="2057400"/>
              <a:ext cx="12192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t>DNS</a:t>
              </a:r>
            </a:p>
            <a:p>
              <a:pPr algn="ctr"/>
              <a:r>
                <a:rPr lang="en-US" sz="1600" dirty="0" smtClean="0"/>
                <a:t>Server</a:t>
              </a:r>
            </a:p>
            <a:p>
              <a:pPr algn="ctr"/>
              <a:r>
                <a:rPr lang="en-US" sz="1600" dirty="0" smtClean="0"/>
                <a:t>10.1.60.5</a:t>
              </a:r>
              <a:endParaRPr lang="en-US" sz="1600" dirty="0"/>
            </a:p>
          </p:txBody>
        </p:sp>
        <p:sp>
          <p:nvSpPr>
            <p:cNvPr id="7" name="TextBox 6"/>
            <p:cNvSpPr txBox="1"/>
            <p:nvPr/>
          </p:nvSpPr>
          <p:spPr>
            <a:xfrm>
              <a:off x="4935435" y="2057400"/>
              <a:ext cx="1209676"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t>Jabber</a:t>
              </a:r>
            </a:p>
            <a:p>
              <a:pPr algn="ctr"/>
              <a:r>
                <a:rPr lang="en-US" sz="1600" dirty="0" smtClean="0"/>
                <a:t>Server</a:t>
              </a:r>
            </a:p>
            <a:p>
              <a:pPr algn="ctr"/>
              <a:r>
                <a:rPr lang="en-US" sz="1600" dirty="0" smtClean="0"/>
                <a:t>10.1.60.73</a:t>
              </a:r>
              <a:endParaRPr lang="en-US" sz="1600" dirty="0"/>
            </a:p>
          </p:txBody>
        </p:sp>
        <p:sp>
          <p:nvSpPr>
            <p:cNvPr id="10" name="TextBox 9"/>
            <p:cNvSpPr txBox="1"/>
            <p:nvPr/>
          </p:nvSpPr>
          <p:spPr>
            <a:xfrm>
              <a:off x="6383235" y="2066925"/>
              <a:ext cx="12954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t>Email</a:t>
              </a:r>
            </a:p>
            <a:p>
              <a:pPr algn="ctr"/>
              <a:r>
                <a:rPr lang="en-US" sz="1600" dirty="0" smtClean="0"/>
                <a:t>Server</a:t>
              </a:r>
            </a:p>
            <a:p>
              <a:pPr algn="ctr"/>
              <a:r>
                <a:rPr lang="en-US" sz="1600" dirty="0" smtClean="0"/>
                <a:t>10.1.60.25</a:t>
              </a:r>
              <a:endParaRPr lang="en-US" sz="1600" dirty="0"/>
            </a:p>
          </p:txBody>
        </p:sp>
        <p:sp>
          <p:nvSpPr>
            <p:cNvPr id="11" name="TextBox 10"/>
            <p:cNvSpPr txBox="1"/>
            <p:nvPr/>
          </p:nvSpPr>
          <p:spPr>
            <a:xfrm>
              <a:off x="2182710" y="4343400"/>
              <a:ext cx="9906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t>Client PC</a:t>
              </a:r>
            </a:p>
          </p:txBody>
        </p:sp>
        <p:sp>
          <p:nvSpPr>
            <p:cNvPr id="12" name="TextBox 11"/>
            <p:cNvSpPr txBox="1"/>
            <p:nvPr/>
          </p:nvSpPr>
          <p:spPr>
            <a:xfrm>
              <a:off x="4876800" y="4355811"/>
              <a:ext cx="9906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t>Client PC</a:t>
              </a:r>
            </a:p>
          </p:txBody>
        </p:sp>
        <p:sp>
          <p:nvSpPr>
            <p:cNvPr id="13" name="TextBox 12"/>
            <p:cNvSpPr txBox="1"/>
            <p:nvPr/>
          </p:nvSpPr>
          <p:spPr>
            <a:xfrm>
              <a:off x="3495675" y="4343400"/>
              <a:ext cx="9906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t>Client PC</a:t>
              </a:r>
            </a:p>
          </p:txBody>
        </p:sp>
      </p:grpSp>
    </p:spTree>
    <p:extLst>
      <p:ext uri="{BB962C8B-B14F-4D97-AF65-F5344CB8AC3E}">
        <p14:creationId xmlns:p14="http://schemas.microsoft.com/office/powerpoint/2010/main" val="276363271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iSiLK</a:t>
            </a:r>
            <a:r>
              <a:rPr lang="en-US" dirty="0" smtClean="0"/>
              <a:t>: Lab Port Scan &amp; </a:t>
            </a:r>
            <a:r>
              <a:rPr lang="en-US" dirty="0" err="1" smtClean="0"/>
              <a:t>Netbus</a:t>
            </a:r>
            <a:endParaRPr lang="en-US" dirty="0"/>
          </a:p>
        </p:txBody>
      </p:sp>
      <p:pic>
        <p:nvPicPr>
          <p:cNvPr id="27650" name="Picture 2"/>
          <p:cNvPicPr>
            <a:picLocks noGrp="1" noChangeAspect="1" noChangeArrowheads="1"/>
          </p:cNvPicPr>
          <p:nvPr>
            <p:ph idx="1"/>
          </p:nvPr>
        </p:nvPicPr>
        <p:blipFill>
          <a:blip r:embed="rId3" cstate="print"/>
          <a:srcRect l="24000" t="20021" r="26731" b="54008"/>
          <a:stretch>
            <a:fillRect/>
          </a:stretch>
        </p:blipFill>
        <p:spPr bwMode="auto">
          <a:xfrm>
            <a:off x="838200" y="1219200"/>
            <a:ext cx="7540513" cy="2413299"/>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532C47AA-A02F-47C8-A6EF-625EFE8A0434}" type="slidenum">
              <a:rPr lang="en-US" smtClean="0"/>
              <a:t>83</a:t>
            </a:fld>
            <a:endParaRPr lang="en-US"/>
          </a:p>
        </p:txBody>
      </p:sp>
      <p:sp>
        <p:nvSpPr>
          <p:cNvPr id="5" name="Round Same Side Corner Rectangle 4"/>
          <p:cNvSpPr/>
          <p:nvPr/>
        </p:nvSpPr>
        <p:spPr bwMode="auto">
          <a:xfrm>
            <a:off x="3657600" y="1371600"/>
            <a:ext cx="381000" cy="2286000"/>
          </a:xfrm>
          <a:prstGeom prst="round2SameRect">
            <a:avLst/>
          </a:prstGeom>
          <a:noFill/>
          <a:ln w="28575"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6" name="Picture 2"/>
          <p:cNvPicPr>
            <a:picLocks noChangeAspect="1" noChangeArrowheads="1"/>
          </p:cNvPicPr>
          <p:nvPr/>
        </p:nvPicPr>
        <p:blipFill>
          <a:blip r:embed="rId4" cstate="print"/>
          <a:srcRect l="38050" t="21608" r="17822" b="56475"/>
          <a:stretch>
            <a:fillRect/>
          </a:stretch>
        </p:blipFill>
        <p:spPr bwMode="auto">
          <a:xfrm>
            <a:off x="1143000" y="3886200"/>
            <a:ext cx="6914478" cy="1981200"/>
          </a:xfrm>
          <a:prstGeom prst="rect">
            <a:avLst/>
          </a:prstGeom>
          <a:ln>
            <a:noFill/>
          </a:ln>
          <a:effectLst>
            <a:outerShdw blurRad="190500" algn="tl" rotWithShape="0">
              <a:srgbClr val="000000">
                <a:alpha val="70000"/>
              </a:srgbClr>
            </a:outerShdw>
          </a:effectLst>
        </p:spPr>
      </p:pic>
      <p:sp>
        <p:nvSpPr>
          <p:cNvPr id="7" name="Round Same Side Corner Rectangle 6"/>
          <p:cNvSpPr/>
          <p:nvPr/>
        </p:nvSpPr>
        <p:spPr bwMode="auto">
          <a:xfrm>
            <a:off x="4495800" y="3886200"/>
            <a:ext cx="457200" cy="2057400"/>
          </a:xfrm>
          <a:prstGeom prst="round2SameRect">
            <a:avLst/>
          </a:prstGeom>
          <a:noFill/>
          <a:ln w="28575"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08725440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Argus</a:t>
            </a:r>
            <a:endParaRPr lang="en-US" dirty="0"/>
          </a:p>
        </p:txBody>
      </p:sp>
    </p:spTree>
    <p:extLst>
      <p:ext uri="{BB962C8B-B14F-4D97-AF65-F5344CB8AC3E}">
        <p14:creationId xmlns:p14="http://schemas.microsoft.com/office/powerpoint/2010/main" val="5424616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Commands</a:t>
            </a:r>
            <a:endParaRPr lang="en-US" dirty="0"/>
          </a:p>
        </p:txBody>
      </p:sp>
      <p:sp>
        <p:nvSpPr>
          <p:cNvPr id="3" name="Content Placeholder 2"/>
          <p:cNvSpPr>
            <a:spLocks noGrp="1"/>
          </p:cNvSpPr>
          <p:nvPr>
            <p:ph idx="1"/>
          </p:nvPr>
        </p:nvSpPr>
        <p:spPr/>
        <p:txBody>
          <a:bodyPr/>
          <a:lstStyle/>
          <a:p>
            <a:r>
              <a:rPr lang="en-US" dirty="0" smtClean="0"/>
              <a:t>Converting </a:t>
            </a:r>
            <a:r>
              <a:rPr lang="en-US" dirty="0" err="1" smtClean="0"/>
              <a:t>Pcap</a:t>
            </a:r>
            <a:r>
              <a:rPr lang="en-US" dirty="0" smtClean="0"/>
              <a:t> to </a:t>
            </a:r>
            <a:r>
              <a:rPr lang="en-US" dirty="0" err="1" smtClean="0"/>
              <a:t>netflow</a:t>
            </a:r>
            <a:endParaRPr lang="en-US" dirty="0" smtClean="0"/>
          </a:p>
          <a:p>
            <a:pPr marL="457200" lvl="1" indent="0">
              <a:buNone/>
            </a:pPr>
            <a:r>
              <a:rPr lang="en-US" dirty="0" smtClean="0">
                <a:latin typeface="Cordia New" pitchFamily="34" charset="-34"/>
                <a:cs typeface="Cordia New" pitchFamily="34" charset="-34"/>
              </a:rPr>
              <a:t>Argus –r </a:t>
            </a:r>
            <a:r>
              <a:rPr lang="en-US" dirty="0" err="1" smtClean="0">
                <a:latin typeface="Cordia New" pitchFamily="34" charset="-34"/>
                <a:cs typeface="Cordia New" pitchFamily="34" charset="-34"/>
              </a:rPr>
              <a:t>packet.pcap</a:t>
            </a:r>
            <a:r>
              <a:rPr lang="en-US" dirty="0" smtClean="0">
                <a:latin typeface="Cordia New" pitchFamily="34" charset="-34"/>
                <a:cs typeface="Cordia New" pitchFamily="34" charset="-34"/>
              </a:rPr>
              <a:t> –w </a:t>
            </a:r>
            <a:r>
              <a:rPr lang="en-US" dirty="0" err="1" smtClean="0">
                <a:latin typeface="Cordia New" pitchFamily="34" charset="-34"/>
                <a:cs typeface="Cordia New" pitchFamily="34" charset="-34"/>
              </a:rPr>
              <a:t>packet.argus</a:t>
            </a:r>
            <a:endParaRPr lang="en-US" dirty="0" smtClean="0">
              <a:latin typeface="Cordia New" pitchFamily="34" charset="-34"/>
              <a:cs typeface="Cordia New" pitchFamily="34" charset="-34"/>
            </a:endParaRPr>
          </a:p>
          <a:p>
            <a:r>
              <a:rPr lang="en-US" dirty="0" smtClean="0"/>
              <a:t>Reading a </a:t>
            </a:r>
            <a:r>
              <a:rPr lang="en-US" dirty="0" err="1" smtClean="0"/>
              <a:t>netflow</a:t>
            </a:r>
            <a:r>
              <a:rPr lang="en-US" dirty="0" smtClean="0"/>
              <a:t> file</a:t>
            </a:r>
          </a:p>
          <a:p>
            <a:pPr marL="457200" lvl="1" indent="0">
              <a:buNone/>
            </a:pPr>
            <a:r>
              <a:rPr lang="en-US" dirty="0" err="1">
                <a:latin typeface="Cordia New" pitchFamily="34" charset="-34"/>
                <a:cs typeface="Cordia New" pitchFamily="34" charset="-34"/>
              </a:rPr>
              <a:t>r</a:t>
            </a:r>
            <a:r>
              <a:rPr lang="en-US" dirty="0" err="1" smtClean="0">
                <a:latin typeface="Cordia New" pitchFamily="34" charset="-34"/>
                <a:cs typeface="Cordia New" pitchFamily="34" charset="-34"/>
              </a:rPr>
              <a:t>a</a:t>
            </a:r>
            <a:r>
              <a:rPr lang="en-US" dirty="0" smtClean="0">
                <a:latin typeface="Cordia New" pitchFamily="34" charset="-34"/>
                <a:cs typeface="Cordia New" pitchFamily="34" charset="-34"/>
              </a:rPr>
              <a:t> –r </a:t>
            </a:r>
            <a:r>
              <a:rPr lang="en-US" dirty="0" err="1" smtClean="0">
                <a:latin typeface="Cordia New" pitchFamily="34" charset="-34"/>
                <a:cs typeface="Cordia New" pitchFamily="34" charset="-34"/>
              </a:rPr>
              <a:t>netflowfile</a:t>
            </a:r>
            <a:endParaRPr lang="en-US" dirty="0" smtClean="0">
              <a:latin typeface="Cordia New" pitchFamily="34" charset="-34"/>
              <a:cs typeface="Cordia New" pitchFamily="34" charset="-34"/>
            </a:endParaRPr>
          </a:p>
        </p:txBody>
      </p:sp>
      <p:sp>
        <p:nvSpPr>
          <p:cNvPr id="5" name="Slide Number Placeholder 4"/>
          <p:cNvSpPr>
            <a:spLocks noGrp="1"/>
          </p:cNvSpPr>
          <p:nvPr>
            <p:ph type="sldNum" sz="quarter" idx="12"/>
          </p:nvPr>
        </p:nvSpPr>
        <p:spPr/>
        <p:txBody>
          <a:bodyPr/>
          <a:lstStyle/>
          <a:p>
            <a:fld id="{532C47AA-A02F-47C8-A6EF-625EFE8A0434}" type="slidenum">
              <a:rPr lang="en-US" smtClean="0"/>
              <a:t>85</a:t>
            </a:fld>
            <a:endParaRPr lang="en-US"/>
          </a:p>
        </p:txBody>
      </p:sp>
      <p:sp>
        <p:nvSpPr>
          <p:cNvPr id="4" name="TextBox 3"/>
          <p:cNvSpPr txBox="1"/>
          <p:nvPr/>
        </p:nvSpPr>
        <p:spPr>
          <a:xfrm>
            <a:off x="0" y="6376674"/>
            <a:ext cx="6248400" cy="369332"/>
          </a:xfrm>
          <a:prstGeom prst="rect">
            <a:avLst/>
          </a:prstGeom>
          <a:noFill/>
        </p:spPr>
        <p:txBody>
          <a:bodyPr wrap="square" rtlCol="0">
            <a:spAutoFit/>
          </a:bodyPr>
          <a:lstStyle/>
          <a:p>
            <a:r>
              <a:rPr lang="en-US" dirty="0" smtClean="0">
                <a:hlinkClick r:id="rId3"/>
              </a:rPr>
              <a:t>http://www.qosient.com/argus/gettingstarted.shtml</a:t>
            </a:r>
            <a:endParaRPr lang="en-US" dirty="0"/>
          </a:p>
        </p:txBody>
      </p:sp>
    </p:spTree>
    <p:extLst>
      <p:ext uri="{BB962C8B-B14F-4D97-AF65-F5344CB8AC3E}">
        <p14:creationId xmlns:p14="http://schemas.microsoft.com/office/powerpoint/2010/main" val="3281505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Core </a:t>
            </a:r>
            <a:r>
              <a:rPr lang="en-US" dirty="0"/>
              <a:t>C</a:t>
            </a:r>
            <a:r>
              <a:rPr lang="en-US" dirty="0" smtClean="0"/>
              <a:t>lients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4683118"/>
              </p:ext>
            </p:extLst>
          </p:nvPr>
        </p:nvGraphicFramePr>
        <p:xfrm>
          <a:off x="457200" y="1600200"/>
          <a:ext cx="8229600" cy="3337560"/>
        </p:xfrm>
        <a:graphic>
          <a:graphicData uri="http://schemas.openxmlformats.org/drawingml/2006/table">
            <a:tbl>
              <a:tblPr firstRow="1" bandRow="1">
                <a:tableStyleId>{69012ECD-51FC-41F1-AA8D-1B2483CD663E}</a:tableStyleId>
              </a:tblPr>
              <a:tblGrid>
                <a:gridCol w="1738329"/>
                <a:gridCol w="6491271"/>
              </a:tblGrid>
              <a:tr h="370840">
                <a:tc>
                  <a:txBody>
                    <a:bodyPr/>
                    <a:lstStyle/>
                    <a:p>
                      <a:r>
                        <a:rPr lang="en-US" dirty="0" smtClean="0"/>
                        <a:t>Client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Info</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ra</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t>Basic </a:t>
                      </a:r>
                      <a:r>
                        <a:rPr lang="en-US" sz="1800" kern="1200" dirty="0" err="1" smtClean="0"/>
                        <a:t>argus</a:t>
                      </a:r>
                      <a:r>
                        <a:rPr lang="en-US" sz="1800" kern="1200" dirty="0" smtClean="0"/>
                        <a:t> record reading and printing and storing</a:t>
                      </a:r>
                      <a:endParaRPr lang="en-US" b="0" dirty="0" smtClean="0"/>
                    </a:p>
                  </a:txBody>
                  <a:tcPr/>
                </a:tc>
              </a:tr>
              <a:tr h="370840">
                <a:tc>
                  <a:txBody>
                    <a:bodyPr/>
                    <a:lstStyle/>
                    <a:p>
                      <a:r>
                        <a:rPr lang="en-US" dirty="0" err="1" smtClean="0"/>
                        <a:t>rabins</a:t>
                      </a:r>
                      <a:endParaRPr lang="en-US" dirty="0"/>
                    </a:p>
                  </a:txBody>
                  <a:tcPr/>
                </a:tc>
                <a:tc>
                  <a:txBody>
                    <a:bodyPr/>
                    <a:lstStyle/>
                    <a:p>
                      <a:r>
                        <a:rPr lang="en-US" sz="1800" kern="1200" dirty="0" smtClean="0"/>
                        <a:t>Align </a:t>
                      </a:r>
                      <a:r>
                        <a:rPr lang="en-US" sz="1800" kern="1200" dirty="0" err="1" smtClean="0"/>
                        <a:t>argus</a:t>
                      </a:r>
                      <a:r>
                        <a:rPr lang="en-US" sz="1800" kern="1200" dirty="0" smtClean="0"/>
                        <a:t> data to time based bins.</a:t>
                      </a:r>
                      <a:endParaRPr lang="en-US" dirty="0"/>
                    </a:p>
                  </a:txBody>
                  <a:tcPr/>
                </a:tc>
              </a:tr>
              <a:tr h="370840">
                <a:tc>
                  <a:txBody>
                    <a:bodyPr/>
                    <a:lstStyle/>
                    <a:p>
                      <a:r>
                        <a:rPr lang="en-US" dirty="0" err="1" smtClean="0"/>
                        <a:t>racluster</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t>Argus data aggregation</a:t>
                      </a:r>
                      <a:endParaRPr lang="en-US" sz="1800" kern="1200" dirty="0" smtClean="0">
                        <a:solidFill>
                          <a:schemeClr val="tx1"/>
                        </a:solidFill>
                        <a:latin typeface="+mn-lt"/>
                        <a:ea typeface="+mn-ea"/>
                        <a:cs typeface="+mn-cs"/>
                      </a:endParaRPr>
                    </a:p>
                  </a:txBody>
                  <a:tcPr/>
                </a:tc>
              </a:tr>
              <a:tr h="370840">
                <a:tc>
                  <a:txBody>
                    <a:bodyPr/>
                    <a:lstStyle/>
                    <a:p>
                      <a:r>
                        <a:rPr lang="en-US" dirty="0" err="1" smtClean="0"/>
                        <a:t>racount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t>Tally various aspects of an </a:t>
                      </a:r>
                      <a:r>
                        <a:rPr lang="en-US" sz="1800" kern="1200" dirty="0" err="1" smtClean="0"/>
                        <a:t>argus</a:t>
                      </a:r>
                      <a:r>
                        <a:rPr lang="en-US" sz="1800" kern="1200" dirty="0" smtClean="0"/>
                        <a:t> stream.</a:t>
                      </a:r>
                      <a:endParaRPr lang="en-US" sz="1800" kern="1200" dirty="0" smtClean="0">
                        <a:solidFill>
                          <a:schemeClr val="tx1"/>
                        </a:solidFill>
                        <a:latin typeface="+mn-lt"/>
                        <a:ea typeface="+mn-ea"/>
                        <a:cs typeface="+mn-cs"/>
                      </a:endParaRPr>
                    </a:p>
                  </a:txBody>
                  <a:tcPr/>
                </a:tc>
              </a:tr>
              <a:tr h="370840">
                <a:tc>
                  <a:txBody>
                    <a:bodyPr/>
                    <a:lstStyle/>
                    <a:p>
                      <a:r>
                        <a:rPr lang="en-US" dirty="0" smtClean="0"/>
                        <a:t>radium</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t>Argus record collection and distribution.</a:t>
                      </a:r>
                      <a:endParaRPr lang="en-US" sz="1800" kern="1200" dirty="0" smtClean="0">
                        <a:solidFill>
                          <a:schemeClr val="tx1"/>
                        </a:solidFill>
                        <a:latin typeface="+mn-lt"/>
                        <a:ea typeface="+mn-ea"/>
                        <a:cs typeface="+mn-cs"/>
                      </a:endParaRPr>
                    </a:p>
                  </a:txBody>
                  <a:tcPr/>
                </a:tc>
              </a:tr>
              <a:tr h="370840">
                <a:tc>
                  <a:txBody>
                    <a:bodyPr/>
                    <a:lstStyle/>
                    <a:p>
                      <a:r>
                        <a:rPr lang="en-US" dirty="0" err="1" smtClean="0"/>
                        <a:t>ranoymize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err="1" smtClean="0"/>
                        <a:t>Anonymization</a:t>
                      </a:r>
                      <a:r>
                        <a:rPr lang="en-US" sz="1800" kern="1200" dirty="0" smtClean="0"/>
                        <a:t> of </a:t>
                      </a:r>
                      <a:r>
                        <a:rPr lang="en-US" sz="1800" kern="1200" dirty="0" err="1" smtClean="0"/>
                        <a:t>argus</a:t>
                      </a:r>
                      <a:r>
                        <a:rPr lang="en-US" sz="1800" kern="1200" dirty="0" smtClean="0"/>
                        <a:t> data.</a:t>
                      </a:r>
                      <a:endParaRPr lang="en-US" sz="1800" kern="1200" dirty="0" smtClean="0">
                        <a:solidFill>
                          <a:schemeClr val="tx1"/>
                        </a:solidFill>
                        <a:latin typeface="+mn-lt"/>
                        <a:ea typeface="+mn-ea"/>
                        <a:cs typeface="+mn-cs"/>
                      </a:endParaRPr>
                    </a:p>
                  </a:txBody>
                  <a:tcPr/>
                </a:tc>
              </a:tr>
              <a:tr h="370840">
                <a:tc>
                  <a:txBody>
                    <a:bodyPr/>
                    <a:lstStyle/>
                    <a:p>
                      <a:r>
                        <a:rPr lang="en-US" dirty="0" err="1" smtClean="0"/>
                        <a:t>rasort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t>Argus file or stream sorting.</a:t>
                      </a:r>
                      <a:endParaRPr lang="en-US" sz="1800" kern="1200" dirty="0" smtClean="0">
                        <a:solidFill>
                          <a:schemeClr val="tx1"/>
                        </a:solidFill>
                        <a:latin typeface="+mn-lt"/>
                        <a:ea typeface="+mn-ea"/>
                        <a:cs typeface="+mn-cs"/>
                      </a:endParaRPr>
                    </a:p>
                  </a:txBody>
                  <a:tcPr/>
                </a:tc>
              </a:tr>
              <a:tr h="370840">
                <a:tc>
                  <a:txBody>
                    <a:bodyPr/>
                    <a:lstStyle/>
                    <a:p>
                      <a:r>
                        <a:rPr lang="en-US" dirty="0" err="1" smtClean="0"/>
                        <a:t>rasplit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t>Splits and distributes </a:t>
                      </a:r>
                      <a:r>
                        <a:rPr lang="en-US" sz="1800" kern="1200" dirty="0" err="1" smtClean="0"/>
                        <a:t>argus</a:t>
                      </a:r>
                      <a:r>
                        <a:rPr lang="en-US" sz="1800" kern="1200" dirty="0" smtClean="0"/>
                        <a:t> data streams, writes the data to files.</a:t>
                      </a:r>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86</a:t>
            </a:fld>
            <a:endParaRPr lang="en-US"/>
          </a:p>
        </p:txBody>
      </p:sp>
      <p:sp>
        <p:nvSpPr>
          <p:cNvPr id="5" name="TextBox 4"/>
          <p:cNvSpPr txBox="1"/>
          <p:nvPr/>
        </p:nvSpPr>
        <p:spPr>
          <a:xfrm>
            <a:off x="76200" y="6412359"/>
            <a:ext cx="6444393" cy="369332"/>
          </a:xfrm>
          <a:prstGeom prst="rect">
            <a:avLst/>
          </a:prstGeom>
          <a:noFill/>
        </p:spPr>
        <p:txBody>
          <a:bodyPr wrap="none" rtlCol="0">
            <a:spAutoFit/>
          </a:bodyPr>
          <a:lstStyle/>
          <a:p>
            <a:r>
              <a:rPr lang="en-US" dirty="0" smtClean="0">
                <a:hlinkClick r:id="rId3"/>
              </a:rPr>
              <a:t>http://www.qosient.com/argus/ra.core.examples.shtml</a:t>
            </a:r>
            <a:endParaRPr lang="en-US" dirty="0"/>
          </a:p>
        </p:txBody>
      </p:sp>
    </p:spTree>
    <p:extLst>
      <p:ext uri="{BB962C8B-B14F-4D97-AF65-F5344CB8AC3E}">
        <p14:creationId xmlns:p14="http://schemas.microsoft.com/office/powerpoint/2010/main" val="5403390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Output </a:t>
            </a:r>
            <a:r>
              <a:rPr lang="en-US" dirty="0"/>
              <a:t>F</a:t>
            </a:r>
            <a:r>
              <a:rPr lang="en-US" dirty="0" smtClean="0"/>
              <a:t>ields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7603727"/>
              </p:ext>
            </p:extLst>
          </p:nvPr>
        </p:nvGraphicFramePr>
        <p:xfrm>
          <a:off x="457200" y="1600200"/>
          <a:ext cx="8229600" cy="3119119"/>
        </p:xfrm>
        <a:graphic>
          <a:graphicData uri="http://schemas.openxmlformats.org/drawingml/2006/table">
            <a:tbl>
              <a:tblPr firstRow="1" bandRow="1">
                <a:tableStyleId>{5C22544A-7EE6-4342-B048-85BDC9FD1C3A}</a:tableStyleId>
              </a:tblPr>
              <a:tblGrid>
                <a:gridCol w="1480031"/>
                <a:gridCol w="6749569"/>
              </a:tblGrid>
              <a:tr h="370840">
                <a:tc>
                  <a:txBody>
                    <a:bodyPr/>
                    <a:lstStyle/>
                    <a:p>
                      <a:r>
                        <a:rPr lang="en-US" dirty="0" smtClean="0"/>
                        <a:t>Output field</a:t>
                      </a:r>
                      <a:endParaRPr lang="en-US" dirty="0"/>
                    </a:p>
                  </a:txBody>
                  <a:tcPr/>
                </a:tc>
                <a:tc>
                  <a:txBody>
                    <a:bodyPr/>
                    <a:lstStyle/>
                    <a:p>
                      <a:r>
                        <a:rPr lang="en-US" dirty="0" smtClean="0"/>
                        <a:t>Info</a:t>
                      </a:r>
                      <a:endParaRPr lang="en-US" dirty="0"/>
                    </a:p>
                  </a:txBody>
                  <a:tcPr/>
                </a:tc>
              </a:tr>
              <a:tr h="370840">
                <a:tc>
                  <a:txBody>
                    <a:bodyPr/>
                    <a:lstStyle/>
                    <a:p>
                      <a:r>
                        <a:rPr lang="en-US" dirty="0" smtClean="0"/>
                        <a:t>time</a:t>
                      </a:r>
                      <a:endParaRPr lang="en-US" dirty="0"/>
                    </a:p>
                  </a:txBody>
                  <a:tcPr/>
                </a:tc>
                <a:tc>
                  <a:txBody>
                    <a:bodyPr/>
                    <a:lstStyle/>
                    <a:p>
                      <a:r>
                        <a:rPr lang="en-US" dirty="0" smtClean="0"/>
                        <a:t>When the </a:t>
                      </a:r>
                      <a:r>
                        <a:rPr lang="en-US" dirty="0" err="1" smtClean="0"/>
                        <a:t>argus</a:t>
                      </a:r>
                      <a:r>
                        <a:rPr lang="en-US" dirty="0" smtClean="0"/>
                        <a:t> server is running in default mode, </a:t>
                      </a:r>
                      <a:r>
                        <a:rPr lang="en-US" dirty="0" err="1" smtClean="0"/>
                        <a:t>ra</a:t>
                      </a:r>
                      <a:r>
                        <a:rPr lang="en-US" baseline="0" dirty="0" smtClean="0"/>
                        <a:t> </a:t>
                      </a:r>
                      <a:r>
                        <a:rPr lang="en-US" dirty="0" smtClean="0"/>
                        <a:t>reports the transaction starting time.  When the server is in</a:t>
                      </a:r>
                      <a:r>
                        <a:rPr lang="en-US" baseline="0" dirty="0" smtClean="0"/>
                        <a:t> </a:t>
                      </a:r>
                      <a:r>
                        <a:rPr lang="en-US" dirty="0" smtClean="0"/>
                        <a:t>DETAIL mode, the transaction ending time is reported.</a:t>
                      </a:r>
                      <a:endParaRPr lang="en-US" dirty="0"/>
                    </a:p>
                  </a:txBody>
                  <a:tcPr/>
                </a:tc>
              </a:tr>
              <a:tr h="370840">
                <a:tc>
                  <a:txBody>
                    <a:bodyPr/>
                    <a:lstStyle/>
                    <a:p>
                      <a:r>
                        <a:rPr lang="en-US" dirty="0" smtClean="0"/>
                        <a:t>mac</a:t>
                      </a:r>
                      <a:endParaRPr lang="en-US" dirty="0"/>
                    </a:p>
                  </a:txBody>
                  <a:tcPr/>
                </a:tc>
                <a:tc>
                  <a:txBody>
                    <a:bodyPr/>
                    <a:lstStyle/>
                    <a:p>
                      <a:r>
                        <a:rPr lang="en-US" dirty="0" err="1" smtClean="0"/>
                        <a:t>mac.addr</a:t>
                      </a:r>
                      <a:r>
                        <a:rPr lang="en-US" dirty="0" smtClean="0"/>
                        <a:t> is an optional field, specified using the -m flag.</a:t>
                      </a:r>
                      <a:r>
                        <a:rPr lang="en-US" baseline="0" dirty="0" smtClean="0"/>
                        <a:t> </a:t>
                      </a:r>
                      <a:r>
                        <a:rPr lang="en-US" dirty="0" err="1" smtClean="0"/>
                        <a:t>mac.addr</a:t>
                      </a:r>
                      <a:r>
                        <a:rPr lang="en-US" dirty="0" smtClean="0"/>
                        <a:t> represents the first source and destination MAC addresses</a:t>
                      </a:r>
                      <a:r>
                        <a:rPr lang="en-US" baseline="0" dirty="0" smtClean="0"/>
                        <a:t> </a:t>
                      </a:r>
                      <a:r>
                        <a:rPr lang="en-US" dirty="0" smtClean="0"/>
                        <a:t>seen for a particular transaction. These addresses are paired with</a:t>
                      </a:r>
                      <a:r>
                        <a:rPr lang="en-US" baseline="0" dirty="0" smtClean="0"/>
                        <a:t> </a:t>
                      </a:r>
                      <a:r>
                        <a:rPr lang="en-US" dirty="0" smtClean="0"/>
                        <a:t>the </a:t>
                      </a:r>
                      <a:r>
                        <a:rPr lang="en-US" dirty="0" err="1" smtClean="0"/>
                        <a:t>host.port</a:t>
                      </a:r>
                      <a:r>
                        <a:rPr lang="en-US" dirty="0" smtClean="0"/>
                        <a:t> fields, so the direction indicator is needed to distinguish between the source and destination MAC addresses.</a:t>
                      </a:r>
                      <a:endParaRPr lang="en-US" dirty="0"/>
                    </a:p>
                  </a:txBody>
                  <a:tcPr/>
                </a:tc>
              </a:tr>
              <a:tr h="370840">
                <a:tc>
                  <a:txBody>
                    <a:bodyPr/>
                    <a:lstStyle/>
                    <a:p>
                      <a:r>
                        <a:rPr lang="en-US" dirty="0" smtClean="0"/>
                        <a:t>proto</a:t>
                      </a:r>
                      <a:endParaRPr lang="en-US" dirty="0"/>
                    </a:p>
                  </a:txBody>
                  <a:tcPr/>
                </a:tc>
                <a:tc>
                  <a:txBody>
                    <a:bodyPr/>
                    <a:lstStyle/>
                    <a:p>
                      <a:r>
                        <a:rPr lang="en-US" dirty="0" smtClean="0"/>
                        <a:t>see next slides. 1</a:t>
                      </a:r>
                      <a:r>
                        <a:rPr lang="en-US" baseline="30000" dirty="0" smtClean="0"/>
                        <a:t>st</a:t>
                      </a:r>
                      <a:r>
                        <a:rPr lang="en-US" dirty="0" smtClean="0"/>
                        <a:t> field is protocol specific,</a:t>
                      </a:r>
                      <a:r>
                        <a:rPr lang="en-US" baseline="0" dirty="0" smtClean="0"/>
                        <a:t> 2</a:t>
                      </a:r>
                      <a:r>
                        <a:rPr lang="en-US" baseline="30000" dirty="0" smtClean="0"/>
                        <a:t>nd</a:t>
                      </a:r>
                      <a:r>
                        <a:rPr lang="en-US" baseline="0" dirty="0" smtClean="0"/>
                        <a:t> is upper protocol used</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87</a:t>
            </a:fld>
            <a:endParaRPr lang="en-US"/>
          </a:p>
        </p:txBody>
      </p:sp>
    </p:spTree>
    <p:extLst>
      <p:ext uri="{BB962C8B-B14F-4D97-AF65-F5344CB8AC3E}">
        <p14:creationId xmlns:p14="http://schemas.microsoft.com/office/powerpoint/2010/main" val="41976191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Protocol </a:t>
            </a:r>
            <a:r>
              <a:rPr lang="en-US" dirty="0"/>
              <a:t>F</a:t>
            </a:r>
            <a:r>
              <a:rPr lang="en-US" dirty="0" smtClean="0"/>
              <a:t>ield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3771604"/>
              </p:ext>
            </p:extLst>
          </p:nvPr>
        </p:nvGraphicFramePr>
        <p:xfrm>
          <a:off x="457200" y="1600200"/>
          <a:ext cx="8229600" cy="4348480"/>
        </p:xfrm>
        <a:graphic>
          <a:graphicData uri="http://schemas.openxmlformats.org/drawingml/2006/table">
            <a:tbl>
              <a:tblPr firstRow="1" bandRow="1">
                <a:tableStyleId>{5C22544A-7EE6-4342-B048-85BDC9FD1C3A}</a:tableStyleId>
              </a:tblPr>
              <a:tblGrid>
                <a:gridCol w="1049535"/>
                <a:gridCol w="7180065"/>
              </a:tblGrid>
              <a:tr h="370840">
                <a:tc>
                  <a:txBody>
                    <a:bodyPr/>
                    <a:lstStyle/>
                    <a:p>
                      <a:r>
                        <a:rPr lang="en-US" dirty="0" smtClean="0"/>
                        <a:t>Proto</a:t>
                      </a:r>
                      <a:endParaRPr lang="en-US" dirty="0"/>
                    </a:p>
                  </a:txBody>
                  <a:tcPr/>
                </a:tc>
                <a:tc>
                  <a:txBody>
                    <a:bodyPr/>
                    <a:lstStyle/>
                    <a:p>
                      <a:r>
                        <a:rPr lang="en-US" dirty="0" smtClean="0"/>
                        <a:t>The proto indicator consists of two fields. The first is protocol specific and the designations are:</a:t>
                      </a:r>
                      <a:endParaRPr lang="en-US" dirty="0"/>
                    </a:p>
                  </a:txBody>
                  <a:tcPr/>
                </a:tc>
              </a:tr>
              <a:tr h="370840">
                <a:tc>
                  <a:txBody>
                    <a:bodyPr/>
                    <a:lstStyle/>
                    <a:p>
                      <a:r>
                        <a:rPr lang="en-US" dirty="0" smtClean="0"/>
                        <a:t>m</a:t>
                      </a:r>
                      <a:endParaRPr lang="en-US" dirty="0"/>
                    </a:p>
                  </a:txBody>
                  <a:tcPr/>
                </a:tc>
                <a:tc>
                  <a:txBody>
                    <a:bodyPr/>
                    <a:lstStyle/>
                    <a:p>
                      <a:r>
                        <a:rPr lang="en-US" dirty="0" smtClean="0"/>
                        <a:t>MPLS encapsulated flow</a:t>
                      </a:r>
                      <a:endParaRPr lang="en-US" dirty="0"/>
                    </a:p>
                  </a:txBody>
                  <a:tcPr/>
                </a:tc>
              </a:tr>
              <a:tr h="370840">
                <a:tc>
                  <a:txBody>
                    <a:bodyPr/>
                    <a:lstStyle/>
                    <a:p>
                      <a:r>
                        <a:rPr lang="en-US" dirty="0" smtClean="0"/>
                        <a:t>q</a:t>
                      </a:r>
                      <a:endParaRPr lang="en-US" dirty="0"/>
                    </a:p>
                  </a:txBody>
                  <a:tcPr/>
                </a:tc>
                <a:tc>
                  <a:txBody>
                    <a:bodyPr/>
                    <a:lstStyle/>
                    <a:p>
                      <a:r>
                        <a:rPr lang="en-US" dirty="0" smtClean="0"/>
                        <a:t>802.1Q encapsulated flow</a:t>
                      </a:r>
                      <a:endParaRPr lang="en-US" dirty="0"/>
                    </a:p>
                  </a:txBody>
                  <a:tcPr/>
                </a:tc>
              </a:tr>
              <a:tr h="370840">
                <a:tc>
                  <a:txBody>
                    <a:bodyPr/>
                    <a:lstStyle/>
                    <a:p>
                      <a:r>
                        <a:rPr lang="en-US" dirty="0" smtClean="0"/>
                        <a:t>p</a:t>
                      </a:r>
                      <a:endParaRPr lang="en-US" dirty="0"/>
                    </a:p>
                  </a:txBody>
                  <a:tcPr/>
                </a:tc>
                <a:tc>
                  <a:txBody>
                    <a:bodyPr/>
                    <a:lstStyle/>
                    <a:p>
                      <a:r>
                        <a:rPr lang="en-US" dirty="0" smtClean="0"/>
                        <a:t>PPP over Ethernet encapsulated flow</a:t>
                      </a:r>
                      <a:endParaRPr lang="en-US" dirty="0"/>
                    </a:p>
                  </a:txBody>
                  <a:tcPr/>
                </a:tc>
              </a:tr>
              <a:tr h="370840">
                <a:tc>
                  <a:txBody>
                    <a:bodyPr/>
                    <a:lstStyle/>
                    <a:p>
                      <a:r>
                        <a:rPr lang="en-US" dirty="0" smtClean="0"/>
                        <a:t>E</a:t>
                      </a:r>
                      <a:endParaRPr lang="en-US" dirty="0"/>
                    </a:p>
                  </a:txBody>
                  <a:tcPr/>
                </a:tc>
                <a:tc>
                  <a:txBody>
                    <a:bodyPr/>
                    <a:lstStyle/>
                    <a:p>
                      <a:r>
                        <a:rPr lang="en-US" dirty="0" smtClean="0"/>
                        <a:t>Multiple encapsulations/tags</a:t>
                      </a:r>
                      <a:endParaRPr lang="en-US" dirty="0"/>
                    </a:p>
                  </a:txBody>
                  <a:tcPr/>
                </a:tc>
              </a:tr>
              <a:tr h="370840">
                <a:tc>
                  <a:txBody>
                    <a:bodyPr/>
                    <a:lstStyle/>
                    <a:p>
                      <a:r>
                        <a:rPr lang="en-US" dirty="0" smtClean="0"/>
                        <a:t>s</a:t>
                      </a:r>
                      <a:endParaRPr lang="en-US" dirty="0"/>
                    </a:p>
                  </a:txBody>
                  <a:tcPr/>
                </a:tc>
                <a:tc>
                  <a:txBody>
                    <a:bodyPr/>
                    <a:lstStyle/>
                    <a:p>
                      <a:r>
                        <a:rPr lang="en-US" dirty="0" err="1" smtClean="0"/>
                        <a:t>Src</a:t>
                      </a:r>
                      <a:r>
                        <a:rPr lang="en-US" dirty="0" smtClean="0"/>
                        <a:t> TCP packet retransmissions</a:t>
                      </a:r>
                      <a:endParaRPr lang="en-US" dirty="0"/>
                    </a:p>
                  </a:txBody>
                  <a:tcPr/>
                </a:tc>
              </a:tr>
              <a:tr h="370840">
                <a:tc>
                  <a:txBody>
                    <a:bodyPr/>
                    <a:lstStyle/>
                    <a:p>
                      <a:r>
                        <a:rPr lang="en-US" dirty="0" smtClean="0"/>
                        <a:t>d</a:t>
                      </a:r>
                      <a:endParaRPr lang="en-US" dirty="0"/>
                    </a:p>
                  </a:txBody>
                  <a:tcPr/>
                </a:tc>
                <a:tc>
                  <a:txBody>
                    <a:bodyPr/>
                    <a:lstStyle/>
                    <a:p>
                      <a:r>
                        <a:rPr lang="en-US" dirty="0" err="1" smtClean="0"/>
                        <a:t>Dst</a:t>
                      </a:r>
                      <a:r>
                        <a:rPr lang="en-US" dirty="0" smtClean="0"/>
                        <a:t> TCP packet retransmissions</a:t>
                      </a:r>
                      <a:endParaRPr lang="en-US" dirty="0"/>
                    </a:p>
                  </a:txBody>
                  <a:tcPr/>
                </a:tc>
              </a:tr>
              <a:tr h="370840">
                <a:tc>
                  <a:txBody>
                    <a:bodyPr/>
                    <a:lstStyle/>
                    <a:p>
                      <a:r>
                        <a:rPr lang="en-US" dirty="0" smtClean="0"/>
                        <a:t>*</a:t>
                      </a:r>
                      <a:endParaRPr lang="en-US" dirty="0"/>
                    </a:p>
                  </a:txBody>
                  <a:tcPr/>
                </a:tc>
                <a:tc>
                  <a:txBody>
                    <a:bodyPr/>
                    <a:lstStyle/>
                    <a:p>
                      <a:r>
                        <a:rPr lang="en-US" dirty="0" smtClean="0"/>
                        <a:t>Both </a:t>
                      </a:r>
                      <a:r>
                        <a:rPr lang="en-US" dirty="0" err="1" smtClean="0"/>
                        <a:t>Src</a:t>
                      </a:r>
                      <a:r>
                        <a:rPr lang="en-US" dirty="0" smtClean="0"/>
                        <a:t> and </a:t>
                      </a:r>
                      <a:r>
                        <a:rPr lang="en-US" dirty="0" err="1" smtClean="0"/>
                        <a:t>Dst</a:t>
                      </a:r>
                      <a:r>
                        <a:rPr lang="en-US" dirty="0" smtClean="0"/>
                        <a:t> TCP retransmissions</a:t>
                      </a:r>
                      <a:endParaRPr lang="en-US" dirty="0"/>
                    </a:p>
                  </a:txBody>
                  <a:tcPr/>
                </a:tc>
              </a:tr>
              <a:tr h="370840">
                <a:tc>
                  <a:txBody>
                    <a:bodyPr/>
                    <a:lstStyle/>
                    <a:p>
                      <a:r>
                        <a:rPr lang="en-US" dirty="0" err="1" smtClean="0"/>
                        <a:t>i</a:t>
                      </a:r>
                      <a:endParaRPr lang="en-US" dirty="0"/>
                    </a:p>
                  </a:txBody>
                  <a:tcPr/>
                </a:tc>
                <a:tc>
                  <a:txBody>
                    <a:bodyPr/>
                    <a:lstStyle/>
                    <a:p>
                      <a:r>
                        <a:rPr lang="en-US" dirty="0" err="1" smtClean="0"/>
                        <a:t>Src</a:t>
                      </a:r>
                      <a:r>
                        <a:rPr lang="en-US" dirty="0" smtClean="0"/>
                        <a:t> TCP packets out of order</a:t>
                      </a:r>
                      <a:endParaRPr lang="en-US" dirty="0"/>
                    </a:p>
                  </a:txBody>
                  <a:tcPr/>
                </a:tc>
              </a:tr>
              <a:tr h="370840">
                <a:tc>
                  <a:txBody>
                    <a:bodyPr/>
                    <a:lstStyle/>
                    <a:p>
                      <a:r>
                        <a:rPr lang="en-US" dirty="0" smtClean="0"/>
                        <a:t>r</a:t>
                      </a:r>
                      <a:endParaRPr lang="en-US" dirty="0"/>
                    </a:p>
                  </a:txBody>
                  <a:tcPr/>
                </a:tc>
                <a:tc>
                  <a:txBody>
                    <a:bodyPr/>
                    <a:lstStyle/>
                    <a:p>
                      <a:r>
                        <a:rPr lang="en-US" dirty="0" err="1" smtClean="0"/>
                        <a:t>Dst</a:t>
                      </a:r>
                      <a:r>
                        <a:rPr lang="en-US" dirty="0" smtClean="0"/>
                        <a:t> TCP packets out of order</a:t>
                      </a:r>
                      <a:endParaRPr lang="en-US" dirty="0"/>
                    </a:p>
                  </a:txBody>
                  <a:tcPr/>
                </a:tc>
              </a:tr>
              <a:tr h="370840">
                <a:tc>
                  <a:txBody>
                    <a:bodyPr/>
                    <a:lstStyle/>
                    <a:p>
                      <a:r>
                        <a:rPr lang="en-US" dirty="0" smtClean="0"/>
                        <a:t>&amp;</a:t>
                      </a:r>
                      <a:endParaRPr lang="en-US" dirty="0"/>
                    </a:p>
                  </a:txBody>
                  <a:tcPr/>
                </a:tc>
                <a:tc>
                  <a:txBody>
                    <a:bodyPr/>
                    <a:lstStyle/>
                    <a:p>
                      <a:r>
                        <a:rPr lang="en-US" dirty="0" smtClean="0"/>
                        <a:t>Both </a:t>
                      </a:r>
                      <a:r>
                        <a:rPr lang="en-US" dirty="0" err="1" smtClean="0"/>
                        <a:t>Src</a:t>
                      </a:r>
                      <a:r>
                        <a:rPr lang="en-US" dirty="0" smtClean="0"/>
                        <a:t> and </a:t>
                      </a:r>
                      <a:r>
                        <a:rPr lang="en-US" dirty="0" err="1" smtClean="0"/>
                        <a:t>Dst</a:t>
                      </a:r>
                      <a:r>
                        <a:rPr lang="en-US" dirty="0" smtClean="0"/>
                        <a:t> packet out of order</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88</a:t>
            </a:fld>
            <a:endParaRPr lang="en-US"/>
          </a:p>
        </p:txBody>
      </p:sp>
    </p:spTree>
    <p:extLst>
      <p:ext uri="{BB962C8B-B14F-4D97-AF65-F5344CB8AC3E}">
        <p14:creationId xmlns:p14="http://schemas.microsoft.com/office/powerpoint/2010/main" val="21652374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Protocol Field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1319992"/>
              </p:ext>
            </p:extLst>
          </p:nvPr>
        </p:nvGraphicFramePr>
        <p:xfrm>
          <a:off x="457200" y="1600200"/>
          <a:ext cx="8229600" cy="4079240"/>
        </p:xfrm>
        <a:graphic>
          <a:graphicData uri="http://schemas.openxmlformats.org/drawingml/2006/table">
            <a:tbl>
              <a:tblPr firstRow="1" bandRow="1">
                <a:tableStyleId>{5C22544A-7EE6-4342-B048-85BDC9FD1C3A}</a:tableStyleId>
              </a:tblPr>
              <a:tblGrid>
                <a:gridCol w="1049535"/>
                <a:gridCol w="7180065"/>
              </a:tblGrid>
              <a:tr h="370840">
                <a:tc>
                  <a:txBody>
                    <a:bodyPr/>
                    <a:lstStyle/>
                    <a:p>
                      <a:r>
                        <a:rPr lang="en-US" dirty="0" smtClean="0"/>
                        <a:t>Proto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Info</a:t>
                      </a:r>
                    </a:p>
                  </a:txBody>
                  <a:tcPr/>
                </a:tc>
              </a:tr>
              <a:tr h="370840">
                <a:tc>
                  <a:txBody>
                    <a:bodyPr/>
                    <a:lstStyle/>
                    <a:p>
                      <a:r>
                        <a:rPr lang="en-US" dirty="0" smtClean="0"/>
                        <a:t>S</a:t>
                      </a:r>
                      <a:endParaRPr lang="en-US" dirty="0"/>
                    </a:p>
                  </a:txBody>
                  <a:tcPr/>
                </a:tc>
                <a:tc>
                  <a:txBody>
                    <a:bodyPr/>
                    <a:lstStyle/>
                    <a:p>
                      <a:r>
                        <a:rPr lang="en-US" dirty="0" err="1" smtClean="0"/>
                        <a:t>Src</a:t>
                      </a:r>
                      <a:r>
                        <a:rPr lang="en-US" dirty="0" smtClean="0"/>
                        <a:t> TCP Window Closure</a:t>
                      </a:r>
                      <a:endParaRPr lang="en-US" dirty="0"/>
                    </a:p>
                  </a:txBody>
                  <a:tcPr/>
                </a:tc>
              </a:tr>
              <a:tr h="370840">
                <a:tc>
                  <a:txBody>
                    <a:bodyPr/>
                    <a:lstStyle/>
                    <a:p>
                      <a:r>
                        <a:rPr lang="en-US" dirty="0" smtClean="0"/>
                        <a:t>D</a:t>
                      </a:r>
                      <a:endParaRPr lang="en-US" dirty="0"/>
                    </a:p>
                  </a:txBody>
                  <a:tcPr/>
                </a:tc>
                <a:tc>
                  <a:txBody>
                    <a:bodyPr/>
                    <a:lstStyle/>
                    <a:p>
                      <a:r>
                        <a:rPr lang="en-US" dirty="0" err="1" smtClean="0"/>
                        <a:t>Dst</a:t>
                      </a:r>
                      <a:r>
                        <a:rPr lang="en-US" dirty="0" smtClean="0"/>
                        <a:t> TCP Window Closure</a:t>
                      </a:r>
                      <a:endParaRPr lang="en-US" dirty="0"/>
                    </a:p>
                  </a:txBody>
                  <a:tcPr/>
                </a:tc>
              </a:tr>
              <a:tr h="370840">
                <a:tc>
                  <a:txBody>
                    <a:bodyPr/>
                    <a:lstStyle/>
                    <a:p>
                      <a:r>
                        <a:rPr lang="en-US" dirty="0" smtClean="0"/>
                        <a:t>@</a:t>
                      </a:r>
                      <a:endParaRPr lang="en-US" dirty="0"/>
                    </a:p>
                  </a:txBody>
                  <a:tcPr/>
                </a:tc>
                <a:tc>
                  <a:txBody>
                    <a:bodyPr/>
                    <a:lstStyle/>
                    <a:p>
                      <a:r>
                        <a:rPr lang="en-US" dirty="0" smtClean="0"/>
                        <a:t>Both </a:t>
                      </a:r>
                      <a:r>
                        <a:rPr lang="en-US" dirty="0" err="1" smtClean="0"/>
                        <a:t>Src</a:t>
                      </a:r>
                      <a:r>
                        <a:rPr lang="en-US" dirty="0" smtClean="0"/>
                        <a:t> and </a:t>
                      </a:r>
                      <a:r>
                        <a:rPr lang="en-US" dirty="0" err="1" smtClean="0"/>
                        <a:t>Dst</a:t>
                      </a:r>
                      <a:r>
                        <a:rPr lang="en-US" dirty="0" smtClean="0"/>
                        <a:t> Window Closure</a:t>
                      </a:r>
                      <a:endParaRPr lang="en-US" dirty="0"/>
                    </a:p>
                  </a:txBody>
                  <a:tcPr/>
                </a:tc>
              </a:tr>
              <a:tr h="370840">
                <a:tc>
                  <a:txBody>
                    <a:bodyPr/>
                    <a:lstStyle/>
                    <a:p>
                      <a:r>
                        <a:rPr lang="en-US" dirty="0" smtClean="0"/>
                        <a:t>x</a:t>
                      </a:r>
                      <a:endParaRPr lang="en-US" dirty="0"/>
                    </a:p>
                  </a:txBody>
                  <a:tcPr/>
                </a:tc>
                <a:tc>
                  <a:txBody>
                    <a:bodyPr/>
                    <a:lstStyle/>
                    <a:p>
                      <a:r>
                        <a:rPr lang="en-US" dirty="0" err="1" smtClean="0"/>
                        <a:t>Src</a:t>
                      </a:r>
                      <a:r>
                        <a:rPr lang="en-US" dirty="0" smtClean="0"/>
                        <a:t> TCP Explicit Congestion Notification</a:t>
                      </a:r>
                      <a:endParaRPr lang="en-US" dirty="0"/>
                    </a:p>
                  </a:txBody>
                  <a:tcPr/>
                </a:tc>
              </a:tr>
              <a:tr h="370840">
                <a:tc>
                  <a:txBody>
                    <a:bodyPr/>
                    <a:lstStyle/>
                    <a:p>
                      <a:r>
                        <a:rPr lang="en-US" dirty="0" smtClean="0"/>
                        <a:t>t</a:t>
                      </a:r>
                      <a:endParaRPr lang="en-US" dirty="0"/>
                    </a:p>
                  </a:txBody>
                  <a:tcPr/>
                </a:tc>
                <a:tc>
                  <a:txBody>
                    <a:bodyPr/>
                    <a:lstStyle/>
                    <a:p>
                      <a:r>
                        <a:rPr lang="en-US" dirty="0" err="1" smtClean="0"/>
                        <a:t>Dst</a:t>
                      </a:r>
                      <a:r>
                        <a:rPr lang="en-US" dirty="0" smtClean="0"/>
                        <a:t> TCP ECN</a:t>
                      </a:r>
                      <a:endParaRPr lang="en-US" dirty="0"/>
                    </a:p>
                  </a:txBody>
                  <a:tcPr/>
                </a:tc>
              </a:tr>
              <a:tr h="370840">
                <a:tc>
                  <a:txBody>
                    <a:bodyPr/>
                    <a:lstStyle/>
                    <a:p>
                      <a:r>
                        <a:rPr lang="en-US" dirty="0" smtClean="0"/>
                        <a:t>E</a:t>
                      </a:r>
                      <a:endParaRPr lang="en-US" dirty="0"/>
                    </a:p>
                  </a:txBody>
                  <a:tcPr/>
                </a:tc>
                <a:tc>
                  <a:txBody>
                    <a:bodyPr/>
                    <a:lstStyle/>
                    <a:p>
                      <a:r>
                        <a:rPr lang="en-US" dirty="0" smtClean="0"/>
                        <a:t>Both </a:t>
                      </a:r>
                      <a:r>
                        <a:rPr lang="en-US" dirty="0" err="1" smtClean="0"/>
                        <a:t>Src</a:t>
                      </a:r>
                      <a:r>
                        <a:rPr lang="en-US" dirty="0" smtClean="0"/>
                        <a:t> and </a:t>
                      </a:r>
                      <a:r>
                        <a:rPr lang="en-US" dirty="0" err="1" smtClean="0"/>
                        <a:t>Dst</a:t>
                      </a:r>
                      <a:r>
                        <a:rPr lang="en-US" dirty="0" smtClean="0"/>
                        <a:t> ECN</a:t>
                      </a:r>
                      <a:endParaRPr lang="en-US" dirty="0"/>
                    </a:p>
                  </a:txBody>
                  <a:tcPr/>
                </a:tc>
              </a:tr>
              <a:tr h="370840">
                <a:tc>
                  <a:txBody>
                    <a:bodyPr/>
                    <a:lstStyle/>
                    <a:p>
                      <a:r>
                        <a:rPr lang="en-US" dirty="0" smtClean="0"/>
                        <a:t>M</a:t>
                      </a:r>
                      <a:endParaRPr lang="en-US" dirty="0"/>
                    </a:p>
                  </a:txBody>
                  <a:tcPr/>
                </a:tc>
                <a:tc>
                  <a:txBody>
                    <a:bodyPr/>
                    <a:lstStyle/>
                    <a:p>
                      <a:r>
                        <a:rPr lang="en-US" dirty="0" smtClean="0"/>
                        <a:t>Multiple physical layer paths</a:t>
                      </a:r>
                      <a:endParaRPr lang="en-US" dirty="0"/>
                    </a:p>
                  </a:txBody>
                  <a:tcPr/>
                </a:tc>
              </a:tr>
              <a:tr h="370840">
                <a:tc>
                  <a:txBody>
                    <a:bodyPr/>
                    <a:lstStyle/>
                    <a:p>
                      <a:r>
                        <a:rPr lang="en-US" dirty="0" smtClean="0"/>
                        <a:t>I</a:t>
                      </a:r>
                      <a:endParaRPr lang="en-US" dirty="0"/>
                    </a:p>
                  </a:txBody>
                  <a:tcPr/>
                </a:tc>
                <a:tc>
                  <a:txBody>
                    <a:bodyPr/>
                    <a:lstStyle/>
                    <a:p>
                      <a:r>
                        <a:rPr lang="en-US" dirty="0" smtClean="0"/>
                        <a:t>ICMP event mapped to this flow</a:t>
                      </a:r>
                      <a:endParaRPr lang="en-US" dirty="0"/>
                    </a:p>
                  </a:txBody>
                  <a:tcPr/>
                </a:tc>
              </a:tr>
              <a:tr h="370840">
                <a:tc>
                  <a:txBody>
                    <a:bodyPr/>
                    <a:lstStyle/>
                    <a:p>
                      <a:r>
                        <a:rPr lang="en-US" dirty="0" smtClean="0"/>
                        <a:t>S</a:t>
                      </a:r>
                      <a:endParaRPr lang="en-US" dirty="0"/>
                    </a:p>
                  </a:txBody>
                  <a:tcPr/>
                </a:tc>
                <a:tc>
                  <a:txBody>
                    <a:bodyPr/>
                    <a:lstStyle/>
                    <a:p>
                      <a:r>
                        <a:rPr lang="en-US" dirty="0" smtClean="0"/>
                        <a:t>IP option Strict Source Route</a:t>
                      </a:r>
                      <a:endParaRPr lang="en-US" dirty="0"/>
                    </a:p>
                  </a:txBody>
                  <a:tcPr/>
                </a:tc>
              </a:tr>
              <a:tr h="370840">
                <a:tc>
                  <a:txBody>
                    <a:bodyPr/>
                    <a:lstStyle/>
                    <a:p>
                      <a:r>
                        <a:rPr lang="en-US" dirty="0" smtClean="0"/>
                        <a:t>L</a:t>
                      </a:r>
                      <a:endParaRPr lang="en-US" dirty="0"/>
                    </a:p>
                  </a:txBody>
                  <a:tcPr/>
                </a:tc>
                <a:tc>
                  <a:txBody>
                    <a:bodyPr/>
                    <a:lstStyle/>
                    <a:p>
                      <a:r>
                        <a:rPr lang="en-US" dirty="0" smtClean="0"/>
                        <a:t>IP option Loose Source Route</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89</a:t>
            </a:fld>
            <a:endParaRPr lang="en-US"/>
          </a:p>
        </p:txBody>
      </p:sp>
    </p:spTree>
    <p:extLst>
      <p:ext uri="{BB962C8B-B14F-4D97-AF65-F5344CB8AC3E}">
        <p14:creationId xmlns:p14="http://schemas.microsoft.com/office/powerpoint/2010/main" val="3203247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netflow?</a:t>
            </a:r>
            <a:endParaRPr lang="en-US" dirty="0"/>
          </a:p>
        </p:txBody>
      </p:sp>
      <p:sp>
        <p:nvSpPr>
          <p:cNvPr id="3" name="Content Placeholder 2"/>
          <p:cNvSpPr>
            <a:spLocks noGrp="1"/>
          </p:cNvSpPr>
          <p:nvPr>
            <p:ph idx="1"/>
          </p:nvPr>
        </p:nvSpPr>
        <p:spPr>
          <a:xfrm>
            <a:off x="457200" y="1524001"/>
            <a:ext cx="8153400" cy="2590800"/>
          </a:xfrm>
        </p:spPr>
        <p:txBody>
          <a:bodyPr>
            <a:normAutofit/>
          </a:bodyPr>
          <a:lstStyle/>
          <a:p>
            <a:r>
              <a:rPr lang="en-US" dirty="0" smtClean="0"/>
              <a:t>Feeling bloated and fatigued carrying around DVDs of </a:t>
            </a:r>
            <a:r>
              <a:rPr lang="en-US" dirty="0" err="1" smtClean="0"/>
              <a:t>pcap</a:t>
            </a:r>
            <a:r>
              <a:rPr lang="en-US" dirty="0" smtClean="0"/>
              <a:t> data…then </a:t>
            </a:r>
            <a:r>
              <a:rPr lang="en-US" dirty="0" err="1" smtClean="0"/>
              <a:t>netflow</a:t>
            </a:r>
            <a:r>
              <a:rPr lang="en-US" dirty="0" smtClean="0"/>
              <a:t> is for you </a:t>
            </a:r>
            <a:r>
              <a:rPr lang="en-US" dirty="0" smtClean="0">
                <a:sym typeface="Wingdings" pitchFamily="2" charset="2"/>
              </a:rPr>
              <a:t></a:t>
            </a:r>
            <a:endParaRPr lang="en-US" dirty="0" smtClean="0"/>
          </a:p>
          <a:p>
            <a:r>
              <a:rPr lang="en-US" dirty="0" smtClean="0"/>
              <a:t>80 GB of PCAP can be converted to 300 MB of </a:t>
            </a:r>
            <a:r>
              <a:rPr lang="en-US" dirty="0" err="1" smtClean="0"/>
              <a:t>netflow</a:t>
            </a:r>
            <a:r>
              <a:rPr lang="en-US" dirty="0" smtClean="0"/>
              <a:t> data</a:t>
            </a:r>
            <a:endParaRPr lang="en-US" dirty="0"/>
          </a:p>
        </p:txBody>
      </p:sp>
      <p:sp>
        <p:nvSpPr>
          <p:cNvPr id="4" name="Slide Number Placeholder 3"/>
          <p:cNvSpPr>
            <a:spLocks noGrp="1"/>
          </p:cNvSpPr>
          <p:nvPr>
            <p:ph type="sldNum" sz="quarter" idx="12"/>
          </p:nvPr>
        </p:nvSpPr>
        <p:spPr/>
        <p:txBody>
          <a:bodyPr>
            <a:normAutofit/>
          </a:bodyPr>
          <a:lstStyle/>
          <a:p>
            <a:fld id="{532C47AA-A02F-47C8-A6EF-625EFE8A0434}" type="slidenum">
              <a:rPr lang="en-US" smtClean="0"/>
              <a:t>9</a:t>
            </a:fld>
            <a:endParaRPr lang="en-US"/>
          </a:p>
        </p:txBody>
      </p:sp>
      <p:grpSp>
        <p:nvGrpSpPr>
          <p:cNvPr id="12" name="Group 11"/>
          <p:cNvGrpSpPr/>
          <p:nvPr/>
        </p:nvGrpSpPr>
        <p:grpSpPr>
          <a:xfrm>
            <a:off x="2109547" y="3648762"/>
            <a:ext cx="5129453" cy="2612524"/>
            <a:chOff x="2209800" y="3441888"/>
            <a:chExt cx="6201259" cy="3179316"/>
          </a:xfrm>
        </p:grpSpPr>
        <p:pic>
          <p:nvPicPr>
            <p:cNvPr id="7" name="Picture 2" descr="File:DVD-RW 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441888"/>
              <a:ext cx="2790824" cy="28099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Typical Compact Disc.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8824" y="3646730"/>
              <a:ext cx="2400300" cy="2400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00624" y="4008680"/>
              <a:ext cx="914400" cy="1569660"/>
            </a:xfrm>
            <a:prstGeom prst="rect">
              <a:avLst/>
            </a:prstGeom>
            <a:noFill/>
          </p:spPr>
          <p:txBody>
            <a:bodyPr wrap="square" rtlCol="0">
              <a:spAutoFit/>
            </a:bodyPr>
            <a:lstStyle/>
            <a:p>
              <a:pPr algn="ctr"/>
              <a:r>
                <a:rPr lang="en-US" sz="9600" dirty="0" smtClean="0"/>
                <a:t>=</a:t>
              </a:r>
              <a:endParaRPr lang="en-US" sz="9600" dirty="0"/>
            </a:p>
          </p:txBody>
        </p:sp>
        <p:sp>
          <p:nvSpPr>
            <p:cNvPr id="10" name="TextBox 9"/>
            <p:cNvSpPr txBox="1"/>
            <p:nvPr/>
          </p:nvSpPr>
          <p:spPr>
            <a:xfrm>
              <a:off x="2209800" y="6251872"/>
              <a:ext cx="2790824" cy="369332"/>
            </a:xfrm>
            <a:prstGeom prst="rect">
              <a:avLst/>
            </a:prstGeom>
            <a:noFill/>
          </p:spPr>
          <p:txBody>
            <a:bodyPr wrap="square" rtlCol="0">
              <a:spAutoFit/>
            </a:bodyPr>
            <a:lstStyle/>
            <a:p>
              <a:pPr algn="ctr"/>
              <a:r>
                <a:rPr lang="en-US" dirty="0" smtClean="0"/>
                <a:t>80 GB of PCAP</a:t>
              </a:r>
              <a:endParaRPr lang="en-US" dirty="0"/>
            </a:p>
          </p:txBody>
        </p:sp>
        <p:sp>
          <p:nvSpPr>
            <p:cNvPr id="11" name="TextBox 10"/>
            <p:cNvSpPr txBox="1"/>
            <p:nvPr/>
          </p:nvSpPr>
          <p:spPr>
            <a:xfrm>
              <a:off x="5620235" y="6251872"/>
              <a:ext cx="2790824" cy="369332"/>
            </a:xfrm>
            <a:prstGeom prst="rect">
              <a:avLst/>
            </a:prstGeom>
            <a:noFill/>
          </p:spPr>
          <p:txBody>
            <a:bodyPr wrap="square" rtlCol="0">
              <a:spAutoFit/>
            </a:bodyPr>
            <a:lstStyle/>
            <a:p>
              <a:pPr algn="ctr"/>
              <a:r>
                <a:rPr lang="en-US" dirty="0" smtClean="0"/>
                <a:t>300 MB of </a:t>
              </a:r>
              <a:r>
                <a:rPr lang="en-US" dirty="0" err="1" smtClean="0"/>
                <a:t>Netflow</a:t>
              </a:r>
              <a:endParaRPr lang="en-US" dirty="0"/>
            </a:p>
          </p:txBody>
        </p:sp>
      </p:grpSp>
      <p:sp>
        <p:nvSpPr>
          <p:cNvPr id="5" name="Rectangle 4"/>
          <p:cNvSpPr/>
          <p:nvPr/>
        </p:nvSpPr>
        <p:spPr>
          <a:xfrm>
            <a:off x="0" y="6456887"/>
            <a:ext cx="7239000" cy="400110"/>
          </a:xfrm>
          <a:prstGeom prst="rect">
            <a:avLst/>
          </a:prstGeom>
        </p:spPr>
        <p:txBody>
          <a:bodyPr wrap="square">
            <a:spAutoFit/>
          </a:bodyPr>
          <a:lstStyle/>
          <a:p>
            <a:r>
              <a:rPr lang="en-US" sz="1000" dirty="0">
                <a:hlinkClick r:id="rId5"/>
              </a:rPr>
              <a:t>http://</a:t>
            </a:r>
            <a:r>
              <a:rPr lang="en-US" sz="1000" dirty="0" smtClean="0">
                <a:hlinkClick r:id="rId5"/>
              </a:rPr>
              <a:t>commons.wikimedia.org/wiki/File:DVD-RW_crop.JPG</a:t>
            </a:r>
            <a:endParaRPr lang="en-US" sz="1000" dirty="0" smtClean="0"/>
          </a:p>
          <a:p>
            <a:r>
              <a:rPr lang="en-US" sz="1000" dirty="0">
                <a:hlinkClick r:id="rId6"/>
              </a:rPr>
              <a:t>http://</a:t>
            </a:r>
            <a:r>
              <a:rPr lang="en-US" sz="1000" dirty="0" smtClean="0">
                <a:hlinkClick r:id="rId6"/>
              </a:rPr>
              <a:t>commons.wikimedia.org/wiki/File:Typical_Compact_Disc.svg</a:t>
            </a:r>
            <a:endParaRPr lang="en-US" sz="1000" dirty="0"/>
          </a:p>
        </p:txBody>
      </p:sp>
    </p:spTree>
    <p:extLst>
      <p:ext uri="{BB962C8B-B14F-4D97-AF65-F5344CB8AC3E}">
        <p14:creationId xmlns:p14="http://schemas.microsoft.com/office/powerpoint/2010/main" val="1552039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Protocol </a:t>
            </a:r>
            <a:r>
              <a:rPr lang="en-US" dirty="0"/>
              <a:t>F</a:t>
            </a:r>
            <a:r>
              <a:rPr lang="en-US" dirty="0" smtClean="0"/>
              <a:t>ield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2661208"/>
              </p:ext>
            </p:extLst>
          </p:nvPr>
        </p:nvGraphicFramePr>
        <p:xfrm>
          <a:off x="457200" y="1600200"/>
          <a:ext cx="8229600" cy="3708400"/>
        </p:xfrm>
        <a:graphic>
          <a:graphicData uri="http://schemas.openxmlformats.org/drawingml/2006/table">
            <a:tbl>
              <a:tblPr firstRow="1" bandRow="1">
                <a:tableStyleId>{5C22544A-7EE6-4342-B048-85BDC9FD1C3A}</a:tableStyleId>
              </a:tblPr>
              <a:tblGrid>
                <a:gridCol w="1049535"/>
                <a:gridCol w="7180065"/>
              </a:tblGrid>
              <a:tr h="370840">
                <a:tc>
                  <a:txBody>
                    <a:bodyPr/>
                    <a:lstStyle/>
                    <a:p>
                      <a:r>
                        <a:rPr lang="en-US" dirty="0" smtClean="0"/>
                        <a:t>Proto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Info</a:t>
                      </a:r>
                    </a:p>
                  </a:txBody>
                  <a:tcPr/>
                </a:tc>
              </a:tr>
              <a:tr h="370840">
                <a:tc>
                  <a:txBody>
                    <a:bodyPr/>
                    <a:lstStyle/>
                    <a:p>
                      <a:r>
                        <a:rPr lang="en-US" dirty="0" smtClean="0"/>
                        <a:t>T</a:t>
                      </a:r>
                      <a:endParaRPr lang="en-US" dirty="0"/>
                    </a:p>
                  </a:txBody>
                  <a:tcPr/>
                </a:tc>
                <a:tc>
                  <a:txBody>
                    <a:bodyPr/>
                    <a:lstStyle/>
                    <a:p>
                      <a:r>
                        <a:rPr lang="en-US" dirty="0" smtClean="0"/>
                        <a:t>IP option Time Stamp</a:t>
                      </a:r>
                      <a:endParaRPr lang="en-US" dirty="0"/>
                    </a:p>
                  </a:txBody>
                  <a:tcPr/>
                </a:tc>
              </a:tr>
              <a:tr h="370840">
                <a:tc>
                  <a:txBody>
                    <a:bodyPr/>
                    <a:lstStyle/>
                    <a:p>
                      <a:r>
                        <a:rPr lang="en-US" dirty="0" smtClean="0"/>
                        <a:t>+</a:t>
                      </a:r>
                      <a:endParaRPr lang="en-US" dirty="0"/>
                    </a:p>
                  </a:txBody>
                  <a:tcPr/>
                </a:tc>
                <a:tc>
                  <a:txBody>
                    <a:bodyPr/>
                    <a:lstStyle/>
                    <a:p>
                      <a:r>
                        <a:rPr lang="en-US" dirty="0" smtClean="0"/>
                        <a:t>IP option Security</a:t>
                      </a:r>
                      <a:endParaRPr lang="en-US" dirty="0"/>
                    </a:p>
                  </a:txBody>
                  <a:tcPr/>
                </a:tc>
              </a:tr>
              <a:tr h="370840">
                <a:tc>
                  <a:txBody>
                    <a:bodyPr/>
                    <a:lstStyle/>
                    <a:p>
                      <a:pPr algn="l"/>
                      <a:r>
                        <a:rPr lang="en-US" dirty="0" smtClean="0"/>
                        <a:t>R</a:t>
                      </a:r>
                      <a:endParaRPr lang="en-US" dirty="0"/>
                    </a:p>
                  </a:txBody>
                  <a:tcPr/>
                </a:tc>
                <a:tc>
                  <a:txBody>
                    <a:bodyPr/>
                    <a:lstStyle/>
                    <a:p>
                      <a:r>
                        <a:rPr lang="en-US" dirty="0" smtClean="0"/>
                        <a:t>IP option Record Route</a:t>
                      </a:r>
                      <a:endParaRPr lang="en-US" dirty="0"/>
                    </a:p>
                  </a:txBody>
                  <a:tcPr/>
                </a:tc>
              </a:tr>
              <a:tr h="370840">
                <a:tc>
                  <a:txBody>
                    <a:bodyPr/>
                    <a:lstStyle/>
                    <a:p>
                      <a:r>
                        <a:rPr lang="en-US" dirty="0" smtClean="0"/>
                        <a:t>A</a:t>
                      </a:r>
                      <a:endParaRPr lang="en-US" dirty="0"/>
                    </a:p>
                  </a:txBody>
                  <a:tcPr/>
                </a:tc>
                <a:tc>
                  <a:txBody>
                    <a:bodyPr/>
                    <a:lstStyle/>
                    <a:p>
                      <a:r>
                        <a:rPr lang="en-US" dirty="0" smtClean="0"/>
                        <a:t>IP option Router Alert</a:t>
                      </a:r>
                      <a:endParaRPr lang="en-US" dirty="0"/>
                    </a:p>
                  </a:txBody>
                  <a:tcPr/>
                </a:tc>
              </a:tr>
              <a:tr h="370840">
                <a:tc>
                  <a:txBody>
                    <a:bodyPr/>
                    <a:lstStyle/>
                    <a:p>
                      <a:r>
                        <a:rPr lang="en-US" dirty="0" smtClean="0"/>
                        <a:t>O</a:t>
                      </a:r>
                      <a:endParaRPr lang="en-US" dirty="0"/>
                    </a:p>
                  </a:txBody>
                  <a:tcPr/>
                </a:tc>
                <a:tc>
                  <a:txBody>
                    <a:bodyPr/>
                    <a:lstStyle/>
                    <a:p>
                      <a:r>
                        <a:rPr lang="en-US" dirty="0" smtClean="0"/>
                        <a:t>multiple IP options set</a:t>
                      </a:r>
                      <a:endParaRPr lang="en-US" dirty="0"/>
                    </a:p>
                  </a:txBody>
                  <a:tcPr/>
                </a:tc>
              </a:tr>
              <a:tr h="370840">
                <a:tc>
                  <a:txBody>
                    <a:bodyPr/>
                    <a:lstStyle/>
                    <a:p>
                      <a:r>
                        <a:rPr lang="en-US" dirty="0" smtClean="0"/>
                        <a:t>E</a:t>
                      </a:r>
                      <a:endParaRPr lang="en-US" dirty="0"/>
                    </a:p>
                  </a:txBody>
                  <a:tcPr/>
                </a:tc>
                <a:tc>
                  <a:txBody>
                    <a:bodyPr/>
                    <a:lstStyle/>
                    <a:p>
                      <a:r>
                        <a:rPr lang="en-US" dirty="0" smtClean="0"/>
                        <a:t>unknown IP options set</a:t>
                      </a:r>
                      <a:endParaRPr lang="en-US" dirty="0"/>
                    </a:p>
                  </a:txBody>
                  <a:tcPr/>
                </a:tc>
              </a:tr>
              <a:tr h="370840">
                <a:tc>
                  <a:txBody>
                    <a:bodyPr/>
                    <a:lstStyle/>
                    <a:p>
                      <a:r>
                        <a:rPr lang="en-US" dirty="0" smtClean="0"/>
                        <a:t>F</a:t>
                      </a:r>
                      <a:endParaRPr lang="en-US" dirty="0"/>
                    </a:p>
                  </a:txBody>
                  <a:tcPr/>
                </a:tc>
                <a:tc>
                  <a:txBody>
                    <a:bodyPr/>
                    <a:lstStyle/>
                    <a:p>
                      <a:r>
                        <a:rPr lang="en-US" dirty="0" smtClean="0"/>
                        <a:t>Fragments seen</a:t>
                      </a:r>
                      <a:endParaRPr lang="en-US" dirty="0"/>
                    </a:p>
                  </a:txBody>
                  <a:tcPr/>
                </a:tc>
              </a:tr>
              <a:tr h="370840">
                <a:tc>
                  <a:txBody>
                    <a:bodyPr/>
                    <a:lstStyle/>
                    <a:p>
                      <a:r>
                        <a:rPr lang="en-US" dirty="0" smtClean="0"/>
                        <a:t>f</a:t>
                      </a:r>
                      <a:endParaRPr lang="en-US" dirty="0"/>
                    </a:p>
                  </a:txBody>
                  <a:tcPr/>
                </a:tc>
                <a:tc>
                  <a:txBody>
                    <a:bodyPr/>
                    <a:lstStyle/>
                    <a:p>
                      <a:r>
                        <a:rPr lang="en-US" dirty="0" smtClean="0"/>
                        <a:t>Partial Fragment</a:t>
                      </a:r>
                      <a:endParaRPr lang="en-US" dirty="0"/>
                    </a:p>
                  </a:txBody>
                  <a:tcPr/>
                </a:tc>
              </a:tr>
              <a:tr h="370840">
                <a:tc>
                  <a:txBody>
                    <a:bodyPr/>
                    <a:lstStyle/>
                    <a:p>
                      <a:r>
                        <a:rPr lang="en-US" dirty="0" smtClean="0"/>
                        <a:t>V</a:t>
                      </a:r>
                      <a:endParaRPr lang="en-US" dirty="0"/>
                    </a:p>
                  </a:txBody>
                  <a:tcPr/>
                </a:tc>
                <a:tc>
                  <a:txBody>
                    <a:bodyPr/>
                    <a:lstStyle/>
                    <a:p>
                      <a:r>
                        <a:rPr lang="en-US" dirty="0" smtClean="0"/>
                        <a:t>fragment overlap seen</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90</a:t>
            </a:fld>
            <a:endParaRPr lang="en-US"/>
          </a:p>
        </p:txBody>
      </p:sp>
    </p:spTree>
    <p:extLst>
      <p:ext uri="{BB962C8B-B14F-4D97-AF65-F5344CB8AC3E}">
        <p14:creationId xmlns:p14="http://schemas.microsoft.com/office/powerpoint/2010/main" val="10405709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Direction </a:t>
            </a:r>
            <a:r>
              <a:rPr lang="en-US" dirty="0"/>
              <a:t>F</a:t>
            </a:r>
            <a:r>
              <a:rPr lang="en-US" dirty="0" smtClean="0"/>
              <a:t>ield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0874166"/>
              </p:ext>
            </p:extLst>
          </p:nvPr>
        </p:nvGraphicFramePr>
        <p:xfrm>
          <a:off x="457200" y="1600200"/>
          <a:ext cx="8229600" cy="3591559"/>
        </p:xfrm>
        <a:graphic>
          <a:graphicData uri="http://schemas.openxmlformats.org/drawingml/2006/table">
            <a:tbl>
              <a:tblPr firstRow="1" bandRow="1">
                <a:tableStyleId>{5C22544A-7EE6-4342-B048-85BDC9FD1C3A}</a:tableStyleId>
              </a:tblPr>
              <a:tblGrid>
                <a:gridCol w="2039676"/>
                <a:gridCol w="6189924"/>
              </a:tblGrid>
              <a:tr h="370840">
                <a:tc>
                  <a:txBody>
                    <a:bodyPr/>
                    <a:lstStyle/>
                    <a:p>
                      <a:r>
                        <a:rPr lang="en-US" dirty="0" smtClean="0"/>
                        <a:t>Field</a:t>
                      </a:r>
                      <a:endParaRPr lang="en-US" dirty="0"/>
                    </a:p>
                  </a:txBody>
                  <a:tcPr/>
                </a:tc>
                <a:tc>
                  <a:txBody>
                    <a:bodyPr/>
                    <a:lstStyle/>
                    <a:p>
                      <a:r>
                        <a:rPr lang="en-US" dirty="0" smtClean="0"/>
                        <a:t>Info</a:t>
                      </a:r>
                      <a:endParaRPr lang="en-US" dirty="0"/>
                    </a:p>
                  </a:txBody>
                  <a:tcPr/>
                </a:tc>
              </a:tr>
              <a:tr h="370840">
                <a:tc>
                  <a:txBody>
                    <a:bodyPr/>
                    <a:lstStyle/>
                    <a:p>
                      <a:r>
                        <a:rPr lang="en-US" dirty="0" smtClean="0"/>
                        <a:t>direction</a:t>
                      </a:r>
                      <a:endParaRPr lang="en-US" dirty="0"/>
                    </a:p>
                  </a:txBody>
                  <a:tcPr/>
                </a:tc>
                <a:tc>
                  <a:txBody>
                    <a:bodyPr/>
                    <a:lstStyle/>
                    <a:p>
                      <a:r>
                        <a:rPr lang="en-US" dirty="0" smtClean="0"/>
                        <a:t>The </a:t>
                      </a:r>
                      <a:r>
                        <a:rPr lang="en-US" dirty="0" err="1" smtClean="0"/>
                        <a:t>dir</a:t>
                      </a:r>
                      <a:r>
                        <a:rPr lang="en-US" dirty="0" smtClean="0"/>
                        <a:t> field will have the direction of the transaction, as can be best determined from the datum, and is used to indicate which hosts are transmitting. For TCP, the </a:t>
                      </a:r>
                      <a:r>
                        <a:rPr lang="en-US" dirty="0" err="1" smtClean="0"/>
                        <a:t>dir</a:t>
                      </a:r>
                      <a:r>
                        <a:rPr lang="en-US" dirty="0" smtClean="0"/>
                        <a:t> field indicates the actual source</a:t>
                      </a:r>
                      <a:r>
                        <a:rPr lang="en-US" baseline="0" dirty="0" smtClean="0"/>
                        <a:t> </a:t>
                      </a:r>
                      <a:r>
                        <a:rPr lang="en-US" dirty="0" smtClean="0"/>
                        <a:t>of the TCP connection, and the center character indicating the state</a:t>
                      </a:r>
                      <a:r>
                        <a:rPr lang="en-US" baseline="0" dirty="0" smtClean="0"/>
                        <a:t> </a:t>
                      </a:r>
                      <a:r>
                        <a:rPr lang="en-US" dirty="0" smtClean="0"/>
                        <a:t>of the transaction.</a:t>
                      </a:r>
                    </a:p>
                    <a:p>
                      <a:endParaRPr lang="en-US" dirty="0"/>
                    </a:p>
                  </a:txBody>
                  <a:tcPr/>
                </a:tc>
              </a:tr>
              <a:tr h="370840">
                <a:tc>
                  <a:txBody>
                    <a:bodyPr/>
                    <a:lstStyle/>
                    <a:p>
                      <a:r>
                        <a:rPr lang="en-US" dirty="0" smtClean="0"/>
                        <a:t>-</a:t>
                      </a:r>
                      <a:endParaRPr lang="en-US" dirty="0"/>
                    </a:p>
                  </a:txBody>
                  <a:tcPr/>
                </a:tc>
                <a:tc>
                  <a:txBody>
                    <a:bodyPr/>
                    <a:lstStyle/>
                    <a:p>
                      <a:r>
                        <a:rPr lang="en-US" dirty="0" smtClean="0"/>
                        <a:t>Transaction was NORMAL</a:t>
                      </a:r>
                      <a:endParaRPr lang="en-US" dirty="0"/>
                    </a:p>
                  </a:txBody>
                  <a:tcPr/>
                </a:tc>
              </a:tr>
              <a:tr h="370840">
                <a:tc>
                  <a:txBody>
                    <a:bodyPr/>
                    <a:lstStyle/>
                    <a:p>
                      <a:r>
                        <a:rPr lang="en-US" dirty="0" smtClean="0"/>
                        <a:t>|</a:t>
                      </a:r>
                      <a:endParaRPr lang="en-US" dirty="0"/>
                    </a:p>
                  </a:txBody>
                  <a:tcPr/>
                </a:tc>
                <a:tc>
                  <a:txBody>
                    <a:bodyPr/>
                    <a:lstStyle/>
                    <a:p>
                      <a:r>
                        <a:rPr lang="en-US" dirty="0" smtClean="0"/>
                        <a:t>Transaction was RESET</a:t>
                      </a:r>
                      <a:endParaRPr lang="en-US" dirty="0"/>
                    </a:p>
                  </a:txBody>
                  <a:tcPr/>
                </a:tc>
              </a:tr>
              <a:tr h="370840">
                <a:tc>
                  <a:txBody>
                    <a:bodyPr/>
                    <a:lstStyle/>
                    <a:p>
                      <a:r>
                        <a:rPr lang="en-US" dirty="0" smtClean="0"/>
                        <a:t>o</a:t>
                      </a:r>
                      <a:endParaRPr lang="en-US" dirty="0"/>
                    </a:p>
                  </a:txBody>
                  <a:tcPr/>
                </a:tc>
                <a:tc>
                  <a:txBody>
                    <a:bodyPr/>
                    <a:lstStyle/>
                    <a:p>
                      <a:r>
                        <a:rPr lang="en-US" dirty="0" smtClean="0"/>
                        <a:t>Transaction TIMED OUT.</a:t>
                      </a:r>
                      <a:endParaRPr lang="en-US" dirty="0"/>
                    </a:p>
                  </a:txBody>
                  <a:tcPr/>
                </a:tc>
              </a:tr>
              <a:tr h="370840">
                <a:tc>
                  <a:txBody>
                    <a:bodyPr/>
                    <a:lstStyle/>
                    <a:p>
                      <a:r>
                        <a:rPr lang="en-US" dirty="0" smtClean="0"/>
                        <a:t>?</a:t>
                      </a:r>
                      <a:endParaRPr lang="en-US" dirty="0"/>
                    </a:p>
                  </a:txBody>
                  <a:tcPr/>
                </a:tc>
                <a:tc>
                  <a:txBody>
                    <a:bodyPr/>
                    <a:lstStyle/>
                    <a:p>
                      <a:r>
                        <a:rPr lang="en-US" dirty="0" smtClean="0"/>
                        <a:t>Direction of transaction is unknown</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91</a:t>
            </a:fld>
            <a:endParaRPr lang="en-US"/>
          </a:p>
        </p:txBody>
      </p:sp>
    </p:spTree>
    <p:extLst>
      <p:ext uri="{BB962C8B-B14F-4D97-AF65-F5344CB8AC3E}">
        <p14:creationId xmlns:p14="http://schemas.microsoft.com/office/powerpoint/2010/main" val="31371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Output </a:t>
            </a:r>
            <a:r>
              <a:rPr lang="en-US" dirty="0"/>
              <a:t>F</a:t>
            </a:r>
            <a:r>
              <a:rPr lang="en-US" dirty="0" smtClean="0"/>
              <a:t>ields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229877"/>
              </p:ext>
            </p:extLst>
          </p:nvPr>
        </p:nvGraphicFramePr>
        <p:xfrm>
          <a:off x="457200" y="1600200"/>
          <a:ext cx="8229600" cy="4211319"/>
        </p:xfrm>
        <a:graphic>
          <a:graphicData uri="http://schemas.openxmlformats.org/drawingml/2006/table">
            <a:tbl>
              <a:tblPr firstRow="1" bandRow="1">
                <a:tableStyleId>{5C22544A-7EE6-4342-B048-85BDC9FD1C3A}</a:tableStyleId>
              </a:tblPr>
              <a:tblGrid>
                <a:gridCol w="1600200"/>
                <a:gridCol w="6629400"/>
              </a:tblGrid>
              <a:tr h="370840">
                <a:tc>
                  <a:txBody>
                    <a:bodyPr/>
                    <a:lstStyle/>
                    <a:p>
                      <a:r>
                        <a:rPr lang="en-US" dirty="0" smtClean="0"/>
                        <a:t>Output Field</a:t>
                      </a:r>
                      <a:endParaRPr lang="en-US" dirty="0"/>
                    </a:p>
                  </a:txBody>
                  <a:tcPr/>
                </a:tc>
                <a:tc>
                  <a:txBody>
                    <a:bodyPr/>
                    <a:lstStyle/>
                    <a:p>
                      <a:r>
                        <a:rPr lang="en-US" dirty="0" smtClean="0"/>
                        <a:t>Info</a:t>
                      </a:r>
                      <a:endParaRPr lang="en-US" dirty="0"/>
                    </a:p>
                  </a:txBody>
                  <a:tcPr/>
                </a:tc>
              </a:tr>
              <a:tr h="370840">
                <a:tc>
                  <a:txBody>
                    <a:bodyPr/>
                    <a:lstStyle/>
                    <a:p>
                      <a:r>
                        <a:rPr lang="en-US" dirty="0" smtClean="0"/>
                        <a:t>host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host field is protocol dependent, and for all protocols will</a:t>
                      </a:r>
                      <a:r>
                        <a:rPr lang="en-US" baseline="0" dirty="0" smtClean="0"/>
                        <a:t> </a:t>
                      </a:r>
                      <a:r>
                        <a:rPr lang="en-US" dirty="0" smtClean="0"/>
                        <a:t>contain the IP address/name. For TCP and UDP, the field will also</a:t>
                      </a:r>
                      <a:r>
                        <a:rPr lang="en-US" baseline="0" dirty="0" smtClean="0"/>
                        <a:t> </a:t>
                      </a:r>
                      <a:r>
                        <a:rPr lang="en-US" dirty="0" smtClean="0"/>
                        <a:t>contain the port number/name, separated by a period.</a:t>
                      </a:r>
                    </a:p>
                  </a:txBody>
                  <a:tcPr/>
                </a:tc>
              </a:tr>
              <a:tr h="370840">
                <a:tc>
                  <a:txBody>
                    <a:bodyPr/>
                    <a:lstStyle/>
                    <a:p>
                      <a:r>
                        <a:rPr lang="en-US" dirty="0" smtClean="0"/>
                        <a:t>count</a:t>
                      </a:r>
                      <a:endParaRPr lang="en-US" dirty="0"/>
                    </a:p>
                  </a:txBody>
                  <a:tcPr/>
                </a:tc>
                <a:tc>
                  <a:txBody>
                    <a:bodyPr/>
                    <a:lstStyle/>
                    <a:p>
                      <a:r>
                        <a:rPr lang="en-US" dirty="0" smtClean="0"/>
                        <a:t>An optional field, specified using the -c option. There</a:t>
                      </a:r>
                      <a:r>
                        <a:rPr lang="en-US" baseline="0" dirty="0" smtClean="0"/>
                        <a:t> </a:t>
                      </a:r>
                      <a:r>
                        <a:rPr lang="en-US" dirty="0" smtClean="0"/>
                        <a:t>are 4 fields that are produced. The first 2 are the packet counts</a:t>
                      </a:r>
                      <a:r>
                        <a:rPr lang="en-US" baseline="0" dirty="0" smtClean="0"/>
                        <a:t> </a:t>
                      </a:r>
                      <a:r>
                        <a:rPr lang="en-US" dirty="0" smtClean="0"/>
                        <a:t>and the last 2 are the byte counts for the specific transaction. The fields are paired with the previous host fields, and represent</a:t>
                      </a:r>
                      <a:r>
                        <a:rPr lang="en-US" baseline="0" dirty="0" smtClean="0"/>
                        <a:t> </a:t>
                      </a:r>
                      <a:r>
                        <a:rPr lang="en-US" dirty="0" smtClean="0"/>
                        <a:t>the packets transmitted by the respective host.</a:t>
                      </a:r>
                    </a:p>
                  </a:txBody>
                  <a:tcPr/>
                </a:tc>
              </a:tr>
              <a:tr h="370840">
                <a:tc>
                  <a:txBody>
                    <a:bodyPr/>
                    <a:lstStyle/>
                    <a:p>
                      <a:r>
                        <a:rPr lang="en-US" dirty="0" smtClean="0"/>
                        <a:t>status</a:t>
                      </a:r>
                      <a:endParaRPr lang="en-US" dirty="0"/>
                    </a:p>
                  </a:txBody>
                  <a:tcPr/>
                </a:tc>
                <a:tc>
                  <a:txBody>
                    <a:bodyPr/>
                    <a:lstStyle/>
                    <a:p>
                      <a:r>
                        <a:rPr lang="en-US" dirty="0" smtClean="0"/>
                        <a:t>Indicates the principle status for the transaction report, and is protocol dependent. For all the protocols, except ICMP, this field reports on the basic state of a transaction.</a:t>
                      </a:r>
                    </a:p>
                    <a:p>
                      <a:endParaRPr lang="en-US" dirty="0" smtClean="0"/>
                    </a:p>
                    <a:p>
                      <a:r>
                        <a:rPr lang="en-US" dirty="0" smtClean="0"/>
                        <a:t>See next slide for more info</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92</a:t>
            </a:fld>
            <a:endParaRPr lang="en-US"/>
          </a:p>
        </p:txBody>
      </p:sp>
    </p:spTree>
    <p:extLst>
      <p:ext uri="{BB962C8B-B14F-4D97-AF65-F5344CB8AC3E}">
        <p14:creationId xmlns:p14="http://schemas.microsoft.com/office/powerpoint/2010/main" val="3373948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Status </a:t>
            </a:r>
            <a:r>
              <a:rPr lang="en-US" dirty="0"/>
              <a:t>F</a:t>
            </a:r>
            <a:r>
              <a:rPr lang="en-US" dirty="0" smtClean="0"/>
              <a:t>ield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59169978"/>
              </p:ext>
            </p:extLst>
          </p:nvPr>
        </p:nvGraphicFramePr>
        <p:xfrm>
          <a:off x="457200" y="1600200"/>
          <a:ext cx="8229600" cy="3571239"/>
        </p:xfrm>
        <a:graphic>
          <a:graphicData uri="http://schemas.openxmlformats.org/drawingml/2006/table">
            <a:tbl>
              <a:tblPr firstRow="1" bandRow="1">
                <a:tableStyleId>{5C22544A-7EE6-4342-B048-85BDC9FD1C3A}</a:tableStyleId>
              </a:tblPr>
              <a:tblGrid>
                <a:gridCol w="1587655"/>
                <a:gridCol w="6641945"/>
              </a:tblGrid>
              <a:tr h="370840">
                <a:tc>
                  <a:txBody>
                    <a:bodyPr/>
                    <a:lstStyle/>
                    <a:p>
                      <a:r>
                        <a:rPr lang="en-US" dirty="0" smtClean="0"/>
                        <a:t>Output field</a:t>
                      </a:r>
                      <a:endParaRPr lang="en-US" dirty="0"/>
                    </a:p>
                  </a:txBody>
                  <a:tcPr/>
                </a:tc>
                <a:tc>
                  <a:txBody>
                    <a:bodyPr/>
                    <a:lstStyle/>
                    <a:p>
                      <a:r>
                        <a:rPr lang="en-US" dirty="0" smtClean="0"/>
                        <a:t>Info</a:t>
                      </a:r>
                      <a:endParaRPr lang="en-US" dirty="0"/>
                    </a:p>
                  </a:txBody>
                  <a:tcPr/>
                </a:tc>
              </a:tr>
              <a:tr h="370840">
                <a:tc>
                  <a:txBody>
                    <a:bodyPr/>
                    <a:lstStyle/>
                    <a:p>
                      <a:r>
                        <a:rPr lang="en-US" dirty="0" smtClean="0"/>
                        <a:t>REQ|INT (</a:t>
                      </a:r>
                      <a:r>
                        <a:rPr lang="en-US" dirty="0" err="1" smtClean="0"/>
                        <a:t>requested|initial</a:t>
                      </a:r>
                      <a:r>
                        <a:rPr lang="en-US" dirty="0" smtClean="0"/>
                        <a:t>)</a:t>
                      </a:r>
                      <a:endParaRPr lang="en-US" dirty="0"/>
                    </a:p>
                  </a:txBody>
                  <a:tcPr/>
                </a:tc>
                <a:tc>
                  <a:txBody>
                    <a:bodyPr/>
                    <a:lstStyle/>
                    <a:p>
                      <a:r>
                        <a:rPr lang="en-US" dirty="0" smtClean="0"/>
                        <a:t>This indicates that this is the initial status report for a transaction and is seen only when the </a:t>
                      </a:r>
                      <a:r>
                        <a:rPr lang="en-US" dirty="0" err="1" smtClean="0"/>
                        <a:t>argus</a:t>
                      </a:r>
                      <a:r>
                        <a:rPr lang="en-US" dirty="0" smtClean="0"/>
                        <a:t>-server is in DETAIL mode. For TCP connections this is REQ, indicating that a connection is being requested. For the connectionless protocols, such as UDP,</a:t>
                      </a:r>
                      <a:r>
                        <a:rPr lang="en-US" baseline="0" dirty="0" smtClean="0"/>
                        <a:t> </a:t>
                      </a:r>
                      <a:r>
                        <a:rPr lang="en-US" dirty="0" smtClean="0"/>
                        <a:t>this is INT.</a:t>
                      </a:r>
                      <a:endParaRPr lang="en-US" dirty="0"/>
                    </a:p>
                  </a:txBody>
                  <a:tcPr/>
                </a:tc>
              </a:tr>
              <a:tr h="370840">
                <a:tc>
                  <a:txBody>
                    <a:bodyPr/>
                    <a:lstStyle/>
                    <a:p>
                      <a:r>
                        <a:rPr lang="en-US" dirty="0" smtClean="0"/>
                        <a:t>ACC (accepted)</a:t>
                      </a:r>
                      <a:endParaRPr lang="en-US" dirty="0"/>
                    </a:p>
                  </a:txBody>
                  <a:tcPr/>
                </a:tc>
                <a:tc>
                  <a:txBody>
                    <a:bodyPr/>
                    <a:lstStyle/>
                    <a:p>
                      <a:r>
                        <a:rPr lang="en-US" dirty="0" smtClean="0"/>
                        <a:t>This indicates that a request/response condition has occurred, and that a transaction has been detected between two hosts. For TCP, this indicates that a connection request has been answered, and the connection will be accepted. This is only seen when the </a:t>
                      </a:r>
                      <a:r>
                        <a:rPr lang="en-US" dirty="0" err="1" smtClean="0"/>
                        <a:t>argus</a:t>
                      </a:r>
                      <a:r>
                        <a:rPr lang="en-US" dirty="0" smtClean="0"/>
                        <a:t>-server is in DETAIL mode. For the connectionless protocols, this state indicates that there has been a single packet exchange between two hosts, and could qualify as a request/response transaction.</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93</a:t>
            </a:fld>
            <a:endParaRPr lang="en-US"/>
          </a:p>
        </p:txBody>
      </p:sp>
    </p:spTree>
    <p:extLst>
      <p:ext uri="{BB962C8B-B14F-4D97-AF65-F5344CB8AC3E}">
        <p14:creationId xmlns:p14="http://schemas.microsoft.com/office/powerpoint/2010/main" val="16594397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a:t>
            </a:r>
            <a:r>
              <a:rPr lang="en-US" dirty="0" smtClean="0"/>
              <a:t> status field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0601931"/>
              </p:ext>
            </p:extLst>
          </p:nvPr>
        </p:nvGraphicFramePr>
        <p:xfrm>
          <a:off x="457200" y="1600200"/>
          <a:ext cx="8229600" cy="4033519"/>
        </p:xfrm>
        <a:graphic>
          <a:graphicData uri="http://schemas.openxmlformats.org/drawingml/2006/table">
            <a:tbl>
              <a:tblPr firstRow="1" bandRow="1">
                <a:tableStyleId>{5C22544A-7EE6-4342-B048-85BDC9FD1C3A}</a:tableStyleId>
              </a:tblPr>
              <a:tblGrid>
                <a:gridCol w="1587655"/>
                <a:gridCol w="6641945"/>
              </a:tblGrid>
              <a:tr h="370840">
                <a:tc>
                  <a:txBody>
                    <a:bodyPr/>
                    <a:lstStyle/>
                    <a:p>
                      <a:r>
                        <a:rPr lang="en-US" dirty="0" smtClean="0"/>
                        <a:t>Output field</a:t>
                      </a:r>
                      <a:endParaRPr lang="en-US" dirty="0"/>
                    </a:p>
                  </a:txBody>
                  <a:tcPr/>
                </a:tc>
                <a:tc>
                  <a:txBody>
                    <a:bodyPr/>
                    <a:lstStyle/>
                    <a:p>
                      <a:r>
                        <a:rPr lang="en-US" dirty="0" smtClean="0"/>
                        <a:t>Info</a:t>
                      </a:r>
                      <a:endParaRPr lang="en-US" dirty="0"/>
                    </a:p>
                  </a:txBody>
                  <a:tcPr/>
                </a:tc>
              </a:tr>
              <a:tr h="370840">
                <a:tc>
                  <a:txBody>
                    <a:bodyPr/>
                    <a:lstStyle/>
                    <a:p>
                      <a:r>
                        <a:rPr lang="en-US" dirty="0" smtClean="0"/>
                        <a:t>EST|CON (established connected)</a:t>
                      </a:r>
                      <a:endParaRPr lang="en-US" dirty="0"/>
                    </a:p>
                  </a:txBody>
                  <a:tcPr/>
                </a:tc>
                <a:tc>
                  <a:txBody>
                    <a:bodyPr/>
                    <a:lstStyle/>
                    <a:p>
                      <a:r>
                        <a:rPr lang="en-US" dirty="0" smtClean="0"/>
                        <a:t>This record type indicates that the reported transaction is active, and has been established or is continuing. This should be interpreted as a status report of a currently active transaction.  For TCP, the EST status is only seen in DETAIL mode, and indicates that</a:t>
                      </a:r>
                    </a:p>
                    <a:p>
                      <a:r>
                        <a:rPr lang="en-US" dirty="0" smtClean="0"/>
                        <a:t>the three way handshake has been completed for a connection.</a:t>
                      </a:r>
                      <a:endParaRPr lang="en-US" dirty="0"/>
                    </a:p>
                  </a:txBody>
                  <a:tcPr/>
                </a:tc>
              </a:tr>
              <a:tr h="370840">
                <a:tc>
                  <a:txBody>
                    <a:bodyPr/>
                    <a:lstStyle/>
                    <a:p>
                      <a:r>
                        <a:rPr lang="en-US" dirty="0" smtClean="0"/>
                        <a:t>CLO (closed)</a:t>
                      </a:r>
                      <a:endParaRPr lang="en-US" dirty="0"/>
                    </a:p>
                  </a:txBody>
                  <a:tcPr/>
                </a:tc>
                <a:tc>
                  <a:txBody>
                    <a:bodyPr/>
                    <a:lstStyle/>
                    <a:p>
                      <a:r>
                        <a:rPr lang="en-US" dirty="0" smtClean="0"/>
                        <a:t>TCP specific, this record type indicates that the TCP connection has closed normally.</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TIM (timeout)</a:t>
                      </a:r>
                    </a:p>
                    <a:p>
                      <a:endParaRPr lang="en-US" dirty="0"/>
                    </a:p>
                  </a:txBody>
                  <a:tcPr/>
                </a:tc>
                <a:tc>
                  <a:txBody>
                    <a:bodyPr/>
                    <a:lstStyle/>
                    <a:p>
                      <a:r>
                        <a:rPr lang="en-US" dirty="0" smtClean="0"/>
                        <a:t>Activity was not seen relating to this transaction, during the</a:t>
                      </a:r>
                      <a:r>
                        <a:rPr lang="en-US" baseline="0" dirty="0" smtClean="0"/>
                        <a:t> </a:t>
                      </a:r>
                      <a:r>
                        <a:rPr lang="en-US" dirty="0" err="1" smtClean="0"/>
                        <a:t>argus</a:t>
                      </a:r>
                      <a:r>
                        <a:rPr lang="en-US" dirty="0" smtClean="0"/>
                        <a:t> server's timeout period for this protocol.  This status is seen only when there were packets recorded since the last report</a:t>
                      </a:r>
                      <a:r>
                        <a:rPr lang="en-US" baseline="0" dirty="0" smtClean="0"/>
                        <a:t> </a:t>
                      </a:r>
                      <a:r>
                        <a:rPr lang="en-US" dirty="0" smtClean="0"/>
                        <a:t>for this transaction.</a:t>
                      </a:r>
                      <a:endParaRPr lang="en-US" dirty="0"/>
                    </a:p>
                  </a:txBody>
                  <a:tcPr/>
                </a:tc>
              </a:tr>
              <a:tr h="370840">
                <a:tc>
                  <a:txBody>
                    <a:bodyPr/>
                    <a:lstStyle/>
                    <a:p>
                      <a:r>
                        <a:rPr lang="en-US" dirty="0" smtClean="0"/>
                        <a:t>ICMP</a:t>
                      </a:r>
                      <a:endParaRPr lang="en-US" dirty="0"/>
                    </a:p>
                  </a:txBody>
                  <a:tcPr/>
                </a:tc>
                <a:tc>
                  <a:txBody>
                    <a:bodyPr/>
                    <a:lstStyle/>
                    <a:p>
                      <a:r>
                        <a:rPr lang="en-US" dirty="0" smtClean="0"/>
                        <a:t>See </a:t>
                      </a:r>
                      <a:r>
                        <a:rPr lang="en-US" dirty="0" err="1" smtClean="0"/>
                        <a:t>ra</a:t>
                      </a:r>
                      <a:r>
                        <a:rPr lang="en-US" dirty="0" smtClean="0"/>
                        <a:t> man file for details on ICMP</a:t>
                      </a:r>
                      <a:r>
                        <a:rPr lang="en-US" baseline="0" dirty="0" smtClean="0"/>
                        <a:t> status</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94</a:t>
            </a:fld>
            <a:endParaRPr lang="en-US"/>
          </a:p>
        </p:txBody>
      </p:sp>
    </p:spTree>
    <p:extLst>
      <p:ext uri="{BB962C8B-B14F-4D97-AF65-F5344CB8AC3E}">
        <p14:creationId xmlns:p14="http://schemas.microsoft.com/office/powerpoint/2010/main" val="2502928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Argus: </a:t>
            </a:r>
            <a:r>
              <a:rPr lang="en-US" dirty="0" err="1" smtClean="0"/>
              <a:t>racount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05313829"/>
              </p:ext>
            </p:extLst>
          </p:nvPr>
        </p:nvGraphicFramePr>
        <p:xfrm>
          <a:off x="457200" y="1600200"/>
          <a:ext cx="8229600" cy="2966720"/>
        </p:xfrm>
        <a:graphic>
          <a:graphicData uri="http://schemas.openxmlformats.org/drawingml/2006/table">
            <a:tbl>
              <a:tblPr firstRow="1" bandRow="1">
                <a:tableStyleId>{5C22544A-7EE6-4342-B048-85BDC9FD1C3A}</a:tableStyleId>
              </a:tblPr>
              <a:tblGrid>
                <a:gridCol w="2868380"/>
                <a:gridCol w="5361220"/>
              </a:tblGrid>
              <a:tr h="370840">
                <a:tc>
                  <a:txBody>
                    <a:bodyPr/>
                    <a:lstStyle/>
                    <a:p>
                      <a:r>
                        <a:rPr lang="en-US" dirty="0" err="1" smtClean="0"/>
                        <a:t>racount</a:t>
                      </a:r>
                      <a:endParaRPr lang="en-US" dirty="0"/>
                    </a:p>
                  </a:txBody>
                  <a:tcPr/>
                </a:tc>
                <a:tc>
                  <a:txBody>
                    <a:bodyPr/>
                    <a:lstStyle/>
                    <a:p>
                      <a:r>
                        <a:rPr lang="en-US" dirty="0" smtClean="0"/>
                        <a:t>Sum</a:t>
                      </a:r>
                      <a:endParaRPr lang="en-US" dirty="0"/>
                    </a:p>
                  </a:txBody>
                  <a:tcPr/>
                </a:tc>
              </a:tr>
              <a:tr h="370840">
                <a:tc>
                  <a:txBody>
                    <a:bodyPr/>
                    <a:lstStyle/>
                    <a:p>
                      <a:r>
                        <a:rPr lang="en-US" dirty="0" smtClean="0"/>
                        <a:t>records</a:t>
                      </a:r>
                      <a:endParaRPr lang="en-US" dirty="0"/>
                    </a:p>
                  </a:txBody>
                  <a:tcPr/>
                </a:tc>
                <a:tc>
                  <a:txBody>
                    <a:bodyPr/>
                    <a:lstStyle/>
                    <a:p>
                      <a:r>
                        <a:rPr lang="en-US" dirty="0" smtClean="0"/>
                        <a:t>574583</a:t>
                      </a:r>
                      <a:endParaRPr lang="en-US" dirty="0"/>
                    </a:p>
                  </a:txBody>
                  <a:tcPr/>
                </a:tc>
              </a:tr>
              <a:tr h="370840">
                <a:tc>
                  <a:txBody>
                    <a:bodyPr/>
                    <a:lstStyle/>
                    <a:p>
                      <a:r>
                        <a:rPr lang="en-US" dirty="0" smtClean="0"/>
                        <a:t>Total packets</a:t>
                      </a:r>
                      <a:endParaRPr lang="en-US" dirty="0"/>
                    </a:p>
                  </a:txBody>
                  <a:tcPr/>
                </a:tc>
                <a:tc>
                  <a:txBody>
                    <a:bodyPr/>
                    <a:lstStyle/>
                    <a:p>
                      <a:r>
                        <a:rPr lang="en-US" dirty="0" smtClean="0"/>
                        <a:t>5474657</a:t>
                      </a:r>
                      <a:endParaRPr lang="en-US" dirty="0"/>
                    </a:p>
                  </a:txBody>
                  <a:tcPr/>
                </a:tc>
              </a:tr>
              <a:tr h="370840">
                <a:tc>
                  <a:txBody>
                    <a:bodyPr/>
                    <a:lstStyle/>
                    <a:p>
                      <a:r>
                        <a:rPr lang="en-US" dirty="0" smtClean="0"/>
                        <a:t>Source</a:t>
                      </a:r>
                      <a:r>
                        <a:rPr lang="en-US" baseline="0" dirty="0" smtClean="0"/>
                        <a:t> packets</a:t>
                      </a:r>
                      <a:endParaRPr lang="en-US" dirty="0"/>
                    </a:p>
                  </a:txBody>
                  <a:tcPr/>
                </a:tc>
                <a:tc>
                  <a:txBody>
                    <a:bodyPr/>
                    <a:lstStyle/>
                    <a:p>
                      <a:r>
                        <a:rPr lang="en-US" dirty="0" smtClean="0"/>
                        <a:t>1363063</a:t>
                      </a:r>
                      <a:endParaRPr lang="en-US" dirty="0"/>
                    </a:p>
                  </a:txBody>
                  <a:tcPr/>
                </a:tc>
              </a:tr>
              <a:tr h="370840">
                <a:tc>
                  <a:txBody>
                    <a:bodyPr/>
                    <a:lstStyle/>
                    <a:p>
                      <a:r>
                        <a:rPr lang="en-US" dirty="0" smtClean="0"/>
                        <a:t>Destination packets</a:t>
                      </a:r>
                      <a:endParaRPr lang="en-US" dirty="0"/>
                    </a:p>
                  </a:txBody>
                  <a:tcPr/>
                </a:tc>
                <a:tc>
                  <a:txBody>
                    <a:bodyPr/>
                    <a:lstStyle/>
                    <a:p>
                      <a:r>
                        <a:rPr lang="en-US" dirty="0" smtClean="0"/>
                        <a:t>4111594</a:t>
                      </a:r>
                      <a:endParaRPr lang="en-US" dirty="0"/>
                    </a:p>
                  </a:txBody>
                  <a:tcPr/>
                </a:tc>
              </a:tr>
              <a:tr h="370840">
                <a:tc>
                  <a:txBody>
                    <a:bodyPr/>
                    <a:lstStyle/>
                    <a:p>
                      <a:r>
                        <a:rPr lang="en-US" dirty="0" smtClean="0"/>
                        <a:t>Total bytes</a:t>
                      </a:r>
                      <a:endParaRPr lang="en-US" dirty="0"/>
                    </a:p>
                  </a:txBody>
                  <a:tcPr/>
                </a:tc>
                <a:tc>
                  <a:txBody>
                    <a:bodyPr/>
                    <a:lstStyle/>
                    <a:p>
                      <a:r>
                        <a:rPr lang="en-US" dirty="0" smtClean="0"/>
                        <a:t>3789669692</a:t>
                      </a:r>
                      <a:endParaRPr lang="en-US" dirty="0"/>
                    </a:p>
                  </a:txBody>
                  <a:tcPr/>
                </a:tc>
              </a:tr>
              <a:tr h="370840">
                <a:tc>
                  <a:txBody>
                    <a:bodyPr/>
                    <a:lstStyle/>
                    <a:p>
                      <a:r>
                        <a:rPr lang="en-US" dirty="0" smtClean="0"/>
                        <a:t>Source</a:t>
                      </a:r>
                      <a:r>
                        <a:rPr lang="en-US" baseline="0" dirty="0" smtClean="0"/>
                        <a:t> bytes</a:t>
                      </a:r>
                      <a:endParaRPr lang="en-US" dirty="0"/>
                    </a:p>
                  </a:txBody>
                  <a:tcPr/>
                </a:tc>
                <a:tc>
                  <a:txBody>
                    <a:bodyPr/>
                    <a:lstStyle/>
                    <a:p>
                      <a:r>
                        <a:rPr lang="en-US" dirty="0" smtClean="0"/>
                        <a:t>391088052</a:t>
                      </a:r>
                      <a:endParaRPr lang="en-US" dirty="0"/>
                    </a:p>
                  </a:txBody>
                  <a:tcPr/>
                </a:tc>
              </a:tr>
              <a:tr h="370840">
                <a:tc>
                  <a:txBody>
                    <a:bodyPr/>
                    <a:lstStyle/>
                    <a:p>
                      <a:r>
                        <a:rPr lang="en-US" dirty="0" smtClean="0"/>
                        <a:t>Destination bytes</a:t>
                      </a:r>
                      <a:endParaRPr lang="en-US" dirty="0"/>
                    </a:p>
                  </a:txBody>
                  <a:tcPr/>
                </a:tc>
                <a:tc>
                  <a:txBody>
                    <a:bodyPr/>
                    <a:lstStyle/>
                    <a:p>
                      <a:r>
                        <a:rPr lang="en-US" dirty="0" smtClean="0"/>
                        <a:t>3398581640</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532C47AA-A02F-47C8-A6EF-625EFE8A0434}" type="slidenum">
              <a:rPr lang="en-US" smtClean="0"/>
              <a:t>95</a:t>
            </a:fld>
            <a:endParaRPr lang="en-US"/>
          </a:p>
        </p:txBody>
      </p:sp>
      <p:sp>
        <p:nvSpPr>
          <p:cNvPr id="10" name="Rectangle 9"/>
          <p:cNvSpPr/>
          <p:nvPr/>
        </p:nvSpPr>
        <p:spPr>
          <a:xfrm>
            <a:off x="457200" y="4956903"/>
            <a:ext cx="7063839" cy="1456809"/>
          </a:xfrm>
          <a:prstGeom prst="rect">
            <a:avLst/>
          </a:prstGeom>
        </p:spPr>
        <p:txBody>
          <a:bodyPr wrap="square">
            <a:spAutoFit/>
          </a:bodyPr>
          <a:lstStyle/>
          <a:p>
            <a:pPr marL="365760" lvl="0" indent="-256032">
              <a:spcBef>
                <a:spcPts val="400"/>
              </a:spcBef>
              <a:buClr>
                <a:srgbClr val="2DA2BF"/>
              </a:buClr>
              <a:buSzPct val="68000"/>
              <a:buFont typeface="Wingdings 3"/>
              <a:buChar char=""/>
            </a:pPr>
            <a:r>
              <a:rPr lang="en-US" sz="2700" dirty="0" smtClean="0">
                <a:solidFill>
                  <a:prstClr val="black"/>
                </a:solidFill>
              </a:rPr>
              <a:t>Data created with </a:t>
            </a:r>
            <a:r>
              <a:rPr lang="en-US" sz="2700" dirty="0" err="1" smtClean="0">
                <a:solidFill>
                  <a:prstClr val="black"/>
                </a:solidFill>
                <a:latin typeface="Cordia New" pitchFamily="34" charset="-34"/>
                <a:cs typeface="Cordia New" pitchFamily="34" charset="-34"/>
              </a:rPr>
              <a:t>racount</a:t>
            </a:r>
            <a:r>
              <a:rPr lang="en-US" sz="2700" dirty="0" smtClean="0">
                <a:solidFill>
                  <a:prstClr val="black"/>
                </a:solidFill>
                <a:latin typeface="Cordia New" pitchFamily="34" charset="-34"/>
                <a:cs typeface="Cordia New" pitchFamily="34" charset="-34"/>
              </a:rPr>
              <a:t> </a:t>
            </a:r>
            <a:r>
              <a:rPr lang="en-US" sz="2700" dirty="0">
                <a:solidFill>
                  <a:prstClr val="black"/>
                </a:solidFill>
                <a:latin typeface="Cordia New" pitchFamily="34" charset="-34"/>
                <a:cs typeface="Cordia New" pitchFamily="34" charset="-34"/>
              </a:rPr>
              <a:t>–r </a:t>
            </a:r>
            <a:r>
              <a:rPr lang="en-US" sz="2700" dirty="0" err="1" smtClean="0">
                <a:solidFill>
                  <a:prstClr val="black"/>
                </a:solidFill>
                <a:latin typeface="Cordia New" pitchFamily="34" charset="-34"/>
                <a:cs typeface="Cordia New" pitchFamily="34" charset="-34"/>
              </a:rPr>
              <a:t>itoc.argus</a:t>
            </a:r>
            <a:endParaRPr lang="en-US" sz="2700" dirty="0" smtClean="0">
              <a:solidFill>
                <a:prstClr val="black"/>
              </a:solidFill>
              <a:latin typeface="Cordia New" pitchFamily="34" charset="-34"/>
              <a:cs typeface="Cordia New" pitchFamily="34" charset="-34"/>
            </a:endParaRPr>
          </a:p>
          <a:p>
            <a:pPr marL="365760" indent="-256032">
              <a:spcBef>
                <a:spcPts val="400"/>
              </a:spcBef>
              <a:buClr>
                <a:srgbClr val="2DA2BF"/>
              </a:buClr>
              <a:buSzPct val="68000"/>
              <a:buFont typeface="Wingdings 3"/>
              <a:buChar char=""/>
            </a:pPr>
            <a:r>
              <a:rPr lang="en-US" sz="2800" dirty="0">
                <a:latin typeface="Cordia New" pitchFamily="34" charset="-34"/>
                <a:cs typeface="Cordia New" pitchFamily="34" charset="-34"/>
              </a:rPr>
              <a:t>man </a:t>
            </a:r>
            <a:r>
              <a:rPr lang="en-US" sz="2800" dirty="0" err="1" smtClean="0">
                <a:latin typeface="Cordia New" pitchFamily="34" charset="-34"/>
                <a:cs typeface="Cordia New" pitchFamily="34" charset="-34"/>
              </a:rPr>
              <a:t>racount</a:t>
            </a:r>
            <a:endParaRPr lang="en-US" sz="2700" dirty="0">
              <a:solidFill>
                <a:prstClr val="black"/>
              </a:solidFill>
              <a:latin typeface="Cordia New" pitchFamily="34" charset="-34"/>
              <a:cs typeface="Cordia New" pitchFamily="34" charset="-34"/>
            </a:endParaRPr>
          </a:p>
          <a:p>
            <a:pPr marL="365760" lvl="0" indent="-256032">
              <a:spcBef>
                <a:spcPts val="400"/>
              </a:spcBef>
              <a:buClr>
                <a:srgbClr val="2DA2BF"/>
              </a:buClr>
              <a:buSzPct val="68000"/>
              <a:buFont typeface="Wingdings 3"/>
              <a:buChar char=""/>
            </a:pPr>
            <a:endParaRPr lang="en-US" sz="2700" dirty="0">
              <a:solidFill>
                <a:prstClr val="black"/>
              </a:solidFill>
            </a:endParaRPr>
          </a:p>
        </p:txBody>
      </p:sp>
    </p:spTree>
    <p:extLst>
      <p:ext uri="{BB962C8B-B14F-4D97-AF65-F5344CB8AC3E}">
        <p14:creationId xmlns:p14="http://schemas.microsoft.com/office/powerpoint/2010/main" val="2347618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Bro</a:t>
            </a:r>
            <a:endParaRPr lang="en-US" dirty="0"/>
          </a:p>
        </p:txBody>
      </p:sp>
      <p:sp>
        <p:nvSpPr>
          <p:cNvPr id="3" name="Subtitle 2"/>
          <p:cNvSpPr>
            <a:spLocks noGrp="1"/>
          </p:cNvSpPr>
          <p:nvPr>
            <p:ph type="subTitle" idx="1"/>
          </p:nvPr>
        </p:nvSpPr>
        <p:spPr/>
        <p:txBody>
          <a:bodyPr/>
          <a:lstStyle/>
          <a:p>
            <a:r>
              <a:rPr lang="en-US" dirty="0" smtClean="0"/>
              <a:t>Intrusion Detection System</a:t>
            </a:r>
            <a:endParaRPr lang="en-US" dirty="0"/>
          </a:p>
        </p:txBody>
      </p:sp>
    </p:spTree>
    <p:extLst>
      <p:ext uri="{BB962C8B-B14F-4D97-AF65-F5344CB8AC3E}">
        <p14:creationId xmlns:p14="http://schemas.microsoft.com/office/powerpoint/2010/main" val="420205217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Summary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Behavior and signature-based IDS, framework</a:t>
            </a:r>
          </a:p>
          <a:p>
            <a:r>
              <a:rPr lang="en-US" dirty="0" smtClean="0"/>
              <a:t>Version 2.0 is much more streamlined than 1.5</a:t>
            </a:r>
          </a:p>
          <a:p>
            <a:r>
              <a:rPr lang="en-US" dirty="0" smtClean="0"/>
              <a:t>Conn.log is the “netflow” of the Bro outputs</a:t>
            </a:r>
          </a:p>
          <a:p>
            <a:r>
              <a:rPr lang="en-US" dirty="0" smtClean="0"/>
              <a:t>Bro also supplies detailed data on called scripts/policy (2.0/1.5)</a:t>
            </a:r>
          </a:p>
          <a:p>
            <a:pPr lvl="1"/>
            <a:r>
              <a:rPr lang="en-US" dirty="0" smtClean="0"/>
              <a:t>HTTP traffic</a:t>
            </a:r>
          </a:p>
          <a:p>
            <a:pPr lvl="1"/>
            <a:r>
              <a:rPr lang="en-US" dirty="0" smtClean="0"/>
              <a:t>DNS</a:t>
            </a:r>
          </a:p>
          <a:p>
            <a:pPr lvl="1"/>
            <a:r>
              <a:rPr lang="en-US" dirty="0" smtClean="0"/>
              <a:t>SSH</a:t>
            </a:r>
          </a:p>
          <a:p>
            <a:pPr lvl="1"/>
            <a:r>
              <a:rPr lang="en-US" dirty="0"/>
              <a:t>Strange </a:t>
            </a:r>
            <a:r>
              <a:rPr lang="en-US" dirty="0" smtClean="0"/>
              <a:t>behavior</a:t>
            </a:r>
            <a:endParaRPr lang="en-US" dirty="0"/>
          </a:p>
        </p:txBody>
      </p:sp>
      <p:sp>
        <p:nvSpPr>
          <p:cNvPr id="5" name="Slide Number Placeholder 4"/>
          <p:cNvSpPr>
            <a:spLocks noGrp="1"/>
          </p:cNvSpPr>
          <p:nvPr>
            <p:ph type="sldNum" sz="quarter" idx="12"/>
          </p:nvPr>
        </p:nvSpPr>
        <p:spPr/>
        <p:txBody>
          <a:bodyPr/>
          <a:lstStyle/>
          <a:p>
            <a:fld id="{532C47AA-A02F-47C8-A6EF-625EFE8A0434}" type="slidenum">
              <a:rPr lang="en-US" smtClean="0"/>
              <a:t>97</a:t>
            </a:fld>
            <a:endParaRPr lang="en-US"/>
          </a:p>
        </p:txBody>
      </p:sp>
      <p:sp>
        <p:nvSpPr>
          <p:cNvPr id="4" name="TextBox 3"/>
          <p:cNvSpPr txBox="1"/>
          <p:nvPr/>
        </p:nvSpPr>
        <p:spPr>
          <a:xfrm>
            <a:off x="152400" y="6433066"/>
            <a:ext cx="2991525" cy="369332"/>
          </a:xfrm>
          <a:prstGeom prst="rect">
            <a:avLst/>
          </a:prstGeom>
          <a:noFill/>
        </p:spPr>
        <p:txBody>
          <a:bodyPr wrap="none" rtlCol="0">
            <a:spAutoFit/>
          </a:bodyPr>
          <a:lstStyle/>
          <a:p>
            <a:r>
              <a:rPr lang="en-US" dirty="0">
                <a:hlinkClick r:id="rId3"/>
              </a:rPr>
              <a:t>http://www.bro-ids.org</a:t>
            </a:r>
            <a:r>
              <a:rPr lang="en-US" dirty="0" smtClean="0">
                <a:hlinkClick r:id="rId3"/>
              </a:rPr>
              <a:t>/</a:t>
            </a:r>
            <a:endParaRPr lang="en-US" dirty="0"/>
          </a:p>
        </p:txBody>
      </p:sp>
    </p:spTree>
    <p:extLst>
      <p:ext uri="{BB962C8B-B14F-4D97-AF65-F5344CB8AC3E}">
        <p14:creationId xmlns:p14="http://schemas.microsoft.com/office/powerpoint/2010/main" val="60600520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1.5 vs. 2.0</a:t>
            </a:r>
            <a:endParaRPr lang="en-US" dirty="0"/>
          </a:p>
        </p:txBody>
      </p:sp>
      <p:sp>
        <p:nvSpPr>
          <p:cNvPr id="3" name="Content Placeholder 2"/>
          <p:cNvSpPr>
            <a:spLocks noGrp="1"/>
          </p:cNvSpPr>
          <p:nvPr>
            <p:ph idx="1"/>
          </p:nvPr>
        </p:nvSpPr>
        <p:spPr/>
        <p:txBody>
          <a:bodyPr>
            <a:normAutofit/>
          </a:bodyPr>
          <a:lstStyle/>
          <a:p>
            <a:r>
              <a:rPr lang="en-US" dirty="0" smtClean="0"/>
              <a:t>Works much better out of the box</a:t>
            </a:r>
          </a:p>
          <a:p>
            <a:pPr lvl="1"/>
            <a:r>
              <a:rPr lang="en-US" dirty="0" smtClean="0"/>
              <a:t>64 bit packages</a:t>
            </a:r>
          </a:p>
          <a:p>
            <a:pPr lvl="1"/>
            <a:r>
              <a:rPr lang="en-US" dirty="0" smtClean="0"/>
              <a:t>Security onion VM</a:t>
            </a:r>
          </a:p>
          <a:p>
            <a:pPr lvl="1"/>
            <a:r>
              <a:rPr lang="en-US" dirty="0" smtClean="0"/>
              <a:t>Compiling from source very quick</a:t>
            </a:r>
          </a:p>
          <a:p>
            <a:pPr lvl="1"/>
            <a:r>
              <a:rPr lang="en-US" dirty="0" smtClean="0"/>
              <a:t>No site </a:t>
            </a:r>
            <a:r>
              <a:rPr lang="en-US" dirty="0" err="1" smtClean="0"/>
              <a:t>config</a:t>
            </a:r>
            <a:r>
              <a:rPr lang="en-US" dirty="0" smtClean="0"/>
              <a:t> file needed for analysis</a:t>
            </a:r>
          </a:p>
          <a:p>
            <a:pPr lvl="1"/>
            <a:r>
              <a:rPr lang="en-US" dirty="0" smtClean="0"/>
              <a:t>Custom Bro 1.5 code won’t port well</a:t>
            </a:r>
          </a:p>
          <a:p>
            <a:r>
              <a:rPr lang="en-US" dirty="0" smtClean="0"/>
              <a:t>Bro 1.5 </a:t>
            </a:r>
            <a:r>
              <a:rPr lang="en-US" dirty="0"/>
              <a:t>scripts </a:t>
            </a:r>
            <a:r>
              <a:rPr lang="en-US" dirty="0" smtClean="0"/>
              <a:t>were in /policy now in /scripts</a:t>
            </a:r>
          </a:p>
          <a:p>
            <a:r>
              <a:rPr lang="en-US" dirty="0" smtClean="0"/>
              <a:t>Difference in conn.log (the netflow of Bro)</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532C47AA-A02F-47C8-A6EF-625EFE8A0434}" type="slidenum">
              <a:rPr lang="en-US" smtClean="0"/>
              <a:t>98</a:t>
            </a:fld>
            <a:endParaRPr lang="en-US"/>
          </a:p>
        </p:txBody>
      </p:sp>
    </p:spTree>
    <p:extLst>
      <p:ext uri="{BB962C8B-B14F-4D97-AF65-F5344CB8AC3E}">
        <p14:creationId xmlns:p14="http://schemas.microsoft.com/office/powerpoint/2010/main" val="387047164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 </a:t>
            </a:r>
            <a:r>
              <a:rPr lang="en-US" dirty="0" err="1" smtClean="0"/>
              <a:t>Conn.log</a:t>
            </a:r>
            <a:r>
              <a:rPr lang="en-US" dirty="0" smtClean="0"/>
              <a:t> 1.5</a:t>
            </a:r>
            <a:endParaRPr lang="en-US" dirty="0"/>
          </a:p>
        </p:txBody>
      </p:sp>
      <p:sp>
        <p:nvSpPr>
          <p:cNvPr id="3" name="Content Placeholder 2"/>
          <p:cNvSpPr>
            <a:spLocks noGrp="1"/>
          </p:cNvSpPr>
          <p:nvPr>
            <p:ph idx="1"/>
          </p:nvPr>
        </p:nvSpPr>
        <p:spPr>
          <a:xfrm>
            <a:off x="457200" y="1600200"/>
            <a:ext cx="2362200" cy="4525963"/>
          </a:xfrm>
        </p:spPr>
        <p:txBody>
          <a:bodyPr>
            <a:normAutofit lnSpcReduction="10000"/>
          </a:bodyPr>
          <a:lstStyle/>
          <a:p>
            <a:r>
              <a:rPr lang="en-US" dirty="0" smtClean="0"/>
              <a:t>Start</a:t>
            </a:r>
          </a:p>
          <a:p>
            <a:r>
              <a:rPr lang="en-US" dirty="0" smtClean="0"/>
              <a:t>Duration</a:t>
            </a:r>
          </a:p>
          <a:p>
            <a:r>
              <a:rPr lang="en-US" dirty="0" smtClean="0"/>
              <a:t>Local IP</a:t>
            </a:r>
          </a:p>
          <a:p>
            <a:r>
              <a:rPr lang="en-US" dirty="0" smtClean="0"/>
              <a:t>Remote IP</a:t>
            </a:r>
          </a:p>
          <a:p>
            <a:r>
              <a:rPr lang="en-US" dirty="0" smtClean="0"/>
              <a:t>Service</a:t>
            </a:r>
          </a:p>
          <a:p>
            <a:r>
              <a:rPr lang="en-US" dirty="0" smtClean="0"/>
              <a:t>Local Port</a:t>
            </a:r>
          </a:p>
          <a:p>
            <a:r>
              <a:rPr lang="en-US" dirty="0" smtClean="0"/>
              <a:t>Remote port</a:t>
            </a:r>
            <a:endParaRPr lang="en-US" dirty="0"/>
          </a:p>
        </p:txBody>
      </p:sp>
      <p:sp>
        <p:nvSpPr>
          <p:cNvPr id="6" name="Slide Number Placeholder 5"/>
          <p:cNvSpPr>
            <a:spLocks noGrp="1"/>
          </p:cNvSpPr>
          <p:nvPr>
            <p:ph type="sldNum" sz="quarter" idx="12"/>
          </p:nvPr>
        </p:nvSpPr>
        <p:spPr/>
        <p:txBody>
          <a:bodyPr/>
          <a:lstStyle/>
          <a:p>
            <a:fld id="{532C47AA-A02F-47C8-A6EF-625EFE8A0434}" type="slidenum">
              <a:rPr lang="en-US" smtClean="0"/>
              <a:t>99</a:t>
            </a:fld>
            <a:endParaRPr lang="en-US"/>
          </a:p>
        </p:txBody>
      </p:sp>
      <p:sp>
        <p:nvSpPr>
          <p:cNvPr id="4" name="TextBox 3"/>
          <p:cNvSpPr txBox="1"/>
          <p:nvPr/>
        </p:nvSpPr>
        <p:spPr>
          <a:xfrm>
            <a:off x="3810000" y="1447800"/>
            <a:ext cx="3505200" cy="3323987"/>
          </a:xfrm>
          <a:prstGeom prst="rect">
            <a:avLst/>
          </a:prstGeom>
          <a:noFill/>
        </p:spPr>
        <p:txBody>
          <a:bodyPr wrap="square" rtlCol="0">
            <a:spAutoFit/>
          </a:bodyPr>
          <a:lstStyle/>
          <a:p>
            <a:pPr marL="285750" indent="-285750">
              <a:buFont typeface="Arial" pitchFamily="34" charset="0"/>
              <a:buChar char="•"/>
            </a:pPr>
            <a:r>
              <a:rPr lang="en-US" sz="3200" dirty="0" smtClean="0"/>
              <a:t>Protocol</a:t>
            </a:r>
          </a:p>
          <a:p>
            <a:pPr marL="285750" indent="-285750">
              <a:buFont typeface="Arial" pitchFamily="34" charset="0"/>
              <a:buChar char="•"/>
            </a:pPr>
            <a:r>
              <a:rPr lang="en-US" sz="3200" dirty="0" smtClean="0"/>
              <a:t>Org bytes sent</a:t>
            </a:r>
          </a:p>
          <a:p>
            <a:pPr marL="285750" indent="-285750">
              <a:buFont typeface="Arial" pitchFamily="34" charset="0"/>
              <a:buChar char="•"/>
            </a:pPr>
            <a:r>
              <a:rPr lang="en-US" sz="3200" dirty="0" smtClean="0"/>
              <a:t>Res byte sent</a:t>
            </a:r>
          </a:p>
          <a:p>
            <a:pPr marL="285750" indent="-285750">
              <a:buFont typeface="Arial" pitchFamily="34" charset="0"/>
              <a:buChar char="•"/>
            </a:pPr>
            <a:r>
              <a:rPr lang="en-US" sz="3200" dirty="0" smtClean="0"/>
              <a:t>State</a:t>
            </a:r>
          </a:p>
          <a:p>
            <a:pPr marL="285750" indent="-285750">
              <a:buFont typeface="Arial" pitchFamily="34" charset="0"/>
              <a:buChar char="•"/>
            </a:pPr>
            <a:r>
              <a:rPr lang="en-US" sz="3200" dirty="0" smtClean="0"/>
              <a:t>Flags</a:t>
            </a:r>
          </a:p>
          <a:p>
            <a:pPr marL="285750" indent="-285750">
              <a:buFont typeface="Arial" pitchFamily="34" charset="0"/>
              <a:buChar char="•"/>
            </a:pPr>
            <a:r>
              <a:rPr lang="en-US" sz="3200" dirty="0" smtClean="0"/>
              <a:t>Tag</a:t>
            </a:r>
          </a:p>
          <a:p>
            <a:pPr marL="285750" indent="-285750">
              <a:buFont typeface="Arial" pitchFamily="34" charset="0"/>
              <a:buChar char="•"/>
            </a:pPr>
            <a:endParaRPr lang="en-US" dirty="0"/>
          </a:p>
        </p:txBody>
      </p:sp>
      <p:sp>
        <p:nvSpPr>
          <p:cNvPr id="5" name="TextBox 4"/>
          <p:cNvSpPr txBox="1"/>
          <p:nvPr/>
        </p:nvSpPr>
        <p:spPr>
          <a:xfrm>
            <a:off x="-7917" y="6096000"/>
            <a:ext cx="8610600" cy="646331"/>
          </a:xfrm>
          <a:prstGeom prst="rect">
            <a:avLst/>
          </a:prstGeom>
          <a:noFill/>
        </p:spPr>
        <p:txBody>
          <a:bodyPr wrap="square" rtlCol="0">
            <a:spAutoFit/>
          </a:bodyPr>
          <a:lstStyle/>
          <a:p>
            <a:r>
              <a:rPr lang="en-US" dirty="0" smtClean="0">
                <a:hlinkClick r:id="rId3"/>
              </a:rPr>
              <a:t>http://www-old.bro-ids.org/wiki/index.php/</a:t>
            </a:r>
          </a:p>
          <a:p>
            <a:r>
              <a:rPr lang="en-US" dirty="0" smtClean="0">
                <a:hlinkClick r:id="rId3"/>
              </a:rPr>
              <a:t>Reference_Manual:_</a:t>
            </a:r>
            <a:r>
              <a:rPr lang="en-US" dirty="0" err="1" smtClean="0">
                <a:hlinkClick r:id="rId3"/>
              </a:rPr>
              <a:t>Analyzers_and_Events#Connection_summaries</a:t>
            </a:r>
            <a:endParaRPr lang="en-US" dirty="0" smtClean="0"/>
          </a:p>
        </p:txBody>
      </p:sp>
    </p:spTree>
    <p:extLst>
      <p:ext uri="{BB962C8B-B14F-4D97-AF65-F5344CB8AC3E}">
        <p14:creationId xmlns:p14="http://schemas.microsoft.com/office/powerpoint/2010/main" val="22145286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p:properties xmlns:p="http://schemas.microsoft.com/office/2006/metadata/properties" xmlns:xsi="http://www.w3.org/2001/XMLSchema-instance" xmlns:pc="http://schemas.microsoft.com/office/infopath/2007/PartnerControls">
  <documentManagement>
    <MITRE_x0020_Sensitivity xmlns="http://schemas.microsoft.com/sharepoint/v3">Public Information</MITRE_x0020_Sensitivity>
    <_Contributor xmlns="http://schemas.microsoft.com/sharepoint/v3/fields" xsi:nil="true"/>
    <Release_x0020_Statement xmlns="http://schemas.microsoft.com/sharepoint/v3">Approved for Public Release</Release_x0020_Statement>
  </documentManagement>
</p:properties>
</file>

<file path=customXml/item3.xml><?xml version="1.0" encoding="utf-8"?>
<ct:contentTypeSchema xmlns:ct="http://schemas.microsoft.com/office/2006/metadata/contentType" xmlns:ma="http://schemas.microsoft.com/office/2006/metadata/properties/metaAttributes" ct:_="" ma:_="" ma:contentTypeName="MITRE Work" ma:contentTypeID="0x010100823A99C636F7423283FB0D200866C61300D86B17371090C5469B39D65A2B8642A4" ma:contentTypeVersion="0" ma:contentTypeDescription="Materials and documents that contain MITRE authored content and other content directly attributable to MITRE and its work" ma:contentTypeScope="" ma:versionID="d3b4f4374f1cc57a218c919aea892bd3">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dd6022b7494373201edaf026fcd50180" ns1:_="" ns2:_="">
    <xsd:import namespace="http://schemas.microsoft.com/sharepoint/v3"/>
    <xsd:import namespace="http://schemas.microsoft.com/sharepoint/v3/fields"/>
    <xsd:element name="properties">
      <xsd:complexType>
        <xsd:sequence>
          <xsd:element name="documentManagement">
            <xsd:complexType>
              <xsd:all>
                <xsd:element ref="ns2:_Contributor" minOccurs="0"/>
                <xsd:element ref="ns1:MITRE_x0020_Sensitivity"/>
                <xsd:element ref="ns1:Release_x0020_Statem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Sensitivity" ma:index="10" ma:displayName="Sensitivity" ma:default="Internal MITRE Information" ma:internalName="MITRE_x0020_Sensitivity">
      <xsd:simpleType>
        <xsd:restriction base="dms:Choice">
          <xsd:enumeration value="Public Information"/>
          <xsd:enumeration value="Internal MITRE Information"/>
          <xsd:enumeration value="Sensitive Information"/>
          <xsd:enumeration value="Highly Sensitive Information"/>
        </xsd:restriction>
      </xsd:simpleType>
    </xsd:element>
    <xsd:element name="Release_x0020_Statement" ma:index="11" ma:displayName="Release Statement" ma:default="For Internal MITRE Use" ma:internalName="Release_x0020_Statement">
      <xsd:simpleType>
        <xsd:union memberTypes="dms:Text">
          <xsd:simpleType>
            <xsd:restriction base="dms:Choice">
              <xsd:enumeration value="Approved for Public Release"/>
              <xsd:enumeration value="For Internal MITRE Use"/>
              <xsd:enumeration value="For Release to All Sponsors"/>
              <xsd:enumeration value="For Limited Internal MITRE Use"/>
              <xsd:enumeration value="For Limited External Release"/>
              <xsd:enumeration value="Privileged: Sensitive Personal Information"/>
              <xsd:enumeration value="MITRE Proprietary"/>
              <xsd:enumeration value="Source Selection Sensitive"/>
              <xsd:enumeration value="Restricted: Highly Sensitive Personal Information"/>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145A61-8C0D-4322-96CE-881AC847E67A}">
  <ds:schemaRefs>
    <ds:schemaRef ds:uri="http://schemas.microsoft.com/office/2006/metadata/customXsn"/>
  </ds:schemaRefs>
</ds:datastoreItem>
</file>

<file path=customXml/itemProps2.xml><?xml version="1.0" encoding="utf-8"?>
<ds:datastoreItem xmlns:ds="http://schemas.openxmlformats.org/officeDocument/2006/customXml" ds:itemID="{339F7D0D-D7D2-4882-92EE-A2CF6F3B54E0}">
  <ds:schemaRefs>
    <ds:schemaRef ds:uri="http://schemas.microsoft.com/sharepoint/v3"/>
    <ds:schemaRef ds:uri="http://purl.org/dc/dcmitype/"/>
    <ds:schemaRef ds:uri="http://schemas.microsoft.com/sharepoint/v3/fields"/>
    <ds:schemaRef ds:uri="http://schemas.microsoft.com/office/2006/metadata/properties"/>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61DCDA1A-37B3-471B-A981-B9CC09F61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F945325-2EEF-4088-B18B-B19D60CAA8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563919</TotalTime>
  <Words>7038</Words>
  <Application>Microsoft Macintosh PowerPoint</Application>
  <PresentationFormat>On-screen Show (4:3)</PresentationFormat>
  <Paragraphs>1620</Paragraphs>
  <Slides>153</Slides>
  <Notes>153</Notes>
  <HiddenSlides>0</HiddenSlides>
  <MMClips>0</MMClips>
  <ScaleCrop>false</ScaleCrop>
  <HeadingPairs>
    <vt:vector size="4" baseType="variant">
      <vt:variant>
        <vt:lpstr>Theme</vt:lpstr>
      </vt:variant>
      <vt:variant>
        <vt:i4>1</vt:i4>
      </vt:variant>
      <vt:variant>
        <vt:lpstr>Slide Titles</vt:lpstr>
      </vt:variant>
      <vt:variant>
        <vt:i4>153</vt:i4>
      </vt:variant>
    </vt:vector>
  </HeadingPairs>
  <TitlesOfParts>
    <vt:vector size="154" baseType="lpstr">
      <vt:lpstr>Office Theme</vt:lpstr>
      <vt:lpstr>Flow Analysis and Network Hunting</vt:lpstr>
      <vt:lpstr>Creative Commons License</vt:lpstr>
      <vt:lpstr>Additional Content/Ideas/Info Provided By</vt:lpstr>
      <vt:lpstr>About this class</vt:lpstr>
      <vt:lpstr>Outline</vt:lpstr>
      <vt:lpstr>Pcap Recap: IPv4 </vt:lpstr>
      <vt:lpstr>Pcap Recap: TCP</vt:lpstr>
      <vt:lpstr>Pcap Recap: UDP</vt:lpstr>
      <vt:lpstr>What is netflow?</vt:lpstr>
      <vt:lpstr>Netflow data, the “diet” pcap</vt:lpstr>
      <vt:lpstr>What netflow data is not</vt:lpstr>
      <vt:lpstr>Netflow Versions</vt:lpstr>
      <vt:lpstr>TCP Connection Example</vt:lpstr>
      <vt:lpstr>Uniflow vs Biflow</vt:lpstr>
      <vt:lpstr>Architectural Discussion</vt:lpstr>
      <vt:lpstr>Sensor deployment</vt:lpstr>
      <vt:lpstr>Perimeter Visibility</vt:lpstr>
      <vt:lpstr>Enclave-Level Visibility</vt:lpstr>
      <vt:lpstr>Hostflow</vt:lpstr>
      <vt:lpstr>Hostflow Visibility</vt:lpstr>
      <vt:lpstr>Bonus: Flow Sampling</vt:lpstr>
      <vt:lpstr>Bonus: Flow Sampling</vt:lpstr>
      <vt:lpstr>Outline</vt:lpstr>
      <vt:lpstr>Tool Time</vt:lpstr>
      <vt:lpstr>Tool Time</vt:lpstr>
      <vt:lpstr>High Level Tools Overview</vt:lpstr>
      <vt:lpstr>YAF</vt:lpstr>
      <vt:lpstr>YAF Outline</vt:lpstr>
      <vt:lpstr>YAF (Yet Another Flowmeter)</vt:lpstr>
      <vt:lpstr>YAF Optional Feature: applabel</vt:lpstr>
      <vt:lpstr>YAF Optional Feature: p0f </vt:lpstr>
      <vt:lpstr>YAF Optional Feature: DPI</vt:lpstr>
      <vt:lpstr>YAF Optional Feature: DPI</vt:lpstr>
      <vt:lpstr>YAF Optional Feature: DPI</vt:lpstr>
      <vt:lpstr>Acquiring YAF</vt:lpstr>
      <vt:lpstr>Converting pcap to IPFIX</vt:lpstr>
      <vt:lpstr>Binary IPFIX to ASCII</vt:lpstr>
      <vt:lpstr>YAF Output: TCP Example</vt:lpstr>
      <vt:lpstr>YAF Output: TCP Reset</vt:lpstr>
      <vt:lpstr>YAF Output: UDP </vt:lpstr>
      <vt:lpstr>SiLK</vt:lpstr>
      <vt:lpstr>SiLK Installation</vt:lpstr>
      <vt:lpstr>SiLK Optional Tools</vt:lpstr>
      <vt:lpstr>SiLK Familarization</vt:lpstr>
      <vt:lpstr>Building SiLK</vt:lpstr>
      <vt:lpstr>SiLK Commands: rwfileinfo</vt:lpstr>
      <vt:lpstr>SiLK Commands: rwcut</vt:lpstr>
      <vt:lpstr>SiLK Commands: rwtotal</vt:lpstr>
      <vt:lpstr>SiLK Commands: rwuniq</vt:lpstr>
      <vt:lpstr>SiLK Commands: rwstats</vt:lpstr>
      <vt:lpstr>SiLK Commands: rwstats (cont’d)</vt:lpstr>
      <vt:lpstr>SiLK Commands: rwcount</vt:lpstr>
      <vt:lpstr>SiLK Commands: rwcount (cont’d)</vt:lpstr>
      <vt:lpstr>SiLK Commands: rwfilter</vt:lpstr>
      <vt:lpstr>SiLK Commands: rwscan</vt:lpstr>
      <vt:lpstr>Other ways to look for scanning</vt:lpstr>
      <vt:lpstr>SiLK Commands: IP Sets</vt:lpstr>
      <vt:lpstr>SiLK Commands: IP Sets</vt:lpstr>
      <vt:lpstr>SiLK Commands:  IP Bags</vt:lpstr>
      <vt:lpstr>SiLK Commands: IP Bags</vt:lpstr>
      <vt:lpstr>SiLK Commands: IP Bags (cont’d)</vt:lpstr>
      <vt:lpstr>SiLK Commands: IP Bags (cont’d)</vt:lpstr>
      <vt:lpstr>SiLK Commands: IP Bags (cont’d)</vt:lpstr>
      <vt:lpstr>iSiLK</vt:lpstr>
      <vt:lpstr>iSilk Overview</vt:lpstr>
      <vt:lpstr>iSilk: Setup</vt:lpstr>
      <vt:lpstr>iSiLK: Setup</vt:lpstr>
      <vt:lpstr>iSilk: Adding Files</vt:lpstr>
      <vt:lpstr>iSilk: Adding Files</vt:lpstr>
      <vt:lpstr>iSiLK: Adding Files</vt:lpstr>
      <vt:lpstr>iSiLK: rwuniq</vt:lpstr>
      <vt:lpstr>iSilk: rwuniq output</vt:lpstr>
      <vt:lpstr>iSilk: rwuniq graph</vt:lpstr>
      <vt:lpstr>iSiLK: rwstats</vt:lpstr>
      <vt:lpstr>iSilk: rwstats output</vt:lpstr>
      <vt:lpstr>iSilk: rwstats graph</vt:lpstr>
      <vt:lpstr>iSiLK: rwcount</vt:lpstr>
      <vt:lpstr>iSiLK: rwcount graph</vt:lpstr>
      <vt:lpstr>iSiLK: Lab Network Data</vt:lpstr>
      <vt:lpstr>SiLK lab key information</vt:lpstr>
      <vt:lpstr>iSiLK: Lab ITOC Competition</vt:lpstr>
      <vt:lpstr>iSilk: Lab10.1.60.x Team Network</vt:lpstr>
      <vt:lpstr>iSiLK: Lab Port Scan &amp; Netbus</vt:lpstr>
      <vt:lpstr>Argus</vt:lpstr>
      <vt:lpstr>Argus: Commands</vt:lpstr>
      <vt:lpstr>Argus: ra Core Clients</vt:lpstr>
      <vt:lpstr>Argus: ra Output Fields</vt:lpstr>
      <vt:lpstr>Argus: ra Protocol Field</vt:lpstr>
      <vt:lpstr>Argus: ra Protocol Field</vt:lpstr>
      <vt:lpstr>Argus: ra Protocol Field</vt:lpstr>
      <vt:lpstr>Argus: ra Direction Field</vt:lpstr>
      <vt:lpstr>Argus: ra Output Fields</vt:lpstr>
      <vt:lpstr>Argus: ra Status Field</vt:lpstr>
      <vt:lpstr>Argus: ra status field</vt:lpstr>
      <vt:lpstr>Argus: racount</vt:lpstr>
      <vt:lpstr>Bro</vt:lpstr>
      <vt:lpstr>Bro: Summary</vt:lpstr>
      <vt:lpstr>Bro: 1.5 vs. 2.0</vt:lpstr>
      <vt:lpstr>Bro: Conn.log 1.5</vt:lpstr>
      <vt:lpstr>Bro: Reading pcap </vt:lpstr>
      <vt:lpstr>Bro: Conn.log 2</vt:lpstr>
      <vt:lpstr>Bro: Conn.log 2</vt:lpstr>
      <vt:lpstr>Bro: TCP Flags</vt:lpstr>
      <vt:lpstr>Bro: TCP Flags</vt:lpstr>
      <vt:lpstr>Bro: Conn.log Additional Info</vt:lpstr>
      <vt:lpstr>Bro: Conn.log History Field</vt:lpstr>
      <vt:lpstr>Bro: Additional Logs</vt:lpstr>
      <vt:lpstr>Analytics</vt:lpstr>
      <vt:lpstr>Outline</vt:lpstr>
      <vt:lpstr>Analytics Outline</vt:lpstr>
      <vt:lpstr>Situational Awareness</vt:lpstr>
      <vt:lpstr>Network Profiling</vt:lpstr>
      <vt:lpstr>Network Profiling</vt:lpstr>
      <vt:lpstr>Network Profiling: Features</vt:lpstr>
      <vt:lpstr>Host Clustering</vt:lpstr>
      <vt:lpstr>Clustering informs questions like</vt:lpstr>
      <vt:lpstr>Example Network Diagram</vt:lpstr>
      <vt:lpstr>Diagram with Clustering</vt:lpstr>
      <vt:lpstr>Operational Issues with Clustering</vt:lpstr>
      <vt:lpstr>Darkspace Monitoring</vt:lpstr>
      <vt:lpstr>Darkspace Monitoring</vt:lpstr>
      <vt:lpstr>Volumetric Analysis</vt:lpstr>
      <vt:lpstr>Unproxied Connections</vt:lpstr>
      <vt:lpstr>Anomalies in Netflow</vt:lpstr>
      <vt:lpstr>Anomalies in Netflow</vt:lpstr>
      <vt:lpstr>Anomalies in Netflow</vt:lpstr>
      <vt:lpstr>Anomalous DNS Discovery</vt:lpstr>
      <vt:lpstr>Anomalies in SMB</vt:lpstr>
      <vt:lpstr>Anomalies in SMB</vt:lpstr>
      <vt:lpstr>Hunting Analytics</vt:lpstr>
      <vt:lpstr>Beacon Detection</vt:lpstr>
      <vt:lpstr>Beacon Detection: Poison Ivy</vt:lpstr>
      <vt:lpstr>Beacon Detection: Limitations</vt:lpstr>
      <vt:lpstr>Chaining</vt:lpstr>
      <vt:lpstr>Chaining</vt:lpstr>
      <vt:lpstr>Ghost In The Machine</vt:lpstr>
      <vt:lpstr>Ghost In The Machine</vt:lpstr>
      <vt:lpstr>Ghost In The Machine</vt:lpstr>
      <vt:lpstr>Ghost In The Machine</vt:lpstr>
      <vt:lpstr>Ghost In The Machine</vt:lpstr>
      <vt:lpstr>Ghost In The Machine</vt:lpstr>
      <vt:lpstr>Ghost In The Machine</vt:lpstr>
      <vt:lpstr>Ghost In The Machine</vt:lpstr>
      <vt:lpstr>Data Fusion Analytics</vt:lpstr>
      <vt:lpstr>Data Fusion Analytics</vt:lpstr>
      <vt:lpstr>Data Fusion Analytics: Hostflow</vt:lpstr>
      <vt:lpstr>Wrap Up</vt:lpstr>
      <vt:lpstr>Outline</vt:lpstr>
      <vt:lpstr>Analytic Platforms</vt:lpstr>
      <vt:lpstr>Open Problems</vt:lpstr>
      <vt:lpstr>Resources</vt:lpstr>
      <vt:lpstr>Wrap Up</vt:lpstr>
      <vt:lpstr>Further reading</vt:lpstr>
    </vt:vector>
  </TitlesOfParts>
  <Company>The MITRE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Netflow Security Analysis Class Slides - work in progress</dc:title>
  <dc:creator>Ben Actis and Mike McFail</dc:creator>
  <cp:lastModifiedBy>bla</cp:lastModifiedBy>
  <cp:revision>205</cp:revision>
  <dcterms:created xsi:type="dcterms:W3CDTF">2012-08-22T16:32:30Z</dcterms:created>
  <dcterms:modified xsi:type="dcterms:W3CDTF">2013-07-08T16:10:10Z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0x010100823A99C636F7423283FB0D200866C61300D86B17371090C5469B39D65A2B8642A4</vt:lpwstr>
  </property>
</Properties>
</file>