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79" r:id="rId2"/>
    <p:sldId id="280" r:id="rId3"/>
    <p:sldId id="281" r:id="rId4"/>
    <p:sldId id="257" r:id="rId5"/>
    <p:sldId id="258" r:id="rId6"/>
    <p:sldId id="271" r:id="rId7"/>
    <p:sldId id="259" r:id="rId8"/>
    <p:sldId id="26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69" r:id="rId17"/>
    <p:sldId id="270" r:id="rId18"/>
    <p:sldId id="282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43C63-0DF2-4524-84EC-7C310ABD00D2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95381-00DC-409F-894C-94AD86DD51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FB4438-FF1F-49B5-8136-E8921E8F6799}" type="slidenum">
              <a:rPr lang="en-US"/>
              <a:pPr/>
              <a:t>2</a:t>
            </a:fld>
            <a:endParaRPr lang="en-US"/>
          </a:p>
        </p:txBody>
      </p:sp>
      <p:sp>
        <p:nvSpPr>
          <p:cNvPr id="2344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19A28-66FC-44D6-AEF3-C1C52B12C1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0E16-2CE5-41A8-A929-E90D1249E158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589B-4B71-4365-9350-1D627BC9E3A5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8425-F9A9-42E4-8592-6E1932AACF3D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4C18-C5FE-4A59-B30E-B61A9DCC16C2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D4DF-6619-476D-93C3-9B5AF48FA2D5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4BCA-E2DA-4693-9F6E-782C8B9AA10F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4912-B0BF-4068-A06F-686F2C3F8FA3}" type="datetime1">
              <a:rPr lang="en-US" smtClean="0"/>
              <a:t>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8260-C8CC-484F-AF9C-8AD21EA0AE9F}" type="datetime1">
              <a:rPr lang="en-US" smtClean="0"/>
              <a:t>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68ED3-AE9C-49C0-8ABA-A7752FED5462}" type="datetime1">
              <a:rPr lang="en-US" smtClean="0"/>
              <a:t>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40C5-096F-4B8F-8C97-A140B83364D8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6DC-3DFF-401D-B1A8-0EEBD4D9ED3A}" type="datetime1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B5C1A-D3A1-4E66-8A8B-1FD701B152EA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Ali Al-Shemery @ashemery.com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C72DF-3A8E-450B-81DD-457278307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Hacking Techniques &amp; Intrusion Detection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 fontScale="92500" lnSpcReduction="10000"/>
          </a:bodyPr>
          <a:lstStyle/>
          <a:p>
            <a:endParaRPr lang="en-US" sz="2600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Ali </a:t>
            </a:r>
            <a:r>
              <a:rPr lang="en-US" dirty="0" smtClean="0">
                <a:solidFill>
                  <a:schemeClr val="bg1"/>
                </a:solidFill>
              </a:rPr>
              <a:t>Al-</a:t>
            </a:r>
            <a:r>
              <a:rPr lang="en-US" dirty="0" err="1" smtClean="0">
                <a:solidFill>
                  <a:schemeClr val="bg1"/>
                </a:solidFill>
              </a:rPr>
              <a:t>Shemery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arabnix</a:t>
            </a:r>
            <a:r>
              <a:rPr lang="en-US" dirty="0" smtClean="0">
                <a:solidFill>
                  <a:schemeClr val="bg1"/>
                </a:solidFill>
              </a:rPr>
              <a:t> [at] </a:t>
            </a:r>
            <a:r>
              <a:rPr lang="en-US" dirty="0" err="1" smtClean="0">
                <a:solidFill>
                  <a:schemeClr val="bg1"/>
                </a:solidFill>
              </a:rPr>
              <a:t>gmail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Project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Plan your project, create a workflow to be sure that you cover all aspects of the assignment. A recommended approach (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Wil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Sopp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):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Receiving the assignment – contracts signed and certain legal formalities observed.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Negotiating the Rules of Engagement – Define what you can and can’t do during testing and their purpose is usually to limit testers to a certain scope.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Performing Preliminary Research – Pursue the initial IG phase.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Determining Risk – Very important to accurately gauge the risk a project poses both to the company and to the team members executing it.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Writing a Test Plan – A formal (but flexible) test plan is a good idea from both project management and legal perspectives.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Gathering Equipment – Important for the team to take gear that’s appropriate to the test without being over encumbered.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Providing documentation and legal requirements – Once the planning stage is complete you will have a not insignificant amount of documentation.</a:t>
            </a:r>
            <a:endParaRPr lang="en-US" sz="1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Rules of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Determine areas of security the client considers to be weak and wants tested.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Determine areas of testing the client wishes to avoid for legal reasons, such as close surveillance of staff.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Agree on team members that will carry out testing (Clearances might not be given to all).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Agree on test duration, or the maximum time permitted.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Agree about the information given in advance {white, grey, black} box testing.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Agree on the target assets (overall goals): something the team must acquire, identify, gain access to, or photograph. Examples include network operation centers, passwords or target personnel.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Agree on test success, failure, and abortion circumstances.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Agree on the actions to be taken directly following successful, failed and aborted tests.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Determine a schedule for presentation and post testing report.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After agreement is reached, document the </a:t>
            </a:r>
            <a:r>
              <a:rPr lang="en-US" sz="1800" dirty="0" err="1" smtClean="0">
                <a:solidFill>
                  <a:schemeClr val="bg1"/>
                </a:solidFill>
                <a:latin typeface="Bookman Old Style" pitchFamily="18" charset="0"/>
              </a:rPr>
              <a:t>RoE</a:t>
            </a:r>
            <a:r>
              <a:rPr lang="en-US" sz="1800" dirty="0" smtClean="0">
                <a:solidFill>
                  <a:schemeClr val="bg1"/>
                </a:solidFill>
                <a:latin typeface="Bookman Old Style" pitchFamily="18" charset="0"/>
              </a:rPr>
              <a:t> to be added to the project documentation.</a:t>
            </a:r>
            <a:endParaRPr lang="en-US" sz="1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Conducting Preliminary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fr-FR" dirty="0" err="1" smtClean="0">
                <a:solidFill>
                  <a:schemeClr val="bg1"/>
                </a:solidFill>
                <a:latin typeface="Bookman Old Style" pitchFamily="18" charset="0"/>
              </a:rPr>
              <a:t>Human</a:t>
            </a:r>
            <a:r>
              <a:rPr lang="fr-FR" dirty="0" smtClean="0">
                <a:solidFill>
                  <a:schemeClr val="bg1"/>
                </a:solidFill>
                <a:latin typeface="Bookman Old Style" pitchFamily="18" charset="0"/>
              </a:rPr>
              <a:t> Intelligence (HUMINT).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fr-FR" dirty="0" err="1" smtClean="0">
                <a:solidFill>
                  <a:schemeClr val="bg1"/>
                </a:solidFill>
                <a:latin typeface="Bookman Old Style" pitchFamily="18" charset="0"/>
              </a:rPr>
              <a:t>Signals</a:t>
            </a:r>
            <a:r>
              <a:rPr lang="fr-FR" dirty="0" smtClean="0">
                <a:solidFill>
                  <a:schemeClr val="bg1"/>
                </a:solidFill>
                <a:latin typeface="Bookman Old Style" pitchFamily="18" charset="0"/>
              </a:rPr>
              <a:t> Intelligence (SIGINT).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fr-FR" dirty="0" smtClean="0">
                <a:solidFill>
                  <a:schemeClr val="bg1"/>
                </a:solidFill>
                <a:latin typeface="Bookman Old Style" pitchFamily="18" charset="0"/>
              </a:rPr>
              <a:t>Open Source Intelligence (OSINT).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fr-FR" dirty="0" err="1" smtClean="0">
                <a:solidFill>
                  <a:schemeClr val="bg1"/>
                </a:solidFill>
                <a:latin typeface="Bookman Old Style" pitchFamily="18" charset="0"/>
              </a:rPr>
              <a:t>Imagery</a:t>
            </a:r>
            <a:r>
              <a:rPr lang="fr-FR" dirty="0" smtClean="0">
                <a:solidFill>
                  <a:schemeClr val="bg1"/>
                </a:solidFill>
                <a:latin typeface="Bookman Old Style" pitchFamily="18" charset="0"/>
              </a:rPr>
              <a:t> Intelligence (IMINT).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Evaluating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Team leader’s responsibility to determine what constitutes an acceptable level of project risk. If level of risk is too high then the </a:t>
            </a:r>
            <a:r>
              <a:rPr lang="en-US" sz="2000" dirty="0" err="1" smtClean="0">
                <a:solidFill>
                  <a:schemeClr val="bg1"/>
                </a:solidFill>
                <a:latin typeface="Bookman Old Style" pitchFamily="18" charset="0"/>
              </a:rPr>
              <a:t>RoE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should be reassessed or the test should not be carried out. </a:t>
            </a:r>
          </a:p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endParaRPr lang="en-US" sz="20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Bookman Old Style" pitchFamily="18" charset="0"/>
              </a:rPr>
              <a:t>RISK acronym – COLE: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Contractual Risks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Unable to complete </a:t>
            </a:r>
            <a:r>
              <a:rPr lang="en-US" sz="1600" dirty="0" err="1" smtClean="0">
                <a:solidFill>
                  <a:schemeClr val="bg1"/>
                </a:solidFill>
                <a:latin typeface="Bookman Old Style" pitchFamily="18" charset="0"/>
              </a:rPr>
              <a:t>assingment</a:t>
            </a:r>
            <a:endParaRPr lang="en-US" sz="16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Operational Risks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Inexperienced team members, technical communication failure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Legal Risks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Getting arrested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Environmental Risks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Presence of machinery or high voltage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Climbing and falling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Guard dogs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Extremes of heat or cold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</a:rPr>
              <a:t>Confronting armed security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The Test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Strategic: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High-level view of the project that details the goals, assets, team members, potential COLE risks, and necessary equipment.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Tactical: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List of milestones and the order of completion.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Operational: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Requirements to complete each milestone and how its completion will affect the whole engagement.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Legal Issues and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Includes but not limited to: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RoE</a:t>
            </a: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Test plan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Signed contracts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Copies of ‘get out of jail free’ cards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Scan of official ID of operating team members (passport, driving license)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Bookman Old Style" pitchFamily="18" charset="0"/>
              </a:rPr>
              <a:t>Techniques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Practical physical security testing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Site exploration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Tactical approaches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Tailgating to Gain Entry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Clothes 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Maketh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 the Man</a:t>
            </a:r>
          </a:p>
          <a:p>
            <a:pPr lvl="1"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Visiting a Nonexistent Employee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Badge security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Security mechanisms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Physical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Pentesting</a:t>
            </a:r>
            <a:endParaRPr lang="en-US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Countermeasure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Mitigation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Remediation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000" y="4114801"/>
            <a:ext cx="1447800" cy="152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SUMMARY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The 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importance of physical penetration testing, and why it must not be overseen,</a:t>
            </a: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Howto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 prepare for a physical pentesting,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Techniques used for physical pentesting,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Countermeasures, Mitigation, and Remediation for 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physical </a:t>
            </a: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pentesting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[-] </a:t>
            </a:r>
            <a:r>
              <a:rPr lang="en-US" sz="2000" dirty="0" smtClean="0">
                <a:solidFill>
                  <a:schemeClr val="bg1"/>
                </a:solidFill>
              </a:rPr>
              <a:t>Lock picking info., http://www.lockwiki.com/index.php/Main_Page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[-] Lock picking tools, http://toool.us/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[-] Learn Lock Picking, http://www.learnlockpicking.com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[-] Video on Lock picking, http://video.google.com/videoplay?docid=-8536478434720082857&amp;ei=8sKpSrG0J5jqqwK4tsytAw&amp;q=lock+picking+physical+security&amp;hl=en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[-] </a:t>
            </a:r>
            <a:r>
              <a:rPr lang="en-US" sz="2000" dirty="0" smtClean="0">
                <a:solidFill>
                  <a:schemeClr val="bg1"/>
                </a:solidFill>
              </a:rPr>
              <a:t>Journal of Physical Security (JPS), http://jps.anl.gov/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[-] Hardware Tools for Physical Pentesting, http://www.darkreading.com/vulnerability-management/167901026/security/vulnerabilities/231600749/tech-insight-three-hardware-tools-for-physical-penetration-testing.html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12192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All materials is licensed under a Creative Commons “Share Alike” license.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400">
                <a:solidFill>
                  <a:schemeClr val="bg1"/>
                </a:solidFill>
                <a:latin typeface="Calibri" charset="0"/>
                <a:ea typeface="宋体" charset="0"/>
                <a:cs typeface="宋体" charset="0"/>
              </a:rPr>
              <a:t>http://creativecommons.org/licenses/by-sa/3.0/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endParaRPr lang="en-US" dirty="0">
              <a:solidFill>
                <a:schemeClr val="bg1"/>
              </a:solidFill>
              <a:latin typeface="Calibri" charset="0"/>
              <a:ea typeface="ＭＳ Ｐゴシック" pitchFamily="80" charset="0"/>
              <a:cs typeface="ＭＳ Ｐゴシック" pitchFamily="80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72DF-3A8E-450B-81DD-4572783072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#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whoami</a:t>
            </a:r>
            <a:endParaRPr lang="en-US" sz="4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Ali </a:t>
            </a:r>
            <a:r>
              <a:rPr lang="en-US" sz="2800" dirty="0" smtClean="0">
                <a:solidFill>
                  <a:schemeClr val="bg1"/>
                </a:solidFill>
              </a:rPr>
              <a:t>Al-</a:t>
            </a:r>
            <a:r>
              <a:rPr lang="en-US" sz="2800" dirty="0" err="1" smtClean="0">
                <a:solidFill>
                  <a:schemeClr val="bg1"/>
                </a:solidFill>
              </a:rPr>
              <a:t>Shemery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Ph.D., </a:t>
            </a:r>
            <a:r>
              <a:rPr lang="en-US" sz="2800" dirty="0" err="1" smtClean="0">
                <a:solidFill>
                  <a:schemeClr val="bg1"/>
                </a:solidFill>
              </a:rPr>
              <a:t>MS.c</a:t>
            </a:r>
            <a:r>
              <a:rPr lang="en-US" sz="2800" dirty="0" smtClean="0">
                <a:solidFill>
                  <a:schemeClr val="bg1"/>
                </a:solidFill>
              </a:rPr>
              <a:t>., and </a:t>
            </a:r>
            <a:r>
              <a:rPr lang="en-US" sz="2800" dirty="0" err="1" smtClean="0">
                <a:solidFill>
                  <a:schemeClr val="bg1"/>
                </a:solidFill>
              </a:rPr>
              <a:t>BS.c</a:t>
            </a:r>
            <a:r>
              <a:rPr lang="en-US" sz="2800" dirty="0" smtClean="0">
                <a:solidFill>
                  <a:schemeClr val="bg1"/>
                </a:solidFill>
              </a:rPr>
              <a:t>., </a:t>
            </a:r>
            <a:r>
              <a:rPr lang="en-US" sz="2800" dirty="0" smtClean="0">
                <a:solidFill>
                  <a:schemeClr val="bg1"/>
                </a:solidFill>
              </a:rPr>
              <a:t>Jordan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More </a:t>
            </a:r>
            <a:r>
              <a:rPr lang="en-US" sz="2800" dirty="0" smtClean="0">
                <a:solidFill>
                  <a:schemeClr val="bg1"/>
                </a:solidFill>
              </a:rPr>
              <a:t>than 14 years of Technical Background (mainly Linux/Unix and 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Technical Instructor for more than 10 years (</a:t>
            </a: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, and Linux Courses)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bg1"/>
                </a:solidFill>
              </a:rPr>
              <a:t>Hold more than </a:t>
            </a:r>
            <a:r>
              <a:rPr lang="en-US" sz="2800" dirty="0" smtClean="0">
                <a:solidFill>
                  <a:schemeClr val="bg1"/>
                </a:solidFill>
              </a:rPr>
              <a:t>15 well </a:t>
            </a:r>
            <a:r>
              <a:rPr lang="en-US" sz="2800" dirty="0" smtClean="0">
                <a:solidFill>
                  <a:schemeClr val="bg1"/>
                </a:solidFill>
              </a:rPr>
              <a:t>k</a:t>
            </a:r>
            <a:r>
              <a:rPr lang="en-US" sz="2800" dirty="0" smtClean="0">
                <a:solidFill>
                  <a:schemeClr val="bg1"/>
                </a:solidFill>
              </a:rPr>
              <a:t>nown </a:t>
            </a:r>
            <a:r>
              <a:rPr lang="en-US" sz="2800" dirty="0" smtClean="0">
                <a:solidFill>
                  <a:schemeClr val="bg1"/>
                </a:solidFill>
              </a:rPr>
              <a:t>Technical </a:t>
            </a:r>
            <a:r>
              <a:rPr lang="en-US" sz="2800" dirty="0" smtClean="0">
                <a:solidFill>
                  <a:schemeClr val="bg1"/>
                </a:solidFill>
              </a:rPr>
              <a:t>Certificates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err="1" smtClean="0">
                <a:solidFill>
                  <a:schemeClr val="bg1"/>
                </a:solidFill>
              </a:rPr>
              <a:t>Infosec</a:t>
            </a:r>
            <a:r>
              <a:rPr lang="en-US" sz="2800" dirty="0" smtClean="0">
                <a:solidFill>
                  <a:schemeClr val="bg1"/>
                </a:solidFill>
              </a:rPr>
              <a:t> &amp; Linux are my main Interests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315200" cy="2457451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Bookman Old Style" pitchFamily="18" charset="0"/>
              </a:rPr>
              <a:t>Physical Pentesting</a:t>
            </a:r>
            <a:endParaRPr lang="en-US" sz="48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7010400" cy="19812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800" b="1" i="1" dirty="0" smtClean="0">
                <a:solidFill>
                  <a:schemeClr val="bg1"/>
                </a:solidFill>
              </a:rPr>
              <a:t>What good is your firewall or IDS/IPS if I can grab your box?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7338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Outline – Physical Pentesting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Intro.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Process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Techniques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 Physical Penetration Test identifies the security weaknesses and strengths of the client's physical security. 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goal of the test is to demonstrate the existence or absence of deficiencies in operating procedures concerning physical security.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Continue…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buClr>
                <a:srgbClr val="FF0000"/>
              </a:buClr>
              <a:buNone/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Did You Know?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Physical Security is often overlooked in an organization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Physical Security breaches can have the same impact as computer breaches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Physical Security Attack &amp; Penetration Tests should be conducted on high value facilities and locations annually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Physical Security Attack &amp; Penetration Tests should be conducted by qualified personnel with years of experience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The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Building an Operating Team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Project Planning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Rules of Engagement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Conducting Preliminary Research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Evaluating Risk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Test Plan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Legal Issues and Documentation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Building an Operating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Operator – all are operators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Team Leader – onsite/HQ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Coordinator or Planner – offsite/HQ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Social Engineer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Computer Intrusion Specialist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Physical Security Specialist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Surveillance Specialist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endParaRPr lang="en-US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</a:pP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1524000"/>
            <a:ext cx="804672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947</Words>
  <Application>Microsoft Office PowerPoint</Application>
  <PresentationFormat>On-screen Show (4:3)</PresentationFormat>
  <Paragraphs>148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Hacking Techniques &amp; Intrusion Detection</vt:lpstr>
      <vt:lpstr>All materials is licensed under a Creative Commons “Share Alike” license.</vt:lpstr>
      <vt:lpstr># whoami</vt:lpstr>
      <vt:lpstr>Physical Pentesting</vt:lpstr>
      <vt:lpstr>Outline – Physical Pentesting</vt:lpstr>
      <vt:lpstr>Overview</vt:lpstr>
      <vt:lpstr>Continue…</vt:lpstr>
      <vt:lpstr>The Process</vt:lpstr>
      <vt:lpstr>Building an Operating Team</vt:lpstr>
      <vt:lpstr>Project Planning</vt:lpstr>
      <vt:lpstr>Rules of Engagement</vt:lpstr>
      <vt:lpstr>Conducting Preliminary Research</vt:lpstr>
      <vt:lpstr>Evaluating Risk</vt:lpstr>
      <vt:lpstr>The Test Plan</vt:lpstr>
      <vt:lpstr>Legal Issues and Documentation</vt:lpstr>
      <vt:lpstr>Techniques</vt:lpstr>
      <vt:lpstr>Physical Pentesting</vt:lpstr>
      <vt:lpstr>SUMMARY</vt:lpstr>
      <vt:lpstr>References</vt:lpstr>
    </vt:vector>
  </TitlesOfParts>
  <Company>EJADA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Techniques and Intrusion Detection</dc:title>
  <dc:subject>Physical Pentesting</dc:subject>
  <dc:creator>Dr. Ali Al-Shemery</dc:creator>
  <cp:lastModifiedBy>user1</cp:lastModifiedBy>
  <cp:revision>52</cp:revision>
  <dcterms:created xsi:type="dcterms:W3CDTF">2012-10-03T10:46:07Z</dcterms:created>
  <dcterms:modified xsi:type="dcterms:W3CDTF">2013-01-29T23:56:53Z</dcterms:modified>
</cp:coreProperties>
</file>