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314" r:id="rId2"/>
    <p:sldId id="315" r:id="rId3"/>
    <p:sldId id="316" r:id="rId4"/>
    <p:sldId id="276" r:id="rId5"/>
    <p:sldId id="257" r:id="rId6"/>
    <p:sldId id="258" r:id="rId7"/>
    <p:sldId id="301" r:id="rId8"/>
    <p:sldId id="302" r:id="rId9"/>
    <p:sldId id="303" r:id="rId10"/>
    <p:sldId id="304" r:id="rId11"/>
    <p:sldId id="305" r:id="rId12"/>
    <p:sldId id="307" r:id="rId13"/>
    <p:sldId id="308" r:id="rId14"/>
    <p:sldId id="309" r:id="rId15"/>
    <p:sldId id="310" r:id="rId16"/>
    <p:sldId id="311" r:id="rId17"/>
    <p:sldId id="312" r:id="rId18"/>
    <p:sldId id="259" r:id="rId19"/>
    <p:sldId id="260" r:id="rId20"/>
    <p:sldId id="313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6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5BAB8-9C2F-4981-806F-E4F4D3EC88D4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CE53B-5859-4562-AD2A-72A35E1AC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19A28-66FC-44D6-AEF3-C1C52B12C1A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FB4438-FF1F-49B5-8136-E8921E8F6799}" type="slidenum">
              <a:rPr lang="en-US"/>
              <a:pPr/>
              <a:t>2</a:t>
            </a:fld>
            <a:endParaRPr lang="en-US"/>
          </a:p>
        </p:txBody>
      </p:sp>
      <p:sp>
        <p:nvSpPr>
          <p:cNvPr id="2344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19A28-66FC-44D6-AEF3-C1C52B12C1A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93BA-A15F-4870-8C27-0F9433FB750B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5918-A30C-44FD-A0EC-15B228E34040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4B2D-F134-4558-B264-D3FD91F3BDA6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3AB3-4CA5-4A91-8049-567C9248CB99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E5DB-CBF1-4578-BD62-A91559EC5B14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4300-DA65-438F-9D32-4FE25FC30607}" type="datetime1">
              <a:rPr lang="en-US" smtClean="0"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6E88-EC47-4064-B758-DC3D2861A9F1}" type="datetime1">
              <a:rPr lang="en-US" smtClean="0"/>
              <a:t>1/29/2013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AE012-982E-410A-8BE1-0763D5B51FB9}" type="datetime1">
              <a:rPr lang="en-US" smtClean="0"/>
              <a:t>1/29/2013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35AD7-7AE8-44AD-8572-2E69EEC34587}" type="datetime1">
              <a:rPr lang="en-US" smtClean="0"/>
              <a:t>1/29/2013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D709-DB31-442D-A790-400651E63B8F}" type="datetime1">
              <a:rPr lang="en-US" smtClean="0"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AA9F-6625-4968-ADDF-0CE70FAF9A58}" type="datetime1">
              <a:rPr lang="en-US" smtClean="0"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CC476-50B2-4039-B648-9A6220B2FD48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Hacking Techniques &amp; Intrusion Detection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>
            <a:normAutofit fontScale="92500" lnSpcReduction="10000"/>
          </a:bodyPr>
          <a:lstStyle/>
          <a:p>
            <a:endParaRPr lang="en-US" sz="2600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Ali </a:t>
            </a:r>
            <a:r>
              <a:rPr lang="en-US" dirty="0" smtClean="0">
                <a:solidFill>
                  <a:schemeClr val="bg1"/>
                </a:solidFill>
              </a:rPr>
              <a:t>Al-</a:t>
            </a:r>
            <a:r>
              <a:rPr lang="en-US" dirty="0" err="1" smtClean="0">
                <a:solidFill>
                  <a:schemeClr val="bg1"/>
                </a:solidFill>
              </a:rPr>
              <a:t>Shemery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arabnix</a:t>
            </a:r>
            <a:r>
              <a:rPr lang="en-US" dirty="0" smtClean="0">
                <a:solidFill>
                  <a:schemeClr val="bg1"/>
                </a:solidFill>
              </a:rPr>
              <a:t> [at] </a:t>
            </a:r>
            <a:r>
              <a:rPr lang="en-US" dirty="0" err="1" smtClean="0">
                <a:solidFill>
                  <a:schemeClr val="bg1"/>
                </a:solidFill>
              </a:rPr>
              <a:t>gmail</a:t>
            </a:r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Additional Support Based on Hourly Rate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Anything that is not explicitly covered within the scope of the engagement should be handled very carefully. </a:t>
            </a:r>
          </a:p>
          <a:p>
            <a:pPr>
              <a:buClr>
                <a:srgbClr val="FF0000"/>
              </a:buClr>
            </a:pP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These tasks can easily eat the profits of your engagement and create confusion and anger with the customer.</a:t>
            </a:r>
          </a:p>
          <a:p>
            <a:pPr>
              <a:buClr>
                <a:srgbClr val="FF0000"/>
              </a:buClr>
            </a:pP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Additional requests has to be documented in the form of a Statement of Work that clearly identifies the work to be done. </a:t>
            </a:r>
          </a:p>
          <a:p>
            <a:pPr>
              <a:buClr>
                <a:srgbClr val="FF0000"/>
              </a:buClr>
            </a:pP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Clearly state in the contract that additional work will be done for a flat fee per hour and explicitly state that additional work cannot be completed until a new SOW is signed.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Questionnaires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Communication starts with the customer by a set of questions that you will need answered before you can accurately scope the penetration test engagement. 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These questions are critical to ask and should give you a better understanding of: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what the client is looking to gain out of the penetration test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why the client is looking to have a penetration test performed against their environment, 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and whether or not they want certain types of tests performed during the penetration test.</a:t>
            </a:r>
          </a:p>
          <a:p>
            <a:pPr lvl="0"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0" algn="r">
              <a:buNone/>
            </a:pPr>
            <a:r>
              <a:rPr lang="en-US" i="1" dirty="0" smtClean="0">
                <a:solidFill>
                  <a:srgbClr val="FF0000"/>
                </a:solidFill>
                <a:latin typeface="Bookman Old Style" pitchFamily="18" charset="0"/>
              </a:rPr>
              <a:t>Check the Questionnaires document for examples.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Scope Creep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Often one of the most effective ways that a penetration testing company can cease to exist.</a:t>
            </a:r>
          </a:p>
          <a:p>
            <a:pPr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Couple of things to remember when battling scope creep: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If you have done a great job it is very common for a customer to request additional work.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Do not gouge your existing customers when they ask for additional work.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Specify start and end dates.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Put in contract retesting after final report (ex: 30 days).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Your best source for future work is through your existing customers. </a:t>
            </a:r>
            <a:r>
              <a:rPr lang="en-US" sz="2000" i="1" dirty="0" smtClean="0">
                <a:solidFill>
                  <a:srgbClr val="FF0000"/>
                </a:solidFill>
                <a:latin typeface="Bookman Old Style" pitchFamily="18" charset="0"/>
              </a:rPr>
              <a:t>Treat them well and they will return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.</a:t>
            </a:r>
          </a:p>
          <a:p>
            <a:pPr>
              <a:buClr>
                <a:srgbClr val="FF0000"/>
              </a:buClr>
            </a:pPr>
            <a:endParaRPr lang="en-US" sz="2000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Specify IP Ranges and Domains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You must know what the targets you will be attempting to penetrate are.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Targets obtained from the customer during the initial questionnaire phase.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Targets can be given in the form of specific IP addresses, network ranges, or domain names.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In some instances, the only target the customer gives you is the organization’s name.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Important to define systems that are between the target and the tester like: firewalls and IDS/IPS or networking equipment.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Dealing with Third Parties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Some situations where you will be asked to test a service or an application that is being hosted by a third party. 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Important to remember that you may have permission to test from your customer, but you also need to receive permission from the third party!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Cloud Services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ISP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Web Hosting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Managed Security Service Providers (MSSP)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Countries Where Servers are Hosted</a:t>
            </a:r>
          </a:p>
          <a:p>
            <a:pPr lvl="1" algn="r"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1" algn="r">
              <a:buClr>
                <a:srgbClr val="FF0000"/>
              </a:buClr>
              <a:buNone/>
            </a:pPr>
            <a:r>
              <a:rPr lang="en-US" i="1" dirty="0" smtClean="0">
                <a:solidFill>
                  <a:srgbClr val="FF0000"/>
                </a:solidFill>
                <a:latin typeface="Bookman Old Style" pitchFamily="18" charset="0"/>
              </a:rPr>
              <a:t>Verify the laws yourself, don’t depend on others!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Define Acceptable Social Engineering Pretexts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Social engineering and spear-phishing attacks are currently widely used by many attackers today.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Most of the successful attacks use pretexts like sex, drugs and rock and roll some of these pretexts may not be acceptable in a cooperate environment. 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Obtain written approval for the pretext that will be used in the test.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DoS</a:t>
            </a: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Testing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Stress testing or Denial of Service testing should be discussed before you start your engagement.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Many organizations are uncomfortable with due to the potentially damaging nature of the testing.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If an organization is only worried about the confidentiality or integrity of their data: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stress testing may not be necessary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If the organization is worried about the availability of their services: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stress testing should be conducted in a non-production environment that is identical to their production environment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Payment Terms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Bookman Old Style" pitchFamily="18" charset="0"/>
              </a:rPr>
              <a:t>Net 30</a:t>
            </a:r>
          </a:p>
          <a:p>
            <a:pPr lvl="0">
              <a:buNone/>
            </a:pP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Total amount is due within 30 days of the delivery of the final report. Usually associated with a per month percentage penalty for non-payment.</a:t>
            </a:r>
          </a:p>
          <a:p>
            <a:pPr lvl="0">
              <a:buNone/>
            </a:pPr>
            <a:endParaRPr lang="en-US" sz="22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Bookman Old Style" pitchFamily="18" charset="0"/>
              </a:rPr>
              <a:t>Half Upfront</a:t>
            </a:r>
          </a:p>
          <a:p>
            <a:pPr lvl="0">
              <a:buNone/>
            </a:pP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Require half of the total bill upfront before testing begins. This is very common for longer-term engagements.</a:t>
            </a:r>
          </a:p>
          <a:p>
            <a:pPr lvl="0">
              <a:buNone/>
            </a:pPr>
            <a:endParaRPr lang="en-US" sz="22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Bookman Old Style" pitchFamily="18" charset="0"/>
              </a:rPr>
              <a:t>Recurring</a:t>
            </a:r>
          </a:p>
          <a:p>
            <a:pPr lvl="0">
              <a:buNone/>
            </a:pP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May have a recurring payment schedule. This is more of a long-term engagement.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Every penetration test should be goal oriented.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The test is to identify specific vulnerabilities that lead to a compromise of the business or mission objectives of the customer (not finding un-patched systems).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Primary – not compliance driven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Secondary – can be compliance driven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Secondary goals mean something for compliance and IT. Primary goals get the attention of the C-O’s. 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Business Analysis  - depends on maturity of the customer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Establish Lines of Communication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One of the most important aspects of any penetration test is communication with the customer. </a:t>
            </a:r>
          </a:p>
          <a:p>
            <a:pPr>
              <a:buClr>
                <a:srgbClr val="FF0000"/>
              </a:buClr>
            </a:pP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How often you interact with the customer, and the manner in which you approach them, can make a huge difference in their feeling of satisfaction.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ln/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All materials is licensed under a Creative Commons “Share Alike” license.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85800" y="13716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400">
                <a:solidFill>
                  <a:schemeClr val="bg1"/>
                </a:solidFill>
                <a:latin typeface="Calibri" charset="0"/>
                <a:ea typeface="宋体" charset="0"/>
                <a:cs typeface="宋体" charset="0"/>
              </a:rPr>
              <a:t>http://creativecommons.org/licenses/by-sa/3.0/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endParaRPr lang="en-US" dirty="0">
              <a:solidFill>
                <a:schemeClr val="bg1"/>
              </a:solidFill>
              <a:latin typeface="Calibri" charset="0"/>
              <a:ea typeface="ＭＳ Ｐゴシック" pitchFamily="80" charset="0"/>
              <a:cs typeface="ＭＳ Ｐゴシック" pitchFamily="80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049463"/>
            <a:ext cx="6324600" cy="473233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72DF-3A8E-450B-81DD-4572783072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Emergency Contact Information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Clr>
                <a:srgbClr val="FF0000"/>
              </a:buClr>
            </a:pPr>
            <a:r>
              <a:rPr lang="en-US" sz="3100" dirty="0" smtClean="0">
                <a:solidFill>
                  <a:schemeClr val="bg1"/>
                </a:solidFill>
                <a:latin typeface="Bookman Old Style" pitchFamily="18" charset="0"/>
              </a:rPr>
              <a:t>Being able to get in touch with the customer or target organization in an emergency is vital.</a:t>
            </a:r>
          </a:p>
          <a:p>
            <a:pPr>
              <a:buClr>
                <a:srgbClr val="FF0000"/>
              </a:buClr>
            </a:pPr>
            <a:r>
              <a:rPr lang="en-US" sz="3100" dirty="0" smtClean="0">
                <a:solidFill>
                  <a:schemeClr val="bg1"/>
                </a:solidFill>
                <a:latin typeface="Bookman Old Style" pitchFamily="18" charset="0"/>
              </a:rPr>
              <a:t>Create an emergency contact list.</a:t>
            </a:r>
          </a:p>
          <a:p>
            <a:pPr>
              <a:buClr>
                <a:srgbClr val="FF0000"/>
              </a:buClr>
            </a:pPr>
            <a:r>
              <a:rPr lang="en-US" sz="3100" dirty="0" smtClean="0">
                <a:solidFill>
                  <a:schemeClr val="bg1"/>
                </a:solidFill>
                <a:latin typeface="Bookman Old Style" pitchFamily="18" charset="0"/>
              </a:rPr>
              <a:t>Not only do you need contact information from the customer, but they may need to contact you.</a:t>
            </a:r>
          </a:p>
          <a:p>
            <a:pPr>
              <a:buClr>
                <a:srgbClr val="FF0000"/>
              </a:buClr>
            </a:pPr>
            <a:r>
              <a:rPr lang="en-US" sz="3100" dirty="0" smtClean="0">
                <a:solidFill>
                  <a:schemeClr val="bg1"/>
                </a:solidFill>
                <a:latin typeface="Bookman Old Style" pitchFamily="18" charset="0"/>
              </a:rPr>
              <a:t>The list should preferably include the following people: </a:t>
            </a:r>
          </a:p>
          <a:p>
            <a:pPr lvl="1">
              <a:buClr>
                <a:srgbClr val="FF0000"/>
              </a:buClr>
            </a:pPr>
            <a:r>
              <a:rPr lang="en-US" sz="2900" dirty="0" smtClean="0">
                <a:solidFill>
                  <a:schemeClr val="bg1"/>
                </a:solidFill>
                <a:latin typeface="Bookman Old Style" pitchFamily="18" charset="0"/>
              </a:rPr>
              <a:t>All penetration testers</a:t>
            </a:r>
          </a:p>
          <a:p>
            <a:pPr lvl="1">
              <a:buClr>
                <a:srgbClr val="FF0000"/>
              </a:buClr>
            </a:pPr>
            <a:r>
              <a:rPr lang="en-US" sz="2900" dirty="0" smtClean="0">
                <a:solidFill>
                  <a:schemeClr val="bg1"/>
                </a:solidFill>
                <a:latin typeface="Bookman Old Style" pitchFamily="18" charset="0"/>
              </a:rPr>
              <a:t>The manager of the test group </a:t>
            </a:r>
          </a:p>
          <a:p>
            <a:pPr lvl="1">
              <a:buClr>
                <a:srgbClr val="FF0000"/>
              </a:buClr>
            </a:pPr>
            <a:r>
              <a:rPr lang="en-US" sz="2900" dirty="0" smtClean="0">
                <a:solidFill>
                  <a:schemeClr val="bg1"/>
                </a:solidFill>
                <a:latin typeface="Bookman Old Style" pitchFamily="18" charset="0"/>
              </a:rPr>
              <a:t>Two technical contacts at each target organization </a:t>
            </a:r>
          </a:p>
          <a:p>
            <a:pPr lvl="1">
              <a:buClr>
                <a:srgbClr val="FF0000"/>
              </a:buClr>
            </a:pPr>
            <a:r>
              <a:rPr lang="en-US" sz="2900" dirty="0" smtClean="0">
                <a:solidFill>
                  <a:schemeClr val="bg1"/>
                </a:solidFill>
                <a:latin typeface="Bookman Old Style" pitchFamily="18" charset="0"/>
              </a:rPr>
              <a:t>One upper management or business contact at the customer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Rules of Engagement (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RoE</a:t>
            </a: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Scope defines what it is you are supposed to test, the rules of engagement defines </a:t>
            </a:r>
            <a:r>
              <a:rPr lang="en-US" i="1" dirty="0" smtClean="0">
                <a:solidFill>
                  <a:srgbClr val="FF0000"/>
                </a:solidFill>
                <a:latin typeface="Bookman Old Style" pitchFamily="18" charset="0"/>
              </a:rPr>
              <a:t>how testing is to occur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.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Timeline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Locations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Disclosure of Sensitive Information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Evidence Handling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Regular Status Meetings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Time of the Day to Test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Dealing with Shunning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Permission to Test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Legal Considerations</a:t>
            </a:r>
          </a:p>
          <a:p>
            <a:pPr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endParaRPr lang="en-US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Capabilities and Technology in Place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Testing the capabilities of the target organization in regards to the ability to detect and respond to:</a:t>
            </a:r>
          </a:p>
          <a:p>
            <a:pPr lvl="1">
              <a:buClr>
                <a:srgbClr val="FF0000"/>
              </a:buClr>
            </a:pP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Information gathering, foot printing, scanning and vulnerability analysis, infiltration (attacks), etc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Important Note:</a:t>
            </a:r>
          </a:p>
          <a:p>
            <a:pPr>
              <a:buClr>
                <a:srgbClr val="FF0000"/>
              </a:buClr>
              <a:buNone/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	when tracking this information be sure to collect time information.</a:t>
            </a:r>
            <a:endParaRPr lang="en-US" sz="240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whoami</a:t>
            </a:r>
            <a:endParaRPr lang="en-US" sz="40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Ali </a:t>
            </a:r>
            <a:r>
              <a:rPr lang="en-US" sz="2800" dirty="0" smtClean="0">
                <a:solidFill>
                  <a:schemeClr val="bg1"/>
                </a:solidFill>
              </a:rPr>
              <a:t>Al-</a:t>
            </a:r>
            <a:r>
              <a:rPr lang="en-US" sz="2800" dirty="0" err="1" smtClean="0">
                <a:solidFill>
                  <a:schemeClr val="bg1"/>
                </a:solidFill>
              </a:rPr>
              <a:t>Shemery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Ph.D., </a:t>
            </a:r>
            <a:r>
              <a:rPr lang="en-US" sz="2800" dirty="0" err="1" smtClean="0">
                <a:solidFill>
                  <a:schemeClr val="bg1"/>
                </a:solidFill>
              </a:rPr>
              <a:t>MS.c</a:t>
            </a:r>
            <a:r>
              <a:rPr lang="en-US" sz="2800" dirty="0" smtClean="0">
                <a:solidFill>
                  <a:schemeClr val="bg1"/>
                </a:solidFill>
              </a:rPr>
              <a:t>., and </a:t>
            </a:r>
            <a:r>
              <a:rPr lang="en-US" sz="2800" dirty="0" err="1" smtClean="0">
                <a:solidFill>
                  <a:schemeClr val="bg1"/>
                </a:solidFill>
              </a:rPr>
              <a:t>BS.c</a:t>
            </a:r>
            <a:r>
              <a:rPr lang="en-US" sz="2800" dirty="0" smtClean="0">
                <a:solidFill>
                  <a:schemeClr val="bg1"/>
                </a:solidFill>
              </a:rPr>
              <a:t>., </a:t>
            </a:r>
            <a:r>
              <a:rPr lang="en-US" sz="2800" dirty="0" smtClean="0">
                <a:solidFill>
                  <a:schemeClr val="bg1"/>
                </a:solidFill>
              </a:rPr>
              <a:t>Jordan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More </a:t>
            </a:r>
            <a:r>
              <a:rPr lang="en-US" sz="2800" dirty="0" smtClean="0">
                <a:solidFill>
                  <a:schemeClr val="bg1"/>
                </a:solidFill>
              </a:rPr>
              <a:t>than 14 years of Technical Background (mainly Linux/Unix and </a:t>
            </a: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Technical Instructor for more than 10 years (</a:t>
            </a: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, and Linux Courses)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Hold more than </a:t>
            </a:r>
            <a:r>
              <a:rPr lang="en-US" sz="2800" dirty="0" smtClean="0">
                <a:solidFill>
                  <a:schemeClr val="bg1"/>
                </a:solidFill>
              </a:rPr>
              <a:t>15 well </a:t>
            </a:r>
            <a:r>
              <a:rPr lang="en-US" sz="2800" dirty="0" smtClean="0">
                <a:solidFill>
                  <a:schemeClr val="bg1"/>
                </a:solidFill>
              </a:rPr>
              <a:t>k</a:t>
            </a:r>
            <a:r>
              <a:rPr lang="en-US" sz="2800" dirty="0" smtClean="0">
                <a:solidFill>
                  <a:schemeClr val="bg1"/>
                </a:solidFill>
              </a:rPr>
              <a:t>nown </a:t>
            </a:r>
            <a:r>
              <a:rPr lang="en-US" sz="2800" dirty="0" smtClean="0">
                <a:solidFill>
                  <a:schemeClr val="bg1"/>
                </a:solidFill>
              </a:rPr>
              <a:t>Technical </a:t>
            </a:r>
            <a:r>
              <a:rPr lang="en-US" sz="2800" dirty="0" smtClean="0">
                <a:solidFill>
                  <a:schemeClr val="bg1"/>
                </a:solidFill>
              </a:rPr>
              <a:t>Certificates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 &amp; Linux are my main Interests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Pre-Engagement, and Reconnaissance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Outline – Pre-Engagement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Pre-Engagement Process: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Scoping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Goals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Communication Lines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Rules of Engagement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Capabilities and Technology in Place</a:t>
            </a:r>
          </a:p>
          <a:p>
            <a:pPr lvl="0">
              <a:buClr>
                <a:srgbClr val="FF0000"/>
              </a:buClr>
            </a:pPr>
            <a:endParaRPr lang="en-US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Scoping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Scoping is arguably one of the more important and often overlooked components of a penetration test.</a:t>
            </a:r>
          </a:p>
          <a:p>
            <a:pPr lvl="0">
              <a:buClr>
                <a:srgbClr val="FF0000"/>
              </a:buClr>
              <a:buNone/>
            </a:pP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0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Scoping is specifically tied to what you are going to test. This is very different from covering how you are going to test.</a:t>
            </a:r>
          </a:p>
          <a:p>
            <a:pPr lvl="0">
              <a:buClr>
                <a:srgbClr val="FF0000"/>
              </a:buClr>
            </a:pPr>
            <a:endParaRPr lang="en-US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0"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A penetration test is not an activity to see if the tester can "</a:t>
            </a:r>
            <a:r>
              <a:rPr lang="en-US" sz="2400" i="1" dirty="0" smtClean="0">
                <a:solidFill>
                  <a:schemeClr val="bg1"/>
                </a:solidFill>
                <a:latin typeface="Bookman Old Style" pitchFamily="18" charset="0"/>
              </a:rPr>
              <a:t>hack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" you. It should be about 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identifying the business risk associated with an attack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Howto</a:t>
            </a: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Scope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Figure out exactly how you as a tester are going to spend your time.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Some engagements will have a wide canvas of IP addresses to test and choose from to try and access a network as part of a test.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Highly focused tests will spend weeks (if not months) on one specific application.</a:t>
            </a:r>
          </a:p>
          <a:p>
            <a:pPr>
              <a:buClr>
                <a:srgbClr val="FF0000"/>
              </a:buClr>
              <a:buNone/>
            </a:pPr>
            <a:endParaRPr lang="en-US" sz="2400" i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r">
              <a:buClr>
                <a:srgbClr val="FF0000"/>
              </a:buClr>
              <a:buNone/>
            </a:pP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The key is knowing the difference!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Metrics for Time Estimation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Much of this will be based upon your experience in the area you are going to test.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Try to estimate consultant overhead.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Meeting Creep, Site problems, etc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Provide additional service if no overhead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Specify clearly the starting and ending date and the hours required to work.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Scoping Meeting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The goal of the scoping meeting is to discuss what it is you are to test. It is not to about </a:t>
            </a:r>
            <a:r>
              <a:rPr lang="en-US" sz="2200" dirty="0" err="1" smtClean="0">
                <a:solidFill>
                  <a:schemeClr val="bg1"/>
                </a:solidFill>
                <a:latin typeface="Bookman Old Style" pitchFamily="18" charset="0"/>
              </a:rPr>
              <a:t>RoE</a:t>
            </a: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 or Costs.</a:t>
            </a:r>
          </a:p>
          <a:p>
            <a:pPr>
              <a:buClr>
                <a:srgbClr val="FF0000"/>
              </a:buClr>
            </a:pP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In many cases the scoping meeting will happen after the contract has been signed. </a:t>
            </a:r>
          </a:p>
          <a:p>
            <a:pPr>
              <a:buClr>
                <a:srgbClr val="FF0000"/>
              </a:buClr>
            </a:pP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There are some blissful scenarios where you can cover many of the topics relating to scope before a contract is signed. For those situations an NDA must be signed before any in-depth scoping discussions occur.</a:t>
            </a:r>
          </a:p>
          <a:p>
            <a:pPr>
              <a:buClr>
                <a:srgbClr val="FF0000"/>
              </a:buClr>
            </a:pP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Need to ask them explicitly what IP ranges are in scope for the engagement.</a:t>
            </a:r>
          </a:p>
          <a:p>
            <a:pPr>
              <a:buClr>
                <a:srgbClr val="FF0000"/>
              </a:buClr>
            </a:pPr>
            <a:r>
              <a:rPr lang="en-US" sz="2200" dirty="0" smtClean="0">
                <a:solidFill>
                  <a:schemeClr val="bg1"/>
                </a:solidFill>
                <a:latin typeface="Bookman Old Style" pitchFamily="18" charset="0"/>
              </a:rPr>
              <a:t>Need to identify which countries the target environment operates in.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>
          <a:solidFill>
            <a:srgbClr val="C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1609</TotalTime>
  <Words>1406</Words>
  <Application>Microsoft Office PowerPoint</Application>
  <PresentationFormat>On-screen Show (4:3)</PresentationFormat>
  <Paragraphs>164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Hacking Techniques &amp; Intrusion Detection</vt:lpstr>
      <vt:lpstr>All materials is licensed under a Creative Commons “Share Alike” license.</vt:lpstr>
      <vt:lpstr># whoami</vt:lpstr>
      <vt:lpstr>Pre-Engagement, and Reconnaissance</vt:lpstr>
      <vt:lpstr>Outline – Pre-Engagement</vt:lpstr>
      <vt:lpstr>Scoping</vt:lpstr>
      <vt:lpstr>Howto Scope</vt:lpstr>
      <vt:lpstr> Metrics for Time Estimation</vt:lpstr>
      <vt:lpstr> Scoping Meeting</vt:lpstr>
      <vt:lpstr> Additional Support Based on Hourly Rate</vt:lpstr>
      <vt:lpstr>Questionnaires</vt:lpstr>
      <vt:lpstr> Scope Creep</vt:lpstr>
      <vt:lpstr>Specify IP Ranges and Domains</vt:lpstr>
      <vt:lpstr> Dealing with Third Parties</vt:lpstr>
      <vt:lpstr> Define Acceptable Social Engineering Pretexts</vt:lpstr>
      <vt:lpstr> DoS Testing</vt:lpstr>
      <vt:lpstr> Payment Terms</vt:lpstr>
      <vt:lpstr>Goals</vt:lpstr>
      <vt:lpstr> Establish Lines of Communication</vt:lpstr>
      <vt:lpstr> Emergency Contact Information</vt:lpstr>
      <vt:lpstr> Rules of Engagement (RoE)</vt:lpstr>
      <vt:lpstr> Capabilities and Technology in Place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Hacking Techniques &amp; Intrusion Detection</dc:title>
  <dc:subject>Pre-Engagement, and Reconnaissance</dc:subject>
  <dc:creator>Dr. Ali Al-Shemery</dc:creator>
  <cp:lastModifiedBy>user1</cp:lastModifiedBy>
  <cp:revision>174</cp:revision>
  <dcterms:created xsi:type="dcterms:W3CDTF">2006-08-16T00:00:00Z</dcterms:created>
  <dcterms:modified xsi:type="dcterms:W3CDTF">2013-01-30T00:03:06Z</dcterms:modified>
</cp:coreProperties>
</file>