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308" r:id="rId2"/>
    <p:sldId id="309" r:id="rId3"/>
    <p:sldId id="310" r:id="rId4"/>
    <p:sldId id="257" r:id="rId5"/>
    <p:sldId id="258" r:id="rId6"/>
    <p:sldId id="259" r:id="rId7"/>
    <p:sldId id="261" r:id="rId8"/>
    <p:sldId id="262" r:id="rId9"/>
    <p:sldId id="276" r:id="rId10"/>
    <p:sldId id="263" r:id="rId11"/>
    <p:sldId id="277" r:id="rId12"/>
    <p:sldId id="286" r:id="rId13"/>
    <p:sldId id="278" r:id="rId14"/>
    <p:sldId id="279" r:id="rId15"/>
    <p:sldId id="280" r:id="rId16"/>
    <p:sldId id="281" r:id="rId17"/>
    <p:sldId id="264" r:id="rId18"/>
    <p:sldId id="282" r:id="rId19"/>
    <p:sldId id="287" r:id="rId20"/>
    <p:sldId id="288" r:id="rId21"/>
    <p:sldId id="289" r:id="rId22"/>
    <p:sldId id="283" r:id="rId23"/>
    <p:sldId id="290" r:id="rId24"/>
    <p:sldId id="291" r:id="rId25"/>
    <p:sldId id="292" r:id="rId26"/>
    <p:sldId id="294" r:id="rId27"/>
    <p:sldId id="295" r:id="rId28"/>
    <p:sldId id="297" r:id="rId29"/>
    <p:sldId id="296" r:id="rId30"/>
    <p:sldId id="293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284" r:id="rId42"/>
    <p:sldId id="285" r:id="rId43"/>
    <p:sldId id="265" r:id="rId44"/>
    <p:sldId id="266" r:id="rId45"/>
    <p:sldId id="272" r:id="rId46"/>
    <p:sldId id="27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E2932-A917-4230-A1F4-F431662D337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5A975-8AE4-4938-A10D-0598ACFBA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9A28-66FC-44D6-AEF3-C1C52B12C1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FB4438-FF1F-49B5-8136-E8921E8F6799}" type="slidenum">
              <a:rPr lang="en-US"/>
              <a:pPr/>
              <a:t>2</a:t>
            </a:fld>
            <a:endParaRPr lang="en-US"/>
          </a:p>
        </p:txBody>
      </p:sp>
      <p:sp>
        <p:nvSpPr>
          <p:cNvPr id="234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9A28-66FC-44D6-AEF3-C1C52B12C1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E026-C5C2-4B12-8103-F8FEBC5149D9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C935-E0DB-453A-BC05-99DA55C68A5E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089-F842-4D2F-A48E-0779AC3FAA2F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74FA-F236-48CB-8738-1120F6B41109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04CA-92BD-49EC-8203-9F578EA9AF48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EEF6-8DBE-4061-BD08-5CEFD03F9A6C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1F36-7045-49C3-9879-4F43CF70DBCA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484-33CD-4120-99CC-2944A363F8BC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D2DF-B4EA-4CA3-9088-5D41E6682AF8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C5ED-D55C-4FBD-BA4C-FF9EA4BC1522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091-BFA0-40DF-B70E-31DAB2BEE63F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BF1C-E4C2-421F-8A22-43EBFC1549B2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D50E-B319-4405-AEB4-F9712C69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entest-standard.org/images/0/06/Penetration_Testing_Execution_03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entest-standard.org/images/f/ff/Penetration_Testing_Execution_04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entest-standard.org/images/8/83/Penetration_Testing_Execution_05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entest-standard.org/images/d/dd/Penetration_Testing_Execution_07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entest-standard.org/images/9/97/Penetration_Testing_Execution_166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entest-standard.org/images/5/5b/Penetration_Testing_Execution_167.p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entest-standard.org/images/7/71/Penetration_Testing_Execution_168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entest-standard.org/images/f/ff/Penetration_Testing_Execution_09.p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entest-standard.org/images/5/5d/Penetration_Testing_Execution_10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Hacking Techniques &amp; Intrusion Detection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92500" lnSpcReduction="10000"/>
          </a:bodyPr>
          <a:lstStyle/>
          <a:p>
            <a:endParaRPr lang="en-US" sz="2600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Ali </a:t>
            </a:r>
            <a:r>
              <a:rPr lang="en-US" dirty="0" smtClean="0">
                <a:solidFill>
                  <a:schemeClr val="bg1"/>
                </a:solidFill>
              </a:rPr>
              <a:t>Al-</a:t>
            </a:r>
            <a:r>
              <a:rPr lang="en-US" dirty="0" err="1" smtClean="0">
                <a:solidFill>
                  <a:schemeClr val="bg1"/>
                </a:solidFill>
              </a:rPr>
              <a:t>Shemery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arabnix</a:t>
            </a:r>
            <a:r>
              <a:rPr lang="en-US" dirty="0" smtClean="0">
                <a:solidFill>
                  <a:schemeClr val="bg1"/>
                </a:solidFill>
              </a:rPr>
              <a:t> [at] </a:t>
            </a:r>
            <a:r>
              <a:rPr lang="en-US" dirty="0" err="1" smtClean="0">
                <a:solidFill>
                  <a:schemeClr val="bg1"/>
                </a:solidFill>
              </a:rPr>
              <a:t>gmail</a:t>
            </a: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7338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Corporate - Physical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Locations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Public sites can often be located by using search engines such as: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	Google, Yahoo, Bing, Ask.com,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Baidu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Yandex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Guruji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etc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Relationships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Corporate - Logical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Business Partners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Business Clients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Competitors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Product line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Market Vertical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Marketing accounts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Meetings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Significant company dates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Job openings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Charity affiliations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Court records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Political donations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Professional licenses or registries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Job Openings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Bayt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http://bayt.com</a:t>
            </a:r>
          </a:p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Monster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http://www.monster.com </a:t>
            </a:r>
          </a:p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CareerBuilder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http://www.careerbuilder.com</a:t>
            </a:r>
          </a:p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Computerjobs.com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http://www.computerjobs.com</a:t>
            </a:r>
          </a:p>
          <a:p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Indeed, LinkedIn, etc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Corporate – Org. Chart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Position identification</a:t>
            </a: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Transactions</a:t>
            </a: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Affiliates</a:t>
            </a: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Corporate – Electronic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fr-FR" smtClean="0">
                <a:solidFill>
                  <a:schemeClr val="bg1"/>
                </a:solidFill>
                <a:latin typeface="Bookman Old Style" pitchFamily="18" charset="0"/>
              </a:rPr>
              <a:t>Document </a:t>
            </a:r>
            <a:r>
              <a:rPr lang="fr-FR" err="1" smtClean="0">
                <a:solidFill>
                  <a:schemeClr val="bg1"/>
                </a:solidFill>
                <a:latin typeface="Bookman Old Style" pitchFamily="18" charset="0"/>
              </a:rPr>
              <a:t>Metadata</a:t>
            </a:r>
            <a:endParaRPr lang="fr-FR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fr-FR" smtClean="0">
                <a:solidFill>
                  <a:schemeClr val="bg1"/>
                </a:solidFill>
                <a:latin typeface="Bookman Old Style" pitchFamily="18" charset="0"/>
              </a:rPr>
              <a:t>Marketing Communications</a:t>
            </a: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Corporate – Infrastructure Assets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Network blocks </a:t>
            </a: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owned</a:t>
            </a:r>
            <a:endParaRPr lang="fr-FR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Email </a:t>
            </a: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addresses</a:t>
            </a:r>
            <a:endParaRPr lang="fr-FR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External</a:t>
            </a: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 infrastructure profile</a:t>
            </a: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Technologies </a:t>
            </a: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used</a:t>
            </a:r>
            <a:endParaRPr lang="fr-FR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Purchase</a:t>
            </a: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agreements</a:t>
            </a:r>
            <a:endParaRPr lang="fr-FR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Remote</a:t>
            </a: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access</a:t>
            </a:r>
            <a:endParaRPr lang="fr-FR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Application usage</a:t>
            </a: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Defense</a:t>
            </a: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 technologies</a:t>
            </a: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Human</a:t>
            </a: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Bookman Old Style" pitchFamily="18" charset="0"/>
              </a:rPr>
              <a:t>capability</a:t>
            </a:r>
            <a:r>
              <a:rPr lang="fr-FR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Corporate – Financial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Reporting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Market analysis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Trade capital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Value history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Individual - History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Court Records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Political Donations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Professional licenses or registries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Individual - Social Network (</a:t>
            </a:r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SocNet</a:t>
            </a:r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) Profile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Metadata Leakage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Tone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Frequency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Location awareness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Social Media Presence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Location Awareness - Cree.py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Cree.py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is an open source intelligence gathering application.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Can gather from Twitter.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Cree.py can gather any geo-location data from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flickr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twitpic.com, yfrog.com, img.ly, plixi.com, twitrpix.com, foleext.com, shozu.com, pickhur.com,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moby.to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twitsnaps.com and twitgoo.com.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>
                <a:solidFill>
                  <a:schemeClr val="bg1"/>
                </a:solidFill>
              </a:rPr>
              <a:t>All materials is licensed under a Creative Commons “Share Alike” license.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http://creativecommons.org/licenses/by-sa/3.0/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Calibri" charset="0"/>
              <a:ea typeface="ＭＳ Ｐゴシック" pitchFamily="80" charset="0"/>
              <a:cs typeface="ＭＳ Ｐゴシック" pitchFamily="80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49463"/>
            <a:ext cx="6324600" cy="473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72DF-3A8E-450B-81DD-45727830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Cree.py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le:Penetration Testing Execution 03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Cree.py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le:Penetration Testing Execution 04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Individual - Internet Presence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Email Address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Personal Handles/Nicknames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Personal Domain Names registered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Assigned Static IPs/</a:t>
            </a: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Netblocks</a:t>
            </a: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Maltego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Paterva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Maltego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is a data mining and information-gathering tool that maps the information gathered into a format that is easily understood and manipulated.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It saves you time by automating tasks such as email harvesting and mapping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subdomains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Maltego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le:Penetration Testing Execution 05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Maltego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le:Penetration Testing Execution 07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NetGlub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NetGlub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 is an open source data mining and information-gathering tool that presents the information gathered in a format that is easily understood, (Similar to </a:t>
            </a: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Maltego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).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Consists of: Master, Slave, and GUI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NetGlub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le:Penetration Testing Execution 166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NetGlub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le:Penetration Testing Execution 167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NetGlub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File:Penetration Testing Execution 168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b="1" dirty="0" err="1" smtClean="0">
                <a:solidFill>
                  <a:schemeClr val="bg1"/>
                </a:solidFill>
                <a:latin typeface="Bookman Old Style" pitchFamily="18" charset="0"/>
              </a:rPr>
              <a:t>whoami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Ali </a:t>
            </a:r>
            <a:r>
              <a:rPr lang="en-US" sz="2800" dirty="0" smtClean="0">
                <a:solidFill>
                  <a:schemeClr val="bg1"/>
                </a:solidFill>
              </a:rPr>
              <a:t>Al-</a:t>
            </a:r>
            <a:r>
              <a:rPr lang="en-US" sz="2800" dirty="0" err="1" smtClean="0">
                <a:solidFill>
                  <a:schemeClr val="bg1"/>
                </a:solidFill>
              </a:rPr>
              <a:t>Shemery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Ph.D., </a:t>
            </a:r>
            <a:r>
              <a:rPr lang="en-US" sz="2800" dirty="0" err="1" smtClean="0">
                <a:solidFill>
                  <a:schemeClr val="bg1"/>
                </a:solidFill>
              </a:rPr>
              <a:t>MS.c</a:t>
            </a:r>
            <a:r>
              <a:rPr lang="en-US" sz="2800" dirty="0" smtClean="0">
                <a:solidFill>
                  <a:schemeClr val="bg1"/>
                </a:solidFill>
              </a:rPr>
              <a:t>., and </a:t>
            </a:r>
            <a:r>
              <a:rPr lang="en-US" sz="2800" dirty="0" err="1" smtClean="0">
                <a:solidFill>
                  <a:schemeClr val="bg1"/>
                </a:solidFill>
              </a:rPr>
              <a:t>BS.c</a:t>
            </a:r>
            <a:r>
              <a:rPr lang="en-US" sz="2800" dirty="0" smtClean="0">
                <a:solidFill>
                  <a:schemeClr val="bg1"/>
                </a:solidFill>
              </a:rPr>
              <a:t>., </a:t>
            </a:r>
            <a:r>
              <a:rPr lang="en-US" sz="2800" dirty="0" smtClean="0">
                <a:solidFill>
                  <a:schemeClr val="bg1"/>
                </a:solidFill>
              </a:rPr>
              <a:t>Jordan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More </a:t>
            </a:r>
            <a:r>
              <a:rPr lang="en-US" sz="2800" dirty="0" smtClean="0">
                <a:solidFill>
                  <a:schemeClr val="bg1"/>
                </a:solidFill>
              </a:rPr>
              <a:t>than 14 years of Technical Background (mainly Linux/Unix and </a:t>
            </a:r>
            <a:r>
              <a:rPr lang="en-US" sz="2800" dirty="0" err="1" smtClean="0">
                <a:solidFill>
                  <a:schemeClr val="bg1"/>
                </a:solidFill>
              </a:rPr>
              <a:t>Infosec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Technical Instructor for more than 10 years (</a:t>
            </a:r>
            <a:r>
              <a:rPr lang="en-US" sz="2800" dirty="0" err="1" smtClean="0">
                <a:solidFill>
                  <a:schemeClr val="bg1"/>
                </a:solidFill>
              </a:rPr>
              <a:t>Infosec</a:t>
            </a:r>
            <a:r>
              <a:rPr lang="en-US" sz="2800" dirty="0" smtClean="0">
                <a:solidFill>
                  <a:schemeClr val="bg1"/>
                </a:solidFill>
              </a:rPr>
              <a:t>, and Linux Courses)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Hold more than </a:t>
            </a:r>
            <a:r>
              <a:rPr lang="en-US" sz="2800" dirty="0" smtClean="0">
                <a:solidFill>
                  <a:schemeClr val="bg1"/>
                </a:solidFill>
              </a:rPr>
              <a:t>15 well </a:t>
            </a:r>
            <a:r>
              <a:rPr lang="en-US" sz="2800" dirty="0" smtClean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nown </a:t>
            </a:r>
            <a:r>
              <a:rPr lang="en-US" sz="2800" dirty="0" smtClean="0">
                <a:solidFill>
                  <a:schemeClr val="bg1"/>
                </a:solidFill>
              </a:rPr>
              <a:t>Technical </a:t>
            </a:r>
            <a:r>
              <a:rPr lang="en-US" sz="2800" dirty="0" smtClean="0">
                <a:solidFill>
                  <a:schemeClr val="bg1"/>
                </a:solidFill>
              </a:rPr>
              <a:t>Certificates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err="1" smtClean="0">
                <a:solidFill>
                  <a:schemeClr val="bg1"/>
                </a:solidFill>
              </a:rPr>
              <a:t>Infosec</a:t>
            </a:r>
            <a:r>
              <a:rPr lang="en-US" sz="2800" dirty="0" smtClean="0">
                <a:solidFill>
                  <a:schemeClr val="bg1"/>
                </a:solidFill>
              </a:rPr>
              <a:t> &amp; Linux are my main Interests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TheHarvester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TheHarvester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 is a tool, written by Christian </a:t>
            </a: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Martorella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, that can be used to gather e-mail accounts and </a:t>
            </a: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subdomain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 names from different public sources (search engines, </a:t>
            </a: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pgp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 key servers).</a:t>
            </a:r>
          </a:p>
          <a:p>
            <a:pPr>
              <a:buClr>
                <a:srgbClr val="FF0000"/>
              </a:buClr>
            </a:pP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DEMO: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./theHarvester.py -d linuxac.org -l 500 -b </a:t>
            </a: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google</a:t>
            </a: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Social Networks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Check Usernames - Useful for checking the existence of a given username across 160 Social Networks.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http://checkusernames.com/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Social Networks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Newsgroups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Google - http://www.google.com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Yahoo Groups - http://groups.yahoo.com </a:t>
            </a:r>
          </a:p>
          <a:p>
            <a:pPr>
              <a:buClr>
                <a:srgbClr val="FF0000"/>
              </a:buClr>
              <a:buNone/>
            </a:pP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Mail Lists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The Mail Archive - http://www.mail-archive.com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Audio / Video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u="sng" smtClean="0">
                <a:solidFill>
                  <a:schemeClr val="bg1"/>
                </a:solidFill>
                <a:latin typeface="Bookman Old Style" pitchFamily="18" charset="0"/>
              </a:rPr>
              <a:t>Audio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iTunes, http://www.apple.com/itunes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Podcast.com, http://podcast.com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Podcast Directory, http://www.podcastdirectory.com </a:t>
            </a:r>
          </a:p>
          <a:p>
            <a:pPr>
              <a:buClr>
                <a:srgbClr val="FF0000"/>
              </a:buClr>
              <a:buNone/>
            </a:pP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en-US" u="sng" smtClean="0">
                <a:solidFill>
                  <a:schemeClr val="bg1"/>
                </a:solidFill>
                <a:latin typeface="Bookman Old Style" pitchFamily="18" charset="0"/>
              </a:rPr>
              <a:t>Video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YouTube, http://youtube.com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Yahoo Video, http://video.search.yahoo.com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Bing Video, 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  <a:hlinkClick r:id="rId2"/>
              </a:rPr>
              <a:t>http://www.bing.com/</a:t>
            </a: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err="1" smtClean="0">
                <a:solidFill>
                  <a:schemeClr val="bg1"/>
                </a:solidFill>
                <a:latin typeface="Bookman Old Style" pitchFamily="18" charset="0"/>
              </a:rPr>
              <a:t>Vemo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, http://vemo.com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Archived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There are times when we will be unable to access web site information due to the fact that the content may no longer be available from the original source.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Being able to access archived copies of this information allows access to past information.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Perform Google searches using specially targeted search strings: </a:t>
            </a:r>
            <a:r>
              <a:rPr lang="en-US" smtClean="0">
                <a:solidFill>
                  <a:srgbClr val="FF0000"/>
                </a:solidFill>
                <a:latin typeface="Bookman Old Style" pitchFamily="18" charset="0"/>
              </a:rPr>
              <a:t>cache:&lt;site.com&gt;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Use the archived information from the </a:t>
            </a:r>
            <a:r>
              <a:rPr lang="en-US" err="1" smtClean="0">
                <a:solidFill>
                  <a:srgbClr val="FF0000"/>
                </a:solidFill>
                <a:latin typeface="Bookman Old Style" pitchFamily="18" charset="0"/>
              </a:rPr>
              <a:t>Wayback</a:t>
            </a:r>
            <a:r>
              <a:rPr lang="en-US" smtClean="0">
                <a:solidFill>
                  <a:srgbClr val="FF0000"/>
                </a:solidFill>
                <a:latin typeface="Bookman Old Style" pitchFamily="18" charset="0"/>
              </a:rPr>
              <a:t> Machine 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(http://www.archive.org).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Archived Information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le:Penetration Testing Execution 09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Metadata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The goal is to identify data that is relevant to the target corporation.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It may be possible to identify locations, hardware, software and other relevant data from Social Networking posts.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Examples: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ixquick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- http://ixquick.com 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MetaCrawler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- http://metacrawler.com 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Dogpile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 - http://www.dogpile.com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Search.com - http://www.search.com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Jeffery's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Exif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Viewer - http://regex.info/exif.cgi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Metadata leakage - FOCA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FOCA is a tool that reads metadata from a wide range of document and media formats. 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FOCA pulls the relevant usernames, paths, software versions, printer details, and email addresses.</a:t>
            </a:r>
          </a:p>
          <a:p>
            <a:pPr>
              <a:buClr>
                <a:srgbClr val="FF0000"/>
              </a:buClr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DEMO (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WinXP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VM_Box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Metadata leakage - </a:t>
            </a:r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Foundstone</a:t>
            </a:r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SiteDigger</a:t>
            </a:r>
            <a:endParaRPr lang="en-US" b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Foundstone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has a tool, named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SiteDigger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which allows us to search a domain using specially strings from both the Google Hacking Database (GHDB) and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Foundstone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Database (FSDB).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Metadata leakage - </a:t>
            </a:r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Foundstone</a:t>
            </a:r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SiteDigger</a:t>
            </a:r>
            <a:endParaRPr lang="en-US" b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le:Penetration Testing Execution 1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Reconnaissance</a:t>
            </a:r>
            <a:b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(RECON)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/>
          </a:bodyPr>
          <a:lstStyle/>
          <a:p>
            <a:endParaRPr lang="en-US" sz="2600" smtClean="0"/>
          </a:p>
          <a:p>
            <a:r>
              <a:rPr lang="en-US" sz="2800" b="1" i="1" smtClean="0">
                <a:solidFill>
                  <a:schemeClr val="bg1"/>
                </a:solidFill>
              </a:rPr>
              <a:t>With great knowledge, comes successful attacks!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7338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Metadata leakage - </a:t>
            </a:r>
            <a:r>
              <a:rPr lang="en-US" b="1" err="1" smtClean="0">
                <a:solidFill>
                  <a:schemeClr val="bg1"/>
                </a:solidFill>
                <a:latin typeface="Bookman Old Style" pitchFamily="18" charset="0"/>
              </a:rPr>
              <a:t>Metagoofil</a:t>
            </a:r>
            <a:endParaRPr lang="en-US" b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Metagoofil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is a Linux based information gathering tool designed for extracting metadata of public documents (.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pdf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.doc, .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xls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.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ppt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.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odp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, .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ods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) available on the client's websites. </a:t>
            </a:r>
          </a:p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Metagoofil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generates an html results page with the results of the metadata extracted, plus a list of potential usernames that could prove useful for brute force attacks. It also extracts paths and MAC address information from the metadata.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Individual - Physical Location 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Physical Location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Individual - Mobile Footprint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Phone #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Device type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Installed applications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Covert Gathering - Corporate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On-Location Gathering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Physical security inspections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Wireless scanning / RF frequency scanning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Employee behavior training inspection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Accessible/adjacent facilities (shared spaces)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Dumpster diving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Types of equipment in use</a:t>
            </a:r>
          </a:p>
          <a:p>
            <a:pPr>
              <a:buClr>
                <a:srgbClr val="FF0000"/>
              </a:buClr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Offsite Gathering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Data center locations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Network provisioning/provider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Other Gathering Forms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Human Intelligence (HUMINT)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Methodology always involves direct interaction - whether physical, or verbal.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Gathering should be done under an assumed identity (</a:t>
            </a:r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remember </a:t>
            </a:r>
            <a:r>
              <a:rPr lang="en-US" sz="2800" i="1" dirty="0" err="1" smtClean="0">
                <a:solidFill>
                  <a:srgbClr val="FF0000"/>
                </a:solidFill>
                <a:latin typeface="Bookman Old Style" pitchFamily="18" charset="0"/>
              </a:rPr>
              <a:t>pretexting</a:t>
            </a:r>
            <a:r>
              <a:rPr lang="en-US" sz="2800" i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).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Key Employees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Partners/Suppliers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Other Gathering Forms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Signals Intelligence (SIGINT):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Intelligence gathered through the use  of interception or listening technologies.</a:t>
            </a:r>
          </a:p>
          <a:p>
            <a:pPr>
              <a:buClr>
                <a:srgbClr val="FF0000"/>
              </a:buClr>
              <a:buNone/>
            </a:pP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Example:</a:t>
            </a:r>
          </a:p>
          <a:p>
            <a:pPr lvl="1"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Wired/Wireless Sniffer</a:t>
            </a:r>
          </a:p>
          <a:p>
            <a:pPr lvl="1"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TAP devices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Other Gathering Forms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Imagery Intelligence (IMINT):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Intelligence gathered through recorded imagery, i.e. photography.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IMINT can also refer to satellite intelligence, (cross over between IMINT and OSINT if it extends to Google Earth and its equivalents).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Outline - Reconnaissance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Intelligence Gathering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Target Selection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Open Source Intelligence (OSINT)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Covert Gathering</a:t>
            </a:r>
          </a:p>
          <a:p>
            <a:pPr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Footprinting</a:t>
            </a: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Intelligence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What is it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Why do it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What is it not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Open source intelligence (OSINT) is a form of intelligence collection management that involves finding, selecting, and acquiring information from publicly available sources and analyzing it to produce actionable intelligence.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Target Selection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Identification and Naming of Target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Consider any Rules of Engagement limitations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Consider time length for test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Consider end goal of the test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Open Source Intelligence (OSINT)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Simply, it’s locating, and analyzing publically (open) available sources of information. </a:t>
            </a:r>
          </a:p>
          <a:p>
            <a:pPr>
              <a:buClr>
                <a:srgbClr val="FF0000"/>
              </a:buClr>
            </a:pP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Intelligence gathering process has a goal of producing current and relevant information that is valuable to either an </a:t>
            </a:r>
            <a:r>
              <a:rPr lang="en-US" u="sng" smtClean="0">
                <a:solidFill>
                  <a:schemeClr val="bg1"/>
                </a:solidFill>
                <a:latin typeface="Bookman Old Style" pitchFamily="18" charset="0"/>
              </a:rPr>
              <a:t>attacker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 or </a:t>
            </a:r>
            <a:r>
              <a:rPr lang="en-US" u="sng" smtClean="0">
                <a:solidFill>
                  <a:schemeClr val="bg1"/>
                </a:solidFill>
                <a:latin typeface="Bookman Old Style" pitchFamily="18" charset="0"/>
              </a:rPr>
              <a:t>competitor</a:t>
            </a:r>
            <a:r>
              <a:rPr lang="en-US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en-US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en-US" i="1" smtClean="0">
                <a:solidFill>
                  <a:srgbClr val="FF0000"/>
                </a:solidFill>
                <a:latin typeface="Bookman Old Style" pitchFamily="18" charset="0"/>
              </a:rPr>
              <a:t>- OSINT is not only web searching!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Bookman Old Style" pitchFamily="18" charset="0"/>
              </a:rPr>
              <a:t>Open Source Intelligence (OSINT)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Takes three forms: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Passive Information Gathering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Semi-passive Information Gathering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Active Information Gathering</a:t>
            </a:r>
          </a:p>
          <a:p>
            <a:pPr>
              <a:buClr>
                <a:srgbClr val="FF0000"/>
              </a:buClr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Used for: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Corporate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Individuals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D50E-B319-4405-AEB4-F9712C69E4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1210</Words>
  <Application>Microsoft Office PowerPoint</Application>
  <PresentationFormat>On-screen Show (4:3)</PresentationFormat>
  <Paragraphs>261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Hacking Techniques &amp; Intrusion Detection</vt:lpstr>
      <vt:lpstr>All materials is licensed under a Creative Commons “Share Alike” license.</vt:lpstr>
      <vt:lpstr># whoami</vt:lpstr>
      <vt:lpstr>Reconnaissance (RECON)</vt:lpstr>
      <vt:lpstr>Outline - Reconnaissance</vt:lpstr>
      <vt:lpstr>Intelligence Gathering</vt:lpstr>
      <vt:lpstr>Target Selection</vt:lpstr>
      <vt:lpstr>Open Source Intelligence (OSINT)</vt:lpstr>
      <vt:lpstr>Open Source Intelligence (OSINT)</vt:lpstr>
      <vt:lpstr>Corporate - Physical</vt:lpstr>
      <vt:lpstr>Corporate - Logical</vt:lpstr>
      <vt:lpstr>Job Openings Websites</vt:lpstr>
      <vt:lpstr>Corporate – Org. Chart</vt:lpstr>
      <vt:lpstr>Corporate – Electronic</vt:lpstr>
      <vt:lpstr>Corporate – Infrastructure Assets</vt:lpstr>
      <vt:lpstr>Corporate – Financial</vt:lpstr>
      <vt:lpstr>Individual - History</vt:lpstr>
      <vt:lpstr>Individual - Social Network (SocNet) Profile</vt:lpstr>
      <vt:lpstr>Location Awareness - Cree.py</vt:lpstr>
      <vt:lpstr>Cree.py</vt:lpstr>
      <vt:lpstr>Cree.py</vt:lpstr>
      <vt:lpstr>Individual - Internet Presence</vt:lpstr>
      <vt:lpstr>Maltego</vt:lpstr>
      <vt:lpstr>Maltego</vt:lpstr>
      <vt:lpstr>Maltego</vt:lpstr>
      <vt:lpstr>NetGlub</vt:lpstr>
      <vt:lpstr>NetGlub</vt:lpstr>
      <vt:lpstr>NetGlub</vt:lpstr>
      <vt:lpstr>NetGlub</vt:lpstr>
      <vt:lpstr>TheHarvester</vt:lpstr>
      <vt:lpstr>Social Networks</vt:lpstr>
      <vt:lpstr>Social Networks</vt:lpstr>
      <vt:lpstr>Audio / Video</vt:lpstr>
      <vt:lpstr>Archived Information</vt:lpstr>
      <vt:lpstr>Archived Information</vt:lpstr>
      <vt:lpstr>Metadata leakage</vt:lpstr>
      <vt:lpstr>Metadata leakage - FOCA</vt:lpstr>
      <vt:lpstr>Metadata leakage - Foundstone SiteDigger</vt:lpstr>
      <vt:lpstr>Metadata leakage - Foundstone SiteDigger</vt:lpstr>
      <vt:lpstr>Metadata leakage - Metagoofil</vt:lpstr>
      <vt:lpstr>Individual - Physical Location </vt:lpstr>
      <vt:lpstr>Individual - Mobile Footprint</vt:lpstr>
      <vt:lpstr>Covert Gathering - Corporate</vt:lpstr>
      <vt:lpstr>Other Gathering Forms</vt:lpstr>
      <vt:lpstr>Other Gathering Forms</vt:lpstr>
      <vt:lpstr>Other Gathering Forms</vt:lpstr>
    </vt:vector>
  </TitlesOfParts>
  <Company>EJADA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Techniques &amp; Intrusion Detection MS.c. Course</dc:title>
  <dc:subject>Recon</dc:subject>
  <dc:creator>Dr. Ali Al-Shemery</dc:creator>
  <cp:lastModifiedBy>user1</cp:lastModifiedBy>
  <cp:revision>163</cp:revision>
  <dcterms:created xsi:type="dcterms:W3CDTF">2012-10-10T03:54:37Z</dcterms:created>
  <dcterms:modified xsi:type="dcterms:W3CDTF">2013-01-30T00:02:27Z</dcterms:modified>
</cp:coreProperties>
</file>