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sldIdLst>
    <p:sldId id="297" r:id="rId2"/>
    <p:sldId id="298" r:id="rId3"/>
    <p:sldId id="299" r:id="rId4"/>
    <p:sldId id="257" r:id="rId5"/>
    <p:sldId id="258" r:id="rId6"/>
    <p:sldId id="272" r:id="rId7"/>
    <p:sldId id="259" r:id="rId8"/>
    <p:sldId id="271" r:id="rId9"/>
    <p:sldId id="295" r:id="rId10"/>
    <p:sldId id="274" r:id="rId11"/>
    <p:sldId id="280" r:id="rId12"/>
    <p:sldId id="278" r:id="rId13"/>
    <p:sldId id="281" r:id="rId14"/>
    <p:sldId id="282" r:id="rId15"/>
    <p:sldId id="279" r:id="rId16"/>
    <p:sldId id="296" r:id="rId17"/>
    <p:sldId id="292" r:id="rId18"/>
    <p:sldId id="293" r:id="rId19"/>
    <p:sldId id="283" r:id="rId20"/>
    <p:sldId id="284" r:id="rId21"/>
    <p:sldId id="285" r:id="rId22"/>
    <p:sldId id="286" r:id="rId23"/>
    <p:sldId id="261" r:id="rId24"/>
    <p:sldId id="288" r:id="rId25"/>
    <p:sldId id="289" r:id="rId26"/>
    <p:sldId id="290" r:id="rId27"/>
    <p:sldId id="267" r:id="rId28"/>
    <p:sldId id="276" r:id="rId29"/>
    <p:sldId id="268"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168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9C6E47-0786-46C0-9547-4A6F05D65986}" type="datetimeFigureOut">
              <a:rPr lang="en-US" smtClean="0"/>
              <a:t>1/29/2013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B70248-DF36-4527-BDF0-331A3BAE8142}"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8F19A28-66FC-44D6-AEF3-C1C52B12C1AF}"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2FB4438-FF1F-49B5-8136-E8921E8F6799}" type="slidenum">
              <a:rPr lang="en-US"/>
              <a:pPr/>
              <a:t>2</a:t>
            </a:fld>
            <a:endParaRPr lang="en-US"/>
          </a:p>
        </p:txBody>
      </p:sp>
      <p:sp>
        <p:nvSpPr>
          <p:cNvPr id="234497" name="Rectangle 1"/>
          <p:cNvSpPr txBox="1">
            <a:spLocks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234498" name="Rectangle 2"/>
          <p:cNvSpPr txBox="1">
            <a:spLocks noChangeArrowheads="1"/>
          </p:cNvSpPr>
          <p:nvPr>
            <p:ph type="body" idx="1"/>
          </p:nvPr>
        </p:nvSpPr>
        <p:spPr bwMode="auto">
          <a:xfrm>
            <a:off x="777875" y="4776788"/>
            <a:ext cx="6218238" cy="4525962"/>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8F19A28-66FC-44D6-AEF3-C1C52B12C1AF}"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6B8745-ECCF-4AFA-813F-EDB5539AD18F}" type="datetime1">
              <a:rPr lang="en-US" smtClean="0"/>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9D50E-B319-4405-AEB4-F9712C69E41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F44C0A-7807-4A0A-935E-D62F5D59B466}" type="datetime1">
              <a:rPr lang="en-US" smtClean="0"/>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9D50E-B319-4405-AEB4-F9712C69E4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2160EF-559C-4C2B-87DC-51AA928361AC}" type="datetime1">
              <a:rPr lang="en-US" smtClean="0"/>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9D50E-B319-4405-AEB4-F9712C69E4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17744C-94CD-4A3C-BC47-C94B9F6E325A}" type="datetime1">
              <a:rPr lang="en-US" smtClean="0"/>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9D50E-B319-4405-AEB4-F9712C69E41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A23FFF-6D3D-47F2-9A6E-5F48F92B052B}" type="datetime1">
              <a:rPr lang="en-US" smtClean="0"/>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9D50E-B319-4405-AEB4-F9712C69E41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62C77B-7D47-4655-BE60-09891A4B2651}" type="datetime1">
              <a:rPr lang="en-US" smtClean="0"/>
              <a:t>1/29/2013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9D50E-B319-4405-AEB4-F9712C69E41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CBF1D9-5F6F-46AD-9179-DDBFC0946B1C}" type="datetime1">
              <a:rPr lang="en-US" smtClean="0"/>
              <a:t>1/29/2013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59D50E-B319-4405-AEB4-F9712C69E41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D957A0-5AE5-4A85-946E-7C8F6D61B0F9}" type="datetime1">
              <a:rPr lang="en-US" smtClean="0"/>
              <a:t>1/29/2013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59D50E-B319-4405-AEB4-F9712C69E41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263352-0B2A-421B-B690-05088E9E2309}" type="datetime1">
              <a:rPr lang="en-US" smtClean="0"/>
              <a:t>1/29/2013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59D50E-B319-4405-AEB4-F9712C69E4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BDFDE8-44BC-484A-A416-45B3D59ABB3D}" type="datetime1">
              <a:rPr lang="en-US" smtClean="0"/>
              <a:t>1/29/2013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9D50E-B319-4405-AEB4-F9712C69E41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128D66-81FF-49ED-9310-EF82D3F3920E}" type="datetime1">
              <a:rPr lang="en-US" smtClean="0"/>
              <a:t>1/29/2013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9D50E-B319-4405-AEB4-F9712C69E41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4A73F1-E6BB-4568-BC81-FAA74EB9AA4A}" type="datetime1">
              <a:rPr lang="en-US" smtClean="0"/>
              <a:t>1/29/2013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59D50E-B319-4405-AEB4-F9712C69E41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centralops.net/c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pentest-standard.org/index.ph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bg1"/>
                </a:solidFill>
                <a:latin typeface="Bookman Old Style" pitchFamily="18" charset="0"/>
              </a:rPr>
              <a:t>Hacking Techniques &amp; Intrusion Detection</a:t>
            </a:r>
            <a:endParaRPr lang="en-US" b="1" dirty="0">
              <a:solidFill>
                <a:schemeClr val="bg1"/>
              </a:solidFill>
              <a:latin typeface="Bookman Old Style" pitchFamily="18" charset="0"/>
            </a:endParaRPr>
          </a:p>
        </p:txBody>
      </p:sp>
      <p:sp>
        <p:nvSpPr>
          <p:cNvPr id="3" name="Subtitle 2"/>
          <p:cNvSpPr>
            <a:spLocks noGrp="1"/>
          </p:cNvSpPr>
          <p:nvPr>
            <p:ph type="subTitle" idx="1"/>
          </p:nvPr>
        </p:nvSpPr>
        <p:spPr>
          <a:xfrm>
            <a:off x="1371600" y="3886200"/>
            <a:ext cx="6400800" cy="1981200"/>
          </a:xfrm>
        </p:spPr>
        <p:txBody>
          <a:bodyPr>
            <a:normAutofit fontScale="92500" lnSpcReduction="10000"/>
          </a:bodyPr>
          <a:lstStyle/>
          <a:p>
            <a:endParaRPr lang="en-US" sz="2600" dirty="0" smtClean="0"/>
          </a:p>
          <a:p>
            <a:endParaRPr lang="en-US" dirty="0" smtClean="0">
              <a:solidFill>
                <a:schemeClr val="bg1"/>
              </a:solidFill>
            </a:endParaRPr>
          </a:p>
          <a:p>
            <a:r>
              <a:rPr lang="en-US" dirty="0" smtClean="0">
                <a:solidFill>
                  <a:schemeClr val="bg1"/>
                </a:solidFill>
              </a:rPr>
              <a:t>Ali </a:t>
            </a:r>
            <a:r>
              <a:rPr lang="en-US" dirty="0" smtClean="0">
                <a:solidFill>
                  <a:schemeClr val="bg1"/>
                </a:solidFill>
              </a:rPr>
              <a:t>Al-</a:t>
            </a:r>
            <a:r>
              <a:rPr lang="en-US" dirty="0" err="1" smtClean="0">
                <a:solidFill>
                  <a:schemeClr val="bg1"/>
                </a:solidFill>
              </a:rPr>
              <a:t>Shemery</a:t>
            </a:r>
            <a:endParaRPr lang="en-US" dirty="0" smtClean="0">
              <a:solidFill>
                <a:schemeClr val="bg1"/>
              </a:solidFill>
            </a:endParaRPr>
          </a:p>
          <a:p>
            <a:r>
              <a:rPr lang="en-US" dirty="0" err="1" smtClean="0">
                <a:solidFill>
                  <a:schemeClr val="bg1"/>
                </a:solidFill>
              </a:rPr>
              <a:t>arabnix</a:t>
            </a:r>
            <a:r>
              <a:rPr lang="en-US" dirty="0" smtClean="0">
                <a:solidFill>
                  <a:schemeClr val="bg1"/>
                </a:solidFill>
              </a:rPr>
              <a:t> [at] </a:t>
            </a:r>
            <a:r>
              <a:rPr lang="en-US" dirty="0" err="1" smtClean="0">
                <a:solidFill>
                  <a:schemeClr val="bg1"/>
                </a:solidFill>
              </a:rPr>
              <a:t>gmail</a:t>
            </a:r>
            <a:endParaRPr lang="en-US" dirty="0" smtClean="0">
              <a:solidFill>
                <a:schemeClr val="bg1"/>
              </a:solidFill>
            </a:endParaRPr>
          </a:p>
        </p:txBody>
      </p:sp>
      <p:cxnSp>
        <p:nvCxnSpPr>
          <p:cNvPr id="5" name="Straight Connector 4"/>
          <p:cNvCxnSpPr/>
          <p:nvPr/>
        </p:nvCxnSpPr>
        <p:spPr>
          <a:xfrm>
            <a:off x="533400" y="37338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latin typeface="Bookman Old Style" pitchFamily="18" charset="0"/>
              </a:rPr>
              <a:t>Active </a:t>
            </a:r>
            <a:r>
              <a:rPr lang="en-US" b="1" dirty="0" err="1" smtClean="0">
                <a:solidFill>
                  <a:schemeClr val="bg1"/>
                </a:solidFill>
                <a:latin typeface="Bookman Old Style" pitchFamily="18" charset="0"/>
              </a:rPr>
              <a:t>Footprinting</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p:txBody>
          <a:bodyPr>
            <a:noAutofit/>
          </a:bodyPr>
          <a:lstStyle/>
          <a:p>
            <a:r>
              <a:rPr lang="en-US" sz="3600" b="1" u="sng" dirty="0" smtClean="0">
                <a:solidFill>
                  <a:schemeClr val="bg1"/>
                </a:solidFill>
                <a:latin typeface="Bookman Old Style" pitchFamily="18" charset="0"/>
              </a:rPr>
              <a:t>Port Scanning – Next Week</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4E59D50E-B319-4405-AEB4-F9712C69E417}"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latin typeface="Bookman Old Style" pitchFamily="18" charset="0"/>
              </a:rPr>
              <a:t>DNS Discovery</a:t>
            </a:r>
          </a:p>
        </p:txBody>
      </p:sp>
      <p:sp>
        <p:nvSpPr>
          <p:cNvPr id="3" name="Content Placeholder 2"/>
          <p:cNvSpPr>
            <a:spLocks noGrp="1"/>
          </p:cNvSpPr>
          <p:nvPr>
            <p:ph idx="1"/>
          </p:nvPr>
        </p:nvSpPr>
        <p:spPr/>
        <p:txBody>
          <a:bodyPr>
            <a:noAutofit/>
          </a:bodyPr>
          <a:lstStyle/>
          <a:p>
            <a:pPr>
              <a:buClr>
                <a:srgbClr val="FF0000"/>
              </a:buClr>
            </a:pPr>
            <a:r>
              <a:rPr lang="en-US" sz="2400" dirty="0" smtClean="0">
                <a:solidFill>
                  <a:schemeClr val="bg1"/>
                </a:solidFill>
                <a:latin typeface="Bookman Old Style" pitchFamily="18" charset="0"/>
              </a:rPr>
              <a:t>Performed by looking at the WHOIS records for the domain's authoritative </a:t>
            </a:r>
            <a:r>
              <a:rPr lang="en-US" sz="2400" dirty="0" err="1" smtClean="0">
                <a:solidFill>
                  <a:schemeClr val="bg1"/>
                </a:solidFill>
                <a:latin typeface="Bookman Old Style" pitchFamily="18" charset="0"/>
              </a:rPr>
              <a:t>nameserver</a:t>
            </a:r>
            <a:r>
              <a:rPr lang="en-US" sz="2400" dirty="0" smtClean="0">
                <a:solidFill>
                  <a:schemeClr val="bg1"/>
                </a:solidFill>
                <a:latin typeface="Bookman Old Style" pitchFamily="18" charset="0"/>
              </a:rPr>
              <a:t>.</a:t>
            </a:r>
          </a:p>
          <a:p>
            <a:pPr>
              <a:buClr>
                <a:srgbClr val="FF0000"/>
              </a:buClr>
              <a:buNone/>
            </a:pPr>
            <a:endParaRPr lang="en-US" sz="2400" dirty="0" smtClean="0">
              <a:solidFill>
                <a:schemeClr val="bg1"/>
              </a:solidFill>
              <a:latin typeface="Bookman Old Style" pitchFamily="18" charset="0"/>
            </a:endParaRPr>
          </a:p>
          <a:p>
            <a:pPr>
              <a:buClr>
                <a:srgbClr val="FF0000"/>
              </a:buClr>
            </a:pPr>
            <a:r>
              <a:rPr lang="en-US" sz="2400" dirty="0" smtClean="0">
                <a:solidFill>
                  <a:schemeClr val="bg1"/>
                </a:solidFill>
                <a:latin typeface="Bookman Old Style" pitchFamily="18" charset="0"/>
              </a:rPr>
              <a:t>Variations of the main domain name should be checked, and the website should be checked for references to other domains which could be under the target's control.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4E59D50E-B319-4405-AEB4-F9712C69E417}"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latin typeface="Bookman Old Style" pitchFamily="18" charset="0"/>
              </a:rPr>
              <a:t>Zone Transfers</a:t>
            </a:r>
          </a:p>
        </p:txBody>
      </p:sp>
      <p:sp>
        <p:nvSpPr>
          <p:cNvPr id="3" name="Content Placeholder 2"/>
          <p:cNvSpPr>
            <a:spLocks noGrp="1"/>
          </p:cNvSpPr>
          <p:nvPr>
            <p:ph idx="1"/>
          </p:nvPr>
        </p:nvSpPr>
        <p:spPr/>
        <p:txBody>
          <a:bodyPr>
            <a:noAutofit/>
          </a:bodyPr>
          <a:lstStyle/>
          <a:p>
            <a:pPr>
              <a:buClr>
                <a:srgbClr val="FF0000"/>
              </a:buClr>
            </a:pPr>
            <a:r>
              <a:rPr lang="en-US" sz="2400" dirty="0" smtClean="0">
                <a:solidFill>
                  <a:schemeClr val="bg1"/>
                </a:solidFill>
                <a:latin typeface="Bookman Old Style" pitchFamily="18" charset="0"/>
              </a:rPr>
              <a:t>DNS zone transfer, also known as AXFR, is a type of DNS transaction. </a:t>
            </a:r>
          </a:p>
          <a:p>
            <a:pPr>
              <a:buClr>
                <a:srgbClr val="FF0000"/>
              </a:buClr>
            </a:pPr>
            <a:r>
              <a:rPr lang="en-US" sz="2400" dirty="0" smtClean="0">
                <a:solidFill>
                  <a:schemeClr val="bg1"/>
                </a:solidFill>
                <a:latin typeface="Bookman Old Style" pitchFamily="18" charset="0"/>
              </a:rPr>
              <a:t>It is a mechanism designed to replicate the databases containing the DNS data across a set of DNS servers. </a:t>
            </a:r>
          </a:p>
          <a:p>
            <a:pPr>
              <a:buClr>
                <a:srgbClr val="FF0000"/>
              </a:buClr>
            </a:pPr>
            <a:r>
              <a:rPr lang="en-US" sz="2400" dirty="0" smtClean="0">
                <a:solidFill>
                  <a:schemeClr val="bg1"/>
                </a:solidFill>
                <a:latin typeface="Bookman Old Style" pitchFamily="18" charset="0"/>
              </a:rPr>
              <a:t>Zone transfer comes in two flavors, full (AXFR) and incremental (IXFR). </a:t>
            </a:r>
          </a:p>
          <a:p>
            <a:pPr>
              <a:buClr>
                <a:srgbClr val="FF0000"/>
              </a:buClr>
            </a:pPr>
            <a:r>
              <a:rPr lang="en-US" sz="2400" dirty="0" smtClean="0">
                <a:solidFill>
                  <a:schemeClr val="bg1"/>
                </a:solidFill>
                <a:latin typeface="Bookman Old Style" pitchFamily="18" charset="0"/>
              </a:rPr>
              <a:t>Tools commonly used: </a:t>
            </a:r>
            <a:r>
              <a:rPr lang="en-US" sz="2400" dirty="0" smtClean="0">
                <a:solidFill>
                  <a:srgbClr val="FF0000"/>
                </a:solidFill>
                <a:latin typeface="Bookman Old Style" pitchFamily="18" charset="0"/>
              </a:rPr>
              <a:t>host</a:t>
            </a:r>
            <a:r>
              <a:rPr lang="en-US" sz="2400" dirty="0" smtClean="0">
                <a:solidFill>
                  <a:schemeClr val="bg1"/>
                </a:solidFill>
                <a:latin typeface="Bookman Old Style" pitchFamily="18" charset="0"/>
              </a:rPr>
              <a:t>, </a:t>
            </a:r>
            <a:r>
              <a:rPr lang="en-US" sz="2400" dirty="0" smtClean="0">
                <a:solidFill>
                  <a:srgbClr val="FF0000"/>
                </a:solidFill>
                <a:latin typeface="Bookman Old Style" pitchFamily="18" charset="0"/>
              </a:rPr>
              <a:t>dig</a:t>
            </a:r>
            <a:r>
              <a:rPr lang="en-US" sz="2400" dirty="0" smtClean="0">
                <a:solidFill>
                  <a:schemeClr val="bg1"/>
                </a:solidFill>
                <a:latin typeface="Bookman Old Style" pitchFamily="18" charset="0"/>
              </a:rPr>
              <a:t>, and </a:t>
            </a:r>
            <a:r>
              <a:rPr lang="en-US" sz="2400" dirty="0" err="1" smtClean="0">
                <a:solidFill>
                  <a:srgbClr val="FF0000"/>
                </a:solidFill>
                <a:latin typeface="Bookman Old Style" pitchFamily="18" charset="0"/>
              </a:rPr>
              <a:t>nmap</a:t>
            </a:r>
            <a:endParaRPr lang="en-US" sz="2400" dirty="0" smtClean="0">
              <a:solidFill>
                <a:schemeClr val="bg1"/>
              </a:solidFill>
              <a:latin typeface="Bookman Old Style" pitchFamily="18" charset="0"/>
            </a:endParaRPr>
          </a:p>
          <a:p>
            <a:pPr>
              <a:buClr>
                <a:srgbClr val="FF0000"/>
              </a:buClr>
            </a:pPr>
            <a:r>
              <a:rPr lang="en-US" sz="4400" dirty="0" smtClean="0">
                <a:solidFill>
                  <a:schemeClr val="bg1"/>
                </a:solidFill>
                <a:latin typeface="Bookman Old Style" pitchFamily="18" charset="0"/>
              </a:rPr>
              <a:t>DEMO</a:t>
            </a:r>
            <a:endParaRPr lang="en-US" sz="2000" dirty="0" smtClean="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4E59D50E-B319-4405-AEB4-F9712C69E417}"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latin typeface="Bookman Old Style" pitchFamily="18" charset="0"/>
              </a:rPr>
              <a:t>Forward/Reverse DNS</a:t>
            </a:r>
          </a:p>
        </p:txBody>
      </p:sp>
      <p:sp>
        <p:nvSpPr>
          <p:cNvPr id="3" name="Content Placeholder 2"/>
          <p:cNvSpPr>
            <a:spLocks noGrp="1"/>
          </p:cNvSpPr>
          <p:nvPr>
            <p:ph idx="1"/>
          </p:nvPr>
        </p:nvSpPr>
        <p:spPr/>
        <p:txBody>
          <a:bodyPr>
            <a:noAutofit/>
          </a:bodyPr>
          <a:lstStyle/>
          <a:p>
            <a:pPr>
              <a:buClr>
                <a:srgbClr val="FF0000"/>
              </a:buClr>
            </a:pPr>
            <a:r>
              <a:rPr lang="en-US" sz="2800" dirty="0" smtClean="0">
                <a:solidFill>
                  <a:schemeClr val="bg1"/>
                </a:solidFill>
                <a:latin typeface="Bookman Old Style" pitchFamily="18" charset="0"/>
              </a:rPr>
              <a:t>Reverse DNS can be used to obtain valid server names in use within an organizational. </a:t>
            </a:r>
          </a:p>
          <a:p>
            <a:pPr>
              <a:buClr>
                <a:srgbClr val="FF0000"/>
              </a:buClr>
            </a:pPr>
            <a:endParaRPr lang="en-US" sz="2800" dirty="0" smtClean="0">
              <a:solidFill>
                <a:schemeClr val="bg1"/>
              </a:solidFill>
              <a:latin typeface="Bookman Old Style" pitchFamily="18" charset="0"/>
            </a:endParaRPr>
          </a:p>
          <a:p>
            <a:pPr>
              <a:buClr>
                <a:srgbClr val="FF0000"/>
              </a:buClr>
            </a:pPr>
            <a:r>
              <a:rPr lang="en-US" sz="2800" dirty="0" smtClean="0">
                <a:solidFill>
                  <a:schemeClr val="bg1"/>
                </a:solidFill>
                <a:latin typeface="Bookman Old Style" pitchFamily="18" charset="0"/>
              </a:rPr>
              <a:t>There is a caveat that it must have a PTR (reverse) DNS record for it to resolve a name from a provided IP address.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4E59D50E-B319-4405-AEB4-F9712C69E417}"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latin typeface="Bookman Old Style" pitchFamily="18" charset="0"/>
              </a:rPr>
              <a:t>DNS </a:t>
            </a:r>
            <a:r>
              <a:rPr lang="en-US" b="1" dirty="0" err="1" smtClean="0">
                <a:solidFill>
                  <a:schemeClr val="bg1"/>
                </a:solidFill>
                <a:latin typeface="Bookman Old Style" pitchFamily="18" charset="0"/>
              </a:rPr>
              <a:t>Bruteforce</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p:txBody>
          <a:bodyPr>
            <a:noAutofit/>
          </a:bodyPr>
          <a:lstStyle/>
          <a:p>
            <a:pPr>
              <a:buClr>
                <a:srgbClr val="FF0000"/>
              </a:buClr>
            </a:pPr>
            <a:r>
              <a:rPr lang="en-US" sz="2000" dirty="0" smtClean="0">
                <a:solidFill>
                  <a:schemeClr val="bg1"/>
                </a:solidFill>
                <a:latin typeface="Bookman Old Style" pitchFamily="18" charset="0"/>
              </a:rPr>
              <a:t>Check the ability to perform zone transfers. </a:t>
            </a:r>
          </a:p>
          <a:p>
            <a:pPr>
              <a:buClr>
                <a:srgbClr val="FF0000"/>
              </a:buClr>
            </a:pPr>
            <a:r>
              <a:rPr lang="en-US" sz="2000" dirty="0" smtClean="0">
                <a:solidFill>
                  <a:schemeClr val="bg1"/>
                </a:solidFill>
                <a:latin typeface="Bookman Old Style" pitchFamily="18" charset="0"/>
              </a:rPr>
              <a:t>Discover additional host names that are not commonly known. </a:t>
            </a:r>
          </a:p>
          <a:p>
            <a:pPr>
              <a:buClr>
                <a:srgbClr val="FF0000"/>
              </a:buClr>
            </a:pPr>
            <a:endParaRPr lang="en-US" sz="2000" dirty="0" smtClean="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4E59D50E-B319-4405-AEB4-F9712C69E417}"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latin typeface="Bookman Old Style" pitchFamily="18" charset="0"/>
              </a:rPr>
              <a:t>SMTP</a:t>
            </a:r>
          </a:p>
        </p:txBody>
      </p:sp>
      <p:sp>
        <p:nvSpPr>
          <p:cNvPr id="3" name="Content Placeholder 2"/>
          <p:cNvSpPr>
            <a:spLocks noGrp="1"/>
          </p:cNvSpPr>
          <p:nvPr>
            <p:ph idx="1"/>
          </p:nvPr>
        </p:nvSpPr>
        <p:spPr/>
        <p:txBody>
          <a:bodyPr>
            <a:noAutofit/>
          </a:bodyPr>
          <a:lstStyle/>
          <a:p>
            <a:pPr>
              <a:buClr>
                <a:srgbClr val="FF0000"/>
              </a:buClr>
            </a:pPr>
            <a:r>
              <a:rPr lang="en-US" sz="2000" dirty="0" smtClean="0">
                <a:solidFill>
                  <a:schemeClr val="bg1"/>
                </a:solidFill>
                <a:latin typeface="Bookman Old Style" pitchFamily="18" charset="0"/>
              </a:rPr>
              <a:t>SMTP bounce back, also called a Non-Delivery Report/Receipt (NDR), a (failed) Delivery Status Notification (DSN) message, a Non-Delivery Notification (NDN) or simply a bounce, is an automated electronic mail message from a mail system informing the sender of another message about a delivery problem. </a:t>
            </a:r>
          </a:p>
          <a:p>
            <a:pPr>
              <a:buClr>
                <a:srgbClr val="FF0000"/>
              </a:buClr>
            </a:pPr>
            <a:endParaRPr lang="en-US" sz="2000" dirty="0" smtClean="0">
              <a:solidFill>
                <a:schemeClr val="bg1"/>
              </a:solidFill>
              <a:latin typeface="Bookman Old Style" pitchFamily="18" charset="0"/>
            </a:endParaRPr>
          </a:p>
          <a:p>
            <a:pPr>
              <a:buClr>
                <a:srgbClr val="FF0000"/>
              </a:buClr>
            </a:pPr>
            <a:r>
              <a:rPr lang="en-US" sz="2000" dirty="0" smtClean="0">
                <a:solidFill>
                  <a:schemeClr val="bg1"/>
                </a:solidFill>
                <a:latin typeface="Bookman Old Style" pitchFamily="18" charset="0"/>
              </a:rPr>
              <a:t>Done by simply creating a bogus address (Blah_blah_address@target.com) within the target's domain.</a:t>
            </a:r>
          </a:p>
          <a:p>
            <a:pPr>
              <a:buClr>
                <a:srgbClr val="FF0000"/>
              </a:buClr>
              <a:buNone/>
            </a:pPr>
            <a:endParaRPr lang="en-US" sz="2000" dirty="0" smtClean="0">
              <a:solidFill>
                <a:schemeClr val="bg1"/>
              </a:solidFill>
              <a:latin typeface="Bookman Old Style" pitchFamily="18" charset="0"/>
            </a:endParaRPr>
          </a:p>
          <a:p>
            <a:pPr>
              <a:buClr>
                <a:srgbClr val="FF0000"/>
              </a:buClr>
            </a:pPr>
            <a:r>
              <a:rPr lang="en-US" sz="2000" dirty="0" smtClean="0">
                <a:solidFill>
                  <a:schemeClr val="bg1"/>
                </a:solidFill>
                <a:latin typeface="Bookman Old Style" pitchFamily="18" charset="0"/>
              </a:rPr>
              <a:t>DEMO:</a:t>
            </a:r>
          </a:p>
          <a:p>
            <a:pPr lvl="1">
              <a:buClr>
                <a:srgbClr val="FF0000"/>
              </a:buClr>
            </a:pPr>
            <a:r>
              <a:rPr lang="en-US" sz="1600" dirty="0" smtClean="0">
                <a:solidFill>
                  <a:schemeClr val="bg1"/>
                </a:solidFill>
                <a:latin typeface="Bookman Old Style" pitchFamily="18" charset="0"/>
              </a:rPr>
              <a:t>Central Ops (Email Dossier), </a:t>
            </a:r>
            <a:r>
              <a:rPr lang="en-US" sz="1600" dirty="0" smtClean="0">
                <a:solidFill>
                  <a:schemeClr val="bg1"/>
                </a:solidFill>
                <a:latin typeface="Bookman Old Style" pitchFamily="18" charset="0"/>
                <a:hlinkClick r:id="rId2"/>
              </a:rPr>
              <a:t>http://centralops.net/co/</a:t>
            </a:r>
            <a:endParaRPr lang="en-US" sz="1600" dirty="0" smtClean="0">
              <a:solidFill>
                <a:schemeClr val="bg1"/>
              </a:solidFill>
              <a:latin typeface="Bookman Old Style" pitchFamily="18" charset="0"/>
            </a:endParaRPr>
          </a:p>
          <a:p>
            <a:pPr lvl="1">
              <a:buClr>
                <a:srgbClr val="FF0000"/>
              </a:buClr>
            </a:pPr>
            <a:r>
              <a:rPr lang="en-US" sz="1600" dirty="0" smtClean="0">
                <a:solidFill>
                  <a:schemeClr val="bg1"/>
                </a:solidFill>
                <a:latin typeface="Bookman Old Style" pitchFamily="18" charset="0"/>
              </a:rPr>
              <a:t>Manually</a:t>
            </a:r>
          </a:p>
          <a:p>
            <a:pPr>
              <a:buClr>
                <a:srgbClr val="FF0000"/>
              </a:buClr>
            </a:pPr>
            <a:endParaRPr lang="en-US" sz="2000" dirty="0" smtClean="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4E59D50E-B319-4405-AEB4-F9712C69E417}"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latin typeface="Bookman Old Style" pitchFamily="18" charset="0"/>
              </a:rPr>
              <a:t>SMTP – Cont.</a:t>
            </a:r>
          </a:p>
        </p:txBody>
      </p:sp>
      <p:sp>
        <p:nvSpPr>
          <p:cNvPr id="3" name="Content Placeholder 2"/>
          <p:cNvSpPr>
            <a:spLocks noGrp="1"/>
          </p:cNvSpPr>
          <p:nvPr>
            <p:ph idx="1"/>
          </p:nvPr>
        </p:nvSpPr>
        <p:spPr/>
        <p:txBody>
          <a:bodyPr>
            <a:noAutofit/>
          </a:bodyPr>
          <a:lstStyle/>
          <a:p>
            <a:pPr>
              <a:buClr>
                <a:srgbClr val="FF0000"/>
              </a:buClr>
              <a:buNone/>
            </a:pPr>
            <a:r>
              <a:rPr lang="en-US" sz="2000" dirty="0" err="1" smtClean="0">
                <a:solidFill>
                  <a:schemeClr val="bg1"/>
                </a:solidFill>
                <a:latin typeface="Bookman Old Style" pitchFamily="18" charset="0"/>
              </a:rPr>
              <a:t>smtp</a:t>
            </a:r>
            <a:r>
              <a:rPr lang="en-US" sz="2000" dirty="0" smtClean="0">
                <a:solidFill>
                  <a:schemeClr val="bg1"/>
                </a:solidFill>
                <a:latin typeface="Bookman Old Style" pitchFamily="18" charset="0"/>
              </a:rPr>
              <a:t>-user-</a:t>
            </a:r>
            <a:r>
              <a:rPr lang="en-US" sz="2000" dirty="0" err="1" smtClean="0">
                <a:solidFill>
                  <a:schemeClr val="bg1"/>
                </a:solidFill>
                <a:latin typeface="Bookman Old Style" pitchFamily="18" charset="0"/>
              </a:rPr>
              <a:t>enum</a:t>
            </a:r>
            <a:r>
              <a:rPr lang="en-US" sz="2000" dirty="0" smtClean="0">
                <a:solidFill>
                  <a:schemeClr val="bg1"/>
                </a:solidFill>
                <a:latin typeface="Bookman Old Style" pitchFamily="18" charset="0"/>
              </a:rPr>
              <a:t> v1.2 ( http://pentestmonkey.net/tools/smtp-user-enum )</a:t>
            </a:r>
          </a:p>
          <a:p>
            <a:pPr>
              <a:buClr>
                <a:srgbClr val="FF0000"/>
              </a:buClr>
            </a:pPr>
            <a:endParaRPr lang="en-US" sz="2000" dirty="0" smtClean="0">
              <a:solidFill>
                <a:schemeClr val="bg1"/>
              </a:solidFill>
              <a:latin typeface="Bookman Old Style" pitchFamily="18" charset="0"/>
            </a:endParaRPr>
          </a:p>
          <a:p>
            <a:pPr>
              <a:buClr>
                <a:srgbClr val="FF0000"/>
              </a:buClr>
            </a:pPr>
            <a:r>
              <a:rPr lang="en-US" sz="2000" dirty="0" smtClean="0">
                <a:solidFill>
                  <a:schemeClr val="bg1"/>
                </a:solidFill>
                <a:latin typeface="Bookman Old Style" pitchFamily="18" charset="0"/>
              </a:rPr>
              <a:t>Usage: smtp-user-enum.pl [options] ( -u username | -U file-of-usernames ) ( -t host | -T file-of-targets )</a:t>
            </a:r>
          </a:p>
          <a:p>
            <a:pPr>
              <a:buClr>
                <a:srgbClr val="FF0000"/>
              </a:buClr>
              <a:buNone/>
            </a:pPr>
            <a:endParaRPr lang="en-US" sz="2000" dirty="0" smtClean="0">
              <a:solidFill>
                <a:schemeClr val="bg1"/>
              </a:solidFill>
              <a:latin typeface="Bookman Old Style" pitchFamily="18" charset="0"/>
            </a:endParaRPr>
          </a:p>
          <a:p>
            <a:pPr>
              <a:buClr>
                <a:srgbClr val="FF0000"/>
              </a:buClr>
            </a:pPr>
            <a:r>
              <a:rPr lang="en-US" sz="2000" dirty="0" smtClean="0">
                <a:solidFill>
                  <a:schemeClr val="bg1"/>
                </a:solidFill>
                <a:latin typeface="Bookman Old Style" pitchFamily="18" charset="0"/>
              </a:rPr>
              <a:t>Examples:</a:t>
            </a:r>
          </a:p>
          <a:p>
            <a:pPr>
              <a:buClr>
                <a:srgbClr val="FF0000"/>
              </a:buClr>
            </a:pPr>
            <a:r>
              <a:rPr lang="en-US" sz="2000" dirty="0" smtClean="0">
                <a:solidFill>
                  <a:schemeClr val="bg1"/>
                </a:solidFill>
                <a:latin typeface="Bookman Old Style" pitchFamily="18" charset="0"/>
              </a:rPr>
              <a:t>$ smtp-user-enum.pl -M VRFY -U users.txt -t 10.0.0.1</a:t>
            </a:r>
          </a:p>
          <a:p>
            <a:pPr>
              <a:buClr>
                <a:srgbClr val="FF0000"/>
              </a:buClr>
            </a:pPr>
            <a:r>
              <a:rPr lang="en-US" sz="2000" dirty="0" smtClean="0">
                <a:solidFill>
                  <a:schemeClr val="bg1"/>
                </a:solidFill>
                <a:latin typeface="Bookman Old Style" pitchFamily="18" charset="0"/>
              </a:rPr>
              <a:t>$ smtp-user-enum.pl -M EXPN -u admin1 -t 10.0.0.1</a:t>
            </a:r>
          </a:p>
          <a:p>
            <a:pPr>
              <a:buClr>
                <a:srgbClr val="FF0000"/>
              </a:buClr>
            </a:pPr>
            <a:r>
              <a:rPr lang="en-US" sz="2000" dirty="0" smtClean="0">
                <a:solidFill>
                  <a:schemeClr val="bg1"/>
                </a:solidFill>
                <a:latin typeface="Bookman Old Style" pitchFamily="18" charset="0"/>
              </a:rPr>
              <a:t>$ smtp-user-enum.pl -M RCPT -U users.txt -T mail-server-ips.txt</a:t>
            </a:r>
          </a:p>
          <a:p>
            <a:pPr>
              <a:buClr>
                <a:srgbClr val="FF0000"/>
              </a:buClr>
            </a:pPr>
            <a:r>
              <a:rPr lang="en-US" sz="2000" dirty="0" smtClean="0">
                <a:solidFill>
                  <a:schemeClr val="bg1"/>
                </a:solidFill>
                <a:latin typeface="Bookman Old Style" pitchFamily="18" charset="0"/>
              </a:rPr>
              <a:t>$ smtp-user-enum.pl -M EXPN -D example.com -U users.txt -t 10.0.0.1</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4E59D50E-B319-4405-AEB4-F9712C69E417}"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latin typeface="Bookman Old Style" pitchFamily="18" charset="0"/>
              </a:rPr>
              <a:t>Banner Grabbing</a:t>
            </a:r>
          </a:p>
        </p:txBody>
      </p:sp>
      <p:sp>
        <p:nvSpPr>
          <p:cNvPr id="3" name="Content Placeholder 2"/>
          <p:cNvSpPr>
            <a:spLocks noGrp="1"/>
          </p:cNvSpPr>
          <p:nvPr>
            <p:ph idx="1"/>
          </p:nvPr>
        </p:nvSpPr>
        <p:spPr/>
        <p:txBody>
          <a:bodyPr>
            <a:noAutofit/>
          </a:bodyPr>
          <a:lstStyle/>
          <a:p>
            <a:pPr>
              <a:buClr>
                <a:srgbClr val="FF0000"/>
              </a:buClr>
            </a:pPr>
            <a:r>
              <a:rPr lang="en-US" sz="2400" dirty="0" smtClean="0">
                <a:solidFill>
                  <a:schemeClr val="bg1"/>
                </a:solidFill>
                <a:latin typeface="Bookman Old Style" pitchFamily="18" charset="0"/>
              </a:rPr>
              <a:t>An enumeration technique used to glean information about computer systems on a network and the services running its open ports. </a:t>
            </a:r>
          </a:p>
          <a:p>
            <a:pPr>
              <a:buClr>
                <a:srgbClr val="FF0000"/>
              </a:buClr>
            </a:pPr>
            <a:r>
              <a:rPr lang="en-US" sz="2400" dirty="0" smtClean="0">
                <a:solidFill>
                  <a:schemeClr val="bg1"/>
                </a:solidFill>
                <a:latin typeface="Bookman Old Style" pitchFamily="18" charset="0"/>
              </a:rPr>
              <a:t>Banner grabbing is used to identify network the version of applications and operating system that the target host are running. </a:t>
            </a:r>
          </a:p>
          <a:p>
            <a:pPr>
              <a:buClr>
                <a:srgbClr val="FF0000"/>
              </a:buClr>
            </a:pPr>
            <a:endParaRPr lang="en-US" sz="2400" dirty="0" smtClean="0">
              <a:solidFill>
                <a:schemeClr val="bg1"/>
              </a:solidFill>
              <a:latin typeface="Bookman Old Style" pitchFamily="18" charset="0"/>
            </a:endParaRPr>
          </a:p>
          <a:p>
            <a:pPr>
              <a:buClr>
                <a:srgbClr val="FF0000"/>
              </a:buClr>
            </a:pPr>
            <a:r>
              <a:rPr lang="en-US" sz="2400" dirty="0" smtClean="0">
                <a:solidFill>
                  <a:schemeClr val="bg1"/>
                </a:solidFill>
                <a:latin typeface="Bookman Old Style" pitchFamily="18" charset="0"/>
              </a:rPr>
              <a:t>Usually performed on: </a:t>
            </a:r>
            <a:r>
              <a:rPr lang="en-US" sz="2400" dirty="0" smtClean="0">
                <a:solidFill>
                  <a:srgbClr val="FF0000"/>
                </a:solidFill>
                <a:latin typeface="Bookman Old Style" pitchFamily="18" charset="0"/>
              </a:rPr>
              <a:t>HTTP</a:t>
            </a:r>
            <a:r>
              <a:rPr lang="en-US" sz="2400" dirty="0" smtClean="0">
                <a:solidFill>
                  <a:schemeClr val="bg1"/>
                </a:solidFill>
                <a:latin typeface="Bookman Old Style" pitchFamily="18" charset="0"/>
              </a:rPr>
              <a:t>, </a:t>
            </a:r>
            <a:r>
              <a:rPr lang="en-US" sz="2400" dirty="0" smtClean="0">
                <a:solidFill>
                  <a:srgbClr val="FF0000"/>
                </a:solidFill>
                <a:latin typeface="Bookman Old Style" pitchFamily="18" charset="0"/>
              </a:rPr>
              <a:t>FTP</a:t>
            </a:r>
            <a:r>
              <a:rPr lang="en-US" sz="2400" dirty="0" smtClean="0">
                <a:solidFill>
                  <a:schemeClr val="bg1"/>
                </a:solidFill>
                <a:latin typeface="Bookman Old Style" pitchFamily="18" charset="0"/>
              </a:rPr>
              <a:t>, and </a:t>
            </a:r>
            <a:r>
              <a:rPr lang="en-US" sz="2400" dirty="0" smtClean="0">
                <a:solidFill>
                  <a:srgbClr val="FF0000"/>
                </a:solidFill>
                <a:latin typeface="Bookman Old Style" pitchFamily="18" charset="0"/>
              </a:rPr>
              <a:t>SMTP</a:t>
            </a:r>
          </a:p>
          <a:p>
            <a:pPr>
              <a:buClr>
                <a:srgbClr val="FF0000"/>
              </a:buClr>
            </a:pPr>
            <a:r>
              <a:rPr lang="en-US" sz="2400" dirty="0" smtClean="0">
                <a:solidFill>
                  <a:schemeClr val="bg1"/>
                </a:solidFill>
                <a:latin typeface="Bookman Old Style" pitchFamily="18" charset="0"/>
              </a:rPr>
              <a:t>Tools commonly used: </a:t>
            </a:r>
            <a:r>
              <a:rPr lang="en-US" sz="2400" dirty="0" smtClean="0">
                <a:solidFill>
                  <a:srgbClr val="FF0000"/>
                </a:solidFill>
                <a:latin typeface="Bookman Old Style" pitchFamily="18" charset="0"/>
              </a:rPr>
              <a:t>Telnet</a:t>
            </a:r>
            <a:r>
              <a:rPr lang="en-US" sz="2400" dirty="0" smtClean="0">
                <a:solidFill>
                  <a:schemeClr val="bg1"/>
                </a:solidFill>
                <a:latin typeface="Bookman Old Style" pitchFamily="18" charset="0"/>
              </a:rPr>
              <a:t>, </a:t>
            </a:r>
            <a:r>
              <a:rPr lang="en-US" sz="2400" dirty="0" smtClean="0">
                <a:solidFill>
                  <a:srgbClr val="FF0000"/>
                </a:solidFill>
                <a:latin typeface="Bookman Old Style" pitchFamily="18" charset="0"/>
              </a:rPr>
              <a:t>Nmap</a:t>
            </a:r>
            <a:r>
              <a:rPr lang="en-US" sz="2400" dirty="0" smtClean="0">
                <a:solidFill>
                  <a:schemeClr val="bg1"/>
                </a:solidFill>
                <a:latin typeface="Bookman Old Style" pitchFamily="18" charset="0"/>
              </a:rPr>
              <a:t>, and </a:t>
            </a:r>
            <a:r>
              <a:rPr lang="en-US" sz="2400" dirty="0" err="1" smtClean="0">
                <a:solidFill>
                  <a:srgbClr val="FF0000"/>
                </a:solidFill>
                <a:latin typeface="Bookman Old Style" pitchFamily="18" charset="0"/>
              </a:rPr>
              <a:t>Netcat</a:t>
            </a:r>
            <a:endParaRPr lang="en-US" sz="2400" dirty="0" smtClean="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4E59D50E-B319-4405-AEB4-F9712C69E417}"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latin typeface="Bookman Old Style" pitchFamily="18" charset="0"/>
              </a:rPr>
              <a:t>SNMP Sweeps</a:t>
            </a:r>
          </a:p>
        </p:txBody>
      </p:sp>
      <p:sp>
        <p:nvSpPr>
          <p:cNvPr id="3" name="Content Placeholder 2"/>
          <p:cNvSpPr>
            <a:spLocks noGrp="1"/>
          </p:cNvSpPr>
          <p:nvPr>
            <p:ph idx="1"/>
          </p:nvPr>
        </p:nvSpPr>
        <p:spPr/>
        <p:txBody>
          <a:bodyPr>
            <a:noAutofit/>
          </a:bodyPr>
          <a:lstStyle/>
          <a:p>
            <a:pPr>
              <a:buClr>
                <a:srgbClr val="FF0000"/>
              </a:buClr>
            </a:pPr>
            <a:r>
              <a:rPr lang="en-US" sz="2000" dirty="0" smtClean="0">
                <a:solidFill>
                  <a:schemeClr val="bg1"/>
                </a:solidFill>
                <a:latin typeface="Bookman Old Style" pitchFamily="18" charset="0"/>
              </a:rPr>
              <a:t>SNMP offer tons of information about a specific system.</a:t>
            </a:r>
          </a:p>
          <a:p>
            <a:pPr>
              <a:buClr>
                <a:srgbClr val="FF0000"/>
              </a:buClr>
            </a:pPr>
            <a:r>
              <a:rPr lang="en-US" sz="2000" dirty="0" smtClean="0">
                <a:solidFill>
                  <a:schemeClr val="bg1"/>
                </a:solidFill>
                <a:latin typeface="Bookman Old Style" pitchFamily="18" charset="0"/>
              </a:rPr>
              <a:t>The SNMP protocol is a stateless, datagram oriented protocol. </a:t>
            </a:r>
          </a:p>
          <a:p>
            <a:pPr>
              <a:buClr>
                <a:srgbClr val="FF0000"/>
              </a:buClr>
            </a:pPr>
            <a:r>
              <a:rPr lang="en-US" sz="2000" dirty="0" smtClean="0">
                <a:solidFill>
                  <a:schemeClr val="bg1"/>
                </a:solidFill>
                <a:latin typeface="Bookman Old Style" pitchFamily="18" charset="0"/>
              </a:rPr>
              <a:t>Unfortunately SNMP servers don't respond to requests with invalid community strings and the underlying UDP protocol does not reliably report closed UDP ports. This means that "no response" from a probed IP address can mean either of the following: </a:t>
            </a:r>
          </a:p>
          <a:p>
            <a:pPr lvl="1">
              <a:buClr>
                <a:srgbClr val="FF0000"/>
              </a:buClr>
            </a:pPr>
            <a:r>
              <a:rPr lang="en-US" sz="1800" dirty="0" smtClean="0">
                <a:solidFill>
                  <a:schemeClr val="bg1"/>
                </a:solidFill>
                <a:latin typeface="Bookman Old Style" pitchFamily="18" charset="0"/>
              </a:rPr>
              <a:t>machine unreachable </a:t>
            </a:r>
          </a:p>
          <a:p>
            <a:pPr lvl="1">
              <a:buClr>
                <a:srgbClr val="FF0000"/>
              </a:buClr>
            </a:pPr>
            <a:r>
              <a:rPr lang="en-US" sz="1800" dirty="0" smtClean="0">
                <a:solidFill>
                  <a:schemeClr val="bg1"/>
                </a:solidFill>
                <a:latin typeface="Bookman Old Style" pitchFamily="18" charset="0"/>
              </a:rPr>
              <a:t>SNMP server not running </a:t>
            </a:r>
          </a:p>
          <a:p>
            <a:pPr lvl="1">
              <a:buClr>
                <a:srgbClr val="FF0000"/>
              </a:buClr>
            </a:pPr>
            <a:r>
              <a:rPr lang="en-US" sz="1800" dirty="0" smtClean="0">
                <a:solidFill>
                  <a:schemeClr val="bg1"/>
                </a:solidFill>
                <a:latin typeface="Bookman Old Style" pitchFamily="18" charset="0"/>
              </a:rPr>
              <a:t>invalid community string </a:t>
            </a:r>
          </a:p>
          <a:p>
            <a:pPr lvl="1">
              <a:buClr>
                <a:srgbClr val="FF0000"/>
              </a:buClr>
            </a:pPr>
            <a:r>
              <a:rPr lang="en-US" sz="1800" dirty="0" smtClean="0">
                <a:solidFill>
                  <a:schemeClr val="bg1"/>
                </a:solidFill>
                <a:latin typeface="Bookman Old Style" pitchFamily="18" charset="0"/>
              </a:rPr>
              <a:t>the response datagram has not yet arrived</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4E59D50E-B319-4405-AEB4-F9712C69E417}"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latin typeface="Bookman Old Style" pitchFamily="18" charset="0"/>
              </a:rPr>
              <a:t>Web Application Discovery</a:t>
            </a:r>
          </a:p>
        </p:txBody>
      </p:sp>
      <p:sp>
        <p:nvSpPr>
          <p:cNvPr id="3" name="Content Placeholder 2"/>
          <p:cNvSpPr>
            <a:spLocks noGrp="1"/>
          </p:cNvSpPr>
          <p:nvPr>
            <p:ph idx="1"/>
          </p:nvPr>
        </p:nvSpPr>
        <p:spPr/>
        <p:txBody>
          <a:bodyPr>
            <a:noAutofit/>
          </a:bodyPr>
          <a:lstStyle/>
          <a:p>
            <a:pPr>
              <a:buClr>
                <a:srgbClr val="FF0000"/>
              </a:buClr>
            </a:pPr>
            <a:r>
              <a:rPr lang="en-US" sz="2000" dirty="0" smtClean="0">
                <a:solidFill>
                  <a:schemeClr val="bg1"/>
                </a:solidFill>
                <a:latin typeface="Bookman Old Style" pitchFamily="18" charset="0"/>
              </a:rPr>
              <a:t>Identifying weak web applications can be a particularly fruitful activity during a penetration test. Things to look for include OTS applications that have been </a:t>
            </a:r>
            <a:r>
              <a:rPr lang="en-US" sz="2000" dirty="0" err="1" smtClean="0">
                <a:solidFill>
                  <a:schemeClr val="bg1"/>
                </a:solidFill>
                <a:latin typeface="Bookman Old Style" pitchFamily="18" charset="0"/>
              </a:rPr>
              <a:t>misconfigured</a:t>
            </a:r>
            <a:r>
              <a:rPr lang="en-US" sz="2000" dirty="0" smtClean="0">
                <a:solidFill>
                  <a:schemeClr val="bg1"/>
                </a:solidFill>
                <a:latin typeface="Bookman Old Style" pitchFamily="18" charset="0"/>
              </a:rPr>
              <a:t>, OTS application which have </a:t>
            </a:r>
            <a:r>
              <a:rPr lang="en-US" sz="2000" dirty="0" err="1" smtClean="0">
                <a:solidFill>
                  <a:schemeClr val="bg1"/>
                </a:solidFill>
                <a:latin typeface="Bookman Old Style" pitchFamily="18" charset="0"/>
              </a:rPr>
              <a:t>plugin</a:t>
            </a:r>
            <a:r>
              <a:rPr lang="en-US" sz="2000" dirty="0" smtClean="0">
                <a:solidFill>
                  <a:schemeClr val="bg1"/>
                </a:solidFill>
                <a:latin typeface="Bookman Old Style" pitchFamily="18" charset="0"/>
              </a:rPr>
              <a:t> functionality (</a:t>
            </a:r>
            <a:r>
              <a:rPr lang="en-US" sz="2000" dirty="0" err="1" smtClean="0">
                <a:solidFill>
                  <a:schemeClr val="bg1"/>
                </a:solidFill>
                <a:latin typeface="Bookman Old Style" pitchFamily="18" charset="0"/>
              </a:rPr>
              <a:t>plugins</a:t>
            </a:r>
            <a:r>
              <a:rPr lang="en-US" sz="2000" dirty="0" smtClean="0">
                <a:solidFill>
                  <a:schemeClr val="bg1"/>
                </a:solidFill>
                <a:latin typeface="Bookman Old Style" pitchFamily="18" charset="0"/>
              </a:rPr>
              <a:t> often contain more vulnerable code than the base application), and custom applications. Web application </a:t>
            </a:r>
            <a:r>
              <a:rPr lang="en-US" sz="2000" dirty="0" err="1" smtClean="0">
                <a:solidFill>
                  <a:schemeClr val="bg1"/>
                </a:solidFill>
                <a:latin typeface="Bookman Old Style" pitchFamily="18" charset="0"/>
              </a:rPr>
              <a:t>fingerprinters</a:t>
            </a:r>
            <a:r>
              <a:rPr lang="en-US" sz="2000" dirty="0" smtClean="0">
                <a:solidFill>
                  <a:schemeClr val="bg1"/>
                </a:solidFill>
                <a:latin typeface="Bookman Old Style" pitchFamily="18" charset="0"/>
              </a:rPr>
              <a:t> such as WAFP can be used here to great effect. </a:t>
            </a:r>
          </a:p>
          <a:p>
            <a:pPr>
              <a:buClr>
                <a:srgbClr val="FF0000"/>
              </a:buClr>
            </a:pPr>
            <a:endParaRPr lang="en-US" sz="2000" dirty="0" smtClean="0">
              <a:solidFill>
                <a:schemeClr val="bg1"/>
              </a:solidFill>
              <a:latin typeface="Bookman Old Style" pitchFamily="18" charset="0"/>
            </a:endParaRPr>
          </a:p>
          <a:p>
            <a:pPr>
              <a:buClr>
                <a:srgbClr val="FF0000"/>
              </a:buClr>
            </a:pPr>
            <a:r>
              <a:rPr lang="en-US" sz="2000" b="1" dirty="0" smtClean="0">
                <a:solidFill>
                  <a:schemeClr val="bg1"/>
                </a:solidFill>
                <a:latin typeface="Bookman Old Style" pitchFamily="18" charset="0"/>
              </a:rPr>
              <a:t>More on this when we reach Web Penetration Testing</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4E59D50E-B319-4405-AEB4-F9712C69E417}"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0" y="0"/>
            <a:ext cx="9144000" cy="1143000"/>
          </a:xfrm>
          <a:ln/>
        </p:spPr>
        <p:txBody>
          <a:bodyPr>
            <a:normAutofit fontScale="90000"/>
          </a:bodyPr>
          <a:lstStyle/>
          <a:p>
            <a:pPr algn="ct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600" dirty="0">
                <a:solidFill>
                  <a:schemeClr val="bg1"/>
                </a:solidFill>
              </a:rPr>
              <a:t>All materials is licensed under a Creative Commons “Share Alike” license.</a:t>
            </a:r>
          </a:p>
        </p:txBody>
      </p:sp>
      <p:sp>
        <p:nvSpPr>
          <p:cNvPr id="5122" name="Text Box 2"/>
          <p:cNvSpPr txBox="1">
            <a:spLocks noChangeArrowheads="1"/>
          </p:cNvSpPr>
          <p:nvPr/>
        </p:nvSpPr>
        <p:spPr bwMode="auto">
          <a:xfrm>
            <a:off x="685800" y="1371600"/>
            <a:ext cx="7772400" cy="4114800"/>
          </a:xfrm>
          <a:prstGeom prst="rect">
            <a:avLst/>
          </a:prstGeom>
          <a:noFill/>
          <a:ln w="9525">
            <a:noFill/>
            <a:round/>
            <a:headEnd/>
            <a:tailEnd/>
          </a:ln>
          <a:effectLst/>
        </p:spPr>
        <p:txBody>
          <a:bodyPr/>
          <a:lstStyle/>
          <a:p>
            <a:pPr marL="342900" indent="-341313" hangingPunct="1">
              <a:lnSpc>
                <a:spcPct val="100000"/>
              </a:lnSpc>
              <a:spcBef>
                <a:spcPts val="488"/>
              </a:spcBef>
              <a:spcAft>
                <a:spcPts val="1425"/>
              </a:spcAft>
              <a:buFont typeface="Arial" charset="0"/>
              <a:buChar char="•"/>
              <a:tabLst>
                <a:tab pos="723900" algn="l"/>
                <a:tab pos="1447800" algn="l"/>
                <a:tab pos="2171700" algn="l"/>
                <a:tab pos="2895600" algn="l"/>
                <a:tab pos="3619500" algn="l"/>
                <a:tab pos="4343400" algn="l"/>
                <a:tab pos="5067300" algn="l"/>
                <a:tab pos="5791200" algn="l"/>
                <a:tab pos="6515100" algn="l"/>
                <a:tab pos="7239000" algn="l"/>
              </a:tabLst>
            </a:pPr>
            <a:r>
              <a:rPr lang="en-US" sz="2400">
                <a:solidFill>
                  <a:schemeClr val="bg1"/>
                </a:solidFill>
                <a:latin typeface="Calibri" charset="0"/>
                <a:ea typeface="宋体" charset="0"/>
                <a:cs typeface="宋体" charset="0"/>
              </a:rPr>
              <a:t>http://creativecommons.org/licenses/by-sa/3.0/</a:t>
            </a:r>
          </a:p>
        </p:txBody>
      </p:sp>
      <p:sp>
        <p:nvSpPr>
          <p:cNvPr id="5123" name="Text Box 3"/>
          <p:cNvSpPr txBox="1">
            <a:spLocks noChangeArrowheads="1"/>
          </p:cNvSpPr>
          <p:nvPr/>
        </p:nvSpPr>
        <p:spPr bwMode="auto">
          <a:xfrm>
            <a:off x="0" y="0"/>
            <a:ext cx="1588" cy="1588"/>
          </a:xfrm>
          <a:prstGeom prst="rect">
            <a:avLst/>
          </a:prstGeom>
          <a:noFill/>
          <a:ln w="9525">
            <a:noFill/>
            <a:round/>
            <a:headEnd/>
            <a:tailEnd/>
          </a:ln>
          <a:effectLst/>
        </p:spPr>
        <p:txBody>
          <a:bodyPr lIns="90000" tIns="45000" rIns="90000" bIns="45000"/>
          <a:lstStyle/>
          <a:p>
            <a:pPr hangingPunct="1">
              <a:lnSpc>
                <a:spcPct val="100000"/>
              </a:lnSpc>
            </a:pPr>
            <a:endParaRPr lang="en-US" dirty="0">
              <a:solidFill>
                <a:schemeClr val="bg1"/>
              </a:solidFill>
              <a:latin typeface="Calibri" charset="0"/>
              <a:ea typeface="ＭＳ Ｐゴシック" pitchFamily="80" charset="0"/>
              <a:cs typeface="ＭＳ Ｐゴシック" pitchFamily="80" charset="0"/>
            </a:endParaRPr>
          </a:p>
        </p:txBody>
      </p:sp>
      <p:pic>
        <p:nvPicPr>
          <p:cNvPr id="5124" name="Picture 4"/>
          <p:cNvPicPr>
            <a:picLocks noChangeAspect="1" noChangeArrowheads="1"/>
          </p:cNvPicPr>
          <p:nvPr/>
        </p:nvPicPr>
        <p:blipFill>
          <a:blip r:embed="rId3" cstate="print"/>
          <a:srcRect/>
          <a:stretch>
            <a:fillRect/>
          </a:stretch>
        </p:blipFill>
        <p:spPr bwMode="auto">
          <a:xfrm>
            <a:off x="1524000" y="2049463"/>
            <a:ext cx="6324600" cy="4732337"/>
          </a:xfrm>
          <a:prstGeom prst="rect">
            <a:avLst/>
          </a:prstGeom>
          <a:noFill/>
          <a:ln w="9360">
            <a:noFill/>
            <a:miter lim="800000"/>
            <a:headEnd/>
            <a:tailEnd/>
          </a:ln>
          <a:effectLst/>
        </p:spPr>
      </p:pic>
      <p:sp>
        <p:nvSpPr>
          <p:cNvPr id="6" name="Slide Number Placeholder 5"/>
          <p:cNvSpPr>
            <a:spLocks noGrp="1"/>
          </p:cNvSpPr>
          <p:nvPr>
            <p:ph type="sldNum" sz="quarter" idx="12"/>
          </p:nvPr>
        </p:nvSpPr>
        <p:spPr/>
        <p:txBody>
          <a:bodyPr/>
          <a:lstStyle/>
          <a:p>
            <a:fld id="{B9CC72DF-3A8E-450B-81DD-45727830726F}" type="slidenum">
              <a:rPr lang="en-US" smtClean="0"/>
              <a:pPr/>
              <a:t>2</a:t>
            </a:fld>
            <a:endParaRPr lang="en-US"/>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Virtual Host Detection &amp; Enumeration</a:t>
            </a:r>
          </a:p>
        </p:txBody>
      </p:sp>
      <p:sp>
        <p:nvSpPr>
          <p:cNvPr id="3" name="Content Placeholder 2"/>
          <p:cNvSpPr>
            <a:spLocks noGrp="1"/>
          </p:cNvSpPr>
          <p:nvPr>
            <p:ph idx="1"/>
          </p:nvPr>
        </p:nvSpPr>
        <p:spPr/>
        <p:txBody>
          <a:bodyPr>
            <a:noAutofit/>
          </a:bodyPr>
          <a:lstStyle/>
          <a:p>
            <a:pPr>
              <a:buClr>
                <a:srgbClr val="FF0000"/>
              </a:buClr>
            </a:pPr>
            <a:r>
              <a:rPr lang="en-US" sz="2000" dirty="0" smtClean="0">
                <a:solidFill>
                  <a:schemeClr val="bg1"/>
                </a:solidFill>
                <a:latin typeface="Bookman Old Style" pitchFamily="18" charset="0"/>
              </a:rPr>
              <a:t>Web servers often host multiple "virtual" hosts to consolidate functionality on a single server. If multiple servers point to the same DNS address, they may be hosted on the same server. Tools such as MSN search can be used to map an </a:t>
            </a:r>
            <a:r>
              <a:rPr lang="en-US" sz="2000" dirty="0" err="1" smtClean="0">
                <a:solidFill>
                  <a:schemeClr val="bg1"/>
                </a:solidFill>
                <a:latin typeface="Bookman Old Style" pitchFamily="18" charset="0"/>
              </a:rPr>
              <a:t>ip</a:t>
            </a:r>
            <a:r>
              <a:rPr lang="en-US" sz="2000" dirty="0" smtClean="0">
                <a:solidFill>
                  <a:schemeClr val="bg1"/>
                </a:solidFill>
                <a:latin typeface="Bookman Old Style" pitchFamily="18" charset="0"/>
              </a:rPr>
              <a:t> address to a set of virtual hosts.</a:t>
            </a:r>
            <a:endParaRPr lang="en-US" sz="2000" b="1" dirty="0" smtClean="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4E59D50E-B319-4405-AEB4-F9712C69E417}"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Establish External Target List</a:t>
            </a:r>
          </a:p>
        </p:txBody>
      </p:sp>
      <p:sp>
        <p:nvSpPr>
          <p:cNvPr id="3" name="Content Placeholder 2"/>
          <p:cNvSpPr>
            <a:spLocks noGrp="1"/>
          </p:cNvSpPr>
          <p:nvPr>
            <p:ph idx="1"/>
          </p:nvPr>
        </p:nvSpPr>
        <p:spPr/>
        <p:txBody>
          <a:bodyPr>
            <a:noAutofit/>
          </a:bodyPr>
          <a:lstStyle/>
          <a:p>
            <a:pPr>
              <a:buClr>
                <a:srgbClr val="FF0000"/>
              </a:buClr>
            </a:pPr>
            <a:r>
              <a:rPr lang="en-US" sz="2400" dirty="0" smtClean="0">
                <a:solidFill>
                  <a:schemeClr val="bg1"/>
                </a:solidFill>
                <a:latin typeface="Bookman Old Style" pitchFamily="18" charset="0"/>
              </a:rPr>
              <a:t>Once the activities above have been completed, a list of users, emails, domains, applications, hosts and services should be compiled. </a:t>
            </a:r>
          </a:p>
          <a:p>
            <a:pPr lvl="1">
              <a:buClr>
                <a:srgbClr val="FF0000"/>
              </a:buClr>
            </a:pPr>
            <a:r>
              <a:rPr lang="en-US" sz="1800" dirty="0" smtClean="0">
                <a:solidFill>
                  <a:schemeClr val="bg1"/>
                </a:solidFill>
                <a:latin typeface="Bookman Old Style" pitchFamily="18" charset="0"/>
              </a:rPr>
              <a:t>Mapping versions </a:t>
            </a:r>
          </a:p>
          <a:p>
            <a:pPr lvl="1">
              <a:buClr>
                <a:srgbClr val="FF0000"/>
              </a:buClr>
            </a:pPr>
            <a:r>
              <a:rPr lang="en-US" sz="1800" dirty="0" smtClean="0">
                <a:solidFill>
                  <a:schemeClr val="bg1"/>
                </a:solidFill>
                <a:latin typeface="Bookman Old Style" pitchFamily="18" charset="0"/>
              </a:rPr>
              <a:t>Identifying patch levels </a:t>
            </a:r>
          </a:p>
          <a:p>
            <a:pPr lvl="1">
              <a:buClr>
                <a:srgbClr val="FF0000"/>
              </a:buClr>
            </a:pPr>
            <a:r>
              <a:rPr lang="en-US" sz="1800" dirty="0" smtClean="0">
                <a:solidFill>
                  <a:schemeClr val="bg1"/>
                </a:solidFill>
                <a:latin typeface="Bookman Old Style" pitchFamily="18" charset="0"/>
              </a:rPr>
              <a:t>Looking for weak web applications </a:t>
            </a:r>
          </a:p>
          <a:p>
            <a:pPr lvl="1">
              <a:buClr>
                <a:srgbClr val="FF0000"/>
              </a:buClr>
            </a:pPr>
            <a:r>
              <a:rPr lang="en-US" sz="1800" dirty="0" smtClean="0">
                <a:solidFill>
                  <a:schemeClr val="bg1"/>
                </a:solidFill>
                <a:latin typeface="Bookman Old Style" pitchFamily="18" charset="0"/>
              </a:rPr>
              <a:t>Identify lockout threshold </a:t>
            </a:r>
          </a:p>
          <a:p>
            <a:pPr lvl="1">
              <a:buClr>
                <a:srgbClr val="FF0000"/>
              </a:buClr>
            </a:pPr>
            <a:r>
              <a:rPr lang="en-US" sz="1800" dirty="0" smtClean="0">
                <a:solidFill>
                  <a:schemeClr val="bg1"/>
                </a:solidFill>
                <a:latin typeface="Bookman Old Style" pitchFamily="18" charset="0"/>
              </a:rPr>
              <a:t>Error Based </a:t>
            </a:r>
          </a:p>
          <a:p>
            <a:pPr lvl="1">
              <a:buClr>
                <a:srgbClr val="FF0000"/>
              </a:buClr>
            </a:pPr>
            <a:r>
              <a:rPr lang="en-US" sz="1800" dirty="0" smtClean="0">
                <a:solidFill>
                  <a:schemeClr val="bg1"/>
                </a:solidFill>
                <a:latin typeface="Bookman Old Style" pitchFamily="18" charset="0"/>
              </a:rPr>
              <a:t>Identify weak ports for attack </a:t>
            </a:r>
          </a:p>
          <a:p>
            <a:pPr lvl="1">
              <a:buClr>
                <a:srgbClr val="FF0000"/>
              </a:buClr>
            </a:pPr>
            <a:r>
              <a:rPr lang="en-US" sz="1800" dirty="0" smtClean="0">
                <a:solidFill>
                  <a:schemeClr val="bg1"/>
                </a:solidFill>
                <a:latin typeface="Bookman Old Style" pitchFamily="18" charset="0"/>
              </a:rPr>
              <a:t>Outdated Systems </a:t>
            </a:r>
          </a:p>
          <a:p>
            <a:pPr lvl="1">
              <a:buClr>
                <a:srgbClr val="FF0000"/>
              </a:buClr>
            </a:pPr>
            <a:r>
              <a:rPr lang="en-US" sz="1800" dirty="0" smtClean="0">
                <a:solidFill>
                  <a:schemeClr val="bg1"/>
                </a:solidFill>
                <a:latin typeface="Bookman Old Style" pitchFamily="18" charset="0"/>
              </a:rPr>
              <a:t>Virtualization platforms </a:t>
            </a:r>
            <a:r>
              <a:rPr lang="en-US" sz="1800" dirty="0" err="1" smtClean="0">
                <a:solidFill>
                  <a:schemeClr val="bg1"/>
                </a:solidFill>
                <a:latin typeface="Bookman Old Style" pitchFamily="18" charset="0"/>
              </a:rPr>
              <a:t>vs</a:t>
            </a:r>
            <a:r>
              <a:rPr lang="en-US" sz="1800" dirty="0" smtClean="0">
                <a:solidFill>
                  <a:schemeClr val="bg1"/>
                </a:solidFill>
                <a:latin typeface="Bookman Old Style" pitchFamily="18" charset="0"/>
              </a:rPr>
              <a:t> VMs </a:t>
            </a:r>
          </a:p>
          <a:p>
            <a:pPr lvl="1">
              <a:buClr>
                <a:srgbClr val="FF0000"/>
              </a:buClr>
            </a:pPr>
            <a:r>
              <a:rPr lang="en-US" sz="1800" dirty="0" smtClean="0">
                <a:solidFill>
                  <a:schemeClr val="bg1"/>
                </a:solidFill>
                <a:latin typeface="Bookman Old Style" pitchFamily="18" charset="0"/>
              </a:rPr>
              <a:t>Storage infrastructure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4E59D50E-B319-4405-AEB4-F9712C69E417}"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solidFill>
                  <a:schemeClr val="bg1"/>
                </a:solidFill>
                <a:latin typeface="Bookman Old Style" pitchFamily="18" charset="0"/>
              </a:rPr>
              <a:t>Internal </a:t>
            </a:r>
            <a:r>
              <a:rPr lang="en-US" b="1" dirty="0" err="1" smtClean="0">
                <a:solidFill>
                  <a:schemeClr val="bg1"/>
                </a:solidFill>
                <a:latin typeface="Bookman Old Style" pitchFamily="18" charset="0"/>
              </a:rPr>
              <a:t>Footprinting</a:t>
            </a:r>
            <a:endParaRPr lang="en-US" b="1" dirty="0">
              <a:solidFill>
                <a:schemeClr val="bg1"/>
              </a:solidFill>
              <a:latin typeface="Bookman Old Style" pitchFamily="18" charset="0"/>
            </a:endParaRPr>
          </a:p>
        </p:txBody>
      </p:sp>
      <p:cxnSp>
        <p:nvCxnSpPr>
          <p:cNvPr id="5" name="Straight Connector 4"/>
          <p:cNvCxnSpPr/>
          <p:nvPr/>
        </p:nvCxnSpPr>
        <p:spPr>
          <a:xfrm>
            <a:off x="533400" y="37338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6" name="Subtitle 5"/>
          <p:cNvSpPr>
            <a:spLocks noGrp="1"/>
          </p:cNvSpPr>
          <p:nvPr>
            <p:ph type="subTitle" idx="1"/>
          </p:nvPr>
        </p:nvSpPr>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latin typeface="Bookman Old Style" pitchFamily="18" charset="0"/>
              </a:rPr>
              <a:t>Passive </a:t>
            </a:r>
            <a:r>
              <a:rPr lang="en-US" b="1" dirty="0" err="1" smtClean="0">
                <a:solidFill>
                  <a:schemeClr val="bg1"/>
                </a:solidFill>
                <a:latin typeface="Bookman Old Style" pitchFamily="18" charset="0"/>
              </a:rPr>
              <a:t>Footprinting</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p:txBody>
          <a:bodyPr>
            <a:normAutofit/>
          </a:bodyPr>
          <a:lstStyle/>
          <a:p>
            <a:pPr>
              <a:buClr>
                <a:srgbClr val="FF0000"/>
              </a:buClr>
            </a:pPr>
            <a:r>
              <a:rPr lang="en-US" dirty="0" smtClean="0">
                <a:solidFill>
                  <a:schemeClr val="bg1"/>
                </a:solidFill>
                <a:latin typeface="Bookman Old Style" pitchFamily="18" charset="0"/>
              </a:rPr>
              <a:t>If the tester has access to the internal network, packet sniffing can provide a great deal of information. </a:t>
            </a:r>
          </a:p>
          <a:p>
            <a:pPr>
              <a:buClr>
                <a:srgbClr val="FF0000"/>
              </a:buClr>
            </a:pPr>
            <a:r>
              <a:rPr lang="en-US" dirty="0" smtClean="0">
                <a:solidFill>
                  <a:schemeClr val="bg1"/>
                </a:solidFill>
                <a:latin typeface="Bookman Old Style" pitchFamily="18" charset="0"/>
              </a:rPr>
              <a:t>Use techniques like those implemented in </a:t>
            </a:r>
            <a:r>
              <a:rPr lang="en-US" dirty="0" smtClean="0">
                <a:solidFill>
                  <a:srgbClr val="FF0000"/>
                </a:solidFill>
                <a:latin typeface="Bookman Old Style" pitchFamily="18" charset="0"/>
              </a:rPr>
              <a:t>p0f</a:t>
            </a:r>
            <a:r>
              <a:rPr lang="en-US" dirty="0" smtClean="0">
                <a:solidFill>
                  <a:schemeClr val="bg1"/>
                </a:solidFill>
                <a:latin typeface="Bookman Old Style" pitchFamily="18" charset="0"/>
              </a:rPr>
              <a:t> to identify systems.</a:t>
            </a:r>
          </a:p>
          <a:p>
            <a:pPr>
              <a:buClr>
                <a:srgbClr val="FF0000"/>
              </a:buClr>
              <a:buNone/>
            </a:pPr>
            <a:endParaRPr lang="en-US" dirty="0" smtClean="0">
              <a:solidFill>
                <a:schemeClr val="bg1"/>
              </a:solidFill>
              <a:latin typeface="Bookman Old Style" pitchFamily="18" charset="0"/>
            </a:endParaRPr>
          </a:p>
          <a:p>
            <a:pPr>
              <a:buClr>
                <a:srgbClr val="FF0000"/>
              </a:buClr>
              <a:buNone/>
            </a:pPr>
            <a:r>
              <a:rPr lang="en-US" dirty="0" smtClean="0">
                <a:solidFill>
                  <a:srgbClr val="FF0000"/>
                </a:solidFill>
                <a:latin typeface="Bookman Old Style" pitchFamily="18" charset="0"/>
              </a:rPr>
              <a:t>#</a:t>
            </a:r>
            <a:r>
              <a:rPr lang="en-US" dirty="0" smtClean="0">
                <a:solidFill>
                  <a:schemeClr val="bg1"/>
                </a:solidFill>
                <a:latin typeface="Bookman Old Style" pitchFamily="18" charset="0"/>
              </a:rPr>
              <a:t> p0f –o cap.txt  -</a:t>
            </a:r>
            <a:r>
              <a:rPr lang="en-US" dirty="0" err="1" smtClean="0">
                <a:solidFill>
                  <a:schemeClr val="bg1"/>
                </a:solidFill>
                <a:latin typeface="Bookman Old Style" pitchFamily="18" charset="0"/>
              </a:rPr>
              <a:t>i</a:t>
            </a:r>
            <a:r>
              <a:rPr lang="en-US" dirty="0" smtClean="0">
                <a:solidFill>
                  <a:schemeClr val="bg1"/>
                </a:solidFill>
                <a:latin typeface="Bookman Old Style" pitchFamily="18" charset="0"/>
              </a:rPr>
              <a:t> eth0 -M -V -v -p -t</a:t>
            </a:r>
            <a:endParaRPr lang="en-US" dirty="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4E59D50E-B319-4405-AEB4-F9712C69E417}"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Identify Customer Internal Ranges</a:t>
            </a:r>
          </a:p>
        </p:txBody>
      </p:sp>
      <p:sp>
        <p:nvSpPr>
          <p:cNvPr id="3" name="Content Placeholder 2"/>
          <p:cNvSpPr>
            <a:spLocks noGrp="1"/>
          </p:cNvSpPr>
          <p:nvPr>
            <p:ph idx="1"/>
          </p:nvPr>
        </p:nvSpPr>
        <p:spPr/>
        <p:txBody>
          <a:bodyPr>
            <a:normAutofit fontScale="70000" lnSpcReduction="20000"/>
          </a:bodyPr>
          <a:lstStyle/>
          <a:p>
            <a:pPr>
              <a:buClr>
                <a:srgbClr val="FF0000"/>
              </a:buClr>
            </a:pPr>
            <a:r>
              <a:rPr lang="en-US" dirty="0" smtClean="0">
                <a:solidFill>
                  <a:schemeClr val="bg1"/>
                </a:solidFill>
                <a:latin typeface="Bookman Old Style" pitchFamily="18" charset="0"/>
              </a:rPr>
              <a:t>When performing internal testing, first enumerate your local subnet, and you can often extrapolate from there to other subnets by modifying the address slightly. Also, a look a the routing table of an internal host can be particularly telling. Below are a number of techniques which can be used. </a:t>
            </a:r>
          </a:p>
          <a:p>
            <a:pPr>
              <a:buClr>
                <a:srgbClr val="FF0000"/>
              </a:buClr>
            </a:pPr>
            <a:r>
              <a:rPr lang="en-US" dirty="0" smtClean="0">
                <a:solidFill>
                  <a:schemeClr val="bg1"/>
                </a:solidFill>
                <a:latin typeface="Bookman Old Style" pitchFamily="18" charset="0"/>
              </a:rPr>
              <a:t>DHCP servers can be a potential source of not just local information, but also remote IP range and details of important hosts. Most DHCP servers will provide a local IP gateway address as well as the address of DNS and WINS servers. In Windows based networks, DNS servers tend to be Active Directory domain controllers, and thus targets of interest.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4E59D50E-B319-4405-AEB4-F9712C69E417}"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Active </a:t>
            </a:r>
            <a:r>
              <a:rPr lang="en-US" b="1" dirty="0" err="1" smtClean="0">
                <a:solidFill>
                  <a:schemeClr val="bg1"/>
                </a:solidFill>
                <a:latin typeface="Bookman Old Style" pitchFamily="18" charset="0"/>
              </a:rPr>
              <a:t>Footprinting</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p:txBody>
          <a:bodyPr>
            <a:normAutofit/>
          </a:bodyPr>
          <a:lstStyle/>
          <a:p>
            <a:pPr>
              <a:buNone/>
            </a:pPr>
            <a:r>
              <a:rPr lang="en-US" dirty="0" smtClean="0">
                <a:solidFill>
                  <a:schemeClr val="bg1"/>
                </a:solidFill>
                <a:latin typeface="Bookman Old Style" pitchFamily="18" charset="0"/>
              </a:rPr>
              <a:t>We can perform all the external active </a:t>
            </a:r>
            <a:r>
              <a:rPr lang="en-US" dirty="0" err="1" smtClean="0">
                <a:solidFill>
                  <a:schemeClr val="bg1"/>
                </a:solidFill>
                <a:latin typeface="Bookman Old Style" pitchFamily="18" charset="0"/>
              </a:rPr>
              <a:t>footprinting</a:t>
            </a:r>
            <a:r>
              <a:rPr lang="en-US" dirty="0" smtClean="0">
                <a:solidFill>
                  <a:schemeClr val="bg1"/>
                </a:solidFill>
                <a:latin typeface="Bookman Old Style" pitchFamily="18" charset="0"/>
              </a:rPr>
              <a:t> techniques here.</a:t>
            </a:r>
            <a:endParaRPr lang="en-US" b="1" dirty="0" smtClean="0">
              <a:solidFill>
                <a:srgbClr val="FF0000"/>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4E59D50E-B319-4405-AEB4-F9712C69E417}"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Active </a:t>
            </a:r>
            <a:r>
              <a:rPr lang="en-US" b="1" dirty="0" err="1" smtClean="0">
                <a:solidFill>
                  <a:schemeClr val="bg1"/>
                </a:solidFill>
                <a:latin typeface="Bookman Old Style" pitchFamily="18" charset="0"/>
              </a:rPr>
              <a:t>Footprinting</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p:txBody>
          <a:bodyPr>
            <a:normAutofit/>
          </a:bodyPr>
          <a:lstStyle/>
          <a:p>
            <a:pPr>
              <a:buNone/>
            </a:pPr>
            <a:r>
              <a:rPr lang="en-US" dirty="0" smtClean="0">
                <a:solidFill>
                  <a:schemeClr val="bg1"/>
                </a:solidFill>
                <a:latin typeface="Bookman Old Style" pitchFamily="18" charset="0"/>
              </a:rPr>
              <a:t>Port Scanning </a:t>
            </a:r>
          </a:p>
          <a:p>
            <a:r>
              <a:rPr lang="en-US" dirty="0" smtClean="0">
                <a:solidFill>
                  <a:schemeClr val="bg1"/>
                </a:solidFill>
                <a:latin typeface="Bookman Old Style" pitchFamily="18" charset="0"/>
              </a:rPr>
              <a:t>Internal port scanning differs from external port scanning, because of the higher bandwidth available, and the ability</a:t>
            </a:r>
          </a:p>
          <a:p>
            <a:endParaRPr lang="en-US" dirty="0" smtClean="0">
              <a:solidFill>
                <a:schemeClr val="bg1"/>
              </a:solidFill>
              <a:latin typeface="Bookman Old Style" pitchFamily="18" charset="0"/>
            </a:endParaRPr>
          </a:p>
          <a:p>
            <a:r>
              <a:rPr lang="en-US" b="1" dirty="0" smtClean="0">
                <a:solidFill>
                  <a:srgbClr val="FF0000"/>
                </a:solidFill>
                <a:latin typeface="Bookman Old Style" pitchFamily="18" charset="0"/>
              </a:rPr>
              <a:t>Next Week</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4E59D50E-B319-4405-AEB4-F9712C69E417}"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chemeClr val="bg1"/>
                </a:solidFill>
                <a:latin typeface="Bookman Old Style" pitchFamily="18" charset="0"/>
              </a:rPr>
              <a:t>Assingment</a:t>
            </a:r>
            <a:endParaRPr lang="en-US" b="1" dirty="0">
              <a:solidFill>
                <a:schemeClr val="bg1"/>
              </a:solidFill>
              <a:latin typeface="Bookman Old Style" pitchFamily="18" charset="0"/>
            </a:endParaRPr>
          </a:p>
        </p:txBody>
      </p:sp>
      <p:sp>
        <p:nvSpPr>
          <p:cNvPr id="3" name="Content Placeholder 2"/>
          <p:cNvSpPr>
            <a:spLocks noGrp="1"/>
          </p:cNvSpPr>
          <p:nvPr>
            <p:ph idx="1"/>
          </p:nvPr>
        </p:nvSpPr>
        <p:spPr/>
        <p:txBody>
          <a:bodyPr>
            <a:normAutofit/>
          </a:bodyPr>
          <a:lstStyle/>
          <a:p>
            <a:r>
              <a:rPr lang="en-US" dirty="0" smtClean="0">
                <a:solidFill>
                  <a:schemeClr val="bg1"/>
                </a:solidFill>
                <a:latin typeface="Bookman Old Style" pitchFamily="18" charset="0"/>
              </a:rPr>
              <a:t>Choose a company and gather information about it…</a:t>
            </a:r>
            <a:endParaRPr lang="en-US" dirty="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4E59D50E-B319-4405-AEB4-F9712C69E417}"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latin typeface="Bookman Old Style" pitchFamily="18" charset="0"/>
              </a:rPr>
              <a:t>SUMMARY</a:t>
            </a:r>
            <a:endParaRPr lang="en-US" b="1" dirty="0">
              <a:solidFill>
                <a:schemeClr val="bg1"/>
              </a:solidFill>
              <a:latin typeface="Bookman Old Style" pitchFamily="18" charset="0"/>
            </a:endParaRPr>
          </a:p>
        </p:txBody>
      </p:sp>
      <p:sp>
        <p:nvSpPr>
          <p:cNvPr id="3" name="Content Placeholder 2"/>
          <p:cNvSpPr>
            <a:spLocks noGrp="1"/>
          </p:cNvSpPr>
          <p:nvPr>
            <p:ph idx="1"/>
          </p:nvPr>
        </p:nvSpPr>
        <p:spPr/>
        <p:txBody>
          <a:bodyPr>
            <a:normAutofit/>
          </a:bodyPr>
          <a:lstStyle/>
          <a:p>
            <a:r>
              <a:rPr lang="en-US" dirty="0" smtClean="0">
                <a:solidFill>
                  <a:schemeClr val="bg1"/>
                </a:solidFill>
                <a:latin typeface="Bookman Old Style" pitchFamily="18" charset="0"/>
              </a:rPr>
              <a:t>We saw what is intelligence gathering</a:t>
            </a:r>
          </a:p>
          <a:p>
            <a:r>
              <a:rPr lang="en-US" dirty="0" smtClean="0">
                <a:solidFill>
                  <a:schemeClr val="bg1"/>
                </a:solidFill>
                <a:latin typeface="Bookman Old Style" pitchFamily="18" charset="0"/>
              </a:rPr>
              <a:t>The OSINT three </a:t>
            </a:r>
          </a:p>
          <a:p>
            <a:r>
              <a:rPr lang="en-US" dirty="0" smtClean="0">
                <a:solidFill>
                  <a:schemeClr val="bg1"/>
                </a:solidFill>
                <a:latin typeface="Bookman Old Style" pitchFamily="18" charset="0"/>
              </a:rPr>
              <a:t>What corporate info to gather</a:t>
            </a:r>
          </a:p>
          <a:p>
            <a:r>
              <a:rPr lang="en-US" dirty="0" smtClean="0">
                <a:solidFill>
                  <a:schemeClr val="bg1"/>
                </a:solidFill>
                <a:latin typeface="Bookman Old Style" pitchFamily="18" charset="0"/>
              </a:rPr>
              <a:t>What individual info to gather</a:t>
            </a:r>
          </a:p>
          <a:p>
            <a:r>
              <a:rPr lang="en-US" dirty="0" smtClean="0">
                <a:solidFill>
                  <a:schemeClr val="bg1"/>
                </a:solidFill>
                <a:latin typeface="Bookman Old Style" pitchFamily="18" charset="0"/>
              </a:rPr>
              <a:t>Understood the covert gathering types</a:t>
            </a:r>
          </a:p>
          <a:p>
            <a:r>
              <a:rPr lang="en-US" dirty="0" smtClean="0">
                <a:solidFill>
                  <a:schemeClr val="bg1"/>
                </a:solidFill>
                <a:latin typeface="Bookman Old Style" pitchFamily="18" charset="0"/>
              </a:rPr>
              <a:t>How to use Google when performing intelligence gathering</a:t>
            </a:r>
            <a:endParaRPr lang="en-US" dirty="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4E59D50E-B319-4405-AEB4-F9712C69E417}"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latin typeface="Bookman Old Style" pitchFamily="18" charset="0"/>
              </a:rPr>
              <a:t>References</a:t>
            </a:r>
            <a:endParaRPr lang="en-US" b="1" dirty="0">
              <a:solidFill>
                <a:schemeClr val="bg1"/>
              </a:solidFill>
              <a:latin typeface="Bookman Old Style" pitchFamily="18" charset="0"/>
            </a:endParaRPr>
          </a:p>
        </p:txBody>
      </p:sp>
      <p:sp>
        <p:nvSpPr>
          <p:cNvPr id="3" name="Content Placeholder 2"/>
          <p:cNvSpPr>
            <a:spLocks noGrp="1"/>
          </p:cNvSpPr>
          <p:nvPr>
            <p:ph idx="1"/>
          </p:nvPr>
        </p:nvSpPr>
        <p:spPr/>
        <p:txBody>
          <a:bodyPr>
            <a:normAutofit fontScale="77500" lnSpcReduction="20000"/>
          </a:bodyPr>
          <a:lstStyle/>
          <a:p>
            <a:r>
              <a:rPr lang="en-US" dirty="0" smtClean="0">
                <a:solidFill>
                  <a:schemeClr val="bg1"/>
                </a:solidFill>
                <a:latin typeface="Bookman Old Style" pitchFamily="18" charset="0"/>
              </a:rPr>
              <a:t>Effective meetings, http://www.businessandthegeek.com/?p=112</a:t>
            </a:r>
          </a:p>
          <a:p>
            <a:r>
              <a:rPr lang="en-US" dirty="0" smtClean="0">
                <a:solidFill>
                  <a:schemeClr val="bg1"/>
                </a:solidFill>
                <a:latin typeface="Bookman Old Style" pitchFamily="18" charset="0"/>
                <a:hlinkClick r:id="rId2"/>
              </a:rPr>
              <a:t>http://www.pentest-standard.org/index.php</a:t>
            </a:r>
            <a:endParaRPr lang="en-US" dirty="0" smtClean="0">
              <a:solidFill>
                <a:schemeClr val="bg1"/>
              </a:solidFill>
              <a:latin typeface="Bookman Old Style" pitchFamily="18" charset="0"/>
            </a:endParaRPr>
          </a:p>
          <a:p>
            <a:pPr>
              <a:buNone/>
            </a:pPr>
            <a:r>
              <a:rPr lang="en-US" dirty="0" smtClean="0">
                <a:solidFill>
                  <a:schemeClr val="bg1"/>
                </a:solidFill>
                <a:latin typeface="Bookman Old Style" pitchFamily="18" charset="0"/>
              </a:rPr>
              <a:t>WHOIS lookup references</a:t>
            </a:r>
          </a:p>
          <a:p>
            <a:pPr>
              <a:buNone/>
            </a:pPr>
            <a:r>
              <a:rPr lang="en-US" dirty="0" smtClean="0">
                <a:solidFill>
                  <a:schemeClr val="bg1"/>
                </a:solidFill>
                <a:latin typeface="Bookman Old Style" pitchFamily="18" charset="0"/>
              </a:rPr>
              <a:t>•	ICANN - http://www.icann.org </a:t>
            </a:r>
          </a:p>
          <a:p>
            <a:pPr>
              <a:buNone/>
            </a:pPr>
            <a:r>
              <a:rPr lang="en-US" dirty="0" smtClean="0">
                <a:solidFill>
                  <a:schemeClr val="bg1"/>
                </a:solidFill>
                <a:latin typeface="Bookman Old Style" pitchFamily="18" charset="0"/>
              </a:rPr>
              <a:t>•	IANA - http://www.iana.com </a:t>
            </a:r>
          </a:p>
          <a:p>
            <a:pPr>
              <a:buNone/>
            </a:pPr>
            <a:r>
              <a:rPr lang="en-US" dirty="0" smtClean="0">
                <a:solidFill>
                  <a:schemeClr val="bg1"/>
                </a:solidFill>
                <a:latin typeface="Bookman Old Style" pitchFamily="18" charset="0"/>
              </a:rPr>
              <a:t>•	NRO - http://www.nro.net </a:t>
            </a:r>
          </a:p>
          <a:p>
            <a:pPr>
              <a:buNone/>
            </a:pPr>
            <a:r>
              <a:rPr lang="en-US" dirty="0" smtClean="0">
                <a:solidFill>
                  <a:schemeClr val="bg1"/>
                </a:solidFill>
                <a:latin typeface="Bookman Old Style" pitchFamily="18" charset="0"/>
              </a:rPr>
              <a:t>•	AFRINIC - http://www.afrinic.net </a:t>
            </a:r>
          </a:p>
          <a:p>
            <a:pPr>
              <a:buNone/>
            </a:pPr>
            <a:r>
              <a:rPr lang="en-US" dirty="0" smtClean="0">
                <a:solidFill>
                  <a:schemeClr val="bg1"/>
                </a:solidFill>
                <a:latin typeface="Bookman Old Style" pitchFamily="18" charset="0"/>
              </a:rPr>
              <a:t>•	APNIC - http://www.apnic.net </a:t>
            </a:r>
          </a:p>
          <a:p>
            <a:pPr>
              <a:buNone/>
            </a:pPr>
            <a:r>
              <a:rPr lang="en-US" dirty="0" smtClean="0">
                <a:solidFill>
                  <a:schemeClr val="bg1"/>
                </a:solidFill>
                <a:latin typeface="Bookman Old Style" pitchFamily="18" charset="0"/>
              </a:rPr>
              <a:t>•	ARIN - http://ws.arin.net </a:t>
            </a:r>
          </a:p>
          <a:p>
            <a:pPr>
              <a:buNone/>
            </a:pPr>
            <a:r>
              <a:rPr lang="en-US" dirty="0" smtClean="0">
                <a:solidFill>
                  <a:schemeClr val="bg1"/>
                </a:solidFill>
                <a:latin typeface="Bookman Old Style" pitchFamily="18" charset="0"/>
              </a:rPr>
              <a:t>•	LACNIC - http://www.lacnic.net </a:t>
            </a:r>
          </a:p>
          <a:p>
            <a:pPr>
              <a:buNone/>
            </a:pPr>
            <a:r>
              <a:rPr lang="en-US" dirty="0" smtClean="0">
                <a:solidFill>
                  <a:schemeClr val="bg1"/>
                </a:solidFill>
                <a:latin typeface="Bookman Old Style" pitchFamily="18" charset="0"/>
              </a:rPr>
              <a:t>•	RIPE - http://www.ripe.net , RIPE NCC</a:t>
            </a:r>
          </a:p>
          <a:p>
            <a:endParaRPr lang="en-US" dirty="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4E59D50E-B319-4405-AEB4-F9712C69E417}"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 </a:t>
            </a:r>
            <a:r>
              <a:rPr lang="en-US" b="1" dirty="0" err="1" smtClean="0">
                <a:solidFill>
                  <a:schemeClr val="bg1"/>
                </a:solidFill>
                <a:latin typeface="Bookman Old Style" pitchFamily="18" charset="0"/>
              </a:rPr>
              <a:t>whoami</a:t>
            </a:r>
            <a:endParaRPr lang="en-US" sz="4000" b="1" dirty="0">
              <a:solidFill>
                <a:schemeClr val="bg1"/>
              </a:solidFill>
              <a:latin typeface="Bookman Old Style" pitchFamily="18" charset="0"/>
            </a:endParaRPr>
          </a:p>
        </p:txBody>
      </p:sp>
      <p:sp>
        <p:nvSpPr>
          <p:cNvPr id="3" name="Content Placeholder 2"/>
          <p:cNvSpPr>
            <a:spLocks noGrp="1"/>
          </p:cNvSpPr>
          <p:nvPr>
            <p:ph idx="1"/>
          </p:nvPr>
        </p:nvSpPr>
        <p:spPr/>
        <p:txBody>
          <a:bodyPr>
            <a:normAutofit/>
          </a:bodyPr>
          <a:lstStyle/>
          <a:p>
            <a:pPr>
              <a:buClr>
                <a:srgbClr val="FF0000"/>
              </a:buClr>
            </a:pPr>
            <a:r>
              <a:rPr lang="en-US" sz="2800" dirty="0" smtClean="0">
                <a:solidFill>
                  <a:schemeClr val="bg1"/>
                </a:solidFill>
              </a:rPr>
              <a:t>Ali </a:t>
            </a:r>
            <a:r>
              <a:rPr lang="en-US" sz="2800" dirty="0" smtClean="0">
                <a:solidFill>
                  <a:schemeClr val="bg1"/>
                </a:solidFill>
              </a:rPr>
              <a:t>Al-</a:t>
            </a:r>
            <a:r>
              <a:rPr lang="en-US" sz="2800" dirty="0" err="1" smtClean="0">
                <a:solidFill>
                  <a:schemeClr val="bg1"/>
                </a:solidFill>
              </a:rPr>
              <a:t>Shemery</a:t>
            </a:r>
            <a:endParaRPr lang="en-US" sz="2800" dirty="0" smtClean="0">
              <a:solidFill>
                <a:schemeClr val="bg1"/>
              </a:solidFill>
            </a:endParaRPr>
          </a:p>
          <a:p>
            <a:pPr>
              <a:buClr>
                <a:srgbClr val="FF0000"/>
              </a:buClr>
            </a:pPr>
            <a:r>
              <a:rPr lang="en-US" sz="2800" dirty="0" smtClean="0">
                <a:solidFill>
                  <a:schemeClr val="bg1"/>
                </a:solidFill>
              </a:rPr>
              <a:t>Ph.D., </a:t>
            </a:r>
            <a:r>
              <a:rPr lang="en-US" sz="2800" dirty="0" err="1" smtClean="0">
                <a:solidFill>
                  <a:schemeClr val="bg1"/>
                </a:solidFill>
              </a:rPr>
              <a:t>MS.c</a:t>
            </a:r>
            <a:r>
              <a:rPr lang="en-US" sz="2800" dirty="0" smtClean="0">
                <a:solidFill>
                  <a:schemeClr val="bg1"/>
                </a:solidFill>
              </a:rPr>
              <a:t>., and </a:t>
            </a:r>
            <a:r>
              <a:rPr lang="en-US" sz="2800" dirty="0" err="1" smtClean="0">
                <a:solidFill>
                  <a:schemeClr val="bg1"/>
                </a:solidFill>
              </a:rPr>
              <a:t>BS.c</a:t>
            </a:r>
            <a:r>
              <a:rPr lang="en-US" sz="2800" dirty="0" smtClean="0">
                <a:solidFill>
                  <a:schemeClr val="bg1"/>
                </a:solidFill>
              </a:rPr>
              <a:t>., </a:t>
            </a:r>
            <a:r>
              <a:rPr lang="en-US" sz="2800" dirty="0" smtClean="0">
                <a:solidFill>
                  <a:schemeClr val="bg1"/>
                </a:solidFill>
              </a:rPr>
              <a:t>Jordan</a:t>
            </a:r>
          </a:p>
          <a:p>
            <a:pPr>
              <a:buClr>
                <a:srgbClr val="FF0000"/>
              </a:buClr>
            </a:pPr>
            <a:r>
              <a:rPr lang="en-US" sz="2800" dirty="0" smtClean="0">
                <a:solidFill>
                  <a:schemeClr val="bg1"/>
                </a:solidFill>
              </a:rPr>
              <a:t>More </a:t>
            </a:r>
            <a:r>
              <a:rPr lang="en-US" sz="2800" dirty="0" smtClean="0">
                <a:solidFill>
                  <a:schemeClr val="bg1"/>
                </a:solidFill>
              </a:rPr>
              <a:t>than 14 years of Technical Background (mainly Linux/Unix and </a:t>
            </a:r>
            <a:r>
              <a:rPr lang="en-US" sz="2800" dirty="0" err="1" smtClean="0">
                <a:solidFill>
                  <a:schemeClr val="bg1"/>
                </a:solidFill>
              </a:rPr>
              <a:t>Infosec</a:t>
            </a:r>
            <a:r>
              <a:rPr lang="en-US" sz="2800" dirty="0" smtClean="0">
                <a:solidFill>
                  <a:schemeClr val="bg1"/>
                </a:solidFill>
              </a:rPr>
              <a:t>)</a:t>
            </a:r>
          </a:p>
          <a:p>
            <a:pPr>
              <a:buClr>
                <a:srgbClr val="FF0000"/>
              </a:buClr>
            </a:pPr>
            <a:r>
              <a:rPr lang="en-US" sz="2800" dirty="0" smtClean="0">
                <a:solidFill>
                  <a:schemeClr val="bg1"/>
                </a:solidFill>
              </a:rPr>
              <a:t>Technical Instructor for more than 10 years (</a:t>
            </a:r>
            <a:r>
              <a:rPr lang="en-US" sz="2800" dirty="0" err="1" smtClean="0">
                <a:solidFill>
                  <a:schemeClr val="bg1"/>
                </a:solidFill>
              </a:rPr>
              <a:t>Infosec</a:t>
            </a:r>
            <a:r>
              <a:rPr lang="en-US" sz="2800" dirty="0" smtClean="0">
                <a:solidFill>
                  <a:schemeClr val="bg1"/>
                </a:solidFill>
              </a:rPr>
              <a:t>, and Linux Courses)</a:t>
            </a:r>
            <a:endParaRPr lang="en-US" sz="2800" dirty="0" smtClean="0">
              <a:solidFill>
                <a:schemeClr val="bg1"/>
              </a:solidFill>
            </a:endParaRPr>
          </a:p>
          <a:p>
            <a:pPr>
              <a:buClr>
                <a:srgbClr val="FF0000"/>
              </a:buClr>
            </a:pPr>
            <a:r>
              <a:rPr lang="en-US" sz="2800" dirty="0" smtClean="0">
                <a:solidFill>
                  <a:schemeClr val="bg1"/>
                </a:solidFill>
              </a:rPr>
              <a:t>Hold more than </a:t>
            </a:r>
            <a:r>
              <a:rPr lang="en-US" sz="2800" dirty="0" smtClean="0">
                <a:solidFill>
                  <a:schemeClr val="bg1"/>
                </a:solidFill>
              </a:rPr>
              <a:t>15 well </a:t>
            </a:r>
            <a:r>
              <a:rPr lang="en-US" sz="2800" dirty="0" smtClean="0">
                <a:solidFill>
                  <a:schemeClr val="bg1"/>
                </a:solidFill>
              </a:rPr>
              <a:t>k</a:t>
            </a:r>
            <a:r>
              <a:rPr lang="en-US" sz="2800" dirty="0" smtClean="0">
                <a:solidFill>
                  <a:schemeClr val="bg1"/>
                </a:solidFill>
              </a:rPr>
              <a:t>nown </a:t>
            </a:r>
            <a:r>
              <a:rPr lang="en-US" sz="2800" dirty="0" smtClean="0">
                <a:solidFill>
                  <a:schemeClr val="bg1"/>
                </a:solidFill>
              </a:rPr>
              <a:t>Technical </a:t>
            </a:r>
            <a:r>
              <a:rPr lang="en-US" sz="2800" dirty="0" smtClean="0">
                <a:solidFill>
                  <a:schemeClr val="bg1"/>
                </a:solidFill>
              </a:rPr>
              <a:t>Certificates</a:t>
            </a:r>
            <a:endParaRPr lang="en-US" sz="2800" dirty="0" smtClean="0">
              <a:solidFill>
                <a:schemeClr val="bg1"/>
              </a:solidFill>
            </a:endParaRPr>
          </a:p>
          <a:p>
            <a:pPr>
              <a:buClr>
                <a:srgbClr val="FF0000"/>
              </a:buClr>
            </a:pPr>
            <a:r>
              <a:rPr lang="en-US" sz="2800" dirty="0" err="1" smtClean="0">
                <a:solidFill>
                  <a:schemeClr val="bg1"/>
                </a:solidFill>
              </a:rPr>
              <a:t>Infosec</a:t>
            </a:r>
            <a:r>
              <a:rPr lang="en-US" sz="2800" dirty="0" smtClean="0">
                <a:solidFill>
                  <a:schemeClr val="bg1"/>
                </a:solidFill>
              </a:rPr>
              <a:t> &amp; Linux are my main Interests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solidFill>
                  <a:schemeClr val="bg1"/>
                </a:solidFill>
                <a:latin typeface="Bookman Old Style" pitchFamily="18" charset="0"/>
              </a:rPr>
              <a:t>Fingerprinting</a:t>
            </a:r>
            <a:endParaRPr lang="en-US" b="1" dirty="0">
              <a:solidFill>
                <a:schemeClr val="bg1"/>
              </a:solidFill>
              <a:latin typeface="Bookman Old Style" pitchFamily="18" charset="0"/>
            </a:endParaRPr>
          </a:p>
        </p:txBody>
      </p:sp>
      <p:sp>
        <p:nvSpPr>
          <p:cNvPr id="3" name="Subtitle 2"/>
          <p:cNvSpPr>
            <a:spLocks noGrp="1"/>
          </p:cNvSpPr>
          <p:nvPr>
            <p:ph type="subTitle" idx="1"/>
          </p:nvPr>
        </p:nvSpPr>
        <p:spPr>
          <a:xfrm>
            <a:off x="1371600" y="4191000"/>
            <a:ext cx="6400800" cy="1676400"/>
          </a:xfrm>
        </p:spPr>
        <p:txBody>
          <a:bodyPr>
            <a:normAutofit/>
          </a:bodyPr>
          <a:lstStyle/>
          <a:p>
            <a:r>
              <a:rPr lang="en-US" sz="2400" i="1" dirty="0" smtClean="0">
                <a:solidFill>
                  <a:schemeClr val="bg1"/>
                </a:solidFill>
              </a:rPr>
              <a:t>Defining what the target really is!</a:t>
            </a:r>
          </a:p>
        </p:txBody>
      </p:sp>
      <p:cxnSp>
        <p:nvCxnSpPr>
          <p:cNvPr id="5" name="Straight Connector 4"/>
          <p:cNvCxnSpPr/>
          <p:nvPr/>
        </p:nvCxnSpPr>
        <p:spPr>
          <a:xfrm>
            <a:off x="533400" y="37338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Outline</a:t>
            </a:r>
            <a:endParaRPr lang="en-US" b="1" dirty="0">
              <a:solidFill>
                <a:schemeClr val="bg1"/>
              </a:solidFill>
              <a:latin typeface="Bookman Old Style" pitchFamily="18" charset="0"/>
            </a:endParaRPr>
          </a:p>
        </p:txBody>
      </p:sp>
      <p:sp>
        <p:nvSpPr>
          <p:cNvPr id="3" name="Content Placeholder 2"/>
          <p:cNvSpPr>
            <a:spLocks noGrp="1"/>
          </p:cNvSpPr>
          <p:nvPr>
            <p:ph idx="1"/>
          </p:nvPr>
        </p:nvSpPr>
        <p:spPr/>
        <p:txBody>
          <a:bodyPr>
            <a:noAutofit/>
          </a:bodyPr>
          <a:lstStyle/>
          <a:p>
            <a:r>
              <a:rPr lang="en-US" dirty="0" smtClean="0">
                <a:solidFill>
                  <a:schemeClr val="bg1"/>
                </a:solidFill>
                <a:latin typeface="Bookman Old Style" pitchFamily="18" charset="0"/>
              </a:rPr>
              <a:t>External </a:t>
            </a:r>
            <a:r>
              <a:rPr lang="en-US" dirty="0" err="1" smtClean="0">
                <a:solidFill>
                  <a:schemeClr val="bg1"/>
                </a:solidFill>
                <a:latin typeface="Bookman Old Style" pitchFamily="18" charset="0"/>
              </a:rPr>
              <a:t>Footprinting</a:t>
            </a:r>
            <a:endParaRPr lang="en-US" dirty="0" smtClean="0">
              <a:solidFill>
                <a:schemeClr val="bg1"/>
              </a:solidFill>
              <a:latin typeface="Bookman Old Style" pitchFamily="18" charset="0"/>
            </a:endParaRPr>
          </a:p>
          <a:p>
            <a:pPr lvl="1"/>
            <a:r>
              <a:rPr lang="en-US" dirty="0" smtClean="0">
                <a:solidFill>
                  <a:schemeClr val="bg1"/>
                </a:solidFill>
                <a:latin typeface="Bookman Old Style" pitchFamily="18" charset="0"/>
              </a:rPr>
              <a:t>Identify External Ranges</a:t>
            </a:r>
          </a:p>
          <a:p>
            <a:pPr lvl="1"/>
            <a:r>
              <a:rPr lang="en-US" dirty="0" smtClean="0">
                <a:solidFill>
                  <a:schemeClr val="bg1"/>
                </a:solidFill>
                <a:latin typeface="Bookman Old Style" pitchFamily="18" charset="0"/>
              </a:rPr>
              <a:t>Passive, and Active</a:t>
            </a:r>
          </a:p>
          <a:p>
            <a:r>
              <a:rPr lang="en-US" dirty="0" smtClean="0">
                <a:solidFill>
                  <a:schemeClr val="bg1"/>
                </a:solidFill>
                <a:latin typeface="Bookman Old Style" pitchFamily="18" charset="0"/>
              </a:rPr>
              <a:t>Internal </a:t>
            </a:r>
            <a:r>
              <a:rPr lang="en-US" dirty="0" err="1" smtClean="0">
                <a:solidFill>
                  <a:schemeClr val="bg1"/>
                </a:solidFill>
                <a:latin typeface="Bookman Old Style" pitchFamily="18" charset="0"/>
              </a:rPr>
              <a:t>Footprinting</a:t>
            </a:r>
            <a:endParaRPr lang="en-US" dirty="0" smtClean="0">
              <a:solidFill>
                <a:schemeClr val="bg1"/>
              </a:solidFill>
              <a:latin typeface="Bookman Old Style" pitchFamily="18" charset="0"/>
            </a:endParaRPr>
          </a:p>
          <a:p>
            <a:pPr lvl="1"/>
            <a:r>
              <a:rPr lang="en-US" dirty="0" smtClean="0">
                <a:solidFill>
                  <a:schemeClr val="bg1"/>
                </a:solidFill>
                <a:latin typeface="Bookman Old Style" pitchFamily="18" charset="0"/>
              </a:rPr>
              <a:t>Identify Internal Ranges</a:t>
            </a:r>
          </a:p>
          <a:p>
            <a:pPr lvl="1"/>
            <a:r>
              <a:rPr lang="en-US" dirty="0" smtClean="0">
                <a:solidFill>
                  <a:schemeClr val="bg1"/>
                </a:solidFill>
                <a:latin typeface="Bookman Old Style" pitchFamily="18" charset="0"/>
              </a:rPr>
              <a:t>Passive, and Active</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4E59D50E-B319-4405-AEB4-F9712C69E417}"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solidFill>
                  <a:schemeClr val="bg1"/>
                </a:solidFill>
                <a:latin typeface="Bookman Old Style" pitchFamily="18" charset="0"/>
              </a:rPr>
              <a:t>External </a:t>
            </a:r>
            <a:r>
              <a:rPr lang="en-US" b="1" dirty="0" err="1" smtClean="0">
                <a:solidFill>
                  <a:schemeClr val="bg1"/>
                </a:solidFill>
                <a:latin typeface="Bookman Old Style" pitchFamily="18" charset="0"/>
              </a:rPr>
              <a:t>Footprinting</a:t>
            </a:r>
            <a:endParaRPr lang="en-US" b="1" dirty="0">
              <a:solidFill>
                <a:schemeClr val="bg1"/>
              </a:solidFill>
              <a:latin typeface="Bookman Old Style" pitchFamily="18" charset="0"/>
            </a:endParaRPr>
          </a:p>
        </p:txBody>
      </p:sp>
      <p:cxnSp>
        <p:nvCxnSpPr>
          <p:cNvPr id="5" name="Straight Connector 4"/>
          <p:cNvCxnSpPr/>
          <p:nvPr/>
        </p:nvCxnSpPr>
        <p:spPr>
          <a:xfrm>
            <a:off x="533400" y="37338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6" name="Subtitle 5"/>
          <p:cNvSpPr>
            <a:spLocks noGrp="1"/>
          </p:cNvSpPr>
          <p:nvPr>
            <p:ph type="subTitle"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Identify Customer External Ranges</a:t>
            </a:r>
          </a:p>
        </p:txBody>
      </p:sp>
      <p:sp>
        <p:nvSpPr>
          <p:cNvPr id="3" name="Content Placeholder 2"/>
          <p:cNvSpPr>
            <a:spLocks noGrp="1"/>
          </p:cNvSpPr>
          <p:nvPr>
            <p:ph idx="1"/>
          </p:nvPr>
        </p:nvSpPr>
        <p:spPr/>
        <p:txBody>
          <a:bodyPr>
            <a:noAutofit/>
          </a:bodyPr>
          <a:lstStyle/>
          <a:p>
            <a:pPr>
              <a:buClr>
                <a:srgbClr val="FF0000"/>
              </a:buClr>
            </a:pPr>
            <a:r>
              <a:rPr lang="en-US" sz="2400" dirty="0" smtClean="0">
                <a:solidFill>
                  <a:schemeClr val="bg1"/>
                </a:solidFill>
                <a:latin typeface="Bookman Old Style" pitchFamily="18" charset="0"/>
              </a:rPr>
              <a:t>The major goals of intelligence gathering during a penetration test is to determine hosts which will be in scope. </a:t>
            </a:r>
          </a:p>
          <a:p>
            <a:pPr>
              <a:buClr>
                <a:srgbClr val="FF0000"/>
              </a:buClr>
              <a:buNone/>
            </a:pPr>
            <a:endParaRPr lang="en-US" sz="2400" dirty="0" smtClean="0">
              <a:solidFill>
                <a:schemeClr val="bg1"/>
              </a:solidFill>
              <a:latin typeface="Bookman Old Style" pitchFamily="18" charset="0"/>
            </a:endParaRPr>
          </a:p>
          <a:p>
            <a:pPr>
              <a:buClr>
                <a:srgbClr val="FF0000"/>
              </a:buClr>
            </a:pPr>
            <a:r>
              <a:rPr lang="en-US" sz="2400" dirty="0" smtClean="0">
                <a:solidFill>
                  <a:schemeClr val="bg1"/>
                </a:solidFill>
                <a:latin typeface="Bookman Old Style" pitchFamily="18" charset="0"/>
              </a:rPr>
              <a:t>Common techniques to identify:</a:t>
            </a:r>
          </a:p>
          <a:p>
            <a:pPr lvl="1">
              <a:buClr>
                <a:srgbClr val="FF0000"/>
              </a:buClr>
            </a:pPr>
            <a:r>
              <a:rPr lang="en-US" sz="2000" dirty="0" smtClean="0">
                <a:solidFill>
                  <a:schemeClr val="bg1"/>
                </a:solidFill>
                <a:latin typeface="Bookman Old Style" pitchFamily="18" charset="0"/>
              </a:rPr>
              <a:t>WHOIS searches on the domains and the ranges</a:t>
            </a:r>
          </a:p>
          <a:p>
            <a:pPr lvl="1">
              <a:buClr>
                <a:srgbClr val="FF0000"/>
              </a:buClr>
            </a:pPr>
            <a:r>
              <a:rPr lang="en-US" sz="2000" dirty="0" smtClean="0">
                <a:solidFill>
                  <a:schemeClr val="bg1"/>
                </a:solidFill>
                <a:latin typeface="Bookman Old Style" pitchFamily="18" charset="0"/>
              </a:rPr>
              <a:t>reverse DNS lookups</a:t>
            </a:r>
          </a:p>
          <a:p>
            <a:pPr lvl="1">
              <a:buClr>
                <a:srgbClr val="FF0000"/>
              </a:buClr>
            </a:pPr>
            <a:r>
              <a:rPr lang="en-US" sz="2000" dirty="0" smtClean="0">
                <a:solidFill>
                  <a:schemeClr val="bg1"/>
                </a:solidFill>
                <a:latin typeface="Bookman Old Style" pitchFamily="18" charset="0"/>
              </a:rPr>
              <a:t>DNS brute forcing</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4E59D50E-B319-4405-AEB4-F9712C69E417}"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Passive Reconnaissance  - WHOIS Lookups</a:t>
            </a:r>
          </a:p>
        </p:txBody>
      </p:sp>
      <p:sp>
        <p:nvSpPr>
          <p:cNvPr id="3" name="Content Placeholder 2"/>
          <p:cNvSpPr>
            <a:spLocks noGrp="1"/>
          </p:cNvSpPr>
          <p:nvPr>
            <p:ph idx="1"/>
          </p:nvPr>
        </p:nvSpPr>
        <p:spPr/>
        <p:txBody>
          <a:bodyPr>
            <a:noAutofit/>
          </a:bodyPr>
          <a:lstStyle/>
          <a:p>
            <a:pPr>
              <a:buClr>
                <a:srgbClr val="FF0000"/>
              </a:buClr>
            </a:pPr>
            <a:r>
              <a:rPr lang="en-US" sz="2400" dirty="0" smtClean="0">
                <a:solidFill>
                  <a:schemeClr val="bg1"/>
                </a:solidFill>
                <a:latin typeface="Bookman Old Style" pitchFamily="18" charset="0"/>
              </a:rPr>
              <a:t>Determine TLD for the domain, and which WHOIS server contains the information we're after.</a:t>
            </a:r>
          </a:p>
          <a:p>
            <a:pPr>
              <a:buClr>
                <a:srgbClr val="FF0000"/>
              </a:buClr>
            </a:pPr>
            <a:r>
              <a:rPr lang="en-US" sz="2400" dirty="0" smtClean="0">
                <a:solidFill>
                  <a:schemeClr val="bg1"/>
                </a:solidFill>
                <a:latin typeface="Bookman Old Style" pitchFamily="18" charset="0"/>
              </a:rPr>
              <a:t>WHOIS information is based upon a tree hierarchy. </a:t>
            </a:r>
          </a:p>
          <a:p>
            <a:pPr>
              <a:buClr>
                <a:srgbClr val="FF0000"/>
              </a:buClr>
            </a:pPr>
            <a:r>
              <a:rPr lang="en-US" sz="2400" dirty="0" smtClean="0">
                <a:solidFill>
                  <a:schemeClr val="bg1"/>
                </a:solidFill>
                <a:latin typeface="Bookman Old Style" pitchFamily="18" charset="0"/>
              </a:rPr>
              <a:t>ICANN (IANA) is the authoritative registry for all of the TLDs. </a:t>
            </a:r>
          </a:p>
          <a:p>
            <a:pPr>
              <a:buClr>
                <a:srgbClr val="FF0000"/>
              </a:buClr>
            </a:pPr>
            <a:r>
              <a:rPr lang="en-US" sz="2400" dirty="0" smtClean="0">
                <a:solidFill>
                  <a:schemeClr val="bg1"/>
                </a:solidFill>
                <a:latin typeface="Bookman Old Style" pitchFamily="18" charset="0"/>
              </a:rPr>
              <a:t>Middle East WHOIS lookup (registrar): </a:t>
            </a:r>
            <a:r>
              <a:rPr lang="en-US" sz="2400" dirty="0" smtClean="0">
                <a:solidFill>
                  <a:srgbClr val="FF0000"/>
                </a:solidFill>
                <a:latin typeface="Bookman Old Style" pitchFamily="18" charset="0"/>
              </a:rPr>
              <a:t>RIPE NCC, </a:t>
            </a:r>
            <a:r>
              <a:rPr lang="en-US" sz="2400" dirty="0" smtClean="0">
                <a:solidFill>
                  <a:schemeClr val="bg1"/>
                </a:solidFill>
                <a:latin typeface="Bookman Old Style" pitchFamily="18" charset="0"/>
              </a:rPr>
              <a:t>http://www.ripe.net/lir-services/member-support/info/list-of-members/mideast</a:t>
            </a:r>
          </a:p>
          <a:p>
            <a:pPr>
              <a:buClr>
                <a:srgbClr val="FF0000"/>
              </a:buClr>
            </a:pPr>
            <a:r>
              <a:rPr lang="en-US" sz="4000" dirty="0" smtClean="0">
                <a:solidFill>
                  <a:schemeClr val="bg1"/>
                </a:solidFill>
                <a:latin typeface="Bookman Old Style" pitchFamily="18" charset="0"/>
              </a:rPr>
              <a:t>DEMO (</a:t>
            </a:r>
            <a:r>
              <a:rPr lang="en-US" sz="4000" dirty="0" err="1" smtClean="0">
                <a:solidFill>
                  <a:schemeClr val="bg1"/>
                </a:solidFill>
                <a:latin typeface="Bookman Old Style" pitchFamily="18" charset="0"/>
              </a:rPr>
              <a:t>whois</a:t>
            </a:r>
            <a:r>
              <a:rPr lang="en-US" sz="4000" dirty="0" smtClean="0">
                <a:solidFill>
                  <a:schemeClr val="bg1"/>
                </a:solidFill>
                <a:latin typeface="Bookman Old Style" pitchFamily="18" charset="0"/>
              </a:rPr>
              <a: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4E59D50E-B319-4405-AEB4-F9712C69E417}"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Online Tools</a:t>
            </a:r>
          </a:p>
        </p:txBody>
      </p:sp>
      <p:sp>
        <p:nvSpPr>
          <p:cNvPr id="3" name="Content Placeholder 2"/>
          <p:cNvSpPr>
            <a:spLocks noGrp="1"/>
          </p:cNvSpPr>
          <p:nvPr>
            <p:ph idx="1"/>
          </p:nvPr>
        </p:nvSpPr>
        <p:spPr/>
        <p:txBody>
          <a:bodyPr>
            <a:noAutofit/>
          </a:bodyPr>
          <a:lstStyle/>
          <a:p>
            <a:pPr>
              <a:buClr>
                <a:srgbClr val="FF0000"/>
              </a:buClr>
            </a:pPr>
            <a:r>
              <a:rPr lang="en-US" sz="2400" dirty="0" smtClean="0">
                <a:solidFill>
                  <a:schemeClr val="bg1"/>
                </a:solidFill>
                <a:latin typeface="Bookman Old Style" pitchFamily="18" charset="0"/>
              </a:rPr>
              <a:t>Central Ops, http://centralops.net/</a:t>
            </a:r>
          </a:p>
          <a:p>
            <a:pPr>
              <a:buClr>
                <a:srgbClr val="FF0000"/>
              </a:buClr>
            </a:pPr>
            <a:r>
              <a:rPr lang="en-US" sz="2400" dirty="0" err="1" smtClean="0">
                <a:solidFill>
                  <a:schemeClr val="bg1"/>
                </a:solidFill>
                <a:latin typeface="Bookman Old Style" pitchFamily="18" charset="0"/>
              </a:rPr>
              <a:t>NetCraft</a:t>
            </a:r>
            <a:r>
              <a:rPr lang="en-US" sz="2400" dirty="0" smtClean="0">
                <a:solidFill>
                  <a:schemeClr val="bg1"/>
                </a:solidFill>
                <a:latin typeface="Bookman Old Style" pitchFamily="18" charset="0"/>
              </a:rPr>
              <a:t>, http://netcraft.com/</a:t>
            </a:r>
          </a:p>
          <a:p>
            <a:pPr>
              <a:buClr>
                <a:srgbClr val="FF0000"/>
              </a:buClr>
            </a:pPr>
            <a:r>
              <a:rPr lang="en-US" sz="2400" dirty="0" smtClean="0">
                <a:solidFill>
                  <a:schemeClr val="bg1"/>
                </a:solidFill>
                <a:latin typeface="Bookman Old Style" pitchFamily="18" charset="0"/>
              </a:rPr>
              <a:t>Domain Tools, http://www.domaintools.com/</a:t>
            </a:r>
          </a:p>
          <a:p>
            <a:pPr>
              <a:buClr>
                <a:srgbClr val="FF0000"/>
              </a:buClr>
            </a:pPr>
            <a:r>
              <a:rPr lang="en-US" sz="2400" dirty="0" smtClean="0">
                <a:solidFill>
                  <a:schemeClr val="bg1"/>
                </a:solidFill>
                <a:latin typeface="Bookman Old Style" pitchFamily="18" charset="0"/>
              </a:rPr>
              <a:t>DNS Stuff, http://www.dnsstuff.com</a:t>
            </a:r>
          </a:p>
          <a:p>
            <a:pPr>
              <a:buClr>
                <a:srgbClr val="FF0000"/>
              </a:buClr>
            </a:pPr>
            <a:r>
              <a:rPr lang="en-US" sz="2400" dirty="0" smtClean="0">
                <a:solidFill>
                  <a:schemeClr val="bg1"/>
                </a:solidFill>
                <a:latin typeface="Bookman Old Style" pitchFamily="18" charset="0"/>
              </a:rPr>
              <a:t>MX Toolbox, http://mxtoolbox.com</a:t>
            </a:r>
          </a:p>
          <a:p>
            <a:pPr>
              <a:buClr>
                <a:srgbClr val="FF0000"/>
              </a:buClr>
            </a:pPr>
            <a:r>
              <a:rPr lang="en-US" sz="2400" dirty="0" smtClean="0">
                <a:solidFill>
                  <a:schemeClr val="bg1"/>
                </a:solidFill>
                <a:latin typeface="Bookman Old Style" pitchFamily="18" charset="0"/>
              </a:rPr>
              <a:t>RIPE, http://www.ripe.net/data-tools/db</a:t>
            </a:r>
          </a:p>
          <a:p>
            <a:pPr>
              <a:buClr>
                <a:srgbClr val="FF0000"/>
              </a:buClr>
            </a:pPr>
            <a:r>
              <a:rPr lang="en-US" sz="2400" dirty="0" smtClean="0">
                <a:solidFill>
                  <a:schemeClr val="bg1"/>
                </a:solidFill>
                <a:latin typeface="Bookman Old Style" pitchFamily="18" charset="0"/>
              </a:rPr>
              <a:t>WHOIS, http://www.whois.com/whois/</a:t>
            </a:r>
          </a:p>
          <a:p>
            <a:pPr>
              <a:buClr>
                <a:srgbClr val="FF0000"/>
              </a:buClr>
            </a:pPr>
            <a:r>
              <a:rPr lang="en-US" sz="2400" dirty="0" smtClean="0">
                <a:solidFill>
                  <a:schemeClr val="bg1"/>
                </a:solidFill>
                <a:latin typeface="Bookman Old Style" pitchFamily="18" charset="0"/>
              </a:rPr>
              <a:t>WHOIS, http://www.whois.sc/</a:t>
            </a:r>
          </a:p>
          <a:p>
            <a:pPr>
              <a:buClr>
                <a:srgbClr val="FF0000"/>
              </a:buClr>
            </a:pPr>
            <a:r>
              <a:rPr lang="en-US" sz="2400" dirty="0" smtClean="0">
                <a:solidFill>
                  <a:schemeClr val="bg1"/>
                </a:solidFill>
                <a:latin typeface="Bookman Old Style" pitchFamily="18" charset="0"/>
              </a:rPr>
              <a:t>What Is My IP, http://www.whatismyip.com/</a:t>
            </a:r>
          </a:p>
          <a:p>
            <a:pPr>
              <a:buClr>
                <a:srgbClr val="FF0000"/>
              </a:buClr>
            </a:pPr>
            <a:r>
              <a:rPr lang="en-US" sz="2400" dirty="0" err="1" smtClean="0">
                <a:solidFill>
                  <a:schemeClr val="bg1"/>
                </a:solidFill>
                <a:latin typeface="Bookman Old Style" pitchFamily="18" charset="0"/>
              </a:rPr>
              <a:t>InterNIC</a:t>
            </a:r>
            <a:r>
              <a:rPr lang="en-US" sz="2400" dirty="0" smtClean="0">
                <a:solidFill>
                  <a:schemeClr val="bg1"/>
                </a:solidFill>
                <a:latin typeface="Bookman Old Style" pitchFamily="18" charset="0"/>
              </a:rPr>
              <a:t>, http://www.internic.net/</a:t>
            </a:r>
          </a:p>
          <a:p>
            <a:pPr>
              <a:buClr>
                <a:srgbClr val="FF0000"/>
              </a:buClr>
            </a:pPr>
            <a:endParaRPr lang="en-US" sz="2000" dirty="0" smtClean="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4E59D50E-B319-4405-AEB4-F9712C69E417}"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2379</TotalTime>
  <Words>1276</Words>
  <Application>Microsoft Office PowerPoint</Application>
  <PresentationFormat>On-screen Show (4:3)</PresentationFormat>
  <Paragraphs>181</Paragraphs>
  <Slides>29</Slides>
  <Notes>3</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Hacking Techniques &amp; Intrusion Detection</vt:lpstr>
      <vt:lpstr>All materials is licensed under a Creative Commons “Share Alike” license.</vt:lpstr>
      <vt:lpstr># whoami</vt:lpstr>
      <vt:lpstr>Fingerprinting</vt:lpstr>
      <vt:lpstr>Outline</vt:lpstr>
      <vt:lpstr>External Footprinting</vt:lpstr>
      <vt:lpstr>Identify Customer External Ranges</vt:lpstr>
      <vt:lpstr>Passive Reconnaissance  - WHOIS Lookups</vt:lpstr>
      <vt:lpstr>Online Tools</vt:lpstr>
      <vt:lpstr>Active Footprinting</vt:lpstr>
      <vt:lpstr>DNS Discovery</vt:lpstr>
      <vt:lpstr>Zone Transfers</vt:lpstr>
      <vt:lpstr>Forward/Reverse DNS</vt:lpstr>
      <vt:lpstr>DNS Bruteforce</vt:lpstr>
      <vt:lpstr>SMTP</vt:lpstr>
      <vt:lpstr>SMTP – Cont.</vt:lpstr>
      <vt:lpstr>Banner Grabbing</vt:lpstr>
      <vt:lpstr>SNMP Sweeps</vt:lpstr>
      <vt:lpstr>Web Application Discovery</vt:lpstr>
      <vt:lpstr>Virtual Host Detection &amp; Enumeration</vt:lpstr>
      <vt:lpstr>Establish External Target List</vt:lpstr>
      <vt:lpstr>Internal Footprinting</vt:lpstr>
      <vt:lpstr>Passive Footprinting</vt:lpstr>
      <vt:lpstr>Identify Customer Internal Ranges</vt:lpstr>
      <vt:lpstr>Active Footprinting</vt:lpstr>
      <vt:lpstr>Active Footprinting</vt:lpstr>
      <vt:lpstr>Assingment</vt:lpstr>
      <vt:lpstr>SUMMARY</vt:lpstr>
      <vt:lpstr>References</vt:lpstr>
    </vt:vector>
  </TitlesOfParts>
  <Company>EJADA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Reconnaissance</dc:title>
  <dc:creator>binary</dc:creator>
  <cp:lastModifiedBy>user1</cp:lastModifiedBy>
  <cp:revision>205</cp:revision>
  <dcterms:created xsi:type="dcterms:W3CDTF">2012-10-10T03:54:37Z</dcterms:created>
  <dcterms:modified xsi:type="dcterms:W3CDTF">2013-01-29T23:59:50Z</dcterms:modified>
</cp:coreProperties>
</file>