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sldIdLst>
    <p:sldId id="342" r:id="rId2"/>
    <p:sldId id="343" r:id="rId3"/>
    <p:sldId id="344" r:id="rId4"/>
    <p:sldId id="276" r:id="rId5"/>
    <p:sldId id="257" r:id="rId6"/>
    <p:sldId id="277" r:id="rId7"/>
    <p:sldId id="333" r:id="rId8"/>
    <p:sldId id="278" r:id="rId9"/>
    <p:sldId id="334" r:id="rId10"/>
    <p:sldId id="331" r:id="rId11"/>
    <p:sldId id="279" r:id="rId12"/>
    <p:sldId id="335" r:id="rId13"/>
    <p:sldId id="294" r:id="rId14"/>
    <p:sldId id="336" r:id="rId15"/>
    <p:sldId id="338" r:id="rId16"/>
    <p:sldId id="341" r:id="rId17"/>
    <p:sldId id="339" r:id="rId18"/>
    <p:sldId id="340" r:id="rId19"/>
    <p:sldId id="337" r:id="rId20"/>
    <p:sldId id="307" r:id="rId21"/>
    <p:sldId id="282" r:id="rId22"/>
    <p:sldId id="296" r:id="rId23"/>
    <p:sldId id="305" r:id="rId24"/>
    <p:sldId id="306" r:id="rId25"/>
    <p:sldId id="308" r:id="rId26"/>
    <p:sldId id="283" r:id="rId27"/>
    <p:sldId id="303" r:id="rId28"/>
    <p:sldId id="302" r:id="rId29"/>
    <p:sldId id="301" r:id="rId30"/>
    <p:sldId id="304" r:id="rId31"/>
    <p:sldId id="297" r:id="rId32"/>
    <p:sldId id="298" r:id="rId33"/>
    <p:sldId id="299" r:id="rId34"/>
    <p:sldId id="309" r:id="rId35"/>
    <p:sldId id="310" r:id="rId36"/>
    <p:sldId id="328" r:id="rId37"/>
    <p:sldId id="329" r:id="rId38"/>
    <p:sldId id="330" r:id="rId39"/>
    <p:sldId id="312" r:id="rId40"/>
    <p:sldId id="311" r:id="rId41"/>
    <p:sldId id="317" r:id="rId42"/>
    <p:sldId id="321" r:id="rId43"/>
    <p:sldId id="319" r:id="rId44"/>
    <p:sldId id="322" r:id="rId45"/>
    <p:sldId id="320" r:id="rId46"/>
    <p:sldId id="284" r:id="rId47"/>
    <p:sldId id="323" r:id="rId48"/>
    <p:sldId id="325" r:id="rId49"/>
    <p:sldId id="293" r:id="rId50"/>
    <p:sldId id="27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95CCF-26DB-4B62-BEFA-DBD65DBFADC2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618B6-1B5A-4C1E-BC88-EC6D2BFB5D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FB4438-FF1F-49B5-8136-E8921E8F6799}" type="slidenum">
              <a:rPr lang="en-US"/>
              <a:pPr/>
              <a:t>2</a:t>
            </a:fld>
            <a:endParaRPr lang="en-US"/>
          </a:p>
        </p:txBody>
      </p:sp>
      <p:sp>
        <p:nvSpPr>
          <p:cNvPr id="2344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966CA-B8E1-47BA-823D-5B56220ED6C0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C67-23D8-463A-B48F-216ACE1BE225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2001-5591-4956-AA20-E643878317B8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3190-107C-4F58-883B-AC9908444132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6831-EE1F-47F2-9BBB-16D32ACFF2B8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6476-1485-4B1E-85F7-2B782906F849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00A-112B-4866-BCAD-DA34D1285A46}" type="datetime1">
              <a:rPr lang="en-US" smtClean="0"/>
              <a:t>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48-12C4-4FA1-97FE-2211A2DF9C6A}" type="datetime1">
              <a:rPr lang="en-US" smtClean="0"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4900-5D9F-40E1-AC03-A19F9DFDAA08}" type="datetime1">
              <a:rPr lang="en-US" smtClean="0"/>
              <a:t>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5FBC-1FD9-4AE2-8732-28116E0C9F8C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A268-F6DD-45D3-9CDD-05F1B1D099B6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2E8DC-B88A-4BF0-9D6A-E2C3C861FA35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cdev.org/projects/scapy/doc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Hacking Techniques &amp; Intrusion Detection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 lnSpcReduction="10000"/>
          </a:bodyPr>
          <a:lstStyle/>
          <a:p>
            <a:endParaRPr lang="en-US" sz="2600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Ali </a:t>
            </a:r>
            <a:r>
              <a:rPr lang="en-US" dirty="0" smtClean="0">
                <a:solidFill>
                  <a:schemeClr val="bg1"/>
                </a:solidFill>
              </a:rPr>
              <a:t>Al-</a:t>
            </a:r>
            <a:r>
              <a:rPr lang="en-US" dirty="0" err="1" smtClean="0">
                <a:solidFill>
                  <a:schemeClr val="bg1"/>
                </a:solidFill>
              </a:rPr>
              <a:t>Shemery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arabnix</a:t>
            </a:r>
            <a:r>
              <a:rPr lang="en-US" dirty="0" smtClean="0">
                <a:solidFill>
                  <a:schemeClr val="bg1"/>
                </a:solidFill>
              </a:rPr>
              <a:t> [at] </a:t>
            </a:r>
            <a:r>
              <a:rPr lang="en-US" dirty="0" err="1" smtClean="0">
                <a:solidFill>
                  <a:schemeClr val="bg1"/>
                </a:solidFill>
              </a:rPr>
              <a:t>gmail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Tracing the Route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Nmap --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traceroute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option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DEMO</a:t>
            </a:r>
          </a:p>
          <a:p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477000" y="48768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DEMO</a:t>
            </a:r>
            <a:endParaRPr lang="en-US" sz="4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Port Scanning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act of testing a remote port to know in which state it is.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Common port states: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Open,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Closed,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and Filtered.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6477000" y="48768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DEMO</a:t>
            </a:r>
            <a:endParaRPr lang="en-US" sz="4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Port Scanning -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SYN or Stealth Scan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Connect Scan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ACK Scan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UDP Scan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sU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FIN Scan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NULL Scan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XMAS Scan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Scan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sX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Custom Scan (--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scanflags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IP Protocol Scan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sO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6477000" y="48768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DEMO</a:t>
            </a:r>
            <a:endParaRPr lang="en-US" sz="4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OS and Service Fingerprinting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Operating System Detection (-O)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Service Version Detection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sV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Or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Enables OS detection and Version detection, Script scanning and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Traceroute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(-A)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6477000" y="48768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DEMO</a:t>
            </a:r>
            <a:endParaRPr lang="en-US" sz="4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Evasion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Fragment Packets (-f)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Specific MTU (--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mtu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Using a Decoy (-D)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Specify source port (--source-port)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Append Random Data (--data-length)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Spoof MAC Address (--spoof-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mac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Send Bad Checksum (--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badsum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That’s all? Nope, check the next slide.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IDLE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completely blind port scanning technique, that attackers can use to scan a target without sending a single packet to the target from their own IP address!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Nmap IDLE Scan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sI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IDLE Scan – Open Port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idlescan_op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0201"/>
            <a:ext cx="9144000" cy="510539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IDLE Scan – Closed Port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idlescan_clos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9144000" cy="5105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IDLE Scan – Filtered Port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idlescan_filter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9144000" cy="5105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Assignment #2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Choose One: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How can we find an IDLE machine?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is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Nmap’s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Scripting Engine? And how can we benefit from it?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All materials is licensed under a Creative Commons “Share Alike” license.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40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rPr>
              <a:t>http://creativecommons.org/licenses/by-sa/3.0/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Calibri" charset="0"/>
              <a:ea typeface="ＭＳ Ｐゴシック" pitchFamily="80" charset="0"/>
              <a:cs typeface="ＭＳ Ｐゴシック" pitchFamily="80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Learning Python in 4 Slides!!!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Python in 4 Slides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38138" indent="-338138">
              <a:buClr>
                <a:srgbClr val="FF0000"/>
              </a:buClr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Python is an open source scripting language.</a:t>
            </a:r>
          </a:p>
          <a:p>
            <a:pPr marL="338138" indent="-338138">
              <a:buClr>
                <a:srgbClr val="FF0000"/>
              </a:buClr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Developed by Guido van </a:t>
            </a:r>
            <a:r>
              <a:rPr lang="en-US" dirty="0" err="1" smtClean="0">
                <a:solidFill>
                  <a:schemeClr val="bg1"/>
                </a:solidFill>
              </a:rPr>
              <a:t>Rossum</a:t>
            </a:r>
            <a:r>
              <a:rPr lang="en-US" dirty="0" smtClean="0">
                <a:solidFill>
                  <a:schemeClr val="bg1"/>
                </a:solidFill>
              </a:rPr>
              <a:t> in the early 1990s.</a:t>
            </a:r>
          </a:p>
          <a:p>
            <a:pPr marL="338138" indent="-338138">
              <a:buClr>
                <a:srgbClr val="FF0000"/>
              </a:buClr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Name came from TV series “Monty Python’s Flying Circus”.</a:t>
            </a:r>
          </a:p>
          <a:p>
            <a:pPr marL="338138" indent="-338138">
              <a:buClr>
                <a:srgbClr val="FF0000"/>
              </a:buClr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Python is cross platform (Linux, Windows, Mac, etc).</a:t>
            </a:r>
          </a:p>
          <a:p>
            <a:pPr marL="338138" indent="-338138">
              <a:buClr>
                <a:srgbClr val="FF0000"/>
              </a:buClr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Ideal language for scripting and rapid application development in many areas on most platforms.</a:t>
            </a:r>
          </a:p>
          <a:p>
            <a:pPr marL="338138" indent="-338138">
              <a:buClr>
                <a:srgbClr val="FF0000"/>
              </a:buClr>
              <a:buFont typeface="Arial" charset="0"/>
              <a:buChar char="•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If you’re involved in vulnerability research, reverse engineering or penetration testing, I suggest “Python” for you.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Learning Python in 4 Slides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Why Python for Penetration Testers?</a:t>
            </a:r>
          </a:p>
          <a:p>
            <a:pPr marL="738188" lvl="1" indent="-280988">
              <a:spcBef>
                <a:spcPts val="600"/>
              </a:spcBef>
              <a:buClr>
                <a:srgbClr val="FF0000"/>
              </a:buClr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Simple, and easy to learn,</a:t>
            </a:r>
          </a:p>
          <a:p>
            <a:pPr marL="738188" lvl="1" indent="-280988">
              <a:spcBef>
                <a:spcPts val="600"/>
              </a:spcBef>
              <a:buClr>
                <a:srgbClr val="FF0000"/>
              </a:buClr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Free and Open Source,</a:t>
            </a:r>
          </a:p>
          <a:p>
            <a:pPr marL="738188" lvl="1" indent="-280988">
              <a:spcBef>
                <a:spcPts val="600"/>
              </a:spcBef>
              <a:buClr>
                <a:srgbClr val="FF0000"/>
              </a:buClr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powerful high-level programming language</a:t>
            </a:r>
          </a:p>
          <a:p>
            <a:pPr marL="738188" lvl="1" indent="-280988">
              <a:spcBef>
                <a:spcPts val="600"/>
              </a:spcBef>
              <a:buClr>
                <a:srgbClr val="FF0000"/>
              </a:buClr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relatively fast,</a:t>
            </a:r>
          </a:p>
          <a:p>
            <a:pPr marL="738188" lvl="1" indent="-280988">
              <a:spcBef>
                <a:spcPts val="600"/>
              </a:spcBef>
              <a:buClr>
                <a:srgbClr val="FF0000"/>
              </a:buClr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widely used, and</a:t>
            </a:r>
          </a:p>
          <a:p>
            <a:pPr marL="738188" lvl="1" indent="-280988">
              <a:spcBef>
                <a:spcPts val="600"/>
              </a:spcBef>
              <a:buClr>
                <a:srgbClr val="FF0000"/>
              </a:buClr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Portable, </a:t>
            </a:r>
          </a:p>
          <a:p>
            <a:pPr marL="738188" lvl="1" indent="-280988">
              <a:spcBef>
                <a:spcPts val="600"/>
              </a:spcBef>
              <a:buClr>
                <a:srgbClr val="FF0000"/>
              </a:buClr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Extensive Libraries,</a:t>
            </a:r>
          </a:p>
          <a:p>
            <a:pPr marL="738188" lvl="1" indent="-280988">
              <a:spcBef>
                <a:spcPts val="600"/>
              </a:spcBef>
              <a:buClr>
                <a:srgbClr val="FF0000"/>
              </a:buClr>
              <a:buFont typeface="Arial" charset="0"/>
              <a:buChar char="–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Interpreted, Extensible, Embeddable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Learning Python in 4 Slides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is an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int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(signed, 32bits) :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88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is a long (signed, infinite):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88L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is a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: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"bell\x07\n"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or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’bell\x07\n’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(" ⇐⇒ ’)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is a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tuple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(immutable):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(0,1,“33")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is a list (mutable):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[8,4,2,"1"]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is a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dict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(mutable):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{ "one":1 , "two":2 }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Learning Python in 4 Slides (4/4)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09600" y="1676400"/>
            <a:ext cx="21336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FF0000"/>
                </a:solidFill>
              </a:rPr>
              <a:t>if</a:t>
            </a:r>
            <a:r>
              <a:rPr lang="en-US" sz="2000" dirty="0" smtClean="0"/>
              <a:t> condition1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dirty="0" smtClean="0"/>
              <a:t>      instruction1</a:t>
            </a:r>
          </a:p>
          <a:p>
            <a:r>
              <a:rPr lang="en-US" sz="2000" dirty="0" smtClean="0"/>
              <a:t>      instruction2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elif</a:t>
            </a:r>
            <a:r>
              <a:rPr lang="en-US" sz="2000" dirty="0" smtClean="0"/>
              <a:t> condition2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endParaRPr lang="en-US" sz="2000" dirty="0" smtClean="0"/>
          </a:p>
          <a:p>
            <a:r>
              <a:rPr lang="en-US" sz="2000" dirty="0" smtClean="0"/>
              <a:t>      instruction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else:</a:t>
            </a:r>
          </a:p>
          <a:p>
            <a:r>
              <a:rPr lang="en-US" sz="2000" dirty="0" smtClean="0"/>
              <a:t>      instruction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09600" y="44958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FF0000"/>
                </a:solidFill>
              </a:rPr>
              <a:t>while</a:t>
            </a:r>
            <a:r>
              <a:rPr lang="en-US" sz="2000" dirty="0" smtClean="0"/>
              <a:t> condition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dirty="0" smtClean="0"/>
              <a:t>      instruction</a:t>
            </a:r>
          </a:p>
          <a:p>
            <a:r>
              <a:rPr lang="en-US" sz="2000" dirty="0" smtClean="0"/>
              <a:t>      instruction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09600" y="57150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FF0000"/>
                </a:solidFill>
              </a:rPr>
              <a:t>for</a:t>
            </a:r>
            <a:r>
              <a:rPr lang="en-US" sz="2000" dirty="0" smtClean="0"/>
              <a:t> variable </a:t>
            </a:r>
            <a:r>
              <a:rPr lang="en-US" sz="2000" dirty="0" smtClean="0">
                <a:solidFill>
                  <a:srgbClr val="FF0000"/>
                </a:solidFill>
              </a:rPr>
              <a:t>in</a:t>
            </a:r>
            <a:r>
              <a:rPr lang="en-US" sz="2000" dirty="0" smtClean="0"/>
              <a:t> set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dirty="0" smtClean="0"/>
              <a:t>      instruction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0" y="1676400"/>
            <a:ext cx="2133600" cy="2590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FF0000"/>
                </a:solidFill>
              </a:rPr>
              <a:t>try:</a:t>
            </a:r>
          </a:p>
          <a:p>
            <a:r>
              <a:rPr lang="en-US" sz="2000" dirty="0" smtClean="0"/>
              <a:t>      instruction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except</a:t>
            </a:r>
            <a:r>
              <a:rPr lang="en-US" sz="2000" dirty="0" smtClean="0"/>
              <a:t> exception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dirty="0" smtClean="0"/>
              <a:t>      instruction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else:</a:t>
            </a:r>
          </a:p>
          <a:p>
            <a:r>
              <a:rPr lang="en-US" sz="2000" dirty="0" smtClean="0"/>
              <a:t>      instruction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048000" y="44958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FF0000"/>
                </a:solidFill>
              </a:rPr>
              <a:t>lambda </a:t>
            </a:r>
            <a:r>
              <a:rPr lang="en-US" sz="2000" dirty="0" err="1" smtClean="0">
                <a:solidFill>
                  <a:schemeClr val="bg1"/>
                </a:solidFill>
              </a:rPr>
              <a:t>x,y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x+y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6400" y="1676400"/>
            <a:ext cx="3048000" cy="2590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FF0000"/>
                </a:solidFill>
              </a:rPr>
              <a:t>def </a:t>
            </a:r>
            <a:r>
              <a:rPr lang="en-US" sz="2000" dirty="0" smtClean="0">
                <a:solidFill>
                  <a:schemeClr val="bg1"/>
                </a:solidFill>
              </a:rPr>
              <a:t>fact(x)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dirty="0" smtClean="0"/>
              <a:t>      </a:t>
            </a:r>
            <a:r>
              <a:rPr lang="en-US" sz="2000" dirty="0" smtClean="0">
                <a:solidFill>
                  <a:srgbClr val="FF0000"/>
                </a:solidFill>
              </a:rPr>
              <a:t>if</a:t>
            </a:r>
            <a:r>
              <a:rPr lang="en-US" sz="2000" dirty="0" smtClean="0"/>
              <a:t> x == 0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return</a:t>
            </a:r>
            <a:r>
              <a:rPr lang="en-US" sz="2000" dirty="0" smtClean="0"/>
              <a:t> 1</a:t>
            </a:r>
          </a:p>
          <a:p>
            <a:r>
              <a:rPr lang="en-US" sz="2000" dirty="0" smtClean="0"/>
              <a:t>      </a:t>
            </a:r>
            <a:r>
              <a:rPr lang="en-US" sz="2000" dirty="0" smtClean="0">
                <a:solidFill>
                  <a:srgbClr val="FF0000"/>
                </a:solidFill>
              </a:rPr>
              <a:t>else:</a:t>
            </a:r>
          </a:p>
          <a:p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return</a:t>
            </a:r>
            <a:r>
              <a:rPr lang="en-US" sz="2000" dirty="0" smtClean="0"/>
              <a:t> x*fact(x-1)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5486400" y="4495800"/>
            <a:ext cx="3048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FF0000"/>
                </a:solidFill>
              </a:rPr>
              <a:t>import </a:t>
            </a:r>
            <a:r>
              <a:rPr lang="en-US" sz="2000" dirty="0" err="1" smtClean="0">
                <a:solidFill>
                  <a:schemeClr val="bg1"/>
                </a:solidFill>
              </a:rPr>
              <a:t>httplib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from </a:t>
            </a:r>
            <a:r>
              <a:rPr lang="en-US" sz="2000" dirty="0" err="1" smtClean="0">
                <a:solidFill>
                  <a:schemeClr val="bg1"/>
                </a:solidFill>
              </a:rPr>
              <a:t>scapy.all</a:t>
            </a:r>
            <a:r>
              <a:rPr lang="en-US" sz="2000" dirty="0" smtClean="0">
                <a:solidFill>
                  <a:srgbClr val="FF0000"/>
                </a:solidFill>
              </a:rPr>
              <a:t> import </a:t>
            </a:r>
            <a:r>
              <a:rPr lang="en-US" sz="2000" dirty="0" smtClean="0">
                <a:solidFill>
                  <a:schemeClr val="bg1"/>
                </a:solidFill>
              </a:rPr>
              <a:t>ARP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from </a:t>
            </a:r>
            <a:r>
              <a:rPr lang="en-US" sz="2000" dirty="0" err="1" smtClean="0">
                <a:solidFill>
                  <a:schemeClr val="bg1"/>
                </a:solidFill>
              </a:rPr>
              <a:t>scapy.all</a:t>
            </a:r>
            <a:r>
              <a:rPr lang="en-US" sz="2000" dirty="0" smtClean="0">
                <a:solidFill>
                  <a:srgbClr val="FF0000"/>
                </a:solidFill>
              </a:rPr>
              <a:t> import </a:t>
            </a:r>
            <a:r>
              <a:rPr lang="en-US" sz="2000" dirty="0" smtClean="0">
                <a:solidFill>
                  <a:schemeClr val="bg1"/>
                </a:solidFill>
              </a:rPr>
              <a:t>*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import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scapy.all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scapy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Packet Crafting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Packet Crafting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is Packet Crafting?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art of manually generating packets to test network devices,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Packets are crafted to test Firewalls, IDS, TCP/IP Stack,....,etc,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Auditing network protocols looking for vulnerabilities to exploit,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Find inconsistencies and poor network protocol implementations.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Packet Crafting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Crafting test Packets is an Art!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Different tools are available to Craft Packets,</a:t>
            </a:r>
          </a:p>
          <a:p>
            <a:pPr>
              <a:buClr>
                <a:srgbClr val="FF0000"/>
              </a:buClr>
            </a:pPr>
            <a:r>
              <a:rPr lang="en-US" u="sng" dirty="0" smtClean="0">
                <a:solidFill>
                  <a:schemeClr val="bg1"/>
                </a:solidFill>
                <a:latin typeface="Bookman Old Style" pitchFamily="18" charset="0"/>
              </a:rPr>
              <a:t>BUT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the process of Crafting Packets in such a way that will stress test protocols, firewalls and any other network devices for the purpose of uncovering faults, is an Art.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Packet Crafting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Packet Crafting consist of: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Packet Assembly,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Packet Editing,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Packet Re-Play,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and Packet Decoding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Packet Crafting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Best Packet Crafters: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Scapy -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http://www.secdev.org/projects/scapy/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hping3 - </a:t>
            </a:r>
            <a:r>
              <a:rPr lang="en-US" sz="2600" dirty="0" smtClean="0">
                <a:solidFill>
                  <a:schemeClr val="bg1"/>
                </a:solidFill>
                <a:latin typeface="Bookman Old Style" pitchFamily="18" charset="0"/>
              </a:rPr>
              <a:t>http://www.hping.org/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Netdude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- </a:t>
            </a:r>
            <a:r>
              <a:rPr lang="en-US" sz="2600" dirty="0" smtClean="0">
                <a:solidFill>
                  <a:schemeClr val="bg1"/>
                </a:solidFill>
                <a:latin typeface="Bookman Old Style" pitchFamily="18" charset="0"/>
              </a:rPr>
              <a:t>http://netdude.sourceforge.net/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tcpreplay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-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http://tcpreplay.synfin.net/trac/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whoami</a:t>
            </a:r>
            <a:endParaRPr lang="en-US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Ali </a:t>
            </a:r>
            <a:r>
              <a:rPr lang="en-US" sz="2800" dirty="0" smtClean="0">
                <a:solidFill>
                  <a:schemeClr val="bg1"/>
                </a:solidFill>
              </a:rPr>
              <a:t>Al-</a:t>
            </a:r>
            <a:r>
              <a:rPr lang="en-US" sz="2800" dirty="0" err="1" smtClean="0">
                <a:solidFill>
                  <a:schemeClr val="bg1"/>
                </a:solidFill>
              </a:rPr>
              <a:t>Shemery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Ph.D., </a:t>
            </a:r>
            <a:r>
              <a:rPr lang="en-US" sz="2800" dirty="0" err="1" smtClean="0">
                <a:solidFill>
                  <a:schemeClr val="bg1"/>
                </a:solidFill>
              </a:rPr>
              <a:t>MS.c</a:t>
            </a:r>
            <a:r>
              <a:rPr lang="en-US" sz="2800" dirty="0" smtClean="0">
                <a:solidFill>
                  <a:schemeClr val="bg1"/>
                </a:solidFill>
              </a:rPr>
              <a:t>., and </a:t>
            </a:r>
            <a:r>
              <a:rPr lang="en-US" sz="2800" dirty="0" err="1" smtClean="0">
                <a:solidFill>
                  <a:schemeClr val="bg1"/>
                </a:solidFill>
              </a:rPr>
              <a:t>BS.c</a:t>
            </a:r>
            <a:r>
              <a:rPr lang="en-US" sz="2800" dirty="0" smtClean="0">
                <a:solidFill>
                  <a:schemeClr val="bg1"/>
                </a:solidFill>
              </a:rPr>
              <a:t>., </a:t>
            </a:r>
            <a:r>
              <a:rPr lang="en-US" sz="2800" dirty="0" smtClean="0">
                <a:solidFill>
                  <a:schemeClr val="bg1"/>
                </a:solidFill>
              </a:rPr>
              <a:t>Jordan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More </a:t>
            </a:r>
            <a:r>
              <a:rPr lang="en-US" sz="2800" dirty="0" smtClean="0">
                <a:solidFill>
                  <a:schemeClr val="bg1"/>
                </a:solidFill>
              </a:rPr>
              <a:t>than 14 years of Technical Background (mainly Linux/Unix and 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Technical Instructor for more than 10 years (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, and Linux Courses)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Hold more than </a:t>
            </a:r>
            <a:r>
              <a:rPr lang="en-US" sz="2800" dirty="0" smtClean="0">
                <a:solidFill>
                  <a:schemeClr val="bg1"/>
                </a:solidFill>
              </a:rPr>
              <a:t>15 well </a:t>
            </a:r>
            <a:r>
              <a:rPr lang="en-US" sz="2800" dirty="0" smtClean="0">
                <a:solidFill>
                  <a:schemeClr val="bg1"/>
                </a:solidFill>
              </a:rPr>
              <a:t>k</a:t>
            </a:r>
            <a:r>
              <a:rPr lang="en-US" sz="2800" dirty="0" smtClean="0">
                <a:solidFill>
                  <a:schemeClr val="bg1"/>
                </a:solidFill>
              </a:rPr>
              <a:t>nown </a:t>
            </a:r>
            <a:r>
              <a:rPr lang="en-US" sz="2800" dirty="0" smtClean="0">
                <a:solidFill>
                  <a:schemeClr val="bg1"/>
                </a:solidFill>
              </a:rPr>
              <a:t>Technical </a:t>
            </a:r>
            <a:r>
              <a:rPr lang="en-US" sz="2800" dirty="0" smtClean="0">
                <a:solidFill>
                  <a:schemeClr val="bg1"/>
                </a:solidFill>
              </a:rPr>
              <a:t>Certificates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 &amp; Linux are my main Interests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Packet Crafting with Scapy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Scapy is a Python program that enables the user to send, sniff and dissect and forge network packets.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capability allows construction of tools that can probe, scan or attack networks.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It can replace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hping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arpspoof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arp-sk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arping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p0f and even some parts of Nmap,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tcpdump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and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tshark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Overview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Scapy was created by Philippe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Biondi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and runs in Python: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Can be used interactively at a Python prompt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Included within Python scripts for more complex interactions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Must run with root privileges to craft packets,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Don’t need to be a Python Guru to use Scapy!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Basics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Supported protocols: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ls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Details about a specific protocol: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ls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(TCP)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Available commands/functions: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lsc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Basics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Crafting a SYN/ACK Packet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IP(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="192.168.122.101")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/= TCP(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dport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=80, flags="SA")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Crafting ICMP Host Unreachable Packet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IP(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="192.168.122.101")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/= ICMP(type=3,code=1)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Basics - 3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Single Line: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ICMP echo request Packet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mypkt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IP(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="192.168.122.101") /ICMP(code=0,type=8)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FIN, Port 22, Random Source Port, and Random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Seq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#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mypkt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IP(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="192.168.122.101") /TCP(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dport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=22,sport=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RandShort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(),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seq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RandShort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(),flags="F")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Sending and Receiving Packets – @L3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Send packet at layer 3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send(packet)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Send packet at L3 and receive one response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resp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sr1(packet)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Send packet at L3 and receive all responses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ans,unans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(packet)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Sending and Receiving Packets – @L2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Send packet at layer 2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sendp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(Ether()/packet)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Send packet at L2 and receive one response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resp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srp1(packet)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Send packet at L2 and receive all responses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ans,unans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srp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(packet)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Displaying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Get a summary of each packet: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pkts.summary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Get the whole packet list: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pkts.show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Host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ans,unans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srp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(Ether(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="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ff:ff:ff:ff:ff:ff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")/ARP(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pdst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="192.168.122.0/24"),timeout=2)</a:t>
            </a:r>
          </a:p>
          <a:p>
            <a:pPr>
              <a:buNone/>
            </a:pPr>
            <a:endParaRPr lang="en-US" dirty="0" smtClean="0">
              <a:solidFill>
                <a:srgbClr val="00B0F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ans.summary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(lambda(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s,r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):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r.sprintf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("Ether: %Ether.src% \t\t Host: %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ARP.psrc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%"))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Scanning and Fingerprinting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Port Scanning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SYN Scanner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sr1(IP(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="192.168.122.101") /TCP(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dport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=90,flags="S"))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pl-PL" dirty="0" smtClean="0">
                <a:solidFill>
                  <a:schemeClr val="bg1"/>
                </a:solidFill>
                <a:latin typeface="Bookman Old Style" pitchFamily="18" charset="0"/>
              </a:rPr>
              <a:t>a,u = sr(IP(dst="192.168.122.101")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pl-PL" dirty="0" smtClean="0">
                <a:solidFill>
                  <a:schemeClr val="bg1"/>
                </a:solidFill>
                <a:latin typeface="Bookman Old Style" pitchFamily="18" charset="0"/>
              </a:rPr>
              <a:t>/TCP(dport=(80,100),flags="S"))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pl-PL" dirty="0" smtClean="0">
                <a:solidFill>
                  <a:schemeClr val="bg1"/>
                </a:solidFill>
                <a:latin typeface="Bookman Old Style" pitchFamily="18" charset="0"/>
              </a:rPr>
              <a:t>a.summary(lambda(s,r): r.sprintf("Port: %TCP.sport% \t\t Flags: %TCP.flags%"))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Sniffing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Scapy has powerful capabilities to capture and analyze packets.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Configure the network interface to sniff packets from: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conf.iface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="eth0“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Configure the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scapy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sniffer to sniff only 20 packets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=sniff(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count=20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Sniffing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Sniff packets and stop after a defined time: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=sniff(count=100,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timeout=60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Sniff only packets based on a filter: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sniff(count=100,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filter="</a:t>
            </a: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tcp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 port 80"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Scapy Sniffing - 3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sniff(count=10,prn=lambda x:x.sprintf("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SrcIP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={IP:%IP.src% -&gt;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DestIP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=%IP.dst%} | Payload={Raw:%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Raw.load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%\n}"))</a:t>
            </a:r>
          </a:p>
          <a:p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is that doing ???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Exporting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Sometimes it is very useful to save the captured packets in a PCAP file for future work: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wrpcap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(“file1.cap",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sz="3300" dirty="0" smtClean="0">
                <a:solidFill>
                  <a:schemeClr val="bg1"/>
                </a:solidFill>
                <a:latin typeface="Bookman Old Style" pitchFamily="18" charset="0"/>
              </a:rPr>
              <a:t>Dumping packets in HEX format: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hexdump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3300" dirty="0" smtClean="0">
                <a:solidFill>
                  <a:schemeClr val="bg1"/>
                </a:solidFill>
                <a:latin typeface="Bookman Old Style" pitchFamily="18" charset="0"/>
              </a:rPr>
              <a:t>Dump a single packet in HEX format: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hexdump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[2])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3300" dirty="0" smtClean="0">
                <a:solidFill>
                  <a:schemeClr val="bg1"/>
                </a:solidFill>
                <a:latin typeface="Bookman Old Style" pitchFamily="18" charset="0"/>
              </a:rPr>
              <a:t>Convert a packet to hex string: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[2])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Exporting to Base64 encoded packets: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export_object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Importing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To import from a PCAP file: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pkts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rdpcap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(“file1.cap")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Or use the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scapy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sniffer but with the offline argument: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pkts2 = sniff(offline="file1.cap")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Create your own tools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def handler(packet):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			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hexdump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packet.payload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sniff(count=20,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prn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=handler)</a:t>
            </a:r>
          </a:p>
          <a:p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def handler2(packet):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			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sendp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(packet)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&gt;&gt;&gt;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sniff(count=20,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prn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=handler2)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Create your own tools – 2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arpping.py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listpacket.py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arppoisonor.py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Assignment #3</a:t>
            </a:r>
            <a:b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Create your own tools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Choose any two: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[</a:t>
            </a:r>
            <a:r>
              <a:rPr lang="en-US" sz="3600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] Create a TCP ACK Port Scanner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[</a:t>
            </a:r>
            <a:r>
              <a:rPr lang="en-US" sz="36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] Create a TCP Replay Tool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[</a:t>
            </a:r>
            <a:r>
              <a:rPr lang="en-US" sz="3600" dirty="0" smtClean="0">
                <a:solidFill>
                  <a:srgbClr val="FF0000"/>
                </a:solidFill>
                <a:latin typeface="Bookman Old Style" pitchFamily="18" charset="0"/>
              </a:rPr>
              <a:t>3</a:t>
            </a: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] Create a UDP Ping Tool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[</a:t>
            </a:r>
            <a:r>
              <a:rPr lang="en-US" sz="3600" dirty="0" smtClean="0">
                <a:solidFill>
                  <a:srgbClr val="FF0000"/>
                </a:solidFill>
                <a:latin typeface="Bookman Old Style" pitchFamily="18" charset="0"/>
              </a:rPr>
              <a:t>4</a:t>
            </a:r>
            <a:r>
              <a:rPr lang="en-US" sz="3600" dirty="0" smtClean="0">
                <a:solidFill>
                  <a:schemeClr val="bg1"/>
                </a:solidFill>
                <a:latin typeface="Bookman Old Style" pitchFamily="18" charset="0"/>
              </a:rPr>
              <a:t>] Create a Sniffer that filters 	based on user input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SUMMARY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Diving into Important Network Protocols (TCP, UDP, ICMP, HTTP, etc)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Sweep Networks to discover hosts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Scan systems to discover open ports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Fingerprint OS’s and services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Craft your own packets using Scapy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Outline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Diving into Important Network Protocols (TCP, UDP, ICMP, ARP, etc)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Nmap – Intro.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Host Discovery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Tracing the Route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Port Scanning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OS and Service Fingerprinting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Learning Python in 4 Slides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Packet Crafting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[1] William 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Zereneh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 http://www.scs.ryerson.ca/~zereneh/cn8822/PacketCrafting.pdf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[2] Mike Poor, Packet Craft for Defense-in-Depth, http://www.inguardians.com/research/docs/packetfoo.pdf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[3] 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SecTools.Org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: Top 125 Network Security Tools, http://sectools.org/tag/packet-crafters/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[4] Scapy Documentation,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http://www.secdev.org/projects/scapy/doc/</a:t>
            </a:r>
            <a:endParaRPr lang="en-US" sz="1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[5] Python, </a:t>
            </a:r>
            <a:r>
              <a:rPr lang="en-US" sz="1800" dirty="0" smtClean="0">
                <a:solidFill>
                  <a:schemeClr val="bg1"/>
                </a:solidFill>
              </a:rPr>
              <a:t>http://www.python.org/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[6] Python tools for penetration testers, http://www.dirk-loss.de/python-tools.htm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[7] Nmap Book Online, http://nmap.org/book/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Diving into Important Network Protocols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Diving into Important Network Protocols: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UDP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ICMP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ARP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HTTP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etc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Nmap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"Network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Mapper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” is a free and open source utility for network discovery and security auditing.</a:t>
            </a:r>
          </a:p>
          <a:p>
            <a:pPr algn="r" rtl="1"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- Fyodor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IMO: #1 tool in your security arsenal!</a:t>
            </a:r>
          </a:p>
          <a:p>
            <a:pPr>
              <a:buClr>
                <a:srgbClr val="FF0000"/>
              </a:buClr>
              <a:buNone/>
            </a:pPr>
            <a:endParaRPr lang="en-US" u="sng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u="sng" dirty="0" smtClean="0">
                <a:solidFill>
                  <a:srgbClr val="FF0000"/>
                </a:solidFill>
                <a:latin typeface="Bookman Old Style" pitchFamily="18" charset="0"/>
              </a:rPr>
              <a:t>Important Note: 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huge difference between running Nmap as a privileged/unprivileged user!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Host Discovery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Identifying Live Systems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Also called “Network Sweep”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Nmap ping sweeps: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Ping Only (-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ARP Ping (-PR)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ICMP Echo Request Ping (-PE)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SYN Ping (-PS)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TCP ACK Ping (-PA)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UDP Ping (-PU)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6477000" y="48768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DEMO</a:t>
            </a:r>
            <a:endParaRPr lang="en-US" sz="4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Assignment #1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Why do host discovery or network sweeping if we already have the target list of IP(s)?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6215</TotalTime>
  <Words>1827</Words>
  <Application>Microsoft Office PowerPoint</Application>
  <PresentationFormat>On-screen Show (4:3)</PresentationFormat>
  <Paragraphs>369</Paragraphs>
  <Slides>50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Hacking Techniques &amp; Intrusion Detection</vt:lpstr>
      <vt:lpstr>All materials is licensed under a Creative Commons “Share Alike” license.</vt:lpstr>
      <vt:lpstr># whoami</vt:lpstr>
      <vt:lpstr>Scanning and Fingerprinting</vt:lpstr>
      <vt:lpstr>Outline</vt:lpstr>
      <vt:lpstr>Diving into Important Network Protocols</vt:lpstr>
      <vt:lpstr>Nmap</vt:lpstr>
      <vt:lpstr>Host Discovery</vt:lpstr>
      <vt:lpstr>Assignment #1</vt:lpstr>
      <vt:lpstr>Tracing the Route</vt:lpstr>
      <vt:lpstr>Port Scanning</vt:lpstr>
      <vt:lpstr>Port Scanning - Techniques</vt:lpstr>
      <vt:lpstr>OS and Service Fingerprinting</vt:lpstr>
      <vt:lpstr>Evasion Techniques</vt:lpstr>
      <vt:lpstr>IDLE Scan</vt:lpstr>
      <vt:lpstr>IDLE Scan – Open Port</vt:lpstr>
      <vt:lpstr>IDLE Scan – Closed Port</vt:lpstr>
      <vt:lpstr>IDLE Scan – Filtered Port</vt:lpstr>
      <vt:lpstr>Assignment #2</vt:lpstr>
      <vt:lpstr>Learning Python in 4 Slides!!!</vt:lpstr>
      <vt:lpstr>Python in 4 Slides (1/4)</vt:lpstr>
      <vt:lpstr>Learning Python in 4 Slides (2/4)</vt:lpstr>
      <vt:lpstr>Learning Python in 4 Slides (3/4)</vt:lpstr>
      <vt:lpstr>Learning Python in 4 Slides (4/4)</vt:lpstr>
      <vt:lpstr>Packet Crafting</vt:lpstr>
      <vt:lpstr>Packet Crafting</vt:lpstr>
      <vt:lpstr>Packet Crafting – Cont.</vt:lpstr>
      <vt:lpstr>Packet Crafting Composition</vt:lpstr>
      <vt:lpstr>Packet Crafting Tools</vt:lpstr>
      <vt:lpstr>Packet Crafting with Scapy</vt:lpstr>
      <vt:lpstr>Scapy Overview</vt:lpstr>
      <vt:lpstr>Scapy Overview – Cont.</vt:lpstr>
      <vt:lpstr>Scapy Basics - 1</vt:lpstr>
      <vt:lpstr>Scapy Basics - 2</vt:lpstr>
      <vt:lpstr>Scapy Basics - 3</vt:lpstr>
      <vt:lpstr>Sending and Receiving Packets – @L3</vt:lpstr>
      <vt:lpstr>Sending and Receiving Packets – @L2</vt:lpstr>
      <vt:lpstr>Displaying Packets</vt:lpstr>
      <vt:lpstr>Scapy Host Discovery</vt:lpstr>
      <vt:lpstr>Scapy Port Scanning</vt:lpstr>
      <vt:lpstr>Scapy Sniffing - 1</vt:lpstr>
      <vt:lpstr>Scapy Sniffing - 2</vt:lpstr>
      <vt:lpstr>Scapy Sniffing - 3</vt:lpstr>
      <vt:lpstr>Exporting Packets</vt:lpstr>
      <vt:lpstr>Importing Packets</vt:lpstr>
      <vt:lpstr>Create your own tools</vt:lpstr>
      <vt:lpstr>Create your own tools – 2</vt:lpstr>
      <vt:lpstr>Assignment #3 Create your own tools</vt:lpstr>
      <vt:lpstr>SUMMARY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Techniques &amp; Intrusion Detection</dc:title>
  <dc:subject>Port Scanning</dc:subject>
  <dc:creator>Dr. Ali Al-Shemery</dc:creator>
  <cp:lastModifiedBy>user1</cp:lastModifiedBy>
  <cp:revision>298</cp:revision>
  <dcterms:created xsi:type="dcterms:W3CDTF">2006-08-16T00:00:00Z</dcterms:created>
  <dcterms:modified xsi:type="dcterms:W3CDTF">2013-01-29T23:58:24Z</dcterms:modified>
</cp:coreProperties>
</file>